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5" r:id="rId4"/>
    <p:sldId id="259" r:id="rId5"/>
    <p:sldId id="260" r:id="rId6"/>
    <p:sldId id="261" r:id="rId7"/>
    <p:sldId id="263" r:id="rId8"/>
    <p:sldId id="271" r:id="rId9"/>
    <p:sldId id="262" r:id="rId10"/>
    <p:sldId id="274" r:id="rId11"/>
    <p:sldId id="273" r:id="rId12"/>
    <p:sldId id="265" r:id="rId13"/>
    <p:sldId id="264" r:id="rId14"/>
    <p:sldId id="267" r:id="rId15"/>
    <p:sldId id="268"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3696" autoAdjust="0"/>
  </p:normalViewPr>
  <p:slideViewPr>
    <p:cSldViewPr>
      <p:cViewPr varScale="1">
        <p:scale>
          <a:sx n="60" d="100"/>
          <a:sy n="60" d="100"/>
        </p:scale>
        <p:origin x="-162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9DBE56-B569-4088-A0F4-BA6F45A8F4B5}" type="datetimeFigureOut">
              <a:rPr lang="en-US" smtClean="0"/>
              <a:pPr/>
              <a:t>12/2/2014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B38C00-F887-4DFB-A845-056FF3FABD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smtClean="0"/>
              <a:t>Thank</a:t>
            </a:r>
            <a:r>
              <a:rPr lang="en-US" baseline="0" dirty="0" smtClean="0"/>
              <a:t> you very much for the introduction. The title of my presentation is properties of photonic and </a:t>
            </a:r>
            <a:r>
              <a:rPr lang="en-US" baseline="0" dirty="0" err="1" smtClean="0"/>
              <a:t>plasmonic</a:t>
            </a:r>
            <a:r>
              <a:rPr lang="en-US" baseline="0" dirty="0" smtClean="0"/>
              <a:t> resonance devices.</a:t>
            </a:r>
          </a:p>
        </p:txBody>
      </p:sp>
      <p:sp>
        <p:nvSpPr>
          <p:cNvPr id="4" name="슬라이드 번호 개체 틀 3"/>
          <p:cNvSpPr>
            <a:spLocks noGrp="1"/>
          </p:cNvSpPr>
          <p:nvPr>
            <p:ph type="sldNum" sz="quarter" idx="10"/>
          </p:nvPr>
        </p:nvSpPr>
        <p:spPr/>
        <p:txBody>
          <a:bodyPr/>
          <a:lstStyle/>
          <a:p>
            <a:fld id="{3DB38C00-F887-4DFB-A845-056FF3FABDC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dirty="0" smtClean="0"/>
          </a:p>
        </p:txBody>
      </p:sp>
      <p:sp>
        <p:nvSpPr>
          <p:cNvPr id="4" name="슬라이드 번호 개체 틀 3"/>
          <p:cNvSpPr>
            <a:spLocks noGrp="1"/>
          </p:cNvSpPr>
          <p:nvPr>
            <p:ph type="sldNum" sz="quarter" idx="10"/>
          </p:nvPr>
        </p:nvSpPr>
        <p:spPr/>
        <p:txBody>
          <a:bodyPr/>
          <a:lstStyle/>
          <a:p>
            <a:fld id="{752A594A-48E7-493C-8335-4ECE192320A4}" type="slidenum">
              <a:rPr lang="ko-KR" altLang="en-US" smtClean="0"/>
              <a:pPr/>
              <a:t>11</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outline</a:t>
            </a:r>
            <a:r>
              <a:rPr lang="en-US" baseline="0" dirty="0" smtClean="0"/>
              <a:t> my presentation, I’m </a:t>
            </a:r>
            <a:r>
              <a:rPr lang="en-US" baseline="0" dirty="0" err="1" smtClean="0"/>
              <a:t>gonna</a:t>
            </a:r>
            <a:r>
              <a:rPr lang="en-US" baseline="0" dirty="0" smtClean="0"/>
              <a:t> provide brief introduction to resonance effect occurring in high-index and metallic thin films with </a:t>
            </a:r>
            <a:r>
              <a:rPr lang="en-US" baseline="0" dirty="0" err="1" smtClean="0"/>
              <a:t>subwavelength</a:t>
            </a:r>
            <a:r>
              <a:rPr lang="en-US" baseline="0" dirty="0" smtClean="0"/>
              <a:t> periodic patterns. And then I’ll show my lab’s recent progresses on photonic resonance devices performing as optical </a:t>
            </a:r>
            <a:r>
              <a:rPr lang="en-US" baseline="0" dirty="0" err="1" smtClean="0"/>
              <a:t>bandpass</a:t>
            </a:r>
            <a:r>
              <a:rPr lang="en-US" baseline="0" dirty="0" smtClean="0"/>
              <a:t> filters and broadband light absorbers. Next, I’ll explain a suggested theory of resonant light transmission through a mostly opaque metallic films with deep </a:t>
            </a:r>
            <a:r>
              <a:rPr lang="en-US" baseline="0" dirty="0" err="1" smtClean="0"/>
              <a:t>subwavelength</a:t>
            </a:r>
            <a:r>
              <a:rPr lang="en-US" baseline="0" dirty="0" smtClean="0"/>
              <a:t> apertures. And finally, I’ll suggest one possible mechanism for gain-assisted ultrahigh-Q surface </a:t>
            </a:r>
            <a:r>
              <a:rPr lang="en-US" baseline="0" dirty="0" err="1" smtClean="0"/>
              <a:t>plasmon</a:t>
            </a:r>
            <a:r>
              <a:rPr lang="en-US" baseline="0" dirty="0" smtClean="0"/>
              <a:t> resonances in metallic </a:t>
            </a:r>
            <a:r>
              <a:rPr lang="en-US" baseline="0" dirty="0" err="1" smtClean="0"/>
              <a:t>nano</a:t>
            </a:r>
            <a:r>
              <a:rPr lang="en-US" baseline="0" dirty="0" smtClean="0"/>
              <a:t> cavity arrays.</a:t>
            </a:r>
            <a:endParaRPr lang="en-US" dirty="0"/>
          </a:p>
        </p:txBody>
      </p:sp>
      <p:sp>
        <p:nvSpPr>
          <p:cNvPr id="4" name="Slide Number Placeholder 3"/>
          <p:cNvSpPr>
            <a:spLocks noGrp="1"/>
          </p:cNvSpPr>
          <p:nvPr>
            <p:ph type="sldNum" sz="quarter" idx="10"/>
          </p:nvPr>
        </p:nvSpPr>
        <p:spPr/>
        <p:txBody>
          <a:bodyPr/>
          <a:lstStyle/>
          <a:p>
            <a:fld id="{3DB38C00-F887-4DFB-A845-056FF3FABDC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smtClean="0"/>
              <a:t>Basically,</a:t>
            </a:r>
            <a:r>
              <a:rPr lang="en-US" baseline="0" dirty="0" smtClean="0"/>
              <a:t> a thin-film forms two partially reflecting interfaces that cause multiple partial internal reflections resulting in wavelength-dependent interference in the net reflection and transmission. Confinement is generally weak in this case. So for remarkable interference effects required for practically applicable dielectric mirrors, resonators, and filters, It is necessary to stack multiple thin films with precise thicknesses. Putting periodic pattern in the film changes the situation. We have another light coupling pathways due to well defined diffraction into discrete angles. By matching in-plane phase of a diffracted light with a waveguide mode supported by the total internal reflection, we obtain long-living light confinement and therefore strong resonance effect involving large field enhancement and highly enhanced interaction in the optical near-field of the film. This type of photonic resonance is referred to as guided-mode resonance.</a:t>
            </a:r>
            <a:endParaRPr lang="en-US" dirty="0"/>
          </a:p>
        </p:txBody>
      </p:sp>
      <p:sp>
        <p:nvSpPr>
          <p:cNvPr id="4" name="슬라이드 번호 개체 틀 3"/>
          <p:cNvSpPr>
            <a:spLocks noGrp="1"/>
          </p:cNvSpPr>
          <p:nvPr>
            <p:ph type="sldNum" sz="quarter" idx="10"/>
          </p:nvPr>
        </p:nvSpPr>
        <p:spPr/>
        <p:txBody>
          <a:bodyPr/>
          <a:lstStyle/>
          <a:p>
            <a:fld id="{3DB38C00-F887-4DFB-A845-056FF3FABDC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smtClean="0"/>
              <a:t>Guided</a:t>
            </a:r>
            <a:r>
              <a:rPr lang="en-US" baseline="0" dirty="0" smtClean="0"/>
              <a:t> mode resonances can be classified into two types. One is low-contrast gratings where the index difference in the grating pattern is much smaller than unity. In this case, the resonance feature is generally characterized by narrow bandwidth, reflection peak in a broad low reflection sidebands or transmission dip in a broad low transmission sidebands equivalently. Therefore, this type of guide-mode resonance elements can be used for line-rejection filters and optical biosensors. The other type is high contrast gratings where the index contrast is comparable or larger than unity. For this type, a resonance feature gets much broader due to high diffraction coupling strength and multiple resonance features can constructively build up a flat broad spectral profile as shown in this graph showing broad flat high reflection band. In addition, very narrow, high-Q resonance feature can also be introduced in a high-contrast guided-mode resonance element by carefully designing geometry of the grating pattern. Therefore, it enables spectral profile engineering by properly blending low-Q and high-Q resonance states. Example optical devices obtainable with high-contrast guided-mode resonance elements are … </a:t>
            </a:r>
            <a:endParaRPr lang="en-US" dirty="0"/>
          </a:p>
        </p:txBody>
      </p:sp>
      <p:sp>
        <p:nvSpPr>
          <p:cNvPr id="4" name="슬라이드 번호 개체 틀 3"/>
          <p:cNvSpPr>
            <a:spLocks noGrp="1"/>
          </p:cNvSpPr>
          <p:nvPr>
            <p:ph type="sldNum" sz="quarter" idx="10"/>
          </p:nvPr>
        </p:nvSpPr>
        <p:spPr/>
        <p:txBody>
          <a:bodyPr/>
          <a:lstStyle/>
          <a:p>
            <a:fld id="{3DB38C00-F887-4DFB-A845-056FF3FABDC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smtClean="0"/>
              <a:t>This is one nice example</a:t>
            </a:r>
            <a:r>
              <a:rPr lang="en-US" baseline="0" dirty="0" smtClean="0"/>
              <a:t> of a high-contrast guided mode resonance element replacing a multi-layer-based narrow </a:t>
            </a:r>
            <a:r>
              <a:rPr lang="en-US" baseline="0" dirty="0" err="1" smtClean="0"/>
              <a:t>bandpass</a:t>
            </a:r>
            <a:r>
              <a:rPr lang="en-US" baseline="0" dirty="0" smtClean="0"/>
              <a:t> filter. In this graph showing transmission spectrum, blue dotted curve corresponds to a multi-layer thin-film consisting of 32 quarter wave layers of alternating HfO2 and SiO2 films. This spectrum has about 100-nm flat low transmission sidebands and about 1-nm-wide peak. This very particular spectrum is reproduced now with single layer Si grating structure as shown here. </a:t>
            </a:r>
            <a:endParaRPr lang="en-US" dirty="0"/>
          </a:p>
        </p:txBody>
      </p:sp>
      <p:sp>
        <p:nvSpPr>
          <p:cNvPr id="4" name="슬라이드 번호 개체 틀 3"/>
          <p:cNvSpPr>
            <a:spLocks noGrp="1"/>
          </p:cNvSpPr>
          <p:nvPr>
            <p:ph type="sldNum" sz="quarter" idx="10"/>
          </p:nvPr>
        </p:nvSpPr>
        <p:spPr/>
        <p:txBody>
          <a:bodyPr/>
          <a:lstStyle/>
          <a:p>
            <a:fld id="{3DB38C00-F887-4DFB-A845-056FF3FABDC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smtClean="0"/>
              <a:t>We fabricated</a:t>
            </a:r>
            <a:r>
              <a:rPr lang="en-US" baseline="0" dirty="0" smtClean="0"/>
              <a:t> this design with standard photo lithography and reactive ion etching processes. This shows photographic image of the actual fabricated device. The measured spectrum here shows very good agreement with the theoretical prediction.</a:t>
            </a:r>
            <a:endParaRPr lang="en-US" dirty="0"/>
          </a:p>
        </p:txBody>
      </p:sp>
      <p:sp>
        <p:nvSpPr>
          <p:cNvPr id="4" name="슬라이드 번호 개체 틀 3"/>
          <p:cNvSpPr>
            <a:spLocks noGrp="1"/>
          </p:cNvSpPr>
          <p:nvPr>
            <p:ph type="sldNum" sz="quarter" idx="10"/>
          </p:nvPr>
        </p:nvSpPr>
        <p:spPr/>
        <p:txBody>
          <a:bodyPr/>
          <a:lstStyle/>
          <a:p>
            <a:fld id="{3DB38C00-F887-4DFB-A845-056FF3FABDC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smtClean="0"/>
              <a:t>Next</a:t>
            </a:r>
            <a:r>
              <a:rPr lang="en-US" baseline="0" dirty="0" smtClean="0"/>
              <a:t> example of high-contrast guided-mode resonance element is a broadband absorber. This is 340-nm-thick a-Si film on SiO2 substrate. Absorbance spectrum as a function of angle of light incidence is shown here. We see about 50% absorbance on average in the short wavelength range below 650 nm. Remaining 50% of the incident optical energy is mostly reflected due to large impedance mismatch at the top Si surface. An optimized guided-mode resonance absorber with the same amount of a-Si. Angle-spectral absorbance maps here for different azimuth angle of plane-of-incidence with respect to the grating line direction shows very high </a:t>
            </a:r>
            <a:r>
              <a:rPr lang="en-US" baseline="0" dirty="0" err="1" smtClean="0"/>
              <a:t>ligh</a:t>
            </a:r>
            <a:r>
              <a:rPr lang="en-US" baseline="0" dirty="0" smtClean="0"/>
              <a:t>-absorbing performance for both TE and TM polarizations in the entire visible spectral domain covering 400-to-700 nm range. </a:t>
            </a:r>
            <a:endParaRPr lang="en-US" dirty="0"/>
          </a:p>
        </p:txBody>
      </p:sp>
      <p:sp>
        <p:nvSpPr>
          <p:cNvPr id="4" name="슬라이드 번호 개체 틀 3"/>
          <p:cNvSpPr>
            <a:spLocks noGrp="1"/>
          </p:cNvSpPr>
          <p:nvPr>
            <p:ph type="sldNum" sz="quarter" idx="10"/>
          </p:nvPr>
        </p:nvSpPr>
        <p:spPr/>
        <p:txBody>
          <a:bodyPr/>
          <a:lstStyle/>
          <a:p>
            <a:fld id="{3DB38C00-F887-4DFB-A845-056FF3FABDC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smtClean="0"/>
              <a:t>There</a:t>
            </a:r>
            <a:r>
              <a:rPr lang="en-US" baseline="0" dirty="0" smtClean="0"/>
              <a:t> are two major effects behind such</a:t>
            </a:r>
            <a:r>
              <a:rPr lang="en-US" dirty="0" smtClean="0"/>
              <a:t> high light-absorbing performance of</a:t>
            </a:r>
            <a:r>
              <a:rPr lang="en-US" baseline="0" dirty="0" smtClean="0"/>
              <a:t> the optimized grating structure. First, the structure supports densely populated guided modes. The top two panels here show field excitation spectrum as a function of incident angle. The bright yellow regions identify dispersion bands of guided modes. Optical intensity distributions in the grating region for four sampled cases show vertical guiding and lateral guiding effects occurring in the grating region. Second major cause is broad anti-reflection effect at the top grating interface. Here, we see the top reflection intensity as a function of polar and azimuth angles of incidence for TE and TM polarizations. We confirm much lower reflection due to small grating ridge width. </a:t>
            </a:r>
            <a:r>
              <a:rPr lang="en-US" dirty="0" smtClean="0"/>
              <a:t> </a:t>
            </a:r>
            <a:endParaRPr lang="en-US" dirty="0"/>
          </a:p>
        </p:txBody>
      </p:sp>
      <p:sp>
        <p:nvSpPr>
          <p:cNvPr id="4" name="슬라이드 번호 개체 틀 3"/>
          <p:cNvSpPr>
            <a:spLocks noGrp="1"/>
          </p:cNvSpPr>
          <p:nvPr>
            <p:ph type="sldNum" sz="quarter" idx="10"/>
          </p:nvPr>
        </p:nvSpPr>
        <p:spPr/>
        <p:txBody>
          <a:bodyPr/>
          <a:lstStyle/>
          <a:p>
            <a:fld id="{3DB38C00-F887-4DFB-A845-056FF3FABDC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smtClean="0"/>
              <a:t>We also fabricated the optimized device design as shown in these photographic image,</a:t>
            </a:r>
            <a:r>
              <a:rPr lang="en-US" baseline="0" dirty="0" smtClean="0"/>
              <a:t> optical microscope image, </a:t>
            </a:r>
            <a:r>
              <a:rPr lang="en-US" dirty="0" smtClean="0"/>
              <a:t>and scanning electron microscope images here.</a:t>
            </a:r>
            <a:r>
              <a:rPr lang="en-US" baseline="0" dirty="0" smtClean="0"/>
              <a:t> The fabricated sample is measured with our home-built conical-beam spectrum analyzer and the measured absorbance spectrum shows </a:t>
            </a:r>
            <a:r>
              <a:rPr lang="en-US" baseline="0" dirty="0" err="1" smtClean="0"/>
              <a:t>consistant</a:t>
            </a:r>
            <a:r>
              <a:rPr lang="en-US" baseline="0" dirty="0" smtClean="0"/>
              <a:t> result with the theoretical prediction.</a:t>
            </a:r>
            <a:endParaRPr lang="en-US" dirty="0"/>
          </a:p>
        </p:txBody>
      </p:sp>
      <p:sp>
        <p:nvSpPr>
          <p:cNvPr id="4" name="슬라이드 번호 개체 틀 3"/>
          <p:cNvSpPr>
            <a:spLocks noGrp="1"/>
          </p:cNvSpPr>
          <p:nvPr>
            <p:ph type="sldNum" sz="quarter" idx="10"/>
          </p:nvPr>
        </p:nvSpPr>
        <p:spPr/>
        <p:txBody>
          <a:bodyPr/>
          <a:lstStyle/>
          <a:p>
            <a:fld id="{3DB38C00-F887-4DFB-A845-056FF3FABDC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B185A3-7F7B-46DB-B50F-6A94067F977D}" type="datetime1">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88CBE-A7C5-49D9-B3F8-45F5C82806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3D9F8-9405-4BC2-B04F-FCD9E07129B3}" type="datetime1">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88CBE-A7C5-49D9-B3F8-45F5C82806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63FA0-9E44-4DEB-887D-DB64A9A8BBC5}" type="datetime1">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88CBE-A7C5-49D9-B3F8-45F5C82806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91D48-F36B-438F-AA1C-E5FA3E129D1A}" type="datetime1">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88CBE-A7C5-49D9-B3F8-45F5C82806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C8137-881C-46B5-A65C-A1B9ECA9C280}" type="datetime1">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88CBE-A7C5-49D9-B3F8-45F5C82806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3090A9-8136-41FA-9CC9-D7FE916579B2}" type="datetime1">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88CBE-A7C5-49D9-B3F8-45F5C82806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93C32F-8796-4BFF-9C2B-106588C703F7}" type="datetime1">
              <a:rPr lang="en-US" smtClean="0"/>
              <a:pPr/>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A88CBE-A7C5-49D9-B3F8-45F5C82806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A6CF5-2F41-4AAA-8C1F-DDCBAB1D78D4}" type="datetime1">
              <a:rPr lang="en-US" smtClean="0"/>
              <a:pPr/>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A88CBE-A7C5-49D9-B3F8-45F5C82806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955B3-EA0E-417F-BD10-8DCC4322F533}" type="datetime1">
              <a:rPr lang="en-US" smtClean="0"/>
              <a:pPr/>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A88CBE-A7C5-49D9-B3F8-45F5C82806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91DD1-3EC2-48E1-84E9-864C5371FAA0}" type="datetime1">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88CBE-A7C5-49D9-B3F8-45F5C82806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47AF1-7179-409B-A26C-815FB89B38FE}" type="datetime1">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88CBE-A7C5-49D9-B3F8-45F5C82806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DF76D-210F-42C5-950F-1AEECDEDAA1B}" type="datetime1">
              <a:rPr lang="en-US" smtClean="0"/>
              <a:pPr/>
              <a:t>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88CBE-A7C5-49D9-B3F8-45F5C82806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5.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jpe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9512" y="620688"/>
            <a:ext cx="8856984" cy="4824536"/>
            <a:chOff x="251520" y="404664"/>
            <a:chExt cx="8856984" cy="4824536"/>
          </a:xfrm>
        </p:grpSpPr>
        <p:pic>
          <p:nvPicPr>
            <p:cNvPr id="6" name="Picture 5" descr="nanophotonic chip"/>
            <p:cNvPicPr>
              <a:picLocks noChangeAspect="1" noChangeArrowheads="1"/>
            </p:cNvPicPr>
            <p:nvPr/>
          </p:nvPicPr>
          <p:blipFill>
            <a:blip r:embed="rId3" cstate="print">
              <a:lum bright="64000" contrast="-70000"/>
            </a:blip>
            <a:srcRect/>
            <a:stretch>
              <a:fillRect/>
            </a:stretch>
          </p:blipFill>
          <p:spPr bwMode="auto">
            <a:xfrm>
              <a:off x="251520" y="404664"/>
              <a:ext cx="8568952" cy="4824536"/>
            </a:xfrm>
            <a:prstGeom prst="rect">
              <a:avLst/>
            </a:prstGeom>
            <a:noFill/>
          </p:spPr>
        </p:pic>
        <p:pic>
          <p:nvPicPr>
            <p:cNvPr id="7" name="Picture 6"/>
            <p:cNvPicPr/>
            <p:nvPr/>
          </p:nvPicPr>
          <p:blipFill>
            <a:blip r:embed="rId4" cstate="print">
              <a:lum bright="35000" contrast="-46000"/>
            </a:blip>
            <a:srcRect/>
            <a:stretch>
              <a:fillRect/>
            </a:stretch>
          </p:blipFill>
          <p:spPr bwMode="auto">
            <a:xfrm>
              <a:off x="6948264" y="2492896"/>
              <a:ext cx="2160240" cy="1584176"/>
            </a:xfrm>
            <a:prstGeom prst="rect">
              <a:avLst/>
            </a:prstGeom>
            <a:noFill/>
            <a:ln w="9525">
              <a:noFill/>
              <a:miter lim="800000"/>
              <a:headEnd/>
              <a:tailEnd/>
            </a:ln>
          </p:spPr>
        </p:pic>
      </p:grpSp>
      <p:sp>
        <p:nvSpPr>
          <p:cNvPr id="2" name="Title 1"/>
          <p:cNvSpPr>
            <a:spLocks noGrp="1"/>
          </p:cNvSpPr>
          <p:nvPr>
            <p:ph type="ctrTitle"/>
          </p:nvPr>
        </p:nvSpPr>
        <p:spPr>
          <a:xfrm>
            <a:off x="683568" y="1124744"/>
            <a:ext cx="7772400" cy="2190105"/>
          </a:xfrm>
        </p:spPr>
        <p:txBody>
          <a:bodyPr>
            <a:noAutofit/>
          </a:bodyPr>
          <a:lstStyle/>
          <a:p>
            <a:pPr algn="l"/>
            <a:r>
              <a:rPr lang="en-US" sz="5000" b="1" dirty="0" smtClean="0"/>
              <a:t>Properties of </a:t>
            </a:r>
            <a:br>
              <a:rPr lang="en-US" sz="5000" b="1" dirty="0" smtClean="0"/>
            </a:br>
            <a:r>
              <a:rPr lang="en-US" sz="5000" b="1" dirty="0" smtClean="0"/>
              <a:t>Photonic and Plasmonic Resonance Devices</a:t>
            </a:r>
            <a:endParaRPr lang="en-US" sz="5000" b="1" dirty="0"/>
          </a:p>
        </p:txBody>
      </p:sp>
      <p:sp>
        <p:nvSpPr>
          <p:cNvPr id="3" name="Subtitle 2"/>
          <p:cNvSpPr>
            <a:spLocks noGrp="1"/>
          </p:cNvSpPr>
          <p:nvPr>
            <p:ph type="subTitle" idx="1"/>
          </p:nvPr>
        </p:nvSpPr>
        <p:spPr>
          <a:xfrm>
            <a:off x="611560" y="4556720"/>
            <a:ext cx="7920880" cy="1752600"/>
          </a:xfrm>
        </p:spPr>
        <p:txBody>
          <a:bodyPr>
            <a:normAutofit/>
          </a:bodyPr>
          <a:lstStyle/>
          <a:p>
            <a:r>
              <a:rPr lang="en-US" sz="2000" u="sng" dirty="0" smtClean="0">
                <a:solidFill>
                  <a:schemeClr val="tx1"/>
                </a:solidFill>
              </a:rPr>
              <a:t>Jae Woong Yoon</a:t>
            </a:r>
            <a:r>
              <a:rPr lang="en-US" sz="2000" dirty="0" smtClean="0">
                <a:solidFill>
                  <a:schemeClr val="tx1"/>
                </a:solidFill>
              </a:rPr>
              <a:t>, </a:t>
            </a:r>
            <a:r>
              <a:rPr lang="en-US" sz="2000" dirty="0" err="1" smtClean="0">
                <a:solidFill>
                  <a:schemeClr val="tx1"/>
                </a:solidFill>
              </a:rPr>
              <a:t>Kyu</a:t>
            </a:r>
            <a:r>
              <a:rPr lang="en-US" sz="2000" dirty="0" smtClean="0">
                <a:solidFill>
                  <a:schemeClr val="tx1"/>
                </a:solidFill>
              </a:rPr>
              <a:t> Jin Lee, </a:t>
            </a:r>
            <a:r>
              <a:rPr lang="en-US" sz="2000" dirty="0" err="1" smtClean="0">
                <a:solidFill>
                  <a:schemeClr val="tx1"/>
                </a:solidFill>
              </a:rPr>
              <a:t>Manoj</a:t>
            </a:r>
            <a:r>
              <a:rPr lang="en-US" sz="2000" dirty="0" smtClean="0">
                <a:solidFill>
                  <a:schemeClr val="tx1"/>
                </a:solidFill>
              </a:rPr>
              <a:t> </a:t>
            </a:r>
            <a:r>
              <a:rPr lang="en-US" sz="2000" dirty="0" err="1" smtClean="0">
                <a:solidFill>
                  <a:schemeClr val="tx1"/>
                </a:solidFill>
              </a:rPr>
              <a:t>Niraula</a:t>
            </a:r>
            <a:r>
              <a:rPr lang="en-US" sz="2000" dirty="0" smtClean="0">
                <a:solidFill>
                  <a:schemeClr val="tx1"/>
                </a:solidFill>
              </a:rPr>
              <a:t>, Mohammad </a:t>
            </a:r>
            <a:r>
              <a:rPr lang="en-US" sz="2000" dirty="0" err="1" smtClean="0">
                <a:solidFill>
                  <a:schemeClr val="tx1"/>
                </a:solidFill>
              </a:rPr>
              <a:t>Shyiq</a:t>
            </a:r>
            <a:r>
              <a:rPr lang="en-US" sz="2000" dirty="0" smtClean="0">
                <a:solidFill>
                  <a:schemeClr val="tx1"/>
                </a:solidFill>
              </a:rPr>
              <a:t> </a:t>
            </a:r>
            <a:r>
              <a:rPr lang="en-US" sz="2000" dirty="0" err="1" smtClean="0">
                <a:solidFill>
                  <a:schemeClr val="tx1"/>
                </a:solidFill>
              </a:rPr>
              <a:t>Amin</a:t>
            </a:r>
            <a:r>
              <a:rPr lang="en-US" sz="2000" dirty="0" smtClean="0">
                <a:solidFill>
                  <a:schemeClr val="tx1"/>
                </a:solidFill>
              </a:rPr>
              <a:t>,</a:t>
            </a:r>
          </a:p>
          <a:p>
            <a:r>
              <a:rPr lang="en-US" sz="2000" dirty="0" smtClean="0">
                <a:solidFill>
                  <a:schemeClr val="tx1"/>
                </a:solidFill>
              </a:rPr>
              <a:t>and Robert Magnusson</a:t>
            </a:r>
          </a:p>
          <a:p>
            <a:endParaRPr lang="en-US" sz="2000" dirty="0" smtClean="0">
              <a:solidFill>
                <a:schemeClr val="tx1"/>
              </a:solidFill>
            </a:endParaRPr>
          </a:p>
          <a:p>
            <a:r>
              <a:rPr lang="en-US" sz="1500" dirty="0" smtClean="0">
                <a:solidFill>
                  <a:schemeClr val="tx1"/>
                </a:solidFill>
              </a:rPr>
              <a:t>Dept. of Electrical Engineering, University of Texas – Arlington, TX 76019, United States</a:t>
            </a:r>
            <a:endParaRPr lang="en-US" sz="1500" dirty="0">
              <a:solidFill>
                <a:schemeClr val="tx1"/>
              </a:solidFill>
            </a:endParaRPr>
          </a:p>
        </p:txBody>
      </p:sp>
      <p:pic>
        <p:nvPicPr>
          <p:cNvPr id="4" name="Picture 7" descr="NEW COE LOGO 1.jpg"/>
          <p:cNvPicPr>
            <a:picLocks noChangeAspect="1"/>
          </p:cNvPicPr>
          <p:nvPr/>
        </p:nvPicPr>
        <p:blipFill>
          <a:blip r:embed="rId5" cstate="print">
            <a:lum/>
            <a:extLst>
              <a:ext uri="{28A0092B-C50C-407E-A947-70E740481C1C}">
                <a14:useLocalDpi xmlns:a14="http://schemas.microsoft.com/office/drawing/2010/main" xmlns="" val="0"/>
              </a:ext>
            </a:extLst>
          </a:blip>
          <a:stretch>
            <a:fillRect/>
          </a:stretch>
        </p:blipFill>
        <p:spPr bwMode="auto">
          <a:xfrm>
            <a:off x="20940" y="6400800"/>
            <a:ext cx="4093860" cy="4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Autofit/>
          </a:bodyPr>
          <a:lstStyle/>
          <a:p>
            <a:r>
              <a:rPr lang="en-US" sz="3500" b="1" dirty="0" smtClean="0">
                <a:solidFill>
                  <a:schemeClr val="accent5">
                    <a:lumMod val="50000"/>
                  </a:schemeClr>
                </a:solidFill>
              </a:rPr>
              <a:t>Surface Plasmon Resonances </a:t>
            </a:r>
            <a:br>
              <a:rPr lang="en-US" sz="3500" b="1" dirty="0" smtClean="0">
                <a:solidFill>
                  <a:schemeClr val="accent5">
                    <a:lumMod val="50000"/>
                  </a:schemeClr>
                </a:solidFill>
              </a:rPr>
            </a:br>
            <a:r>
              <a:rPr lang="en-US" sz="3500" b="1" dirty="0" smtClean="0">
                <a:solidFill>
                  <a:schemeClr val="accent5">
                    <a:lumMod val="50000"/>
                  </a:schemeClr>
                </a:solidFill>
              </a:rPr>
              <a:t>in Metallic Nanostructures</a:t>
            </a:r>
            <a:endParaRPr lang="en-US" sz="3500" b="1" dirty="0">
              <a:solidFill>
                <a:schemeClr val="accent5">
                  <a:lumMod val="50000"/>
                </a:schemeClr>
              </a:solidFill>
            </a:endParaRPr>
          </a:p>
        </p:txBody>
      </p:sp>
      <p:pic>
        <p:nvPicPr>
          <p:cNvPr id="9" name="Picture 7" descr="NEW COE LOGO 1.jpg"/>
          <p:cNvPicPr>
            <a:picLocks noChangeAspect="1"/>
          </p:cNvPicPr>
          <p:nvPr/>
        </p:nvPicPr>
        <p:blipFill>
          <a:blip r:embed="rId2" cstate="print">
            <a:lum/>
            <a:extLst>
              <a:ext uri="{28A0092B-C50C-407E-A947-70E740481C1C}">
                <a14:useLocalDpi xmlns:a14="http://schemas.microsoft.com/office/drawing/2010/main" xmlns="" val="0"/>
              </a:ext>
            </a:extLst>
          </a:blip>
          <a:stretch>
            <a:fillRect/>
          </a:stretch>
        </p:blipFill>
        <p:spPr bwMode="auto">
          <a:xfrm>
            <a:off x="20940" y="6400800"/>
            <a:ext cx="4093860" cy="4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lide Number Placeholder 8"/>
          <p:cNvSpPr>
            <a:spLocks noGrp="1"/>
          </p:cNvSpPr>
          <p:nvPr>
            <p:ph type="sldNum" sz="quarter" idx="12"/>
          </p:nvPr>
        </p:nvSpPr>
        <p:spPr>
          <a:xfrm>
            <a:off x="6902896" y="6356350"/>
            <a:ext cx="2133600" cy="365125"/>
          </a:xfrm>
        </p:spPr>
        <p:txBody>
          <a:bodyPr/>
          <a:lstStyle/>
          <a:p>
            <a:fld id="{C1A88CBE-A7C5-49D9-B3F8-45F5C8280637}" type="slidenum">
              <a:rPr lang="en-US" sz="1600" smtClean="0">
                <a:solidFill>
                  <a:srgbClr val="FF0000"/>
                </a:solidFill>
              </a:rPr>
              <a:pPr/>
              <a:t>10</a:t>
            </a:fld>
            <a:endParaRPr lang="en-US" sz="1600" dirty="0">
              <a:solidFill>
                <a:srgbClr val="FF0000"/>
              </a:solidFill>
            </a:endParaRPr>
          </a:p>
        </p:txBody>
      </p:sp>
      <p:cxnSp>
        <p:nvCxnSpPr>
          <p:cNvPr id="12" name="Straight Connector 11"/>
          <p:cNvCxnSpPr/>
          <p:nvPr/>
        </p:nvCxnSpPr>
        <p:spPr>
          <a:xfrm>
            <a:off x="323528" y="1196752"/>
            <a:ext cx="835292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
          </p:nvPr>
        </p:nvSpPr>
        <p:spPr>
          <a:xfrm>
            <a:off x="457200" y="1412776"/>
            <a:ext cx="8229600" cy="4680520"/>
          </a:xfrm>
        </p:spPr>
        <p:txBody>
          <a:bodyPr>
            <a:normAutofit/>
          </a:bodyPr>
          <a:lstStyle/>
          <a:p>
            <a:r>
              <a:rPr lang="en-US" dirty="0" smtClean="0"/>
              <a:t>Collective oscillation of surface free electrons</a:t>
            </a:r>
            <a:r>
              <a:rPr lang="en-US" dirty="0" smtClean="0"/>
              <a:t>.</a:t>
            </a:r>
            <a:endParaRPr lang="en-US" dirty="0" smtClean="0"/>
          </a:p>
          <a:p>
            <a:r>
              <a:rPr lang="en-US" dirty="0" smtClean="0"/>
              <a:t>Deep subwavelength confinement:</a:t>
            </a:r>
          </a:p>
          <a:p>
            <a:pPr>
              <a:buNone/>
            </a:pPr>
            <a:r>
              <a:rPr lang="en-US" sz="2400" dirty="0" smtClean="0"/>
              <a:t>   - Metallic metamaterials.</a:t>
            </a:r>
          </a:p>
          <a:p>
            <a:pPr>
              <a:buNone/>
            </a:pPr>
            <a:r>
              <a:rPr lang="en-US" sz="2400" dirty="0" smtClean="0"/>
              <a:t>   - Optical communication with </a:t>
            </a:r>
            <a:r>
              <a:rPr lang="en-US" sz="2400" dirty="0" err="1" smtClean="0"/>
              <a:t>nanoscopic</a:t>
            </a:r>
            <a:r>
              <a:rPr lang="en-US" sz="2400" dirty="0" smtClean="0"/>
              <a:t> objects.</a:t>
            </a:r>
          </a:p>
          <a:p>
            <a:pPr>
              <a:buNone/>
            </a:pPr>
            <a:r>
              <a:rPr lang="en-US" sz="2400" dirty="0" smtClean="0"/>
              <a:t>   - Quantum optical effects.</a:t>
            </a:r>
          </a:p>
          <a:p>
            <a:r>
              <a:rPr lang="en-US" dirty="0" smtClean="0"/>
              <a:t>Highly </a:t>
            </a:r>
            <a:r>
              <a:rPr lang="en-US" dirty="0" smtClean="0"/>
              <a:t>lossy due to ohmic damping</a:t>
            </a:r>
            <a:r>
              <a:rPr lang="en-US" dirty="0" smtClean="0"/>
              <a:t>.</a:t>
            </a:r>
          </a:p>
          <a:p>
            <a:r>
              <a:rPr lang="en-US" dirty="0" smtClean="0"/>
              <a:t>Primarily absorption and transmission resonances. (↔ Photonic resonances)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a:xfrm>
            <a:off x="457200" y="44624"/>
            <a:ext cx="822960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smtClean="0">
                <a:ln>
                  <a:noFill/>
                </a:ln>
                <a:solidFill>
                  <a:schemeClr val="accent5">
                    <a:lumMod val="50000"/>
                  </a:schemeClr>
                </a:solidFill>
                <a:effectLst/>
                <a:uLnTx/>
                <a:uFillTx/>
                <a:latin typeface="+mj-lt"/>
                <a:ea typeface="+mj-ea"/>
                <a:cs typeface="+mj-cs"/>
              </a:rPr>
              <a:t>Extraordinary Optical Transmission</a:t>
            </a:r>
            <a:endParaRPr kumimoji="0" lang="en-US" sz="3500" b="1" i="0" u="none" strike="noStrike" kern="1200" cap="none" spc="0" normalizeH="0" baseline="0" noProof="0" dirty="0">
              <a:ln>
                <a:noFill/>
              </a:ln>
              <a:solidFill>
                <a:schemeClr val="accent5">
                  <a:lumMod val="50000"/>
                </a:schemeClr>
              </a:solidFill>
              <a:effectLst/>
              <a:uLnTx/>
              <a:uFillTx/>
              <a:latin typeface="+mj-lt"/>
              <a:ea typeface="+mj-ea"/>
              <a:cs typeface="+mj-cs"/>
            </a:endParaRPr>
          </a:p>
        </p:txBody>
      </p:sp>
      <p:pic>
        <p:nvPicPr>
          <p:cNvPr id="29" name="Picture 7" descr="NEW COE LOGO 1.jpg"/>
          <p:cNvPicPr>
            <a:picLocks noChangeAspect="1"/>
          </p:cNvPicPr>
          <p:nvPr/>
        </p:nvPicPr>
        <p:blipFill>
          <a:blip r:embed="rId3" cstate="print">
            <a:lum/>
            <a:extLst>
              <a:ext uri="{28A0092B-C50C-407E-A947-70E740481C1C}">
                <a14:useLocalDpi xmlns:a14="http://schemas.microsoft.com/office/drawing/2010/main" xmlns="" val="0"/>
              </a:ext>
            </a:extLst>
          </a:blip>
          <a:stretch>
            <a:fillRect/>
          </a:stretch>
        </p:blipFill>
        <p:spPr bwMode="auto">
          <a:xfrm>
            <a:off x="20940" y="6400800"/>
            <a:ext cx="4093860" cy="4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Picture 2"/>
          <p:cNvPicPr>
            <a:picLocks noChangeAspect="1" noChangeArrowheads="1"/>
          </p:cNvPicPr>
          <p:nvPr/>
        </p:nvPicPr>
        <p:blipFill>
          <a:blip r:embed="rId4" cstate="print"/>
          <a:srcRect/>
          <a:stretch>
            <a:fillRect/>
          </a:stretch>
        </p:blipFill>
        <p:spPr bwMode="auto">
          <a:xfrm>
            <a:off x="533400" y="1221904"/>
            <a:ext cx="3657600" cy="1608138"/>
          </a:xfrm>
          <a:prstGeom prst="rect">
            <a:avLst/>
          </a:prstGeom>
          <a:noFill/>
          <a:ln w="9525">
            <a:noFill/>
            <a:miter lim="800000"/>
            <a:headEnd/>
            <a:tailEnd/>
          </a:ln>
          <a:effectLst/>
        </p:spPr>
      </p:pic>
      <p:sp>
        <p:nvSpPr>
          <p:cNvPr id="8" name="TextBox 7"/>
          <p:cNvSpPr txBox="1"/>
          <p:nvPr/>
        </p:nvSpPr>
        <p:spPr>
          <a:xfrm>
            <a:off x="303689" y="764704"/>
            <a:ext cx="4573111" cy="400110"/>
          </a:xfrm>
          <a:prstGeom prst="rect">
            <a:avLst/>
          </a:prstGeom>
          <a:noFill/>
        </p:spPr>
        <p:txBody>
          <a:bodyPr wrap="none" rtlCol="0">
            <a:spAutoFit/>
          </a:bodyPr>
          <a:lstStyle/>
          <a:p>
            <a:pPr marL="342900" indent="-342900"/>
            <a:r>
              <a:rPr lang="en-US" altLang="ko-KR" sz="2000" dirty="0" smtClean="0">
                <a:latin typeface="Tahoma" pitchFamily="34" charset="0"/>
                <a:ea typeface="Tahoma" pitchFamily="34" charset="0"/>
                <a:cs typeface="Tahoma" pitchFamily="34" charset="0"/>
              </a:rPr>
              <a:t>Nature 391 667; Phys. Rev. B 58 6779.</a:t>
            </a:r>
          </a:p>
        </p:txBody>
      </p:sp>
      <p:grpSp>
        <p:nvGrpSpPr>
          <p:cNvPr id="63" name="Group 62"/>
          <p:cNvGrpSpPr/>
          <p:nvPr/>
        </p:nvGrpSpPr>
        <p:grpSpPr>
          <a:xfrm>
            <a:off x="292224" y="3009401"/>
            <a:ext cx="3919736" cy="3371927"/>
            <a:chOff x="76200" y="3009401"/>
            <a:chExt cx="4191000" cy="3696199"/>
          </a:xfrm>
        </p:grpSpPr>
        <p:pic>
          <p:nvPicPr>
            <p:cNvPr id="12" name="Picture 3"/>
            <p:cNvPicPr>
              <a:picLocks noChangeAspect="1" noChangeArrowheads="1"/>
            </p:cNvPicPr>
            <p:nvPr/>
          </p:nvPicPr>
          <p:blipFill>
            <a:blip r:embed="rId5" cstate="print"/>
            <a:srcRect/>
            <a:stretch>
              <a:fillRect/>
            </a:stretch>
          </p:blipFill>
          <p:spPr bwMode="auto">
            <a:xfrm>
              <a:off x="76200" y="3009401"/>
              <a:ext cx="4191000" cy="3696199"/>
            </a:xfrm>
            <a:prstGeom prst="rect">
              <a:avLst/>
            </a:prstGeom>
            <a:noFill/>
            <a:ln w="9525">
              <a:noFill/>
              <a:miter lim="800000"/>
              <a:headEnd/>
              <a:tailEnd/>
            </a:ln>
            <a:effectLst/>
          </p:spPr>
        </p:pic>
        <p:grpSp>
          <p:nvGrpSpPr>
            <p:cNvPr id="3" name="그룹 21"/>
            <p:cNvGrpSpPr/>
            <p:nvPr/>
          </p:nvGrpSpPr>
          <p:grpSpPr>
            <a:xfrm>
              <a:off x="1215273" y="5445816"/>
              <a:ext cx="2830811" cy="772882"/>
              <a:chOff x="1291473" y="3464616"/>
              <a:chExt cx="2830811" cy="772882"/>
            </a:xfrm>
          </p:grpSpPr>
          <p:sp>
            <p:nvSpPr>
              <p:cNvPr id="13" name="자유형 12"/>
              <p:cNvSpPr/>
              <p:nvPr/>
            </p:nvSpPr>
            <p:spPr>
              <a:xfrm>
                <a:off x="1465489" y="3822838"/>
                <a:ext cx="2656795" cy="386809"/>
              </a:xfrm>
              <a:custGeom>
                <a:avLst/>
                <a:gdLst>
                  <a:gd name="connsiteX0" fmla="*/ 0 w 2805113"/>
                  <a:gd name="connsiteY0" fmla="*/ 0 h 595312"/>
                  <a:gd name="connsiteX1" fmla="*/ 947738 w 2805113"/>
                  <a:gd name="connsiteY1" fmla="*/ 471487 h 595312"/>
                  <a:gd name="connsiteX2" fmla="*/ 1881188 w 2805113"/>
                  <a:gd name="connsiteY2" fmla="*/ 571500 h 595312"/>
                  <a:gd name="connsiteX3" fmla="*/ 2805113 w 2805113"/>
                  <a:gd name="connsiteY3" fmla="*/ 595312 h 595312"/>
                  <a:gd name="connsiteX0" fmla="*/ 0 w 3719513"/>
                  <a:gd name="connsiteY0" fmla="*/ 0 h 595312"/>
                  <a:gd name="connsiteX1" fmla="*/ 947738 w 3719513"/>
                  <a:gd name="connsiteY1" fmla="*/ 471487 h 595312"/>
                  <a:gd name="connsiteX2" fmla="*/ 1881188 w 3719513"/>
                  <a:gd name="connsiteY2" fmla="*/ 571500 h 595312"/>
                  <a:gd name="connsiteX3" fmla="*/ 3719513 w 3719513"/>
                  <a:gd name="connsiteY3" fmla="*/ 595312 h 595312"/>
                  <a:gd name="connsiteX0" fmla="*/ 0 w 3719513"/>
                  <a:gd name="connsiteY0" fmla="*/ 0 h 595312"/>
                  <a:gd name="connsiteX1" fmla="*/ 947738 w 3719513"/>
                  <a:gd name="connsiteY1" fmla="*/ 471487 h 595312"/>
                  <a:gd name="connsiteX2" fmla="*/ 1881188 w 3719513"/>
                  <a:gd name="connsiteY2" fmla="*/ 571500 h 595312"/>
                  <a:gd name="connsiteX3" fmla="*/ 3719513 w 3719513"/>
                  <a:gd name="connsiteY3" fmla="*/ 595312 h 595312"/>
                  <a:gd name="connsiteX0" fmla="*/ 0 w 3719513"/>
                  <a:gd name="connsiteY0" fmla="*/ 0 h 595312"/>
                  <a:gd name="connsiteX1" fmla="*/ 947738 w 3719513"/>
                  <a:gd name="connsiteY1" fmla="*/ 471487 h 595312"/>
                  <a:gd name="connsiteX2" fmla="*/ 1881188 w 3719513"/>
                  <a:gd name="connsiteY2" fmla="*/ 571500 h 595312"/>
                  <a:gd name="connsiteX3" fmla="*/ 3719513 w 3719513"/>
                  <a:gd name="connsiteY3" fmla="*/ 595312 h 595312"/>
                  <a:gd name="connsiteX0" fmla="*/ 0 w 3719513"/>
                  <a:gd name="connsiteY0" fmla="*/ 0 h 595312"/>
                  <a:gd name="connsiteX1" fmla="*/ 947738 w 3719513"/>
                  <a:gd name="connsiteY1" fmla="*/ 471487 h 595312"/>
                  <a:gd name="connsiteX2" fmla="*/ 1881188 w 3719513"/>
                  <a:gd name="connsiteY2" fmla="*/ 571500 h 595312"/>
                  <a:gd name="connsiteX3" fmla="*/ 3719513 w 3719513"/>
                  <a:gd name="connsiteY3" fmla="*/ 595312 h 595312"/>
                </a:gdLst>
                <a:ahLst/>
                <a:cxnLst>
                  <a:cxn ang="0">
                    <a:pos x="connsiteX0" y="connsiteY0"/>
                  </a:cxn>
                  <a:cxn ang="0">
                    <a:pos x="connsiteX1" y="connsiteY1"/>
                  </a:cxn>
                  <a:cxn ang="0">
                    <a:pos x="connsiteX2" y="connsiteY2"/>
                  </a:cxn>
                  <a:cxn ang="0">
                    <a:pos x="connsiteX3" y="connsiteY3"/>
                  </a:cxn>
                </a:cxnLst>
                <a:rect l="l" t="t" r="r" b="b"/>
                <a:pathLst>
                  <a:path w="3719513" h="595312">
                    <a:moveTo>
                      <a:pt x="0" y="0"/>
                    </a:moveTo>
                    <a:cubicBezTo>
                      <a:pt x="306388" y="228600"/>
                      <a:pt x="634207" y="376237"/>
                      <a:pt x="947738" y="471487"/>
                    </a:cubicBezTo>
                    <a:cubicBezTo>
                      <a:pt x="1261269" y="566737"/>
                      <a:pt x="1419226" y="550863"/>
                      <a:pt x="1881188" y="571500"/>
                    </a:cubicBezTo>
                    <a:cubicBezTo>
                      <a:pt x="2343150" y="592137"/>
                      <a:pt x="3106738" y="587375"/>
                      <a:pt x="3719513" y="595312"/>
                    </a:cubicBezTo>
                  </a:path>
                </a:pathLst>
              </a:cu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4" name="직사각형 13"/>
              <p:cNvSpPr/>
              <p:nvPr/>
            </p:nvSpPr>
            <p:spPr>
              <a:xfrm>
                <a:off x="1424669" y="3785704"/>
                <a:ext cx="71438" cy="64984"/>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p:cNvSpPr/>
              <p:nvPr/>
            </p:nvSpPr>
            <p:spPr>
              <a:xfrm>
                <a:off x="2108426" y="4098245"/>
                <a:ext cx="71438" cy="64984"/>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15"/>
              <p:cNvSpPr/>
              <p:nvPr/>
            </p:nvSpPr>
            <p:spPr>
              <a:xfrm>
                <a:off x="2775174" y="4160131"/>
                <a:ext cx="71438" cy="64984"/>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p:cNvSpPr/>
              <p:nvPr/>
            </p:nvSpPr>
            <p:spPr>
              <a:xfrm>
                <a:off x="3438523" y="4172514"/>
                <a:ext cx="71438" cy="64984"/>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p:cNvSpPr txBox="1"/>
              <p:nvPr/>
            </p:nvSpPr>
            <p:spPr>
              <a:xfrm>
                <a:off x="1291473" y="3464616"/>
                <a:ext cx="306494" cy="323165"/>
              </a:xfrm>
              <a:prstGeom prst="rect">
                <a:avLst/>
              </a:prstGeom>
              <a:noFill/>
            </p:spPr>
            <p:txBody>
              <a:bodyPr wrap="none" rtlCol="0">
                <a:spAutoFit/>
              </a:bodyPr>
              <a:lstStyle/>
              <a:p>
                <a:r>
                  <a:rPr lang="en-US" altLang="ko-KR" sz="1500" b="1" dirty="0" smtClean="0">
                    <a:solidFill>
                      <a:srgbClr val="FF0000"/>
                    </a:solidFill>
                    <a:latin typeface="Tahoma" pitchFamily="34" charset="0"/>
                    <a:ea typeface="Tahoma" pitchFamily="34" charset="0"/>
                    <a:cs typeface="Tahoma" pitchFamily="34" charset="0"/>
                  </a:rPr>
                  <a:t>2</a:t>
                </a:r>
                <a:endParaRPr lang="ko-KR" altLang="en-US" sz="1500" b="1" dirty="0">
                  <a:solidFill>
                    <a:srgbClr val="FF0000"/>
                  </a:solidFill>
                  <a:latin typeface="Tahoma" pitchFamily="34" charset="0"/>
                  <a:cs typeface="Tahoma" pitchFamily="34" charset="0"/>
                </a:endParaRPr>
              </a:p>
            </p:txBody>
          </p:sp>
          <p:sp>
            <p:nvSpPr>
              <p:cNvPr id="19" name="TextBox 18"/>
              <p:cNvSpPr txBox="1"/>
              <p:nvPr/>
            </p:nvSpPr>
            <p:spPr>
              <a:xfrm>
                <a:off x="1867989" y="3812178"/>
                <a:ext cx="611065" cy="323165"/>
              </a:xfrm>
              <a:prstGeom prst="rect">
                <a:avLst/>
              </a:prstGeom>
              <a:noFill/>
            </p:spPr>
            <p:txBody>
              <a:bodyPr wrap="none" rtlCol="0">
                <a:spAutoFit/>
              </a:bodyPr>
              <a:lstStyle/>
              <a:p>
                <a:r>
                  <a:rPr lang="en-US" altLang="ko-KR" sz="1500" b="1" dirty="0" smtClean="0">
                    <a:solidFill>
                      <a:srgbClr val="FF0000"/>
                    </a:solidFill>
                    <a:latin typeface="Tahoma" pitchFamily="34" charset="0"/>
                    <a:ea typeface="Tahoma" pitchFamily="34" charset="0"/>
                    <a:cs typeface="Tahoma" pitchFamily="34" charset="0"/>
                  </a:rPr>
                  <a:t>0.45</a:t>
                </a:r>
                <a:endParaRPr lang="ko-KR" altLang="en-US" sz="1500" b="1" dirty="0">
                  <a:solidFill>
                    <a:srgbClr val="FF0000"/>
                  </a:solidFill>
                  <a:latin typeface="Tahoma" pitchFamily="34" charset="0"/>
                  <a:cs typeface="Tahoma" pitchFamily="34" charset="0"/>
                </a:endParaRPr>
              </a:p>
            </p:txBody>
          </p:sp>
          <p:sp>
            <p:nvSpPr>
              <p:cNvPr id="20" name="TextBox 19"/>
              <p:cNvSpPr txBox="1"/>
              <p:nvPr/>
            </p:nvSpPr>
            <p:spPr>
              <a:xfrm>
                <a:off x="2489090" y="3888378"/>
                <a:ext cx="611065" cy="323165"/>
              </a:xfrm>
              <a:prstGeom prst="rect">
                <a:avLst/>
              </a:prstGeom>
              <a:noFill/>
            </p:spPr>
            <p:txBody>
              <a:bodyPr wrap="none" rtlCol="0">
                <a:spAutoFit/>
              </a:bodyPr>
              <a:lstStyle/>
              <a:p>
                <a:r>
                  <a:rPr lang="en-US" altLang="ko-KR" sz="1500" b="1" dirty="0" smtClean="0">
                    <a:solidFill>
                      <a:srgbClr val="FF0000"/>
                    </a:solidFill>
                    <a:latin typeface="Tahoma" pitchFamily="34" charset="0"/>
                    <a:ea typeface="Tahoma" pitchFamily="34" charset="0"/>
                    <a:cs typeface="Tahoma" pitchFamily="34" charset="0"/>
                  </a:rPr>
                  <a:t>0.14</a:t>
                </a:r>
                <a:endParaRPr lang="ko-KR" altLang="en-US" sz="1500" b="1" dirty="0">
                  <a:solidFill>
                    <a:srgbClr val="FF0000"/>
                  </a:solidFill>
                  <a:latin typeface="Tahoma" pitchFamily="34" charset="0"/>
                  <a:cs typeface="Tahoma" pitchFamily="34" charset="0"/>
                </a:endParaRPr>
              </a:p>
            </p:txBody>
          </p:sp>
          <p:sp>
            <p:nvSpPr>
              <p:cNvPr id="21" name="TextBox 20"/>
              <p:cNvSpPr txBox="1"/>
              <p:nvPr/>
            </p:nvSpPr>
            <p:spPr>
              <a:xfrm>
                <a:off x="3174890" y="3899263"/>
                <a:ext cx="611065" cy="323165"/>
              </a:xfrm>
              <a:prstGeom prst="rect">
                <a:avLst/>
              </a:prstGeom>
              <a:noFill/>
            </p:spPr>
            <p:txBody>
              <a:bodyPr wrap="none" rtlCol="0">
                <a:spAutoFit/>
              </a:bodyPr>
              <a:lstStyle/>
              <a:p>
                <a:r>
                  <a:rPr lang="en-US" altLang="ko-KR" sz="1500" b="1" dirty="0" smtClean="0">
                    <a:solidFill>
                      <a:srgbClr val="FF0000"/>
                    </a:solidFill>
                    <a:latin typeface="Tahoma" pitchFamily="34" charset="0"/>
                    <a:ea typeface="Tahoma" pitchFamily="34" charset="0"/>
                    <a:cs typeface="Tahoma" pitchFamily="34" charset="0"/>
                  </a:rPr>
                  <a:t>0.06</a:t>
                </a:r>
                <a:endParaRPr lang="ko-KR" altLang="en-US" sz="1500" b="1" dirty="0">
                  <a:solidFill>
                    <a:srgbClr val="FF0000"/>
                  </a:solidFill>
                  <a:latin typeface="Tahoma" pitchFamily="34" charset="0"/>
                  <a:cs typeface="Tahoma" pitchFamily="34" charset="0"/>
                </a:endParaRPr>
              </a:p>
            </p:txBody>
          </p:sp>
        </p:grpSp>
      </p:grpSp>
      <p:sp>
        <p:nvSpPr>
          <p:cNvPr id="32" name="Freeform 31"/>
          <p:cNvSpPr/>
          <p:nvPr/>
        </p:nvSpPr>
        <p:spPr>
          <a:xfrm>
            <a:off x="7396950" y="1614261"/>
            <a:ext cx="914400" cy="4184650"/>
          </a:xfrm>
          <a:custGeom>
            <a:avLst/>
            <a:gdLst>
              <a:gd name="connsiteX0" fmla="*/ 0 w 914400"/>
              <a:gd name="connsiteY0" fmla="*/ 4184650 h 4184650"/>
              <a:gd name="connsiteX1" fmla="*/ 0 w 914400"/>
              <a:gd name="connsiteY1" fmla="*/ 488950 h 4184650"/>
              <a:gd name="connsiteX2" fmla="*/ 914400 w 914400"/>
              <a:gd name="connsiteY2" fmla="*/ 0 h 4184650"/>
              <a:gd name="connsiteX3" fmla="*/ 914400 w 914400"/>
              <a:gd name="connsiteY3" fmla="*/ 2971800 h 4184650"/>
              <a:gd name="connsiteX4" fmla="*/ 0 w 914400"/>
              <a:gd name="connsiteY4" fmla="*/ 4184650 h 4184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4184650">
                <a:moveTo>
                  <a:pt x="0" y="4184650"/>
                </a:moveTo>
                <a:lnTo>
                  <a:pt x="0" y="488950"/>
                </a:lnTo>
                <a:lnTo>
                  <a:pt x="914400" y="0"/>
                </a:lnTo>
                <a:lnTo>
                  <a:pt x="914400" y="2971800"/>
                </a:lnTo>
                <a:lnTo>
                  <a:pt x="0" y="4184650"/>
                </a:lnTo>
                <a:close/>
              </a:path>
            </a:pathLst>
          </a:cu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18000000" scaled="0"/>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a:p>
        </p:txBody>
      </p:sp>
      <p:grpSp>
        <p:nvGrpSpPr>
          <p:cNvPr id="33" name="그룹 126"/>
          <p:cNvGrpSpPr/>
          <p:nvPr/>
        </p:nvGrpSpPr>
        <p:grpSpPr>
          <a:xfrm rot="5400000">
            <a:off x="5377875" y="2871563"/>
            <a:ext cx="4191001" cy="1676400"/>
            <a:chOff x="2362199" y="3352801"/>
            <a:chExt cx="4191001" cy="1676400"/>
          </a:xfrm>
        </p:grpSpPr>
        <p:sp>
          <p:nvSpPr>
            <p:cNvPr id="34" name="직사각형 43"/>
            <p:cNvSpPr/>
            <p:nvPr/>
          </p:nvSpPr>
          <p:spPr>
            <a:xfrm rot="16200000">
              <a:off x="2684932" y="4437526"/>
              <a:ext cx="761996" cy="421344"/>
            </a:xfrm>
            <a:prstGeom prst="rect">
              <a:avLst/>
            </a:prstGeom>
            <a:blipFill>
              <a:blip r:embed="rId6" cstate="print">
                <a:lum/>
              </a:blip>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자유형 48"/>
            <p:cNvSpPr/>
            <p:nvPr/>
          </p:nvSpPr>
          <p:spPr>
            <a:xfrm rot="16200000">
              <a:off x="1770529" y="3944471"/>
              <a:ext cx="1676400" cy="493059"/>
            </a:xfrm>
            <a:custGeom>
              <a:avLst/>
              <a:gdLst>
                <a:gd name="connsiteX0" fmla="*/ 0 w 838200"/>
                <a:gd name="connsiteY0" fmla="*/ 304800 h 304800"/>
                <a:gd name="connsiteX1" fmla="*/ 376238 w 838200"/>
                <a:gd name="connsiteY1" fmla="*/ 302419 h 304800"/>
                <a:gd name="connsiteX2" fmla="*/ 838200 w 838200"/>
                <a:gd name="connsiteY2" fmla="*/ 0 h 304800"/>
                <a:gd name="connsiteX3" fmla="*/ 459581 w 838200"/>
                <a:gd name="connsiteY3" fmla="*/ 0 h 304800"/>
                <a:gd name="connsiteX4" fmla="*/ 0 w 838200"/>
                <a:gd name="connsiteY4" fmla="*/ 304800 h 304800"/>
                <a:gd name="connsiteX0" fmla="*/ 0 w 838200"/>
                <a:gd name="connsiteY0" fmla="*/ 304801 h 304801"/>
                <a:gd name="connsiteX1" fmla="*/ 376238 w 838200"/>
                <a:gd name="connsiteY1" fmla="*/ 302420 h 304801"/>
                <a:gd name="connsiteX2" fmla="*/ 838200 w 838200"/>
                <a:gd name="connsiteY2" fmla="*/ 1 h 304801"/>
                <a:gd name="connsiteX3" fmla="*/ 619013 w 838200"/>
                <a:gd name="connsiteY3" fmla="*/ 0 h 304801"/>
                <a:gd name="connsiteX4" fmla="*/ 0 w 838200"/>
                <a:gd name="connsiteY4" fmla="*/ 304801 h 304801"/>
                <a:gd name="connsiteX0" fmla="*/ 0 w 838200"/>
                <a:gd name="connsiteY0" fmla="*/ 304800 h 304800"/>
                <a:gd name="connsiteX1" fmla="*/ 376238 w 838200"/>
                <a:gd name="connsiteY1" fmla="*/ 302419 h 304800"/>
                <a:gd name="connsiteX2" fmla="*/ 838200 w 838200"/>
                <a:gd name="connsiteY2" fmla="*/ 0 h 304800"/>
                <a:gd name="connsiteX3" fmla="*/ 657113 w 838200"/>
                <a:gd name="connsiteY3" fmla="*/ 0 h 304800"/>
                <a:gd name="connsiteX4" fmla="*/ 0 w 838200"/>
                <a:gd name="connsiteY4" fmla="*/ 3048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304800">
                  <a:moveTo>
                    <a:pt x="0" y="304800"/>
                  </a:moveTo>
                  <a:lnTo>
                    <a:pt x="376238" y="302419"/>
                  </a:lnTo>
                  <a:lnTo>
                    <a:pt x="838200" y="0"/>
                  </a:lnTo>
                  <a:lnTo>
                    <a:pt x="657113" y="0"/>
                  </a:lnTo>
                  <a:lnTo>
                    <a:pt x="0" y="304800"/>
                  </a:lnTo>
                  <a:close/>
                </a:path>
              </a:pathLst>
            </a:cu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600000" scaled="0"/>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자유형 45"/>
            <p:cNvSpPr/>
            <p:nvPr/>
          </p:nvSpPr>
          <p:spPr>
            <a:xfrm rot="16200000">
              <a:off x="4318959" y="4553580"/>
              <a:ext cx="804862" cy="146378"/>
            </a:xfrm>
            <a:custGeom>
              <a:avLst/>
              <a:gdLst>
                <a:gd name="connsiteX0" fmla="*/ 0 w 402431"/>
                <a:gd name="connsiteY0" fmla="*/ 0 h 90488"/>
                <a:gd name="connsiteX1" fmla="*/ 23813 w 402431"/>
                <a:gd name="connsiteY1" fmla="*/ 45244 h 90488"/>
                <a:gd name="connsiteX2" fmla="*/ 0 w 402431"/>
                <a:gd name="connsiteY2" fmla="*/ 90488 h 90488"/>
                <a:gd name="connsiteX3" fmla="*/ 381000 w 402431"/>
                <a:gd name="connsiteY3" fmla="*/ 90488 h 90488"/>
                <a:gd name="connsiteX4" fmla="*/ 402431 w 402431"/>
                <a:gd name="connsiteY4" fmla="*/ 47625 h 90488"/>
                <a:gd name="connsiteX5" fmla="*/ 381000 w 402431"/>
                <a:gd name="connsiteY5" fmla="*/ 0 h 90488"/>
                <a:gd name="connsiteX6" fmla="*/ 0 w 402431"/>
                <a:gd name="connsiteY6" fmla="*/ 0 h 90488"/>
                <a:gd name="connsiteX0" fmla="*/ 0 w 448072"/>
                <a:gd name="connsiteY0" fmla="*/ 0 h 90488"/>
                <a:gd name="connsiteX1" fmla="*/ 23813 w 448072"/>
                <a:gd name="connsiteY1" fmla="*/ 45244 h 90488"/>
                <a:gd name="connsiteX2" fmla="*/ 0 w 448072"/>
                <a:gd name="connsiteY2" fmla="*/ 90488 h 90488"/>
                <a:gd name="connsiteX3" fmla="*/ 381000 w 448072"/>
                <a:gd name="connsiteY3" fmla="*/ 90488 h 90488"/>
                <a:gd name="connsiteX4" fmla="*/ 402431 w 448072"/>
                <a:gd name="connsiteY4" fmla="*/ 47625 h 90488"/>
                <a:gd name="connsiteX5" fmla="*/ 381000 w 448072"/>
                <a:gd name="connsiteY5" fmla="*/ 0 h 90488"/>
                <a:gd name="connsiteX6" fmla="*/ 0 w 448072"/>
                <a:gd name="connsiteY6" fmla="*/ 0 h 90488"/>
                <a:gd name="connsiteX0" fmla="*/ 59531 w 507603"/>
                <a:gd name="connsiteY0" fmla="*/ 0 h 90488"/>
                <a:gd name="connsiteX1" fmla="*/ 83344 w 507603"/>
                <a:gd name="connsiteY1" fmla="*/ 45244 h 90488"/>
                <a:gd name="connsiteX2" fmla="*/ 59531 w 507603"/>
                <a:gd name="connsiteY2" fmla="*/ 90488 h 90488"/>
                <a:gd name="connsiteX3" fmla="*/ 440531 w 507603"/>
                <a:gd name="connsiteY3" fmla="*/ 90488 h 90488"/>
                <a:gd name="connsiteX4" fmla="*/ 461962 w 507603"/>
                <a:gd name="connsiteY4" fmla="*/ 47625 h 90488"/>
                <a:gd name="connsiteX5" fmla="*/ 440531 w 507603"/>
                <a:gd name="connsiteY5" fmla="*/ 0 h 90488"/>
                <a:gd name="connsiteX6" fmla="*/ 59531 w 507603"/>
                <a:gd name="connsiteY6" fmla="*/ 0 h 90488"/>
                <a:gd name="connsiteX0" fmla="*/ 59531 w 507603"/>
                <a:gd name="connsiteY0" fmla="*/ 0 h 90488"/>
                <a:gd name="connsiteX1" fmla="*/ 83344 w 507603"/>
                <a:gd name="connsiteY1" fmla="*/ 45244 h 90488"/>
                <a:gd name="connsiteX2" fmla="*/ 59531 w 507603"/>
                <a:gd name="connsiteY2" fmla="*/ 90488 h 90488"/>
                <a:gd name="connsiteX3" fmla="*/ 440531 w 507603"/>
                <a:gd name="connsiteY3" fmla="*/ 90488 h 90488"/>
                <a:gd name="connsiteX4" fmla="*/ 461962 w 507603"/>
                <a:gd name="connsiteY4" fmla="*/ 47625 h 90488"/>
                <a:gd name="connsiteX5" fmla="*/ 440531 w 507603"/>
                <a:gd name="connsiteY5" fmla="*/ 0 h 90488"/>
                <a:gd name="connsiteX6" fmla="*/ 59531 w 507603"/>
                <a:gd name="connsiteY6" fmla="*/ 0 h 90488"/>
                <a:gd name="connsiteX0" fmla="*/ 0 w 448072"/>
                <a:gd name="connsiteY0" fmla="*/ 0 h 90488"/>
                <a:gd name="connsiteX1" fmla="*/ 23813 w 448072"/>
                <a:gd name="connsiteY1" fmla="*/ 45244 h 90488"/>
                <a:gd name="connsiteX2" fmla="*/ 0 w 448072"/>
                <a:gd name="connsiteY2" fmla="*/ 90488 h 90488"/>
                <a:gd name="connsiteX3" fmla="*/ 381000 w 448072"/>
                <a:gd name="connsiteY3" fmla="*/ 90488 h 90488"/>
                <a:gd name="connsiteX4" fmla="*/ 402431 w 448072"/>
                <a:gd name="connsiteY4" fmla="*/ 47625 h 90488"/>
                <a:gd name="connsiteX5" fmla="*/ 381000 w 448072"/>
                <a:gd name="connsiteY5" fmla="*/ 0 h 90488"/>
                <a:gd name="connsiteX6" fmla="*/ 0 w 448072"/>
                <a:gd name="connsiteY6" fmla="*/ 0 h 90488"/>
                <a:gd name="connsiteX0" fmla="*/ 0 w 448072"/>
                <a:gd name="connsiteY0" fmla="*/ 0 h 90488"/>
                <a:gd name="connsiteX1" fmla="*/ 23813 w 448072"/>
                <a:gd name="connsiteY1" fmla="*/ 45244 h 90488"/>
                <a:gd name="connsiteX2" fmla="*/ 0 w 448072"/>
                <a:gd name="connsiteY2" fmla="*/ 90488 h 90488"/>
                <a:gd name="connsiteX3" fmla="*/ 381000 w 448072"/>
                <a:gd name="connsiteY3" fmla="*/ 90488 h 90488"/>
                <a:gd name="connsiteX4" fmla="*/ 402431 w 448072"/>
                <a:gd name="connsiteY4" fmla="*/ 47625 h 90488"/>
                <a:gd name="connsiteX5" fmla="*/ 381000 w 448072"/>
                <a:gd name="connsiteY5" fmla="*/ 0 h 90488"/>
                <a:gd name="connsiteX6" fmla="*/ 0 w 448072"/>
                <a:gd name="connsiteY6" fmla="*/ 0 h 90488"/>
                <a:gd name="connsiteX0" fmla="*/ 0 w 402431"/>
                <a:gd name="connsiteY0" fmla="*/ 0 h 90488"/>
                <a:gd name="connsiteX1" fmla="*/ 23813 w 402431"/>
                <a:gd name="connsiteY1" fmla="*/ 45244 h 90488"/>
                <a:gd name="connsiteX2" fmla="*/ 0 w 402431"/>
                <a:gd name="connsiteY2" fmla="*/ 90488 h 90488"/>
                <a:gd name="connsiteX3" fmla="*/ 381000 w 402431"/>
                <a:gd name="connsiteY3" fmla="*/ 90488 h 90488"/>
                <a:gd name="connsiteX4" fmla="*/ 402431 w 402431"/>
                <a:gd name="connsiteY4" fmla="*/ 47625 h 90488"/>
                <a:gd name="connsiteX5" fmla="*/ 381000 w 402431"/>
                <a:gd name="connsiteY5" fmla="*/ 0 h 90488"/>
                <a:gd name="connsiteX6" fmla="*/ 0 w 402431"/>
                <a:gd name="connsiteY6" fmla="*/ 0 h 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31" h="90488">
                  <a:moveTo>
                    <a:pt x="0" y="0"/>
                  </a:moveTo>
                  <a:cubicBezTo>
                    <a:pt x="14288" y="7541"/>
                    <a:pt x="23813" y="30163"/>
                    <a:pt x="23813" y="45244"/>
                  </a:cubicBezTo>
                  <a:cubicBezTo>
                    <a:pt x="23813" y="60325"/>
                    <a:pt x="16669" y="80566"/>
                    <a:pt x="0" y="90488"/>
                  </a:cubicBezTo>
                  <a:lnTo>
                    <a:pt x="381000" y="90488"/>
                  </a:lnTo>
                  <a:cubicBezTo>
                    <a:pt x="398066" y="90488"/>
                    <a:pt x="402431" y="62706"/>
                    <a:pt x="402431" y="47625"/>
                  </a:cubicBezTo>
                  <a:cubicBezTo>
                    <a:pt x="402431" y="32544"/>
                    <a:pt x="398066" y="794"/>
                    <a:pt x="381000" y="0"/>
                  </a:cubicBezTo>
                  <a:lnTo>
                    <a:pt x="0" y="0"/>
                  </a:lnTo>
                  <a:close/>
                </a:path>
              </a:pathLst>
            </a:custGeom>
            <a:gradFill flip="none" rotWithShape="1">
              <a:gsLst>
                <a:gs pos="0">
                  <a:schemeClr val="tx1">
                    <a:lumMod val="85000"/>
                    <a:lumOff val="15000"/>
                  </a:schemeClr>
                </a:gs>
                <a:gs pos="50000">
                  <a:schemeClr val="bg1"/>
                </a:gs>
                <a:gs pos="100000">
                  <a:schemeClr val="tx1">
                    <a:lumMod val="75000"/>
                    <a:lumOff val="25000"/>
                  </a:schemeClr>
                </a:gs>
              </a:gsLst>
              <a:lin ang="54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자유형 49"/>
            <p:cNvSpPr/>
            <p:nvPr/>
          </p:nvSpPr>
          <p:spPr>
            <a:xfrm rot="16200000">
              <a:off x="5696580" y="4553580"/>
              <a:ext cx="804862" cy="146378"/>
            </a:xfrm>
            <a:custGeom>
              <a:avLst/>
              <a:gdLst>
                <a:gd name="connsiteX0" fmla="*/ 0 w 402431"/>
                <a:gd name="connsiteY0" fmla="*/ 0 h 90488"/>
                <a:gd name="connsiteX1" fmla="*/ 23813 w 402431"/>
                <a:gd name="connsiteY1" fmla="*/ 45244 h 90488"/>
                <a:gd name="connsiteX2" fmla="*/ 0 w 402431"/>
                <a:gd name="connsiteY2" fmla="*/ 90488 h 90488"/>
                <a:gd name="connsiteX3" fmla="*/ 381000 w 402431"/>
                <a:gd name="connsiteY3" fmla="*/ 90488 h 90488"/>
                <a:gd name="connsiteX4" fmla="*/ 402431 w 402431"/>
                <a:gd name="connsiteY4" fmla="*/ 47625 h 90488"/>
                <a:gd name="connsiteX5" fmla="*/ 381000 w 402431"/>
                <a:gd name="connsiteY5" fmla="*/ 0 h 90488"/>
                <a:gd name="connsiteX6" fmla="*/ 0 w 402431"/>
                <a:gd name="connsiteY6" fmla="*/ 0 h 90488"/>
                <a:gd name="connsiteX0" fmla="*/ 0 w 448072"/>
                <a:gd name="connsiteY0" fmla="*/ 0 h 90488"/>
                <a:gd name="connsiteX1" fmla="*/ 23813 w 448072"/>
                <a:gd name="connsiteY1" fmla="*/ 45244 h 90488"/>
                <a:gd name="connsiteX2" fmla="*/ 0 w 448072"/>
                <a:gd name="connsiteY2" fmla="*/ 90488 h 90488"/>
                <a:gd name="connsiteX3" fmla="*/ 381000 w 448072"/>
                <a:gd name="connsiteY3" fmla="*/ 90488 h 90488"/>
                <a:gd name="connsiteX4" fmla="*/ 402431 w 448072"/>
                <a:gd name="connsiteY4" fmla="*/ 47625 h 90488"/>
                <a:gd name="connsiteX5" fmla="*/ 381000 w 448072"/>
                <a:gd name="connsiteY5" fmla="*/ 0 h 90488"/>
                <a:gd name="connsiteX6" fmla="*/ 0 w 448072"/>
                <a:gd name="connsiteY6" fmla="*/ 0 h 90488"/>
                <a:gd name="connsiteX0" fmla="*/ 59531 w 507603"/>
                <a:gd name="connsiteY0" fmla="*/ 0 h 90488"/>
                <a:gd name="connsiteX1" fmla="*/ 83344 w 507603"/>
                <a:gd name="connsiteY1" fmla="*/ 45244 h 90488"/>
                <a:gd name="connsiteX2" fmla="*/ 59531 w 507603"/>
                <a:gd name="connsiteY2" fmla="*/ 90488 h 90488"/>
                <a:gd name="connsiteX3" fmla="*/ 440531 w 507603"/>
                <a:gd name="connsiteY3" fmla="*/ 90488 h 90488"/>
                <a:gd name="connsiteX4" fmla="*/ 461962 w 507603"/>
                <a:gd name="connsiteY4" fmla="*/ 47625 h 90488"/>
                <a:gd name="connsiteX5" fmla="*/ 440531 w 507603"/>
                <a:gd name="connsiteY5" fmla="*/ 0 h 90488"/>
                <a:gd name="connsiteX6" fmla="*/ 59531 w 507603"/>
                <a:gd name="connsiteY6" fmla="*/ 0 h 90488"/>
                <a:gd name="connsiteX0" fmla="*/ 59531 w 507603"/>
                <a:gd name="connsiteY0" fmla="*/ 0 h 90488"/>
                <a:gd name="connsiteX1" fmla="*/ 83344 w 507603"/>
                <a:gd name="connsiteY1" fmla="*/ 45244 h 90488"/>
                <a:gd name="connsiteX2" fmla="*/ 59531 w 507603"/>
                <a:gd name="connsiteY2" fmla="*/ 90488 h 90488"/>
                <a:gd name="connsiteX3" fmla="*/ 440531 w 507603"/>
                <a:gd name="connsiteY3" fmla="*/ 90488 h 90488"/>
                <a:gd name="connsiteX4" fmla="*/ 461962 w 507603"/>
                <a:gd name="connsiteY4" fmla="*/ 47625 h 90488"/>
                <a:gd name="connsiteX5" fmla="*/ 440531 w 507603"/>
                <a:gd name="connsiteY5" fmla="*/ 0 h 90488"/>
                <a:gd name="connsiteX6" fmla="*/ 59531 w 507603"/>
                <a:gd name="connsiteY6" fmla="*/ 0 h 90488"/>
                <a:gd name="connsiteX0" fmla="*/ 0 w 448072"/>
                <a:gd name="connsiteY0" fmla="*/ 0 h 90488"/>
                <a:gd name="connsiteX1" fmla="*/ 23813 w 448072"/>
                <a:gd name="connsiteY1" fmla="*/ 45244 h 90488"/>
                <a:gd name="connsiteX2" fmla="*/ 0 w 448072"/>
                <a:gd name="connsiteY2" fmla="*/ 90488 h 90488"/>
                <a:gd name="connsiteX3" fmla="*/ 381000 w 448072"/>
                <a:gd name="connsiteY3" fmla="*/ 90488 h 90488"/>
                <a:gd name="connsiteX4" fmla="*/ 402431 w 448072"/>
                <a:gd name="connsiteY4" fmla="*/ 47625 h 90488"/>
                <a:gd name="connsiteX5" fmla="*/ 381000 w 448072"/>
                <a:gd name="connsiteY5" fmla="*/ 0 h 90488"/>
                <a:gd name="connsiteX6" fmla="*/ 0 w 448072"/>
                <a:gd name="connsiteY6" fmla="*/ 0 h 90488"/>
                <a:gd name="connsiteX0" fmla="*/ 0 w 448072"/>
                <a:gd name="connsiteY0" fmla="*/ 0 h 90488"/>
                <a:gd name="connsiteX1" fmla="*/ 23813 w 448072"/>
                <a:gd name="connsiteY1" fmla="*/ 45244 h 90488"/>
                <a:gd name="connsiteX2" fmla="*/ 0 w 448072"/>
                <a:gd name="connsiteY2" fmla="*/ 90488 h 90488"/>
                <a:gd name="connsiteX3" fmla="*/ 381000 w 448072"/>
                <a:gd name="connsiteY3" fmla="*/ 90488 h 90488"/>
                <a:gd name="connsiteX4" fmla="*/ 402431 w 448072"/>
                <a:gd name="connsiteY4" fmla="*/ 47625 h 90488"/>
                <a:gd name="connsiteX5" fmla="*/ 381000 w 448072"/>
                <a:gd name="connsiteY5" fmla="*/ 0 h 90488"/>
                <a:gd name="connsiteX6" fmla="*/ 0 w 448072"/>
                <a:gd name="connsiteY6" fmla="*/ 0 h 90488"/>
                <a:gd name="connsiteX0" fmla="*/ 0 w 402431"/>
                <a:gd name="connsiteY0" fmla="*/ 0 h 90488"/>
                <a:gd name="connsiteX1" fmla="*/ 23813 w 402431"/>
                <a:gd name="connsiteY1" fmla="*/ 45244 h 90488"/>
                <a:gd name="connsiteX2" fmla="*/ 0 w 402431"/>
                <a:gd name="connsiteY2" fmla="*/ 90488 h 90488"/>
                <a:gd name="connsiteX3" fmla="*/ 381000 w 402431"/>
                <a:gd name="connsiteY3" fmla="*/ 90488 h 90488"/>
                <a:gd name="connsiteX4" fmla="*/ 402431 w 402431"/>
                <a:gd name="connsiteY4" fmla="*/ 47625 h 90488"/>
                <a:gd name="connsiteX5" fmla="*/ 381000 w 402431"/>
                <a:gd name="connsiteY5" fmla="*/ 0 h 90488"/>
                <a:gd name="connsiteX6" fmla="*/ 0 w 402431"/>
                <a:gd name="connsiteY6" fmla="*/ 0 h 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31" h="90488">
                  <a:moveTo>
                    <a:pt x="0" y="0"/>
                  </a:moveTo>
                  <a:cubicBezTo>
                    <a:pt x="14288" y="7541"/>
                    <a:pt x="23813" y="30163"/>
                    <a:pt x="23813" y="45244"/>
                  </a:cubicBezTo>
                  <a:cubicBezTo>
                    <a:pt x="23813" y="60325"/>
                    <a:pt x="16669" y="80566"/>
                    <a:pt x="0" y="90488"/>
                  </a:cubicBezTo>
                  <a:lnTo>
                    <a:pt x="381000" y="90488"/>
                  </a:lnTo>
                  <a:cubicBezTo>
                    <a:pt x="398066" y="90488"/>
                    <a:pt x="402431" y="62706"/>
                    <a:pt x="402431" y="47625"/>
                  </a:cubicBezTo>
                  <a:cubicBezTo>
                    <a:pt x="402431" y="32544"/>
                    <a:pt x="398066" y="794"/>
                    <a:pt x="381000" y="0"/>
                  </a:cubicBezTo>
                  <a:lnTo>
                    <a:pt x="0" y="0"/>
                  </a:lnTo>
                  <a:close/>
                </a:path>
              </a:pathLst>
            </a:custGeom>
            <a:gradFill flip="none" rotWithShape="1">
              <a:gsLst>
                <a:gs pos="0">
                  <a:schemeClr val="tx1">
                    <a:lumMod val="85000"/>
                    <a:lumOff val="15000"/>
                  </a:schemeClr>
                </a:gs>
                <a:gs pos="50000">
                  <a:schemeClr val="bg1"/>
                </a:gs>
                <a:gs pos="100000">
                  <a:schemeClr val="tx1">
                    <a:lumMod val="75000"/>
                    <a:lumOff val="25000"/>
                  </a:schemeClr>
                </a:gs>
              </a:gsLst>
              <a:lin ang="54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자유형 51"/>
            <p:cNvSpPr/>
            <p:nvPr/>
          </p:nvSpPr>
          <p:spPr>
            <a:xfrm rot="16200000">
              <a:off x="2947358" y="4553580"/>
              <a:ext cx="804862" cy="146378"/>
            </a:xfrm>
            <a:custGeom>
              <a:avLst/>
              <a:gdLst>
                <a:gd name="connsiteX0" fmla="*/ 0 w 402431"/>
                <a:gd name="connsiteY0" fmla="*/ 0 h 90488"/>
                <a:gd name="connsiteX1" fmla="*/ 23813 w 402431"/>
                <a:gd name="connsiteY1" fmla="*/ 45244 h 90488"/>
                <a:gd name="connsiteX2" fmla="*/ 0 w 402431"/>
                <a:gd name="connsiteY2" fmla="*/ 90488 h 90488"/>
                <a:gd name="connsiteX3" fmla="*/ 381000 w 402431"/>
                <a:gd name="connsiteY3" fmla="*/ 90488 h 90488"/>
                <a:gd name="connsiteX4" fmla="*/ 402431 w 402431"/>
                <a:gd name="connsiteY4" fmla="*/ 47625 h 90488"/>
                <a:gd name="connsiteX5" fmla="*/ 381000 w 402431"/>
                <a:gd name="connsiteY5" fmla="*/ 0 h 90488"/>
                <a:gd name="connsiteX6" fmla="*/ 0 w 402431"/>
                <a:gd name="connsiteY6" fmla="*/ 0 h 90488"/>
                <a:gd name="connsiteX0" fmla="*/ 0 w 448072"/>
                <a:gd name="connsiteY0" fmla="*/ 0 h 90488"/>
                <a:gd name="connsiteX1" fmla="*/ 23813 w 448072"/>
                <a:gd name="connsiteY1" fmla="*/ 45244 h 90488"/>
                <a:gd name="connsiteX2" fmla="*/ 0 w 448072"/>
                <a:gd name="connsiteY2" fmla="*/ 90488 h 90488"/>
                <a:gd name="connsiteX3" fmla="*/ 381000 w 448072"/>
                <a:gd name="connsiteY3" fmla="*/ 90488 h 90488"/>
                <a:gd name="connsiteX4" fmla="*/ 402431 w 448072"/>
                <a:gd name="connsiteY4" fmla="*/ 47625 h 90488"/>
                <a:gd name="connsiteX5" fmla="*/ 381000 w 448072"/>
                <a:gd name="connsiteY5" fmla="*/ 0 h 90488"/>
                <a:gd name="connsiteX6" fmla="*/ 0 w 448072"/>
                <a:gd name="connsiteY6" fmla="*/ 0 h 90488"/>
                <a:gd name="connsiteX0" fmla="*/ 59531 w 507603"/>
                <a:gd name="connsiteY0" fmla="*/ 0 h 90488"/>
                <a:gd name="connsiteX1" fmla="*/ 83344 w 507603"/>
                <a:gd name="connsiteY1" fmla="*/ 45244 h 90488"/>
                <a:gd name="connsiteX2" fmla="*/ 59531 w 507603"/>
                <a:gd name="connsiteY2" fmla="*/ 90488 h 90488"/>
                <a:gd name="connsiteX3" fmla="*/ 440531 w 507603"/>
                <a:gd name="connsiteY3" fmla="*/ 90488 h 90488"/>
                <a:gd name="connsiteX4" fmla="*/ 461962 w 507603"/>
                <a:gd name="connsiteY4" fmla="*/ 47625 h 90488"/>
                <a:gd name="connsiteX5" fmla="*/ 440531 w 507603"/>
                <a:gd name="connsiteY5" fmla="*/ 0 h 90488"/>
                <a:gd name="connsiteX6" fmla="*/ 59531 w 507603"/>
                <a:gd name="connsiteY6" fmla="*/ 0 h 90488"/>
                <a:gd name="connsiteX0" fmla="*/ 59531 w 507603"/>
                <a:gd name="connsiteY0" fmla="*/ 0 h 90488"/>
                <a:gd name="connsiteX1" fmla="*/ 83344 w 507603"/>
                <a:gd name="connsiteY1" fmla="*/ 45244 h 90488"/>
                <a:gd name="connsiteX2" fmla="*/ 59531 w 507603"/>
                <a:gd name="connsiteY2" fmla="*/ 90488 h 90488"/>
                <a:gd name="connsiteX3" fmla="*/ 440531 w 507603"/>
                <a:gd name="connsiteY3" fmla="*/ 90488 h 90488"/>
                <a:gd name="connsiteX4" fmla="*/ 461962 w 507603"/>
                <a:gd name="connsiteY4" fmla="*/ 47625 h 90488"/>
                <a:gd name="connsiteX5" fmla="*/ 440531 w 507603"/>
                <a:gd name="connsiteY5" fmla="*/ 0 h 90488"/>
                <a:gd name="connsiteX6" fmla="*/ 59531 w 507603"/>
                <a:gd name="connsiteY6" fmla="*/ 0 h 90488"/>
                <a:gd name="connsiteX0" fmla="*/ 0 w 448072"/>
                <a:gd name="connsiteY0" fmla="*/ 0 h 90488"/>
                <a:gd name="connsiteX1" fmla="*/ 23813 w 448072"/>
                <a:gd name="connsiteY1" fmla="*/ 45244 h 90488"/>
                <a:gd name="connsiteX2" fmla="*/ 0 w 448072"/>
                <a:gd name="connsiteY2" fmla="*/ 90488 h 90488"/>
                <a:gd name="connsiteX3" fmla="*/ 381000 w 448072"/>
                <a:gd name="connsiteY3" fmla="*/ 90488 h 90488"/>
                <a:gd name="connsiteX4" fmla="*/ 402431 w 448072"/>
                <a:gd name="connsiteY4" fmla="*/ 47625 h 90488"/>
                <a:gd name="connsiteX5" fmla="*/ 381000 w 448072"/>
                <a:gd name="connsiteY5" fmla="*/ 0 h 90488"/>
                <a:gd name="connsiteX6" fmla="*/ 0 w 448072"/>
                <a:gd name="connsiteY6" fmla="*/ 0 h 90488"/>
                <a:gd name="connsiteX0" fmla="*/ 0 w 448072"/>
                <a:gd name="connsiteY0" fmla="*/ 0 h 90488"/>
                <a:gd name="connsiteX1" fmla="*/ 23813 w 448072"/>
                <a:gd name="connsiteY1" fmla="*/ 45244 h 90488"/>
                <a:gd name="connsiteX2" fmla="*/ 0 w 448072"/>
                <a:gd name="connsiteY2" fmla="*/ 90488 h 90488"/>
                <a:gd name="connsiteX3" fmla="*/ 381000 w 448072"/>
                <a:gd name="connsiteY3" fmla="*/ 90488 h 90488"/>
                <a:gd name="connsiteX4" fmla="*/ 402431 w 448072"/>
                <a:gd name="connsiteY4" fmla="*/ 47625 h 90488"/>
                <a:gd name="connsiteX5" fmla="*/ 381000 w 448072"/>
                <a:gd name="connsiteY5" fmla="*/ 0 h 90488"/>
                <a:gd name="connsiteX6" fmla="*/ 0 w 448072"/>
                <a:gd name="connsiteY6" fmla="*/ 0 h 90488"/>
                <a:gd name="connsiteX0" fmla="*/ 0 w 402431"/>
                <a:gd name="connsiteY0" fmla="*/ 0 h 90488"/>
                <a:gd name="connsiteX1" fmla="*/ 23813 w 402431"/>
                <a:gd name="connsiteY1" fmla="*/ 45244 h 90488"/>
                <a:gd name="connsiteX2" fmla="*/ 0 w 402431"/>
                <a:gd name="connsiteY2" fmla="*/ 90488 h 90488"/>
                <a:gd name="connsiteX3" fmla="*/ 381000 w 402431"/>
                <a:gd name="connsiteY3" fmla="*/ 90488 h 90488"/>
                <a:gd name="connsiteX4" fmla="*/ 402431 w 402431"/>
                <a:gd name="connsiteY4" fmla="*/ 47625 h 90488"/>
                <a:gd name="connsiteX5" fmla="*/ 381000 w 402431"/>
                <a:gd name="connsiteY5" fmla="*/ 0 h 90488"/>
                <a:gd name="connsiteX6" fmla="*/ 0 w 402431"/>
                <a:gd name="connsiteY6" fmla="*/ 0 h 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31" h="90488">
                  <a:moveTo>
                    <a:pt x="0" y="0"/>
                  </a:moveTo>
                  <a:cubicBezTo>
                    <a:pt x="14288" y="7541"/>
                    <a:pt x="23813" y="30163"/>
                    <a:pt x="23813" y="45244"/>
                  </a:cubicBezTo>
                  <a:cubicBezTo>
                    <a:pt x="23813" y="60325"/>
                    <a:pt x="16669" y="80566"/>
                    <a:pt x="0" y="90488"/>
                  </a:cubicBezTo>
                  <a:lnTo>
                    <a:pt x="381000" y="90488"/>
                  </a:lnTo>
                  <a:cubicBezTo>
                    <a:pt x="398066" y="90488"/>
                    <a:pt x="402431" y="62706"/>
                    <a:pt x="402431" y="47625"/>
                  </a:cubicBezTo>
                  <a:cubicBezTo>
                    <a:pt x="402431" y="32544"/>
                    <a:pt x="398066" y="794"/>
                    <a:pt x="381000" y="0"/>
                  </a:cubicBezTo>
                  <a:lnTo>
                    <a:pt x="0" y="0"/>
                  </a:lnTo>
                  <a:close/>
                </a:path>
              </a:pathLst>
            </a:custGeom>
            <a:gradFill flip="none" rotWithShape="1">
              <a:gsLst>
                <a:gs pos="0">
                  <a:schemeClr val="tx1">
                    <a:lumMod val="85000"/>
                    <a:lumOff val="15000"/>
                  </a:schemeClr>
                </a:gs>
                <a:gs pos="50000">
                  <a:schemeClr val="bg1"/>
                </a:gs>
                <a:gs pos="100000">
                  <a:schemeClr val="tx1">
                    <a:lumMod val="75000"/>
                    <a:lumOff val="25000"/>
                  </a:schemeClr>
                </a:gs>
              </a:gsLst>
              <a:lin ang="54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직사각형 53"/>
            <p:cNvSpPr/>
            <p:nvPr/>
          </p:nvSpPr>
          <p:spPr>
            <a:xfrm rot="16200000">
              <a:off x="3657602" y="4038602"/>
              <a:ext cx="761996" cy="1219200"/>
            </a:xfrm>
            <a:prstGeom prst="rect">
              <a:avLst/>
            </a:prstGeom>
            <a:blipFill>
              <a:blip r:embed="rId6" cstate="print">
                <a:lum/>
              </a:blip>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직사각형 55"/>
            <p:cNvSpPr/>
            <p:nvPr/>
          </p:nvSpPr>
          <p:spPr>
            <a:xfrm rot="16200000">
              <a:off x="5029202" y="4038602"/>
              <a:ext cx="761996" cy="1219200"/>
            </a:xfrm>
            <a:prstGeom prst="rect">
              <a:avLst/>
            </a:prstGeom>
            <a:blipFill>
              <a:blip r:embed="rId6" cstate="print">
                <a:lum/>
              </a:blip>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직사각형 57"/>
            <p:cNvSpPr/>
            <p:nvPr/>
          </p:nvSpPr>
          <p:spPr>
            <a:xfrm rot="16200000">
              <a:off x="5981702" y="4457702"/>
              <a:ext cx="761996" cy="381000"/>
            </a:xfrm>
            <a:prstGeom prst="rect">
              <a:avLst/>
            </a:prstGeom>
            <a:blipFill>
              <a:blip r:embed="rId6" cstate="print">
                <a:lum/>
              </a:blip>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타원 61"/>
            <p:cNvSpPr/>
            <p:nvPr/>
          </p:nvSpPr>
          <p:spPr>
            <a:xfrm rot="16200000">
              <a:off x="5600698" y="3782788"/>
              <a:ext cx="762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타원 62"/>
            <p:cNvSpPr/>
            <p:nvPr/>
          </p:nvSpPr>
          <p:spPr>
            <a:xfrm rot="16200000">
              <a:off x="5162548" y="3448277"/>
              <a:ext cx="762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타원 72"/>
            <p:cNvSpPr/>
            <p:nvPr/>
          </p:nvSpPr>
          <p:spPr>
            <a:xfrm rot="16200000">
              <a:off x="4381498" y="3782788"/>
              <a:ext cx="762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타원 73"/>
            <p:cNvSpPr/>
            <p:nvPr/>
          </p:nvSpPr>
          <p:spPr>
            <a:xfrm rot="16200000">
              <a:off x="4095747" y="3448277"/>
              <a:ext cx="762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타원 76"/>
            <p:cNvSpPr/>
            <p:nvPr/>
          </p:nvSpPr>
          <p:spPr>
            <a:xfrm rot="16200000">
              <a:off x="3086097" y="3782788"/>
              <a:ext cx="762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77"/>
            <p:cNvSpPr/>
            <p:nvPr/>
          </p:nvSpPr>
          <p:spPr>
            <a:xfrm rot="16200000">
              <a:off x="2876547" y="3448277"/>
              <a:ext cx="762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8" name="자유형 134"/>
          <p:cNvSpPr/>
          <p:nvPr/>
        </p:nvSpPr>
        <p:spPr>
          <a:xfrm rot="1460869">
            <a:off x="5070264" y="2016379"/>
            <a:ext cx="1419020" cy="339860"/>
          </a:xfrm>
          <a:custGeom>
            <a:avLst/>
            <a:gdLst>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641566"/>
              <a:gd name="connsiteX1" fmla="*/ 666206 w 7302137"/>
              <a:gd name="connsiteY1" fmla="*/ 757646 h 1641566"/>
              <a:gd name="connsiteX2" fmla="*/ 901337 w 7302137"/>
              <a:gd name="connsiteY2" fmla="*/ 1515292 h 1641566"/>
              <a:gd name="connsiteX3" fmla="*/ 1358537 w 7302137"/>
              <a:gd name="connsiteY3" fmla="*/ 0 h 1641566"/>
              <a:gd name="connsiteX4" fmla="*/ 1815737 w 7302137"/>
              <a:gd name="connsiteY4" fmla="*/ 1515292 h 1641566"/>
              <a:gd name="connsiteX5" fmla="*/ 2272937 w 7302137"/>
              <a:gd name="connsiteY5" fmla="*/ 0 h 1641566"/>
              <a:gd name="connsiteX6" fmla="*/ 2730137 w 7302137"/>
              <a:gd name="connsiteY6" fmla="*/ 1515292 h 1641566"/>
              <a:gd name="connsiteX7" fmla="*/ 3187337 w 7302137"/>
              <a:gd name="connsiteY7" fmla="*/ 0 h 1641566"/>
              <a:gd name="connsiteX8" fmla="*/ 3644537 w 7302137"/>
              <a:gd name="connsiteY8" fmla="*/ 1515292 h 1641566"/>
              <a:gd name="connsiteX9" fmla="*/ 4101737 w 7302137"/>
              <a:gd name="connsiteY9" fmla="*/ 0 h 1641566"/>
              <a:gd name="connsiteX10" fmla="*/ 4558937 w 7302137"/>
              <a:gd name="connsiteY10" fmla="*/ 1515292 h 1641566"/>
              <a:gd name="connsiteX11" fmla="*/ 5016137 w 7302137"/>
              <a:gd name="connsiteY11" fmla="*/ 0 h 1641566"/>
              <a:gd name="connsiteX12" fmla="*/ 5473337 w 7302137"/>
              <a:gd name="connsiteY12" fmla="*/ 1515292 h 1641566"/>
              <a:gd name="connsiteX13" fmla="*/ 5930537 w 7302137"/>
              <a:gd name="connsiteY13" fmla="*/ 0 h 1641566"/>
              <a:gd name="connsiteX14" fmla="*/ 6152606 w 7302137"/>
              <a:gd name="connsiteY14" fmla="*/ 757646 h 1641566"/>
              <a:gd name="connsiteX15" fmla="*/ 7302137 w 7302137"/>
              <a:gd name="connsiteY15" fmla="*/ 757646 h 1641566"/>
              <a:gd name="connsiteX0" fmla="*/ 0 w 7302137"/>
              <a:gd name="connsiteY0" fmla="*/ 757646 h 1526178"/>
              <a:gd name="connsiteX1" fmla="*/ 666206 w 7302137"/>
              <a:gd name="connsiteY1" fmla="*/ 757646 h 1526178"/>
              <a:gd name="connsiteX2" fmla="*/ 901337 w 7302137"/>
              <a:gd name="connsiteY2" fmla="*/ 1515292 h 1526178"/>
              <a:gd name="connsiteX3" fmla="*/ 1358537 w 7302137"/>
              <a:gd name="connsiteY3" fmla="*/ 0 h 1526178"/>
              <a:gd name="connsiteX4" fmla="*/ 1815737 w 7302137"/>
              <a:gd name="connsiteY4" fmla="*/ 1515292 h 1526178"/>
              <a:gd name="connsiteX5" fmla="*/ 2272937 w 7302137"/>
              <a:gd name="connsiteY5" fmla="*/ 0 h 1526178"/>
              <a:gd name="connsiteX6" fmla="*/ 2730137 w 7302137"/>
              <a:gd name="connsiteY6" fmla="*/ 1515292 h 1526178"/>
              <a:gd name="connsiteX7" fmla="*/ 3187337 w 7302137"/>
              <a:gd name="connsiteY7" fmla="*/ 0 h 1526178"/>
              <a:gd name="connsiteX8" fmla="*/ 3644537 w 7302137"/>
              <a:gd name="connsiteY8" fmla="*/ 1515292 h 1526178"/>
              <a:gd name="connsiteX9" fmla="*/ 4101737 w 7302137"/>
              <a:gd name="connsiteY9" fmla="*/ 0 h 1526178"/>
              <a:gd name="connsiteX10" fmla="*/ 4558937 w 7302137"/>
              <a:gd name="connsiteY10" fmla="*/ 1515292 h 1526178"/>
              <a:gd name="connsiteX11" fmla="*/ 5016137 w 7302137"/>
              <a:gd name="connsiteY11" fmla="*/ 0 h 1526178"/>
              <a:gd name="connsiteX12" fmla="*/ 5473337 w 7302137"/>
              <a:gd name="connsiteY12" fmla="*/ 1515292 h 1526178"/>
              <a:gd name="connsiteX13" fmla="*/ 5930537 w 7302137"/>
              <a:gd name="connsiteY13" fmla="*/ 0 h 1526178"/>
              <a:gd name="connsiteX14" fmla="*/ 6152606 w 7302137"/>
              <a:gd name="connsiteY14" fmla="*/ 757646 h 1526178"/>
              <a:gd name="connsiteX15" fmla="*/ 7302137 w 7302137"/>
              <a:gd name="connsiteY15" fmla="*/ 757646 h 1526178"/>
              <a:gd name="connsiteX0" fmla="*/ 0 w 7302137"/>
              <a:gd name="connsiteY0" fmla="*/ 883920 h 1652452"/>
              <a:gd name="connsiteX1" fmla="*/ 666206 w 7302137"/>
              <a:gd name="connsiteY1" fmla="*/ 883920 h 1652452"/>
              <a:gd name="connsiteX2" fmla="*/ 901337 w 7302137"/>
              <a:gd name="connsiteY2" fmla="*/ 1641566 h 1652452"/>
              <a:gd name="connsiteX3" fmla="*/ 1358537 w 7302137"/>
              <a:gd name="connsiteY3" fmla="*/ 126274 h 1652452"/>
              <a:gd name="connsiteX4" fmla="*/ 1815737 w 7302137"/>
              <a:gd name="connsiteY4" fmla="*/ 1641566 h 1652452"/>
              <a:gd name="connsiteX5" fmla="*/ 2272937 w 7302137"/>
              <a:gd name="connsiteY5" fmla="*/ 126274 h 1652452"/>
              <a:gd name="connsiteX6" fmla="*/ 2730137 w 7302137"/>
              <a:gd name="connsiteY6" fmla="*/ 1641566 h 1652452"/>
              <a:gd name="connsiteX7" fmla="*/ 3187337 w 7302137"/>
              <a:gd name="connsiteY7" fmla="*/ 126274 h 1652452"/>
              <a:gd name="connsiteX8" fmla="*/ 3644537 w 7302137"/>
              <a:gd name="connsiteY8" fmla="*/ 1641566 h 1652452"/>
              <a:gd name="connsiteX9" fmla="*/ 4101737 w 7302137"/>
              <a:gd name="connsiteY9" fmla="*/ 126274 h 1652452"/>
              <a:gd name="connsiteX10" fmla="*/ 4558937 w 7302137"/>
              <a:gd name="connsiteY10" fmla="*/ 1641566 h 1652452"/>
              <a:gd name="connsiteX11" fmla="*/ 5016137 w 7302137"/>
              <a:gd name="connsiteY11" fmla="*/ 126274 h 1652452"/>
              <a:gd name="connsiteX12" fmla="*/ 5473337 w 7302137"/>
              <a:gd name="connsiteY12" fmla="*/ 1641566 h 1652452"/>
              <a:gd name="connsiteX13" fmla="*/ 5930537 w 7302137"/>
              <a:gd name="connsiteY13" fmla="*/ 126274 h 1652452"/>
              <a:gd name="connsiteX14" fmla="*/ 6152606 w 7302137"/>
              <a:gd name="connsiteY14" fmla="*/ 883920 h 1652452"/>
              <a:gd name="connsiteX15" fmla="*/ 7302137 w 7302137"/>
              <a:gd name="connsiteY15" fmla="*/ 883920 h 1652452"/>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02137" h="1532709">
                <a:moveTo>
                  <a:pt x="0" y="764177"/>
                </a:moveTo>
                <a:lnTo>
                  <a:pt x="666206" y="764177"/>
                </a:lnTo>
                <a:cubicBezTo>
                  <a:pt x="731520" y="1075508"/>
                  <a:pt x="762000" y="1510937"/>
                  <a:pt x="901337" y="1521823"/>
                </a:cubicBezTo>
                <a:cubicBezTo>
                  <a:pt x="1040674" y="1532709"/>
                  <a:pt x="1206137" y="6531"/>
                  <a:pt x="1358537" y="6531"/>
                </a:cubicBezTo>
                <a:cubicBezTo>
                  <a:pt x="1510937" y="6531"/>
                  <a:pt x="1663337" y="1521823"/>
                  <a:pt x="1815737" y="1521823"/>
                </a:cubicBezTo>
                <a:cubicBezTo>
                  <a:pt x="1968137" y="1521823"/>
                  <a:pt x="2120537" y="6531"/>
                  <a:pt x="2272937" y="6531"/>
                </a:cubicBezTo>
                <a:cubicBezTo>
                  <a:pt x="2425337" y="6531"/>
                  <a:pt x="2577737" y="1521823"/>
                  <a:pt x="2730137" y="1521823"/>
                </a:cubicBezTo>
                <a:cubicBezTo>
                  <a:pt x="2882537" y="1521823"/>
                  <a:pt x="3034937" y="6531"/>
                  <a:pt x="3187337" y="6531"/>
                </a:cubicBezTo>
                <a:cubicBezTo>
                  <a:pt x="3339737" y="6531"/>
                  <a:pt x="3492137" y="1521823"/>
                  <a:pt x="3644537" y="1521823"/>
                </a:cubicBezTo>
                <a:cubicBezTo>
                  <a:pt x="3796937" y="1521823"/>
                  <a:pt x="3949337" y="6531"/>
                  <a:pt x="4101737" y="6531"/>
                </a:cubicBezTo>
                <a:cubicBezTo>
                  <a:pt x="4254137" y="6531"/>
                  <a:pt x="4406537" y="1521823"/>
                  <a:pt x="4558937" y="1521823"/>
                </a:cubicBezTo>
                <a:cubicBezTo>
                  <a:pt x="4711337" y="1521823"/>
                  <a:pt x="4863737" y="6531"/>
                  <a:pt x="5016137" y="6531"/>
                </a:cubicBezTo>
                <a:cubicBezTo>
                  <a:pt x="5168537" y="6531"/>
                  <a:pt x="5320937" y="1521823"/>
                  <a:pt x="5473337" y="1521823"/>
                </a:cubicBezTo>
                <a:cubicBezTo>
                  <a:pt x="5625737" y="1521823"/>
                  <a:pt x="5793377" y="13062"/>
                  <a:pt x="5930537" y="6531"/>
                </a:cubicBezTo>
                <a:cubicBezTo>
                  <a:pt x="6067697" y="0"/>
                  <a:pt x="6098177" y="500743"/>
                  <a:pt x="6152606" y="764177"/>
                </a:cubicBezTo>
                <a:lnTo>
                  <a:pt x="7302137" y="764177"/>
                </a:lnTo>
              </a:path>
            </a:pathLst>
          </a:custGeom>
          <a:ln w="28575">
            <a:solidFill>
              <a:srgbClr val="FF0000"/>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9" name="자유형 135"/>
          <p:cNvSpPr/>
          <p:nvPr/>
        </p:nvSpPr>
        <p:spPr>
          <a:xfrm rot="1460869">
            <a:off x="7443476" y="4182550"/>
            <a:ext cx="1373566" cy="312959"/>
          </a:xfrm>
          <a:custGeom>
            <a:avLst/>
            <a:gdLst>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641566"/>
              <a:gd name="connsiteX1" fmla="*/ 666206 w 7302137"/>
              <a:gd name="connsiteY1" fmla="*/ 757646 h 1641566"/>
              <a:gd name="connsiteX2" fmla="*/ 901337 w 7302137"/>
              <a:gd name="connsiteY2" fmla="*/ 1515292 h 1641566"/>
              <a:gd name="connsiteX3" fmla="*/ 1358537 w 7302137"/>
              <a:gd name="connsiteY3" fmla="*/ 0 h 1641566"/>
              <a:gd name="connsiteX4" fmla="*/ 1815737 w 7302137"/>
              <a:gd name="connsiteY4" fmla="*/ 1515292 h 1641566"/>
              <a:gd name="connsiteX5" fmla="*/ 2272937 w 7302137"/>
              <a:gd name="connsiteY5" fmla="*/ 0 h 1641566"/>
              <a:gd name="connsiteX6" fmla="*/ 2730137 w 7302137"/>
              <a:gd name="connsiteY6" fmla="*/ 1515292 h 1641566"/>
              <a:gd name="connsiteX7" fmla="*/ 3187337 w 7302137"/>
              <a:gd name="connsiteY7" fmla="*/ 0 h 1641566"/>
              <a:gd name="connsiteX8" fmla="*/ 3644537 w 7302137"/>
              <a:gd name="connsiteY8" fmla="*/ 1515292 h 1641566"/>
              <a:gd name="connsiteX9" fmla="*/ 4101737 w 7302137"/>
              <a:gd name="connsiteY9" fmla="*/ 0 h 1641566"/>
              <a:gd name="connsiteX10" fmla="*/ 4558937 w 7302137"/>
              <a:gd name="connsiteY10" fmla="*/ 1515292 h 1641566"/>
              <a:gd name="connsiteX11" fmla="*/ 5016137 w 7302137"/>
              <a:gd name="connsiteY11" fmla="*/ 0 h 1641566"/>
              <a:gd name="connsiteX12" fmla="*/ 5473337 w 7302137"/>
              <a:gd name="connsiteY12" fmla="*/ 1515292 h 1641566"/>
              <a:gd name="connsiteX13" fmla="*/ 5930537 w 7302137"/>
              <a:gd name="connsiteY13" fmla="*/ 0 h 1641566"/>
              <a:gd name="connsiteX14" fmla="*/ 6152606 w 7302137"/>
              <a:gd name="connsiteY14" fmla="*/ 757646 h 1641566"/>
              <a:gd name="connsiteX15" fmla="*/ 7302137 w 7302137"/>
              <a:gd name="connsiteY15" fmla="*/ 757646 h 1641566"/>
              <a:gd name="connsiteX0" fmla="*/ 0 w 7302137"/>
              <a:gd name="connsiteY0" fmla="*/ 757646 h 1526178"/>
              <a:gd name="connsiteX1" fmla="*/ 666206 w 7302137"/>
              <a:gd name="connsiteY1" fmla="*/ 757646 h 1526178"/>
              <a:gd name="connsiteX2" fmla="*/ 901337 w 7302137"/>
              <a:gd name="connsiteY2" fmla="*/ 1515292 h 1526178"/>
              <a:gd name="connsiteX3" fmla="*/ 1358537 w 7302137"/>
              <a:gd name="connsiteY3" fmla="*/ 0 h 1526178"/>
              <a:gd name="connsiteX4" fmla="*/ 1815737 w 7302137"/>
              <a:gd name="connsiteY4" fmla="*/ 1515292 h 1526178"/>
              <a:gd name="connsiteX5" fmla="*/ 2272937 w 7302137"/>
              <a:gd name="connsiteY5" fmla="*/ 0 h 1526178"/>
              <a:gd name="connsiteX6" fmla="*/ 2730137 w 7302137"/>
              <a:gd name="connsiteY6" fmla="*/ 1515292 h 1526178"/>
              <a:gd name="connsiteX7" fmla="*/ 3187337 w 7302137"/>
              <a:gd name="connsiteY7" fmla="*/ 0 h 1526178"/>
              <a:gd name="connsiteX8" fmla="*/ 3644537 w 7302137"/>
              <a:gd name="connsiteY8" fmla="*/ 1515292 h 1526178"/>
              <a:gd name="connsiteX9" fmla="*/ 4101737 w 7302137"/>
              <a:gd name="connsiteY9" fmla="*/ 0 h 1526178"/>
              <a:gd name="connsiteX10" fmla="*/ 4558937 w 7302137"/>
              <a:gd name="connsiteY10" fmla="*/ 1515292 h 1526178"/>
              <a:gd name="connsiteX11" fmla="*/ 5016137 w 7302137"/>
              <a:gd name="connsiteY11" fmla="*/ 0 h 1526178"/>
              <a:gd name="connsiteX12" fmla="*/ 5473337 w 7302137"/>
              <a:gd name="connsiteY12" fmla="*/ 1515292 h 1526178"/>
              <a:gd name="connsiteX13" fmla="*/ 5930537 w 7302137"/>
              <a:gd name="connsiteY13" fmla="*/ 0 h 1526178"/>
              <a:gd name="connsiteX14" fmla="*/ 6152606 w 7302137"/>
              <a:gd name="connsiteY14" fmla="*/ 757646 h 1526178"/>
              <a:gd name="connsiteX15" fmla="*/ 7302137 w 7302137"/>
              <a:gd name="connsiteY15" fmla="*/ 757646 h 1526178"/>
              <a:gd name="connsiteX0" fmla="*/ 0 w 7302137"/>
              <a:gd name="connsiteY0" fmla="*/ 883920 h 1652452"/>
              <a:gd name="connsiteX1" fmla="*/ 666206 w 7302137"/>
              <a:gd name="connsiteY1" fmla="*/ 883920 h 1652452"/>
              <a:gd name="connsiteX2" fmla="*/ 901337 w 7302137"/>
              <a:gd name="connsiteY2" fmla="*/ 1641566 h 1652452"/>
              <a:gd name="connsiteX3" fmla="*/ 1358537 w 7302137"/>
              <a:gd name="connsiteY3" fmla="*/ 126274 h 1652452"/>
              <a:gd name="connsiteX4" fmla="*/ 1815737 w 7302137"/>
              <a:gd name="connsiteY4" fmla="*/ 1641566 h 1652452"/>
              <a:gd name="connsiteX5" fmla="*/ 2272937 w 7302137"/>
              <a:gd name="connsiteY5" fmla="*/ 126274 h 1652452"/>
              <a:gd name="connsiteX6" fmla="*/ 2730137 w 7302137"/>
              <a:gd name="connsiteY6" fmla="*/ 1641566 h 1652452"/>
              <a:gd name="connsiteX7" fmla="*/ 3187337 w 7302137"/>
              <a:gd name="connsiteY7" fmla="*/ 126274 h 1652452"/>
              <a:gd name="connsiteX8" fmla="*/ 3644537 w 7302137"/>
              <a:gd name="connsiteY8" fmla="*/ 1641566 h 1652452"/>
              <a:gd name="connsiteX9" fmla="*/ 4101737 w 7302137"/>
              <a:gd name="connsiteY9" fmla="*/ 126274 h 1652452"/>
              <a:gd name="connsiteX10" fmla="*/ 4558937 w 7302137"/>
              <a:gd name="connsiteY10" fmla="*/ 1641566 h 1652452"/>
              <a:gd name="connsiteX11" fmla="*/ 5016137 w 7302137"/>
              <a:gd name="connsiteY11" fmla="*/ 126274 h 1652452"/>
              <a:gd name="connsiteX12" fmla="*/ 5473337 w 7302137"/>
              <a:gd name="connsiteY12" fmla="*/ 1641566 h 1652452"/>
              <a:gd name="connsiteX13" fmla="*/ 5930537 w 7302137"/>
              <a:gd name="connsiteY13" fmla="*/ 126274 h 1652452"/>
              <a:gd name="connsiteX14" fmla="*/ 6152606 w 7302137"/>
              <a:gd name="connsiteY14" fmla="*/ 883920 h 1652452"/>
              <a:gd name="connsiteX15" fmla="*/ 7302137 w 7302137"/>
              <a:gd name="connsiteY15" fmla="*/ 883920 h 1652452"/>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02137" h="1532709">
                <a:moveTo>
                  <a:pt x="0" y="764177"/>
                </a:moveTo>
                <a:lnTo>
                  <a:pt x="666206" y="764177"/>
                </a:lnTo>
                <a:cubicBezTo>
                  <a:pt x="731520" y="1075508"/>
                  <a:pt x="762000" y="1510937"/>
                  <a:pt x="901337" y="1521823"/>
                </a:cubicBezTo>
                <a:cubicBezTo>
                  <a:pt x="1040674" y="1532709"/>
                  <a:pt x="1206137" y="6531"/>
                  <a:pt x="1358537" y="6531"/>
                </a:cubicBezTo>
                <a:cubicBezTo>
                  <a:pt x="1510937" y="6531"/>
                  <a:pt x="1663337" y="1521823"/>
                  <a:pt x="1815737" y="1521823"/>
                </a:cubicBezTo>
                <a:cubicBezTo>
                  <a:pt x="1968137" y="1521823"/>
                  <a:pt x="2120537" y="6531"/>
                  <a:pt x="2272937" y="6531"/>
                </a:cubicBezTo>
                <a:cubicBezTo>
                  <a:pt x="2425337" y="6531"/>
                  <a:pt x="2577737" y="1521823"/>
                  <a:pt x="2730137" y="1521823"/>
                </a:cubicBezTo>
                <a:cubicBezTo>
                  <a:pt x="2882537" y="1521823"/>
                  <a:pt x="3034937" y="6531"/>
                  <a:pt x="3187337" y="6531"/>
                </a:cubicBezTo>
                <a:cubicBezTo>
                  <a:pt x="3339737" y="6531"/>
                  <a:pt x="3492137" y="1521823"/>
                  <a:pt x="3644537" y="1521823"/>
                </a:cubicBezTo>
                <a:cubicBezTo>
                  <a:pt x="3796937" y="1521823"/>
                  <a:pt x="3949337" y="6531"/>
                  <a:pt x="4101737" y="6531"/>
                </a:cubicBezTo>
                <a:cubicBezTo>
                  <a:pt x="4254137" y="6531"/>
                  <a:pt x="4406537" y="1521823"/>
                  <a:pt x="4558937" y="1521823"/>
                </a:cubicBezTo>
                <a:cubicBezTo>
                  <a:pt x="4711337" y="1521823"/>
                  <a:pt x="4863737" y="6531"/>
                  <a:pt x="5016137" y="6531"/>
                </a:cubicBezTo>
                <a:cubicBezTo>
                  <a:pt x="5168537" y="6531"/>
                  <a:pt x="5320937" y="1521823"/>
                  <a:pt x="5473337" y="1521823"/>
                </a:cubicBezTo>
                <a:cubicBezTo>
                  <a:pt x="5625737" y="1521823"/>
                  <a:pt x="5793377" y="13062"/>
                  <a:pt x="5930537" y="6531"/>
                </a:cubicBezTo>
                <a:cubicBezTo>
                  <a:pt x="6067697" y="0"/>
                  <a:pt x="6098177" y="500743"/>
                  <a:pt x="6152606" y="764177"/>
                </a:cubicBezTo>
                <a:lnTo>
                  <a:pt x="7302137" y="764177"/>
                </a:lnTo>
              </a:path>
            </a:pathLst>
          </a:custGeom>
          <a:ln w="28575">
            <a:solidFill>
              <a:srgbClr val="FF0000"/>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50" name="자유형 162"/>
          <p:cNvSpPr/>
          <p:nvPr/>
        </p:nvSpPr>
        <p:spPr>
          <a:xfrm rot="20139131" flipH="1">
            <a:off x="5291686" y="4325618"/>
            <a:ext cx="997211" cy="198073"/>
          </a:xfrm>
          <a:custGeom>
            <a:avLst/>
            <a:gdLst>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641566"/>
              <a:gd name="connsiteX1" fmla="*/ 666206 w 7302137"/>
              <a:gd name="connsiteY1" fmla="*/ 757646 h 1641566"/>
              <a:gd name="connsiteX2" fmla="*/ 901337 w 7302137"/>
              <a:gd name="connsiteY2" fmla="*/ 1515292 h 1641566"/>
              <a:gd name="connsiteX3" fmla="*/ 1358537 w 7302137"/>
              <a:gd name="connsiteY3" fmla="*/ 0 h 1641566"/>
              <a:gd name="connsiteX4" fmla="*/ 1815737 w 7302137"/>
              <a:gd name="connsiteY4" fmla="*/ 1515292 h 1641566"/>
              <a:gd name="connsiteX5" fmla="*/ 2272937 w 7302137"/>
              <a:gd name="connsiteY5" fmla="*/ 0 h 1641566"/>
              <a:gd name="connsiteX6" fmla="*/ 2730137 w 7302137"/>
              <a:gd name="connsiteY6" fmla="*/ 1515292 h 1641566"/>
              <a:gd name="connsiteX7" fmla="*/ 3187337 w 7302137"/>
              <a:gd name="connsiteY7" fmla="*/ 0 h 1641566"/>
              <a:gd name="connsiteX8" fmla="*/ 3644537 w 7302137"/>
              <a:gd name="connsiteY8" fmla="*/ 1515292 h 1641566"/>
              <a:gd name="connsiteX9" fmla="*/ 4101737 w 7302137"/>
              <a:gd name="connsiteY9" fmla="*/ 0 h 1641566"/>
              <a:gd name="connsiteX10" fmla="*/ 4558937 w 7302137"/>
              <a:gd name="connsiteY10" fmla="*/ 1515292 h 1641566"/>
              <a:gd name="connsiteX11" fmla="*/ 5016137 w 7302137"/>
              <a:gd name="connsiteY11" fmla="*/ 0 h 1641566"/>
              <a:gd name="connsiteX12" fmla="*/ 5473337 w 7302137"/>
              <a:gd name="connsiteY12" fmla="*/ 1515292 h 1641566"/>
              <a:gd name="connsiteX13" fmla="*/ 5930537 w 7302137"/>
              <a:gd name="connsiteY13" fmla="*/ 0 h 1641566"/>
              <a:gd name="connsiteX14" fmla="*/ 6152606 w 7302137"/>
              <a:gd name="connsiteY14" fmla="*/ 757646 h 1641566"/>
              <a:gd name="connsiteX15" fmla="*/ 7302137 w 7302137"/>
              <a:gd name="connsiteY15" fmla="*/ 757646 h 1641566"/>
              <a:gd name="connsiteX0" fmla="*/ 0 w 7302137"/>
              <a:gd name="connsiteY0" fmla="*/ 757646 h 1526178"/>
              <a:gd name="connsiteX1" fmla="*/ 666206 w 7302137"/>
              <a:gd name="connsiteY1" fmla="*/ 757646 h 1526178"/>
              <a:gd name="connsiteX2" fmla="*/ 901337 w 7302137"/>
              <a:gd name="connsiteY2" fmla="*/ 1515292 h 1526178"/>
              <a:gd name="connsiteX3" fmla="*/ 1358537 w 7302137"/>
              <a:gd name="connsiteY3" fmla="*/ 0 h 1526178"/>
              <a:gd name="connsiteX4" fmla="*/ 1815737 w 7302137"/>
              <a:gd name="connsiteY4" fmla="*/ 1515292 h 1526178"/>
              <a:gd name="connsiteX5" fmla="*/ 2272937 w 7302137"/>
              <a:gd name="connsiteY5" fmla="*/ 0 h 1526178"/>
              <a:gd name="connsiteX6" fmla="*/ 2730137 w 7302137"/>
              <a:gd name="connsiteY6" fmla="*/ 1515292 h 1526178"/>
              <a:gd name="connsiteX7" fmla="*/ 3187337 w 7302137"/>
              <a:gd name="connsiteY7" fmla="*/ 0 h 1526178"/>
              <a:gd name="connsiteX8" fmla="*/ 3644537 w 7302137"/>
              <a:gd name="connsiteY8" fmla="*/ 1515292 h 1526178"/>
              <a:gd name="connsiteX9" fmla="*/ 4101737 w 7302137"/>
              <a:gd name="connsiteY9" fmla="*/ 0 h 1526178"/>
              <a:gd name="connsiteX10" fmla="*/ 4558937 w 7302137"/>
              <a:gd name="connsiteY10" fmla="*/ 1515292 h 1526178"/>
              <a:gd name="connsiteX11" fmla="*/ 5016137 w 7302137"/>
              <a:gd name="connsiteY11" fmla="*/ 0 h 1526178"/>
              <a:gd name="connsiteX12" fmla="*/ 5473337 w 7302137"/>
              <a:gd name="connsiteY12" fmla="*/ 1515292 h 1526178"/>
              <a:gd name="connsiteX13" fmla="*/ 5930537 w 7302137"/>
              <a:gd name="connsiteY13" fmla="*/ 0 h 1526178"/>
              <a:gd name="connsiteX14" fmla="*/ 6152606 w 7302137"/>
              <a:gd name="connsiteY14" fmla="*/ 757646 h 1526178"/>
              <a:gd name="connsiteX15" fmla="*/ 7302137 w 7302137"/>
              <a:gd name="connsiteY15" fmla="*/ 757646 h 1526178"/>
              <a:gd name="connsiteX0" fmla="*/ 0 w 7302137"/>
              <a:gd name="connsiteY0" fmla="*/ 883920 h 1652452"/>
              <a:gd name="connsiteX1" fmla="*/ 666206 w 7302137"/>
              <a:gd name="connsiteY1" fmla="*/ 883920 h 1652452"/>
              <a:gd name="connsiteX2" fmla="*/ 901337 w 7302137"/>
              <a:gd name="connsiteY2" fmla="*/ 1641566 h 1652452"/>
              <a:gd name="connsiteX3" fmla="*/ 1358537 w 7302137"/>
              <a:gd name="connsiteY3" fmla="*/ 126274 h 1652452"/>
              <a:gd name="connsiteX4" fmla="*/ 1815737 w 7302137"/>
              <a:gd name="connsiteY4" fmla="*/ 1641566 h 1652452"/>
              <a:gd name="connsiteX5" fmla="*/ 2272937 w 7302137"/>
              <a:gd name="connsiteY5" fmla="*/ 126274 h 1652452"/>
              <a:gd name="connsiteX6" fmla="*/ 2730137 w 7302137"/>
              <a:gd name="connsiteY6" fmla="*/ 1641566 h 1652452"/>
              <a:gd name="connsiteX7" fmla="*/ 3187337 w 7302137"/>
              <a:gd name="connsiteY7" fmla="*/ 126274 h 1652452"/>
              <a:gd name="connsiteX8" fmla="*/ 3644537 w 7302137"/>
              <a:gd name="connsiteY8" fmla="*/ 1641566 h 1652452"/>
              <a:gd name="connsiteX9" fmla="*/ 4101737 w 7302137"/>
              <a:gd name="connsiteY9" fmla="*/ 126274 h 1652452"/>
              <a:gd name="connsiteX10" fmla="*/ 4558937 w 7302137"/>
              <a:gd name="connsiteY10" fmla="*/ 1641566 h 1652452"/>
              <a:gd name="connsiteX11" fmla="*/ 5016137 w 7302137"/>
              <a:gd name="connsiteY11" fmla="*/ 126274 h 1652452"/>
              <a:gd name="connsiteX12" fmla="*/ 5473337 w 7302137"/>
              <a:gd name="connsiteY12" fmla="*/ 1641566 h 1652452"/>
              <a:gd name="connsiteX13" fmla="*/ 5930537 w 7302137"/>
              <a:gd name="connsiteY13" fmla="*/ 126274 h 1652452"/>
              <a:gd name="connsiteX14" fmla="*/ 6152606 w 7302137"/>
              <a:gd name="connsiteY14" fmla="*/ 883920 h 1652452"/>
              <a:gd name="connsiteX15" fmla="*/ 7302137 w 7302137"/>
              <a:gd name="connsiteY15" fmla="*/ 883920 h 1652452"/>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02137" h="1532709">
                <a:moveTo>
                  <a:pt x="0" y="764177"/>
                </a:moveTo>
                <a:lnTo>
                  <a:pt x="666206" y="764177"/>
                </a:lnTo>
                <a:cubicBezTo>
                  <a:pt x="731520" y="1075508"/>
                  <a:pt x="762000" y="1510937"/>
                  <a:pt x="901337" y="1521823"/>
                </a:cubicBezTo>
                <a:cubicBezTo>
                  <a:pt x="1040674" y="1532709"/>
                  <a:pt x="1206137" y="6531"/>
                  <a:pt x="1358537" y="6531"/>
                </a:cubicBezTo>
                <a:cubicBezTo>
                  <a:pt x="1510937" y="6531"/>
                  <a:pt x="1663337" y="1521823"/>
                  <a:pt x="1815737" y="1521823"/>
                </a:cubicBezTo>
                <a:cubicBezTo>
                  <a:pt x="1968137" y="1521823"/>
                  <a:pt x="2120537" y="6531"/>
                  <a:pt x="2272937" y="6531"/>
                </a:cubicBezTo>
                <a:cubicBezTo>
                  <a:pt x="2425337" y="6531"/>
                  <a:pt x="2577737" y="1521823"/>
                  <a:pt x="2730137" y="1521823"/>
                </a:cubicBezTo>
                <a:cubicBezTo>
                  <a:pt x="2882537" y="1521823"/>
                  <a:pt x="3034937" y="6531"/>
                  <a:pt x="3187337" y="6531"/>
                </a:cubicBezTo>
                <a:cubicBezTo>
                  <a:pt x="3339737" y="6531"/>
                  <a:pt x="3492137" y="1521823"/>
                  <a:pt x="3644537" y="1521823"/>
                </a:cubicBezTo>
                <a:cubicBezTo>
                  <a:pt x="3796937" y="1521823"/>
                  <a:pt x="3949337" y="6531"/>
                  <a:pt x="4101737" y="6531"/>
                </a:cubicBezTo>
                <a:cubicBezTo>
                  <a:pt x="4254137" y="6531"/>
                  <a:pt x="4406537" y="1521823"/>
                  <a:pt x="4558937" y="1521823"/>
                </a:cubicBezTo>
                <a:cubicBezTo>
                  <a:pt x="4711337" y="1521823"/>
                  <a:pt x="4863737" y="6531"/>
                  <a:pt x="5016137" y="6531"/>
                </a:cubicBezTo>
                <a:cubicBezTo>
                  <a:pt x="5168537" y="6531"/>
                  <a:pt x="5320937" y="1521823"/>
                  <a:pt x="5473337" y="1521823"/>
                </a:cubicBezTo>
                <a:cubicBezTo>
                  <a:pt x="5625737" y="1521823"/>
                  <a:pt x="5793377" y="13062"/>
                  <a:pt x="5930537" y="6531"/>
                </a:cubicBezTo>
                <a:cubicBezTo>
                  <a:pt x="6067697" y="0"/>
                  <a:pt x="6098177" y="500743"/>
                  <a:pt x="6152606" y="764177"/>
                </a:cubicBezTo>
                <a:lnTo>
                  <a:pt x="7302137" y="764177"/>
                </a:lnTo>
              </a:path>
            </a:pathLst>
          </a:custGeom>
          <a:ln w="28575">
            <a:solidFill>
              <a:srgbClr val="FF0000"/>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51" name="자유형 184"/>
          <p:cNvSpPr/>
          <p:nvPr/>
        </p:nvSpPr>
        <p:spPr>
          <a:xfrm flipV="1">
            <a:off x="7131563" y="3900261"/>
            <a:ext cx="1066800" cy="457200"/>
          </a:xfrm>
          <a:custGeom>
            <a:avLst/>
            <a:gdLst>
              <a:gd name="connsiteX0" fmla="*/ 0 w 2063932"/>
              <a:gd name="connsiteY0" fmla="*/ 1136468 h 1136468"/>
              <a:gd name="connsiteX1" fmla="*/ 483326 w 2063932"/>
              <a:gd name="connsiteY1" fmla="*/ 0 h 1136468"/>
              <a:gd name="connsiteX2" fmla="*/ 2063932 w 2063932"/>
              <a:gd name="connsiteY2" fmla="*/ 1136468 h 1136468"/>
              <a:gd name="connsiteX0" fmla="*/ 0 w 2063932"/>
              <a:gd name="connsiteY0" fmla="*/ 1136468 h 1136468"/>
              <a:gd name="connsiteX1" fmla="*/ 483326 w 2063932"/>
              <a:gd name="connsiteY1" fmla="*/ 0 h 1136468"/>
              <a:gd name="connsiteX2" fmla="*/ 2063932 w 2063932"/>
              <a:gd name="connsiteY2" fmla="*/ 1136468 h 1136468"/>
              <a:gd name="connsiteX0" fmla="*/ 0 w 2063932"/>
              <a:gd name="connsiteY0" fmla="*/ 1136468 h 1136468"/>
              <a:gd name="connsiteX1" fmla="*/ 483326 w 2063932"/>
              <a:gd name="connsiteY1" fmla="*/ 0 h 1136468"/>
              <a:gd name="connsiteX2" fmla="*/ 2063932 w 2063932"/>
              <a:gd name="connsiteY2" fmla="*/ 1136468 h 1136468"/>
              <a:gd name="connsiteX0" fmla="*/ 0 w 2063932"/>
              <a:gd name="connsiteY0" fmla="*/ 1136468 h 1136468"/>
              <a:gd name="connsiteX1" fmla="*/ 483326 w 2063932"/>
              <a:gd name="connsiteY1" fmla="*/ 0 h 1136468"/>
              <a:gd name="connsiteX2" fmla="*/ 2063932 w 2063932"/>
              <a:gd name="connsiteY2" fmla="*/ 1136468 h 1136468"/>
              <a:gd name="connsiteX0" fmla="*/ 0 w 2063932"/>
              <a:gd name="connsiteY0" fmla="*/ 1136468 h 1136468"/>
              <a:gd name="connsiteX1" fmla="*/ 483326 w 2063932"/>
              <a:gd name="connsiteY1" fmla="*/ 0 h 1136468"/>
              <a:gd name="connsiteX2" fmla="*/ 2063932 w 2063932"/>
              <a:gd name="connsiteY2" fmla="*/ 1136468 h 1136468"/>
              <a:gd name="connsiteX0" fmla="*/ 0 w 2063932"/>
              <a:gd name="connsiteY0" fmla="*/ 1136468 h 1136468"/>
              <a:gd name="connsiteX1" fmla="*/ 483326 w 2063932"/>
              <a:gd name="connsiteY1" fmla="*/ 0 h 1136468"/>
              <a:gd name="connsiteX2" fmla="*/ 2063932 w 2063932"/>
              <a:gd name="connsiteY2" fmla="*/ 1136468 h 1136468"/>
              <a:gd name="connsiteX0" fmla="*/ 0 w 2063932"/>
              <a:gd name="connsiteY0" fmla="*/ 1136468 h 1136468"/>
              <a:gd name="connsiteX1" fmla="*/ 483326 w 2063932"/>
              <a:gd name="connsiteY1" fmla="*/ 0 h 1136468"/>
              <a:gd name="connsiteX2" fmla="*/ 2063932 w 2063932"/>
              <a:gd name="connsiteY2" fmla="*/ 1136468 h 1136468"/>
              <a:gd name="connsiteX0" fmla="*/ 0 w 2063932"/>
              <a:gd name="connsiteY0" fmla="*/ 1136468 h 1136468"/>
              <a:gd name="connsiteX1" fmla="*/ 483326 w 2063932"/>
              <a:gd name="connsiteY1" fmla="*/ 0 h 1136468"/>
              <a:gd name="connsiteX2" fmla="*/ 2063932 w 2063932"/>
              <a:gd name="connsiteY2" fmla="*/ 1136468 h 1136468"/>
            </a:gdLst>
            <a:ahLst/>
            <a:cxnLst>
              <a:cxn ang="0">
                <a:pos x="connsiteX0" y="connsiteY0"/>
              </a:cxn>
              <a:cxn ang="0">
                <a:pos x="connsiteX1" y="connsiteY1"/>
              </a:cxn>
              <a:cxn ang="0">
                <a:pos x="connsiteX2" y="connsiteY2"/>
              </a:cxn>
            </a:cxnLst>
            <a:rect l="l" t="t" r="r" b="b"/>
            <a:pathLst>
              <a:path w="2063932" h="1136468">
                <a:moveTo>
                  <a:pt x="0" y="1136468"/>
                </a:moveTo>
                <a:cubicBezTo>
                  <a:pt x="280852" y="1101634"/>
                  <a:pt x="394063" y="933994"/>
                  <a:pt x="483326" y="0"/>
                </a:cubicBezTo>
                <a:cubicBezTo>
                  <a:pt x="799664" y="884172"/>
                  <a:pt x="1156063" y="1099457"/>
                  <a:pt x="2063932" y="1136468"/>
                </a:cubicBezTo>
              </a:path>
            </a:pathLst>
          </a:custGeom>
          <a:solidFill>
            <a:srgbClr val="FF0000">
              <a:alpha val="40000"/>
            </a:srgbClr>
          </a:solidFill>
          <a:ln>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nvGrpSpPr>
          <p:cNvPr id="52" name="그룹 187"/>
          <p:cNvGrpSpPr/>
          <p:nvPr/>
        </p:nvGrpSpPr>
        <p:grpSpPr>
          <a:xfrm>
            <a:off x="5070264" y="3006979"/>
            <a:ext cx="1519190" cy="1046517"/>
            <a:chOff x="2168890" y="3678718"/>
            <a:chExt cx="1519190" cy="1046517"/>
          </a:xfrm>
        </p:grpSpPr>
        <p:sp>
          <p:nvSpPr>
            <p:cNvPr id="53" name="자유형 168"/>
            <p:cNvSpPr/>
            <p:nvPr/>
          </p:nvSpPr>
          <p:spPr>
            <a:xfrm rot="20139131" flipH="1">
              <a:off x="2250974" y="4580920"/>
              <a:ext cx="1136054" cy="144315"/>
            </a:xfrm>
            <a:custGeom>
              <a:avLst/>
              <a:gdLst>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641566"/>
                <a:gd name="connsiteX1" fmla="*/ 666206 w 7302137"/>
                <a:gd name="connsiteY1" fmla="*/ 757646 h 1641566"/>
                <a:gd name="connsiteX2" fmla="*/ 901337 w 7302137"/>
                <a:gd name="connsiteY2" fmla="*/ 1515292 h 1641566"/>
                <a:gd name="connsiteX3" fmla="*/ 1358537 w 7302137"/>
                <a:gd name="connsiteY3" fmla="*/ 0 h 1641566"/>
                <a:gd name="connsiteX4" fmla="*/ 1815737 w 7302137"/>
                <a:gd name="connsiteY4" fmla="*/ 1515292 h 1641566"/>
                <a:gd name="connsiteX5" fmla="*/ 2272937 w 7302137"/>
                <a:gd name="connsiteY5" fmla="*/ 0 h 1641566"/>
                <a:gd name="connsiteX6" fmla="*/ 2730137 w 7302137"/>
                <a:gd name="connsiteY6" fmla="*/ 1515292 h 1641566"/>
                <a:gd name="connsiteX7" fmla="*/ 3187337 w 7302137"/>
                <a:gd name="connsiteY7" fmla="*/ 0 h 1641566"/>
                <a:gd name="connsiteX8" fmla="*/ 3644537 w 7302137"/>
                <a:gd name="connsiteY8" fmla="*/ 1515292 h 1641566"/>
                <a:gd name="connsiteX9" fmla="*/ 4101737 w 7302137"/>
                <a:gd name="connsiteY9" fmla="*/ 0 h 1641566"/>
                <a:gd name="connsiteX10" fmla="*/ 4558937 w 7302137"/>
                <a:gd name="connsiteY10" fmla="*/ 1515292 h 1641566"/>
                <a:gd name="connsiteX11" fmla="*/ 5016137 w 7302137"/>
                <a:gd name="connsiteY11" fmla="*/ 0 h 1641566"/>
                <a:gd name="connsiteX12" fmla="*/ 5473337 w 7302137"/>
                <a:gd name="connsiteY12" fmla="*/ 1515292 h 1641566"/>
                <a:gd name="connsiteX13" fmla="*/ 5930537 w 7302137"/>
                <a:gd name="connsiteY13" fmla="*/ 0 h 1641566"/>
                <a:gd name="connsiteX14" fmla="*/ 6152606 w 7302137"/>
                <a:gd name="connsiteY14" fmla="*/ 757646 h 1641566"/>
                <a:gd name="connsiteX15" fmla="*/ 7302137 w 7302137"/>
                <a:gd name="connsiteY15" fmla="*/ 757646 h 1641566"/>
                <a:gd name="connsiteX0" fmla="*/ 0 w 7302137"/>
                <a:gd name="connsiteY0" fmla="*/ 757646 h 1526178"/>
                <a:gd name="connsiteX1" fmla="*/ 666206 w 7302137"/>
                <a:gd name="connsiteY1" fmla="*/ 757646 h 1526178"/>
                <a:gd name="connsiteX2" fmla="*/ 901337 w 7302137"/>
                <a:gd name="connsiteY2" fmla="*/ 1515292 h 1526178"/>
                <a:gd name="connsiteX3" fmla="*/ 1358537 w 7302137"/>
                <a:gd name="connsiteY3" fmla="*/ 0 h 1526178"/>
                <a:gd name="connsiteX4" fmla="*/ 1815737 w 7302137"/>
                <a:gd name="connsiteY4" fmla="*/ 1515292 h 1526178"/>
                <a:gd name="connsiteX5" fmla="*/ 2272937 w 7302137"/>
                <a:gd name="connsiteY5" fmla="*/ 0 h 1526178"/>
                <a:gd name="connsiteX6" fmla="*/ 2730137 w 7302137"/>
                <a:gd name="connsiteY6" fmla="*/ 1515292 h 1526178"/>
                <a:gd name="connsiteX7" fmla="*/ 3187337 w 7302137"/>
                <a:gd name="connsiteY7" fmla="*/ 0 h 1526178"/>
                <a:gd name="connsiteX8" fmla="*/ 3644537 w 7302137"/>
                <a:gd name="connsiteY8" fmla="*/ 1515292 h 1526178"/>
                <a:gd name="connsiteX9" fmla="*/ 4101737 w 7302137"/>
                <a:gd name="connsiteY9" fmla="*/ 0 h 1526178"/>
                <a:gd name="connsiteX10" fmla="*/ 4558937 w 7302137"/>
                <a:gd name="connsiteY10" fmla="*/ 1515292 h 1526178"/>
                <a:gd name="connsiteX11" fmla="*/ 5016137 w 7302137"/>
                <a:gd name="connsiteY11" fmla="*/ 0 h 1526178"/>
                <a:gd name="connsiteX12" fmla="*/ 5473337 w 7302137"/>
                <a:gd name="connsiteY12" fmla="*/ 1515292 h 1526178"/>
                <a:gd name="connsiteX13" fmla="*/ 5930537 w 7302137"/>
                <a:gd name="connsiteY13" fmla="*/ 0 h 1526178"/>
                <a:gd name="connsiteX14" fmla="*/ 6152606 w 7302137"/>
                <a:gd name="connsiteY14" fmla="*/ 757646 h 1526178"/>
                <a:gd name="connsiteX15" fmla="*/ 7302137 w 7302137"/>
                <a:gd name="connsiteY15" fmla="*/ 757646 h 1526178"/>
                <a:gd name="connsiteX0" fmla="*/ 0 w 7302137"/>
                <a:gd name="connsiteY0" fmla="*/ 883920 h 1652452"/>
                <a:gd name="connsiteX1" fmla="*/ 666206 w 7302137"/>
                <a:gd name="connsiteY1" fmla="*/ 883920 h 1652452"/>
                <a:gd name="connsiteX2" fmla="*/ 901337 w 7302137"/>
                <a:gd name="connsiteY2" fmla="*/ 1641566 h 1652452"/>
                <a:gd name="connsiteX3" fmla="*/ 1358537 w 7302137"/>
                <a:gd name="connsiteY3" fmla="*/ 126274 h 1652452"/>
                <a:gd name="connsiteX4" fmla="*/ 1815737 w 7302137"/>
                <a:gd name="connsiteY4" fmla="*/ 1641566 h 1652452"/>
                <a:gd name="connsiteX5" fmla="*/ 2272937 w 7302137"/>
                <a:gd name="connsiteY5" fmla="*/ 126274 h 1652452"/>
                <a:gd name="connsiteX6" fmla="*/ 2730137 w 7302137"/>
                <a:gd name="connsiteY6" fmla="*/ 1641566 h 1652452"/>
                <a:gd name="connsiteX7" fmla="*/ 3187337 w 7302137"/>
                <a:gd name="connsiteY7" fmla="*/ 126274 h 1652452"/>
                <a:gd name="connsiteX8" fmla="*/ 3644537 w 7302137"/>
                <a:gd name="connsiteY8" fmla="*/ 1641566 h 1652452"/>
                <a:gd name="connsiteX9" fmla="*/ 4101737 w 7302137"/>
                <a:gd name="connsiteY9" fmla="*/ 126274 h 1652452"/>
                <a:gd name="connsiteX10" fmla="*/ 4558937 w 7302137"/>
                <a:gd name="connsiteY10" fmla="*/ 1641566 h 1652452"/>
                <a:gd name="connsiteX11" fmla="*/ 5016137 w 7302137"/>
                <a:gd name="connsiteY11" fmla="*/ 126274 h 1652452"/>
                <a:gd name="connsiteX12" fmla="*/ 5473337 w 7302137"/>
                <a:gd name="connsiteY12" fmla="*/ 1641566 h 1652452"/>
                <a:gd name="connsiteX13" fmla="*/ 5930537 w 7302137"/>
                <a:gd name="connsiteY13" fmla="*/ 126274 h 1652452"/>
                <a:gd name="connsiteX14" fmla="*/ 6152606 w 7302137"/>
                <a:gd name="connsiteY14" fmla="*/ 883920 h 1652452"/>
                <a:gd name="connsiteX15" fmla="*/ 7302137 w 7302137"/>
                <a:gd name="connsiteY15" fmla="*/ 883920 h 1652452"/>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02137" h="1532709">
                  <a:moveTo>
                    <a:pt x="0" y="764177"/>
                  </a:moveTo>
                  <a:lnTo>
                    <a:pt x="666206" y="764177"/>
                  </a:lnTo>
                  <a:cubicBezTo>
                    <a:pt x="731520" y="1075508"/>
                    <a:pt x="762000" y="1510937"/>
                    <a:pt x="901337" y="1521823"/>
                  </a:cubicBezTo>
                  <a:cubicBezTo>
                    <a:pt x="1040674" y="1532709"/>
                    <a:pt x="1206137" y="6531"/>
                    <a:pt x="1358537" y="6531"/>
                  </a:cubicBezTo>
                  <a:cubicBezTo>
                    <a:pt x="1510937" y="6531"/>
                    <a:pt x="1663337" y="1521823"/>
                    <a:pt x="1815737" y="1521823"/>
                  </a:cubicBezTo>
                  <a:cubicBezTo>
                    <a:pt x="1968137" y="1521823"/>
                    <a:pt x="2120537" y="6531"/>
                    <a:pt x="2272937" y="6531"/>
                  </a:cubicBezTo>
                  <a:cubicBezTo>
                    <a:pt x="2425337" y="6531"/>
                    <a:pt x="2577737" y="1521823"/>
                    <a:pt x="2730137" y="1521823"/>
                  </a:cubicBezTo>
                  <a:cubicBezTo>
                    <a:pt x="2882537" y="1521823"/>
                    <a:pt x="3034937" y="6531"/>
                    <a:pt x="3187337" y="6531"/>
                  </a:cubicBezTo>
                  <a:cubicBezTo>
                    <a:pt x="3339737" y="6531"/>
                    <a:pt x="3492137" y="1521823"/>
                    <a:pt x="3644537" y="1521823"/>
                  </a:cubicBezTo>
                  <a:cubicBezTo>
                    <a:pt x="3796937" y="1521823"/>
                    <a:pt x="3949337" y="6531"/>
                    <a:pt x="4101737" y="6531"/>
                  </a:cubicBezTo>
                  <a:cubicBezTo>
                    <a:pt x="4254137" y="6531"/>
                    <a:pt x="4406537" y="1521823"/>
                    <a:pt x="4558937" y="1521823"/>
                  </a:cubicBezTo>
                  <a:cubicBezTo>
                    <a:pt x="4711337" y="1521823"/>
                    <a:pt x="4863737" y="6531"/>
                    <a:pt x="5016137" y="6531"/>
                  </a:cubicBezTo>
                  <a:cubicBezTo>
                    <a:pt x="5168537" y="6531"/>
                    <a:pt x="5320937" y="1521823"/>
                    <a:pt x="5473337" y="1521823"/>
                  </a:cubicBezTo>
                  <a:cubicBezTo>
                    <a:pt x="5625737" y="1521823"/>
                    <a:pt x="5793377" y="13062"/>
                    <a:pt x="5930537" y="6531"/>
                  </a:cubicBezTo>
                  <a:cubicBezTo>
                    <a:pt x="6067697" y="0"/>
                    <a:pt x="6098177" y="500743"/>
                    <a:pt x="6152606" y="764177"/>
                  </a:cubicBezTo>
                  <a:lnTo>
                    <a:pt x="7302137" y="764177"/>
                  </a:lnTo>
                </a:path>
              </a:pathLst>
            </a:custGeom>
            <a:ln w="28575">
              <a:solidFill>
                <a:srgbClr val="FF0000"/>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54" name="자유형 185"/>
            <p:cNvSpPr/>
            <p:nvPr/>
          </p:nvSpPr>
          <p:spPr>
            <a:xfrm rot="1460869">
              <a:off x="2168890" y="3678718"/>
              <a:ext cx="1419019" cy="339860"/>
            </a:xfrm>
            <a:custGeom>
              <a:avLst/>
              <a:gdLst>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641566"/>
                <a:gd name="connsiteX1" fmla="*/ 666206 w 7302137"/>
                <a:gd name="connsiteY1" fmla="*/ 757646 h 1641566"/>
                <a:gd name="connsiteX2" fmla="*/ 901337 w 7302137"/>
                <a:gd name="connsiteY2" fmla="*/ 1515292 h 1641566"/>
                <a:gd name="connsiteX3" fmla="*/ 1358537 w 7302137"/>
                <a:gd name="connsiteY3" fmla="*/ 0 h 1641566"/>
                <a:gd name="connsiteX4" fmla="*/ 1815737 w 7302137"/>
                <a:gd name="connsiteY4" fmla="*/ 1515292 h 1641566"/>
                <a:gd name="connsiteX5" fmla="*/ 2272937 w 7302137"/>
                <a:gd name="connsiteY5" fmla="*/ 0 h 1641566"/>
                <a:gd name="connsiteX6" fmla="*/ 2730137 w 7302137"/>
                <a:gd name="connsiteY6" fmla="*/ 1515292 h 1641566"/>
                <a:gd name="connsiteX7" fmla="*/ 3187337 w 7302137"/>
                <a:gd name="connsiteY7" fmla="*/ 0 h 1641566"/>
                <a:gd name="connsiteX8" fmla="*/ 3644537 w 7302137"/>
                <a:gd name="connsiteY8" fmla="*/ 1515292 h 1641566"/>
                <a:gd name="connsiteX9" fmla="*/ 4101737 w 7302137"/>
                <a:gd name="connsiteY9" fmla="*/ 0 h 1641566"/>
                <a:gd name="connsiteX10" fmla="*/ 4558937 w 7302137"/>
                <a:gd name="connsiteY10" fmla="*/ 1515292 h 1641566"/>
                <a:gd name="connsiteX11" fmla="*/ 5016137 w 7302137"/>
                <a:gd name="connsiteY11" fmla="*/ 0 h 1641566"/>
                <a:gd name="connsiteX12" fmla="*/ 5473337 w 7302137"/>
                <a:gd name="connsiteY12" fmla="*/ 1515292 h 1641566"/>
                <a:gd name="connsiteX13" fmla="*/ 5930537 w 7302137"/>
                <a:gd name="connsiteY13" fmla="*/ 0 h 1641566"/>
                <a:gd name="connsiteX14" fmla="*/ 6152606 w 7302137"/>
                <a:gd name="connsiteY14" fmla="*/ 757646 h 1641566"/>
                <a:gd name="connsiteX15" fmla="*/ 7302137 w 7302137"/>
                <a:gd name="connsiteY15" fmla="*/ 757646 h 1641566"/>
                <a:gd name="connsiteX0" fmla="*/ 0 w 7302137"/>
                <a:gd name="connsiteY0" fmla="*/ 757646 h 1526178"/>
                <a:gd name="connsiteX1" fmla="*/ 666206 w 7302137"/>
                <a:gd name="connsiteY1" fmla="*/ 757646 h 1526178"/>
                <a:gd name="connsiteX2" fmla="*/ 901337 w 7302137"/>
                <a:gd name="connsiteY2" fmla="*/ 1515292 h 1526178"/>
                <a:gd name="connsiteX3" fmla="*/ 1358537 w 7302137"/>
                <a:gd name="connsiteY3" fmla="*/ 0 h 1526178"/>
                <a:gd name="connsiteX4" fmla="*/ 1815737 w 7302137"/>
                <a:gd name="connsiteY4" fmla="*/ 1515292 h 1526178"/>
                <a:gd name="connsiteX5" fmla="*/ 2272937 w 7302137"/>
                <a:gd name="connsiteY5" fmla="*/ 0 h 1526178"/>
                <a:gd name="connsiteX6" fmla="*/ 2730137 w 7302137"/>
                <a:gd name="connsiteY6" fmla="*/ 1515292 h 1526178"/>
                <a:gd name="connsiteX7" fmla="*/ 3187337 w 7302137"/>
                <a:gd name="connsiteY7" fmla="*/ 0 h 1526178"/>
                <a:gd name="connsiteX8" fmla="*/ 3644537 w 7302137"/>
                <a:gd name="connsiteY8" fmla="*/ 1515292 h 1526178"/>
                <a:gd name="connsiteX9" fmla="*/ 4101737 w 7302137"/>
                <a:gd name="connsiteY9" fmla="*/ 0 h 1526178"/>
                <a:gd name="connsiteX10" fmla="*/ 4558937 w 7302137"/>
                <a:gd name="connsiteY10" fmla="*/ 1515292 h 1526178"/>
                <a:gd name="connsiteX11" fmla="*/ 5016137 w 7302137"/>
                <a:gd name="connsiteY11" fmla="*/ 0 h 1526178"/>
                <a:gd name="connsiteX12" fmla="*/ 5473337 w 7302137"/>
                <a:gd name="connsiteY12" fmla="*/ 1515292 h 1526178"/>
                <a:gd name="connsiteX13" fmla="*/ 5930537 w 7302137"/>
                <a:gd name="connsiteY13" fmla="*/ 0 h 1526178"/>
                <a:gd name="connsiteX14" fmla="*/ 6152606 w 7302137"/>
                <a:gd name="connsiteY14" fmla="*/ 757646 h 1526178"/>
                <a:gd name="connsiteX15" fmla="*/ 7302137 w 7302137"/>
                <a:gd name="connsiteY15" fmla="*/ 757646 h 1526178"/>
                <a:gd name="connsiteX0" fmla="*/ 0 w 7302137"/>
                <a:gd name="connsiteY0" fmla="*/ 883920 h 1652452"/>
                <a:gd name="connsiteX1" fmla="*/ 666206 w 7302137"/>
                <a:gd name="connsiteY1" fmla="*/ 883920 h 1652452"/>
                <a:gd name="connsiteX2" fmla="*/ 901337 w 7302137"/>
                <a:gd name="connsiteY2" fmla="*/ 1641566 h 1652452"/>
                <a:gd name="connsiteX3" fmla="*/ 1358537 w 7302137"/>
                <a:gd name="connsiteY3" fmla="*/ 126274 h 1652452"/>
                <a:gd name="connsiteX4" fmla="*/ 1815737 w 7302137"/>
                <a:gd name="connsiteY4" fmla="*/ 1641566 h 1652452"/>
                <a:gd name="connsiteX5" fmla="*/ 2272937 w 7302137"/>
                <a:gd name="connsiteY5" fmla="*/ 126274 h 1652452"/>
                <a:gd name="connsiteX6" fmla="*/ 2730137 w 7302137"/>
                <a:gd name="connsiteY6" fmla="*/ 1641566 h 1652452"/>
                <a:gd name="connsiteX7" fmla="*/ 3187337 w 7302137"/>
                <a:gd name="connsiteY7" fmla="*/ 126274 h 1652452"/>
                <a:gd name="connsiteX8" fmla="*/ 3644537 w 7302137"/>
                <a:gd name="connsiteY8" fmla="*/ 1641566 h 1652452"/>
                <a:gd name="connsiteX9" fmla="*/ 4101737 w 7302137"/>
                <a:gd name="connsiteY9" fmla="*/ 126274 h 1652452"/>
                <a:gd name="connsiteX10" fmla="*/ 4558937 w 7302137"/>
                <a:gd name="connsiteY10" fmla="*/ 1641566 h 1652452"/>
                <a:gd name="connsiteX11" fmla="*/ 5016137 w 7302137"/>
                <a:gd name="connsiteY11" fmla="*/ 126274 h 1652452"/>
                <a:gd name="connsiteX12" fmla="*/ 5473337 w 7302137"/>
                <a:gd name="connsiteY12" fmla="*/ 1641566 h 1652452"/>
                <a:gd name="connsiteX13" fmla="*/ 5930537 w 7302137"/>
                <a:gd name="connsiteY13" fmla="*/ 126274 h 1652452"/>
                <a:gd name="connsiteX14" fmla="*/ 6152606 w 7302137"/>
                <a:gd name="connsiteY14" fmla="*/ 883920 h 1652452"/>
                <a:gd name="connsiteX15" fmla="*/ 7302137 w 7302137"/>
                <a:gd name="connsiteY15" fmla="*/ 883920 h 1652452"/>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02137" h="1532709">
                  <a:moveTo>
                    <a:pt x="0" y="764177"/>
                  </a:moveTo>
                  <a:lnTo>
                    <a:pt x="666206" y="764177"/>
                  </a:lnTo>
                  <a:cubicBezTo>
                    <a:pt x="731520" y="1075508"/>
                    <a:pt x="762000" y="1510937"/>
                    <a:pt x="901337" y="1521823"/>
                  </a:cubicBezTo>
                  <a:cubicBezTo>
                    <a:pt x="1040674" y="1532709"/>
                    <a:pt x="1206137" y="6531"/>
                    <a:pt x="1358537" y="6531"/>
                  </a:cubicBezTo>
                  <a:cubicBezTo>
                    <a:pt x="1510937" y="6531"/>
                    <a:pt x="1663337" y="1521823"/>
                    <a:pt x="1815737" y="1521823"/>
                  </a:cubicBezTo>
                  <a:cubicBezTo>
                    <a:pt x="1968137" y="1521823"/>
                    <a:pt x="2120537" y="6531"/>
                    <a:pt x="2272937" y="6531"/>
                  </a:cubicBezTo>
                  <a:cubicBezTo>
                    <a:pt x="2425337" y="6531"/>
                    <a:pt x="2577737" y="1521823"/>
                    <a:pt x="2730137" y="1521823"/>
                  </a:cubicBezTo>
                  <a:cubicBezTo>
                    <a:pt x="2882537" y="1521823"/>
                    <a:pt x="3034937" y="6531"/>
                    <a:pt x="3187337" y="6531"/>
                  </a:cubicBezTo>
                  <a:cubicBezTo>
                    <a:pt x="3339737" y="6531"/>
                    <a:pt x="3492137" y="1521823"/>
                    <a:pt x="3644537" y="1521823"/>
                  </a:cubicBezTo>
                  <a:cubicBezTo>
                    <a:pt x="3796937" y="1521823"/>
                    <a:pt x="3949337" y="6531"/>
                    <a:pt x="4101737" y="6531"/>
                  </a:cubicBezTo>
                  <a:cubicBezTo>
                    <a:pt x="4254137" y="6531"/>
                    <a:pt x="4406537" y="1521823"/>
                    <a:pt x="4558937" y="1521823"/>
                  </a:cubicBezTo>
                  <a:cubicBezTo>
                    <a:pt x="4711337" y="1521823"/>
                    <a:pt x="4863737" y="6531"/>
                    <a:pt x="5016137" y="6531"/>
                  </a:cubicBezTo>
                  <a:cubicBezTo>
                    <a:pt x="5168537" y="6531"/>
                    <a:pt x="5320937" y="1521823"/>
                    <a:pt x="5473337" y="1521823"/>
                  </a:cubicBezTo>
                  <a:cubicBezTo>
                    <a:pt x="5625737" y="1521823"/>
                    <a:pt x="5793377" y="13062"/>
                    <a:pt x="5930537" y="6531"/>
                  </a:cubicBezTo>
                  <a:cubicBezTo>
                    <a:pt x="6067697" y="0"/>
                    <a:pt x="6098177" y="500743"/>
                    <a:pt x="6152606" y="764177"/>
                  </a:cubicBezTo>
                  <a:lnTo>
                    <a:pt x="7302137" y="764177"/>
                  </a:lnTo>
                </a:path>
              </a:pathLst>
            </a:custGeom>
            <a:ln w="28575">
              <a:solidFill>
                <a:srgbClr val="FF0000"/>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55" name="자유형 186"/>
            <p:cNvSpPr/>
            <p:nvPr/>
          </p:nvSpPr>
          <p:spPr>
            <a:xfrm>
              <a:off x="3396343" y="4180114"/>
              <a:ext cx="291737" cy="209006"/>
            </a:xfrm>
            <a:custGeom>
              <a:avLst/>
              <a:gdLst>
                <a:gd name="connsiteX0" fmla="*/ 182880 w 261257"/>
                <a:gd name="connsiteY0" fmla="*/ 0 h 209006"/>
                <a:gd name="connsiteX1" fmla="*/ 261257 w 261257"/>
                <a:gd name="connsiteY1" fmla="*/ 65315 h 209006"/>
                <a:gd name="connsiteX2" fmla="*/ 0 w 261257"/>
                <a:gd name="connsiteY2" fmla="*/ 209006 h 209006"/>
                <a:gd name="connsiteX0" fmla="*/ 182880 w 291737"/>
                <a:gd name="connsiteY0" fmla="*/ 0 h 209006"/>
                <a:gd name="connsiteX1" fmla="*/ 261257 w 291737"/>
                <a:gd name="connsiteY1" fmla="*/ 65315 h 209006"/>
                <a:gd name="connsiteX2" fmla="*/ 0 w 291737"/>
                <a:gd name="connsiteY2" fmla="*/ 209006 h 209006"/>
              </a:gdLst>
              <a:ahLst/>
              <a:cxnLst>
                <a:cxn ang="0">
                  <a:pos x="connsiteX0" y="connsiteY0"/>
                </a:cxn>
                <a:cxn ang="0">
                  <a:pos x="connsiteX1" y="connsiteY1"/>
                </a:cxn>
                <a:cxn ang="0">
                  <a:pos x="connsiteX2" y="connsiteY2"/>
                </a:cxn>
              </a:cxnLst>
              <a:rect l="l" t="t" r="r" b="b"/>
              <a:pathLst>
                <a:path w="291737" h="209006">
                  <a:moveTo>
                    <a:pt x="182880" y="0"/>
                  </a:moveTo>
                  <a:cubicBezTo>
                    <a:pt x="209006" y="21772"/>
                    <a:pt x="291737" y="30481"/>
                    <a:pt x="261257" y="65315"/>
                  </a:cubicBezTo>
                  <a:cubicBezTo>
                    <a:pt x="230777" y="100149"/>
                    <a:pt x="87086" y="161109"/>
                    <a:pt x="0" y="209006"/>
                  </a:cubicBezTo>
                </a:path>
              </a:pathLst>
            </a:custGeom>
            <a:ln w="38100">
              <a:solidFill>
                <a:srgbClr val="FF0000"/>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56" name="그룹 189"/>
          <p:cNvGrpSpPr/>
          <p:nvPr/>
        </p:nvGrpSpPr>
        <p:grpSpPr>
          <a:xfrm>
            <a:off x="5720774" y="2452461"/>
            <a:ext cx="1193074" cy="457200"/>
            <a:chOff x="2819400" y="3124200"/>
            <a:chExt cx="1193074" cy="457200"/>
          </a:xfrm>
        </p:grpSpPr>
        <p:sp>
          <p:nvSpPr>
            <p:cNvPr id="57" name="자유형 183"/>
            <p:cNvSpPr/>
            <p:nvPr/>
          </p:nvSpPr>
          <p:spPr>
            <a:xfrm flipH="1" flipV="1">
              <a:off x="2869474" y="3124200"/>
              <a:ext cx="1143000" cy="457200"/>
            </a:xfrm>
            <a:custGeom>
              <a:avLst/>
              <a:gdLst>
                <a:gd name="connsiteX0" fmla="*/ 0 w 2063932"/>
                <a:gd name="connsiteY0" fmla="*/ 1136468 h 1136468"/>
                <a:gd name="connsiteX1" fmla="*/ 483326 w 2063932"/>
                <a:gd name="connsiteY1" fmla="*/ 0 h 1136468"/>
                <a:gd name="connsiteX2" fmla="*/ 2063932 w 2063932"/>
                <a:gd name="connsiteY2" fmla="*/ 1136468 h 1136468"/>
                <a:gd name="connsiteX0" fmla="*/ 0 w 2063932"/>
                <a:gd name="connsiteY0" fmla="*/ 1136468 h 1136468"/>
                <a:gd name="connsiteX1" fmla="*/ 483326 w 2063932"/>
                <a:gd name="connsiteY1" fmla="*/ 0 h 1136468"/>
                <a:gd name="connsiteX2" fmla="*/ 2063932 w 2063932"/>
                <a:gd name="connsiteY2" fmla="*/ 1136468 h 1136468"/>
                <a:gd name="connsiteX0" fmla="*/ 0 w 2063932"/>
                <a:gd name="connsiteY0" fmla="*/ 1136468 h 1136468"/>
                <a:gd name="connsiteX1" fmla="*/ 483326 w 2063932"/>
                <a:gd name="connsiteY1" fmla="*/ 0 h 1136468"/>
                <a:gd name="connsiteX2" fmla="*/ 2063932 w 2063932"/>
                <a:gd name="connsiteY2" fmla="*/ 1136468 h 1136468"/>
                <a:gd name="connsiteX0" fmla="*/ 0 w 2063932"/>
                <a:gd name="connsiteY0" fmla="*/ 1136468 h 1136468"/>
                <a:gd name="connsiteX1" fmla="*/ 483326 w 2063932"/>
                <a:gd name="connsiteY1" fmla="*/ 0 h 1136468"/>
                <a:gd name="connsiteX2" fmla="*/ 2063932 w 2063932"/>
                <a:gd name="connsiteY2" fmla="*/ 1136468 h 1136468"/>
                <a:gd name="connsiteX0" fmla="*/ 0 w 2063932"/>
                <a:gd name="connsiteY0" fmla="*/ 1136468 h 1136468"/>
                <a:gd name="connsiteX1" fmla="*/ 483326 w 2063932"/>
                <a:gd name="connsiteY1" fmla="*/ 0 h 1136468"/>
                <a:gd name="connsiteX2" fmla="*/ 2063932 w 2063932"/>
                <a:gd name="connsiteY2" fmla="*/ 1136468 h 1136468"/>
                <a:gd name="connsiteX0" fmla="*/ 0 w 2063932"/>
                <a:gd name="connsiteY0" fmla="*/ 1136468 h 1136468"/>
                <a:gd name="connsiteX1" fmla="*/ 483326 w 2063932"/>
                <a:gd name="connsiteY1" fmla="*/ 0 h 1136468"/>
                <a:gd name="connsiteX2" fmla="*/ 2063932 w 2063932"/>
                <a:gd name="connsiteY2" fmla="*/ 1136468 h 1136468"/>
                <a:gd name="connsiteX0" fmla="*/ 0 w 2063932"/>
                <a:gd name="connsiteY0" fmla="*/ 1136468 h 1136468"/>
                <a:gd name="connsiteX1" fmla="*/ 483326 w 2063932"/>
                <a:gd name="connsiteY1" fmla="*/ 0 h 1136468"/>
                <a:gd name="connsiteX2" fmla="*/ 2063932 w 2063932"/>
                <a:gd name="connsiteY2" fmla="*/ 1136468 h 1136468"/>
                <a:gd name="connsiteX0" fmla="*/ 0 w 2063932"/>
                <a:gd name="connsiteY0" fmla="*/ 1136468 h 1136468"/>
                <a:gd name="connsiteX1" fmla="*/ 483326 w 2063932"/>
                <a:gd name="connsiteY1" fmla="*/ 0 h 1136468"/>
                <a:gd name="connsiteX2" fmla="*/ 2063932 w 2063932"/>
                <a:gd name="connsiteY2" fmla="*/ 1136468 h 1136468"/>
              </a:gdLst>
              <a:ahLst/>
              <a:cxnLst>
                <a:cxn ang="0">
                  <a:pos x="connsiteX0" y="connsiteY0"/>
                </a:cxn>
                <a:cxn ang="0">
                  <a:pos x="connsiteX1" y="connsiteY1"/>
                </a:cxn>
                <a:cxn ang="0">
                  <a:pos x="connsiteX2" y="connsiteY2"/>
                </a:cxn>
              </a:cxnLst>
              <a:rect l="l" t="t" r="r" b="b"/>
              <a:pathLst>
                <a:path w="2063932" h="1136468">
                  <a:moveTo>
                    <a:pt x="0" y="1136468"/>
                  </a:moveTo>
                  <a:cubicBezTo>
                    <a:pt x="280852" y="1101634"/>
                    <a:pt x="394063" y="933994"/>
                    <a:pt x="483326" y="0"/>
                  </a:cubicBezTo>
                  <a:cubicBezTo>
                    <a:pt x="799664" y="884172"/>
                    <a:pt x="1156063" y="1099457"/>
                    <a:pt x="2063932" y="1136468"/>
                  </a:cubicBezTo>
                </a:path>
              </a:pathLst>
            </a:custGeom>
            <a:solidFill>
              <a:srgbClr val="FF0000">
                <a:alpha val="40000"/>
              </a:srgbClr>
            </a:solidFill>
            <a:ln>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58" name="직사각형 188"/>
            <p:cNvSpPr/>
            <p:nvPr/>
          </p:nvSpPr>
          <p:spPr>
            <a:xfrm>
              <a:off x="2819400" y="3135868"/>
              <a:ext cx="635110" cy="369332"/>
            </a:xfrm>
            <a:prstGeom prst="rect">
              <a:avLst/>
            </a:prstGeom>
          </p:spPr>
          <p:txBody>
            <a:bodyPr wrap="none">
              <a:spAutoFit/>
            </a:bodyPr>
            <a:lstStyle/>
            <a:p>
              <a:r>
                <a:rPr lang="en-US" altLang="ko-KR" b="1" dirty="0" smtClean="0">
                  <a:solidFill>
                    <a:srgbClr val="FF0000"/>
                  </a:solidFill>
                  <a:latin typeface="Tahoma" pitchFamily="34" charset="0"/>
                  <a:ea typeface="Tahoma" pitchFamily="34" charset="0"/>
                  <a:cs typeface="Tahoma" pitchFamily="34" charset="0"/>
                </a:rPr>
                <a:t>SPP</a:t>
              </a:r>
              <a:endParaRPr lang="ko-KR" altLang="en-US" dirty="0">
                <a:solidFill>
                  <a:srgbClr val="FF0000"/>
                </a:solidFill>
              </a:endParaRPr>
            </a:p>
          </p:txBody>
        </p:sp>
      </p:grpSp>
      <p:grpSp>
        <p:nvGrpSpPr>
          <p:cNvPr id="59" name="그룹 240"/>
          <p:cNvGrpSpPr/>
          <p:nvPr/>
        </p:nvGrpSpPr>
        <p:grpSpPr>
          <a:xfrm>
            <a:off x="4749000" y="4267814"/>
            <a:ext cx="1505540" cy="1385047"/>
            <a:chOff x="152400" y="5042647"/>
            <a:chExt cx="1505540" cy="1385047"/>
          </a:xfrm>
        </p:grpSpPr>
        <p:sp>
          <p:nvSpPr>
            <p:cNvPr id="60" name="TextBox 59"/>
            <p:cNvSpPr txBox="1"/>
            <p:nvPr/>
          </p:nvSpPr>
          <p:spPr>
            <a:xfrm>
              <a:off x="152400" y="5781363"/>
              <a:ext cx="1505540" cy="646331"/>
            </a:xfrm>
            <a:prstGeom prst="rect">
              <a:avLst/>
            </a:prstGeom>
            <a:noFill/>
          </p:spPr>
          <p:txBody>
            <a:bodyPr wrap="none" rtlCol="0">
              <a:spAutoFit/>
            </a:bodyPr>
            <a:lstStyle/>
            <a:p>
              <a:r>
                <a:rPr lang="en-US" altLang="ko-KR" dirty="0" smtClean="0"/>
                <a:t>Destructively</a:t>
              </a:r>
            </a:p>
            <a:p>
              <a:r>
                <a:rPr lang="en-US" altLang="ko-KR" dirty="0" smtClean="0"/>
                <a:t>interfere</a:t>
              </a:r>
            </a:p>
          </p:txBody>
        </p:sp>
        <p:sp>
          <p:nvSpPr>
            <p:cNvPr id="61" name="자유형 239"/>
            <p:cNvSpPr/>
            <p:nvPr/>
          </p:nvSpPr>
          <p:spPr>
            <a:xfrm>
              <a:off x="331348" y="5042647"/>
              <a:ext cx="327558" cy="856821"/>
            </a:xfrm>
            <a:custGeom>
              <a:avLst/>
              <a:gdLst>
                <a:gd name="connsiteX0" fmla="*/ 179640 w 327558"/>
                <a:gd name="connsiteY0" fmla="*/ 0 h 856821"/>
                <a:gd name="connsiteX1" fmla="*/ 112405 w 327558"/>
                <a:gd name="connsiteY1" fmla="*/ 632012 h 856821"/>
                <a:gd name="connsiteX2" fmla="*/ 327558 w 327558"/>
                <a:gd name="connsiteY2" fmla="*/ 430306 h 856821"/>
              </a:gdLst>
              <a:ahLst/>
              <a:cxnLst>
                <a:cxn ang="0">
                  <a:pos x="connsiteX0" y="connsiteY0"/>
                </a:cxn>
                <a:cxn ang="0">
                  <a:pos x="connsiteX1" y="connsiteY1"/>
                </a:cxn>
                <a:cxn ang="0">
                  <a:pos x="connsiteX2" y="connsiteY2"/>
                </a:cxn>
              </a:cxnLst>
              <a:rect l="l" t="t" r="r" b="b"/>
              <a:pathLst>
                <a:path w="327558" h="856821">
                  <a:moveTo>
                    <a:pt x="179640" y="0"/>
                  </a:moveTo>
                  <a:cubicBezTo>
                    <a:pt x="97740" y="668854"/>
                    <a:pt x="0" y="856821"/>
                    <a:pt x="112405" y="632012"/>
                  </a:cubicBezTo>
                  <a:lnTo>
                    <a:pt x="327558" y="430306"/>
                  </a:lnTo>
                </a:path>
              </a:pathLst>
            </a:cu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sp>
        <p:nvSpPr>
          <p:cNvPr id="64" name="Slide Number Placeholder 8"/>
          <p:cNvSpPr>
            <a:spLocks noGrp="1"/>
          </p:cNvSpPr>
          <p:nvPr>
            <p:ph type="sldNum" sz="quarter" idx="12"/>
          </p:nvPr>
        </p:nvSpPr>
        <p:spPr>
          <a:xfrm>
            <a:off x="6902896" y="6356350"/>
            <a:ext cx="2133600" cy="365125"/>
          </a:xfrm>
        </p:spPr>
        <p:txBody>
          <a:bodyPr/>
          <a:lstStyle/>
          <a:p>
            <a:fld id="{C1A88CBE-A7C5-49D9-B3F8-45F5C8280637}" type="slidenum">
              <a:rPr lang="en-US" sz="1600" smtClean="0">
                <a:solidFill>
                  <a:srgbClr val="FF0000"/>
                </a:solidFill>
              </a:rPr>
              <a:pPr/>
              <a:t>11</a:t>
            </a:fld>
            <a:endParaRPr lang="en-US" sz="1600" dirty="0">
              <a:solidFill>
                <a:srgbClr val="FF0000"/>
              </a:solidFill>
            </a:endParaRPr>
          </a:p>
        </p:txBody>
      </p:sp>
      <p:cxnSp>
        <p:nvCxnSpPr>
          <p:cNvPr id="65" name="Straight Connector 64"/>
          <p:cNvCxnSpPr/>
          <p:nvPr/>
        </p:nvCxnSpPr>
        <p:spPr>
          <a:xfrm>
            <a:off x="323528" y="764704"/>
            <a:ext cx="835292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2" name="자유형 183"/>
          <p:cNvSpPr/>
          <p:nvPr/>
        </p:nvSpPr>
        <p:spPr>
          <a:xfrm flipH="1" flipV="1">
            <a:off x="5786446" y="3971932"/>
            <a:ext cx="1143000" cy="457200"/>
          </a:xfrm>
          <a:custGeom>
            <a:avLst/>
            <a:gdLst>
              <a:gd name="connsiteX0" fmla="*/ 0 w 2063932"/>
              <a:gd name="connsiteY0" fmla="*/ 1136468 h 1136468"/>
              <a:gd name="connsiteX1" fmla="*/ 483326 w 2063932"/>
              <a:gd name="connsiteY1" fmla="*/ 0 h 1136468"/>
              <a:gd name="connsiteX2" fmla="*/ 2063932 w 2063932"/>
              <a:gd name="connsiteY2" fmla="*/ 1136468 h 1136468"/>
              <a:gd name="connsiteX0" fmla="*/ 0 w 2063932"/>
              <a:gd name="connsiteY0" fmla="*/ 1136468 h 1136468"/>
              <a:gd name="connsiteX1" fmla="*/ 483326 w 2063932"/>
              <a:gd name="connsiteY1" fmla="*/ 0 h 1136468"/>
              <a:gd name="connsiteX2" fmla="*/ 2063932 w 2063932"/>
              <a:gd name="connsiteY2" fmla="*/ 1136468 h 1136468"/>
              <a:gd name="connsiteX0" fmla="*/ 0 w 2063932"/>
              <a:gd name="connsiteY0" fmla="*/ 1136468 h 1136468"/>
              <a:gd name="connsiteX1" fmla="*/ 483326 w 2063932"/>
              <a:gd name="connsiteY1" fmla="*/ 0 h 1136468"/>
              <a:gd name="connsiteX2" fmla="*/ 2063932 w 2063932"/>
              <a:gd name="connsiteY2" fmla="*/ 1136468 h 1136468"/>
              <a:gd name="connsiteX0" fmla="*/ 0 w 2063932"/>
              <a:gd name="connsiteY0" fmla="*/ 1136468 h 1136468"/>
              <a:gd name="connsiteX1" fmla="*/ 483326 w 2063932"/>
              <a:gd name="connsiteY1" fmla="*/ 0 h 1136468"/>
              <a:gd name="connsiteX2" fmla="*/ 2063932 w 2063932"/>
              <a:gd name="connsiteY2" fmla="*/ 1136468 h 1136468"/>
              <a:gd name="connsiteX0" fmla="*/ 0 w 2063932"/>
              <a:gd name="connsiteY0" fmla="*/ 1136468 h 1136468"/>
              <a:gd name="connsiteX1" fmla="*/ 483326 w 2063932"/>
              <a:gd name="connsiteY1" fmla="*/ 0 h 1136468"/>
              <a:gd name="connsiteX2" fmla="*/ 2063932 w 2063932"/>
              <a:gd name="connsiteY2" fmla="*/ 1136468 h 1136468"/>
              <a:gd name="connsiteX0" fmla="*/ 0 w 2063932"/>
              <a:gd name="connsiteY0" fmla="*/ 1136468 h 1136468"/>
              <a:gd name="connsiteX1" fmla="*/ 483326 w 2063932"/>
              <a:gd name="connsiteY1" fmla="*/ 0 h 1136468"/>
              <a:gd name="connsiteX2" fmla="*/ 2063932 w 2063932"/>
              <a:gd name="connsiteY2" fmla="*/ 1136468 h 1136468"/>
              <a:gd name="connsiteX0" fmla="*/ 0 w 2063932"/>
              <a:gd name="connsiteY0" fmla="*/ 1136468 h 1136468"/>
              <a:gd name="connsiteX1" fmla="*/ 483326 w 2063932"/>
              <a:gd name="connsiteY1" fmla="*/ 0 h 1136468"/>
              <a:gd name="connsiteX2" fmla="*/ 2063932 w 2063932"/>
              <a:gd name="connsiteY2" fmla="*/ 1136468 h 1136468"/>
              <a:gd name="connsiteX0" fmla="*/ 0 w 2063932"/>
              <a:gd name="connsiteY0" fmla="*/ 1136468 h 1136468"/>
              <a:gd name="connsiteX1" fmla="*/ 483326 w 2063932"/>
              <a:gd name="connsiteY1" fmla="*/ 0 h 1136468"/>
              <a:gd name="connsiteX2" fmla="*/ 2063932 w 2063932"/>
              <a:gd name="connsiteY2" fmla="*/ 1136468 h 1136468"/>
            </a:gdLst>
            <a:ahLst/>
            <a:cxnLst>
              <a:cxn ang="0">
                <a:pos x="connsiteX0" y="connsiteY0"/>
              </a:cxn>
              <a:cxn ang="0">
                <a:pos x="connsiteX1" y="connsiteY1"/>
              </a:cxn>
              <a:cxn ang="0">
                <a:pos x="connsiteX2" y="connsiteY2"/>
              </a:cxn>
            </a:cxnLst>
            <a:rect l="l" t="t" r="r" b="b"/>
            <a:pathLst>
              <a:path w="2063932" h="1136468">
                <a:moveTo>
                  <a:pt x="0" y="1136468"/>
                </a:moveTo>
                <a:cubicBezTo>
                  <a:pt x="280852" y="1101634"/>
                  <a:pt x="394063" y="933994"/>
                  <a:pt x="483326" y="0"/>
                </a:cubicBezTo>
                <a:cubicBezTo>
                  <a:pt x="799664" y="884172"/>
                  <a:pt x="1156063" y="1099457"/>
                  <a:pt x="2063932" y="1136468"/>
                </a:cubicBezTo>
              </a:path>
            </a:pathLst>
          </a:custGeom>
          <a:solidFill>
            <a:srgbClr val="FF0000">
              <a:alpha val="40000"/>
            </a:srgbClr>
          </a:solidFill>
          <a:ln>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NEW COE LOGO 1.jpg"/>
          <p:cNvPicPr>
            <a:picLocks noChangeAspect="1"/>
          </p:cNvPicPr>
          <p:nvPr/>
        </p:nvPicPr>
        <p:blipFill>
          <a:blip r:embed="rId2" cstate="print">
            <a:lum/>
            <a:extLst>
              <a:ext uri="{28A0092B-C50C-407E-A947-70E740481C1C}">
                <a14:useLocalDpi xmlns:a14="http://schemas.microsoft.com/office/drawing/2010/main" xmlns="" val="0"/>
              </a:ext>
            </a:extLst>
          </a:blip>
          <a:stretch>
            <a:fillRect/>
          </a:stretch>
        </p:blipFill>
        <p:spPr bwMode="auto">
          <a:xfrm>
            <a:off x="20940" y="6400800"/>
            <a:ext cx="4093860" cy="4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txBox="1">
            <a:spLocks/>
          </p:cNvSpPr>
          <p:nvPr/>
        </p:nvSpPr>
        <p:spPr>
          <a:xfrm>
            <a:off x="457200" y="44624"/>
            <a:ext cx="822960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smtClean="0">
                <a:ln>
                  <a:noFill/>
                </a:ln>
                <a:solidFill>
                  <a:schemeClr val="accent5">
                    <a:lumMod val="50000"/>
                  </a:schemeClr>
                </a:solidFill>
                <a:effectLst/>
                <a:uLnTx/>
                <a:uFillTx/>
                <a:latin typeface="+mj-lt"/>
                <a:ea typeface="+mj-ea"/>
                <a:cs typeface="+mj-cs"/>
              </a:rPr>
              <a:t>Extraordinary Optical Transmission</a:t>
            </a:r>
            <a:endParaRPr kumimoji="0" lang="en-US" sz="3500" b="1" i="0" u="none" strike="noStrike" kern="1200" cap="none" spc="0" normalizeH="0" baseline="0" noProof="0" dirty="0">
              <a:ln>
                <a:noFill/>
              </a:ln>
              <a:solidFill>
                <a:schemeClr val="accent5">
                  <a:lumMod val="50000"/>
                </a:schemeClr>
              </a:solidFill>
              <a:effectLst/>
              <a:uLnTx/>
              <a:uFillTx/>
              <a:latin typeface="+mj-lt"/>
              <a:ea typeface="+mj-ea"/>
              <a:cs typeface="+mj-cs"/>
            </a:endParaRPr>
          </a:p>
        </p:txBody>
      </p:sp>
      <p:grpSp>
        <p:nvGrpSpPr>
          <p:cNvPr id="6" name="그룹 51"/>
          <p:cNvGrpSpPr/>
          <p:nvPr/>
        </p:nvGrpSpPr>
        <p:grpSpPr>
          <a:xfrm>
            <a:off x="2192469" y="2217546"/>
            <a:ext cx="2074731" cy="4109758"/>
            <a:chOff x="4038600" y="685800"/>
            <a:chExt cx="2209800" cy="5176837"/>
          </a:xfrm>
        </p:grpSpPr>
        <p:grpSp>
          <p:nvGrpSpPr>
            <p:cNvPr id="7" name="그룹 47"/>
            <p:cNvGrpSpPr/>
            <p:nvPr/>
          </p:nvGrpSpPr>
          <p:grpSpPr>
            <a:xfrm>
              <a:off x="4038600" y="685800"/>
              <a:ext cx="2209800" cy="5176837"/>
              <a:chOff x="4038600" y="690563"/>
              <a:chExt cx="2209800" cy="5176837"/>
            </a:xfrm>
          </p:grpSpPr>
          <p:sp>
            <p:nvSpPr>
              <p:cNvPr id="11" name="Freeform 10"/>
              <p:cNvSpPr/>
              <p:nvPr/>
            </p:nvSpPr>
            <p:spPr>
              <a:xfrm>
                <a:off x="4038600" y="2838450"/>
                <a:ext cx="2209800" cy="1504950"/>
              </a:xfrm>
              <a:custGeom>
                <a:avLst/>
                <a:gdLst>
                  <a:gd name="connsiteX0" fmla="*/ 0 w 2209800"/>
                  <a:gd name="connsiteY0" fmla="*/ 1504950 h 1504950"/>
                  <a:gd name="connsiteX1" fmla="*/ 838200 w 2209800"/>
                  <a:gd name="connsiteY1" fmla="*/ 1504950 h 1504950"/>
                  <a:gd name="connsiteX2" fmla="*/ 2209800 w 2209800"/>
                  <a:gd name="connsiteY2" fmla="*/ 0 h 1504950"/>
                  <a:gd name="connsiteX3" fmla="*/ 1671638 w 2209800"/>
                  <a:gd name="connsiteY3" fmla="*/ 0 h 1504950"/>
                  <a:gd name="connsiteX4" fmla="*/ 0 w 2209800"/>
                  <a:gd name="connsiteY4" fmla="*/ 1504950 h 150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1504950">
                    <a:moveTo>
                      <a:pt x="0" y="1504950"/>
                    </a:moveTo>
                    <a:lnTo>
                      <a:pt x="838200" y="1504950"/>
                    </a:lnTo>
                    <a:lnTo>
                      <a:pt x="2209800" y="0"/>
                    </a:lnTo>
                    <a:lnTo>
                      <a:pt x="1671638" y="0"/>
                    </a:lnTo>
                    <a:lnTo>
                      <a:pt x="0" y="1504950"/>
                    </a:lnTo>
                    <a:close/>
                  </a:path>
                </a:pathLst>
              </a:cu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6600000" scaled="0"/>
              </a:gra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038600" y="1762125"/>
                <a:ext cx="2209800" cy="904875"/>
              </a:xfrm>
              <a:custGeom>
                <a:avLst/>
                <a:gdLst>
                  <a:gd name="connsiteX0" fmla="*/ 0 w 2209800"/>
                  <a:gd name="connsiteY0" fmla="*/ 904875 h 904875"/>
                  <a:gd name="connsiteX1" fmla="*/ 838200 w 2209800"/>
                  <a:gd name="connsiteY1" fmla="*/ 904875 h 904875"/>
                  <a:gd name="connsiteX2" fmla="*/ 2209800 w 2209800"/>
                  <a:gd name="connsiteY2" fmla="*/ 0 h 904875"/>
                  <a:gd name="connsiteX3" fmla="*/ 1671638 w 2209800"/>
                  <a:gd name="connsiteY3" fmla="*/ 0 h 904875"/>
                  <a:gd name="connsiteX4" fmla="*/ 0 w 2209800"/>
                  <a:gd name="connsiteY4" fmla="*/ 904875 h 9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904875">
                    <a:moveTo>
                      <a:pt x="0" y="904875"/>
                    </a:moveTo>
                    <a:lnTo>
                      <a:pt x="838200" y="904875"/>
                    </a:lnTo>
                    <a:lnTo>
                      <a:pt x="2209800" y="0"/>
                    </a:lnTo>
                    <a:lnTo>
                      <a:pt x="1671638" y="0"/>
                    </a:lnTo>
                    <a:lnTo>
                      <a:pt x="0" y="904875"/>
                    </a:lnTo>
                    <a:close/>
                  </a:path>
                </a:pathLst>
              </a:cu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6600000" scaled="0"/>
              </a:gra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038600" y="690563"/>
                <a:ext cx="2209800" cy="300037"/>
              </a:xfrm>
              <a:custGeom>
                <a:avLst/>
                <a:gdLst>
                  <a:gd name="connsiteX0" fmla="*/ 0 w 2209800"/>
                  <a:gd name="connsiteY0" fmla="*/ 300037 h 300037"/>
                  <a:gd name="connsiteX1" fmla="*/ 838200 w 2209800"/>
                  <a:gd name="connsiteY1" fmla="*/ 300037 h 300037"/>
                  <a:gd name="connsiteX2" fmla="*/ 2209800 w 2209800"/>
                  <a:gd name="connsiteY2" fmla="*/ 0 h 300037"/>
                  <a:gd name="connsiteX3" fmla="*/ 1671638 w 2209800"/>
                  <a:gd name="connsiteY3" fmla="*/ 0 h 300037"/>
                  <a:gd name="connsiteX4" fmla="*/ 0 w 2209800"/>
                  <a:gd name="connsiteY4" fmla="*/ 300037 h 30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300037">
                    <a:moveTo>
                      <a:pt x="0" y="300037"/>
                    </a:moveTo>
                    <a:lnTo>
                      <a:pt x="838200" y="300037"/>
                    </a:lnTo>
                    <a:lnTo>
                      <a:pt x="2209800" y="0"/>
                    </a:lnTo>
                    <a:lnTo>
                      <a:pt x="1671638" y="0"/>
                    </a:lnTo>
                    <a:lnTo>
                      <a:pt x="0" y="300037"/>
                    </a:lnTo>
                    <a:close/>
                  </a:path>
                </a:pathLst>
              </a:cu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6600000" scaled="0"/>
              </a:gra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81"/>
              <p:cNvGrpSpPr/>
              <p:nvPr/>
            </p:nvGrpSpPr>
            <p:grpSpPr>
              <a:xfrm>
                <a:off x="4876800" y="690563"/>
                <a:ext cx="1371600" cy="5176837"/>
                <a:chOff x="4419600" y="690563"/>
                <a:chExt cx="1371600" cy="5176837"/>
              </a:xfr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600000" scaled="0"/>
              </a:gradFill>
            </p:grpSpPr>
            <p:sp>
              <p:nvSpPr>
                <p:cNvPr id="15" name="Freeform 14"/>
                <p:cNvSpPr/>
                <p:nvPr/>
              </p:nvSpPr>
              <p:spPr>
                <a:xfrm>
                  <a:off x="4419600" y="2838450"/>
                  <a:ext cx="1371600" cy="3028950"/>
                </a:xfrm>
                <a:custGeom>
                  <a:avLst/>
                  <a:gdLst>
                    <a:gd name="connsiteX0" fmla="*/ 0 w 1371600"/>
                    <a:gd name="connsiteY0" fmla="*/ 1504950 h 3028950"/>
                    <a:gd name="connsiteX1" fmla="*/ 0 w 1371600"/>
                    <a:gd name="connsiteY1" fmla="*/ 3028950 h 3028950"/>
                    <a:gd name="connsiteX2" fmla="*/ 1371600 w 1371600"/>
                    <a:gd name="connsiteY2" fmla="*/ 971550 h 3028950"/>
                    <a:gd name="connsiteX3" fmla="*/ 1371600 w 1371600"/>
                    <a:gd name="connsiteY3" fmla="*/ 0 h 3028950"/>
                    <a:gd name="connsiteX4" fmla="*/ 0 w 1371600"/>
                    <a:gd name="connsiteY4" fmla="*/ 1504950 h 302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3028950">
                      <a:moveTo>
                        <a:pt x="0" y="1504950"/>
                      </a:moveTo>
                      <a:lnTo>
                        <a:pt x="0" y="3028950"/>
                      </a:lnTo>
                      <a:lnTo>
                        <a:pt x="1371600" y="971550"/>
                      </a:lnTo>
                      <a:lnTo>
                        <a:pt x="1371600" y="0"/>
                      </a:lnTo>
                      <a:lnTo>
                        <a:pt x="0" y="1504950"/>
                      </a:lnTo>
                      <a:close/>
                    </a:path>
                  </a:pathLst>
                </a:custGeom>
                <a:grp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419600" y="1762125"/>
                  <a:ext cx="1371600" cy="2428875"/>
                </a:xfrm>
                <a:custGeom>
                  <a:avLst/>
                  <a:gdLst>
                    <a:gd name="connsiteX0" fmla="*/ 0 w 1371600"/>
                    <a:gd name="connsiteY0" fmla="*/ 904875 h 2428875"/>
                    <a:gd name="connsiteX1" fmla="*/ 0 w 1371600"/>
                    <a:gd name="connsiteY1" fmla="*/ 2428875 h 2428875"/>
                    <a:gd name="connsiteX2" fmla="*/ 1371600 w 1371600"/>
                    <a:gd name="connsiteY2" fmla="*/ 976313 h 2428875"/>
                    <a:gd name="connsiteX3" fmla="*/ 1371600 w 1371600"/>
                    <a:gd name="connsiteY3" fmla="*/ 0 h 2428875"/>
                    <a:gd name="connsiteX4" fmla="*/ 0 w 1371600"/>
                    <a:gd name="connsiteY4" fmla="*/ 904875 h 242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2428875">
                      <a:moveTo>
                        <a:pt x="0" y="904875"/>
                      </a:moveTo>
                      <a:lnTo>
                        <a:pt x="0" y="2428875"/>
                      </a:lnTo>
                      <a:lnTo>
                        <a:pt x="1371600" y="976313"/>
                      </a:lnTo>
                      <a:lnTo>
                        <a:pt x="1371600" y="0"/>
                      </a:lnTo>
                      <a:lnTo>
                        <a:pt x="0" y="904875"/>
                      </a:lnTo>
                      <a:close/>
                    </a:path>
                  </a:pathLst>
                </a:custGeom>
                <a:grp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419600" y="690563"/>
                  <a:ext cx="1371600" cy="1824037"/>
                </a:xfrm>
                <a:custGeom>
                  <a:avLst/>
                  <a:gdLst>
                    <a:gd name="connsiteX0" fmla="*/ 0 w 1371600"/>
                    <a:gd name="connsiteY0" fmla="*/ 300037 h 1824037"/>
                    <a:gd name="connsiteX1" fmla="*/ 0 w 1371600"/>
                    <a:gd name="connsiteY1" fmla="*/ 1824037 h 1824037"/>
                    <a:gd name="connsiteX2" fmla="*/ 1371600 w 1371600"/>
                    <a:gd name="connsiteY2" fmla="*/ 976312 h 1824037"/>
                    <a:gd name="connsiteX3" fmla="*/ 1371600 w 1371600"/>
                    <a:gd name="connsiteY3" fmla="*/ 0 h 1824037"/>
                    <a:gd name="connsiteX4" fmla="*/ 0 w 1371600"/>
                    <a:gd name="connsiteY4" fmla="*/ 300037 h 182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824037">
                      <a:moveTo>
                        <a:pt x="0" y="300037"/>
                      </a:moveTo>
                      <a:lnTo>
                        <a:pt x="0" y="1824037"/>
                      </a:lnTo>
                      <a:lnTo>
                        <a:pt x="1371600" y="976312"/>
                      </a:lnTo>
                      <a:lnTo>
                        <a:pt x="1371600" y="0"/>
                      </a:lnTo>
                      <a:lnTo>
                        <a:pt x="0" y="300037"/>
                      </a:lnTo>
                      <a:close/>
                    </a:path>
                  </a:pathLst>
                </a:custGeom>
                <a:grp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모서리가 둥근 직사각형 48"/>
            <p:cNvSpPr/>
            <p:nvPr/>
          </p:nvSpPr>
          <p:spPr>
            <a:xfrm>
              <a:off x="4038600" y="981722"/>
              <a:ext cx="838200" cy="1524000"/>
            </a:xfrm>
            <a:prstGeom prst="roundRect">
              <a:avLst>
                <a:gd name="adj" fmla="val 5016"/>
              </a:avLst>
            </a:prstGeom>
            <a:blipFill dpi="0" rotWithShape="1">
              <a:blip r:embed="rId3" cstate="print"/>
              <a:srcRect/>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모서리가 둥근 직사각형 49"/>
            <p:cNvSpPr/>
            <p:nvPr/>
          </p:nvSpPr>
          <p:spPr>
            <a:xfrm>
              <a:off x="4038600" y="2658122"/>
              <a:ext cx="838200" cy="1524000"/>
            </a:xfrm>
            <a:prstGeom prst="roundRect">
              <a:avLst>
                <a:gd name="adj" fmla="val 5016"/>
              </a:avLst>
            </a:prstGeom>
            <a:blipFill dpi="0" rotWithShape="1">
              <a:blip r:embed="rId3" cstate="print"/>
              <a:srcRect/>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모서리가 둥근 직사각형 50"/>
            <p:cNvSpPr/>
            <p:nvPr/>
          </p:nvSpPr>
          <p:spPr>
            <a:xfrm>
              <a:off x="4038600" y="4334522"/>
              <a:ext cx="838200" cy="1524000"/>
            </a:xfrm>
            <a:prstGeom prst="roundRect">
              <a:avLst>
                <a:gd name="adj" fmla="val 5016"/>
              </a:avLst>
            </a:prstGeom>
            <a:blipFill dpi="0" rotWithShape="1">
              <a:blip r:embed="rId3" cstate="print"/>
              <a:srcRect/>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8" name="자유형 134"/>
          <p:cNvSpPr/>
          <p:nvPr/>
        </p:nvSpPr>
        <p:spPr>
          <a:xfrm rot="1460869">
            <a:off x="455327" y="2799746"/>
            <a:ext cx="1419020" cy="339860"/>
          </a:xfrm>
          <a:custGeom>
            <a:avLst/>
            <a:gdLst>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641566"/>
              <a:gd name="connsiteX1" fmla="*/ 666206 w 7302137"/>
              <a:gd name="connsiteY1" fmla="*/ 757646 h 1641566"/>
              <a:gd name="connsiteX2" fmla="*/ 901337 w 7302137"/>
              <a:gd name="connsiteY2" fmla="*/ 1515292 h 1641566"/>
              <a:gd name="connsiteX3" fmla="*/ 1358537 w 7302137"/>
              <a:gd name="connsiteY3" fmla="*/ 0 h 1641566"/>
              <a:gd name="connsiteX4" fmla="*/ 1815737 w 7302137"/>
              <a:gd name="connsiteY4" fmla="*/ 1515292 h 1641566"/>
              <a:gd name="connsiteX5" fmla="*/ 2272937 w 7302137"/>
              <a:gd name="connsiteY5" fmla="*/ 0 h 1641566"/>
              <a:gd name="connsiteX6" fmla="*/ 2730137 w 7302137"/>
              <a:gd name="connsiteY6" fmla="*/ 1515292 h 1641566"/>
              <a:gd name="connsiteX7" fmla="*/ 3187337 w 7302137"/>
              <a:gd name="connsiteY7" fmla="*/ 0 h 1641566"/>
              <a:gd name="connsiteX8" fmla="*/ 3644537 w 7302137"/>
              <a:gd name="connsiteY8" fmla="*/ 1515292 h 1641566"/>
              <a:gd name="connsiteX9" fmla="*/ 4101737 w 7302137"/>
              <a:gd name="connsiteY9" fmla="*/ 0 h 1641566"/>
              <a:gd name="connsiteX10" fmla="*/ 4558937 w 7302137"/>
              <a:gd name="connsiteY10" fmla="*/ 1515292 h 1641566"/>
              <a:gd name="connsiteX11" fmla="*/ 5016137 w 7302137"/>
              <a:gd name="connsiteY11" fmla="*/ 0 h 1641566"/>
              <a:gd name="connsiteX12" fmla="*/ 5473337 w 7302137"/>
              <a:gd name="connsiteY12" fmla="*/ 1515292 h 1641566"/>
              <a:gd name="connsiteX13" fmla="*/ 5930537 w 7302137"/>
              <a:gd name="connsiteY13" fmla="*/ 0 h 1641566"/>
              <a:gd name="connsiteX14" fmla="*/ 6152606 w 7302137"/>
              <a:gd name="connsiteY14" fmla="*/ 757646 h 1641566"/>
              <a:gd name="connsiteX15" fmla="*/ 7302137 w 7302137"/>
              <a:gd name="connsiteY15" fmla="*/ 757646 h 1641566"/>
              <a:gd name="connsiteX0" fmla="*/ 0 w 7302137"/>
              <a:gd name="connsiteY0" fmla="*/ 757646 h 1526178"/>
              <a:gd name="connsiteX1" fmla="*/ 666206 w 7302137"/>
              <a:gd name="connsiteY1" fmla="*/ 757646 h 1526178"/>
              <a:gd name="connsiteX2" fmla="*/ 901337 w 7302137"/>
              <a:gd name="connsiteY2" fmla="*/ 1515292 h 1526178"/>
              <a:gd name="connsiteX3" fmla="*/ 1358537 w 7302137"/>
              <a:gd name="connsiteY3" fmla="*/ 0 h 1526178"/>
              <a:gd name="connsiteX4" fmla="*/ 1815737 w 7302137"/>
              <a:gd name="connsiteY4" fmla="*/ 1515292 h 1526178"/>
              <a:gd name="connsiteX5" fmla="*/ 2272937 w 7302137"/>
              <a:gd name="connsiteY5" fmla="*/ 0 h 1526178"/>
              <a:gd name="connsiteX6" fmla="*/ 2730137 w 7302137"/>
              <a:gd name="connsiteY6" fmla="*/ 1515292 h 1526178"/>
              <a:gd name="connsiteX7" fmla="*/ 3187337 w 7302137"/>
              <a:gd name="connsiteY7" fmla="*/ 0 h 1526178"/>
              <a:gd name="connsiteX8" fmla="*/ 3644537 w 7302137"/>
              <a:gd name="connsiteY8" fmla="*/ 1515292 h 1526178"/>
              <a:gd name="connsiteX9" fmla="*/ 4101737 w 7302137"/>
              <a:gd name="connsiteY9" fmla="*/ 0 h 1526178"/>
              <a:gd name="connsiteX10" fmla="*/ 4558937 w 7302137"/>
              <a:gd name="connsiteY10" fmla="*/ 1515292 h 1526178"/>
              <a:gd name="connsiteX11" fmla="*/ 5016137 w 7302137"/>
              <a:gd name="connsiteY11" fmla="*/ 0 h 1526178"/>
              <a:gd name="connsiteX12" fmla="*/ 5473337 w 7302137"/>
              <a:gd name="connsiteY12" fmla="*/ 1515292 h 1526178"/>
              <a:gd name="connsiteX13" fmla="*/ 5930537 w 7302137"/>
              <a:gd name="connsiteY13" fmla="*/ 0 h 1526178"/>
              <a:gd name="connsiteX14" fmla="*/ 6152606 w 7302137"/>
              <a:gd name="connsiteY14" fmla="*/ 757646 h 1526178"/>
              <a:gd name="connsiteX15" fmla="*/ 7302137 w 7302137"/>
              <a:gd name="connsiteY15" fmla="*/ 757646 h 1526178"/>
              <a:gd name="connsiteX0" fmla="*/ 0 w 7302137"/>
              <a:gd name="connsiteY0" fmla="*/ 883920 h 1652452"/>
              <a:gd name="connsiteX1" fmla="*/ 666206 w 7302137"/>
              <a:gd name="connsiteY1" fmla="*/ 883920 h 1652452"/>
              <a:gd name="connsiteX2" fmla="*/ 901337 w 7302137"/>
              <a:gd name="connsiteY2" fmla="*/ 1641566 h 1652452"/>
              <a:gd name="connsiteX3" fmla="*/ 1358537 w 7302137"/>
              <a:gd name="connsiteY3" fmla="*/ 126274 h 1652452"/>
              <a:gd name="connsiteX4" fmla="*/ 1815737 w 7302137"/>
              <a:gd name="connsiteY4" fmla="*/ 1641566 h 1652452"/>
              <a:gd name="connsiteX5" fmla="*/ 2272937 w 7302137"/>
              <a:gd name="connsiteY5" fmla="*/ 126274 h 1652452"/>
              <a:gd name="connsiteX6" fmla="*/ 2730137 w 7302137"/>
              <a:gd name="connsiteY6" fmla="*/ 1641566 h 1652452"/>
              <a:gd name="connsiteX7" fmla="*/ 3187337 w 7302137"/>
              <a:gd name="connsiteY7" fmla="*/ 126274 h 1652452"/>
              <a:gd name="connsiteX8" fmla="*/ 3644537 w 7302137"/>
              <a:gd name="connsiteY8" fmla="*/ 1641566 h 1652452"/>
              <a:gd name="connsiteX9" fmla="*/ 4101737 w 7302137"/>
              <a:gd name="connsiteY9" fmla="*/ 126274 h 1652452"/>
              <a:gd name="connsiteX10" fmla="*/ 4558937 w 7302137"/>
              <a:gd name="connsiteY10" fmla="*/ 1641566 h 1652452"/>
              <a:gd name="connsiteX11" fmla="*/ 5016137 w 7302137"/>
              <a:gd name="connsiteY11" fmla="*/ 126274 h 1652452"/>
              <a:gd name="connsiteX12" fmla="*/ 5473337 w 7302137"/>
              <a:gd name="connsiteY12" fmla="*/ 1641566 h 1652452"/>
              <a:gd name="connsiteX13" fmla="*/ 5930537 w 7302137"/>
              <a:gd name="connsiteY13" fmla="*/ 126274 h 1652452"/>
              <a:gd name="connsiteX14" fmla="*/ 6152606 w 7302137"/>
              <a:gd name="connsiteY14" fmla="*/ 883920 h 1652452"/>
              <a:gd name="connsiteX15" fmla="*/ 7302137 w 7302137"/>
              <a:gd name="connsiteY15" fmla="*/ 883920 h 1652452"/>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02137" h="1532709">
                <a:moveTo>
                  <a:pt x="0" y="764177"/>
                </a:moveTo>
                <a:lnTo>
                  <a:pt x="666206" y="764177"/>
                </a:lnTo>
                <a:cubicBezTo>
                  <a:pt x="731520" y="1075508"/>
                  <a:pt x="762000" y="1510937"/>
                  <a:pt x="901337" y="1521823"/>
                </a:cubicBezTo>
                <a:cubicBezTo>
                  <a:pt x="1040674" y="1532709"/>
                  <a:pt x="1206137" y="6531"/>
                  <a:pt x="1358537" y="6531"/>
                </a:cubicBezTo>
                <a:cubicBezTo>
                  <a:pt x="1510937" y="6531"/>
                  <a:pt x="1663337" y="1521823"/>
                  <a:pt x="1815737" y="1521823"/>
                </a:cubicBezTo>
                <a:cubicBezTo>
                  <a:pt x="1968137" y="1521823"/>
                  <a:pt x="2120537" y="6531"/>
                  <a:pt x="2272937" y="6531"/>
                </a:cubicBezTo>
                <a:cubicBezTo>
                  <a:pt x="2425337" y="6531"/>
                  <a:pt x="2577737" y="1521823"/>
                  <a:pt x="2730137" y="1521823"/>
                </a:cubicBezTo>
                <a:cubicBezTo>
                  <a:pt x="2882537" y="1521823"/>
                  <a:pt x="3034937" y="6531"/>
                  <a:pt x="3187337" y="6531"/>
                </a:cubicBezTo>
                <a:cubicBezTo>
                  <a:pt x="3339737" y="6531"/>
                  <a:pt x="3492137" y="1521823"/>
                  <a:pt x="3644537" y="1521823"/>
                </a:cubicBezTo>
                <a:cubicBezTo>
                  <a:pt x="3796937" y="1521823"/>
                  <a:pt x="3949337" y="6531"/>
                  <a:pt x="4101737" y="6531"/>
                </a:cubicBezTo>
                <a:cubicBezTo>
                  <a:pt x="4254137" y="6531"/>
                  <a:pt x="4406537" y="1521823"/>
                  <a:pt x="4558937" y="1521823"/>
                </a:cubicBezTo>
                <a:cubicBezTo>
                  <a:pt x="4711337" y="1521823"/>
                  <a:pt x="4863737" y="6531"/>
                  <a:pt x="5016137" y="6531"/>
                </a:cubicBezTo>
                <a:cubicBezTo>
                  <a:pt x="5168537" y="6531"/>
                  <a:pt x="5320937" y="1521823"/>
                  <a:pt x="5473337" y="1521823"/>
                </a:cubicBezTo>
                <a:cubicBezTo>
                  <a:pt x="5625737" y="1521823"/>
                  <a:pt x="5793377" y="13062"/>
                  <a:pt x="5930537" y="6531"/>
                </a:cubicBezTo>
                <a:cubicBezTo>
                  <a:pt x="6067697" y="0"/>
                  <a:pt x="6098177" y="500743"/>
                  <a:pt x="6152606" y="764177"/>
                </a:cubicBezTo>
                <a:lnTo>
                  <a:pt x="7302137" y="764177"/>
                </a:lnTo>
              </a:path>
            </a:pathLst>
          </a:custGeom>
          <a:ln w="28575">
            <a:solidFill>
              <a:srgbClr val="FF0000"/>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nvGrpSpPr>
          <p:cNvPr id="19" name="그룹 148"/>
          <p:cNvGrpSpPr/>
          <p:nvPr/>
        </p:nvGrpSpPr>
        <p:grpSpPr>
          <a:xfrm>
            <a:off x="2111828" y="3447632"/>
            <a:ext cx="838200" cy="533400"/>
            <a:chOff x="1143000" y="1295400"/>
            <a:chExt cx="609600" cy="3048000"/>
          </a:xfrm>
        </p:grpSpPr>
        <p:sp>
          <p:nvSpPr>
            <p:cNvPr id="20" name="타원 149"/>
            <p:cNvSpPr/>
            <p:nvPr/>
          </p:nvSpPr>
          <p:spPr>
            <a:xfrm>
              <a:off x="1143000" y="1295400"/>
              <a:ext cx="152400" cy="3048000"/>
            </a:xfrm>
            <a:prstGeom prst="ellipse">
              <a:avLst/>
            </a:prstGeom>
            <a:gradFill flip="none" rotWithShape="1">
              <a:gsLst>
                <a:gs pos="0">
                  <a:srgbClr val="0000FF"/>
                </a:gs>
                <a:gs pos="100000">
                  <a:srgbClr val="0000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150"/>
            <p:cNvSpPr/>
            <p:nvPr/>
          </p:nvSpPr>
          <p:spPr>
            <a:xfrm>
              <a:off x="1295400" y="1295400"/>
              <a:ext cx="152400" cy="3048000"/>
            </a:xfrm>
            <a:prstGeom prst="ellipse">
              <a:avLst/>
            </a:prstGeom>
            <a:gradFill flip="none" rotWithShape="1">
              <a:gsLst>
                <a:gs pos="0">
                  <a:srgbClr val="FF0000"/>
                </a:gs>
                <a:gs pos="100000">
                  <a:srgbClr val="FF00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타원 151"/>
            <p:cNvSpPr/>
            <p:nvPr/>
          </p:nvSpPr>
          <p:spPr>
            <a:xfrm>
              <a:off x="1447800" y="1295400"/>
              <a:ext cx="152400" cy="3048000"/>
            </a:xfrm>
            <a:prstGeom prst="ellipse">
              <a:avLst/>
            </a:prstGeom>
            <a:gradFill flip="none" rotWithShape="1">
              <a:gsLst>
                <a:gs pos="0">
                  <a:srgbClr val="0000FF"/>
                </a:gs>
                <a:gs pos="100000">
                  <a:srgbClr val="0000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타원 152"/>
            <p:cNvSpPr/>
            <p:nvPr/>
          </p:nvSpPr>
          <p:spPr>
            <a:xfrm>
              <a:off x="1600200" y="1295400"/>
              <a:ext cx="152400" cy="3048000"/>
            </a:xfrm>
            <a:prstGeom prst="ellipse">
              <a:avLst/>
            </a:prstGeom>
            <a:gradFill flip="none" rotWithShape="1">
              <a:gsLst>
                <a:gs pos="0">
                  <a:srgbClr val="FF0000"/>
                </a:gs>
                <a:gs pos="100000">
                  <a:srgbClr val="FF00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4" name="자유형 135"/>
          <p:cNvSpPr/>
          <p:nvPr/>
        </p:nvSpPr>
        <p:spPr>
          <a:xfrm rot="1460869">
            <a:off x="3051430" y="3934572"/>
            <a:ext cx="1373566" cy="312959"/>
          </a:xfrm>
          <a:custGeom>
            <a:avLst/>
            <a:gdLst>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641566"/>
              <a:gd name="connsiteX1" fmla="*/ 666206 w 7302137"/>
              <a:gd name="connsiteY1" fmla="*/ 757646 h 1641566"/>
              <a:gd name="connsiteX2" fmla="*/ 901337 w 7302137"/>
              <a:gd name="connsiteY2" fmla="*/ 1515292 h 1641566"/>
              <a:gd name="connsiteX3" fmla="*/ 1358537 w 7302137"/>
              <a:gd name="connsiteY3" fmla="*/ 0 h 1641566"/>
              <a:gd name="connsiteX4" fmla="*/ 1815737 w 7302137"/>
              <a:gd name="connsiteY4" fmla="*/ 1515292 h 1641566"/>
              <a:gd name="connsiteX5" fmla="*/ 2272937 w 7302137"/>
              <a:gd name="connsiteY5" fmla="*/ 0 h 1641566"/>
              <a:gd name="connsiteX6" fmla="*/ 2730137 w 7302137"/>
              <a:gd name="connsiteY6" fmla="*/ 1515292 h 1641566"/>
              <a:gd name="connsiteX7" fmla="*/ 3187337 w 7302137"/>
              <a:gd name="connsiteY7" fmla="*/ 0 h 1641566"/>
              <a:gd name="connsiteX8" fmla="*/ 3644537 w 7302137"/>
              <a:gd name="connsiteY8" fmla="*/ 1515292 h 1641566"/>
              <a:gd name="connsiteX9" fmla="*/ 4101737 w 7302137"/>
              <a:gd name="connsiteY9" fmla="*/ 0 h 1641566"/>
              <a:gd name="connsiteX10" fmla="*/ 4558937 w 7302137"/>
              <a:gd name="connsiteY10" fmla="*/ 1515292 h 1641566"/>
              <a:gd name="connsiteX11" fmla="*/ 5016137 w 7302137"/>
              <a:gd name="connsiteY11" fmla="*/ 0 h 1641566"/>
              <a:gd name="connsiteX12" fmla="*/ 5473337 w 7302137"/>
              <a:gd name="connsiteY12" fmla="*/ 1515292 h 1641566"/>
              <a:gd name="connsiteX13" fmla="*/ 5930537 w 7302137"/>
              <a:gd name="connsiteY13" fmla="*/ 0 h 1641566"/>
              <a:gd name="connsiteX14" fmla="*/ 6152606 w 7302137"/>
              <a:gd name="connsiteY14" fmla="*/ 757646 h 1641566"/>
              <a:gd name="connsiteX15" fmla="*/ 7302137 w 7302137"/>
              <a:gd name="connsiteY15" fmla="*/ 757646 h 1641566"/>
              <a:gd name="connsiteX0" fmla="*/ 0 w 7302137"/>
              <a:gd name="connsiteY0" fmla="*/ 757646 h 1526178"/>
              <a:gd name="connsiteX1" fmla="*/ 666206 w 7302137"/>
              <a:gd name="connsiteY1" fmla="*/ 757646 h 1526178"/>
              <a:gd name="connsiteX2" fmla="*/ 901337 w 7302137"/>
              <a:gd name="connsiteY2" fmla="*/ 1515292 h 1526178"/>
              <a:gd name="connsiteX3" fmla="*/ 1358537 w 7302137"/>
              <a:gd name="connsiteY3" fmla="*/ 0 h 1526178"/>
              <a:gd name="connsiteX4" fmla="*/ 1815737 w 7302137"/>
              <a:gd name="connsiteY4" fmla="*/ 1515292 h 1526178"/>
              <a:gd name="connsiteX5" fmla="*/ 2272937 w 7302137"/>
              <a:gd name="connsiteY5" fmla="*/ 0 h 1526178"/>
              <a:gd name="connsiteX6" fmla="*/ 2730137 w 7302137"/>
              <a:gd name="connsiteY6" fmla="*/ 1515292 h 1526178"/>
              <a:gd name="connsiteX7" fmla="*/ 3187337 w 7302137"/>
              <a:gd name="connsiteY7" fmla="*/ 0 h 1526178"/>
              <a:gd name="connsiteX8" fmla="*/ 3644537 w 7302137"/>
              <a:gd name="connsiteY8" fmla="*/ 1515292 h 1526178"/>
              <a:gd name="connsiteX9" fmla="*/ 4101737 w 7302137"/>
              <a:gd name="connsiteY9" fmla="*/ 0 h 1526178"/>
              <a:gd name="connsiteX10" fmla="*/ 4558937 w 7302137"/>
              <a:gd name="connsiteY10" fmla="*/ 1515292 h 1526178"/>
              <a:gd name="connsiteX11" fmla="*/ 5016137 w 7302137"/>
              <a:gd name="connsiteY11" fmla="*/ 0 h 1526178"/>
              <a:gd name="connsiteX12" fmla="*/ 5473337 w 7302137"/>
              <a:gd name="connsiteY12" fmla="*/ 1515292 h 1526178"/>
              <a:gd name="connsiteX13" fmla="*/ 5930537 w 7302137"/>
              <a:gd name="connsiteY13" fmla="*/ 0 h 1526178"/>
              <a:gd name="connsiteX14" fmla="*/ 6152606 w 7302137"/>
              <a:gd name="connsiteY14" fmla="*/ 757646 h 1526178"/>
              <a:gd name="connsiteX15" fmla="*/ 7302137 w 7302137"/>
              <a:gd name="connsiteY15" fmla="*/ 757646 h 1526178"/>
              <a:gd name="connsiteX0" fmla="*/ 0 w 7302137"/>
              <a:gd name="connsiteY0" fmla="*/ 883920 h 1652452"/>
              <a:gd name="connsiteX1" fmla="*/ 666206 w 7302137"/>
              <a:gd name="connsiteY1" fmla="*/ 883920 h 1652452"/>
              <a:gd name="connsiteX2" fmla="*/ 901337 w 7302137"/>
              <a:gd name="connsiteY2" fmla="*/ 1641566 h 1652452"/>
              <a:gd name="connsiteX3" fmla="*/ 1358537 w 7302137"/>
              <a:gd name="connsiteY3" fmla="*/ 126274 h 1652452"/>
              <a:gd name="connsiteX4" fmla="*/ 1815737 w 7302137"/>
              <a:gd name="connsiteY4" fmla="*/ 1641566 h 1652452"/>
              <a:gd name="connsiteX5" fmla="*/ 2272937 w 7302137"/>
              <a:gd name="connsiteY5" fmla="*/ 126274 h 1652452"/>
              <a:gd name="connsiteX6" fmla="*/ 2730137 w 7302137"/>
              <a:gd name="connsiteY6" fmla="*/ 1641566 h 1652452"/>
              <a:gd name="connsiteX7" fmla="*/ 3187337 w 7302137"/>
              <a:gd name="connsiteY7" fmla="*/ 126274 h 1652452"/>
              <a:gd name="connsiteX8" fmla="*/ 3644537 w 7302137"/>
              <a:gd name="connsiteY8" fmla="*/ 1641566 h 1652452"/>
              <a:gd name="connsiteX9" fmla="*/ 4101737 w 7302137"/>
              <a:gd name="connsiteY9" fmla="*/ 126274 h 1652452"/>
              <a:gd name="connsiteX10" fmla="*/ 4558937 w 7302137"/>
              <a:gd name="connsiteY10" fmla="*/ 1641566 h 1652452"/>
              <a:gd name="connsiteX11" fmla="*/ 5016137 w 7302137"/>
              <a:gd name="connsiteY11" fmla="*/ 126274 h 1652452"/>
              <a:gd name="connsiteX12" fmla="*/ 5473337 w 7302137"/>
              <a:gd name="connsiteY12" fmla="*/ 1641566 h 1652452"/>
              <a:gd name="connsiteX13" fmla="*/ 5930537 w 7302137"/>
              <a:gd name="connsiteY13" fmla="*/ 126274 h 1652452"/>
              <a:gd name="connsiteX14" fmla="*/ 6152606 w 7302137"/>
              <a:gd name="connsiteY14" fmla="*/ 883920 h 1652452"/>
              <a:gd name="connsiteX15" fmla="*/ 7302137 w 7302137"/>
              <a:gd name="connsiteY15" fmla="*/ 883920 h 1652452"/>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02137" h="1532709">
                <a:moveTo>
                  <a:pt x="0" y="764177"/>
                </a:moveTo>
                <a:lnTo>
                  <a:pt x="666206" y="764177"/>
                </a:lnTo>
                <a:cubicBezTo>
                  <a:pt x="731520" y="1075508"/>
                  <a:pt x="762000" y="1510937"/>
                  <a:pt x="901337" y="1521823"/>
                </a:cubicBezTo>
                <a:cubicBezTo>
                  <a:pt x="1040674" y="1532709"/>
                  <a:pt x="1206137" y="6531"/>
                  <a:pt x="1358537" y="6531"/>
                </a:cubicBezTo>
                <a:cubicBezTo>
                  <a:pt x="1510937" y="6531"/>
                  <a:pt x="1663337" y="1521823"/>
                  <a:pt x="1815737" y="1521823"/>
                </a:cubicBezTo>
                <a:cubicBezTo>
                  <a:pt x="1968137" y="1521823"/>
                  <a:pt x="2120537" y="6531"/>
                  <a:pt x="2272937" y="6531"/>
                </a:cubicBezTo>
                <a:cubicBezTo>
                  <a:pt x="2425337" y="6531"/>
                  <a:pt x="2577737" y="1521823"/>
                  <a:pt x="2730137" y="1521823"/>
                </a:cubicBezTo>
                <a:cubicBezTo>
                  <a:pt x="2882537" y="1521823"/>
                  <a:pt x="3034937" y="6531"/>
                  <a:pt x="3187337" y="6531"/>
                </a:cubicBezTo>
                <a:cubicBezTo>
                  <a:pt x="3339737" y="6531"/>
                  <a:pt x="3492137" y="1521823"/>
                  <a:pt x="3644537" y="1521823"/>
                </a:cubicBezTo>
                <a:cubicBezTo>
                  <a:pt x="3796937" y="1521823"/>
                  <a:pt x="3949337" y="6531"/>
                  <a:pt x="4101737" y="6531"/>
                </a:cubicBezTo>
                <a:cubicBezTo>
                  <a:pt x="4254137" y="6531"/>
                  <a:pt x="4406537" y="1521823"/>
                  <a:pt x="4558937" y="1521823"/>
                </a:cubicBezTo>
                <a:cubicBezTo>
                  <a:pt x="4711337" y="1521823"/>
                  <a:pt x="4863737" y="6531"/>
                  <a:pt x="5016137" y="6531"/>
                </a:cubicBezTo>
                <a:cubicBezTo>
                  <a:pt x="5168537" y="6531"/>
                  <a:pt x="5320937" y="1521823"/>
                  <a:pt x="5473337" y="1521823"/>
                </a:cubicBezTo>
                <a:cubicBezTo>
                  <a:pt x="5625737" y="1521823"/>
                  <a:pt x="5793377" y="13062"/>
                  <a:pt x="5930537" y="6531"/>
                </a:cubicBezTo>
                <a:cubicBezTo>
                  <a:pt x="6067697" y="0"/>
                  <a:pt x="6098177" y="500743"/>
                  <a:pt x="6152606" y="764177"/>
                </a:cubicBezTo>
                <a:lnTo>
                  <a:pt x="7302137" y="764177"/>
                </a:lnTo>
              </a:path>
            </a:pathLst>
          </a:custGeom>
          <a:ln w="28575">
            <a:solidFill>
              <a:srgbClr val="FF0000"/>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nvGrpSpPr>
          <p:cNvPr id="25" name="그룹 187"/>
          <p:cNvGrpSpPr/>
          <p:nvPr/>
        </p:nvGrpSpPr>
        <p:grpSpPr>
          <a:xfrm>
            <a:off x="600773" y="3360546"/>
            <a:ext cx="1437106" cy="545121"/>
            <a:chOff x="2250974" y="4180114"/>
            <a:chExt cx="1437106" cy="545121"/>
          </a:xfrm>
        </p:grpSpPr>
        <p:sp>
          <p:nvSpPr>
            <p:cNvPr id="26" name="자유형 168"/>
            <p:cNvSpPr/>
            <p:nvPr/>
          </p:nvSpPr>
          <p:spPr>
            <a:xfrm rot="20139131" flipH="1">
              <a:off x="2250974" y="4580920"/>
              <a:ext cx="1136054" cy="144315"/>
            </a:xfrm>
            <a:custGeom>
              <a:avLst/>
              <a:gdLst>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641566"/>
                <a:gd name="connsiteX1" fmla="*/ 666206 w 7302137"/>
                <a:gd name="connsiteY1" fmla="*/ 757646 h 1641566"/>
                <a:gd name="connsiteX2" fmla="*/ 901337 w 7302137"/>
                <a:gd name="connsiteY2" fmla="*/ 1515292 h 1641566"/>
                <a:gd name="connsiteX3" fmla="*/ 1358537 w 7302137"/>
                <a:gd name="connsiteY3" fmla="*/ 0 h 1641566"/>
                <a:gd name="connsiteX4" fmla="*/ 1815737 w 7302137"/>
                <a:gd name="connsiteY4" fmla="*/ 1515292 h 1641566"/>
                <a:gd name="connsiteX5" fmla="*/ 2272937 w 7302137"/>
                <a:gd name="connsiteY5" fmla="*/ 0 h 1641566"/>
                <a:gd name="connsiteX6" fmla="*/ 2730137 w 7302137"/>
                <a:gd name="connsiteY6" fmla="*/ 1515292 h 1641566"/>
                <a:gd name="connsiteX7" fmla="*/ 3187337 w 7302137"/>
                <a:gd name="connsiteY7" fmla="*/ 0 h 1641566"/>
                <a:gd name="connsiteX8" fmla="*/ 3644537 w 7302137"/>
                <a:gd name="connsiteY8" fmla="*/ 1515292 h 1641566"/>
                <a:gd name="connsiteX9" fmla="*/ 4101737 w 7302137"/>
                <a:gd name="connsiteY9" fmla="*/ 0 h 1641566"/>
                <a:gd name="connsiteX10" fmla="*/ 4558937 w 7302137"/>
                <a:gd name="connsiteY10" fmla="*/ 1515292 h 1641566"/>
                <a:gd name="connsiteX11" fmla="*/ 5016137 w 7302137"/>
                <a:gd name="connsiteY11" fmla="*/ 0 h 1641566"/>
                <a:gd name="connsiteX12" fmla="*/ 5473337 w 7302137"/>
                <a:gd name="connsiteY12" fmla="*/ 1515292 h 1641566"/>
                <a:gd name="connsiteX13" fmla="*/ 5930537 w 7302137"/>
                <a:gd name="connsiteY13" fmla="*/ 0 h 1641566"/>
                <a:gd name="connsiteX14" fmla="*/ 6152606 w 7302137"/>
                <a:gd name="connsiteY14" fmla="*/ 757646 h 1641566"/>
                <a:gd name="connsiteX15" fmla="*/ 7302137 w 7302137"/>
                <a:gd name="connsiteY15" fmla="*/ 757646 h 1641566"/>
                <a:gd name="connsiteX0" fmla="*/ 0 w 7302137"/>
                <a:gd name="connsiteY0" fmla="*/ 757646 h 1526178"/>
                <a:gd name="connsiteX1" fmla="*/ 666206 w 7302137"/>
                <a:gd name="connsiteY1" fmla="*/ 757646 h 1526178"/>
                <a:gd name="connsiteX2" fmla="*/ 901337 w 7302137"/>
                <a:gd name="connsiteY2" fmla="*/ 1515292 h 1526178"/>
                <a:gd name="connsiteX3" fmla="*/ 1358537 w 7302137"/>
                <a:gd name="connsiteY3" fmla="*/ 0 h 1526178"/>
                <a:gd name="connsiteX4" fmla="*/ 1815737 w 7302137"/>
                <a:gd name="connsiteY4" fmla="*/ 1515292 h 1526178"/>
                <a:gd name="connsiteX5" fmla="*/ 2272937 w 7302137"/>
                <a:gd name="connsiteY5" fmla="*/ 0 h 1526178"/>
                <a:gd name="connsiteX6" fmla="*/ 2730137 w 7302137"/>
                <a:gd name="connsiteY6" fmla="*/ 1515292 h 1526178"/>
                <a:gd name="connsiteX7" fmla="*/ 3187337 w 7302137"/>
                <a:gd name="connsiteY7" fmla="*/ 0 h 1526178"/>
                <a:gd name="connsiteX8" fmla="*/ 3644537 w 7302137"/>
                <a:gd name="connsiteY8" fmla="*/ 1515292 h 1526178"/>
                <a:gd name="connsiteX9" fmla="*/ 4101737 w 7302137"/>
                <a:gd name="connsiteY9" fmla="*/ 0 h 1526178"/>
                <a:gd name="connsiteX10" fmla="*/ 4558937 w 7302137"/>
                <a:gd name="connsiteY10" fmla="*/ 1515292 h 1526178"/>
                <a:gd name="connsiteX11" fmla="*/ 5016137 w 7302137"/>
                <a:gd name="connsiteY11" fmla="*/ 0 h 1526178"/>
                <a:gd name="connsiteX12" fmla="*/ 5473337 w 7302137"/>
                <a:gd name="connsiteY12" fmla="*/ 1515292 h 1526178"/>
                <a:gd name="connsiteX13" fmla="*/ 5930537 w 7302137"/>
                <a:gd name="connsiteY13" fmla="*/ 0 h 1526178"/>
                <a:gd name="connsiteX14" fmla="*/ 6152606 w 7302137"/>
                <a:gd name="connsiteY14" fmla="*/ 757646 h 1526178"/>
                <a:gd name="connsiteX15" fmla="*/ 7302137 w 7302137"/>
                <a:gd name="connsiteY15" fmla="*/ 757646 h 1526178"/>
                <a:gd name="connsiteX0" fmla="*/ 0 w 7302137"/>
                <a:gd name="connsiteY0" fmla="*/ 883920 h 1652452"/>
                <a:gd name="connsiteX1" fmla="*/ 666206 w 7302137"/>
                <a:gd name="connsiteY1" fmla="*/ 883920 h 1652452"/>
                <a:gd name="connsiteX2" fmla="*/ 901337 w 7302137"/>
                <a:gd name="connsiteY2" fmla="*/ 1641566 h 1652452"/>
                <a:gd name="connsiteX3" fmla="*/ 1358537 w 7302137"/>
                <a:gd name="connsiteY3" fmla="*/ 126274 h 1652452"/>
                <a:gd name="connsiteX4" fmla="*/ 1815737 w 7302137"/>
                <a:gd name="connsiteY4" fmla="*/ 1641566 h 1652452"/>
                <a:gd name="connsiteX5" fmla="*/ 2272937 w 7302137"/>
                <a:gd name="connsiteY5" fmla="*/ 126274 h 1652452"/>
                <a:gd name="connsiteX6" fmla="*/ 2730137 w 7302137"/>
                <a:gd name="connsiteY6" fmla="*/ 1641566 h 1652452"/>
                <a:gd name="connsiteX7" fmla="*/ 3187337 w 7302137"/>
                <a:gd name="connsiteY7" fmla="*/ 126274 h 1652452"/>
                <a:gd name="connsiteX8" fmla="*/ 3644537 w 7302137"/>
                <a:gd name="connsiteY8" fmla="*/ 1641566 h 1652452"/>
                <a:gd name="connsiteX9" fmla="*/ 4101737 w 7302137"/>
                <a:gd name="connsiteY9" fmla="*/ 126274 h 1652452"/>
                <a:gd name="connsiteX10" fmla="*/ 4558937 w 7302137"/>
                <a:gd name="connsiteY10" fmla="*/ 1641566 h 1652452"/>
                <a:gd name="connsiteX11" fmla="*/ 5016137 w 7302137"/>
                <a:gd name="connsiteY11" fmla="*/ 126274 h 1652452"/>
                <a:gd name="connsiteX12" fmla="*/ 5473337 w 7302137"/>
                <a:gd name="connsiteY12" fmla="*/ 1641566 h 1652452"/>
                <a:gd name="connsiteX13" fmla="*/ 5930537 w 7302137"/>
                <a:gd name="connsiteY13" fmla="*/ 126274 h 1652452"/>
                <a:gd name="connsiteX14" fmla="*/ 6152606 w 7302137"/>
                <a:gd name="connsiteY14" fmla="*/ 883920 h 1652452"/>
                <a:gd name="connsiteX15" fmla="*/ 7302137 w 7302137"/>
                <a:gd name="connsiteY15" fmla="*/ 883920 h 1652452"/>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02137" h="1532709">
                  <a:moveTo>
                    <a:pt x="0" y="764177"/>
                  </a:moveTo>
                  <a:lnTo>
                    <a:pt x="666206" y="764177"/>
                  </a:lnTo>
                  <a:cubicBezTo>
                    <a:pt x="731520" y="1075508"/>
                    <a:pt x="762000" y="1510937"/>
                    <a:pt x="901337" y="1521823"/>
                  </a:cubicBezTo>
                  <a:cubicBezTo>
                    <a:pt x="1040674" y="1532709"/>
                    <a:pt x="1206137" y="6531"/>
                    <a:pt x="1358537" y="6531"/>
                  </a:cubicBezTo>
                  <a:cubicBezTo>
                    <a:pt x="1510937" y="6531"/>
                    <a:pt x="1663337" y="1521823"/>
                    <a:pt x="1815737" y="1521823"/>
                  </a:cubicBezTo>
                  <a:cubicBezTo>
                    <a:pt x="1968137" y="1521823"/>
                    <a:pt x="2120537" y="6531"/>
                    <a:pt x="2272937" y="6531"/>
                  </a:cubicBezTo>
                  <a:cubicBezTo>
                    <a:pt x="2425337" y="6531"/>
                    <a:pt x="2577737" y="1521823"/>
                    <a:pt x="2730137" y="1521823"/>
                  </a:cubicBezTo>
                  <a:cubicBezTo>
                    <a:pt x="2882537" y="1521823"/>
                    <a:pt x="3034937" y="6531"/>
                    <a:pt x="3187337" y="6531"/>
                  </a:cubicBezTo>
                  <a:cubicBezTo>
                    <a:pt x="3339737" y="6531"/>
                    <a:pt x="3492137" y="1521823"/>
                    <a:pt x="3644537" y="1521823"/>
                  </a:cubicBezTo>
                  <a:cubicBezTo>
                    <a:pt x="3796937" y="1521823"/>
                    <a:pt x="3949337" y="6531"/>
                    <a:pt x="4101737" y="6531"/>
                  </a:cubicBezTo>
                  <a:cubicBezTo>
                    <a:pt x="4254137" y="6531"/>
                    <a:pt x="4406537" y="1521823"/>
                    <a:pt x="4558937" y="1521823"/>
                  </a:cubicBezTo>
                  <a:cubicBezTo>
                    <a:pt x="4711337" y="1521823"/>
                    <a:pt x="4863737" y="6531"/>
                    <a:pt x="5016137" y="6531"/>
                  </a:cubicBezTo>
                  <a:cubicBezTo>
                    <a:pt x="5168537" y="6531"/>
                    <a:pt x="5320937" y="1521823"/>
                    <a:pt x="5473337" y="1521823"/>
                  </a:cubicBezTo>
                  <a:cubicBezTo>
                    <a:pt x="5625737" y="1521823"/>
                    <a:pt x="5793377" y="13062"/>
                    <a:pt x="5930537" y="6531"/>
                  </a:cubicBezTo>
                  <a:cubicBezTo>
                    <a:pt x="6067697" y="0"/>
                    <a:pt x="6098177" y="500743"/>
                    <a:pt x="6152606" y="764177"/>
                  </a:cubicBezTo>
                  <a:lnTo>
                    <a:pt x="7302137" y="764177"/>
                  </a:lnTo>
                </a:path>
              </a:pathLst>
            </a:custGeom>
            <a:ln w="28575">
              <a:solidFill>
                <a:srgbClr val="FF0000"/>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7" name="자유형 186"/>
            <p:cNvSpPr/>
            <p:nvPr/>
          </p:nvSpPr>
          <p:spPr>
            <a:xfrm>
              <a:off x="3396343" y="4180114"/>
              <a:ext cx="291737" cy="209006"/>
            </a:xfrm>
            <a:custGeom>
              <a:avLst/>
              <a:gdLst>
                <a:gd name="connsiteX0" fmla="*/ 182880 w 261257"/>
                <a:gd name="connsiteY0" fmla="*/ 0 h 209006"/>
                <a:gd name="connsiteX1" fmla="*/ 261257 w 261257"/>
                <a:gd name="connsiteY1" fmla="*/ 65315 h 209006"/>
                <a:gd name="connsiteX2" fmla="*/ 0 w 261257"/>
                <a:gd name="connsiteY2" fmla="*/ 209006 h 209006"/>
                <a:gd name="connsiteX0" fmla="*/ 182880 w 291737"/>
                <a:gd name="connsiteY0" fmla="*/ 0 h 209006"/>
                <a:gd name="connsiteX1" fmla="*/ 261257 w 291737"/>
                <a:gd name="connsiteY1" fmla="*/ 65315 h 209006"/>
                <a:gd name="connsiteX2" fmla="*/ 0 w 291737"/>
                <a:gd name="connsiteY2" fmla="*/ 209006 h 209006"/>
              </a:gdLst>
              <a:ahLst/>
              <a:cxnLst>
                <a:cxn ang="0">
                  <a:pos x="connsiteX0" y="connsiteY0"/>
                </a:cxn>
                <a:cxn ang="0">
                  <a:pos x="connsiteX1" y="connsiteY1"/>
                </a:cxn>
                <a:cxn ang="0">
                  <a:pos x="connsiteX2" y="connsiteY2"/>
                </a:cxn>
              </a:cxnLst>
              <a:rect l="l" t="t" r="r" b="b"/>
              <a:pathLst>
                <a:path w="291737" h="209006">
                  <a:moveTo>
                    <a:pt x="182880" y="0"/>
                  </a:moveTo>
                  <a:cubicBezTo>
                    <a:pt x="209006" y="21772"/>
                    <a:pt x="291737" y="30481"/>
                    <a:pt x="261257" y="65315"/>
                  </a:cubicBezTo>
                  <a:cubicBezTo>
                    <a:pt x="230777" y="100149"/>
                    <a:pt x="87086" y="161109"/>
                    <a:pt x="0" y="209006"/>
                  </a:cubicBezTo>
                </a:path>
              </a:pathLst>
            </a:custGeom>
            <a:ln w="38100">
              <a:solidFill>
                <a:srgbClr val="FF0000"/>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sp>
        <p:nvSpPr>
          <p:cNvPr id="28" name="자유형 162"/>
          <p:cNvSpPr/>
          <p:nvPr/>
        </p:nvSpPr>
        <p:spPr>
          <a:xfrm rot="20139131" flipH="1">
            <a:off x="726253" y="3949343"/>
            <a:ext cx="1419560" cy="194006"/>
          </a:xfrm>
          <a:custGeom>
            <a:avLst/>
            <a:gdLst>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515292"/>
              <a:gd name="connsiteX1" fmla="*/ 666206 w 7302137"/>
              <a:gd name="connsiteY1" fmla="*/ 757646 h 1515292"/>
              <a:gd name="connsiteX2" fmla="*/ 901337 w 7302137"/>
              <a:gd name="connsiteY2" fmla="*/ 1515292 h 1515292"/>
              <a:gd name="connsiteX3" fmla="*/ 1358537 w 7302137"/>
              <a:gd name="connsiteY3" fmla="*/ 0 h 1515292"/>
              <a:gd name="connsiteX4" fmla="*/ 1815737 w 7302137"/>
              <a:gd name="connsiteY4" fmla="*/ 1515292 h 1515292"/>
              <a:gd name="connsiteX5" fmla="*/ 2272937 w 7302137"/>
              <a:gd name="connsiteY5" fmla="*/ 0 h 1515292"/>
              <a:gd name="connsiteX6" fmla="*/ 2730137 w 7302137"/>
              <a:gd name="connsiteY6" fmla="*/ 1515292 h 1515292"/>
              <a:gd name="connsiteX7" fmla="*/ 3187337 w 7302137"/>
              <a:gd name="connsiteY7" fmla="*/ 0 h 1515292"/>
              <a:gd name="connsiteX8" fmla="*/ 3644537 w 7302137"/>
              <a:gd name="connsiteY8" fmla="*/ 1515292 h 1515292"/>
              <a:gd name="connsiteX9" fmla="*/ 4101737 w 7302137"/>
              <a:gd name="connsiteY9" fmla="*/ 0 h 1515292"/>
              <a:gd name="connsiteX10" fmla="*/ 4558937 w 7302137"/>
              <a:gd name="connsiteY10" fmla="*/ 1515292 h 1515292"/>
              <a:gd name="connsiteX11" fmla="*/ 5016137 w 7302137"/>
              <a:gd name="connsiteY11" fmla="*/ 0 h 1515292"/>
              <a:gd name="connsiteX12" fmla="*/ 5473337 w 7302137"/>
              <a:gd name="connsiteY12" fmla="*/ 1515292 h 1515292"/>
              <a:gd name="connsiteX13" fmla="*/ 5930537 w 7302137"/>
              <a:gd name="connsiteY13" fmla="*/ 0 h 1515292"/>
              <a:gd name="connsiteX14" fmla="*/ 6152606 w 7302137"/>
              <a:gd name="connsiteY14" fmla="*/ 757646 h 1515292"/>
              <a:gd name="connsiteX15" fmla="*/ 7302137 w 7302137"/>
              <a:gd name="connsiteY15" fmla="*/ 757646 h 1515292"/>
              <a:gd name="connsiteX0" fmla="*/ 0 w 7302137"/>
              <a:gd name="connsiteY0" fmla="*/ 757646 h 1641566"/>
              <a:gd name="connsiteX1" fmla="*/ 666206 w 7302137"/>
              <a:gd name="connsiteY1" fmla="*/ 757646 h 1641566"/>
              <a:gd name="connsiteX2" fmla="*/ 901337 w 7302137"/>
              <a:gd name="connsiteY2" fmla="*/ 1515292 h 1641566"/>
              <a:gd name="connsiteX3" fmla="*/ 1358537 w 7302137"/>
              <a:gd name="connsiteY3" fmla="*/ 0 h 1641566"/>
              <a:gd name="connsiteX4" fmla="*/ 1815737 w 7302137"/>
              <a:gd name="connsiteY4" fmla="*/ 1515292 h 1641566"/>
              <a:gd name="connsiteX5" fmla="*/ 2272937 w 7302137"/>
              <a:gd name="connsiteY5" fmla="*/ 0 h 1641566"/>
              <a:gd name="connsiteX6" fmla="*/ 2730137 w 7302137"/>
              <a:gd name="connsiteY6" fmla="*/ 1515292 h 1641566"/>
              <a:gd name="connsiteX7" fmla="*/ 3187337 w 7302137"/>
              <a:gd name="connsiteY7" fmla="*/ 0 h 1641566"/>
              <a:gd name="connsiteX8" fmla="*/ 3644537 w 7302137"/>
              <a:gd name="connsiteY8" fmla="*/ 1515292 h 1641566"/>
              <a:gd name="connsiteX9" fmla="*/ 4101737 w 7302137"/>
              <a:gd name="connsiteY9" fmla="*/ 0 h 1641566"/>
              <a:gd name="connsiteX10" fmla="*/ 4558937 w 7302137"/>
              <a:gd name="connsiteY10" fmla="*/ 1515292 h 1641566"/>
              <a:gd name="connsiteX11" fmla="*/ 5016137 w 7302137"/>
              <a:gd name="connsiteY11" fmla="*/ 0 h 1641566"/>
              <a:gd name="connsiteX12" fmla="*/ 5473337 w 7302137"/>
              <a:gd name="connsiteY12" fmla="*/ 1515292 h 1641566"/>
              <a:gd name="connsiteX13" fmla="*/ 5930537 w 7302137"/>
              <a:gd name="connsiteY13" fmla="*/ 0 h 1641566"/>
              <a:gd name="connsiteX14" fmla="*/ 6152606 w 7302137"/>
              <a:gd name="connsiteY14" fmla="*/ 757646 h 1641566"/>
              <a:gd name="connsiteX15" fmla="*/ 7302137 w 7302137"/>
              <a:gd name="connsiteY15" fmla="*/ 757646 h 1641566"/>
              <a:gd name="connsiteX0" fmla="*/ 0 w 7302137"/>
              <a:gd name="connsiteY0" fmla="*/ 757646 h 1526178"/>
              <a:gd name="connsiteX1" fmla="*/ 666206 w 7302137"/>
              <a:gd name="connsiteY1" fmla="*/ 757646 h 1526178"/>
              <a:gd name="connsiteX2" fmla="*/ 901337 w 7302137"/>
              <a:gd name="connsiteY2" fmla="*/ 1515292 h 1526178"/>
              <a:gd name="connsiteX3" fmla="*/ 1358537 w 7302137"/>
              <a:gd name="connsiteY3" fmla="*/ 0 h 1526178"/>
              <a:gd name="connsiteX4" fmla="*/ 1815737 w 7302137"/>
              <a:gd name="connsiteY4" fmla="*/ 1515292 h 1526178"/>
              <a:gd name="connsiteX5" fmla="*/ 2272937 w 7302137"/>
              <a:gd name="connsiteY5" fmla="*/ 0 h 1526178"/>
              <a:gd name="connsiteX6" fmla="*/ 2730137 w 7302137"/>
              <a:gd name="connsiteY6" fmla="*/ 1515292 h 1526178"/>
              <a:gd name="connsiteX7" fmla="*/ 3187337 w 7302137"/>
              <a:gd name="connsiteY7" fmla="*/ 0 h 1526178"/>
              <a:gd name="connsiteX8" fmla="*/ 3644537 w 7302137"/>
              <a:gd name="connsiteY8" fmla="*/ 1515292 h 1526178"/>
              <a:gd name="connsiteX9" fmla="*/ 4101737 w 7302137"/>
              <a:gd name="connsiteY9" fmla="*/ 0 h 1526178"/>
              <a:gd name="connsiteX10" fmla="*/ 4558937 w 7302137"/>
              <a:gd name="connsiteY10" fmla="*/ 1515292 h 1526178"/>
              <a:gd name="connsiteX11" fmla="*/ 5016137 w 7302137"/>
              <a:gd name="connsiteY11" fmla="*/ 0 h 1526178"/>
              <a:gd name="connsiteX12" fmla="*/ 5473337 w 7302137"/>
              <a:gd name="connsiteY12" fmla="*/ 1515292 h 1526178"/>
              <a:gd name="connsiteX13" fmla="*/ 5930537 w 7302137"/>
              <a:gd name="connsiteY13" fmla="*/ 0 h 1526178"/>
              <a:gd name="connsiteX14" fmla="*/ 6152606 w 7302137"/>
              <a:gd name="connsiteY14" fmla="*/ 757646 h 1526178"/>
              <a:gd name="connsiteX15" fmla="*/ 7302137 w 7302137"/>
              <a:gd name="connsiteY15" fmla="*/ 757646 h 1526178"/>
              <a:gd name="connsiteX0" fmla="*/ 0 w 7302137"/>
              <a:gd name="connsiteY0" fmla="*/ 883920 h 1652452"/>
              <a:gd name="connsiteX1" fmla="*/ 666206 w 7302137"/>
              <a:gd name="connsiteY1" fmla="*/ 883920 h 1652452"/>
              <a:gd name="connsiteX2" fmla="*/ 901337 w 7302137"/>
              <a:gd name="connsiteY2" fmla="*/ 1641566 h 1652452"/>
              <a:gd name="connsiteX3" fmla="*/ 1358537 w 7302137"/>
              <a:gd name="connsiteY3" fmla="*/ 126274 h 1652452"/>
              <a:gd name="connsiteX4" fmla="*/ 1815737 w 7302137"/>
              <a:gd name="connsiteY4" fmla="*/ 1641566 h 1652452"/>
              <a:gd name="connsiteX5" fmla="*/ 2272937 w 7302137"/>
              <a:gd name="connsiteY5" fmla="*/ 126274 h 1652452"/>
              <a:gd name="connsiteX6" fmla="*/ 2730137 w 7302137"/>
              <a:gd name="connsiteY6" fmla="*/ 1641566 h 1652452"/>
              <a:gd name="connsiteX7" fmla="*/ 3187337 w 7302137"/>
              <a:gd name="connsiteY7" fmla="*/ 126274 h 1652452"/>
              <a:gd name="connsiteX8" fmla="*/ 3644537 w 7302137"/>
              <a:gd name="connsiteY8" fmla="*/ 1641566 h 1652452"/>
              <a:gd name="connsiteX9" fmla="*/ 4101737 w 7302137"/>
              <a:gd name="connsiteY9" fmla="*/ 126274 h 1652452"/>
              <a:gd name="connsiteX10" fmla="*/ 4558937 w 7302137"/>
              <a:gd name="connsiteY10" fmla="*/ 1641566 h 1652452"/>
              <a:gd name="connsiteX11" fmla="*/ 5016137 w 7302137"/>
              <a:gd name="connsiteY11" fmla="*/ 126274 h 1652452"/>
              <a:gd name="connsiteX12" fmla="*/ 5473337 w 7302137"/>
              <a:gd name="connsiteY12" fmla="*/ 1641566 h 1652452"/>
              <a:gd name="connsiteX13" fmla="*/ 5930537 w 7302137"/>
              <a:gd name="connsiteY13" fmla="*/ 126274 h 1652452"/>
              <a:gd name="connsiteX14" fmla="*/ 6152606 w 7302137"/>
              <a:gd name="connsiteY14" fmla="*/ 883920 h 1652452"/>
              <a:gd name="connsiteX15" fmla="*/ 7302137 w 7302137"/>
              <a:gd name="connsiteY15" fmla="*/ 883920 h 1652452"/>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 name="connsiteX0" fmla="*/ 0 w 7302137"/>
              <a:gd name="connsiteY0" fmla="*/ 764177 h 1532709"/>
              <a:gd name="connsiteX1" fmla="*/ 666206 w 7302137"/>
              <a:gd name="connsiteY1" fmla="*/ 764177 h 1532709"/>
              <a:gd name="connsiteX2" fmla="*/ 901337 w 7302137"/>
              <a:gd name="connsiteY2" fmla="*/ 1521823 h 1532709"/>
              <a:gd name="connsiteX3" fmla="*/ 1358537 w 7302137"/>
              <a:gd name="connsiteY3" fmla="*/ 6531 h 1532709"/>
              <a:gd name="connsiteX4" fmla="*/ 1815737 w 7302137"/>
              <a:gd name="connsiteY4" fmla="*/ 1521823 h 1532709"/>
              <a:gd name="connsiteX5" fmla="*/ 2272937 w 7302137"/>
              <a:gd name="connsiteY5" fmla="*/ 6531 h 1532709"/>
              <a:gd name="connsiteX6" fmla="*/ 2730137 w 7302137"/>
              <a:gd name="connsiteY6" fmla="*/ 1521823 h 1532709"/>
              <a:gd name="connsiteX7" fmla="*/ 3187337 w 7302137"/>
              <a:gd name="connsiteY7" fmla="*/ 6531 h 1532709"/>
              <a:gd name="connsiteX8" fmla="*/ 3644537 w 7302137"/>
              <a:gd name="connsiteY8" fmla="*/ 1521823 h 1532709"/>
              <a:gd name="connsiteX9" fmla="*/ 4101737 w 7302137"/>
              <a:gd name="connsiteY9" fmla="*/ 6531 h 1532709"/>
              <a:gd name="connsiteX10" fmla="*/ 4558937 w 7302137"/>
              <a:gd name="connsiteY10" fmla="*/ 1521823 h 1532709"/>
              <a:gd name="connsiteX11" fmla="*/ 5016137 w 7302137"/>
              <a:gd name="connsiteY11" fmla="*/ 6531 h 1532709"/>
              <a:gd name="connsiteX12" fmla="*/ 5473337 w 7302137"/>
              <a:gd name="connsiteY12" fmla="*/ 1521823 h 1532709"/>
              <a:gd name="connsiteX13" fmla="*/ 5930537 w 7302137"/>
              <a:gd name="connsiteY13" fmla="*/ 6531 h 1532709"/>
              <a:gd name="connsiteX14" fmla="*/ 6152606 w 7302137"/>
              <a:gd name="connsiteY14" fmla="*/ 764177 h 1532709"/>
              <a:gd name="connsiteX15" fmla="*/ 7302137 w 7302137"/>
              <a:gd name="connsiteY15" fmla="*/ 764177 h 153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02137" h="1532709">
                <a:moveTo>
                  <a:pt x="0" y="764177"/>
                </a:moveTo>
                <a:lnTo>
                  <a:pt x="666206" y="764177"/>
                </a:lnTo>
                <a:cubicBezTo>
                  <a:pt x="731520" y="1075508"/>
                  <a:pt x="762000" y="1510937"/>
                  <a:pt x="901337" y="1521823"/>
                </a:cubicBezTo>
                <a:cubicBezTo>
                  <a:pt x="1040674" y="1532709"/>
                  <a:pt x="1206137" y="6531"/>
                  <a:pt x="1358537" y="6531"/>
                </a:cubicBezTo>
                <a:cubicBezTo>
                  <a:pt x="1510937" y="6531"/>
                  <a:pt x="1663337" y="1521823"/>
                  <a:pt x="1815737" y="1521823"/>
                </a:cubicBezTo>
                <a:cubicBezTo>
                  <a:pt x="1968137" y="1521823"/>
                  <a:pt x="2120537" y="6531"/>
                  <a:pt x="2272937" y="6531"/>
                </a:cubicBezTo>
                <a:cubicBezTo>
                  <a:pt x="2425337" y="6531"/>
                  <a:pt x="2577737" y="1521823"/>
                  <a:pt x="2730137" y="1521823"/>
                </a:cubicBezTo>
                <a:cubicBezTo>
                  <a:pt x="2882537" y="1521823"/>
                  <a:pt x="3034937" y="6531"/>
                  <a:pt x="3187337" y="6531"/>
                </a:cubicBezTo>
                <a:cubicBezTo>
                  <a:pt x="3339737" y="6531"/>
                  <a:pt x="3492137" y="1521823"/>
                  <a:pt x="3644537" y="1521823"/>
                </a:cubicBezTo>
                <a:cubicBezTo>
                  <a:pt x="3796937" y="1521823"/>
                  <a:pt x="3949337" y="6531"/>
                  <a:pt x="4101737" y="6531"/>
                </a:cubicBezTo>
                <a:cubicBezTo>
                  <a:pt x="4254137" y="6531"/>
                  <a:pt x="4406537" y="1521823"/>
                  <a:pt x="4558937" y="1521823"/>
                </a:cubicBezTo>
                <a:cubicBezTo>
                  <a:pt x="4711337" y="1521823"/>
                  <a:pt x="4863737" y="6531"/>
                  <a:pt x="5016137" y="6531"/>
                </a:cubicBezTo>
                <a:cubicBezTo>
                  <a:pt x="5168537" y="6531"/>
                  <a:pt x="5320937" y="1521823"/>
                  <a:pt x="5473337" y="1521823"/>
                </a:cubicBezTo>
                <a:cubicBezTo>
                  <a:pt x="5625737" y="1521823"/>
                  <a:pt x="5793377" y="13062"/>
                  <a:pt x="5930537" y="6531"/>
                </a:cubicBezTo>
                <a:cubicBezTo>
                  <a:pt x="6067697" y="0"/>
                  <a:pt x="6098177" y="500743"/>
                  <a:pt x="6152606" y="764177"/>
                </a:cubicBezTo>
                <a:lnTo>
                  <a:pt x="7302137" y="764177"/>
                </a:lnTo>
              </a:path>
            </a:pathLst>
          </a:custGeom>
          <a:ln w="28575">
            <a:solidFill>
              <a:srgbClr val="FF0000"/>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nvGrpSpPr>
          <p:cNvPr id="29" name="그룹 240"/>
          <p:cNvGrpSpPr/>
          <p:nvPr/>
        </p:nvGrpSpPr>
        <p:grpSpPr>
          <a:xfrm>
            <a:off x="219773" y="4100777"/>
            <a:ext cx="1505540" cy="1330616"/>
            <a:chOff x="152400" y="5097078"/>
            <a:chExt cx="1505540" cy="1330616"/>
          </a:xfrm>
        </p:grpSpPr>
        <p:sp>
          <p:nvSpPr>
            <p:cNvPr id="30" name="TextBox 29"/>
            <p:cNvSpPr txBox="1"/>
            <p:nvPr/>
          </p:nvSpPr>
          <p:spPr>
            <a:xfrm>
              <a:off x="152400" y="5781363"/>
              <a:ext cx="1505540" cy="646331"/>
            </a:xfrm>
            <a:prstGeom prst="rect">
              <a:avLst/>
            </a:prstGeom>
            <a:noFill/>
          </p:spPr>
          <p:txBody>
            <a:bodyPr wrap="none" rtlCol="0">
              <a:spAutoFit/>
            </a:bodyPr>
            <a:lstStyle/>
            <a:p>
              <a:r>
                <a:rPr lang="en-US" altLang="ko-KR" dirty="0" smtClean="0">
                  <a:latin typeface="Arial" pitchFamily="34" charset="0"/>
                  <a:cs typeface="Arial" pitchFamily="34" charset="0"/>
                </a:rPr>
                <a:t>Destructively</a:t>
              </a:r>
            </a:p>
            <a:p>
              <a:r>
                <a:rPr lang="en-US" altLang="ko-KR" dirty="0" smtClean="0">
                  <a:latin typeface="Arial" pitchFamily="34" charset="0"/>
                  <a:cs typeface="Arial" pitchFamily="34" charset="0"/>
                </a:rPr>
                <a:t>interfere</a:t>
              </a:r>
            </a:p>
          </p:txBody>
        </p:sp>
        <p:sp>
          <p:nvSpPr>
            <p:cNvPr id="31" name="자유형 239"/>
            <p:cNvSpPr/>
            <p:nvPr/>
          </p:nvSpPr>
          <p:spPr>
            <a:xfrm>
              <a:off x="331348" y="5097078"/>
              <a:ext cx="327558" cy="609600"/>
            </a:xfrm>
            <a:custGeom>
              <a:avLst/>
              <a:gdLst>
                <a:gd name="connsiteX0" fmla="*/ 179640 w 327558"/>
                <a:gd name="connsiteY0" fmla="*/ 0 h 856821"/>
                <a:gd name="connsiteX1" fmla="*/ 112405 w 327558"/>
                <a:gd name="connsiteY1" fmla="*/ 632012 h 856821"/>
                <a:gd name="connsiteX2" fmla="*/ 327558 w 327558"/>
                <a:gd name="connsiteY2" fmla="*/ 430306 h 856821"/>
              </a:gdLst>
              <a:ahLst/>
              <a:cxnLst>
                <a:cxn ang="0">
                  <a:pos x="connsiteX0" y="connsiteY0"/>
                </a:cxn>
                <a:cxn ang="0">
                  <a:pos x="connsiteX1" y="connsiteY1"/>
                </a:cxn>
                <a:cxn ang="0">
                  <a:pos x="connsiteX2" y="connsiteY2"/>
                </a:cxn>
              </a:cxnLst>
              <a:rect l="l" t="t" r="r" b="b"/>
              <a:pathLst>
                <a:path w="327558" h="856821">
                  <a:moveTo>
                    <a:pt x="179640" y="0"/>
                  </a:moveTo>
                  <a:cubicBezTo>
                    <a:pt x="97740" y="668854"/>
                    <a:pt x="0" y="856821"/>
                    <a:pt x="112405" y="632012"/>
                  </a:cubicBezTo>
                  <a:lnTo>
                    <a:pt x="327558" y="430306"/>
                  </a:lnTo>
                </a:path>
              </a:pathLst>
            </a:cu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sp>
        <p:nvSpPr>
          <p:cNvPr id="32" name="직사각형 188"/>
          <p:cNvSpPr/>
          <p:nvPr/>
        </p:nvSpPr>
        <p:spPr>
          <a:xfrm>
            <a:off x="2309831" y="3905614"/>
            <a:ext cx="545342" cy="369332"/>
          </a:xfrm>
          <a:prstGeom prst="rect">
            <a:avLst/>
          </a:prstGeom>
        </p:spPr>
        <p:txBody>
          <a:bodyPr wrap="none">
            <a:spAutoFit/>
          </a:bodyPr>
          <a:lstStyle/>
          <a:p>
            <a:r>
              <a:rPr lang="en-US" altLang="ko-KR" b="1" dirty="0" smtClean="0">
                <a:solidFill>
                  <a:srgbClr val="0000FF"/>
                </a:solidFill>
                <a:latin typeface="Tahoma" pitchFamily="34" charset="0"/>
                <a:ea typeface="Tahoma" pitchFamily="34" charset="0"/>
                <a:cs typeface="Tahoma" pitchFamily="34" charset="0"/>
              </a:rPr>
              <a:t>CM</a:t>
            </a:r>
            <a:endParaRPr lang="ko-KR" altLang="en-US" dirty="0">
              <a:solidFill>
                <a:srgbClr val="0000FF"/>
              </a:solidFill>
            </a:endParaRPr>
          </a:p>
        </p:txBody>
      </p:sp>
      <p:pic>
        <p:nvPicPr>
          <p:cNvPr id="33" name="Picture 3"/>
          <p:cNvPicPr>
            <a:picLocks noChangeAspect="1" noChangeArrowheads="1"/>
          </p:cNvPicPr>
          <p:nvPr/>
        </p:nvPicPr>
        <p:blipFill>
          <a:blip r:embed="rId4" cstate="print"/>
          <a:srcRect/>
          <a:stretch>
            <a:fillRect/>
          </a:stretch>
        </p:blipFill>
        <p:spPr bwMode="auto">
          <a:xfrm>
            <a:off x="4619625" y="3011515"/>
            <a:ext cx="4371975" cy="2362200"/>
          </a:xfrm>
          <a:prstGeom prst="rect">
            <a:avLst/>
          </a:prstGeom>
          <a:noFill/>
          <a:ln w="9525">
            <a:noFill/>
            <a:miter lim="800000"/>
            <a:headEnd/>
            <a:tailEnd/>
          </a:ln>
          <a:effectLst/>
        </p:spPr>
      </p:pic>
      <p:grpSp>
        <p:nvGrpSpPr>
          <p:cNvPr id="34" name="그룹 206"/>
          <p:cNvGrpSpPr/>
          <p:nvPr/>
        </p:nvGrpSpPr>
        <p:grpSpPr>
          <a:xfrm>
            <a:off x="5076825" y="2097115"/>
            <a:ext cx="3733800" cy="1983377"/>
            <a:chOff x="4724400" y="2209800"/>
            <a:chExt cx="3733800" cy="1983377"/>
          </a:xfrm>
        </p:grpSpPr>
        <p:pic>
          <p:nvPicPr>
            <p:cNvPr id="35" name="Picture 2"/>
            <p:cNvPicPr>
              <a:picLocks noChangeAspect="1" noChangeArrowheads="1"/>
            </p:cNvPicPr>
            <p:nvPr/>
          </p:nvPicPr>
          <p:blipFill>
            <a:blip r:embed="rId5" cstate="print"/>
            <a:srcRect/>
            <a:stretch>
              <a:fillRect/>
            </a:stretch>
          </p:blipFill>
          <p:spPr bwMode="auto">
            <a:xfrm>
              <a:off x="5105400" y="2488474"/>
              <a:ext cx="2819400" cy="319385"/>
            </a:xfrm>
            <a:prstGeom prst="rect">
              <a:avLst/>
            </a:prstGeom>
            <a:noFill/>
            <a:ln w="9525">
              <a:noFill/>
              <a:miter lim="800000"/>
              <a:headEnd/>
              <a:tailEnd/>
            </a:ln>
            <a:effectLst/>
          </p:spPr>
        </p:pic>
        <p:sp>
          <p:nvSpPr>
            <p:cNvPr id="36" name="TextBox 35"/>
            <p:cNvSpPr txBox="1"/>
            <p:nvPr/>
          </p:nvSpPr>
          <p:spPr>
            <a:xfrm>
              <a:off x="4724400" y="2209800"/>
              <a:ext cx="3733800" cy="323165"/>
            </a:xfrm>
            <a:prstGeom prst="rect">
              <a:avLst/>
            </a:prstGeom>
            <a:noFill/>
          </p:spPr>
          <p:txBody>
            <a:bodyPr wrap="square" rtlCol="0">
              <a:spAutoFit/>
            </a:bodyPr>
            <a:lstStyle/>
            <a:p>
              <a:r>
                <a:rPr lang="en-US" altLang="ko-KR" sz="1500" dirty="0" err="1" smtClean="0">
                  <a:solidFill>
                    <a:srgbClr val="0000FF"/>
                  </a:solidFill>
                  <a:latin typeface="Tahoma" pitchFamily="34" charset="0"/>
                  <a:ea typeface="Tahoma" pitchFamily="34" charset="0"/>
                  <a:cs typeface="Tahoma" pitchFamily="34" charset="0"/>
                </a:rPr>
                <a:t>Fabry</a:t>
              </a:r>
              <a:r>
                <a:rPr lang="en-US" altLang="ko-KR" sz="1500" dirty="0" smtClean="0">
                  <a:solidFill>
                    <a:srgbClr val="0000FF"/>
                  </a:solidFill>
                  <a:latin typeface="Tahoma" pitchFamily="34" charset="0"/>
                  <a:ea typeface="Tahoma" pitchFamily="34" charset="0"/>
                  <a:cs typeface="Tahoma" pitchFamily="34" charset="0"/>
                </a:rPr>
                <a:t>-Perot resonance of slit guided mode</a:t>
              </a:r>
              <a:endParaRPr lang="ko-KR" altLang="en-US" sz="1500" dirty="0">
                <a:solidFill>
                  <a:srgbClr val="0000FF"/>
                </a:solidFill>
                <a:latin typeface="Tahoma" pitchFamily="34" charset="0"/>
                <a:cs typeface="Tahoma" pitchFamily="34" charset="0"/>
              </a:endParaRPr>
            </a:p>
          </p:txBody>
        </p:sp>
        <p:sp>
          <p:nvSpPr>
            <p:cNvPr id="37" name="모서리가 둥근 직사각형 195"/>
            <p:cNvSpPr/>
            <p:nvPr/>
          </p:nvSpPr>
          <p:spPr>
            <a:xfrm>
              <a:off x="4724400" y="2209800"/>
              <a:ext cx="3733800" cy="609600"/>
            </a:xfrm>
            <a:prstGeom prst="round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자유형 200"/>
            <p:cNvSpPr/>
            <p:nvPr/>
          </p:nvSpPr>
          <p:spPr>
            <a:xfrm>
              <a:off x="4953000" y="2821576"/>
              <a:ext cx="272143" cy="1217023"/>
            </a:xfrm>
            <a:custGeom>
              <a:avLst/>
              <a:gdLst>
                <a:gd name="connsiteX0" fmla="*/ 169817 w 169817"/>
                <a:gd name="connsiteY0" fmla="*/ 0 h 1149532"/>
                <a:gd name="connsiteX1" fmla="*/ 0 w 169817"/>
                <a:gd name="connsiteY1" fmla="*/ 1149532 h 1149532"/>
              </a:gdLst>
              <a:ahLst/>
              <a:cxnLst>
                <a:cxn ang="0">
                  <a:pos x="connsiteX0" y="connsiteY0"/>
                </a:cxn>
                <a:cxn ang="0">
                  <a:pos x="connsiteX1" y="connsiteY1"/>
                </a:cxn>
              </a:cxnLst>
              <a:rect l="l" t="t" r="r" b="b"/>
              <a:pathLst>
                <a:path w="169817" h="1149532">
                  <a:moveTo>
                    <a:pt x="169817" y="0"/>
                  </a:moveTo>
                  <a:lnTo>
                    <a:pt x="0" y="1149532"/>
                  </a:lnTo>
                </a:path>
              </a:pathLst>
            </a:cu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39" name="자유형 201"/>
            <p:cNvSpPr/>
            <p:nvPr/>
          </p:nvSpPr>
          <p:spPr>
            <a:xfrm>
              <a:off x="5721531" y="2821577"/>
              <a:ext cx="0" cy="640080"/>
            </a:xfrm>
            <a:custGeom>
              <a:avLst/>
              <a:gdLst>
                <a:gd name="connsiteX0" fmla="*/ 0 w 0"/>
                <a:gd name="connsiteY0" fmla="*/ 0 h 640080"/>
                <a:gd name="connsiteX1" fmla="*/ 0 w 0"/>
                <a:gd name="connsiteY1" fmla="*/ 640080 h 640080"/>
              </a:gdLst>
              <a:ahLst/>
              <a:cxnLst>
                <a:cxn ang="0">
                  <a:pos x="connsiteX0" y="connsiteY0"/>
                </a:cxn>
                <a:cxn ang="0">
                  <a:pos x="connsiteX1" y="connsiteY1"/>
                </a:cxn>
              </a:cxnLst>
              <a:rect l="l" t="t" r="r" b="b"/>
              <a:pathLst>
                <a:path h="640080">
                  <a:moveTo>
                    <a:pt x="0" y="0"/>
                  </a:moveTo>
                  <a:lnTo>
                    <a:pt x="0" y="640080"/>
                  </a:lnTo>
                </a:path>
              </a:pathLst>
            </a:cu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0" name="자유형 202"/>
            <p:cNvSpPr/>
            <p:nvPr/>
          </p:nvSpPr>
          <p:spPr>
            <a:xfrm flipH="1">
              <a:off x="5486400" y="2819400"/>
              <a:ext cx="65314" cy="1373777"/>
            </a:xfrm>
            <a:custGeom>
              <a:avLst/>
              <a:gdLst>
                <a:gd name="connsiteX0" fmla="*/ 117566 w 117566"/>
                <a:gd name="connsiteY0" fmla="*/ 0 h 1371600"/>
                <a:gd name="connsiteX1" fmla="*/ 0 w 117566"/>
                <a:gd name="connsiteY1" fmla="*/ 1371600 h 1371600"/>
              </a:gdLst>
              <a:ahLst/>
              <a:cxnLst>
                <a:cxn ang="0">
                  <a:pos x="connsiteX0" y="connsiteY0"/>
                </a:cxn>
                <a:cxn ang="0">
                  <a:pos x="connsiteX1" y="connsiteY1"/>
                </a:cxn>
              </a:cxnLst>
              <a:rect l="l" t="t" r="r" b="b"/>
              <a:pathLst>
                <a:path w="117566" h="1371600">
                  <a:moveTo>
                    <a:pt x="117566" y="0"/>
                  </a:moveTo>
                  <a:lnTo>
                    <a:pt x="0" y="1371600"/>
                  </a:lnTo>
                </a:path>
              </a:pathLst>
            </a:cu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1" name="자유형 203"/>
            <p:cNvSpPr/>
            <p:nvPr/>
          </p:nvSpPr>
          <p:spPr>
            <a:xfrm>
              <a:off x="6296297" y="2834640"/>
              <a:ext cx="313509" cy="1136469"/>
            </a:xfrm>
            <a:custGeom>
              <a:avLst/>
              <a:gdLst>
                <a:gd name="connsiteX0" fmla="*/ 0 w 313509"/>
                <a:gd name="connsiteY0" fmla="*/ 0 h 1136469"/>
                <a:gd name="connsiteX1" fmla="*/ 313509 w 313509"/>
                <a:gd name="connsiteY1" fmla="*/ 1136469 h 1136469"/>
              </a:gdLst>
              <a:ahLst/>
              <a:cxnLst>
                <a:cxn ang="0">
                  <a:pos x="connsiteX0" y="connsiteY0"/>
                </a:cxn>
                <a:cxn ang="0">
                  <a:pos x="connsiteX1" y="connsiteY1"/>
                </a:cxn>
              </a:cxnLst>
              <a:rect l="l" t="t" r="r" b="b"/>
              <a:pathLst>
                <a:path w="313509" h="1136469">
                  <a:moveTo>
                    <a:pt x="0" y="0"/>
                  </a:moveTo>
                  <a:lnTo>
                    <a:pt x="313509" y="1136469"/>
                  </a:lnTo>
                </a:path>
              </a:pathLst>
            </a:cu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2" name="자유형 204"/>
            <p:cNvSpPr/>
            <p:nvPr/>
          </p:nvSpPr>
          <p:spPr>
            <a:xfrm>
              <a:off x="8190411" y="2808514"/>
              <a:ext cx="130629" cy="457200"/>
            </a:xfrm>
            <a:custGeom>
              <a:avLst/>
              <a:gdLst>
                <a:gd name="connsiteX0" fmla="*/ 0 w 130629"/>
                <a:gd name="connsiteY0" fmla="*/ 0 h 457200"/>
                <a:gd name="connsiteX1" fmla="*/ 130629 w 130629"/>
                <a:gd name="connsiteY1" fmla="*/ 457200 h 457200"/>
              </a:gdLst>
              <a:ahLst/>
              <a:cxnLst>
                <a:cxn ang="0">
                  <a:pos x="connsiteX0" y="connsiteY0"/>
                </a:cxn>
                <a:cxn ang="0">
                  <a:pos x="connsiteX1" y="connsiteY1"/>
                </a:cxn>
              </a:cxnLst>
              <a:rect l="l" t="t" r="r" b="b"/>
              <a:pathLst>
                <a:path w="130629" h="457200">
                  <a:moveTo>
                    <a:pt x="0" y="0"/>
                  </a:moveTo>
                  <a:lnTo>
                    <a:pt x="130629" y="457200"/>
                  </a:lnTo>
                </a:path>
              </a:pathLst>
            </a:cu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3" name="자유형 205"/>
            <p:cNvSpPr/>
            <p:nvPr/>
          </p:nvSpPr>
          <p:spPr>
            <a:xfrm>
              <a:off x="7942217" y="2821577"/>
              <a:ext cx="261257" cy="640080"/>
            </a:xfrm>
            <a:custGeom>
              <a:avLst/>
              <a:gdLst>
                <a:gd name="connsiteX0" fmla="*/ 0 w 261257"/>
                <a:gd name="connsiteY0" fmla="*/ 0 h 640080"/>
                <a:gd name="connsiteX1" fmla="*/ 261257 w 261257"/>
                <a:gd name="connsiteY1" fmla="*/ 640080 h 640080"/>
              </a:gdLst>
              <a:ahLst/>
              <a:cxnLst>
                <a:cxn ang="0">
                  <a:pos x="connsiteX0" y="connsiteY0"/>
                </a:cxn>
                <a:cxn ang="0">
                  <a:pos x="connsiteX1" y="connsiteY1"/>
                </a:cxn>
              </a:cxnLst>
              <a:rect l="l" t="t" r="r" b="b"/>
              <a:pathLst>
                <a:path w="261257" h="640080">
                  <a:moveTo>
                    <a:pt x="0" y="0"/>
                  </a:moveTo>
                  <a:lnTo>
                    <a:pt x="261257" y="640080"/>
                  </a:lnTo>
                </a:path>
              </a:pathLst>
            </a:cu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44" name="그룹 210"/>
          <p:cNvGrpSpPr/>
          <p:nvPr/>
        </p:nvGrpSpPr>
        <p:grpSpPr>
          <a:xfrm>
            <a:off x="5000625" y="4916515"/>
            <a:ext cx="3581400" cy="1486989"/>
            <a:chOff x="4648200" y="5029200"/>
            <a:chExt cx="3581400" cy="1486989"/>
          </a:xfrm>
        </p:grpSpPr>
        <p:pic>
          <p:nvPicPr>
            <p:cNvPr id="45" name="Picture 4"/>
            <p:cNvPicPr>
              <a:picLocks noChangeAspect="1" noChangeArrowheads="1"/>
            </p:cNvPicPr>
            <p:nvPr/>
          </p:nvPicPr>
          <p:blipFill>
            <a:blip r:embed="rId6" cstate="print"/>
            <a:srcRect/>
            <a:stretch>
              <a:fillRect/>
            </a:stretch>
          </p:blipFill>
          <p:spPr bwMode="auto">
            <a:xfrm>
              <a:off x="4800600" y="6009186"/>
              <a:ext cx="3400425" cy="504825"/>
            </a:xfrm>
            <a:prstGeom prst="rect">
              <a:avLst/>
            </a:prstGeom>
            <a:noFill/>
            <a:ln w="9525">
              <a:noFill/>
              <a:miter lim="800000"/>
              <a:headEnd/>
              <a:tailEnd/>
            </a:ln>
            <a:effectLst/>
          </p:spPr>
        </p:pic>
        <p:sp>
          <p:nvSpPr>
            <p:cNvPr id="46" name="TextBox 45"/>
            <p:cNvSpPr txBox="1"/>
            <p:nvPr/>
          </p:nvSpPr>
          <p:spPr>
            <a:xfrm>
              <a:off x="4724400" y="5730241"/>
              <a:ext cx="2325701" cy="323165"/>
            </a:xfrm>
            <a:prstGeom prst="rect">
              <a:avLst/>
            </a:prstGeom>
            <a:noFill/>
          </p:spPr>
          <p:txBody>
            <a:bodyPr wrap="none" rtlCol="0">
              <a:spAutoFit/>
            </a:bodyPr>
            <a:lstStyle/>
            <a:p>
              <a:r>
                <a:rPr lang="en-US" altLang="ko-KR" sz="1500" dirty="0" smtClean="0">
                  <a:solidFill>
                    <a:srgbClr val="FF0000"/>
                  </a:solidFill>
                  <a:latin typeface="Tahoma" pitchFamily="34" charset="0"/>
                  <a:ea typeface="Tahoma" pitchFamily="34" charset="0"/>
                  <a:cs typeface="Tahoma" pitchFamily="34" charset="0"/>
                </a:rPr>
                <a:t>SPP resonance condition</a:t>
              </a:r>
              <a:endParaRPr lang="ko-KR" altLang="en-US" sz="1500" dirty="0">
                <a:solidFill>
                  <a:srgbClr val="FF0000"/>
                </a:solidFill>
                <a:latin typeface="Tahoma" pitchFamily="34" charset="0"/>
                <a:cs typeface="Tahoma" pitchFamily="34" charset="0"/>
              </a:endParaRPr>
            </a:p>
          </p:txBody>
        </p:sp>
        <p:sp>
          <p:nvSpPr>
            <p:cNvPr id="47" name="모서리가 둥근 직사각형 198"/>
            <p:cNvSpPr/>
            <p:nvPr/>
          </p:nvSpPr>
          <p:spPr>
            <a:xfrm>
              <a:off x="4648200" y="5715000"/>
              <a:ext cx="3581400" cy="80118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자유형 207"/>
            <p:cNvSpPr/>
            <p:nvPr/>
          </p:nvSpPr>
          <p:spPr>
            <a:xfrm>
              <a:off x="4846320" y="5029200"/>
              <a:ext cx="117566" cy="692331"/>
            </a:xfrm>
            <a:custGeom>
              <a:avLst/>
              <a:gdLst>
                <a:gd name="connsiteX0" fmla="*/ 117566 w 117566"/>
                <a:gd name="connsiteY0" fmla="*/ 692331 h 692331"/>
                <a:gd name="connsiteX1" fmla="*/ 0 w 117566"/>
                <a:gd name="connsiteY1" fmla="*/ 0 h 692331"/>
              </a:gdLst>
              <a:ahLst/>
              <a:cxnLst>
                <a:cxn ang="0">
                  <a:pos x="connsiteX0" y="connsiteY0"/>
                </a:cxn>
                <a:cxn ang="0">
                  <a:pos x="connsiteX1" y="connsiteY1"/>
                </a:cxn>
              </a:cxnLst>
              <a:rect l="l" t="t" r="r" b="b"/>
              <a:pathLst>
                <a:path w="117566" h="692331">
                  <a:moveTo>
                    <a:pt x="117566" y="692331"/>
                  </a:moveTo>
                  <a:lnTo>
                    <a:pt x="0" y="0"/>
                  </a:lnTo>
                </a:path>
              </a:pathLst>
            </a:cu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9" name="자유형 208"/>
            <p:cNvSpPr/>
            <p:nvPr/>
          </p:nvSpPr>
          <p:spPr>
            <a:xfrm>
              <a:off x="5003074" y="5042263"/>
              <a:ext cx="104503" cy="666206"/>
            </a:xfrm>
            <a:custGeom>
              <a:avLst/>
              <a:gdLst>
                <a:gd name="connsiteX0" fmla="*/ 104503 w 104503"/>
                <a:gd name="connsiteY0" fmla="*/ 666206 h 666206"/>
                <a:gd name="connsiteX1" fmla="*/ 0 w 104503"/>
                <a:gd name="connsiteY1" fmla="*/ 0 h 666206"/>
              </a:gdLst>
              <a:ahLst/>
              <a:cxnLst>
                <a:cxn ang="0">
                  <a:pos x="connsiteX0" y="connsiteY0"/>
                </a:cxn>
                <a:cxn ang="0">
                  <a:pos x="connsiteX1" y="connsiteY1"/>
                </a:cxn>
              </a:cxnLst>
              <a:rect l="l" t="t" r="r" b="b"/>
              <a:pathLst>
                <a:path w="104503" h="666206">
                  <a:moveTo>
                    <a:pt x="104503" y="666206"/>
                  </a:moveTo>
                  <a:lnTo>
                    <a:pt x="0" y="0"/>
                  </a:lnTo>
                </a:path>
              </a:pathLst>
            </a:cu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50" name="자유형 209"/>
            <p:cNvSpPr/>
            <p:nvPr/>
          </p:nvSpPr>
          <p:spPr>
            <a:xfrm>
              <a:off x="6335486" y="5042263"/>
              <a:ext cx="261257" cy="679268"/>
            </a:xfrm>
            <a:custGeom>
              <a:avLst/>
              <a:gdLst>
                <a:gd name="connsiteX0" fmla="*/ 0 w 261257"/>
                <a:gd name="connsiteY0" fmla="*/ 679268 h 679268"/>
                <a:gd name="connsiteX1" fmla="*/ 261257 w 261257"/>
                <a:gd name="connsiteY1" fmla="*/ 0 h 679268"/>
              </a:gdLst>
              <a:ahLst/>
              <a:cxnLst>
                <a:cxn ang="0">
                  <a:pos x="connsiteX0" y="connsiteY0"/>
                </a:cxn>
                <a:cxn ang="0">
                  <a:pos x="connsiteX1" y="connsiteY1"/>
                </a:cxn>
              </a:cxnLst>
              <a:rect l="l" t="t" r="r" b="b"/>
              <a:pathLst>
                <a:path w="261257" h="679268">
                  <a:moveTo>
                    <a:pt x="0" y="679268"/>
                  </a:moveTo>
                  <a:lnTo>
                    <a:pt x="261257" y="0"/>
                  </a:lnTo>
                </a:path>
              </a:pathLst>
            </a:cu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sp>
        <p:nvSpPr>
          <p:cNvPr id="51" name="TextBox 50"/>
          <p:cNvSpPr txBox="1"/>
          <p:nvPr/>
        </p:nvSpPr>
        <p:spPr>
          <a:xfrm>
            <a:off x="152401" y="764704"/>
            <a:ext cx="8839200" cy="1138773"/>
          </a:xfrm>
          <a:prstGeom prst="rect">
            <a:avLst/>
          </a:prstGeom>
          <a:noFill/>
        </p:spPr>
        <p:txBody>
          <a:bodyPr wrap="square" rtlCol="0">
            <a:spAutoFit/>
          </a:bodyPr>
          <a:lstStyle/>
          <a:p>
            <a:pPr algn="ctr"/>
            <a:r>
              <a:rPr lang="en-US" altLang="ko-KR" dirty="0" smtClean="0">
                <a:latin typeface="+mj-lt"/>
                <a:ea typeface="Tahoma" pitchFamily="34" charset="0"/>
                <a:cs typeface="Tahoma" pitchFamily="34" charset="0"/>
              </a:rPr>
              <a:t>Cao et al., Phys. Rev. </a:t>
            </a:r>
            <a:r>
              <a:rPr lang="en-US" altLang="ko-KR" dirty="0" err="1" smtClean="0">
                <a:latin typeface="+mj-lt"/>
                <a:ea typeface="Tahoma" pitchFamily="34" charset="0"/>
                <a:cs typeface="Tahoma" pitchFamily="34" charset="0"/>
              </a:rPr>
              <a:t>Lett</a:t>
            </a:r>
            <a:r>
              <a:rPr lang="en-US" altLang="ko-KR" dirty="0" smtClean="0">
                <a:latin typeface="+mj-lt"/>
                <a:ea typeface="Tahoma" pitchFamily="34" charset="0"/>
                <a:cs typeface="Tahoma" pitchFamily="34" charset="0"/>
              </a:rPr>
              <a:t>. 88 057403 (2002)</a:t>
            </a:r>
          </a:p>
          <a:p>
            <a:pPr algn="ctr"/>
            <a:r>
              <a:rPr lang="en-US" altLang="ko-KR" sz="2500" b="1" dirty="0" smtClean="0">
                <a:latin typeface="+mj-lt"/>
                <a:ea typeface="Tahoma" pitchFamily="34" charset="0"/>
                <a:cs typeface="Tahoma" pitchFamily="34" charset="0"/>
              </a:rPr>
              <a:t>“Negative role of surface plasmons in the transmission of metallic gratings with very narrow slits”</a:t>
            </a:r>
            <a:endParaRPr lang="ko-KR" altLang="en-US" sz="2500" b="1" dirty="0">
              <a:latin typeface="+mj-lt"/>
              <a:cs typeface="Tahoma" pitchFamily="34" charset="0"/>
            </a:endParaRPr>
          </a:p>
        </p:txBody>
      </p:sp>
      <p:sp>
        <p:nvSpPr>
          <p:cNvPr id="53" name="Slide Number Placeholder 8"/>
          <p:cNvSpPr>
            <a:spLocks noGrp="1"/>
          </p:cNvSpPr>
          <p:nvPr>
            <p:ph type="sldNum" sz="quarter" idx="12"/>
          </p:nvPr>
        </p:nvSpPr>
        <p:spPr>
          <a:xfrm>
            <a:off x="6902896" y="6356350"/>
            <a:ext cx="2133600" cy="365125"/>
          </a:xfrm>
        </p:spPr>
        <p:txBody>
          <a:bodyPr/>
          <a:lstStyle/>
          <a:p>
            <a:fld id="{C1A88CBE-A7C5-49D9-B3F8-45F5C8280637}" type="slidenum">
              <a:rPr lang="en-US" sz="1600" smtClean="0">
                <a:solidFill>
                  <a:srgbClr val="FF0000"/>
                </a:solidFill>
              </a:rPr>
              <a:pPr/>
              <a:t>12</a:t>
            </a:fld>
            <a:endParaRPr lang="en-US" sz="1600" dirty="0">
              <a:solidFill>
                <a:srgbClr val="FF0000"/>
              </a:solidFill>
            </a:endParaRPr>
          </a:p>
        </p:txBody>
      </p:sp>
      <p:cxnSp>
        <p:nvCxnSpPr>
          <p:cNvPr id="54" name="Straight Connector 53"/>
          <p:cNvCxnSpPr/>
          <p:nvPr/>
        </p:nvCxnSpPr>
        <p:spPr>
          <a:xfrm>
            <a:off x="323528" y="764704"/>
            <a:ext cx="835292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up)">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srcRect/>
          <a:stretch>
            <a:fillRect/>
          </a:stretch>
        </p:blipFill>
        <p:spPr bwMode="auto">
          <a:xfrm>
            <a:off x="4572000" y="3573016"/>
            <a:ext cx="4248472" cy="3168352"/>
          </a:xfrm>
          <a:prstGeom prst="rect">
            <a:avLst/>
          </a:prstGeom>
          <a:noFill/>
          <a:ln w="9525">
            <a:noFill/>
            <a:miter lim="800000"/>
            <a:headEnd/>
            <a:tailEnd/>
          </a:ln>
        </p:spPr>
      </p:pic>
      <p:sp>
        <p:nvSpPr>
          <p:cNvPr id="2" name="Title 1"/>
          <p:cNvSpPr>
            <a:spLocks noGrp="1"/>
          </p:cNvSpPr>
          <p:nvPr>
            <p:ph type="title"/>
          </p:nvPr>
        </p:nvSpPr>
        <p:spPr>
          <a:xfrm>
            <a:off x="457200" y="44624"/>
            <a:ext cx="8229600" cy="1143000"/>
          </a:xfrm>
        </p:spPr>
        <p:txBody>
          <a:bodyPr>
            <a:noAutofit/>
          </a:bodyPr>
          <a:lstStyle/>
          <a:p>
            <a:r>
              <a:rPr lang="en-US" sz="3500" b="1" dirty="0" smtClean="0">
                <a:solidFill>
                  <a:schemeClr val="accent5">
                    <a:lumMod val="50000"/>
                  </a:schemeClr>
                </a:solidFill>
              </a:rPr>
              <a:t>Surface and Cavity Plasmonic Resonances in Metallic Nanoslit Arrays</a:t>
            </a:r>
            <a:endParaRPr lang="en-US" sz="3500" b="1" dirty="0">
              <a:solidFill>
                <a:schemeClr val="accent5">
                  <a:lumMod val="50000"/>
                </a:schemeClr>
              </a:solidFill>
            </a:endParaRPr>
          </a:p>
        </p:txBody>
      </p:sp>
      <p:pic>
        <p:nvPicPr>
          <p:cNvPr id="3" name="Picture 7" descr="NEW COE LOGO 1.jpg"/>
          <p:cNvPicPr>
            <a:picLocks noChangeAspect="1"/>
          </p:cNvPicPr>
          <p:nvPr/>
        </p:nvPicPr>
        <p:blipFill>
          <a:blip r:embed="rId3" cstate="print">
            <a:lum/>
            <a:extLst>
              <a:ext uri="{28A0092B-C50C-407E-A947-70E740481C1C}">
                <a14:useLocalDpi xmlns:a14="http://schemas.microsoft.com/office/drawing/2010/main" xmlns="" val="0"/>
              </a:ext>
            </a:extLst>
          </a:blip>
          <a:stretch>
            <a:fillRect/>
          </a:stretch>
        </p:blipFill>
        <p:spPr bwMode="auto">
          <a:xfrm>
            <a:off x="20940" y="6400800"/>
            <a:ext cx="4093860" cy="4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p:nvPr/>
        </p:nvPicPr>
        <p:blipFill>
          <a:blip r:embed="rId4" cstate="print"/>
          <a:srcRect/>
          <a:stretch>
            <a:fillRect/>
          </a:stretch>
        </p:blipFill>
        <p:spPr bwMode="auto">
          <a:xfrm>
            <a:off x="4427984" y="1196752"/>
            <a:ext cx="4427984" cy="2376264"/>
          </a:xfrm>
          <a:prstGeom prst="rect">
            <a:avLst/>
          </a:prstGeom>
          <a:noFill/>
          <a:ln w="9525">
            <a:noFill/>
            <a:miter lim="800000"/>
            <a:headEnd/>
            <a:tailEnd/>
          </a:ln>
        </p:spPr>
      </p:pic>
      <p:pic>
        <p:nvPicPr>
          <p:cNvPr id="8" name="Picture 7"/>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67544" y="1340768"/>
            <a:ext cx="3672408" cy="2664296"/>
          </a:xfrm>
          <a:prstGeom prst="rect">
            <a:avLst/>
          </a:prstGeom>
          <a:noFill/>
          <a:ln>
            <a:noFill/>
          </a:ln>
        </p:spPr>
      </p:pic>
      <p:grpSp>
        <p:nvGrpSpPr>
          <p:cNvPr id="12" name="Group 11"/>
          <p:cNvGrpSpPr/>
          <p:nvPr/>
        </p:nvGrpSpPr>
        <p:grpSpPr>
          <a:xfrm>
            <a:off x="603682" y="3497802"/>
            <a:ext cx="3536270" cy="2595494"/>
            <a:chOff x="603682" y="3497802"/>
            <a:chExt cx="3536270" cy="2595494"/>
          </a:xfrm>
        </p:grpSpPr>
        <p:sp>
          <p:nvSpPr>
            <p:cNvPr id="10" name="Freeform 9"/>
            <p:cNvSpPr/>
            <p:nvPr/>
          </p:nvSpPr>
          <p:spPr>
            <a:xfrm>
              <a:off x="603682" y="3497802"/>
              <a:ext cx="3533312" cy="710214"/>
            </a:xfrm>
            <a:custGeom>
              <a:avLst/>
              <a:gdLst>
                <a:gd name="connsiteX0" fmla="*/ 0 w 3533312"/>
                <a:gd name="connsiteY0" fmla="*/ 710214 h 710214"/>
                <a:gd name="connsiteX1" fmla="*/ 2663301 w 3533312"/>
                <a:gd name="connsiteY1" fmla="*/ 0 h 710214"/>
                <a:gd name="connsiteX2" fmla="*/ 3533312 w 3533312"/>
                <a:gd name="connsiteY2" fmla="*/ 710214 h 710214"/>
                <a:gd name="connsiteX0" fmla="*/ 0 w 3533312"/>
                <a:gd name="connsiteY0" fmla="*/ 710214 h 710214"/>
                <a:gd name="connsiteX1" fmla="*/ 2663301 w 3533312"/>
                <a:gd name="connsiteY1" fmla="*/ 0 h 710214"/>
                <a:gd name="connsiteX2" fmla="*/ 3533312 w 3533312"/>
                <a:gd name="connsiteY2" fmla="*/ 710214 h 710214"/>
                <a:gd name="connsiteX0" fmla="*/ 0 w 3533312"/>
                <a:gd name="connsiteY0" fmla="*/ 710214 h 710214"/>
                <a:gd name="connsiteX1" fmla="*/ 2663301 w 3533312"/>
                <a:gd name="connsiteY1" fmla="*/ 0 h 710214"/>
                <a:gd name="connsiteX2" fmla="*/ 3533312 w 3533312"/>
                <a:gd name="connsiteY2" fmla="*/ 710214 h 710214"/>
                <a:gd name="connsiteX0" fmla="*/ 0 w 3533312"/>
                <a:gd name="connsiteY0" fmla="*/ 710214 h 710214"/>
                <a:gd name="connsiteX1" fmla="*/ 2663301 w 3533312"/>
                <a:gd name="connsiteY1" fmla="*/ 0 h 710214"/>
                <a:gd name="connsiteX2" fmla="*/ 3533312 w 3533312"/>
                <a:gd name="connsiteY2" fmla="*/ 710214 h 710214"/>
                <a:gd name="connsiteX0" fmla="*/ 0 w 3533312"/>
                <a:gd name="connsiteY0" fmla="*/ 710214 h 710214"/>
                <a:gd name="connsiteX1" fmla="*/ 2663301 w 3533312"/>
                <a:gd name="connsiteY1" fmla="*/ 0 h 710214"/>
                <a:gd name="connsiteX2" fmla="*/ 3533312 w 3533312"/>
                <a:gd name="connsiteY2" fmla="*/ 710214 h 710214"/>
              </a:gdLst>
              <a:ahLst/>
              <a:cxnLst>
                <a:cxn ang="0">
                  <a:pos x="connsiteX0" y="connsiteY0"/>
                </a:cxn>
                <a:cxn ang="0">
                  <a:pos x="connsiteX1" y="connsiteY1"/>
                </a:cxn>
                <a:cxn ang="0">
                  <a:pos x="connsiteX2" y="connsiteY2"/>
                </a:cxn>
              </a:cxnLst>
              <a:rect l="l" t="t" r="r" b="b"/>
              <a:pathLst>
                <a:path w="3533312" h="710214">
                  <a:moveTo>
                    <a:pt x="0" y="710214"/>
                  </a:moveTo>
                  <a:cubicBezTo>
                    <a:pt x="654985" y="428839"/>
                    <a:pt x="1672955" y="79652"/>
                    <a:pt x="2663301" y="0"/>
                  </a:cubicBezTo>
                  <a:cubicBezTo>
                    <a:pt x="2283537" y="630067"/>
                    <a:pt x="2960211" y="606393"/>
                    <a:pt x="3533312" y="710214"/>
                  </a:cubicBezTo>
                </a:path>
              </a:pathLst>
            </a:cu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8"/>
            <p:cNvPicPr/>
            <p:nvPr/>
          </p:nvPicPr>
          <p:blipFill>
            <a:blip r:embed="rId6" cstate="print"/>
            <a:srcRect/>
            <a:stretch>
              <a:fillRect/>
            </a:stretch>
          </p:blipFill>
          <p:spPr bwMode="auto">
            <a:xfrm>
              <a:off x="611560" y="4221088"/>
              <a:ext cx="3528392" cy="1872208"/>
            </a:xfrm>
            <a:prstGeom prst="rect">
              <a:avLst/>
            </a:prstGeom>
            <a:noFill/>
            <a:ln w="9525">
              <a:solidFill>
                <a:schemeClr val="tx1"/>
              </a:solidFill>
              <a:miter lim="800000"/>
              <a:headEnd/>
              <a:tailEnd/>
            </a:ln>
          </p:spPr>
        </p:pic>
      </p:grpSp>
      <p:sp>
        <p:nvSpPr>
          <p:cNvPr id="13" name="Slide Number Placeholder 8"/>
          <p:cNvSpPr>
            <a:spLocks noGrp="1"/>
          </p:cNvSpPr>
          <p:nvPr>
            <p:ph type="sldNum" sz="quarter" idx="12"/>
          </p:nvPr>
        </p:nvSpPr>
        <p:spPr>
          <a:xfrm>
            <a:off x="6902896" y="6356350"/>
            <a:ext cx="2133600" cy="365125"/>
          </a:xfrm>
        </p:spPr>
        <p:txBody>
          <a:bodyPr/>
          <a:lstStyle/>
          <a:p>
            <a:fld id="{C1A88CBE-A7C5-49D9-B3F8-45F5C8280637}" type="slidenum">
              <a:rPr lang="en-US" sz="1600" smtClean="0">
                <a:solidFill>
                  <a:srgbClr val="FF0000"/>
                </a:solidFill>
              </a:rPr>
              <a:pPr/>
              <a:t>13</a:t>
            </a:fld>
            <a:endParaRPr lang="en-US" sz="1600" dirty="0">
              <a:solidFill>
                <a:srgbClr val="FF0000"/>
              </a:solidFill>
            </a:endParaRPr>
          </a:p>
        </p:txBody>
      </p:sp>
      <p:cxnSp>
        <p:nvCxnSpPr>
          <p:cNvPr id="14" name="Straight Connector 13"/>
          <p:cNvCxnSpPr/>
          <p:nvPr/>
        </p:nvCxnSpPr>
        <p:spPr>
          <a:xfrm>
            <a:off x="323528" y="1124744"/>
            <a:ext cx="835292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Autofit/>
          </a:bodyPr>
          <a:lstStyle/>
          <a:p>
            <a:r>
              <a:rPr lang="en-US" sz="3500" b="1" dirty="0" smtClean="0">
                <a:solidFill>
                  <a:schemeClr val="accent5">
                    <a:lumMod val="50000"/>
                  </a:schemeClr>
                </a:solidFill>
              </a:rPr>
              <a:t>Toward Ultrahigh-Q Metallic Nanocavity Resonances</a:t>
            </a:r>
            <a:endParaRPr lang="en-US" sz="3500" b="1" dirty="0">
              <a:solidFill>
                <a:schemeClr val="accent5">
                  <a:lumMod val="50000"/>
                </a:schemeClr>
              </a:solidFill>
            </a:endParaRPr>
          </a:p>
        </p:txBody>
      </p:sp>
      <p:pic>
        <p:nvPicPr>
          <p:cNvPr id="3" name="Picture 7" descr="NEW COE LOGO 1.jpg"/>
          <p:cNvPicPr>
            <a:picLocks noChangeAspect="1"/>
          </p:cNvPicPr>
          <p:nvPr/>
        </p:nvPicPr>
        <p:blipFill>
          <a:blip r:embed="rId2" cstate="print">
            <a:lum/>
            <a:extLst>
              <a:ext uri="{28A0092B-C50C-407E-A947-70E740481C1C}">
                <a14:useLocalDpi xmlns:a14="http://schemas.microsoft.com/office/drawing/2010/main" xmlns="" val="0"/>
              </a:ext>
            </a:extLst>
          </a:blip>
          <a:stretch>
            <a:fillRect/>
          </a:stretch>
        </p:blipFill>
        <p:spPr bwMode="auto">
          <a:xfrm>
            <a:off x="20940" y="6400800"/>
            <a:ext cx="4093860" cy="4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644008" y="1536842"/>
            <a:ext cx="4392488" cy="4392488"/>
          </a:xfrm>
          <a:prstGeom prst="rect">
            <a:avLst/>
          </a:prstGeom>
          <a:noFill/>
          <a:ln>
            <a:noFill/>
          </a:ln>
        </p:spPr>
      </p:pic>
      <p:pic>
        <p:nvPicPr>
          <p:cNvPr id="5" name="그림 4"/>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79512" y="1482590"/>
            <a:ext cx="4320480" cy="4104456"/>
          </a:xfrm>
          <a:prstGeom prst="rect">
            <a:avLst/>
          </a:prstGeom>
          <a:noFill/>
          <a:ln>
            <a:noFill/>
          </a:ln>
        </p:spPr>
      </p:pic>
      <p:sp>
        <p:nvSpPr>
          <p:cNvPr id="7" name="Slide Number Placeholder 8"/>
          <p:cNvSpPr>
            <a:spLocks noGrp="1"/>
          </p:cNvSpPr>
          <p:nvPr>
            <p:ph type="sldNum" sz="quarter" idx="12"/>
          </p:nvPr>
        </p:nvSpPr>
        <p:spPr>
          <a:xfrm>
            <a:off x="6902896" y="6356350"/>
            <a:ext cx="2133600" cy="365125"/>
          </a:xfrm>
        </p:spPr>
        <p:txBody>
          <a:bodyPr/>
          <a:lstStyle/>
          <a:p>
            <a:fld id="{C1A88CBE-A7C5-49D9-B3F8-45F5C8280637}" type="slidenum">
              <a:rPr lang="en-US" sz="1600" smtClean="0">
                <a:solidFill>
                  <a:srgbClr val="FF0000"/>
                </a:solidFill>
              </a:rPr>
              <a:pPr/>
              <a:t>14</a:t>
            </a:fld>
            <a:endParaRPr lang="en-US" sz="1600" dirty="0">
              <a:solidFill>
                <a:srgbClr val="FF0000"/>
              </a:solidFill>
            </a:endParaRPr>
          </a:p>
        </p:txBody>
      </p:sp>
      <p:cxnSp>
        <p:nvCxnSpPr>
          <p:cNvPr id="8" name="Straight Connector 7"/>
          <p:cNvCxnSpPr/>
          <p:nvPr/>
        </p:nvCxnSpPr>
        <p:spPr>
          <a:xfrm>
            <a:off x="323528" y="1196752"/>
            <a:ext cx="835292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US" b="1" dirty="0" smtClean="0">
                <a:solidFill>
                  <a:schemeClr val="accent5">
                    <a:lumMod val="50000"/>
                  </a:schemeClr>
                </a:solidFill>
              </a:rPr>
              <a:t>Conclusion</a:t>
            </a:r>
            <a:endParaRPr lang="en-US" b="1" dirty="0">
              <a:solidFill>
                <a:schemeClr val="accent5">
                  <a:lumMod val="50000"/>
                </a:schemeClr>
              </a:solidFill>
            </a:endParaRPr>
          </a:p>
        </p:txBody>
      </p:sp>
      <p:sp>
        <p:nvSpPr>
          <p:cNvPr id="3" name="Content Placeholder 2"/>
          <p:cNvSpPr>
            <a:spLocks noGrp="1"/>
          </p:cNvSpPr>
          <p:nvPr>
            <p:ph idx="1"/>
          </p:nvPr>
        </p:nvSpPr>
        <p:spPr>
          <a:xfrm>
            <a:off x="457200" y="1412776"/>
            <a:ext cx="8229600" cy="4525963"/>
          </a:xfrm>
        </p:spPr>
        <p:txBody>
          <a:bodyPr>
            <a:normAutofit/>
          </a:bodyPr>
          <a:lstStyle/>
          <a:p>
            <a:pPr>
              <a:lnSpc>
                <a:spcPct val="120000"/>
              </a:lnSpc>
            </a:pPr>
            <a:r>
              <a:rPr lang="en-US" sz="2500" dirty="0" smtClean="0"/>
              <a:t>Demonstrated optical bandpass filters and broadband absorbers based on high-index contrast subwavelength waveguide gratings.</a:t>
            </a:r>
          </a:p>
          <a:p>
            <a:pPr>
              <a:lnSpc>
                <a:spcPct val="120000"/>
              </a:lnSpc>
            </a:pPr>
            <a:r>
              <a:rPr lang="en-US" sz="2500" dirty="0" smtClean="0"/>
              <a:t>Explained complex resonance effects in metallic nanoslit arrays with a simple model of an optical cavity with Fano-resonant reflection boundaries.</a:t>
            </a:r>
          </a:p>
          <a:p>
            <a:pPr>
              <a:lnSpc>
                <a:spcPct val="120000"/>
              </a:lnSpc>
            </a:pPr>
            <a:r>
              <a:rPr lang="en-US" sz="2500" dirty="0" smtClean="0"/>
              <a:t>The theory predicts efficient room-T ultrahigh-Q plasmonic nanocavity resonances with the externally amplified intracavity feedback mechanism.</a:t>
            </a:r>
          </a:p>
          <a:p>
            <a:pPr>
              <a:lnSpc>
                <a:spcPct val="120000"/>
              </a:lnSpc>
            </a:pPr>
            <a:endParaRPr lang="en-US" sz="2500" dirty="0"/>
          </a:p>
        </p:txBody>
      </p:sp>
      <p:pic>
        <p:nvPicPr>
          <p:cNvPr id="4" name="Picture 7" descr="NEW COE LOGO 1.jpg"/>
          <p:cNvPicPr>
            <a:picLocks noChangeAspect="1"/>
          </p:cNvPicPr>
          <p:nvPr/>
        </p:nvPicPr>
        <p:blipFill>
          <a:blip r:embed="rId2" cstate="print">
            <a:lum/>
            <a:extLst>
              <a:ext uri="{28A0092B-C50C-407E-A947-70E740481C1C}">
                <a14:useLocalDpi xmlns:a14="http://schemas.microsoft.com/office/drawing/2010/main" xmlns="" val="0"/>
              </a:ext>
            </a:extLst>
          </a:blip>
          <a:stretch>
            <a:fillRect/>
          </a:stretch>
        </p:blipFill>
        <p:spPr bwMode="auto">
          <a:xfrm>
            <a:off x="20940" y="6400800"/>
            <a:ext cx="4093860" cy="4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8"/>
          <p:cNvSpPr>
            <a:spLocks noGrp="1"/>
          </p:cNvSpPr>
          <p:nvPr>
            <p:ph type="sldNum" sz="quarter" idx="12"/>
          </p:nvPr>
        </p:nvSpPr>
        <p:spPr>
          <a:xfrm>
            <a:off x="6902896" y="6356350"/>
            <a:ext cx="2133600" cy="365125"/>
          </a:xfrm>
        </p:spPr>
        <p:txBody>
          <a:bodyPr/>
          <a:lstStyle/>
          <a:p>
            <a:fld id="{C1A88CBE-A7C5-49D9-B3F8-45F5C8280637}" type="slidenum">
              <a:rPr lang="en-US" sz="1600" smtClean="0">
                <a:solidFill>
                  <a:srgbClr val="FF0000"/>
                </a:solidFill>
              </a:rPr>
              <a:pPr/>
              <a:t>15</a:t>
            </a:fld>
            <a:endParaRPr lang="en-US" sz="1600" dirty="0">
              <a:solidFill>
                <a:srgbClr val="FF0000"/>
              </a:solidFill>
            </a:endParaRPr>
          </a:p>
        </p:txBody>
      </p:sp>
      <p:cxnSp>
        <p:nvCxnSpPr>
          <p:cNvPr id="7" name="Straight Connector 6"/>
          <p:cNvCxnSpPr/>
          <p:nvPr/>
        </p:nvCxnSpPr>
        <p:spPr>
          <a:xfrm>
            <a:off x="323528" y="1268760"/>
            <a:ext cx="835292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anophotonic chip"/>
          <p:cNvPicPr>
            <a:picLocks noChangeAspect="1" noChangeArrowheads="1"/>
          </p:cNvPicPr>
          <p:nvPr/>
        </p:nvPicPr>
        <p:blipFill>
          <a:blip r:embed="rId2" cstate="print">
            <a:lum bright="64000" contrast="-70000"/>
          </a:blip>
          <a:srcRect/>
          <a:stretch>
            <a:fillRect/>
          </a:stretch>
        </p:blipFill>
        <p:spPr bwMode="auto">
          <a:xfrm>
            <a:off x="179512" y="1071546"/>
            <a:ext cx="8568952" cy="5021750"/>
          </a:xfrm>
          <a:prstGeom prst="rect">
            <a:avLst/>
          </a:prstGeom>
          <a:noFill/>
        </p:spPr>
      </p:pic>
      <p:sp>
        <p:nvSpPr>
          <p:cNvPr id="2" name="Title 1"/>
          <p:cNvSpPr>
            <a:spLocks noGrp="1"/>
          </p:cNvSpPr>
          <p:nvPr>
            <p:ph type="title"/>
          </p:nvPr>
        </p:nvSpPr>
        <p:spPr>
          <a:xfrm>
            <a:off x="457200" y="116632"/>
            <a:ext cx="8229600" cy="850106"/>
          </a:xfrm>
        </p:spPr>
        <p:txBody>
          <a:bodyPr/>
          <a:lstStyle/>
          <a:p>
            <a:r>
              <a:rPr lang="en-US" b="1" dirty="0" smtClean="0">
                <a:solidFill>
                  <a:schemeClr val="accent5">
                    <a:lumMod val="50000"/>
                  </a:schemeClr>
                </a:solidFill>
              </a:rPr>
              <a:t>ACKNOWLEDGEMENT</a:t>
            </a:r>
            <a:endParaRPr lang="en-US" b="1" dirty="0">
              <a:solidFill>
                <a:schemeClr val="accent5">
                  <a:lumMod val="50000"/>
                </a:schemeClr>
              </a:solidFill>
            </a:endParaRPr>
          </a:p>
        </p:txBody>
      </p:sp>
      <p:sp>
        <p:nvSpPr>
          <p:cNvPr id="4" name="Rectangle 3"/>
          <p:cNvSpPr/>
          <p:nvPr/>
        </p:nvSpPr>
        <p:spPr>
          <a:xfrm>
            <a:off x="214282" y="1071546"/>
            <a:ext cx="8496944" cy="4770537"/>
          </a:xfrm>
          <a:prstGeom prst="rect">
            <a:avLst/>
          </a:prstGeom>
        </p:spPr>
        <p:txBody>
          <a:bodyPr wrap="square">
            <a:spAutoFit/>
          </a:bodyPr>
          <a:lstStyle/>
          <a:p>
            <a:pPr>
              <a:buNone/>
            </a:pPr>
            <a:r>
              <a:rPr lang="en-US" sz="2200" dirty="0" smtClean="0"/>
              <a:t>This research was supported, in part, by the UT System Texas Nanoelectronics Research Superiority Award funded by the State of Texas Emerging Technology Fund as well as by the Texas Instruments distinguished University Chair in Nanoelectronics endowment. Additional support was provided by the National Science Foundation (NSF) under Award No. ECCS-0925774 and IIP-1444922</a:t>
            </a:r>
            <a:r>
              <a:rPr lang="en-US" sz="2200" dirty="0" smtClean="0"/>
              <a:t>.</a:t>
            </a:r>
          </a:p>
          <a:p>
            <a:pPr>
              <a:buNone/>
            </a:pPr>
            <a:endParaRPr lang="en-US" sz="2200" dirty="0" smtClean="0"/>
          </a:p>
          <a:p>
            <a:pPr>
              <a:buNone/>
            </a:pPr>
            <a:r>
              <a:rPr lang="en-US" sz="2200" dirty="0" smtClean="0"/>
              <a:t>Publications with these works:</a:t>
            </a:r>
            <a:endParaRPr lang="en-US" sz="2200" dirty="0" smtClean="0"/>
          </a:p>
          <a:p>
            <a:pPr>
              <a:buNone/>
            </a:pPr>
            <a:r>
              <a:rPr lang="en-US" sz="1600" dirty="0" smtClean="0"/>
              <a:t>[1] J. W. Yoon, K. J. Lee, W. Wu, and R. Magnusson, “Wideband </a:t>
            </a:r>
            <a:r>
              <a:rPr lang="en-US" sz="1600" dirty="0" err="1" smtClean="0"/>
              <a:t>omnidirectional</a:t>
            </a:r>
            <a:r>
              <a:rPr lang="en-US" sz="1600" dirty="0" smtClean="0"/>
              <a:t> polarization-insensitive light absorbers made with 1D silicon gratings”, Adv. Opt. Mater. 2014; doi:10.1002/adom.201400273.</a:t>
            </a:r>
          </a:p>
          <a:p>
            <a:pPr>
              <a:buNone/>
            </a:pPr>
            <a:r>
              <a:rPr lang="en-US" sz="1600" dirty="0" smtClean="0"/>
              <a:t>[2] J. W. Yoon, J. H. Lee, S. H. Song, and R. Magnusson, “Unified theory of </a:t>
            </a:r>
            <a:r>
              <a:rPr lang="en-US" sz="1600" dirty="0" err="1" smtClean="0"/>
              <a:t>surafce-plasmonic</a:t>
            </a:r>
            <a:r>
              <a:rPr lang="en-US" sz="1600" dirty="0" smtClean="0"/>
              <a:t> enhancement and extinction of light transmission through metallic </a:t>
            </a:r>
            <a:r>
              <a:rPr lang="en-US" sz="1600" dirty="0" err="1" smtClean="0"/>
              <a:t>nanoslit</a:t>
            </a:r>
            <a:r>
              <a:rPr lang="en-US" sz="1600" dirty="0" smtClean="0"/>
              <a:t> arrays”, Sci. Rep. 4, 5683 (2014).</a:t>
            </a:r>
          </a:p>
          <a:p>
            <a:pPr>
              <a:buNone/>
            </a:pPr>
            <a:r>
              <a:rPr lang="en-US" sz="1600" dirty="0" smtClean="0"/>
              <a:t>[3] J. W. Yoon, S. H. Song, and R. Magnusson, “Ultrahigh-Q metallic </a:t>
            </a:r>
            <a:r>
              <a:rPr lang="en-US" sz="1600" dirty="0" err="1" smtClean="0"/>
              <a:t>nanocavity</a:t>
            </a:r>
            <a:r>
              <a:rPr lang="en-US" sz="1600" dirty="0" smtClean="0"/>
              <a:t> resonances with externally-amplified </a:t>
            </a:r>
            <a:r>
              <a:rPr lang="en-US" sz="1600" dirty="0" err="1" smtClean="0"/>
              <a:t>intracavity</a:t>
            </a:r>
            <a:r>
              <a:rPr lang="en-US" sz="1600" dirty="0" smtClean="0"/>
              <a:t> feedback”, Sci. Rep. 4, 7124 (2014).</a:t>
            </a:r>
            <a:endParaRPr lang="en-US" sz="1600" dirty="0" smtClean="0"/>
          </a:p>
        </p:txBody>
      </p:sp>
      <p:pic>
        <p:nvPicPr>
          <p:cNvPr id="6" name="Picture 7" descr="NEW COE LOGO 1.jpg"/>
          <p:cNvPicPr>
            <a:picLocks noChangeAspect="1"/>
          </p:cNvPicPr>
          <p:nvPr/>
        </p:nvPicPr>
        <p:blipFill>
          <a:blip r:embed="rId3" cstate="print">
            <a:lum/>
            <a:extLst>
              <a:ext uri="{28A0092B-C50C-407E-A947-70E740481C1C}">
                <a14:useLocalDpi xmlns:a14="http://schemas.microsoft.com/office/drawing/2010/main" xmlns="" val="0"/>
              </a:ext>
            </a:extLst>
          </a:blip>
          <a:stretch>
            <a:fillRect/>
          </a:stretch>
        </p:blipFill>
        <p:spPr bwMode="auto">
          <a:xfrm>
            <a:off x="20940" y="6400800"/>
            <a:ext cx="4093860" cy="4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1" name="Straight Connector 10"/>
          <p:cNvCxnSpPr/>
          <p:nvPr/>
        </p:nvCxnSpPr>
        <p:spPr>
          <a:xfrm>
            <a:off x="323528" y="980728"/>
            <a:ext cx="835292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US" b="1" dirty="0" smtClean="0">
                <a:solidFill>
                  <a:schemeClr val="accent5">
                    <a:lumMod val="50000"/>
                  </a:schemeClr>
                </a:solidFill>
              </a:rPr>
              <a:t>Outline</a:t>
            </a:r>
            <a:endParaRPr lang="en-US" b="1" dirty="0">
              <a:solidFill>
                <a:schemeClr val="accent5">
                  <a:lumMod val="50000"/>
                </a:schemeClr>
              </a:solidFill>
            </a:endParaRPr>
          </a:p>
        </p:txBody>
      </p:sp>
      <p:sp>
        <p:nvSpPr>
          <p:cNvPr id="3" name="Content Placeholder 2"/>
          <p:cNvSpPr>
            <a:spLocks noGrp="1"/>
          </p:cNvSpPr>
          <p:nvPr>
            <p:ph idx="1"/>
          </p:nvPr>
        </p:nvSpPr>
        <p:spPr/>
        <p:txBody>
          <a:bodyPr>
            <a:normAutofit/>
          </a:bodyPr>
          <a:lstStyle/>
          <a:p>
            <a:r>
              <a:rPr lang="en-US" sz="2500" dirty="0" smtClean="0"/>
              <a:t>Introduction</a:t>
            </a:r>
          </a:p>
          <a:p>
            <a:r>
              <a:rPr lang="en-US" sz="2500" dirty="0" smtClean="0"/>
              <a:t>Guided-mode resonance bandpass filters.</a:t>
            </a:r>
          </a:p>
          <a:p>
            <a:r>
              <a:rPr lang="en-US" sz="2500" dirty="0" smtClean="0"/>
              <a:t>Broadband omnidirectional Si grating absorbers.</a:t>
            </a:r>
          </a:p>
          <a:p>
            <a:r>
              <a:rPr lang="en-US" sz="2500" dirty="0" smtClean="0"/>
              <a:t>Transmission resonances in metallic nanoslit arrays.</a:t>
            </a:r>
          </a:p>
          <a:p>
            <a:r>
              <a:rPr lang="en-US" sz="2500" dirty="0" smtClean="0"/>
              <a:t>Gain-assisted ultrahigh-Q SPR in metallic nanocavity arrays.</a:t>
            </a:r>
          </a:p>
          <a:p>
            <a:r>
              <a:rPr lang="en-US" sz="2500" dirty="0" smtClean="0"/>
              <a:t>Conclusion</a:t>
            </a:r>
          </a:p>
          <a:p>
            <a:endParaRPr lang="en-US" sz="2500" dirty="0"/>
          </a:p>
        </p:txBody>
      </p:sp>
      <p:pic>
        <p:nvPicPr>
          <p:cNvPr id="4" name="Picture 7" descr="NEW COE LOGO 1.jpg"/>
          <p:cNvPicPr>
            <a:picLocks noChangeAspect="1"/>
          </p:cNvPicPr>
          <p:nvPr/>
        </p:nvPicPr>
        <p:blipFill>
          <a:blip r:embed="rId3" cstate="print">
            <a:lum/>
            <a:extLst>
              <a:ext uri="{28A0092B-C50C-407E-A947-70E740481C1C}">
                <a14:useLocalDpi xmlns:a14="http://schemas.microsoft.com/office/drawing/2010/main" xmlns="" val="0"/>
              </a:ext>
            </a:extLst>
          </a:blip>
          <a:stretch>
            <a:fillRect/>
          </a:stretch>
        </p:blipFill>
        <p:spPr bwMode="auto">
          <a:xfrm>
            <a:off x="20940" y="6400800"/>
            <a:ext cx="4093860" cy="4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8"/>
          <p:cNvSpPr>
            <a:spLocks noGrp="1"/>
          </p:cNvSpPr>
          <p:nvPr>
            <p:ph type="sldNum" sz="quarter" idx="12"/>
          </p:nvPr>
        </p:nvSpPr>
        <p:spPr>
          <a:xfrm>
            <a:off x="6902896" y="6356350"/>
            <a:ext cx="2133600" cy="365125"/>
          </a:xfrm>
        </p:spPr>
        <p:txBody>
          <a:bodyPr/>
          <a:lstStyle/>
          <a:p>
            <a:fld id="{C1A88CBE-A7C5-49D9-B3F8-45F5C8280637}" type="slidenum">
              <a:rPr lang="en-US" sz="1600" smtClean="0">
                <a:solidFill>
                  <a:srgbClr val="FF0000"/>
                </a:solidFill>
              </a:rPr>
              <a:pPr/>
              <a:t>2</a:t>
            </a:fld>
            <a:endParaRPr lang="en-US" sz="1600" dirty="0">
              <a:solidFill>
                <a:srgbClr val="FF0000"/>
              </a:solidFill>
            </a:endParaRPr>
          </a:p>
        </p:txBody>
      </p:sp>
      <p:cxnSp>
        <p:nvCxnSpPr>
          <p:cNvPr id="9" name="Straight Connector 8"/>
          <p:cNvCxnSpPr/>
          <p:nvPr/>
        </p:nvCxnSpPr>
        <p:spPr>
          <a:xfrm>
            <a:off x="323528" y="1268760"/>
            <a:ext cx="835292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US" b="1" dirty="0" smtClean="0">
                <a:solidFill>
                  <a:schemeClr val="accent5">
                    <a:lumMod val="50000"/>
                  </a:schemeClr>
                </a:solidFill>
              </a:rPr>
              <a:t>Photonic Resonances in Periodic Thin Films</a:t>
            </a:r>
            <a:endParaRPr lang="en-US" b="1" dirty="0">
              <a:solidFill>
                <a:schemeClr val="accent5">
                  <a:lumMod val="50000"/>
                </a:schemeClr>
              </a:solidFill>
            </a:endParaRPr>
          </a:p>
        </p:txBody>
      </p:sp>
      <p:pic>
        <p:nvPicPr>
          <p:cNvPr id="4" name="Picture 7" descr="NEW COE LOGO 1.jpg"/>
          <p:cNvPicPr>
            <a:picLocks noChangeAspect="1"/>
          </p:cNvPicPr>
          <p:nvPr/>
        </p:nvPicPr>
        <p:blipFill>
          <a:blip r:embed="rId3" cstate="print">
            <a:lum/>
            <a:extLst>
              <a:ext uri="{28A0092B-C50C-407E-A947-70E740481C1C}">
                <a14:useLocalDpi xmlns:a14="http://schemas.microsoft.com/office/drawing/2010/main" xmlns="" val="0"/>
              </a:ext>
            </a:extLst>
          </a:blip>
          <a:stretch>
            <a:fillRect/>
          </a:stretch>
        </p:blipFill>
        <p:spPr bwMode="auto">
          <a:xfrm>
            <a:off x="20940" y="6400800"/>
            <a:ext cx="4093860" cy="4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8"/>
          <p:cNvSpPr>
            <a:spLocks noGrp="1"/>
          </p:cNvSpPr>
          <p:nvPr>
            <p:ph type="sldNum" sz="quarter" idx="12"/>
          </p:nvPr>
        </p:nvSpPr>
        <p:spPr>
          <a:xfrm>
            <a:off x="6902896" y="6356350"/>
            <a:ext cx="2133600" cy="365125"/>
          </a:xfrm>
        </p:spPr>
        <p:txBody>
          <a:bodyPr/>
          <a:lstStyle/>
          <a:p>
            <a:fld id="{C1A88CBE-A7C5-49D9-B3F8-45F5C8280637}" type="slidenum">
              <a:rPr lang="en-US" sz="1600" smtClean="0">
                <a:solidFill>
                  <a:srgbClr val="FF0000"/>
                </a:solidFill>
              </a:rPr>
              <a:pPr/>
              <a:t>3</a:t>
            </a:fld>
            <a:endParaRPr lang="en-US" sz="1600" dirty="0">
              <a:solidFill>
                <a:srgbClr val="FF0000"/>
              </a:solidFill>
            </a:endParaRPr>
          </a:p>
        </p:txBody>
      </p:sp>
      <p:cxnSp>
        <p:nvCxnSpPr>
          <p:cNvPr id="8" name="Straight Connector 7"/>
          <p:cNvCxnSpPr/>
          <p:nvPr/>
        </p:nvCxnSpPr>
        <p:spPr>
          <a:xfrm>
            <a:off x="323528" y="1268760"/>
            <a:ext cx="835292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직사각형 9"/>
          <p:cNvSpPr/>
          <p:nvPr/>
        </p:nvSpPr>
        <p:spPr>
          <a:xfrm>
            <a:off x="642910" y="3143248"/>
            <a:ext cx="7858180" cy="57150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직사각형 10"/>
          <p:cNvSpPr/>
          <p:nvPr/>
        </p:nvSpPr>
        <p:spPr>
          <a:xfrm>
            <a:off x="642910" y="3714752"/>
            <a:ext cx="7858180" cy="207170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직선 화살표 연결선 12"/>
          <p:cNvCxnSpPr/>
          <p:nvPr/>
        </p:nvCxnSpPr>
        <p:spPr>
          <a:xfrm rot="16200000" flipH="1">
            <a:off x="321439" y="2321711"/>
            <a:ext cx="1143008" cy="357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직선 화살표 연결선 15"/>
          <p:cNvCxnSpPr/>
          <p:nvPr/>
        </p:nvCxnSpPr>
        <p:spPr>
          <a:xfrm rot="16200000" flipH="1">
            <a:off x="964381" y="3393281"/>
            <a:ext cx="428628" cy="71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직선 화살표 연결선 17"/>
          <p:cNvCxnSpPr/>
          <p:nvPr/>
        </p:nvCxnSpPr>
        <p:spPr>
          <a:xfrm rot="5400000" flipH="1" flipV="1">
            <a:off x="1107257" y="3393281"/>
            <a:ext cx="428628" cy="71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p:nvPr/>
        </p:nvCxnSpPr>
        <p:spPr>
          <a:xfrm rot="16200000" flipH="1">
            <a:off x="785786" y="4214818"/>
            <a:ext cx="1143008" cy="285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직선 화살표 연결선 19"/>
          <p:cNvCxnSpPr/>
          <p:nvPr/>
        </p:nvCxnSpPr>
        <p:spPr>
          <a:xfrm rot="5400000" flipH="1" flipV="1">
            <a:off x="1035819" y="2321711"/>
            <a:ext cx="1143008" cy="357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직선 화살표 연결선 20"/>
          <p:cNvCxnSpPr/>
          <p:nvPr/>
        </p:nvCxnSpPr>
        <p:spPr>
          <a:xfrm rot="5400000" flipH="1" flipV="1">
            <a:off x="750067" y="2321711"/>
            <a:ext cx="1143008" cy="357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직선 화살표 연결선 22"/>
          <p:cNvCxnSpPr/>
          <p:nvPr/>
        </p:nvCxnSpPr>
        <p:spPr>
          <a:xfrm rot="16200000" flipH="1">
            <a:off x="1250133" y="3393281"/>
            <a:ext cx="428628" cy="71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직선 화살표 연결선 23"/>
          <p:cNvCxnSpPr/>
          <p:nvPr/>
        </p:nvCxnSpPr>
        <p:spPr>
          <a:xfrm rot="16200000" flipH="1">
            <a:off x="1071538" y="4214818"/>
            <a:ext cx="1143008" cy="285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42844" y="1428736"/>
            <a:ext cx="2736903" cy="430887"/>
          </a:xfrm>
          <a:prstGeom prst="rect">
            <a:avLst/>
          </a:prstGeom>
          <a:noFill/>
        </p:spPr>
        <p:txBody>
          <a:bodyPr wrap="none" rtlCol="0">
            <a:spAutoFit/>
          </a:bodyPr>
          <a:lstStyle/>
          <a:p>
            <a:r>
              <a:rPr lang="en-US" sz="2200" b="1" dirty="0" smtClean="0"/>
              <a:t>Thin-film interference</a:t>
            </a:r>
            <a:endParaRPr lang="en-US" sz="2200" b="1" dirty="0"/>
          </a:p>
        </p:txBody>
      </p:sp>
      <p:sp>
        <p:nvSpPr>
          <p:cNvPr id="26" name="TextBox 25"/>
          <p:cNvSpPr txBox="1"/>
          <p:nvPr/>
        </p:nvSpPr>
        <p:spPr>
          <a:xfrm>
            <a:off x="2143108" y="3286124"/>
            <a:ext cx="2550763" cy="430887"/>
          </a:xfrm>
          <a:prstGeom prst="rect">
            <a:avLst/>
          </a:prstGeom>
          <a:noFill/>
        </p:spPr>
        <p:txBody>
          <a:bodyPr wrap="none" rtlCol="0">
            <a:spAutoFit/>
          </a:bodyPr>
          <a:lstStyle/>
          <a:p>
            <a:r>
              <a:rPr lang="en-US" sz="2200" b="1" dirty="0" smtClean="0">
                <a:solidFill>
                  <a:srgbClr val="FF0000"/>
                </a:solidFill>
              </a:rPr>
              <a:t>Guided mode by TIR</a:t>
            </a:r>
            <a:endParaRPr lang="en-US" sz="2200" b="1" dirty="0">
              <a:solidFill>
                <a:srgbClr val="FF0000"/>
              </a:solidFill>
            </a:endParaRPr>
          </a:p>
        </p:txBody>
      </p:sp>
      <p:sp>
        <p:nvSpPr>
          <p:cNvPr id="34" name="TextBox 33"/>
          <p:cNvSpPr txBox="1"/>
          <p:nvPr/>
        </p:nvSpPr>
        <p:spPr>
          <a:xfrm>
            <a:off x="3357554" y="1428736"/>
            <a:ext cx="3060518" cy="430887"/>
          </a:xfrm>
          <a:prstGeom prst="rect">
            <a:avLst/>
          </a:prstGeom>
          <a:noFill/>
        </p:spPr>
        <p:txBody>
          <a:bodyPr wrap="none" rtlCol="0">
            <a:spAutoFit/>
          </a:bodyPr>
          <a:lstStyle/>
          <a:p>
            <a:r>
              <a:rPr lang="en-US" sz="2200" b="1" dirty="0" smtClean="0"/>
              <a:t>Guided-mode resonance</a:t>
            </a:r>
            <a:endParaRPr lang="en-US" sz="2200" b="1" dirty="0"/>
          </a:p>
        </p:txBody>
      </p:sp>
      <p:sp>
        <p:nvSpPr>
          <p:cNvPr id="35" name="직사각형 34"/>
          <p:cNvSpPr/>
          <p:nvPr/>
        </p:nvSpPr>
        <p:spPr>
          <a:xfrm>
            <a:off x="2928926" y="3143248"/>
            <a:ext cx="428628" cy="14287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직사각형 35"/>
          <p:cNvSpPr/>
          <p:nvPr/>
        </p:nvSpPr>
        <p:spPr>
          <a:xfrm>
            <a:off x="3643306" y="3143248"/>
            <a:ext cx="428628" cy="14287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직사각형 36"/>
          <p:cNvSpPr/>
          <p:nvPr/>
        </p:nvSpPr>
        <p:spPr>
          <a:xfrm>
            <a:off x="4357686" y="3143248"/>
            <a:ext cx="428628" cy="14287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직사각형 37"/>
          <p:cNvSpPr/>
          <p:nvPr/>
        </p:nvSpPr>
        <p:spPr>
          <a:xfrm>
            <a:off x="5072066" y="3143248"/>
            <a:ext cx="428628" cy="14287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직사각형 38"/>
          <p:cNvSpPr/>
          <p:nvPr/>
        </p:nvSpPr>
        <p:spPr>
          <a:xfrm>
            <a:off x="5786446" y="3143248"/>
            <a:ext cx="428628" cy="14287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직사각형 39"/>
          <p:cNvSpPr/>
          <p:nvPr/>
        </p:nvSpPr>
        <p:spPr>
          <a:xfrm>
            <a:off x="6500826" y="3143248"/>
            <a:ext cx="428628" cy="14287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직사각형 40"/>
          <p:cNvSpPr/>
          <p:nvPr/>
        </p:nvSpPr>
        <p:spPr>
          <a:xfrm>
            <a:off x="7215206" y="3143248"/>
            <a:ext cx="428628" cy="14287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직선 화살표 연결선 26"/>
          <p:cNvCxnSpPr/>
          <p:nvPr/>
        </p:nvCxnSpPr>
        <p:spPr>
          <a:xfrm flipV="1">
            <a:off x="5143504" y="3214686"/>
            <a:ext cx="714380" cy="4286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직선 화살표 연결선 43"/>
          <p:cNvCxnSpPr/>
          <p:nvPr/>
        </p:nvCxnSpPr>
        <p:spPr>
          <a:xfrm>
            <a:off x="6000760" y="3214686"/>
            <a:ext cx="714380" cy="4286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직선 화살표 연결선 44"/>
          <p:cNvCxnSpPr/>
          <p:nvPr/>
        </p:nvCxnSpPr>
        <p:spPr>
          <a:xfrm flipV="1">
            <a:off x="6858016" y="3214686"/>
            <a:ext cx="714380" cy="4286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직선 화살표 연결선 47"/>
          <p:cNvCxnSpPr/>
          <p:nvPr/>
        </p:nvCxnSpPr>
        <p:spPr>
          <a:xfrm rot="16200000" flipH="1">
            <a:off x="5500694" y="3786190"/>
            <a:ext cx="1143008" cy="285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직선 화살표 연결선 48"/>
          <p:cNvCxnSpPr/>
          <p:nvPr/>
        </p:nvCxnSpPr>
        <p:spPr>
          <a:xfrm rot="16200000" flipH="1">
            <a:off x="7215206" y="3714752"/>
            <a:ext cx="1143008" cy="285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직선 화살표 연결선 49"/>
          <p:cNvCxnSpPr/>
          <p:nvPr/>
        </p:nvCxnSpPr>
        <p:spPr>
          <a:xfrm rot="5400000" flipH="1" flipV="1">
            <a:off x="5536413" y="2321711"/>
            <a:ext cx="1143008" cy="357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직선 화살표 연결선 50"/>
          <p:cNvCxnSpPr/>
          <p:nvPr/>
        </p:nvCxnSpPr>
        <p:spPr>
          <a:xfrm rot="5400000" flipH="1" flipV="1">
            <a:off x="7250925" y="2321711"/>
            <a:ext cx="1143008" cy="357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직선 화살표 연결선 51"/>
          <p:cNvCxnSpPr/>
          <p:nvPr/>
        </p:nvCxnSpPr>
        <p:spPr>
          <a:xfrm>
            <a:off x="7715272" y="3214686"/>
            <a:ext cx="714380" cy="4286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571736" y="4457650"/>
            <a:ext cx="5929355" cy="1107996"/>
          </a:xfrm>
          <a:prstGeom prst="rect">
            <a:avLst/>
          </a:prstGeom>
          <a:noFill/>
        </p:spPr>
        <p:txBody>
          <a:bodyPr wrap="square" rtlCol="0">
            <a:spAutoFit/>
          </a:bodyPr>
          <a:lstStyle/>
          <a:p>
            <a:pPr>
              <a:buFontTx/>
              <a:buChar char="-"/>
            </a:pPr>
            <a:r>
              <a:rPr lang="en-US" sz="2200" dirty="0" smtClean="0"/>
              <a:t> Highly controllable with the pattern’s geometry.</a:t>
            </a:r>
          </a:p>
          <a:p>
            <a:pPr>
              <a:buFontTx/>
              <a:buChar char="-"/>
            </a:pPr>
            <a:r>
              <a:rPr lang="en-US" sz="2200" dirty="0" smtClean="0"/>
              <a:t> Spectral engineering by blending of multiple </a:t>
            </a:r>
          </a:p>
          <a:p>
            <a:r>
              <a:rPr lang="en-US" sz="2200" dirty="0" smtClean="0"/>
              <a:t> </a:t>
            </a:r>
            <a:r>
              <a:rPr lang="en-US" sz="2200" dirty="0" smtClean="0"/>
              <a:t> guided modes.</a:t>
            </a:r>
          </a:p>
        </p:txBody>
      </p:sp>
      <p:sp>
        <p:nvSpPr>
          <p:cNvPr id="54" name="직사각형 53"/>
          <p:cNvSpPr/>
          <p:nvPr/>
        </p:nvSpPr>
        <p:spPr>
          <a:xfrm>
            <a:off x="7929586" y="3143248"/>
            <a:ext cx="428628" cy="14287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직선 화살표 연결선 28"/>
          <p:cNvCxnSpPr/>
          <p:nvPr/>
        </p:nvCxnSpPr>
        <p:spPr>
          <a:xfrm>
            <a:off x="4286248" y="3214686"/>
            <a:ext cx="714380" cy="4286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직선 화살표 연결선 32"/>
          <p:cNvCxnSpPr/>
          <p:nvPr/>
        </p:nvCxnSpPr>
        <p:spPr>
          <a:xfrm rot="16200000" flipH="1">
            <a:off x="3464711" y="2321711"/>
            <a:ext cx="1143008" cy="357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Autofit/>
          </a:bodyPr>
          <a:lstStyle/>
          <a:p>
            <a:r>
              <a:rPr lang="en-US" sz="3500" b="1" dirty="0" smtClean="0">
                <a:solidFill>
                  <a:schemeClr val="accent5">
                    <a:lumMod val="50000"/>
                  </a:schemeClr>
                </a:solidFill>
              </a:rPr>
              <a:t>Guided-Mode </a:t>
            </a:r>
            <a:r>
              <a:rPr lang="en-US" sz="3500" b="1" dirty="0">
                <a:solidFill>
                  <a:schemeClr val="accent5">
                    <a:lumMod val="50000"/>
                  </a:schemeClr>
                </a:solidFill>
              </a:rPr>
              <a:t>R</a:t>
            </a:r>
            <a:r>
              <a:rPr lang="en-US" sz="3500" b="1" dirty="0" smtClean="0">
                <a:solidFill>
                  <a:schemeClr val="accent5">
                    <a:lumMod val="50000"/>
                  </a:schemeClr>
                </a:solidFill>
              </a:rPr>
              <a:t>esonances in Dielectric and Semiconductor Thin-Film </a:t>
            </a:r>
            <a:r>
              <a:rPr lang="en-US" sz="3500" b="1" dirty="0">
                <a:solidFill>
                  <a:schemeClr val="accent5">
                    <a:lumMod val="50000"/>
                  </a:schemeClr>
                </a:solidFill>
              </a:rPr>
              <a:t>G</a:t>
            </a:r>
            <a:r>
              <a:rPr lang="en-US" sz="3500" b="1" dirty="0" smtClean="0">
                <a:solidFill>
                  <a:schemeClr val="accent5">
                    <a:lumMod val="50000"/>
                  </a:schemeClr>
                </a:solidFill>
              </a:rPr>
              <a:t>ratings</a:t>
            </a:r>
            <a:endParaRPr lang="en-US" sz="3500" b="1" dirty="0">
              <a:solidFill>
                <a:schemeClr val="accent5">
                  <a:lumMod val="50000"/>
                </a:schemeClr>
              </a:solidFill>
            </a:endParaRPr>
          </a:p>
        </p:txBody>
      </p:sp>
      <p:sp>
        <p:nvSpPr>
          <p:cNvPr id="4" name="TextBox 3"/>
          <p:cNvSpPr txBox="1"/>
          <p:nvPr/>
        </p:nvSpPr>
        <p:spPr>
          <a:xfrm>
            <a:off x="467544" y="1196752"/>
            <a:ext cx="3696140" cy="461665"/>
          </a:xfrm>
          <a:prstGeom prst="rect">
            <a:avLst/>
          </a:prstGeom>
          <a:noFill/>
        </p:spPr>
        <p:txBody>
          <a:bodyPr wrap="none" rtlCol="0">
            <a:spAutoFit/>
          </a:bodyPr>
          <a:lstStyle/>
          <a:p>
            <a:r>
              <a:rPr lang="en-US" sz="2400" b="1" dirty="0" smtClean="0"/>
              <a:t>Low index-contrast gratings</a:t>
            </a:r>
            <a:endParaRPr lang="en-US" sz="2400" b="1" dirty="0"/>
          </a:p>
        </p:txBody>
      </p:sp>
      <p:sp>
        <p:nvSpPr>
          <p:cNvPr id="5" name="TextBox 4"/>
          <p:cNvSpPr txBox="1"/>
          <p:nvPr/>
        </p:nvSpPr>
        <p:spPr>
          <a:xfrm>
            <a:off x="4788024" y="1196752"/>
            <a:ext cx="3752822" cy="461665"/>
          </a:xfrm>
          <a:prstGeom prst="rect">
            <a:avLst/>
          </a:prstGeom>
          <a:noFill/>
        </p:spPr>
        <p:txBody>
          <a:bodyPr wrap="none" rtlCol="0">
            <a:spAutoFit/>
          </a:bodyPr>
          <a:lstStyle/>
          <a:p>
            <a:r>
              <a:rPr lang="en-US" sz="2400" b="1" dirty="0" smtClean="0"/>
              <a:t>High index-contrast gratings</a:t>
            </a:r>
            <a:endParaRPr lang="en-US" sz="2400" b="1" dirty="0"/>
          </a:p>
        </p:txBody>
      </p:sp>
      <p:cxnSp>
        <p:nvCxnSpPr>
          <p:cNvPr id="7" name="Straight Connector 6"/>
          <p:cNvCxnSpPr/>
          <p:nvPr/>
        </p:nvCxnSpPr>
        <p:spPr>
          <a:xfrm>
            <a:off x="4499992" y="1340768"/>
            <a:ext cx="0" cy="4896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1520" y="4892967"/>
            <a:ext cx="4104456" cy="1200329"/>
          </a:xfrm>
          <a:prstGeom prst="rect">
            <a:avLst/>
          </a:prstGeom>
          <a:solidFill>
            <a:schemeClr val="accent3">
              <a:lumMod val="40000"/>
              <a:lumOff val="60000"/>
            </a:schemeClr>
          </a:solidFill>
        </p:spPr>
        <p:txBody>
          <a:bodyPr wrap="square" rtlCol="0">
            <a:spAutoFit/>
          </a:bodyPr>
          <a:lstStyle/>
          <a:p>
            <a:pPr>
              <a:buFontTx/>
              <a:buChar char="-"/>
            </a:pPr>
            <a:r>
              <a:rPr lang="en-US" dirty="0" smtClean="0"/>
              <a:t> High-Q, narrow band resonances.</a:t>
            </a:r>
          </a:p>
          <a:p>
            <a:pPr>
              <a:buFontTx/>
              <a:buChar char="-"/>
            </a:pPr>
            <a:r>
              <a:rPr lang="en-US" dirty="0" smtClean="0"/>
              <a:t> Primarily reflection peaks.</a:t>
            </a:r>
          </a:p>
          <a:p>
            <a:pPr>
              <a:buFontTx/>
              <a:buChar char="-"/>
            </a:pPr>
            <a:r>
              <a:rPr lang="en-US" dirty="0" smtClean="0"/>
              <a:t> Optical notch </a:t>
            </a:r>
            <a:r>
              <a:rPr lang="en-US" dirty="0" smtClean="0"/>
              <a:t>filters, biosensors, </a:t>
            </a:r>
            <a:r>
              <a:rPr lang="en-US" dirty="0" smtClean="0"/>
              <a:t>and so on.</a:t>
            </a:r>
            <a:endParaRPr lang="en-US" dirty="0"/>
          </a:p>
        </p:txBody>
      </p:sp>
      <p:pic>
        <p:nvPicPr>
          <p:cNvPr id="9" name="Picture 7" descr="NEW COE LOGO 1.jpg"/>
          <p:cNvPicPr>
            <a:picLocks noChangeAspect="1"/>
          </p:cNvPicPr>
          <p:nvPr/>
        </p:nvPicPr>
        <p:blipFill>
          <a:blip r:embed="rId3" cstate="print">
            <a:lum/>
            <a:extLst>
              <a:ext uri="{28A0092B-C50C-407E-A947-70E740481C1C}">
                <a14:useLocalDpi xmlns:a14="http://schemas.microsoft.com/office/drawing/2010/main" xmlns="" val="0"/>
              </a:ext>
            </a:extLst>
          </a:blip>
          <a:stretch>
            <a:fillRect/>
          </a:stretch>
        </p:blipFill>
        <p:spPr bwMode="auto">
          <a:xfrm>
            <a:off x="20940" y="6400800"/>
            <a:ext cx="4093860" cy="4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p:nvPr/>
        </p:nvSpPr>
        <p:spPr>
          <a:xfrm>
            <a:off x="4788024" y="4869160"/>
            <a:ext cx="4104456" cy="1477328"/>
          </a:xfrm>
          <a:prstGeom prst="rect">
            <a:avLst/>
          </a:prstGeom>
          <a:solidFill>
            <a:schemeClr val="accent3">
              <a:lumMod val="40000"/>
              <a:lumOff val="60000"/>
            </a:schemeClr>
          </a:solidFill>
        </p:spPr>
        <p:txBody>
          <a:bodyPr wrap="square" rtlCol="0">
            <a:spAutoFit/>
          </a:bodyPr>
          <a:lstStyle/>
          <a:p>
            <a:pPr>
              <a:buFontTx/>
              <a:buChar char="-"/>
            </a:pPr>
            <a:r>
              <a:rPr lang="en-US" dirty="0" smtClean="0"/>
              <a:t> Both broadband + narrow-band effects.</a:t>
            </a:r>
          </a:p>
          <a:p>
            <a:pPr>
              <a:buFontTx/>
              <a:buChar char="-"/>
            </a:pPr>
            <a:r>
              <a:rPr lang="en-US" dirty="0" smtClean="0"/>
              <a:t> Versatile spectral engineering.</a:t>
            </a:r>
          </a:p>
          <a:p>
            <a:pPr>
              <a:buFontTx/>
              <a:buChar char="-"/>
            </a:pPr>
            <a:r>
              <a:rPr lang="en-US" dirty="0" smtClean="0"/>
              <a:t> Lossless mirrors/</a:t>
            </a:r>
            <a:r>
              <a:rPr lang="en-US" dirty="0" err="1" smtClean="0"/>
              <a:t>polarizers</a:t>
            </a:r>
            <a:r>
              <a:rPr lang="en-US" dirty="0" smtClean="0"/>
              <a:t>, flat </a:t>
            </a:r>
            <a:r>
              <a:rPr lang="en-US" dirty="0" err="1" smtClean="0"/>
              <a:t>microlenses</a:t>
            </a:r>
            <a:r>
              <a:rPr lang="en-US" dirty="0" smtClean="0"/>
              <a:t>, bandpass filters, broadband </a:t>
            </a:r>
            <a:r>
              <a:rPr lang="en-US" dirty="0" smtClean="0"/>
              <a:t>resonant absorbers</a:t>
            </a:r>
            <a:r>
              <a:rPr lang="en-US" dirty="0" smtClean="0"/>
              <a:t>, and so on.</a:t>
            </a:r>
            <a:endParaRPr lang="en-US" dirty="0"/>
          </a:p>
        </p:txBody>
      </p:sp>
      <p:pic>
        <p:nvPicPr>
          <p:cNvPr id="2050" name="Picture 2"/>
          <p:cNvPicPr>
            <a:picLocks noChangeAspect="1" noChangeArrowheads="1"/>
          </p:cNvPicPr>
          <p:nvPr/>
        </p:nvPicPr>
        <p:blipFill>
          <a:blip r:embed="rId4" cstate="print"/>
          <a:srcRect/>
          <a:stretch>
            <a:fillRect/>
          </a:stretch>
        </p:blipFill>
        <p:spPr bwMode="auto">
          <a:xfrm>
            <a:off x="285595" y="1700808"/>
            <a:ext cx="3998373" cy="2770966"/>
          </a:xfrm>
          <a:prstGeom prst="rect">
            <a:avLst/>
          </a:prstGeom>
          <a:noFill/>
          <a:ln w="9525">
            <a:noFill/>
            <a:miter lim="800000"/>
            <a:headEnd/>
            <a:tailEnd/>
          </a:ln>
        </p:spPr>
      </p:pic>
      <p:sp>
        <p:nvSpPr>
          <p:cNvPr id="12" name="TextBox 11"/>
          <p:cNvSpPr txBox="1"/>
          <p:nvPr/>
        </p:nvSpPr>
        <p:spPr>
          <a:xfrm>
            <a:off x="683568" y="4437112"/>
            <a:ext cx="3387851" cy="276999"/>
          </a:xfrm>
          <a:prstGeom prst="rect">
            <a:avLst/>
          </a:prstGeom>
          <a:noFill/>
        </p:spPr>
        <p:txBody>
          <a:bodyPr wrap="none" rtlCol="0">
            <a:spAutoFit/>
          </a:bodyPr>
          <a:lstStyle/>
          <a:p>
            <a:r>
              <a:rPr lang="en-US" sz="1200" dirty="0" smtClean="0"/>
              <a:t>[Wang and Magnusson, Appl. Opt. 32, 2606 (1993)]</a:t>
            </a:r>
            <a:endParaRPr lang="en-US" sz="1200" dirty="0"/>
          </a:p>
        </p:txBody>
      </p:sp>
      <p:pic>
        <p:nvPicPr>
          <p:cNvPr id="2051" name="Picture 3"/>
          <p:cNvPicPr>
            <a:picLocks noChangeAspect="1" noChangeArrowheads="1"/>
          </p:cNvPicPr>
          <p:nvPr/>
        </p:nvPicPr>
        <p:blipFill>
          <a:blip r:embed="rId5" cstate="print"/>
          <a:srcRect/>
          <a:stretch>
            <a:fillRect/>
          </a:stretch>
        </p:blipFill>
        <p:spPr bwMode="auto">
          <a:xfrm>
            <a:off x="4716016" y="1735469"/>
            <a:ext cx="3816424" cy="2642139"/>
          </a:xfrm>
          <a:prstGeom prst="rect">
            <a:avLst/>
          </a:prstGeom>
          <a:noFill/>
          <a:ln w="9525">
            <a:noFill/>
            <a:miter lim="800000"/>
            <a:headEnd/>
            <a:tailEnd/>
          </a:ln>
        </p:spPr>
      </p:pic>
      <p:sp>
        <p:nvSpPr>
          <p:cNvPr id="14" name="TextBox 13"/>
          <p:cNvSpPr txBox="1"/>
          <p:nvPr/>
        </p:nvSpPr>
        <p:spPr>
          <a:xfrm>
            <a:off x="4998779" y="4448145"/>
            <a:ext cx="3461653" cy="276999"/>
          </a:xfrm>
          <a:prstGeom prst="rect">
            <a:avLst/>
          </a:prstGeom>
          <a:noFill/>
        </p:spPr>
        <p:txBody>
          <a:bodyPr wrap="none" rtlCol="0">
            <a:spAutoFit/>
          </a:bodyPr>
          <a:lstStyle/>
          <a:p>
            <a:r>
              <a:rPr lang="en-US" sz="1200" dirty="0" smtClean="0"/>
              <a:t>[Ding and Magnusson, Opt. Express 12, 5661 (2004)]</a:t>
            </a:r>
            <a:endParaRPr lang="en-US" sz="1200" dirty="0"/>
          </a:p>
        </p:txBody>
      </p:sp>
      <p:sp>
        <p:nvSpPr>
          <p:cNvPr id="17" name="Slide Number Placeholder 8"/>
          <p:cNvSpPr>
            <a:spLocks noGrp="1"/>
          </p:cNvSpPr>
          <p:nvPr>
            <p:ph type="sldNum" sz="quarter" idx="12"/>
          </p:nvPr>
        </p:nvSpPr>
        <p:spPr>
          <a:xfrm>
            <a:off x="6902896" y="6356350"/>
            <a:ext cx="2133600" cy="365125"/>
          </a:xfrm>
        </p:spPr>
        <p:txBody>
          <a:bodyPr/>
          <a:lstStyle/>
          <a:p>
            <a:fld id="{C1A88CBE-A7C5-49D9-B3F8-45F5C8280637}" type="slidenum">
              <a:rPr lang="en-US" sz="1600" smtClean="0">
                <a:solidFill>
                  <a:srgbClr val="FF0000"/>
                </a:solidFill>
              </a:rPr>
              <a:pPr/>
              <a:t>4</a:t>
            </a:fld>
            <a:endParaRPr lang="en-US" sz="1600" dirty="0">
              <a:solidFill>
                <a:srgbClr val="FF0000"/>
              </a:solidFill>
            </a:endParaRPr>
          </a:p>
        </p:txBody>
      </p:sp>
      <p:cxnSp>
        <p:nvCxnSpPr>
          <p:cNvPr id="18" name="Straight Connector 17"/>
          <p:cNvCxnSpPr/>
          <p:nvPr/>
        </p:nvCxnSpPr>
        <p:spPr>
          <a:xfrm>
            <a:off x="323528" y="1196752"/>
            <a:ext cx="835292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7" descr="NEW COE LOGO 1.jpg"/>
          <p:cNvPicPr>
            <a:picLocks noChangeAspect="1"/>
          </p:cNvPicPr>
          <p:nvPr/>
        </p:nvPicPr>
        <p:blipFill>
          <a:blip r:embed="rId4" cstate="print">
            <a:lum/>
            <a:extLst>
              <a:ext uri="{28A0092B-C50C-407E-A947-70E740481C1C}">
                <a14:useLocalDpi xmlns:a14="http://schemas.microsoft.com/office/drawing/2010/main" xmlns="" val="0"/>
              </a:ext>
            </a:extLst>
          </a:blip>
          <a:stretch>
            <a:fillRect/>
          </a:stretch>
        </p:blipFill>
        <p:spPr bwMode="auto">
          <a:xfrm>
            <a:off x="20940" y="6400800"/>
            <a:ext cx="4093860" cy="4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95536" y="116632"/>
            <a:ext cx="8229600" cy="648072"/>
          </a:xfrm>
        </p:spPr>
        <p:txBody>
          <a:bodyPr>
            <a:noAutofit/>
          </a:bodyPr>
          <a:lstStyle/>
          <a:p>
            <a:r>
              <a:rPr lang="en-US" sz="3500" b="1" dirty="0" smtClean="0">
                <a:solidFill>
                  <a:schemeClr val="accent5">
                    <a:lumMod val="50000"/>
                  </a:schemeClr>
                </a:solidFill>
              </a:rPr>
              <a:t>Bandpass Filters: Theoretical</a:t>
            </a:r>
            <a:endParaRPr lang="en-US" sz="3500" b="1" dirty="0">
              <a:solidFill>
                <a:schemeClr val="accent5">
                  <a:lumMod val="50000"/>
                </a:schemeClr>
              </a:solidFill>
            </a:endParaRPr>
          </a:p>
        </p:txBody>
      </p:sp>
      <p:graphicFrame>
        <p:nvGraphicFramePr>
          <p:cNvPr id="4" name="Object 3"/>
          <p:cNvGraphicFramePr>
            <a:graphicFrameLocks noChangeAspect="1"/>
          </p:cNvGraphicFramePr>
          <p:nvPr>
            <p:extLst>
              <p:ext uri="{D42A27DB-BD31-4B8C-83A1-F6EECF244321}">
                <p14:modId xmlns="" xmlns:p14="http://schemas.microsoft.com/office/powerpoint/2010/main" val="3642043128"/>
              </p:ext>
            </p:extLst>
          </p:nvPr>
        </p:nvGraphicFramePr>
        <p:xfrm>
          <a:off x="4860032" y="1270501"/>
          <a:ext cx="4033178" cy="3024336"/>
        </p:xfrm>
        <a:graphic>
          <a:graphicData uri="http://schemas.openxmlformats.org/presentationml/2006/ole">
            <p:oleObj spid="_x0000_s1026" name="Graph" r:id="rId5" imgW="2926080" imgH="2194560" progId="Origin50.Graph">
              <p:embed/>
            </p:oleObj>
          </a:graphicData>
        </a:graphic>
      </p:graphicFrame>
      <p:sp>
        <p:nvSpPr>
          <p:cNvPr id="8" name="TextBox 7"/>
          <p:cNvSpPr txBox="1"/>
          <p:nvPr/>
        </p:nvSpPr>
        <p:spPr>
          <a:xfrm>
            <a:off x="7739340" y="1558533"/>
            <a:ext cx="937116" cy="276999"/>
          </a:xfrm>
          <a:prstGeom prst="rect">
            <a:avLst/>
          </a:prstGeom>
          <a:noFill/>
        </p:spPr>
        <p:txBody>
          <a:bodyPr wrap="none" rtlCol="0">
            <a:spAutoFit/>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Multilayer</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7812360" y="1846565"/>
            <a:ext cx="540533" cy="276999"/>
          </a:xfrm>
          <a:prstGeom prst="rect">
            <a:avLst/>
          </a:prstGeom>
          <a:noFill/>
        </p:spPr>
        <p:txBody>
          <a:bodyPr wrap="none" rtlCol="0">
            <a:spAutoFit/>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GMR</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9" name="Picture 18"/>
          <p:cNvPicPr>
            <a:picLocks noChangeAspect="1"/>
          </p:cNvPicPr>
          <p:nvPr/>
        </p:nvPicPr>
        <p:blipFill>
          <a:blip r:embed="rId6" cstate="print"/>
          <a:stretch>
            <a:fillRect/>
          </a:stretch>
        </p:blipFill>
        <p:spPr>
          <a:xfrm>
            <a:off x="1835696" y="1774557"/>
            <a:ext cx="2843324" cy="2047946"/>
          </a:xfrm>
          <a:prstGeom prst="rect">
            <a:avLst/>
          </a:prstGeom>
        </p:spPr>
      </p:pic>
      <p:pic>
        <p:nvPicPr>
          <p:cNvPr id="29" name="Picture 28"/>
          <p:cNvPicPr>
            <a:picLocks noChangeAspect="1"/>
          </p:cNvPicPr>
          <p:nvPr/>
        </p:nvPicPr>
        <p:blipFill>
          <a:blip r:embed="rId7" cstate="print"/>
          <a:stretch>
            <a:fillRect/>
          </a:stretch>
        </p:blipFill>
        <p:spPr>
          <a:xfrm>
            <a:off x="323528" y="1630541"/>
            <a:ext cx="1420749" cy="2160239"/>
          </a:xfrm>
          <a:prstGeom prst="rect">
            <a:avLst/>
          </a:prstGeom>
        </p:spPr>
      </p:pic>
      <p:sp>
        <p:nvSpPr>
          <p:cNvPr id="30" name="TextBox 29"/>
          <p:cNvSpPr txBox="1"/>
          <p:nvPr/>
        </p:nvSpPr>
        <p:spPr>
          <a:xfrm>
            <a:off x="251520" y="3790781"/>
            <a:ext cx="1421992" cy="646331"/>
          </a:xfrm>
          <a:prstGeom prst="rect">
            <a:avLst/>
          </a:prstGeom>
          <a:noFill/>
        </p:spPr>
        <p:txBody>
          <a:bodyPr wrap="none" rtlCol="0">
            <a:spAutoFit/>
          </a:bodyPr>
          <a:lstStyle/>
          <a:p>
            <a:r>
              <a:rPr lang="en-US" dirty="0" smtClean="0"/>
              <a:t>Conventional</a:t>
            </a:r>
          </a:p>
          <a:p>
            <a:r>
              <a:rPr lang="en-US" dirty="0" smtClean="0"/>
              <a:t>multilayer</a:t>
            </a:r>
            <a:endParaRPr lang="en-US" dirty="0"/>
          </a:p>
        </p:txBody>
      </p:sp>
      <p:sp>
        <p:nvSpPr>
          <p:cNvPr id="31" name="TextBox 30"/>
          <p:cNvSpPr txBox="1"/>
          <p:nvPr/>
        </p:nvSpPr>
        <p:spPr>
          <a:xfrm>
            <a:off x="2277774" y="3790781"/>
            <a:ext cx="1790170" cy="646331"/>
          </a:xfrm>
          <a:prstGeom prst="rect">
            <a:avLst/>
          </a:prstGeom>
          <a:noFill/>
        </p:spPr>
        <p:txBody>
          <a:bodyPr wrap="none" rtlCol="0">
            <a:spAutoFit/>
          </a:bodyPr>
          <a:lstStyle/>
          <a:p>
            <a:r>
              <a:rPr lang="en-US" dirty="0" smtClean="0"/>
              <a:t>Single-layer GMR</a:t>
            </a:r>
          </a:p>
          <a:p>
            <a:r>
              <a:rPr lang="en-US" dirty="0" smtClean="0"/>
              <a:t>structure</a:t>
            </a:r>
            <a:endParaRPr lang="en-US" dirty="0"/>
          </a:p>
        </p:txBody>
      </p:sp>
      <p:sp>
        <p:nvSpPr>
          <p:cNvPr id="32" name="TextBox 31"/>
          <p:cNvSpPr txBox="1"/>
          <p:nvPr/>
        </p:nvSpPr>
        <p:spPr>
          <a:xfrm>
            <a:off x="323528" y="4881934"/>
            <a:ext cx="8424936" cy="923330"/>
          </a:xfrm>
          <a:prstGeom prst="rect">
            <a:avLst/>
          </a:prstGeom>
          <a:solidFill>
            <a:schemeClr val="accent3">
              <a:lumMod val="40000"/>
              <a:lumOff val="60000"/>
            </a:schemeClr>
          </a:solidFill>
        </p:spPr>
        <p:txBody>
          <a:bodyPr wrap="square" rtlCol="0">
            <a:spAutoFit/>
          </a:bodyPr>
          <a:lstStyle/>
          <a:p>
            <a:r>
              <a:rPr lang="en-US" b="1" dirty="0" smtClean="0"/>
              <a:t>Major advantages</a:t>
            </a:r>
          </a:p>
          <a:p>
            <a:r>
              <a:rPr lang="en-US" dirty="0" smtClean="0"/>
              <a:t>- Simple </a:t>
            </a:r>
            <a:r>
              <a:rPr lang="en-US" dirty="0" err="1" smtClean="0"/>
              <a:t>fab</a:t>
            </a:r>
            <a:r>
              <a:rPr lang="en-US" dirty="0" smtClean="0"/>
              <a:t>. processes (involves less fabrication errors).</a:t>
            </a:r>
          </a:p>
          <a:p>
            <a:r>
              <a:rPr lang="en-US" dirty="0" smtClean="0"/>
              <a:t>- Stop-bands and pass-line are determined by geometry of the surface texture.</a:t>
            </a:r>
          </a:p>
        </p:txBody>
      </p:sp>
      <p:pic>
        <p:nvPicPr>
          <p:cNvPr id="33" name="Picture 32"/>
          <p:cNvPicPr/>
          <p:nvPr/>
        </p:nvPicPr>
        <p:blipFill>
          <a:blip r:embed="rId8" cstate="print"/>
          <a:srcRect/>
          <a:stretch>
            <a:fillRect/>
          </a:stretch>
        </p:blipFill>
        <p:spPr bwMode="auto">
          <a:xfrm>
            <a:off x="5580112" y="1558533"/>
            <a:ext cx="1296144" cy="1800200"/>
          </a:xfrm>
          <a:prstGeom prst="rect">
            <a:avLst/>
          </a:prstGeom>
          <a:noFill/>
          <a:ln w="9525">
            <a:noFill/>
            <a:miter lim="800000"/>
            <a:headEnd/>
            <a:tailEnd/>
          </a:ln>
        </p:spPr>
      </p:pic>
      <p:sp>
        <p:nvSpPr>
          <p:cNvPr id="14" name="Slide Number Placeholder 8"/>
          <p:cNvSpPr>
            <a:spLocks noGrp="1"/>
          </p:cNvSpPr>
          <p:nvPr>
            <p:ph type="sldNum" sz="quarter" idx="12"/>
          </p:nvPr>
        </p:nvSpPr>
        <p:spPr>
          <a:xfrm>
            <a:off x="6902896" y="6356350"/>
            <a:ext cx="2133600" cy="365125"/>
          </a:xfrm>
        </p:spPr>
        <p:txBody>
          <a:bodyPr/>
          <a:lstStyle/>
          <a:p>
            <a:fld id="{C1A88CBE-A7C5-49D9-B3F8-45F5C8280637}" type="slidenum">
              <a:rPr lang="en-US" sz="1600" smtClean="0">
                <a:solidFill>
                  <a:srgbClr val="FF0000"/>
                </a:solidFill>
              </a:rPr>
              <a:pPr/>
              <a:t>5</a:t>
            </a:fld>
            <a:endParaRPr lang="en-US" sz="1600" dirty="0">
              <a:solidFill>
                <a:srgbClr val="FF0000"/>
              </a:solidFill>
            </a:endParaRPr>
          </a:p>
        </p:txBody>
      </p:sp>
      <p:cxnSp>
        <p:nvCxnSpPr>
          <p:cNvPr id="15" name="Straight Connector 14"/>
          <p:cNvCxnSpPr/>
          <p:nvPr/>
        </p:nvCxnSpPr>
        <p:spPr>
          <a:xfrm>
            <a:off x="323528" y="908720"/>
            <a:ext cx="835292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7" descr="NEW COE LOGO 1.jpg"/>
          <p:cNvPicPr>
            <a:picLocks noChangeAspect="1"/>
          </p:cNvPicPr>
          <p:nvPr/>
        </p:nvPicPr>
        <p:blipFill>
          <a:blip r:embed="rId3" cstate="print">
            <a:lum/>
            <a:extLst>
              <a:ext uri="{28A0092B-C50C-407E-A947-70E740481C1C}">
                <a14:useLocalDpi xmlns:a14="http://schemas.microsoft.com/office/drawing/2010/main" xmlns="" val="0"/>
              </a:ext>
            </a:extLst>
          </a:blip>
          <a:stretch>
            <a:fillRect/>
          </a:stretch>
        </p:blipFill>
        <p:spPr bwMode="auto">
          <a:xfrm>
            <a:off x="20940" y="6400800"/>
            <a:ext cx="4093860" cy="4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p:nvPr/>
        </p:nvPicPr>
        <p:blipFill>
          <a:blip r:embed="rId4" cstate="print"/>
          <a:srcRect/>
          <a:stretch>
            <a:fillRect/>
          </a:stretch>
        </p:blipFill>
        <p:spPr bwMode="auto">
          <a:xfrm>
            <a:off x="251520" y="3140968"/>
            <a:ext cx="3456384" cy="1656184"/>
          </a:xfrm>
          <a:prstGeom prst="rect">
            <a:avLst/>
          </a:prstGeom>
          <a:noFill/>
          <a:ln w="9525">
            <a:noFill/>
            <a:miter lim="800000"/>
            <a:headEnd/>
            <a:tailEnd/>
          </a:ln>
        </p:spPr>
      </p:pic>
      <p:pic>
        <p:nvPicPr>
          <p:cNvPr id="2053" name="Picture 5" descr="nanophotonic chip"/>
          <p:cNvPicPr>
            <a:picLocks noChangeAspect="1" noChangeArrowheads="1"/>
          </p:cNvPicPr>
          <p:nvPr/>
        </p:nvPicPr>
        <p:blipFill>
          <a:blip r:embed="rId5" cstate="print"/>
          <a:srcRect/>
          <a:stretch>
            <a:fillRect/>
          </a:stretch>
        </p:blipFill>
        <p:spPr bwMode="auto">
          <a:xfrm>
            <a:off x="683568" y="1124744"/>
            <a:ext cx="2836471" cy="1681221"/>
          </a:xfrm>
          <a:prstGeom prst="rect">
            <a:avLst/>
          </a:prstGeom>
          <a:noFill/>
        </p:spPr>
      </p:pic>
      <p:pic>
        <p:nvPicPr>
          <p:cNvPr id="16" name="Picture 15"/>
          <p:cNvPicPr/>
          <p:nvPr/>
        </p:nvPicPr>
        <p:blipFill>
          <a:blip r:embed="rId6" cstate="print"/>
          <a:srcRect/>
          <a:stretch>
            <a:fillRect/>
          </a:stretch>
        </p:blipFill>
        <p:spPr bwMode="auto">
          <a:xfrm>
            <a:off x="755576" y="5157192"/>
            <a:ext cx="2520280" cy="1406203"/>
          </a:xfrm>
          <a:prstGeom prst="rect">
            <a:avLst/>
          </a:prstGeom>
          <a:noFill/>
          <a:ln w="9525">
            <a:noFill/>
            <a:miter lim="800000"/>
            <a:headEnd/>
            <a:tailEnd/>
          </a:ln>
        </p:spPr>
      </p:pic>
      <p:sp>
        <p:nvSpPr>
          <p:cNvPr id="17" name="TextBox 16"/>
          <p:cNvSpPr txBox="1"/>
          <p:nvPr/>
        </p:nvSpPr>
        <p:spPr>
          <a:xfrm>
            <a:off x="1115616" y="2946430"/>
            <a:ext cx="2033570" cy="338554"/>
          </a:xfrm>
          <a:prstGeom prst="rect">
            <a:avLst/>
          </a:prstGeom>
          <a:noFill/>
        </p:spPr>
        <p:txBody>
          <a:bodyPr wrap="none" rtlCol="0">
            <a:spAutoFit/>
          </a:bodyPr>
          <a:lstStyle/>
          <a:p>
            <a:r>
              <a:rPr lang="en-US" sz="1600" dirty="0" smtClean="0"/>
              <a:t>Surface profiles (AFM)</a:t>
            </a:r>
            <a:endParaRPr lang="en-US" sz="1600" dirty="0"/>
          </a:p>
        </p:txBody>
      </p:sp>
      <p:sp>
        <p:nvSpPr>
          <p:cNvPr id="18" name="TextBox 17"/>
          <p:cNvSpPr txBox="1"/>
          <p:nvPr/>
        </p:nvSpPr>
        <p:spPr>
          <a:xfrm>
            <a:off x="899592" y="4818638"/>
            <a:ext cx="744114" cy="338554"/>
          </a:xfrm>
          <a:prstGeom prst="rect">
            <a:avLst/>
          </a:prstGeom>
          <a:noFill/>
        </p:spPr>
        <p:txBody>
          <a:bodyPr wrap="none" rtlCol="0">
            <a:spAutoFit/>
          </a:bodyPr>
          <a:lstStyle/>
          <a:p>
            <a:r>
              <a:rPr lang="en-US" sz="1600" dirty="0" smtClean="0"/>
              <a:t>Design</a:t>
            </a:r>
            <a:endParaRPr lang="en-US" sz="1600" dirty="0"/>
          </a:p>
        </p:txBody>
      </p:sp>
      <p:sp>
        <p:nvSpPr>
          <p:cNvPr id="19" name="TextBox 18"/>
          <p:cNvSpPr txBox="1"/>
          <p:nvPr/>
        </p:nvSpPr>
        <p:spPr>
          <a:xfrm>
            <a:off x="2171702" y="4818638"/>
            <a:ext cx="1054969" cy="338554"/>
          </a:xfrm>
          <a:prstGeom prst="rect">
            <a:avLst/>
          </a:prstGeom>
          <a:noFill/>
        </p:spPr>
        <p:txBody>
          <a:bodyPr wrap="none" rtlCol="0">
            <a:spAutoFit/>
          </a:bodyPr>
          <a:lstStyle/>
          <a:p>
            <a:r>
              <a:rPr lang="en-US" sz="1600" dirty="0" smtClean="0"/>
              <a:t>Fabricated</a:t>
            </a:r>
            <a:endParaRPr lang="en-US" sz="1600" dirty="0"/>
          </a:p>
        </p:txBody>
      </p:sp>
      <p:sp>
        <p:nvSpPr>
          <p:cNvPr id="20" name="TextBox 19"/>
          <p:cNvSpPr txBox="1"/>
          <p:nvPr/>
        </p:nvSpPr>
        <p:spPr>
          <a:xfrm>
            <a:off x="3923928" y="4604935"/>
            <a:ext cx="4752528" cy="1711366"/>
          </a:xfrm>
          <a:prstGeom prst="rect">
            <a:avLst/>
          </a:prstGeom>
          <a:solidFill>
            <a:schemeClr val="accent3">
              <a:lumMod val="40000"/>
              <a:lumOff val="60000"/>
            </a:schemeClr>
          </a:solidFill>
        </p:spPr>
        <p:txBody>
          <a:bodyPr wrap="square" rtlCol="0">
            <a:spAutoFit/>
          </a:bodyPr>
          <a:lstStyle/>
          <a:p>
            <a:pPr>
              <a:lnSpc>
                <a:spcPct val="150000"/>
              </a:lnSpc>
            </a:pPr>
            <a:r>
              <a:rPr lang="en-US" b="1" dirty="0" smtClean="0"/>
              <a:t>Performance Parameters</a:t>
            </a:r>
          </a:p>
          <a:p>
            <a:pPr>
              <a:lnSpc>
                <a:spcPct val="150000"/>
              </a:lnSpc>
            </a:pPr>
            <a:r>
              <a:rPr lang="en-US" dirty="0" smtClean="0"/>
              <a:t>- Pass-line (peak): 0.4 nm FWHM, 83% efficiency.</a:t>
            </a:r>
          </a:p>
          <a:p>
            <a:pPr>
              <a:lnSpc>
                <a:spcPct val="150000"/>
              </a:lnSpc>
            </a:pPr>
            <a:r>
              <a:rPr lang="en-US" dirty="0" smtClean="0"/>
              <a:t>- Stop-band: &lt; 1% over 100 nm bandwidth.</a:t>
            </a:r>
          </a:p>
          <a:p>
            <a:pPr>
              <a:lnSpc>
                <a:spcPct val="150000"/>
              </a:lnSpc>
              <a:buFontTx/>
              <a:buChar char="-"/>
            </a:pPr>
            <a:r>
              <a:rPr lang="en-US" dirty="0" smtClean="0"/>
              <a:t> Angular tunability = 6 nm/deg.</a:t>
            </a:r>
          </a:p>
        </p:txBody>
      </p:sp>
      <p:pic>
        <p:nvPicPr>
          <p:cNvPr id="21" name="Picture 20"/>
          <p:cNvPicPr/>
          <p:nvPr/>
        </p:nvPicPr>
        <p:blipFill>
          <a:blip r:embed="rId7" cstate="print"/>
          <a:srcRect/>
          <a:stretch>
            <a:fillRect/>
          </a:stretch>
        </p:blipFill>
        <p:spPr bwMode="auto">
          <a:xfrm>
            <a:off x="3923928" y="1052736"/>
            <a:ext cx="4680520" cy="3312368"/>
          </a:xfrm>
          <a:prstGeom prst="rect">
            <a:avLst/>
          </a:prstGeom>
          <a:noFill/>
          <a:ln w="9525">
            <a:noFill/>
            <a:miter lim="800000"/>
            <a:headEnd/>
            <a:tailEnd/>
          </a:ln>
        </p:spPr>
      </p:pic>
      <p:sp>
        <p:nvSpPr>
          <p:cNvPr id="24" name="Title 1"/>
          <p:cNvSpPr>
            <a:spLocks noGrp="1"/>
          </p:cNvSpPr>
          <p:nvPr>
            <p:ph type="title"/>
          </p:nvPr>
        </p:nvSpPr>
        <p:spPr>
          <a:xfrm>
            <a:off x="395536" y="116632"/>
            <a:ext cx="8229600" cy="648072"/>
          </a:xfrm>
        </p:spPr>
        <p:txBody>
          <a:bodyPr>
            <a:noAutofit/>
          </a:bodyPr>
          <a:lstStyle/>
          <a:p>
            <a:r>
              <a:rPr lang="en-US" sz="3500" b="1" dirty="0" smtClean="0">
                <a:solidFill>
                  <a:schemeClr val="accent5">
                    <a:lumMod val="50000"/>
                  </a:schemeClr>
                </a:solidFill>
              </a:rPr>
              <a:t>Bandpass Filters: </a:t>
            </a:r>
            <a:r>
              <a:rPr lang="en-US" sz="3500" b="1" dirty="0" smtClean="0">
                <a:solidFill>
                  <a:schemeClr val="accent5">
                    <a:lumMod val="50000"/>
                  </a:schemeClr>
                </a:solidFill>
              </a:rPr>
              <a:t>Experimental</a:t>
            </a:r>
            <a:endParaRPr lang="en-US" sz="3500" b="1" dirty="0">
              <a:solidFill>
                <a:schemeClr val="accent5">
                  <a:lumMod val="50000"/>
                </a:schemeClr>
              </a:solidFill>
            </a:endParaRPr>
          </a:p>
        </p:txBody>
      </p:sp>
      <p:sp>
        <p:nvSpPr>
          <p:cNvPr id="13" name="Slide Number Placeholder 8"/>
          <p:cNvSpPr>
            <a:spLocks noGrp="1"/>
          </p:cNvSpPr>
          <p:nvPr>
            <p:ph type="sldNum" sz="quarter" idx="12"/>
          </p:nvPr>
        </p:nvSpPr>
        <p:spPr>
          <a:xfrm>
            <a:off x="6902896" y="6356350"/>
            <a:ext cx="2133600" cy="365125"/>
          </a:xfrm>
        </p:spPr>
        <p:txBody>
          <a:bodyPr/>
          <a:lstStyle/>
          <a:p>
            <a:fld id="{C1A88CBE-A7C5-49D9-B3F8-45F5C8280637}" type="slidenum">
              <a:rPr lang="en-US" sz="1600" smtClean="0">
                <a:solidFill>
                  <a:srgbClr val="FF0000"/>
                </a:solidFill>
              </a:rPr>
              <a:pPr/>
              <a:t>6</a:t>
            </a:fld>
            <a:endParaRPr lang="en-US" sz="1600" dirty="0">
              <a:solidFill>
                <a:srgbClr val="FF0000"/>
              </a:solidFill>
            </a:endParaRPr>
          </a:p>
        </p:txBody>
      </p:sp>
      <p:cxnSp>
        <p:nvCxnSpPr>
          <p:cNvPr id="14" name="Straight Connector 13"/>
          <p:cNvCxnSpPr/>
          <p:nvPr/>
        </p:nvCxnSpPr>
        <p:spPr>
          <a:xfrm>
            <a:off x="323528" y="908720"/>
            <a:ext cx="835292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en-US" sz="3500" b="1" dirty="0" smtClean="0">
                <a:solidFill>
                  <a:schemeClr val="accent5">
                    <a:lumMod val="50000"/>
                  </a:schemeClr>
                </a:solidFill>
              </a:rPr>
              <a:t>Broadband Omnidirectional Absorbers: Theoretical</a:t>
            </a:r>
            <a:endParaRPr lang="en-US" sz="3500" b="1" dirty="0">
              <a:solidFill>
                <a:schemeClr val="accent5">
                  <a:lumMod val="50000"/>
                </a:schemeClr>
              </a:solidFill>
            </a:endParaRPr>
          </a:p>
        </p:txBody>
      </p:sp>
      <p:sp>
        <p:nvSpPr>
          <p:cNvPr id="4" name="TextBox 3"/>
          <p:cNvSpPr txBox="1"/>
          <p:nvPr/>
        </p:nvSpPr>
        <p:spPr>
          <a:xfrm rot="16200000">
            <a:off x="166080" y="2122723"/>
            <a:ext cx="659155" cy="276999"/>
          </a:xfrm>
          <a:prstGeom prst="rect">
            <a:avLst/>
          </a:prstGeom>
          <a:noFill/>
        </p:spPr>
        <p:txBody>
          <a:bodyPr wrap="none" rtlCol="0">
            <a:spAutoFit/>
          </a:bodyPr>
          <a:lstStyle/>
          <a:p>
            <a:r>
              <a:rPr lang="en-US" sz="1200" b="1" dirty="0" smtClean="0"/>
              <a:t>340 nm</a:t>
            </a:r>
            <a:endParaRPr lang="en-US" sz="1200" b="1" dirty="0"/>
          </a:p>
        </p:txBody>
      </p:sp>
      <p:sp>
        <p:nvSpPr>
          <p:cNvPr id="5" name="Rectangle 4"/>
          <p:cNvSpPr/>
          <p:nvPr/>
        </p:nvSpPr>
        <p:spPr>
          <a:xfrm>
            <a:off x="710357" y="2438400"/>
            <a:ext cx="3048000" cy="560045"/>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10357" y="2160245"/>
            <a:ext cx="3048000" cy="278154"/>
          </a:xfrm>
          <a:prstGeom prst="rect">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86557" y="2122789"/>
            <a:ext cx="710451" cy="338554"/>
          </a:xfrm>
          <a:prstGeom prst="rect">
            <a:avLst/>
          </a:prstGeom>
          <a:noFill/>
        </p:spPr>
        <p:txBody>
          <a:bodyPr wrap="none" rtlCol="0">
            <a:spAutoFit/>
          </a:bodyPr>
          <a:lstStyle/>
          <a:p>
            <a:r>
              <a:rPr lang="en-US" sz="1600" b="1" i="1" dirty="0" smtClean="0">
                <a:solidFill>
                  <a:schemeClr val="bg1"/>
                </a:solidFill>
                <a:latin typeface="Symbol" pitchFamily="18" charset="2"/>
              </a:rPr>
              <a:t>a</a:t>
            </a:r>
            <a:r>
              <a:rPr lang="en-US" sz="1600" b="1" dirty="0" smtClean="0">
                <a:solidFill>
                  <a:schemeClr val="bg1"/>
                </a:solidFill>
              </a:rPr>
              <a:t>-</a:t>
            </a:r>
            <a:r>
              <a:rPr lang="en-US" sz="1600" b="1" dirty="0" err="1" smtClean="0">
                <a:solidFill>
                  <a:schemeClr val="bg1"/>
                </a:solidFill>
              </a:rPr>
              <a:t>Si:H</a:t>
            </a:r>
            <a:endParaRPr lang="en-US" sz="1600" b="1" dirty="0">
              <a:solidFill>
                <a:schemeClr val="bg1"/>
              </a:solidFill>
            </a:endParaRPr>
          </a:p>
        </p:txBody>
      </p:sp>
      <p:cxnSp>
        <p:nvCxnSpPr>
          <p:cNvPr id="8" name="Straight Arrow Connector 7"/>
          <p:cNvCxnSpPr/>
          <p:nvPr/>
        </p:nvCxnSpPr>
        <p:spPr>
          <a:xfrm rot="5400000">
            <a:off x="520651" y="2273751"/>
            <a:ext cx="228600" cy="1588"/>
          </a:xfrm>
          <a:prstGeom prst="straightConnector1">
            <a:avLst/>
          </a:prstGeom>
          <a:ln>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2757" y="2465045"/>
            <a:ext cx="574196" cy="369332"/>
          </a:xfrm>
          <a:prstGeom prst="rect">
            <a:avLst/>
          </a:prstGeom>
          <a:noFill/>
        </p:spPr>
        <p:txBody>
          <a:bodyPr wrap="none" rtlCol="0">
            <a:spAutoFit/>
          </a:bodyPr>
          <a:lstStyle/>
          <a:p>
            <a:r>
              <a:rPr lang="en-US" dirty="0" smtClean="0"/>
              <a:t>SiO</a:t>
            </a:r>
            <a:r>
              <a:rPr lang="en-US" baseline="-25000" dirty="0" smtClean="0"/>
              <a:t>2</a:t>
            </a:r>
            <a:endParaRPr lang="en-US" baseline="-25000" dirty="0"/>
          </a:p>
        </p:txBody>
      </p:sp>
      <p:sp>
        <p:nvSpPr>
          <p:cNvPr id="11" name="Rectangle 10"/>
          <p:cNvSpPr/>
          <p:nvPr/>
        </p:nvSpPr>
        <p:spPr>
          <a:xfrm>
            <a:off x="720688" y="5281610"/>
            <a:ext cx="3048000" cy="5334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rot="5400000" flipH="1" flipV="1">
            <a:off x="568288" y="5357810"/>
            <a:ext cx="152400" cy="1588"/>
          </a:xfrm>
          <a:prstGeom prst="straightConnector1">
            <a:avLst/>
          </a:prstGeom>
          <a:ln>
            <a:solidFill>
              <a:schemeClr val="tx1"/>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316114" y="5536202"/>
            <a:ext cx="585417" cy="276999"/>
          </a:xfrm>
          <a:prstGeom prst="rect">
            <a:avLst/>
          </a:prstGeom>
          <a:noFill/>
        </p:spPr>
        <p:txBody>
          <a:bodyPr wrap="none" rtlCol="0">
            <a:spAutoFit/>
          </a:bodyPr>
          <a:lstStyle/>
          <a:p>
            <a:r>
              <a:rPr lang="en-US" sz="1200" b="1" dirty="0" smtClean="0"/>
              <a:t>30 nm</a:t>
            </a:r>
            <a:endParaRPr lang="en-US" sz="1200" b="1" dirty="0"/>
          </a:p>
        </p:txBody>
      </p:sp>
      <p:sp>
        <p:nvSpPr>
          <p:cNvPr id="21" name="TextBox 20"/>
          <p:cNvSpPr txBox="1"/>
          <p:nvPr/>
        </p:nvSpPr>
        <p:spPr>
          <a:xfrm rot="16200000">
            <a:off x="134734" y="4671845"/>
            <a:ext cx="742511" cy="276999"/>
          </a:xfrm>
          <a:prstGeom prst="rect">
            <a:avLst/>
          </a:prstGeom>
          <a:noFill/>
        </p:spPr>
        <p:txBody>
          <a:bodyPr wrap="none" rtlCol="0">
            <a:spAutoFit/>
          </a:bodyPr>
          <a:lstStyle/>
          <a:p>
            <a:r>
              <a:rPr lang="en-US" sz="1200" b="1" dirty="0" smtClean="0"/>
              <a:t>2000 nm</a:t>
            </a:r>
            <a:endParaRPr lang="en-US" sz="1200" b="1" dirty="0"/>
          </a:p>
        </p:txBody>
      </p:sp>
      <p:sp>
        <p:nvSpPr>
          <p:cNvPr id="22" name="TextBox 21"/>
          <p:cNvSpPr txBox="1"/>
          <p:nvPr/>
        </p:nvSpPr>
        <p:spPr>
          <a:xfrm>
            <a:off x="973854" y="3892755"/>
            <a:ext cx="1347035" cy="307777"/>
          </a:xfrm>
          <a:prstGeom prst="rect">
            <a:avLst/>
          </a:prstGeom>
          <a:noFill/>
        </p:spPr>
        <p:txBody>
          <a:bodyPr wrap="none" rtlCol="0">
            <a:spAutoFit/>
          </a:bodyPr>
          <a:lstStyle/>
          <a:p>
            <a:r>
              <a:rPr lang="en-US" sz="1400" b="1" dirty="0" smtClean="0"/>
              <a:t>15.5% fill factor</a:t>
            </a:r>
            <a:endParaRPr lang="en-US" sz="1400" b="1" dirty="0"/>
          </a:p>
        </p:txBody>
      </p:sp>
      <p:cxnSp>
        <p:nvCxnSpPr>
          <p:cNvPr id="23" name="Straight Arrow Connector 22"/>
          <p:cNvCxnSpPr/>
          <p:nvPr/>
        </p:nvCxnSpPr>
        <p:spPr>
          <a:xfrm rot="5400000">
            <a:off x="911189" y="4162432"/>
            <a:ext cx="304800" cy="228600"/>
          </a:xfrm>
          <a:prstGeom prst="straightConnector1">
            <a:avLst/>
          </a:prstGeom>
          <a:ln>
            <a:solidFill>
              <a:schemeClr val="tx1"/>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grpSp>
        <p:nvGrpSpPr>
          <p:cNvPr id="35" name="그룹 34"/>
          <p:cNvGrpSpPr/>
          <p:nvPr/>
        </p:nvGrpSpPr>
        <p:grpSpPr>
          <a:xfrm>
            <a:off x="644488" y="4429132"/>
            <a:ext cx="3124200" cy="852478"/>
            <a:chOff x="644488" y="4038600"/>
            <a:chExt cx="3124200" cy="1600200"/>
          </a:xfrm>
        </p:grpSpPr>
        <p:cxnSp>
          <p:nvCxnSpPr>
            <p:cNvPr id="18" name="Straight Arrow Connector 17"/>
            <p:cNvCxnSpPr/>
            <p:nvPr/>
          </p:nvCxnSpPr>
          <p:spPr>
            <a:xfrm rot="5400000">
              <a:off x="-78618" y="4837906"/>
              <a:ext cx="1447800" cy="1588"/>
            </a:xfrm>
            <a:prstGeom prst="straightConnector1">
              <a:avLst/>
            </a:prstGeom>
            <a:ln>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grpSp>
          <p:nvGrpSpPr>
            <p:cNvPr id="32" name="그룹 31"/>
            <p:cNvGrpSpPr/>
            <p:nvPr/>
          </p:nvGrpSpPr>
          <p:grpSpPr>
            <a:xfrm>
              <a:off x="720688" y="4038600"/>
              <a:ext cx="3048000" cy="1600200"/>
              <a:chOff x="720688" y="4038600"/>
              <a:chExt cx="3048000" cy="1600200"/>
            </a:xfrm>
          </p:grpSpPr>
          <p:sp>
            <p:nvSpPr>
              <p:cNvPr id="10" name="Rectangle 9"/>
              <p:cNvSpPr/>
              <p:nvPr/>
            </p:nvSpPr>
            <p:spPr>
              <a:xfrm>
                <a:off x="873088" y="4114800"/>
                <a:ext cx="76200" cy="1447800"/>
              </a:xfrm>
              <a:prstGeom prst="rect">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20688" y="5562600"/>
                <a:ext cx="3048000" cy="76200"/>
              </a:xfrm>
              <a:prstGeom prst="rect">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06488" y="4114800"/>
                <a:ext cx="76200" cy="1447800"/>
              </a:xfrm>
              <a:prstGeom prst="rect">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39888" y="4114800"/>
                <a:ext cx="76200" cy="1447800"/>
              </a:xfrm>
              <a:prstGeom prst="rect">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473288" y="4114800"/>
                <a:ext cx="76200" cy="1447800"/>
              </a:xfrm>
              <a:prstGeom prst="rect">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06688" y="4114800"/>
                <a:ext cx="76200" cy="1447800"/>
              </a:xfrm>
              <a:prstGeom prst="rect">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40088" y="4114800"/>
                <a:ext cx="76200" cy="1447800"/>
              </a:xfrm>
              <a:prstGeom prst="rect">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3006689" y="4038600"/>
                <a:ext cx="531812" cy="1588"/>
              </a:xfrm>
              <a:prstGeom prst="straightConnector1">
                <a:avLst/>
              </a:prstGeom>
              <a:ln>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grpSp>
      </p:grpSp>
      <p:sp>
        <p:nvSpPr>
          <p:cNvPr id="25" name="TextBox 24"/>
          <p:cNvSpPr txBox="1"/>
          <p:nvPr/>
        </p:nvSpPr>
        <p:spPr>
          <a:xfrm>
            <a:off x="2857488" y="4152133"/>
            <a:ext cx="917239" cy="276999"/>
          </a:xfrm>
          <a:prstGeom prst="rect">
            <a:avLst/>
          </a:prstGeom>
          <a:noFill/>
        </p:spPr>
        <p:txBody>
          <a:bodyPr wrap="none" rtlCol="0">
            <a:spAutoFit/>
          </a:bodyPr>
          <a:lstStyle/>
          <a:p>
            <a:r>
              <a:rPr lang="en-US" sz="1200" b="1" dirty="0" smtClean="0">
                <a:latin typeface="Symbol" pitchFamily="18" charset="2"/>
              </a:rPr>
              <a:t>L</a:t>
            </a:r>
            <a:r>
              <a:rPr lang="en-US" sz="1200" b="1" dirty="0" smtClean="0"/>
              <a:t> = 419 nm</a:t>
            </a:r>
            <a:endParaRPr lang="en-US" sz="1200" b="1" dirty="0"/>
          </a:p>
        </p:txBody>
      </p:sp>
      <p:sp>
        <p:nvSpPr>
          <p:cNvPr id="26" name="TextBox 25"/>
          <p:cNvSpPr txBox="1"/>
          <p:nvPr/>
        </p:nvSpPr>
        <p:spPr>
          <a:xfrm>
            <a:off x="1472357" y="1600200"/>
            <a:ext cx="1703159" cy="369332"/>
          </a:xfrm>
          <a:prstGeom prst="rect">
            <a:avLst/>
          </a:prstGeom>
          <a:noFill/>
        </p:spPr>
        <p:txBody>
          <a:bodyPr wrap="none" rtlCol="0">
            <a:spAutoFit/>
          </a:bodyPr>
          <a:lstStyle/>
          <a:p>
            <a:r>
              <a:rPr lang="en-US" b="1" dirty="0" smtClean="0"/>
              <a:t>Planar </a:t>
            </a:r>
            <a:r>
              <a:rPr lang="en-US" b="1" dirty="0" smtClean="0"/>
              <a:t>absorber</a:t>
            </a:r>
            <a:endParaRPr lang="en-US" b="1" dirty="0"/>
          </a:p>
        </p:txBody>
      </p:sp>
      <p:sp>
        <p:nvSpPr>
          <p:cNvPr id="27" name="TextBox 26"/>
          <p:cNvSpPr txBox="1"/>
          <p:nvPr/>
        </p:nvSpPr>
        <p:spPr>
          <a:xfrm>
            <a:off x="1482689" y="3488296"/>
            <a:ext cx="1570110" cy="369332"/>
          </a:xfrm>
          <a:prstGeom prst="rect">
            <a:avLst/>
          </a:prstGeom>
          <a:noFill/>
        </p:spPr>
        <p:txBody>
          <a:bodyPr wrap="none" rtlCol="0">
            <a:spAutoFit/>
          </a:bodyPr>
          <a:lstStyle/>
          <a:p>
            <a:r>
              <a:rPr lang="en-US" b="1" dirty="0" smtClean="0"/>
              <a:t>GMR </a:t>
            </a:r>
            <a:r>
              <a:rPr lang="en-US" b="1" dirty="0" smtClean="0"/>
              <a:t>absorber</a:t>
            </a:r>
            <a:endParaRPr lang="en-US" b="1" dirty="0"/>
          </a:p>
        </p:txBody>
      </p:sp>
      <p:pic>
        <p:nvPicPr>
          <p:cNvPr id="29" name="Picture 28"/>
          <p:cNvPicPr/>
          <p:nvPr/>
        </p:nvPicPr>
        <p:blipFill>
          <a:blip r:embed="rId3" cstate="print"/>
          <a:srcRect/>
          <a:stretch>
            <a:fillRect/>
          </a:stretch>
        </p:blipFill>
        <p:spPr bwMode="auto">
          <a:xfrm>
            <a:off x="4644008" y="1268760"/>
            <a:ext cx="3312368" cy="2376264"/>
          </a:xfrm>
          <a:prstGeom prst="rect">
            <a:avLst/>
          </a:prstGeom>
          <a:noFill/>
          <a:ln w="9525">
            <a:noFill/>
            <a:miter lim="800000"/>
            <a:headEnd/>
            <a:tailEnd/>
          </a:ln>
        </p:spPr>
      </p:pic>
      <p:pic>
        <p:nvPicPr>
          <p:cNvPr id="30" name="Picture 29"/>
          <p:cNvPicPr/>
          <p:nvPr/>
        </p:nvPicPr>
        <p:blipFill>
          <a:blip r:embed="rId4" cstate="print"/>
          <a:srcRect/>
          <a:stretch>
            <a:fillRect/>
          </a:stretch>
        </p:blipFill>
        <p:spPr bwMode="auto">
          <a:xfrm>
            <a:off x="4139952" y="3717033"/>
            <a:ext cx="4555976" cy="2880320"/>
          </a:xfrm>
          <a:prstGeom prst="rect">
            <a:avLst/>
          </a:prstGeom>
          <a:noFill/>
          <a:ln w="9525">
            <a:noFill/>
            <a:miter lim="800000"/>
            <a:headEnd/>
            <a:tailEnd/>
          </a:ln>
        </p:spPr>
      </p:pic>
      <p:pic>
        <p:nvPicPr>
          <p:cNvPr id="31" name="Picture 7" descr="NEW COE LOGO 1.jpg"/>
          <p:cNvPicPr>
            <a:picLocks noChangeAspect="1"/>
          </p:cNvPicPr>
          <p:nvPr/>
        </p:nvPicPr>
        <p:blipFill>
          <a:blip r:embed="rId5" cstate="print">
            <a:lum/>
            <a:extLst>
              <a:ext uri="{28A0092B-C50C-407E-A947-70E740481C1C}">
                <a14:useLocalDpi xmlns:a14="http://schemas.microsoft.com/office/drawing/2010/main" xmlns="" val="0"/>
              </a:ext>
            </a:extLst>
          </a:blip>
          <a:stretch>
            <a:fillRect/>
          </a:stretch>
        </p:blipFill>
        <p:spPr bwMode="auto">
          <a:xfrm>
            <a:off x="20940" y="6400800"/>
            <a:ext cx="4093860" cy="4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Slide Number Placeholder 8"/>
          <p:cNvSpPr>
            <a:spLocks noGrp="1"/>
          </p:cNvSpPr>
          <p:nvPr>
            <p:ph type="sldNum" sz="quarter" idx="12"/>
          </p:nvPr>
        </p:nvSpPr>
        <p:spPr>
          <a:xfrm>
            <a:off x="6902896" y="6356350"/>
            <a:ext cx="2133600" cy="365125"/>
          </a:xfrm>
        </p:spPr>
        <p:txBody>
          <a:bodyPr/>
          <a:lstStyle/>
          <a:p>
            <a:fld id="{C1A88CBE-A7C5-49D9-B3F8-45F5C8280637}" type="slidenum">
              <a:rPr lang="en-US" sz="1600" smtClean="0">
                <a:solidFill>
                  <a:srgbClr val="FF0000"/>
                </a:solidFill>
              </a:rPr>
              <a:pPr/>
              <a:t>7</a:t>
            </a:fld>
            <a:endParaRPr lang="en-US" sz="1600" dirty="0">
              <a:solidFill>
                <a:srgbClr val="FF0000"/>
              </a:solidFill>
            </a:endParaRPr>
          </a:p>
        </p:txBody>
      </p:sp>
      <p:cxnSp>
        <p:nvCxnSpPr>
          <p:cNvPr id="34" name="Straight Connector 33"/>
          <p:cNvCxnSpPr/>
          <p:nvPr/>
        </p:nvCxnSpPr>
        <p:spPr>
          <a:xfrm>
            <a:off x="323528" y="1268760"/>
            <a:ext cx="835292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p:nvPr>
        </p:nvSpPr>
        <p:spPr>
          <a:xfrm>
            <a:off x="457200" y="116632"/>
            <a:ext cx="8229600" cy="1143000"/>
          </a:xfrm>
        </p:spPr>
        <p:txBody>
          <a:bodyPr>
            <a:noAutofit/>
          </a:bodyPr>
          <a:lstStyle/>
          <a:p>
            <a:r>
              <a:rPr lang="en-US" sz="3500" b="1" dirty="0" smtClean="0">
                <a:solidFill>
                  <a:schemeClr val="accent5">
                    <a:lumMod val="50000"/>
                  </a:schemeClr>
                </a:solidFill>
              </a:rPr>
              <a:t>Broadband Omnidirectional Absorbers: Theoretical</a:t>
            </a:r>
            <a:endParaRPr lang="en-US" sz="3500" b="1" dirty="0">
              <a:solidFill>
                <a:schemeClr val="accent5">
                  <a:lumMod val="50000"/>
                </a:schemeClr>
              </a:solidFill>
            </a:endParaRPr>
          </a:p>
        </p:txBody>
      </p:sp>
      <p:pic>
        <p:nvPicPr>
          <p:cNvPr id="33" name="Picture 32"/>
          <p:cNvPicPr/>
          <p:nvPr/>
        </p:nvPicPr>
        <p:blipFill>
          <a:blip r:embed="rId3" cstate="print"/>
          <a:srcRect/>
          <a:stretch>
            <a:fillRect/>
          </a:stretch>
        </p:blipFill>
        <p:spPr bwMode="auto">
          <a:xfrm>
            <a:off x="4716016" y="1700808"/>
            <a:ext cx="4248472" cy="4968552"/>
          </a:xfrm>
          <a:prstGeom prst="rect">
            <a:avLst/>
          </a:prstGeom>
          <a:noFill/>
          <a:ln w="9525">
            <a:noFill/>
            <a:miter lim="800000"/>
            <a:headEnd/>
            <a:tailEnd/>
          </a:ln>
        </p:spPr>
      </p:pic>
      <p:sp>
        <p:nvSpPr>
          <p:cNvPr id="34" name="TextBox 33"/>
          <p:cNvSpPr txBox="1"/>
          <p:nvPr/>
        </p:nvSpPr>
        <p:spPr>
          <a:xfrm>
            <a:off x="5436096" y="1340768"/>
            <a:ext cx="2211055" cy="369332"/>
          </a:xfrm>
          <a:prstGeom prst="rect">
            <a:avLst/>
          </a:prstGeom>
          <a:noFill/>
        </p:spPr>
        <p:txBody>
          <a:bodyPr wrap="none" rtlCol="0">
            <a:spAutoFit/>
          </a:bodyPr>
          <a:lstStyle/>
          <a:p>
            <a:pPr algn="ctr"/>
            <a:r>
              <a:rPr lang="en-US" b="1" dirty="0" smtClean="0"/>
              <a:t>Anti-Reflection Effect</a:t>
            </a:r>
            <a:endParaRPr lang="en-US" b="1" dirty="0"/>
          </a:p>
        </p:txBody>
      </p:sp>
      <p:sp>
        <p:nvSpPr>
          <p:cNvPr id="35" name="TextBox 34"/>
          <p:cNvSpPr txBox="1"/>
          <p:nvPr/>
        </p:nvSpPr>
        <p:spPr>
          <a:xfrm>
            <a:off x="798192" y="1340768"/>
            <a:ext cx="2456250" cy="369332"/>
          </a:xfrm>
          <a:prstGeom prst="rect">
            <a:avLst/>
          </a:prstGeom>
          <a:noFill/>
        </p:spPr>
        <p:txBody>
          <a:bodyPr wrap="none" rtlCol="0">
            <a:spAutoFit/>
          </a:bodyPr>
          <a:lstStyle/>
          <a:p>
            <a:pPr algn="ctr"/>
            <a:r>
              <a:rPr lang="en-US" b="1" dirty="0" smtClean="0"/>
              <a:t>Resonant Light Trapping</a:t>
            </a:r>
            <a:endParaRPr lang="en-US" b="1" dirty="0"/>
          </a:p>
        </p:txBody>
      </p:sp>
      <p:pic>
        <p:nvPicPr>
          <p:cNvPr id="36" name="Picture 35"/>
          <p:cNvPicPr/>
          <p:nvPr/>
        </p:nvPicPr>
        <p:blipFill>
          <a:blip r:embed="rId4" cstate="print"/>
          <a:srcRect/>
          <a:stretch>
            <a:fillRect/>
          </a:stretch>
        </p:blipFill>
        <p:spPr bwMode="auto">
          <a:xfrm>
            <a:off x="107504" y="1916832"/>
            <a:ext cx="4464496" cy="4104456"/>
          </a:xfrm>
          <a:prstGeom prst="rect">
            <a:avLst/>
          </a:prstGeom>
          <a:noFill/>
          <a:ln w="9525">
            <a:noFill/>
            <a:miter lim="800000"/>
            <a:headEnd/>
            <a:tailEnd/>
          </a:ln>
        </p:spPr>
      </p:pic>
      <p:pic>
        <p:nvPicPr>
          <p:cNvPr id="37" name="Picture 7" descr="NEW COE LOGO 1.jpg"/>
          <p:cNvPicPr>
            <a:picLocks noChangeAspect="1"/>
          </p:cNvPicPr>
          <p:nvPr/>
        </p:nvPicPr>
        <p:blipFill>
          <a:blip r:embed="rId5" cstate="print">
            <a:lum/>
            <a:extLst>
              <a:ext uri="{28A0092B-C50C-407E-A947-70E740481C1C}">
                <a14:useLocalDpi xmlns:a14="http://schemas.microsoft.com/office/drawing/2010/main" xmlns="" val="0"/>
              </a:ext>
            </a:extLst>
          </a:blip>
          <a:stretch>
            <a:fillRect/>
          </a:stretch>
        </p:blipFill>
        <p:spPr bwMode="auto">
          <a:xfrm>
            <a:off x="20940" y="6400800"/>
            <a:ext cx="4093860" cy="4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Placeholder 8"/>
          <p:cNvSpPr>
            <a:spLocks noGrp="1"/>
          </p:cNvSpPr>
          <p:nvPr>
            <p:ph type="sldNum" sz="quarter" idx="12"/>
          </p:nvPr>
        </p:nvSpPr>
        <p:spPr>
          <a:xfrm>
            <a:off x="6902896" y="6356350"/>
            <a:ext cx="2133600" cy="365125"/>
          </a:xfrm>
        </p:spPr>
        <p:txBody>
          <a:bodyPr/>
          <a:lstStyle/>
          <a:p>
            <a:fld id="{C1A88CBE-A7C5-49D9-B3F8-45F5C8280637}" type="slidenum">
              <a:rPr lang="en-US" sz="1600" smtClean="0">
                <a:solidFill>
                  <a:srgbClr val="FF0000"/>
                </a:solidFill>
              </a:rPr>
              <a:pPr/>
              <a:t>8</a:t>
            </a:fld>
            <a:endParaRPr lang="en-US" sz="1600" dirty="0">
              <a:solidFill>
                <a:srgbClr val="FF0000"/>
              </a:solidFill>
            </a:endParaRPr>
          </a:p>
        </p:txBody>
      </p:sp>
      <p:cxnSp>
        <p:nvCxnSpPr>
          <p:cNvPr id="10" name="Straight Connector 9"/>
          <p:cNvCxnSpPr/>
          <p:nvPr/>
        </p:nvCxnSpPr>
        <p:spPr>
          <a:xfrm>
            <a:off x="323528" y="1268760"/>
            <a:ext cx="835292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EW COE LOGO 1.jpg"/>
          <p:cNvPicPr>
            <a:picLocks noChangeAspect="1"/>
          </p:cNvPicPr>
          <p:nvPr/>
        </p:nvPicPr>
        <p:blipFill>
          <a:blip r:embed="rId3" cstate="print">
            <a:lum/>
            <a:extLst>
              <a:ext uri="{28A0092B-C50C-407E-A947-70E740481C1C}">
                <a14:useLocalDpi xmlns:a14="http://schemas.microsoft.com/office/drawing/2010/main" xmlns="" val="0"/>
              </a:ext>
            </a:extLst>
          </a:blip>
          <a:stretch>
            <a:fillRect/>
          </a:stretch>
        </p:blipFill>
        <p:spPr bwMode="auto">
          <a:xfrm>
            <a:off x="20940" y="6400800"/>
            <a:ext cx="4093860" cy="4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p:nvPr/>
        </p:nvPicPr>
        <p:blipFill>
          <a:blip r:embed="rId4" cstate="print"/>
          <a:srcRect/>
          <a:stretch>
            <a:fillRect/>
          </a:stretch>
        </p:blipFill>
        <p:spPr bwMode="auto">
          <a:xfrm>
            <a:off x="1115616" y="4797152"/>
            <a:ext cx="6768752" cy="1584176"/>
          </a:xfrm>
          <a:prstGeom prst="rect">
            <a:avLst/>
          </a:prstGeom>
          <a:noFill/>
          <a:ln w="9525">
            <a:noFill/>
            <a:miter lim="800000"/>
            <a:headEnd/>
            <a:tailEnd/>
          </a:ln>
        </p:spPr>
      </p:pic>
      <p:pic>
        <p:nvPicPr>
          <p:cNvPr id="5" name="Picture 4"/>
          <p:cNvPicPr/>
          <p:nvPr/>
        </p:nvPicPr>
        <p:blipFill>
          <a:blip r:embed="rId5" cstate="print"/>
          <a:srcRect/>
          <a:stretch>
            <a:fillRect/>
          </a:stretch>
        </p:blipFill>
        <p:spPr bwMode="auto">
          <a:xfrm>
            <a:off x="72008" y="1268760"/>
            <a:ext cx="8964488" cy="3456384"/>
          </a:xfrm>
          <a:prstGeom prst="rect">
            <a:avLst/>
          </a:prstGeom>
          <a:noFill/>
          <a:ln w="9525">
            <a:noFill/>
            <a:miter lim="800000"/>
            <a:headEnd/>
            <a:tailEnd/>
          </a:ln>
        </p:spPr>
      </p:pic>
      <p:sp>
        <p:nvSpPr>
          <p:cNvPr id="7" name="Title 1"/>
          <p:cNvSpPr>
            <a:spLocks noGrp="1"/>
          </p:cNvSpPr>
          <p:nvPr>
            <p:ph type="title"/>
          </p:nvPr>
        </p:nvSpPr>
        <p:spPr>
          <a:xfrm>
            <a:off x="457200" y="116632"/>
            <a:ext cx="8229600" cy="1143000"/>
          </a:xfrm>
        </p:spPr>
        <p:txBody>
          <a:bodyPr>
            <a:noAutofit/>
          </a:bodyPr>
          <a:lstStyle/>
          <a:p>
            <a:r>
              <a:rPr lang="en-US" sz="3500" b="1" dirty="0" smtClean="0">
                <a:solidFill>
                  <a:schemeClr val="accent5">
                    <a:lumMod val="50000"/>
                  </a:schemeClr>
                </a:solidFill>
              </a:rPr>
              <a:t>Broadband Omnidirectional Absorbers: Experiment</a:t>
            </a:r>
            <a:endParaRPr lang="en-US" sz="3500" b="1" dirty="0">
              <a:solidFill>
                <a:schemeClr val="accent5">
                  <a:lumMod val="50000"/>
                </a:schemeClr>
              </a:solidFill>
            </a:endParaRPr>
          </a:p>
        </p:txBody>
      </p:sp>
      <p:sp>
        <p:nvSpPr>
          <p:cNvPr id="9" name="Slide Number Placeholder 8"/>
          <p:cNvSpPr>
            <a:spLocks noGrp="1"/>
          </p:cNvSpPr>
          <p:nvPr>
            <p:ph type="sldNum" sz="quarter" idx="12"/>
          </p:nvPr>
        </p:nvSpPr>
        <p:spPr>
          <a:xfrm>
            <a:off x="6902896" y="6356350"/>
            <a:ext cx="2133600" cy="365125"/>
          </a:xfrm>
        </p:spPr>
        <p:txBody>
          <a:bodyPr/>
          <a:lstStyle/>
          <a:p>
            <a:fld id="{C1A88CBE-A7C5-49D9-B3F8-45F5C8280637}" type="slidenum">
              <a:rPr lang="en-US" sz="1600" smtClean="0">
                <a:solidFill>
                  <a:srgbClr val="FF0000"/>
                </a:solidFill>
              </a:rPr>
              <a:pPr/>
              <a:t>9</a:t>
            </a:fld>
            <a:endParaRPr lang="en-US" sz="1600" dirty="0">
              <a:solidFill>
                <a:srgbClr val="FF0000"/>
              </a:solidFill>
            </a:endParaRPr>
          </a:p>
        </p:txBody>
      </p:sp>
      <p:cxnSp>
        <p:nvCxnSpPr>
          <p:cNvPr id="10" name="Straight Connector 9"/>
          <p:cNvCxnSpPr/>
          <p:nvPr/>
        </p:nvCxnSpPr>
        <p:spPr>
          <a:xfrm>
            <a:off x="323528" y="1268760"/>
            <a:ext cx="835292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2473</TotalTime>
  <Words>1596</Words>
  <Application>Microsoft Office PowerPoint</Application>
  <PresentationFormat>화면 슬라이드 쇼(4:3)</PresentationFormat>
  <Paragraphs>133</Paragraphs>
  <Slides>16</Slides>
  <Notes>10</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16</vt:i4>
      </vt:variant>
    </vt:vector>
  </HeadingPairs>
  <TitlesOfParts>
    <vt:vector size="18" baseType="lpstr">
      <vt:lpstr>Office Theme</vt:lpstr>
      <vt:lpstr>Graph</vt:lpstr>
      <vt:lpstr>Properties of  Photonic and Plasmonic Resonance Devices</vt:lpstr>
      <vt:lpstr>Outline</vt:lpstr>
      <vt:lpstr>Photonic Resonances in Periodic Thin Films</vt:lpstr>
      <vt:lpstr>Guided-Mode Resonances in Dielectric and Semiconductor Thin-Film Gratings</vt:lpstr>
      <vt:lpstr>Bandpass Filters: Theoretical</vt:lpstr>
      <vt:lpstr>Bandpass Filters: Experimental</vt:lpstr>
      <vt:lpstr>Broadband Omnidirectional Absorbers: Theoretical</vt:lpstr>
      <vt:lpstr>Broadband Omnidirectional Absorbers: Theoretical</vt:lpstr>
      <vt:lpstr>Broadband Omnidirectional Absorbers: Experiment</vt:lpstr>
      <vt:lpstr>Surface Plasmon Resonances  in Metallic Nanostructures</vt:lpstr>
      <vt:lpstr>슬라이드 11</vt:lpstr>
      <vt:lpstr>슬라이드 12</vt:lpstr>
      <vt:lpstr>Surface and Cavity Plasmonic Resonances in Metallic Nanoslit Arrays</vt:lpstr>
      <vt:lpstr>Toward Ultrahigh-Q Metallic Nanocavity Resonances</vt:lpstr>
      <vt:lpstr>Conclusion</vt:lpstr>
      <vt:lpstr>ACKNOWLEDGEMENT</vt:lpstr>
    </vt:vector>
  </TitlesOfParts>
  <Company>University of Texas at Arlington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Photonic and Plasmonic Resonance Devices</dc:title>
  <dc:creator>UTA</dc:creator>
  <cp:lastModifiedBy>Jae Yoon</cp:lastModifiedBy>
  <cp:revision>156</cp:revision>
  <dcterms:created xsi:type="dcterms:W3CDTF">2014-11-24T18:11:30Z</dcterms:created>
  <dcterms:modified xsi:type="dcterms:W3CDTF">2014-12-03T18:30:04Z</dcterms:modified>
</cp:coreProperties>
</file>