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3" r:id="rId4"/>
    <p:sldId id="376" r:id="rId5"/>
    <p:sldId id="323" r:id="rId6"/>
    <p:sldId id="400" r:id="rId7"/>
    <p:sldId id="305" r:id="rId8"/>
    <p:sldId id="398" r:id="rId9"/>
    <p:sldId id="379" r:id="rId10"/>
    <p:sldId id="381" r:id="rId11"/>
    <p:sldId id="383" r:id="rId12"/>
    <p:sldId id="391" r:id="rId13"/>
    <p:sldId id="311" r:id="rId14"/>
    <p:sldId id="312" r:id="rId15"/>
    <p:sldId id="402" r:id="rId16"/>
    <p:sldId id="365" r:id="rId17"/>
    <p:sldId id="368" r:id="rId18"/>
    <p:sldId id="373" r:id="rId19"/>
    <p:sldId id="374" r:id="rId20"/>
    <p:sldId id="372" r:id="rId21"/>
    <p:sldId id="375" r:id="rId22"/>
    <p:sldId id="360" r:id="rId23"/>
    <p:sldId id="404" r:id="rId24"/>
    <p:sldId id="395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34559" autoAdjust="0"/>
    <p:restoredTop sz="70357" autoAdjust="0"/>
  </p:normalViewPr>
  <p:slideViewPr>
    <p:cSldViewPr>
      <p:cViewPr varScale="1">
        <p:scale>
          <a:sx n="112" d="100"/>
          <a:sy n="112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3279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jadranka_handzic_clanci\Tympano_fig_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jadranka_handzic_clanci\Tympano_fig_2_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jadranka_handzic_clanci\characteristics_2009\Char_fig_3_org_Book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jadranka_handzic_clanci\characteristics_2009\Char_fig_2_Book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98840769903614"/>
          <c:y val="8.3602326195073184E-2"/>
          <c:w val="0.71452690288713916"/>
          <c:h val="0.66260908879176883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B type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1-3      years</c:v>
                </c:pt>
                <c:pt idx="1">
                  <c:v>4-6     years</c:v>
                </c:pt>
                <c:pt idx="2">
                  <c:v>7-9     years</c:v>
                </c:pt>
                <c:pt idx="3">
                  <c:v>10-12 years</c:v>
                </c:pt>
                <c:pt idx="4">
                  <c:v>13-15 years</c:v>
                </c:pt>
                <c:pt idx="5">
                  <c:v>16-18 years</c:v>
                </c:pt>
                <c:pt idx="6">
                  <c:v>19-21 years</c:v>
                </c:pt>
                <c:pt idx="7">
                  <c:v>22+    years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0.0">
                  <c:v>80.400000000000006</c:v>
                </c:pt>
                <c:pt idx="1">
                  <c:v>68.099999999999994</c:v>
                </c:pt>
                <c:pt idx="2">
                  <c:v>31</c:v>
                </c:pt>
                <c:pt idx="3">
                  <c:v>20</c:v>
                </c:pt>
                <c:pt idx="4">
                  <c:v>50</c:v>
                </c:pt>
                <c:pt idx="5">
                  <c:v>0</c:v>
                </c:pt>
                <c:pt idx="6">
                  <c:v>37.5</c:v>
                </c:pt>
                <c:pt idx="7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 type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1-3      years</c:v>
                </c:pt>
                <c:pt idx="1">
                  <c:v>4-6     years</c:v>
                </c:pt>
                <c:pt idx="2">
                  <c:v>7-9     years</c:v>
                </c:pt>
                <c:pt idx="3">
                  <c:v>10-12 years</c:v>
                </c:pt>
                <c:pt idx="4">
                  <c:v>13-15 years</c:v>
                </c:pt>
                <c:pt idx="5">
                  <c:v>16-18 years</c:v>
                </c:pt>
                <c:pt idx="6">
                  <c:v>19-21 years</c:v>
                </c:pt>
                <c:pt idx="7">
                  <c:v>22+    years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 formatCode="0.0">
                  <c:v>6.5</c:v>
                </c:pt>
                <c:pt idx="1">
                  <c:v>4.8</c:v>
                </c:pt>
                <c:pt idx="2">
                  <c:v>11.9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25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type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1-3      years</c:v>
                </c:pt>
                <c:pt idx="1">
                  <c:v>4-6     years</c:v>
                </c:pt>
                <c:pt idx="2">
                  <c:v>7-9     years</c:v>
                </c:pt>
                <c:pt idx="3">
                  <c:v>10-12 years</c:v>
                </c:pt>
                <c:pt idx="4">
                  <c:v>13-15 years</c:v>
                </c:pt>
                <c:pt idx="5">
                  <c:v>16-18 years</c:v>
                </c:pt>
                <c:pt idx="6">
                  <c:v>19-21 years</c:v>
                </c:pt>
                <c:pt idx="7">
                  <c:v>22+    years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 formatCode="0.0">
                  <c:v>13</c:v>
                </c:pt>
                <c:pt idx="1">
                  <c:v>27.1</c:v>
                </c:pt>
                <c:pt idx="2">
                  <c:v>57.1</c:v>
                </c:pt>
                <c:pt idx="3">
                  <c:v>76</c:v>
                </c:pt>
                <c:pt idx="4">
                  <c:v>50</c:v>
                </c:pt>
                <c:pt idx="5">
                  <c:v>100</c:v>
                </c:pt>
                <c:pt idx="6">
                  <c:v>37.5</c:v>
                </c:pt>
                <c:pt idx="7">
                  <c:v>80</c:v>
                </c:pt>
              </c:numCache>
            </c:numRef>
          </c:val>
        </c:ser>
        <c:gapWidth val="75"/>
        <c:overlap val="100"/>
        <c:axId val="84654720"/>
        <c:axId val="84972288"/>
      </c:barChart>
      <c:catAx>
        <c:axId val="84654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Age</a:t>
                </a:r>
                <a:r>
                  <a:rPr lang="hr-HR" baseline="0" dirty="0" smtClean="0"/>
                  <a:t> groups </a:t>
                </a:r>
                <a:r>
                  <a:rPr lang="en-US" baseline="0" dirty="0" smtClean="0"/>
                  <a:t> </a:t>
                </a:r>
                <a:endParaRPr lang="hr-HR" baseline="0" dirty="0" smtClean="0"/>
              </a:p>
              <a:p>
                <a:pPr>
                  <a:defRPr/>
                </a:pPr>
                <a:r>
                  <a:rPr lang="en-US" baseline="0" dirty="0" smtClean="0"/>
                  <a:t>Ear/</a:t>
                </a:r>
                <a:r>
                  <a:rPr lang="hr-HR" baseline="0" dirty="0" smtClean="0"/>
                  <a:t>n= 244</a:t>
                </a:r>
                <a:endParaRPr lang="hr-HR" dirty="0"/>
              </a:p>
            </c:rich>
          </c:tx>
          <c:layout/>
        </c:title>
        <c:majorTickMark val="none"/>
        <c:tickLblPos val="nextTo"/>
        <c:crossAx val="84972288"/>
        <c:crosses val="autoZero"/>
        <c:auto val="1"/>
        <c:lblAlgn val="ctr"/>
        <c:lblOffset val="100"/>
      </c:catAx>
      <c:valAx>
        <c:axId val="84972288"/>
        <c:scaling>
          <c:orientation val="minMax"/>
        </c:scaling>
        <c:axPos val="l"/>
        <c:majorGridlines/>
        <c:minorGridlines/>
        <c:numFmt formatCode="0%" sourceLinked="1"/>
        <c:tickLblPos val="nextTo"/>
        <c:crossAx val="8465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91018344309565"/>
          <c:y val="0.36893640167316238"/>
          <c:w val="0.12917175712362844"/>
          <c:h val="0.22947385441479229"/>
        </c:manualLayout>
      </c:layout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8088058890849"/>
          <c:y val="4.1995052397763945E-2"/>
          <c:w val="0.71891882695537979"/>
          <c:h val="0.69507616483985757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B type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1-3(n=16)</c:v>
                </c:pt>
                <c:pt idx="1">
                  <c:v>4-6(n=28)</c:v>
                </c:pt>
                <c:pt idx="2">
                  <c:v>7-9 (n=14)</c:v>
                </c:pt>
                <c:pt idx="3">
                  <c:v>10-12(n=6)</c:v>
                </c:pt>
                <c:pt idx="4">
                  <c:v>13-15(n=14)</c:v>
                </c:pt>
                <c:pt idx="5">
                  <c:v>16-18(n=12)</c:v>
                </c:pt>
                <c:pt idx="6">
                  <c:v>19-21(n=14)</c:v>
                </c:pt>
                <c:pt idx="7">
                  <c:v>22+ (n=10)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0.0">
                  <c:v>56.3</c:v>
                </c:pt>
                <c:pt idx="1">
                  <c:v>78.8</c:v>
                </c:pt>
                <c:pt idx="2">
                  <c:v>28.6</c:v>
                </c:pt>
                <c:pt idx="3">
                  <c:v>50</c:v>
                </c:pt>
                <c:pt idx="4">
                  <c:v>40</c:v>
                </c:pt>
                <c:pt idx="5">
                  <c:v>9.1</c:v>
                </c:pt>
                <c:pt idx="6">
                  <c:v>42.9</c:v>
                </c:pt>
                <c:pt idx="7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 type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1-3(n=16)</c:v>
                </c:pt>
                <c:pt idx="1">
                  <c:v>4-6(n=28)</c:v>
                </c:pt>
                <c:pt idx="2">
                  <c:v>7-9 (n=14)</c:v>
                </c:pt>
                <c:pt idx="3">
                  <c:v>10-12(n=6)</c:v>
                </c:pt>
                <c:pt idx="4">
                  <c:v>13-15(n=14)</c:v>
                </c:pt>
                <c:pt idx="5">
                  <c:v>16-18(n=12)</c:v>
                </c:pt>
                <c:pt idx="6">
                  <c:v>19-21(n=14)</c:v>
                </c:pt>
                <c:pt idx="7">
                  <c:v>22+ (n=10)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 formatCode="0.0">
                  <c:v>12.5</c:v>
                </c:pt>
                <c:pt idx="1">
                  <c:v>10.7</c:v>
                </c:pt>
                <c:pt idx="2">
                  <c:v>14.3</c:v>
                </c:pt>
                <c:pt idx="3">
                  <c:v>0</c:v>
                </c:pt>
                <c:pt idx="4">
                  <c:v>13.3</c:v>
                </c:pt>
                <c:pt idx="5">
                  <c:v>0</c:v>
                </c:pt>
                <c:pt idx="6">
                  <c:v>0</c:v>
                </c:pt>
                <c:pt idx="7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type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1-3(n=16)</c:v>
                </c:pt>
                <c:pt idx="1">
                  <c:v>4-6(n=28)</c:v>
                </c:pt>
                <c:pt idx="2">
                  <c:v>7-9 (n=14)</c:v>
                </c:pt>
                <c:pt idx="3">
                  <c:v>10-12(n=6)</c:v>
                </c:pt>
                <c:pt idx="4">
                  <c:v>13-15(n=14)</c:v>
                </c:pt>
                <c:pt idx="5">
                  <c:v>16-18(n=12)</c:v>
                </c:pt>
                <c:pt idx="6">
                  <c:v>19-21(n=14)</c:v>
                </c:pt>
                <c:pt idx="7">
                  <c:v>22+ (n=10)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 formatCode="0.0">
                  <c:v>31.3</c:v>
                </c:pt>
                <c:pt idx="1">
                  <c:v>10.7</c:v>
                </c:pt>
                <c:pt idx="2">
                  <c:v>57.1</c:v>
                </c:pt>
                <c:pt idx="3">
                  <c:v>50</c:v>
                </c:pt>
                <c:pt idx="4">
                  <c:v>46.7</c:v>
                </c:pt>
                <c:pt idx="5">
                  <c:v>90.9</c:v>
                </c:pt>
                <c:pt idx="6">
                  <c:v>57.1</c:v>
                </c:pt>
                <c:pt idx="7">
                  <c:v>70</c:v>
                </c:pt>
              </c:numCache>
            </c:numRef>
          </c:val>
        </c:ser>
        <c:gapWidth val="75"/>
        <c:overlap val="100"/>
        <c:axId val="84985344"/>
        <c:axId val="84987264"/>
      </c:barChart>
      <c:catAx>
        <c:axId val="84985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Age groups </a:t>
                </a:r>
              </a:p>
              <a:p>
                <a:pPr>
                  <a:defRPr/>
                </a:pPr>
                <a:r>
                  <a:rPr lang="en-US" dirty="0" smtClean="0"/>
                  <a:t>Ear/</a:t>
                </a:r>
                <a:r>
                  <a:rPr lang="hr-HR" dirty="0" smtClean="0"/>
                  <a:t>n= 114   </a:t>
                </a:r>
                <a:endParaRPr lang="hr-HR" dirty="0"/>
              </a:p>
            </c:rich>
          </c:tx>
          <c:layout/>
        </c:title>
        <c:majorTickMark val="none"/>
        <c:tickLblPos val="nextTo"/>
        <c:crossAx val="84987264"/>
        <c:crosses val="autoZero"/>
        <c:auto val="1"/>
        <c:lblAlgn val="ctr"/>
        <c:lblOffset val="100"/>
      </c:catAx>
      <c:valAx>
        <c:axId val="84987264"/>
        <c:scaling>
          <c:orientation val="minMax"/>
        </c:scaling>
        <c:axPos val="l"/>
        <c:majorGridlines/>
        <c:minorGridlines/>
        <c:numFmt formatCode="0%" sourceLinked="1"/>
        <c:tickLblPos val="nextTo"/>
        <c:crossAx val="8498534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Sheet1!$A$11</c:f>
              <c:strCache>
                <c:ptCount val="1"/>
                <c:pt idx="0">
                  <c:v>Normal</c:v>
                </c:pt>
              </c:strCache>
            </c:strRef>
          </c:tx>
          <c:cat>
            <c:strRef>
              <c:f>Sheet1!$B$10:$E$10</c:f>
              <c:strCache>
                <c:ptCount val="4"/>
                <c:pt idx="0">
                  <c:v>1-3 years</c:v>
                </c:pt>
                <c:pt idx="1">
                  <c:v>4-7 years</c:v>
                </c:pt>
                <c:pt idx="2">
                  <c:v>8-12 years</c:v>
                </c:pt>
                <c:pt idx="3">
                  <c:v>13+ years</c:v>
                </c:pt>
              </c:strCache>
            </c:strRef>
          </c:cat>
          <c:val>
            <c:numRef>
              <c:f>Sheet1!$B$11:$E$11</c:f>
              <c:numCache>
                <c:formatCode>0.0</c:formatCode>
                <c:ptCount val="4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Mild</c:v>
                </c:pt>
              </c:strCache>
            </c:strRef>
          </c:tx>
          <c:cat>
            <c:strRef>
              <c:f>Sheet1!$B$10:$E$10</c:f>
              <c:strCache>
                <c:ptCount val="4"/>
                <c:pt idx="0">
                  <c:v>1-3 years</c:v>
                </c:pt>
                <c:pt idx="1">
                  <c:v>4-7 years</c:v>
                </c:pt>
                <c:pt idx="2">
                  <c:v>8-12 years</c:v>
                </c:pt>
                <c:pt idx="3">
                  <c:v>13+ years</c:v>
                </c:pt>
              </c:strCache>
            </c:strRef>
          </c:cat>
          <c:val>
            <c:numRef>
              <c:f>Sheet1!$B$12:$E$12</c:f>
              <c:numCache>
                <c:formatCode>General</c:formatCode>
                <c:ptCount val="4"/>
                <c:pt idx="0">
                  <c:v>18</c:v>
                </c:pt>
                <c:pt idx="1">
                  <c:v>31</c:v>
                </c:pt>
                <c:pt idx="2">
                  <c:v>54</c:v>
                </c:pt>
                <c:pt idx="3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Moderate</c:v>
                </c:pt>
              </c:strCache>
            </c:strRef>
          </c:tx>
          <c:cat>
            <c:strRef>
              <c:f>Sheet1!$B$10:$E$10</c:f>
              <c:strCache>
                <c:ptCount val="4"/>
                <c:pt idx="0">
                  <c:v>1-3 years</c:v>
                </c:pt>
                <c:pt idx="1">
                  <c:v>4-7 years</c:v>
                </c:pt>
                <c:pt idx="2">
                  <c:v>8-12 years</c:v>
                </c:pt>
                <c:pt idx="3">
                  <c:v>13+ years</c:v>
                </c:pt>
              </c:strCache>
            </c:strRef>
          </c:cat>
          <c:val>
            <c:numRef>
              <c:f>Sheet1!$B$13:$E$13</c:f>
              <c:numCache>
                <c:formatCode>General</c:formatCode>
                <c:ptCount val="4"/>
                <c:pt idx="0">
                  <c:v>73</c:v>
                </c:pt>
                <c:pt idx="1">
                  <c:v>63</c:v>
                </c:pt>
                <c:pt idx="2">
                  <c:v>38</c:v>
                </c:pt>
                <c:pt idx="3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Sheet1!$A$14</c:f>
              <c:strCache>
                <c:ptCount val="1"/>
                <c:pt idx="0">
                  <c:v>Severe</c:v>
                </c:pt>
              </c:strCache>
            </c:strRef>
          </c:tx>
          <c:cat>
            <c:strRef>
              <c:f>Sheet1!$B$10:$E$10</c:f>
              <c:strCache>
                <c:ptCount val="4"/>
                <c:pt idx="0">
                  <c:v>1-3 years</c:v>
                </c:pt>
                <c:pt idx="1">
                  <c:v>4-7 years</c:v>
                </c:pt>
                <c:pt idx="2">
                  <c:v>8-12 years</c:v>
                </c:pt>
                <c:pt idx="3">
                  <c:v>13+ years</c:v>
                </c:pt>
              </c:strCache>
            </c:strRef>
          </c:cat>
          <c:val>
            <c:numRef>
              <c:f>Sheet1!$B$14:$E$14</c:f>
              <c:numCache>
                <c:formatCode>General</c:formatCode>
                <c:ptCount val="4"/>
                <c:pt idx="0">
                  <c:v>9</c:v>
                </c:pt>
                <c:pt idx="1">
                  <c:v>4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gapWidth val="75"/>
        <c:overlap val="100"/>
        <c:axId val="84945920"/>
        <c:axId val="85234816"/>
      </c:barChart>
      <c:catAx>
        <c:axId val="84945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hr-HR" sz="1600" dirty="0"/>
                  <a:t>Age groups</a:t>
                </a:r>
              </a:p>
            </c:rich>
          </c:tx>
          <c:layout>
            <c:manualLayout>
              <c:xMode val="edge"/>
              <c:yMode val="edge"/>
              <c:x val="0.40966363214544788"/>
              <c:y val="0.9220106148049827"/>
            </c:manualLayout>
          </c:layout>
        </c:title>
        <c:majorTickMark val="none"/>
        <c:tickLblPos val="nextTo"/>
        <c:crossAx val="85234816"/>
        <c:crosses val="autoZero"/>
        <c:auto val="1"/>
        <c:lblAlgn val="ctr"/>
        <c:lblOffset val="100"/>
      </c:catAx>
      <c:valAx>
        <c:axId val="85234816"/>
        <c:scaling>
          <c:orientation val="minMax"/>
        </c:scaling>
        <c:axPos val="l"/>
        <c:majorGridlines/>
        <c:minorGridlines/>
        <c:numFmt formatCode="0%" sourceLinked="1"/>
        <c:tickLblPos val="nextTo"/>
        <c:crossAx val="8494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96021139263359"/>
          <c:y val="0.32930600303670327"/>
          <c:w val="9.9665124354375245E-2"/>
          <c:h val="0.28259822982631561"/>
        </c:manualLayout>
      </c:layout>
      <c:txPr>
        <a:bodyPr/>
        <a:lstStyle/>
        <a:p>
          <a:pPr>
            <a:defRPr sz="1050"/>
          </a:pPr>
          <a:endParaRPr lang="sr-Latn-CS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Sheet1!$A$11</c:f>
              <c:strCache>
                <c:ptCount val="1"/>
                <c:pt idx="0">
                  <c:v>Normal</c:v>
                </c:pt>
              </c:strCache>
            </c:strRef>
          </c:tx>
          <c:cat>
            <c:strRef>
              <c:f>Sheet1!$B$10:$E$10</c:f>
              <c:strCache>
                <c:ptCount val="4"/>
                <c:pt idx="0">
                  <c:v>1-3 years</c:v>
                </c:pt>
                <c:pt idx="1">
                  <c:v>4-7 years</c:v>
                </c:pt>
                <c:pt idx="2">
                  <c:v>8-12 years</c:v>
                </c:pt>
                <c:pt idx="3">
                  <c:v>13+ years</c:v>
                </c:pt>
              </c:strCache>
            </c:strRef>
          </c:cat>
          <c:val>
            <c:numRef>
              <c:f>Sheet1!$B$11:$E$11</c:f>
              <c:numCache>
                <c:formatCode>0.0</c:formatCode>
                <c:ptCount val="4"/>
                <c:pt idx="0">
                  <c:v>0</c:v>
                </c:pt>
                <c:pt idx="1">
                  <c:v>8</c:v>
                </c:pt>
                <c:pt idx="2">
                  <c:v>6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Mild</c:v>
                </c:pt>
              </c:strCache>
            </c:strRef>
          </c:tx>
          <c:cat>
            <c:strRef>
              <c:f>Sheet1!$B$10:$E$10</c:f>
              <c:strCache>
                <c:ptCount val="4"/>
                <c:pt idx="0">
                  <c:v>1-3 years</c:v>
                </c:pt>
                <c:pt idx="1">
                  <c:v>4-7 years</c:v>
                </c:pt>
                <c:pt idx="2">
                  <c:v>8-12 years</c:v>
                </c:pt>
                <c:pt idx="3">
                  <c:v>13+ years</c:v>
                </c:pt>
              </c:strCache>
            </c:strRef>
          </c:cat>
          <c:val>
            <c:numRef>
              <c:f>Sheet1!$B$12:$E$12</c:f>
              <c:numCache>
                <c:formatCode>General</c:formatCode>
                <c:ptCount val="4"/>
                <c:pt idx="0">
                  <c:v>10</c:v>
                </c:pt>
                <c:pt idx="1">
                  <c:v>35</c:v>
                </c:pt>
                <c:pt idx="2">
                  <c:v>50</c:v>
                </c:pt>
                <c:pt idx="3">
                  <c:v>55</c:v>
                </c:pt>
              </c:numCache>
            </c:numRef>
          </c:val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Moderate</c:v>
                </c:pt>
              </c:strCache>
            </c:strRef>
          </c:tx>
          <c:cat>
            <c:strRef>
              <c:f>Sheet1!$B$10:$E$10</c:f>
              <c:strCache>
                <c:ptCount val="4"/>
                <c:pt idx="0">
                  <c:v>1-3 years</c:v>
                </c:pt>
                <c:pt idx="1">
                  <c:v>4-7 years</c:v>
                </c:pt>
                <c:pt idx="2">
                  <c:v>8-12 years</c:v>
                </c:pt>
                <c:pt idx="3">
                  <c:v>13+ years</c:v>
                </c:pt>
              </c:strCache>
            </c:strRef>
          </c:cat>
          <c:val>
            <c:numRef>
              <c:f>Sheet1!$B$13:$E$13</c:f>
              <c:numCache>
                <c:formatCode>General</c:formatCode>
                <c:ptCount val="4"/>
                <c:pt idx="0">
                  <c:v>80</c:v>
                </c:pt>
                <c:pt idx="1">
                  <c:v>52</c:v>
                </c:pt>
                <c:pt idx="2">
                  <c:v>38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Sheet1!$A$14</c:f>
              <c:strCache>
                <c:ptCount val="1"/>
                <c:pt idx="0">
                  <c:v>Severe</c:v>
                </c:pt>
              </c:strCache>
            </c:strRef>
          </c:tx>
          <c:cat>
            <c:strRef>
              <c:f>Sheet1!$B$10:$E$10</c:f>
              <c:strCache>
                <c:ptCount val="4"/>
                <c:pt idx="0">
                  <c:v>1-3 years</c:v>
                </c:pt>
                <c:pt idx="1">
                  <c:v>4-7 years</c:v>
                </c:pt>
                <c:pt idx="2">
                  <c:v>8-12 years</c:v>
                </c:pt>
                <c:pt idx="3">
                  <c:v>13+ years</c:v>
                </c:pt>
              </c:strCache>
            </c:strRef>
          </c:cat>
          <c:val>
            <c:numRef>
              <c:f>Sheet1!$B$14:$E$14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gapWidth val="75"/>
        <c:overlap val="100"/>
        <c:axId val="85157760"/>
        <c:axId val="85168128"/>
      </c:barChart>
      <c:catAx>
        <c:axId val="85157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hr-HR" sz="1600" dirty="0"/>
                  <a:t>Age</a:t>
                </a:r>
                <a:r>
                  <a:rPr lang="hr-HR" sz="1400" baseline="0" dirty="0"/>
                  <a:t> groups</a:t>
                </a:r>
                <a:endParaRPr lang="hr-HR" sz="1400" dirty="0"/>
              </a:p>
            </c:rich>
          </c:tx>
          <c:layout>
            <c:manualLayout>
              <c:xMode val="edge"/>
              <c:yMode val="edge"/>
              <c:x val="0.44078762490442236"/>
              <c:y val="0.91939302131289169"/>
            </c:manualLayout>
          </c:layout>
        </c:title>
        <c:majorTickMark val="none"/>
        <c:tickLblPos val="nextTo"/>
        <c:crossAx val="85168128"/>
        <c:crosses val="autoZero"/>
        <c:auto val="1"/>
        <c:lblAlgn val="ctr"/>
        <c:lblOffset val="100"/>
      </c:catAx>
      <c:valAx>
        <c:axId val="85168128"/>
        <c:scaling>
          <c:orientation val="minMax"/>
        </c:scaling>
        <c:axPos val="l"/>
        <c:majorGridlines/>
        <c:minorGridlines/>
        <c:numFmt formatCode="0%" sourceLinked="1"/>
        <c:tickLblPos val="nextTo"/>
        <c:crossAx val="851577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4E0C4-7857-4BC0-93D1-9D9DB0624933}" type="datetimeFigureOut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FE234-109D-4B63-8C3F-875599FB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E234-109D-4B63-8C3F-875599FB8665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DE7-3C94-48CF-875E-7686871483EF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D92C-298E-4942-A2A4-277A54770E66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26FA-E1FD-4EA7-B026-088BFA44AFD1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337C-1A63-4A0D-87E1-25272DFF540C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7708-0838-4D99-8D42-9A8826AECA30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F520-B424-4E59-95F7-FE40A1F4C05A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498B-F0FB-4387-B164-7F3A6BA7CD80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EC17-8615-4496-A505-D99700F3B305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181-22AF-45EE-BCFC-7650E865FABC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DCF6-D88B-4E26-B065-693A1F3A42C9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80A9-5B9F-4947-B14D-860157B9BA8F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2EF1D0-1026-4A16-AD79-170302DA591E}" type="datetime1">
              <a:rPr lang="sr-Latn-CS" smtClean="0"/>
              <a:pPr/>
              <a:t>5.3.2015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1D3200-7C4D-4EEC-BAD0-1845FB931D5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Hearing loss in Unilateral cleft lip and palate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1600" dirty="0" smtClean="0"/>
              <a:t>Jadranka Handzic</a:t>
            </a:r>
            <a:r>
              <a:rPr lang="en-US" sz="1600" dirty="0" smtClean="0"/>
              <a:t> M.D., Ph.D.,</a:t>
            </a:r>
          </a:p>
          <a:p>
            <a:r>
              <a:rPr lang="en-US" sz="1600" dirty="0" smtClean="0"/>
              <a:t>Professor of Otolaryngology, Audiology and Vestibulology</a:t>
            </a:r>
            <a:endParaRPr lang="hr-HR" sz="1600" dirty="0" smtClean="0"/>
          </a:p>
          <a:p>
            <a:r>
              <a:rPr lang="en-US" sz="1600" dirty="0" smtClean="0"/>
              <a:t>Department for Otolaryngology and Audiology</a:t>
            </a:r>
            <a:r>
              <a:rPr lang="hr-HR" sz="1600" dirty="0" smtClean="0"/>
              <a:t> </a:t>
            </a:r>
          </a:p>
          <a:p>
            <a:r>
              <a:rPr lang="hr-HR" sz="1600" dirty="0" smtClean="0"/>
              <a:t>Universi</a:t>
            </a:r>
            <a:r>
              <a:rPr lang="en-US" sz="1600" dirty="0" smtClean="0"/>
              <a:t>ty Hospital Center  “Rebro”</a:t>
            </a:r>
          </a:p>
          <a:p>
            <a:r>
              <a:rPr lang="en-US" sz="1600" dirty="0" smtClean="0"/>
              <a:t>Kispaticeva 12</a:t>
            </a:r>
          </a:p>
          <a:p>
            <a:r>
              <a:rPr lang="en-US" sz="1600" dirty="0" smtClean="0"/>
              <a:t>Croatia</a:t>
            </a:r>
            <a:endParaRPr lang="hr-HR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142852"/>
            <a:ext cx="5072098" cy="288925"/>
          </a:xfrm>
        </p:spPr>
        <p:txBody>
          <a:bodyPr/>
          <a:lstStyle/>
          <a:p>
            <a:r>
              <a:rPr lang="en-US" dirty="0" smtClean="0"/>
              <a:t>Hearing loss in Unilateral 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7786710" y="56435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Tympanometric </a:t>
            </a:r>
            <a:r>
              <a:rPr lang="en-US" sz="2800" dirty="0" smtClean="0"/>
              <a:t> </a:t>
            </a:r>
            <a:r>
              <a:rPr lang="hr-HR" sz="2800" dirty="0" smtClean="0"/>
              <a:t>findings  in UCLp vs. BCLP ears-comparative study</a:t>
            </a:r>
            <a:endParaRPr lang="hr-HR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7883372"/>
              </p:ext>
            </p:extLst>
          </p:nvPr>
        </p:nvGraphicFramePr>
        <p:xfrm>
          <a:off x="0" y="3357562"/>
          <a:ext cx="4929158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580526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hr-HR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32452675"/>
              </p:ext>
            </p:extLst>
          </p:nvPr>
        </p:nvGraphicFramePr>
        <p:xfrm>
          <a:off x="4500562" y="3500414"/>
          <a:ext cx="464343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42844" y="1428737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>UCLP- B type – frequency  higher at age 1-3yr than in BCLP and ICP</a:t>
            </a:r>
          </a:p>
          <a:p>
            <a:r>
              <a:rPr lang="en-US" dirty="0" smtClean="0"/>
              <a:t>                        -  decreased faster than in the BCLP and ICP</a:t>
            </a:r>
          </a:p>
          <a:p>
            <a:r>
              <a:rPr lang="en-US" dirty="0" smtClean="0"/>
              <a:t>                        - UCLP decrease of B type from age 7-9yr,BCLP 4-6yr, ICP from 15yr. </a:t>
            </a:r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     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UCLP                                                                  BCLP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71736" y="76200"/>
            <a:ext cx="6286544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Matoid bone pneumatization in unilateral cleft lip and palate of left vs. RIGHT side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2403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</a:t>
            </a:r>
          </a:p>
          <a:p>
            <a:pPr>
              <a:buNone/>
            </a:pPr>
            <a:r>
              <a:rPr lang="en-US" sz="2000" dirty="0" smtClean="0"/>
              <a:t>     UCLP-right  and UCLP-left - mastoid bone </a:t>
            </a:r>
            <a:r>
              <a:rPr lang="en-US" sz="2000" dirty="0" err="1" smtClean="0"/>
              <a:t>pneumatization</a:t>
            </a:r>
            <a:r>
              <a:rPr lang="hr-HR" sz="2000" dirty="0" smtClean="0"/>
              <a:t> </a:t>
            </a:r>
            <a:r>
              <a:rPr lang="en-US" sz="2000" b="1" dirty="0" smtClean="0"/>
              <a:t>of </a:t>
            </a:r>
            <a:r>
              <a:rPr lang="en-US" sz="2000" b="1" dirty="0" smtClean="0"/>
              <a:t>left ears - </a:t>
            </a:r>
            <a:r>
              <a:rPr lang="en-US" sz="2000" dirty="0" smtClean="0"/>
              <a:t>smaller than mastoid bone pneumatization of right ears</a:t>
            </a:r>
          </a:p>
          <a:p>
            <a:r>
              <a:rPr lang="en-US" sz="2000" dirty="0" smtClean="0"/>
              <a:t> </a:t>
            </a:r>
            <a:endParaRPr lang="hr-HR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14686"/>
            <a:ext cx="578647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7422" y="76200"/>
            <a:ext cx="4714908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study and Hypothesis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Different pathoanatomical and developmental characteristics of </a:t>
            </a:r>
            <a:r>
              <a:rPr lang="hr-HR" sz="2800" b="1" dirty="0" smtClean="0"/>
              <a:t>anatomical structures of </a:t>
            </a:r>
            <a:r>
              <a:rPr lang="en-US" sz="2800" b="1" dirty="0" smtClean="0"/>
              <a:t>cleft </a:t>
            </a:r>
            <a:r>
              <a:rPr lang="en-US" sz="2800" b="1" dirty="0" smtClean="0"/>
              <a:t>vs. non cleft side </a:t>
            </a:r>
            <a:r>
              <a:rPr lang="hr-HR" sz="2800" b="1" dirty="0" smtClean="0"/>
              <a:t>have different mode of pathopysiological development of middle ear disease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36" y="76200"/>
            <a:ext cx="6357982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8072462" y="35716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48756" cy="5357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 Study included 101 children: median age 6</a:t>
            </a:r>
            <a:r>
              <a:rPr lang="hr-HR" sz="2400" b="1" dirty="0" smtClean="0"/>
              <a:t>.0 </a:t>
            </a:r>
            <a:r>
              <a:rPr lang="en-US" sz="2400" b="1" dirty="0" smtClean="0"/>
              <a:t>yr., </a:t>
            </a:r>
          </a:p>
          <a:p>
            <a:pPr>
              <a:buNone/>
            </a:pPr>
            <a:r>
              <a:rPr lang="en-US" sz="2400" b="1" dirty="0" smtClean="0"/>
              <a:t>                                   - 68 males</a:t>
            </a:r>
          </a:p>
          <a:p>
            <a:pPr>
              <a:buNone/>
            </a:pPr>
            <a:r>
              <a:rPr lang="en-US" sz="2400" b="1" dirty="0" smtClean="0"/>
              <a:t>                                   -33 females</a:t>
            </a:r>
          </a:p>
          <a:p>
            <a:pPr>
              <a:buNone/>
            </a:pPr>
            <a:r>
              <a:rPr lang="en-US" sz="2400" b="1" dirty="0" smtClean="0"/>
              <a:t>- Palatoplasty and cheiloplasty performed previously according to standard protocol</a:t>
            </a:r>
          </a:p>
          <a:p>
            <a:pPr>
              <a:buNone/>
            </a:pPr>
            <a:r>
              <a:rPr lang="en-US" sz="2400" b="1" dirty="0" smtClean="0"/>
              <a:t>Hearing loss (tonal audiometry and tympanometry) analyzed according to age subgroups : </a:t>
            </a:r>
          </a:p>
          <a:p>
            <a:pPr>
              <a:buNone/>
            </a:pPr>
            <a:r>
              <a:rPr lang="en-US" sz="2400" b="1" dirty="0" smtClean="0"/>
              <a:t>1-3 years,4-7years,8-12 years</a:t>
            </a:r>
          </a:p>
          <a:p>
            <a:pPr>
              <a:buNone/>
            </a:pPr>
            <a:r>
              <a:rPr lang="en-US" sz="2800" b="1" dirty="0" smtClean="0"/>
              <a:t> </a:t>
            </a:r>
            <a:endParaRPr lang="en-US" sz="2800" dirty="0" smtClean="0"/>
          </a:p>
          <a:p>
            <a:endParaRPr lang="hr-H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43108" y="76200"/>
            <a:ext cx="6286544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7500958" y="42860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Audiologic tests-tympanometry-tonal audiometry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Tympanometry- </a:t>
            </a:r>
            <a:r>
              <a:rPr lang="en-US" sz="2800" dirty="0" smtClean="0"/>
              <a:t> types according to </a:t>
            </a:r>
            <a:r>
              <a:rPr lang="en-US" sz="2800" b="1" dirty="0" smtClean="0"/>
              <a:t>Jerger; A,C,B</a:t>
            </a:r>
          </a:p>
          <a:p>
            <a:r>
              <a:rPr lang="en-US" sz="2800" b="1" dirty="0" smtClean="0"/>
              <a:t>Tonal audiometry; </a:t>
            </a:r>
          </a:p>
          <a:p>
            <a:r>
              <a:rPr lang="en-US" sz="2800" dirty="0" smtClean="0"/>
              <a:t>Tested audiometric frequencies ; 250Hz,500Hz,1000Hz,2000Hz,4000Hz</a:t>
            </a:r>
          </a:p>
          <a:p>
            <a:r>
              <a:rPr lang="en-US" sz="2800" dirty="0" smtClean="0"/>
              <a:t>Normal hearing  threshold: 0-10dB</a:t>
            </a:r>
          </a:p>
          <a:p>
            <a:r>
              <a:rPr lang="en-US" sz="2800" dirty="0" smtClean="0"/>
              <a:t>             -mid hearing loss; 11-20dB</a:t>
            </a:r>
          </a:p>
          <a:p>
            <a:r>
              <a:rPr lang="en-US" sz="2800" dirty="0" smtClean="0"/>
              <a:t>             -moderate hearing loss;21-40dB</a:t>
            </a:r>
          </a:p>
          <a:p>
            <a:r>
              <a:rPr lang="en-US" sz="2800" dirty="0" smtClean="0"/>
              <a:t>             -severe hearing loss &gt;40dB</a:t>
            </a:r>
          </a:p>
          <a:p>
            <a:r>
              <a:rPr lang="en-US" sz="2800" dirty="0" smtClean="0"/>
              <a:t>Results </a:t>
            </a:r>
            <a:r>
              <a:rPr lang="en-US" sz="2800" dirty="0" smtClean="0"/>
              <a:t>described and compared</a:t>
            </a:r>
            <a:endParaRPr lang="en-US" sz="2800" dirty="0" smtClean="0"/>
          </a:p>
          <a:p>
            <a:r>
              <a:rPr lang="en-US" sz="2800" dirty="0" smtClean="0"/>
              <a:t>           -median (Md) hearing level for tested frequencies </a:t>
            </a:r>
          </a:p>
          <a:p>
            <a:r>
              <a:rPr lang="en-US" sz="2800" dirty="0" smtClean="0"/>
              <a:t>          - average hearing level (</a:t>
            </a:r>
            <a:r>
              <a:rPr lang="en-US" sz="2800" dirty="0" smtClean="0"/>
              <a:t>AHL) across speech frequencies</a:t>
            </a:r>
            <a:endParaRPr lang="en-US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14546" y="76200"/>
            <a:ext cx="6286544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8001024" y="50004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" y="-142900"/>
          <a:ext cx="9143997" cy="7246344"/>
        </p:xfrm>
        <a:graphic>
          <a:graphicData uri="http://schemas.openxmlformats.org/drawingml/2006/table">
            <a:tbl>
              <a:tblPr/>
              <a:tblGrid>
                <a:gridCol w="842690"/>
                <a:gridCol w="842690"/>
                <a:gridCol w="842690"/>
                <a:gridCol w="842690"/>
                <a:gridCol w="842690"/>
                <a:gridCol w="842690"/>
                <a:gridCol w="842690"/>
                <a:gridCol w="842690"/>
                <a:gridCol w="812210"/>
                <a:gridCol w="1590267"/>
              </a:tblGrid>
              <a:tr h="431048"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Age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(years)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UCLP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N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(76)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Ear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side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latin typeface="Times New Roman"/>
                          <a:ea typeface="Arial Unicode MS"/>
                        </a:rPr>
                        <a:t>Hearing level (dB)</a:t>
                      </a:r>
                      <a:endParaRPr lang="hr-HR" sz="11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Kruskal-Wallis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test (p value)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0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AHL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250 Hz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500 Hz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 kHz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 kHz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4 kHz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3209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Md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(Min-Max)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Md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(Min-Max)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Md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(Min-Max)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Md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(Min-Max)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Md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(Min-Max)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Md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(Min-Max)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41362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  1-3</a:t>
                      </a:r>
                      <a:r>
                        <a:rPr lang="en-US" sz="1200" kern="50" baseline="0" dirty="0" smtClean="0">
                          <a:latin typeface="Times New Roman"/>
                          <a:ea typeface="Arial Unicode MS"/>
                        </a:rPr>
                        <a:t> yr.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</a:t>
                      </a: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0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RIGHT ears</a:t>
                      </a:r>
                      <a:r>
                        <a:rPr lang="en-US" sz="1200" kern="50" baseline="0" dirty="0" smtClean="0">
                          <a:latin typeface="Times New Roman"/>
                          <a:ea typeface="Arial Unicode MS"/>
                        </a:rPr>
                        <a:t>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LEFT ears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p=0.683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35.0 (16-41)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33.0 (20-42)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p=0.398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30.0 (20-40)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27.5 (20-45) 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>
                          <a:latin typeface="Times New Roman"/>
                          <a:ea typeface="Arial Unicode MS"/>
                        </a:rPr>
                        <a:t>p=0.043</a:t>
                      </a:r>
                      <a:endParaRPr lang="hr-HR" sz="1200" b="1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40.0 (20-50)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30.0 (15-40)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p=0.866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32.5 (15-50)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32.5 (15-45)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p=0.906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30.0 (15-45)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32.5 (15-50)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p=0.612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30.0 (10-50)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32.5 (15-50)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 </a:t>
                      </a:r>
                      <a:r>
                        <a:rPr lang="en-US" sz="1200" b="1" kern="50" dirty="0" smtClean="0">
                          <a:latin typeface="Times New Roman"/>
                          <a:ea typeface="Arial Unicode MS"/>
                        </a:rPr>
                        <a:t>p=0.057</a:t>
                      </a:r>
                      <a:endParaRPr lang="hr-HR" sz="1200" b="1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 p=0.601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62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4-7yr.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5</a:t>
                      </a: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7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RIGHT ears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LEFT ears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>
                          <a:latin typeface="Times New Roman"/>
                          <a:ea typeface="Arial Unicode MS"/>
                        </a:rPr>
                        <a:t>p=0.039</a:t>
                      </a:r>
                      <a:endParaRPr lang="hr-HR" sz="1200" b="1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21.0 (10-47)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25.0 (10-47)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p=0.387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50" dirty="0">
                          <a:latin typeface="Times New Roman"/>
                          <a:ea typeface="Arial Unicode MS"/>
                        </a:rPr>
                        <a:t>25.0 (10-45)</a:t>
                      </a:r>
                      <a:endParaRPr lang="hr-HR" sz="1200" i="1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25.0 (10-50)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kern="50" dirty="0" smtClean="0">
                          <a:latin typeface="Times New Roman"/>
                          <a:ea typeface="Arial Unicode MS"/>
                        </a:rPr>
                        <a:t>p=0.052</a:t>
                      </a:r>
                      <a:endParaRPr lang="hr-HR" sz="1200" b="1" i="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50" dirty="0">
                          <a:latin typeface="Times New Roman"/>
                          <a:ea typeface="Arial Unicode MS"/>
                        </a:rPr>
                        <a:t>25.0 (10-55)</a:t>
                      </a:r>
                      <a:endParaRPr lang="hr-HR" sz="1200" i="1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50" dirty="0">
                          <a:latin typeface="Times New Roman"/>
                          <a:ea typeface="Arial Unicode MS"/>
                        </a:rPr>
                        <a:t>30.0 (10-45)</a:t>
                      </a:r>
                      <a:r>
                        <a:rPr lang="en-US" sz="1200" i="0" kern="50" dirty="0">
                          <a:latin typeface="Times New Roman"/>
                          <a:ea typeface="Arial Unicode MS"/>
                        </a:rPr>
                        <a:t> </a:t>
                      </a:r>
                      <a:endParaRPr lang="hr-HR" sz="1200" i="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kern="50" dirty="0" smtClean="0">
                          <a:latin typeface="Times New Roman"/>
                          <a:ea typeface="Arial Unicode MS"/>
                        </a:rPr>
                        <a:t>p=0.054</a:t>
                      </a:r>
                      <a:endParaRPr lang="hr-HR" sz="1200" b="1" i="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i="0" kern="50" dirty="0">
                          <a:latin typeface="Times New Roman"/>
                          <a:ea typeface="Arial Unicode MS"/>
                        </a:rPr>
                        <a:t>20.0 (10-45)</a:t>
                      </a:r>
                      <a:endParaRPr lang="hr-HR" sz="1200" i="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50" dirty="0">
                          <a:latin typeface="Times New Roman"/>
                          <a:ea typeface="Arial Unicode MS"/>
                        </a:rPr>
                        <a:t>30.0 (10-50)</a:t>
                      </a:r>
                      <a:r>
                        <a:rPr lang="en-US" sz="1200" i="0" kern="50" dirty="0">
                          <a:latin typeface="Times New Roman"/>
                          <a:ea typeface="Arial Unicode MS"/>
                        </a:rPr>
                        <a:t> </a:t>
                      </a:r>
                      <a:endParaRPr lang="hr-HR" sz="1200" i="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p=0.410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(10-45)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25.0 (10-50)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>
                          <a:latin typeface="Times New Roman"/>
                          <a:ea typeface="Arial Unicode MS"/>
                        </a:rPr>
                        <a:t>p=0.003</a:t>
                      </a:r>
                      <a:endParaRPr lang="hr-HR" sz="1200" b="1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(10-55)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25.0 (10-50)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</a:t>
                      </a: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 smtClean="0">
                          <a:latin typeface="Times New Roman"/>
                          <a:ea typeface="Arial Unicode MS"/>
                        </a:rPr>
                        <a:t>      p=0.001</a:t>
                      </a:r>
                      <a:endParaRPr lang="hr-HR" sz="1200" b="1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 smtClean="0">
                          <a:latin typeface="Times New Roman"/>
                          <a:ea typeface="Arial Unicode MS"/>
                        </a:rPr>
                        <a:t>      p=0.003</a:t>
                      </a:r>
                      <a:endParaRPr lang="hr-HR" sz="1200" b="1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62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 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8-12yr.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17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RIGHT</a:t>
                      </a:r>
                      <a:r>
                        <a:rPr lang="en-US" sz="1200" kern="50" baseline="0" dirty="0" smtClean="0">
                          <a:latin typeface="Times New Roman"/>
                          <a:ea typeface="Arial Unicode MS"/>
                        </a:rPr>
                        <a:t> ears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LEFT ears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p=0.906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(10-41)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18.0 (10-47)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p=0.790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(10-45)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(10-45) 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p=0.650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25.0 (10-35)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(10-45)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p=0.979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(10-50)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(10-55)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p=0.875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(10-30)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15.0 (10-40) 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p=0.382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(10-55)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20.0 (10-55)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 p=0.294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 </a:t>
                      </a:r>
                      <a:r>
                        <a:rPr lang="en-US" sz="1200" b="1" kern="50" dirty="0" smtClean="0">
                          <a:latin typeface="Times New Roman"/>
                          <a:ea typeface="Arial Unicode MS"/>
                        </a:rPr>
                        <a:t> p=0.028</a:t>
                      </a:r>
                      <a:endParaRPr lang="hr-HR" sz="1200" b="1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1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&gt;12yr.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12</a:t>
                      </a:r>
                      <a:endParaRPr lang="hr-HR" sz="1200" kern="5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RIGHT ears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LEFT ears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p=0.110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16.0 (10-42)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18.0 (10-44)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p=0.787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12.0 (10-35)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17.5 (10-40)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p=0.866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15.0 (10-50)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15.0 (10-40)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p=0.590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17.5 (10-40)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17.5 (10-50)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>
                          <a:latin typeface="Times New Roman"/>
                          <a:ea typeface="Arial Unicode MS"/>
                        </a:rPr>
                        <a:t>p=0.043</a:t>
                      </a:r>
                      <a:endParaRPr lang="hr-HR" sz="1200" b="1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10.0 (10-40)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17.0 (10-50)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kern="50" dirty="0" smtClean="0">
                          <a:latin typeface="Times New Roman"/>
                          <a:ea typeface="Arial Unicode MS"/>
                        </a:rPr>
                        <a:t>p=0.052</a:t>
                      </a:r>
                      <a:endParaRPr lang="hr-HR" sz="1200" b="1" i="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10.0 (10-45)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Times New Roman"/>
                          <a:ea typeface="Arial Unicode MS"/>
                        </a:rPr>
                        <a:t>17.5 (10-60) 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 p=0.269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latin typeface="Times New Roman"/>
                          <a:ea typeface="Arial Unicode MS"/>
                        </a:rPr>
                        <a:t>      p=0.972</a:t>
                      </a:r>
                      <a:endParaRPr lang="hr-HR" sz="1200" kern="50" dirty="0">
                        <a:latin typeface="Times New Roman"/>
                        <a:ea typeface="Arial Unicode MS"/>
                      </a:endParaRPr>
                    </a:p>
                  </a:txBody>
                  <a:tcPr marL="13006" marR="13006" marT="13006" marB="13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71604" y="-214338"/>
            <a:ext cx="7000924" cy="785818"/>
          </a:xfrm>
        </p:spPr>
        <p:txBody>
          <a:bodyPr/>
          <a:lstStyle/>
          <a:p>
            <a:r>
              <a:rPr lang="en-US" dirty="0" smtClean="0"/>
              <a:t>Hearing loss in Unilateral cleft lip and palate-Influence on communication-Jadranka Handzic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4488"/>
            <a:ext cx="8686800" cy="43656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Age group </a:t>
            </a:r>
            <a:r>
              <a:rPr lang="hr-HR" sz="2400" b="1" dirty="0" smtClean="0"/>
              <a:t>1</a:t>
            </a:r>
            <a:r>
              <a:rPr lang="en-US" sz="2400" b="1" dirty="0" smtClean="0"/>
              <a:t>-3yr.</a:t>
            </a:r>
          </a:p>
          <a:p>
            <a:r>
              <a:rPr lang="en-US" sz="2400" dirty="0" smtClean="0"/>
              <a:t>- non cleft side - highest severity of hearing loss</a:t>
            </a:r>
            <a:r>
              <a:rPr lang="en-US" sz="2400" b="1" dirty="0" smtClean="0"/>
              <a:t> (</a:t>
            </a:r>
            <a:r>
              <a:rPr lang="en-US" sz="2400" dirty="0" smtClean="0"/>
              <a:t>Md) 500Hz severity of hearing loss</a:t>
            </a:r>
            <a:r>
              <a:rPr lang="en-US" sz="2400" b="1" dirty="0" smtClean="0"/>
              <a:t> </a:t>
            </a:r>
            <a:r>
              <a:rPr lang="en-US" sz="2400" dirty="0" smtClean="0"/>
              <a:t>than lefts</a:t>
            </a:r>
          </a:p>
          <a:p>
            <a:r>
              <a:rPr lang="en-US" sz="2400" b="1" dirty="0" smtClean="0"/>
              <a:t>Age group 4-7yr</a:t>
            </a:r>
            <a:r>
              <a:rPr lang="en-US" sz="2400" dirty="0" smtClean="0"/>
              <a:t>. ;</a:t>
            </a:r>
          </a:p>
          <a:p>
            <a:r>
              <a:rPr lang="en-US" sz="2400" dirty="0" smtClean="0"/>
              <a:t>AHL higher on cleft side </a:t>
            </a:r>
          </a:p>
          <a:p>
            <a:r>
              <a:rPr lang="en-US" sz="2400" dirty="0" smtClean="0"/>
              <a:t>- cleft side ears -higher severity of hearing loss for mid register (Md)(500Hz,1000Hz,4000Hz)</a:t>
            </a:r>
          </a:p>
          <a:p>
            <a:r>
              <a:rPr lang="en-US" sz="2400" dirty="0" smtClean="0"/>
              <a:t> -non clef</a:t>
            </a:r>
            <a:r>
              <a:rPr lang="hr-HR" sz="2400" dirty="0" smtClean="0"/>
              <a:t>t</a:t>
            </a:r>
            <a:r>
              <a:rPr lang="en-US" sz="2400" dirty="0" smtClean="0"/>
              <a:t> side-higher severity of hearing loss for low </a:t>
            </a:r>
          </a:p>
          <a:p>
            <a:r>
              <a:rPr lang="en-US" sz="2400" dirty="0" smtClean="0"/>
              <a:t>  register  (250Hz and 500Hz)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57356" y="76200"/>
            <a:ext cx="6643734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7572396" y="57148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5-Point Star 5"/>
          <p:cNvSpPr/>
          <p:nvPr/>
        </p:nvSpPr>
        <p:spPr>
          <a:xfrm>
            <a:off x="7500958" y="500042"/>
            <a:ext cx="1000132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5-Point Star 6"/>
          <p:cNvSpPr/>
          <p:nvPr/>
        </p:nvSpPr>
        <p:spPr>
          <a:xfrm flipV="1">
            <a:off x="7929586" y="857232"/>
            <a:ext cx="214314" cy="3981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Age group 8-12 yr;</a:t>
            </a:r>
          </a:p>
          <a:p>
            <a:r>
              <a:rPr lang="en-US" sz="2400" dirty="0" smtClean="0"/>
              <a:t> hearing loss cleft vs.non cleft side showed no significant difference</a:t>
            </a:r>
          </a:p>
          <a:p>
            <a:r>
              <a:rPr lang="en-US" sz="2400" dirty="0" smtClean="0"/>
              <a:t>Cleft side ears- higher hearing loss on frequencies 500Hz,1000Hz  then on others</a:t>
            </a:r>
          </a:p>
          <a:p>
            <a:pPr>
              <a:buNone/>
            </a:pPr>
            <a:r>
              <a:rPr lang="en-US" sz="2400" b="1" dirty="0" smtClean="0"/>
              <a:t>     Age group &gt;12 yr;</a:t>
            </a:r>
          </a:p>
          <a:p>
            <a:pPr>
              <a:buNone/>
            </a:pPr>
            <a:r>
              <a:rPr lang="en-US" sz="2400" dirty="0" smtClean="0"/>
              <a:t>    ear side dependence in severity of hearing loss showed frequencies of 2000Hz and 4000Hz-cleft side showed higher severity</a:t>
            </a:r>
            <a:endParaRPr lang="hr-H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43042" y="76200"/>
            <a:ext cx="6429420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7500958" y="92867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1571636"/>
          </a:xfrm>
        </p:spPr>
        <p:txBody>
          <a:bodyPr>
            <a:noAutofit/>
          </a:bodyPr>
          <a:lstStyle/>
          <a:p>
            <a:r>
              <a:rPr lang="hr-HR" sz="3200" dirty="0" smtClean="0"/>
              <a:t>UCLP- LEF</a:t>
            </a:r>
            <a:r>
              <a:rPr lang="en-US" sz="3200" dirty="0" smtClean="0"/>
              <a:t>t</a:t>
            </a:r>
            <a:r>
              <a:rPr lang="hr-HR" sz="3200" dirty="0" smtClean="0"/>
              <a:t> </a:t>
            </a:r>
            <a:r>
              <a:rPr lang="en-US" sz="3200" dirty="0" smtClean="0"/>
              <a:t>ear (cleft side)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dirty="0" smtClean="0"/>
              <a:t>proportion of ears with mild,moderate</a:t>
            </a:r>
            <a:r>
              <a:rPr lang="en-US" sz="2400" dirty="0" smtClean="0"/>
              <a:t> and </a:t>
            </a:r>
            <a:r>
              <a:rPr lang="hr-HR" sz="2400" dirty="0" smtClean="0"/>
              <a:t>severe </a:t>
            </a:r>
            <a:r>
              <a:rPr lang="en-US" sz="2400" dirty="0" smtClean="0"/>
              <a:t>hearing loss (average) </a:t>
            </a:r>
            <a:r>
              <a:rPr lang="hr-HR" sz="2400" dirty="0" smtClean="0"/>
              <a:t>according to age subgroups</a:t>
            </a:r>
            <a:endParaRPr lang="hr-HR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8581292"/>
              </p:ext>
            </p:extLst>
          </p:nvPr>
        </p:nvGraphicFramePr>
        <p:xfrm>
          <a:off x="642910" y="2500306"/>
          <a:ext cx="7344816" cy="414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14282" y="6072206"/>
            <a:ext cx="8390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7143769" y="2357431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A</a:t>
            </a:r>
            <a:r>
              <a:rPr lang="en-US" sz="1400" dirty="0" smtClean="0"/>
              <a:t>verage hearing loss</a:t>
            </a:r>
            <a:r>
              <a:rPr lang="hr-HR" sz="1400" dirty="0" smtClean="0"/>
              <a:t> </a:t>
            </a:r>
            <a:r>
              <a:rPr lang="hr-HR" sz="1400" dirty="0"/>
              <a:t>g</a:t>
            </a:r>
            <a:r>
              <a:rPr lang="hr-HR" sz="1400" dirty="0" smtClean="0"/>
              <a:t>roups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xmlns="" val="13593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Results-cleft side ears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hr-HR" dirty="0" smtClean="0"/>
              <a:t>  </a:t>
            </a:r>
          </a:p>
          <a:p>
            <a:r>
              <a:rPr lang="en-US" sz="9600" b="1" dirty="0" smtClean="0"/>
              <a:t>-age </a:t>
            </a:r>
            <a:r>
              <a:rPr lang="hr-HR" sz="9600" b="1" dirty="0" smtClean="0"/>
              <a:t>group </a:t>
            </a:r>
            <a:r>
              <a:rPr lang="en-US" sz="9600" b="1" dirty="0" smtClean="0"/>
              <a:t>1-3yr</a:t>
            </a:r>
            <a:r>
              <a:rPr lang="en-US" sz="9600" dirty="0" smtClean="0"/>
              <a:t>. -80% of ears have moderate hearing loss (21-40dB)</a:t>
            </a:r>
          </a:p>
          <a:p>
            <a:endParaRPr lang="hr-HR" sz="9600" dirty="0" smtClean="0"/>
          </a:p>
          <a:p>
            <a:pPr>
              <a:buNone/>
            </a:pPr>
            <a:r>
              <a:rPr lang="en-US" sz="9600" dirty="0" smtClean="0"/>
              <a:t>     -</a:t>
            </a:r>
            <a:r>
              <a:rPr lang="en-US" sz="9600" b="1" dirty="0" smtClean="0"/>
              <a:t>i</a:t>
            </a:r>
            <a:r>
              <a:rPr lang="hr-HR" sz="9600" b="1" dirty="0" smtClean="0"/>
              <a:t>nciden</a:t>
            </a:r>
            <a:r>
              <a:rPr lang="en-US" sz="9600" b="1" dirty="0" smtClean="0"/>
              <a:t>ce </a:t>
            </a:r>
            <a:r>
              <a:rPr lang="en-US" sz="9600" dirty="0" smtClean="0"/>
              <a:t>of ears with </a:t>
            </a:r>
            <a:r>
              <a:rPr lang="en-US" sz="9600" b="1" dirty="0" smtClean="0"/>
              <a:t>moderate</a:t>
            </a:r>
            <a:r>
              <a:rPr lang="en-US" sz="9600" dirty="0" smtClean="0"/>
              <a:t> </a:t>
            </a:r>
            <a:r>
              <a:rPr lang="en-US" sz="9600" b="1" dirty="0" smtClean="0"/>
              <a:t>hearing loss </a:t>
            </a:r>
            <a:r>
              <a:rPr lang="hr-HR" sz="9600" dirty="0" smtClean="0"/>
              <a:t>significantly </a:t>
            </a:r>
            <a:r>
              <a:rPr lang="hr-HR" sz="9600" b="1" dirty="0" smtClean="0"/>
              <a:t>decrease with aging</a:t>
            </a:r>
          </a:p>
          <a:p>
            <a:endParaRPr lang="en-US" sz="9600" dirty="0" smtClean="0"/>
          </a:p>
          <a:p>
            <a:r>
              <a:rPr lang="en-US" sz="9600" dirty="0" smtClean="0"/>
              <a:t> -</a:t>
            </a:r>
            <a:r>
              <a:rPr lang="en-US" sz="9600" b="1" dirty="0" smtClean="0"/>
              <a:t>no increase </a:t>
            </a:r>
            <a:r>
              <a:rPr lang="en-US" sz="9600" dirty="0" smtClean="0"/>
              <a:t>of </a:t>
            </a:r>
            <a:r>
              <a:rPr lang="en-US" sz="9600" b="1" dirty="0" smtClean="0"/>
              <a:t>incidence</a:t>
            </a:r>
            <a:r>
              <a:rPr lang="en-US" sz="9600" dirty="0" smtClean="0"/>
              <a:t> of ears with </a:t>
            </a:r>
            <a:r>
              <a:rPr lang="en-US" sz="9600" b="1" dirty="0" smtClean="0"/>
              <a:t>normal hearing</a:t>
            </a:r>
            <a:r>
              <a:rPr lang="hr-HR" sz="9600" b="1" dirty="0" smtClean="0"/>
              <a:t> </a:t>
            </a:r>
            <a:r>
              <a:rPr lang="en-US" sz="9600" b="1" dirty="0" smtClean="0"/>
              <a:t> level </a:t>
            </a:r>
          </a:p>
          <a:p>
            <a:r>
              <a:rPr lang="en-US" sz="9600" b="1" dirty="0" smtClean="0"/>
              <a:t>  with aging</a:t>
            </a:r>
          </a:p>
          <a:p>
            <a:endParaRPr lang="hr-HR" sz="9600" dirty="0" smtClean="0"/>
          </a:p>
          <a:p>
            <a:pPr>
              <a:buNone/>
            </a:pPr>
            <a:r>
              <a:rPr lang="en-US" sz="9600" dirty="0" smtClean="0"/>
              <a:t>      </a:t>
            </a:r>
            <a:r>
              <a:rPr lang="en-US" sz="9600" b="1" dirty="0" smtClean="0"/>
              <a:t>-i</a:t>
            </a:r>
            <a:r>
              <a:rPr lang="hr-HR" sz="9600" b="1" dirty="0" smtClean="0"/>
              <a:t>ntergroup comparison </a:t>
            </a:r>
            <a:r>
              <a:rPr lang="hr-HR" sz="9600" dirty="0" smtClean="0"/>
              <a:t>of hearing loss ears showed significant difference for </a:t>
            </a:r>
            <a:r>
              <a:rPr lang="hr-HR" sz="9600" b="1" dirty="0" smtClean="0"/>
              <a:t>moderate</a:t>
            </a:r>
            <a:r>
              <a:rPr lang="hr-HR" sz="9600" dirty="0" smtClean="0"/>
              <a:t> </a:t>
            </a:r>
            <a:r>
              <a:rPr lang="hr-HR" sz="9600" dirty="0" smtClean="0"/>
              <a:t>category</a:t>
            </a:r>
            <a:endParaRPr lang="en-US" sz="9600" b="1" dirty="0" smtClean="0"/>
          </a:p>
          <a:p>
            <a:endParaRPr lang="en-US" sz="8000" b="1" dirty="0" smtClean="0"/>
          </a:p>
          <a:p>
            <a:r>
              <a:rPr lang="en-US" sz="8000" dirty="0" smtClean="0"/>
              <a:t>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4414" y="76200"/>
            <a:ext cx="7572428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7786710" y="57148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Embryology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180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-</a:t>
            </a:r>
            <a:r>
              <a:rPr lang="hr-HR" sz="2800" dirty="0" smtClean="0"/>
              <a:t>Cleft lip and</a:t>
            </a:r>
            <a:r>
              <a:rPr lang="en-US" sz="2800" dirty="0" smtClean="0"/>
              <a:t>/or</a:t>
            </a:r>
            <a:r>
              <a:rPr lang="hr-HR" sz="2800" dirty="0" smtClean="0"/>
              <a:t> palate- one of the most frequent structural defect </a:t>
            </a:r>
            <a:r>
              <a:rPr lang="en-US" sz="2800" dirty="0" smtClean="0"/>
              <a:t>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branchial arch) </a:t>
            </a:r>
            <a:r>
              <a:rPr lang="hr-HR" sz="2800" dirty="0" smtClean="0"/>
              <a:t>of the head and neck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- fail of </a:t>
            </a:r>
            <a:r>
              <a:rPr lang="hr-HR" sz="2800" dirty="0" smtClean="0"/>
              <a:t>fusion of</a:t>
            </a:r>
            <a:r>
              <a:rPr lang="en-US" sz="2800" dirty="0" smtClean="0"/>
              <a:t> left and right mesoderm </a:t>
            </a:r>
            <a:r>
              <a:rPr lang="hr-HR" sz="2800" dirty="0" smtClean="0"/>
              <a:t>plate</a:t>
            </a:r>
            <a:r>
              <a:rPr lang="en-US" sz="2800" dirty="0" smtClean="0"/>
              <a:t> in the middle line</a:t>
            </a:r>
            <a:r>
              <a:rPr lang="hr-HR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primary palate origin at </a:t>
            </a:r>
            <a:r>
              <a:rPr lang="hr-HR" sz="2800" dirty="0" smtClean="0"/>
              <a:t>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weeks of gestation</a:t>
            </a:r>
          </a:p>
          <a:p>
            <a:pPr>
              <a:buNone/>
            </a:pPr>
            <a:r>
              <a:rPr lang="en-US" sz="2800" dirty="0" smtClean="0"/>
              <a:t>               -</a:t>
            </a:r>
            <a:r>
              <a:rPr lang="en-US" sz="2800" b="1" dirty="0" smtClean="0"/>
              <a:t>secondary palate </a:t>
            </a:r>
            <a:r>
              <a:rPr lang="en-US" sz="2800" dirty="0" smtClean="0"/>
              <a:t>-</a:t>
            </a:r>
            <a:r>
              <a:rPr lang="hr-HR" sz="2800" dirty="0" smtClean="0"/>
              <a:t> 8-10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hard palate </a:t>
            </a:r>
          </a:p>
          <a:p>
            <a:pPr>
              <a:buNone/>
            </a:pPr>
            <a:r>
              <a:rPr lang="en-US" sz="2800" dirty="0" smtClean="0"/>
              <a:t>                                              -   10-12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hr-HR" sz="2800" dirty="0" smtClean="0"/>
              <a:t> </a:t>
            </a:r>
            <a:r>
              <a:rPr lang="en-US" sz="2800" dirty="0" smtClean="0"/>
              <a:t>soft palate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2844" y="76200"/>
            <a:ext cx="6334156" cy="288925"/>
          </a:xfrm>
        </p:spPr>
        <p:txBody>
          <a:bodyPr/>
          <a:lstStyle/>
          <a:p>
            <a:r>
              <a:rPr lang="en-US" dirty="0" smtClean="0"/>
              <a:t>Hearing loss in Unilateral </a:t>
            </a:r>
            <a:r>
              <a:rPr lang="hr-HR" dirty="0" smtClean="0"/>
              <a:t>C</a:t>
            </a:r>
            <a:r>
              <a:rPr lang="en-US" dirty="0" smtClean="0"/>
              <a:t>left Lip and </a:t>
            </a:r>
            <a:r>
              <a:rPr lang="hr-HR" dirty="0" smtClean="0"/>
              <a:t>P</a:t>
            </a:r>
            <a:r>
              <a:rPr lang="en-US" dirty="0" smtClean="0"/>
              <a:t>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7858148" y="50006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>
            <a:noAutofit/>
          </a:bodyPr>
          <a:lstStyle/>
          <a:p>
            <a:r>
              <a:rPr lang="hr-HR" sz="3200" dirty="0" smtClean="0"/>
              <a:t>UCLP- </a:t>
            </a:r>
            <a:r>
              <a:rPr lang="en-US" sz="3200" dirty="0" smtClean="0"/>
              <a:t>Right</a:t>
            </a:r>
            <a:r>
              <a:rPr lang="hr-HR" sz="3200" dirty="0" smtClean="0"/>
              <a:t> ear (NON</a:t>
            </a:r>
            <a:r>
              <a:rPr lang="en-US" sz="3200" dirty="0" smtClean="0"/>
              <a:t>-</a:t>
            </a:r>
            <a:r>
              <a:rPr lang="hr-HR" sz="3200" dirty="0" smtClean="0"/>
              <a:t>cleft side) 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proportion of ears with hearing loss</a:t>
            </a:r>
            <a:r>
              <a:rPr lang="en-US" sz="2000" dirty="0" smtClean="0"/>
              <a:t> (average HL)</a:t>
            </a:r>
            <a:r>
              <a:rPr lang="hr-HR" sz="2000" dirty="0" smtClean="0"/>
              <a:t>- mild,moderate,severe according to age subgroups</a:t>
            </a:r>
            <a:endParaRPr lang="hr-HR" sz="2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8726760"/>
              </p:ext>
            </p:extLst>
          </p:nvPr>
        </p:nvGraphicFramePr>
        <p:xfrm>
          <a:off x="899592" y="2285992"/>
          <a:ext cx="7344816" cy="428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47914" y="2924944"/>
            <a:ext cx="920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AHL </a:t>
            </a:r>
            <a:r>
              <a:rPr lang="hr-HR" sz="1200" dirty="0"/>
              <a:t>g</a:t>
            </a:r>
            <a:r>
              <a:rPr lang="hr-HR" sz="1200" dirty="0" smtClean="0"/>
              <a:t>roups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xmlns="" val="16974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Results-non cleft ears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6868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Non cleft side ears</a:t>
            </a:r>
            <a:r>
              <a:rPr lang="en-US" sz="2800" dirty="0" smtClean="0"/>
              <a:t> ; </a:t>
            </a:r>
          </a:p>
          <a:p>
            <a:r>
              <a:rPr lang="en-US" sz="2800" dirty="0" smtClean="0"/>
              <a:t>Increased rate of ears with normal hearing threshold with aging</a:t>
            </a:r>
          </a:p>
          <a:p>
            <a:endParaRPr lang="en-US" sz="2800" dirty="0" smtClean="0"/>
          </a:p>
          <a:p>
            <a:r>
              <a:rPr lang="en-US" sz="2800" dirty="0" smtClean="0"/>
              <a:t>Intergroup comparison showed significant difference for </a:t>
            </a:r>
            <a:r>
              <a:rPr lang="en-US" sz="2800" b="1" dirty="0" smtClean="0"/>
              <a:t>mid</a:t>
            </a:r>
            <a:r>
              <a:rPr lang="en-US" sz="2800" dirty="0" smtClean="0"/>
              <a:t> and </a:t>
            </a:r>
            <a:r>
              <a:rPr lang="en-US" sz="2800" b="1" dirty="0" smtClean="0"/>
              <a:t>moderate</a:t>
            </a:r>
            <a:r>
              <a:rPr lang="en-US" sz="2800" dirty="0" smtClean="0"/>
              <a:t> category of hearing loss ears</a:t>
            </a:r>
          </a:p>
          <a:p>
            <a:endParaRPr lang="en-US" sz="2800" dirty="0" smtClean="0"/>
          </a:p>
          <a:p>
            <a:r>
              <a:rPr lang="en-US" sz="2800" dirty="0" smtClean="0"/>
              <a:t>Intragroup comparison difference showed age group 4-7yr  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                  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4612" y="76200"/>
            <a:ext cx="6286544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7786710" y="71435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Improvement of hearing threshold with aging</a:t>
            </a:r>
            <a:endParaRPr lang="hr-HR" sz="2800" dirty="0"/>
          </a:p>
        </p:txBody>
      </p:sp>
      <p:pic>
        <p:nvPicPr>
          <p:cNvPr id="4" name="Content Placeholder 3" descr="tablica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357298"/>
            <a:ext cx="8832725" cy="52864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14480" y="76200"/>
            <a:ext cx="6929486" cy="288925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2800" b="1" dirty="0" smtClean="0"/>
              <a:t>  Cleft side ears </a:t>
            </a:r>
            <a:r>
              <a:rPr lang="en-US" sz="2800" b="1" dirty="0" smtClean="0"/>
              <a:t>:</a:t>
            </a:r>
          </a:p>
          <a:p>
            <a:r>
              <a:rPr lang="en-US" sz="2800" b="1" dirty="0" smtClean="0"/>
              <a:t>showed different </a:t>
            </a:r>
            <a:r>
              <a:rPr lang="en-US" sz="2800" b="1" dirty="0" smtClean="0"/>
              <a:t>pathophysiology of OME </a:t>
            </a:r>
            <a:r>
              <a:rPr lang="en-US" sz="2800" b="1" dirty="0" smtClean="0"/>
              <a:t>than </a:t>
            </a:r>
            <a:r>
              <a:rPr lang="en-US" sz="2800" b="1" dirty="0" smtClean="0"/>
              <a:t>none </a:t>
            </a:r>
            <a:r>
              <a:rPr lang="en-US" sz="2800" b="1" dirty="0" smtClean="0"/>
              <a:t>cleft </a:t>
            </a:r>
            <a:r>
              <a:rPr lang="en-US" sz="2800" b="1" dirty="0" smtClean="0"/>
              <a:t>side  and difference </a:t>
            </a:r>
            <a:r>
              <a:rPr lang="en-US" sz="2800" b="1" dirty="0" smtClean="0"/>
              <a:t>in severity of hearing loss </a:t>
            </a:r>
            <a:r>
              <a:rPr lang="en-US" sz="2800" b="1" dirty="0" smtClean="0"/>
              <a:t>for restrictive frequencies in </a:t>
            </a:r>
            <a:r>
              <a:rPr lang="en-US" sz="2800" b="1" dirty="0" smtClean="0"/>
              <a:t>dependence with ear </a:t>
            </a:r>
            <a:r>
              <a:rPr lang="en-US" sz="2800" b="1" dirty="0" smtClean="0"/>
              <a:t>side and </a:t>
            </a:r>
            <a:r>
              <a:rPr lang="en-US" sz="2800" b="1" dirty="0" smtClean="0"/>
              <a:t>age </a:t>
            </a:r>
            <a:endParaRPr lang="en-US" dirty="0" smtClean="0"/>
          </a:p>
          <a:p>
            <a:r>
              <a:rPr lang="en-US" sz="2800" b="1" dirty="0" smtClean="0"/>
              <a:t> characteristics </a:t>
            </a:r>
            <a:r>
              <a:rPr lang="en-US" sz="2800" b="1" dirty="0" smtClean="0"/>
              <a:t>of hearing loss and its improvement with </a:t>
            </a:r>
            <a:r>
              <a:rPr lang="en-US" sz="2800" b="1" dirty="0" smtClean="0"/>
              <a:t>aging determine </a:t>
            </a:r>
            <a:r>
              <a:rPr lang="en-US" sz="2800" b="1" dirty="0" smtClean="0"/>
              <a:t>speech and language habilitation and prevention of central auditory disorders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3705244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Warm greetings from zagreb,croatia</a:t>
            </a:r>
            <a:endParaRPr lang="hr-HR" dirty="0"/>
          </a:p>
        </p:txBody>
      </p:sp>
      <p:pic>
        <p:nvPicPr>
          <p:cNvPr id="6" name="Content Placeholder 5" descr="lic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357430"/>
            <a:ext cx="4286248" cy="4214842"/>
          </a:xfrm>
        </p:spPr>
      </p:pic>
      <p:pic>
        <p:nvPicPr>
          <p:cNvPr id="7" name="Content Placeholder 6" descr="licit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14810" y="2357430"/>
            <a:ext cx="4643437" cy="414340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5984" y="76200"/>
            <a:ext cx="6000792" cy="288925"/>
          </a:xfrm>
        </p:spPr>
        <p:txBody>
          <a:bodyPr/>
          <a:lstStyle/>
          <a:p>
            <a:r>
              <a:rPr lang="en-US" dirty="0" smtClean="0"/>
              <a:t>Hearing loss in Unilateral cleft </a:t>
            </a:r>
            <a:r>
              <a:rPr lang="hr-HR" dirty="0" smtClean="0"/>
              <a:t>L</a:t>
            </a:r>
            <a:r>
              <a:rPr lang="en-US" dirty="0" smtClean="0"/>
              <a:t>ip and</a:t>
            </a:r>
            <a:r>
              <a:rPr lang="hr-HR" dirty="0" smtClean="0"/>
              <a:t> Palate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Etiology-incidence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b="1" dirty="0" smtClean="0"/>
              <a:t>Etiology</a:t>
            </a:r>
            <a:r>
              <a:rPr lang="en-US" sz="2800" dirty="0" smtClean="0"/>
              <a:t>-</a:t>
            </a:r>
            <a:r>
              <a:rPr lang="hr-HR" sz="2800" dirty="0" smtClean="0"/>
              <a:t> </a:t>
            </a:r>
            <a:r>
              <a:rPr lang="en-US" sz="2800" dirty="0" smtClean="0"/>
              <a:t>multifactorial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-</a:t>
            </a:r>
            <a:r>
              <a:rPr lang="en-US" sz="2800" b="1" dirty="0" smtClean="0"/>
              <a:t>Incidence</a:t>
            </a:r>
            <a:r>
              <a:rPr lang="en-US" sz="2800" dirty="0" smtClean="0"/>
              <a:t> of isolated cleft lip and palate</a:t>
            </a:r>
            <a:r>
              <a:rPr lang="hr-HR" sz="2800" dirty="0" smtClean="0"/>
              <a:t>: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1 in 750 live births</a:t>
            </a:r>
            <a:endParaRPr lang="hr-HR" sz="2800" dirty="0" smtClean="0"/>
          </a:p>
          <a:p>
            <a:pPr>
              <a:buNone/>
            </a:pPr>
            <a:r>
              <a:rPr lang="en-US" sz="2800" dirty="0" smtClean="0"/>
              <a:t>     - </a:t>
            </a:r>
            <a:r>
              <a:rPr lang="hr-HR" sz="2800" dirty="0" smtClean="0"/>
              <a:t>left </a:t>
            </a:r>
            <a:r>
              <a:rPr lang="en-US" sz="2800" dirty="0" smtClean="0"/>
              <a:t>unilateral cleft lip and palate occurs twice as many males than females</a:t>
            </a:r>
          </a:p>
          <a:p>
            <a:pPr>
              <a:buNone/>
            </a:pPr>
            <a:endParaRPr lang="en-US" sz="2800" dirty="0" smtClean="0"/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endParaRPr lang="hr-HR" sz="2800" dirty="0"/>
          </a:p>
        </p:txBody>
      </p:sp>
      <p:sp>
        <p:nvSpPr>
          <p:cNvPr id="5" name="Rectangle 4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14480" y="142852"/>
            <a:ext cx="6143668" cy="288925"/>
          </a:xfrm>
        </p:spPr>
        <p:txBody>
          <a:bodyPr/>
          <a:lstStyle/>
          <a:p>
            <a:r>
              <a:rPr lang="en-US" dirty="0" smtClean="0"/>
              <a:t>Hearing loss in Unilateral </a:t>
            </a:r>
            <a:r>
              <a:rPr lang="hr-HR" dirty="0" smtClean="0"/>
              <a:t>C</a:t>
            </a:r>
            <a:r>
              <a:rPr lang="en-US" dirty="0" smtClean="0"/>
              <a:t>left </a:t>
            </a:r>
            <a:r>
              <a:rPr lang="hr-HR" dirty="0" smtClean="0"/>
              <a:t>L</a:t>
            </a:r>
            <a:r>
              <a:rPr lang="en-US" dirty="0" smtClean="0"/>
              <a:t>ip and </a:t>
            </a:r>
            <a:r>
              <a:rPr lang="hr-HR" dirty="0" smtClean="0"/>
              <a:t>Palate</a:t>
            </a:r>
            <a:r>
              <a:rPr lang="en-US" dirty="0" smtClean="0"/>
              <a:t> </a:t>
            </a:r>
            <a:endParaRPr lang="hr-HR" dirty="0"/>
          </a:p>
        </p:txBody>
      </p:sp>
      <p:sp>
        <p:nvSpPr>
          <p:cNvPr id="7" name="5-Point Star 6"/>
          <p:cNvSpPr/>
          <p:nvPr/>
        </p:nvSpPr>
        <p:spPr>
          <a:xfrm>
            <a:off x="7786710" y="50006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285883"/>
          </a:xfrm>
        </p:spPr>
        <p:txBody>
          <a:bodyPr>
            <a:noAutofit/>
          </a:bodyPr>
          <a:lstStyle/>
          <a:p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400" dirty="0" smtClean="0"/>
              <a:t>pathoanatomic</a:t>
            </a:r>
            <a:r>
              <a:rPr lang="en-US" sz="2400" dirty="0" smtClean="0"/>
              <a:t>al</a:t>
            </a:r>
            <a:r>
              <a:rPr lang="hr-HR" sz="2400" dirty="0" smtClean="0"/>
              <a:t> craniofacial features-high risk of long-term negative middle ear pressure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17681"/>
            <a:ext cx="86868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b="1" dirty="0" smtClean="0"/>
              <a:t>        </a:t>
            </a:r>
            <a:r>
              <a:rPr lang="en-US" b="1" dirty="0" smtClean="0"/>
              <a:t>Cranial base-</a:t>
            </a:r>
            <a:r>
              <a:rPr lang="hr-HR" b="1" dirty="0" smtClean="0"/>
              <a:t> </a:t>
            </a:r>
            <a:r>
              <a:rPr lang="hr-HR" dirty="0" smtClean="0"/>
              <a:t>changes of the length </a:t>
            </a:r>
            <a:r>
              <a:rPr lang="en-US" dirty="0" smtClean="0"/>
              <a:t>and angulations of anterior</a:t>
            </a:r>
            <a:r>
              <a:rPr lang="hr-HR" dirty="0" smtClean="0"/>
              <a:t> cranial  </a:t>
            </a:r>
          </a:p>
          <a:p>
            <a:pPr>
              <a:buNone/>
            </a:pPr>
            <a:r>
              <a:rPr lang="hr-HR" dirty="0" smtClean="0"/>
              <a:t>        base, smaller sphenopalatine angle  </a:t>
            </a:r>
          </a:p>
          <a:p>
            <a:pPr>
              <a:buNone/>
            </a:pPr>
            <a:r>
              <a:rPr lang="hr-HR" dirty="0" smtClean="0"/>
              <a:t>        </a:t>
            </a:r>
            <a:r>
              <a:rPr lang="en-US" b="1" dirty="0" smtClean="0"/>
              <a:t>Eustachian tube</a:t>
            </a:r>
            <a:r>
              <a:rPr lang="hr-HR" b="1" dirty="0" smtClean="0"/>
              <a:t> </a:t>
            </a:r>
            <a:r>
              <a:rPr lang="en-US" dirty="0" smtClean="0"/>
              <a:t>-</a:t>
            </a:r>
            <a:r>
              <a:rPr lang="hr-HR" dirty="0" smtClean="0"/>
              <a:t> </a:t>
            </a:r>
            <a:r>
              <a:rPr lang="en-US" dirty="0" smtClean="0"/>
              <a:t>hypoplastic and hypoelastic cartilaginous</a:t>
            </a:r>
            <a:r>
              <a:rPr lang="hr-HR" dirty="0" smtClean="0"/>
              <a:t> part,</a:t>
            </a:r>
            <a:r>
              <a:rPr lang="en-US" dirty="0" smtClean="0"/>
              <a:t> inadequate clearance and ventilation of the middle ear/development connection with growing of</a:t>
            </a:r>
            <a:r>
              <a:rPr lang="hr-HR" dirty="0" smtClean="0"/>
              <a:t> the </a:t>
            </a:r>
            <a:r>
              <a:rPr lang="en-US" dirty="0" smtClean="0"/>
              <a:t>middle face</a:t>
            </a:r>
          </a:p>
          <a:p>
            <a:endParaRPr lang="en-US" dirty="0" smtClean="0"/>
          </a:p>
          <a:p>
            <a:pPr>
              <a:buNone/>
            </a:pPr>
            <a:r>
              <a:rPr lang="hr-HR" dirty="0" smtClean="0"/>
              <a:t>          </a:t>
            </a:r>
            <a:r>
              <a:rPr lang="en-US" b="1" dirty="0" smtClean="0"/>
              <a:t>Maxilla</a:t>
            </a:r>
            <a:r>
              <a:rPr lang="hr-HR" b="1" dirty="0" smtClean="0"/>
              <a:t> </a:t>
            </a:r>
            <a:r>
              <a:rPr lang="en-US" dirty="0" smtClean="0"/>
              <a:t>–</a:t>
            </a:r>
            <a:r>
              <a:rPr lang="hr-HR" dirty="0" smtClean="0"/>
              <a:t> </a:t>
            </a:r>
            <a:r>
              <a:rPr lang="en-US" dirty="0" smtClean="0"/>
              <a:t>retrognathi</a:t>
            </a:r>
            <a:r>
              <a:rPr lang="hr-HR" dirty="0" smtClean="0"/>
              <a:t>a, retarded middle  face</a:t>
            </a:r>
            <a:endParaRPr lang="en-US" b="1" dirty="0" smtClean="0"/>
          </a:p>
          <a:p>
            <a:r>
              <a:rPr lang="en-US" b="1" dirty="0" smtClean="0"/>
              <a:t>  </a:t>
            </a:r>
            <a:endParaRPr lang="hr-HR" dirty="0" smtClean="0"/>
          </a:p>
          <a:p>
            <a:pPr>
              <a:buNone/>
            </a:pPr>
            <a:r>
              <a:rPr lang="en-US" b="1" dirty="0" smtClean="0"/>
              <a:t>        Pharyngeal </a:t>
            </a:r>
            <a:r>
              <a:rPr lang="hr-HR" b="1" dirty="0" smtClean="0"/>
              <a:t> latero-lateral distance</a:t>
            </a:r>
            <a:r>
              <a:rPr lang="en-US" dirty="0" smtClean="0"/>
              <a:t>- increase, </a:t>
            </a:r>
            <a:r>
              <a:rPr lang="hr-HR" dirty="0" smtClean="0"/>
              <a:t>cranio-caudal distance-decrease,</a:t>
            </a:r>
            <a:r>
              <a:rPr lang="en-US" dirty="0" smtClean="0"/>
              <a:t>pathologic movement of </a:t>
            </a:r>
            <a:r>
              <a:rPr lang="hr-HR" dirty="0" smtClean="0"/>
              <a:t> the </a:t>
            </a:r>
            <a:r>
              <a:rPr lang="en-US" dirty="0" smtClean="0"/>
              <a:t>lateral </a:t>
            </a:r>
            <a:r>
              <a:rPr lang="en-US" sz="3500" dirty="0" smtClean="0"/>
              <a:t>wall, Passavant </a:t>
            </a:r>
            <a:r>
              <a:rPr lang="en-US" dirty="0" smtClean="0"/>
              <a:t>or</a:t>
            </a:r>
            <a:r>
              <a:rPr lang="hr-HR" dirty="0" smtClean="0"/>
              <a:t> </a:t>
            </a:r>
            <a:r>
              <a:rPr lang="en-US" dirty="0" smtClean="0"/>
              <a:t>circular ridge</a:t>
            </a:r>
            <a:r>
              <a:rPr lang="hr-HR" dirty="0" smtClean="0"/>
              <a:t> during deglutition</a:t>
            </a:r>
            <a:endParaRPr lang="en-US" dirty="0" smtClean="0"/>
          </a:p>
          <a:p>
            <a:endParaRPr lang="en-US" dirty="0" smtClean="0"/>
          </a:p>
          <a:p>
            <a:r>
              <a:rPr lang="hr-HR" b="1" dirty="0" smtClean="0"/>
              <a:t> </a:t>
            </a:r>
            <a:r>
              <a:rPr lang="en-US" b="1" dirty="0" smtClean="0"/>
              <a:t>Middle ear cavity </a:t>
            </a:r>
            <a:r>
              <a:rPr lang="en-US" dirty="0" smtClean="0"/>
              <a:t>- </a:t>
            </a:r>
            <a:r>
              <a:rPr lang="hr-HR" dirty="0" smtClean="0"/>
              <a:t> “small mastoid and middle ear cavity”-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Cleft palate </a:t>
            </a:r>
            <a:r>
              <a:rPr lang="en-US" dirty="0" smtClean="0"/>
              <a:t>-short and high positioned-delay in descending 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en-US" dirty="0" smtClean="0"/>
              <a:t>  </a:t>
            </a:r>
            <a:r>
              <a:rPr lang="hr-HR" dirty="0" smtClean="0"/>
              <a:t> </a:t>
            </a:r>
            <a:r>
              <a:rPr lang="en-US" dirty="0" smtClean="0"/>
              <a:t> </a:t>
            </a:r>
            <a:r>
              <a:rPr lang="en-US" b="1" dirty="0" smtClean="0"/>
              <a:t>Cleft palate muscles</a:t>
            </a:r>
            <a:r>
              <a:rPr lang="en-US" dirty="0" smtClean="0"/>
              <a:t>-hypoplastic and malpositioned tensor and levator veli </a:t>
            </a:r>
          </a:p>
          <a:p>
            <a:r>
              <a:rPr lang="en-US" dirty="0" smtClean="0"/>
              <a:t>    palatini, neuromuscular </a:t>
            </a:r>
            <a:r>
              <a:rPr lang="hr-HR" dirty="0" smtClean="0"/>
              <a:t> delay of </a:t>
            </a:r>
            <a:r>
              <a:rPr lang="en-US" dirty="0" smtClean="0"/>
              <a:t>maturity of the pharyngeal muscles</a:t>
            </a:r>
          </a:p>
          <a:p>
            <a:r>
              <a:rPr lang="en-US" b="1" dirty="0" smtClean="0"/>
              <a:t> 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14480" y="0"/>
            <a:ext cx="6786610" cy="365125"/>
          </a:xfrm>
        </p:spPr>
        <p:txBody>
          <a:bodyPr/>
          <a:lstStyle/>
          <a:p>
            <a:r>
              <a:rPr lang="en-US" dirty="0" smtClean="0"/>
              <a:t>Hearing loss in Unilateral </a:t>
            </a:r>
            <a:r>
              <a:rPr lang="hr-HR" dirty="0" smtClean="0"/>
              <a:t>C</a:t>
            </a:r>
            <a:r>
              <a:rPr lang="en-US" dirty="0" smtClean="0"/>
              <a:t>left </a:t>
            </a:r>
            <a:r>
              <a:rPr lang="hr-HR" dirty="0" smtClean="0"/>
              <a:t>L</a:t>
            </a:r>
            <a:r>
              <a:rPr lang="en-US" dirty="0" smtClean="0"/>
              <a:t>ip and Palate</a:t>
            </a:r>
            <a:endParaRPr lang="hr-HR" dirty="0" smtClean="0"/>
          </a:p>
        </p:txBody>
      </p:sp>
      <p:sp>
        <p:nvSpPr>
          <p:cNvPr id="5" name="5-Point Star 4"/>
          <p:cNvSpPr/>
          <p:nvPr/>
        </p:nvSpPr>
        <p:spPr>
          <a:xfrm>
            <a:off x="8072462" y="52149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Ucpi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468" b="11468"/>
          <a:stretch>
            <a:fillRect/>
          </a:stretch>
        </p:blipFill>
        <p:spPr>
          <a:xfrm>
            <a:off x="4929190" y="1571612"/>
            <a:ext cx="3605210" cy="271464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10606" cy="857256"/>
          </a:xfrm>
        </p:spPr>
        <p:txBody>
          <a:bodyPr>
            <a:normAutofit/>
          </a:bodyPr>
          <a:lstStyle/>
          <a:p>
            <a:r>
              <a:rPr lang="hr-HR" dirty="0" smtClean="0"/>
              <a:t>Morphological changes in unilateral cleft lip and palate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29132"/>
            <a:ext cx="8048652" cy="1872436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-r</a:t>
            </a:r>
            <a:r>
              <a:rPr lang="hr-HR" sz="1800" dirty="0" smtClean="0"/>
              <a:t>etrognatic  and retarded growth of maxilla</a:t>
            </a:r>
            <a:endParaRPr lang="en-US" sz="1800" dirty="0" smtClean="0"/>
          </a:p>
          <a:p>
            <a:r>
              <a:rPr lang="hr-HR" sz="1800" dirty="0" smtClean="0"/>
              <a:t>-influence on the growth of the Eustachian tube</a:t>
            </a:r>
            <a:r>
              <a:rPr lang="en-US" sz="1800" dirty="0" smtClean="0"/>
              <a:t> </a:t>
            </a:r>
            <a:r>
              <a:rPr lang="hr-HR" sz="1800" dirty="0" smtClean="0"/>
              <a:t>region</a:t>
            </a:r>
            <a:endParaRPr lang="en-US" sz="1800" dirty="0" smtClean="0"/>
          </a:p>
          <a:p>
            <a:r>
              <a:rPr lang="en-US" sz="1800" dirty="0" smtClean="0"/>
              <a:t>-</a:t>
            </a:r>
            <a:r>
              <a:rPr lang="hr-HR" sz="1800" dirty="0" smtClean="0"/>
              <a:t>lower position of auricula,</a:t>
            </a:r>
            <a:endParaRPr lang="en-US" sz="1800" dirty="0" smtClean="0"/>
          </a:p>
          <a:p>
            <a:r>
              <a:rPr lang="hr-HR" sz="1800" dirty="0" smtClean="0"/>
              <a:t> </a:t>
            </a:r>
            <a:r>
              <a:rPr lang="en-US" sz="1800" dirty="0" smtClean="0"/>
              <a:t>-</a:t>
            </a:r>
            <a:r>
              <a:rPr lang="hr-HR" sz="1800" dirty="0" smtClean="0"/>
              <a:t>retarded growth of mandibula</a:t>
            </a:r>
            <a:endParaRPr lang="en-US" sz="1800" dirty="0" smtClean="0"/>
          </a:p>
          <a:p>
            <a:r>
              <a:rPr lang="en-US" sz="1800" dirty="0" smtClean="0"/>
              <a:t>-</a:t>
            </a:r>
            <a:r>
              <a:rPr lang="hr-HR" sz="1800" dirty="0" smtClean="0"/>
              <a:t>colapse of the top of the nose and alar rotation,</a:t>
            </a:r>
            <a:endParaRPr lang="en-US" sz="1800" dirty="0" smtClean="0"/>
          </a:p>
          <a:p>
            <a:r>
              <a:rPr lang="en-US" sz="1800" dirty="0" smtClean="0"/>
              <a:t>-</a:t>
            </a:r>
            <a:r>
              <a:rPr lang="hr-HR" sz="1800" dirty="0" smtClean="0"/>
              <a:t>relative hypertelorism</a:t>
            </a:r>
            <a:endParaRPr lang="hr-HR" sz="1800" dirty="0"/>
          </a:p>
        </p:txBody>
      </p:sp>
      <p:pic>
        <p:nvPicPr>
          <p:cNvPr id="6" name="Picture 2" descr="C:\Users\korisnik\Pictures\UcLp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357298"/>
            <a:ext cx="3014669" cy="2914655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71670" y="0"/>
            <a:ext cx="6429420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Cleft lip and palate children-</a:t>
            </a:r>
            <a:r>
              <a:rPr lang="hr-HR" sz="2800" dirty="0" smtClean="0"/>
              <a:t>universality of the otitis media with effusion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-</a:t>
            </a:r>
            <a:r>
              <a:rPr lang="en-US" b="1" dirty="0" smtClean="0"/>
              <a:t>long term negative middle ear </a:t>
            </a:r>
            <a:r>
              <a:rPr lang="hr-HR" b="1" dirty="0" smtClean="0"/>
              <a:t>pressure </a:t>
            </a:r>
            <a:r>
              <a:rPr lang="hr-HR" dirty="0" smtClean="0"/>
              <a:t>leads to</a:t>
            </a:r>
            <a:r>
              <a:rPr lang="en-US" dirty="0" smtClean="0"/>
              <a:t> edema of the middle ear mucosa and </a:t>
            </a:r>
            <a:r>
              <a:rPr lang="en-US" b="1" dirty="0" smtClean="0"/>
              <a:t>accumulation of the fluid in the middle ear;</a:t>
            </a:r>
            <a:r>
              <a:rPr lang="hr-HR" b="1" dirty="0" smtClean="0"/>
              <a:t> </a:t>
            </a:r>
          </a:p>
          <a:p>
            <a:pPr>
              <a:buNone/>
            </a:pPr>
            <a:r>
              <a:rPr lang="hr-HR" b="1" dirty="0" smtClean="0"/>
              <a:t>                   </a:t>
            </a:r>
            <a:r>
              <a:rPr lang="en-US" b="1" u="sng" dirty="0" smtClean="0"/>
              <a:t>Otitis media with effusion </a:t>
            </a:r>
            <a:r>
              <a:rPr lang="en-US" dirty="0" smtClean="0"/>
              <a:t>(OME)- the </a:t>
            </a:r>
            <a:r>
              <a:rPr lang="en-US" b="1" dirty="0" smtClean="0"/>
              <a:t>most common disease in childhood 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dirty="0" smtClean="0"/>
              <a:t> the </a:t>
            </a:r>
            <a:r>
              <a:rPr lang="en-US" b="1" dirty="0" smtClean="0"/>
              <a:t>most  frequent cause of communication disorders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OME-usually finding in the left lip and palate children until 3yr.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786" y="76200"/>
            <a:ext cx="7572428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1932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545" b="4545"/>
          <a:stretch>
            <a:fillRect/>
          </a:stretch>
        </p:blipFill>
        <p:spPr>
          <a:xfrm>
            <a:off x="3857620" y="616634"/>
            <a:ext cx="4676780" cy="366962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Otitis media with effusion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400" dirty="0" smtClean="0"/>
              <a:t>Otoscopic finding</a:t>
            </a:r>
          </a:p>
          <a:p>
            <a:r>
              <a:rPr lang="hr-HR" sz="2400" dirty="0" smtClean="0"/>
              <a:t>Accumulation o</a:t>
            </a:r>
            <a:r>
              <a:rPr lang="en-US" sz="2400" dirty="0" smtClean="0"/>
              <a:t>f</a:t>
            </a:r>
            <a:r>
              <a:rPr lang="hr-HR" sz="2400" dirty="0" smtClean="0"/>
              <a:t> the</a:t>
            </a:r>
            <a:r>
              <a:rPr lang="en-US" sz="2400" dirty="0" smtClean="0"/>
              <a:t> middle ear fluid</a:t>
            </a:r>
            <a:endParaRPr lang="hr-HR" sz="2400" dirty="0"/>
          </a:p>
        </p:txBody>
      </p:sp>
      <p:pic>
        <p:nvPicPr>
          <p:cNvPr id="6" name="Picture 2" descr="C:\Users\korisnik\Pictures\EntSerousOtitisMedia_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42976" y="857232"/>
            <a:ext cx="1803400" cy="1785937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57290" y="76200"/>
            <a:ext cx="7215238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Conductive hearing loss-effect on central auditory processing –speech discrimination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-</a:t>
            </a:r>
            <a:r>
              <a:rPr lang="en-US" sz="2000" b="1" dirty="0" smtClean="0"/>
              <a:t>distortion of the sound reaching cochlea</a:t>
            </a:r>
            <a:r>
              <a:rPr lang="en-US" sz="2000" dirty="0" smtClean="0"/>
              <a:t>-interaural delay in sound reaching the brain</a:t>
            </a:r>
          </a:p>
          <a:p>
            <a:r>
              <a:rPr lang="en-US" sz="2000" dirty="0" smtClean="0"/>
              <a:t>-</a:t>
            </a:r>
            <a:r>
              <a:rPr lang="en-US" sz="2000" b="1" dirty="0" smtClean="0"/>
              <a:t>disturbance of binaural central auditory processing </a:t>
            </a:r>
            <a:r>
              <a:rPr lang="en-US" sz="2000" dirty="0" smtClean="0"/>
              <a:t>,disturbed inhibitory process on neural synapses</a:t>
            </a:r>
          </a:p>
          <a:p>
            <a:pPr>
              <a:buNone/>
            </a:pPr>
            <a:r>
              <a:rPr lang="en-US" sz="2000" dirty="0" smtClean="0"/>
              <a:t>      -disturbance in neural encoding and tonotopic organization of primary auditory cortex, making short and long-term </a:t>
            </a:r>
            <a:r>
              <a:rPr lang="en-US" sz="2000" b="1" dirty="0" smtClean="0"/>
              <a:t>auditory working memory</a:t>
            </a:r>
          </a:p>
          <a:p>
            <a:r>
              <a:rPr lang="en-US" sz="2000" dirty="0" smtClean="0"/>
              <a:t>-</a:t>
            </a:r>
            <a:r>
              <a:rPr lang="en-US" sz="2000" b="1" dirty="0" smtClean="0"/>
              <a:t>negative influence </a:t>
            </a:r>
            <a:r>
              <a:rPr lang="en-US" sz="2000" dirty="0" smtClean="0"/>
              <a:t>on development </a:t>
            </a:r>
            <a:r>
              <a:rPr lang="en-US" sz="2000" b="1" dirty="0" smtClean="0"/>
              <a:t>of speech and language </a:t>
            </a:r>
            <a:r>
              <a:rPr lang="en-US" sz="2000" dirty="0" smtClean="0"/>
              <a:t>acquisition, phonemic awareness-speech discrimination, cognition, fine motoric function, long term acoustic memory, balance, sound segregation in background noise-</a:t>
            </a:r>
          </a:p>
          <a:p>
            <a:r>
              <a:rPr lang="en-US" sz="2000" b="1" dirty="0" smtClean="0"/>
              <a:t>Otitis media with effusion leads to central auditory processing deficit even after the restoration of peripheral function and normalization of the hearing threshold </a:t>
            </a:r>
          </a:p>
          <a:p>
            <a:endParaRPr lang="en-US" sz="2000" dirty="0" smtClean="0"/>
          </a:p>
          <a:p>
            <a:endParaRPr lang="hr-H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14480" y="76200"/>
            <a:ext cx="6715172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  <p:sp>
        <p:nvSpPr>
          <p:cNvPr id="5" name="5-Point Star 4"/>
          <p:cNvSpPr/>
          <p:nvPr/>
        </p:nvSpPr>
        <p:spPr>
          <a:xfrm>
            <a:off x="8143900" y="3000372"/>
            <a:ext cx="771524" cy="70008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8786842" cy="1000132"/>
          </a:xfrm>
        </p:spPr>
        <p:txBody>
          <a:bodyPr>
            <a:noAutofit/>
          </a:bodyPr>
          <a:lstStyle/>
          <a:p>
            <a:r>
              <a:rPr lang="en-US" sz="2400" dirty="0" smtClean="0"/>
              <a:t>Unilateral cleft lip and palate</a:t>
            </a:r>
            <a:r>
              <a:rPr lang="hr-HR" sz="2400" dirty="0" smtClean="0"/>
              <a:t> (UCLP)</a:t>
            </a:r>
            <a:r>
              <a:rPr lang="en-US" sz="2400" dirty="0" smtClean="0"/>
              <a:t> </a:t>
            </a:r>
            <a:r>
              <a:rPr lang="hr-HR" sz="2400" dirty="0" smtClean="0"/>
              <a:t> vs. Bilateral cleft lip and palate (BCLP)</a:t>
            </a:r>
            <a:r>
              <a:rPr lang="en-US" sz="2400" dirty="0" smtClean="0"/>
              <a:t>–</a:t>
            </a:r>
            <a:r>
              <a:rPr lang="hr-HR" sz="2400" dirty="0" smtClean="0"/>
              <a:t>comparative study</a:t>
            </a:r>
            <a:r>
              <a:rPr lang="en-US" sz="2400" dirty="0" smtClean="0"/>
              <a:t> of hEARING LOSS</a:t>
            </a:r>
            <a:endParaRPr lang="hr-HR" sz="24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3357562"/>
            <a:ext cx="4429124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68" y="3357562"/>
            <a:ext cx="4572032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2844" y="1428737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dirty="0" smtClean="0">
                <a:solidFill>
                  <a:schemeClr val="dk1"/>
                </a:solidFill>
              </a:rPr>
              <a:t>  1) UCLP -</a:t>
            </a:r>
            <a:r>
              <a:rPr lang="en-US" b="1" dirty="0" smtClean="0">
                <a:solidFill>
                  <a:schemeClr val="dk1"/>
                </a:solidFill>
              </a:rPr>
              <a:t>higher incidence of  hearing loss </a:t>
            </a:r>
            <a:r>
              <a:rPr lang="hr-HR" b="1" dirty="0" smtClean="0">
                <a:solidFill>
                  <a:schemeClr val="dk1"/>
                </a:solidFill>
              </a:rPr>
              <a:t>ears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dirty="0" smtClean="0">
                <a:solidFill>
                  <a:schemeClr val="dk1"/>
                </a:solidFill>
              </a:rPr>
              <a:t>(89%) at age 1-3yr.than </a:t>
            </a:r>
            <a:r>
              <a:rPr lang="hr-HR" dirty="0" smtClean="0">
                <a:solidFill>
                  <a:schemeClr val="dk1"/>
                </a:solidFill>
              </a:rPr>
              <a:t>B</a:t>
            </a:r>
            <a:r>
              <a:rPr lang="en-US" dirty="0" smtClean="0">
                <a:solidFill>
                  <a:schemeClr val="dk1"/>
                </a:solidFill>
              </a:rPr>
              <a:t>CLP (62%)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dirty="0" smtClean="0">
                <a:solidFill>
                  <a:schemeClr val="dk1"/>
                </a:solidFill>
              </a:rPr>
              <a:t>  2) UCLP -</a:t>
            </a:r>
            <a:r>
              <a:rPr lang="en-US" b="1" dirty="0" smtClean="0">
                <a:solidFill>
                  <a:schemeClr val="dk1"/>
                </a:solidFill>
              </a:rPr>
              <a:t> lower </a:t>
            </a:r>
            <a:r>
              <a:rPr lang="en-US" dirty="0" smtClean="0">
                <a:solidFill>
                  <a:schemeClr val="dk1"/>
                </a:solidFill>
              </a:rPr>
              <a:t>incidence of ears with </a:t>
            </a:r>
            <a:r>
              <a:rPr lang="en-US" b="1" dirty="0" smtClean="0">
                <a:solidFill>
                  <a:schemeClr val="dk1"/>
                </a:solidFill>
              </a:rPr>
              <a:t>normal hearing threshold  </a:t>
            </a:r>
            <a:r>
              <a:rPr lang="en-US" dirty="0" smtClean="0">
                <a:solidFill>
                  <a:schemeClr val="dk1"/>
                </a:solidFill>
              </a:rPr>
              <a:t>than BCLP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dirty="0" smtClean="0">
                <a:solidFill>
                  <a:schemeClr val="dk1"/>
                </a:solidFill>
              </a:rPr>
              <a:t>  2) UCLP - </a:t>
            </a:r>
            <a:r>
              <a:rPr lang="en-US" b="1" dirty="0" smtClean="0">
                <a:solidFill>
                  <a:schemeClr val="dk1"/>
                </a:solidFill>
              </a:rPr>
              <a:t>higher incidence </a:t>
            </a:r>
            <a:r>
              <a:rPr lang="en-US" dirty="0" smtClean="0">
                <a:solidFill>
                  <a:schemeClr val="dk1"/>
                </a:solidFill>
              </a:rPr>
              <a:t>of ears with</a:t>
            </a:r>
            <a:r>
              <a:rPr lang="en-US" b="1" dirty="0" smtClean="0">
                <a:solidFill>
                  <a:schemeClr val="dk1"/>
                </a:solidFill>
              </a:rPr>
              <a:t> moderate </a:t>
            </a:r>
            <a:r>
              <a:rPr lang="en-US" dirty="0" smtClean="0">
                <a:solidFill>
                  <a:schemeClr val="dk1"/>
                </a:solidFill>
              </a:rPr>
              <a:t>and </a:t>
            </a:r>
            <a:r>
              <a:rPr lang="en-US" b="1" dirty="0" smtClean="0">
                <a:solidFill>
                  <a:schemeClr val="dk1"/>
                </a:solidFill>
              </a:rPr>
              <a:t>severe</a:t>
            </a:r>
            <a:r>
              <a:rPr lang="en-US" dirty="0" smtClean="0">
                <a:solidFill>
                  <a:schemeClr val="dk1"/>
                </a:solidFill>
              </a:rPr>
              <a:t> hearing loss than BCLP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dirty="0" smtClean="0">
                <a:solidFill>
                  <a:schemeClr val="dk1"/>
                </a:solidFill>
              </a:rPr>
              <a:t>   </a:t>
            </a:r>
            <a:r>
              <a:rPr lang="en-US" b="1" dirty="0" smtClean="0">
                <a:solidFill>
                  <a:schemeClr val="dk1"/>
                </a:solidFill>
              </a:rPr>
              <a:t>3) </a:t>
            </a:r>
            <a:r>
              <a:rPr lang="en-US" dirty="0" smtClean="0">
                <a:solidFill>
                  <a:schemeClr val="dk1"/>
                </a:solidFill>
              </a:rPr>
              <a:t>UCLP - </a:t>
            </a:r>
            <a:r>
              <a:rPr lang="en-US" b="1" dirty="0" smtClean="0">
                <a:solidFill>
                  <a:schemeClr val="dk1"/>
                </a:solidFill>
              </a:rPr>
              <a:t>moderate hearing loss-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hr-HR" b="1" dirty="0" smtClean="0">
                <a:solidFill>
                  <a:schemeClr val="dk1"/>
                </a:solidFill>
              </a:rPr>
              <a:t>slower</a:t>
            </a:r>
            <a:r>
              <a:rPr lang="en-US" dirty="0" smtClean="0">
                <a:solidFill>
                  <a:schemeClr val="dk1"/>
                </a:solidFill>
              </a:rPr>
              <a:t>  improvement of hearing threshold than BCLP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dirty="0" smtClean="0">
                <a:solidFill>
                  <a:schemeClr val="dk1"/>
                </a:solidFill>
              </a:rPr>
              <a:t>   4)ears with </a:t>
            </a:r>
            <a:r>
              <a:rPr lang="en-US" b="1" dirty="0" smtClean="0">
                <a:solidFill>
                  <a:schemeClr val="dk1"/>
                </a:solidFill>
              </a:rPr>
              <a:t>severe hearing loss </a:t>
            </a:r>
            <a:r>
              <a:rPr lang="en-US" dirty="0" smtClean="0">
                <a:solidFill>
                  <a:schemeClr val="dk1"/>
                </a:solidFill>
              </a:rPr>
              <a:t>do </a:t>
            </a:r>
            <a:r>
              <a:rPr lang="en-US" b="1" dirty="0" smtClean="0">
                <a:solidFill>
                  <a:schemeClr val="dk1"/>
                </a:solidFill>
              </a:rPr>
              <a:t>not improve </a:t>
            </a:r>
            <a:r>
              <a:rPr lang="en-US" dirty="0" smtClean="0">
                <a:solidFill>
                  <a:schemeClr val="dk1"/>
                </a:solidFill>
              </a:rPr>
              <a:t>hearing threshold with aging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dirty="0" smtClean="0"/>
              <a:t> </a:t>
            </a:r>
            <a:endParaRPr lang="en-US" dirty="0" smtClean="0">
              <a:solidFill>
                <a:schemeClr val="dk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5852" y="76200"/>
            <a:ext cx="7143800" cy="288925"/>
          </a:xfrm>
        </p:spPr>
        <p:txBody>
          <a:bodyPr/>
          <a:lstStyle/>
          <a:p>
            <a:r>
              <a:rPr lang="en-US" dirty="0" smtClean="0"/>
              <a:t>Hearing loss in Unilateral cleft lip and palate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7971</TotalTime>
  <Words>1710</Words>
  <Application>Microsoft Office PowerPoint</Application>
  <PresentationFormat>On-screen Show (4:3)</PresentationFormat>
  <Paragraphs>330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Trek</vt:lpstr>
      <vt:lpstr>Hearing loss in Unilateral cleft lip and palate </vt:lpstr>
      <vt:lpstr>Embryology</vt:lpstr>
      <vt:lpstr>Etiology-incidence</vt:lpstr>
      <vt:lpstr> pathoanatomical craniofacial features-high risk of long-term negative middle ear pressure</vt:lpstr>
      <vt:lpstr>Morphological changes in unilateral cleft lip and palate</vt:lpstr>
      <vt:lpstr>Cleft lip and palate children-universality of the otitis media with effusion</vt:lpstr>
      <vt:lpstr>Otitis media with effusion</vt:lpstr>
      <vt:lpstr>Conductive hearing loss-effect on central auditory processing –speech discrimination</vt:lpstr>
      <vt:lpstr>Unilateral cleft lip and palate (UCLP)  vs. Bilateral cleft lip and palate (BCLP)–comparative study of hEARING LOSS</vt:lpstr>
      <vt:lpstr>Tympanometric  findings  in UCLp vs. BCLP ears-comparative study</vt:lpstr>
      <vt:lpstr>Matoid bone pneumatization in unilateral cleft lip and palate of left vs. RIGHT side</vt:lpstr>
      <vt:lpstr>Aim of the study and Hypothesis</vt:lpstr>
      <vt:lpstr>Method</vt:lpstr>
      <vt:lpstr>Audiologic tests-tympanometry-tonal audiometry</vt:lpstr>
      <vt:lpstr>Slide 15</vt:lpstr>
      <vt:lpstr>results</vt:lpstr>
      <vt:lpstr>results</vt:lpstr>
      <vt:lpstr>UCLP- LEFt ear (cleft side) proportion of ears with mild,moderate and severe hearing loss (average) according to age subgroups</vt:lpstr>
      <vt:lpstr>Results-cleft side ears</vt:lpstr>
      <vt:lpstr>UCLP- Right ear (NON-cleft side)  proportion of ears with hearing loss (average HL)- mild,moderate,severe according to age subgroups</vt:lpstr>
      <vt:lpstr>Results-non cleft ears</vt:lpstr>
      <vt:lpstr>Improvement of hearing threshold with aging</vt:lpstr>
      <vt:lpstr>Conclusion</vt:lpstr>
      <vt:lpstr>Warm greetings from zagreb,croatia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loss in Unilateral cleft lip and palate-communication disorder</dc:title>
  <dc:creator>korisnik</dc:creator>
  <cp:lastModifiedBy>korisnik</cp:lastModifiedBy>
  <cp:revision>1063</cp:revision>
  <dcterms:created xsi:type="dcterms:W3CDTF">2014-09-26T19:25:58Z</dcterms:created>
  <dcterms:modified xsi:type="dcterms:W3CDTF">2015-03-05T22:31:58Z</dcterms:modified>
</cp:coreProperties>
</file>