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22" r:id="rId2"/>
    <p:sldId id="323" r:id="rId3"/>
    <p:sldId id="256" r:id="rId4"/>
    <p:sldId id="275" r:id="rId5"/>
    <p:sldId id="267" r:id="rId6"/>
    <p:sldId id="266" r:id="rId7"/>
    <p:sldId id="268" r:id="rId8"/>
    <p:sldId id="271" r:id="rId9"/>
    <p:sldId id="272" r:id="rId10"/>
    <p:sldId id="273" r:id="rId11"/>
    <p:sldId id="274" r:id="rId12"/>
    <p:sldId id="277" r:id="rId13"/>
    <p:sldId id="276" r:id="rId14"/>
    <p:sldId id="278" r:id="rId15"/>
    <p:sldId id="279" r:id="rId16"/>
    <p:sldId id="280" r:id="rId17"/>
    <p:sldId id="281" r:id="rId18"/>
    <p:sldId id="282" r:id="rId19"/>
    <p:sldId id="283" r:id="rId20"/>
    <p:sldId id="269" r:id="rId21"/>
    <p:sldId id="270" r:id="rId22"/>
    <p:sldId id="257" r:id="rId23"/>
    <p:sldId id="260" r:id="rId24"/>
    <p:sldId id="259" r:id="rId25"/>
    <p:sldId id="258" r:id="rId26"/>
    <p:sldId id="263" r:id="rId27"/>
    <p:sldId id="262" r:id="rId28"/>
    <p:sldId id="261" r:id="rId29"/>
    <p:sldId id="264" r:id="rId30"/>
    <p:sldId id="265" r:id="rId31"/>
    <p:sldId id="285" r:id="rId32"/>
    <p:sldId id="284" r:id="rId33"/>
    <p:sldId id="286" r:id="rId34"/>
    <p:sldId id="287" r:id="rId35"/>
    <p:sldId id="314" r:id="rId36"/>
    <p:sldId id="315" r:id="rId37"/>
    <p:sldId id="313" r:id="rId38"/>
    <p:sldId id="316" r:id="rId39"/>
    <p:sldId id="312" r:id="rId40"/>
    <p:sldId id="288" r:id="rId41"/>
    <p:sldId id="289" r:id="rId42"/>
    <p:sldId id="290" r:id="rId43"/>
    <p:sldId id="307" r:id="rId44"/>
    <p:sldId id="308" r:id="rId45"/>
    <p:sldId id="309" r:id="rId46"/>
    <p:sldId id="317" r:id="rId47"/>
    <p:sldId id="318" r:id="rId48"/>
    <p:sldId id="291" r:id="rId49"/>
    <p:sldId id="292" r:id="rId50"/>
    <p:sldId id="293" r:id="rId51"/>
    <p:sldId id="294" r:id="rId52"/>
    <p:sldId id="296" r:id="rId53"/>
    <p:sldId id="295" r:id="rId54"/>
    <p:sldId id="297" r:id="rId55"/>
    <p:sldId id="298" r:id="rId56"/>
    <p:sldId id="303" r:id="rId57"/>
    <p:sldId id="299" r:id="rId58"/>
    <p:sldId id="300" r:id="rId59"/>
    <p:sldId id="301" r:id="rId60"/>
    <p:sldId id="302" r:id="rId61"/>
    <p:sldId id="320" r:id="rId62"/>
    <p:sldId id="319" r:id="rId63"/>
    <p:sldId id="304" r:id="rId64"/>
    <p:sldId id="305" r:id="rId65"/>
    <p:sldId id="306" r:id="rId66"/>
    <p:sldId id="311" r:id="rId67"/>
    <p:sldId id="310" r:id="rId68"/>
    <p:sldId id="321" r:id="rId69"/>
    <p:sldId id="324" r:id="rId7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33C5C-41A8-46F3-B28E-38C4A6B5892D}"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zh-TW" altLang="en-US"/>
        </a:p>
      </dgm:t>
    </dgm:pt>
    <dgm:pt modelId="{DFA59523-8AF1-4665-934F-995C490B2198}">
      <dgm:prSet phldrT="[文字]"/>
      <dgm:spPr/>
      <dgm:t>
        <a:bodyPr/>
        <a:lstStyle/>
        <a:p>
          <a:r>
            <a:rPr lang="en-US" altLang="zh-TW" dirty="0" smtClean="0"/>
            <a:t>DHT converted by 5-</a:t>
          </a:r>
          <a:r>
            <a:rPr lang="el-GR" altLang="zh-TW" dirty="0" smtClean="0"/>
            <a:t>α</a:t>
          </a:r>
          <a:r>
            <a:rPr lang="en-US" altLang="zh-TW" dirty="0" smtClean="0"/>
            <a:t> Reductase suppresses hair follicle growth, </a:t>
          </a:r>
          <a:r>
            <a:rPr lang="en-US" altLang="zh-TW" dirty="0" err="1" smtClean="0"/>
            <a:t>miniaturing</a:t>
          </a:r>
          <a:r>
            <a:rPr lang="en-US" altLang="zh-TW" dirty="0" smtClean="0"/>
            <a:t> follicle tissue and life span</a:t>
          </a:r>
          <a:endParaRPr lang="zh-TW" altLang="en-US" dirty="0"/>
        </a:p>
      </dgm:t>
    </dgm:pt>
    <dgm:pt modelId="{E79AFEAE-3376-443F-A1B6-9361EFE07BFF}" type="parTrans" cxnId="{8BE04F14-FEB2-4164-9492-0ECB32C70F49}">
      <dgm:prSet/>
      <dgm:spPr/>
      <dgm:t>
        <a:bodyPr/>
        <a:lstStyle/>
        <a:p>
          <a:endParaRPr lang="zh-TW" altLang="en-US"/>
        </a:p>
      </dgm:t>
    </dgm:pt>
    <dgm:pt modelId="{D38AEEE2-B43B-454F-898D-734322DA65B7}" type="sibTrans" cxnId="{8BE04F14-FEB2-4164-9492-0ECB32C70F49}">
      <dgm:prSet/>
      <dgm:spPr/>
      <dgm:t>
        <a:bodyPr/>
        <a:lstStyle/>
        <a:p>
          <a:endParaRPr lang="zh-TW" altLang="en-US"/>
        </a:p>
      </dgm:t>
    </dgm:pt>
    <dgm:pt modelId="{7835A325-0ABE-4928-A44D-D7EF1F0A02FB}">
      <dgm:prSet phldrT="[文字]"/>
      <dgm:spPr/>
      <dgm:t>
        <a:bodyPr/>
        <a:lstStyle/>
        <a:p>
          <a:r>
            <a:rPr lang="en-US" altLang="zh-TW" dirty="0" smtClean="0"/>
            <a:t>TGF-</a:t>
          </a:r>
          <a:r>
            <a:rPr lang="en-US" altLang="zh-TW" dirty="0" smtClean="0">
              <a:ea typeface="新細明體"/>
            </a:rPr>
            <a:t>ß1 secreted by DPCs induces </a:t>
          </a:r>
          <a:r>
            <a:rPr lang="en-US" altLang="zh-TW" dirty="0" err="1" smtClean="0">
              <a:ea typeface="新細明體"/>
            </a:rPr>
            <a:t>catagen</a:t>
          </a:r>
          <a:r>
            <a:rPr lang="en-US" altLang="zh-TW" dirty="0" smtClean="0">
              <a:ea typeface="新細明體"/>
            </a:rPr>
            <a:t>, leading to </a:t>
          </a:r>
          <a:r>
            <a:rPr lang="en-US" altLang="zh-TW" dirty="0" err="1" smtClean="0">
              <a:ea typeface="新細明體"/>
            </a:rPr>
            <a:t>prematured</a:t>
          </a:r>
          <a:r>
            <a:rPr lang="en-US" altLang="zh-TW" dirty="0" smtClean="0">
              <a:ea typeface="新細明體"/>
            </a:rPr>
            <a:t> hair loss</a:t>
          </a:r>
          <a:endParaRPr lang="zh-TW" altLang="en-US" dirty="0"/>
        </a:p>
      </dgm:t>
    </dgm:pt>
    <dgm:pt modelId="{68F503B6-EB3A-45B0-9353-AD6EF28E72D7}" type="parTrans" cxnId="{88E5896F-2527-4902-BC1F-514F9485AED9}">
      <dgm:prSet/>
      <dgm:spPr/>
      <dgm:t>
        <a:bodyPr/>
        <a:lstStyle/>
        <a:p>
          <a:endParaRPr lang="zh-TW" altLang="en-US"/>
        </a:p>
      </dgm:t>
    </dgm:pt>
    <dgm:pt modelId="{08B4DFFC-E7A0-4068-93C4-109F9D0A953E}" type="sibTrans" cxnId="{88E5896F-2527-4902-BC1F-514F9485AED9}">
      <dgm:prSet/>
      <dgm:spPr/>
      <dgm:t>
        <a:bodyPr/>
        <a:lstStyle/>
        <a:p>
          <a:endParaRPr lang="zh-TW" altLang="en-US"/>
        </a:p>
      </dgm:t>
    </dgm:pt>
    <dgm:pt modelId="{2DF6FF80-44BD-4F72-B4E9-B0F8C99AD9DA}">
      <dgm:prSet phldrT="[文字]"/>
      <dgm:spPr/>
      <dgm:t>
        <a:bodyPr/>
        <a:lstStyle/>
        <a:p>
          <a:r>
            <a:rPr lang="en-US" altLang="zh-TW" dirty="0" smtClean="0"/>
            <a:t>Hair follicle </a:t>
          </a:r>
          <a:r>
            <a:rPr lang="en-US" altLang="zh-TW" dirty="0" err="1" smtClean="0"/>
            <a:t>microinflammation</a:t>
          </a:r>
          <a:r>
            <a:rPr lang="en-US" altLang="zh-TW" dirty="0" smtClean="0"/>
            <a:t> &amp; fibrosis block follicle regeneration to next </a:t>
          </a:r>
          <a:r>
            <a:rPr lang="en-US" altLang="zh-TW" dirty="0" err="1" smtClean="0"/>
            <a:t>anagen</a:t>
          </a:r>
          <a:r>
            <a:rPr lang="en-US" altLang="zh-TW" dirty="0" smtClean="0"/>
            <a:t> and diminish hair density</a:t>
          </a:r>
          <a:endParaRPr lang="zh-TW" altLang="en-US" dirty="0"/>
        </a:p>
      </dgm:t>
    </dgm:pt>
    <dgm:pt modelId="{3F50CBDA-0D67-4326-9E1D-D299EF0E0636}" type="parTrans" cxnId="{4259A7A0-0EE2-41CB-A677-1AA2C109C0D7}">
      <dgm:prSet/>
      <dgm:spPr/>
      <dgm:t>
        <a:bodyPr/>
        <a:lstStyle/>
        <a:p>
          <a:endParaRPr lang="zh-TW" altLang="en-US"/>
        </a:p>
      </dgm:t>
    </dgm:pt>
    <dgm:pt modelId="{CDEF31C4-DDF4-4D31-ACA4-3ECD57D09523}" type="sibTrans" cxnId="{4259A7A0-0EE2-41CB-A677-1AA2C109C0D7}">
      <dgm:prSet/>
      <dgm:spPr/>
      <dgm:t>
        <a:bodyPr/>
        <a:lstStyle/>
        <a:p>
          <a:endParaRPr lang="zh-TW" altLang="en-US"/>
        </a:p>
      </dgm:t>
    </dgm:pt>
    <dgm:pt modelId="{D64E20FD-BA12-4A3C-832C-1B9376B7562F}" type="pres">
      <dgm:prSet presAssocID="{C7A33C5C-41A8-46F3-B28E-38C4A6B5892D}" presName="linear" presStyleCnt="0">
        <dgm:presLayoutVars>
          <dgm:dir/>
          <dgm:resizeHandles val="exact"/>
        </dgm:presLayoutVars>
      </dgm:prSet>
      <dgm:spPr/>
      <dgm:t>
        <a:bodyPr/>
        <a:lstStyle/>
        <a:p>
          <a:endParaRPr lang="zh-TW" altLang="en-US"/>
        </a:p>
      </dgm:t>
    </dgm:pt>
    <dgm:pt modelId="{D918FA09-8574-4949-8537-6FDD54F5DC96}" type="pres">
      <dgm:prSet presAssocID="{DFA59523-8AF1-4665-934F-995C490B2198}" presName="comp" presStyleCnt="0"/>
      <dgm:spPr/>
    </dgm:pt>
    <dgm:pt modelId="{B12E0E66-6C90-4414-9D9F-FD5E0AEF5BD7}" type="pres">
      <dgm:prSet presAssocID="{DFA59523-8AF1-4665-934F-995C490B2198}" presName="box" presStyleLbl="node1" presStyleIdx="0" presStyleCnt="3"/>
      <dgm:spPr/>
      <dgm:t>
        <a:bodyPr/>
        <a:lstStyle/>
        <a:p>
          <a:endParaRPr lang="zh-TW" altLang="en-US"/>
        </a:p>
      </dgm:t>
    </dgm:pt>
    <dgm:pt modelId="{22FF84D0-990A-4319-9FF2-DDDF4035BA80}" type="pres">
      <dgm:prSet presAssocID="{DFA59523-8AF1-4665-934F-995C490B2198}" presName="img" presStyleLbl="fgImgPlace1" presStyleIdx="0" presStyleCnt="3"/>
      <dgm:spPr/>
    </dgm:pt>
    <dgm:pt modelId="{1B278BDD-188A-4E02-AED2-2C32C5220E0B}" type="pres">
      <dgm:prSet presAssocID="{DFA59523-8AF1-4665-934F-995C490B2198}" presName="text" presStyleLbl="node1" presStyleIdx="0" presStyleCnt="3">
        <dgm:presLayoutVars>
          <dgm:bulletEnabled val="1"/>
        </dgm:presLayoutVars>
      </dgm:prSet>
      <dgm:spPr/>
      <dgm:t>
        <a:bodyPr/>
        <a:lstStyle/>
        <a:p>
          <a:endParaRPr lang="zh-TW" altLang="en-US"/>
        </a:p>
      </dgm:t>
    </dgm:pt>
    <dgm:pt modelId="{0DA8B9BD-845A-46A1-9AA2-56B7691612D3}" type="pres">
      <dgm:prSet presAssocID="{D38AEEE2-B43B-454F-898D-734322DA65B7}" presName="spacer" presStyleCnt="0"/>
      <dgm:spPr/>
    </dgm:pt>
    <dgm:pt modelId="{0BA19089-F5A7-4262-A397-39CAE99C7C14}" type="pres">
      <dgm:prSet presAssocID="{7835A325-0ABE-4928-A44D-D7EF1F0A02FB}" presName="comp" presStyleCnt="0"/>
      <dgm:spPr/>
    </dgm:pt>
    <dgm:pt modelId="{D672E6B2-5AB5-4D29-A173-FD5C63B5F377}" type="pres">
      <dgm:prSet presAssocID="{7835A325-0ABE-4928-A44D-D7EF1F0A02FB}" presName="box" presStyleLbl="node1" presStyleIdx="1" presStyleCnt="3"/>
      <dgm:spPr/>
      <dgm:t>
        <a:bodyPr/>
        <a:lstStyle/>
        <a:p>
          <a:endParaRPr lang="zh-TW" altLang="en-US"/>
        </a:p>
      </dgm:t>
    </dgm:pt>
    <dgm:pt modelId="{32DD7CF0-9EB4-4C57-AFEA-D6B6AC2601ED}" type="pres">
      <dgm:prSet presAssocID="{7835A325-0ABE-4928-A44D-D7EF1F0A02FB}" presName="img" presStyleLbl="fgImgPlace1" presStyleIdx="1" presStyleCnt="3"/>
      <dgm:spPr>
        <a:solidFill>
          <a:schemeClr val="bg1"/>
        </a:solidFill>
      </dgm:spPr>
    </dgm:pt>
    <dgm:pt modelId="{6870D843-70AC-4562-9DA3-656F918BCFEF}" type="pres">
      <dgm:prSet presAssocID="{7835A325-0ABE-4928-A44D-D7EF1F0A02FB}" presName="text" presStyleLbl="node1" presStyleIdx="1" presStyleCnt="3">
        <dgm:presLayoutVars>
          <dgm:bulletEnabled val="1"/>
        </dgm:presLayoutVars>
      </dgm:prSet>
      <dgm:spPr/>
      <dgm:t>
        <a:bodyPr/>
        <a:lstStyle/>
        <a:p>
          <a:endParaRPr lang="zh-TW" altLang="en-US"/>
        </a:p>
      </dgm:t>
    </dgm:pt>
    <dgm:pt modelId="{A743CDE3-8D02-4643-8C22-2F75C1B8B4BE}" type="pres">
      <dgm:prSet presAssocID="{08B4DFFC-E7A0-4068-93C4-109F9D0A953E}" presName="spacer" presStyleCnt="0"/>
      <dgm:spPr/>
    </dgm:pt>
    <dgm:pt modelId="{0F0D762D-54A9-4902-B67B-0DDBC22FF452}" type="pres">
      <dgm:prSet presAssocID="{2DF6FF80-44BD-4F72-B4E9-B0F8C99AD9DA}" presName="comp" presStyleCnt="0"/>
      <dgm:spPr/>
    </dgm:pt>
    <dgm:pt modelId="{3FAF6444-1DE5-4D39-A867-356512EBAD5D}" type="pres">
      <dgm:prSet presAssocID="{2DF6FF80-44BD-4F72-B4E9-B0F8C99AD9DA}" presName="box" presStyleLbl="node1" presStyleIdx="2" presStyleCnt="3"/>
      <dgm:spPr/>
      <dgm:t>
        <a:bodyPr/>
        <a:lstStyle/>
        <a:p>
          <a:endParaRPr lang="zh-TW" altLang="en-US"/>
        </a:p>
      </dgm:t>
    </dgm:pt>
    <dgm:pt modelId="{A0FEE461-8009-4F06-9E19-517D46444A69}" type="pres">
      <dgm:prSet presAssocID="{2DF6FF80-44BD-4F72-B4E9-B0F8C99AD9DA}" presName="img" presStyleLbl="fgImgPlace1" presStyleIdx="2" presStyleCnt="3" custScaleX="88063" custScaleY="75000"/>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AAB575AC-7C71-4E10-B0EE-ED18A46E90EE}" type="pres">
      <dgm:prSet presAssocID="{2DF6FF80-44BD-4F72-B4E9-B0F8C99AD9DA}" presName="text" presStyleLbl="node1" presStyleIdx="2" presStyleCnt="3">
        <dgm:presLayoutVars>
          <dgm:bulletEnabled val="1"/>
        </dgm:presLayoutVars>
      </dgm:prSet>
      <dgm:spPr/>
      <dgm:t>
        <a:bodyPr/>
        <a:lstStyle/>
        <a:p>
          <a:endParaRPr lang="zh-TW" altLang="en-US"/>
        </a:p>
      </dgm:t>
    </dgm:pt>
  </dgm:ptLst>
  <dgm:cxnLst>
    <dgm:cxn modelId="{BD04E307-839F-4022-A351-FD550A7DBABE}" type="presOf" srcId="{7835A325-0ABE-4928-A44D-D7EF1F0A02FB}" destId="{D672E6B2-5AB5-4D29-A173-FD5C63B5F377}" srcOrd="0" destOrd="0" presId="urn:microsoft.com/office/officeart/2005/8/layout/vList4"/>
    <dgm:cxn modelId="{88E5896F-2527-4902-BC1F-514F9485AED9}" srcId="{C7A33C5C-41A8-46F3-B28E-38C4A6B5892D}" destId="{7835A325-0ABE-4928-A44D-D7EF1F0A02FB}" srcOrd="1" destOrd="0" parTransId="{68F503B6-EB3A-45B0-9353-AD6EF28E72D7}" sibTransId="{08B4DFFC-E7A0-4068-93C4-109F9D0A953E}"/>
    <dgm:cxn modelId="{0898345D-FCD5-4987-AD42-0FD79A0C9364}" type="presOf" srcId="{C7A33C5C-41A8-46F3-B28E-38C4A6B5892D}" destId="{D64E20FD-BA12-4A3C-832C-1B9376B7562F}" srcOrd="0" destOrd="0" presId="urn:microsoft.com/office/officeart/2005/8/layout/vList4"/>
    <dgm:cxn modelId="{8BE04F14-FEB2-4164-9492-0ECB32C70F49}" srcId="{C7A33C5C-41A8-46F3-B28E-38C4A6B5892D}" destId="{DFA59523-8AF1-4665-934F-995C490B2198}" srcOrd="0" destOrd="0" parTransId="{E79AFEAE-3376-443F-A1B6-9361EFE07BFF}" sibTransId="{D38AEEE2-B43B-454F-898D-734322DA65B7}"/>
    <dgm:cxn modelId="{C23FA19E-36C8-4BE4-BCE6-959BEA70A3C0}" type="presOf" srcId="{2DF6FF80-44BD-4F72-B4E9-B0F8C99AD9DA}" destId="{3FAF6444-1DE5-4D39-A867-356512EBAD5D}" srcOrd="0" destOrd="0" presId="urn:microsoft.com/office/officeart/2005/8/layout/vList4"/>
    <dgm:cxn modelId="{548A84BA-BE74-4440-922B-2CB2925F9481}" type="presOf" srcId="{DFA59523-8AF1-4665-934F-995C490B2198}" destId="{1B278BDD-188A-4E02-AED2-2C32C5220E0B}" srcOrd="1" destOrd="0" presId="urn:microsoft.com/office/officeart/2005/8/layout/vList4"/>
    <dgm:cxn modelId="{3DECDB75-546F-4FFA-9640-D52DBAC1AC62}" type="presOf" srcId="{2DF6FF80-44BD-4F72-B4E9-B0F8C99AD9DA}" destId="{AAB575AC-7C71-4E10-B0EE-ED18A46E90EE}" srcOrd="1" destOrd="0" presId="urn:microsoft.com/office/officeart/2005/8/layout/vList4"/>
    <dgm:cxn modelId="{2923D471-593F-4245-98DF-EE30F43E5D0F}" type="presOf" srcId="{DFA59523-8AF1-4665-934F-995C490B2198}" destId="{B12E0E66-6C90-4414-9D9F-FD5E0AEF5BD7}" srcOrd="0" destOrd="0" presId="urn:microsoft.com/office/officeart/2005/8/layout/vList4"/>
    <dgm:cxn modelId="{4259A7A0-0EE2-41CB-A677-1AA2C109C0D7}" srcId="{C7A33C5C-41A8-46F3-B28E-38C4A6B5892D}" destId="{2DF6FF80-44BD-4F72-B4E9-B0F8C99AD9DA}" srcOrd="2" destOrd="0" parTransId="{3F50CBDA-0D67-4326-9E1D-D299EF0E0636}" sibTransId="{CDEF31C4-DDF4-4D31-ACA4-3ECD57D09523}"/>
    <dgm:cxn modelId="{78190E25-9F06-4B93-9ACB-1DAA49D748B9}" type="presOf" srcId="{7835A325-0ABE-4928-A44D-D7EF1F0A02FB}" destId="{6870D843-70AC-4562-9DA3-656F918BCFEF}" srcOrd="1" destOrd="0" presId="urn:microsoft.com/office/officeart/2005/8/layout/vList4"/>
    <dgm:cxn modelId="{50D000A0-CC71-4C15-8A67-261869E525B2}" type="presParOf" srcId="{D64E20FD-BA12-4A3C-832C-1B9376B7562F}" destId="{D918FA09-8574-4949-8537-6FDD54F5DC96}" srcOrd="0" destOrd="0" presId="urn:microsoft.com/office/officeart/2005/8/layout/vList4"/>
    <dgm:cxn modelId="{0283CD8F-5A06-4E7D-94D2-4B633E7608C2}" type="presParOf" srcId="{D918FA09-8574-4949-8537-6FDD54F5DC96}" destId="{B12E0E66-6C90-4414-9D9F-FD5E0AEF5BD7}" srcOrd="0" destOrd="0" presId="urn:microsoft.com/office/officeart/2005/8/layout/vList4"/>
    <dgm:cxn modelId="{08F4F805-1D0D-4F91-A3AF-C50EF490A5F7}" type="presParOf" srcId="{D918FA09-8574-4949-8537-6FDD54F5DC96}" destId="{22FF84D0-990A-4319-9FF2-DDDF4035BA80}" srcOrd="1" destOrd="0" presId="urn:microsoft.com/office/officeart/2005/8/layout/vList4"/>
    <dgm:cxn modelId="{9C04AA77-323A-46AF-BEB5-20F178BAAFDB}" type="presParOf" srcId="{D918FA09-8574-4949-8537-6FDD54F5DC96}" destId="{1B278BDD-188A-4E02-AED2-2C32C5220E0B}" srcOrd="2" destOrd="0" presId="urn:microsoft.com/office/officeart/2005/8/layout/vList4"/>
    <dgm:cxn modelId="{5EBC1D72-94CD-4BCA-9D15-6F690B6382C1}" type="presParOf" srcId="{D64E20FD-BA12-4A3C-832C-1B9376B7562F}" destId="{0DA8B9BD-845A-46A1-9AA2-56B7691612D3}" srcOrd="1" destOrd="0" presId="urn:microsoft.com/office/officeart/2005/8/layout/vList4"/>
    <dgm:cxn modelId="{853A925F-6F3E-40EA-B8CA-D71EED856044}" type="presParOf" srcId="{D64E20FD-BA12-4A3C-832C-1B9376B7562F}" destId="{0BA19089-F5A7-4262-A397-39CAE99C7C14}" srcOrd="2" destOrd="0" presId="urn:microsoft.com/office/officeart/2005/8/layout/vList4"/>
    <dgm:cxn modelId="{F940A7D1-A3FD-4E53-B59A-D4A5E56EA15A}" type="presParOf" srcId="{0BA19089-F5A7-4262-A397-39CAE99C7C14}" destId="{D672E6B2-5AB5-4D29-A173-FD5C63B5F377}" srcOrd="0" destOrd="0" presId="urn:microsoft.com/office/officeart/2005/8/layout/vList4"/>
    <dgm:cxn modelId="{1AE5D98F-A18D-4461-9630-88148C97D6D0}" type="presParOf" srcId="{0BA19089-F5A7-4262-A397-39CAE99C7C14}" destId="{32DD7CF0-9EB4-4C57-AFEA-D6B6AC2601ED}" srcOrd="1" destOrd="0" presId="urn:microsoft.com/office/officeart/2005/8/layout/vList4"/>
    <dgm:cxn modelId="{05B49F57-140E-4BD7-950C-DDF4026DCF35}" type="presParOf" srcId="{0BA19089-F5A7-4262-A397-39CAE99C7C14}" destId="{6870D843-70AC-4562-9DA3-656F918BCFEF}" srcOrd="2" destOrd="0" presId="urn:microsoft.com/office/officeart/2005/8/layout/vList4"/>
    <dgm:cxn modelId="{1527FDF1-4A3A-456B-B4C0-977C4D70DDD6}" type="presParOf" srcId="{D64E20FD-BA12-4A3C-832C-1B9376B7562F}" destId="{A743CDE3-8D02-4643-8C22-2F75C1B8B4BE}" srcOrd="3" destOrd="0" presId="urn:microsoft.com/office/officeart/2005/8/layout/vList4"/>
    <dgm:cxn modelId="{8B21A19C-5BBB-4765-9DD7-A03E318BE6EA}" type="presParOf" srcId="{D64E20FD-BA12-4A3C-832C-1B9376B7562F}" destId="{0F0D762D-54A9-4902-B67B-0DDBC22FF452}" srcOrd="4" destOrd="0" presId="urn:microsoft.com/office/officeart/2005/8/layout/vList4"/>
    <dgm:cxn modelId="{36B51835-D2B1-4393-BDCC-27DB1456E38C}" type="presParOf" srcId="{0F0D762D-54A9-4902-B67B-0DDBC22FF452}" destId="{3FAF6444-1DE5-4D39-A867-356512EBAD5D}" srcOrd="0" destOrd="0" presId="urn:microsoft.com/office/officeart/2005/8/layout/vList4"/>
    <dgm:cxn modelId="{20878D5D-E0FD-4F1B-81D9-F7CA49E47467}" type="presParOf" srcId="{0F0D762D-54A9-4902-B67B-0DDBC22FF452}" destId="{A0FEE461-8009-4F06-9E19-517D46444A69}" srcOrd="1" destOrd="0" presId="urn:microsoft.com/office/officeart/2005/8/layout/vList4"/>
    <dgm:cxn modelId="{B699915B-E05A-442C-B272-C4DCFFD24D81}" type="presParOf" srcId="{0F0D762D-54A9-4902-B67B-0DDBC22FF452}" destId="{AAB575AC-7C71-4E10-B0EE-ED18A46E9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5EE8B4-5497-4AEF-8E00-DC9BE2730E1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19417852-D407-4A00-AA76-F7E527AC35D0}">
      <dgm:prSet phldrT="[文字]"/>
      <dgm:spPr>
        <a:solidFill>
          <a:srgbClr val="00B0F0"/>
        </a:solidFill>
      </dgm:spPr>
      <dgm:t>
        <a:bodyPr/>
        <a:lstStyle/>
        <a:p>
          <a:r>
            <a:rPr lang="en-US" altLang="zh-TW" dirty="0" smtClean="0"/>
            <a:t>Activation</a:t>
          </a:r>
          <a:endParaRPr lang="zh-TW" altLang="en-US" dirty="0"/>
        </a:p>
      </dgm:t>
    </dgm:pt>
    <dgm:pt modelId="{F325EB11-39C5-40F4-9584-04DE7527E28B}" type="parTrans" cxnId="{36FFD1BF-37D4-4BAA-8825-72EEA460D59B}">
      <dgm:prSet/>
      <dgm:spPr/>
      <dgm:t>
        <a:bodyPr/>
        <a:lstStyle/>
        <a:p>
          <a:endParaRPr lang="zh-TW" altLang="en-US"/>
        </a:p>
      </dgm:t>
    </dgm:pt>
    <dgm:pt modelId="{095C7F2A-D152-4D8C-B603-D1C1C79F3B7F}" type="sibTrans" cxnId="{36FFD1BF-37D4-4BAA-8825-72EEA460D59B}">
      <dgm:prSet/>
      <dgm:spPr/>
      <dgm:t>
        <a:bodyPr/>
        <a:lstStyle/>
        <a:p>
          <a:endParaRPr lang="zh-TW" altLang="en-US"/>
        </a:p>
      </dgm:t>
    </dgm:pt>
    <dgm:pt modelId="{39D912B1-DF40-4629-BFA2-19C20316D400}">
      <dgm:prSet phldrT="[文字]"/>
      <dgm:spPr/>
      <dgm:t>
        <a:bodyPr/>
        <a:lstStyle/>
        <a:p>
          <a:r>
            <a:rPr lang="en-US" altLang="zh-TW" dirty="0" smtClean="0"/>
            <a:t>Hair follicle stem cells should be activated to gain new hairs </a:t>
          </a:r>
          <a:endParaRPr lang="zh-TW" altLang="en-US" dirty="0"/>
        </a:p>
      </dgm:t>
    </dgm:pt>
    <dgm:pt modelId="{C8D432AD-9EE0-4D09-BA1A-9B6C6692C3B5}" type="parTrans" cxnId="{5C332A8B-DD83-4A84-A15B-C8D5E89E2CF9}">
      <dgm:prSet/>
      <dgm:spPr/>
      <dgm:t>
        <a:bodyPr/>
        <a:lstStyle/>
        <a:p>
          <a:endParaRPr lang="zh-TW" altLang="en-US"/>
        </a:p>
      </dgm:t>
    </dgm:pt>
    <dgm:pt modelId="{D80EC8C1-A68F-477D-AE59-D35060246089}" type="sibTrans" cxnId="{5C332A8B-DD83-4A84-A15B-C8D5E89E2CF9}">
      <dgm:prSet/>
      <dgm:spPr/>
      <dgm:t>
        <a:bodyPr/>
        <a:lstStyle/>
        <a:p>
          <a:endParaRPr lang="zh-TW" altLang="en-US"/>
        </a:p>
      </dgm:t>
    </dgm:pt>
    <dgm:pt modelId="{7822598F-40A7-48AE-AD6A-2F3AB50867BB}">
      <dgm:prSet phldrT="[文字]"/>
      <dgm:spPr>
        <a:solidFill>
          <a:srgbClr val="92D050"/>
        </a:solidFill>
      </dgm:spPr>
      <dgm:t>
        <a:bodyPr/>
        <a:lstStyle/>
        <a:p>
          <a:r>
            <a:rPr lang="en-US" altLang="zh-TW" dirty="0" smtClean="0"/>
            <a:t>Blockage</a:t>
          </a:r>
          <a:endParaRPr lang="zh-TW" altLang="en-US" dirty="0"/>
        </a:p>
      </dgm:t>
    </dgm:pt>
    <dgm:pt modelId="{F7B9A3A5-D89A-475D-B156-074480A069AB}" type="parTrans" cxnId="{01D0375F-5528-47F5-953F-D336DB2FDB20}">
      <dgm:prSet/>
      <dgm:spPr/>
      <dgm:t>
        <a:bodyPr/>
        <a:lstStyle/>
        <a:p>
          <a:endParaRPr lang="zh-TW" altLang="en-US"/>
        </a:p>
      </dgm:t>
    </dgm:pt>
    <dgm:pt modelId="{6E488E5A-E42B-4DDA-B563-19BCD3C44479}" type="sibTrans" cxnId="{01D0375F-5528-47F5-953F-D336DB2FDB20}">
      <dgm:prSet/>
      <dgm:spPr/>
      <dgm:t>
        <a:bodyPr/>
        <a:lstStyle/>
        <a:p>
          <a:endParaRPr lang="zh-TW" altLang="en-US"/>
        </a:p>
      </dgm:t>
    </dgm:pt>
    <dgm:pt modelId="{6FA08536-D607-4253-AFA6-38DD34B62BE5}">
      <dgm:prSet phldrT="[文字]"/>
      <dgm:spPr/>
      <dgm:t>
        <a:bodyPr/>
        <a:lstStyle/>
        <a:p>
          <a:r>
            <a:rPr lang="en-US" altLang="zh-TW" dirty="0" smtClean="0"/>
            <a:t>5-</a:t>
          </a:r>
          <a:r>
            <a:rPr lang="el-GR" altLang="zh-TW" dirty="0" smtClean="0"/>
            <a:t>α</a:t>
          </a:r>
          <a:r>
            <a:rPr lang="en-US" altLang="zh-TW" dirty="0" smtClean="0"/>
            <a:t> </a:t>
          </a:r>
          <a:r>
            <a:rPr lang="en-US" altLang="zh-TW" dirty="0" err="1" smtClean="0"/>
            <a:t>Redutase</a:t>
          </a:r>
          <a:r>
            <a:rPr lang="en-US" altLang="zh-TW" dirty="0" smtClean="0"/>
            <a:t> and </a:t>
          </a:r>
          <a:r>
            <a:rPr lang="en-US" altLang="zh-TW" dirty="0" smtClean="0">
              <a:latin typeface="+mn-lt"/>
            </a:rPr>
            <a:t>TGF-</a:t>
          </a:r>
          <a:r>
            <a:rPr lang="en-US" altLang="zh-TW" dirty="0" smtClean="0">
              <a:latin typeface="+mn-lt"/>
              <a:ea typeface="新細明體"/>
            </a:rPr>
            <a:t>ß1 pathways should be </a:t>
          </a:r>
          <a:r>
            <a:rPr lang="en-US" altLang="zh-TW" dirty="0" err="1" smtClean="0">
              <a:latin typeface="+mn-lt"/>
              <a:ea typeface="新細明體"/>
            </a:rPr>
            <a:t>blockaged</a:t>
          </a:r>
          <a:r>
            <a:rPr lang="en-US" altLang="zh-TW" dirty="0" smtClean="0">
              <a:latin typeface="+mn-lt"/>
              <a:ea typeface="新細明體"/>
            </a:rPr>
            <a:t> </a:t>
          </a:r>
          <a:endParaRPr lang="zh-TW" altLang="en-US" dirty="0">
            <a:latin typeface="+mn-lt"/>
          </a:endParaRPr>
        </a:p>
      </dgm:t>
    </dgm:pt>
    <dgm:pt modelId="{9DBC66D2-91EC-484F-B743-EC518B300DEE}" type="parTrans" cxnId="{B2E1FA54-F7B7-40CC-8144-B8C528D35909}">
      <dgm:prSet/>
      <dgm:spPr/>
      <dgm:t>
        <a:bodyPr/>
        <a:lstStyle/>
        <a:p>
          <a:endParaRPr lang="zh-TW" altLang="en-US"/>
        </a:p>
      </dgm:t>
    </dgm:pt>
    <dgm:pt modelId="{872A3DB3-AC36-4FCB-9911-70B961E33C21}" type="sibTrans" cxnId="{B2E1FA54-F7B7-40CC-8144-B8C528D35909}">
      <dgm:prSet/>
      <dgm:spPr/>
      <dgm:t>
        <a:bodyPr/>
        <a:lstStyle/>
        <a:p>
          <a:endParaRPr lang="zh-TW" altLang="en-US"/>
        </a:p>
      </dgm:t>
    </dgm:pt>
    <dgm:pt modelId="{9A6B545C-48B1-4C01-91A0-46339A7373FD}">
      <dgm:prSet phldrT="[文字]"/>
      <dgm:spPr>
        <a:solidFill>
          <a:srgbClr val="FF0000"/>
        </a:solidFill>
      </dgm:spPr>
      <dgm:t>
        <a:bodyPr/>
        <a:lstStyle/>
        <a:p>
          <a:r>
            <a:rPr lang="en-US" altLang="zh-TW" dirty="0" smtClean="0"/>
            <a:t>Control</a:t>
          </a:r>
          <a:endParaRPr lang="zh-TW" altLang="en-US" dirty="0"/>
        </a:p>
      </dgm:t>
    </dgm:pt>
    <dgm:pt modelId="{9C2B24E5-C97C-4E43-8D50-DC165561BDBF}" type="parTrans" cxnId="{EDEEBE44-BC88-47E6-A852-2516ADCEEDB6}">
      <dgm:prSet/>
      <dgm:spPr/>
      <dgm:t>
        <a:bodyPr/>
        <a:lstStyle/>
        <a:p>
          <a:endParaRPr lang="zh-TW" altLang="en-US"/>
        </a:p>
      </dgm:t>
    </dgm:pt>
    <dgm:pt modelId="{14D5F3D7-C4E3-4584-AAF1-0D6986F33AD3}" type="sibTrans" cxnId="{EDEEBE44-BC88-47E6-A852-2516ADCEEDB6}">
      <dgm:prSet/>
      <dgm:spPr/>
      <dgm:t>
        <a:bodyPr/>
        <a:lstStyle/>
        <a:p>
          <a:endParaRPr lang="zh-TW" altLang="en-US"/>
        </a:p>
      </dgm:t>
    </dgm:pt>
    <dgm:pt modelId="{2B955000-A9F7-48BA-9BF7-71E3DF7C0CE7}">
      <dgm:prSet phldrT="[文字]"/>
      <dgm:spPr/>
      <dgm:t>
        <a:bodyPr/>
        <a:lstStyle/>
        <a:p>
          <a:r>
            <a:rPr lang="en-US" altLang="zh-TW" dirty="0" smtClean="0"/>
            <a:t>Hair follicle </a:t>
          </a:r>
          <a:r>
            <a:rPr lang="en-US" altLang="zh-TW" dirty="0" err="1" smtClean="0"/>
            <a:t>microinflammation</a:t>
          </a:r>
          <a:r>
            <a:rPr lang="en-US" altLang="zh-TW" dirty="0" smtClean="0"/>
            <a:t> &amp; fibrosis should be addressed</a:t>
          </a:r>
          <a:endParaRPr lang="zh-TW" altLang="en-US" dirty="0"/>
        </a:p>
      </dgm:t>
    </dgm:pt>
    <dgm:pt modelId="{4A84ED94-D66A-44FE-A73F-9EBE785D5E46}" type="parTrans" cxnId="{F90EBF13-6337-43DD-954B-B12A6C486377}">
      <dgm:prSet/>
      <dgm:spPr/>
      <dgm:t>
        <a:bodyPr/>
        <a:lstStyle/>
        <a:p>
          <a:endParaRPr lang="zh-TW" altLang="en-US"/>
        </a:p>
      </dgm:t>
    </dgm:pt>
    <dgm:pt modelId="{8989C4B4-2A24-4AAB-9875-397A3F39DD2F}" type="sibTrans" cxnId="{F90EBF13-6337-43DD-954B-B12A6C486377}">
      <dgm:prSet/>
      <dgm:spPr/>
      <dgm:t>
        <a:bodyPr/>
        <a:lstStyle/>
        <a:p>
          <a:endParaRPr lang="zh-TW" altLang="en-US"/>
        </a:p>
      </dgm:t>
    </dgm:pt>
    <dgm:pt modelId="{774A0CE5-F1D8-4246-9E8F-B6726E73883C}" type="pres">
      <dgm:prSet presAssocID="{C85EE8B4-5497-4AEF-8E00-DC9BE2730E14}" presName="Name0" presStyleCnt="0">
        <dgm:presLayoutVars>
          <dgm:dir/>
          <dgm:animLvl val="lvl"/>
          <dgm:resizeHandles val="exact"/>
        </dgm:presLayoutVars>
      </dgm:prSet>
      <dgm:spPr/>
      <dgm:t>
        <a:bodyPr/>
        <a:lstStyle/>
        <a:p>
          <a:endParaRPr lang="zh-TW" altLang="en-US"/>
        </a:p>
      </dgm:t>
    </dgm:pt>
    <dgm:pt modelId="{2C66AC06-7AC7-4EB3-9CD2-CDDFB707571C}" type="pres">
      <dgm:prSet presAssocID="{19417852-D407-4A00-AA76-F7E527AC35D0}" presName="linNode" presStyleCnt="0"/>
      <dgm:spPr/>
    </dgm:pt>
    <dgm:pt modelId="{A49127E6-E58C-479E-8592-62DA4C453A3C}" type="pres">
      <dgm:prSet presAssocID="{19417852-D407-4A00-AA76-F7E527AC35D0}" presName="parentText" presStyleLbl="node1" presStyleIdx="0" presStyleCnt="3" custLinFactNeighborY="98">
        <dgm:presLayoutVars>
          <dgm:chMax val="1"/>
          <dgm:bulletEnabled val="1"/>
        </dgm:presLayoutVars>
      </dgm:prSet>
      <dgm:spPr/>
      <dgm:t>
        <a:bodyPr/>
        <a:lstStyle/>
        <a:p>
          <a:endParaRPr lang="zh-TW" altLang="en-US"/>
        </a:p>
      </dgm:t>
    </dgm:pt>
    <dgm:pt modelId="{FC4B3A2C-810D-45D3-84B0-BFFA1A33E2E1}" type="pres">
      <dgm:prSet presAssocID="{19417852-D407-4A00-AA76-F7E527AC35D0}" presName="descendantText" presStyleLbl="alignAccFollowNode1" presStyleIdx="0" presStyleCnt="3">
        <dgm:presLayoutVars>
          <dgm:bulletEnabled val="1"/>
        </dgm:presLayoutVars>
      </dgm:prSet>
      <dgm:spPr/>
      <dgm:t>
        <a:bodyPr/>
        <a:lstStyle/>
        <a:p>
          <a:endParaRPr lang="zh-TW" altLang="en-US"/>
        </a:p>
      </dgm:t>
    </dgm:pt>
    <dgm:pt modelId="{48C31147-2E64-45EB-92A3-704A5D81CA52}" type="pres">
      <dgm:prSet presAssocID="{095C7F2A-D152-4D8C-B603-D1C1C79F3B7F}" presName="sp" presStyleCnt="0"/>
      <dgm:spPr/>
    </dgm:pt>
    <dgm:pt modelId="{0C307BD3-8156-4970-8EF4-F173A2BA4BA9}" type="pres">
      <dgm:prSet presAssocID="{7822598F-40A7-48AE-AD6A-2F3AB50867BB}" presName="linNode" presStyleCnt="0"/>
      <dgm:spPr/>
    </dgm:pt>
    <dgm:pt modelId="{4F2675BF-C54F-411F-98E6-2BB74E982547}" type="pres">
      <dgm:prSet presAssocID="{7822598F-40A7-48AE-AD6A-2F3AB50867BB}" presName="parentText" presStyleLbl="node1" presStyleIdx="1" presStyleCnt="3">
        <dgm:presLayoutVars>
          <dgm:chMax val="1"/>
          <dgm:bulletEnabled val="1"/>
        </dgm:presLayoutVars>
      </dgm:prSet>
      <dgm:spPr/>
      <dgm:t>
        <a:bodyPr/>
        <a:lstStyle/>
        <a:p>
          <a:endParaRPr lang="zh-TW" altLang="en-US"/>
        </a:p>
      </dgm:t>
    </dgm:pt>
    <dgm:pt modelId="{41E05EA1-177B-484B-AC67-9FEF8C6C86F9}" type="pres">
      <dgm:prSet presAssocID="{7822598F-40A7-48AE-AD6A-2F3AB50867BB}" presName="descendantText" presStyleLbl="alignAccFollowNode1" presStyleIdx="1" presStyleCnt="3">
        <dgm:presLayoutVars>
          <dgm:bulletEnabled val="1"/>
        </dgm:presLayoutVars>
      </dgm:prSet>
      <dgm:spPr/>
      <dgm:t>
        <a:bodyPr/>
        <a:lstStyle/>
        <a:p>
          <a:endParaRPr lang="zh-TW" altLang="en-US"/>
        </a:p>
      </dgm:t>
    </dgm:pt>
    <dgm:pt modelId="{5AC1E005-F648-4587-B63A-B826257CEF7E}" type="pres">
      <dgm:prSet presAssocID="{6E488E5A-E42B-4DDA-B563-19BCD3C44479}" presName="sp" presStyleCnt="0"/>
      <dgm:spPr/>
    </dgm:pt>
    <dgm:pt modelId="{683D2863-2D17-44E2-A5B1-EA7B6FCDACA7}" type="pres">
      <dgm:prSet presAssocID="{9A6B545C-48B1-4C01-91A0-46339A7373FD}" presName="linNode" presStyleCnt="0"/>
      <dgm:spPr/>
    </dgm:pt>
    <dgm:pt modelId="{C7883AD8-328A-48D2-9C5F-CE3872F92123}" type="pres">
      <dgm:prSet presAssocID="{9A6B545C-48B1-4C01-91A0-46339A7373FD}" presName="parentText" presStyleLbl="node1" presStyleIdx="2" presStyleCnt="3">
        <dgm:presLayoutVars>
          <dgm:chMax val="1"/>
          <dgm:bulletEnabled val="1"/>
        </dgm:presLayoutVars>
      </dgm:prSet>
      <dgm:spPr/>
      <dgm:t>
        <a:bodyPr/>
        <a:lstStyle/>
        <a:p>
          <a:endParaRPr lang="zh-TW" altLang="en-US"/>
        </a:p>
      </dgm:t>
    </dgm:pt>
    <dgm:pt modelId="{1387E4E8-1E73-460D-A3A5-70CDF7547693}" type="pres">
      <dgm:prSet presAssocID="{9A6B545C-48B1-4C01-91A0-46339A7373FD}" presName="descendantText" presStyleLbl="alignAccFollowNode1" presStyleIdx="2" presStyleCnt="3">
        <dgm:presLayoutVars>
          <dgm:bulletEnabled val="1"/>
        </dgm:presLayoutVars>
      </dgm:prSet>
      <dgm:spPr/>
      <dgm:t>
        <a:bodyPr/>
        <a:lstStyle/>
        <a:p>
          <a:endParaRPr lang="zh-TW" altLang="en-US"/>
        </a:p>
      </dgm:t>
    </dgm:pt>
  </dgm:ptLst>
  <dgm:cxnLst>
    <dgm:cxn modelId="{5C332A8B-DD83-4A84-A15B-C8D5E89E2CF9}" srcId="{19417852-D407-4A00-AA76-F7E527AC35D0}" destId="{39D912B1-DF40-4629-BFA2-19C20316D400}" srcOrd="0" destOrd="0" parTransId="{C8D432AD-9EE0-4D09-BA1A-9B6C6692C3B5}" sibTransId="{D80EC8C1-A68F-477D-AE59-D35060246089}"/>
    <dgm:cxn modelId="{36FFD1BF-37D4-4BAA-8825-72EEA460D59B}" srcId="{C85EE8B4-5497-4AEF-8E00-DC9BE2730E14}" destId="{19417852-D407-4A00-AA76-F7E527AC35D0}" srcOrd="0" destOrd="0" parTransId="{F325EB11-39C5-40F4-9584-04DE7527E28B}" sibTransId="{095C7F2A-D152-4D8C-B603-D1C1C79F3B7F}"/>
    <dgm:cxn modelId="{58C603E9-BE42-46AE-B0B9-1DA330C3DA88}" type="presOf" srcId="{7822598F-40A7-48AE-AD6A-2F3AB50867BB}" destId="{4F2675BF-C54F-411F-98E6-2BB74E982547}" srcOrd="0" destOrd="0" presId="urn:microsoft.com/office/officeart/2005/8/layout/vList5"/>
    <dgm:cxn modelId="{BB0AB524-A560-4945-BF52-EB1F67B7BE66}" type="presOf" srcId="{6FA08536-D607-4253-AFA6-38DD34B62BE5}" destId="{41E05EA1-177B-484B-AC67-9FEF8C6C86F9}" srcOrd="0" destOrd="0" presId="urn:microsoft.com/office/officeart/2005/8/layout/vList5"/>
    <dgm:cxn modelId="{524311F3-0ED2-4985-9E89-85288D5BBDCF}" type="presOf" srcId="{C85EE8B4-5497-4AEF-8E00-DC9BE2730E14}" destId="{774A0CE5-F1D8-4246-9E8F-B6726E73883C}" srcOrd="0" destOrd="0" presId="urn:microsoft.com/office/officeart/2005/8/layout/vList5"/>
    <dgm:cxn modelId="{F90EBF13-6337-43DD-954B-B12A6C486377}" srcId="{9A6B545C-48B1-4C01-91A0-46339A7373FD}" destId="{2B955000-A9F7-48BA-9BF7-71E3DF7C0CE7}" srcOrd="0" destOrd="0" parTransId="{4A84ED94-D66A-44FE-A73F-9EBE785D5E46}" sibTransId="{8989C4B4-2A24-4AAB-9875-397A3F39DD2F}"/>
    <dgm:cxn modelId="{01D0375F-5528-47F5-953F-D336DB2FDB20}" srcId="{C85EE8B4-5497-4AEF-8E00-DC9BE2730E14}" destId="{7822598F-40A7-48AE-AD6A-2F3AB50867BB}" srcOrd="1" destOrd="0" parTransId="{F7B9A3A5-D89A-475D-B156-074480A069AB}" sibTransId="{6E488E5A-E42B-4DDA-B563-19BCD3C44479}"/>
    <dgm:cxn modelId="{A1C34847-3EB4-49D1-BCAE-FA93E61CA11F}" type="presOf" srcId="{9A6B545C-48B1-4C01-91A0-46339A7373FD}" destId="{C7883AD8-328A-48D2-9C5F-CE3872F92123}" srcOrd="0" destOrd="0" presId="urn:microsoft.com/office/officeart/2005/8/layout/vList5"/>
    <dgm:cxn modelId="{9E84B248-ED00-41F6-B386-F0C709D78E4C}" type="presOf" srcId="{39D912B1-DF40-4629-BFA2-19C20316D400}" destId="{FC4B3A2C-810D-45D3-84B0-BFFA1A33E2E1}" srcOrd="0" destOrd="0" presId="urn:microsoft.com/office/officeart/2005/8/layout/vList5"/>
    <dgm:cxn modelId="{B2E1FA54-F7B7-40CC-8144-B8C528D35909}" srcId="{7822598F-40A7-48AE-AD6A-2F3AB50867BB}" destId="{6FA08536-D607-4253-AFA6-38DD34B62BE5}" srcOrd="0" destOrd="0" parTransId="{9DBC66D2-91EC-484F-B743-EC518B300DEE}" sibTransId="{872A3DB3-AC36-4FCB-9911-70B961E33C21}"/>
    <dgm:cxn modelId="{EDEEBE44-BC88-47E6-A852-2516ADCEEDB6}" srcId="{C85EE8B4-5497-4AEF-8E00-DC9BE2730E14}" destId="{9A6B545C-48B1-4C01-91A0-46339A7373FD}" srcOrd="2" destOrd="0" parTransId="{9C2B24E5-C97C-4E43-8D50-DC165561BDBF}" sibTransId="{14D5F3D7-C4E3-4584-AAF1-0D6986F33AD3}"/>
    <dgm:cxn modelId="{05AC5F9E-973E-4529-96D5-97937C850BC6}" type="presOf" srcId="{19417852-D407-4A00-AA76-F7E527AC35D0}" destId="{A49127E6-E58C-479E-8592-62DA4C453A3C}" srcOrd="0" destOrd="0" presId="urn:microsoft.com/office/officeart/2005/8/layout/vList5"/>
    <dgm:cxn modelId="{16DEAA08-E3DF-4600-913B-5768C78BEAAF}" type="presOf" srcId="{2B955000-A9F7-48BA-9BF7-71E3DF7C0CE7}" destId="{1387E4E8-1E73-460D-A3A5-70CDF7547693}" srcOrd="0" destOrd="0" presId="urn:microsoft.com/office/officeart/2005/8/layout/vList5"/>
    <dgm:cxn modelId="{58675414-7BFA-4D49-AED4-51208E9C71CE}" type="presParOf" srcId="{774A0CE5-F1D8-4246-9E8F-B6726E73883C}" destId="{2C66AC06-7AC7-4EB3-9CD2-CDDFB707571C}" srcOrd="0" destOrd="0" presId="urn:microsoft.com/office/officeart/2005/8/layout/vList5"/>
    <dgm:cxn modelId="{20E1187F-3C5D-4FB5-BB20-88C117F17783}" type="presParOf" srcId="{2C66AC06-7AC7-4EB3-9CD2-CDDFB707571C}" destId="{A49127E6-E58C-479E-8592-62DA4C453A3C}" srcOrd="0" destOrd="0" presId="urn:microsoft.com/office/officeart/2005/8/layout/vList5"/>
    <dgm:cxn modelId="{60CF5CE3-F3F2-4384-8E66-1D345EAB7870}" type="presParOf" srcId="{2C66AC06-7AC7-4EB3-9CD2-CDDFB707571C}" destId="{FC4B3A2C-810D-45D3-84B0-BFFA1A33E2E1}" srcOrd="1" destOrd="0" presId="urn:microsoft.com/office/officeart/2005/8/layout/vList5"/>
    <dgm:cxn modelId="{DCD710D9-0847-49AA-860A-E01AB966BF57}" type="presParOf" srcId="{774A0CE5-F1D8-4246-9E8F-B6726E73883C}" destId="{48C31147-2E64-45EB-92A3-704A5D81CA52}" srcOrd="1" destOrd="0" presId="urn:microsoft.com/office/officeart/2005/8/layout/vList5"/>
    <dgm:cxn modelId="{4DD11085-DFC8-4E0A-B8F9-6278996B1230}" type="presParOf" srcId="{774A0CE5-F1D8-4246-9E8F-B6726E73883C}" destId="{0C307BD3-8156-4970-8EF4-F173A2BA4BA9}" srcOrd="2" destOrd="0" presId="urn:microsoft.com/office/officeart/2005/8/layout/vList5"/>
    <dgm:cxn modelId="{0065D435-4061-4FBA-BE6E-18BD0575A994}" type="presParOf" srcId="{0C307BD3-8156-4970-8EF4-F173A2BA4BA9}" destId="{4F2675BF-C54F-411F-98E6-2BB74E982547}" srcOrd="0" destOrd="0" presId="urn:microsoft.com/office/officeart/2005/8/layout/vList5"/>
    <dgm:cxn modelId="{A122D377-14DB-49DD-9E0F-D9E58D1EBA76}" type="presParOf" srcId="{0C307BD3-8156-4970-8EF4-F173A2BA4BA9}" destId="{41E05EA1-177B-484B-AC67-9FEF8C6C86F9}" srcOrd="1" destOrd="0" presId="urn:microsoft.com/office/officeart/2005/8/layout/vList5"/>
    <dgm:cxn modelId="{7A10830B-D9EB-47D3-8EBC-07132B375CDD}" type="presParOf" srcId="{774A0CE5-F1D8-4246-9E8F-B6726E73883C}" destId="{5AC1E005-F648-4587-B63A-B826257CEF7E}" srcOrd="3" destOrd="0" presId="urn:microsoft.com/office/officeart/2005/8/layout/vList5"/>
    <dgm:cxn modelId="{259B4F80-2989-4258-90E0-AA735C3DF2FC}" type="presParOf" srcId="{774A0CE5-F1D8-4246-9E8F-B6726E73883C}" destId="{683D2863-2D17-44E2-A5B1-EA7B6FCDACA7}" srcOrd="4" destOrd="0" presId="urn:microsoft.com/office/officeart/2005/8/layout/vList5"/>
    <dgm:cxn modelId="{11A50984-9C94-4EAC-A657-DB20229F1017}" type="presParOf" srcId="{683D2863-2D17-44E2-A5B1-EA7B6FCDACA7}" destId="{C7883AD8-328A-48D2-9C5F-CE3872F92123}" srcOrd="0" destOrd="0" presId="urn:microsoft.com/office/officeart/2005/8/layout/vList5"/>
    <dgm:cxn modelId="{5E1947E7-1D6B-4B0A-A72C-CAAA50435E5D}" type="presParOf" srcId="{683D2863-2D17-44E2-A5B1-EA7B6FCDACA7}" destId="{1387E4E8-1E73-460D-A3A5-70CDF754769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AB5AF4-0A24-4215-831B-057FFFEAF95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F086B29F-8AC9-4A15-9DC2-542554C96288}">
      <dgm:prSet phldrT="[文字]"/>
      <dgm:spPr>
        <a:solidFill>
          <a:srgbClr val="FF0000"/>
        </a:solidFill>
      </dgm:spPr>
      <dgm:t>
        <a:bodyPr/>
        <a:lstStyle/>
        <a:p>
          <a:r>
            <a:rPr lang="en-US" altLang="zh-TW" dirty="0" smtClean="0"/>
            <a:t>Material</a:t>
          </a:r>
          <a:endParaRPr lang="zh-TW" altLang="en-US" dirty="0"/>
        </a:p>
      </dgm:t>
    </dgm:pt>
    <dgm:pt modelId="{35D03A30-8D95-494F-A668-542C7FF5D56D}" type="parTrans" cxnId="{CFE9C54D-7DBB-4A7A-B0C5-A2339118B180}">
      <dgm:prSet/>
      <dgm:spPr/>
      <dgm:t>
        <a:bodyPr/>
        <a:lstStyle/>
        <a:p>
          <a:endParaRPr lang="zh-TW" altLang="en-US"/>
        </a:p>
      </dgm:t>
    </dgm:pt>
    <dgm:pt modelId="{A703C32A-2F1F-4354-9D62-BDB139F4FA78}" type="sibTrans" cxnId="{CFE9C54D-7DBB-4A7A-B0C5-A2339118B180}">
      <dgm:prSet/>
      <dgm:spPr/>
      <dgm:t>
        <a:bodyPr/>
        <a:lstStyle/>
        <a:p>
          <a:endParaRPr lang="zh-TW" altLang="en-US"/>
        </a:p>
      </dgm:t>
    </dgm:pt>
    <dgm:pt modelId="{4F5907E1-6A75-4CFB-8109-251B65E9DE90}">
      <dgm:prSet phldrT="[文字]"/>
      <dgm:spPr/>
      <dgm:t>
        <a:bodyPr/>
        <a:lstStyle/>
        <a:p>
          <a:r>
            <a:rPr lang="en-US" altLang="zh-TW" dirty="0" smtClean="0"/>
            <a:t>PRP (Platelet-Rich-Plasma) is collected</a:t>
          </a:r>
          <a:endParaRPr lang="zh-TW" altLang="en-US" dirty="0"/>
        </a:p>
      </dgm:t>
    </dgm:pt>
    <dgm:pt modelId="{E3CDFA33-1504-4480-965D-CA2A8C68D4C0}" type="parTrans" cxnId="{A5EBD50E-1459-4CF6-8F16-6D5AFF4226D2}">
      <dgm:prSet/>
      <dgm:spPr/>
      <dgm:t>
        <a:bodyPr/>
        <a:lstStyle/>
        <a:p>
          <a:endParaRPr lang="zh-TW" altLang="en-US"/>
        </a:p>
      </dgm:t>
    </dgm:pt>
    <dgm:pt modelId="{B81E97B4-E627-43A2-BE62-7BE836A481AD}" type="sibTrans" cxnId="{A5EBD50E-1459-4CF6-8F16-6D5AFF4226D2}">
      <dgm:prSet/>
      <dgm:spPr/>
      <dgm:t>
        <a:bodyPr/>
        <a:lstStyle/>
        <a:p>
          <a:endParaRPr lang="zh-TW" altLang="en-US"/>
        </a:p>
      </dgm:t>
    </dgm:pt>
    <dgm:pt modelId="{D3E7161B-358B-4B26-A991-FC0968D016F6}">
      <dgm:prSet phldrT="[文字]"/>
      <dgm:spPr>
        <a:solidFill>
          <a:srgbClr val="FFC000"/>
        </a:solidFill>
      </dgm:spPr>
      <dgm:t>
        <a:bodyPr/>
        <a:lstStyle/>
        <a:p>
          <a:r>
            <a:rPr lang="en-US" altLang="zh-TW" dirty="0" smtClean="0"/>
            <a:t>Process</a:t>
          </a:r>
          <a:endParaRPr lang="zh-TW" altLang="en-US" dirty="0"/>
        </a:p>
      </dgm:t>
    </dgm:pt>
    <dgm:pt modelId="{CFA526EC-1FBD-4AEE-BDCB-DE584E47D6C8}" type="parTrans" cxnId="{327E2EB9-8F32-4047-8241-393526F0CDC4}">
      <dgm:prSet/>
      <dgm:spPr/>
      <dgm:t>
        <a:bodyPr/>
        <a:lstStyle/>
        <a:p>
          <a:endParaRPr lang="zh-TW" altLang="en-US"/>
        </a:p>
      </dgm:t>
    </dgm:pt>
    <dgm:pt modelId="{7C9F7EF3-8171-4298-85DF-2B224141E5FB}" type="sibTrans" cxnId="{327E2EB9-8F32-4047-8241-393526F0CDC4}">
      <dgm:prSet/>
      <dgm:spPr/>
      <dgm:t>
        <a:bodyPr/>
        <a:lstStyle/>
        <a:p>
          <a:endParaRPr lang="zh-TW" altLang="en-US"/>
        </a:p>
      </dgm:t>
    </dgm:pt>
    <dgm:pt modelId="{2004B672-9B77-48B7-9F33-38A66F49F553}">
      <dgm:prSet phldrT="[文字]"/>
      <dgm:spPr/>
      <dgm:t>
        <a:bodyPr/>
        <a:lstStyle/>
        <a:p>
          <a:r>
            <a:rPr lang="en-US" altLang="zh-TW" dirty="0" smtClean="0"/>
            <a:t>PRP Proceeded (</a:t>
          </a:r>
          <a:r>
            <a:rPr lang="en-US" altLang="zh-TW" dirty="0" err="1" smtClean="0"/>
            <a:t>lyophilization</a:t>
          </a:r>
          <a:r>
            <a:rPr lang="en-US" altLang="zh-TW" dirty="0" smtClean="0"/>
            <a:t>, radiation)</a:t>
          </a:r>
          <a:endParaRPr lang="zh-TW" altLang="en-US" dirty="0"/>
        </a:p>
      </dgm:t>
    </dgm:pt>
    <dgm:pt modelId="{E8C2C2EC-3F0E-4583-8632-9C96ADBFB1BF}" type="parTrans" cxnId="{D9291C8A-55FB-4DDF-891B-0AD415FAF022}">
      <dgm:prSet/>
      <dgm:spPr/>
      <dgm:t>
        <a:bodyPr/>
        <a:lstStyle/>
        <a:p>
          <a:endParaRPr lang="zh-TW" altLang="en-US"/>
        </a:p>
      </dgm:t>
    </dgm:pt>
    <dgm:pt modelId="{D46D4597-993C-4407-AC67-122D5FAD9D91}" type="sibTrans" cxnId="{D9291C8A-55FB-4DDF-891B-0AD415FAF022}">
      <dgm:prSet/>
      <dgm:spPr/>
      <dgm:t>
        <a:bodyPr/>
        <a:lstStyle/>
        <a:p>
          <a:endParaRPr lang="zh-TW" altLang="en-US"/>
        </a:p>
      </dgm:t>
    </dgm:pt>
    <dgm:pt modelId="{C6E949CA-21EC-46F5-A708-877C90602C10}">
      <dgm:prSet phldrT="[文字]"/>
      <dgm:spPr>
        <a:solidFill>
          <a:srgbClr val="00B050"/>
        </a:solidFill>
      </dgm:spPr>
      <dgm:t>
        <a:bodyPr/>
        <a:lstStyle/>
        <a:p>
          <a:r>
            <a:rPr lang="en-US" altLang="zh-TW" dirty="0" smtClean="0"/>
            <a:t>Isolation</a:t>
          </a:r>
          <a:endParaRPr lang="zh-TW" altLang="en-US" dirty="0"/>
        </a:p>
      </dgm:t>
    </dgm:pt>
    <dgm:pt modelId="{927D40FB-F339-4D8C-8325-87F5CA5AB78D}" type="parTrans" cxnId="{F4962EF4-8A3A-4513-AE3A-A8243A603719}">
      <dgm:prSet/>
      <dgm:spPr/>
      <dgm:t>
        <a:bodyPr/>
        <a:lstStyle/>
        <a:p>
          <a:endParaRPr lang="zh-TW" altLang="en-US"/>
        </a:p>
      </dgm:t>
    </dgm:pt>
    <dgm:pt modelId="{2F0A9C3B-891B-4AA4-AE81-157647D3910A}" type="sibTrans" cxnId="{F4962EF4-8A3A-4513-AE3A-A8243A603719}">
      <dgm:prSet/>
      <dgm:spPr/>
      <dgm:t>
        <a:bodyPr/>
        <a:lstStyle/>
        <a:p>
          <a:endParaRPr lang="zh-TW" altLang="en-US"/>
        </a:p>
      </dgm:t>
    </dgm:pt>
    <dgm:pt modelId="{587DF4CF-0826-4C59-B0CB-FA69524DFB63}">
      <dgm:prSet phldrT="[文字]"/>
      <dgm:spPr/>
      <dgm:t>
        <a:bodyPr/>
        <a:lstStyle/>
        <a:p>
          <a:r>
            <a:rPr lang="en-US" altLang="zh-TW" dirty="0" smtClean="0"/>
            <a:t>PDGF/VEGF Isolation from Platelet</a:t>
          </a:r>
          <a:endParaRPr lang="zh-TW" altLang="en-US" dirty="0"/>
        </a:p>
      </dgm:t>
    </dgm:pt>
    <dgm:pt modelId="{4A532BAE-A3B4-4541-B502-48DD4E212325}" type="parTrans" cxnId="{C4595F2D-06F8-4004-96B0-7F319062684E}">
      <dgm:prSet/>
      <dgm:spPr/>
      <dgm:t>
        <a:bodyPr/>
        <a:lstStyle/>
        <a:p>
          <a:endParaRPr lang="zh-TW" altLang="en-US"/>
        </a:p>
      </dgm:t>
    </dgm:pt>
    <dgm:pt modelId="{F649097D-1010-4D28-9BB1-0918D6BF1750}" type="sibTrans" cxnId="{C4595F2D-06F8-4004-96B0-7F319062684E}">
      <dgm:prSet/>
      <dgm:spPr/>
      <dgm:t>
        <a:bodyPr/>
        <a:lstStyle/>
        <a:p>
          <a:endParaRPr lang="zh-TW" altLang="en-US"/>
        </a:p>
      </dgm:t>
    </dgm:pt>
    <dgm:pt modelId="{F10A31A6-F8FD-4C6B-8075-7F938AAD0646}" type="pres">
      <dgm:prSet presAssocID="{31AB5AF4-0A24-4215-831B-057FFFEAF959}" presName="linearFlow" presStyleCnt="0">
        <dgm:presLayoutVars>
          <dgm:dir/>
          <dgm:animLvl val="lvl"/>
          <dgm:resizeHandles val="exact"/>
        </dgm:presLayoutVars>
      </dgm:prSet>
      <dgm:spPr/>
      <dgm:t>
        <a:bodyPr/>
        <a:lstStyle/>
        <a:p>
          <a:endParaRPr lang="zh-TW" altLang="en-US"/>
        </a:p>
      </dgm:t>
    </dgm:pt>
    <dgm:pt modelId="{AD1E239F-F208-4051-893B-DF6B3EE3E438}" type="pres">
      <dgm:prSet presAssocID="{F086B29F-8AC9-4A15-9DC2-542554C96288}" presName="composite" presStyleCnt="0"/>
      <dgm:spPr/>
    </dgm:pt>
    <dgm:pt modelId="{EC14C6ED-B654-42D6-99C9-4F98C7506F3D}" type="pres">
      <dgm:prSet presAssocID="{F086B29F-8AC9-4A15-9DC2-542554C96288}" presName="parentText" presStyleLbl="alignNode1" presStyleIdx="0" presStyleCnt="3">
        <dgm:presLayoutVars>
          <dgm:chMax val="1"/>
          <dgm:bulletEnabled val="1"/>
        </dgm:presLayoutVars>
      </dgm:prSet>
      <dgm:spPr/>
      <dgm:t>
        <a:bodyPr/>
        <a:lstStyle/>
        <a:p>
          <a:endParaRPr lang="zh-TW" altLang="en-US"/>
        </a:p>
      </dgm:t>
    </dgm:pt>
    <dgm:pt modelId="{5BB88771-0D8B-4287-AE3D-662184E6CCFA}" type="pres">
      <dgm:prSet presAssocID="{F086B29F-8AC9-4A15-9DC2-542554C96288}" presName="descendantText" presStyleLbl="alignAcc1" presStyleIdx="0" presStyleCnt="3">
        <dgm:presLayoutVars>
          <dgm:bulletEnabled val="1"/>
        </dgm:presLayoutVars>
      </dgm:prSet>
      <dgm:spPr/>
      <dgm:t>
        <a:bodyPr/>
        <a:lstStyle/>
        <a:p>
          <a:endParaRPr lang="zh-TW" altLang="en-US"/>
        </a:p>
      </dgm:t>
    </dgm:pt>
    <dgm:pt modelId="{1516E6E7-6B45-4EA9-91AC-6EA24580F811}" type="pres">
      <dgm:prSet presAssocID="{A703C32A-2F1F-4354-9D62-BDB139F4FA78}" presName="sp" presStyleCnt="0"/>
      <dgm:spPr/>
    </dgm:pt>
    <dgm:pt modelId="{10BEBB69-395E-4489-828C-7BFF499C5F3C}" type="pres">
      <dgm:prSet presAssocID="{D3E7161B-358B-4B26-A991-FC0968D016F6}" presName="composite" presStyleCnt="0"/>
      <dgm:spPr/>
    </dgm:pt>
    <dgm:pt modelId="{D28AA458-7D43-4B73-9FE6-29528B76F648}" type="pres">
      <dgm:prSet presAssocID="{D3E7161B-358B-4B26-A991-FC0968D016F6}" presName="parentText" presStyleLbl="alignNode1" presStyleIdx="1" presStyleCnt="3">
        <dgm:presLayoutVars>
          <dgm:chMax val="1"/>
          <dgm:bulletEnabled val="1"/>
        </dgm:presLayoutVars>
      </dgm:prSet>
      <dgm:spPr/>
      <dgm:t>
        <a:bodyPr/>
        <a:lstStyle/>
        <a:p>
          <a:endParaRPr lang="zh-TW" altLang="en-US"/>
        </a:p>
      </dgm:t>
    </dgm:pt>
    <dgm:pt modelId="{E4F84055-1E2A-4F5C-941B-DB4EF19E3A35}" type="pres">
      <dgm:prSet presAssocID="{D3E7161B-358B-4B26-A991-FC0968D016F6}" presName="descendantText" presStyleLbl="alignAcc1" presStyleIdx="1" presStyleCnt="3">
        <dgm:presLayoutVars>
          <dgm:bulletEnabled val="1"/>
        </dgm:presLayoutVars>
      </dgm:prSet>
      <dgm:spPr/>
      <dgm:t>
        <a:bodyPr/>
        <a:lstStyle/>
        <a:p>
          <a:endParaRPr lang="zh-TW" altLang="en-US"/>
        </a:p>
      </dgm:t>
    </dgm:pt>
    <dgm:pt modelId="{0E28391F-0CB9-48FD-A238-95E7092707B4}" type="pres">
      <dgm:prSet presAssocID="{7C9F7EF3-8171-4298-85DF-2B224141E5FB}" presName="sp" presStyleCnt="0"/>
      <dgm:spPr/>
    </dgm:pt>
    <dgm:pt modelId="{F0ADFB79-BD36-4955-9ADD-8A090B7B944A}" type="pres">
      <dgm:prSet presAssocID="{C6E949CA-21EC-46F5-A708-877C90602C10}" presName="composite" presStyleCnt="0"/>
      <dgm:spPr/>
    </dgm:pt>
    <dgm:pt modelId="{2BEFF3CB-423A-4CBD-85BF-D77CD49C0863}" type="pres">
      <dgm:prSet presAssocID="{C6E949CA-21EC-46F5-A708-877C90602C10}" presName="parentText" presStyleLbl="alignNode1" presStyleIdx="2" presStyleCnt="3">
        <dgm:presLayoutVars>
          <dgm:chMax val="1"/>
          <dgm:bulletEnabled val="1"/>
        </dgm:presLayoutVars>
      </dgm:prSet>
      <dgm:spPr/>
      <dgm:t>
        <a:bodyPr/>
        <a:lstStyle/>
        <a:p>
          <a:endParaRPr lang="zh-TW" altLang="en-US"/>
        </a:p>
      </dgm:t>
    </dgm:pt>
    <dgm:pt modelId="{6D62E647-0946-4CA0-962D-F29ADFCFC51D}" type="pres">
      <dgm:prSet presAssocID="{C6E949CA-21EC-46F5-A708-877C90602C10}" presName="descendantText" presStyleLbl="alignAcc1" presStyleIdx="2" presStyleCnt="3">
        <dgm:presLayoutVars>
          <dgm:bulletEnabled val="1"/>
        </dgm:presLayoutVars>
      </dgm:prSet>
      <dgm:spPr/>
      <dgm:t>
        <a:bodyPr/>
        <a:lstStyle/>
        <a:p>
          <a:endParaRPr lang="zh-TW" altLang="en-US"/>
        </a:p>
      </dgm:t>
    </dgm:pt>
  </dgm:ptLst>
  <dgm:cxnLst>
    <dgm:cxn modelId="{F4962EF4-8A3A-4513-AE3A-A8243A603719}" srcId="{31AB5AF4-0A24-4215-831B-057FFFEAF959}" destId="{C6E949CA-21EC-46F5-A708-877C90602C10}" srcOrd="2" destOrd="0" parTransId="{927D40FB-F339-4D8C-8325-87F5CA5AB78D}" sibTransId="{2F0A9C3B-891B-4AA4-AE81-157647D3910A}"/>
    <dgm:cxn modelId="{6F0E6303-4570-4DD1-9A40-55E64811F2A1}" type="presOf" srcId="{F086B29F-8AC9-4A15-9DC2-542554C96288}" destId="{EC14C6ED-B654-42D6-99C9-4F98C7506F3D}" srcOrd="0" destOrd="0" presId="urn:microsoft.com/office/officeart/2005/8/layout/chevron2"/>
    <dgm:cxn modelId="{2AC39219-24AC-48E5-9B39-AD3D24D1D550}" type="presOf" srcId="{2004B672-9B77-48B7-9F33-38A66F49F553}" destId="{E4F84055-1E2A-4F5C-941B-DB4EF19E3A35}" srcOrd="0" destOrd="0" presId="urn:microsoft.com/office/officeart/2005/8/layout/chevron2"/>
    <dgm:cxn modelId="{0E2E75A9-E888-48CF-B870-FE0C332D3A93}" type="presOf" srcId="{C6E949CA-21EC-46F5-A708-877C90602C10}" destId="{2BEFF3CB-423A-4CBD-85BF-D77CD49C0863}" srcOrd="0" destOrd="0" presId="urn:microsoft.com/office/officeart/2005/8/layout/chevron2"/>
    <dgm:cxn modelId="{BACDB184-3273-4016-900C-D196BBF4FF22}" type="presOf" srcId="{4F5907E1-6A75-4CFB-8109-251B65E9DE90}" destId="{5BB88771-0D8B-4287-AE3D-662184E6CCFA}" srcOrd="0" destOrd="0" presId="urn:microsoft.com/office/officeart/2005/8/layout/chevron2"/>
    <dgm:cxn modelId="{D9291C8A-55FB-4DDF-891B-0AD415FAF022}" srcId="{D3E7161B-358B-4B26-A991-FC0968D016F6}" destId="{2004B672-9B77-48B7-9F33-38A66F49F553}" srcOrd="0" destOrd="0" parTransId="{E8C2C2EC-3F0E-4583-8632-9C96ADBFB1BF}" sibTransId="{D46D4597-993C-4407-AC67-122D5FAD9D91}"/>
    <dgm:cxn modelId="{CFADF68C-F2F5-4AD4-A088-217D9FCEDFB3}" type="presOf" srcId="{D3E7161B-358B-4B26-A991-FC0968D016F6}" destId="{D28AA458-7D43-4B73-9FE6-29528B76F648}" srcOrd="0" destOrd="0" presId="urn:microsoft.com/office/officeart/2005/8/layout/chevron2"/>
    <dgm:cxn modelId="{C4595F2D-06F8-4004-96B0-7F319062684E}" srcId="{C6E949CA-21EC-46F5-A708-877C90602C10}" destId="{587DF4CF-0826-4C59-B0CB-FA69524DFB63}" srcOrd="0" destOrd="0" parTransId="{4A532BAE-A3B4-4541-B502-48DD4E212325}" sibTransId="{F649097D-1010-4D28-9BB1-0918D6BF1750}"/>
    <dgm:cxn modelId="{A5EBD50E-1459-4CF6-8F16-6D5AFF4226D2}" srcId="{F086B29F-8AC9-4A15-9DC2-542554C96288}" destId="{4F5907E1-6A75-4CFB-8109-251B65E9DE90}" srcOrd="0" destOrd="0" parTransId="{E3CDFA33-1504-4480-965D-CA2A8C68D4C0}" sibTransId="{B81E97B4-E627-43A2-BE62-7BE836A481AD}"/>
    <dgm:cxn modelId="{327E2EB9-8F32-4047-8241-393526F0CDC4}" srcId="{31AB5AF4-0A24-4215-831B-057FFFEAF959}" destId="{D3E7161B-358B-4B26-A991-FC0968D016F6}" srcOrd="1" destOrd="0" parTransId="{CFA526EC-1FBD-4AEE-BDCB-DE584E47D6C8}" sibTransId="{7C9F7EF3-8171-4298-85DF-2B224141E5FB}"/>
    <dgm:cxn modelId="{CFE9C54D-7DBB-4A7A-B0C5-A2339118B180}" srcId="{31AB5AF4-0A24-4215-831B-057FFFEAF959}" destId="{F086B29F-8AC9-4A15-9DC2-542554C96288}" srcOrd="0" destOrd="0" parTransId="{35D03A30-8D95-494F-A668-542C7FF5D56D}" sibTransId="{A703C32A-2F1F-4354-9D62-BDB139F4FA78}"/>
    <dgm:cxn modelId="{05B1F51D-FE5D-410F-8E7A-CC8EF2CFC78F}" type="presOf" srcId="{587DF4CF-0826-4C59-B0CB-FA69524DFB63}" destId="{6D62E647-0946-4CA0-962D-F29ADFCFC51D}" srcOrd="0" destOrd="0" presId="urn:microsoft.com/office/officeart/2005/8/layout/chevron2"/>
    <dgm:cxn modelId="{96EFBFED-D099-480B-A243-BBF6B4A0C046}" type="presOf" srcId="{31AB5AF4-0A24-4215-831B-057FFFEAF959}" destId="{F10A31A6-F8FD-4C6B-8075-7F938AAD0646}" srcOrd="0" destOrd="0" presId="urn:microsoft.com/office/officeart/2005/8/layout/chevron2"/>
    <dgm:cxn modelId="{A7C9D19E-5037-41B1-8121-481B507BF386}" type="presParOf" srcId="{F10A31A6-F8FD-4C6B-8075-7F938AAD0646}" destId="{AD1E239F-F208-4051-893B-DF6B3EE3E438}" srcOrd="0" destOrd="0" presId="urn:microsoft.com/office/officeart/2005/8/layout/chevron2"/>
    <dgm:cxn modelId="{98B13CDF-DDC8-4D51-AC3A-425F983629EF}" type="presParOf" srcId="{AD1E239F-F208-4051-893B-DF6B3EE3E438}" destId="{EC14C6ED-B654-42D6-99C9-4F98C7506F3D}" srcOrd="0" destOrd="0" presId="urn:microsoft.com/office/officeart/2005/8/layout/chevron2"/>
    <dgm:cxn modelId="{E6D7A522-C442-4ED2-BC0F-BD05B14A64ED}" type="presParOf" srcId="{AD1E239F-F208-4051-893B-DF6B3EE3E438}" destId="{5BB88771-0D8B-4287-AE3D-662184E6CCFA}" srcOrd="1" destOrd="0" presId="urn:microsoft.com/office/officeart/2005/8/layout/chevron2"/>
    <dgm:cxn modelId="{4CF6CDFB-EF57-4747-A94A-56B3F59E50A4}" type="presParOf" srcId="{F10A31A6-F8FD-4C6B-8075-7F938AAD0646}" destId="{1516E6E7-6B45-4EA9-91AC-6EA24580F811}" srcOrd="1" destOrd="0" presId="urn:microsoft.com/office/officeart/2005/8/layout/chevron2"/>
    <dgm:cxn modelId="{29239554-DA4E-40CE-8859-8E3207DC8CF8}" type="presParOf" srcId="{F10A31A6-F8FD-4C6B-8075-7F938AAD0646}" destId="{10BEBB69-395E-4489-828C-7BFF499C5F3C}" srcOrd="2" destOrd="0" presId="urn:microsoft.com/office/officeart/2005/8/layout/chevron2"/>
    <dgm:cxn modelId="{BA14BB12-AE80-4EC2-8C8F-927D10DF6928}" type="presParOf" srcId="{10BEBB69-395E-4489-828C-7BFF499C5F3C}" destId="{D28AA458-7D43-4B73-9FE6-29528B76F648}" srcOrd="0" destOrd="0" presId="urn:microsoft.com/office/officeart/2005/8/layout/chevron2"/>
    <dgm:cxn modelId="{F00B8A6A-9F1F-4E54-9A5A-5E5D4359FF60}" type="presParOf" srcId="{10BEBB69-395E-4489-828C-7BFF499C5F3C}" destId="{E4F84055-1E2A-4F5C-941B-DB4EF19E3A35}" srcOrd="1" destOrd="0" presId="urn:microsoft.com/office/officeart/2005/8/layout/chevron2"/>
    <dgm:cxn modelId="{76B22394-9A4A-4F9E-8A33-70ED7539E5B6}" type="presParOf" srcId="{F10A31A6-F8FD-4C6B-8075-7F938AAD0646}" destId="{0E28391F-0CB9-48FD-A238-95E7092707B4}" srcOrd="3" destOrd="0" presId="urn:microsoft.com/office/officeart/2005/8/layout/chevron2"/>
    <dgm:cxn modelId="{C198A9E9-736E-42B2-A624-7FE1E0FCE7FA}" type="presParOf" srcId="{F10A31A6-F8FD-4C6B-8075-7F938AAD0646}" destId="{F0ADFB79-BD36-4955-9ADD-8A090B7B944A}" srcOrd="4" destOrd="0" presId="urn:microsoft.com/office/officeart/2005/8/layout/chevron2"/>
    <dgm:cxn modelId="{82F6CA4B-F541-49E9-A8F6-DECC9D3BAE24}" type="presParOf" srcId="{F0ADFB79-BD36-4955-9ADD-8A090B7B944A}" destId="{2BEFF3CB-423A-4CBD-85BF-D77CD49C0863}" srcOrd="0" destOrd="0" presId="urn:microsoft.com/office/officeart/2005/8/layout/chevron2"/>
    <dgm:cxn modelId="{ACAF90DF-C540-4312-BB4E-16D41ABC71C8}" type="presParOf" srcId="{F0ADFB79-BD36-4955-9ADD-8A090B7B944A}" destId="{6D62E647-0946-4CA0-962D-F29ADFCFC51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E0E66-6C90-4414-9D9F-FD5E0AEF5BD7}">
      <dsp:nvSpPr>
        <dsp:cNvPr id="0" name=""/>
        <dsp:cNvSpPr/>
      </dsp:nvSpPr>
      <dsp:spPr>
        <a:xfrm>
          <a:off x="0" y="0"/>
          <a:ext cx="7992888" cy="1530170"/>
        </a:xfrm>
        <a:prstGeom prst="roundRect">
          <a:avLst>
            <a:gd name="adj" fmla="val 10000"/>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TW" sz="2500" kern="1200" dirty="0" smtClean="0"/>
            <a:t>DHT converted by 5-</a:t>
          </a:r>
          <a:r>
            <a:rPr lang="el-GR" altLang="zh-TW" sz="2500" kern="1200" dirty="0" smtClean="0"/>
            <a:t>α</a:t>
          </a:r>
          <a:r>
            <a:rPr lang="en-US" altLang="zh-TW" sz="2500" kern="1200" dirty="0" smtClean="0"/>
            <a:t> Reductase suppresses hair follicle growth, </a:t>
          </a:r>
          <a:r>
            <a:rPr lang="en-US" altLang="zh-TW" sz="2500" kern="1200" dirty="0" err="1" smtClean="0"/>
            <a:t>miniaturing</a:t>
          </a:r>
          <a:r>
            <a:rPr lang="en-US" altLang="zh-TW" sz="2500" kern="1200" dirty="0" smtClean="0"/>
            <a:t> follicle tissue and life span</a:t>
          </a:r>
          <a:endParaRPr lang="zh-TW" altLang="en-US" sz="2500" kern="1200" dirty="0"/>
        </a:p>
      </dsp:txBody>
      <dsp:txXfrm>
        <a:off x="1751594" y="0"/>
        <a:ext cx="6241293" cy="1530170"/>
      </dsp:txXfrm>
    </dsp:sp>
    <dsp:sp modelId="{22FF84D0-990A-4319-9FF2-DDDF4035BA80}">
      <dsp:nvSpPr>
        <dsp:cNvPr id="0" name=""/>
        <dsp:cNvSpPr/>
      </dsp:nvSpPr>
      <dsp:spPr>
        <a:xfrm>
          <a:off x="153017" y="153017"/>
          <a:ext cx="1598577" cy="1224136"/>
        </a:xfrm>
        <a:prstGeom prst="roundRect">
          <a:avLst>
            <a:gd name="adj" fmla="val 10000"/>
          </a:avLst>
        </a:prstGeom>
        <a:solidFill>
          <a:schemeClr val="accent3">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72E6B2-5AB5-4D29-A173-FD5C63B5F377}">
      <dsp:nvSpPr>
        <dsp:cNvPr id="0" name=""/>
        <dsp:cNvSpPr/>
      </dsp:nvSpPr>
      <dsp:spPr>
        <a:xfrm>
          <a:off x="0" y="1683187"/>
          <a:ext cx="7992888" cy="1530170"/>
        </a:xfrm>
        <a:prstGeom prst="roundRect">
          <a:avLst>
            <a:gd name="adj" fmla="val 10000"/>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TW" sz="2500" kern="1200" dirty="0" smtClean="0"/>
            <a:t>TGF-</a:t>
          </a:r>
          <a:r>
            <a:rPr lang="en-US" altLang="zh-TW" sz="2500" kern="1200" dirty="0" smtClean="0">
              <a:ea typeface="新細明體"/>
            </a:rPr>
            <a:t>ß1 secreted by DPCs induces </a:t>
          </a:r>
          <a:r>
            <a:rPr lang="en-US" altLang="zh-TW" sz="2500" kern="1200" dirty="0" err="1" smtClean="0">
              <a:ea typeface="新細明體"/>
            </a:rPr>
            <a:t>catagen</a:t>
          </a:r>
          <a:r>
            <a:rPr lang="en-US" altLang="zh-TW" sz="2500" kern="1200" dirty="0" smtClean="0">
              <a:ea typeface="新細明體"/>
            </a:rPr>
            <a:t>, leading to </a:t>
          </a:r>
          <a:r>
            <a:rPr lang="en-US" altLang="zh-TW" sz="2500" kern="1200" dirty="0" err="1" smtClean="0">
              <a:ea typeface="新細明體"/>
            </a:rPr>
            <a:t>prematured</a:t>
          </a:r>
          <a:r>
            <a:rPr lang="en-US" altLang="zh-TW" sz="2500" kern="1200" dirty="0" smtClean="0">
              <a:ea typeface="新細明體"/>
            </a:rPr>
            <a:t> hair loss</a:t>
          </a:r>
          <a:endParaRPr lang="zh-TW" altLang="en-US" sz="2500" kern="1200" dirty="0"/>
        </a:p>
      </dsp:txBody>
      <dsp:txXfrm>
        <a:off x="1751594" y="1683187"/>
        <a:ext cx="6241293" cy="1530170"/>
      </dsp:txXfrm>
    </dsp:sp>
    <dsp:sp modelId="{32DD7CF0-9EB4-4C57-AFEA-D6B6AC2601ED}">
      <dsp:nvSpPr>
        <dsp:cNvPr id="0" name=""/>
        <dsp:cNvSpPr/>
      </dsp:nvSpPr>
      <dsp:spPr>
        <a:xfrm>
          <a:off x="153017" y="1836203"/>
          <a:ext cx="1598577" cy="1224136"/>
        </a:xfrm>
        <a:prstGeom prst="roundRect">
          <a:avLst>
            <a:gd name="adj" fmla="val 10000"/>
          </a:avLst>
        </a:prstGeom>
        <a:solidFill>
          <a:schemeClr val="bg1"/>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AF6444-1DE5-4D39-A867-356512EBAD5D}">
      <dsp:nvSpPr>
        <dsp:cNvPr id="0" name=""/>
        <dsp:cNvSpPr/>
      </dsp:nvSpPr>
      <dsp:spPr>
        <a:xfrm>
          <a:off x="0" y="3366374"/>
          <a:ext cx="7992888" cy="1530170"/>
        </a:xfrm>
        <a:prstGeom prst="roundRect">
          <a:avLst>
            <a:gd name="adj" fmla="val 10000"/>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altLang="zh-TW" sz="2500" kern="1200" dirty="0" smtClean="0"/>
            <a:t>Hair follicle </a:t>
          </a:r>
          <a:r>
            <a:rPr lang="en-US" altLang="zh-TW" sz="2500" kern="1200" dirty="0" err="1" smtClean="0"/>
            <a:t>microinflammation</a:t>
          </a:r>
          <a:r>
            <a:rPr lang="en-US" altLang="zh-TW" sz="2500" kern="1200" dirty="0" smtClean="0"/>
            <a:t> &amp; fibrosis block follicle regeneration to next </a:t>
          </a:r>
          <a:r>
            <a:rPr lang="en-US" altLang="zh-TW" sz="2500" kern="1200" dirty="0" err="1" smtClean="0"/>
            <a:t>anagen</a:t>
          </a:r>
          <a:r>
            <a:rPr lang="en-US" altLang="zh-TW" sz="2500" kern="1200" dirty="0" smtClean="0"/>
            <a:t> and diminish hair density</a:t>
          </a:r>
          <a:endParaRPr lang="zh-TW" altLang="en-US" sz="2500" kern="1200" dirty="0"/>
        </a:p>
      </dsp:txBody>
      <dsp:txXfrm>
        <a:off x="1751594" y="3366374"/>
        <a:ext cx="6241293" cy="1530170"/>
      </dsp:txXfrm>
    </dsp:sp>
    <dsp:sp modelId="{A0FEE461-8009-4F06-9E19-517D46444A69}">
      <dsp:nvSpPr>
        <dsp:cNvPr id="0" name=""/>
        <dsp:cNvSpPr/>
      </dsp:nvSpPr>
      <dsp:spPr>
        <a:xfrm>
          <a:off x="248428" y="3672408"/>
          <a:ext cx="1407755" cy="91810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標題 8"/>
          <p:cNvSpPr>
            <a:spLocks noGrp="1"/>
          </p:cNvSpPr>
          <p:nvPr>
            <p:ph type="ctrTitle"/>
          </p:nvPr>
        </p:nvSpPr>
        <p:spPr>
          <a:xfrm>
            <a:off x="685800" y="1752601"/>
            <a:ext cx="7772400" cy="1829761"/>
          </a:xfrm>
        </p:spPr>
        <p:txBody>
          <a:bodyPr vert="horz" anchor="b">
            <a:noAutofit/>
            <a:scene3d>
              <a:camera prst="orthographicFront"/>
              <a:lightRig rig="soft" dir="t"/>
            </a:scene3d>
            <a:sp3d prstMaterial="softEdge">
              <a:bevelT w="25400" h="25400"/>
            </a:sp3d>
          </a:bodyPr>
          <a:lstStyle>
            <a:lvl1pPr algn="ctr">
              <a:defRPr lang="en-US" altLang="zh-TW" sz="2800" b="1" i="0" smtClean="0">
                <a:effectLst/>
                <a:latin typeface="Arial Black" panose="020B0A04020102020204" pitchFamily="34" charset="0"/>
              </a:defRPr>
            </a:lvl1pPr>
            <a:extLst/>
          </a:lstStyle>
          <a:p>
            <a:endParaRPr kumimoji="0" lang="en-US" dirty="0"/>
          </a:p>
        </p:txBody>
      </p:sp>
      <p:sp>
        <p:nvSpPr>
          <p:cNvPr id="17" name="副標題 16"/>
          <p:cNvSpPr>
            <a:spLocks noGrp="1"/>
          </p:cNvSpPr>
          <p:nvPr>
            <p:ph type="subTitle" idx="1"/>
          </p:nvPr>
        </p:nvSpPr>
        <p:spPr>
          <a:xfrm>
            <a:off x="685800" y="3611607"/>
            <a:ext cx="8134672" cy="1199704"/>
          </a:xfrm>
        </p:spPr>
        <p:txBody>
          <a:bodyPr lIns="45720" rIns="45720"/>
          <a:lstStyle>
            <a:lvl1pPr marL="0" marR="64008" indent="0" algn="ctr">
              <a:buNone/>
              <a:defRPr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endParaRPr kumimoji="0" lang="en-US" altLang="zh-TW" dirty="0" smtClean="0"/>
          </a:p>
        </p:txBody>
      </p:sp>
      <p:grpSp>
        <p:nvGrpSpPr>
          <p:cNvPr id="2" name="群組 1"/>
          <p:cNvGrpSpPr/>
          <p:nvPr/>
        </p:nvGrpSpPr>
        <p:grpSpPr>
          <a:xfrm>
            <a:off x="-3765" y="4953000"/>
            <a:ext cx="9147765" cy="1912088"/>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fld id="{9C56A32D-E923-40B1-BAB9-8A89F9847E74}" type="datetimeFigureOut">
              <a:rPr lang="zh-TW" altLang="en-US" smtClean="0"/>
              <a:t>2014/10/10</a:t>
            </a:fld>
            <a:endParaRPr lang="zh-TW" altLang="en-US"/>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zh-TW" altLang="en-US" dirty="0"/>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CF7DD205-84E8-4745-B963-45879AC0612E}" type="slidenum">
              <a:rPr lang="zh-TW" altLang="en-US" smtClean="0"/>
              <a:t>‹#›</a:t>
            </a:fld>
            <a:endParaRPr lang="zh-TW" altLang="en-US"/>
          </a:p>
        </p:txBody>
      </p:sp>
      <p:pic>
        <p:nvPicPr>
          <p:cNvPr id="3" name="圖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12" y="188640"/>
            <a:ext cx="1530879" cy="1944216"/>
          </a:xfrm>
          <a:prstGeom prst="rect">
            <a:avLst/>
          </a:prstGeom>
        </p:spPr>
      </p:pic>
      <p:pic>
        <p:nvPicPr>
          <p:cNvPr id="15" name="圖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00192" y="188640"/>
            <a:ext cx="2623026" cy="112460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29"/>
            <a:ext cx="8229600" cy="4386071"/>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0"/>
            <a:ext cx="1777470" cy="5592761"/>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
        <p:nvSpPr>
          <p:cNvPr id="7" name="標題 6"/>
          <p:cNvSpPr>
            <a:spLocks noGrp="1"/>
          </p:cNvSpPr>
          <p:nvPr>
            <p:ph type="title"/>
          </p:nvPr>
        </p:nvSpPr>
        <p:spPr/>
        <p:txBody>
          <a:bodyPr rtlCol="0"/>
          <a:lstStyle>
            <a:extLst/>
          </a:lstStyle>
          <a:p>
            <a:r>
              <a:rPr kumimoji="0" lang="zh-TW" altLang="en-US" smtClean="0"/>
              <a:t>按一下以編輯母片標題樣式</a:t>
            </a:r>
            <a:endParaRPr kumimoji="0" lang="en-US"/>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2520" cy="1628800"/>
          </a:xfrm>
          <a:prstGeom prst="rect">
            <a:avLst/>
          </a:prstGeom>
        </p:spPr>
      </p:pic>
      <p:pic>
        <p:nvPicPr>
          <p:cNvPr id="2" name="圖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28872" y="0"/>
            <a:ext cx="2015128" cy="86397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
        <p:nvSpPr>
          <p:cNvPr id="8" name="標題 7"/>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
        <p:nvSpPr>
          <p:cNvPr id="6" name="標題 5"/>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9C56A32D-E923-40B1-BAB9-8A89F9847E74}" type="datetimeFigureOut">
              <a:rPr lang="zh-TW" altLang="en-US" smtClean="0"/>
              <a:t>2014/10/10</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extLst/>
          </a:lstStyle>
          <a:p>
            <a:fld id="{9C56A32D-E923-40B1-BAB9-8A89F9847E74}" type="datetimeFigureOut">
              <a:rPr lang="zh-TW" altLang="en-US" smtClean="0"/>
              <a:t>2014/10/10</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CF7DD205-84E8-4745-B963-45879AC0612E}"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9C56A32D-E923-40B1-BAB9-8A89F9847E74}" type="datetimeFigureOut">
              <a:rPr lang="zh-TW" altLang="en-US" smtClean="0"/>
              <a:t>2014/10/10</a:t>
            </a:fld>
            <a:endParaRPr lang="zh-TW" altLang="en-US"/>
          </a:p>
        </p:txBody>
      </p:sp>
      <p:sp>
        <p:nvSpPr>
          <p:cNvPr id="6" name="頁尾版面配置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TW" altLang="en-US"/>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CF7DD205-84E8-4745-B963-45879AC0612E}" type="slidenum">
              <a:rPr lang="zh-TW" altLang="en-US" smtClean="0"/>
              <a:t>‹#›</a:t>
            </a:fld>
            <a:endParaRPr lang="zh-TW" altLang="en-US"/>
          </a:p>
        </p:txBody>
      </p:sp>
      <p:sp>
        <p:nvSpPr>
          <p:cNvPr id="2" name="標題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手繪多邊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接點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手繪多邊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線接點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C56A32D-E923-40B1-BAB9-8A89F9847E74}" type="datetimeFigureOut">
              <a:rPr lang="zh-TW" altLang="en-US" smtClean="0"/>
              <a:t>2014/10/10</a:t>
            </a:fld>
            <a:endParaRPr lang="zh-TW" altLang="en-US"/>
          </a:p>
        </p:txBody>
      </p:sp>
      <p:sp>
        <p:nvSpPr>
          <p:cNvPr id="22" name="頁尾版面配置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F7DD205-84E8-4745-B963-45879AC0612E}"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4.jpg"/><Relationship Id="rId5" Type="http://schemas.microsoft.com/office/2007/relationships/hdphoto" Target="../media/hdphoto2.wdp"/><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cosmetology-trichology.conferenceseries.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8186737" cy="1143000"/>
          </a:xfrm>
          <a:ln w="3175"/>
        </p:spPr>
        <p:txBody>
          <a:bodyPr/>
          <a:lstStyle/>
          <a:p>
            <a:pPr>
              <a:defRPr/>
            </a:pPr>
            <a:r>
              <a:rPr lang="en-US" sz="3600" b="1" dirty="0" smtClean="0">
                <a:effectLst>
                  <a:outerShdw blurRad="38100" dist="38100" dir="2700000" algn="tl">
                    <a:srgbClr val="000000">
                      <a:alpha val="43137"/>
                    </a:srgbClr>
                  </a:outerShdw>
                </a:effectLst>
                <a:latin typeface="Baskerville Old Face" pitchFamily="18" charset="0"/>
              </a:rPr>
              <a:t>About OMICS Group</a:t>
            </a:r>
            <a:endParaRPr lang="en-US" sz="3600" b="1" dirty="0">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p:txBody>
          <a:bodyPr>
            <a:normAutofit fontScale="92500" lnSpcReduction="10000"/>
          </a:bodyPr>
          <a:lstStyle/>
          <a:p>
            <a:pPr algn="just">
              <a:buFont typeface="Arial" charset="0"/>
              <a:buNone/>
              <a:defRPr/>
            </a:pPr>
            <a:r>
              <a:rPr lang="en-US" sz="2000" dirty="0" smtClean="0">
                <a:latin typeface="+mj-lt"/>
              </a:rPr>
              <a:t>      </a:t>
            </a:r>
            <a:r>
              <a:rPr lang="en-US" sz="2000" dirty="0" smtClean="0">
                <a:effectLst>
                  <a:outerShdw blurRad="38100" dist="38100" dir="2700000" algn="tl">
                    <a:srgbClr val="000000">
                      <a:alpha val="43137"/>
                    </a:srgbClr>
                  </a:outerShdw>
                </a:effectLst>
                <a:latin typeface="+mj-lt"/>
              </a:rPr>
              <a:t>OMICS Group International is an amalgamation of </a:t>
            </a:r>
            <a:r>
              <a:rPr lang="en-US" sz="2000" dirty="0" smtClean="0">
                <a:effectLst>
                  <a:outerShdw blurRad="38100" dist="38100" dir="2700000" algn="tl">
                    <a:srgbClr val="000000">
                      <a:alpha val="43137"/>
                    </a:srgbClr>
                  </a:outerShdw>
                </a:effectLst>
                <a:latin typeface="+mj-lt"/>
                <a:hlinkClick r:id="rId2" tooltip="Open Access publications"/>
              </a:rPr>
              <a:t>Open Access publications</a:t>
            </a:r>
            <a:r>
              <a:rPr lang="en-US" sz="2000" dirty="0" smtClean="0">
                <a:effectLst>
                  <a:outerShdw blurRad="38100" dist="38100" dir="2700000" algn="tl">
                    <a:srgbClr val="000000">
                      <a:alpha val="43137"/>
                    </a:srgbClr>
                  </a:outerShdw>
                </a:effectLst>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effectLst>
                  <a:outerShdw blurRad="38100" dist="38100" dir="2700000" algn="tl">
                    <a:srgbClr val="000000">
                      <a:alpha val="43137"/>
                    </a:srgbClr>
                  </a:outerShdw>
                </a:effectLst>
                <a:latin typeface="+mj-lt"/>
                <a:hlinkClick r:id="rId3" tooltip="scholarly journals"/>
              </a:rPr>
              <a:t>scholarly journals</a:t>
            </a:r>
            <a:r>
              <a:rPr lang="en-US" sz="2000" dirty="0" smtClean="0">
                <a:effectLst>
                  <a:outerShdw blurRad="38100" dist="38100" dir="2700000" algn="tl">
                    <a:srgbClr val="000000">
                      <a:alpha val="43137"/>
                    </a:srgbClr>
                  </a:outerShdw>
                </a:effectLst>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effectLst>
                  <a:outerShdw blurRad="38100" dist="38100" dir="2700000" algn="tl">
                    <a:srgbClr val="000000">
                      <a:alpha val="43137"/>
                    </a:srgbClr>
                  </a:outerShdw>
                </a:effectLst>
                <a:latin typeface="+mj-lt"/>
                <a:hlinkClick r:id="rId4" tooltip="International conferences"/>
              </a:rPr>
              <a:t>International conferences</a:t>
            </a:r>
            <a:r>
              <a:rPr lang="en-US" sz="2000" dirty="0" smtClean="0">
                <a:effectLst>
                  <a:outerShdw blurRad="38100" dist="38100" dir="2700000" algn="tl">
                    <a:srgbClr val="000000">
                      <a:alpha val="43137"/>
                    </a:srgbClr>
                  </a:outerShdw>
                </a:effectLst>
                <a:latin typeface="+mj-lt"/>
              </a:rPr>
              <a:t> annually across the globe, where knowledge transfer takes place through debates, round table discussions, poster presentations, workshops, symposia and exhibitions</a:t>
            </a:r>
            <a:r>
              <a:rPr lang="en-US" sz="1800" dirty="0" smtClean="0">
                <a:effectLst>
                  <a:outerShdw blurRad="38100" dist="38100" dir="2700000" algn="tl">
                    <a:srgbClr val="000000">
                      <a:alpha val="43137"/>
                    </a:srgbClr>
                  </a:outerShdw>
                </a:effectLst>
                <a:latin typeface="+mj-lt"/>
              </a:rPr>
              <a:t>.</a:t>
            </a:r>
            <a:endParaRPr lang="en-US" sz="1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3194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617279"/>
            <a:ext cx="4731008" cy="4115977"/>
          </a:xfrm>
        </p:spPr>
      </p:pic>
      <p:sp>
        <p:nvSpPr>
          <p:cNvPr id="3" name="標題 2"/>
          <p:cNvSpPr>
            <a:spLocks noGrp="1"/>
          </p:cNvSpPr>
          <p:nvPr>
            <p:ph type="title"/>
          </p:nvPr>
        </p:nvSpPr>
        <p:spPr/>
        <p:txBody>
          <a:bodyPr/>
          <a:lstStyle/>
          <a:p>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177154"/>
            <a:ext cx="4176464" cy="4340078"/>
          </a:xfrm>
          <a:prstGeom prst="rect">
            <a:avLst/>
          </a:prstGeom>
        </p:spPr>
      </p:pic>
    </p:spTree>
    <p:extLst>
      <p:ext uri="{BB962C8B-B14F-4D97-AF65-F5344CB8AC3E}">
        <p14:creationId xmlns:p14="http://schemas.microsoft.com/office/powerpoint/2010/main" val="1878458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187624" y="274638"/>
            <a:ext cx="7499176" cy="1143000"/>
          </a:xfrm>
        </p:spPr>
        <p:txBody>
          <a:bodyPr>
            <a:normAutofit/>
          </a:bodyPr>
          <a:lstStyle/>
          <a:p>
            <a:r>
              <a:rPr lang="en-US" altLang="zh-TW" sz="3200" dirty="0" smtClean="0">
                <a:latin typeface="Arial Unicode MS" panose="020B0604020202020204" pitchFamily="34" charset="-120"/>
                <a:ea typeface="Arial Unicode MS" panose="020B0604020202020204" pitchFamily="34" charset="-120"/>
                <a:cs typeface="Arial Unicode MS" panose="020B0604020202020204" pitchFamily="34" charset="-120"/>
              </a:rPr>
              <a:t>TGF-ß1 Induces follicle </a:t>
            </a:r>
            <a:r>
              <a:rPr lang="en-US" altLang="zh-TW" sz="3200" dirty="0" err="1" smtClean="0">
                <a:latin typeface="Arial Unicode MS" panose="020B0604020202020204" pitchFamily="34" charset="-120"/>
                <a:ea typeface="Arial Unicode MS" panose="020B0604020202020204" pitchFamily="34" charset="-120"/>
                <a:cs typeface="Arial Unicode MS" panose="020B0604020202020204" pitchFamily="34" charset="-120"/>
              </a:rPr>
              <a:t>catagen</a:t>
            </a:r>
            <a:endParaRPr lang="zh-TW" altLang="en-US" sz="32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 name="內容版面配置區 4"/>
          <p:cNvSpPr txBox="1">
            <a:spLocks/>
          </p:cNvSpPr>
          <p:nvPr/>
        </p:nvSpPr>
        <p:spPr>
          <a:xfrm>
            <a:off x="1475656" y="1772816"/>
            <a:ext cx="6059016" cy="2400657"/>
          </a:xfrm>
          <a:prstGeom prst="rect">
            <a:avLst/>
          </a:prstGeom>
          <a:noFill/>
        </p:spPr>
        <p:txBody>
          <a:bodyPr vert="horz" wrap="square" rtlCol="0">
            <a:sp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altLang="zh-TW" sz="2000" dirty="0" smtClean="0"/>
              <a:t>Androgen inhibited the</a:t>
            </a:r>
            <a:r>
              <a:rPr lang="zh-TW" altLang="en-US" sz="2000" dirty="0" smtClean="0"/>
              <a:t> </a:t>
            </a:r>
            <a:r>
              <a:rPr lang="en-US" altLang="zh-TW" sz="2000" dirty="0" smtClean="0"/>
              <a:t>growth of KCs by 50%, indicating that the DPCs produce</a:t>
            </a:r>
            <a:r>
              <a:rPr lang="zh-TW" altLang="en-US" sz="2000" dirty="0" smtClean="0"/>
              <a:t> </a:t>
            </a:r>
            <a:r>
              <a:rPr lang="en-US" altLang="zh-TW" sz="2000" dirty="0" err="1" smtClean="0"/>
              <a:t>dffusible</a:t>
            </a:r>
            <a:r>
              <a:rPr lang="en-US" altLang="zh-TW" sz="2000" dirty="0" smtClean="0"/>
              <a:t> growth suppressive factors into the medium</a:t>
            </a:r>
            <a:r>
              <a:rPr lang="zh-TW" altLang="en-US" sz="2000" dirty="0" smtClean="0"/>
              <a:t> </a:t>
            </a:r>
            <a:r>
              <a:rPr lang="en-US" altLang="zh-TW" sz="2000" dirty="0" smtClean="0"/>
              <a:t>in an androgen-dependent manner.”</a:t>
            </a:r>
          </a:p>
          <a:p>
            <a:pPr marL="109728" indent="0">
              <a:buNone/>
            </a:pPr>
            <a:endParaRPr lang="en-US" altLang="zh-TW" sz="2000" dirty="0" smtClean="0"/>
          </a:p>
          <a:p>
            <a:pPr marL="109728" indent="0">
              <a:buNone/>
            </a:pPr>
            <a:endParaRPr lang="zh-TW" altLang="en-US" sz="2000" dirty="0" smtClean="0"/>
          </a:p>
          <a:p>
            <a:pPr marL="109728" indent="0">
              <a:buNone/>
            </a:pPr>
            <a:endParaRPr lang="zh-TW" altLang="en-US" sz="2000" dirty="0"/>
          </a:p>
        </p:txBody>
      </p:sp>
      <p:sp>
        <p:nvSpPr>
          <p:cNvPr id="5" name="文字方塊 4"/>
          <p:cNvSpPr txBox="1"/>
          <p:nvPr/>
        </p:nvSpPr>
        <p:spPr>
          <a:xfrm>
            <a:off x="1619672" y="3356992"/>
            <a:ext cx="6192688" cy="2246769"/>
          </a:xfrm>
          <a:prstGeom prst="rect">
            <a:avLst/>
          </a:prstGeom>
          <a:noFill/>
        </p:spPr>
        <p:txBody>
          <a:bodyPr wrap="square" rtlCol="0">
            <a:spAutoFit/>
          </a:bodyPr>
          <a:lstStyle/>
          <a:p>
            <a:r>
              <a:rPr lang="en-US" altLang="zh-TW" sz="2000" dirty="0" smtClean="0"/>
              <a:t>“The </a:t>
            </a:r>
            <a:r>
              <a:rPr lang="en-US" altLang="zh-TW" sz="2000" dirty="0"/>
              <a:t>results showed that androgen treatment </a:t>
            </a:r>
            <a:r>
              <a:rPr lang="en-US" altLang="zh-TW" sz="2000" dirty="0" smtClean="0"/>
              <a:t>increased</a:t>
            </a:r>
            <a:r>
              <a:rPr lang="zh-TW" altLang="en-US" sz="2000" dirty="0" smtClean="0"/>
              <a:t> </a:t>
            </a:r>
            <a:r>
              <a:rPr lang="en-US" altLang="zh-TW" sz="2000" dirty="0" smtClean="0"/>
              <a:t>the </a:t>
            </a:r>
            <a:r>
              <a:rPr lang="en-US" altLang="zh-TW" sz="2000" dirty="0"/>
              <a:t>secretion of TGF-b1 into the </a:t>
            </a:r>
            <a:r>
              <a:rPr lang="en-US" altLang="zh-TW" sz="2000" dirty="0" smtClean="0"/>
              <a:t>conditioned</a:t>
            </a:r>
            <a:r>
              <a:rPr lang="zh-TW" altLang="en-US" sz="2000" dirty="0" smtClean="0"/>
              <a:t> </a:t>
            </a:r>
            <a:r>
              <a:rPr lang="en-US" altLang="zh-TW" sz="2000" dirty="0" smtClean="0"/>
              <a:t>medium</a:t>
            </a:r>
            <a:r>
              <a:rPr lang="en-US" altLang="zh-TW" sz="2000" dirty="0"/>
              <a:t>. Moreover, neutralizing anti-TGF-b1 </a:t>
            </a:r>
            <a:r>
              <a:rPr lang="en-US" altLang="zh-TW" sz="2000" dirty="0" smtClean="0"/>
              <a:t>antibody</a:t>
            </a:r>
            <a:r>
              <a:rPr lang="zh-TW" altLang="en-US" sz="2000" dirty="0" smtClean="0"/>
              <a:t> </a:t>
            </a:r>
            <a:r>
              <a:rPr lang="en-US" altLang="zh-TW" sz="2000" dirty="0" smtClean="0"/>
              <a:t>reversed </a:t>
            </a:r>
            <a:r>
              <a:rPr lang="en-US" altLang="zh-TW" sz="2000" dirty="0"/>
              <a:t>the inhibition of KC proliferation. Thus, </a:t>
            </a:r>
            <a:r>
              <a:rPr lang="en-US" altLang="zh-TW" sz="2000" dirty="0" smtClean="0"/>
              <a:t>we</a:t>
            </a:r>
            <a:r>
              <a:rPr lang="zh-TW" altLang="en-US" sz="2000" dirty="0" smtClean="0"/>
              <a:t> </a:t>
            </a:r>
            <a:r>
              <a:rPr lang="en-US" altLang="zh-TW" sz="2000" dirty="0" smtClean="0"/>
              <a:t>suggest </a:t>
            </a:r>
            <a:r>
              <a:rPr lang="en-US" altLang="zh-TW" sz="2000" dirty="0"/>
              <a:t>that androgen-inducible TGF-b1 derived </a:t>
            </a:r>
            <a:r>
              <a:rPr lang="en-US" altLang="zh-TW" sz="2000" dirty="0" smtClean="0"/>
              <a:t>from</a:t>
            </a:r>
            <a:r>
              <a:rPr lang="zh-TW" altLang="en-US" sz="2000" dirty="0" smtClean="0"/>
              <a:t> </a:t>
            </a:r>
            <a:r>
              <a:rPr lang="en-US" altLang="zh-TW" sz="2000" dirty="0" smtClean="0"/>
              <a:t>DPCs </a:t>
            </a:r>
            <a:r>
              <a:rPr lang="en-US" altLang="zh-TW" sz="2000" dirty="0"/>
              <a:t>mediates hair growth suppression in </a:t>
            </a:r>
            <a:r>
              <a:rPr lang="en-US" altLang="zh-TW" sz="2000" dirty="0" smtClean="0"/>
              <a:t>AGA.”.</a:t>
            </a:r>
            <a:endParaRPr lang="zh-TW" altLang="en-US" sz="2000" dirty="0"/>
          </a:p>
        </p:txBody>
      </p:sp>
    </p:spTree>
    <p:extLst>
      <p:ext uri="{BB962C8B-B14F-4D97-AF65-F5344CB8AC3E}">
        <p14:creationId xmlns:p14="http://schemas.microsoft.com/office/powerpoint/2010/main" val="2593628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sz="3200" dirty="0" err="1" smtClean="0">
                <a:latin typeface="Arial Unicode MS" panose="020B0604020202020204" pitchFamily="34" charset="-120"/>
                <a:ea typeface="Arial Unicode MS" panose="020B0604020202020204" pitchFamily="34" charset="-120"/>
                <a:cs typeface="Arial Unicode MS" panose="020B0604020202020204" pitchFamily="34" charset="-120"/>
              </a:rPr>
              <a:t>Microinflammation</a:t>
            </a:r>
            <a:r>
              <a:rPr lang="en-US" altLang="zh-TW" sz="3200" dirty="0" smtClean="0">
                <a:latin typeface="Arial Unicode MS" panose="020B0604020202020204" pitchFamily="34" charset="-120"/>
                <a:ea typeface="Arial Unicode MS" panose="020B0604020202020204" pitchFamily="34" charset="-120"/>
                <a:cs typeface="Arial Unicode MS" panose="020B0604020202020204" pitchFamily="34" charset="-120"/>
              </a:rPr>
              <a:t> &amp; Fibrosis</a:t>
            </a:r>
            <a:endParaRPr lang="zh-TW" altLang="en-US" sz="32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187052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4734"/>
            <a:ext cx="9108504" cy="6859962"/>
          </a:xfrm>
        </p:spPr>
      </p:pic>
    </p:spTree>
    <p:extLst>
      <p:ext uri="{BB962C8B-B14F-4D97-AF65-F5344CB8AC3E}">
        <p14:creationId xmlns:p14="http://schemas.microsoft.com/office/powerpoint/2010/main" val="2226160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44624"/>
            <a:ext cx="9407700" cy="6813376"/>
          </a:xfrm>
        </p:spPr>
      </p:pic>
    </p:spTree>
    <p:extLst>
      <p:ext uri="{BB962C8B-B14F-4D97-AF65-F5344CB8AC3E}">
        <p14:creationId xmlns:p14="http://schemas.microsoft.com/office/powerpoint/2010/main" val="2232078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184" y="44624"/>
            <a:ext cx="9343704" cy="6552728"/>
          </a:xfrm>
        </p:spPr>
      </p:pic>
    </p:spTree>
    <p:extLst>
      <p:ext uri="{BB962C8B-B14F-4D97-AF65-F5344CB8AC3E}">
        <p14:creationId xmlns:p14="http://schemas.microsoft.com/office/powerpoint/2010/main" val="1675104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68" y="44624"/>
            <a:ext cx="9319688" cy="6741368"/>
          </a:xfrm>
        </p:spPr>
      </p:pic>
    </p:spTree>
    <p:extLst>
      <p:ext uri="{BB962C8B-B14F-4D97-AF65-F5344CB8AC3E}">
        <p14:creationId xmlns:p14="http://schemas.microsoft.com/office/powerpoint/2010/main" val="1296203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25" y="0"/>
            <a:ext cx="9429749" cy="6858000"/>
          </a:xfrm>
        </p:spPr>
      </p:pic>
    </p:spTree>
    <p:extLst>
      <p:ext uri="{BB962C8B-B14F-4D97-AF65-F5344CB8AC3E}">
        <p14:creationId xmlns:p14="http://schemas.microsoft.com/office/powerpoint/2010/main" val="4205391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0"/>
            <a:ext cx="9183850" cy="6858000"/>
          </a:xfrm>
        </p:spPr>
      </p:pic>
    </p:spTree>
    <p:extLst>
      <p:ext uri="{BB962C8B-B14F-4D97-AF65-F5344CB8AC3E}">
        <p14:creationId xmlns:p14="http://schemas.microsoft.com/office/powerpoint/2010/main" val="1372517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Hair Follicle Stem Cells</a:t>
            </a:r>
            <a:endParaRPr lang="zh-TW" altLang="en-US" dirty="0"/>
          </a:p>
        </p:txBody>
      </p:sp>
      <p:sp>
        <p:nvSpPr>
          <p:cNvPr id="5" name="副標題 4"/>
          <p:cNvSpPr>
            <a:spLocks noGrp="1"/>
          </p:cNvSpPr>
          <p:nvPr>
            <p:ph type="subTitle" idx="1"/>
          </p:nvPr>
        </p:nvSpPr>
        <p:spPr/>
        <p:txBody>
          <a:bodyPr/>
          <a:lstStyle/>
          <a:p>
            <a:r>
              <a:rPr lang="en-US" altLang="zh-TW" dirty="0" smtClean="0"/>
              <a:t>The </a:t>
            </a:r>
            <a:r>
              <a:rPr lang="en-US" altLang="zh-TW" dirty="0" err="1" smtClean="0"/>
              <a:t>Prosmises</a:t>
            </a:r>
            <a:r>
              <a:rPr lang="en-US" altLang="zh-TW" dirty="0" smtClean="0"/>
              <a:t> to hair loss tomorrow</a:t>
            </a:r>
            <a:endParaRPr lang="zh-TW" altLang="en-US" dirty="0"/>
          </a:p>
        </p:txBody>
      </p:sp>
    </p:spTree>
    <p:extLst>
      <p:ext uri="{BB962C8B-B14F-4D97-AF65-F5344CB8AC3E}">
        <p14:creationId xmlns:p14="http://schemas.microsoft.com/office/powerpoint/2010/main" val="149826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332656"/>
            <a:ext cx="8229600" cy="1143000"/>
          </a:xfrm>
        </p:spPr>
        <p:txBody>
          <a:bodyPr/>
          <a:lstStyle/>
          <a:p>
            <a:pPr>
              <a:defRPr/>
            </a:pPr>
            <a:r>
              <a:rPr lang="en-US" sz="3600" b="1" dirty="0" smtClean="0">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p:spPr>
        <p:txBody>
          <a:bodyPr/>
          <a:lstStyle/>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International is a pioneer and leading science event organizer, which publishes around 400 open access journals and conducts over 300 Medical, Clinical, Engineering, Life Sciences, </a:t>
            </a:r>
            <a:r>
              <a:rPr lang="en-US" sz="2000" dirty="0" err="1" smtClean="0">
                <a:effectLst>
                  <a:outerShdw blurRad="38100" dist="38100" dir="2700000" algn="tl">
                    <a:srgbClr val="000000">
                      <a:alpha val="43137"/>
                    </a:srgbClr>
                  </a:outerShdw>
                </a:effectLst>
                <a:latin typeface="+mj-lt"/>
              </a:rPr>
              <a:t>Phrama</a:t>
            </a:r>
            <a:r>
              <a:rPr lang="en-US" sz="2000" dirty="0" smtClean="0">
                <a:effectLst>
                  <a:outerShdw blurRad="38100" dist="38100" dir="2700000" algn="tl">
                    <a:srgbClr val="000000">
                      <a:alpha val="43137"/>
                    </a:srgbClr>
                  </a:outerShdw>
                </a:effectLst>
                <a:latin typeface="+mj-lt"/>
              </a:rPr>
              <a:t> scientific conferences all over the globe annually with the support of more than 1000 scientific associations and 30,000 editorial board members and 3.5 million followers to its credit.</a:t>
            </a:r>
            <a:br>
              <a:rPr lang="en-US" sz="2000" dirty="0" smtClean="0">
                <a:effectLst>
                  <a:outerShdw blurRad="38100" dist="38100" dir="2700000" algn="tl">
                    <a:srgbClr val="000000">
                      <a:alpha val="43137"/>
                    </a:srgbClr>
                  </a:outerShdw>
                </a:effectLst>
                <a:latin typeface="+mj-lt"/>
              </a:rPr>
            </a:br>
            <a:endParaRPr lang="en-US" sz="2000" dirty="0" smtClean="0">
              <a:effectLst>
                <a:outerShdw blurRad="38100" dist="38100" dir="2700000" algn="tl">
                  <a:srgbClr val="000000">
                    <a:alpha val="43137"/>
                  </a:srgbClr>
                </a:outerShdw>
              </a:effectLst>
              <a:latin typeface="+mj-lt"/>
            </a:endParaRPr>
          </a:p>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p>
          <a:p>
            <a:pPr>
              <a:defRPr/>
            </a:pPr>
            <a:endParaRPr lang="en-US" dirty="0"/>
          </a:p>
        </p:txBody>
      </p:sp>
    </p:spTree>
    <p:extLst>
      <p:ext uri="{BB962C8B-B14F-4D97-AF65-F5344CB8AC3E}">
        <p14:creationId xmlns:p14="http://schemas.microsoft.com/office/powerpoint/2010/main" val="1854884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739674"/>
            <a:ext cx="8435280" cy="4109082"/>
          </a:xfrm>
        </p:spPr>
      </p:pic>
      <p:sp>
        <p:nvSpPr>
          <p:cNvPr id="3" name="標題 2"/>
          <p:cNvSpPr>
            <a:spLocks noGrp="1"/>
          </p:cNvSpPr>
          <p:nvPr>
            <p:ph type="title"/>
          </p:nvPr>
        </p:nvSpPr>
        <p:spPr>
          <a:xfrm>
            <a:off x="1835696" y="274638"/>
            <a:ext cx="6120680" cy="1143000"/>
          </a:xfrm>
        </p:spPr>
        <p:txBody>
          <a:bodyPr>
            <a:normAutofit/>
          </a:bodyPr>
          <a:lstStyle/>
          <a:p>
            <a:r>
              <a:rPr lang="en-US" altLang="zh-TW" sz="3200" dirty="0" smtClean="0"/>
              <a:t>Hair Follicle Stem Cells</a:t>
            </a:r>
            <a:endParaRPr lang="zh-TW" altLang="en-US" sz="3200" dirty="0"/>
          </a:p>
        </p:txBody>
      </p:sp>
    </p:spTree>
    <p:extLst>
      <p:ext uri="{BB962C8B-B14F-4D97-AF65-F5344CB8AC3E}">
        <p14:creationId xmlns:p14="http://schemas.microsoft.com/office/powerpoint/2010/main" val="4072372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628800"/>
            <a:ext cx="8720946" cy="5275635"/>
          </a:xfrm>
        </p:spPr>
      </p:pic>
      <p:sp>
        <p:nvSpPr>
          <p:cNvPr id="5" name="標題 2"/>
          <p:cNvSpPr>
            <a:spLocks noGrp="1"/>
          </p:cNvSpPr>
          <p:nvPr>
            <p:ph type="title"/>
          </p:nvPr>
        </p:nvSpPr>
        <p:spPr>
          <a:xfrm>
            <a:off x="1835696" y="274638"/>
            <a:ext cx="6120680" cy="1143000"/>
          </a:xfrm>
        </p:spPr>
        <p:txBody>
          <a:bodyPr>
            <a:normAutofit/>
          </a:bodyPr>
          <a:lstStyle/>
          <a:p>
            <a:r>
              <a:rPr lang="en-US" altLang="zh-TW" sz="3200" dirty="0" smtClean="0"/>
              <a:t>Hair Follicle Stem Cells</a:t>
            </a:r>
            <a:endParaRPr lang="zh-TW" altLang="en-US" sz="3200" dirty="0"/>
          </a:p>
        </p:txBody>
      </p:sp>
    </p:spTree>
    <p:extLst>
      <p:ext uri="{BB962C8B-B14F-4D97-AF65-F5344CB8AC3E}">
        <p14:creationId xmlns:p14="http://schemas.microsoft.com/office/powerpoint/2010/main" val="210918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ctrTitle"/>
          </p:nvPr>
        </p:nvSpPr>
        <p:spPr>
          <a:xfrm>
            <a:off x="685800" y="2060848"/>
            <a:ext cx="7772400" cy="1656184"/>
          </a:xfrm>
        </p:spPr>
        <p:txBody>
          <a:bodyPr/>
          <a:lstStyle/>
          <a:p>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PDGF isoforms induce and maintain </a:t>
            </a:r>
            <a:r>
              <a:rPr lang="en-US" altLang="zh-TW" dirty="0" err="1">
                <a:latin typeface="Arial Unicode MS" panose="020B0604020202020204" pitchFamily="34" charset="-120"/>
                <a:ea typeface="Arial Unicode MS" panose="020B0604020202020204" pitchFamily="34" charset="-120"/>
                <a:cs typeface="Arial Unicode MS" panose="020B0604020202020204" pitchFamily="34" charset="-120"/>
              </a:rPr>
              <a:t>anagen</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 phase of murine hair </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follicles</a:t>
            </a:r>
            <a:b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lang="fi-FI" altLang="zh-TW" dirty="0">
                <a:latin typeface="Arial Unicode MS" panose="020B0604020202020204" pitchFamily="34" charset="-120"/>
                <a:ea typeface="Arial Unicode MS" panose="020B0604020202020204" pitchFamily="34" charset="-120"/>
                <a:cs typeface="Arial Unicode MS" panose="020B0604020202020204" pitchFamily="34" charset="-120"/>
              </a:rPr>
              <a:t>Y. Tomita, M. Akiyama and H. Shimizu</a:t>
            </a:r>
            <a:endPar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9" name="副標題 8"/>
          <p:cNvSpPr>
            <a:spLocks noGrp="1"/>
          </p:cNvSpPr>
          <p:nvPr>
            <p:ph type="subTitle" idx="1"/>
          </p:nvPr>
        </p:nvSpPr>
        <p:spPr>
          <a:xfrm>
            <a:off x="685800" y="3789040"/>
            <a:ext cx="8134672" cy="1368152"/>
          </a:xfrm>
        </p:spPr>
        <p:txBody>
          <a:bodyPr>
            <a:normAutofit fontScale="92500" lnSpcReduction="10000"/>
          </a:bodyPr>
          <a:lstStyle/>
          <a:p>
            <a:r>
              <a:rPr lang="en-US" altLang="zh-TW" sz="2000" i="1" dirty="0"/>
              <a:t>Department of Dermatology,</a:t>
            </a:r>
          </a:p>
          <a:p>
            <a:r>
              <a:rPr lang="en-US" altLang="zh-TW" sz="2000" i="1" dirty="0"/>
              <a:t>Hokkaido University Graduate School of Medicine,</a:t>
            </a:r>
          </a:p>
          <a:p>
            <a:r>
              <a:rPr lang="en-US" altLang="zh-TW" sz="2000" i="1" dirty="0"/>
              <a:t>Sapporo, </a:t>
            </a:r>
            <a:r>
              <a:rPr lang="en-US" altLang="zh-TW" sz="2000" i="1" dirty="0" smtClean="0"/>
              <a:t>Japan</a:t>
            </a:r>
          </a:p>
          <a:p>
            <a:r>
              <a:rPr lang="en-US" altLang="zh-TW" sz="2000" i="1" dirty="0"/>
              <a:t>J. Dermatological Science 2006</a:t>
            </a:r>
            <a:endParaRPr lang="zh-TW" altLang="en-US" sz="2000" i="1" dirty="0"/>
          </a:p>
          <a:p>
            <a:endParaRPr lang="zh-TW" altLang="en-US" sz="2000" dirty="0"/>
          </a:p>
        </p:txBody>
      </p:sp>
    </p:spTree>
    <p:extLst>
      <p:ext uri="{BB962C8B-B14F-4D97-AF65-F5344CB8AC3E}">
        <p14:creationId xmlns:p14="http://schemas.microsoft.com/office/powerpoint/2010/main" val="468830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927373"/>
            <a:ext cx="8229600" cy="4525963"/>
          </a:xfrm>
        </p:spPr>
        <p:txBody>
          <a:bodyPr>
            <a:noAutofit/>
          </a:bodyPr>
          <a:lstStyle/>
          <a:p>
            <a:r>
              <a:rPr lang="en-US" altLang="zh-TW" sz="2200" dirty="0" smtClean="0"/>
              <a:t>Recombinant human </a:t>
            </a:r>
            <a:r>
              <a:rPr lang="en-US" altLang="zh-TW" sz="2200" dirty="0"/>
              <a:t>PDGF-AA and PDGF-BB were dissolved in sterile and </a:t>
            </a:r>
            <a:r>
              <a:rPr lang="en-US" altLang="zh-TW" sz="2200" dirty="0" smtClean="0"/>
              <a:t>toxin-free phosphate-buffered </a:t>
            </a:r>
            <a:r>
              <a:rPr lang="en-US" altLang="zh-TW" sz="2200" dirty="0"/>
              <a:t>saline containing 0.1% bovine serum albumin (</a:t>
            </a:r>
            <a:r>
              <a:rPr lang="en-US" altLang="zh-TW" sz="2200" dirty="0" smtClean="0"/>
              <a:t>0.1% BSA-PBS</a:t>
            </a:r>
            <a:r>
              <a:rPr lang="en-US" altLang="zh-TW" sz="2200" dirty="0"/>
              <a:t>). 1</a:t>
            </a:r>
            <a:r>
              <a:rPr lang="el-GR" altLang="zh-TW" sz="2200" dirty="0"/>
              <a:t>μ</a:t>
            </a:r>
            <a:r>
              <a:rPr lang="en-US" altLang="zh-TW" sz="2200" dirty="0"/>
              <a:t>g PDGF-AA or PDGF-BB dissolved in 100</a:t>
            </a:r>
            <a:r>
              <a:rPr lang="el-GR" altLang="zh-TW" sz="2200" dirty="0"/>
              <a:t>μ</a:t>
            </a:r>
            <a:r>
              <a:rPr lang="en-US" altLang="zh-TW" sz="2200" dirty="0"/>
              <a:t>l of </a:t>
            </a:r>
            <a:r>
              <a:rPr lang="en-US" altLang="zh-TW" sz="2200" dirty="0" smtClean="0"/>
              <a:t>0.1% BSA-PBS </a:t>
            </a:r>
            <a:r>
              <a:rPr lang="en-US" altLang="zh-TW" sz="2200" dirty="0"/>
              <a:t>and 0.1%BSA-PBS for controls were </a:t>
            </a:r>
            <a:r>
              <a:rPr lang="en-US" altLang="zh-TW" sz="2200" dirty="0" err="1"/>
              <a:t>intradermally</a:t>
            </a:r>
            <a:r>
              <a:rPr lang="en-US" altLang="zh-TW" sz="2200" dirty="0"/>
              <a:t> injected </a:t>
            </a:r>
            <a:r>
              <a:rPr lang="en-US" altLang="zh-TW" sz="2200" dirty="0" smtClean="0"/>
              <a:t>into the </a:t>
            </a:r>
            <a:r>
              <a:rPr lang="en-US" altLang="zh-TW" sz="2200" dirty="0"/>
              <a:t>dorsal skin of 47-day-old male C3H mice (second </a:t>
            </a:r>
            <a:r>
              <a:rPr lang="en-US" altLang="zh-TW" sz="2200" dirty="0" err="1"/>
              <a:t>telogen</a:t>
            </a:r>
            <a:r>
              <a:rPr lang="en-US" altLang="zh-TW" sz="2200" dirty="0"/>
              <a:t>) once </a:t>
            </a:r>
            <a:r>
              <a:rPr lang="en-US" altLang="zh-TW" sz="2200" dirty="0" smtClean="0"/>
              <a:t>daily for </a:t>
            </a:r>
            <a:r>
              <a:rPr lang="en-US" altLang="zh-TW" sz="2200" dirty="0"/>
              <a:t>5 consecutive days (total 5</a:t>
            </a:r>
            <a:r>
              <a:rPr lang="el-GR" altLang="zh-TW" sz="2200" dirty="0"/>
              <a:t>μ</a:t>
            </a:r>
            <a:r>
              <a:rPr lang="en-US" altLang="zh-TW" sz="2200" dirty="0"/>
              <a:t>g of PDGF isoforms) (PDGF-AA, </a:t>
            </a:r>
            <a:r>
              <a:rPr lang="en-US" altLang="zh-TW" sz="2200" dirty="0" smtClean="0"/>
              <a:t>n=5;5 PDGF-BB</a:t>
            </a:r>
            <a:r>
              <a:rPr lang="en-US" altLang="zh-TW" sz="2200" dirty="0"/>
              <a:t>, n=5; control, n=5). All mice were sacrificed 10 days after </a:t>
            </a:r>
            <a:r>
              <a:rPr lang="en-US" altLang="zh-TW" sz="2200" dirty="0" smtClean="0"/>
              <a:t>the injections</a:t>
            </a:r>
          </a:p>
          <a:p>
            <a:r>
              <a:rPr lang="en-US" altLang="zh-TW" sz="2200" dirty="0"/>
              <a:t>anti-PDGF-AA </a:t>
            </a:r>
            <a:r>
              <a:rPr lang="en-US" altLang="zh-TW" sz="2200" dirty="0" smtClean="0"/>
              <a:t>antibody or </a:t>
            </a:r>
            <a:r>
              <a:rPr lang="en-US" altLang="zh-TW" sz="2200" dirty="0"/>
              <a:t>anti-PDGF-BB antibody was injected just after each injection </a:t>
            </a:r>
            <a:r>
              <a:rPr lang="en-US" altLang="zh-TW" sz="2200" dirty="0" smtClean="0"/>
              <a:t>of PDGF-AA </a:t>
            </a:r>
            <a:r>
              <a:rPr lang="en-US" altLang="zh-TW" sz="2200" dirty="0"/>
              <a:t>or PDGF-BB (anti-PDGF-AA antibody following </a:t>
            </a:r>
            <a:r>
              <a:rPr lang="en-US" altLang="zh-TW" sz="2200" dirty="0" smtClean="0"/>
              <a:t>PDGF-AA, n=5</a:t>
            </a:r>
            <a:r>
              <a:rPr lang="en-US" altLang="zh-TW" sz="2200" dirty="0"/>
              <a:t>; anti-PDGF-BB antibody following PDGF-BB, n=5).</a:t>
            </a:r>
            <a:endParaRPr lang="zh-TW" altLang="en-US" sz="2200" dirty="0"/>
          </a:p>
        </p:txBody>
      </p:sp>
      <p:sp>
        <p:nvSpPr>
          <p:cNvPr id="4" name="標題 2"/>
          <p:cNvSpPr>
            <a:spLocks noGrp="1"/>
          </p:cNvSpPr>
          <p:nvPr>
            <p:ph type="title"/>
          </p:nvPr>
        </p:nvSpPr>
        <p:spPr>
          <a:xfrm>
            <a:off x="1403648" y="274638"/>
            <a:ext cx="6336704" cy="1143000"/>
          </a:xfrm>
        </p:spPr>
        <p:txBody>
          <a:bodyPr>
            <a:normAutofit fontScale="90000"/>
          </a:bodyPr>
          <a:lstStyle/>
          <a:p>
            <a:r>
              <a:rPr lang="en-US" altLang="zh-TW" sz="2800" dirty="0"/>
              <a:t>PDGF isoforms induce and maintain </a:t>
            </a:r>
            <a:r>
              <a:rPr lang="en-US" altLang="zh-TW" sz="2800" dirty="0" err="1"/>
              <a:t>anagen</a:t>
            </a:r>
            <a:r>
              <a:rPr lang="en-US" altLang="zh-TW" sz="2800" dirty="0"/>
              <a:t> phase of murine hair follicles</a:t>
            </a:r>
            <a:endParaRPr lang="zh-TW" altLang="en-US" sz="2800" dirty="0"/>
          </a:p>
        </p:txBody>
      </p:sp>
      <p:sp>
        <p:nvSpPr>
          <p:cNvPr id="6" name="文字方塊 5"/>
          <p:cNvSpPr txBox="1"/>
          <p:nvPr/>
        </p:nvSpPr>
        <p:spPr>
          <a:xfrm>
            <a:off x="3491880" y="1405672"/>
            <a:ext cx="2160240" cy="584775"/>
          </a:xfrm>
          <a:prstGeom prst="rect">
            <a:avLst/>
          </a:prstGeom>
          <a:noFill/>
        </p:spPr>
        <p:txBody>
          <a:bodyPr wrap="square" rtlCol="0">
            <a:spAutoFit/>
          </a:bodyPr>
          <a:lstStyle/>
          <a:p>
            <a:r>
              <a:rPr lang="en-US" altLang="zh-TW" sz="3200" dirty="0" smtClean="0"/>
              <a:t>Methods</a:t>
            </a:r>
            <a:endParaRPr lang="zh-TW" altLang="en-US" sz="3200" dirty="0"/>
          </a:p>
        </p:txBody>
      </p:sp>
    </p:spTree>
    <p:extLst>
      <p:ext uri="{BB962C8B-B14F-4D97-AF65-F5344CB8AC3E}">
        <p14:creationId xmlns:p14="http://schemas.microsoft.com/office/powerpoint/2010/main" val="1906188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060848"/>
            <a:ext cx="8229600" cy="3946443"/>
          </a:xfrm>
        </p:spPr>
        <p:txBody>
          <a:bodyPr>
            <a:normAutofit fontScale="92500" lnSpcReduction="10000"/>
          </a:bodyPr>
          <a:lstStyle/>
          <a:p>
            <a:r>
              <a:rPr lang="en-US" altLang="zh-TW" dirty="0"/>
              <a:t>The area in close proximity to the injection sites in 3 out of 5 </a:t>
            </a:r>
            <a:r>
              <a:rPr lang="en-US" altLang="zh-TW" dirty="0" smtClean="0"/>
              <a:t>mice became </a:t>
            </a:r>
            <a:r>
              <a:rPr lang="en-US" altLang="zh-TW" dirty="0"/>
              <a:t>darkened in color, indicating that HFs were in the </a:t>
            </a:r>
            <a:r>
              <a:rPr lang="en-US" altLang="zh-TW" dirty="0" err="1"/>
              <a:t>anagen</a:t>
            </a:r>
            <a:r>
              <a:rPr lang="en-US" altLang="zh-TW" dirty="0"/>
              <a:t> </a:t>
            </a:r>
            <a:r>
              <a:rPr lang="en-US" altLang="zh-TW" dirty="0" smtClean="0"/>
              <a:t>hair cycle </a:t>
            </a:r>
            <a:r>
              <a:rPr lang="en-US" altLang="zh-TW" dirty="0"/>
              <a:t>phase (Figs.1a, 1d), whereas the injection sites using just the </a:t>
            </a:r>
            <a:r>
              <a:rPr lang="en-US" altLang="zh-TW" dirty="0" smtClean="0"/>
              <a:t>vehicle solution </a:t>
            </a:r>
            <a:r>
              <a:rPr lang="en-US" altLang="zh-TW" dirty="0"/>
              <a:t>alone (0.1% BSA-PBS) all five mice retained their normal </a:t>
            </a:r>
            <a:r>
              <a:rPr lang="en-US" altLang="zh-TW" dirty="0" smtClean="0"/>
              <a:t>white color</a:t>
            </a:r>
            <a:r>
              <a:rPr lang="en-US" altLang="zh-TW" dirty="0"/>
              <a:t>, suggesting that they remained in </a:t>
            </a:r>
            <a:r>
              <a:rPr lang="en-US" altLang="zh-TW" dirty="0" err="1"/>
              <a:t>telogen</a:t>
            </a:r>
            <a:r>
              <a:rPr lang="en-US" altLang="zh-TW" dirty="0"/>
              <a:t> </a:t>
            </a:r>
            <a:r>
              <a:rPr lang="en-US" altLang="zh-TW" dirty="0" smtClean="0"/>
              <a:t>phase.</a:t>
            </a:r>
          </a:p>
          <a:p>
            <a:r>
              <a:rPr lang="en-US" altLang="zh-TW" dirty="0" smtClean="0"/>
              <a:t>Expression </a:t>
            </a:r>
            <a:r>
              <a:rPr lang="en-US" altLang="zh-TW" dirty="0"/>
              <a:t>of </a:t>
            </a:r>
            <a:r>
              <a:rPr lang="en-US" altLang="zh-TW" dirty="0" err="1"/>
              <a:t>Shh</a:t>
            </a:r>
            <a:r>
              <a:rPr lang="en-US" altLang="zh-TW" dirty="0"/>
              <a:t>, Wnt5a and Lef-1 was </a:t>
            </a:r>
            <a:r>
              <a:rPr lang="en-US" altLang="zh-TW" dirty="0" err="1"/>
              <a:t>upregulated</a:t>
            </a:r>
            <a:r>
              <a:rPr lang="en-US" altLang="zh-TW" dirty="0"/>
              <a:t> in the skin samples in which </a:t>
            </a:r>
            <a:r>
              <a:rPr lang="en-US" altLang="zh-TW" dirty="0" err="1"/>
              <a:t>anagen</a:t>
            </a:r>
            <a:r>
              <a:rPr lang="en-US" altLang="zh-TW" dirty="0"/>
              <a:t> had been induced by PDGF local injections</a:t>
            </a:r>
          </a:p>
          <a:p>
            <a:endParaRPr lang="zh-TW" altLang="en-US" dirty="0"/>
          </a:p>
        </p:txBody>
      </p:sp>
      <p:sp>
        <p:nvSpPr>
          <p:cNvPr id="3" name="標題 2"/>
          <p:cNvSpPr>
            <a:spLocks noGrp="1"/>
          </p:cNvSpPr>
          <p:nvPr>
            <p:ph type="title"/>
          </p:nvPr>
        </p:nvSpPr>
        <p:spPr>
          <a:xfrm>
            <a:off x="1187624" y="274638"/>
            <a:ext cx="6336704" cy="1143000"/>
          </a:xfrm>
        </p:spPr>
        <p:txBody>
          <a:bodyPr>
            <a:normAutofit fontScale="90000"/>
          </a:bodyPr>
          <a:lstStyle/>
          <a:p>
            <a:r>
              <a:rPr lang="en-US" altLang="zh-TW" sz="2800" dirty="0"/>
              <a:t>PDGF isoforms induce and maintain </a:t>
            </a:r>
            <a:r>
              <a:rPr lang="en-US" altLang="zh-TW" sz="2800" dirty="0" err="1"/>
              <a:t>anagen</a:t>
            </a:r>
            <a:r>
              <a:rPr lang="en-US" altLang="zh-TW" sz="2800" dirty="0"/>
              <a:t> phase of murine hair follicles</a:t>
            </a:r>
            <a:endParaRPr lang="zh-TW" altLang="en-US" sz="2800" dirty="0"/>
          </a:p>
        </p:txBody>
      </p:sp>
      <p:sp>
        <p:nvSpPr>
          <p:cNvPr id="4" name="文字方塊 3"/>
          <p:cNvSpPr txBox="1"/>
          <p:nvPr/>
        </p:nvSpPr>
        <p:spPr>
          <a:xfrm>
            <a:off x="3491880" y="1405672"/>
            <a:ext cx="1800200" cy="584775"/>
          </a:xfrm>
          <a:prstGeom prst="rect">
            <a:avLst/>
          </a:prstGeom>
          <a:noFill/>
        </p:spPr>
        <p:txBody>
          <a:bodyPr wrap="square" rtlCol="0">
            <a:spAutoFit/>
          </a:bodyPr>
          <a:lstStyle/>
          <a:p>
            <a:r>
              <a:rPr lang="en-US" altLang="zh-TW" sz="3200" dirty="0" smtClean="0"/>
              <a:t>Results</a:t>
            </a:r>
            <a:endParaRPr lang="zh-TW" altLang="en-US" sz="3200" dirty="0"/>
          </a:p>
        </p:txBody>
      </p:sp>
    </p:spTree>
    <p:extLst>
      <p:ext uri="{BB962C8B-B14F-4D97-AF65-F5344CB8AC3E}">
        <p14:creationId xmlns:p14="http://schemas.microsoft.com/office/powerpoint/2010/main" val="1287715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215405"/>
            <a:ext cx="8229600" cy="4525963"/>
          </a:xfrm>
        </p:spPr>
        <p:txBody>
          <a:bodyPr>
            <a:normAutofit/>
          </a:bodyPr>
          <a:lstStyle/>
          <a:p>
            <a:r>
              <a:rPr lang="en-US" altLang="zh-TW" dirty="0" smtClean="0"/>
              <a:t>“</a:t>
            </a:r>
            <a:r>
              <a:rPr lang="en-US" altLang="zh-TW" sz="2400" dirty="0" smtClean="0"/>
              <a:t>These </a:t>
            </a:r>
            <a:r>
              <a:rPr lang="en-US" altLang="zh-TW" sz="2400" dirty="0"/>
              <a:t>results indicate that both PDGF-AA and -BB are</a:t>
            </a:r>
            <a:r>
              <a:rPr lang="zh-TW" altLang="en-US" sz="2400" dirty="0"/>
              <a:t> </a:t>
            </a:r>
            <a:r>
              <a:rPr lang="en-US" altLang="zh-TW" sz="2400" dirty="0"/>
              <a:t>involved in the induction and maintenance of the </a:t>
            </a:r>
            <a:r>
              <a:rPr lang="en-US" altLang="zh-TW" sz="2400" dirty="0" err="1"/>
              <a:t>anagen</a:t>
            </a:r>
            <a:r>
              <a:rPr lang="en-US" altLang="zh-TW" sz="2400" dirty="0"/>
              <a:t> phase in the</a:t>
            </a:r>
            <a:r>
              <a:rPr lang="zh-TW" altLang="en-US" sz="2400" dirty="0"/>
              <a:t> </a:t>
            </a:r>
            <a:r>
              <a:rPr lang="en-US" altLang="zh-TW" sz="2400" dirty="0"/>
              <a:t>mouse hair cycle. Local application of PDGF-AA and -BB might therefore</a:t>
            </a:r>
            <a:r>
              <a:rPr lang="zh-TW" altLang="en-US" sz="2400" dirty="0"/>
              <a:t> </a:t>
            </a:r>
            <a:r>
              <a:rPr lang="en-US" altLang="zh-TW" sz="2400" dirty="0"/>
              <a:t>prove to be an effective treatment option for alopecia associated with early</a:t>
            </a:r>
            <a:r>
              <a:rPr lang="zh-TW" altLang="en-US" sz="2400" dirty="0"/>
              <a:t> </a:t>
            </a:r>
            <a:r>
              <a:rPr lang="en-US" altLang="zh-TW" sz="2400" dirty="0" err="1"/>
              <a:t>catagen</a:t>
            </a:r>
            <a:r>
              <a:rPr lang="en-US" altLang="zh-TW" sz="2400" dirty="0"/>
              <a:t> induction and elongated </a:t>
            </a:r>
            <a:r>
              <a:rPr lang="en-US" altLang="zh-TW" sz="2400" dirty="0" err="1"/>
              <a:t>telogen</a:t>
            </a:r>
            <a:r>
              <a:rPr lang="en-US" altLang="zh-TW" sz="2400" dirty="0"/>
              <a:t> phase.”</a:t>
            </a:r>
            <a:endParaRPr lang="zh-TW" altLang="en-US" sz="2400" dirty="0"/>
          </a:p>
          <a:p>
            <a:endParaRPr lang="zh-TW" altLang="en-US" dirty="0"/>
          </a:p>
        </p:txBody>
      </p:sp>
      <p:sp>
        <p:nvSpPr>
          <p:cNvPr id="3" name="標題 2"/>
          <p:cNvSpPr>
            <a:spLocks noGrp="1"/>
          </p:cNvSpPr>
          <p:nvPr>
            <p:ph type="title"/>
          </p:nvPr>
        </p:nvSpPr>
        <p:spPr>
          <a:xfrm>
            <a:off x="1187624" y="274638"/>
            <a:ext cx="6120680" cy="1143000"/>
          </a:xfrm>
        </p:spPr>
        <p:txBody>
          <a:bodyPr>
            <a:noAutofit/>
          </a:bodyPr>
          <a:lstStyle/>
          <a:p>
            <a:r>
              <a:rPr lang="en-US" altLang="zh-TW" sz="2500" dirty="0"/>
              <a:t>PDGF isoforms induce and maintain </a:t>
            </a:r>
            <a:r>
              <a:rPr lang="en-US" altLang="zh-TW" sz="2500" dirty="0" err="1"/>
              <a:t>anagen</a:t>
            </a:r>
            <a:r>
              <a:rPr lang="en-US" altLang="zh-TW" sz="2500" dirty="0"/>
              <a:t> phase of </a:t>
            </a:r>
            <a:r>
              <a:rPr lang="en-US" altLang="zh-TW" sz="2500" dirty="0" smtClean="0"/>
              <a:t>murine hair </a:t>
            </a:r>
            <a:r>
              <a:rPr lang="en-US" altLang="zh-TW" sz="2500" dirty="0"/>
              <a:t>follicles</a:t>
            </a:r>
            <a:endParaRPr lang="zh-TW" altLang="en-US" sz="2500" dirty="0"/>
          </a:p>
        </p:txBody>
      </p:sp>
      <p:sp>
        <p:nvSpPr>
          <p:cNvPr id="4" name="文字方塊 3"/>
          <p:cNvSpPr txBox="1"/>
          <p:nvPr/>
        </p:nvSpPr>
        <p:spPr>
          <a:xfrm>
            <a:off x="3059832" y="1659670"/>
            <a:ext cx="2592288" cy="584775"/>
          </a:xfrm>
          <a:prstGeom prst="rect">
            <a:avLst/>
          </a:prstGeom>
          <a:noFill/>
        </p:spPr>
        <p:txBody>
          <a:bodyPr wrap="square" rtlCol="0">
            <a:spAutoFit/>
          </a:bodyPr>
          <a:lstStyle/>
          <a:p>
            <a:r>
              <a:rPr lang="en-US" altLang="zh-TW" sz="3200" dirty="0" smtClean="0"/>
              <a:t>Conclusions</a:t>
            </a:r>
            <a:endParaRPr lang="zh-TW" altLang="en-US" sz="3200" dirty="0"/>
          </a:p>
        </p:txBody>
      </p:sp>
    </p:spTree>
    <p:extLst>
      <p:ext uri="{BB962C8B-B14F-4D97-AF65-F5344CB8AC3E}">
        <p14:creationId xmlns:p14="http://schemas.microsoft.com/office/powerpoint/2010/main" val="1264077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b="0" dirty="0"/>
              <a:t>Adipocyte Lineage Cells Contribute to the Skin Stem Cell Niche to Drive Hair Cycling</a:t>
            </a:r>
            <a:endParaRPr lang="zh-TW" altLang="en-US" dirty="0"/>
          </a:p>
        </p:txBody>
      </p:sp>
      <p:sp>
        <p:nvSpPr>
          <p:cNvPr id="5" name="副標題 4"/>
          <p:cNvSpPr>
            <a:spLocks noGrp="1"/>
          </p:cNvSpPr>
          <p:nvPr>
            <p:ph type="subTitle" idx="1"/>
          </p:nvPr>
        </p:nvSpPr>
        <p:spPr>
          <a:xfrm>
            <a:off x="685800" y="3755622"/>
            <a:ext cx="8134672" cy="1833618"/>
          </a:xfrm>
        </p:spPr>
        <p:txBody>
          <a:bodyPr>
            <a:normAutofit fontScale="77500" lnSpcReduction="20000"/>
          </a:bodyPr>
          <a:lstStyle/>
          <a:p>
            <a:r>
              <a:rPr lang="en-US" altLang="zh-TW" dirty="0"/>
              <a:t>Eric </a:t>
            </a:r>
            <a:r>
              <a:rPr lang="en-US" altLang="zh-TW" dirty="0" err="1"/>
              <a:t>Festa</a:t>
            </a:r>
            <a:r>
              <a:rPr lang="en-US" altLang="zh-TW" dirty="0" smtClean="0"/>
              <a:t>, </a:t>
            </a:r>
            <a:r>
              <a:rPr lang="en-US" altLang="zh-TW" dirty="0"/>
              <a:t>Jackie </a:t>
            </a:r>
            <a:r>
              <a:rPr lang="en-US" altLang="zh-TW" dirty="0" err="1"/>
              <a:t>Fretz</a:t>
            </a:r>
            <a:r>
              <a:rPr lang="en-US" altLang="zh-TW" dirty="0" smtClean="0"/>
              <a:t>, </a:t>
            </a:r>
            <a:r>
              <a:rPr lang="en-US" altLang="zh-TW" dirty="0"/>
              <a:t>Ryan Berry</a:t>
            </a:r>
            <a:r>
              <a:rPr lang="en-US" altLang="zh-TW" dirty="0" smtClean="0"/>
              <a:t>, </a:t>
            </a:r>
            <a:r>
              <a:rPr lang="en-US" altLang="zh-TW" dirty="0"/>
              <a:t>Barbara Schmidt</a:t>
            </a:r>
            <a:r>
              <a:rPr lang="en-US" altLang="zh-TW" dirty="0" smtClean="0"/>
              <a:t>, </a:t>
            </a:r>
            <a:r>
              <a:rPr lang="en-US" altLang="zh-TW" dirty="0"/>
              <a:t>Matthew </a:t>
            </a:r>
            <a:r>
              <a:rPr lang="en-US" altLang="zh-TW" dirty="0" err="1" smtClean="0"/>
              <a:t>Rodeheffer</a:t>
            </a:r>
            <a:r>
              <a:rPr lang="en-US" altLang="zh-TW" dirty="0" smtClean="0"/>
              <a:t>, </a:t>
            </a:r>
            <a:r>
              <a:rPr lang="en-US" altLang="zh-TW" dirty="0"/>
              <a:t>Mark </a:t>
            </a:r>
            <a:r>
              <a:rPr lang="en-US" altLang="zh-TW" dirty="0" smtClean="0"/>
              <a:t>Horowitz, and </a:t>
            </a:r>
            <a:r>
              <a:rPr lang="en-US" altLang="zh-TW" dirty="0"/>
              <a:t>Valerie </a:t>
            </a:r>
            <a:r>
              <a:rPr lang="en-US" altLang="zh-TW" dirty="0" smtClean="0"/>
              <a:t>Horsley,</a:t>
            </a:r>
            <a:endParaRPr lang="en-US" altLang="zh-TW" dirty="0"/>
          </a:p>
          <a:p>
            <a:r>
              <a:rPr lang="en-US" altLang="zh-TW" dirty="0" smtClean="0"/>
              <a:t>Departments </a:t>
            </a:r>
            <a:r>
              <a:rPr lang="en-US" altLang="zh-TW" dirty="0"/>
              <a:t>of Molecular, Cell, and Developmental Biology</a:t>
            </a:r>
          </a:p>
          <a:p>
            <a:r>
              <a:rPr lang="en-US" altLang="zh-TW" dirty="0" smtClean="0"/>
              <a:t>Yale </a:t>
            </a:r>
            <a:r>
              <a:rPr lang="en-US" altLang="zh-TW" dirty="0"/>
              <a:t>Stem Cell Center</a:t>
            </a:r>
            <a:endParaRPr lang="zh-TW" altLang="en-US" dirty="0"/>
          </a:p>
        </p:txBody>
      </p:sp>
    </p:spTree>
    <p:extLst>
      <p:ext uri="{BB962C8B-B14F-4D97-AF65-F5344CB8AC3E}">
        <p14:creationId xmlns:p14="http://schemas.microsoft.com/office/powerpoint/2010/main" val="2032801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754857"/>
            <a:ext cx="4968552" cy="4202523"/>
          </a:xfrm>
        </p:spPr>
      </p:pic>
      <p:sp>
        <p:nvSpPr>
          <p:cNvPr id="5" name="標題 2"/>
          <p:cNvSpPr>
            <a:spLocks noGrp="1"/>
          </p:cNvSpPr>
          <p:nvPr>
            <p:ph type="title"/>
          </p:nvPr>
        </p:nvSpPr>
        <p:spPr>
          <a:xfrm>
            <a:off x="1403648" y="404664"/>
            <a:ext cx="6480720" cy="1143000"/>
          </a:xfrm>
        </p:spPr>
        <p:txBody>
          <a:bodyPr>
            <a:noAutofit/>
          </a:bodyPr>
          <a:lstStyle/>
          <a:p>
            <a:r>
              <a:rPr lang="en-US" altLang="zh-TW" sz="3000" b="0" dirty="0"/>
              <a:t>Adipocyte Lineage Cells </a:t>
            </a:r>
            <a:r>
              <a:rPr lang="en-US" altLang="zh-TW" sz="3000" b="0" dirty="0" smtClean="0"/>
              <a:t>Contribute to </a:t>
            </a:r>
            <a:r>
              <a:rPr lang="en-US" altLang="zh-TW" sz="3000" b="0" dirty="0"/>
              <a:t>the Skin Stem Cell </a:t>
            </a:r>
            <a:r>
              <a:rPr lang="en-US" altLang="zh-TW" sz="3000" b="0" dirty="0" smtClean="0"/>
              <a:t>Niche to </a:t>
            </a:r>
            <a:r>
              <a:rPr lang="en-US" altLang="zh-TW" sz="3000" b="0" dirty="0"/>
              <a:t>Drive Hair Cycling</a:t>
            </a:r>
            <a:endParaRPr lang="zh-TW" altLang="en-US" sz="3000" dirty="0"/>
          </a:p>
        </p:txBody>
      </p:sp>
    </p:spTree>
    <p:extLst>
      <p:ext uri="{BB962C8B-B14F-4D97-AF65-F5344CB8AC3E}">
        <p14:creationId xmlns:p14="http://schemas.microsoft.com/office/powerpoint/2010/main" val="2188406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927373"/>
            <a:ext cx="8229600" cy="4525963"/>
          </a:xfrm>
        </p:spPr>
        <p:txBody>
          <a:bodyPr>
            <a:normAutofit lnSpcReduction="10000"/>
          </a:bodyPr>
          <a:lstStyle/>
          <a:p>
            <a:r>
              <a:rPr lang="en-US" altLang="zh-TW" dirty="0" smtClean="0"/>
              <a:t>We injected </a:t>
            </a:r>
            <a:r>
              <a:rPr lang="en-US" altLang="zh-TW" dirty="0"/>
              <a:t>PDGFA-coated beads </a:t>
            </a:r>
            <a:r>
              <a:rPr lang="en-US" altLang="zh-TW" dirty="0" err="1" smtClean="0"/>
              <a:t>intradermally</a:t>
            </a:r>
            <a:r>
              <a:rPr lang="en-US" altLang="zh-TW" dirty="0" smtClean="0"/>
              <a:t> into </a:t>
            </a:r>
            <a:r>
              <a:rPr lang="en-US" altLang="zh-TW" dirty="0"/>
              <a:t>Ebf1 null mice at P21. Three days after bead </a:t>
            </a:r>
            <a:r>
              <a:rPr lang="en-US" altLang="zh-TW" dirty="0" smtClean="0"/>
              <a:t>implantation, a </a:t>
            </a:r>
            <a:r>
              <a:rPr lang="en-US" altLang="zh-TW" dirty="0"/>
              <a:t>majority of follicles adjacent to PDGFA-coated beads </a:t>
            </a:r>
            <a:r>
              <a:rPr lang="en-US" altLang="zh-TW" dirty="0" smtClean="0"/>
              <a:t>displayed morphologies </a:t>
            </a:r>
            <a:r>
              <a:rPr lang="en-US" altLang="zh-TW" dirty="0"/>
              <a:t>characteristic of </a:t>
            </a:r>
            <a:r>
              <a:rPr lang="en-US" altLang="zh-TW" dirty="0" err="1"/>
              <a:t>anagen</a:t>
            </a:r>
            <a:r>
              <a:rPr lang="en-US" altLang="zh-TW" dirty="0"/>
              <a:t> </a:t>
            </a:r>
            <a:r>
              <a:rPr lang="en-US" altLang="zh-TW" dirty="0" smtClean="0"/>
              <a:t>follicles. </a:t>
            </a:r>
            <a:r>
              <a:rPr lang="en-US" altLang="zh-TW" dirty="0"/>
              <a:t>This growth induction increased with elevated </a:t>
            </a:r>
            <a:r>
              <a:rPr lang="en-US" altLang="zh-TW" dirty="0" smtClean="0"/>
              <a:t>concentrations of </a:t>
            </a:r>
            <a:r>
              <a:rPr lang="en-US" altLang="zh-TW" dirty="0"/>
              <a:t>PDGFA with 100ng/ml activating 86% of adjacent </a:t>
            </a:r>
            <a:r>
              <a:rPr lang="en-US" altLang="zh-TW" dirty="0" smtClean="0"/>
              <a:t>follicles, demonstrating </a:t>
            </a:r>
            <a:r>
              <a:rPr lang="en-US" altLang="zh-TW" dirty="0"/>
              <a:t>a dose dependency of activation of Ebf1 </a:t>
            </a:r>
            <a:r>
              <a:rPr lang="en-US" altLang="zh-TW" dirty="0" smtClean="0"/>
              <a:t>null hair </a:t>
            </a:r>
            <a:r>
              <a:rPr lang="en-US" altLang="zh-TW" dirty="0"/>
              <a:t>follicles.</a:t>
            </a:r>
            <a:endParaRPr lang="zh-TW" altLang="en-US" dirty="0"/>
          </a:p>
        </p:txBody>
      </p:sp>
      <p:sp>
        <p:nvSpPr>
          <p:cNvPr id="3" name="標題 2"/>
          <p:cNvSpPr>
            <a:spLocks noGrp="1"/>
          </p:cNvSpPr>
          <p:nvPr>
            <p:ph type="title"/>
          </p:nvPr>
        </p:nvSpPr>
        <p:spPr>
          <a:xfrm>
            <a:off x="1403648" y="404664"/>
            <a:ext cx="6480720" cy="1143000"/>
          </a:xfrm>
        </p:spPr>
        <p:txBody>
          <a:bodyPr>
            <a:noAutofit/>
          </a:bodyPr>
          <a:lstStyle/>
          <a:p>
            <a:r>
              <a:rPr lang="en-US" altLang="zh-TW" sz="3000" b="0" dirty="0"/>
              <a:t>Adipocyte Lineage Cells </a:t>
            </a:r>
            <a:r>
              <a:rPr lang="en-US" altLang="zh-TW" sz="3000" b="0" dirty="0" smtClean="0"/>
              <a:t>Contribute to </a:t>
            </a:r>
            <a:r>
              <a:rPr lang="en-US" altLang="zh-TW" sz="3000" b="0" dirty="0"/>
              <a:t>the Skin Stem Cell </a:t>
            </a:r>
            <a:r>
              <a:rPr lang="en-US" altLang="zh-TW" sz="3000" b="0" dirty="0" smtClean="0"/>
              <a:t>Niche to </a:t>
            </a:r>
            <a:r>
              <a:rPr lang="en-US" altLang="zh-TW" sz="3000" b="0" dirty="0"/>
              <a:t>Drive Hair Cycling</a:t>
            </a:r>
            <a:endParaRPr lang="zh-TW" altLang="en-US" sz="3000" dirty="0"/>
          </a:p>
        </p:txBody>
      </p:sp>
    </p:spTree>
    <p:extLst>
      <p:ext uri="{BB962C8B-B14F-4D97-AF65-F5344CB8AC3E}">
        <p14:creationId xmlns:p14="http://schemas.microsoft.com/office/powerpoint/2010/main" val="1299408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287413"/>
            <a:ext cx="8229600" cy="4525963"/>
          </a:xfrm>
        </p:spPr>
        <p:txBody>
          <a:bodyPr/>
          <a:lstStyle/>
          <a:p>
            <a:r>
              <a:rPr lang="en-US" altLang="zh-TW" dirty="0"/>
              <a:t>E</a:t>
            </a:r>
            <a:r>
              <a:rPr lang="en-US" altLang="zh-TW" dirty="0" smtClean="0"/>
              <a:t>xpression </a:t>
            </a:r>
            <a:r>
              <a:rPr lang="en-US" altLang="zh-TW" dirty="0"/>
              <a:t>of PDGFA in adipocyte precursor </a:t>
            </a:r>
            <a:r>
              <a:rPr lang="en-US" altLang="zh-TW" dirty="0" smtClean="0"/>
              <a:t>cells was </a:t>
            </a:r>
            <a:r>
              <a:rPr lang="en-US" altLang="zh-TW" dirty="0"/>
              <a:t>elevated almost 100 fold over the expression in SVF </a:t>
            </a:r>
            <a:r>
              <a:rPr lang="en-US" altLang="zh-TW" dirty="0" smtClean="0"/>
              <a:t>cells. Mice </a:t>
            </a:r>
            <a:r>
              <a:rPr lang="en-US" altLang="zh-TW" dirty="0"/>
              <a:t>lacking PDGFA display phenotypic similarities with </a:t>
            </a:r>
            <a:r>
              <a:rPr lang="en-US" altLang="zh-TW" dirty="0" smtClean="0"/>
              <a:t>Ebf1 null </a:t>
            </a:r>
            <a:r>
              <a:rPr lang="en-US" altLang="zh-TW" dirty="0"/>
              <a:t>mice, including a delay of follicle stem cell activation </a:t>
            </a:r>
            <a:r>
              <a:rPr lang="en-US" altLang="zh-TW" dirty="0" smtClean="0"/>
              <a:t>that blocks </a:t>
            </a:r>
            <a:r>
              <a:rPr lang="en-US" altLang="zh-TW" dirty="0" err="1"/>
              <a:t>anagen</a:t>
            </a:r>
            <a:r>
              <a:rPr lang="en-US" altLang="zh-TW" dirty="0"/>
              <a:t> induction (</a:t>
            </a:r>
            <a:r>
              <a:rPr lang="en-US" altLang="zh-TW" dirty="0" err="1"/>
              <a:t>Karlsson</a:t>
            </a:r>
            <a:r>
              <a:rPr lang="en-US" altLang="zh-TW" dirty="0"/>
              <a:t> et al., 1999; Tomita et al., 2006).</a:t>
            </a:r>
            <a:endParaRPr lang="zh-TW" altLang="en-US" dirty="0"/>
          </a:p>
        </p:txBody>
      </p:sp>
      <p:sp>
        <p:nvSpPr>
          <p:cNvPr id="4" name="標題 2"/>
          <p:cNvSpPr>
            <a:spLocks noGrp="1"/>
          </p:cNvSpPr>
          <p:nvPr>
            <p:ph type="title"/>
          </p:nvPr>
        </p:nvSpPr>
        <p:spPr>
          <a:xfrm>
            <a:off x="1403648" y="404664"/>
            <a:ext cx="6480720" cy="1143000"/>
          </a:xfrm>
        </p:spPr>
        <p:txBody>
          <a:bodyPr>
            <a:noAutofit/>
          </a:bodyPr>
          <a:lstStyle/>
          <a:p>
            <a:r>
              <a:rPr lang="en-US" altLang="zh-TW" sz="3000" b="0" dirty="0"/>
              <a:t>Adipocyte Lineage Cells </a:t>
            </a:r>
            <a:r>
              <a:rPr lang="en-US" altLang="zh-TW" sz="3000" b="0" dirty="0" smtClean="0"/>
              <a:t>Contribute to </a:t>
            </a:r>
            <a:r>
              <a:rPr lang="en-US" altLang="zh-TW" sz="3000" b="0" dirty="0"/>
              <a:t>the Skin Stem Cell </a:t>
            </a:r>
            <a:r>
              <a:rPr lang="en-US" altLang="zh-TW" sz="3000" b="0" dirty="0" smtClean="0"/>
              <a:t>Niche to </a:t>
            </a:r>
            <a:r>
              <a:rPr lang="en-US" altLang="zh-TW" sz="3000" b="0" dirty="0"/>
              <a:t>Drive Hair Cycling</a:t>
            </a:r>
            <a:endParaRPr lang="zh-TW" altLang="en-US" sz="3000" dirty="0"/>
          </a:p>
        </p:txBody>
      </p:sp>
    </p:spTree>
    <p:extLst>
      <p:ext uri="{BB962C8B-B14F-4D97-AF65-F5344CB8AC3E}">
        <p14:creationId xmlns:p14="http://schemas.microsoft.com/office/powerpoint/2010/main" val="3614433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628800"/>
            <a:ext cx="7772400" cy="1829761"/>
          </a:xfrm>
        </p:spPr>
        <p:txBody>
          <a:bodyPr/>
          <a:lstStyle/>
          <a:p>
            <a:r>
              <a:rPr lang="en-US" altLang="zh-TW" b="0" dirty="0" err="1">
                <a:solidFill>
                  <a:srgbClr val="222222"/>
                </a:solidFill>
                <a:latin typeface="arial"/>
              </a:rPr>
              <a:t>Progenic</a:t>
            </a:r>
            <a:r>
              <a:rPr lang="en-US" altLang="zh-TW" b="0" dirty="0">
                <a:solidFill>
                  <a:srgbClr val="222222"/>
                </a:solidFill>
                <a:latin typeface="arial"/>
              </a:rPr>
              <a:t> Hair Regrowth Treatment</a:t>
            </a:r>
            <a:br>
              <a:rPr lang="en-US" altLang="zh-TW" b="0" dirty="0">
                <a:solidFill>
                  <a:srgbClr val="222222"/>
                </a:solidFill>
                <a:latin typeface="arial"/>
              </a:rPr>
            </a:br>
            <a:r>
              <a:rPr lang="en-US" altLang="zh-TW" b="0" dirty="0">
                <a:solidFill>
                  <a:srgbClr val="222222"/>
                </a:solidFill>
                <a:latin typeface="arial"/>
              </a:rPr>
              <a:t>The Use of Platelet-Released Growth Factors for Treating </a:t>
            </a:r>
            <a:r>
              <a:rPr lang="en-US" altLang="zh-TW" b="0" dirty="0" err="1">
                <a:solidFill>
                  <a:srgbClr val="222222"/>
                </a:solidFill>
                <a:latin typeface="arial"/>
              </a:rPr>
              <a:t>Androgenetic</a:t>
            </a:r>
            <a:r>
              <a:rPr lang="en-US" altLang="zh-TW" b="0" dirty="0">
                <a:solidFill>
                  <a:srgbClr val="222222"/>
                </a:solidFill>
                <a:latin typeface="arial"/>
              </a:rPr>
              <a:t> Alopecia (AGA) by Activating Hair Follicle Stem Cells</a:t>
            </a:r>
            <a:endParaRPr lang="zh-TW" altLang="en-US" dirty="0"/>
          </a:p>
        </p:txBody>
      </p:sp>
      <p:sp>
        <p:nvSpPr>
          <p:cNvPr id="3" name="副標題 2"/>
          <p:cNvSpPr>
            <a:spLocks noGrp="1"/>
          </p:cNvSpPr>
          <p:nvPr>
            <p:ph type="subTitle" idx="1"/>
          </p:nvPr>
        </p:nvSpPr>
        <p:spPr>
          <a:xfrm>
            <a:off x="683568" y="3501008"/>
            <a:ext cx="8134672" cy="1728192"/>
          </a:xfrm>
        </p:spPr>
        <p:txBody>
          <a:bodyPr/>
          <a:lstStyle/>
          <a:p>
            <a:r>
              <a:rPr lang="en-US" altLang="zh-TW" dirty="0"/>
              <a:t>Jack </a:t>
            </a:r>
            <a:r>
              <a:rPr lang="en-US" altLang="zh-TW" dirty="0" smtClean="0"/>
              <a:t>Sung,</a:t>
            </a:r>
            <a:r>
              <a:rPr lang="en-US" altLang="zh-TW" baseline="24000" dirty="0" smtClean="0"/>
              <a:t>1</a:t>
            </a:r>
            <a:r>
              <a:rPr lang="en-US" altLang="zh-TW" dirty="0" smtClean="0"/>
              <a:t> </a:t>
            </a:r>
            <a:r>
              <a:rPr lang="en-US" altLang="zh-TW" dirty="0"/>
              <a:t>Jiang, </a:t>
            </a:r>
            <a:r>
              <a:rPr lang="en-US" altLang="zh-TW" dirty="0" smtClean="0"/>
              <a:t>Meili,</a:t>
            </a:r>
            <a:r>
              <a:rPr lang="en-US" altLang="zh-TW" baseline="24000" dirty="0" smtClean="0"/>
              <a:t>2</a:t>
            </a:r>
            <a:r>
              <a:rPr lang="en-US" altLang="zh-TW" dirty="0" smtClean="0"/>
              <a:t> </a:t>
            </a:r>
            <a:endParaRPr lang="en-US" altLang="zh-TW" dirty="0"/>
          </a:p>
          <a:p>
            <a:r>
              <a:rPr lang="en-US" altLang="zh-TW" dirty="0"/>
              <a:t>Wang, </a:t>
            </a:r>
            <a:r>
              <a:rPr lang="en-US" altLang="zh-TW" dirty="0" smtClean="0"/>
              <a:t>Zunyan</a:t>
            </a:r>
            <a:r>
              <a:rPr lang="en-US" altLang="zh-TW" baseline="24000" dirty="0" smtClean="0"/>
              <a:t>3</a:t>
            </a:r>
          </a:p>
          <a:p>
            <a:r>
              <a:rPr lang="en-US" altLang="zh-TW" sz="1800" dirty="0" smtClean="0"/>
              <a:t>President, </a:t>
            </a:r>
            <a:r>
              <a:rPr lang="en-US" altLang="zh-TW" sz="1800" dirty="0" err="1" smtClean="0"/>
              <a:t>Asiamedic</a:t>
            </a:r>
            <a:r>
              <a:rPr lang="en-US" altLang="zh-TW" sz="1800" dirty="0" smtClean="0"/>
              <a:t> Biotechnology; Director, Jiang’s Anesthetic Clinic;</a:t>
            </a:r>
          </a:p>
          <a:p>
            <a:r>
              <a:rPr lang="en-US" altLang="zh-TW" sz="1800" dirty="0" smtClean="0"/>
              <a:t>President, Taiwan Society of </a:t>
            </a:r>
            <a:r>
              <a:rPr lang="en-US" altLang="zh-TW" sz="1800" dirty="0" err="1" smtClean="0"/>
              <a:t>Trichological</a:t>
            </a:r>
            <a:r>
              <a:rPr lang="en-US" altLang="zh-TW" sz="1800" dirty="0" smtClean="0"/>
              <a:t> and Anti-aging Medicine</a:t>
            </a:r>
            <a:endParaRPr lang="en-US" altLang="zh-TW" sz="1800" dirty="0"/>
          </a:p>
          <a:p>
            <a:endParaRPr lang="zh-TW" altLang="en-US" dirty="0"/>
          </a:p>
        </p:txBody>
      </p:sp>
    </p:spTree>
    <p:extLst>
      <p:ext uri="{BB962C8B-B14F-4D97-AF65-F5344CB8AC3E}">
        <p14:creationId xmlns:p14="http://schemas.microsoft.com/office/powerpoint/2010/main" val="3911673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420888"/>
            <a:ext cx="8229600" cy="4525963"/>
          </a:xfrm>
        </p:spPr>
        <p:txBody>
          <a:bodyPr>
            <a:normAutofit/>
          </a:bodyPr>
          <a:lstStyle/>
          <a:p>
            <a:r>
              <a:rPr lang="en-US" altLang="zh-TW" dirty="0"/>
              <a:t>Adipocyte lineage </a:t>
            </a:r>
            <a:r>
              <a:rPr lang="en-US" altLang="zh-TW" dirty="0" smtClean="0"/>
              <a:t>cells are </a:t>
            </a:r>
            <a:r>
              <a:rPr lang="en-US" altLang="zh-TW" dirty="0"/>
              <a:t>not the only cell type in the skin that expresses PDGF </a:t>
            </a:r>
            <a:r>
              <a:rPr lang="en-US" altLang="zh-TW" dirty="0" smtClean="0"/>
              <a:t>ligands, multiple </a:t>
            </a:r>
            <a:r>
              <a:rPr lang="en-US" altLang="zh-TW" dirty="0"/>
              <a:t>cells in the follicular epithelium, the matrix and the </a:t>
            </a:r>
            <a:r>
              <a:rPr lang="en-US" altLang="zh-TW" dirty="0" smtClean="0"/>
              <a:t>hair germ</a:t>
            </a:r>
            <a:r>
              <a:rPr lang="en-US" altLang="zh-TW" dirty="0"/>
              <a:t>, have been shown to express PDGF (</a:t>
            </a:r>
            <a:r>
              <a:rPr lang="en-US" altLang="zh-TW" dirty="0" err="1"/>
              <a:t>Karlsson</a:t>
            </a:r>
            <a:r>
              <a:rPr lang="en-US" altLang="zh-TW" dirty="0"/>
              <a:t> et al</a:t>
            </a:r>
            <a:r>
              <a:rPr lang="en-US" altLang="zh-TW" dirty="0" smtClean="0"/>
              <a:t>.,1999). Additional </a:t>
            </a:r>
            <a:r>
              <a:rPr lang="en-US" altLang="zh-TW" dirty="0"/>
              <a:t>signals expressed by intradermal </a:t>
            </a:r>
            <a:r>
              <a:rPr lang="en-US" altLang="zh-TW" dirty="0" smtClean="0"/>
              <a:t>adipocytes may </a:t>
            </a:r>
            <a:r>
              <a:rPr lang="en-US" altLang="zh-TW" dirty="0"/>
              <a:t>also be involved in signaling to the DP or epithelium (</a:t>
            </a:r>
            <a:r>
              <a:rPr lang="en-US" altLang="zh-TW" dirty="0" smtClean="0"/>
              <a:t>Park et </a:t>
            </a:r>
            <a:r>
              <a:rPr lang="en-US" altLang="zh-TW" dirty="0"/>
              <a:t>al., 2010).</a:t>
            </a:r>
            <a:endParaRPr lang="zh-TW" altLang="en-US" dirty="0"/>
          </a:p>
        </p:txBody>
      </p:sp>
      <p:sp>
        <p:nvSpPr>
          <p:cNvPr id="4" name="標題 2"/>
          <p:cNvSpPr>
            <a:spLocks noGrp="1"/>
          </p:cNvSpPr>
          <p:nvPr>
            <p:ph type="title"/>
          </p:nvPr>
        </p:nvSpPr>
        <p:spPr>
          <a:xfrm>
            <a:off x="1403648" y="404664"/>
            <a:ext cx="6480720" cy="1143000"/>
          </a:xfrm>
        </p:spPr>
        <p:txBody>
          <a:bodyPr>
            <a:noAutofit/>
          </a:bodyPr>
          <a:lstStyle/>
          <a:p>
            <a:r>
              <a:rPr lang="en-US" altLang="zh-TW" sz="3000" b="0" dirty="0"/>
              <a:t>Adipocyte Lineage Cells </a:t>
            </a:r>
            <a:r>
              <a:rPr lang="en-US" altLang="zh-TW" sz="3000" b="0" dirty="0" smtClean="0"/>
              <a:t>Contribute to </a:t>
            </a:r>
            <a:r>
              <a:rPr lang="en-US" altLang="zh-TW" sz="3000" b="0" dirty="0"/>
              <a:t>the Skin Stem Cell </a:t>
            </a:r>
            <a:r>
              <a:rPr lang="en-US" altLang="zh-TW" sz="3000" b="0" dirty="0" smtClean="0"/>
              <a:t>Niche to </a:t>
            </a:r>
            <a:r>
              <a:rPr lang="en-US" altLang="zh-TW" sz="3000" b="0" dirty="0"/>
              <a:t>Drive Hair Cycling</a:t>
            </a:r>
            <a:endParaRPr lang="zh-TW" altLang="en-US" sz="3000" dirty="0"/>
          </a:p>
        </p:txBody>
      </p:sp>
    </p:spTree>
    <p:extLst>
      <p:ext uri="{BB962C8B-B14F-4D97-AF65-F5344CB8AC3E}">
        <p14:creationId xmlns:p14="http://schemas.microsoft.com/office/powerpoint/2010/main" val="3591287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99393"/>
            <a:ext cx="5329349" cy="6981367"/>
          </a:xfrm>
        </p:spPr>
      </p:pic>
    </p:spTree>
    <p:extLst>
      <p:ext uri="{BB962C8B-B14F-4D97-AF65-F5344CB8AC3E}">
        <p14:creationId xmlns:p14="http://schemas.microsoft.com/office/powerpoint/2010/main" val="3337977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0287" y="1514474"/>
            <a:ext cx="7518257" cy="4650829"/>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9390"/>
            <a:ext cx="2664296" cy="2664296"/>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16633"/>
            <a:ext cx="5040560" cy="1001898"/>
          </a:xfrm>
          <a:prstGeom prst="rect">
            <a:avLst/>
          </a:prstGeom>
        </p:spPr>
      </p:pic>
    </p:spTree>
    <p:extLst>
      <p:ext uri="{BB962C8B-B14F-4D97-AF65-F5344CB8AC3E}">
        <p14:creationId xmlns:p14="http://schemas.microsoft.com/office/powerpoint/2010/main" val="184937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288654221"/>
              </p:ext>
            </p:extLst>
          </p:nvPr>
        </p:nvGraphicFramePr>
        <p:xfrm>
          <a:off x="457200" y="1639342"/>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a:xfrm>
            <a:off x="1331640" y="274638"/>
            <a:ext cx="6264696" cy="1143000"/>
          </a:xfrm>
        </p:spPr>
        <p:txBody>
          <a:bodyPr>
            <a:normAutofit fontScale="90000"/>
          </a:bodyPr>
          <a:lstStyle/>
          <a:p>
            <a:r>
              <a:rPr lang="en-US" altLang="zh-TW" dirty="0" err="1" smtClean="0"/>
              <a:t>Progenic</a:t>
            </a:r>
            <a:r>
              <a:rPr lang="en-US" altLang="zh-TW" dirty="0" smtClean="0"/>
              <a:t> Hair Treatment</a:t>
            </a:r>
            <a:endParaRPr lang="zh-TW" altLang="en-US" dirty="0"/>
          </a:p>
        </p:txBody>
      </p:sp>
    </p:spTree>
    <p:extLst>
      <p:ext uri="{BB962C8B-B14F-4D97-AF65-F5344CB8AC3E}">
        <p14:creationId xmlns:p14="http://schemas.microsoft.com/office/powerpoint/2010/main" val="157909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744503756"/>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a:xfrm>
            <a:off x="1331640" y="274638"/>
            <a:ext cx="6264696" cy="1143000"/>
          </a:xfrm>
        </p:spPr>
        <p:txBody>
          <a:bodyPr>
            <a:normAutofit fontScale="90000"/>
          </a:bodyPr>
          <a:lstStyle/>
          <a:p>
            <a:r>
              <a:rPr lang="en-US" altLang="zh-TW" dirty="0" smtClean="0"/>
              <a:t>Platelet Derived Growth Factor from PRP</a:t>
            </a:r>
            <a:endParaRPr lang="zh-TW" altLang="en-US" dirty="0"/>
          </a:p>
        </p:txBody>
      </p:sp>
    </p:spTree>
    <p:extLst>
      <p:ext uri="{BB962C8B-B14F-4D97-AF65-F5344CB8AC3E}">
        <p14:creationId xmlns:p14="http://schemas.microsoft.com/office/powerpoint/2010/main" val="40717173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187624" y="197768"/>
            <a:ext cx="6112462" cy="1143000"/>
          </a:xfrm>
        </p:spPr>
        <p:txBody>
          <a:bodyPr>
            <a:normAutofit/>
          </a:bodyPr>
          <a:lstStyle/>
          <a:p>
            <a:pPr algn="ctr"/>
            <a:r>
              <a:rPr lang="en-US" altLang="zh-TW" sz="3200" dirty="0" smtClean="0"/>
              <a:t>PRP Isolation Processing for retrieving PDGF/VEGF</a:t>
            </a:r>
            <a:endParaRPr lang="zh-TW" altLang="en-US" sz="3200"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868" y="1560941"/>
            <a:ext cx="2495186" cy="1875652"/>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869" y="4293096"/>
            <a:ext cx="2489185" cy="2015055"/>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39" y="4149080"/>
            <a:ext cx="2827936" cy="1905294"/>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772816"/>
            <a:ext cx="2778510" cy="2088232"/>
          </a:xfrm>
          <a:prstGeom prst="rect">
            <a:avLst/>
          </a:prstGeom>
        </p:spPr>
      </p:pic>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5123" y="4293096"/>
            <a:ext cx="2528047" cy="1855694"/>
          </a:xfrm>
          <a:prstGeom prst="rect">
            <a:avLst/>
          </a:prstGeom>
        </p:spPr>
      </p:pic>
      <p:pic>
        <p:nvPicPr>
          <p:cNvPr id="12" name="圖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8179" y="1093059"/>
            <a:ext cx="2261937" cy="3056021"/>
          </a:xfrm>
          <a:prstGeom prst="rect">
            <a:avLst/>
          </a:prstGeom>
        </p:spPr>
      </p:pic>
    </p:spTree>
    <p:extLst>
      <p:ext uri="{BB962C8B-B14F-4D97-AF65-F5344CB8AC3E}">
        <p14:creationId xmlns:p14="http://schemas.microsoft.com/office/powerpoint/2010/main" val="3501123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10000" contrast="7000"/>
                    </a14:imgEffect>
                  </a14:imgLayer>
                </a14:imgProps>
              </a:ext>
              <a:ext uri="{28A0092B-C50C-407E-A947-70E740481C1C}">
                <a14:useLocalDpi xmlns:a14="http://schemas.microsoft.com/office/drawing/2010/main" val="0"/>
              </a:ext>
            </a:extLst>
          </a:blip>
          <a:stretch>
            <a:fillRect/>
          </a:stretch>
        </p:blipFill>
        <p:spPr>
          <a:xfrm>
            <a:off x="6434659" y="2730451"/>
            <a:ext cx="2241797" cy="2989064"/>
          </a:xfrm>
          <a:effectLst>
            <a:outerShdw blurRad="114300" dist="114300" dir="2700000" algn="tl" rotWithShape="0">
              <a:prstClr val="black">
                <a:alpha val="40000"/>
              </a:prstClr>
            </a:outerShdw>
          </a:effectLst>
        </p:spPr>
      </p:pic>
      <p:sp>
        <p:nvSpPr>
          <p:cNvPr id="3" name="標題 2"/>
          <p:cNvSpPr>
            <a:spLocks noGrp="1"/>
          </p:cNvSpPr>
          <p:nvPr>
            <p:ph type="title"/>
          </p:nvPr>
        </p:nvSpPr>
        <p:spPr>
          <a:xfrm>
            <a:off x="1547664" y="260648"/>
            <a:ext cx="6347048" cy="1143000"/>
          </a:xfrm>
        </p:spPr>
        <p:txBody>
          <a:bodyPr>
            <a:normAutofit fontScale="90000"/>
          </a:bodyPr>
          <a:lstStyle/>
          <a:p>
            <a:r>
              <a:rPr lang="en-US" altLang="zh-TW" dirty="0" smtClean="0"/>
              <a:t>PRP lyophilized powder and PDGF solution</a:t>
            </a:r>
            <a:endParaRPr lang="zh-TW" altLang="en-US" dirty="0"/>
          </a:p>
        </p:txBody>
      </p:sp>
      <p:pic>
        <p:nvPicPr>
          <p:cNvPr id="6" name="圖片 5"/>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 uri="{28A0092B-C50C-407E-A947-70E740481C1C}">
                <a14:useLocalDpi xmlns:a14="http://schemas.microsoft.com/office/drawing/2010/main" val="0"/>
              </a:ext>
            </a:extLst>
          </a:blip>
          <a:stretch>
            <a:fillRect/>
          </a:stretch>
        </p:blipFill>
        <p:spPr>
          <a:xfrm>
            <a:off x="107504" y="1988838"/>
            <a:ext cx="3528392" cy="2646294"/>
          </a:xfrm>
          <a:prstGeom prst="rect">
            <a:avLst/>
          </a:prstGeom>
          <a:effectLst>
            <a:outerShdw blurRad="114300" dist="114300" dir="2700000" algn="tl" rotWithShape="0">
              <a:prstClr val="black">
                <a:alpha val="40000"/>
              </a:prstClr>
            </a:outerShdw>
          </a:effectLst>
        </p:spPr>
      </p:pic>
      <p:sp>
        <p:nvSpPr>
          <p:cNvPr id="7" name="文字方塊 6"/>
          <p:cNvSpPr txBox="1"/>
          <p:nvPr/>
        </p:nvSpPr>
        <p:spPr>
          <a:xfrm>
            <a:off x="4139952" y="1881698"/>
            <a:ext cx="4464496" cy="646331"/>
          </a:xfrm>
          <a:prstGeom prst="rect">
            <a:avLst/>
          </a:prstGeom>
          <a:noFill/>
        </p:spPr>
        <p:txBody>
          <a:bodyPr wrap="square" rtlCol="0">
            <a:spAutoFit/>
          </a:bodyPr>
          <a:lstStyle/>
          <a:p>
            <a:r>
              <a:rPr lang="en-US" altLang="zh-TW" dirty="0" smtClean="0"/>
              <a:t>PRP powder in 60/125mg</a:t>
            </a:r>
          </a:p>
          <a:p>
            <a:r>
              <a:rPr lang="en-US" altLang="zh-TW" dirty="0" smtClean="0"/>
              <a:t>PDGF solution in 300/600ng vial</a:t>
            </a:r>
            <a:endParaRPr lang="zh-TW" altLang="en-US" dirty="0"/>
          </a:p>
        </p:txBody>
      </p:sp>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402" y="2749149"/>
            <a:ext cx="2227774" cy="2970365"/>
          </a:xfrm>
          <a:prstGeom prst="rect">
            <a:avLst/>
          </a:prstGeom>
          <a:effectLst>
            <a:outerShdw blurRad="114300" dist="114300" dir="2700000" algn="tl" rotWithShape="0">
              <a:prstClr val="black">
                <a:alpha val="40000"/>
              </a:prstClr>
            </a:outerShdw>
          </a:effectLst>
        </p:spPr>
      </p:pic>
    </p:spTree>
    <p:extLst>
      <p:ext uri="{BB962C8B-B14F-4D97-AF65-F5344CB8AC3E}">
        <p14:creationId xmlns:p14="http://schemas.microsoft.com/office/powerpoint/2010/main" val="12428158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tretch>
            <a:fillRect/>
          </a:stretch>
        </p:blipFill>
        <p:spPr>
          <a:xfrm>
            <a:off x="395536" y="1844824"/>
            <a:ext cx="3874376" cy="2905782"/>
          </a:xfrm>
          <a:effectLst>
            <a:outerShdw blurRad="114300" dist="114300" dir="2700000" algn="tl" rotWithShape="0">
              <a:prstClr val="black">
                <a:alpha val="40000"/>
              </a:prstClr>
            </a:outerShdw>
          </a:effectLst>
        </p:spPr>
      </p:pic>
      <p:sp>
        <p:nvSpPr>
          <p:cNvPr id="3" name="標題 2"/>
          <p:cNvSpPr>
            <a:spLocks noGrp="1"/>
          </p:cNvSpPr>
          <p:nvPr>
            <p:ph type="title"/>
          </p:nvPr>
        </p:nvSpPr>
        <p:spPr>
          <a:xfrm>
            <a:off x="1691680" y="332656"/>
            <a:ext cx="5688632" cy="1143000"/>
          </a:xfrm>
        </p:spPr>
        <p:txBody>
          <a:bodyPr>
            <a:noAutofit/>
          </a:bodyPr>
          <a:lstStyle/>
          <a:p>
            <a:r>
              <a:rPr lang="en-US" altLang="zh-TW" sz="3200" dirty="0" err="1" smtClean="0"/>
              <a:t>Tricoscopy</a:t>
            </a:r>
            <a:r>
              <a:rPr lang="en-US" altLang="zh-TW" sz="3200" dirty="0" smtClean="0"/>
              <a:t> at occipital/</a:t>
            </a:r>
            <a:br>
              <a:rPr lang="en-US" altLang="zh-TW" sz="3200" dirty="0" smtClean="0"/>
            </a:br>
            <a:r>
              <a:rPr lang="en-US" altLang="zh-TW" sz="3200" dirty="0" smtClean="0"/>
              <a:t>crown/vertex/temporal</a:t>
            </a:r>
            <a:endParaRPr lang="zh-TW" altLang="en-US" sz="3200" dirty="0"/>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2132856"/>
            <a:ext cx="4680520" cy="3510390"/>
          </a:xfrm>
          <a:prstGeom prst="rect">
            <a:avLst/>
          </a:prstGeom>
          <a:effectLst>
            <a:outerShdw blurRad="114300" dist="114300" dir="2700000" algn="tl" rotWithShape="0">
              <a:prstClr val="black">
                <a:alpha val="40000"/>
              </a:prstClr>
            </a:outerShdw>
          </a:effectLst>
        </p:spPr>
      </p:pic>
      <p:sp>
        <p:nvSpPr>
          <p:cNvPr id="6" name="文字方塊 5"/>
          <p:cNvSpPr txBox="1"/>
          <p:nvPr/>
        </p:nvSpPr>
        <p:spPr>
          <a:xfrm>
            <a:off x="3779912" y="5877272"/>
            <a:ext cx="5256584" cy="369332"/>
          </a:xfrm>
          <a:prstGeom prst="rect">
            <a:avLst/>
          </a:prstGeom>
          <a:noFill/>
        </p:spPr>
        <p:txBody>
          <a:bodyPr wrap="square" rtlCol="0">
            <a:spAutoFit/>
          </a:bodyPr>
          <a:lstStyle/>
          <a:p>
            <a:pPr algn="ctr"/>
            <a:r>
              <a:rPr lang="en-US" altLang="zh-TW" dirty="0" smtClean="0"/>
              <a:t>(Courtesy by Shanghai WA Antiaging Clinic)</a:t>
            </a:r>
            <a:endParaRPr lang="zh-TW" altLang="en-US" dirty="0"/>
          </a:p>
        </p:txBody>
      </p:sp>
    </p:spTree>
    <p:extLst>
      <p:ext uri="{BB962C8B-B14F-4D97-AF65-F5344CB8AC3E}">
        <p14:creationId xmlns:p14="http://schemas.microsoft.com/office/powerpoint/2010/main" val="29002913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36701" y="1613168"/>
            <a:ext cx="3931643" cy="4525962"/>
          </a:xfrm>
        </p:spPr>
      </p:pic>
      <p:sp>
        <p:nvSpPr>
          <p:cNvPr id="3" name="標題 2"/>
          <p:cNvSpPr>
            <a:spLocks noGrp="1"/>
          </p:cNvSpPr>
          <p:nvPr>
            <p:ph type="title"/>
          </p:nvPr>
        </p:nvSpPr>
        <p:spPr>
          <a:xfrm>
            <a:off x="1835696" y="413792"/>
            <a:ext cx="5760640" cy="1143000"/>
          </a:xfrm>
        </p:spPr>
        <p:txBody>
          <a:bodyPr>
            <a:normAutofit fontScale="90000"/>
          </a:bodyPr>
          <a:lstStyle/>
          <a:p>
            <a:r>
              <a:rPr lang="en-US" altLang="zh-TW" sz="3200" dirty="0" smtClean="0"/>
              <a:t>Hair density and terminal/</a:t>
            </a:r>
            <a:r>
              <a:rPr lang="en-US" altLang="zh-TW" sz="3200" dirty="0" err="1" smtClean="0"/>
              <a:t>vellus</a:t>
            </a:r>
            <a:r>
              <a:rPr lang="en-US" altLang="zh-TW" sz="3200" dirty="0" smtClean="0"/>
              <a:t> hairs ratio documented</a:t>
            </a:r>
            <a:endParaRPr lang="zh-TW" altLang="en-US" sz="3200" dirty="0"/>
          </a:p>
        </p:txBody>
      </p:sp>
      <p:sp>
        <p:nvSpPr>
          <p:cNvPr id="6" name="文字方塊 5"/>
          <p:cNvSpPr txBox="1"/>
          <p:nvPr/>
        </p:nvSpPr>
        <p:spPr>
          <a:xfrm>
            <a:off x="6588224" y="5085184"/>
            <a:ext cx="576064" cy="369332"/>
          </a:xfrm>
          <a:prstGeom prst="rect">
            <a:avLst/>
          </a:prstGeom>
          <a:noFill/>
        </p:spPr>
        <p:txBody>
          <a:bodyPr wrap="square" rtlCol="0">
            <a:spAutoFit/>
          </a:bodyPr>
          <a:lstStyle/>
          <a:p>
            <a:r>
              <a:rPr lang="zh-TW" altLang="en-US" dirty="0" smtClean="0">
                <a:latin typeface="新細明體"/>
                <a:ea typeface="新細明體"/>
              </a:rPr>
              <a:t>①</a:t>
            </a:r>
            <a:endParaRPr lang="zh-TW" altLang="en-US" dirty="0"/>
          </a:p>
        </p:txBody>
      </p:sp>
      <p:sp>
        <p:nvSpPr>
          <p:cNvPr id="7" name="文字方塊 6"/>
          <p:cNvSpPr txBox="1"/>
          <p:nvPr/>
        </p:nvSpPr>
        <p:spPr>
          <a:xfrm>
            <a:off x="3851920" y="1835532"/>
            <a:ext cx="576064" cy="369332"/>
          </a:xfrm>
          <a:prstGeom prst="rect">
            <a:avLst/>
          </a:prstGeom>
          <a:noFill/>
        </p:spPr>
        <p:txBody>
          <a:bodyPr wrap="square" rtlCol="0">
            <a:spAutoFit/>
          </a:bodyPr>
          <a:lstStyle/>
          <a:p>
            <a:r>
              <a:rPr lang="zh-TW" altLang="en-US" dirty="0" smtClean="0">
                <a:latin typeface="新細明體"/>
                <a:ea typeface="新細明體"/>
              </a:rPr>
              <a:t>④</a:t>
            </a:r>
            <a:endParaRPr lang="zh-TW" altLang="en-US" dirty="0"/>
          </a:p>
        </p:txBody>
      </p:sp>
      <p:sp>
        <p:nvSpPr>
          <p:cNvPr id="8" name="文字方塊 7"/>
          <p:cNvSpPr txBox="1"/>
          <p:nvPr/>
        </p:nvSpPr>
        <p:spPr>
          <a:xfrm>
            <a:off x="4499992" y="4869160"/>
            <a:ext cx="576064" cy="369332"/>
          </a:xfrm>
          <a:prstGeom prst="rect">
            <a:avLst/>
          </a:prstGeom>
          <a:noFill/>
        </p:spPr>
        <p:txBody>
          <a:bodyPr wrap="square" rtlCol="0">
            <a:spAutoFit/>
          </a:bodyPr>
          <a:lstStyle/>
          <a:p>
            <a:r>
              <a:rPr lang="zh-TW" altLang="en-US" dirty="0" smtClean="0">
                <a:latin typeface="新細明體"/>
                <a:ea typeface="新細明體"/>
              </a:rPr>
              <a:t>③</a:t>
            </a:r>
            <a:endParaRPr lang="zh-TW" altLang="en-US" dirty="0"/>
          </a:p>
        </p:txBody>
      </p:sp>
      <p:sp>
        <p:nvSpPr>
          <p:cNvPr id="9" name="文字方塊 8"/>
          <p:cNvSpPr txBox="1"/>
          <p:nvPr/>
        </p:nvSpPr>
        <p:spPr>
          <a:xfrm>
            <a:off x="6588224" y="4355812"/>
            <a:ext cx="567680" cy="369332"/>
          </a:xfrm>
          <a:prstGeom prst="rect">
            <a:avLst/>
          </a:prstGeom>
          <a:noFill/>
        </p:spPr>
        <p:txBody>
          <a:bodyPr wrap="square" rtlCol="0">
            <a:spAutoFit/>
          </a:bodyPr>
          <a:lstStyle/>
          <a:p>
            <a:r>
              <a:rPr lang="zh-TW" altLang="en-US" dirty="0" smtClean="0">
                <a:latin typeface="新細明體"/>
                <a:ea typeface="新細明體"/>
              </a:rPr>
              <a:t>②</a:t>
            </a:r>
            <a:endParaRPr lang="zh-TW" altLang="en-US" dirty="0"/>
          </a:p>
        </p:txBody>
      </p:sp>
      <p:sp>
        <p:nvSpPr>
          <p:cNvPr id="10" name="文字方塊 9"/>
          <p:cNvSpPr txBox="1"/>
          <p:nvPr/>
        </p:nvSpPr>
        <p:spPr>
          <a:xfrm>
            <a:off x="7236296" y="1835532"/>
            <a:ext cx="423664" cy="369332"/>
          </a:xfrm>
          <a:prstGeom prst="rect">
            <a:avLst/>
          </a:prstGeom>
          <a:noFill/>
        </p:spPr>
        <p:txBody>
          <a:bodyPr wrap="square" rtlCol="0">
            <a:spAutoFit/>
          </a:bodyPr>
          <a:lstStyle/>
          <a:p>
            <a:r>
              <a:rPr lang="zh-TW" altLang="en-US" dirty="0" smtClean="0">
                <a:latin typeface="新細明體"/>
                <a:ea typeface="新細明體"/>
              </a:rPr>
              <a:t>⑤</a:t>
            </a:r>
            <a:endParaRPr lang="zh-TW" altLang="en-US" dirty="0"/>
          </a:p>
        </p:txBody>
      </p:sp>
      <p:sp>
        <p:nvSpPr>
          <p:cNvPr id="13" name="文字方塊 12"/>
          <p:cNvSpPr txBox="1"/>
          <p:nvPr/>
        </p:nvSpPr>
        <p:spPr>
          <a:xfrm>
            <a:off x="611560" y="2029490"/>
            <a:ext cx="2952328" cy="1846659"/>
          </a:xfrm>
          <a:prstGeom prst="rect">
            <a:avLst/>
          </a:prstGeom>
          <a:noFill/>
        </p:spPr>
        <p:txBody>
          <a:bodyPr wrap="square" rtlCol="0">
            <a:spAutoFit/>
          </a:bodyPr>
          <a:lstStyle/>
          <a:p>
            <a:r>
              <a:rPr lang="en-US" altLang="zh-TW" sz="2400" dirty="0" smtClean="0"/>
              <a:t>Treatment goal:</a:t>
            </a:r>
          </a:p>
          <a:p>
            <a:endParaRPr lang="en-US" altLang="zh-TW" dirty="0" smtClean="0"/>
          </a:p>
          <a:p>
            <a:r>
              <a:rPr lang="en-US" altLang="zh-TW" dirty="0" smtClean="0"/>
              <a:t>Hair density at 120 hairs /cm2</a:t>
            </a:r>
          </a:p>
          <a:p>
            <a:r>
              <a:rPr lang="en-US" altLang="zh-TW" dirty="0" smtClean="0"/>
              <a:t>Terminal hair/</a:t>
            </a:r>
            <a:r>
              <a:rPr lang="en-US" altLang="zh-TW" dirty="0" err="1" smtClean="0"/>
              <a:t>vellus</a:t>
            </a:r>
            <a:r>
              <a:rPr lang="en-US" altLang="zh-TW" dirty="0" smtClean="0"/>
              <a:t> hair ratio improved</a:t>
            </a:r>
            <a:endParaRPr lang="zh-TW" altLang="en-US" dirty="0"/>
          </a:p>
        </p:txBody>
      </p:sp>
    </p:spTree>
    <p:extLst>
      <p:ext uri="{BB962C8B-B14F-4D97-AF65-F5344CB8AC3E}">
        <p14:creationId xmlns:p14="http://schemas.microsoft.com/office/powerpoint/2010/main" val="1453559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2492896"/>
            <a:ext cx="5604115" cy="4203086"/>
          </a:xfrm>
          <a:effectLst>
            <a:outerShdw blurRad="114300" dist="114300" dir="2700000" algn="tl" rotWithShape="0">
              <a:prstClr val="black">
                <a:alpha val="40000"/>
              </a:prstClr>
            </a:outerShdw>
          </a:effectLst>
        </p:spPr>
      </p:pic>
      <p:pic>
        <p:nvPicPr>
          <p:cNvPr id="12" name="圖片 11"/>
          <p:cNvPicPr>
            <a:picLocks noChangeAspect="1"/>
          </p:cNvPicPr>
          <p:nvPr/>
        </p:nvPicPr>
        <p:blipFill rotWithShape="1">
          <a:blip r:embed="rId3">
            <a:extLst>
              <a:ext uri="{28A0092B-C50C-407E-A947-70E740481C1C}">
                <a14:useLocalDpi xmlns:a14="http://schemas.microsoft.com/office/drawing/2010/main" val="0"/>
              </a:ext>
            </a:extLst>
          </a:blip>
          <a:srcRect t="2012" b="2324"/>
          <a:stretch/>
        </p:blipFill>
        <p:spPr>
          <a:xfrm>
            <a:off x="5292080" y="1412776"/>
            <a:ext cx="4371975" cy="2196000"/>
          </a:xfrm>
          <a:prstGeom prst="rect">
            <a:avLst/>
          </a:prstGeom>
          <a:effectLst>
            <a:outerShdw blurRad="114300" dist="101600" dir="2700000" algn="tl" rotWithShape="0">
              <a:prstClr val="black">
                <a:alpha val="40000"/>
              </a:prstClr>
            </a:outerShdw>
          </a:effectLst>
        </p:spPr>
      </p:pic>
      <p:sp>
        <p:nvSpPr>
          <p:cNvPr id="3" name="標題 2"/>
          <p:cNvSpPr>
            <a:spLocks noGrp="1"/>
          </p:cNvSpPr>
          <p:nvPr>
            <p:ph type="title"/>
          </p:nvPr>
        </p:nvSpPr>
        <p:spPr>
          <a:xfrm>
            <a:off x="1321296" y="485800"/>
            <a:ext cx="7427168" cy="1143000"/>
          </a:xfrm>
        </p:spPr>
        <p:txBody>
          <a:bodyPr>
            <a:noAutofit/>
          </a:bodyPr>
          <a:lstStyle/>
          <a:p>
            <a:r>
              <a:rPr lang="en-US" altLang="zh-TW" sz="3200" dirty="0" smtClean="0"/>
              <a:t>PDGF solution delivered by electroporation system non-invasively</a:t>
            </a:r>
            <a:endParaRPr lang="zh-TW" altLang="en-US" sz="3200" dirty="0"/>
          </a:p>
        </p:txBody>
      </p:sp>
      <p:sp>
        <p:nvSpPr>
          <p:cNvPr id="11" name="文字方塊 10"/>
          <p:cNvSpPr txBox="1"/>
          <p:nvPr/>
        </p:nvSpPr>
        <p:spPr>
          <a:xfrm>
            <a:off x="35496" y="2038251"/>
            <a:ext cx="5256584" cy="369332"/>
          </a:xfrm>
          <a:prstGeom prst="rect">
            <a:avLst/>
          </a:prstGeom>
          <a:noFill/>
        </p:spPr>
        <p:txBody>
          <a:bodyPr wrap="square" rtlCol="0">
            <a:spAutoFit/>
          </a:bodyPr>
          <a:lstStyle/>
          <a:p>
            <a:pPr algn="ctr"/>
            <a:r>
              <a:rPr lang="en-US" altLang="zh-TW" dirty="0" smtClean="0"/>
              <a:t>(Courtesy by Shanghai WA Antiaging Clinic)</a:t>
            </a:r>
            <a:endParaRPr lang="zh-TW" altLang="en-US" dirty="0"/>
          </a:p>
        </p:txBody>
      </p:sp>
    </p:spTree>
    <p:extLst>
      <p:ext uri="{BB962C8B-B14F-4D97-AF65-F5344CB8AC3E}">
        <p14:creationId xmlns:p14="http://schemas.microsoft.com/office/powerpoint/2010/main" val="238274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914400" y="4725144"/>
            <a:ext cx="8229600" cy="4525963"/>
          </a:xfrm>
        </p:spPr>
        <p:txBody>
          <a:bodyPr/>
          <a:lstStyle/>
          <a:p>
            <a:endParaRPr lang="en-US" altLang="zh-TW" dirty="0"/>
          </a:p>
          <a:p>
            <a:endParaRPr lang="en-US" altLang="zh-TW" dirty="0">
              <a:ea typeface="新細明體"/>
            </a:endParaRPr>
          </a:p>
          <a:p>
            <a:endParaRPr lang="zh-TW" altLang="en-US" dirty="0"/>
          </a:p>
        </p:txBody>
      </p:sp>
      <p:sp>
        <p:nvSpPr>
          <p:cNvPr id="3" name="標題 2"/>
          <p:cNvSpPr>
            <a:spLocks noGrp="1"/>
          </p:cNvSpPr>
          <p:nvPr>
            <p:ph type="title"/>
          </p:nvPr>
        </p:nvSpPr>
        <p:spPr>
          <a:xfrm>
            <a:off x="1403648" y="274638"/>
            <a:ext cx="6336704" cy="1143000"/>
          </a:xfrm>
        </p:spPr>
        <p:txBody>
          <a:bodyPr>
            <a:normAutofit fontScale="90000"/>
          </a:bodyPr>
          <a:lstStyle/>
          <a:p>
            <a:r>
              <a:rPr lang="en-US" altLang="zh-TW" dirty="0" smtClean="0"/>
              <a:t>Major challenges in AGA</a:t>
            </a:r>
            <a:endParaRPr lang="zh-TW" altLang="en-US" dirty="0"/>
          </a:p>
        </p:txBody>
      </p:sp>
      <p:graphicFrame>
        <p:nvGraphicFramePr>
          <p:cNvPr id="4" name="資料庫圖表 3"/>
          <p:cNvGraphicFramePr/>
          <p:nvPr>
            <p:extLst>
              <p:ext uri="{D42A27DB-BD31-4B8C-83A1-F6EECF244321}">
                <p14:modId xmlns:p14="http://schemas.microsoft.com/office/powerpoint/2010/main" val="3440515363"/>
              </p:ext>
            </p:extLst>
          </p:nvPr>
        </p:nvGraphicFramePr>
        <p:xfrm>
          <a:off x="755576" y="1700808"/>
          <a:ext cx="7992888"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Protein TGFB1 PDB 1kl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596" y="3695575"/>
            <a:ext cx="1548172" cy="8855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3.gstatic.com/images?q=tbn:ANd9GcSCVs-m6oIdZhNhxlhrIEkOdyqTpc-H4oWdp0Dk8edCTosxAX0_y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588" y="2189013"/>
            <a:ext cx="1728192" cy="65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6006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734888" y="1567333"/>
            <a:ext cx="8229600" cy="4525963"/>
          </a:xfrm>
        </p:spPr>
        <p:txBody>
          <a:bodyPr/>
          <a:lstStyle/>
          <a:p>
            <a:r>
              <a:rPr lang="en-US" altLang="zh-TW" dirty="0" smtClean="0"/>
              <a:t>Great hair regrowth in all regions except for crown early hair fall out caused by TGF-</a:t>
            </a:r>
            <a:r>
              <a:rPr lang="en-US" altLang="zh-TW" dirty="0" smtClean="0">
                <a:ea typeface="新細明體"/>
              </a:rPr>
              <a:t>ß1</a:t>
            </a:r>
            <a:endParaRPr lang="zh-TW" altLang="en-US" dirty="0"/>
          </a:p>
        </p:txBody>
      </p:sp>
      <p:sp>
        <p:nvSpPr>
          <p:cNvPr id="3" name="標題 2"/>
          <p:cNvSpPr>
            <a:spLocks noGrp="1"/>
          </p:cNvSpPr>
          <p:nvPr>
            <p:ph type="title"/>
          </p:nvPr>
        </p:nvSpPr>
        <p:spPr>
          <a:xfrm>
            <a:off x="1313384" y="274638"/>
            <a:ext cx="5850904" cy="1143000"/>
          </a:xfrm>
        </p:spPr>
        <p:txBody>
          <a:bodyPr/>
          <a:lstStyle/>
          <a:p>
            <a:r>
              <a:rPr lang="en-US" altLang="zh-TW" dirty="0" smtClean="0"/>
              <a:t>Our first case AGA</a:t>
            </a:r>
            <a:endParaRPr lang="zh-TW" altLang="en-US" dirty="0"/>
          </a:p>
        </p:txBody>
      </p:sp>
      <p:pic>
        <p:nvPicPr>
          <p:cNvPr id="4" name="內容版面配置區 4" descr="Test 3 Jeff Up 1W.jpg"/>
          <p:cNvPicPr>
            <a:picLocks noChangeAspect="1"/>
          </p:cNvPicPr>
          <p:nvPr/>
        </p:nvPicPr>
        <p:blipFill>
          <a:blip r:embed="rId2" cstate="print">
            <a:lum bright="18000" contrast="8000"/>
          </a:blip>
          <a:srcRect/>
          <a:stretch>
            <a:fillRect/>
          </a:stretch>
        </p:blipFill>
        <p:spPr>
          <a:xfrm>
            <a:off x="62153" y="2924944"/>
            <a:ext cx="2781655" cy="2469958"/>
          </a:xfrm>
          <a:prstGeom prst="rect">
            <a:avLst/>
          </a:prstGeom>
          <a:effectLst>
            <a:outerShdw blurRad="50800" dist="38100" dir="10800000" algn="r" rotWithShape="0">
              <a:prstClr val="black">
                <a:alpha val="40000"/>
              </a:prstClr>
            </a:outerShdw>
          </a:effectLst>
          <a:scene3d>
            <a:camera prst="orthographicFront">
              <a:rot lat="0" lon="0" rev="10799999"/>
            </a:camera>
            <a:lightRig rig="threePt" dir="t"/>
          </a:scene3d>
        </p:spPr>
      </p:pic>
      <p:pic>
        <p:nvPicPr>
          <p:cNvPr id="5" name="圖片 4" descr="Test 3 Jeff Up 23W 1210 ref 3473.jpg"/>
          <p:cNvPicPr>
            <a:picLocks noChangeAspect="1"/>
          </p:cNvPicPr>
          <p:nvPr/>
        </p:nvPicPr>
        <p:blipFill>
          <a:blip r:embed="rId3" cstate="print"/>
          <a:stretch>
            <a:fillRect/>
          </a:stretch>
        </p:blipFill>
        <p:spPr>
          <a:xfrm>
            <a:off x="6012160" y="2492896"/>
            <a:ext cx="3024336" cy="2872831"/>
          </a:xfrm>
          <a:prstGeom prst="rect">
            <a:avLst/>
          </a:prstGeom>
          <a:effectLst>
            <a:outerShdw blurRad="127000" dist="127000" dir="2700000" algn="tl" rotWithShape="0">
              <a:prstClr val="black">
                <a:alpha val="50000"/>
              </a:prstClr>
            </a:outerShdw>
          </a:effectLst>
        </p:spPr>
      </p:pic>
      <p:sp>
        <p:nvSpPr>
          <p:cNvPr id="6" name="文字方塊 5"/>
          <p:cNvSpPr txBox="1"/>
          <p:nvPr/>
        </p:nvSpPr>
        <p:spPr>
          <a:xfrm>
            <a:off x="6444208" y="5579948"/>
            <a:ext cx="2304256" cy="369332"/>
          </a:xfrm>
          <a:prstGeom prst="rect">
            <a:avLst/>
          </a:prstGeom>
          <a:noFill/>
        </p:spPr>
        <p:txBody>
          <a:bodyPr wrap="square" rtlCol="0">
            <a:spAutoFit/>
          </a:bodyPr>
          <a:lstStyle/>
          <a:p>
            <a:pPr algn="ctr"/>
            <a:r>
              <a:rPr lang="en-US" altLang="zh-TW" dirty="0" smtClean="0"/>
              <a:t>F/U</a:t>
            </a:r>
            <a:r>
              <a:rPr lang="zh-TW" altLang="en-US" dirty="0" smtClean="0"/>
              <a:t> </a:t>
            </a:r>
            <a:r>
              <a:rPr lang="en-US" altLang="zh-TW" dirty="0" smtClean="0"/>
              <a:t>2010.12.10</a:t>
            </a:r>
            <a:endParaRPr lang="zh-TW" altLang="en-US" dirty="0"/>
          </a:p>
        </p:txBody>
      </p:sp>
      <p:sp>
        <p:nvSpPr>
          <p:cNvPr id="7" name="文字方塊 6"/>
          <p:cNvSpPr txBox="1"/>
          <p:nvPr/>
        </p:nvSpPr>
        <p:spPr>
          <a:xfrm>
            <a:off x="144016" y="5517232"/>
            <a:ext cx="2555776" cy="369332"/>
          </a:xfrm>
          <a:prstGeom prst="rect">
            <a:avLst/>
          </a:prstGeom>
          <a:noFill/>
        </p:spPr>
        <p:txBody>
          <a:bodyPr wrap="square" rtlCol="0">
            <a:spAutoFit/>
          </a:bodyPr>
          <a:lstStyle/>
          <a:p>
            <a:pPr algn="ctr"/>
            <a:r>
              <a:rPr lang="en-US" altLang="zh-TW" dirty="0" smtClean="0"/>
              <a:t>Before</a:t>
            </a:r>
            <a:r>
              <a:rPr lang="zh-TW" altLang="en-US" dirty="0" smtClean="0"/>
              <a:t> </a:t>
            </a:r>
            <a:r>
              <a:rPr lang="en-US" altLang="zh-TW" dirty="0" smtClean="0"/>
              <a:t>2010.07.08</a:t>
            </a:r>
            <a:endParaRPr lang="zh-TW" altLang="en-US" dirty="0"/>
          </a:p>
        </p:txBody>
      </p:sp>
      <p:pic>
        <p:nvPicPr>
          <p:cNvPr id="8" name="圖片 7" descr="Test 3 Jeff Up 8W 0908 Rev.jpg"/>
          <p:cNvPicPr>
            <a:picLocks noChangeAspect="1"/>
          </p:cNvPicPr>
          <p:nvPr/>
        </p:nvPicPr>
        <p:blipFill>
          <a:blip r:embed="rId4" cstate="print">
            <a:lum bright="-4000" contrast="21000"/>
          </a:blip>
          <a:srcRect l="3994" r="3994" b="3933"/>
          <a:stretch>
            <a:fillRect/>
          </a:stretch>
        </p:blipFill>
        <p:spPr>
          <a:xfrm>
            <a:off x="3047985" y="2492896"/>
            <a:ext cx="2820159" cy="2913625"/>
          </a:xfrm>
          <a:prstGeom prst="rect">
            <a:avLst/>
          </a:prstGeom>
          <a:effectLst>
            <a:outerShdw blurRad="50800" dist="38100" dir="18900000" algn="bl" rotWithShape="0">
              <a:prstClr val="black">
                <a:alpha val="40000"/>
              </a:prstClr>
            </a:outerShdw>
          </a:effectLst>
          <a:scene3d>
            <a:camera prst="orthographicFront">
              <a:rot lat="0" lon="0" rev="10800000"/>
            </a:camera>
            <a:lightRig rig="threePt" dir="t"/>
          </a:scene3d>
        </p:spPr>
      </p:pic>
      <p:sp>
        <p:nvSpPr>
          <p:cNvPr id="9" name="文字方塊 8"/>
          <p:cNvSpPr txBox="1"/>
          <p:nvPr/>
        </p:nvSpPr>
        <p:spPr>
          <a:xfrm>
            <a:off x="2968641" y="5518973"/>
            <a:ext cx="2899503" cy="646331"/>
          </a:xfrm>
          <a:prstGeom prst="rect">
            <a:avLst/>
          </a:prstGeom>
          <a:noFill/>
        </p:spPr>
        <p:txBody>
          <a:bodyPr wrap="square" rtlCol="0">
            <a:spAutoFit/>
          </a:bodyPr>
          <a:lstStyle/>
          <a:p>
            <a:pPr algn="ctr"/>
            <a:r>
              <a:rPr lang="en-US" altLang="zh-TW" dirty="0" smtClean="0"/>
              <a:t>4 treatments</a:t>
            </a:r>
            <a:r>
              <a:rPr lang="zh-TW" altLang="en-US" dirty="0" smtClean="0"/>
              <a:t>  </a:t>
            </a:r>
            <a:r>
              <a:rPr lang="en-US" altLang="zh-TW" dirty="0" smtClean="0"/>
              <a:t>2010.09.08</a:t>
            </a:r>
            <a:endParaRPr lang="zh-TW" altLang="en-US" dirty="0"/>
          </a:p>
        </p:txBody>
      </p:sp>
    </p:spTree>
    <p:extLst>
      <p:ext uri="{BB962C8B-B14F-4D97-AF65-F5344CB8AC3E}">
        <p14:creationId xmlns:p14="http://schemas.microsoft.com/office/powerpoint/2010/main" val="264962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4" name="內容版面配置區 3"/>
          <p:cNvPicPr>
            <a:picLocks noChangeAspect="1"/>
          </p:cNvPicPr>
          <p:nvPr/>
        </p:nvPicPr>
        <p:blipFill rotWithShape="1">
          <a:blip r:embed="rId2" cstate="print">
            <a:extLst>
              <a:ext uri="{28A0092B-C50C-407E-A947-70E740481C1C}">
                <a14:useLocalDpi xmlns:a14="http://schemas.microsoft.com/office/drawing/2010/main" val="0"/>
              </a:ext>
            </a:extLst>
          </a:blip>
          <a:srcRect t="1637" b="12394"/>
          <a:stretch/>
        </p:blipFill>
        <p:spPr>
          <a:xfrm>
            <a:off x="323528" y="2411968"/>
            <a:ext cx="3985834" cy="3312000"/>
          </a:xfrm>
          <a:prstGeom prst="rect">
            <a:avLst/>
          </a:prstGeom>
          <a:effectLst>
            <a:outerShdw blurRad="127000" dist="127000" dir="2700000" algn="tl" rotWithShape="0">
              <a:prstClr val="black">
                <a:alpha val="40000"/>
              </a:prstClr>
            </a:outerShdw>
          </a:effectLst>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551" r="3109"/>
          <a:stretch/>
        </p:blipFill>
        <p:spPr>
          <a:xfrm>
            <a:off x="4572000" y="2420888"/>
            <a:ext cx="4068000" cy="3312368"/>
          </a:xfrm>
          <a:prstGeom prst="rect">
            <a:avLst/>
          </a:prstGeom>
          <a:effectLst>
            <a:outerShdw blurRad="127000" dist="127000" dir="2700000" algn="tl" rotWithShape="0">
              <a:prstClr val="black">
                <a:alpha val="40000"/>
              </a:prstClr>
            </a:outerShdw>
          </a:effectLst>
        </p:spPr>
      </p:pic>
      <p:sp>
        <p:nvSpPr>
          <p:cNvPr id="6" name="文字方塊 5"/>
          <p:cNvSpPr txBox="1"/>
          <p:nvPr/>
        </p:nvSpPr>
        <p:spPr>
          <a:xfrm>
            <a:off x="1043608" y="2060848"/>
            <a:ext cx="3024336" cy="369332"/>
          </a:xfrm>
          <a:prstGeom prst="rect">
            <a:avLst/>
          </a:prstGeom>
          <a:noFill/>
        </p:spPr>
        <p:txBody>
          <a:bodyPr wrap="square" rtlCol="0">
            <a:spAutoFit/>
          </a:bodyPr>
          <a:lstStyle/>
          <a:p>
            <a:r>
              <a:rPr lang="zh-TW" altLang="en-US" dirty="0" smtClean="0"/>
              <a:t> </a:t>
            </a:r>
            <a:r>
              <a:rPr lang="en-US" altLang="zh-TW" dirty="0" smtClean="0"/>
              <a:t>Before 2010.07.08 </a:t>
            </a:r>
            <a:endParaRPr lang="zh-TW" altLang="en-US" dirty="0"/>
          </a:p>
        </p:txBody>
      </p:sp>
      <p:sp>
        <p:nvSpPr>
          <p:cNvPr id="7" name="文字方塊 6"/>
          <p:cNvSpPr txBox="1"/>
          <p:nvPr/>
        </p:nvSpPr>
        <p:spPr>
          <a:xfrm>
            <a:off x="5004048" y="2070140"/>
            <a:ext cx="3456384" cy="369332"/>
          </a:xfrm>
          <a:prstGeom prst="rect">
            <a:avLst/>
          </a:prstGeom>
          <a:noFill/>
        </p:spPr>
        <p:txBody>
          <a:bodyPr wrap="square" rtlCol="0">
            <a:spAutoFit/>
          </a:bodyPr>
          <a:lstStyle/>
          <a:p>
            <a:r>
              <a:rPr lang="zh-TW" altLang="en-US" dirty="0" smtClean="0"/>
              <a:t> </a:t>
            </a:r>
            <a:r>
              <a:rPr lang="en-US" altLang="zh-TW" dirty="0" smtClean="0"/>
              <a:t>After 23 weeks 2010.12.08</a:t>
            </a:r>
            <a:endParaRPr lang="zh-TW" altLang="en-US" dirty="0"/>
          </a:p>
        </p:txBody>
      </p:sp>
    </p:spTree>
    <p:extLst>
      <p:ext uri="{BB962C8B-B14F-4D97-AF65-F5344CB8AC3E}">
        <p14:creationId xmlns:p14="http://schemas.microsoft.com/office/powerpoint/2010/main" val="157064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331640" y="274638"/>
            <a:ext cx="5760640" cy="1143000"/>
          </a:xfrm>
        </p:spPr>
        <p:txBody>
          <a:bodyPr>
            <a:normAutofit/>
          </a:bodyPr>
          <a:lstStyle/>
          <a:p>
            <a:pPr algn="ctr"/>
            <a:r>
              <a:rPr lang="en-US" altLang="zh-TW" sz="3200" dirty="0" smtClean="0"/>
              <a:t>Great hair regrowth in occipital zone!</a:t>
            </a:r>
            <a:endParaRPr lang="zh-TW" altLang="en-US" sz="3200" dirty="0"/>
          </a:p>
        </p:txBody>
      </p:sp>
      <p:pic>
        <p:nvPicPr>
          <p:cNvPr id="4" name="內容版面配置區 3"/>
          <p:cNvPicPr>
            <a:picLocks noChangeAspect="1"/>
          </p:cNvPicPr>
          <p:nvPr/>
        </p:nvPicPr>
        <p:blipFill rotWithShape="1">
          <a:blip r:embed="rId2">
            <a:extLst>
              <a:ext uri="{28A0092B-C50C-407E-A947-70E740481C1C}">
                <a14:useLocalDpi xmlns:a14="http://schemas.microsoft.com/office/drawing/2010/main" val="0"/>
              </a:ext>
            </a:extLst>
          </a:blip>
          <a:srcRect b="8527"/>
          <a:stretch/>
        </p:blipFill>
        <p:spPr>
          <a:xfrm>
            <a:off x="395536" y="2218034"/>
            <a:ext cx="4002540" cy="4307310"/>
          </a:xfrm>
          <a:prstGeom prst="rect">
            <a:avLst/>
          </a:prstGeom>
          <a:effectLst>
            <a:outerShdw blurRad="127000" dist="127000" dir="2700000" algn="tl" rotWithShape="0">
              <a:prstClr val="black">
                <a:alpha val="40000"/>
              </a:prstClr>
            </a:outerShdw>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9976" y="2218034"/>
            <a:ext cx="3884472" cy="4307310"/>
          </a:xfrm>
          <a:prstGeom prst="rect">
            <a:avLst/>
          </a:prstGeom>
          <a:effectLst>
            <a:outerShdw blurRad="127000" dist="127000" dir="2700000" algn="tl" rotWithShape="0">
              <a:prstClr val="black">
                <a:alpha val="40000"/>
              </a:prstClr>
            </a:outerShdw>
          </a:effectLst>
        </p:spPr>
      </p:pic>
      <p:sp>
        <p:nvSpPr>
          <p:cNvPr id="6" name="文字方塊 5"/>
          <p:cNvSpPr txBox="1"/>
          <p:nvPr/>
        </p:nvSpPr>
        <p:spPr>
          <a:xfrm>
            <a:off x="1403648" y="1772816"/>
            <a:ext cx="2736304" cy="369332"/>
          </a:xfrm>
          <a:prstGeom prst="rect">
            <a:avLst/>
          </a:prstGeom>
          <a:noFill/>
        </p:spPr>
        <p:txBody>
          <a:bodyPr wrap="square" rtlCol="0">
            <a:spAutoFit/>
          </a:bodyPr>
          <a:lstStyle/>
          <a:p>
            <a:r>
              <a:rPr lang="zh-TW" altLang="en-US" dirty="0" smtClean="0"/>
              <a:t> </a:t>
            </a:r>
            <a:r>
              <a:rPr lang="en-US" altLang="zh-TW" dirty="0" smtClean="0"/>
              <a:t>2010.07.08 </a:t>
            </a:r>
            <a:r>
              <a:rPr lang="zh-TW" altLang="en-US" dirty="0" smtClean="0"/>
              <a:t>使用前</a:t>
            </a:r>
            <a:endParaRPr lang="zh-TW" altLang="en-US" dirty="0"/>
          </a:p>
        </p:txBody>
      </p:sp>
      <p:sp>
        <p:nvSpPr>
          <p:cNvPr id="7" name="文字方塊 6"/>
          <p:cNvSpPr txBox="1"/>
          <p:nvPr/>
        </p:nvSpPr>
        <p:spPr>
          <a:xfrm>
            <a:off x="5364088" y="1782108"/>
            <a:ext cx="2808312" cy="369332"/>
          </a:xfrm>
          <a:prstGeom prst="rect">
            <a:avLst/>
          </a:prstGeom>
          <a:noFill/>
        </p:spPr>
        <p:txBody>
          <a:bodyPr wrap="square" rtlCol="0">
            <a:spAutoFit/>
          </a:bodyPr>
          <a:lstStyle/>
          <a:p>
            <a:r>
              <a:rPr lang="zh-TW" altLang="en-US" dirty="0" smtClean="0"/>
              <a:t> </a:t>
            </a:r>
            <a:r>
              <a:rPr lang="en-US" altLang="zh-TW" dirty="0" smtClean="0"/>
              <a:t>2010.12.08 </a:t>
            </a:r>
            <a:r>
              <a:rPr lang="zh-TW" altLang="en-US" dirty="0" smtClean="0"/>
              <a:t>使用</a:t>
            </a:r>
            <a:r>
              <a:rPr lang="en-US" altLang="zh-TW" dirty="0" smtClean="0"/>
              <a:t>23</a:t>
            </a:r>
            <a:r>
              <a:rPr lang="zh-TW" altLang="en-US" dirty="0" smtClean="0"/>
              <a:t>週</a:t>
            </a:r>
            <a:endParaRPr lang="zh-TW" altLang="en-US" dirty="0"/>
          </a:p>
        </p:txBody>
      </p:sp>
    </p:spTree>
    <p:extLst>
      <p:ext uri="{BB962C8B-B14F-4D97-AF65-F5344CB8AC3E}">
        <p14:creationId xmlns:p14="http://schemas.microsoft.com/office/powerpoint/2010/main" val="897419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726" t="5244" r="22868" b="3989"/>
          <a:stretch/>
        </p:blipFill>
        <p:spPr>
          <a:xfrm>
            <a:off x="436868" y="1484784"/>
            <a:ext cx="2694972" cy="2694972"/>
          </a:xfrm>
        </p:spPr>
      </p:pic>
      <p:sp>
        <p:nvSpPr>
          <p:cNvPr id="3" name="標題 2"/>
          <p:cNvSpPr>
            <a:spLocks noGrp="1"/>
          </p:cNvSpPr>
          <p:nvPr>
            <p:ph type="title"/>
          </p:nvPr>
        </p:nvSpPr>
        <p:spPr>
          <a:xfrm>
            <a:off x="1331640" y="260648"/>
            <a:ext cx="5976664" cy="1143000"/>
          </a:xfrm>
        </p:spPr>
        <p:txBody>
          <a:bodyPr>
            <a:normAutofit fontScale="90000"/>
          </a:bodyPr>
          <a:lstStyle/>
          <a:p>
            <a:pPr algn="ctr"/>
            <a:r>
              <a:rPr lang="en-US" altLang="zh-TW" dirty="0" err="1" smtClean="0"/>
              <a:t>Prematured</a:t>
            </a:r>
            <a:r>
              <a:rPr lang="en-US" altLang="zh-TW" dirty="0" smtClean="0"/>
              <a:t> Hair Loss caused by TGF-</a:t>
            </a:r>
            <a:r>
              <a:rPr lang="en-US" altLang="zh-TW" dirty="0" smtClean="0">
                <a:latin typeface="新細明體"/>
                <a:ea typeface="新細明體"/>
              </a:rPr>
              <a:t>ß1</a:t>
            </a:r>
            <a:endParaRPr lang="zh-TW" altLang="en-US" dirty="0"/>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8335" r="18118" b="3244"/>
          <a:stretch/>
        </p:blipFill>
        <p:spPr>
          <a:xfrm>
            <a:off x="3240152" y="1453353"/>
            <a:ext cx="2700000" cy="2736000"/>
          </a:xfrm>
          <a:prstGeom prst="rect">
            <a:avLst/>
          </a:prstGeom>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15358" t="6033" r="22738" b="946"/>
          <a:stretch/>
        </p:blipFill>
        <p:spPr>
          <a:xfrm>
            <a:off x="6080244" y="1486945"/>
            <a:ext cx="2661645" cy="2662135"/>
          </a:xfrm>
          <a:prstGeom prst="rect">
            <a:avLst/>
          </a:prstGeom>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28300" t="7296" r="24585" b="6667"/>
          <a:stretch/>
        </p:blipFill>
        <p:spPr>
          <a:xfrm>
            <a:off x="4716304" y="4202124"/>
            <a:ext cx="2592000" cy="2655876"/>
          </a:xfrm>
          <a:prstGeom prst="rect">
            <a:avLst/>
          </a:prstGeom>
        </p:spPr>
      </p:pic>
      <p:sp>
        <p:nvSpPr>
          <p:cNvPr id="8" name="文字方塊 7"/>
          <p:cNvSpPr txBox="1"/>
          <p:nvPr/>
        </p:nvSpPr>
        <p:spPr>
          <a:xfrm>
            <a:off x="1115615" y="3804694"/>
            <a:ext cx="7416825" cy="369332"/>
          </a:xfrm>
          <a:prstGeom prst="rect">
            <a:avLst/>
          </a:prstGeom>
          <a:noFill/>
        </p:spPr>
        <p:txBody>
          <a:bodyPr wrap="square" rtlCol="0">
            <a:spAutoFit/>
          </a:bodyPr>
          <a:lstStyle/>
          <a:p>
            <a:r>
              <a:rPr lang="en-US" altLang="zh-TW" dirty="0" smtClean="0">
                <a:solidFill>
                  <a:schemeClr val="bg1"/>
                </a:solidFill>
              </a:rPr>
              <a:t>2011.01.06                    2011.02.24                     2011.04.05 </a:t>
            </a:r>
            <a:endParaRPr lang="zh-TW" altLang="en-US" dirty="0">
              <a:solidFill>
                <a:schemeClr val="bg1"/>
              </a:solidFill>
            </a:endParaRPr>
          </a:p>
        </p:txBody>
      </p:sp>
      <p:sp>
        <p:nvSpPr>
          <p:cNvPr id="9" name="文字方塊 8"/>
          <p:cNvSpPr txBox="1"/>
          <p:nvPr/>
        </p:nvSpPr>
        <p:spPr>
          <a:xfrm>
            <a:off x="5292080" y="6427915"/>
            <a:ext cx="1584176" cy="373411"/>
          </a:xfrm>
          <a:prstGeom prst="rect">
            <a:avLst/>
          </a:prstGeom>
          <a:noFill/>
        </p:spPr>
        <p:txBody>
          <a:bodyPr wrap="square" rtlCol="0">
            <a:spAutoFit/>
          </a:bodyPr>
          <a:lstStyle/>
          <a:p>
            <a:r>
              <a:rPr lang="en-US" altLang="zh-TW" dirty="0" smtClean="0">
                <a:solidFill>
                  <a:schemeClr val="bg1"/>
                </a:solidFill>
              </a:rPr>
              <a:t>2011.07.28</a:t>
            </a:r>
            <a:endParaRPr lang="zh-TW" altLang="en-US" dirty="0">
              <a:solidFill>
                <a:schemeClr val="bg1"/>
              </a:solidFill>
            </a:endParaRPr>
          </a:p>
        </p:txBody>
      </p:sp>
      <p:pic>
        <p:nvPicPr>
          <p:cNvPr id="10" name="圖片 9"/>
          <p:cNvPicPr>
            <a:picLocks noChangeAspect="1"/>
          </p:cNvPicPr>
          <p:nvPr/>
        </p:nvPicPr>
        <p:blipFill rotWithShape="1">
          <a:blip r:embed="rId6" cstate="print">
            <a:extLst>
              <a:ext uri="{28A0092B-C50C-407E-A947-70E740481C1C}">
                <a14:useLocalDpi xmlns:a14="http://schemas.microsoft.com/office/drawing/2010/main" val="0"/>
              </a:ext>
            </a:extLst>
          </a:blip>
          <a:srcRect l="25624" t="2980" r="19833" b="-213"/>
          <a:stretch/>
        </p:blipFill>
        <p:spPr>
          <a:xfrm>
            <a:off x="1863817" y="4221087"/>
            <a:ext cx="2636175" cy="2636913"/>
          </a:xfrm>
          <a:prstGeom prst="rect">
            <a:avLst/>
          </a:prstGeom>
        </p:spPr>
      </p:pic>
      <p:sp>
        <p:nvSpPr>
          <p:cNvPr id="11" name="文字方塊 10"/>
          <p:cNvSpPr txBox="1"/>
          <p:nvPr/>
        </p:nvSpPr>
        <p:spPr>
          <a:xfrm>
            <a:off x="2483768" y="6427915"/>
            <a:ext cx="1800200" cy="369332"/>
          </a:xfrm>
          <a:prstGeom prst="rect">
            <a:avLst/>
          </a:prstGeom>
          <a:noFill/>
        </p:spPr>
        <p:txBody>
          <a:bodyPr wrap="square" rtlCol="0">
            <a:spAutoFit/>
          </a:bodyPr>
          <a:lstStyle/>
          <a:p>
            <a:r>
              <a:rPr lang="en-US" altLang="zh-TW" dirty="0" smtClean="0">
                <a:solidFill>
                  <a:schemeClr val="bg1"/>
                </a:solidFill>
              </a:rPr>
              <a:t>2011.06.30</a:t>
            </a:r>
            <a:endParaRPr lang="zh-TW" altLang="en-US" dirty="0">
              <a:solidFill>
                <a:schemeClr val="bg1"/>
              </a:solidFill>
            </a:endParaRPr>
          </a:p>
        </p:txBody>
      </p:sp>
    </p:spTree>
    <p:extLst>
      <p:ext uri="{BB962C8B-B14F-4D97-AF65-F5344CB8AC3E}">
        <p14:creationId xmlns:p14="http://schemas.microsoft.com/office/powerpoint/2010/main" val="17173255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939" y="1268760"/>
            <a:ext cx="6561565" cy="2448272"/>
          </a:xfrm>
        </p:spPr>
      </p:pic>
      <p:sp>
        <p:nvSpPr>
          <p:cNvPr id="3" name="標題 2"/>
          <p:cNvSpPr>
            <a:spLocks noGrp="1"/>
          </p:cNvSpPr>
          <p:nvPr>
            <p:ph type="title"/>
          </p:nvPr>
        </p:nvSpPr>
        <p:spPr>
          <a:xfrm>
            <a:off x="1187624" y="274638"/>
            <a:ext cx="5976664" cy="1143000"/>
          </a:xfrm>
        </p:spPr>
        <p:txBody>
          <a:bodyPr/>
          <a:lstStyle/>
          <a:p>
            <a:r>
              <a:rPr lang="en-US" altLang="zh-TW" dirty="0" smtClean="0"/>
              <a:t>Mr. Hwang(Shanghai)</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06" y="3867750"/>
            <a:ext cx="6519298" cy="2585586"/>
          </a:xfrm>
          <a:prstGeom prst="rect">
            <a:avLst/>
          </a:prstGeom>
        </p:spPr>
      </p:pic>
    </p:spTree>
    <p:extLst>
      <p:ext uri="{BB962C8B-B14F-4D97-AF65-F5344CB8AC3E}">
        <p14:creationId xmlns:p14="http://schemas.microsoft.com/office/powerpoint/2010/main" val="4549313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329" y="1052736"/>
            <a:ext cx="5935958" cy="2766672"/>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321" y="3861048"/>
            <a:ext cx="5868143" cy="2785147"/>
          </a:xfrm>
          <a:prstGeom prst="rect">
            <a:avLst/>
          </a:prstGeom>
        </p:spPr>
      </p:pic>
    </p:spTree>
    <p:extLst>
      <p:ext uri="{BB962C8B-B14F-4D97-AF65-F5344CB8AC3E}">
        <p14:creationId xmlns:p14="http://schemas.microsoft.com/office/powerpoint/2010/main" val="2637762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962" y="2420888"/>
            <a:ext cx="4361101" cy="2569744"/>
          </a:xfrm>
        </p:spPr>
      </p:pic>
      <p:sp>
        <p:nvSpPr>
          <p:cNvPr id="3" name="標題 2"/>
          <p:cNvSpPr>
            <a:spLocks noGrp="1"/>
          </p:cNvSpPr>
          <p:nvPr>
            <p:ph type="title"/>
          </p:nvPr>
        </p:nvSpPr>
        <p:spPr>
          <a:xfrm>
            <a:off x="1331640" y="413792"/>
            <a:ext cx="5904656" cy="1143000"/>
          </a:xfrm>
        </p:spPr>
        <p:txBody>
          <a:bodyPr>
            <a:normAutofit fontScale="90000"/>
          </a:bodyPr>
          <a:lstStyle/>
          <a:p>
            <a:pPr algn="ctr"/>
            <a:r>
              <a:rPr lang="en-US" altLang="zh-TW" dirty="0" smtClean="0"/>
              <a:t>Hair density: 68→128/</a:t>
            </a:r>
            <a:br>
              <a:rPr lang="en-US" altLang="zh-TW" dirty="0" smtClean="0"/>
            </a:br>
            <a:r>
              <a:rPr lang="en-US" altLang="zh-TW" dirty="0" smtClean="0"/>
              <a:t>cm</a:t>
            </a:r>
            <a:r>
              <a:rPr lang="en-US" altLang="zh-TW" baseline="30000" dirty="0" smtClean="0"/>
              <a:t>2</a:t>
            </a:r>
            <a:r>
              <a:rPr lang="en-US" altLang="zh-TW" dirty="0" smtClean="0"/>
              <a:t> @ crown</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420" y="2420888"/>
            <a:ext cx="4341068" cy="2569744"/>
          </a:xfrm>
          <a:prstGeom prst="rect">
            <a:avLst/>
          </a:prstGeom>
        </p:spPr>
      </p:pic>
      <p:sp>
        <p:nvSpPr>
          <p:cNvPr id="6" name="文字方塊 5"/>
          <p:cNvSpPr txBox="1"/>
          <p:nvPr/>
        </p:nvSpPr>
        <p:spPr>
          <a:xfrm>
            <a:off x="1331640" y="1979548"/>
            <a:ext cx="7128792" cy="369332"/>
          </a:xfrm>
          <a:prstGeom prst="rect">
            <a:avLst/>
          </a:prstGeom>
          <a:noFill/>
        </p:spPr>
        <p:txBody>
          <a:bodyPr wrap="square" rtlCol="0">
            <a:spAutoFit/>
          </a:bodyPr>
          <a:lstStyle/>
          <a:p>
            <a:r>
              <a:rPr lang="en-US" altLang="zh-TW" dirty="0" smtClean="0"/>
              <a:t>Before @ 2013.04.20                                  2013.06.22</a:t>
            </a:r>
            <a:endParaRPr lang="zh-TW" altLang="en-US" dirty="0"/>
          </a:p>
        </p:txBody>
      </p:sp>
    </p:spTree>
    <p:extLst>
      <p:ext uri="{BB962C8B-B14F-4D97-AF65-F5344CB8AC3E}">
        <p14:creationId xmlns:p14="http://schemas.microsoft.com/office/powerpoint/2010/main" val="2343603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564904"/>
            <a:ext cx="4369016" cy="2575644"/>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64904"/>
            <a:ext cx="4392488" cy="2575644"/>
          </a:xfrm>
          <a:prstGeom prst="rect">
            <a:avLst/>
          </a:prstGeom>
        </p:spPr>
      </p:pic>
      <p:sp>
        <p:nvSpPr>
          <p:cNvPr id="6" name="文字方塊 5"/>
          <p:cNvSpPr txBox="1"/>
          <p:nvPr/>
        </p:nvSpPr>
        <p:spPr>
          <a:xfrm>
            <a:off x="1331640" y="2123564"/>
            <a:ext cx="7128792" cy="369332"/>
          </a:xfrm>
          <a:prstGeom prst="rect">
            <a:avLst/>
          </a:prstGeom>
          <a:noFill/>
        </p:spPr>
        <p:txBody>
          <a:bodyPr wrap="square" rtlCol="0">
            <a:spAutoFit/>
          </a:bodyPr>
          <a:lstStyle/>
          <a:p>
            <a:r>
              <a:rPr lang="en-US" altLang="zh-TW" dirty="0" smtClean="0"/>
              <a:t>Before @ 2013.04.20                                  2013.06.22</a:t>
            </a:r>
            <a:endParaRPr lang="zh-TW" altLang="en-US" dirty="0"/>
          </a:p>
        </p:txBody>
      </p:sp>
      <p:sp>
        <p:nvSpPr>
          <p:cNvPr id="7" name="標題 2"/>
          <p:cNvSpPr>
            <a:spLocks noGrp="1"/>
          </p:cNvSpPr>
          <p:nvPr>
            <p:ph type="title"/>
          </p:nvPr>
        </p:nvSpPr>
        <p:spPr>
          <a:xfrm>
            <a:off x="251520" y="341784"/>
            <a:ext cx="8229600" cy="1143000"/>
          </a:xfrm>
        </p:spPr>
        <p:txBody>
          <a:bodyPr>
            <a:normAutofit fontScale="90000"/>
          </a:bodyPr>
          <a:lstStyle/>
          <a:p>
            <a:pPr algn="ctr"/>
            <a:r>
              <a:rPr lang="en-US" altLang="zh-TW" dirty="0" smtClean="0"/>
              <a:t>Hair density: 88→129/</a:t>
            </a:r>
            <a:br>
              <a:rPr lang="en-US" altLang="zh-TW" dirty="0" smtClean="0"/>
            </a:br>
            <a:r>
              <a:rPr lang="en-US" altLang="zh-TW" dirty="0" smtClean="0"/>
              <a:t>cm</a:t>
            </a:r>
            <a:r>
              <a:rPr lang="en-US" altLang="zh-TW" baseline="30000" dirty="0" smtClean="0"/>
              <a:t>2</a:t>
            </a:r>
            <a:r>
              <a:rPr lang="en-US" altLang="zh-TW" dirty="0" smtClean="0"/>
              <a:t> @ vertex</a:t>
            </a:r>
            <a:endParaRPr lang="zh-TW" altLang="en-US" dirty="0"/>
          </a:p>
        </p:txBody>
      </p:sp>
      <p:sp>
        <p:nvSpPr>
          <p:cNvPr id="8" name="文字方塊 7"/>
          <p:cNvSpPr txBox="1"/>
          <p:nvPr/>
        </p:nvSpPr>
        <p:spPr>
          <a:xfrm>
            <a:off x="827584" y="1671191"/>
            <a:ext cx="7812360" cy="461665"/>
          </a:xfrm>
          <a:prstGeom prst="rect">
            <a:avLst/>
          </a:prstGeom>
          <a:noFill/>
        </p:spPr>
        <p:txBody>
          <a:bodyPr wrap="square" rtlCol="0">
            <a:spAutoFit/>
          </a:bodyPr>
          <a:lstStyle/>
          <a:p>
            <a:r>
              <a:rPr lang="en-US" altLang="zh-TW" sz="2400" dirty="0" smtClean="0"/>
              <a:t>New hair gain = 40 hairs x 300cm</a:t>
            </a:r>
            <a:r>
              <a:rPr lang="en-US" altLang="zh-TW" sz="2400" baseline="30000" dirty="0" smtClean="0"/>
              <a:t>2</a:t>
            </a:r>
            <a:r>
              <a:rPr lang="en-US" altLang="zh-TW" sz="2400" dirty="0" smtClean="0"/>
              <a:t> = 12,000 hairs</a:t>
            </a:r>
            <a:endParaRPr lang="zh-TW" altLang="en-US" sz="2400" dirty="0"/>
          </a:p>
        </p:txBody>
      </p:sp>
    </p:spTree>
    <p:extLst>
      <p:ext uri="{BB962C8B-B14F-4D97-AF65-F5344CB8AC3E}">
        <p14:creationId xmlns:p14="http://schemas.microsoft.com/office/powerpoint/2010/main" val="563325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98" y="1773288"/>
            <a:ext cx="8869190" cy="4248000"/>
          </a:xfrm>
        </p:spPr>
      </p:pic>
      <p:sp>
        <p:nvSpPr>
          <p:cNvPr id="3" name="標題 2"/>
          <p:cNvSpPr>
            <a:spLocks noGrp="1"/>
          </p:cNvSpPr>
          <p:nvPr>
            <p:ph type="title"/>
          </p:nvPr>
        </p:nvSpPr>
        <p:spPr>
          <a:xfrm>
            <a:off x="1259632" y="274638"/>
            <a:ext cx="6048672" cy="1143000"/>
          </a:xfrm>
        </p:spPr>
        <p:txBody>
          <a:bodyPr>
            <a:noAutofit/>
          </a:bodyPr>
          <a:lstStyle/>
          <a:p>
            <a:pPr algn="ctr"/>
            <a:r>
              <a:rPr lang="en-US" altLang="zh-TW" sz="2800" dirty="0" smtClean="0"/>
              <a:t>PDGF + </a:t>
            </a:r>
            <a:r>
              <a:rPr lang="en-US" altLang="zh-TW" sz="2800" dirty="0" err="1" smtClean="0"/>
              <a:t>Antiinflammatory</a:t>
            </a:r>
            <a:r>
              <a:rPr lang="en-US" altLang="zh-TW" sz="2800" dirty="0" smtClean="0"/>
              <a:t> treatment: Great success at      </a:t>
            </a:r>
            <a:br>
              <a:rPr lang="en-US" altLang="zh-TW" sz="2800" dirty="0" smtClean="0"/>
            </a:br>
            <a:r>
              <a:rPr lang="en-US" altLang="zh-TW" sz="2800" dirty="0" smtClean="0"/>
              <a:t>75 days!</a:t>
            </a:r>
            <a:endParaRPr lang="zh-TW" altLang="en-US" sz="2800" dirty="0"/>
          </a:p>
        </p:txBody>
      </p:sp>
    </p:spTree>
    <p:extLst>
      <p:ext uri="{BB962C8B-B14F-4D97-AF65-F5344CB8AC3E}">
        <p14:creationId xmlns:p14="http://schemas.microsoft.com/office/powerpoint/2010/main" val="896158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5" y="1998226"/>
            <a:ext cx="9080579" cy="3852851"/>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054821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143397"/>
            <a:ext cx="2890664" cy="4525963"/>
          </a:xfrm>
        </p:spPr>
        <p:txBody>
          <a:bodyPr>
            <a:normAutofit/>
          </a:bodyPr>
          <a:lstStyle/>
          <a:p>
            <a:r>
              <a:rPr lang="en-US" altLang="zh-TW" sz="2400" dirty="0" err="1"/>
              <a:t>Androgenetic</a:t>
            </a:r>
            <a:r>
              <a:rPr lang="en-US" altLang="zh-TW" sz="2400" dirty="0"/>
              <a:t> Alopecia (AGA) is a common disease affecting over 50% male population over 50 years old in the United Stats.</a:t>
            </a:r>
            <a:endParaRPr lang="zh-TW" altLang="en-US" sz="2400" dirty="0"/>
          </a:p>
        </p:txBody>
      </p:sp>
      <p:sp>
        <p:nvSpPr>
          <p:cNvPr id="3" name="標題 2"/>
          <p:cNvSpPr>
            <a:spLocks noGrp="1"/>
          </p:cNvSpPr>
          <p:nvPr>
            <p:ph type="title"/>
          </p:nvPr>
        </p:nvSpPr>
        <p:spPr>
          <a:xfrm>
            <a:off x="1187624" y="274638"/>
            <a:ext cx="5904656" cy="1143000"/>
          </a:xfrm>
        </p:spPr>
        <p:txBody>
          <a:bodyPr>
            <a:normAutofit/>
          </a:bodyPr>
          <a:lstStyle/>
          <a:p>
            <a:r>
              <a:rPr lang="en-US" altLang="zh-TW" sz="3200" dirty="0" smtClean="0"/>
              <a:t>DHT miniatures hair follicles in  AGA affected zone</a:t>
            </a:r>
            <a:endParaRPr lang="zh-TW" altLang="en-US" sz="32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162" y="1628800"/>
            <a:ext cx="5599342" cy="4032448"/>
          </a:xfrm>
          <a:prstGeom prst="rect">
            <a:avLst/>
          </a:prstGeom>
        </p:spPr>
      </p:pic>
    </p:spTree>
    <p:extLst>
      <p:ext uri="{BB962C8B-B14F-4D97-AF65-F5344CB8AC3E}">
        <p14:creationId xmlns:p14="http://schemas.microsoft.com/office/powerpoint/2010/main" val="1157835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1" y="1695570"/>
            <a:ext cx="8811985" cy="4109694"/>
          </a:xfrm>
        </p:spPr>
      </p:pic>
      <p:sp>
        <p:nvSpPr>
          <p:cNvPr id="3" name="標題 2"/>
          <p:cNvSpPr>
            <a:spLocks noGrp="1"/>
          </p:cNvSpPr>
          <p:nvPr>
            <p:ph type="title"/>
          </p:nvPr>
        </p:nvSpPr>
        <p:spPr>
          <a:xfrm>
            <a:off x="1259632" y="274638"/>
            <a:ext cx="5904656" cy="1143000"/>
          </a:xfrm>
        </p:spPr>
        <p:txBody>
          <a:bodyPr>
            <a:normAutofit fontScale="90000"/>
          </a:bodyPr>
          <a:lstStyle/>
          <a:p>
            <a:pPr algn="ctr"/>
            <a:r>
              <a:rPr lang="en-US" altLang="zh-TW" dirty="0" smtClean="0"/>
              <a:t>Great recovery in occipital zone!</a:t>
            </a:r>
            <a:endParaRPr lang="zh-TW" altLang="en-US" dirty="0"/>
          </a:p>
        </p:txBody>
      </p:sp>
    </p:spTree>
    <p:extLst>
      <p:ext uri="{BB962C8B-B14F-4D97-AF65-F5344CB8AC3E}">
        <p14:creationId xmlns:p14="http://schemas.microsoft.com/office/powerpoint/2010/main" val="4315506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49" y="2127042"/>
            <a:ext cx="8993113" cy="3534206"/>
          </a:xfrm>
        </p:spPr>
      </p:pic>
      <p:sp>
        <p:nvSpPr>
          <p:cNvPr id="3" name="標題 2"/>
          <p:cNvSpPr>
            <a:spLocks noGrp="1"/>
          </p:cNvSpPr>
          <p:nvPr>
            <p:ph type="title"/>
          </p:nvPr>
        </p:nvSpPr>
        <p:spPr>
          <a:xfrm>
            <a:off x="1187624" y="274638"/>
            <a:ext cx="6048672" cy="1143000"/>
          </a:xfrm>
        </p:spPr>
        <p:txBody>
          <a:bodyPr>
            <a:normAutofit/>
          </a:bodyPr>
          <a:lstStyle/>
          <a:p>
            <a:pPr algn="ctr"/>
            <a:r>
              <a:rPr lang="en-US" altLang="zh-TW" sz="3200" dirty="0" smtClean="0"/>
              <a:t>Satisfactory outcome in crown region at 75 days</a:t>
            </a:r>
            <a:endParaRPr lang="zh-TW" altLang="en-US" sz="3200" dirty="0"/>
          </a:p>
        </p:txBody>
      </p:sp>
    </p:spTree>
    <p:extLst>
      <p:ext uri="{BB962C8B-B14F-4D97-AF65-F5344CB8AC3E}">
        <p14:creationId xmlns:p14="http://schemas.microsoft.com/office/powerpoint/2010/main" val="31111846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70" y="2348880"/>
            <a:ext cx="9077034" cy="3240360"/>
          </a:xfrm>
        </p:spPr>
      </p:pic>
      <p:sp>
        <p:nvSpPr>
          <p:cNvPr id="3" name="標題 2"/>
          <p:cNvSpPr>
            <a:spLocks noGrp="1"/>
          </p:cNvSpPr>
          <p:nvPr>
            <p:ph type="title"/>
          </p:nvPr>
        </p:nvSpPr>
        <p:spPr>
          <a:xfrm>
            <a:off x="1475656" y="485800"/>
            <a:ext cx="5760640" cy="1143000"/>
          </a:xfrm>
        </p:spPr>
        <p:txBody>
          <a:bodyPr>
            <a:normAutofit fontScale="90000"/>
          </a:bodyPr>
          <a:lstStyle/>
          <a:p>
            <a:r>
              <a:rPr lang="en-US" altLang="zh-TW" dirty="0"/>
              <a:t>Hair density: </a:t>
            </a:r>
            <a:r>
              <a:rPr lang="en-US" altLang="zh-TW" dirty="0" smtClean="0"/>
              <a:t>139→155/</a:t>
            </a:r>
            <a:r>
              <a:rPr lang="en-US" altLang="zh-TW" dirty="0"/>
              <a:t/>
            </a:r>
            <a:br>
              <a:rPr lang="en-US" altLang="zh-TW" dirty="0"/>
            </a:br>
            <a:r>
              <a:rPr lang="en-US" altLang="zh-TW" dirty="0"/>
              <a:t>cm</a:t>
            </a:r>
            <a:r>
              <a:rPr lang="en-US" altLang="zh-TW" baseline="30000" dirty="0"/>
              <a:t>2</a:t>
            </a:r>
            <a:r>
              <a:rPr lang="en-US" altLang="zh-TW" dirty="0"/>
              <a:t> @ crown</a:t>
            </a:r>
            <a:endParaRPr lang="zh-TW" altLang="en-US" dirty="0"/>
          </a:p>
        </p:txBody>
      </p:sp>
      <p:sp>
        <p:nvSpPr>
          <p:cNvPr id="5" name="文字方塊 4"/>
          <p:cNvSpPr txBox="1"/>
          <p:nvPr/>
        </p:nvSpPr>
        <p:spPr>
          <a:xfrm>
            <a:off x="1331640" y="2051556"/>
            <a:ext cx="7128792" cy="369332"/>
          </a:xfrm>
          <a:prstGeom prst="rect">
            <a:avLst/>
          </a:prstGeom>
          <a:noFill/>
        </p:spPr>
        <p:txBody>
          <a:bodyPr wrap="square" rtlCol="0">
            <a:spAutoFit/>
          </a:bodyPr>
          <a:lstStyle/>
          <a:p>
            <a:r>
              <a:rPr lang="en-US" altLang="zh-TW" dirty="0" smtClean="0"/>
              <a:t>Before @ 2013.07.21                                    2013.10.06</a:t>
            </a:r>
            <a:endParaRPr lang="zh-TW" altLang="en-US" dirty="0"/>
          </a:p>
        </p:txBody>
      </p:sp>
    </p:spTree>
    <p:extLst>
      <p:ext uri="{BB962C8B-B14F-4D97-AF65-F5344CB8AC3E}">
        <p14:creationId xmlns:p14="http://schemas.microsoft.com/office/powerpoint/2010/main" val="41418226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p:cNvSpPr>
            <a:spLocks noGrp="1"/>
          </p:cNvSpPr>
          <p:nvPr>
            <p:ph type="title"/>
          </p:nvPr>
        </p:nvSpPr>
        <p:spPr>
          <a:xfrm>
            <a:off x="745232" y="413792"/>
            <a:ext cx="7067128" cy="1143000"/>
          </a:xfrm>
        </p:spPr>
        <p:txBody>
          <a:bodyPr>
            <a:normAutofit fontScale="90000"/>
          </a:bodyPr>
          <a:lstStyle/>
          <a:p>
            <a:pPr algn="ctr"/>
            <a:r>
              <a:rPr lang="en-US" altLang="zh-TW" dirty="0" smtClean="0"/>
              <a:t>Hair density: 128→168/</a:t>
            </a:r>
            <a:br>
              <a:rPr lang="en-US" altLang="zh-TW" dirty="0" smtClean="0"/>
            </a:br>
            <a:r>
              <a:rPr lang="en-US" altLang="zh-TW" dirty="0" smtClean="0"/>
              <a:t>cm</a:t>
            </a:r>
            <a:r>
              <a:rPr lang="en-US" altLang="zh-TW" baseline="30000" dirty="0" smtClean="0"/>
              <a:t>2</a:t>
            </a:r>
            <a:r>
              <a:rPr lang="en-US" altLang="zh-TW" dirty="0" smtClean="0"/>
              <a:t> @ vertex</a:t>
            </a:r>
            <a:endParaRPr lang="zh-TW" altLang="en-US" dirty="0"/>
          </a:p>
        </p:txBody>
      </p:sp>
      <p:sp>
        <p:nvSpPr>
          <p:cNvPr id="5" name="文字方塊 4"/>
          <p:cNvSpPr txBox="1"/>
          <p:nvPr/>
        </p:nvSpPr>
        <p:spPr>
          <a:xfrm>
            <a:off x="827584" y="1671191"/>
            <a:ext cx="7812360" cy="461665"/>
          </a:xfrm>
          <a:prstGeom prst="rect">
            <a:avLst/>
          </a:prstGeom>
          <a:noFill/>
        </p:spPr>
        <p:txBody>
          <a:bodyPr wrap="square" rtlCol="0">
            <a:spAutoFit/>
          </a:bodyPr>
          <a:lstStyle/>
          <a:p>
            <a:r>
              <a:rPr lang="en-US" altLang="zh-TW" sz="2400" dirty="0" smtClean="0"/>
              <a:t>New hair gain = 30 hairs x 240cm</a:t>
            </a:r>
            <a:r>
              <a:rPr lang="en-US" altLang="zh-TW" sz="2400" baseline="30000" dirty="0" smtClean="0"/>
              <a:t>2</a:t>
            </a:r>
            <a:r>
              <a:rPr lang="en-US" altLang="zh-TW" sz="2400" dirty="0" smtClean="0"/>
              <a:t> = 7,200 hairs</a:t>
            </a:r>
            <a:endParaRPr lang="zh-TW" altLang="en-US" sz="2400"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5" y="2780928"/>
            <a:ext cx="4357192" cy="2952328"/>
          </a:xfr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37564"/>
            <a:ext cx="4464496" cy="3119181"/>
          </a:xfrm>
          <a:prstGeom prst="rect">
            <a:avLst/>
          </a:prstGeom>
        </p:spPr>
      </p:pic>
      <p:sp>
        <p:nvSpPr>
          <p:cNvPr id="9" name="文字方塊 8"/>
          <p:cNvSpPr txBox="1"/>
          <p:nvPr/>
        </p:nvSpPr>
        <p:spPr>
          <a:xfrm>
            <a:off x="1187624" y="2411596"/>
            <a:ext cx="7128792" cy="369332"/>
          </a:xfrm>
          <a:prstGeom prst="rect">
            <a:avLst/>
          </a:prstGeom>
          <a:noFill/>
        </p:spPr>
        <p:txBody>
          <a:bodyPr wrap="square" rtlCol="0">
            <a:spAutoFit/>
          </a:bodyPr>
          <a:lstStyle/>
          <a:p>
            <a:r>
              <a:rPr lang="en-US" altLang="zh-TW" dirty="0" smtClean="0"/>
              <a:t>Before @ 2013.07.21                                          2013.10.06</a:t>
            </a:r>
            <a:endParaRPr lang="zh-TW" altLang="en-US" dirty="0"/>
          </a:p>
        </p:txBody>
      </p:sp>
    </p:spTree>
    <p:extLst>
      <p:ext uri="{BB962C8B-B14F-4D97-AF65-F5344CB8AC3E}">
        <p14:creationId xmlns:p14="http://schemas.microsoft.com/office/powerpoint/2010/main" val="23708529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729016"/>
            <a:ext cx="8849519" cy="4004240"/>
          </a:xfrm>
        </p:spPr>
      </p:pic>
      <p:sp>
        <p:nvSpPr>
          <p:cNvPr id="3" name="標題 2"/>
          <p:cNvSpPr>
            <a:spLocks noGrp="1"/>
          </p:cNvSpPr>
          <p:nvPr>
            <p:ph type="title"/>
          </p:nvPr>
        </p:nvSpPr>
        <p:spPr>
          <a:xfrm>
            <a:off x="1321296" y="274638"/>
            <a:ext cx="5915000" cy="1143000"/>
          </a:xfrm>
        </p:spPr>
        <p:txBody>
          <a:bodyPr/>
          <a:lstStyle/>
          <a:p>
            <a:r>
              <a:rPr lang="en-US" altLang="zh-TW" dirty="0" err="1" smtClean="0"/>
              <a:t>R’t</a:t>
            </a:r>
            <a:r>
              <a:rPr lang="en-US" altLang="zh-TW" dirty="0" smtClean="0"/>
              <a:t> temporal regrowth</a:t>
            </a:r>
            <a:endParaRPr lang="zh-TW" altLang="en-US" dirty="0"/>
          </a:p>
        </p:txBody>
      </p:sp>
    </p:spTree>
    <p:extLst>
      <p:ext uri="{BB962C8B-B14F-4D97-AF65-F5344CB8AC3E}">
        <p14:creationId xmlns:p14="http://schemas.microsoft.com/office/powerpoint/2010/main" val="41017712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628800"/>
            <a:ext cx="9124334" cy="4278778"/>
          </a:xfrm>
        </p:spPr>
      </p:pic>
      <p:sp>
        <p:nvSpPr>
          <p:cNvPr id="3" name="標題 2"/>
          <p:cNvSpPr>
            <a:spLocks noGrp="1"/>
          </p:cNvSpPr>
          <p:nvPr>
            <p:ph type="title"/>
          </p:nvPr>
        </p:nvSpPr>
        <p:spPr>
          <a:xfrm>
            <a:off x="1547664" y="274638"/>
            <a:ext cx="5832648" cy="1143000"/>
          </a:xfrm>
        </p:spPr>
        <p:txBody>
          <a:bodyPr>
            <a:normAutofit fontScale="90000"/>
          </a:bodyPr>
          <a:lstStyle/>
          <a:p>
            <a:r>
              <a:rPr lang="en-US" altLang="zh-TW" dirty="0" smtClean="0"/>
              <a:t>Significant regrowth in </a:t>
            </a:r>
            <a:r>
              <a:rPr lang="en-US" altLang="zh-TW" dirty="0" err="1" smtClean="0"/>
              <a:t>L’t</a:t>
            </a:r>
            <a:r>
              <a:rPr lang="en-US" altLang="zh-TW" dirty="0" smtClean="0"/>
              <a:t> temporal region</a:t>
            </a:r>
            <a:endParaRPr lang="zh-TW" altLang="en-US" dirty="0"/>
          </a:p>
        </p:txBody>
      </p:sp>
      <p:pic>
        <p:nvPicPr>
          <p:cNvPr id="6" name="圖片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5000" contrast="7000"/>
                    </a14:imgEffect>
                  </a14:imgLayer>
                </a14:imgProps>
              </a:ext>
              <a:ext uri="{28A0092B-C50C-407E-A947-70E740481C1C}">
                <a14:useLocalDpi xmlns:a14="http://schemas.microsoft.com/office/drawing/2010/main" val="0"/>
              </a:ext>
            </a:extLst>
          </a:blip>
          <a:srcRect l="8506" t="8897" r="34033" b="18184"/>
          <a:stretch/>
        </p:blipFill>
        <p:spPr>
          <a:xfrm>
            <a:off x="36000" y="1629272"/>
            <a:ext cx="4464000" cy="4248000"/>
          </a:xfrm>
          <a:prstGeom prst="rect">
            <a:avLst/>
          </a:prstGeom>
        </p:spPr>
      </p:pic>
      <p:sp>
        <p:nvSpPr>
          <p:cNvPr id="7" name="向右箭號 6"/>
          <p:cNvSpPr/>
          <p:nvPr/>
        </p:nvSpPr>
        <p:spPr>
          <a:xfrm>
            <a:off x="2519772" y="3068960"/>
            <a:ext cx="252028" cy="216024"/>
          </a:xfrm>
          <a:prstGeom prst="rightArrow">
            <a:avLst/>
          </a:prstGeom>
          <a:noFill/>
          <a:ln w="2222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979739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99" y="1772816"/>
            <a:ext cx="8982797" cy="4069130"/>
          </a:xfrm>
        </p:spPr>
      </p:pic>
      <p:sp>
        <p:nvSpPr>
          <p:cNvPr id="3" name="標題 2"/>
          <p:cNvSpPr>
            <a:spLocks noGrp="1"/>
          </p:cNvSpPr>
          <p:nvPr>
            <p:ph type="title"/>
          </p:nvPr>
        </p:nvSpPr>
        <p:spPr>
          <a:xfrm>
            <a:off x="1763688" y="274638"/>
            <a:ext cx="5400600" cy="1143000"/>
          </a:xfrm>
        </p:spPr>
        <p:txBody>
          <a:bodyPr>
            <a:noAutofit/>
          </a:bodyPr>
          <a:lstStyle/>
          <a:p>
            <a:r>
              <a:rPr lang="en-US" altLang="zh-TW" sz="2800" dirty="0" smtClean="0"/>
              <a:t>Hair line advances by 2cm</a:t>
            </a:r>
            <a:br>
              <a:rPr lang="en-US" altLang="zh-TW" sz="2800" dirty="0" smtClean="0"/>
            </a:br>
            <a:r>
              <a:rPr lang="en-US" altLang="zh-TW" sz="2800" dirty="0" smtClean="0"/>
              <a:t>Not possible with </a:t>
            </a:r>
            <a:r>
              <a:rPr lang="en-US" altLang="zh-TW" sz="2800" dirty="0" err="1" smtClean="0"/>
              <a:t>minoxidil</a:t>
            </a:r>
            <a:r>
              <a:rPr lang="en-US" altLang="zh-TW" sz="2800" dirty="0" smtClean="0"/>
              <a:t> or </a:t>
            </a:r>
            <a:r>
              <a:rPr lang="en-US" altLang="zh-TW" sz="2800" dirty="0" err="1" smtClean="0"/>
              <a:t>finasteride</a:t>
            </a:r>
            <a:r>
              <a:rPr lang="en-US" altLang="zh-TW" sz="2800" dirty="0" smtClean="0"/>
              <a:t>!</a:t>
            </a:r>
            <a:endParaRPr lang="zh-TW" altLang="en-US" sz="2800" dirty="0"/>
          </a:p>
        </p:txBody>
      </p:sp>
    </p:spTree>
    <p:extLst>
      <p:ext uri="{BB962C8B-B14F-4D97-AF65-F5344CB8AC3E}">
        <p14:creationId xmlns:p14="http://schemas.microsoft.com/office/powerpoint/2010/main" val="25177824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t="3445" b="-1982"/>
          <a:stretch/>
        </p:blipFill>
        <p:spPr>
          <a:xfrm>
            <a:off x="4716016" y="1872000"/>
            <a:ext cx="3611207" cy="4896000"/>
          </a:xfrm>
        </p:spPr>
      </p:pic>
      <p:sp>
        <p:nvSpPr>
          <p:cNvPr id="3" name="標題 2"/>
          <p:cNvSpPr>
            <a:spLocks noGrp="1"/>
          </p:cNvSpPr>
          <p:nvPr>
            <p:ph type="title"/>
          </p:nvPr>
        </p:nvSpPr>
        <p:spPr>
          <a:xfrm>
            <a:off x="1259632" y="274638"/>
            <a:ext cx="7427168" cy="1143000"/>
          </a:xfrm>
        </p:spPr>
        <p:txBody>
          <a:bodyPr/>
          <a:lstStyle/>
          <a:p>
            <a:r>
              <a:rPr lang="en-US" altLang="zh-TW" dirty="0" smtClean="0"/>
              <a:t>Mr. Hsieh (Shanghai)</a:t>
            </a:r>
            <a:endParaRPr lang="zh-TW" altLang="en-US" dirty="0"/>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r="1766" b="11122"/>
          <a:stretch/>
        </p:blipFill>
        <p:spPr>
          <a:xfrm rot="-5400000">
            <a:off x="961184" y="2572791"/>
            <a:ext cx="3937254" cy="2671707"/>
          </a:xfrm>
          <a:prstGeom prst="rect">
            <a:avLst/>
          </a:prstGeom>
        </p:spPr>
      </p:pic>
      <p:sp>
        <p:nvSpPr>
          <p:cNvPr id="5" name="圓角矩形 4"/>
          <p:cNvSpPr/>
          <p:nvPr/>
        </p:nvSpPr>
        <p:spPr>
          <a:xfrm>
            <a:off x="1835696" y="3573016"/>
            <a:ext cx="2232248" cy="792088"/>
          </a:xfrm>
          <a:prstGeom prst="roundRect">
            <a:avLst/>
          </a:prstGeom>
          <a:solidFill>
            <a:schemeClr val="bg1"/>
          </a:solidFill>
          <a:ln w="222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115616" y="1556792"/>
            <a:ext cx="7128792" cy="369332"/>
          </a:xfrm>
          <a:prstGeom prst="rect">
            <a:avLst/>
          </a:prstGeom>
          <a:noFill/>
        </p:spPr>
        <p:txBody>
          <a:bodyPr wrap="square" rtlCol="0">
            <a:spAutoFit/>
          </a:bodyPr>
          <a:lstStyle/>
          <a:p>
            <a:r>
              <a:rPr lang="en-US" altLang="zh-TW" dirty="0" smtClean="0"/>
              <a:t>        Before @ 2013.11.14                         2014.05.06</a:t>
            </a:r>
            <a:endParaRPr lang="zh-TW" altLang="en-US" dirty="0"/>
          </a:p>
        </p:txBody>
      </p:sp>
    </p:spTree>
    <p:extLst>
      <p:ext uri="{BB962C8B-B14F-4D97-AF65-F5344CB8AC3E}">
        <p14:creationId xmlns:p14="http://schemas.microsoft.com/office/powerpoint/2010/main" val="17853013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971748"/>
            <a:ext cx="8996193" cy="4337572"/>
          </a:xfrm>
        </p:spPr>
      </p:pic>
      <p:sp>
        <p:nvSpPr>
          <p:cNvPr id="3" name="標題 2"/>
          <p:cNvSpPr>
            <a:spLocks noGrp="1"/>
          </p:cNvSpPr>
          <p:nvPr>
            <p:ph type="title"/>
          </p:nvPr>
        </p:nvSpPr>
        <p:spPr>
          <a:xfrm>
            <a:off x="1177280" y="485800"/>
            <a:ext cx="7571184" cy="1143000"/>
          </a:xfrm>
        </p:spPr>
        <p:txBody>
          <a:bodyPr>
            <a:normAutofit/>
          </a:bodyPr>
          <a:lstStyle/>
          <a:p>
            <a:r>
              <a:rPr lang="en-US" altLang="zh-TW" sz="3200" dirty="0" smtClean="0"/>
              <a:t>Hair density improved at vertex!!</a:t>
            </a:r>
            <a:endParaRPr lang="zh-TW" altLang="en-US" sz="3200" dirty="0"/>
          </a:p>
        </p:txBody>
      </p:sp>
      <p:sp>
        <p:nvSpPr>
          <p:cNvPr id="5" name="文字方塊 4"/>
          <p:cNvSpPr txBox="1"/>
          <p:nvPr/>
        </p:nvSpPr>
        <p:spPr>
          <a:xfrm>
            <a:off x="1115616" y="1556792"/>
            <a:ext cx="7128792" cy="369332"/>
          </a:xfrm>
          <a:prstGeom prst="rect">
            <a:avLst/>
          </a:prstGeom>
          <a:noFill/>
        </p:spPr>
        <p:txBody>
          <a:bodyPr wrap="square" rtlCol="0">
            <a:spAutoFit/>
          </a:bodyPr>
          <a:lstStyle/>
          <a:p>
            <a:r>
              <a:rPr lang="en-US" altLang="zh-TW" dirty="0" smtClean="0"/>
              <a:t>        Before @ 2013.11.14                            2014.05.06</a:t>
            </a:r>
            <a:endParaRPr lang="zh-TW" altLang="en-US" dirty="0"/>
          </a:p>
        </p:txBody>
      </p:sp>
    </p:spTree>
    <p:extLst>
      <p:ext uri="{BB962C8B-B14F-4D97-AF65-F5344CB8AC3E}">
        <p14:creationId xmlns:p14="http://schemas.microsoft.com/office/powerpoint/2010/main" val="29662303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48" y="1958840"/>
            <a:ext cx="8971548" cy="4206464"/>
          </a:xfrm>
        </p:spPr>
      </p:pic>
      <p:sp>
        <p:nvSpPr>
          <p:cNvPr id="3" name="標題 2"/>
          <p:cNvSpPr>
            <a:spLocks noGrp="1"/>
          </p:cNvSpPr>
          <p:nvPr>
            <p:ph type="title"/>
          </p:nvPr>
        </p:nvSpPr>
        <p:spPr>
          <a:xfrm>
            <a:off x="1331640" y="413792"/>
            <a:ext cx="5976664" cy="1143000"/>
          </a:xfrm>
        </p:spPr>
        <p:txBody>
          <a:bodyPr>
            <a:normAutofit/>
          </a:bodyPr>
          <a:lstStyle/>
          <a:p>
            <a:pPr algn="ctr"/>
            <a:r>
              <a:rPr lang="en-US" altLang="zh-TW" sz="3200" dirty="0" smtClean="0"/>
              <a:t>Thicker and denser hairs </a:t>
            </a:r>
            <a:br>
              <a:rPr lang="en-US" altLang="zh-TW" sz="3200" dirty="0" smtClean="0"/>
            </a:br>
            <a:r>
              <a:rPr lang="en-US" altLang="zh-TW" sz="3200" dirty="0" smtClean="0"/>
              <a:t>at crown region!</a:t>
            </a:r>
            <a:endParaRPr lang="zh-TW" altLang="en-US" sz="3200" dirty="0"/>
          </a:p>
        </p:txBody>
      </p:sp>
      <p:sp>
        <p:nvSpPr>
          <p:cNvPr id="5" name="文字方塊 4"/>
          <p:cNvSpPr txBox="1"/>
          <p:nvPr/>
        </p:nvSpPr>
        <p:spPr>
          <a:xfrm>
            <a:off x="1115616" y="1556792"/>
            <a:ext cx="7128792" cy="369332"/>
          </a:xfrm>
          <a:prstGeom prst="rect">
            <a:avLst/>
          </a:prstGeom>
          <a:noFill/>
        </p:spPr>
        <p:txBody>
          <a:bodyPr wrap="square" rtlCol="0">
            <a:spAutoFit/>
          </a:bodyPr>
          <a:lstStyle/>
          <a:p>
            <a:r>
              <a:rPr lang="en-US" altLang="zh-TW" dirty="0" smtClean="0"/>
              <a:t>   Before @ 2013.11.14                                  2014.05.06</a:t>
            </a:r>
            <a:endParaRPr lang="zh-TW" altLang="en-US" dirty="0"/>
          </a:p>
        </p:txBody>
      </p:sp>
    </p:spTree>
    <p:extLst>
      <p:ext uri="{BB962C8B-B14F-4D97-AF65-F5344CB8AC3E}">
        <p14:creationId xmlns:p14="http://schemas.microsoft.com/office/powerpoint/2010/main" val="2493213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619672" y="2132856"/>
            <a:ext cx="5760640" cy="4525963"/>
          </a:xfrm>
        </p:spPr>
        <p:txBody>
          <a:bodyPr>
            <a:normAutofit fontScale="85000" lnSpcReduction="20000"/>
          </a:bodyPr>
          <a:lstStyle/>
          <a:p>
            <a:r>
              <a:rPr lang="en-US" altLang="zh-TW" dirty="0" smtClean="0"/>
              <a:t>The </a:t>
            </a:r>
            <a:r>
              <a:rPr lang="en-US" altLang="zh-TW" dirty="0"/>
              <a:t>main molecular pathway has been accepted that 5-alpha reductase in the fast growing cells outside dermal papilla of hair follicle converting testosterone into </a:t>
            </a:r>
            <a:r>
              <a:rPr lang="en-US" altLang="zh-TW" dirty="0" err="1"/>
              <a:t>dihydrotestosterone</a:t>
            </a:r>
            <a:r>
              <a:rPr lang="en-US" altLang="zh-TW" dirty="0"/>
              <a:t> (DHT). DHT then binds androgen receptor and the complex of which next binds DNA in cell nucleus, resulting in growth arrest of follicle cell and gradual decrease of protein synthesis.  Such molecular pathway prevents </a:t>
            </a:r>
            <a:r>
              <a:rPr lang="en-US" altLang="zh-TW" dirty="0" err="1"/>
              <a:t>vellus</a:t>
            </a:r>
            <a:r>
              <a:rPr lang="en-US" altLang="zh-TW" dirty="0"/>
              <a:t> hair growing into terminal hair in the next shortened </a:t>
            </a:r>
            <a:r>
              <a:rPr lang="en-US" altLang="zh-TW" dirty="0" err="1"/>
              <a:t>anagen</a:t>
            </a:r>
            <a:r>
              <a:rPr lang="en-US" altLang="zh-TW" dirty="0"/>
              <a:t> phase</a:t>
            </a:r>
            <a:endParaRPr lang="zh-TW" altLang="en-US" dirty="0"/>
          </a:p>
        </p:txBody>
      </p:sp>
      <p:pic>
        <p:nvPicPr>
          <p:cNvPr id="4" name="Picture 6" descr="http://t3.gstatic.com/images?q=tbn:ANd9GcSCVs-m6oIdZhNhxlhrIEkOdyqTpc-H4oWdp0Dk8edCTosxAX0_y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04664"/>
            <a:ext cx="3608747"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946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29" y="1867011"/>
            <a:ext cx="9074175" cy="4298293"/>
          </a:xfrm>
        </p:spPr>
      </p:pic>
      <p:sp>
        <p:nvSpPr>
          <p:cNvPr id="3" name="標題 2"/>
          <p:cNvSpPr>
            <a:spLocks noGrp="1"/>
          </p:cNvSpPr>
          <p:nvPr>
            <p:ph type="title"/>
          </p:nvPr>
        </p:nvSpPr>
        <p:spPr>
          <a:xfrm>
            <a:off x="2051720" y="274638"/>
            <a:ext cx="6192688" cy="1143000"/>
          </a:xfrm>
        </p:spPr>
        <p:txBody>
          <a:bodyPr>
            <a:normAutofit/>
          </a:bodyPr>
          <a:lstStyle/>
          <a:p>
            <a:r>
              <a:rPr lang="en-US" altLang="zh-TW" sz="3200" dirty="0" smtClean="0"/>
              <a:t>Great hair regrowth at </a:t>
            </a:r>
            <a:br>
              <a:rPr lang="en-US" altLang="zh-TW" sz="3200" dirty="0" smtClean="0"/>
            </a:br>
            <a:r>
              <a:rPr lang="en-US" altLang="zh-TW" sz="3200" dirty="0" err="1" smtClean="0"/>
              <a:t>R’t</a:t>
            </a:r>
            <a:r>
              <a:rPr lang="en-US" altLang="zh-TW" sz="3200" dirty="0" smtClean="0"/>
              <a:t> temporal region !!!</a:t>
            </a:r>
            <a:endParaRPr lang="zh-TW" altLang="en-US" sz="3200" dirty="0"/>
          </a:p>
        </p:txBody>
      </p:sp>
      <p:sp>
        <p:nvSpPr>
          <p:cNvPr id="5" name="文字方塊 4"/>
          <p:cNvSpPr txBox="1"/>
          <p:nvPr/>
        </p:nvSpPr>
        <p:spPr>
          <a:xfrm>
            <a:off x="1115616" y="1556792"/>
            <a:ext cx="7128792" cy="369332"/>
          </a:xfrm>
          <a:prstGeom prst="rect">
            <a:avLst/>
          </a:prstGeom>
          <a:noFill/>
        </p:spPr>
        <p:txBody>
          <a:bodyPr wrap="square" rtlCol="0">
            <a:spAutoFit/>
          </a:bodyPr>
          <a:lstStyle/>
          <a:p>
            <a:r>
              <a:rPr lang="en-US" altLang="zh-TW" dirty="0" smtClean="0"/>
              <a:t>Before @ 2013.11.14                                         2014.05.06</a:t>
            </a:r>
            <a:endParaRPr lang="zh-TW" altLang="en-US" dirty="0"/>
          </a:p>
        </p:txBody>
      </p:sp>
    </p:spTree>
    <p:extLst>
      <p:ext uri="{BB962C8B-B14F-4D97-AF65-F5344CB8AC3E}">
        <p14:creationId xmlns:p14="http://schemas.microsoft.com/office/powerpoint/2010/main" val="24094654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2852936"/>
            <a:ext cx="4457414" cy="2654903"/>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616" y="2852937"/>
            <a:ext cx="4502880" cy="2664296"/>
          </a:xfrm>
          <a:prstGeom prst="rect">
            <a:avLst/>
          </a:prstGeom>
        </p:spPr>
      </p:pic>
      <p:sp>
        <p:nvSpPr>
          <p:cNvPr id="6" name="標題 2"/>
          <p:cNvSpPr>
            <a:spLocks noGrp="1"/>
          </p:cNvSpPr>
          <p:nvPr>
            <p:ph type="title"/>
          </p:nvPr>
        </p:nvSpPr>
        <p:spPr>
          <a:xfrm>
            <a:off x="1475656" y="485800"/>
            <a:ext cx="5760640" cy="1143000"/>
          </a:xfrm>
        </p:spPr>
        <p:txBody>
          <a:bodyPr>
            <a:normAutofit fontScale="90000"/>
          </a:bodyPr>
          <a:lstStyle/>
          <a:p>
            <a:r>
              <a:rPr lang="en-US" altLang="zh-TW" dirty="0"/>
              <a:t>Hair density: </a:t>
            </a:r>
            <a:r>
              <a:rPr lang="en-US" altLang="zh-TW" dirty="0" smtClean="0"/>
              <a:t>155→180/</a:t>
            </a:r>
            <a:r>
              <a:rPr lang="en-US" altLang="zh-TW" dirty="0"/>
              <a:t/>
            </a:r>
            <a:br>
              <a:rPr lang="en-US" altLang="zh-TW" dirty="0"/>
            </a:br>
            <a:r>
              <a:rPr lang="en-US" altLang="zh-TW" dirty="0"/>
              <a:t>cm</a:t>
            </a:r>
            <a:r>
              <a:rPr lang="en-US" altLang="zh-TW" baseline="30000" dirty="0"/>
              <a:t>2</a:t>
            </a:r>
            <a:r>
              <a:rPr lang="en-US" altLang="zh-TW" dirty="0"/>
              <a:t> @ </a:t>
            </a:r>
            <a:r>
              <a:rPr lang="en-US" altLang="zh-TW" dirty="0" smtClean="0"/>
              <a:t>crown !!!</a:t>
            </a:r>
            <a:endParaRPr lang="zh-TW" altLang="en-US" dirty="0"/>
          </a:p>
        </p:txBody>
      </p:sp>
      <p:sp>
        <p:nvSpPr>
          <p:cNvPr id="7" name="文字方塊 6"/>
          <p:cNvSpPr txBox="1"/>
          <p:nvPr/>
        </p:nvSpPr>
        <p:spPr>
          <a:xfrm>
            <a:off x="1115616" y="2411596"/>
            <a:ext cx="7128792" cy="369332"/>
          </a:xfrm>
          <a:prstGeom prst="rect">
            <a:avLst/>
          </a:prstGeom>
          <a:noFill/>
        </p:spPr>
        <p:txBody>
          <a:bodyPr wrap="square" rtlCol="0">
            <a:spAutoFit/>
          </a:bodyPr>
          <a:lstStyle/>
          <a:p>
            <a:r>
              <a:rPr lang="en-US" altLang="zh-TW" dirty="0" smtClean="0"/>
              <a:t>Before @ 2013.11.14                                         2014.05.06</a:t>
            </a:r>
            <a:endParaRPr lang="zh-TW" altLang="en-US" dirty="0"/>
          </a:p>
        </p:txBody>
      </p:sp>
    </p:spTree>
    <p:extLst>
      <p:ext uri="{BB962C8B-B14F-4D97-AF65-F5344CB8AC3E}">
        <p14:creationId xmlns:p14="http://schemas.microsoft.com/office/powerpoint/2010/main" val="21498309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6220" y="2842604"/>
            <a:ext cx="4398268" cy="2602620"/>
          </a:xfr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73" y="2852936"/>
            <a:ext cx="4373819" cy="2592288"/>
          </a:xfrm>
          <a:prstGeom prst="rect">
            <a:avLst/>
          </a:prstGeom>
        </p:spPr>
      </p:pic>
      <p:sp>
        <p:nvSpPr>
          <p:cNvPr id="9" name="文字方塊 8"/>
          <p:cNvSpPr txBox="1"/>
          <p:nvPr/>
        </p:nvSpPr>
        <p:spPr>
          <a:xfrm>
            <a:off x="1115616" y="2411596"/>
            <a:ext cx="7128792" cy="369332"/>
          </a:xfrm>
          <a:prstGeom prst="rect">
            <a:avLst/>
          </a:prstGeom>
          <a:noFill/>
        </p:spPr>
        <p:txBody>
          <a:bodyPr wrap="square" rtlCol="0">
            <a:spAutoFit/>
          </a:bodyPr>
          <a:lstStyle/>
          <a:p>
            <a:r>
              <a:rPr lang="en-US" altLang="zh-TW" dirty="0" smtClean="0"/>
              <a:t>Before @ 2013.11.14                                         2014.05.06</a:t>
            </a:r>
            <a:endParaRPr lang="zh-TW" altLang="en-US" dirty="0"/>
          </a:p>
        </p:txBody>
      </p:sp>
      <p:sp>
        <p:nvSpPr>
          <p:cNvPr id="10" name="標題 2"/>
          <p:cNvSpPr>
            <a:spLocks noGrp="1"/>
          </p:cNvSpPr>
          <p:nvPr>
            <p:ph type="title"/>
          </p:nvPr>
        </p:nvSpPr>
        <p:spPr>
          <a:xfrm>
            <a:off x="745232" y="413792"/>
            <a:ext cx="7067128" cy="1143000"/>
          </a:xfrm>
        </p:spPr>
        <p:txBody>
          <a:bodyPr>
            <a:normAutofit fontScale="90000"/>
          </a:bodyPr>
          <a:lstStyle/>
          <a:p>
            <a:pPr algn="ctr"/>
            <a:r>
              <a:rPr lang="en-US" altLang="zh-TW" dirty="0" smtClean="0"/>
              <a:t>Hair density: 142→159/</a:t>
            </a:r>
            <a:br>
              <a:rPr lang="en-US" altLang="zh-TW" dirty="0" smtClean="0"/>
            </a:br>
            <a:r>
              <a:rPr lang="en-US" altLang="zh-TW" dirty="0" smtClean="0"/>
              <a:t>cm</a:t>
            </a:r>
            <a:r>
              <a:rPr lang="en-US" altLang="zh-TW" baseline="30000" dirty="0" smtClean="0"/>
              <a:t>2</a:t>
            </a:r>
            <a:r>
              <a:rPr lang="en-US" altLang="zh-TW" dirty="0" smtClean="0"/>
              <a:t> @ vertex</a:t>
            </a:r>
            <a:endParaRPr lang="zh-TW" altLang="en-US" dirty="0"/>
          </a:p>
        </p:txBody>
      </p:sp>
      <p:sp>
        <p:nvSpPr>
          <p:cNvPr id="11" name="文字方塊 10"/>
          <p:cNvSpPr txBox="1"/>
          <p:nvPr/>
        </p:nvSpPr>
        <p:spPr>
          <a:xfrm>
            <a:off x="827584" y="1815207"/>
            <a:ext cx="7812360" cy="461665"/>
          </a:xfrm>
          <a:prstGeom prst="rect">
            <a:avLst/>
          </a:prstGeom>
          <a:noFill/>
        </p:spPr>
        <p:txBody>
          <a:bodyPr wrap="square" rtlCol="0">
            <a:spAutoFit/>
          </a:bodyPr>
          <a:lstStyle/>
          <a:p>
            <a:r>
              <a:rPr lang="en-US" altLang="zh-TW" sz="2400" dirty="0" smtClean="0"/>
              <a:t>New hair gain = 17 hairs x 200cm</a:t>
            </a:r>
            <a:r>
              <a:rPr lang="en-US" altLang="zh-TW" sz="2400" baseline="30000" dirty="0" smtClean="0"/>
              <a:t>2</a:t>
            </a:r>
            <a:r>
              <a:rPr lang="en-US" altLang="zh-TW" sz="2400" dirty="0" smtClean="0"/>
              <a:t> = 3,400 hairs</a:t>
            </a:r>
            <a:endParaRPr lang="zh-TW" altLang="en-US" sz="2400" dirty="0"/>
          </a:p>
        </p:txBody>
      </p:sp>
    </p:spTree>
    <p:extLst>
      <p:ext uri="{BB962C8B-B14F-4D97-AF65-F5344CB8AC3E}">
        <p14:creationId xmlns:p14="http://schemas.microsoft.com/office/powerpoint/2010/main" val="31683632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b="5621"/>
          <a:stretch/>
        </p:blipFill>
        <p:spPr>
          <a:xfrm>
            <a:off x="198646" y="1332712"/>
            <a:ext cx="8765842" cy="5192632"/>
          </a:xfrm>
        </p:spPr>
      </p:pic>
    </p:spTree>
    <p:extLst>
      <p:ext uri="{BB962C8B-B14F-4D97-AF65-F5344CB8AC3E}">
        <p14:creationId xmlns:p14="http://schemas.microsoft.com/office/powerpoint/2010/main" val="31463673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991" y="1832912"/>
            <a:ext cx="9017513" cy="4188376"/>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7979227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pic>
        <p:nvPicPr>
          <p:cNvPr id="8"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14" y="1556792"/>
            <a:ext cx="9063690" cy="4771460"/>
          </a:xfrm>
        </p:spPr>
      </p:pic>
    </p:spTree>
    <p:extLst>
      <p:ext uri="{BB962C8B-B14F-4D97-AF65-F5344CB8AC3E}">
        <p14:creationId xmlns:p14="http://schemas.microsoft.com/office/powerpoint/2010/main" val="19771856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2420888"/>
            <a:ext cx="8998122" cy="3168352"/>
          </a:xfrm>
        </p:spPr>
      </p:pic>
      <p:sp>
        <p:nvSpPr>
          <p:cNvPr id="3" name="標題 2"/>
          <p:cNvSpPr>
            <a:spLocks noGrp="1"/>
          </p:cNvSpPr>
          <p:nvPr>
            <p:ph type="title"/>
          </p:nvPr>
        </p:nvSpPr>
        <p:spPr>
          <a:xfrm>
            <a:off x="1259632" y="274638"/>
            <a:ext cx="6192688" cy="1143000"/>
          </a:xfrm>
        </p:spPr>
        <p:txBody>
          <a:bodyPr>
            <a:normAutofit fontScale="90000"/>
          </a:bodyPr>
          <a:lstStyle/>
          <a:p>
            <a:r>
              <a:rPr lang="en-US" altLang="zh-TW" sz="3200" dirty="0" smtClean="0"/>
              <a:t>Vertex hair density increase from 129 hairs to 154 hairs/cm</a:t>
            </a:r>
            <a:r>
              <a:rPr lang="en-US" altLang="zh-TW" sz="3200" baseline="30000" dirty="0" smtClean="0"/>
              <a:t>2</a:t>
            </a:r>
            <a:endParaRPr lang="zh-TW" altLang="en-US" sz="3200" baseline="30000" dirty="0"/>
          </a:p>
        </p:txBody>
      </p:sp>
      <p:sp>
        <p:nvSpPr>
          <p:cNvPr id="5" name="文字方塊 4"/>
          <p:cNvSpPr txBox="1"/>
          <p:nvPr/>
        </p:nvSpPr>
        <p:spPr>
          <a:xfrm>
            <a:off x="827584" y="1815207"/>
            <a:ext cx="7812360" cy="461665"/>
          </a:xfrm>
          <a:prstGeom prst="rect">
            <a:avLst/>
          </a:prstGeom>
          <a:noFill/>
        </p:spPr>
        <p:txBody>
          <a:bodyPr wrap="square" rtlCol="0">
            <a:spAutoFit/>
          </a:bodyPr>
          <a:lstStyle/>
          <a:p>
            <a:r>
              <a:rPr lang="en-US" altLang="zh-TW" sz="2400" dirty="0" smtClean="0"/>
              <a:t>New hair gain = 25 hairs x 200cm</a:t>
            </a:r>
            <a:r>
              <a:rPr lang="en-US" altLang="zh-TW" sz="2400" baseline="30000" dirty="0" smtClean="0"/>
              <a:t>2</a:t>
            </a:r>
            <a:r>
              <a:rPr lang="en-US" altLang="zh-TW" sz="2400" dirty="0" smtClean="0"/>
              <a:t> = 5,000 hairs</a:t>
            </a:r>
            <a:endParaRPr lang="zh-TW" altLang="en-US" sz="2400" dirty="0"/>
          </a:p>
        </p:txBody>
      </p:sp>
    </p:spTree>
    <p:extLst>
      <p:ext uri="{BB962C8B-B14F-4D97-AF65-F5344CB8AC3E}">
        <p14:creationId xmlns:p14="http://schemas.microsoft.com/office/powerpoint/2010/main" val="13450370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518864" y="1783357"/>
            <a:ext cx="8229600" cy="4525963"/>
          </a:xfrm>
        </p:spPr>
        <p:txBody>
          <a:bodyPr>
            <a:normAutofit fontScale="92500" lnSpcReduction="20000"/>
          </a:bodyPr>
          <a:lstStyle/>
          <a:p>
            <a:r>
              <a:rPr lang="en-US" altLang="zh-TW" dirty="0" smtClean="0"/>
              <a:t>PDGF is effective in activating hair follicle stem cells to initiate hair follicle regeneration</a:t>
            </a:r>
          </a:p>
          <a:p>
            <a:r>
              <a:rPr lang="en-US" altLang="zh-TW" dirty="0" smtClean="0"/>
              <a:t>Dose </a:t>
            </a:r>
            <a:r>
              <a:rPr lang="en-US" altLang="zh-TW" dirty="0" err="1" smtClean="0"/>
              <a:t>dependant</a:t>
            </a:r>
            <a:endParaRPr lang="en-US" altLang="zh-TW" dirty="0" smtClean="0"/>
          </a:p>
          <a:p>
            <a:r>
              <a:rPr lang="en-US" altLang="zh-TW" dirty="0" smtClean="0"/>
              <a:t>Monthly treatment</a:t>
            </a:r>
          </a:p>
          <a:p>
            <a:r>
              <a:rPr lang="en-US" altLang="zh-TW" dirty="0" smtClean="0"/>
              <a:t>TGF-</a:t>
            </a:r>
            <a:r>
              <a:rPr lang="en-US" altLang="zh-TW" dirty="0" smtClean="0">
                <a:ea typeface="新細明體"/>
              </a:rPr>
              <a:t>ß1 causes </a:t>
            </a:r>
            <a:r>
              <a:rPr lang="en-US" altLang="zh-TW" dirty="0" err="1" smtClean="0">
                <a:ea typeface="新細明體"/>
              </a:rPr>
              <a:t>prematured</a:t>
            </a:r>
            <a:r>
              <a:rPr lang="en-US" altLang="zh-TW" dirty="0" smtClean="0">
                <a:ea typeface="新細明體"/>
              </a:rPr>
              <a:t> hair loss as early as 4 months by inducing follicles into </a:t>
            </a:r>
            <a:r>
              <a:rPr lang="en-US" altLang="zh-TW" dirty="0" err="1" smtClean="0">
                <a:ea typeface="新細明體"/>
              </a:rPr>
              <a:t>catagen</a:t>
            </a:r>
            <a:endParaRPr lang="en-US" altLang="zh-TW" dirty="0" smtClean="0">
              <a:ea typeface="新細明體"/>
            </a:endParaRPr>
          </a:p>
          <a:p>
            <a:r>
              <a:rPr lang="en-US" altLang="zh-TW" dirty="0" smtClean="0">
                <a:ea typeface="新細明體"/>
              </a:rPr>
              <a:t>Anti-</a:t>
            </a:r>
            <a:r>
              <a:rPr lang="en-US" altLang="zh-TW" dirty="0" err="1" smtClean="0">
                <a:ea typeface="新細明體"/>
              </a:rPr>
              <a:t>inflammatary</a:t>
            </a:r>
            <a:r>
              <a:rPr lang="en-US" altLang="zh-TW" dirty="0" smtClean="0">
                <a:ea typeface="新細明體"/>
              </a:rPr>
              <a:t> agent provides satisfactory </a:t>
            </a:r>
            <a:r>
              <a:rPr lang="en-US" altLang="zh-TW" dirty="0" err="1" smtClean="0">
                <a:ea typeface="新細明體"/>
              </a:rPr>
              <a:t>bitemporal</a:t>
            </a:r>
            <a:r>
              <a:rPr lang="en-US" altLang="zh-TW" dirty="0" smtClean="0">
                <a:ea typeface="新細明體"/>
              </a:rPr>
              <a:t> regrowth at 60 days when used with PDGF</a:t>
            </a:r>
          </a:p>
          <a:p>
            <a:r>
              <a:rPr lang="en-US" altLang="zh-TW" dirty="0" smtClean="0">
                <a:ea typeface="新細明體"/>
              </a:rPr>
              <a:t>Hair care tonic containing </a:t>
            </a:r>
            <a:r>
              <a:rPr lang="en-US" altLang="zh-TW" dirty="0" err="1" smtClean="0">
                <a:ea typeface="新細明體"/>
              </a:rPr>
              <a:t>azelaic</a:t>
            </a:r>
            <a:r>
              <a:rPr lang="en-US" altLang="zh-TW" dirty="0" smtClean="0">
                <a:ea typeface="新細明體"/>
              </a:rPr>
              <a:t> acid, saw </a:t>
            </a:r>
            <a:r>
              <a:rPr lang="en-US" altLang="zh-TW" dirty="0" err="1" smtClean="0">
                <a:ea typeface="新細明體"/>
              </a:rPr>
              <a:t>plametto</a:t>
            </a:r>
            <a:r>
              <a:rPr lang="en-US" altLang="zh-TW" dirty="0" smtClean="0">
                <a:ea typeface="新細明體"/>
              </a:rPr>
              <a:t> extract, green tea extract, provides satisfactory outcome in terms of inhibition of </a:t>
            </a:r>
            <a:r>
              <a:rPr lang="en-US" altLang="zh-TW" dirty="0" err="1" smtClean="0">
                <a:ea typeface="新細明體"/>
              </a:rPr>
              <a:t>microinflammation</a:t>
            </a:r>
            <a:r>
              <a:rPr lang="en-US" altLang="zh-TW" dirty="0" smtClean="0">
                <a:ea typeface="新細明體"/>
              </a:rPr>
              <a:t>, TGF-ß1 and 5-</a:t>
            </a:r>
            <a:r>
              <a:rPr lang="el-GR" altLang="zh-TW" dirty="0" smtClean="0">
                <a:ea typeface="新細明體"/>
              </a:rPr>
              <a:t>α</a:t>
            </a:r>
            <a:r>
              <a:rPr lang="en-US" altLang="zh-TW" dirty="0" smtClean="0">
                <a:ea typeface="新細明體"/>
              </a:rPr>
              <a:t>reductase.   </a:t>
            </a:r>
            <a:endParaRPr lang="en-US" altLang="zh-TW" dirty="0" smtClean="0"/>
          </a:p>
          <a:p>
            <a:endParaRPr lang="zh-TW" altLang="en-US" dirty="0"/>
          </a:p>
        </p:txBody>
      </p:sp>
      <p:sp>
        <p:nvSpPr>
          <p:cNvPr id="4" name="標題 3"/>
          <p:cNvSpPr>
            <a:spLocks noGrp="1"/>
          </p:cNvSpPr>
          <p:nvPr>
            <p:ph type="title"/>
          </p:nvPr>
        </p:nvSpPr>
        <p:spPr>
          <a:xfrm>
            <a:off x="2689448" y="116632"/>
            <a:ext cx="3610744" cy="1143000"/>
          </a:xfrm>
        </p:spPr>
        <p:txBody>
          <a:bodyPr/>
          <a:lstStyle/>
          <a:p>
            <a:r>
              <a:rPr lang="en-US" altLang="zh-TW" dirty="0" smtClean="0"/>
              <a:t>Conclusions</a:t>
            </a:r>
            <a:endParaRPr lang="zh-TW" altLang="en-US" dirty="0"/>
          </a:p>
        </p:txBody>
      </p:sp>
    </p:spTree>
    <p:extLst>
      <p:ext uri="{BB962C8B-B14F-4D97-AF65-F5344CB8AC3E}">
        <p14:creationId xmlns:p14="http://schemas.microsoft.com/office/powerpoint/2010/main" val="20373724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49288" y="2071389"/>
            <a:ext cx="7355160" cy="3013795"/>
          </a:xfrm>
        </p:spPr>
        <p:txBody>
          <a:bodyPr/>
          <a:lstStyle/>
          <a:p>
            <a:r>
              <a:rPr lang="en-US" altLang="zh-TW" dirty="0" smtClean="0"/>
              <a:t>Hair regrowth treatment with PDGF delivery and supporting therapies proves effective</a:t>
            </a:r>
          </a:p>
          <a:p>
            <a:r>
              <a:rPr lang="en-US" altLang="zh-TW" dirty="0" smtClean="0"/>
              <a:t>May replace most hair transplant procedures in AGA cases.</a:t>
            </a:r>
            <a:endParaRPr lang="zh-TW" altLang="en-US" dirty="0"/>
          </a:p>
        </p:txBody>
      </p:sp>
      <p:sp>
        <p:nvSpPr>
          <p:cNvPr id="4" name="標題 3"/>
          <p:cNvSpPr>
            <a:spLocks noGrp="1"/>
          </p:cNvSpPr>
          <p:nvPr>
            <p:ph type="title"/>
          </p:nvPr>
        </p:nvSpPr>
        <p:spPr>
          <a:xfrm>
            <a:off x="2689448" y="116632"/>
            <a:ext cx="3610744" cy="1143000"/>
          </a:xfrm>
        </p:spPr>
        <p:txBody>
          <a:bodyPr/>
          <a:lstStyle/>
          <a:p>
            <a:r>
              <a:rPr lang="en-US" altLang="zh-TW" dirty="0" smtClean="0"/>
              <a:t>Conclusions</a:t>
            </a:r>
            <a:endParaRPr lang="zh-TW" altLang="en-US" dirty="0"/>
          </a:p>
        </p:txBody>
      </p:sp>
    </p:spTree>
    <p:extLst>
      <p:ext uri="{BB962C8B-B14F-4D97-AF65-F5344CB8AC3E}">
        <p14:creationId xmlns:p14="http://schemas.microsoft.com/office/powerpoint/2010/main" val="1320667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20688"/>
            <a:ext cx="8186737" cy="1143000"/>
          </a:xfrm>
          <a:ln w="3175"/>
        </p:spPr>
        <p:txBody>
          <a:bodyPr/>
          <a:lstStyle/>
          <a:p>
            <a:pPr>
              <a:defRPr/>
            </a:pPr>
            <a:r>
              <a:rPr lang="en-US" sz="3600" b="1" dirty="0" smtClean="0">
                <a:latin typeface="Baskerville Old Face" pitchFamily="18" charset="0"/>
              </a:rPr>
              <a:t>Lets Meet again at Cosmetology-2015</a:t>
            </a:r>
            <a:endParaRPr lang="en-US" sz="3600" b="1" dirty="0">
              <a:latin typeface="Baskerville Old Face" pitchFamily="18" charset="0"/>
            </a:endParaRPr>
          </a:p>
        </p:txBody>
      </p:sp>
      <p:sp>
        <p:nvSpPr>
          <p:cNvPr id="3" name="Content Placeholder 2"/>
          <p:cNvSpPr>
            <a:spLocks noGrp="1"/>
          </p:cNvSpPr>
          <p:nvPr>
            <p:ph idx="1"/>
          </p:nvPr>
        </p:nvSpPr>
        <p:spPr>
          <a:xfrm>
            <a:off x="642938" y="1714500"/>
            <a:ext cx="8001000" cy="3643313"/>
          </a:xfrm>
          <a:ln w="19050">
            <a:solidFill>
              <a:srgbClr val="002060"/>
            </a:solidFill>
          </a:ln>
        </p:spPr>
        <p:txBody>
          <a:bodyPr>
            <a:normAutofit/>
          </a:bodyPr>
          <a:lstStyle/>
          <a:p>
            <a:pPr algn="ctr">
              <a:buFont typeface="Arial" charset="0"/>
              <a:buNone/>
              <a:defRPr/>
            </a:pPr>
            <a:r>
              <a:rPr lang="en-US" sz="2800" b="1" dirty="0" smtClean="0"/>
              <a:t>4</a:t>
            </a:r>
            <a:r>
              <a:rPr lang="en-US" sz="2800" b="1" baseline="30000" dirty="0" smtClean="0"/>
              <a:t>th</a:t>
            </a:r>
            <a:r>
              <a:rPr lang="en-US" sz="2800" b="1" dirty="0"/>
              <a:t> International Conference and Expo </a:t>
            </a:r>
            <a:endParaRPr lang="en-US" sz="2800" b="1" dirty="0" smtClean="0"/>
          </a:p>
          <a:p>
            <a:pPr algn="ctr">
              <a:buFont typeface="Arial" charset="0"/>
              <a:buNone/>
              <a:defRPr/>
            </a:pPr>
            <a:r>
              <a:rPr lang="en-US" sz="2800" b="1" dirty="0" smtClean="0"/>
              <a:t>On</a:t>
            </a:r>
            <a:r>
              <a:rPr lang="en-US" sz="2800" b="1" dirty="0"/>
              <a:t/>
            </a:r>
            <a:br>
              <a:rPr lang="en-US" sz="2800" b="1" dirty="0"/>
            </a:br>
            <a:r>
              <a:rPr lang="en-US" sz="2800" b="1" dirty="0"/>
              <a:t>Cosmetology &amp; </a:t>
            </a:r>
            <a:r>
              <a:rPr lang="en-US" sz="2800" b="1" dirty="0" smtClean="0"/>
              <a:t>Trichology</a:t>
            </a:r>
          </a:p>
          <a:p>
            <a:pPr algn="ctr">
              <a:buFont typeface="Arial" charset="0"/>
              <a:buNone/>
              <a:defRPr/>
            </a:pP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June 22-24, </a:t>
            </a:r>
            <a:r>
              <a:rPr lang="en-US" sz="2400" b="1" smtClean="0">
                <a:solidFill>
                  <a:schemeClr val="accent2">
                    <a:lumMod val="50000"/>
                  </a:schemeClr>
                </a:solidFill>
                <a:effectLst>
                  <a:outerShdw blurRad="38100" dist="38100" dir="2700000" algn="tl">
                    <a:srgbClr val="000000">
                      <a:alpha val="43137"/>
                    </a:srgbClr>
                  </a:outerShdw>
                </a:effectLst>
                <a:latin typeface="Arial Black" pitchFamily="34" charset="0"/>
              </a:rPr>
              <a:t>2015 </a:t>
            </a:r>
            <a:r>
              <a:rPr lang="en-US" sz="2400" b="1">
                <a:solidFill>
                  <a:schemeClr val="accent2">
                    <a:lumMod val="50000"/>
                  </a:schemeClr>
                </a:solidFill>
                <a:effectLst>
                  <a:outerShdw blurRad="38100" dist="38100" dir="2700000" algn="tl">
                    <a:srgbClr val="000000">
                      <a:alpha val="43137"/>
                    </a:srgbClr>
                  </a:outerShdw>
                </a:effectLst>
                <a:latin typeface="Arial Black" pitchFamily="34" charset="0"/>
              </a:rPr>
              <a:t>Philadelphia, </a:t>
            </a: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USA</a:t>
            </a:r>
          </a:p>
          <a:p>
            <a:pPr algn="ctr">
              <a:buFont typeface="Arial" charset="0"/>
              <a:buNone/>
              <a:defRPr/>
            </a:pPr>
            <a:r>
              <a:rPr lang="en-US" sz="2400" b="1" dirty="0" smtClean="0">
                <a:solidFill>
                  <a:srgbClr val="C00000"/>
                </a:solidFill>
                <a:effectLst>
                  <a:outerShdw blurRad="38100" dist="38100" dir="2700000" algn="tl">
                    <a:srgbClr val="000000">
                      <a:alpha val="43137"/>
                    </a:srgbClr>
                  </a:outerShdw>
                </a:effectLst>
              </a:rPr>
              <a:t>Theme: </a:t>
            </a:r>
            <a:r>
              <a:rPr lang="en-US" sz="2400" dirty="0"/>
              <a:t>Cosmetology and Trichology: Tracking and Tackling its </a:t>
            </a:r>
            <a:r>
              <a:rPr lang="en-US" sz="2400" dirty="0" smtClean="0"/>
              <a:t>Consequences</a:t>
            </a:r>
          </a:p>
          <a:p>
            <a:pPr algn="ctr">
              <a:buFont typeface="Arial" charset="0"/>
              <a:buNone/>
              <a:defRPr/>
            </a:pPr>
            <a:r>
              <a:rPr lang="en-US" sz="2400" b="1" i="1" dirty="0">
                <a:effectLst>
                  <a:outerShdw blurRad="38100" dist="38100" dir="2700000" algn="tl">
                    <a:srgbClr val="000000">
                      <a:alpha val="43137"/>
                    </a:srgbClr>
                  </a:outerShdw>
                </a:effectLst>
              </a:rPr>
              <a:t>Website</a:t>
            </a:r>
            <a:r>
              <a:rPr lang="en-US" sz="2400" b="1" i="1" dirty="0" smtClean="0">
                <a:effectLst>
                  <a:outerShdw blurRad="38100" dist="38100" dir="2700000" algn="tl">
                    <a:srgbClr val="000000">
                      <a:alpha val="43137"/>
                    </a:srgbClr>
                  </a:outerShdw>
                </a:effectLst>
              </a:rPr>
              <a:t>: </a:t>
            </a:r>
            <a:r>
              <a:rPr lang="en-US" sz="2400" b="1" i="1" dirty="0" smtClean="0">
                <a:effectLst>
                  <a:outerShdw blurRad="38100" dist="38100" dir="2700000" algn="tl">
                    <a:srgbClr val="000000">
                      <a:alpha val="43137"/>
                    </a:srgbClr>
                  </a:outerShdw>
                </a:effectLst>
                <a:hlinkClick r:id="rId2"/>
              </a:rPr>
              <a:t>http</a:t>
            </a:r>
            <a:r>
              <a:rPr lang="en-US" sz="2400" b="1" i="1" dirty="0">
                <a:effectLst>
                  <a:outerShdw blurRad="38100" dist="38100" dir="2700000" algn="tl">
                    <a:srgbClr val="000000">
                      <a:alpha val="43137"/>
                    </a:srgbClr>
                  </a:outerShdw>
                </a:effectLst>
                <a:hlinkClick r:id="rId2"/>
              </a:rPr>
              <a:t>://cosmetology-trichology.conferenceseries.com</a:t>
            </a:r>
            <a:r>
              <a:rPr lang="en-US" sz="2400" b="1" i="1" dirty="0" smtClean="0">
                <a:effectLst>
                  <a:outerShdw blurRad="38100" dist="38100" dir="2700000" algn="tl">
                    <a:srgbClr val="000000">
                      <a:alpha val="43137"/>
                    </a:srgbClr>
                  </a:outerShdw>
                </a:effectLst>
                <a:hlinkClick r:id="rId2"/>
              </a:rPr>
              <a:t>/</a:t>
            </a:r>
            <a:endParaRPr lang="en-US" sz="2400" b="1" i="1" dirty="0" smtClean="0">
              <a:effectLst>
                <a:outerShdw blurRad="38100" dist="38100" dir="2700000" algn="tl">
                  <a:srgbClr val="000000">
                    <a:alpha val="43137"/>
                  </a:srgbClr>
                </a:outerShdw>
              </a:effectLst>
            </a:endParaRPr>
          </a:p>
          <a:p>
            <a:pPr algn="ctr">
              <a:buFont typeface="Arial" charset="0"/>
              <a:buNone/>
              <a:defRPr/>
            </a:pP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330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412776"/>
            <a:ext cx="5544616" cy="3965291"/>
          </a:xfrm>
        </p:spPr>
      </p:pic>
      <p:sp>
        <p:nvSpPr>
          <p:cNvPr id="3" name="標題 2"/>
          <p:cNvSpPr>
            <a:spLocks noGrp="1"/>
          </p:cNvSpPr>
          <p:nvPr>
            <p:ph type="title"/>
          </p:nvPr>
        </p:nvSpPr>
        <p:spPr>
          <a:xfrm>
            <a:off x="1537320" y="260648"/>
            <a:ext cx="6203032" cy="1143000"/>
          </a:xfrm>
        </p:spPr>
        <p:txBody>
          <a:bodyPr/>
          <a:lstStyle/>
          <a:p>
            <a:r>
              <a:rPr lang="en-US" altLang="zh-TW" dirty="0" smtClean="0"/>
              <a:t>DHT pathway in AGA</a:t>
            </a:r>
            <a:endParaRPr lang="zh-TW" altLang="en-US" dirty="0"/>
          </a:p>
        </p:txBody>
      </p:sp>
      <p:sp>
        <p:nvSpPr>
          <p:cNvPr id="5" name="文字方塊 4"/>
          <p:cNvSpPr txBox="1"/>
          <p:nvPr/>
        </p:nvSpPr>
        <p:spPr>
          <a:xfrm>
            <a:off x="4788024" y="4437112"/>
            <a:ext cx="4176464" cy="2554545"/>
          </a:xfrm>
          <a:prstGeom prst="rect">
            <a:avLst/>
          </a:prstGeom>
          <a:noFill/>
        </p:spPr>
        <p:txBody>
          <a:bodyPr wrap="square" rtlCol="0">
            <a:spAutoFit/>
          </a:bodyPr>
          <a:lstStyle/>
          <a:p>
            <a:r>
              <a:rPr lang="en-US" altLang="zh-TW" sz="1000" dirty="0"/>
              <a:t>Meehan KL, </a:t>
            </a:r>
            <a:r>
              <a:rPr lang="en-US" altLang="zh-TW" sz="1000" dirty="0" err="1"/>
              <a:t>Sadar</a:t>
            </a:r>
            <a:r>
              <a:rPr lang="en-US" altLang="zh-TW" sz="1000" dirty="0"/>
              <a:t> MD. Androgens and androgen receptor in prostate and ovarian malignancies. Front </a:t>
            </a:r>
            <a:r>
              <a:rPr lang="en-US" altLang="zh-TW" sz="1000" dirty="0" err="1"/>
              <a:t>Biosci</a:t>
            </a:r>
            <a:r>
              <a:rPr lang="en-US" altLang="zh-TW" sz="1000" dirty="0"/>
              <a:t>. 2003;8780-800. </a:t>
            </a:r>
            <a:br>
              <a:rPr lang="en-US" altLang="zh-TW" sz="1000" dirty="0"/>
            </a:br>
            <a:r>
              <a:rPr lang="en-US" altLang="zh-TW" sz="1000" dirty="0"/>
              <a:t/>
            </a:r>
            <a:br>
              <a:rPr lang="en-US" altLang="zh-TW" sz="1000" dirty="0"/>
            </a:br>
            <a:r>
              <a:rPr lang="en-US" altLang="zh-TW" sz="1000" dirty="0"/>
              <a:t>Gottlieb B, Lombroso R, </a:t>
            </a:r>
            <a:r>
              <a:rPr lang="en-US" altLang="zh-TW" sz="1000" dirty="0" err="1"/>
              <a:t>Beitel</a:t>
            </a:r>
            <a:r>
              <a:rPr lang="en-US" altLang="zh-TW" sz="1000" dirty="0"/>
              <a:t> LK, </a:t>
            </a:r>
            <a:r>
              <a:rPr lang="en-US" altLang="zh-TW" sz="1000" dirty="0" err="1"/>
              <a:t>Trifiro</a:t>
            </a:r>
            <a:r>
              <a:rPr lang="en-US" altLang="zh-TW" sz="1000" dirty="0"/>
              <a:t> MA. Molecular pathology of the androgen receptor in male (in)fertility. </a:t>
            </a:r>
            <a:r>
              <a:rPr lang="en-US" altLang="zh-TW" sz="1000" dirty="0" err="1"/>
              <a:t>Reprod</a:t>
            </a:r>
            <a:r>
              <a:rPr lang="en-US" altLang="zh-TW" sz="1000" dirty="0"/>
              <a:t> biomed online. 2005;10:42:48. </a:t>
            </a:r>
            <a:br>
              <a:rPr lang="en-US" altLang="zh-TW" sz="1000" dirty="0"/>
            </a:br>
            <a:r>
              <a:rPr lang="en-US" altLang="zh-TW" sz="1000" dirty="0"/>
              <a:t/>
            </a:r>
            <a:br>
              <a:rPr lang="en-US" altLang="zh-TW" sz="1000" dirty="0"/>
            </a:br>
            <a:r>
              <a:rPr lang="en-US" altLang="zh-TW" sz="1000" dirty="0" err="1"/>
              <a:t>Choong</a:t>
            </a:r>
            <a:r>
              <a:rPr lang="en-US" altLang="zh-TW" sz="1000" dirty="0"/>
              <a:t> CS, Wilson EM. </a:t>
            </a:r>
            <a:r>
              <a:rPr lang="en-US" altLang="zh-TW" sz="1000" dirty="0" err="1"/>
              <a:t>Trinucleotide</a:t>
            </a:r>
            <a:r>
              <a:rPr lang="en-US" altLang="zh-TW" sz="1000" dirty="0"/>
              <a:t> repeats in the human androgen receptor: a molecular basis for the disease. J </a:t>
            </a:r>
            <a:r>
              <a:rPr lang="en-US" altLang="zh-TW" sz="1000" dirty="0" err="1"/>
              <a:t>Mol</a:t>
            </a:r>
            <a:r>
              <a:rPr lang="en-US" altLang="zh-TW" sz="1000" dirty="0"/>
              <a:t> </a:t>
            </a:r>
            <a:r>
              <a:rPr lang="en-US" altLang="zh-TW" sz="1000" dirty="0" err="1"/>
              <a:t>Endocrinol</a:t>
            </a:r>
            <a:r>
              <a:rPr lang="en-US" altLang="zh-TW" sz="1000" dirty="0"/>
              <a:t>. 1998;21:235 - 257. </a:t>
            </a:r>
            <a:br>
              <a:rPr lang="en-US" altLang="zh-TW" sz="1000" dirty="0"/>
            </a:br>
            <a:r>
              <a:rPr lang="en-US" altLang="zh-TW" sz="1000" dirty="0"/>
              <a:t/>
            </a:r>
            <a:br>
              <a:rPr lang="en-US" altLang="zh-TW" sz="1000" dirty="0"/>
            </a:br>
            <a:r>
              <a:rPr lang="en-US" altLang="zh-TW" sz="1000" dirty="0"/>
              <a:t>Quigley CA, De </a:t>
            </a:r>
            <a:r>
              <a:rPr lang="en-US" altLang="zh-TW" sz="1000" dirty="0" err="1"/>
              <a:t>Bellis</a:t>
            </a:r>
            <a:r>
              <a:rPr lang="en-US" altLang="zh-TW" sz="1000" dirty="0"/>
              <a:t> A, </a:t>
            </a:r>
            <a:r>
              <a:rPr lang="en-US" altLang="zh-TW" sz="1000" dirty="0" err="1"/>
              <a:t>Marschke</a:t>
            </a:r>
            <a:r>
              <a:rPr lang="en-US" altLang="zh-TW" sz="1000" dirty="0"/>
              <a:t> KB, El-</a:t>
            </a:r>
            <a:r>
              <a:rPr lang="en-US" altLang="zh-TW" sz="1000" dirty="0" err="1"/>
              <a:t>Awady</a:t>
            </a:r>
            <a:r>
              <a:rPr lang="en-US" altLang="zh-TW" sz="1000" dirty="0"/>
              <a:t> MK, Wilson EM, French FS. Androgen receptor defects: historical, clinical, and molecular perspectives. </a:t>
            </a:r>
            <a:r>
              <a:rPr lang="en-US" altLang="zh-TW" sz="1000" dirty="0" err="1"/>
              <a:t>Endocr</a:t>
            </a:r>
            <a:r>
              <a:rPr lang="en-US" altLang="zh-TW" sz="1000" dirty="0"/>
              <a:t> Rev. 1995;16:271 - 321. </a:t>
            </a:r>
            <a:r>
              <a:rPr lang="en-US" altLang="zh-TW" sz="1000" b="1" dirty="0"/>
              <a:t/>
            </a:r>
            <a:br>
              <a:rPr lang="en-US" altLang="zh-TW" sz="1000" b="1" dirty="0"/>
            </a:br>
            <a:endParaRPr lang="zh-TW" altLang="en-US" sz="1000" dirty="0"/>
          </a:p>
        </p:txBody>
      </p:sp>
      <p:sp>
        <p:nvSpPr>
          <p:cNvPr id="6" name="內容版面配置區 2"/>
          <p:cNvSpPr txBox="1">
            <a:spLocks/>
          </p:cNvSpPr>
          <p:nvPr/>
        </p:nvSpPr>
        <p:spPr>
          <a:xfrm>
            <a:off x="5328592" y="1299488"/>
            <a:ext cx="3923928" cy="3024336"/>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Font typeface="Wingdings 3"/>
              <a:buNone/>
            </a:pPr>
            <a:r>
              <a:rPr lang="en-US" altLang="zh-TW" sz="1400" dirty="0" smtClean="0"/>
              <a:t>Normal function of the androgen receptor. Testosterone (T) enters the cell and, if 5-alpha-reductase is present, is converted into </a:t>
            </a:r>
            <a:r>
              <a:rPr lang="en-US" altLang="zh-TW" sz="1400" dirty="0" err="1" smtClean="0"/>
              <a:t>dihydrotestone</a:t>
            </a:r>
            <a:r>
              <a:rPr lang="en-US" altLang="zh-TW" sz="1400" dirty="0" smtClean="0"/>
              <a:t> (DHT). Upon steroid binding, the androgen receptor (AR) undergoes a conformational change and releases heat shock proteins (</a:t>
            </a:r>
            <a:r>
              <a:rPr lang="en-US" altLang="zh-TW" sz="1400" dirty="0" err="1" smtClean="0"/>
              <a:t>hsps</a:t>
            </a:r>
            <a:r>
              <a:rPr lang="en-US" altLang="zh-TW" sz="1400" dirty="0" smtClean="0"/>
              <a:t>). Phosphorylation (P) occurs before and / or after steroid binding. The AR </a:t>
            </a:r>
            <a:r>
              <a:rPr lang="en-US" altLang="zh-TW" sz="1400" dirty="0" err="1" smtClean="0"/>
              <a:t>translocates</a:t>
            </a:r>
            <a:r>
              <a:rPr lang="en-US" altLang="zh-TW" sz="1400" dirty="0" smtClean="0"/>
              <a:t> to the nucleus where dimerization, DNA binding, and the recruitment of </a:t>
            </a:r>
            <a:r>
              <a:rPr lang="en-US" altLang="zh-TW" sz="1400" dirty="0" err="1" smtClean="0"/>
              <a:t>coactivators</a:t>
            </a:r>
            <a:r>
              <a:rPr lang="en-US" altLang="zh-TW" sz="1400" dirty="0" smtClean="0"/>
              <a:t> occur. </a:t>
            </a:r>
            <a:r>
              <a:rPr lang="en-US" altLang="zh-TW" sz="1400" b="1" dirty="0" smtClean="0"/>
              <a:t>Target genes are transcribed (mRNA) and translated into proteins</a:t>
            </a:r>
            <a:r>
              <a:rPr lang="en-US" altLang="zh-TW" sz="1400" dirty="0" smtClean="0"/>
              <a:t>. Original work, adapted from the following sources: </a:t>
            </a:r>
            <a:br>
              <a:rPr lang="en-US" altLang="zh-TW" sz="1400" dirty="0" smtClean="0"/>
            </a:br>
            <a:r>
              <a:rPr lang="en-US" altLang="zh-TW" sz="1400" dirty="0" smtClean="0"/>
              <a:t/>
            </a:r>
            <a:br>
              <a:rPr lang="en-US" altLang="zh-TW" sz="1400" dirty="0" smtClean="0"/>
            </a:br>
            <a:endParaRPr lang="zh-TW" altLang="en-US" sz="1400" dirty="0"/>
          </a:p>
        </p:txBody>
      </p:sp>
    </p:spTree>
    <p:extLst>
      <p:ext uri="{BB962C8B-B14F-4D97-AF65-F5344CB8AC3E}">
        <p14:creationId xmlns:p14="http://schemas.microsoft.com/office/powerpoint/2010/main" val="3597397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sz="3200" dirty="0" smtClean="0">
                <a:latin typeface="Arial Unicode MS" panose="020B0604020202020204" pitchFamily="34" charset="-120"/>
                <a:ea typeface="Arial Unicode MS" panose="020B0604020202020204" pitchFamily="34" charset="-120"/>
                <a:cs typeface="Arial Unicode MS" panose="020B0604020202020204" pitchFamily="34" charset="-120"/>
              </a:rPr>
              <a:t>TGF-ß1 </a:t>
            </a:r>
            <a:br>
              <a:rPr lang="en-US" altLang="zh-TW" sz="3200"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lang="en-US" altLang="zh-TW" sz="3200" dirty="0" smtClean="0">
                <a:latin typeface="Arial Unicode MS" panose="020B0604020202020204" pitchFamily="34" charset="-120"/>
                <a:ea typeface="Arial Unicode MS" panose="020B0604020202020204" pitchFamily="34" charset="-120"/>
                <a:cs typeface="Arial Unicode MS" panose="020B0604020202020204" pitchFamily="34" charset="-120"/>
              </a:rPr>
              <a:t>Transforming Growth Factor-Beta 1</a:t>
            </a:r>
            <a:endParaRPr lang="zh-TW" altLang="en-US" sz="32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 name="副標題 4"/>
          <p:cNvSpPr>
            <a:spLocks noGrp="1"/>
          </p:cNvSpPr>
          <p:nvPr>
            <p:ph type="subTitle" idx="1"/>
          </p:nvPr>
        </p:nvSpPr>
        <p:spPr/>
        <p:txBody>
          <a:bodyPr/>
          <a:lstStyle/>
          <a:p>
            <a:r>
              <a:rPr lang="en-US" altLang="zh-TW" dirty="0" smtClean="0"/>
              <a:t>The major follicle killer</a:t>
            </a:r>
            <a:endParaRPr lang="zh-TW" altLang="en-US" dirty="0"/>
          </a:p>
        </p:txBody>
      </p:sp>
    </p:spTree>
    <p:extLst>
      <p:ext uri="{BB962C8B-B14F-4D97-AF65-F5344CB8AC3E}">
        <p14:creationId xmlns:p14="http://schemas.microsoft.com/office/powerpoint/2010/main" val="1603323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物件 3"/>
          <p:cNvGraphicFramePr>
            <a:graphicFrameLocks noGrp="1" noChangeAspect="1"/>
          </p:cNvGraphicFramePr>
          <p:nvPr>
            <p:extLst>
              <p:ext uri="{D42A27DB-BD31-4B8C-83A1-F6EECF244321}">
                <p14:modId xmlns:p14="http://schemas.microsoft.com/office/powerpoint/2010/main" val="681259870"/>
              </p:ext>
            </p:extLst>
          </p:nvPr>
        </p:nvGraphicFramePr>
        <p:xfrm>
          <a:off x="1979712" y="0"/>
          <a:ext cx="5125445" cy="6859242"/>
        </p:xfrm>
        <a:graphic>
          <a:graphicData uri="http://schemas.openxmlformats.org/presentationml/2006/ole">
            <mc:AlternateContent xmlns:mc="http://schemas.openxmlformats.org/markup-compatibility/2006">
              <mc:Choice xmlns:v="urn:schemas-microsoft-com:vml" Requires="v">
                <p:oleObj spid="_x0000_s1057" name="Acrobat Document" r:id="rId3" imgW="5572119" imgH="7457995" progId="AcroExch.Document.7">
                  <p:embed/>
                </p:oleObj>
              </mc:Choice>
              <mc:Fallback>
                <p:oleObj name="Acrobat Document" r:id="rId3" imgW="5572119" imgH="7457995" progId="AcroExch.Document.7">
                  <p:embed/>
                  <p:pic>
                    <p:nvPicPr>
                      <p:cNvPr id="0" name="內容版面配置區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0"/>
                        <a:ext cx="5125445" cy="685924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8986817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4589</TotalTime>
  <Words>1543</Words>
  <Application>Microsoft Office PowerPoint</Application>
  <PresentationFormat>On-screen Show (4:3)</PresentationFormat>
  <Paragraphs>153</Paragraphs>
  <Slides>69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匯合</vt:lpstr>
      <vt:lpstr>Acrobat Document</vt:lpstr>
      <vt:lpstr>About OMICS Group</vt:lpstr>
      <vt:lpstr>About OMICS Group Conferences</vt:lpstr>
      <vt:lpstr>Progenic Hair Regrowth Treatment The Use of Platelet-Released Growth Factors for Treating Androgenetic Alopecia (AGA) by Activating Hair Follicle Stem Cells</vt:lpstr>
      <vt:lpstr>Major challenges in AGA</vt:lpstr>
      <vt:lpstr>DHT miniatures hair follicles in  AGA affected zone</vt:lpstr>
      <vt:lpstr>PowerPoint Presentation</vt:lpstr>
      <vt:lpstr>DHT pathway in AGA</vt:lpstr>
      <vt:lpstr>TGF-ß1  Transforming Growth Factor-Beta 1</vt:lpstr>
      <vt:lpstr>PowerPoint Presentation</vt:lpstr>
      <vt:lpstr>PowerPoint Presentation</vt:lpstr>
      <vt:lpstr>TGF-ß1 Induces follicle catagen</vt:lpstr>
      <vt:lpstr>Microinflammation &amp; Fibrosis</vt:lpstr>
      <vt:lpstr>PowerPoint Presentation</vt:lpstr>
      <vt:lpstr>PowerPoint Presentation</vt:lpstr>
      <vt:lpstr>PowerPoint Presentation</vt:lpstr>
      <vt:lpstr>PowerPoint Presentation</vt:lpstr>
      <vt:lpstr>PowerPoint Presentation</vt:lpstr>
      <vt:lpstr>PowerPoint Presentation</vt:lpstr>
      <vt:lpstr>Hair Follicle Stem Cells</vt:lpstr>
      <vt:lpstr>Hair Follicle Stem Cells</vt:lpstr>
      <vt:lpstr>Hair Follicle Stem Cells</vt:lpstr>
      <vt:lpstr>PDGF isoforms induce and maintain anagen phase of murine hair follicles Y. Tomita, M. Akiyama and H. Shimizu</vt:lpstr>
      <vt:lpstr>PDGF isoforms induce and maintain anagen phase of murine hair follicles</vt:lpstr>
      <vt:lpstr>PDGF isoforms induce and maintain anagen phase of murine hair follicles</vt:lpstr>
      <vt:lpstr>PDGF isoforms induce and maintain anagen phase of murine hair follicles</vt:lpstr>
      <vt:lpstr>Adipocyte Lineage Cells Contribute to the Skin Stem Cell Niche to Drive Hair Cycling</vt:lpstr>
      <vt:lpstr>Adipocyte Lineage Cells Contribute to the Skin Stem Cell Niche to Drive Hair Cycling</vt:lpstr>
      <vt:lpstr>Adipocyte Lineage Cells Contribute to the Skin Stem Cell Niche to Drive Hair Cycling</vt:lpstr>
      <vt:lpstr>Adipocyte Lineage Cells Contribute to the Skin Stem Cell Niche to Drive Hair Cycling</vt:lpstr>
      <vt:lpstr>Adipocyte Lineage Cells Contribute to the Skin Stem Cell Niche to Drive Hair Cycling</vt:lpstr>
      <vt:lpstr>PowerPoint Presentation</vt:lpstr>
      <vt:lpstr>PowerPoint Presentation</vt:lpstr>
      <vt:lpstr>Progenic Hair Treatment</vt:lpstr>
      <vt:lpstr>Platelet Derived Growth Factor from PRP</vt:lpstr>
      <vt:lpstr>PRP Isolation Processing for retrieving PDGF/VEGF</vt:lpstr>
      <vt:lpstr>PRP lyophilized powder and PDGF solution</vt:lpstr>
      <vt:lpstr>Tricoscopy at occipital/ crown/vertex/temporal</vt:lpstr>
      <vt:lpstr>Hair density and terminal/vellus hairs ratio documented</vt:lpstr>
      <vt:lpstr>PDGF solution delivered by electroporation system non-invasively</vt:lpstr>
      <vt:lpstr>Our first case AGA</vt:lpstr>
      <vt:lpstr>PowerPoint Presentation</vt:lpstr>
      <vt:lpstr>Great hair regrowth in occipital zone!</vt:lpstr>
      <vt:lpstr>Prematured Hair Loss caused by TGF-ß1</vt:lpstr>
      <vt:lpstr>Mr. Hwang(Shanghai)</vt:lpstr>
      <vt:lpstr>PowerPoint Presentation</vt:lpstr>
      <vt:lpstr>Hair density: 68→128/ cm2 @ crown</vt:lpstr>
      <vt:lpstr>Hair density: 88→129/ cm2 @ vertex</vt:lpstr>
      <vt:lpstr>PDGF + Antiinflammatory treatment: Great success at       75 days!</vt:lpstr>
      <vt:lpstr>PowerPoint Presentation</vt:lpstr>
      <vt:lpstr>Great recovery in occipital zone!</vt:lpstr>
      <vt:lpstr>Satisfactory outcome in crown region at 75 days</vt:lpstr>
      <vt:lpstr>Hair density: 139→155/ cm2 @ crown</vt:lpstr>
      <vt:lpstr>Hair density: 128→168/ cm2 @ vertex</vt:lpstr>
      <vt:lpstr>R’t temporal regrowth</vt:lpstr>
      <vt:lpstr>Significant regrowth in L’t temporal region</vt:lpstr>
      <vt:lpstr>Hair line advances by 2cm Not possible with minoxidil or finasteride!</vt:lpstr>
      <vt:lpstr>Mr. Hsieh (Shanghai)</vt:lpstr>
      <vt:lpstr>Hair density improved at vertex!!</vt:lpstr>
      <vt:lpstr>Thicker and denser hairs  at crown region!</vt:lpstr>
      <vt:lpstr>Great hair regrowth at  R’t temporal region !!!</vt:lpstr>
      <vt:lpstr>Hair density: 155→180/ cm2 @ crown !!!</vt:lpstr>
      <vt:lpstr>Hair density: 142→159/ cm2 @ vertex</vt:lpstr>
      <vt:lpstr>PowerPoint Presentation</vt:lpstr>
      <vt:lpstr>PowerPoint Presentation</vt:lpstr>
      <vt:lpstr>PowerPoint Presentation</vt:lpstr>
      <vt:lpstr>Vertex hair density increase from 129 hairs to 154 hairs/cm2</vt:lpstr>
      <vt:lpstr>Conclusions</vt:lpstr>
      <vt:lpstr>Conclusions</vt:lpstr>
      <vt:lpstr>Lets Meet again at Cosmetology-2015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Syeda Aeliya Fatima Zaidi</cp:lastModifiedBy>
  <cp:revision>80</cp:revision>
  <dcterms:created xsi:type="dcterms:W3CDTF">2014-07-14T13:44:41Z</dcterms:created>
  <dcterms:modified xsi:type="dcterms:W3CDTF">2014-10-10T05:29:24Z</dcterms:modified>
</cp:coreProperties>
</file>