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80" r:id="rId2"/>
    <p:sldId id="282" r:id="rId3"/>
    <p:sldId id="281" r:id="rId4"/>
    <p:sldId id="257" r:id="rId5"/>
    <p:sldId id="258" r:id="rId6"/>
    <p:sldId id="277" r:id="rId7"/>
    <p:sldId id="260" r:id="rId8"/>
    <p:sldId id="274" r:id="rId9"/>
    <p:sldId id="278" r:id="rId10"/>
    <p:sldId id="279" r:id="rId11"/>
    <p:sldId id="273" r:id="rId12"/>
    <p:sldId id="264" r:id="rId13"/>
    <p:sldId id="263" r:id="rId14"/>
    <p:sldId id="271" r:id="rId15"/>
    <p:sldId id="272" r:id="rId16"/>
    <p:sldId id="261" r:id="rId17"/>
    <p:sldId id="265" r:id="rId18"/>
    <p:sldId id="268" r:id="rId19"/>
    <p:sldId id="267" r:id="rId20"/>
    <p:sldId id="270" r:id="rId21"/>
    <p:sldId id="275" r:id="rId22"/>
    <p:sldId id="276"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19" autoAdjust="0"/>
    <p:restoredTop sz="88944" autoAdjust="0"/>
  </p:normalViewPr>
  <p:slideViewPr>
    <p:cSldViewPr snapToGrid="0" snapToObjects="1">
      <p:cViewPr varScale="1">
        <p:scale>
          <a:sx n="75" d="100"/>
          <a:sy n="75" d="100"/>
        </p:scale>
        <p:origin x="-100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22E04F-B4AA-7543-A0E1-05ABC79B2E02}" type="doc">
      <dgm:prSet loTypeId="urn:microsoft.com/office/officeart/2005/8/layout/process1" loCatId="" qsTypeId="urn:microsoft.com/office/officeart/2005/8/quickstyle/simple4" qsCatId="simple" csTypeId="urn:microsoft.com/office/officeart/2005/8/colors/accent1_3" csCatId="accent1" phldr="1"/>
      <dgm:spPr/>
    </dgm:pt>
    <dgm:pt modelId="{9829974C-9469-3C46-B6BF-7F6480D31E2A}">
      <dgm:prSet phldrT="[Text]"/>
      <dgm:spPr/>
      <dgm:t>
        <a:bodyPr/>
        <a:lstStyle/>
        <a:p>
          <a:r>
            <a:rPr lang="en-US" dirty="0" smtClean="0">
              <a:solidFill>
                <a:schemeClr val="tx1"/>
              </a:solidFill>
            </a:rPr>
            <a:t>Problem Identification</a:t>
          </a:r>
          <a:endParaRPr lang="en-US" dirty="0">
            <a:solidFill>
              <a:schemeClr val="tx1"/>
            </a:solidFill>
          </a:endParaRPr>
        </a:p>
      </dgm:t>
    </dgm:pt>
    <dgm:pt modelId="{DD84C15A-5F5E-4341-9F68-0098D33505A0}" type="parTrans" cxnId="{FB8728DB-CA56-0E4E-9D8F-369408465689}">
      <dgm:prSet/>
      <dgm:spPr/>
      <dgm:t>
        <a:bodyPr/>
        <a:lstStyle/>
        <a:p>
          <a:endParaRPr lang="en-US">
            <a:solidFill>
              <a:schemeClr val="tx1"/>
            </a:solidFill>
          </a:endParaRPr>
        </a:p>
      </dgm:t>
    </dgm:pt>
    <dgm:pt modelId="{F71AC2CA-558D-0745-A865-17AD50193BD6}" type="sibTrans" cxnId="{FB8728DB-CA56-0E4E-9D8F-369408465689}">
      <dgm:prSet/>
      <dgm:spPr/>
      <dgm:t>
        <a:bodyPr/>
        <a:lstStyle/>
        <a:p>
          <a:endParaRPr lang="en-US">
            <a:solidFill>
              <a:schemeClr val="tx1"/>
            </a:solidFill>
          </a:endParaRPr>
        </a:p>
      </dgm:t>
    </dgm:pt>
    <dgm:pt modelId="{7B743DE7-A315-314C-B314-4047A78840AB}">
      <dgm:prSet phldrT="[Text]"/>
      <dgm:spPr/>
      <dgm:t>
        <a:bodyPr/>
        <a:lstStyle/>
        <a:p>
          <a:r>
            <a:rPr lang="en-US" dirty="0" smtClean="0">
              <a:solidFill>
                <a:schemeClr val="tx1"/>
              </a:solidFill>
            </a:rPr>
            <a:t>Information Acquisition</a:t>
          </a:r>
          <a:endParaRPr lang="en-US" dirty="0">
            <a:solidFill>
              <a:schemeClr val="tx1"/>
            </a:solidFill>
          </a:endParaRPr>
        </a:p>
      </dgm:t>
    </dgm:pt>
    <dgm:pt modelId="{F36E0AB3-41A5-8946-BC77-4DB458A00604}" type="parTrans" cxnId="{74958639-831C-D44D-9D2A-C86997D305F3}">
      <dgm:prSet/>
      <dgm:spPr/>
      <dgm:t>
        <a:bodyPr/>
        <a:lstStyle/>
        <a:p>
          <a:endParaRPr lang="en-US">
            <a:solidFill>
              <a:schemeClr val="tx1"/>
            </a:solidFill>
          </a:endParaRPr>
        </a:p>
      </dgm:t>
    </dgm:pt>
    <dgm:pt modelId="{95330034-0E91-6543-A5F3-0108F7E95066}" type="sibTrans" cxnId="{74958639-831C-D44D-9D2A-C86997D305F3}">
      <dgm:prSet/>
      <dgm:spPr/>
      <dgm:t>
        <a:bodyPr/>
        <a:lstStyle/>
        <a:p>
          <a:endParaRPr lang="en-US">
            <a:solidFill>
              <a:schemeClr val="tx1"/>
            </a:solidFill>
          </a:endParaRPr>
        </a:p>
      </dgm:t>
    </dgm:pt>
    <dgm:pt modelId="{71EA5CC4-68C2-F242-B365-7BCD20074287}">
      <dgm:prSet phldrT="[Text]"/>
      <dgm:spPr/>
      <dgm:t>
        <a:bodyPr/>
        <a:lstStyle/>
        <a:p>
          <a:r>
            <a:rPr lang="en-US" dirty="0" smtClean="0">
              <a:solidFill>
                <a:schemeClr val="tx1"/>
              </a:solidFill>
            </a:rPr>
            <a:t>Consensus Building</a:t>
          </a:r>
          <a:endParaRPr lang="en-US" dirty="0">
            <a:solidFill>
              <a:schemeClr val="tx1"/>
            </a:solidFill>
          </a:endParaRPr>
        </a:p>
      </dgm:t>
    </dgm:pt>
    <dgm:pt modelId="{5F466997-2862-2E4A-AFC4-8ADC9CC7E4F9}" type="parTrans" cxnId="{5420C1B3-ED27-7845-A41E-0898B4F5F098}">
      <dgm:prSet/>
      <dgm:spPr/>
      <dgm:t>
        <a:bodyPr/>
        <a:lstStyle/>
        <a:p>
          <a:endParaRPr lang="en-US">
            <a:solidFill>
              <a:schemeClr val="tx1"/>
            </a:solidFill>
          </a:endParaRPr>
        </a:p>
      </dgm:t>
    </dgm:pt>
    <dgm:pt modelId="{5E9FE718-0589-F242-9CF8-E1DAF9B729B9}" type="sibTrans" cxnId="{5420C1B3-ED27-7845-A41E-0898B4F5F098}">
      <dgm:prSet/>
      <dgm:spPr/>
      <dgm:t>
        <a:bodyPr/>
        <a:lstStyle/>
        <a:p>
          <a:endParaRPr lang="en-US">
            <a:solidFill>
              <a:schemeClr val="tx1"/>
            </a:solidFill>
          </a:endParaRPr>
        </a:p>
      </dgm:t>
    </dgm:pt>
    <dgm:pt modelId="{F6A9C469-FDD7-6544-BD4C-38F52D012AEF}" type="pres">
      <dgm:prSet presAssocID="{6B22E04F-B4AA-7543-A0E1-05ABC79B2E02}" presName="Name0" presStyleCnt="0">
        <dgm:presLayoutVars>
          <dgm:dir/>
          <dgm:resizeHandles val="exact"/>
        </dgm:presLayoutVars>
      </dgm:prSet>
      <dgm:spPr/>
    </dgm:pt>
    <dgm:pt modelId="{3B2F0FBB-502F-6F49-B3DE-564BF8C79D07}" type="pres">
      <dgm:prSet presAssocID="{9829974C-9469-3C46-B6BF-7F6480D31E2A}" presName="node" presStyleLbl="node1" presStyleIdx="0" presStyleCnt="3" custScaleY="110228">
        <dgm:presLayoutVars>
          <dgm:bulletEnabled val="1"/>
        </dgm:presLayoutVars>
      </dgm:prSet>
      <dgm:spPr/>
      <dgm:t>
        <a:bodyPr/>
        <a:lstStyle/>
        <a:p>
          <a:endParaRPr lang="en-US"/>
        </a:p>
      </dgm:t>
    </dgm:pt>
    <dgm:pt modelId="{70B74BE6-90A4-814B-9BC5-2350F83E1963}" type="pres">
      <dgm:prSet presAssocID="{F71AC2CA-558D-0745-A865-17AD50193BD6}" presName="sibTrans" presStyleLbl="sibTrans2D1" presStyleIdx="0" presStyleCnt="2"/>
      <dgm:spPr/>
      <dgm:t>
        <a:bodyPr/>
        <a:lstStyle/>
        <a:p>
          <a:endParaRPr lang="en-US"/>
        </a:p>
      </dgm:t>
    </dgm:pt>
    <dgm:pt modelId="{23AEE894-C6C8-B94E-9F6B-8C4A57D8883A}" type="pres">
      <dgm:prSet presAssocID="{F71AC2CA-558D-0745-A865-17AD50193BD6}" presName="connectorText" presStyleLbl="sibTrans2D1" presStyleIdx="0" presStyleCnt="2"/>
      <dgm:spPr/>
      <dgm:t>
        <a:bodyPr/>
        <a:lstStyle/>
        <a:p>
          <a:endParaRPr lang="en-US"/>
        </a:p>
      </dgm:t>
    </dgm:pt>
    <dgm:pt modelId="{EBB9590C-D3F4-BB4B-B217-F79F392DA65B}" type="pres">
      <dgm:prSet presAssocID="{7B743DE7-A315-314C-B314-4047A78840AB}" presName="node" presStyleLbl="node1" presStyleIdx="1" presStyleCnt="3" custScaleY="112075">
        <dgm:presLayoutVars>
          <dgm:bulletEnabled val="1"/>
        </dgm:presLayoutVars>
      </dgm:prSet>
      <dgm:spPr/>
      <dgm:t>
        <a:bodyPr/>
        <a:lstStyle/>
        <a:p>
          <a:endParaRPr lang="en-US"/>
        </a:p>
      </dgm:t>
    </dgm:pt>
    <dgm:pt modelId="{3A66791E-2004-1942-A1E9-E6EC3687E30C}" type="pres">
      <dgm:prSet presAssocID="{95330034-0E91-6543-A5F3-0108F7E95066}" presName="sibTrans" presStyleLbl="sibTrans2D1" presStyleIdx="1" presStyleCnt="2"/>
      <dgm:spPr/>
      <dgm:t>
        <a:bodyPr/>
        <a:lstStyle/>
        <a:p>
          <a:endParaRPr lang="en-US"/>
        </a:p>
      </dgm:t>
    </dgm:pt>
    <dgm:pt modelId="{4EF426A6-3E4C-054F-BBF5-34870F3DD80A}" type="pres">
      <dgm:prSet presAssocID="{95330034-0E91-6543-A5F3-0108F7E95066}" presName="connectorText" presStyleLbl="sibTrans2D1" presStyleIdx="1" presStyleCnt="2"/>
      <dgm:spPr/>
      <dgm:t>
        <a:bodyPr/>
        <a:lstStyle/>
        <a:p>
          <a:endParaRPr lang="en-US"/>
        </a:p>
      </dgm:t>
    </dgm:pt>
    <dgm:pt modelId="{2FEC7563-AB0C-C94D-ADDE-863DDFBA6BAC}" type="pres">
      <dgm:prSet presAssocID="{71EA5CC4-68C2-F242-B365-7BCD20074287}" presName="node" presStyleLbl="node1" presStyleIdx="2" presStyleCnt="3" custScaleY="104687">
        <dgm:presLayoutVars>
          <dgm:bulletEnabled val="1"/>
        </dgm:presLayoutVars>
      </dgm:prSet>
      <dgm:spPr/>
      <dgm:t>
        <a:bodyPr/>
        <a:lstStyle/>
        <a:p>
          <a:endParaRPr lang="en-US"/>
        </a:p>
      </dgm:t>
    </dgm:pt>
  </dgm:ptLst>
  <dgm:cxnLst>
    <dgm:cxn modelId="{5420C1B3-ED27-7845-A41E-0898B4F5F098}" srcId="{6B22E04F-B4AA-7543-A0E1-05ABC79B2E02}" destId="{71EA5CC4-68C2-F242-B365-7BCD20074287}" srcOrd="2" destOrd="0" parTransId="{5F466997-2862-2E4A-AFC4-8ADC9CC7E4F9}" sibTransId="{5E9FE718-0589-F242-9CF8-E1DAF9B729B9}"/>
    <dgm:cxn modelId="{7492808D-7F57-784B-9210-E826F29B0F03}" type="presOf" srcId="{95330034-0E91-6543-A5F3-0108F7E95066}" destId="{4EF426A6-3E4C-054F-BBF5-34870F3DD80A}" srcOrd="1" destOrd="0" presId="urn:microsoft.com/office/officeart/2005/8/layout/process1"/>
    <dgm:cxn modelId="{FB8728DB-CA56-0E4E-9D8F-369408465689}" srcId="{6B22E04F-B4AA-7543-A0E1-05ABC79B2E02}" destId="{9829974C-9469-3C46-B6BF-7F6480D31E2A}" srcOrd="0" destOrd="0" parTransId="{DD84C15A-5F5E-4341-9F68-0098D33505A0}" sibTransId="{F71AC2CA-558D-0745-A865-17AD50193BD6}"/>
    <dgm:cxn modelId="{3525045E-41C0-AF49-985A-72DA47EA6533}" type="presOf" srcId="{7B743DE7-A315-314C-B314-4047A78840AB}" destId="{EBB9590C-D3F4-BB4B-B217-F79F392DA65B}" srcOrd="0" destOrd="0" presId="urn:microsoft.com/office/officeart/2005/8/layout/process1"/>
    <dgm:cxn modelId="{74958639-831C-D44D-9D2A-C86997D305F3}" srcId="{6B22E04F-B4AA-7543-A0E1-05ABC79B2E02}" destId="{7B743DE7-A315-314C-B314-4047A78840AB}" srcOrd="1" destOrd="0" parTransId="{F36E0AB3-41A5-8946-BC77-4DB458A00604}" sibTransId="{95330034-0E91-6543-A5F3-0108F7E95066}"/>
    <dgm:cxn modelId="{D2AA5F47-88E5-9747-BE2F-9819A0B0DA01}" type="presOf" srcId="{F71AC2CA-558D-0745-A865-17AD50193BD6}" destId="{70B74BE6-90A4-814B-9BC5-2350F83E1963}" srcOrd="0" destOrd="0" presId="urn:microsoft.com/office/officeart/2005/8/layout/process1"/>
    <dgm:cxn modelId="{7A71E6BE-356E-1644-9784-3D033B8D427F}" type="presOf" srcId="{F71AC2CA-558D-0745-A865-17AD50193BD6}" destId="{23AEE894-C6C8-B94E-9F6B-8C4A57D8883A}" srcOrd="1" destOrd="0" presId="urn:microsoft.com/office/officeart/2005/8/layout/process1"/>
    <dgm:cxn modelId="{683C2FFF-ECC0-BC44-BD13-7F3F86D64AFA}" type="presOf" srcId="{6B22E04F-B4AA-7543-A0E1-05ABC79B2E02}" destId="{F6A9C469-FDD7-6544-BD4C-38F52D012AEF}" srcOrd="0" destOrd="0" presId="urn:microsoft.com/office/officeart/2005/8/layout/process1"/>
    <dgm:cxn modelId="{B54BA6D7-D9DD-C54D-9EA3-2A5A7A0CF0F8}" type="presOf" srcId="{95330034-0E91-6543-A5F3-0108F7E95066}" destId="{3A66791E-2004-1942-A1E9-E6EC3687E30C}" srcOrd="0" destOrd="0" presId="urn:microsoft.com/office/officeart/2005/8/layout/process1"/>
    <dgm:cxn modelId="{25FE8765-58AA-2E45-98AE-30A29A74DA38}" type="presOf" srcId="{9829974C-9469-3C46-B6BF-7F6480D31E2A}" destId="{3B2F0FBB-502F-6F49-B3DE-564BF8C79D07}" srcOrd="0" destOrd="0" presId="urn:microsoft.com/office/officeart/2005/8/layout/process1"/>
    <dgm:cxn modelId="{BA9D8CE4-5FDF-884E-BD91-A3B3193CC4DC}" type="presOf" srcId="{71EA5CC4-68C2-F242-B365-7BCD20074287}" destId="{2FEC7563-AB0C-C94D-ADDE-863DDFBA6BAC}" srcOrd="0" destOrd="0" presId="urn:microsoft.com/office/officeart/2005/8/layout/process1"/>
    <dgm:cxn modelId="{A869E9B1-ED7C-A84E-AECE-96DE92C31EF3}" type="presParOf" srcId="{F6A9C469-FDD7-6544-BD4C-38F52D012AEF}" destId="{3B2F0FBB-502F-6F49-B3DE-564BF8C79D07}" srcOrd="0" destOrd="0" presId="urn:microsoft.com/office/officeart/2005/8/layout/process1"/>
    <dgm:cxn modelId="{18FC7216-4EB3-2344-B3F4-B55C0209D3E4}" type="presParOf" srcId="{F6A9C469-FDD7-6544-BD4C-38F52D012AEF}" destId="{70B74BE6-90A4-814B-9BC5-2350F83E1963}" srcOrd="1" destOrd="0" presId="urn:microsoft.com/office/officeart/2005/8/layout/process1"/>
    <dgm:cxn modelId="{BBEA1FD7-D92D-0443-95EF-6E162265406D}" type="presParOf" srcId="{70B74BE6-90A4-814B-9BC5-2350F83E1963}" destId="{23AEE894-C6C8-B94E-9F6B-8C4A57D8883A}" srcOrd="0" destOrd="0" presId="urn:microsoft.com/office/officeart/2005/8/layout/process1"/>
    <dgm:cxn modelId="{C8A9DE53-D615-3045-9E97-9A695E570812}" type="presParOf" srcId="{F6A9C469-FDD7-6544-BD4C-38F52D012AEF}" destId="{EBB9590C-D3F4-BB4B-B217-F79F392DA65B}" srcOrd="2" destOrd="0" presId="urn:microsoft.com/office/officeart/2005/8/layout/process1"/>
    <dgm:cxn modelId="{EF081184-1747-E049-80DD-53BF372BCA1D}" type="presParOf" srcId="{F6A9C469-FDD7-6544-BD4C-38F52D012AEF}" destId="{3A66791E-2004-1942-A1E9-E6EC3687E30C}" srcOrd="3" destOrd="0" presId="urn:microsoft.com/office/officeart/2005/8/layout/process1"/>
    <dgm:cxn modelId="{1A948C02-991C-D843-893C-FE387CFBDF29}" type="presParOf" srcId="{3A66791E-2004-1942-A1E9-E6EC3687E30C}" destId="{4EF426A6-3E4C-054F-BBF5-34870F3DD80A}" srcOrd="0" destOrd="0" presId="urn:microsoft.com/office/officeart/2005/8/layout/process1"/>
    <dgm:cxn modelId="{810188A3-595B-9540-96FE-12DC478C9870}" type="presParOf" srcId="{F6A9C469-FDD7-6544-BD4C-38F52D012AEF}" destId="{2FEC7563-AB0C-C94D-ADDE-863DDFBA6BAC}" srcOrd="4"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713B35-4A23-8E40-A8F3-42102F18EEA5}" type="doc">
      <dgm:prSet loTypeId="urn:microsoft.com/office/officeart/2005/8/layout/funnel1" loCatId="" qsTypeId="urn:microsoft.com/office/officeart/2005/8/quickstyle/3D2" qsCatId="3D" csTypeId="urn:microsoft.com/office/officeart/2005/8/colors/accent0_3" csCatId="mainScheme" phldr="1"/>
      <dgm:spPr/>
      <dgm:t>
        <a:bodyPr/>
        <a:lstStyle/>
        <a:p>
          <a:endParaRPr lang="en-US"/>
        </a:p>
      </dgm:t>
    </dgm:pt>
    <dgm:pt modelId="{A9810A30-0C4E-B244-8498-FD4792415D9A}">
      <dgm:prSet phldrT="[Text]" custT="1"/>
      <dgm:spPr/>
      <dgm:t>
        <a:bodyPr/>
        <a:lstStyle/>
        <a:p>
          <a:r>
            <a:rPr lang="en-US" sz="1600" dirty="0" smtClean="0"/>
            <a:t>Fire Department</a:t>
          </a:r>
          <a:endParaRPr lang="en-US" sz="1600" dirty="0"/>
        </a:p>
      </dgm:t>
    </dgm:pt>
    <dgm:pt modelId="{780F963C-9839-C34F-8E3F-5BFED6F0BF6A}" type="parTrans" cxnId="{20FF6BF9-F6F4-C44B-8049-695C3871D29B}">
      <dgm:prSet/>
      <dgm:spPr/>
      <dgm:t>
        <a:bodyPr/>
        <a:lstStyle/>
        <a:p>
          <a:endParaRPr lang="en-US"/>
        </a:p>
      </dgm:t>
    </dgm:pt>
    <dgm:pt modelId="{746EB4D5-77DC-9F44-897E-12EFA1266181}" type="sibTrans" cxnId="{20FF6BF9-F6F4-C44B-8049-695C3871D29B}">
      <dgm:prSet/>
      <dgm:spPr/>
      <dgm:t>
        <a:bodyPr/>
        <a:lstStyle/>
        <a:p>
          <a:endParaRPr lang="en-US"/>
        </a:p>
      </dgm:t>
    </dgm:pt>
    <dgm:pt modelId="{91D3C2D1-B45C-854D-8253-57F7A7732498}">
      <dgm:prSet phldrT="[Text]" custT="1"/>
      <dgm:spPr/>
      <dgm:t>
        <a:bodyPr/>
        <a:lstStyle/>
        <a:p>
          <a:r>
            <a:rPr lang="en-US" sz="1600" dirty="0" smtClean="0"/>
            <a:t>Mental Heath Professionals</a:t>
          </a:r>
          <a:endParaRPr lang="en-US" sz="1600" dirty="0"/>
        </a:p>
      </dgm:t>
    </dgm:pt>
    <dgm:pt modelId="{F38F92E6-256D-5942-BEC2-E856647E6FAB}" type="parTrans" cxnId="{532D3C69-98A0-8744-9D0B-967980CEC366}">
      <dgm:prSet/>
      <dgm:spPr/>
      <dgm:t>
        <a:bodyPr/>
        <a:lstStyle/>
        <a:p>
          <a:endParaRPr lang="en-US"/>
        </a:p>
      </dgm:t>
    </dgm:pt>
    <dgm:pt modelId="{D2BA044B-2A26-2D45-87F5-9070322B4179}" type="sibTrans" cxnId="{532D3C69-98A0-8744-9D0B-967980CEC366}">
      <dgm:prSet/>
      <dgm:spPr/>
      <dgm:t>
        <a:bodyPr/>
        <a:lstStyle/>
        <a:p>
          <a:endParaRPr lang="en-US"/>
        </a:p>
      </dgm:t>
    </dgm:pt>
    <dgm:pt modelId="{49E745F8-407C-5F4A-AA78-18378B2692F2}">
      <dgm:prSet phldrT="[Text]"/>
      <dgm:spPr/>
      <dgm:t>
        <a:bodyPr/>
        <a:lstStyle/>
        <a:p>
          <a:r>
            <a:rPr lang="en-US" dirty="0" smtClean="0"/>
            <a:t>Education System</a:t>
          </a:r>
          <a:endParaRPr lang="en-US" dirty="0"/>
        </a:p>
      </dgm:t>
    </dgm:pt>
    <dgm:pt modelId="{1EDB4146-B992-994D-BA94-D9C27948CC72}" type="parTrans" cxnId="{9223B0A0-4A8B-6342-8116-BAC4C468BADD}">
      <dgm:prSet/>
      <dgm:spPr/>
      <dgm:t>
        <a:bodyPr/>
        <a:lstStyle/>
        <a:p>
          <a:endParaRPr lang="en-US"/>
        </a:p>
      </dgm:t>
    </dgm:pt>
    <dgm:pt modelId="{0B1B42C5-BFDC-8F4E-955B-DFEB1070E184}" type="sibTrans" cxnId="{9223B0A0-4A8B-6342-8116-BAC4C468BADD}">
      <dgm:prSet/>
      <dgm:spPr/>
      <dgm:t>
        <a:bodyPr/>
        <a:lstStyle/>
        <a:p>
          <a:endParaRPr lang="en-US"/>
        </a:p>
      </dgm:t>
    </dgm:pt>
    <dgm:pt modelId="{75C2F681-18D5-5449-B4F6-81296D0EC04E}">
      <dgm:prSet phldrT="[Text]"/>
      <dgm:spPr/>
      <dgm:t>
        <a:bodyPr/>
        <a:lstStyle/>
        <a:p>
          <a:r>
            <a:rPr lang="en-US" dirty="0" smtClean="0"/>
            <a:t>       </a:t>
          </a:r>
          <a:endParaRPr lang="en-US" dirty="0"/>
        </a:p>
      </dgm:t>
    </dgm:pt>
    <dgm:pt modelId="{AC87EB2C-79BA-144C-B490-0EC861BEC5F6}" type="sibTrans" cxnId="{7E5E799E-718D-6841-A2DA-5B4A8B5024C0}">
      <dgm:prSet/>
      <dgm:spPr/>
      <dgm:t>
        <a:bodyPr/>
        <a:lstStyle/>
        <a:p>
          <a:endParaRPr lang="en-US"/>
        </a:p>
      </dgm:t>
    </dgm:pt>
    <dgm:pt modelId="{0A7EAB40-EB98-DF43-9B2E-0BE416447318}" type="parTrans" cxnId="{7E5E799E-718D-6841-A2DA-5B4A8B5024C0}">
      <dgm:prSet/>
      <dgm:spPr/>
      <dgm:t>
        <a:bodyPr/>
        <a:lstStyle/>
        <a:p>
          <a:endParaRPr lang="en-US"/>
        </a:p>
      </dgm:t>
    </dgm:pt>
    <dgm:pt modelId="{E636C1DD-2E80-0C4E-972B-F4FF17BE822B}" type="pres">
      <dgm:prSet presAssocID="{98713B35-4A23-8E40-A8F3-42102F18EEA5}" presName="Name0" presStyleCnt="0">
        <dgm:presLayoutVars>
          <dgm:chMax val="4"/>
          <dgm:resizeHandles val="exact"/>
        </dgm:presLayoutVars>
      </dgm:prSet>
      <dgm:spPr/>
      <dgm:t>
        <a:bodyPr/>
        <a:lstStyle/>
        <a:p>
          <a:endParaRPr lang="en-US"/>
        </a:p>
      </dgm:t>
    </dgm:pt>
    <dgm:pt modelId="{5A668E6A-28D2-464B-AB94-4F396D7AEEE1}" type="pres">
      <dgm:prSet presAssocID="{98713B35-4A23-8E40-A8F3-42102F18EEA5}" presName="ellipse" presStyleLbl="trBgShp" presStyleIdx="0" presStyleCnt="1" custScaleX="133741" custScaleY="78832" custLinFactNeighborX="2315" custLinFactNeighborY="-6389"/>
      <dgm:spPr/>
      <dgm:t>
        <a:bodyPr/>
        <a:lstStyle/>
        <a:p>
          <a:endParaRPr lang="en-US"/>
        </a:p>
      </dgm:t>
    </dgm:pt>
    <dgm:pt modelId="{E11F485B-E50D-144A-BD6C-9C66AECBCE87}" type="pres">
      <dgm:prSet presAssocID="{98713B35-4A23-8E40-A8F3-42102F18EEA5}" presName="arrow1" presStyleLbl="fgShp" presStyleIdx="0" presStyleCnt="1" custScaleY="130624" custLinFactNeighborX="1662" custLinFactNeighborY="-39586"/>
      <dgm:spPr/>
      <dgm:t>
        <a:bodyPr/>
        <a:lstStyle/>
        <a:p>
          <a:endParaRPr lang="en-US"/>
        </a:p>
      </dgm:t>
    </dgm:pt>
    <dgm:pt modelId="{8587A9C9-83C3-7E48-9DB6-EC40B8D15CDD}" type="pres">
      <dgm:prSet presAssocID="{98713B35-4A23-8E40-A8F3-42102F18EEA5}" presName="rectangle" presStyleLbl="revTx" presStyleIdx="0" presStyleCnt="1" custFlipHor="1" custScaleX="33053" custScaleY="49645" custLinFactNeighborX="-3049" custLinFactNeighborY="-6098">
        <dgm:presLayoutVars>
          <dgm:bulletEnabled val="1"/>
        </dgm:presLayoutVars>
      </dgm:prSet>
      <dgm:spPr/>
      <dgm:t>
        <a:bodyPr/>
        <a:lstStyle/>
        <a:p>
          <a:endParaRPr lang="en-US"/>
        </a:p>
      </dgm:t>
    </dgm:pt>
    <dgm:pt modelId="{8E14DA63-0EB8-7443-8B18-C5413DB58B06}" type="pres">
      <dgm:prSet presAssocID="{91D3C2D1-B45C-854D-8253-57F7A7732498}" presName="item1" presStyleLbl="node1" presStyleIdx="0" presStyleCnt="3" custScaleX="115331" custScaleY="96689" custLinFactNeighborX="-30207" custLinFactNeighborY="6415">
        <dgm:presLayoutVars>
          <dgm:bulletEnabled val="1"/>
        </dgm:presLayoutVars>
      </dgm:prSet>
      <dgm:spPr/>
      <dgm:t>
        <a:bodyPr/>
        <a:lstStyle/>
        <a:p>
          <a:endParaRPr lang="en-US"/>
        </a:p>
      </dgm:t>
    </dgm:pt>
    <dgm:pt modelId="{CFD7AB4B-17F9-1F46-8F10-63D11C43A1C5}" type="pres">
      <dgm:prSet presAssocID="{A9810A30-0C4E-B244-8498-FD4792415D9A}" presName="item2" presStyleLbl="node1" presStyleIdx="1" presStyleCnt="3" custScaleX="116430" custScaleY="80876" custLinFactNeighborX="-28559" custLinFactNeighborY="13810">
        <dgm:presLayoutVars>
          <dgm:bulletEnabled val="1"/>
        </dgm:presLayoutVars>
      </dgm:prSet>
      <dgm:spPr/>
      <dgm:t>
        <a:bodyPr/>
        <a:lstStyle/>
        <a:p>
          <a:endParaRPr lang="en-US"/>
        </a:p>
      </dgm:t>
    </dgm:pt>
    <dgm:pt modelId="{F8114130-A92D-4C43-838C-7F86AF0820EC}" type="pres">
      <dgm:prSet presAssocID="{75C2F681-18D5-5449-B4F6-81296D0EC04E}" presName="item3" presStyleLbl="node1" presStyleIdx="2" presStyleCnt="3" custScaleX="88536" custScaleY="81708" custLinFactNeighborX="17363" custLinFactNeighborY="78117">
        <dgm:presLayoutVars>
          <dgm:bulletEnabled val="1"/>
        </dgm:presLayoutVars>
      </dgm:prSet>
      <dgm:spPr/>
      <dgm:t>
        <a:bodyPr/>
        <a:lstStyle/>
        <a:p>
          <a:endParaRPr lang="en-US"/>
        </a:p>
      </dgm:t>
    </dgm:pt>
    <dgm:pt modelId="{1F959E98-E3EC-0142-96F0-7259D8F1A7D0}" type="pres">
      <dgm:prSet presAssocID="{98713B35-4A23-8E40-A8F3-42102F18EEA5}" presName="funnel" presStyleLbl="trAlignAcc1" presStyleIdx="0" presStyleCnt="1" custScaleX="137725" custScaleY="101953" custLinFactNeighborX="2566" custLinFactNeighborY="-1599"/>
      <dgm:spPr/>
      <dgm:t>
        <a:bodyPr/>
        <a:lstStyle/>
        <a:p>
          <a:endParaRPr lang="en-US"/>
        </a:p>
      </dgm:t>
    </dgm:pt>
  </dgm:ptLst>
  <dgm:cxnLst>
    <dgm:cxn modelId="{9223B0A0-4A8B-6342-8116-BAC4C468BADD}" srcId="{98713B35-4A23-8E40-A8F3-42102F18EEA5}" destId="{49E745F8-407C-5F4A-AA78-18378B2692F2}" srcOrd="0" destOrd="0" parTransId="{1EDB4146-B992-994D-BA94-D9C27948CC72}" sibTransId="{0B1B42C5-BFDC-8F4E-955B-DFEB1070E184}"/>
    <dgm:cxn modelId="{1054B654-8271-A140-8432-FD1949AAE652}" type="presOf" srcId="{75C2F681-18D5-5449-B4F6-81296D0EC04E}" destId="{8587A9C9-83C3-7E48-9DB6-EC40B8D15CDD}" srcOrd="0" destOrd="0" presId="urn:microsoft.com/office/officeart/2005/8/layout/funnel1"/>
    <dgm:cxn modelId="{20FF6BF9-F6F4-C44B-8049-695C3871D29B}" srcId="{98713B35-4A23-8E40-A8F3-42102F18EEA5}" destId="{A9810A30-0C4E-B244-8498-FD4792415D9A}" srcOrd="2" destOrd="0" parTransId="{780F963C-9839-C34F-8E3F-5BFED6F0BF6A}" sibTransId="{746EB4D5-77DC-9F44-897E-12EFA1266181}"/>
    <dgm:cxn modelId="{3DA7F36B-3608-CF40-9D51-6BBC9D70D5F5}" type="presOf" srcId="{91D3C2D1-B45C-854D-8253-57F7A7732498}" destId="{CFD7AB4B-17F9-1F46-8F10-63D11C43A1C5}" srcOrd="0" destOrd="0" presId="urn:microsoft.com/office/officeart/2005/8/layout/funnel1"/>
    <dgm:cxn modelId="{7E5E799E-718D-6841-A2DA-5B4A8B5024C0}" srcId="{98713B35-4A23-8E40-A8F3-42102F18EEA5}" destId="{75C2F681-18D5-5449-B4F6-81296D0EC04E}" srcOrd="3" destOrd="0" parTransId="{0A7EAB40-EB98-DF43-9B2E-0BE416447318}" sibTransId="{AC87EB2C-79BA-144C-B490-0EC861BEC5F6}"/>
    <dgm:cxn modelId="{532D3C69-98A0-8744-9D0B-967980CEC366}" srcId="{98713B35-4A23-8E40-A8F3-42102F18EEA5}" destId="{91D3C2D1-B45C-854D-8253-57F7A7732498}" srcOrd="1" destOrd="0" parTransId="{F38F92E6-256D-5942-BEC2-E856647E6FAB}" sibTransId="{D2BA044B-2A26-2D45-87F5-9070322B4179}"/>
    <dgm:cxn modelId="{AC64F918-8E93-9B4F-92A1-8EF95C8ECD91}" type="presOf" srcId="{98713B35-4A23-8E40-A8F3-42102F18EEA5}" destId="{E636C1DD-2E80-0C4E-972B-F4FF17BE822B}" srcOrd="0" destOrd="0" presId="urn:microsoft.com/office/officeart/2005/8/layout/funnel1"/>
    <dgm:cxn modelId="{61AC38C0-555B-C441-947E-41BECA9BD11F}" type="presOf" srcId="{A9810A30-0C4E-B244-8498-FD4792415D9A}" destId="{8E14DA63-0EB8-7443-8B18-C5413DB58B06}" srcOrd="0" destOrd="0" presId="urn:microsoft.com/office/officeart/2005/8/layout/funnel1"/>
    <dgm:cxn modelId="{583D387D-B680-B648-84A2-F9B9AB072782}" type="presOf" srcId="{49E745F8-407C-5F4A-AA78-18378B2692F2}" destId="{F8114130-A92D-4C43-838C-7F86AF0820EC}" srcOrd="0" destOrd="0" presId="urn:microsoft.com/office/officeart/2005/8/layout/funnel1"/>
    <dgm:cxn modelId="{00E7D5B1-7142-1E4C-B9A7-F889DEA09844}" type="presParOf" srcId="{E636C1DD-2E80-0C4E-972B-F4FF17BE822B}" destId="{5A668E6A-28D2-464B-AB94-4F396D7AEEE1}" srcOrd="0" destOrd="0" presId="urn:microsoft.com/office/officeart/2005/8/layout/funnel1"/>
    <dgm:cxn modelId="{83FAC44E-C549-4748-BDAD-53B6CA0F8F70}" type="presParOf" srcId="{E636C1DD-2E80-0C4E-972B-F4FF17BE822B}" destId="{E11F485B-E50D-144A-BD6C-9C66AECBCE87}" srcOrd="1" destOrd="0" presId="urn:microsoft.com/office/officeart/2005/8/layout/funnel1"/>
    <dgm:cxn modelId="{31C0EB26-D79D-7D40-8190-6A7FAAE89206}" type="presParOf" srcId="{E636C1DD-2E80-0C4E-972B-F4FF17BE822B}" destId="{8587A9C9-83C3-7E48-9DB6-EC40B8D15CDD}" srcOrd="2" destOrd="0" presId="urn:microsoft.com/office/officeart/2005/8/layout/funnel1"/>
    <dgm:cxn modelId="{A5967E77-D33A-964F-B099-B5CE41F29F0C}" type="presParOf" srcId="{E636C1DD-2E80-0C4E-972B-F4FF17BE822B}" destId="{8E14DA63-0EB8-7443-8B18-C5413DB58B06}" srcOrd="3" destOrd="0" presId="urn:microsoft.com/office/officeart/2005/8/layout/funnel1"/>
    <dgm:cxn modelId="{F9D97418-CE89-1840-8389-2CF995E467DB}" type="presParOf" srcId="{E636C1DD-2E80-0C4E-972B-F4FF17BE822B}" destId="{CFD7AB4B-17F9-1F46-8F10-63D11C43A1C5}" srcOrd="4" destOrd="0" presId="urn:microsoft.com/office/officeart/2005/8/layout/funnel1"/>
    <dgm:cxn modelId="{2F60DE9A-4BC2-2248-8356-F24185148CCA}" type="presParOf" srcId="{E636C1DD-2E80-0C4E-972B-F4FF17BE822B}" destId="{F8114130-A92D-4C43-838C-7F86AF0820EC}" srcOrd="5" destOrd="0" presId="urn:microsoft.com/office/officeart/2005/8/layout/funnel1"/>
    <dgm:cxn modelId="{5C603FD4-DBE8-2047-AAC4-40117A4BFF80}" type="presParOf" srcId="{E636C1DD-2E80-0C4E-972B-F4FF17BE822B}" destId="{1F959E98-E3EC-0142-96F0-7259D8F1A7D0}"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212A9-0090-C94F-B354-AFA05FA01E00}" type="datetimeFigureOut">
              <a:rPr lang="en-US" smtClean="0"/>
              <a:pPr/>
              <a:t>10/29/2014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18F777-EA38-2246-B004-5CD4D5E01EF5}" type="slidenum">
              <a:rPr lang="en-US" smtClean="0"/>
              <a:pPr/>
              <a:t>‹#›</a:t>
            </a:fld>
            <a:endParaRPr lang="en-US"/>
          </a:p>
        </p:txBody>
      </p:sp>
    </p:spTree>
    <p:extLst>
      <p:ext uri="{BB962C8B-B14F-4D97-AF65-F5344CB8AC3E}">
        <p14:creationId xmlns:p14="http://schemas.microsoft.com/office/powerpoint/2010/main" xmlns="" val="13890510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CK</a:t>
            </a:r>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3</a:t>
            </a:fld>
            <a:endParaRPr lang="en-US"/>
          </a:p>
        </p:txBody>
      </p:sp>
    </p:spTree>
    <p:extLst>
      <p:ext uri="{BB962C8B-B14F-4D97-AF65-F5344CB8AC3E}">
        <p14:creationId xmlns:p14="http://schemas.microsoft.com/office/powerpoint/2010/main" xmlns="" val="225121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dirty="0" smtClean="0">
                <a:solidFill>
                  <a:srgbClr val="000000"/>
                </a:solidFill>
              </a:rPr>
              <a:t>DY</a:t>
            </a:r>
          </a:p>
          <a:p>
            <a:pPr marL="285750" indent="-285750">
              <a:buFont typeface="Arial"/>
              <a:buChar char="•"/>
            </a:pPr>
            <a:endParaRPr lang="en-US" sz="1200" dirty="0" smtClean="0">
              <a:solidFill>
                <a:srgbClr val="000000"/>
              </a:solidFill>
            </a:endParaRPr>
          </a:p>
          <a:p>
            <a:pPr marL="285750" indent="-285750">
              <a:buFont typeface="Arial"/>
              <a:buChar char="•"/>
            </a:pPr>
            <a:r>
              <a:rPr lang="en-US" sz="1200" dirty="0" smtClean="0">
                <a:solidFill>
                  <a:srgbClr val="000000"/>
                </a:solidFill>
              </a:rPr>
              <a:t>There is general agreement that the </a:t>
            </a:r>
            <a:r>
              <a:rPr lang="en-US" sz="1200" i="1" dirty="0" smtClean="0">
                <a:solidFill>
                  <a:srgbClr val="000000"/>
                </a:solidFill>
              </a:rPr>
              <a:t>most efficacious treatment</a:t>
            </a:r>
            <a:r>
              <a:rPr lang="en-US" sz="1200" dirty="0" smtClean="0">
                <a:solidFill>
                  <a:srgbClr val="000000"/>
                </a:solidFill>
              </a:rPr>
              <a:t> for fire setters involves “multimodal interventions” including a combination of “fire-specific, parent management, and elements of cognitive behavioral therapy (CBT) for children and youth” </a:t>
            </a:r>
            <a:endParaRPr lang="en-US" sz="1200" dirty="0">
              <a:solidFill>
                <a:srgbClr val="000000"/>
              </a:solidFill>
            </a:endParaRPr>
          </a:p>
        </p:txBody>
      </p:sp>
      <p:sp>
        <p:nvSpPr>
          <p:cNvPr id="4" name="Slide Number Placeholder 3"/>
          <p:cNvSpPr>
            <a:spLocks noGrp="1"/>
          </p:cNvSpPr>
          <p:nvPr>
            <p:ph type="sldNum" sz="quarter" idx="10"/>
          </p:nvPr>
        </p:nvSpPr>
        <p:spPr/>
        <p:txBody>
          <a:bodyPr/>
          <a:lstStyle/>
          <a:p>
            <a:fld id="{8918F777-EA38-2246-B004-5CD4D5E01EF5}" type="slidenum">
              <a:rPr lang="en-US" smtClean="0"/>
              <a:pPr/>
              <a:t>12</a:t>
            </a:fld>
            <a:endParaRPr lang="en-US"/>
          </a:p>
        </p:txBody>
      </p:sp>
    </p:spTree>
    <p:extLst>
      <p:ext uri="{BB962C8B-B14F-4D97-AF65-F5344CB8AC3E}">
        <p14:creationId xmlns:p14="http://schemas.microsoft.com/office/powerpoint/2010/main" xmlns="" val="1285795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FF00"/>
                </a:solidFill>
              </a:rPr>
              <a:t>DY</a:t>
            </a:r>
          </a:p>
          <a:p>
            <a:endParaRPr lang="en-US" dirty="0" smtClean="0"/>
          </a:p>
          <a:p>
            <a:pPr marL="285750" indent="-285750">
              <a:buFont typeface="Arial"/>
              <a:buChar char="•"/>
            </a:pPr>
            <a:r>
              <a:rPr lang="en-US" dirty="0" smtClean="0">
                <a:solidFill>
                  <a:schemeClr val="tx1"/>
                </a:solidFill>
              </a:rPr>
              <a:t>2 approaches to treatment:</a:t>
            </a:r>
          </a:p>
          <a:p>
            <a:pPr lvl="1"/>
            <a:r>
              <a:rPr lang="en-US" sz="2000" dirty="0" smtClean="0">
                <a:solidFill>
                  <a:schemeClr val="tx1"/>
                </a:solidFill>
              </a:rPr>
              <a:t>	</a:t>
            </a:r>
            <a:r>
              <a:rPr lang="en-US" sz="1400" dirty="0" smtClean="0">
                <a:solidFill>
                  <a:schemeClr val="tx1"/>
                </a:solidFill>
              </a:rPr>
              <a:t>1. Fire Education (Public Safety)</a:t>
            </a:r>
          </a:p>
          <a:p>
            <a:pPr lvl="1"/>
            <a:r>
              <a:rPr lang="en-US" sz="1400" dirty="0" smtClean="0">
                <a:solidFill>
                  <a:schemeClr val="tx1"/>
                </a:solidFill>
              </a:rPr>
              <a:t>	2. Behavioral, social, or psychological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13</a:t>
            </a:fld>
            <a:endParaRPr lang="en-US"/>
          </a:p>
        </p:txBody>
      </p:sp>
    </p:spTree>
    <p:extLst>
      <p:ext uri="{BB962C8B-B14F-4D97-AF65-F5344CB8AC3E}">
        <p14:creationId xmlns:p14="http://schemas.microsoft.com/office/powerpoint/2010/main" xmlns="" val="761782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CK</a:t>
            </a:r>
          </a:p>
          <a:p>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14</a:t>
            </a:fld>
            <a:endParaRPr lang="en-US"/>
          </a:p>
        </p:txBody>
      </p:sp>
    </p:spTree>
    <p:extLst>
      <p:ext uri="{BB962C8B-B14F-4D97-AF65-F5344CB8AC3E}">
        <p14:creationId xmlns:p14="http://schemas.microsoft.com/office/powerpoint/2010/main" xmlns="" val="76178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CK</a:t>
            </a:r>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15</a:t>
            </a:fld>
            <a:endParaRPr lang="en-US"/>
          </a:p>
        </p:txBody>
      </p:sp>
    </p:spTree>
    <p:extLst>
      <p:ext uri="{BB962C8B-B14F-4D97-AF65-F5344CB8AC3E}">
        <p14:creationId xmlns:p14="http://schemas.microsoft.com/office/powerpoint/2010/main" xmlns="" val="597770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fontAlgn="base">
              <a:buFont typeface="Arial"/>
              <a:buNone/>
            </a:pPr>
            <a:r>
              <a:rPr lang="en-US" sz="1200" kern="1200" dirty="0" smtClean="0">
                <a:solidFill>
                  <a:schemeClr val="tx1"/>
                </a:solidFill>
                <a:effectLst/>
                <a:latin typeface="+mn-lt"/>
                <a:ea typeface="+mn-ea"/>
                <a:cs typeface="+mn-cs"/>
              </a:rPr>
              <a:t>CK</a:t>
            </a:r>
          </a:p>
          <a:p>
            <a:pPr marL="171450" lvl="0" indent="-171450" fontAlgn="base">
              <a:buFont typeface="Arial"/>
              <a:buChar char="•"/>
            </a:pPr>
            <a:endParaRPr lang="en-US" sz="1200" kern="1200" dirty="0" smtClean="0">
              <a:solidFill>
                <a:schemeClr val="tx1"/>
              </a:solidFill>
              <a:effectLst/>
              <a:latin typeface="+mn-lt"/>
              <a:ea typeface="+mn-ea"/>
              <a:cs typeface="+mn-cs"/>
            </a:endParaRPr>
          </a:p>
          <a:p>
            <a:pPr marL="171450" lvl="0" indent="-171450" fontAlgn="base">
              <a:buFont typeface="Arial"/>
              <a:buChar char="•"/>
            </a:pPr>
            <a:r>
              <a:rPr lang="en-US" sz="1200" kern="1200" dirty="0" smtClean="0">
                <a:solidFill>
                  <a:schemeClr val="tx1"/>
                </a:solidFill>
                <a:effectLst/>
                <a:latin typeface="+mn-lt"/>
                <a:ea typeface="+mn-ea"/>
                <a:cs typeface="+mn-cs"/>
              </a:rPr>
              <a:t>Familial-based interventions may be appropriate due to the prevalence of child maltreatment and increased risk of running away in JFS.</a:t>
            </a:r>
          </a:p>
          <a:p>
            <a:pPr marL="171450" lvl="0" indent="-171450">
              <a:buFont typeface="Arial"/>
              <a:buChar char="•"/>
            </a:pPr>
            <a:r>
              <a:rPr lang="en-US" sz="1200" kern="1200" dirty="0" smtClean="0">
                <a:solidFill>
                  <a:schemeClr val="tx1"/>
                </a:solidFill>
                <a:effectLst/>
                <a:latin typeface="+mn-lt"/>
                <a:ea typeface="+mn-ea"/>
                <a:cs typeface="+mn-cs"/>
              </a:rPr>
              <a:t>Caregivers should be involved in the treatment process in order to receive </a:t>
            </a:r>
            <a:r>
              <a:rPr lang="en-US" sz="1200" kern="1200" dirty="0" err="1" smtClean="0">
                <a:solidFill>
                  <a:schemeClr val="tx1"/>
                </a:solidFill>
                <a:effectLst/>
                <a:latin typeface="+mn-lt"/>
                <a:ea typeface="+mn-ea"/>
                <a:cs typeface="+mn-cs"/>
              </a:rPr>
              <a:t>psychoeducation</a:t>
            </a:r>
            <a:r>
              <a:rPr lang="en-US" sz="1200" kern="1200" dirty="0" smtClean="0">
                <a:solidFill>
                  <a:schemeClr val="tx1"/>
                </a:solidFill>
                <a:effectLst/>
                <a:latin typeface="+mn-lt"/>
                <a:ea typeface="+mn-ea"/>
                <a:cs typeface="+mn-cs"/>
              </a:rPr>
              <a:t>, and recognize signs to eliminate future fire-setting behaviors.</a:t>
            </a:r>
          </a:p>
          <a:p>
            <a:pPr marL="171450" lvl="0" indent="-171450">
              <a:buFont typeface="Arial"/>
              <a:buChar char="•"/>
            </a:pPr>
            <a:r>
              <a:rPr lang="en-US" sz="1200" kern="1200" dirty="0" smtClean="0">
                <a:solidFill>
                  <a:schemeClr val="tx1"/>
                </a:solidFill>
                <a:effectLst/>
                <a:latin typeface="+mn-lt"/>
                <a:ea typeface="+mn-ea"/>
                <a:cs typeface="+mn-cs"/>
              </a:rPr>
              <a:t>Social workers and should be involved as part of a comprehensive treatment intervention.</a:t>
            </a:r>
          </a:p>
        </p:txBody>
      </p:sp>
      <p:sp>
        <p:nvSpPr>
          <p:cNvPr id="4" name="Slide Number Placeholder 3"/>
          <p:cNvSpPr>
            <a:spLocks noGrp="1"/>
          </p:cNvSpPr>
          <p:nvPr>
            <p:ph type="sldNum" sz="quarter" idx="10"/>
          </p:nvPr>
        </p:nvSpPr>
        <p:spPr/>
        <p:txBody>
          <a:bodyPr/>
          <a:lstStyle/>
          <a:p>
            <a:fld id="{8918F777-EA38-2246-B004-5CD4D5E01EF5}" type="slidenum">
              <a:rPr lang="en-US" smtClean="0"/>
              <a:pPr/>
              <a:t>16</a:t>
            </a:fld>
            <a:endParaRPr lang="en-US"/>
          </a:p>
        </p:txBody>
      </p:sp>
    </p:spTree>
    <p:extLst>
      <p:ext uri="{BB962C8B-B14F-4D97-AF65-F5344CB8AC3E}">
        <p14:creationId xmlns:p14="http://schemas.microsoft.com/office/powerpoint/2010/main" xmlns="" val="399911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sz="1200" b="1" kern="1200" dirty="0" smtClean="0">
                <a:solidFill>
                  <a:schemeClr val="tx1"/>
                </a:solidFill>
                <a:effectLst/>
                <a:latin typeface="+mn-lt"/>
                <a:ea typeface="+mn-ea"/>
                <a:cs typeface="+mn-cs"/>
              </a:rPr>
              <a:t>CK</a:t>
            </a:r>
          </a:p>
          <a:p>
            <a:pPr marL="171450" indent="-171450">
              <a:buFont typeface="Arial"/>
              <a:buChar char="•"/>
            </a:pPr>
            <a:endParaRPr lang="en-US" sz="1200" b="1"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The most effective approach to combating juvenile </a:t>
            </a:r>
            <a:r>
              <a:rPr lang="en-US" sz="1200" b="1" kern="1200" dirty="0" err="1" smtClean="0">
                <a:solidFill>
                  <a:schemeClr val="tx1"/>
                </a:solidFill>
                <a:effectLst/>
                <a:latin typeface="+mn-lt"/>
                <a:ea typeface="+mn-ea"/>
                <a:cs typeface="+mn-cs"/>
              </a:rPr>
              <a:t>firesetting</a:t>
            </a:r>
            <a:r>
              <a:rPr lang="en-US" sz="1200" b="1" kern="1200" dirty="0" smtClean="0">
                <a:solidFill>
                  <a:schemeClr val="tx1"/>
                </a:solidFill>
                <a:effectLst/>
                <a:latin typeface="+mn-lt"/>
                <a:ea typeface="+mn-ea"/>
                <a:cs typeface="+mn-cs"/>
              </a:rPr>
              <a:t> and arson is an organized network of community services. </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smtClean="0">
                <a:solidFill>
                  <a:schemeClr val="tx1"/>
                </a:solidFill>
                <a:effectLst/>
                <a:latin typeface="+mn-lt"/>
                <a:ea typeface="+mn-ea"/>
                <a:cs typeface="+mn-cs"/>
              </a:rPr>
              <a:t>Fire </a:t>
            </a:r>
            <a:r>
              <a:rPr lang="en-US" sz="1200" b="1" kern="1200" dirty="0" smtClean="0">
                <a:solidFill>
                  <a:schemeClr val="tx1"/>
                </a:solidFill>
                <a:effectLst/>
                <a:latin typeface="+mn-lt"/>
                <a:ea typeface="+mn-ea"/>
                <a:cs typeface="+mn-cs"/>
              </a:rPr>
              <a:t>safety education is essential for everyone. </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Improving the quality of family life and protecting the community are part of preventing juvenile involvement in </a:t>
            </a:r>
            <a:r>
              <a:rPr lang="en-US" sz="1200" b="1" kern="1200" dirty="0" err="1" smtClean="0">
                <a:solidFill>
                  <a:schemeClr val="tx1"/>
                </a:solidFill>
                <a:effectLst/>
                <a:latin typeface="+mn-lt"/>
                <a:ea typeface="+mn-ea"/>
                <a:cs typeface="+mn-cs"/>
              </a:rPr>
              <a:t>firesetting</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indent="0">
              <a:buFont typeface="Arial"/>
              <a:buNone/>
            </a:pPr>
            <a:endParaRPr lang="en-US" dirty="0" smtClean="0"/>
          </a:p>
          <a:p>
            <a:pPr marL="0" indent="0">
              <a:buFont typeface="Arial"/>
              <a:buNone/>
            </a:pPr>
            <a:r>
              <a:rPr lang="en-US" dirty="0" smtClean="0"/>
              <a:t>(Wilson &amp; Howell, 1994)</a:t>
            </a:r>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17</a:t>
            </a:fld>
            <a:endParaRPr lang="en-US"/>
          </a:p>
        </p:txBody>
      </p:sp>
    </p:spTree>
    <p:extLst>
      <p:ext uri="{BB962C8B-B14F-4D97-AF65-F5344CB8AC3E}">
        <p14:creationId xmlns:p14="http://schemas.microsoft.com/office/powerpoint/2010/main" xmlns="" val="3718617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a:t>
            </a:r>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18</a:t>
            </a:fld>
            <a:endParaRPr lang="en-US"/>
          </a:p>
        </p:txBody>
      </p:sp>
    </p:spTree>
    <p:extLst>
      <p:ext uri="{BB962C8B-B14F-4D97-AF65-F5344CB8AC3E}">
        <p14:creationId xmlns:p14="http://schemas.microsoft.com/office/powerpoint/2010/main" xmlns="" val="486342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20</a:t>
            </a:fld>
            <a:endParaRPr lang="en-US"/>
          </a:p>
        </p:txBody>
      </p:sp>
    </p:spTree>
    <p:extLst>
      <p:ext uri="{BB962C8B-B14F-4D97-AF65-F5344CB8AC3E}">
        <p14:creationId xmlns:p14="http://schemas.microsoft.com/office/powerpoint/2010/main" xmlns="" val="1146375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21</a:t>
            </a:fld>
            <a:endParaRPr lang="en-US"/>
          </a:p>
        </p:txBody>
      </p:sp>
    </p:spTree>
    <p:extLst>
      <p:ext uri="{BB962C8B-B14F-4D97-AF65-F5344CB8AC3E}">
        <p14:creationId xmlns:p14="http://schemas.microsoft.com/office/powerpoint/2010/main" xmlns="" val="11463759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22</a:t>
            </a:fld>
            <a:endParaRPr lang="en-US"/>
          </a:p>
        </p:txBody>
      </p:sp>
    </p:spTree>
    <p:extLst>
      <p:ext uri="{BB962C8B-B14F-4D97-AF65-F5344CB8AC3E}">
        <p14:creationId xmlns:p14="http://schemas.microsoft.com/office/powerpoint/2010/main" xmlns="" val="1146375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CK</a:t>
            </a:r>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4</a:t>
            </a:fld>
            <a:endParaRPr lang="en-US"/>
          </a:p>
        </p:txBody>
      </p:sp>
    </p:spTree>
    <p:extLst>
      <p:ext uri="{BB962C8B-B14F-4D97-AF65-F5344CB8AC3E}">
        <p14:creationId xmlns:p14="http://schemas.microsoft.com/office/powerpoint/2010/main" xmlns="" val="371341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a:t>
            </a:r>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5</a:t>
            </a:fld>
            <a:endParaRPr lang="en-US"/>
          </a:p>
        </p:txBody>
      </p:sp>
    </p:spTree>
    <p:extLst>
      <p:ext uri="{BB962C8B-B14F-4D97-AF65-F5344CB8AC3E}">
        <p14:creationId xmlns:p14="http://schemas.microsoft.com/office/powerpoint/2010/main" xmlns="" val="185267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a:t>
            </a:r>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6</a:t>
            </a:fld>
            <a:endParaRPr lang="en-US"/>
          </a:p>
        </p:txBody>
      </p:sp>
    </p:spTree>
    <p:extLst>
      <p:ext uri="{BB962C8B-B14F-4D97-AF65-F5344CB8AC3E}">
        <p14:creationId xmlns:p14="http://schemas.microsoft.com/office/powerpoint/2010/main" xmlns="" val="1571587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Many care facilities are designated for juveniles of both genders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These maximum(two in San Diego county) secure facilities serve as a vocational center to reintegrate with the public (San Diego Probation Department, 2013)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Job placement, GED’s, recreational, and medical services are all provided to juveniles housed in these facilities with opportunities to integrate and progress just as adolescents in the general public (Louisiana Office of Juvenile Justice, 2013)</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Youth who are imprisoned have higher recidivism rates than youth who remain in communities (Flores, 2012)</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California, Illinois, Ohio, New York, Pennsylvania, and other large states are redirecting funds once spent on large residential facilities (Ford et al., 2012)</a:t>
            </a:r>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7</a:t>
            </a:fld>
            <a:endParaRPr lang="en-US"/>
          </a:p>
        </p:txBody>
      </p:sp>
    </p:spTree>
    <p:extLst>
      <p:ext uri="{BB962C8B-B14F-4D97-AF65-F5344CB8AC3E}">
        <p14:creationId xmlns:p14="http://schemas.microsoft.com/office/powerpoint/2010/main" xmlns="" val="133702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CK</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One way of determining the nature and extent of a community's juvenile </a:t>
            </a:r>
            <a:r>
              <a:rPr lang="en-US" sz="1200" b="0" kern="1200" dirty="0" err="1" smtClean="0">
                <a:solidFill>
                  <a:schemeClr val="tx1"/>
                </a:solidFill>
                <a:effectLst/>
                <a:latin typeface="+mn-lt"/>
                <a:ea typeface="+mn-ea"/>
                <a:cs typeface="+mn-cs"/>
              </a:rPr>
              <a:t>firesetting</a:t>
            </a:r>
            <a:r>
              <a:rPr lang="en-US" sz="1200" b="0" kern="1200" dirty="0" smtClean="0">
                <a:solidFill>
                  <a:schemeClr val="tx1"/>
                </a:solidFill>
                <a:effectLst/>
                <a:latin typeface="+mn-lt"/>
                <a:ea typeface="+mn-ea"/>
                <a:cs typeface="+mn-cs"/>
              </a:rPr>
              <a:t> problem is to conduct a needs assessment study.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first step in a needs assessment study is to identify local sources that may have information relevant to juvenile </a:t>
            </a:r>
            <a:r>
              <a:rPr lang="en-US" sz="1200" b="0" kern="1200" dirty="0" err="1" smtClean="0">
                <a:solidFill>
                  <a:schemeClr val="tx1"/>
                </a:solidFill>
                <a:effectLst/>
                <a:latin typeface="+mn-lt"/>
                <a:ea typeface="+mn-ea"/>
                <a:cs typeface="+mn-cs"/>
              </a:rPr>
              <a:t>firesetting</a:t>
            </a:r>
            <a:r>
              <a:rPr lang="en-US" sz="1200" b="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The fire department is one of the best places to start gathering information.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Fire incident reports, arson investigation reports, and other statistical records can provide data on the involvement of juveniles in reported fire situations.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This evaluation can compare data over a time span to see if there are any trends.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Harnessing the support of key decision-makers to reach an agreement regarding the need for a juvenile fire-setting program. </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p>
          <a:p>
            <a:endParaRPr lang="en-US" b="0"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8</a:t>
            </a:fld>
            <a:endParaRPr lang="en-US"/>
          </a:p>
        </p:txBody>
      </p:sp>
    </p:spTree>
    <p:extLst>
      <p:ext uri="{BB962C8B-B14F-4D97-AF65-F5344CB8AC3E}">
        <p14:creationId xmlns:p14="http://schemas.microsoft.com/office/powerpoint/2010/main" xmlns="" val="149617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CK</a:t>
            </a:r>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9</a:t>
            </a:fld>
            <a:endParaRPr lang="en-US"/>
          </a:p>
        </p:txBody>
      </p:sp>
    </p:spTree>
    <p:extLst>
      <p:ext uri="{BB962C8B-B14F-4D97-AF65-F5344CB8AC3E}">
        <p14:creationId xmlns:p14="http://schemas.microsoft.com/office/powerpoint/2010/main" xmlns="" val="421863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CK</a:t>
            </a:r>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10</a:t>
            </a:fld>
            <a:endParaRPr lang="en-US"/>
          </a:p>
        </p:txBody>
      </p:sp>
    </p:spTree>
    <p:extLst>
      <p:ext uri="{BB962C8B-B14F-4D97-AF65-F5344CB8AC3E}">
        <p14:creationId xmlns:p14="http://schemas.microsoft.com/office/powerpoint/2010/main" xmlns="" val="1441539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best chance of changing the future conduct of juveniles involved in chronic </a:t>
            </a:r>
            <a:r>
              <a:rPr lang="en-US" sz="1200" kern="1200" dirty="0" err="1" smtClean="0">
                <a:solidFill>
                  <a:schemeClr val="tx1"/>
                </a:solidFill>
                <a:effectLst/>
                <a:latin typeface="+mn-lt"/>
                <a:ea typeface="+mn-ea"/>
                <a:cs typeface="+mn-cs"/>
              </a:rPr>
              <a:t>firesetting</a:t>
            </a:r>
            <a:r>
              <a:rPr lang="en-US" sz="1200" kern="1200" dirty="0" smtClean="0">
                <a:solidFill>
                  <a:schemeClr val="tx1"/>
                </a:solidFill>
                <a:effectLst/>
                <a:latin typeface="+mn-lt"/>
                <a:ea typeface="+mn-ea"/>
                <a:cs typeface="+mn-cs"/>
              </a:rPr>
              <a:t> and arson is to couple secure corrections with intensive rehabilitation services.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Community confinement provides secure confinement in small community-based facilities that offer individual and group counseling, educational programs, medical services, and intensive staff supervision. </a:t>
            </a:r>
            <a:endParaRPr lang="en-US" dirty="0" smtClean="0"/>
          </a:p>
          <a:p>
            <a:endParaRPr lang="en-US" sz="1200" b="1"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918F777-EA38-2246-B004-5CD4D5E01EF5}" type="slidenum">
              <a:rPr lang="en-US" smtClean="0"/>
              <a:pPr/>
              <a:t>11</a:t>
            </a:fld>
            <a:endParaRPr lang="en-US"/>
          </a:p>
        </p:txBody>
      </p:sp>
    </p:spTree>
    <p:extLst>
      <p:ext uri="{BB962C8B-B14F-4D97-AF65-F5344CB8AC3E}">
        <p14:creationId xmlns:p14="http://schemas.microsoft.com/office/powerpoint/2010/main" xmlns="" val="336580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70FAA508-F0CD-46EA-95FB-26B559A0B5D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pPr/>
              <a:t>10/29/2014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70FAA508-F0CD-46EA-95FB-26B559A0B5D9}" type="datetimeFigureOut">
              <a:rPr lang="en-US" smtClean="0"/>
              <a:pPr/>
              <a:t>10/29/2014</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pPr/>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pPr/>
              <a:t>10/29/2014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pPr/>
              <a:t>10/29/2014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70FAA508-F0CD-46EA-95FB-26B559A0B5D9}" type="datetimeFigureOut">
              <a:rPr lang="en-US" smtClean="0"/>
              <a:pPr/>
              <a:t>10/29/2014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pPr/>
              <a:t>10/29/2014</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pPr/>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6.wdp"/></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www.nfpa.org/research/reports-and-statistics/fire-causes/arson-and-juvenile-firesetting/intentional-fire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mfb.vic.gov.au/Community-Safety/Home-Fire-Safety/Juvenil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usfa.fema.gov/"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hyperlink" Target="http://www.omicsgroup.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4.wdp"/><Relationship Id="rId5" Type="http://schemas.openxmlformats.org/officeDocument/2006/relationships/image" Target="../media/image5.jpe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428625"/>
            <a:ext cx="8186737" cy="1143000"/>
          </a:xfrm>
          <a:ln w="3175"/>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b="1"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218488" cy="4924425"/>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pPr algn="just">
              <a:buFont typeface="Arial" charset="0"/>
              <a:buNone/>
              <a:defRPr/>
            </a:pPr>
            <a:r>
              <a:rPr lang="en-US" sz="2000" dirty="0" smtClean="0">
                <a:latin typeface="+mj-lt"/>
              </a:rPr>
              <a:t>      OMICS Group International is an amalgamation of </a:t>
            </a:r>
            <a:r>
              <a:rPr lang="en-US" sz="2000" dirty="0" smtClean="0">
                <a:latin typeface="+mj-lt"/>
                <a:hlinkClick r:id="rId2" tooltip="Open Access publications"/>
              </a:rPr>
              <a:t>Open Access publications</a:t>
            </a:r>
            <a:r>
              <a:rPr lang="en-US" sz="2000" dirty="0" smtClean="0">
                <a:latin typeface="+mj-lt"/>
              </a:rPr>
              <a:t> and worldwide international science conferences and events. Established in the year 2007 with the sole aim of making the information on Sciences and technology ‘Open Access’, OMICS Group publishes 400 online open access </a:t>
            </a:r>
            <a:r>
              <a:rPr lang="en-US" sz="2000" dirty="0" smtClean="0">
                <a:latin typeface="+mj-lt"/>
                <a:hlinkClick r:id="rId3" tooltip="scholarly journals"/>
              </a:rPr>
              <a:t>scholarly journals</a:t>
            </a:r>
            <a:r>
              <a:rPr lang="en-US" sz="2000" dirty="0" smtClean="0">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dirty="0" smtClean="0">
                <a:latin typeface="+mj-lt"/>
                <a:hlinkClick r:id="rId4" tooltip="International conferences"/>
              </a:rPr>
              <a:t>International conferences</a:t>
            </a:r>
            <a:r>
              <a:rPr lang="en-US" sz="2000" dirty="0" smtClean="0">
                <a:latin typeface="+mj-lt"/>
              </a:rPr>
              <a:t> annually across the globe, where knowledge transfer takes place through debates, round table discussions, poster presentations, workshops, symposia and exhibitions</a:t>
            </a:r>
            <a:r>
              <a:rPr lang="en-US" sz="1800" dirty="0" smtClean="0">
                <a:latin typeface="+mj-lt"/>
              </a:rPr>
              <a:t>.</a:t>
            </a:r>
            <a:endParaRPr lang="en-US" sz="1800" dirty="0">
              <a:latin typeface="+mj-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itle 4"/>
          <p:cNvSpPr>
            <a:spLocks noGrp="1"/>
          </p:cNvSpPr>
          <p:nvPr>
            <p:ph type="title" orient="vert"/>
          </p:nvPr>
        </p:nvSpPr>
        <p:spPr>
          <a:xfrm>
            <a:off x="7987553" y="176374"/>
            <a:ext cx="914400" cy="6486458"/>
          </a:xfrm>
        </p:spPr>
        <p:txBody>
          <a:bodyPr>
            <a:normAutofit fontScale="90000"/>
          </a:bodyPr>
          <a:lstStyle/>
          <a:p>
            <a:r>
              <a:rPr lang="en-US" sz="2800" dirty="0" smtClean="0"/>
              <a:t>Incidents at School by Zip Code</a:t>
            </a:r>
            <a:endParaRPr lang="en-US" sz="2800" dirty="0"/>
          </a:p>
        </p:txBody>
      </p:sp>
      <p:pic>
        <p:nvPicPr>
          <p:cNvPr id="7" name="Shape 150"/>
          <p:cNvPicPr preferRelativeResize="0"/>
          <p:nvPr/>
        </p:nvPicPr>
        <p:blipFill rotWithShape="1">
          <a:blip r:embed="rId3" cstate="print">
            <a:alphaModFix/>
          </a:blip>
          <a:srcRect l="-1" r="33388"/>
          <a:stretch/>
        </p:blipFill>
        <p:spPr>
          <a:xfrm>
            <a:off x="893675" y="176374"/>
            <a:ext cx="6878945" cy="6486458"/>
          </a:xfrm>
          <a:prstGeom prst="rect">
            <a:avLst/>
          </a:prstGeom>
          <a:noFill/>
          <a:ln>
            <a:noFill/>
          </a:ln>
        </p:spPr>
      </p:pic>
    </p:spTree>
    <p:extLst>
      <p:ext uri="{BB962C8B-B14F-4D97-AF65-F5344CB8AC3E}">
        <p14:creationId xmlns:p14="http://schemas.microsoft.com/office/powerpoint/2010/main" xmlns="" val="2814536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ire.jpg"/>
          <p:cNvPicPr>
            <a:picLocks noGrp="1" noChangeAspect="1"/>
          </p:cNvPicPr>
          <p:nvPr>
            <p:ph type="pic" sz="quarter" idx="13"/>
          </p:nvPr>
        </p:nvPicPr>
        <p:blipFill>
          <a:blip r:embed="rId3" cstate="print">
            <a:alphaModFix amt="73000"/>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t="21919" b="21919"/>
          <a:stretch>
            <a:fillRect/>
          </a:stretch>
        </p:blipFill>
        <p:spPr>
          <a:xfrm>
            <a:off x="927100" y="494619"/>
            <a:ext cx="7988300" cy="2232707"/>
          </a:xfrm>
        </p:spPr>
      </p:pic>
      <p:sp>
        <p:nvSpPr>
          <p:cNvPr id="8" name="Title 1"/>
          <p:cNvSpPr>
            <a:spLocks noGrp="1"/>
          </p:cNvSpPr>
          <p:nvPr>
            <p:ph type="ctrTitle"/>
          </p:nvPr>
        </p:nvSpPr>
        <p:spPr>
          <a:xfrm>
            <a:off x="0" y="2400881"/>
            <a:ext cx="8915400" cy="877824"/>
          </a:xfrm>
        </p:spPr>
        <p:txBody>
          <a:bodyPr/>
          <a:lstStyle/>
          <a:p>
            <a:r>
              <a:rPr lang="en-US" dirty="0" smtClean="0"/>
              <a:t>Program Development</a:t>
            </a:r>
            <a:endParaRPr lang="en-US" dirty="0"/>
          </a:p>
        </p:txBody>
      </p:sp>
      <p:sp>
        <p:nvSpPr>
          <p:cNvPr id="9" name="Subtitle 2"/>
          <p:cNvSpPr>
            <a:spLocks noGrp="1"/>
          </p:cNvSpPr>
          <p:nvPr>
            <p:ph type="subTitle" idx="1"/>
          </p:nvPr>
        </p:nvSpPr>
        <p:spPr>
          <a:xfrm>
            <a:off x="914400" y="3278705"/>
            <a:ext cx="8001000" cy="3459252"/>
          </a:xfrm>
        </p:spPr>
        <p:txBody>
          <a:bodyPr>
            <a:noAutofit/>
          </a:bodyPr>
          <a:lstStyle/>
          <a:p>
            <a:r>
              <a:rPr lang="en-US" dirty="0">
                <a:solidFill>
                  <a:schemeClr val="tx1"/>
                </a:solidFill>
              </a:rPr>
              <a:t>Programs offer long-term living arrangements with a highly structured format including individual and group therapy, recreation activities, and vocational training. Often a half-way house placement precedes re-entry. </a:t>
            </a:r>
            <a:endParaRPr lang="en-US" dirty="0" smtClean="0">
              <a:solidFill>
                <a:schemeClr val="tx1"/>
              </a:solidFill>
            </a:endParaRPr>
          </a:p>
          <a:p>
            <a:endParaRPr lang="en-US" dirty="0">
              <a:solidFill>
                <a:schemeClr val="tx1"/>
              </a:solidFill>
            </a:endParaRPr>
          </a:p>
          <a:p>
            <a:r>
              <a:rPr lang="en-US" dirty="0">
                <a:solidFill>
                  <a:schemeClr val="tx1"/>
                </a:solidFill>
              </a:rPr>
              <a:t>The size of the staff will depend directly on the size of the JFSB program. For small programs, there may only be a program manager who handles the majority of the responsibilities. </a:t>
            </a:r>
            <a:endParaRPr lang="en-US" dirty="0" smtClean="0">
              <a:solidFill>
                <a:schemeClr val="tx1"/>
              </a:solidFill>
            </a:endParaRPr>
          </a:p>
          <a:p>
            <a:pPr marL="285750" indent="-285750">
              <a:buFont typeface="Arial"/>
              <a:buChar char="•"/>
            </a:pPr>
            <a:r>
              <a:rPr lang="en-US" dirty="0" smtClean="0">
                <a:solidFill>
                  <a:schemeClr val="tx1"/>
                </a:solidFill>
              </a:rPr>
              <a:t>Staffing &amp; Training</a:t>
            </a:r>
          </a:p>
          <a:p>
            <a:pPr marL="285750" indent="-285750">
              <a:buFont typeface="Arial"/>
              <a:buChar char="•"/>
            </a:pPr>
            <a:r>
              <a:rPr lang="en-US" dirty="0" smtClean="0">
                <a:solidFill>
                  <a:schemeClr val="tx1"/>
                </a:solidFill>
              </a:rPr>
              <a:t>Documentation</a:t>
            </a:r>
          </a:p>
          <a:p>
            <a:pPr marL="285750" indent="-285750">
              <a:buFont typeface="Arial"/>
              <a:buChar char="•"/>
            </a:pPr>
            <a:r>
              <a:rPr lang="en-US" dirty="0" smtClean="0">
                <a:solidFill>
                  <a:schemeClr val="tx1"/>
                </a:solidFill>
              </a:rPr>
              <a:t>Confidentiality</a:t>
            </a:r>
          </a:p>
          <a:p>
            <a:pPr marL="285750" indent="-285750">
              <a:buFont typeface="Arial"/>
              <a:buChar char="•"/>
            </a:pPr>
            <a:r>
              <a:rPr lang="en-US" dirty="0" smtClean="0">
                <a:solidFill>
                  <a:schemeClr val="tx1"/>
                </a:solidFill>
              </a:rPr>
              <a:t>Liability</a:t>
            </a:r>
          </a:p>
          <a:p>
            <a:pPr algn="r"/>
            <a:r>
              <a:rPr lang="en-US" dirty="0" smtClean="0">
                <a:solidFill>
                  <a:schemeClr val="bg1">
                    <a:lumMod val="50000"/>
                  </a:schemeClr>
                </a:solidFill>
              </a:rPr>
              <a:t>(</a:t>
            </a:r>
            <a:r>
              <a:rPr lang="en-US" dirty="0">
                <a:solidFill>
                  <a:schemeClr val="bg1">
                    <a:lumMod val="50000"/>
                  </a:schemeClr>
                </a:solidFill>
              </a:rPr>
              <a:t>Gaynor, Hamilton, </a:t>
            </a:r>
            <a:r>
              <a:rPr lang="en-US" dirty="0" err="1">
                <a:solidFill>
                  <a:schemeClr val="bg1">
                    <a:lumMod val="50000"/>
                  </a:schemeClr>
                </a:solidFill>
              </a:rPr>
              <a:t>Poage</a:t>
            </a:r>
            <a:r>
              <a:rPr lang="en-US" dirty="0">
                <a:solidFill>
                  <a:schemeClr val="bg1">
                    <a:lumMod val="50000"/>
                  </a:schemeClr>
                </a:solidFill>
              </a:rPr>
              <a:t>, &amp; Gallardo, 2002</a:t>
            </a:r>
            <a:r>
              <a:rPr lang="en-US" dirty="0" smtClean="0">
                <a:solidFill>
                  <a:schemeClr val="bg1">
                    <a:lumMod val="50000"/>
                  </a:schemeClr>
                </a:solidFill>
              </a:rPr>
              <a:t>)</a:t>
            </a:r>
          </a:p>
        </p:txBody>
      </p:sp>
    </p:spTree>
    <p:extLst>
      <p:ext uri="{BB962C8B-B14F-4D97-AF65-F5344CB8AC3E}">
        <p14:creationId xmlns:p14="http://schemas.microsoft.com/office/powerpoint/2010/main" xmlns="" val="263742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9779"/>
            <a:ext cx="8915400" cy="914400"/>
          </a:xfrm>
        </p:spPr>
        <p:txBody>
          <a:bodyPr/>
          <a:lstStyle/>
          <a:p>
            <a:r>
              <a:rPr lang="en-US" dirty="0" smtClean="0"/>
              <a:t>Evidence-Based Treatment: CBT</a:t>
            </a:r>
            <a:endParaRPr lang="en-US" dirty="0"/>
          </a:p>
        </p:txBody>
      </p:sp>
      <p:sp>
        <p:nvSpPr>
          <p:cNvPr id="5" name="Text Placeholder 7"/>
          <p:cNvSpPr>
            <a:spLocks noGrp="1"/>
          </p:cNvSpPr>
          <p:nvPr>
            <p:ph type="body" sz="half" idx="2"/>
          </p:nvPr>
        </p:nvSpPr>
        <p:spPr>
          <a:xfrm>
            <a:off x="914400" y="1404180"/>
            <a:ext cx="8001000" cy="5089456"/>
          </a:xfrm>
        </p:spPr>
        <p:txBody>
          <a:bodyPr>
            <a:noAutofit/>
          </a:bodyPr>
          <a:lstStyle/>
          <a:p>
            <a:pPr marL="285750" indent="-285750">
              <a:buFont typeface="Arial"/>
              <a:buChar char="•"/>
            </a:pPr>
            <a:r>
              <a:rPr lang="en-US" sz="2400" dirty="0">
                <a:solidFill>
                  <a:srgbClr val="000000"/>
                </a:solidFill>
              </a:rPr>
              <a:t>T</a:t>
            </a:r>
            <a:r>
              <a:rPr lang="en-US" sz="2400" dirty="0" smtClean="0">
                <a:solidFill>
                  <a:srgbClr val="000000"/>
                </a:solidFill>
              </a:rPr>
              <a:t>he </a:t>
            </a:r>
            <a:r>
              <a:rPr lang="en-US" sz="2400" i="1" dirty="0">
                <a:solidFill>
                  <a:srgbClr val="000000"/>
                </a:solidFill>
              </a:rPr>
              <a:t>most efficacious treatment</a:t>
            </a:r>
            <a:r>
              <a:rPr lang="en-US" sz="2400" dirty="0">
                <a:solidFill>
                  <a:srgbClr val="000000"/>
                </a:solidFill>
              </a:rPr>
              <a:t> for </a:t>
            </a:r>
            <a:r>
              <a:rPr lang="en-US" sz="2400" dirty="0" smtClean="0">
                <a:solidFill>
                  <a:srgbClr val="000000"/>
                </a:solidFill>
              </a:rPr>
              <a:t>fire setters </a:t>
            </a:r>
            <a:r>
              <a:rPr lang="en-US" sz="2400" dirty="0">
                <a:solidFill>
                  <a:srgbClr val="000000"/>
                </a:solidFill>
              </a:rPr>
              <a:t>involves “multimodal interventions</a:t>
            </a:r>
            <a:r>
              <a:rPr lang="en-US" sz="2400" dirty="0" smtClean="0">
                <a:solidFill>
                  <a:srgbClr val="000000"/>
                </a:solidFill>
              </a:rPr>
              <a:t>”</a:t>
            </a:r>
          </a:p>
          <a:p>
            <a:pPr marL="742950" lvl="1" indent="-285750">
              <a:buFont typeface="Arial"/>
              <a:buChar char="•"/>
            </a:pPr>
            <a:r>
              <a:rPr lang="en-US" sz="2000" dirty="0" smtClean="0">
                <a:solidFill>
                  <a:srgbClr val="000000"/>
                </a:solidFill>
              </a:rPr>
              <a:t>A combination of “fire-</a:t>
            </a:r>
            <a:r>
              <a:rPr lang="en-US" sz="2000" dirty="0">
                <a:solidFill>
                  <a:srgbClr val="000000"/>
                </a:solidFill>
              </a:rPr>
              <a:t>specific, parent management, and elements of cognitive behavioral therapy (CBT) for children and youth” </a:t>
            </a:r>
          </a:p>
          <a:p>
            <a:pPr marL="285750" indent="-285750">
              <a:buFont typeface="Arial"/>
              <a:buChar char="•"/>
            </a:pPr>
            <a:r>
              <a:rPr lang="en-US" sz="2400" b="1" dirty="0" smtClean="0">
                <a:solidFill>
                  <a:srgbClr val="000000"/>
                </a:solidFill>
              </a:rPr>
              <a:t>Individual </a:t>
            </a:r>
            <a:r>
              <a:rPr lang="en-US" sz="2400" b="1" dirty="0">
                <a:solidFill>
                  <a:srgbClr val="000000"/>
                </a:solidFill>
              </a:rPr>
              <a:t>CBT Interventions: </a:t>
            </a:r>
            <a:endParaRPr lang="en-US" sz="2400" b="1" dirty="0" smtClean="0">
              <a:solidFill>
                <a:srgbClr val="000000"/>
              </a:solidFill>
            </a:endParaRPr>
          </a:p>
          <a:p>
            <a:pPr marL="742950" lvl="1" indent="-285750">
              <a:buFont typeface="Arial"/>
              <a:buChar char="•"/>
            </a:pPr>
            <a:r>
              <a:rPr lang="en-US" sz="2000" dirty="0" smtClean="0">
                <a:solidFill>
                  <a:srgbClr val="000000"/>
                </a:solidFill>
              </a:rPr>
              <a:t>Target </a:t>
            </a:r>
            <a:r>
              <a:rPr lang="en-US" sz="2000" dirty="0">
                <a:solidFill>
                  <a:srgbClr val="000000"/>
                </a:solidFill>
              </a:rPr>
              <a:t>disruptive behaviors </a:t>
            </a:r>
            <a:endParaRPr lang="en-US" sz="2000" dirty="0" smtClean="0">
              <a:solidFill>
                <a:srgbClr val="000000"/>
              </a:solidFill>
            </a:endParaRPr>
          </a:p>
          <a:p>
            <a:pPr marL="742950" lvl="1" indent="-285750">
              <a:buFont typeface="Arial"/>
              <a:buChar char="•"/>
            </a:pPr>
            <a:r>
              <a:rPr lang="en-US" sz="2000" dirty="0" smtClean="0">
                <a:solidFill>
                  <a:srgbClr val="000000"/>
                </a:solidFill>
              </a:rPr>
              <a:t>Identify </a:t>
            </a:r>
            <a:r>
              <a:rPr lang="en-US" sz="2000" dirty="0">
                <a:solidFill>
                  <a:srgbClr val="000000"/>
                </a:solidFill>
              </a:rPr>
              <a:t>triggers to linked fire </a:t>
            </a:r>
            <a:r>
              <a:rPr lang="en-US" sz="2000" dirty="0" smtClean="0">
                <a:solidFill>
                  <a:srgbClr val="000000"/>
                </a:solidFill>
              </a:rPr>
              <a:t>involvement</a:t>
            </a:r>
          </a:p>
          <a:p>
            <a:pPr marL="742950" lvl="1" indent="-285750">
              <a:buFont typeface="Arial"/>
              <a:buChar char="•"/>
            </a:pPr>
            <a:r>
              <a:rPr lang="en-US" sz="2000" dirty="0" smtClean="0">
                <a:solidFill>
                  <a:srgbClr val="000000"/>
                </a:solidFill>
              </a:rPr>
              <a:t>Building </a:t>
            </a:r>
            <a:r>
              <a:rPr lang="en-US" sz="2000" dirty="0">
                <a:solidFill>
                  <a:srgbClr val="000000"/>
                </a:solidFill>
              </a:rPr>
              <a:t>coping and problem solving </a:t>
            </a:r>
            <a:r>
              <a:rPr lang="en-US" sz="2000" dirty="0" smtClean="0">
                <a:solidFill>
                  <a:srgbClr val="000000"/>
                </a:solidFill>
              </a:rPr>
              <a:t>skills</a:t>
            </a:r>
          </a:p>
          <a:p>
            <a:pPr marL="742950" lvl="1" indent="-285750">
              <a:buFont typeface="Arial"/>
              <a:buChar char="•"/>
            </a:pPr>
            <a:r>
              <a:rPr lang="en-US" sz="2000" dirty="0" smtClean="0">
                <a:solidFill>
                  <a:srgbClr val="000000"/>
                </a:solidFill>
              </a:rPr>
              <a:t>Develop </a:t>
            </a:r>
            <a:r>
              <a:rPr lang="en-US" sz="2000" dirty="0">
                <a:solidFill>
                  <a:srgbClr val="000000"/>
                </a:solidFill>
              </a:rPr>
              <a:t>appropriate strategies for regulating affect and impulse </a:t>
            </a:r>
            <a:r>
              <a:rPr lang="en-US" sz="2000" dirty="0" smtClean="0">
                <a:solidFill>
                  <a:srgbClr val="000000"/>
                </a:solidFill>
              </a:rPr>
              <a:t>control</a:t>
            </a:r>
          </a:p>
          <a:p>
            <a:pPr algn="r">
              <a:spcBef>
                <a:spcPts val="0"/>
              </a:spcBef>
            </a:pPr>
            <a:endParaRPr lang="en-US" sz="1600" dirty="0" smtClean="0">
              <a:solidFill>
                <a:srgbClr val="000000"/>
              </a:solidFill>
            </a:endParaRPr>
          </a:p>
          <a:p>
            <a:pPr algn="r">
              <a:spcBef>
                <a:spcPts val="0"/>
              </a:spcBef>
            </a:pPr>
            <a:r>
              <a:rPr lang="en-US" sz="1600" dirty="0" smtClean="0">
                <a:solidFill>
                  <a:schemeClr val="tx1">
                    <a:lumMod val="50000"/>
                    <a:lumOff val="50000"/>
                  </a:schemeClr>
                </a:solidFill>
              </a:rPr>
              <a:t>(Del </a:t>
            </a:r>
            <a:r>
              <a:rPr lang="en-US" sz="1600" dirty="0" err="1" smtClean="0">
                <a:solidFill>
                  <a:schemeClr val="tx1">
                    <a:lumMod val="50000"/>
                    <a:lumOff val="50000"/>
                  </a:schemeClr>
                </a:solidFill>
              </a:rPr>
              <a:t>Bove</a:t>
            </a:r>
            <a:r>
              <a:rPr lang="en-US" sz="1600" dirty="0" smtClean="0">
                <a:solidFill>
                  <a:schemeClr val="tx1">
                    <a:lumMod val="50000"/>
                    <a:lumOff val="50000"/>
                  </a:schemeClr>
                </a:solidFill>
              </a:rPr>
              <a:t> &amp;MacKay, 2011)</a:t>
            </a:r>
            <a:endParaRPr lang="en-US" sz="1600" dirty="0">
              <a:solidFill>
                <a:schemeClr val="tx1">
                  <a:lumMod val="50000"/>
                  <a:lumOff val="50000"/>
                </a:schemeClr>
              </a:solidFill>
            </a:endParaRPr>
          </a:p>
        </p:txBody>
      </p:sp>
    </p:spTree>
    <p:extLst>
      <p:ext uri="{BB962C8B-B14F-4D97-AF65-F5344CB8AC3E}">
        <p14:creationId xmlns:p14="http://schemas.microsoft.com/office/powerpoint/2010/main" xmlns="" val="111570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36034"/>
            <a:ext cx="8915400" cy="877824"/>
          </a:xfrm>
        </p:spPr>
        <p:txBody>
          <a:bodyPr/>
          <a:lstStyle/>
          <a:p>
            <a:r>
              <a:rPr lang="en-US" dirty="0" smtClean="0"/>
              <a:t>Treatment Plans</a:t>
            </a:r>
            <a:endParaRPr lang="en-US" dirty="0"/>
          </a:p>
        </p:txBody>
      </p:sp>
      <p:sp>
        <p:nvSpPr>
          <p:cNvPr id="4" name="Content Placeholder 3"/>
          <p:cNvSpPr>
            <a:spLocks noGrp="1"/>
          </p:cNvSpPr>
          <p:nvPr>
            <p:ph type="subTitle" idx="1"/>
          </p:nvPr>
        </p:nvSpPr>
        <p:spPr>
          <a:xfrm>
            <a:off x="914400" y="552450"/>
            <a:ext cx="3863219" cy="5181600"/>
          </a:xfrm>
        </p:spPr>
        <p:txBody>
          <a:bodyPr>
            <a:noAutofit/>
          </a:bodyPr>
          <a:lstStyle/>
          <a:p>
            <a:pPr algn="ctr">
              <a:spcBef>
                <a:spcPts val="800"/>
              </a:spcBef>
            </a:pPr>
            <a:r>
              <a:rPr lang="en-US" sz="2400" b="1" dirty="0" smtClean="0"/>
              <a:t>Fire Education</a:t>
            </a:r>
            <a:endParaRPr lang="en-US" sz="2400" b="1" dirty="0"/>
          </a:p>
          <a:p>
            <a:pPr algn="ctr">
              <a:spcBef>
                <a:spcPts val="800"/>
              </a:spcBef>
            </a:pPr>
            <a:r>
              <a:rPr lang="en-US" sz="2400" b="1" dirty="0" smtClean="0"/>
              <a:t>(3 Methods):</a:t>
            </a:r>
            <a:endParaRPr lang="en-US" sz="2000" dirty="0" smtClean="0"/>
          </a:p>
          <a:p>
            <a:pPr marL="457200" indent="-457200">
              <a:lnSpc>
                <a:spcPct val="130000"/>
              </a:lnSpc>
              <a:spcBef>
                <a:spcPts val="800"/>
              </a:spcBef>
              <a:buFont typeface="+mj-lt"/>
              <a:buAutoNum type="arabicPeriod"/>
            </a:pPr>
            <a:r>
              <a:rPr lang="en-US" sz="2000" dirty="0" smtClean="0"/>
              <a:t>Answer questions. </a:t>
            </a:r>
          </a:p>
          <a:p>
            <a:pPr marL="457200" indent="-457200">
              <a:lnSpc>
                <a:spcPct val="130000"/>
              </a:lnSpc>
              <a:spcBef>
                <a:spcPts val="800"/>
              </a:spcBef>
              <a:buFont typeface="+mj-lt"/>
              <a:buAutoNum type="arabicPeriod"/>
            </a:pPr>
            <a:r>
              <a:rPr lang="en-US" sz="2000" dirty="0" smtClean="0"/>
              <a:t>Films about fires.</a:t>
            </a:r>
          </a:p>
          <a:p>
            <a:pPr marL="457200" indent="-457200">
              <a:lnSpc>
                <a:spcPct val="130000"/>
              </a:lnSpc>
              <a:spcBef>
                <a:spcPts val="800"/>
              </a:spcBef>
              <a:buFont typeface="+mj-lt"/>
              <a:buAutoNum type="arabicPeriod"/>
            </a:pPr>
            <a:r>
              <a:rPr lang="en-US" sz="2000" dirty="0" smtClean="0"/>
              <a:t>Having child take responsibility for fire safety. </a:t>
            </a:r>
          </a:p>
          <a:p>
            <a:pPr>
              <a:lnSpc>
                <a:spcPct val="130000"/>
              </a:lnSpc>
              <a:spcBef>
                <a:spcPts val="800"/>
              </a:spcBef>
            </a:pPr>
            <a:endParaRPr lang="en-US" sz="2000" dirty="0" smtClean="0"/>
          </a:p>
          <a:p>
            <a:pPr>
              <a:spcBef>
                <a:spcPts val="800"/>
              </a:spcBef>
            </a:pPr>
            <a:r>
              <a:rPr lang="en-US" sz="2000" i="1" dirty="0" smtClean="0"/>
              <a:t>Used for low intensity clients and fire prevention</a:t>
            </a:r>
            <a:endParaRPr lang="en-US" sz="1600" dirty="0" smtClean="0"/>
          </a:p>
          <a:p>
            <a:pPr algn="r">
              <a:spcBef>
                <a:spcPts val="800"/>
              </a:spcBef>
            </a:pPr>
            <a:endParaRPr lang="en-US" sz="1600" dirty="0" smtClean="0"/>
          </a:p>
          <a:p>
            <a:pPr algn="r">
              <a:spcBef>
                <a:spcPts val="800"/>
              </a:spcBef>
            </a:pPr>
            <a:r>
              <a:rPr lang="en-US" sz="1600" dirty="0" smtClean="0">
                <a:solidFill>
                  <a:srgbClr val="7F7F7F"/>
                </a:solidFill>
              </a:rPr>
              <a:t>(</a:t>
            </a:r>
            <a:r>
              <a:rPr lang="en-US" sz="1600" dirty="0">
                <a:solidFill>
                  <a:srgbClr val="7F7F7F"/>
                </a:solidFill>
              </a:rPr>
              <a:t>Muller et. al., 2007)</a:t>
            </a:r>
          </a:p>
        </p:txBody>
      </p:sp>
      <p:sp>
        <p:nvSpPr>
          <p:cNvPr id="5" name="Content Placeholder 4"/>
          <p:cNvSpPr txBox="1">
            <a:spLocks/>
          </p:cNvSpPr>
          <p:nvPr/>
        </p:nvSpPr>
        <p:spPr>
          <a:xfrm>
            <a:off x="5055811" y="552450"/>
            <a:ext cx="3859590" cy="5181600"/>
          </a:xfrm>
          <a:prstGeom prst="rect">
            <a:avLst/>
          </a:prstGeom>
          <a:solidFill>
            <a:schemeClr val="bg2">
              <a:lumMod val="40000"/>
              <a:lumOff val="60000"/>
            </a:schemeClr>
          </a:solidFill>
          <a:ln w="25400" cap="flat" cmpd="sng" algn="ctr">
            <a:noFill/>
            <a:prstDash val="solid"/>
          </a:ln>
          <a:effectLst/>
        </p:spPr>
        <p:txBody>
          <a:bodyPr vert="horz" lIns="292608" tIns="91440" rIns="274320" bIns="91440" rtlCol="0" anchor="t" anchorCtr="0">
            <a:normAutofit lnSpcReduction="10000"/>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defTabSz="914400" rtl="0" eaLnBrk="1" latinLnBrk="0" hangingPunct="1">
              <a:spcBef>
                <a:spcPts val="600"/>
              </a:spcBef>
              <a:buClr>
                <a:schemeClr val="accent1">
                  <a:lumMod val="50000"/>
                </a:schemeClr>
              </a:buClr>
              <a:buFont typeface="Wingdings 2" pitchFamily="18"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Font typeface="Wingdings 2"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50000"/>
                </a:schemeClr>
              </a:buClr>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50000"/>
                </a:schemeClr>
              </a:buClr>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50000"/>
                </a:schemeClr>
              </a:buClr>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Wingdings 2" pitchFamily="18" charset="2"/>
              <a:buNone/>
              <a:defRPr lang="en-US" sz="1800" kern="1200">
                <a:solidFill>
                  <a:schemeClr val="tx1">
                    <a:tint val="75000"/>
                  </a:schemeClr>
                </a:solidFill>
                <a:latin typeface="+mn-lt"/>
                <a:ea typeface="+mn-ea"/>
                <a:cs typeface="+mn-cs"/>
              </a:defRPr>
            </a:lvl9pPr>
          </a:lstStyle>
          <a:p>
            <a:pPr algn="ctr">
              <a:spcBef>
                <a:spcPts val="800"/>
              </a:spcBef>
            </a:pPr>
            <a:r>
              <a:rPr lang="en-US" sz="2400" b="1" dirty="0" smtClean="0"/>
              <a:t>Behavioral &amp; Psychosocial Interventions</a:t>
            </a:r>
            <a:r>
              <a:rPr lang="en-US" sz="2400" dirty="0" smtClean="0"/>
              <a:t>:</a:t>
            </a:r>
          </a:p>
          <a:p>
            <a:pPr>
              <a:spcBef>
                <a:spcPts val="800"/>
              </a:spcBef>
            </a:pPr>
            <a:r>
              <a:rPr lang="en-US" sz="2000" dirty="0" smtClean="0"/>
              <a:t>Goal is to directly alter fire setting behavior by using positive reinforcement to change the way the client responds to triggers for fire setting. </a:t>
            </a:r>
          </a:p>
          <a:p>
            <a:pPr>
              <a:spcBef>
                <a:spcPts val="800"/>
              </a:spcBef>
            </a:pPr>
            <a:endParaRPr lang="en-US" sz="2000" i="1" dirty="0" smtClean="0"/>
          </a:p>
          <a:p>
            <a:pPr>
              <a:spcBef>
                <a:spcPts val="800"/>
              </a:spcBef>
            </a:pPr>
            <a:r>
              <a:rPr lang="en-US" sz="2000" i="1" dirty="0" smtClean="0"/>
              <a:t>Used for high intensity fire setters: older juveniles, recidivist FS, convicted arsonists</a:t>
            </a:r>
          </a:p>
          <a:p>
            <a:pPr algn="r">
              <a:spcBef>
                <a:spcPts val="800"/>
              </a:spcBef>
            </a:pPr>
            <a:endParaRPr lang="en-US" sz="1600" dirty="0" smtClean="0"/>
          </a:p>
          <a:p>
            <a:pPr algn="r">
              <a:spcBef>
                <a:spcPts val="800"/>
              </a:spcBef>
            </a:pPr>
            <a:r>
              <a:rPr lang="en-US" sz="1600" dirty="0" smtClean="0">
                <a:solidFill>
                  <a:srgbClr val="7F7F7F"/>
                </a:solidFill>
              </a:rPr>
              <a:t>(</a:t>
            </a:r>
            <a:r>
              <a:rPr lang="en-US" sz="1600" dirty="0">
                <a:solidFill>
                  <a:srgbClr val="7F7F7F"/>
                </a:solidFill>
              </a:rPr>
              <a:t>Muller et. al., 2007)</a:t>
            </a:r>
          </a:p>
        </p:txBody>
      </p:sp>
    </p:spTree>
    <p:extLst>
      <p:ext uri="{BB962C8B-B14F-4D97-AF65-F5344CB8AC3E}">
        <p14:creationId xmlns:p14="http://schemas.microsoft.com/office/powerpoint/2010/main" xmlns="" val="111570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36034"/>
            <a:ext cx="8915400" cy="877824"/>
          </a:xfrm>
        </p:spPr>
        <p:txBody>
          <a:bodyPr>
            <a:normAutofit/>
          </a:bodyPr>
          <a:lstStyle/>
          <a:p>
            <a:r>
              <a:rPr lang="en-US" dirty="0" smtClean="0"/>
              <a:t>Treatment Plans</a:t>
            </a:r>
            <a:endParaRPr lang="en-US" dirty="0"/>
          </a:p>
        </p:txBody>
      </p:sp>
      <p:sp>
        <p:nvSpPr>
          <p:cNvPr id="4" name="Content Placeholder 3"/>
          <p:cNvSpPr>
            <a:spLocks noGrp="1"/>
          </p:cNvSpPr>
          <p:nvPr>
            <p:ph type="subTitle" idx="1"/>
          </p:nvPr>
        </p:nvSpPr>
        <p:spPr>
          <a:xfrm>
            <a:off x="914400" y="558800"/>
            <a:ext cx="8001000" cy="5000687"/>
          </a:xfrm>
        </p:spPr>
        <p:txBody>
          <a:bodyPr>
            <a:noAutofit/>
          </a:bodyPr>
          <a:lstStyle/>
          <a:p>
            <a:pPr>
              <a:spcBef>
                <a:spcPts val="0"/>
              </a:spcBef>
            </a:pPr>
            <a:r>
              <a:rPr lang="en-US" sz="2400" b="1" dirty="0" smtClean="0">
                <a:solidFill>
                  <a:srgbClr val="000000"/>
                </a:solidFill>
              </a:rPr>
              <a:t>Gender Differences: Females</a:t>
            </a:r>
          </a:p>
          <a:p>
            <a:pPr algn="ctr">
              <a:spcBef>
                <a:spcPts val="0"/>
              </a:spcBef>
            </a:pPr>
            <a:endParaRPr lang="en-US" sz="2400" b="1" dirty="0" smtClean="0">
              <a:solidFill>
                <a:srgbClr val="000000"/>
              </a:solidFill>
            </a:endParaRPr>
          </a:p>
          <a:p>
            <a:pPr marL="342900" indent="-342900" fontAlgn="base">
              <a:spcBef>
                <a:spcPts val="1200"/>
              </a:spcBef>
              <a:buFont typeface="Arial"/>
              <a:buChar char="•"/>
            </a:pPr>
            <a:r>
              <a:rPr lang="en-US" sz="2200" i="1" dirty="0">
                <a:solidFill>
                  <a:srgbClr val="000000"/>
                </a:solidFill>
              </a:rPr>
              <a:t>More likely to set fires at school</a:t>
            </a:r>
            <a:endParaRPr lang="en-US" sz="2200" dirty="0">
              <a:solidFill>
                <a:srgbClr val="000000"/>
              </a:solidFill>
            </a:endParaRPr>
          </a:p>
          <a:p>
            <a:pPr marL="342900" lvl="0" indent="-342900" fontAlgn="base">
              <a:spcBef>
                <a:spcPts val="1200"/>
              </a:spcBef>
              <a:buFont typeface="Arial"/>
              <a:buChar char="•"/>
            </a:pPr>
            <a:r>
              <a:rPr lang="en-US" sz="2200" dirty="0" smtClean="0">
                <a:solidFill>
                  <a:srgbClr val="000000"/>
                </a:solidFill>
              </a:rPr>
              <a:t>Recommendations</a:t>
            </a:r>
          </a:p>
          <a:p>
            <a:pPr marL="800100" lvl="1" indent="-342900" algn="l" fontAlgn="base">
              <a:spcBef>
                <a:spcPts val="1200"/>
              </a:spcBef>
              <a:buFont typeface="Arial"/>
              <a:buChar char="•"/>
            </a:pPr>
            <a:r>
              <a:rPr lang="en-US" sz="2200" dirty="0" smtClean="0">
                <a:solidFill>
                  <a:srgbClr val="000000"/>
                </a:solidFill>
              </a:rPr>
              <a:t>Greater </a:t>
            </a:r>
            <a:r>
              <a:rPr lang="en-US" sz="2200" dirty="0">
                <a:solidFill>
                  <a:srgbClr val="000000"/>
                </a:solidFill>
              </a:rPr>
              <a:t>immediate attention regarding assessment and diagnoses of potential mental health disorders.</a:t>
            </a:r>
          </a:p>
          <a:p>
            <a:pPr marL="800100" lvl="1" indent="-342900" algn="l" fontAlgn="base">
              <a:spcBef>
                <a:spcPts val="1200"/>
              </a:spcBef>
              <a:buFont typeface="Arial"/>
              <a:buChar char="•"/>
            </a:pPr>
            <a:r>
              <a:rPr lang="en-US" sz="2200" dirty="0">
                <a:solidFill>
                  <a:srgbClr val="000000"/>
                </a:solidFill>
              </a:rPr>
              <a:t>I</a:t>
            </a:r>
            <a:r>
              <a:rPr lang="en-US" sz="2200" dirty="0" smtClean="0">
                <a:solidFill>
                  <a:srgbClr val="000000"/>
                </a:solidFill>
              </a:rPr>
              <a:t>dentify </a:t>
            </a:r>
            <a:r>
              <a:rPr lang="en-US" sz="2200" dirty="0">
                <a:solidFill>
                  <a:srgbClr val="000000"/>
                </a:solidFill>
              </a:rPr>
              <a:t>patterns of suicidal ideations, absences, and running away from home</a:t>
            </a:r>
            <a:r>
              <a:rPr lang="en-US" sz="2200" dirty="0" smtClean="0">
                <a:solidFill>
                  <a:srgbClr val="000000"/>
                </a:solidFill>
              </a:rPr>
              <a:t>.</a:t>
            </a:r>
          </a:p>
          <a:p>
            <a:pPr algn="r" fontAlgn="base">
              <a:lnSpc>
                <a:spcPct val="130000"/>
              </a:lnSpc>
              <a:spcBef>
                <a:spcPts val="0"/>
              </a:spcBef>
            </a:pPr>
            <a:endParaRPr lang="en-US" sz="2000" dirty="0" smtClean="0"/>
          </a:p>
          <a:p>
            <a:pPr algn="r" fontAlgn="base">
              <a:lnSpc>
                <a:spcPct val="130000"/>
              </a:lnSpc>
              <a:spcBef>
                <a:spcPts val="0"/>
              </a:spcBef>
            </a:pPr>
            <a:endParaRPr lang="en-US" sz="1600" dirty="0" smtClean="0"/>
          </a:p>
          <a:p>
            <a:pPr algn="r" fontAlgn="base">
              <a:lnSpc>
                <a:spcPct val="130000"/>
              </a:lnSpc>
              <a:spcBef>
                <a:spcPts val="0"/>
              </a:spcBef>
            </a:pPr>
            <a:r>
              <a:rPr lang="en-US" sz="1600" dirty="0" smtClean="0"/>
              <a:t>(</a:t>
            </a:r>
            <a:r>
              <a:rPr lang="en-US" sz="1600" dirty="0"/>
              <a:t>Roe-</a:t>
            </a:r>
            <a:r>
              <a:rPr lang="en-US" sz="1600" dirty="0" err="1"/>
              <a:t>Sepowitz</a:t>
            </a:r>
            <a:r>
              <a:rPr lang="en-US" sz="1600" dirty="0"/>
              <a:t> &amp; </a:t>
            </a:r>
            <a:r>
              <a:rPr lang="en-US" sz="1600" dirty="0" err="1"/>
              <a:t>Hickle</a:t>
            </a:r>
            <a:r>
              <a:rPr lang="en-US" sz="1600" dirty="0"/>
              <a:t>, 2011)</a:t>
            </a:r>
            <a:br>
              <a:rPr lang="en-US" sz="1600" dirty="0"/>
            </a:br>
            <a:endParaRPr lang="en-US" sz="1600" dirty="0">
              <a:solidFill>
                <a:srgbClr val="000000"/>
              </a:solidFill>
            </a:endParaRPr>
          </a:p>
        </p:txBody>
      </p:sp>
    </p:spTree>
    <p:extLst>
      <p:ext uri="{BB962C8B-B14F-4D97-AF65-F5344CB8AC3E}">
        <p14:creationId xmlns:p14="http://schemas.microsoft.com/office/powerpoint/2010/main" xmlns="" val="3446240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691907"/>
            <a:ext cx="8915400" cy="877824"/>
          </a:xfrm>
        </p:spPr>
        <p:txBody>
          <a:bodyPr/>
          <a:lstStyle/>
          <a:p>
            <a:r>
              <a:rPr lang="en-US" dirty="0" smtClean="0"/>
              <a:t>Treatment Plan</a:t>
            </a:r>
            <a:endParaRPr lang="en-US" dirty="0"/>
          </a:p>
        </p:txBody>
      </p:sp>
      <p:sp>
        <p:nvSpPr>
          <p:cNvPr id="4" name="Content Placeholder 4"/>
          <p:cNvSpPr txBox="1">
            <a:spLocks noGrp="1"/>
          </p:cNvSpPr>
          <p:nvPr>
            <p:ph type="subTitle" idx="1"/>
          </p:nvPr>
        </p:nvSpPr>
        <p:spPr>
          <a:xfrm>
            <a:off x="914400" y="527193"/>
            <a:ext cx="8001000" cy="5008332"/>
          </a:xfrm>
          <a:prstGeom prst="rect">
            <a:avLst/>
          </a:prstGeom>
          <a:solidFill>
            <a:schemeClr val="bg2">
              <a:lumMod val="40000"/>
              <a:lumOff val="60000"/>
            </a:schemeClr>
          </a:solidFill>
          <a:ln w="25400" cap="flat" cmpd="sng" algn="ctr">
            <a:noFill/>
            <a:prstDash val="solid"/>
          </a:ln>
          <a:effectLst/>
        </p:spPr>
        <p:txBody>
          <a:bodyPr vert="horz" lIns="292608" tIns="91440" rIns="274320" bIns="91440" rtlCol="0" anchor="t" anchorCtr="0">
            <a:no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defTabSz="914400" rtl="0" eaLnBrk="1" latinLnBrk="0" hangingPunct="1">
              <a:spcBef>
                <a:spcPts val="600"/>
              </a:spcBef>
              <a:buClr>
                <a:schemeClr val="accent1">
                  <a:lumMod val="50000"/>
                </a:schemeClr>
              </a:buClr>
              <a:buFont typeface="Wingdings 2" pitchFamily="18" charset="2"/>
              <a:buNone/>
              <a:defRPr sz="18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buClr>
              <a:buFont typeface="Wingdings 2" pitchFamily="18"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50000"/>
                </a:schemeClr>
              </a:buClr>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buClr>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lumMod val="50000"/>
                </a:schemeClr>
              </a:buClr>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lumMod val="50000"/>
                </a:schemeClr>
              </a:buClr>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Wingdings 2" pitchFamily="18" charset="2"/>
              <a:buNone/>
              <a:defRPr lang="en-US" sz="1800" kern="1200">
                <a:solidFill>
                  <a:schemeClr val="tx1">
                    <a:tint val="75000"/>
                  </a:schemeClr>
                </a:solidFill>
                <a:latin typeface="+mn-lt"/>
                <a:ea typeface="+mn-ea"/>
                <a:cs typeface="+mn-cs"/>
              </a:defRPr>
            </a:lvl9pPr>
          </a:lstStyle>
          <a:p>
            <a:pPr>
              <a:spcBef>
                <a:spcPts val="0"/>
              </a:spcBef>
            </a:pPr>
            <a:r>
              <a:rPr lang="en-US" sz="2400" b="1" dirty="0">
                <a:solidFill>
                  <a:srgbClr val="000000"/>
                </a:solidFill>
              </a:rPr>
              <a:t>Gender Differences: </a:t>
            </a:r>
            <a:r>
              <a:rPr lang="en-US" sz="2400" b="1" dirty="0" smtClean="0">
                <a:solidFill>
                  <a:srgbClr val="000000"/>
                </a:solidFill>
              </a:rPr>
              <a:t>Males</a:t>
            </a:r>
          </a:p>
          <a:p>
            <a:pPr>
              <a:spcBef>
                <a:spcPts val="0"/>
              </a:spcBef>
            </a:pPr>
            <a:endParaRPr lang="en-US" sz="2400" b="1" dirty="0" smtClean="0">
              <a:solidFill>
                <a:srgbClr val="000000"/>
              </a:solidFill>
            </a:endParaRPr>
          </a:p>
          <a:p>
            <a:pPr marL="342900" lvl="0" indent="-342900" fontAlgn="base">
              <a:spcBef>
                <a:spcPts val="1200"/>
              </a:spcBef>
              <a:buFont typeface="Arial"/>
              <a:buChar char="•"/>
            </a:pPr>
            <a:r>
              <a:rPr lang="en-US" sz="2200" i="1" dirty="0" smtClean="0">
                <a:solidFill>
                  <a:srgbClr val="000000"/>
                </a:solidFill>
              </a:rPr>
              <a:t>More </a:t>
            </a:r>
            <a:r>
              <a:rPr lang="en-US" sz="2200" i="1" dirty="0">
                <a:solidFill>
                  <a:srgbClr val="000000"/>
                </a:solidFill>
              </a:rPr>
              <a:t>likely to have a history of </a:t>
            </a:r>
            <a:r>
              <a:rPr lang="en-US" sz="2200" i="1" dirty="0" smtClean="0">
                <a:solidFill>
                  <a:srgbClr val="000000"/>
                </a:solidFill>
              </a:rPr>
              <a:t>arson and to </a:t>
            </a:r>
            <a:r>
              <a:rPr lang="en-US" sz="2200" i="1" dirty="0">
                <a:solidFill>
                  <a:srgbClr val="000000"/>
                </a:solidFill>
              </a:rPr>
              <a:t>set a fire to a residence</a:t>
            </a:r>
            <a:endParaRPr lang="en-US" sz="2200" dirty="0">
              <a:solidFill>
                <a:srgbClr val="000000"/>
              </a:solidFill>
            </a:endParaRPr>
          </a:p>
          <a:p>
            <a:pPr marL="342900" lvl="0" indent="-342900" fontAlgn="base">
              <a:spcBef>
                <a:spcPts val="1200"/>
              </a:spcBef>
              <a:buFont typeface="Arial"/>
              <a:buChar char="•"/>
            </a:pPr>
            <a:r>
              <a:rPr lang="en-US" sz="2200" dirty="0" smtClean="0">
                <a:solidFill>
                  <a:srgbClr val="000000"/>
                </a:solidFill>
              </a:rPr>
              <a:t>Recommendations</a:t>
            </a:r>
          </a:p>
          <a:p>
            <a:pPr marL="800100" lvl="1" indent="-342900" algn="l" fontAlgn="base">
              <a:spcBef>
                <a:spcPts val="1200"/>
              </a:spcBef>
              <a:buFont typeface="Arial"/>
              <a:buChar char="•"/>
            </a:pPr>
            <a:r>
              <a:rPr lang="en-US" sz="2200" dirty="0" smtClean="0">
                <a:solidFill>
                  <a:srgbClr val="000000"/>
                </a:solidFill>
              </a:rPr>
              <a:t>Mental and </a:t>
            </a:r>
            <a:r>
              <a:rPr lang="en-US" sz="2200" dirty="0">
                <a:solidFill>
                  <a:srgbClr val="000000"/>
                </a:solidFill>
              </a:rPr>
              <a:t>behavioral treatment to address current mental health </a:t>
            </a:r>
            <a:r>
              <a:rPr lang="en-US" sz="2200" dirty="0" smtClean="0">
                <a:solidFill>
                  <a:srgbClr val="000000"/>
                </a:solidFill>
              </a:rPr>
              <a:t>needs</a:t>
            </a:r>
            <a:endParaRPr lang="en-US" sz="2200" dirty="0">
              <a:solidFill>
                <a:srgbClr val="000000"/>
              </a:solidFill>
            </a:endParaRPr>
          </a:p>
          <a:p>
            <a:pPr marL="800100" lvl="1" indent="-342900" algn="l" fontAlgn="base">
              <a:spcBef>
                <a:spcPts val="1200"/>
              </a:spcBef>
              <a:buFont typeface="Arial"/>
              <a:buChar char="•"/>
            </a:pPr>
            <a:r>
              <a:rPr lang="en-US" sz="2200" dirty="0">
                <a:solidFill>
                  <a:srgbClr val="000000"/>
                </a:solidFill>
              </a:rPr>
              <a:t>A</a:t>
            </a:r>
            <a:r>
              <a:rPr lang="en-US" sz="2200" dirty="0" smtClean="0">
                <a:solidFill>
                  <a:srgbClr val="000000"/>
                </a:solidFill>
              </a:rPr>
              <a:t>ddress </a:t>
            </a:r>
            <a:r>
              <a:rPr lang="en-US" sz="2200" dirty="0">
                <a:solidFill>
                  <a:srgbClr val="000000"/>
                </a:solidFill>
              </a:rPr>
              <a:t>general delinquency, antisocial behavior, and mental health </a:t>
            </a:r>
            <a:r>
              <a:rPr lang="en-US" sz="2200" dirty="0" smtClean="0">
                <a:solidFill>
                  <a:srgbClr val="000000"/>
                </a:solidFill>
              </a:rPr>
              <a:t>issues</a:t>
            </a:r>
            <a:endParaRPr lang="en-US" sz="2200" dirty="0">
              <a:solidFill>
                <a:srgbClr val="000000"/>
              </a:solidFill>
            </a:endParaRPr>
          </a:p>
          <a:p>
            <a:pPr marL="800100" lvl="1" indent="-342900" algn="l" fontAlgn="base">
              <a:spcBef>
                <a:spcPts val="1200"/>
              </a:spcBef>
              <a:buFont typeface="Arial"/>
              <a:buChar char="•"/>
            </a:pPr>
            <a:r>
              <a:rPr lang="en-US" sz="2200" dirty="0" smtClean="0">
                <a:solidFill>
                  <a:srgbClr val="000000"/>
                </a:solidFill>
              </a:rPr>
              <a:t>Targeted fire</a:t>
            </a:r>
            <a:r>
              <a:rPr lang="en-US" sz="2200" dirty="0">
                <a:solidFill>
                  <a:srgbClr val="000000"/>
                </a:solidFill>
              </a:rPr>
              <a:t>-safety interventions </a:t>
            </a:r>
          </a:p>
          <a:p>
            <a:pPr algn="r" fontAlgn="base">
              <a:lnSpc>
                <a:spcPct val="130000"/>
              </a:lnSpc>
              <a:spcBef>
                <a:spcPts val="1200"/>
              </a:spcBef>
            </a:pPr>
            <a:r>
              <a:rPr lang="en-US" sz="1600" dirty="0" smtClean="0">
                <a:solidFill>
                  <a:srgbClr val="7F7F7F"/>
                </a:solidFill>
              </a:rPr>
              <a:t>(</a:t>
            </a:r>
            <a:r>
              <a:rPr lang="en-US" sz="1600" dirty="0">
                <a:solidFill>
                  <a:srgbClr val="7F7F7F"/>
                </a:solidFill>
              </a:rPr>
              <a:t>Roe-</a:t>
            </a:r>
            <a:r>
              <a:rPr lang="en-US" sz="1600" dirty="0" err="1">
                <a:solidFill>
                  <a:srgbClr val="7F7F7F"/>
                </a:solidFill>
              </a:rPr>
              <a:t>Sepowitz</a:t>
            </a:r>
            <a:r>
              <a:rPr lang="en-US" sz="1600" dirty="0">
                <a:solidFill>
                  <a:srgbClr val="7F7F7F"/>
                </a:solidFill>
              </a:rPr>
              <a:t> &amp; </a:t>
            </a:r>
            <a:r>
              <a:rPr lang="en-US" sz="1600" dirty="0" err="1">
                <a:solidFill>
                  <a:srgbClr val="7F7F7F"/>
                </a:solidFill>
              </a:rPr>
              <a:t>Hickle</a:t>
            </a:r>
            <a:r>
              <a:rPr lang="en-US" sz="1600" dirty="0">
                <a:solidFill>
                  <a:srgbClr val="7F7F7F"/>
                </a:solidFill>
              </a:rPr>
              <a:t>, 2011</a:t>
            </a:r>
            <a:r>
              <a:rPr lang="en-US" sz="1600" dirty="0" smtClean="0">
                <a:solidFill>
                  <a:srgbClr val="7F7F7F"/>
                </a:solidFill>
              </a:rPr>
              <a:t>)</a:t>
            </a:r>
          </a:p>
        </p:txBody>
      </p:sp>
    </p:spTree>
    <p:extLst>
      <p:ext uri="{BB962C8B-B14F-4D97-AF65-F5344CB8AC3E}">
        <p14:creationId xmlns:p14="http://schemas.microsoft.com/office/powerpoint/2010/main" xmlns="" val="3840150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3532"/>
            <a:ext cx="8915400" cy="877824"/>
          </a:xfrm>
        </p:spPr>
        <p:txBody>
          <a:bodyPr/>
          <a:lstStyle/>
          <a:p>
            <a:r>
              <a:rPr lang="en-US" dirty="0" smtClean="0"/>
              <a:t>Treatment Plans</a:t>
            </a:r>
            <a:endParaRPr lang="en-US" dirty="0"/>
          </a:p>
        </p:txBody>
      </p:sp>
      <p:sp>
        <p:nvSpPr>
          <p:cNvPr id="3" name="Subtitle 2"/>
          <p:cNvSpPr>
            <a:spLocks noGrp="1"/>
          </p:cNvSpPr>
          <p:nvPr>
            <p:ph type="subTitle" idx="1"/>
          </p:nvPr>
        </p:nvSpPr>
        <p:spPr>
          <a:xfrm>
            <a:off x="922488" y="3294955"/>
            <a:ext cx="7992912" cy="3259230"/>
          </a:xfrm>
        </p:spPr>
        <p:txBody>
          <a:bodyPr>
            <a:noAutofit/>
          </a:bodyPr>
          <a:lstStyle/>
          <a:p>
            <a:pPr marL="342900" indent="-342900">
              <a:buFont typeface="Arial"/>
              <a:buChar char="•"/>
            </a:pPr>
            <a:r>
              <a:rPr lang="en-US" sz="2400" b="1" dirty="0" smtClean="0"/>
              <a:t>Familial Involvement</a:t>
            </a:r>
          </a:p>
          <a:p>
            <a:pPr marL="742950" lvl="1" indent="-285750" algn="l">
              <a:buFont typeface="Arial"/>
              <a:buChar char="•"/>
            </a:pPr>
            <a:r>
              <a:rPr lang="en-US" sz="2000" dirty="0" smtClean="0">
                <a:solidFill>
                  <a:schemeClr val="tx1"/>
                </a:solidFill>
              </a:rPr>
              <a:t>Prevalence of </a:t>
            </a:r>
            <a:r>
              <a:rPr lang="en-US" sz="2000" dirty="0">
                <a:solidFill>
                  <a:schemeClr val="tx1"/>
                </a:solidFill>
              </a:rPr>
              <a:t>child </a:t>
            </a:r>
            <a:r>
              <a:rPr lang="en-US" sz="2000" dirty="0" smtClean="0">
                <a:solidFill>
                  <a:schemeClr val="tx1"/>
                </a:solidFill>
              </a:rPr>
              <a:t>maltreatment</a:t>
            </a:r>
          </a:p>
          <a:p>
            <a:pPr marL="742950" lvl="1" indent="-285750" algn="l">
              <a:buFont typeface="Arial"/>
              <a:buChar char="•"/>
            </a:pPr>
            <a:r>
              <a:rPr lang="en-US" sz="2000" dirty="0">
                <a:solidFill>
                  <a:schemeClr val="tx1"/>
                </a:solidFill>
              </a:rPr>
              <a:t>I</a:t>
            </a:r>
            <a:r>
              <a:rPr lang="en-US" sz="2000" dirty="0" smtClean="0">
                <a:solidFill>
                  <a:schemeClr val="tx1"/>
                </a:solidFill>
              </a:rPr>
              <a:t>ncreased </a:t>
            </a:r>
            <a:r>
              <a:rPr lang="en-US" sz="2000" dirty="0">
                <a:solidFill>
                  <a:schemeClr val="tx1"/>
                </a:solidFill>
              </a:rPr>
              <a:t>risk of running away in </a:t>
            </a:r>
            <a:r>
              <a:rPr lang="en-US" sz="2000" dirty="0" smtClean="0">
                <a:solidFill>
                  <a:schemeClr val="tx1"/>
                </a:solidFill>
              </a:rPr>
              <a:t>JFSB</a:t>
            </a:r>
          </a:p>
          <a:p>
            <a:pPr marL="742950" lvl="1" indent="-285750" algn="l">
              <a:buFont typeface="Arial"/>
              <a:buChar char="•"/>
            </a:pPr>
            <a:r>
              <a:rPr lang="en-US" sz="2000" dirty="0" err="1" smtClean="0">
                <a:solidFill>
                  <a:schemeClr val="tx1"/>
                </a:solidFill>
              </a:rPr>
              <a:t>Psychoeducation</a:t>
            </a:r>
            <a:endParaRPr lang="en-US" sz="2000" dirty="0" smtClean="0">
              <a:solidFill>
                <a:schemeClr val="tx1"/>
              </a:solidFill>
            </a:endParaRPr>
          </a:p>
          <a:p>
            <a:pPr marL="742950" lvl="1" indent="-285750" algn="l">
              <a:buFont typeface="Arial"/>
              <a:buChar char="•"/>
            </a:pPr>
            <a:r>
              <a:rPr lang="en-US" sz="2000" dirty="0" smtClean="0">
                <a:solidFill>
                  <a:schemeClr val="tx1"/>
                </a:solidFill>
              </a:rPr>
              <a:t>Recognize </a:t>
            </a:r>
            <a:r>
              <a:rPr lang="en-US" sz="2000" dirty="0">
                <a:solidFill>
                  <a:schemeClr val="tx1"/>
                </a:solidFill>
              </a:rPr>
              <a:t>signs to eliminate future fire-setting </a:t>
            </a:r>
            <a:r>
              <a:rPr lang="en-US" sz="2000" dirty="0" smtClean="0">
                <a:solidFill>
                  <a:schemeClr val="tx1"/>
                </a:solidFill>
              </a:rPr>
              <a:t>behaviors</a:t>
            </a:r>
          </a:p>
          <a:p>
            <a:pPr marL="742950" lvl="1" indent="-285750" algn="l">
              <a:buFont typeface="Arial"/>
              <a:buChar char="•"/>
            </a:pPr>
            <a:r>
              <a:rPr lang="en-US" sz="2000" dirty="0" smtClean="0">
                <a:solidFill>
                  <a:schemeClr val="tx1"/>
                </a:solidFill>
              </a:rPr>
              <a:t>Work alongside Social workers</a:t>
            </a:r>
          </a:p>
          <a:p>
            <a:pPr algn="r"/>
            <a:r>
              <a:rPr lang="en-US" sz="1600" dirty="0" smtClean="0">
                <a:solidFill>
                  <a:schemeClr val="tx1">
                    <a:lumMod val="50000"/>
                    <a:lumOff val="50000"/>
                  </a:schemeClr>
                </a:solidFill>
              </a:rPr>
              <a:t>(</a:t>
            </a:r>
            <a:r>
              <a:rPr lang="en-US" sz="1600" dirty="0">
                <a:solidFill>
                  <a:schemeClr val="tx1">
                    <a:lumMod val="50000"/>
                    <a:lumOff val="50000"/>
                  </a:schemeClr>
                </a:solidFill>
              </a:rPr>
              <a:t>Del </a:t>
            </a:r>
            <a:r>
              <a:rPr lang="en-US" sz="1600" dirty="0" err="1">
                <a:solidFill>
                  <a:schemeClr val="tx1">
                    <a:lumMod val="50000"/>
                    <a:lumOff val="50000"/>
                  </a:schemeClr>
                </a:solidFill>
              </a:rPr>
              <a:t>Bove</a:t>
            </a:r>
            <a:r>
              <a:rPr lang="en-US" sz="1600" dirty="0">
                <a:solidFill>
                  <a:schemeClr val="tx1">
                    <a:lumMod val="50000"/>
                    <a:lumOff val="50000"/>
                  </a:schemeClr>
                </a:solidFill>
              </a:rPr>
              <a:t> &amp;MacKay, 2011)</a:t>
            </a:r>
          </a:p>
          <a:p>
            <a:pPr lvl="1" algn="l"/>
            <a:endParaRPr lang="en-US" sz="2000" dirty="0"/>
          </a:p>
          <a:p>
            <a:pPr marL="285750" indent="-285750">
              <a:buFont typeface="Arial"/>
              <a:buChar char="•"/>
            </a:pPr>
            <a:endParaRPr lang="en-US" dirty="0"/>
          </a:p>
        </p:txBody>
      </p:sp>
      <p:pic>
        <p:nvPicPr>
          <p:cNvPr id="5" name="Picture 4" descr="bannerupdated.jpg"/>
          <p:cNvPicPr>
            <a:picLocks noChangeAspect="1"/>
          </p:cNvPicPr>
          <p:nvPr/>
        </p:nvPicPr>
        <p:blipFill rotWithShape="1">
          <a:blip r:embed="rId3" cstate="print">
            <a:alphaModFix amt="72000"/>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l="1" t="3388" r="1" b="20913"/>
          <a:stretch/>
        </p:blipFill>
        <p:spPr>
          <a:xfrm>
            <a:off x="922488" y="1231355"/>
            <a:ext cx="7992911" cy="2063599"/>
          </a:xfrm>
          <a:prstGeom prst="rect">
            <a:avLst/>
          </a:prstGeom>
          <a:ln>
            <a:noFill/>
          </a:ln>
          <a:effectLst>
            <a:softEdge rad="112500"/>
          </a:effectLst>
        </p:spPr>
      </p:pic>
    </p:spTree>
    <p:extLst>
      <p:ext uri="{BB962C8B-B14F-4D97-AF65-F5344CB8AC3E}">
        <p14:creationId xmlns:p14="http://schemas.microsoft.com/office/powerpoint/2010/main" xmlns="" val="34760562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2377198" y="4847992"/>
            <a:ext cx="4459789" cy="1515182"/>
          </a:xfrm>
          <a:prstGeom prst="ellipse">
            <a:avLst/>
          </a:prstGeom>
          <a:ln/>
          <a:scene3d>
            <a:camera prst="orthographicFront"/>
            <a:lightRig rig="flat" dir="t"/>
          </a:scene3d>
        </p:spPr>
        <p:style>
          <a:lnRef idx="1">
            <a:schemeClr val="accent6"/>
          </a:lnRef>
          <a:fillRef idx="3">
            <a:schemeClr val="accent6"/>
          </a:fillRef>
          <a:effectRef idx="2">
            <a:schemeClr val="accent6"/>
          </a:effectRef>
          <a:fontRef idx="minor">
            <a:schemeClr val="lt1"/>
          </a:fontRef>
        </p:style>
        <p:txBody>
          <a:bodyPr/>
          <a:lstStyle/>
          <a:p>
            <a:pPr algn="ctr">
              <a:lnSpc>
                <a:spcPct val="130000"/>
              </a:lnSpc>
            </a:pPr>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Juvenile Justice Secure Care Facilities</a:t>
            </a:r>
            <a:endParaRPr lang="en-US" sz="2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4" name="Group 13"/>
          <p:cNvGrpSpPr/>
          <p:nvPr/>
        </p:nvGrpSpPr>
        <p:grpSpPr>
          <a:xfrm>
            <a:off x="2765605" y="490014"/>
            <a:ext cx="1531170" cy="1473615"/>
            <a:chOff x="5533450" y="663719"/>
            <a:chExt cx="1973099" cy="1720225"/>
          </a:xfrm>
          <a:scene3d>
            <a:camera prst="orthographicFront"/>
            <a:lightRig rig="flat" dir="t"/>
          </a:scene3d>
        </p:grpSpPr>
        <p:sp>
          <p:nvSpPr>
            <p:cNvPr id="15" name="Oval 14"/>
            <p:cNvSpPr/>
            <p:nvPr/>
          </p:nvSpPr>
          <p:spPr>
            <a:xfrm>
              <a:off x="5533450" y="663719"/>
              <a:ext cx="1973099" cy="1720225"/>
            </a:xfrm>
            <a:prstGeom prst="ellipse">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6" name="Oval 4"/>
            <p:cNvSpPr/>
            <p:nvPr/>
          </p:nvSpPr>
          <p:spPr>
            <a:xfrm>
              <a:off x="5822404" y="915640"/>
              <a:ext cx="1395191" cy="12163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300" kern="1200" dirty="0" smtClean="0"/>
                <a:t>Law Enforcement</a:t>
              </a:r>
              <a:endParaRPr lang="en-US" sz="1300" kern="1200" dirty="0"/>
            </a:p>
          </p:txBody>
        </p:sp>
      </p:grpSp>
      <p:sp>
        <p:nvSpPr>
          <p:cNvPr id="18" name="Oval 17"/>
          <p:cNvSpPr/>
          <p:nvPr/>
        </p:nvSpPr>
        <p:spPr>
          <a:xfrm>
            <a:off x="5135875" y="548642"/>
            <a:ext cx="1534809" cy="1253276"/>
          </a:xfrm>
          <a:prstGeom prst="ellipse">
            <a:avLst/>
          </a:prstGeom>
          <a:scene3d>
            <a:camera prst="orthographicFront"/>
            <a:lightRig rig="flat" dir="t"/>
          </a:scene3d>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txBody>
          <a:bodyPr/>
          <a:lstStyle/>
          <a:p>
            <a:pPr algn="ctr"/>
            <a:r>
              <a:rPr lang="en-US" dirty="0" smtClean="0"/>
              <a:t>Social Services</a:t>
            </a:r>
            <a:endParaRPr lang="en-US" dirty="0"/>
          </a:p>
        </p:txBody>
      </p:sp>
      <p:grpSp>
        <p:nvGrpSpPr>
          <p:cNvPr id="7" name="Group 6"/>
          <p:cNvGrpSpPr/>
          <p:nvPr/>
        </p:nvGrpSpPr>
        <p:grpSpPr>
          <a:xfrm>
            <a:off x="3961971" y="1137476"/>
            <a:ext cx="1684145" cy="1468304"/>
            <a:chOff x="5533450" y="663719"/>
            <a:chExt cx="1973099" cy="1720225"/>
          </a:xfrm>
          <a:scene3d>
            <a:camera prst="orthographicFront"/>
            <a:lightRig rig="flat" dir="t"/>
          </a:scene3d>
        </p:grpSpPr>
        <p:sp>
          <p:nvSpPr>
            <p:cNvPr id="8" name="Oval 7"/>
            <p:cNvSpPr/>
            <p:nvPr/>
          </p:nvSpPr>
          <p:spPr>
            <a:xfrm>
              <a:off x="5533450" y="663719"/>
              <a:ext cx="1973099" cy="1720225"/>
            </a:xfrm>
            <a:prstGeom prst="ellipse">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9" name="Oval 4"/>
            <p:cNvSpPr/>
            <p:nvPr/>
          </p:nvSpPr>
          <p:spPr>
            <a:xfrm>
              <a:off x="5822404" y="915640"/>
              <a:ext cx="1395191" cy="12163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kern="1200" dirty="0" smtClean="0"/>
                <a:t>Community Services</a:t>
              </a:r>
              <a:endParaRPr lang="en-US" sz="1600" kern="1200" dirty="0"/>
            </a:p>
          </p:txBody>
        </p:sp>
      </p:grpSp>
      <p:grpSp>
        <p:nvGrpSpPr>
          <p:cNvPr id="10" name="Group 9"/>
          <p:cNvGrpSpPr/>
          <p:nvPr/>
        </p:nvGrpSpPr>
        <p:grpSpPr>
          <a:xfrm>
            <a:off x="5644111" y="1465980"/>
            <a:ext cx="1437508" cy="1253276"/>
            <a:chOff x="5533450" y="663719"/>
            <a:chExt cx="1973099" cy="1720225"/>
          </a:xfrm>
          <a:scene3d>
            <a:camera prst="orthographicFront"/>
            <a:lightRig rig="flat" dir="t"/>
          </a:scene3d>
        </p:grpSpPr>
        <p:sp>
          <p:nvSpPr>
            <p:cNvPr id="11" name="Oval 10"/>
            <p:cNvSpPr/>
            <p:nvPr/>
          </p:nvSpPr>
          <p:spPr>
            <a:xfrm>
              <a:off x="5533450" y="663719"/>
              <a:ext cx="1973099" cy="1720225"/>
            </a:xfrm>
            <a:prstGeom prst="ellipse">
              <a:avLst/>
            </a:prstGeom>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3" name="Oval 4"/>
            <p:cNvSpPr/>
            <p:nvPr/>
          </p:nvSpPr>
          <p:spPr>
            <a:xfrm>
              <a:off x="5822404" y="915640"/>
              <a:ext cx="1395191" cy="12163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kern="1200" dirty="0" smtClean="0"/>
                <a:t>Care Facilities</a:t>
              </a:r>
              <a:endParaRPr lang="en-US" sz="1600" kern="1200" dirty="0"/>
            </a:p>
          </p:txBody>
        </p:sp>
      </p:grpSp>
      <p:graphicFrame>
        <p:nvGraphicFramePr>
          <p:cNvPr id="4" name="Diagram 3"/>
          <p:cNvGraphicFramePr/>
          <p:nvPr>
            <p:extLst>
              <p:ext uri="{D42A27DB-BD31-4B8C-83A1-F6EECF244321}">
                <p14:modId xmlns:p14="http://schemas.microsoft.com/office/powerpoint/2010/main" xmlns="" val="3740854011"/>
              </p:ext>
            </p:extLst>
          </p:nvPr>
        </p:nvGraphicFramePr>
        <p:xfrm>
          <a:off x="999067" y="251615"/>
          <a:ext cx="7155398" cy="5742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85702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3532"/>
            <a:ext cx="8915400" cy="877824"/>
          </a:xfrm>
        </p:spPr>
        <p:txBody>
          <a:bodyPr>
            <a:normAutofit/>
          </a:bodyPr>
          <a:lstStyle/>
          <a:p>
            <a:r>
              <a:rPr lang="en-US" sz="2800" dirty="0" smtClean="0"/>
              <a:t>Mental Health Practitioner Considerations</a:t>
            </a:r>
            <a:endParaRPr lang="en-US" sz="2800" dirty="0"/>
          </a:p>
        </p:txBody>
      </p:sp>
      <p:sp>
        <p:nvSpPr>
          <p:cNvPr id="3" name="Subtitle 2"/>
          <p:cNvSpPr>
            <a:spLocks noGrp="1"/>
          </p:cNvSpPr>
          <p:nvPr>
            <p:ph type="subTitle" idx="1"/>
          </p:nvPr>
        </p:nvSpPr>
        <p:spPr>
          <a:xfrm>
            <a:off x="914400" y="1231357"/>
            <a:ext cx="8001000" cy="5250720"/>
          </a:xfrm>
        </p:spPr>
        <p:txBody>
          <a:bodyPr>
            <a:normAutofit lnSpcReduction="10000"/>
          </a:bodyPr>
          <a:lstStyle/>
          <a:p>
            <a:pPr>
              <a:spcBef>
                <a:spcPts val="1200"/>
              </a:spcBef>
            </a:pPr>
            <a:endParaRPr lang="en-US" sz="2000" dirty="0" smtClean="0">
              <a:solidFill>
                <a:srgbClr val="000000"/>
              </a:solidFill>
            </a:endParaRPr>
          </a:p>
          <a:p>
            <a:pPr marL="285750" indent="-285750">
              <a:spcBef>
                <a:spcPts val="1200"/>
              </a:spcBef>
              <a:buFont typeface="Arial"/>
              <a:buChar char="•"/>
            </a:pPr>
            <a:r>
              <a:rPr lang="en-US" sz="2000" dirty="0" smtClean="0">
                <a:solidFill>
                  <a:srgbClr val="000000"/>
                </a:solidFill>
              </a:rPr>
              <a:t>Things to consider due </a:t>
            </a:r>
            <a:r>
              <a:rPr lang="en-US" sz="2000" dirty="0">
                <a:solidFill>
                  <a:srgbClr val="000000"/>
                </a:solidFill>
              </a:rPr>
              <a:t>to the high prevalence </a:t>
            </a:r>
            <a:r>
              <a:rPr lang="en-US" sz="2000" dirty="0" smtClean="0">
                <a:solidFill>
                  <a:srgbClr val="000000"/>
                </a:solidFill>
              </a:rPr>
              <a:t>of mental disorders, medication may </a:t>
            </a:r>
            <a:r>
              <a:rPr lang="en-US" sz="2000" dirty="0">
                <a:solidFill>
                  <a:srgbClr val="000000"/>
                </a:solidFill>
              </a:rPr>
              <a:t>be appropriate to manage </a:t>
            </a:r>
            <a:r>
              <a:rPr lang="en-US" sz="2000" dirty="0" smtClean="0">
                <a:solidFill>
                  <a:srgbClr val="000000"/>
                </a:solidFill>
              </a:rPr>
              <a:t>symptoms</a:t>
            </a:r>
            <a:endParaRPr lang="en-US" sz="2000" dirty="0">
              <a:solidFill>
                <a:srgbClr val="000000"/>
              </a:solidFill>
            </a:endParaRPr>
          </a:p>
          <a:p>
            <a:pPr marL="742950" lvl="1" indent="-285750" algn="l">
              <a:spcBef>
                <a:spcPts val="1200"/>
              </a:spcBef>
              <a:buFont typeface="Arial"/>
              <a:buChar char="•"/>
            </a:pPr>
            <a:r>
              <a:rPr lang="en-US" sz="2000" dirty="0" smtClean="0">
                <a:solidFill>
                  <a:srgbClr val="000000"/>
                </a:solidFill>
              </a:rPr>
              <a:t>Attention Deficit Hyperactivity Disorder (ADHD)</a:t>
            </a:r>
            <a:endParaRPr lang="en-US" sz="2000" dirty="0">
              <a:solidFill>
                <a:srgbClr val="000000"/>
              </a:solidFill>
            </a:endParaRPr>
          </a:p>
          <a:p>
            <a:pPr marL="742950" lvl="1" indent="-285750" algn="l">
              <a:spcBef>
                <a:spcPts val="1200"/>
              </a:spcBef>
              <a:buFont typeface="Arial"/>
              <a:buChar char="•"/>
            </a:pPr>
            <a:r>
              <a:rPr lang="en-US" sz="2000" dirty="0" smtClean="0">
                <a:solidFill>
                  <a:srgbClr val="000000"/>
                </a:solidFill>
              </a:rPr>
              <a:t>Oppositional Defiant Disorder(ODD)</a:t>
            </a:r>
          </a:p>
          <a:p>
            <a:pPr marL="742950" lvl="1" indent="-285750" algn="l">
              <a:spcBef>
                <a:spcPts val="1200"/>
              </a:spcBef>
              <a:buFont typeface="Arial"/>
              <a:buChar char="•"/>
            </a:pPr>
            <a:r>
              <a:rPr lang="en-US" sz="2000" dirty="0" smtClean="0">
                <a:solidFill>
                  <a:srgbClr val="000000"/>
                </a:solidFill>
              </a:rPr>
              <a:t>Conduct Disorder (CD)</a:t>
            </a:r>
          </a:p>
          <a:p>
            <a:pPr marL="742950" lvl="1" indent="-285750" algn="l">
              <a:spcBef>
                <a:spcPts val="1200"/>
              </a:spcBef>
              <a:buFont typeface="Arial"/>
              <a:buChar char="•"/>
            </a:pPr>
            <a:r>
              <a:rPr lang="en-US" sz="2000" dirty="0" smtClean="0">
                <a:solidFill>
                  <a:srgbClr val="000000"/>
                </a:solidFill>
              </a:rPr>
              <a:t>Posttraumatic Stress Disorder (PTSD)</a:t>
            </a:r>
          </a:p>
          <a:p>
            <a:pPr marL="285750" indent="-285750">
              <a:buFont typeface="Arial"/>
              <a:buChar char="•"/>
            </a:pPr>
            <a:r>
              <a:rPr lang="en-US" sz="2000" dirty="0">
                <a:solidFill>
                  <a:srgbClr val="000000"/>
                </a:solidFill>
              </a:rPr>
              <a:t>Each state has different programs and separate systems for treating JFSB.</a:t>
            </a:r>
          </a:p>
          <a:p>
            <a:pPr marL="285750" indent="-285750">
              <a:buFont typeface="Arial"/>
              <a:buChar char="•"/>
            </a:pPr>
            <a:r>
              <a:rPr lang="en-US" sz="2000" dirty="0">
                <a:solidFill>
                  <a:srgbClr val="000000"/>
                </a:solidFill>
              </a:rPr>
              <a:t>Paucity of funding</a:t>
            </a:r>
          </a:p>
          <a:p>
            <a:pPr marL="285750" indent="-285750">
              <a:buFont typeface="Arial"/>
              <a:buChar char="•"/>
            </a:pPr>
            <a:r>
              <a:rPr lang="en-US" sz="2000" dirty="0">
                <a:solidFill>
                  <a:srgbClr val="000000"/>
                </a:solidFill>
              </a:rPr>
              <a:t>Inability for families to access services </a:t>
            </a:r>
            <a:r>
              <a:rPr lang="en-US" sz="2000" dirty="0" smtClean="0">
                <a:solidFill>
                  <a:srgbClr val="000000"/>
                </a:solidFill>
              </a:rPr>
              <a:t>provided</a:t>
            </a:r>
            <a:endParaRPr lang="en-US" sz="2000" dirty="0">
              <a:solidFill>
                <a:srgbClr val="000000"/>
              </a:solidFill>
            </a:endParaRPr>
          </a:p>
          <a:p>
            <a:endParaRPr lang="en-US" sz="2000" dirty="0">
              <a:solidFill>
                <a:srgbClr val="000000"/>
              </a:solidFill>
            </a:endParaRPr>
          </a:p>
        </p:txBody>
      </p:sp>
    </p:spTree>
    <p:extLst>
      <p:ext uri="{BB962C8B-B14F-4D97-AF65-F5344CB8AC3E}">
        <p14:creationId xmlns:p14="http://schemas.microsoft.com/office/powerpoint/2010/main" xmlns="" val="39738676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3532"/>
            <a:ext cx="8915400" cy="877824"/>
          </a:xfrm>
        </p:spPr>
        <p:txBody>
          <a:bodyPr/>
          <a:lstStyle/>
          <a:p>
            <a:r>
              <a:rPr lang="en-US" dirty="0" smtClean="0"/>
              <a:t>References</a:t>
            </a:r>
            <a:endParaRPr lang="en-US" dirty="0"/>
          </a:p>
        </p:txBody>
      </p:sp>
      <p:sp>
        <p:nvSpPr>
          <p:cNvPr id="3" name="Subtitle 2"/>
          <p:cNvSpPr>
            <a:spLocks noGrp="1"/>
          </p:cNvSpPr>
          <p:nvPr>
            <p:ph type="subTitle" idx="1"/>
          </p:nvPr>
        </p:nvSpPr>
        <p:spPr>
          <a:xfrm>
            <a:off x="914400" y="1231356"/>
            <a:ext cx="8001000" cy="5626645"/>
          </a:xfrm>
        </p:spPr>
        <p:txBody>
          <a:bodyPr>
            <a:noAutofit/>
          </a:bodyPr>
          <a:lstStyle/>
          <a:p>
            <a:pPr>
              <a:spcBef>
                <a:spcPts val="800"/>
              </a:spcBef>
            </a:pPr>
            <a:r>
              <a:rPr lang="en-US" sz="1200" dirty="0" smtClean="0"/>
              <a:t>Baker</a:t>
            </a:r>
            <a:r>
              <a:rPr lang="en-US" sz="1200" dirty="0"/>
              <a:t>, A. L., &amp; Calderon, P. (2004). The Role of Group Homes in the Child Welfare Continuum of </a:t>
            </a:r>
            <a:r>
              <a:rPr lang="en-US" sz="1200" dirty="0" err="1"/>
              <a:t>Care.</a:t>
            </a:r>
            <a:r>
              <a:rPr lang="en-US" sz="1200" i="1" dirty="0" err="1"/>
              <a:t>Residential</a:t>
            </a:r>
            <a:r>
              <a:rPr lang="en-US" sz="1200" i="1" dirty="0"/>
              <a:t> Treatment For Children &amp; Youth</a:t>
            </a:r>
            <a:r>
              <a:rPr lang="en-US" sz="1200" dirty="0"/>
              <a:t>, </a:t>
            </a:r>
            <a:r>
              <a:rPr lang="en-US" sz="1200" i="1" dirty="0"/>
              <a:t>21</a:t>
            </a:r>
            <a:r>
              <a:rPr lang="en-US" sz="1200" dirty="0"/>
              <a:t>(4), 39-58</a:t>
            </a:r>
          </a:p>
          <a:p>
            <a:pPr>
              <a:spcBef>
                <a:spcPts val="800"/>
              </a:spcBef>
            </a:pPr>
            <a:r>
              <a:rPr lang="en-US" sz="1200" dirty="0"/>
              <a:t>Barton, W. H., &amp; </a:t>
            </a:r>
            <a:r>
              <a:rPr lang="en-US" sz="1200" dirty="0" err="1"/>
              <a:t>Mackin</a:t>
            </a:r>
            <a:r>
              <a:rPr lang="en-US" sz="1200" dirty="0"/>
              <a:t>, J. R. (2012). Towards a strength-based juvenile correctional facility: Sustainability and effects of an institutional transformation. </a:t>
            </a:r>
            <a:r>
              <a:rPr lang="en-US" sz="1200" i="1" dirty="0"/>
              <a:t>Journal Of Offender Rehabilitation</a:t>
            </a:r>
            <a:r>
              <a:rPr lang="en-US" sz="1200" dirty="0"/>
              <a:t>, </a:t>
            </a:r>
            <a:r>
              <a:rPr lang="en-US" sz="1200" i="1" dirty="0"/>
              <a:t>51</a:t>
            </a:r>
            <a:r>
              <a:rPr lang="en-US" sz="1200" dirty="0"/>
              <a:t>(7), 435-452. </a:t>
            </a:r>
          </a:p>
          <a:p>
            <a:pPr>
              <a:spcBef>
                <a:spcPts val="800"/>
              </a:spcBef>
            </a:pPr>
            <a:r>
              <a:rPr lang="en-US" sz="1200" dirty="0"/>
              <a:t>Campbell, R. (2014). Intentional fires. </a:t>
            </a:r>
            <a:r>
              <a:rPr lang="en-US" sz="1200" i="1" dirty="0"/>
              <a:t>National Fire Protection Association.</a:t>
            </a:r>
            <a:r>
              <a:rPr lang="en-US" sz="1200" dirty="0"/>
              <a:t> Retrieved from </a:t>
            </a:r>
            <a:r>
              <a:rPr lang="en-US" sz="1200" u="sng" dirty="0">
                <a:hlinkClick r:id="rId2"/>
              </a:rPr>
              <a:t>http://www.nfpa.org/research/reports-and-statistics/fire-causes/arson-and-juvenile-firesetting/intentional-fires</a:t>
            </a:r>
            <a:endParaRPr lang="en-US" sz="1200" dirty="0"/>
          </a:p>
          <a:p>
            <a:pPr>
              <a:spcBef>
                <a:spcPts val="800"/>
              </a:spcBef>
            </a:pPr>
            <a:r>
              <a:rPr lang="en-US" sz="1200" dirty="0"/>
              <a:t>Caudill, J. W., Diamond, B., </a:t>
            </a:r>
            <a:r>
              <a:rPr lang="en-US" sz="1200" dirty="0" err="1"/>
              <a:t>Trulson</a:t>
            </a:r>
            <a:r>
              <a:rPr lang="en-US" sz="1200" dirty="0"/>
              <a:t>, C. R., </a:t>
            </a:r>
            <a:r>
              <a:rPr lang="en-US" sz="1200" dirty="0" err="1"/>
              <a:t>DeLisi</a:t>
            </a:r>
            <a:r>
              <a:rPr lang="en-US" sz="1200" dirty="0"/>
              <a:t>, M., &amp; </a:t>
            </a:r>
            <a:r>
              <a:rPr lang="en-US" sz="1200" dirty="0" err="1"/>
              <a:t>Marquart</a:t>
            </a:r>
            <a:r>
              <a:rPr lang="en-US" sz="1200" dirty="0"/>
              <a:t>, J. W. (2012). Sifting through the ashes: Processing arsonists in juvenile justice. </a:t>
            </a:r>
            <a:r>
              <a:rPr lang="en-US" sz="1200" i="1" dirty="0"/>
              <a:t>American Journal Of Criminal Justice</a:t>
            </a:r>
            <a:r>
              <a:rPr lang="en-US" sz="1200" dirty="0"/>
              <a:t>, </a:t>
            </a:r>
            <a:r>
              <a:rPr lang="en-US" sz="1200" i="1" dirty="0"/>
              <a:t>37</a:t>
            </a:r>
            <a:r>
              <a:rPr lang="en-US" sz="1200" dirty="0"/>
              <a:t>(3), 306-320. </a:t>
            </a:r>
          </a:p>
          <a:p>
            <a:pPr>
              <a:spcBef>
                <a:spcPts val="800"/>
              </a:spcBef>
            </a:pPr>
            <a:r>
              <a:rPr lang="en-US" sz="1200" dirty="0"/>
              <a:t>Cruise, K. R., &amp; Ford, J. D. (2011). Trauma exposure and PTSD in justice-involved youth. </a:t>
            </a:r>
            <a:r>
              <a:rPr lang="en-US" sz="1200" i="1" dirty="0"/>
              <a:t>Child &amp; Youth Care Forum</a:t>
            </a:r>
            <a:r>
              <a:rPr lang="en-US" sz="1200" dirty="0"/>
              <a:t>, </a:t>
            </a:r>
            <a:r>
              <a:rPr lang="en-US" sz="1200" i="1" dirty="0"/>
              <a:t>40</a:t>
            </a:r>
            <a:r>
              <a:rPr lang="en-US" sz="1200" dirty="0"/>
              <a:t>(5), 337-343. </a:t>
            </a:r>
          </a:p>
          <a:p>
            <a:pPr>
              <a:spcBef>
                <a:spcPts val="800"/>
              </a:spcBef>
            </a:pPr>
            <a:r>
              <a:rPr lang="en-US" sz="1200" dirty="0"/>
              <a:t>Davidson-Arad, B., &amp; Golan, M. (2007). Victimization of juveniles in out-of-home placement: Juvenile correctional facilities. </a:t>
            </a:r>
            <a:r>
              <a:rPr lang="en-US" sz="1200" i="1" dirty="0"/>
              <a:t>British Journal Of Social Work</a:t>
            </a:r>
            <a:r>
              <a:rPr lang="en-US" sz="1200" dirty="0"/>
              <a:t>, </a:t>
            </a:r>
            <a:r>
              <a:rPr lang="en-US" sz="1200" i="1" dirty="0"/>
              <a:t>37</a:t>
            </a:r>
            <a:r>
              <a:rPr lang="en-US" sz="1200" dirty="0"/>
              <a:t>(6), 1007-1025.</a:t>
            </a:r>
          </a:p>
          <a:p>
            <a:pPr>
              <a:spcBef>
                <a:spcPts val="800"/>
              </a:spcBef>
            </a:pPr>
            <a:r>
              <a:rPr lang="en-US" sz="1200" dirty="0"/>
              <a:t>Del </a:t>
            </a:r>
            <a:r>
              <a:rPr lang="en-US" sz="1200" dirty="0" err="1"/>
              <a:t>Bove</a:t>
            </a:r>
            <a:r>
              <a:rPr lang="en-US" sz="1200" dirty="0"/>
              <a:t>, G., </a:t>
            </a:r>
            <a:r>
              <a:rPr lang="en-US" sz="1200" dirty="0" err="1"/>
              <a:t>Caprara</a:t>
            </a:r>
            <a:r>
              <a:rPr lang="en-US" sz="1200" dirty="0"/>
              <a:t>, G., </a:t>
            </a:r>
            <a:r>
              <a:rPr lang="en-US" sz="1200" dirty="0" err="1"/>
              <a:t>Pastorelli</a:t>
            </a:r>
            <a:r>
              <a:rPr lang="en-US" sz="1200" dirty="0"/>
              <a:t>, C., &amp; </a:t>
            </a:r>
            <a:r>
              <a:rPr lang="en-US" sz="1200" dirty="0" err="1"/>
              <a:t>Paciello</a:t>
            </a:r>
            <a:r>
              <a:rPr lang="en-US" sz="1200" dirty="0"/>
              <a:t>, M. (2008). Juvenile </a:t>
            </a:r>
            <a:r>
              <a:rPr lang="en-US" sz="1200" dirty="0" err="1"/>
              <a:t>firesetting</a:t>
            </a:r>
            <a:r>
              <a:rPr lang="en-US" sz="1200" dirty="0"/>
              <a:t> in Italy: Relationship to aggression, psychopathology, personality, self-efficacy, and school functioning. </a:t>
            </a:r>
            <a:r>
              <a:rPr lang="en-US" sz="1200" i="1" dirty="0"/>
              <a:t>European Child &amp; Adolescent Psychiatry</a:t>
            </a:r>
            <a:r>
              <a:rPr lang="en-US" sz="1200" dirty="0"/>
              <a:t>, </a:t>
            </a:r>
            <a:r>
              <a:rPr lang="en-US" sz="1200" i="1" dirty="0"/>
              <a:t>17</a:t>
            </a:r>
            <a:r>
              <a:rPr lang="en-US" sz="1200" dirty="0"/>
              <a:t>(4), 235-244.</a:t>
            </a:r>
          </a:p>
          <a:p>
            <a:pPr>
              <a:spcBef>
                <a:spcPts val="800"/>
              </a:spcBef>
            </a:pPr>
            <a:r>
              <a:rPr lang="en-US" sz="1200" dirty="0"/>
              <a:t>Del </a:t>
            </a:r>
            <a:r>
              <a:rPr lang="en-US" sz="1200" dirty="0" err="1"/>
              <a:t>Bove</a:t>
            </a:r>
            <a:r>
              <a:rPr lang="en-US" sz="1200" dirty="0"/>
              <a:t>, G., &amp; Mackay, S. (2011). An empirically derived classification system for juvenile </a:t>
            </a:r>
            <a:r>
              <a:rPr lang="en-US" sz="1200" dirty="0" err="1"/>
              <a:t>firesetters</a:t>
            </a:r>
            <a:r>
              <a:rPr lang="en-US" sz="1200" dirty="0"/>
              <a:t>. </a:t>
            </a:r>
            <a:r>
              <a:rPr lang="en-US" sz="1200" i="1" dirty="0"/>
              <a:t>Criminal Justice And Behavior</a:t>
            </a:r>
            <a:r>
              <a:rPr lang="en-US" sz="1200" dirty="0"/>
              <a:t>, </a:t>
            </a:r>
            <a:r>
              <a:rPr lang="en-US" sz="1200" i="1" dirty="0"/>
              <a:t>38</a:t>
            </a:r>
            <a:r>
              <a:rPr lang="en-US" sz="1200" dirty="0"/>
              <a:t>(8), 796-817.</a:t>
            </a:r>
          </a:p>
          <a:p>
            <a:pPr>
              <a:spcBef>
                <a:spcPts val="800"/>
              </a:spcBef>
            </a:pPr>
            <a:r>
              <a:rPr lang="en-US" sz="1200" dirty="0"/>
              <a:t>Desai, R. A., </a:t>
            </a:r>
            <a:r>
              <a:rPr lang="en-US" sz="1200" dirty="0" err="1"/>
              <a:t>Goulet</a:t>
            </a:r>
            <a:r>
              <a:rPr lang="en-US" sz="1200" dirty="0"/>
              <a:t>, J. L., Robbins, J., Chapman, J. F., </a:t>
            </a:r>
            <a:r>
              <a:rPr lang="en-US" sz="1200" dirty="0" err="1"/>
              <a:t>Migdole</a:t>
            </a:r>
            <a:r>
              <a:rPr lang="en-US" sz="1200" dirty="0"/>
              <a:t>, S. J., &amp; </a:t>
            </a:r>
            <a:r>
              <a:rPr lang="en-US" sz="1200" dirty="0" err="1"/>
              <a:t>Hoge</a:t>
            </a:r>
            <a:r>
              <a:rPr lang="en-US" sz="1200" dirty="0"/>
              <a:t>, M. A. (2006). Mental Health Care in Juvenile Detention Facilities: A Review. </a:t>
            </a:r>
            <a:r>
              <a:rPr lang="en-US" sz="1200" i="1" dirty="0"/>
              <a:t>Journal Of The American Academy Of Psychiatry And The Law</a:t>
            </a:r>
            <a:r>
              <a:rPr lang="en-US" sz="1200" dirty="0"/>
              <a:t>, </a:t>
            </a:r>
            <a:r>
              <a:rPr lang="en-US" sz="1200" i="1" dirty="0"/>
              <a:t>34</a:t>
            </a:r>
            <a:r>
              <a:rPr lang="en-US" sz="1200" dirty="0"/>
              <a:t>(2), 204-214.</a:t>
            </a:r>
          </a:p>
          <a:p>
            <a:pPr>
              <a:spcBef>
                <a:spcPts val="800"/>
              </a:spcBef>
            </a:pPr>
            <a:r>
              <a:rPr lang="en-US" sz="1200" dirty="0"/>
              <a:t>Dolan, M., &amp; Smith, C. (2001). Juvenile homicide offenders: 10 years' experience of an adolescent forensic psychiatry service. </a:t>
            </a:r>
            <a:r>
              <a:rPr lang="en-US" sz="1200" i="1" dirty="0"/>
              <a:t>Journal Of Forensic Psychiatry</a:t>
            </a:r>
            <a:r>
              <a:rPr lang="en-US" sz="1200" dirty="0"/>
              <a:t>, </a:t>
            </a:r>
            <a:r>
              <a:rPr lang="en-US" sz="1200" i="1" dirty="0"/>
              <a:t>12</a:t>
            </a:r>
            <a:r>
              <a:rPr lang="en-US" sz="1200" dirty="0"/>
              <a:t>(2), 313-329. </a:t>
            </a:r>
          </a:p>
        </p:txBody>
      </p:sp>
    </p:spTree>
    <p:extLst>
      <p:ext uri="{BB962C8B-B14F-4D97-AF65-F5344CB8AC3E}">
        <p14:creationId xmlns:p14="http://schemas.microsoft.com/office/powerpoint/2010/main" xmlns="" val="747948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29600" cy="1143000"/>
          </a:xfrm>
        </p:spPr>
        <p:txBody>
          <a:bodyPr/>
          <a:lstStyle/>
          <a:p>
            <a:pPr>
              <a:defRPr/>
            </a:pPr>
            <a:r>
              <a:rPr lang="en-US" sz="3600" b="1"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571500" y="1571625"/>
            <a:ext cx="7972425" cy="44831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pPr algn="just">
              <a:buFont typeface="Arial" charset="0"/>
              <a:buNone/>
              <a:defRPr/>
            </a:pPr>
            <a:r>
              <a:rPr lang="en-US" sz="2000" dirty="0" smtClean="0">
                <a:latin typeface="+mj-lt"/>
              </a:rPr>
              <a:t>     OMICS Group International is a pioneer and leading science event organizer, which publishes around 400 open access journals and conducts over 300 Medical, Clinical, Engineering, Life Sciences, </a:t>
            </a:r>
            <a:r>
              <a:rPr lang="en-US" sz="2000" dirty="0" err="1" smtClean="0">
                <a:latin typeface="+mj-lt"/>
              </a:rPr>
              <a:t>Phrama</a:t>
            </a:r>
            <a:r>
              <a:rPr lang="en-US" sz="2000" dirty="0" smtClean="0">
                <a:latin typeface="+mj-lt"/>
              </a:rPr>
              <a:t> scientific conferences all over the globe annually with the support of more than 1000 scientific associations and 30,000 editorial board members and 3.5 million followers to its credit.</a:t>
            </a:r>
            <a:br>
              <a:rPr lang="en-US" sz="2000" dirty="0" smtClean="0">
                <a:latin typeface="+mj-lt"/>
              </a:rPr>
            </a:br>
            <a:endParaRPr lang="en-US" sz="2000" dirty="0" smtClean="0">
              <a:latin typeface="+mj-lt"/>
            </a:endParaRPr>
          </a:p>
          <a:p>
            <a:pPr algn="just">
              <a:buFont typeface="Arial" charset="0"/>
              <a:buNone/>
              <a:defRPr/>
            </a:pPr>
            <a:r>
              <a:rPr lang="en-US" sz="2000" dirty="0" smtClean="0">
                <a:latin typeface="+mj-lt"/>
              </a:rPr>
              <a:t>    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sz="2000" dirty="0" err="1" smtClean="0">
                <a:latin typeface="+mj-lt"/>
              </a:rPr>
              <a:t>Bengaluru</a:t>
            </a:r>
            <a:r>
              <a:rPr lang="en-US" sz="2000" dirty="0" smtClean="0">
                <a:latin typeface="+mj-lt"/>
              </a:rPr>
              <a:t> and Mumbai.</a:t>
            </a:r>
          </a:p>
          <a:p>
            <a:pPr>
              <a:defRPr/>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3532"/>
            <a:ext cx="8915400" cy="877824"/>
          </a:xfrm>
        </p:spPr>
        <p:txBody>
          <a:bodyPr/>
          <a:lstStyle/>
          <a:p>
            <a:r>
              <a:rPr lang="en-US" dirty="0" smtClean="0"/>
              <a:t>References</a:t>
            </a:r>
            <a:endParaRPr lang="en-US" dirty="0"/>
          </a:p>
        </p:txBody>
      </p:sp>
      <p:sp>
        <p:nvSpPr>
          <p:cNvPr id="3" name="Subtitle 2"/>
          <p:cNvSpPr>
            <a:spLocks noGrp="1"/>
          </p:cNvSpPr>
          <p:nvPr>
            <p:ph type="subTitle" idx="1"/>
          </p:nvPr>
        </p:nvSpPr>
        <p:spPr>
          <a:xfrm>
            <a:off x="914400" y="1231356"/>
            <a:ext cx="8001000" cy="5626645"/>
          </a:xfrm>
        </p:spPr>
        <p:txBody>
          <a:bodyPr>
            <a:noAutofit/>
          </a:bodyPr>
          <a:lstStyle/>
          <a:p>
            <a:pPr>
              <a:spcBef>
                <a:spcPts val="800"/>
              </a:spcBef>
            </a:pPr>
            <a:r>
              <a:rPr lang="en-US" sz="1200" dirty="0" err="1"/>
              <a:t>Fossati</a:t>
            </a:r>
            <a:r>
              <a:rPr lang="en-US" sz="1200" dirty="0"/>
              <a:t>, A., </a:t>
            </a:r>
            <a:r>
              <a:rPr lang="en-US" sz="1200" dirty="0" err="1"/>
              <a:t>Borroni</a:t>
            </a:r>
            <a:r>
              <a:rPr lang="en-US" sz="1200" dirty="0"/>
              <a:t>, S., &amp; </a:t>
            </a:r>
            <a:r>
              <a:rPr lang="en-US" sz="1200" dirty="0" err="1"/>
              <a:t>Maffei</a:t>
            </a:r>
            <a:r>
              <a:rPr lang="en-US" sz="1200" dirty="0"/>
              <a:t>, C. (2012). Bullying as a style of personal relating: Personality characteristics and interpersonal aspects of self‐reports of bullying </a:t>
            </a:r>
            <a:r>
              <a:rPr lang="en-US" sz="1200" dirty="0" err="1"/>
              <a:t>behaviours</a:t>
            </a:r>
            <a:r>
              <a:rPr lang="en-US" sz="1200" dirty="0"/>
              <a:t> among Italian adolescent high school students. </a:t>
            </a:r>
            <a:r>
              <a:rPr lang="en-US" sz="1200" i="1" dirty="0"/>
              <a:t>Personality And Mental Health</a:t>
            </a:r>
            <a:r>
              <a:rPr lang="en-US" sz="1200" dirty="0"/>
              <a:t>, </a:t>
            </a:r>
            <a:r>
              <a:rPr lang="en-US" sz="1200" i="1" dirty="0"/>
              <a:t>6</a:t>
            </a:r>
            <a:r>
              <a:rPr lang="en-US" sz="1200" dirty="0"/>
              <a:t>(4), 325-339.</a:t>
            </a:r>
          </a:p>
          <a:p>
            <a:pPr>
              <a:spcBef>
                <a:spcPts val="800"/>
              </a:spcBef>
            </a:pPr>
            <a:r>
              <a:rPr lang="en-US" sz="1200" dirty="0"/>
              <a:t>Gaynor, J., Hamilton, P., </a:t>
            </a:r>
            <a:r>
              <a:rPr lang="en-US" sz="1200" dirty="0" err="1"/>
              <a:t>Poage</a:t>
            </a:r>
            <a:r>
              <a:rPr lang="en-US" sz="1200" dirty="0"/>
              <a:t>, C., &amp; Gallardo, M. (2002). </a:t>
            </a:r>
            <a:r>
              <a:rPr lang="en-US" sz="1200" i="1" dirty="0"/>
              <a:t>Juvenile </a:t>
            </a:r>
            <a:r>
              <a:rPr lang="en-US" sz="1200" i="1" dirty="0" err="1"/>
              <a:t>Firesetter</a:t>
            </a:r>
            <a:r>
              <a:rPr lang="en-US" sz="1200" i="1" dirty="0"/>
              <a:t> Intervention Handbook</a:t>
            </a:r>
            <a:r>
              <a:rPr lang="en-US" sz="1200" dirty="0"/>
              <a:t>. </a:t>
            </a:r>
            <a:r>
              <a:rPr lang="en-US" sz="1200" dirty="0" err="1"/>
              <a:t>Emmitsburg</a:t>
            </a:r>
            <a:r>
              <a:rPr lang="en-US" sz="1200" dirty="0"/>
              <a:t>, Maryland: United States Fire Administration. </a:t>
            </a:r>
          </a:p>
          <a:p>
            <a:pPr>
              <a:spcBef>
                <a:spcPts val="800"/>
              </a:spcBef>
            </a:pPr>
            <a:r>
              <a:rPr lang="en-US" sz="1200" dirty="0"/>
              <a:t>Gilman, T. L. &amp; Haden, S. C. (2006). Understanding and treating the juvenile </a:t>
            </a:r>
            <a:r>
              <a:rPr lang="en-US" sz="1200" dirty="0" err="1"/>
              <a:t>firesetter</a:t>
            </a:r>
            <a:r>
              <a:rPr lang="en-US" sz="1200" dirty="0"/>
              <a:t>: A review. </a:t>
            </a:r>
            <a:r>
              <a:rPr lang="en-US" sz="1200" i="1" dirty="0"/>
              <a:t>The Forensic Examiner</a:t>
            </a:r>
            <a:r>
              <a:rPr lang="en-US" sz="1200" dirty="0"/>
              <a:t>, 11-18.</a:t>
            </a:r>
          </a:p>
          <a:p>
            <a:pPr>
              <a:spcBef>
                <a:spcPts val="800"/>
              </a:spcBef>
            </a:pPr>
            <a:r>
              <a:rPr lang="en-US" sz="1200" dirty="0"/>
              <a:t>Gruber, A. R., Heck, E. T., &amp; </a:t>
            </a:r>
            <a:r>
              <a:rPr lang="en-US" sz="1200" dirty="0" err="1"/>
              <a:t>Mintzer</a:t>
            </a:r>
            <a:r>
              <a:rPr lang="en-US" sz="1200" dirty="0"/>
              <a:t>, E. (1981). Children who set fires: Some background and behavioral characteristics. </a:t>
            </a:r>
            <a:r>
              <a:rPr lang="en-US" sz="1200" i="1" dirty="0"/>
              <a:t>American Journal Of Orthopsychiatry</a:t>
            </a:r>
            <a:r>
              <a:rPr lang="en-US" sz="1200" dirty="0"/>
              <a:t>, </a:t>
            </a:r>
            <a:r>
              <a:rPr lang="en-US" sz="1200" i="1" dirty="0"/>
              <a:t>51</a:t>
            </a:r>
            <a:r>
              <a:rPr lang="en-US" sz="1200" dirty="0"/>
              <a:t>(3), 484-488.</a:t>
            </a:r>
          </a:p>
          <a:p>
            <a:pPr>
              <a:spcBef>
                <a:spcPts val="800"/>
              </a:spcBef>
            </a:pPr>
            <a:r>
              <a:rPr lang="en-US" sz="1200" dirty="0"/>
              <a:t>Johnson, R. (2010). Forensic assessment and clinical intervention for juvenile fire </a:t>
            </a:r>
            <a:r>
              <a:rPr lang="en-US" sz="1200" dirty="0" smtClean="0"/>
              <a:t>setters</a:t>
            </a:r>
            <a:r>
              <a:rPr lang="en-US" sz="1200" dirty="0"/>
              <a:t>: The san </a:t>
            </a:r>
            <a:r>
              <a:rPr lang="en-US" sz="1200" dirty="0" err="1"/>
              <a:t>diego</a:t>
            </a:r>
            <a:r>
              <a:rPr lang="en-US" sz="1200" dirty="0"/>
              <a:t> model. </a:t>
            </a:r>
            <a:r>
              <a:rPr lang="en-US" sz="1200" i="1" dirty="0"/>
              <a:t>Matchbook: Journal on the Prevention </a:t>
            </a:r>
            <a:r>
              <a:rPr lang="en-US" sz="1200" i="1" dirty="0" smtClean="0"/>
              <a:t>&amp;</a:t>
            </a:r>
            <a:r>
              <a:rPr lang="en-US" sz="1200" dirty="0" smtClean="0"/>
              <a:t> </a:t>
            </a:r>
            <a:r>
              <a:rPr lang="en-US" sz="1200" i="1" dirty="0" smtClean="0"/>
              <a:t>Treatment </a:t>
            </a:r>
            <a:r>
              <a:rPr lang="en-US" sz="1200" i="1" dirty="0"/>
              <a:t>of Youth </a:t>
            </a:r>
            <a:r>
              <a:rPr lang="en-US" sz="1200" i="1" dirty="0" err="1"/>
              <a:t>Firesetting</a:t>
            </a:r>
            <a:r>
              <a:rPr lang="en-US" sz="1200" dirty="0"/>
              <a:t>. </a:t>
            </a:r>
          </a:p>
          <a:p>
            <a:pPr>
              <a:spcBef>
                <a:spcPts val="800"/>
              </a:spcBef>
            </a:pPr>
            <a:r>
              <a:rPr lang="en-US" sz="1200" dirty="0"/>
              <a:t>Johnson, R. (2014). Towards a Forensic Psychological Evaluation of Juvenile Fire Setters: Parent Power. </a:t>
            </a:r>
            <a:r>
              <a:rPr lang="en-US" sz="1200" i="1" dirty="0"/>
              <a:t>Journal of Forensic Research, 5</a:t>
            </a:r>
            <a:r>
              <a:rPr lang="en-US" sz="1200" dirty="0"/>
              <a:t>(1), 1-6. </a:t>
            </a:r>
          </a:p>
          <a:p>
            <a:pPr>
              <a:spcBef>
                <a:spcPts val="800"/>
              </a:spcBef>
            </a:pPr>
            <a:r>
              <a:rPr lang="en-US" sz="1200" dirty="0"/>
              <a:t>Johnson, L. E., Wang, E. W., </a:t>
            </a:r>
            <a:r>
              <a:rPr lang="en-US" sz="1200" dirty="0" err="1"/>
              <a:t>Gilinsky</a:t>
            </a:r>
            <a:r>
              <a:rPr lang="en-US" sz="1200" dirty="0"/>
              <a:t>, N., He, Z., Carpenter, C., Nelson, C., &amp; </a:t>
            </a:r>
            <a:r>
              <a:rPr lang="en-US" sz="1200" dirty="0" err="1"/>
              <a:t>Scheuermann</a:t>
            </a:r>
            <a:r>
              <a:rPr lang="en-US" sz="1200" dirty="0"/>
              <a:t>, B. K. (2013). Youth outcomes following implementation of universal SW-PBIS strategies in a Texas secure juvenile facility. </a:t>
            </a:r>
            <a:r>
              <a:rPr lang="en-US" sz="1200" i="1" dirty="0"/>
              <a:t>Education &amp; Treatment Of Children</a:t>
            </a:r>
            <a:r>
              <a:rPr lang="en-US" sz="1200" dirty="0"/>
              <a:t>, </a:t>
            </a:r>
            <a:r>
              <a:rPr lang="en-US" sz="1200" i="1" dirty="0"/>
              <a:t>36</a:t>
            </a:r>
            <a:r>
              <a:rPr lang="en-US" sz="1200" dirty="0"/>
              <a:t>(3), 135-145.</a:t>
            </a:r>
          </a:p>
          <a:p>
            <a:pPr>
              <a:spcBef>
                <a:spcPts val="800"/>
              </a:spcBef>
            </a:pPr>
            <a:r>
              <a:rPr lang="en-US" sz="1200" dirty="0" err="1"/>
              <a:t>Kazdin</a:t>
            </a:r>
            <a:r>
              <a:rPr lang="en-US" sz="1200" dirty="0"/>
              <a:t>, A. E., &amp; </a:t>
            </a:r>
            <a:r>
              <a:rPr lang="en-US" sz="1200" dirty="0" err="1"/>
              <a:t>Kolko</a:t>
            </a:r>
            <a:r>
              <a:rPr lang="en-US" sz="1200" dirty="0"/>
              <a:t>, D. J. (1986). Parent psychopathology and family functioning among childhood </a:t>
            </a:r>
            <a:r>
              <a:rPr lang="en-US" sz="1200" dirty="0" err="1"/>
              <a:t>firesetters</a:t>
            </a:r>
            <a:r>
              <a:rPr lang="en-US" sz="1200" dirty="0"/>
              <a:t>. </a:t>
            </a:r>
            <a:r>
              <a:rPr lang="en-US" sz="1200" i="1" dirty="0"/>
              <a:t>Journal Of Abnormal Child Psychology</a:t>
            </a:r>
            <a:r>
              <a:rPr lang="en-US" sz="1200" dirty="0"/>
              <a:t>, </a:t>
            </a:r>
            <a:r>
              <a:rPr lang="en-US" sz="1200" i="1" dirty="0"/>
              <a:t>14</a:t>
            </a:r>
            <a:r>
              <a:rPr lang="en-US" sz="1200" dirty="0"/>
              <a:t>(2), 315-329. </a:t>
            </a:r>
          </a:p>
          <a:p>
            <a:pPr>
              <a:spcBef>
                <a:spcPts val="800"/>
              </a:spcBef>
            </a:pPr>
            <a:r>
              <a:rPr lang="en-US" sz="1200" dirty="0"/>
              <a:t>Kennedy, P. J., Vale, E. E., Khan, S. J., &amp; </a:t>
            </a:r>
            <a:r>
              <a:rPr lang="en-US" sz="1200" dirty="0" err="1"/>
              <a:t>McAnaney</a:t>
            </a:r>
            <a:r>
              <a:rPr lang="en-US" sz="1200" dirty="0"/>
              <a:t>, A. (2006). Factors predicting recidivism in child and adolescent </a:t>
            </a:r>
            <a:r>
              <a:rPr lang="en-US" sz="1200" dirty="0" err="1"/>
              <a:t>firesetters</a:t>
            </a:r>
            <a:r>
              <a:rPr lang="en-US" sz="1200" dirty="0"/>
              <a:t>: A systematic review of the literature. </a:t>
            </a:r>
            <a:r>
              <a:rPr lang="en-US" sz="1200" i="1" dirty="0"/>
              <a:t>Journal Of Forensic Psychiatry &amp; Psychology</a:t>
            </a:r>
            <a:r>
              <a:rPr lang="en-US" sz="1200" dirty="0"/>
              <a:t>,</a:t>
            </a:r>
            <a:r>
              <a:rPr lang="en-US" sz="1200" i="1" dirty="0"/>
              <a:t>17</a:t>
            </a:r>
            <a:r>
              <a:rPr lang="en-US" sz="1200" dirty="0"/>
              <a:t>(1), 151-164</a:t>
            </a:r>
          </a:p>
          <a:p>
            <a:pPr>
              <a:spcBef>
                <a:spcPts val="800"/>
              </a:spcBef>
            </a:pPr>
            <a:r>
              <a:rPr lang="en-US" sz="1200" dirty="0" err="1"/>
              <a:t>Kolko</a:t>
            </a:r>
            <a:r>
              <a:rPr lang="en-US" sz="1200" dirty="0"/>
              <a:t>, D. J., </a:t>
            </a:r>
            <a:r>
              <a:rPr lang="en-US" sz="1200" dirty="0" err="1"/>
              <a:t>Herschell</a:t>
            </a:r>
            <a:r>
              <a:rPr lang="en-US" sz="1200" dirty="0"/>
              <a:t>, A. D., &amp; </a:t>
            </a:r>
            <a:r>
              <a:rPr lang="en-US" sz="1200" dirty="0" err="1"/>
              <a:t>Scharf</a:t>
            </a:r>
            <a:r>
              <a:rPr lang="en-US" sz="1200" dirty="0"/>
              <a:t>, D. M. (2006). Education and treatment for boys who set fires: Specificity, moderators, and predictors of recidivism. </a:t>
            </a:r>
            <a:r>
              <a:rPr lang="en-US" sz="1200" i="1" dirty="0"/>
              <a:t>Journal</a:t>
            </a:r>
            <a:r>
              <a:rPr lang="en-US" sz="1200" dirty="0"/>
              <a:t> </a:t>
            </a:r>
            <a:r>
              <a:rPr lang="en-US" sz="1200" i="1" dirty="0"/>
              <a:t>of Emotional and Behavioral Disorders</a:t>
            </a:r>
            <a:r>
              <a:rPr lang="en-US" sz="1200" dirty="0"/>
              <a:t>, 14(4), 227-239</a:t>
            </a:r>
            <a:r>
              <a:rPr lang="en-US" sz="1200" dirty="0" smtClean="0"/>
              <a:t>.</a:t>
            </a:r>
            <a:endParaRPr lang="en-US" sz="1200" dirty="0"/>
          </a:p>
        </p:txBody>
      </p:sp>
    </p:spTree>
    <p:extLst>
      <p:ext uri="{BB962C8B-B14F-4D97-AF65-F5344CB8AC3E}">
        <p14:creationId xmlns:p14="http://schemas.microsoft.com/office/powerpoint/2010/main" xmlns="" val="31025707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3532"/>
            <a:ext cx="8915400" cy="877824"/>
          </a:xfrm>
        </p:spPr>
        <p:txBody>
          <a:bodyPr/>
          <a:lstStyle/>
          <a:p>
            <a:r>
              <a:rPr lang="en-US" dirty="0" smtClean="0"/>
              <a:t>References</a:t>
            </a:r>
            <a:endParaRPr lang="en-US" dirty="0"/>
          </a:p>
        </p:txBody>
      </p:sp>
      <p:sp>
        <p:nvSpPr>
          <p:cNvPr id="3" name="Subtitle 2"/>
          <p:cNvSpPr>
            <a:spLocks noGrp="1"/>
          </p:cNvSpPr>
          <p:nvPr>
            <p:ph type="subTitle" idx="1"/>
          </p:nvPr>
        </p:nvSpPr>
        <p:spPr>
          <a:xfrm>
            <a:off x="914400" y="1231356"/>
            <a:ext cx="8001000" cy="5626645"/>
          </a:xfrm>
        </p:spPr>
        <p:txBody>
          <a:bodyPr>
            <a:noAutofit/>
          </a:bodyPr>
          <a:lstStyle/>
          <a:p>
            <a:pPr>
              <a:spcBef>
                <a:spcPts val="800"/>
              </a:spcBef>
            </a:pPr>
            <a:r>
              <a:rPr lang="en-US" sz="1200" dirty="0" smtClean="0"/>
              <a:t>Lane</a:t>
            </a:r>
            <a:r>
              <a:rPr lang="en-US" sz="1200" dirty="0"/>
              <a:t>, C., Goldstein, N. S., </a:t>
            </a:r>
            <a:r>
              <a:rPr lang="en-US" sz="1200" dirty="0" err="1"/>
              <a:t>Heilbrun</a:t>
            </a:r>
            <a:r>
              <a:rPr lang="en-US" sz="1200" dirty="0"/>
              <a:t>, K., Cruise, K. R., &amp; </a:t>
            </a:r>
            <a:r>
              <a:rPr lang="en-US" sz="1200" dirty="0" err="1"/>
              <a:t>Pennacchia</a:t>
            </a:r>
            <a:r>
              <a:rPr lang="en-US" sz="1200" dirty="0"/>
              <a:t>, D. (2012). Obstacles to research in residential juvenile justice facilities: Recommendations for researchers. </a:t>
            </a:r>
            <a:r>
              <a:rPr lang="en-US" sz="1200" i="1" dirty="0"/>
              <a:t>Behavioral Sciences &amp; The Law</a:t>
            </a:r>
            <a:r>
              <a:rPr lang="en-US" sz="1200" dirty="0"/>
              <a:t>, </a:t>
            </a:r>
            <a:r>
              <a:rPr lang="en-US" sz="1200" i="1" dirty="0"/>
              <a:t>30</a:t>
            </a:r>
            <a:r>
              <a:rPr lang="en-US" sz="1200" dirty="0"/>
              <a:t>(1), 49-68. </a:t>
            </a:r>
          </a:p>
          <a:p>
            <a:pPr>
              <a:spcBef>
                <a:spcPts val="800"/>
              </a:spcBef>
            </a:pPr>
            <a:r>
              <a:rPr lang="en-US" sz="1200" dirty="0"/>
              <a:t>MacKay, S., Henderson, J., Del </a:t>
            </a:r>
            <a:r>
              <a:rPr lang="en-US" sz="1200" dirty="0" err="1"/>
              <a:t>Bove</a:t>
            </a:r>
            <a:r>
              <a:rPr lang="en-US" sz="1200" dirty="0"/>
              <a:t>, G., </a:t>
            </a:r>
            <a:r>
              <a:rPr lang="en-US" sz="1200" dirty="0" err="1"/>
              <a:t>Marton</a:t>
            </a:r>
            <a:r>
              <a:rPr lang="en-US" sz="1200" dirty="0"/>
              <a:t>, P., </a:t>
            </a:r>
            <a:r>
              <a:rPr lang="en-US" sz="1200" dirty="0" err="1"/>
              <a:t>Warling</a:t>
            </a:r>
            <a:r>
              <a:rPr lang="en-US" sz="1200" dirty="0"/>
              <a:t>, D., &amp; Root, C. (2006). Fire Interest and </a:t>
            </a:r>
            <a:r>
              <a:rPr lang="en-US" sz="1200" dirty="0" err="1"/>
              <a:t>Antisociality</a:t>
            </a:r>
            <a:r>
              <a:rPr lang="en-US" sz="1200" dirty="0"/>
              <a:t> as Risk Factors in the Severity and Persistence of Juvenile </a:t>
            </a:r>
            <a:r>
              <a:rPr lang="en-US" sz="1200" dirty="0" err="1"/>
              <a:t>Firesetting</a:t>
            </a:r>
            <a:r>
              <a:rPr lang="en-US" sz="1200" dirty="0"/>
              <a:t>. </a:t>
            </a:r>
            <a:r>
              <a:rPr lang="en-US" sz="1200" i="1" dirty="0"/>
              <a:t>Journal Of The American Academy Of Child &amp; Adolescent Psychiatry</a:t>
            </a:r>
            <a:r>
              <a:rPr lang="en-US" sz="1200" dirty="0"/>
              <a:t>, </a:t>
            </a:r>
            <a:r>
              <a:rPr lang="en-US" sz="1200" i="1" dirty="0"/>
              <a:t>45</a:t>
            </a:r>
            <a:r>
              <a:rPr lang="en-US" sz="1200" dirty="0"/>
              <a:t>(9), 1077-1084.</a:t>
            </a:r>
          </a:p>
          <a:p>
            <a:pPr>
              <a:spcBef>
                <a:spcPts val="800"/>
              </a:spcBef>
            </a:pPr>
            <a:r>
              <a:rPr lang="en-US" sz="1200" dirty="0" err="1"/>
              <a:t>Matz</a:t>
            </a:r>
            <a:r>
              <a:rPr lang="en-US" sz="1200" dirty="0"/>
              <a:t>, A. K., Wells, J. B., Minor, K. I., &amp; Angel, E. (2013). Predictors of turnover intention among staff in juvenile correctional facilities: The relevance of job satisfaction and organizational commitment. </a:t>
            </a:r>
            <a:r>
              <a:rPr lang="en-US" sz="1200" i="1" dirty="0"/>
              <a:t>Youth Violence And Juvenile Justice</a:t>
            </a:r>
            <a:r>
              <a:rPr lang="en-US" sz="1200" dirty="0"/>
              <a:t>, </a:t>
            </a:r>
            <a:r>
              <a:rPr lang="en-US" sz="1200" i="1" dirty="0"/>
              <a:t>11</a:t>
            </a:r>
            <a:r>
              <a:rPr lang="en-US" sz="1200" dirty="0"/>
              <a:t>(2), 115-131.</a:t>
            </a:r>
          </a:p>
          <a:p>
            <a:pPr>
              <a:spcBef>
                <a:spcPts val="800"/>
              </a:spcBef>
            </a:pPr>
            <a:r>
              <a:rPr lang="en-US" sz="1200" dirty="0"/>
              <a:t>Metropolitan Fire and Emergency Services. </a:t>
            </a:r>
            <a:r>
              <a:rPr lang="en-US" sz="1200" i="1" dirty="0"/>
              <a:t>Juvenile Fire Awareness and Intervention</a:t>
            </a:r>
            <a:endParaRPr lang="en-US" sz="1200" dirty="0"/>
          </a:p>
          <a:p>
            <a:pPr>
              <a:spcBef>
                <a:spcPts val="800"/>
              </a:spcBef>
            </a:pPr>
            <a:r>
              <a:rPr lang="en-US" sz="1200" i="1" dirty="0"/>
              <a:t>Program Profile</a:t>
            </a:r>
            <a:r>
              <a:rPr lang="en-US" sz="1200" dirty="0"/>
              <a:t>. Victoria, Australia. Retrieved from:</a:t>
            </a:r>
          </a:p>
          <a:p>
            <a:pPr>
              <a:spcBef>
                <a:spcPts val="800"/>
              </a:spcBef>
            </a:pPr>
            <a:r>
              <a:rPr lang="en-US" sz="1200" u="sng" dirty="0">
                <a:hlinkClick r:id="rId3"/>
              </a:rPr>
              <a:t>http://www.mfb.vic.gov.au/Community-Safety/Home-Fire-Safety/Juvenile</a:t>
            </a:r>
            <a:endParaRPr lang="en-US" sz="1200" dirty="0"/>
          </a:p>
          <a:p>
            <a:pPr>
              <a:spcBef>
                <a:spcPts val="800"/>
              </a:spcBef>
            </a:pPr>
            <a:r>
              <a:rPr lang="en-US" sz="1200" dirty="0"/>
              <a:t>Fire-Awareness/JFAIP-Program-Profile-.html.</a:t>
            </a:r>
          </a:p>
          <a:p>
            <a:pPr>
              <a:spcBef>
                <a:spcPts val="800"/>
              </a:spcBef>
            </a:pPr>
            <a:r>
              <a:rPr lang="en-US" sz="1200" dirty="0" err="1"/>
              <a:t>McGlynn</a:t>
            </a:r>
            <a:r>
              <a:rPr lang="en-US" sz="1200" dirty="0"/>
              <a:t>, A., Hahn, P., &amp; Hagan, M. P. (2013). The effect of a cognitive treatment program for male and female juvenile offenders. </a:t>
            </a:r>
            <a:r>
              <a:rPr lang="en-US" sz="1200" i="1" dirty="0"/>
              <a:t>International Journal Of Offender Therapy And Comparative Criminology</a:t>
            </a:r>
            <a:r>
              <a:rPr lang="en-US" sz="1200" dirty="0"/>
              <a:t>, </a:t>
            </a:r>
            <a:r>
              <a:rPr lang="en-US" sz="1200" i="1" dirty="0"/>
              <a:t>57</a:t>
            </a:r>
            <a:r>
              <a:rPr lang="en-US" sz="1200" dirty="0"/>
              <a:t>(9), 1107-1119.</a:t>
            </a:r>
          </a:p>
          <a:p>
            <a:pPr>
              <a:spcBef>
                <a:spcPts val="800"/>
              </a:spcBef>
            </a:pPr>
            <a:r>
              <a:rPr lang="en-US" sz="1200" dirty="0"/>
              <a:t>Muller, D. A. &amp; Stebbins, A. (2007). Juvenile arson intervention programs in Australia. </a:t>
            </a:r>
            <a:r>
              <a:rPr lang="en-US" sz="1200" i="1" dirty="0"/>
              <a:t>Australian Institute of Criminology</a:t>
            </a:r>
            <a:r>
              <a:rPr lang="en-US" sz="1200" dirty="0"/>
              <a:t>, 335.</a:t>
            </a:r>
          </a:p>
          <a:p>
            <a:pPr>
              <a:spcBef>
                <a:spcPts val="800"/>
              </a:spcBef>
            </a:pPr>
            <a:r>
              <a:rPr lang="en-US" sz="1200" dirty="0"/>
              <a:t>Palmer, E. J., Caulfield, L. S., &amp; </a:t>
            </a:r>
            <a:r>
              <a:rPr lang="en-US" sz="1200" dirty="0" err="1"/>
              <a:t>Hollin</a:t>
            </a:r>
            <a:r>
              <a:rPr lang="en-US" sz="1200" dirty="0"/>
              <a:t>, C. R. (2007). Interventions with arsonists and young fire setters: A survey of the national picture in England and Wales. </a:t>
            </a:r>
            <a:r>
              <a:rPr lang="en-US" sz="1200" i="1" dirty="0"/>
              <a:t>Legal And Criminological Psychology</a:t>
            </a:r>
            <a:r>
              <a:rPr lang="en-US" sz="1200" dirty="0"/>
              <a:t>, </a:t>
            </a:r>
            <a:r>
              <a:rPr lang="en-US" sz="1200" i="1" dirty="0"/>
              <a:t>12</a:t>
            </a:r>
            <a:r>
              <a:rPr lang="en-US" sz="1200" dirty="0"/>
              <a:t>(1), 101-116. </a:t>
            </a:r>
          </a:p>
          <a:p>
            <a:pPr>
              <a:spcBef>
                <a:spcPts val="800"/>
              </a:spcBef>
            </a:pPr>
            <a:r>
              <a:rPr lang="en-US" sz="1200" dirty="0"/>
              <a:t>Roe-</a:t>
            </a:r>
            <a:r>
              <a:rPr lang="en-US" sz="1200" dirty="0" err="1"/>
              <a:t>Sepowitz</a:t>
            </a:r>
            <a:r>
              <a:rPr lang="en-US" sz="1200" dirty="0"/>
              <a:t>, D., &amp; </a:t>
            </a:r>
            <a:r>
              <a:rPr lang="en-US" sz="1200" dirty="0" err="1"/>
              <a:t>Hickle</a:t>
            </a:r>
            <a:r>
              <a:rPr lang="en-US" sz="1200" dirty="0"/>
              <a:t>, K. (2011). Comparing boy and girl arsonists: Crisis, family, and crime scene characteristics. </a:t>
            </a:r>
            <a:r>
              <a:rPr lang="en-US" sz="1200" i="1" dirty="0"/>
              <a:t>Legal and Criminological Psychology</a:t>
            </a:r>
            <a:r>
              <a:rPr lang="en-US" sz="1200" dirty="0"/>
              <a:t>, </a:t>
            </a:r>
            <a:r>
              <a:rPr lang="en-US" sz="1200" i="1" dirty="0"/>
              <a:t>16</a:t>
            </a:r>
            <a:r>
              <a:rPr lang="en-US" sz="1200" dirty="0"/>
              <a:t>, 277-288</a:t>
            </a:r>
            <a:r>
              <a:rPr lang="en-US" sz="1200" dirty="0" smtClean="0"/>
              <a:t>.</a:t>
            </a:r>
            <a:endParaRPr lang="en-US" sz="1200" dirty="0"/>
          </a:p>
        </p:txBody>
      </p:sp>
    </p:spTree>
    <p:extLst>
      <p:ext uri="{BB962C8B-B14F-4D97-AF65-F5344CB8AC3E}">
        <p14:creationId xmlns:p14="http://schemas.microsoft.com/office/powerpoint/2010/main" xmlns="" val="933645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3532"/>
            <a:ext cx="8915400" cy="877824"/>
          </a:xfrm>
        </p:spPr>
        <p:txBody>
          <a:bodyPr/>
          <a:lstStyle/>
          <a:p>
            <a:r>
              <a:rPr lang="en-US" dirty="0" smtClean="0"/>
              <a:t>References</a:t>
            </a:r>
            <a:endParaRPr lang="en-US" dirty="0"/>
          </a:p>
        </p:txBody>
      </p:sp>
      <p:sp>
        <p:nvSpPr>
          <p:cNvPr id="3" name="Subtitle 2"/>
          <p:cNvSpPr>
            <a:spLocks noGrp="1"/>
          </p:cNvSpPr>
          <p:nvPr>
            <p:ph type="subTitle" idx="1"/>
          </p:nvPr>
        </p:nvSpPr>
        <p:spPr>
          <a:xfrm>
            <a:off x="914400" y="1231356"/>
            <a:ext cx="8001000" cy="5626645"/>
          </a:xfrm>
        </p:spPr>
        <p:txBody>
          <a:bodyPr>
            <a:noAutofit/>
          </a:bodyPr>
          <a:lstStyle/>
          <a:p>
            <a:pPr>
              <a:spcBef>
                <a:spcPts val="800"/>
              </a:spcBef>
            </a:pPr>
            <a:r>
              <a:rPr lang="en-US" sz="1200" dirty="0" err="1" smtClean="0"/>
              <a:t>Santtila</a:t>
            </a:r>
            <a:r>
              <a:rPr lang="en-US" sz="1200" dirty="0"/>
              <a:t>, P., </a:t>
            </a:r>
            <a:r>
              <a:rPr lang="en-US" sz="1200" dirty="0" err="1"/>
              <a:t>Häkkänen</a:t>
            </a:r>
            <a:r>
              <a:rPr lang="en-US" sz="1200" dirty="0"/>
              <a:t>, H., Alison, L., &amp; Whyte, C. (2003). Juvenile </a:t>
            </a:r>
            <a:r>
              <a:rPr lang="en-US" sz="1200" dirty="0" err="1"/>
              <a:t>firesetters</a:t>
            </a:r>
            <a:r>
              <a:rPr lang="en-US" sz="1200" dirty="0"/>
              <a:t>: Crime scene actions and offender characteristics. </a:t>
            </a:r>
            <a:r>
              <a:rPr lang="en-US" sz="1200" i="1" dirty="0"/>
              <a:t>Legal And Criminological Psychology</a:t>
            </a:r>
            <a:r>
              <a:rPr lang="en-US" sz="1200" dirty="0"/>
              <a:t>, </a:t>
            </a:r>
            <a:r>
              <a:rPr lang="en-US" sz="1200" i="1" dirty="0"/>
              <a:t>8</a:t>
            </a:r>
            <a:r>
              <a:rPr lang="en-US" sz="1200" dirty="0"/>
              <a:t>(1), 1-20.</a:t>
            </a:r>
          </a:p>
          <a:p>
            <a:pPr>
              <a:spcBef>
                <a:spcPts val="800"/>
              </a:spcBef>
            </a:pPr>
            <a:r>
              <a:rPr lang="en-US" sz="1200" dirty="0" err="1"/>
              <a:t>Scheuermann</a:t>
            </a:r>
            <a:r>
              <a:rPr lang="en-US" sz="1200" dirty="0"/>
              <a:t>, B. K., </a:t>
            </a:r>
            <a:r>
              <a:rPr lang="en-US" sz="1200" dirty="0" err="1"/>
              <a:t>Duchaine</a:t>
            </a:r>
            <a:r>
              <a:rPr lang="en-US" sz="1200" dirty="0"/>
              <a:t>, E. L., </a:t>
            </a:r>
            <a:r>
              <a:rPr lang="en-US" sz="1200" dirty="0" err="1"/>
              <a:t>Bruntmyer</a:t>
            </a:r>
            <a:r>
              <a:rPr lang="en-US" sz="1200" dirty="0"/>
              <a:t>, D., Wang, E. W., Nelson, C., &amp; Lopez, A. (2013). An exploratory survey of the perceived value of coaching activities to support PBIS implementation in secure juvenile educational settings. </a:t>
            </a:r>
            <a:r>
              <a:rPr lang="en-US" sz="1200" i="1" dirty="0"/>
              <a:t>Education &amp; Treatment Of Children</a:t>
            </a:r>
            <a:r>
              <a:rPr lang="en-US" sz="1200" dirty="0"/>
              <a:t>, </a:t>
            </a:r>
            <a:r>
              <a:rPr lang="en-US" sz="1200" i="1" dirty="0"/>
              <a:t>36</a:t>
            </a:r>
            <a:r>
              <a:rPr lang="en-US" sz="1200" dirty="0"/>
              <a:t>(3), 147-160.</a:t>
            </a:r>
          </a:p>
          <a:p>
            <a:pPr>
              <a:spcBef>
                <a:spcPts val="800"/>
              </a:spcBef>
            </a:pPr>
            <a:r>
              <a:rPr lang="en-US" sz="1200" dirty="0"/>
              <a:t>The Burn Institute. (2013). The burn institute juvenile arson and explosives research &amp; intervention center [Pamphlet]. San Diego, CA: The Burn Institute.</a:t>
            </a:r>
          </a:p>
          <a:p>
            <a:pPr>
              <a:spcBef>
                <a:spcPts val="800"/>
              </a:spcBef>
            </a:pPr>
            <a:r>
              <a:rPr lang="en-US" sz="1200" dirty="0"/>
              <a:t>United States Fire Administration: FEMA. (2013). Fire statistics. Citation found at</a:t>
            </a:r>
            <a:r>
              <a:rPr lang="en-US" sz="1200" u="sng" dirty="0">
                <a:hlinkClick r:id="rId3"/>
              </a:rPr>
              <a:t> http://www.usfa.fema.gov</a:t>
            </a:r>
            <a:r>
              <a:rPr lang="en-US" sz="1200" dirty="0"/>
              <a:t>. </a:t>
            </a:r>
          </a:p>
          <a:p>
            <a:pPr>
              <a:spcBef>
                <a:spcPts val="800"/>
              </a:spcBef>
            </a:pPr>
            <a:r>
              <a:rPr lang="en-US" sz="1200" dirty="0"/>
              <a:t>Underwood, L. A., Warren, K. M., </a:t>
            </a:r>
            <a:r>
              <a:rPr lang="en-US" sz="1200" dirty="0" err="1"/>
              <a:t>Talbott</a:t>
            </a:r>
            <a:r>
              <a:rPr lang="en-US" sz="1200" dirty="0"/>
              <a:t>, L., Jackson, L., &amp; Dailey, F. L. (2014). Mental health treatment in juvenile justice secure care facilities: Practice and policy recommendations. </a:t>
            </a:r>
            <a:r>
              <a:rPr lang="en-US" sz="1200" i="1" dirty="0"/>
              <a:t>Journal Of Forensic Psychology Practice</a:t>
            </a:r>
            <a:r>
              <a:rPr lang="en-US" sz="1200" dirty="0"/>
              <a:t>, </a:t>
            </a:r>
            <a:r>
              <a:rPr lang="en-US" sz="1200" i="1" dirty="0"/>
              <a:t>14</a:t>
            </a:r>
            <a:r>
              <a:rPr lang="en-US" sz="1200" dirty="0"/>
              <a:t>(1), 55-85.</a:t>
            </a:r>
          </a:p>
          <a:p>
            <a:pPr>
              <a:spcBef>
                <a:spcPts val="800"/>
              </a:spcBef>
            </a:pPr>
            <a:r>
              <a:rPr lang="en-US" sz="1200" dirty="0"/>
              <a:t>Van der Helm, G. P., </a:t>
            </a:r>
            <a:r>
              <a:rPr lang="en-US" sz="1200" dirty="0" err="1"/>
              <a:t>Wissink</a:t>
            </a:r>
            <a:r>
              <a:rPr lang="en-US" sz="1200" dirty="0"/>
              <a:t>, I. B., De </a:t>
            </a:r>
            <a:r>
              <a:rPr lang="en-US" sz="1200" dirty="0" err="1"/>
              <a:t>Jongh</a:t>
            </a:r>
            <a:r>
              <a:rPr lang="en-US" sz="1200" dirty="0"/>
              <a:t>, T. T., &amp; </a:t>
            </a:r>
            <a:r>
              <a:rPr lang="en-US" sz="1200" dirty="0" err="1"/>
              <a:t>Stams</a:t>
            </a:r>
            <a:r>
              <a:rPr lang="en-US" sz="1200" dirty="0"/>
              <a:t>, G. M. (2013). Measuring treatment motivation in secure juvenile facilities. </a:t>
            </a:r>
            <a:r>
              <a:rPr lang="en-US" sz="1200" i="1" dirty="0"/>
              <a:t>International Journal Of Offender Therapy And Comparative Criminology</a:t>
            </a:r>
            <a:r>
              <a:rPr lang="en-US" sz="1200" dirty="0"/>
              <a:t>, </a:t>
            </a:r>
            <a:r>
              <a:rPr lang="en-US" sz="1200" i="1" dirty="0"/>
              <a:t>57</a:t>
            </a:r>
            <a:r>
              <a:rPr lang="en-US" sz="1200" dirty="0"/>
              <a:t>(8), 996-1008.</a:t>
            </a:r>
          </a:p>
          <a:p>
            <a:pPr>
              <a:spcBef>
                <a:spcPts val="800"/>
              </a:spcBef>
            </a:pPr>
            <a:r>
              <a:rPr lang="en-US" sz="1200" dirty="0"/>
              <a:t>Wang, H., Zhou, X., Lu, C., Wu, J., Deng, X., Hong, L., &amp; ... He, Y. (2012). Adolescent bullying involvement and psychosocial aspects of family and school life: A cross-sectional study from Guangdong Province in </a:t>
            </a:r>
            <a:r>
              <a:rPr lang="en-US" sz="1200" dirty="0" err="1"/>
              <a:t>China.</a:t>
            </a:r>
            <a:r>
              <a:rPr lang="en-US" sz="1200" i="1" dirty="0" err="1"/>
              <a:t>Plos</a:t>
            </a:r>
            <a:r>
              <a:rPr lang="en-US" sz="1200" i="1" dirty="0"/>
              <a:t> ONE</a:t>
            </a:r>
            <a:r>
              <a:rPr lang="en-US" sz="1200" dirty="0"/>
              <a:t>, </a:t>
            </a:r>
            <a:r>
              <a:rPr lang="en-US" sz="1200" i="1" dirty="0"/>
              <a:t>7</a:t>
            </a:r>
            <a:r>
              <a:rPr lang="en-US" sz="1200" dirty="0"/>
              <a:t>(7),</a:t>
            </a:r>
          </a:p>
          <a:p>
            <a:pPr>
              <a:spcBef>
                <a:spcPts val="800"/>
              </a:spcBef>
            </a:pPr>
            <a:r>
              <a:rPr lang="en-US" sz="1200" dirty="0" err="1"/>
              <a:t>Whitted</a:t>
            </a:r>
            <a:r>
              <a:rPr lang="en-US" sz="1200" dirty="0"/>
              <a:t>, K. S., </a:t>
            </a:r>
            <a:r>
              <a:rPr lang="en-US" sz="1200" dirty="0" err="1"/>
              <a:t>Delavega</a:t>
            </a:r>
            <a:r>
              <a:rPr lang="en-US" sz="1200" dirty="0"/>
              <a:t>, E., &amp; Lennon-Dearing, R. (2013). The youngest victims of violence: Examining the mental health needs of young children who are involved in the child welfare and juvenile justice systems. </a:t>
            </a:r>
            <a:r>
              <a:rPr lang="en-US" sz="1200" i="1" dirty="0"/>
              <a:t>Child &amp; Adolescent Social Work Journal</a:t>
            </a:r>
            <a:r>
              <a:rPr lang="en-US" sz="1200" dirty="0"/>
              <a:t>, </a:t>
            </a:r>
            <a:r>
              <a:rPr lang="en-US" sz="1200" i="1" dirty="0"/>
              <a:t>30</a:t>
            </a:r>
            <a:r>
              <a:rPr lang="en-US" sz="1200" dirty="0"/>
              <a:t>(3), 181-195. </a:t>
            </a:r>
          </a:p>
          <a:p>
            <a:pPr>
              <a:spcBef>
                <a:spcPts val="800"/>
              </a:spcBef>
            </a:pPr>
            <a:r>
              <a:rPr lang="en-US" sz="1200" dirty="0"/>
              <a:t>Wilson, J. and Howell, J.C. Comprehensive Strategy for Serious, Violent, and Chronic Juvenile Offenders. Washington DC: The Office of Juvenile Justice and Delinquency Prevention, 1994.</a:t>
            </a:r>
          </a:p>
          <a:p>
            <a:pPr>
              <a:spcBef>
                <a:spcPts val="800"/>
              </a:spcBef>
            </a:pPr>
            <a:r>
              <a:rPr lang="en-US" sz="1200" dirty="0"/>
              <a:t>Zara, G., &amp; Farrington, D. P. (2009). Childhood and adolescent predictors of late onset criminal </a:t>
            </a:r>
            <a:r>
              <a:rPr lang="en-US" sz="1200" dirty="0" err="1"/>
              <a:t>careers.</a:t>
            </a:r>
            <a:r>
              <a:rPr lang="en-US" sz="1200" i="1" dirty="0" err="1"/>
              <a:t>Journal</a:t>
            </a:r>
            <a:r>
              <a:rPr lang="en-US" sz="1200" i="1" dirty="0"/>
              <a:t> Of Youth And Adolescence</a:t>
            </a:r>
            <a:r>
              <a:rPr lang="en-US" sz="1200" dirty="0"/>
              <a:t>, </a:t>
            </a:r>
            <a:r>
              <a:rPr lang="en-US" sz="1200" i="1" dirty="0"/>
              <a:t>38</a:t>
            </a:r>
            <a:r>
              <a:rPr lang="en-US" sz="1200" dirty="0"/>
              <a:t>(3), 287-300.</a:t>
            </a:r>
          </a:p>
          <a:p>
            <a:pPr>
              <a:spcBef>
                <a:spcPts val="800"/>
              </a:spcBef>
            </a:pPr>
            <a:r>
              <a:rPr lang="en-US" sz="1200" dirty="0"/>
              <a:t> </a:t>
            </a:r>
          </a:p>
          <a:p>
            <a:pPr>
              <a:spcBef>
                <a:spcPts val="800"/>
              </a:spcBef>
            </a:pPr>
            <a:r>
              <a:rPr lang="en-US" sz="1200" dirty="0"/>
              <a:t> </a:t>
            </a:r>
          </a:p>
          <a:p>
            <a:pPr>
              <a:spcBef>
                <a:spcPts val="800"/>
              </a:spcBef>
            </a:pPr>
            <a:r>
              <a:rPr lang="en-US" sz="1200" dirty="0"/>
              <a:t> </a:t>
            </a:r>
          </a:p>
          <a:p>
            <a:pPr>
              <a:spcBef>
                <a:spcPts val="800"/>
              </a:spcBef>
            </a:pPr>
            <a:endParaRPr lang="en-US" sz="1200" dirty="0"/>
          </a:p>
          <a:p>
            <a:pPr>
              <a:spcBef>
                <a:spcPts val="800"/>
              </a:spcBef>
            </a:pPr>
            <a:endParaRPr lang="en-US" sz="1200" dirty="0"/>
          </a:p>
          <a:p>
            <a:pPr>
              <a:spcBef>
                <a:spcPts val="800"/>
              </a:spcBef>
            </a:pPr>
            <a:endParaRPr lang="en-US" sz="1200" dirty="0"/>
          </a:p>
          <a:p>
            <a:endParaRPr lang="en-US" sz="1200" dirty="0"/>
          </a:p>
          <a:p>
            <a:endParaRPr lang="en-US" sz="1200" dirty="0"/>
          </a:p>
        </p:txBody>
      </p:sp>
    </p:spTree>
    <p:extLst>
      <p:ext uri="{BB962C8B-B14F-4D97-AF65-F5344CB8AC3E}">
        <p14:creationId xmlns:p14="http://schemas.microsoft.com/office/powerpoint/2010/main" xmlns="" val="2877800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00063" y="428625"/>
            <a:ext cx="8186737" cy="1143000"/>
          </a:xfrm>
        </p:spPr>
        <p:txBody>
          <a:bodyPr/>
          <a:lstStyle/>
          <a:p>
            <a:r>
              <a:rPr lang="en-US" sz="3600" b="1" smtClean="0">
                <a:solidFill>
                  <a:srgbClr val="FF6600"/>
                </a:solidFill>
                <a:latin typeface="Baskerville Old Face" pitchFamily="18" charset="0"/>
                <a:ea typeface="ＭＳ Ｐゴシック" pitchFamily="50" charset="-128"/>
              </a:rPr>
              <a:t>Let Us Meet Again</a:t>
            </a:r>
          </a:p>
        </p:txBody>
      </p:sp>
      <p:sp>
        <p:nvSpPr>
          <p:cNvPr id="3" name="Content Placeholder 2"/>
          <p:cNvSpPr>
            <a:spLocks noGrp="1"/>
          </p:cNvSpPr>
          <p:nvPr>
            <p:ph idx="1"/>
          </p:nvPr>
        </p:nvSpPr>
        <p:spPr>
          <a:xfrm>
            <a:off x="642938" y="1714500"/>
            <a:ext cx="8001000" cy="40005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9050">
            <a:solidFill>
              <a:srgbClr val="002060"/>
            </a:solidFill>
          </a:ln>
        </p:spPr>
        <p:txBody>
          <a:bodyPr/>
          <a:lstStyle/>
          <a:p>
            <a:pPr algn="ctr">
              <a:buFont typeface="Arial" charset="0"/>
              <a:buNone/>
              <a:defRPr/>
            </a:pPr>
            <a:r>
              <a:rPr lang="en-US" dirty="0" smtClean="0">
                <a:effectLst>
                  <a:outerShdw blurRad="38100" dist="38100" dir="2700000" algn="tl">
                    <a:srgbClr val="000000">
                      <a:alpha val="43137"/>
                    </a:srgbClr>
                  </a:outerShdw>
                </a:effectLst>
                <a:latin typeface="Georgia" pitchFamily="18" charset="0"/>
              </a:rPr>
              <a:t>We welcome you all to our future conferences of OMICS Group International  </a:t>
            </a: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1800" dirty="0" smtClean="0">
                <a:effectLst>
                  <a:outerShdw blurRad="38100" dist="38100" dir="2700000" algn="tl">
                    <a:srgbClr val="000000">
                      <a:alpha val="43137"/>
                    </a:srgbClr>
                  </a:outerShdw>
                </a:effectLst>
                <a:latin typeface="Georgia" pitchFamily="18" charset="0"/>
              </a:rPr>
              <a:t>Please Visit:</a:t>
            </a:r>
            <a:r>
              <a:rPr lang="en-US" sz="2400" dirty="0" smtClean="0">
                <a:effectLst>
                  <a:outerShdw blurRad="38100" dist="38100" dir="2700000" algn="tl">
                    <a:srgbClr val="000000">
                      <a:alpha val="43137"/>
                    </a:srgbClr>
                  </a:outerShdw>
                </a:effectLst>
                <a:latin typeface="Georgia" pitchFamily="18" charset="0"/>
              </a:rPr>
              <a:t/>
            </a:r>
            <a:br>
              <a:rPr lang="en-US" sz="2400" dirty="0" smtClean="0">
                <a:effectLst>
                  <a:outerShdw blurRad="38100" dist="38100" dir="2700000" algn="tl">
                    <a:srgbClr val="000000">
                      <a:alpha val="43137"/>
                    </a:srgbClr>
                  </a:outerShdw>
                </a:effectLst>
                <a:latin typeface="Georgia" pitchFamily="18" charset="0"/>
              </a:rPr>
            </a:br>
            <a:r>
              <a:rPr lang="en-US" sz="2400" dirty="0" smtClean="0">
                <a:effectLst>
                  <a:outerShdw blurRad="38100" dist="38100" dir="2700000" algn="tl">
                    <a:srgbClr val="000000">
                      <a:alpha val="43137"/>
                    </a:srgbClr>
                  </a:outerShdw>
                </a:effectLst>
                <a:latin typeface="Georgia" pitchFamily="18" charset="0"/>
                <a:hlinkClick r:id="rId2"/>
              </a:rPr>
              <a:t>www.omicsgroup.com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r>
              <a:rPr lang="en-US" sz="2400" dirty="0" smtClean="0">
                <a:effectLst>
                  <a:outerShdw blurRad="38100" dist="38100" dir="2700000" algn="tl">
                    <a:srgbClr val="000000">
                      <a:alpha val="43137"/>
                    </a:srgbClr>
                  </a:outerShdw>
                </a:effectLst>
                <a:latin typeface="Georgia" pitchFamily="18" charset="0"/>
                <a:hlinkClick r:id="rId3"/>
              </a:rPr>
              <a:t>www.conferenceseries.com</a:t>
            </a:r>
            <a:endParaRPr lang="en-US" sz="2400" dirty="0" smtClean="0">
              <a:effectLst>
                <a:outerShdw blurRad="38100" dist="38100" dir="2700000" algn="tl">
                  <a:srgbClr val="000000">
                    <a:alpha val="43137"/>
                  </a:srgbClr>
                </a:outerShdw>
              </a:effectLst>
              <a:latin typeface="Georgia" pitchFamily="18" charset="0"/>
            </a:endParaRPr>
          </a:p>
          <a:p>
            <a:pPr algn="ctr">
              <a:buFont typeface="Arial" charset="0"/>
              <a:buNone/>
              <a:defRPr/>
            </a:pPr>
            <a:endParaRPr lang="en-US" sz="2400" dirty="0" smtClean="0">
              <a:effectLst>
                <a:outerShdw blurRad="38100" dist="38100" dir="2700000" algn="tl">
                  <a:srgbClr val="000000">
                    <a:alpha val="43137"/>
                  </a:srgbClr>
                </a:outerShdw>
              </a:effectLst>
              <a:latin typeface="Georgia" pitchFamily="18" charset="0"/>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smtClean="0">
              <a:effectLst>
                <a:outerShdw blurRad="38100" dist="38100" dir="2700000" algn="tl">
                  <a:srgbClr val="000000">
                    <a:alpha val="43137"/>
                  </a:srgbClr>
                </a:outerShdw>
              </a:effectLst>
            </a:endParaRPr>
          </a:p>
          <a:p>
            <a:pPr algn="just">
              <a:buFont typeface="Arial" charset="0"/>
              <a:buNone/>
              <a:defRPr/>
            </a:pPr>
            <a:endParaRPr lang="en-US" sz="2400" dirty="0">
              <a:effectLst>
                <a:outerShdw blurRad="38100" dist="38100" dir="2700000" algn="tl">
                  <a:srgbClr val="000000">
                    <a:alpha val="43137"/>
                  </a:srgbClr>
                </a:outerShdw>
              </a:effectLst>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5303"/>
            <a:ext cx="8915400" cy="4325377"/>
          </a:xfrm>
        </p:spPr>
        <p:txBody>
          <a:bodyPr>
            <a:normAutofit/>
          </a:bodyPr>
          <a:lstStyle/>
          <a:p>
            <a:pPr>
              <a:spcBef>
                <a:spcPts val="2400"/>
              </a:spcBef>
            </a:pPr>
            <a:r>
              <a:rPr lang="en-US" sz="3000" dirty="0">
                <a:cs typeface="Bookman Old Style"/>
              </a:rPr>
              <a:t>Forensic Mental Health Treatment </a:t>
            </a:r>
            <a:r>
              <a:rPr lang="en-US" sz="3000" dirty="0" smtClean="0">
                <a:cs typeface="Bookman Old Style"/>
              </a:rPr>
              <a:t>in </a:t>
            </a:r>
            <a:r>
              <a:rPr lang="en-US" sz="3000" dirty="0">
                <a:cs typeface="Bookman Old Style"/>
              </a:rPr>
              <a:t>Juvenile Justice Secure Care Facilities </a:t>
            </a:r>
            <a:r>
              <a:rPr lang="en-US" sz="3000" dirty="0" smtClean="0">
                <a:cs typeface="Bookman Old Style"/>
              </a:rPr>
              <a:t>For Juvenile </a:t>
            </a:r>
            <a:r>
              <a:rPr lang="en-US" sz="3000" dirty="0">
                <a:cs typeface="Bookman Old Style"/>
              </a:rPr>
              <a:t>Fire Setters and Bomb Makers</a:t>
            </a:r>
            <a:r>
              <a:rPr lang="en-US" sz="3000" dirty="0" smtClean="0">
                <a:cs typeface="Bookman Old Style"/>
              </a:rPr>
              <a:t>: </a:t>
            </a:r>
            <a:r>
              <a:rPr lang="en-US" sz="3200" dirty="0" smtClean="0">
                <a:cs typeface="Bookman Old Style"/>
              </a:rPr>
              <a:t/>
            </a:r>
            <a:br>
              <a:rPr lang="en-US" sz="3200" dirty="0" smtClean="0">
                <a:cs typeface="Bookman Old Style"/>
              </a:rPr>
            </a:br>
            <a:r>
              <a:rPr lang="en-US" sz="500" dirty="0" smtClean="0">
                <a:cs typeface="Bookman Old Style"/>
              </a:rPr>
              <a:t> </a:t>
            </a:r>
            <a:br>
              <a:rPr lang="en-US" sz="500" dirty="0" smtClean="0">
                <a:cs typeface="Bookman Old Style"/>
              </a:rPr>
            </a:br>
            <a:r>
              <a:rPr lang="en-US" sz="500" dirty="0">
                <a:cs typeface="Bookman Old Style"/>
              </a:rPr>
              <a:t/>
            </a:r>
            <a:br>
              <a:rPr lang="en-US" sz="500" dirty="0">
                <a:cs typeface="Bookman Old Style"/>
              </a:rPr>
            </a:br>
            <a:r>
              <a:rPr lang="en-US" sz="500" dirty="0" smtClean="0">
                <a:cs typeface="Bookman Old Style"/>
              </a:rPr>
              <a:t/>
            </a:r>
            <a:br>
              <a:rPr lang="en-US" sz="500" dirty="0" smtClean="0">
                <a:cs typeface="Bookman Old Style"/>
              </a:rPr>
            </a:br>
            <a:r>
              <a:rPr lang="en-US" sz="3000" dirty="0" smtClean="0">
                <a:cs typeface="Bookman Old Style"/>
              </a:rPr>
              <a:t>Clinical </a:t>
            </a:r>
            <a:r>
              <a:rPr lang="en-US" sz="3000" dirty="0">
                <a:cs typeface="Bookman Old Style"/>
              </a:rPr>
              <a:t>and Forensic </a:t>
            </a:r>
            <a:br>
              <a:rPr lang="en-US" sz="3000" dirty="0">
                <a:cs typeface="Bookman Old Style"/>
              </a:rPr>
            </a:br>
            <a:r>
              <a:rPr lang="en-US" sz="3000" dirty="0">
                <a:cs typeface="Bookman Old Style"/>
              </a:rPr>
              <a:t>Public Safety Recommendations</a:t>
            </a:r>
          </a:p>
        </p:txBody>
      </p:sp>
      <p:sp>
        <p:nvSpPr>
          <p:cNvPr id="3" name="Subtitle 2"/>
          <p:cNvSpPr>
            <a:spLocks noGrp="1"/>
          </p:cNvSpPr>
          <p:nvPr>
            <p:ph type="subTitle" idx="1"/>
          </p:nvPr>
        </p:nvSpPr>
        <p:spPr>
          <a:xfrm>
            <a:off x="914400" y="4256938"/>
            <a:ext cx="8001000" cy="2265558"/>
          </a:xfrm>
        </p:spPr>
        <p:txBody>
          <a:bodyPr>
            <a:normAutofit lnSpcReduction="10000"/>
          </a:bodyPr>
          <a:lstStyle/>
          <a:p>
            <a:pPr>
              <a:lnSpc>
                <a:spcPct val="50000"/>
              </a:lnSpc>
            </a:pPr>
            <a:endParaRPr lang="en-US" sz="200" dirty="0" smtClean="0">
              <a:cs typeface="Bookman Old Style"/>
            </a:endParaRPr>
          </a:p>
          <a:p>
            <a:pPr>
              <a:lnSpc>
                <a:spcPct val="50000"/>
              </a:lnSpc>
            </a:pPr>
            <a:r>
              <a:rPr lang="en-US" sz="1300" dirty="0" err="1" smtClean="0">
                <a:cs typeface="Bookman Old Style"/>
              </a:rPr>
              <a:t>Ronn</a:t>
            </a:r>
            <a:r>
              <a:rPr lang="en-US" sz="1300" dirty="0" smtClean="0">
                <a:cs typeface="Bookman Old Style"/>
              </a:rPr>
              <a:t> </a:t>
            </a:r>
            <a:r>
              <a:rPr lang="en-US" sz="1300" dirty="0">
                <a:cs typeface="Bookman Old Style"/>
              </a:rPr>
              <a:t>Johnson, Ph.D., </a:t>
            </a:r>
            <a:r>
              <a:rPr lang="en-US" sz="1300" dirty="0" smtClean="0">
                <a:cs typeface="Bookman Old Style"/>
              </a:rPr>
              <a:t>ABPP</a:t>
            </a:r>
            <a:endParaRPr lang="en-US" sz="1300" dirty="0">
              <a:cs typeface="Bookman Old Style"/>
            </a:endParaRPr>
          </a:p>
          <a:p>
            <a:pPr>
              <a:lnSpc>
                <a:spcPct val="50000"/>
              </a:lnSpc>
            </a:pPr>
            <a:r>
              <a:rPr lang="en-US" sz="1300" dirty="0">
                <a:cs typeface="Bookman Old Style"/>
              </a:rPr>
              <a:t>J.Y. Cindy Kim, M.A. </a:t>
            </a:r>
            <a:r>
              <a:rPr lang="en-US" sz="1300" dirty="0" smtClean="0">
                <a:cs typeface="Bookman Old Style"/>
              </a:rPr>
              <a:t>Candidate</a:t>
            </a:r>
            <a:endParaRPr lang="en-US" sz="1300" dirty="0">
              <a:cs typeface="Bookman Old Style"/>
            </a:endParaRPr>
          </a:p>
          <a:p>
            <a:pPr>
              <a:lnSpc>
                <a:spcPct val="50000"/>
              </a:lnSpc>
            </a:pPr>
            <a:r>
              <a:rPr lang="en-US" sz="1300" dirty="0">
                <a:cs typeface="Bookman Old Style"/>
              </a:rPr>
              <a:t>Elizabeth Grace, M.A. </a:t>
            </a:r>
            <a:r>
              <a:rPr lang="en-US" sz="1300" dirty="0" smtClean="0">
                <a:cs typeface="Bookman Old Style"/>
              </a:rPr>
              <a:t>Candidate</a:t>
            </a:r>
            <a:endParaRPr lang="en-US" sz="1300" dirty="0">
              <a:cs typeface="Bookman Old Style"/>
            </a:endParaRPr>
          </a:p>
          <a:p>
            <a:pPr>
              <a:lnSpc>
                <a:spcPct val="50000"/>
              </a:lnSpc>
            </a:pPr>
            <a:r>
              <a:rPr lang="en-US" sz="1300" dirty="0">
                <a:cs typeface="Bookman Old Style"/>
              </a:rPr>
              <a:t>Stephanie Cunningham</a:t>
            </a:r>
            <a:r>
              <a:rPr lang="en-US" sz="1300" dirty="0" smtClean="0">
                <a:cs typeface="Bookman Old Style"/>
              </a:rPr>
              <a:t>, M.A. Candidate </a:t>
            </a:r>
            <a:endParaRPr lang="en-US" sz="1300" dirty="0">
              <a:cs typeface="Bookman Old Style"/>
            </a:endParaRPr>
          </a:p>
          <a:p>
            <a:pPr>
              <a:lnSpc>
                <a:spcPct val="50000"/>
              </a:lnSpc>
            </a:pPr>
            <a:r>
              <a:rPr lang="en-US" sz="1300" dirty="0">
                <a:cs typeface="Bookman Old Style"/>
              </a:rPr>
              <a:t>Derrick Young, M.A. </a:t>
            </a:r>
            <a:r>
              <a:rPr lang="en-US" sz="1300" dirty="0" smtClean="0">
                <a:cs typeface="Bookman Old Style"/>
              </a:rPr>
              <a:t>Candidate</a:t>
            </a:r>
          </a:p>
          <a:p>
            <a:pPr>
              <a:lnSpc>
                <a:spcPct val="50000"/>
              </a:lnSpc>
            </a:pPr>
            <a:r>
              <a:rPr lang="en-US" sz="1300" i="1" dirty="0" smtClean="0">
                <a:cs typeface="Bookman Old Style"/>
              </a:rPr>
              <a:t>University </a:t>
            </a:r>
            <a:r>
              <a:rPr lang="en-US" sz="1300" i="1" dirty="0">
                <a:cs typeface="Bookman Old Style"/>
              </a:rPr>
              <a:t>of San </a:t>
            </a:r>
            <a:r>
              <a:rPr lang="en-US" sz="1300" i="1" dirty="0" smtClean="0">
                <a:cs typeface="Bookman Old Style"/>
              </a:rPr>
              <a:t>Diego</a:t>
            </a:r>
            <a:endParaRPr lang="en-US" sz="1300" dirty="0">
              <a:cs typeface="Bookman Old Style"/>
            </a:endParaRPr>
          </a:p>
        </p:txBody>
      </p:sp>
      <p:pic>
        <p:nvPicPr>
          <p:cNvPr id="5" name="Picture 4" descr="USD-1c-Logo-Black.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15949" y="4780680"/>
            <a:ext cx="1729387" cy="1537233"/>
          </a:xfrm>
          <a:prstGeom prst="rect">
            <a:avLst/>
          </a:prstGeom>
        </p:spPr>
      </p:pic>
    </p:spTree>
    <p:extLst>
      <p:ext uri="{BB962C8B-B14F-4D97-AF65-F5344CB8AC3E}">
        <p14:creationId xmlns:p14="http://schemas.microsoft.com/office/powerpoint/2010/main" xmlns="" val="752026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7512"/>
            <a:ext cx="8915400" cy="914400"/>
          </a:xfrm>
        </p:spPr>
        <p:txBody>
          <a:bodyPr/>
          <a:lstStyle/>
          <a:p>
            <a:r>
              <a:rPr lang="en-US" dirty="0" smtClean="0"/>
              <a:t>Overview</a:t>
            </a:r>
            <a:endParaRPr lang="en-US" dirty="0"/>
          </a:p>
        </p:txBody>
      </p:sp>
      <p:pic>
        <p:nvPicPr>
          <p:cNvPr id="5" name="Picture Placeholder 4" descr="children-and-firesetting-250-thumb-250x250-689981.jpg"/>
          <p:cNvPicPr>
            <a:picLocks noGrp="1" noChangeAspect="1"/>
          </p:cNvPicPr>
          <p:nvPr>
            <p:ph type="pic" idx="1"/>
          </p:nvPr>
        </p:nvPicPr>
        <p:blipFill>
          <a:blip r:embed="rId3" cstate="print">
            <a:alphaModFix amt="68000"/>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l="9264" r="9264"/>
          <a:stretch>
            <a:fillRect/>
          </a:stretch>
        </p:blipFill>
        <p:spPr>
          <a:xfrm>
            <a:off x="5486400" y="1581912"/>
            <a:ext cx="3429001" cy="5112873"/>
          </a:xfrm>
          <a:prstGeom prst="rect">
            <a:avLst/>
          </a:prstGeom>
          <a:ln>
            <a:noFill/>
          </a:ln>
          <a:effectLst>
            <a:softEdge rad="112500"/>
          </a:effectLst>
        </p:spPr>
      </p:pic>
      <p:sp>
        <p:nvSpPr>
          <p:cNvPr id="4" name="Text Placeholder 3"/>
          <p:cNvSpPr>
            <a:spLocks noGrp="1"/>
          </p:cNvSpPr>
          <p:nvPr>
            <p:ph type="body" sz="half" idx="2"/>
          </p:nvPr>
        </p:nvSpPr>
        <p:spPr>
          <a:xfrm>
            <a:off x="914400" y="1581912"/>
            <a:ext cx="4572000" cy="5112873"/>
          </a:xfrm>
        </p:spPr>
        <p:txBody>
          <a:bodyPr>
            <a:noAutofit/>
          </a:bodyPr>
          <a:lstStyle/>
          <a:p>
            <a:pPr marL="285750" indent="-285750">
              <a:lnSpc>
                <a:spcPct val="140000"/>
              </a:lnSpc>
              <a:spcBef>
                <a:spcPts val="0"/>
              </a:spcBef>
              <a:buFont typeface="Arial"/>
              <a:buChar char="•"/>
            </a:pPr>
            <a:r>
              <a:rPr lang="en-US" dirty="0" smtClean="0">
                <a:solidFill>
                  <a:schemeClr val="tx1"/>
                </a:solidFill>
              </a:rPr>
              <a:t>Juvenile Fire Setters and Bomb Makers </a:t>
            </a:r>
            <a:endParaRPr lang="en-US" dirty="0">
              <a:solidFill>
                <a:schemeClr val="tx1"/>
              </a:solidFill>
            </a:endParaRPr>
          </a:p>
          <a:p>
            <a:pPr marL="285750" indent="-285750">
              <a:lnSpc>
                <a:spcPct val="140000"/>
              </a:lnSpc>
              <a:spcBef>
                <a:spcPts val="0"/>
              </a:spcBef>
              <a:buFont typeface="Arial"/>
              <a:buChar char="•"/>
            </a:pPr>
            <a:r>
              <a:rPr lang="en-US" dirty="0" smtClean="0">
                <a:solidFill>
                  <a:schemeClr val="tx1"/>
                </a:solidFill>
              </a:rPr>
              <a:t>Juvenile Care Facilities </a:t>
            </a:r>
          </a:p>
          <a:p>
            <a:pPr marL="285750" indent="-285750">
              <a:lnSpc>
                <a:spcPct val="140000"/>
              </a:lnSpc>
              <a:spcBef>
                <a:spcPts val="0"/>
              </a:spcBef>
              <a:buFont typeface="Arial"/>
              <a:buChar char="•"/>
            </a:pPr>
            <a:r>
              <a:rPr lang="en-US" dirty="0" smtClean="0">
                <a:solidFill>
                  <a:schemeClr val="tx1"/>
                </a:solidFill>
              </a:rPr>
              <a:t>Problem Identification</a:t>
            </a:r>
          </a:p>
          <a:p>
            <a:pPr marL="742950" lvl="1" indent="-285750">
              <a:lnSpc>
                <a:spcPct val="140000"/>
              </a:lnSpc>
              <a:spcBef>
                <a:spcPts val="0"/>
              </a:spcBef>
              <a:buFont typeface="Arial"/>
              <a:buChar char="•"/>
            </a:pPr>
            <a:r>
              <a:rPr lang="en-US" sz="1500" dirty="0" smtClean="0">
                <a:solidFill>
                  <a:schemeClr val="tx1"/>
                </a:solidFill>
              </a:rPr>
              <a:t>Mapping of San Diego, CA</a:t>
            </a:r>
          </a:p>
          <a:p>
            <a:pPr marL="285750" indent="-285750">
              <a:lnSpc>
                <a:spcPct val="140000"/>
              </a:lnSpc>
              <a:spcBef>
                <a:spcPts val="0"/>
              </a:spcBef>
              <a:buFont typeface="Arial"/>
              <a:buChar char="•"/>
            </a:pPr>
            <a:r>
              <a:rPr lang="en-US" dirty="0" smtClean="0">
                <a:solidFill>
                  <a:schemeClr val="tx1"/>
                </a:solidFill>
              </a:rPr>
              <a:t>Staffing and Training</a:t>
            </a:r>
          </a:p>
          <a:p>
            <a:pPr marL="285750" indent="-285750">
              <a:lnSpc>
                <a:spcPct val="140000"/>
              </a:lnSpc>
              <a:spcBef>
                <a:spcPts val="0"/>
              </a:spcBef>
              <a:buFont typeface="Arial"/>
              <a:buChar char="•"/>
            </a:pPr>
            <a:r>
              <a:rPr lang="en-US" dirty="0" smtClean="0">
                <a:solidFill>
                  <a:schemeClr val="tx1"/>
                </a:solidFill>
              </a:rPr>
              <a:t>Evidence</a:t>
            </a:r>
            <a:r>
              <a:rPr lang="en-US" dirty="0">
                <a:solidFill>
                  <a:schemeClr val="tx1"/>
                </a:solidFill>
              </a:rPr>
              <a:t>-Based Treatment: </a:t>
            </a:r>
            <a:r>
              <a:rPr lang="en-US" dirty="0" smtClean="0">
                <a:solidFill>
                  <a:schemeClr val="tx1"/>
                </a:solidFill>
              </a:rPr>
              <a:t>CBT</a:t>
            </a:r>
          </a:p>
          <a:p>
            <a:pPr marL="285750" indent="-285750">
              <a:lnSpc>
                <a:spcPct val="140000"/>
              </a:lnSpc>
              <a:spcBef>
                <a:spcPts val="0"/>
              </a:spcBef>
              <a:buFont typeface="Arial"/>
              <a:buChar char="•"/>
            </a:pPr>
            <a:r>
              <a:rPr lang="en-US" dirty="0" smtClean="0">
                <a:solidFill>
                  <a:schemeClr val="tx1"/>
                </a:solidFill>
              </a:rPr>
              <a:t>Treatment Plans</a:t>
            </a:r>
          </a:p>
          <a:p>
            <a:pPr marL="742950" lvl="1" indent="-285750">
              <a:lnSpc>
                <a:spcPct val="140000"/>
              </a:lnSpc>
              <a:spcBef>
                <a:spcPts val="0"/>
              </a:spcBef>
              <a:buFont typeface="Arial"/>
              <a:buChar char="•"/>
            </a:pPr>
            <a:r>
              <a:rPr lang="en-US" sz="1500" dirty="0" smtClean="0">
                <a:solidFill>
                  <a:schemeClr val="tx1"/>
                </a:solidFill>
              </a:rPr>
              <a:t>Familial Involvement</a:t>
            </a:r>
          </a:p>
          <a:p>
            <a:pPr marL="742950" lvl="1" indent="-285750">
              <a:lnSpc>
                <a:spcPct val="140000"/>
              </a:lnSpc>
              <a:spcBef>
                <a:spcPts val="0"/>
              </a:spcBef>
              <a:buFont typeface="Arial"/>
              <a:buChar char="•"/>
            </a:pPr>
            <a:r>
              <a:rPr lang="en-US" sz="1500" dirty="0" smtClean="0">
                <a:solidFill>
                  <a:schemeClr val="tx1"/>
                </a:solidFill>
              </a:rPr>
              <a:t>Gender Differences</a:t>
            </a:r>
          </a:p>
          <a:p>
            <a:pPr marL="742950" lvl="1" indent="-285750">
              <a:lnSpc>
                <a:spcPct val="140000"/>
              </a:lnSpc>
              <a:spcBef>
                <a:spcPts val="0"/>
              </a:spcBef>
              <a:buFont typeface="Arial"/>
              <a:buChar char="•"/>
            </a:pPr>
            <a:r>
              <a:rPr lang="en-US" sz="1500" dirty="0" smtClean="0">
                <a:solidFill>
                  <a:schemeClr val="tx1"/>
                </a:solidFill>
              </a:rPr>
              <a:t>The approach</a:t>
            </a:r>
          </a:p>
          <a:p>
            <a:pPr marL="285750" indent="-285750">
              <a:lnSpc>
                <a:spcPct val="140000"/>
              </a:lnSpc>
              <a:spcBef>
                <a:spcPts val="0"/>
              </a:spcBef>
              <a:buFont typeface="Arial"/>
              <a:buChar char="•"/>
            </a:pPr>
            <a:r>
              <a:rPr lang="en-US" dirty="0">
                <a:solidFill>
                  <a:schemeClr val="tx1"/>
                </a:solidFill>
              </a:rPr>
              <a:t>Mental Health Practitioner Considerations</a:t>
            </a:r>
            <a:endParaRPr lang="en-US" dirty="0" smtClean="0">
              <a:solidFill>
                <a:schemeClr val="tx1"/>
              </a:solidFill>
            </a:endParaRPr>
          </a:p>
        </p:txBody>
      </p:sp>
    </p:spTree>
    <p:extLst>
      <p:ext uri="{BB962C8B-B14F-4D97-AF65-F5344CB8AC3E}">
        <p14:creationId xmlns:p14="http://schemas.microsoft.com/office/powerpoint/2010/main" xmlns="" val="2351529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51651"/>
            <a:ext cx="8915400" cy="877824"/>
          </a:xfrm>
        </p:spPr>
        <p:txBody>
          <a:bodyPr/>
          <a:lstStyle/>
          <a:p>
            <a:r>
              <a:rPr lang="en-US" dirty="0" smtClean="0"/>
              <a:t>Juvenile Fire Setters and Bomb Makers</a:t>
            </a:r>
            <a:endParaRPr lang="en-US" dirty="0"/>
          </a:p>
        </p:txBody>
      </p:sp>
      <p:sp>
        <p:nvSpPr>
          <p:cNvPr id="3" name="Subtitle 2"/>
          <p:cNvSpPr>
            <a:spLocks noGrp="1"/>
          </p:cNvSpPr>
          <p:nvPr>
            <p:ph type="subTitle" idx="1"/>
          </p:nvPr>
        </p:nvSpPr>
        <p:spPr>
          <a:xfrm>
            <a:off x="914400" y="3229475"/>
            <a:ext cx="8001000" cy="3628525"/>
          </a:xfrm>
        </p:spPr>
        <p:txBody>
          <a:bodyPr>
            <a:noAutofit/>
          </a:bodyPr>
          <a:lstStyle/>
          <a:p>
            <a:r>
              <a:rPr lang="en-US" dirty="0"/>
              <a:t>Arson is the number one cause of all fires and the second leading cause of residential fire </a:t>
            </a:r>
            <a:r>
              <a:rPr lang="en-US" dirty="0" smtClean="0"/>
              <a:t>deaths.</a:t>
            </a:r>
          </a:p>
          <a:p>
            <a:pPr algn="r"/>
            <a:r>
              <a:rPr lang="en-US" dirty="0" smtClean="0">
                <a:solidFill>
                  <a:srgbClr val="7F7F7F"/>
                </a:solidFill>
              </a:rPr>
              <a:t>(</a:t>
            </a:r>
            <a:r>
              <a:rPr lang="en-US" dirty="0">
                <a:solidFill>
                  <a:srgbClr val="7F7F7F"/>
                </a:solidFill>
              </a:rPr>
              <a:t>Roe-</a:t>
            </a:r>
            <a:r>
              <a:rPr lang="en-US" dirty="0" err="1">
                <a:solidFill>
                  <a:srgbClr val="7F7F7F"/>
                </a:solidFill>
              </a:rPr>
              <a:t>Sepowitz</a:t>
            </a:r>
            <a:r>
              <a:rPr lang="en-US" dirty="0">
                <a:solidFill>
                  <a:srgbClr val="7F7F7F"/>
                </a:solidFill>
              </a:rPr>
              <a:t>, 2011)</a:t>
            </a:r>
          </a:p>
          <a:p>
            <a:endParaRPr lang="en-US" dirty="0" smtClean="0"/>
          </a:p>
          <a:p>
            <a:r>
              <a:rPr lang="en-US" dirty="0" smtClean="0"/>
              <a:t>As </a:t>
            </a:r>
            <a:r>
              <a:rPr lang="en-US" dirty="0"/>
              <a:t>forensic mental health services expand, information on the psychiatric morbidity of offenders referred to them can assist in service </a:t>
            </a:r>
            <a:r>
              <a:rPr lang="en-US" dirty="0" smtClean="0"/>
              <a:t>development. </a:t>
            </a:r>
          </a:p>
          <a:p>
            <a:pPr algn="r"/>
            <a:r>
              <a:rPr lang="en-US" dirty="0" smtClean="0">
                <a:solidFill>
                  <a:srgbClr val="7F7F7F"/>
                </a:solidFill>
              </a:rPr>
              <a:t>(</a:t>
            </a:r>
            <a:r>
              <a:rPr lang="en-US" dirty="0">
                <a:solidFill>
                  <a:srgbClr val="7F7F7F"/>
                </a:solidFill>
              </a:rPr>
              <a:t>Louisiana office of juvenile Justice 2012)</a:t>
            </a:r>
          </a:p>
          <a:p>
            <a:endParaRPr lang="en-US" dirty="0" smtClean="0"/>
          </a:p>
          <a:p>
            <a:r>
              <a:rPr lang="en-US" dirty="0" smtClean="0"/>
              <a:t>Problems </a:t>
            </a:r>
            <a:r>
              <a:rPr lang="en-US" dirty="0"/>
              <a:t>with juvenile fire setting include, but are not limited to, Problems with being successful with school work peer pressure, bullying, unsupervised activities and problems with family dynamics (i.e., divorce, separation).</a:t>
            </a:r>
          </a:p>
          <a:p>
            <a:pPr algn="r"/>
            <a:r>
              <a:rPr lang="en-US" dirty="0">
                <a:solidFill>
                  <a:srgbClr val="7F7F7F"/>
                </a:solidFill>
              </a:rPr>
              <a:t>(Louisiana office of juvenile Justice, 2012)</a:t>
            </a:r>
          </a:p>
        </p:txBody>
      </p:sp>
      <p:pic>
        <p:nvPicPr>
          <p:cNvPr id="4" name="Picture 3" descr="matches.jpg"/>
          <p:cNvPicPr>
            <a:picLocks noChangeAspect="1"/>
          </p:cNvPicPr>
          <p:nvPr/>
        </p:nvPicPr>
        <p:blipFill rotWithShape="1">
          <a:blip r:embed="rId3" cstate="print">
            <a:alphaModFix amt="64000"/>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l="1393" t="15812" r="1071" b="19010"/>
          <a:stretch/>
        </p:blipFill>
        <p:spPr>
          <a:xfrm>
            <a:off x="914400" y="263597"/>
            <a:ext cx="8001000" cy="2088054"/>
          </a:xfrm>
          <a:prstGeom prst="rect">
            <a:avLst/>
          </a:prstGeom>
          <a:ln>
            <a:noFill/>
          </a:ln>
          <a:effectLst>
            <a:softEdge rad="112500"/>
          </a:effectLst>
        </p:spPr>
      </p:pic>
    </p:spTree>
    <p:extLst>
      <p:ext uri="{BB962C8B-B14F-4D97-AF65-F5344CB8AC3E}">
        <p14:creationId xmlns:p14="http://schemas.microsoft.com/office/powerpoint/2010/main" xmlns="" val="164891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28135"/>
            <a:ext cx="8915400" cy="877824"/>
          </a:xfrm>
        </p:spPr>
        <p:txBody>
          <a:bodyPr/>
          <a:lstStyle/>
          <a:p>
            <a:r>
              <a:rPr lang="en-US" dirty="0" smtClean="0"/>
              <a:t>Juvenile Fire Setters and Bomb Makers</a:t>
            </a:r>
            <a:endParaRPr lang="en-US" dirty="0"/>
          </a:p>
        </p:txBody>
      </p:sp>
      <p:sp>
        <p:nvSpPr>
          <p:cNvPr id="3" name="Subtitle 2"/>
          <p:cNvSpPr>
            <a:spLocks noGrp="1"/>
          </p:cNvSpPr>
          <p:nvPr>
            <p:ph type="subTitle" idx="1"/>
          </p:nvPr>
        </p:nvSpPr>
        <p:spPr>
          <a:xfrm>
            <a:off x="914400" y="3205959"/>
            <a:ext cx="8001000" cy="3652041"/>
          </a:xfrm>
        </p:spPr>
        <p:txBody>
          <a:bodyPr/>
          <a:lstStyle/>
          <a:p>
            <a:r>
              <a:rPr lang="en-US" dirty="0"/>
              <a:t>Juveniles are responsible for 46% of all fires deliberately set in the U.S. and more than 50% of arson arrests are </a:t>
            </a:r>
            <a:r>
              <a:rPr lang="en-US" dirty="0" smtClean="0"/>
              <a:t>juveniles.</a:t>
            </a:r>
            <a:r>
              <a:rPr lang="en-US" dirty="0"/>
              <a:t> </a:t>
            </a:r>
          </a:p>
          <a:p>
            <a:pPr algn="r"/>
            <a:r>
              <a:rPr lang="en-US" dirty="0">
                <a:solidFill>
                  <a:srgbClr val="7F7F7F"/>
                </a:solidFill>
              </a:rPr>
              <a:t>(</a:t>
            </a:r>
            <a:r>
              <a:rPr lang="en-US" dirty="0" smtClean="0">
                <a:solidFill>
                  <a:srgbClr val="7F7F7F"/>
                </a:solidFill>
              </a:rPr>
              <a:t>U.S</a:t>
            </a:r>
            <a:r>
              <a:rPr lang="en-US" dirty="0">
                <a:solidFill>
                  <a:srgbClr val="7F7F7F"/>
                </a:solidFill>
              </a:rPr>
              <a:t>. Fire Administration, 2013)</a:t>
            </a:r>
            <a:endParaRPr lang="en-US" dirty="0" smtClean="0">
              <a:solidFill>
                <a:srgbClr val="7F7F7F"/>
              </a:solidFill>
            </a:endParaRPr>
          </a:p>
          <a:p>
            <a:endParaRPr lang="en-US" dirty="0"/>
          </a:p>
          <a:p>
            <a:r>
              <a:rPr lang="en-US" dirty="0"/>
              <a:t>An estimated 282,600 intentional fires were reported to U.S. fire departments each year including $1.3 billion in direct property damage in 2007-2011.	 	 	 </a:t>
            </a:r>
          </a:p>
          <a:p>
            <a:pPr algn="r"/>
            <a:r>
              <a:rPr lang="en-US" dirty="0">
                <a:solidFill>
                  <a:srgbClr val="7F7F7F"/>
                </a:solidFill>
              </a:rPr>
              <a:t>(Campbell, 2014</a:t>
            </a:r>
            <a:r>
              <a:rPr lang="en-US" dirty="0" smtClean="0">
                <a:solidFill>
                  <a:srgbClr val="7F7F7F"/>
                </a:solidFill>
              </a:rPr>
              <a:t>)</a:t>
            </a:r>
          </a:p>
          <a:p>
            <a:endParaRPr lang="en-US" dirty="0" smtClean="0"/>
          </a:p>
          <a:p>
            <a:r>
              <a:rPr lang="en-US" dirty="0" smtClean="0"/>
              <a:t>Children </a:t>
            </a:r>
            <a:r>
              <a:rPr lang="en-US" dirty="0"/>
              <a:t>are consistent with antisocial behaviors as well as truancy, stealing, sexual misbehaviors, and running away from </a:t>
            </a:r>
            <a:r>
              <a:rPr lang="en-US" dirty="0" smtClean="0"/>
              <a:t>home.</a:t>
            </a:r>
          </a:p>
          <a:p>
            <a:pPr algn="r"/>
            <a:r>
              <a:rPr lang="en-US" dirty="0" smtClean="0">
                <a:solidFill>
                  <a:srgbClr val="7F7F7F"/>
                </a:solidFill>
              </a:rPr>
              <a:t>(</a:t>
            </a:r>
            <a:r>
              <a:rPr lang="en-US" dirty="0">
                <a:solidFill>
                  <a:srgbClr val="7F7F7F"/>
                </a:solidFill>
              </a:rPr>
              <a:t>NY state office of child and family services, 2014)</a:t>
            </a:r>
          </a:p>
        </p:txBody>
      </p:sp>
      <p:pic>
        <p:nvPicPr>
          <p:cNvPr id="4" name="Picture 3" descr="matches.jpg"/>
          <p:cNvPicPr>
            <a:picLocks noChangeAspect="1"/>
          </p:cNvPicPr>
          <p:nvPr/>
        </p:nvPicPr>
        <p:blipFill rotWithShape="1">
          <a:blip r:embed="rId3" cstate="print">
            <a:alphaModFix amt="64000"/>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l="1393" t="15812" r="1071" b="19010"/>
          <a:stretch/>
        </p:blipFill>
        <p:spPr>
          <a:xfrm>
            <a:off x="914400" y="263597"/>
            <a:ext cx="8001000" cy="2064538"/>
          </a:xfrm>
          <a:prstGeom prst="rect">
            <a:avLst/>
          </a:prstGeom>
          <a:ln>
            <a:noFill/>
          </a:ln>
          <a:effectLst>
            <a:softEdge rad="112500"/>
          </a:effectLst>
        </p:spPr>
      </p:pic>
    </p:spTree>
    <p:extLst>
      <p:ext uri="{BB962C8B-B14F-4D97-AF65-F5344CB8AC3E}">
        <p14:creationId xmlns:p14="http://schemas.microsoft.com/office/powerpoint/2010/main" xmlns="" val="376324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2390"/>
            <a:ext cx="8915400" cy="877824"/>
          </a:xfrm>
        </p:spPr>
        <p:txBody>
          <a:bodyPr/>
          <a:lstStyle/>
          <a:p>
            <a:r>
              <a:rPr lang="en-US" dirty="0" smtClean="0"/>
              <a:t>Juvenile Care Facilities</a:t>
            </a:r>
            <a:endParaRPr lang="en-US" dirty="0"/>
          </a:p>
        </p:txBody>
      </p:sp>
      <p:sp>
        <p:nvSpPr>
          <p:cNvPr id="3" name="Subtitle 2"/>
          <p:cNvSpPr>
            <a:spLocks noGrp="1"/>
          </p:cNvSpPr>
          <p:nvPr>
            <p:ph type="subTitle" idx="1"/>
          </p:nvPr>
        </p:nvSpPr>
        <p:spPr>
          <a:xfrm>
            <a:off x="987248" y="1200215"/>
            <a:ext cx="4600752" cy="5389695"/>
          </a:xfrm>
        </p:spPr>
        <p:txBody>
          <a:bodyPr>
            <a:normAutofit lnSpcReduction="10000"/>
          </a:bodyPr>
          <a:lstStyle/>
          <a:p>
            <a:r>
              <a:rPr lang="en-US" dirty="0">
                <a:solidFill>
                  <a:schemeClr val="tx1"/>
                </a:solidFill>
              </a:rPr>
              <a:t>JFSB’s are housed with adolescents with sexual behavior, mental health, and other chronic issues </a:t>
            </a:r>
          </a:p>
          <a:p>
            <a:endParaRPr lang="en-US" dirty="0" smtClean="0">
              <a:solidFill>
                <a:schemeClr val="tx1"/>
              </a:solidFill>
            </a:endParaRPr>
          </a:p>
          <a:p>
            <a:r>
              <a:rPr lang="en-US" dirty="0" smtClean="0">
                <a:solidFill>
                  <a:schemeClr val="tx1"/>
                </a:solidFill>
              </a:rPr>
              <a:t>Mental </a:t>
            </a:r>
            <a:r>
              <a:rPr lang="en-US" dirty="0">
                <a:solidFill>
                  <a:schemeClr val="tx1"/>
                </a:solidFill>
              </a:rPr>
              <a:t>health professionals, social workers, teachers, probation officers serve as the primary care takers for these </a:t>
            </a:r>
            <a:r>
              <a:rPr lang="en-US" dirty="0" smtClean="0">
                <a:solidFill>
                  <a:schemeClr val="tx1"/>
                </a:solidFill>
              </a:rPr>
              <a:t>individuals</a:t>
            </a:r>
          </a:p>
          <a:p>
            <a:pPr algn="r"/>
            <a:r>
              <a:rPr lang="en-US" dirty="0">
                <a:solidFill>
                  <a:srgbClr val="7F7F7F"/>
                </a:solidFill>
              </a:rPr>
              <a:t>(NJ Department of Law and Public Safety, 2013</a:t>
            </a:r>
            <a:r>
              <a:rPr lang="en-US" dirty="0" smtClean="0">
                <a:solidFill>
                  <a:srgbClr val="7F7F7F"/>
                </a:solidFill>
              </a:rPr>
              <a:t>)</a:t>
            </a:r>
            <a:endParaRPr lang="en-US" dirty="0">
              <a:solidFill>
                <a:srgbClr val="7F7F7F"/>
              </a:solidFill>
            </a:endParaRPr>
          </a:p>
          <a:p>
            <a:endParaRPr lang="en-US" dirty="0" smtClean="0">
              <a:solidFill>
                <a:schemeClr val="tx1"/>
              </a:solidFill>
            </a:endParaRPr>
          </a:p>
          <a:p>
            <a:r>
              <a:rPr lang="en-US" dirty="0" smtClean="0">
                <a:solidFill>
                  <a:schemeClr val="tx1"/>
                </a:solidFill>
              </a:rPr>
              <a:t>Approximately </a:t>
            </a:r>
            <a:r>
              <a:rPr lang="en-US" dirty="0">
                <a:solidFill>
                  <a:schemeClr val="tx1"/>
                </a:solidFill>
              </a:rPr>
              <a:t>93,000 young people are held in juvenile justice facilities across </a:t>
            </a:r>
          </a:p>
          <a:p>
            <a:r>
              <a:rPr lang="en-US" dirty="0">
                <a:solidFill>
                  <a:schemeClr val="tx1"/>
                </a:solidFill>
              </a:rPr>
              <a:t>the United </a:t>
            </a:r>
            <a:r>
              <a:rPr lang="en-US" dirty="0" smtClean="0">
                <a:solidFill>
                  <a:schemeClr val="tx1"/>
                </a:solidFill>
              </a:rPr>
              <a:t>States</a:t>
            </a:r>
          </a:p>
          <a:p>
            <a:pPr algn="r"/>
            <a:r>
              <a:rPr lang="en-US" dirty="0" smtClean="0">
                <a:solidFill>
                  <a:srgbClr val="7F7F7F"/>
                </a:solidFill>
              </a:rPr>
              <a:t>(</a:t>
            </a:r>
            <a:r>
              <a:rPr lang="en-US" dirty="0">
                <a:solidFill>
                  <a:srgbClr val="7F7F7F"/>
                </a:solidFill>
              </a:rPr>
              <a:t>Justice Policy Institute, 2009</a:t>
            </a:r>
            <a:r>
              <a:rPr lang="en-US" dirty="0" smtClean="0">
                <a:solidFill>
                  <a:srgbClr val="7F7F7F"/>
                </a:solidFill>
              </a:rPr>
              <a:t>)</a:t>
            </a:r>
          </a:p>
          <a:p>
            <a:endParaRPr lang="en-US" dirty="0" smtClean="0">
              <a:solidFill>
                <a:schemeClr val="tx1"/>
              </a:solidFill>
            </a:endParaRPr>
          </a:p>
          <a:p>
            <a:r>
              <a:rPr lang="en-US" dirty="0" smtClean="0">
                <a:solidFill>
                  <a:schemeClr val="tx1"/>
                </a:solidFill>
              </a:rPr>
              <a:t>70</a:t>
            </a:r>
            <a:r>
              <a:rPr lang="en-US" dirty="0">
                <a:solidFill>
                  <a:schemeClr val="tx1"/>
                </a:solidFill>
              </a:rPr>
              <a:t>% of youth are held in state funded residential facilities costing $249 per day per </a:t>
            </a:r>
            <a:r>
              <a:rPr lang="en-US" dirty="0" smtClean="0">
                <a:solidFill>
                  <a:schemeClr val="tx1"/>
                </a:solidFill>
              </a:rPr>
              <a:t>youth</a:t>
            </a:r>
          </a:p>
          <a:p>
            <a:pPr algn="r"/>
            <a:r>
              <a:rPr lang="en-US" dirty="0" smtClean="0">
                <a:solidFill>
                  <a:srgbClr val="7F7F7F"/>
                </a:solidFill>
              </a:rPr>
              <a:t>(</a:t>
            </a:r>
            <a:r>
              <a:rPr lang="en-US" dirty="0">
                <a:solidFill>
                  <a:srgbClr val="7F7F7F"/>
                </a:solidFill>
              </a:rPr>
              <a:t>San Diego county of Education, </a:t>
            </a:r>
            <a:r>
              <a:rPr lang="en-US" dirty="0" smtClean="0">
                <a:solidFill>
                  <a:srgbClr val="7F7F7F"/>
                </a:solidFill>
              </a:rPr>
              <a:t>2012)</a:t>
            </a:r>
            <a:endParaRPr lang="en-US" dirty="0">
              <a:solidFill>
                <a:srgbClr val="7F7F7F"/>
              </a:solidFill>
            </a:endParaRPr>
          </a:p>
        </p:txBody>
      </p:sp>
      <p:pic>
        <p:nvPicPr>
          <p:cNvPr id="5" name="Picture Placeholder 8" descr="2009009148.jpg"/>
          <p:cNvPicPr>
            <a:picLocks noChangeAspect="1"/>
          </p:cNvPicPr>
          <p:nvPr/>
        </p:nvPicPr>
        <p:blipFill rotWithShape="1">
          <a:blip r:embed="rId3" cstate="print">
            <a:alphaModFix amt="68000"/>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l="12672" t="-48" r="15147" b="-500"/>
          <a:stretch/>
        </p:blipFill>
        <p:spPr>
          <a:xfrm>
            <a:off x="5588000" y="1200215"/>
            <a:ext cx="3327400" cy="2726128"/>
          </a:xfrm>
          <a:prstGeom prst="rect">
            <a:avLst/>
          </a:prstGeom>
          <a:ln>
            <a:noFill/>
          </a:ln>
          <a:effectLst>
            <a:softEdge rad="112500"/>
          </a:effectLst>
        </p:spPr>
      </p:pic>
      <p:pic>
        <p:nvPicPr>
          <p:cNvPr id="7" name="Picture 6" descr="girls_juvenile__sq-d832294b5fa8e6225b07843c0f7883ed27d5c725.jpg"/>
          <p:cNvPicPr>
            <a:picLocks noChangeAspect="1"/>
          </p:cNvPicPr>
          <p:nvPr/>
        </p:nvPicPr>
        <p:blipFill rotWithShape="1">
          <a:blip r:embed="rId5" cstate="print">
            <a:alphaModFix amt="65000"/>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val="0"/>
              </a:ext>
            </a:extLst>
          </a:blip>
          <a:srcRect t="10396" r="10724" b="23267"/>
          <a:stretch/>
        </p:blipFill>
        <p:spPr>
          <a:xfrm>
            <a:off x="5588001" y="3926343"/>
            <a:ext cx="3327400" cy="2686896"/>
          </a:xfrm>
          <a:prstGeom prst="rect">
            <a:avLst/>
          </a:prstGeom>
          <a:ln>
            <a:noFill/>
          </a:ln>
          <a:effectLst>
            <a:softEdge rad="112500"/>
          </a:effectLst>
        </p:spPr>
      </p:pic>
    </p:spTree>
    <p:extLst>
      <p:ext uri="{BB962C8B-B14F-4D97-AF65-F5344CB8AC3E}">
        <p14:creationId xmlns:p14="http://schemas.microsoft.com/office/powerpoint/2010/main" xmlns="" val="1695345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67519"/>
            <a:ext cx="8915400" cy="877824"/>
          </a:xfrm>
        </p:spPr>
        <p:txBody>
          <a:bodyPr/>
          <a:lstStyle/>
          <a:p>
            <a:r>
              <a:rPr lang="en-US" dirty="0" smtClean="0"/>
              <a:t>Problem Identification</a:t>
            </a:r>
            <a:endParaRPr lang="en-US" dirty="0"/>
          </a:p>
        </p:txBody>
      </p:sp>
      <p:sp>
        <p:nvSpPr>
          <p:cNvPr id="3" name="Subtitle 2"/>
          <p:cNvSpPr>
            <a:spLocks noGrp="1"/>
          </p:cNvSpPr>
          <p:nvPr>
            <p:ph type="subTitle" idx="1"/>
          </p:nvPr>
        </p:nvSpPr>
        <p:spPr>
          <a:xfrm>
            <a:off x="914400" y="2845343"/>
            <a:ext cx="8001000" cy="3892614"/>
          </a:xfrm>
        </p:spPr>
        <p:txBody>
          <a:bodyPr>
            <a:noAutofit/>
          </a:bodyPr>
          <a:lstStyle/>
          <a:p>
            <a:r>
              <a:rPr lang="en-US" sz="1900" dirty="0" smtClean="0">
                <a:solidFill>
                  <a:srgbClr val="000000"/>
                </a:solidFill>
              </a:rPr>
              <a:t>Community Assessment</a:t>
            </a:r>
          </a:p>
          <a:p>
            <a:pPr marL="285750" indent="-285750">
              <a:buFont typeface="Arial"/>
              <a:buChar char="•"/>
            </a:pPr>
            <a:r>
              <a:rPr lang="en-US" sz="1900" dirty="0">
                <a:solidFill>
                  <a:srgbClr val="000000"/>
                </a:solidFill>
              </a:rPr>
              <a:t>An accurate description of the nature and extent of juvenile fire setting and bomb making and a community consensus to take action is the cornerstone of building an effective JFSB intervention program. </a:t>
            </a:r>
            <a:endParaRPr lang="en-US" sz="1900" dirty="0" smtClean="0">
              <a:solidFill>
                <a:srgbClr val="000000"/>
              </a:solidFill>
            </a:endParaRPr>
          </a:p>
          <a:p>
            <a:pPr marL="285750" indent="-285750">
              <a:buFont typeface="Arial"/>
              <a:buChar char="•"/>
            </a:pPr>
            <a:r>
              <a:rPr lang="en-US" sz="1900" dirty="0" smtClean="0">
                <a:solidFill>
                  <a:srgbClr val="000000"/>
                </a:solidFill>
              </a:rPr>
              <a:t>Needs Assessment Study/Report</a:t>
            </a:r>
          </a:p>
          <a:p>
            <a:pPr marL="742950" lvl="1" indent="-285750" algn="l">
              <a:buFont typeface="Arial"/>
              <a:buChar char="•"/>
            </a:pPr>
            <a:r>
              <a:rPr lang="en-US" sz="1900" dirty="0">
                <a:solidFill>
                  <a:srgbClr val="000000"/>
                </a:solidFill>
              </a:rPr>
              <a:t>E</a:t>
            </a:r>
            <a:r>
              <a:rPr lang="en-US" sz="1900" dirty="0" smtClean="0">
                <a:solidFill>
                  <a:srgbClr val="000000"/>
                </a:solidFill>
              </a:rPr>
              <a:t>valuates </a:t>
            </a:r>
            <a:r>
              <a:rPr lang="en-US" sz="1900" dirty="0">
                <a:solidFill>
                  <a:srgbClr val="000000"/>
                </a:solidFill>
              </a:rPr>
              <a:t>whether there is a significant problem in a community that demands attention and action. </a:t>
            </a:r>
            <a:endParaRPr lang="en-US" sz="1900" dirty="0" smtClean="0">
              <a:solidFill>
                <a:srgbClr val="000000"/>
              </a:solidFill>
            </a:endParaRPr>
          </a:p>
          <a:p>
            <a:pPr marL="285750" indent="-285750">
              <a:buFont typeface="Arial"/>
              <a:buChar char="•"/>
            </a:pPr>
            <a:r>
              <a:rPr lang="en-US" sz="1900" dirty="0" smtClean="0">
                <a:solidFill>
                  <a:srgbClr val="000000"/>
                </a:solidFill>
              </a:rPr>
              <a:t>Evaluation of collected data</a:t>
            </a:r>
          </a:p>
          <a:p>
            <a:pPr marL="285750" indent="-285750">
              <a:buFont typeface="Arial"/>
              <a:buChar char="•"/>
            </a:pPr>
            <a:r>
              <a:rPr lang="en-US" sz="1900" dirty="0" smtClean="0">
                <a:solidFill>
                  <a:srgbClr val="000000"/>
                </a:solidFill>
              </a:rPr>
              <a:t>Consensus Building</a:t>
            </a:r>
          </a:p>
          <a:p>
            <a:pPr marL="285750" indent="-285750">
              <a:buFont typeface="Arial"/>
              <a:buChar char="•"/>
            </a:pPr>
            <a:r>
              <a:rPr lang="en-US" sz="1900" dirty="0" smtClean="0">
                <a:solidFill>
                  <a:srgbClr val="000000"/>
                </a:solidFill>
              </a:rPr>
              <a:t>Risk Assessment  </a:t>
            </a:r>
          </a:p>
          <a:p>
            <a:pPr algn="r"/>
            <a:r>
              <a:rPr lang="en-US" dirty="0">
                <a:solidFill>
                  <a:schemeClr val="bg1">
                    <a:lumMod val="50000"/>
                  </a:schemeClr>
                </a:solidFill>
              </a:rPr>
              <a:t>(Gaynor, Hamilton, </a:t>
            </a:r>
            <a:r>
              <a:rPr lang="en-US" dirty="0" err="1">
                <a:solidFill>
                  <a:schemeClr val="bg1">
                    <a:lumMod val="50000"/>
                  </a:schemeClr>
                </a:solidFill>
              </a:rPr>
              <a:t>Poage</a:t>
            </a:r>
            <a:r>
              <a:rPr lang="en-US" dirty="0">
                <a:solidFill>
                  <a:schemeClr val="bg1">
                    <a:lumMod val="50000"/>
                  </a:schemeClr>
                </a:solidFill>
              </a:rPr>
              <a:t>, &amp; Gallardo, 2002</a:t>
            </a:r>
            <a:r>
              <a:rPr lang="en-US" dirty="0" smtClean="0">
                <a:solidFill>
                  <a:schemeClr val="bg1">
                    <a:lumMod val="50000"/>
                  </a:schemeClr>
                </a:solidFill>
              </a:rPr>
              <a:t>)</a:t>
            </a:r>
          </a:p>
        </p:txBody>
      </p:sp>
      <p:graphicFrame>
        <p:nvGraphicFramePr>
          <p:cNvPr id="6" name="Diagram 5"/>
          <p:cNvGraphicFramePr/>
          <p:nvPr>
            <p:extLst>
              <p:ext uri="{D42A27DB-BD31-4B8C-83A1-F6EECF244321}">
                <p14:modId xmlns:p14="http://schemas.microsoft.com/office/powerpoint/2010/main" xmlns="" val="1927199275"/>
              </p:ext>
            </p:extLst>
          </p:nvPr>
        </p:nvGraphicFramePr>
        <p:xfrm>
          <a:off x="821146" y="212784"/>
          <a:ext cx="8078765" cy="1772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034428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itle 5"/>
          <p:cNvSpPr>
            <a:spLocks noGrp="1"/>
          </p:cNvSpPr>
          <p:nvPr>
            <p:ph type="title" orient="vert"/>
          </p:nvPr>
        </p:nvSpPr>
        <p:spPr>
          <a:xfrm>
            <a:off x="7987553" y="188132"/>
            <a:ext cx="914400" cy="6584621"/>
          </a:xfrm>
        </p:spPr>
        <p:txBody>
          <a:bodyPr>
            <a:noAutofit/>
          </a:bodyPr>
          <a:lstStyle/>
          <a:p>
            <a:r>
              <a:rPr lang="en-US" sz="2800" dirty="0" smtClean="0"/>
              <a:t>SD Juvenile Arson (2009)</a:t>
            </a:r>
            <a:endParaRPr lang="en-US" sz="2800" dirty="0"/>
          </a:p>
        </p:txBody>
      </p:sp>
      <p:pic>
        <p:nvPicPr>
          <p:cNvPr id="5" name="Shape 66"/>
          <p:cNvPicPr preferRelativeResize="0"/>
          <p:nvPr/>
        </p:nvPicPr>
        <p:blipFill>
          <a:blip r:embed="rId3" cstate="print">
            <a:alphaModFix/>
          </a:blip>
          <a:stretch>
            <a:fillRect/>
          </a:stretch>
        </p:blipFill>
        <p:spPr>
          <a:xfrm>
            <a:off x="934868" y="282199"/>
            <a:ext cx="6931824" cy="6575801"/>
          </a:xfrm>
          <a:prstGeom prst="rect">
            <a:avLst/>
          </a:prstGeom>
          <a:noFill/>
          <a:ln>
            <a:noFill/>
          </a:ln>
        </p:spPr>
      </p:pic>
    </p:spTree>
    <p:extLst>
      <p:ext uri="{BB962C8B-B14F-4D97-AF65-F5344CB8AC3E}">
        <p14:creationId xmlns:p14="http://schemas.microsoft.com/office/powerpoint/2010/main" xmlns="" val="3105954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7328</TotalTime>
  <Words>3053</Words>
  <Application>Microsoft Office PowerPoint</Application>
  <PresentationFormat>On-screen Show (4:3)</PresentationFormat>
  <Paragraphs>289</Paragraphs>
  <Slides>23</Slides>
  <Notes>19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Perception</vt:lpstr>
      <vt:lpstr>About OMICS Group</vt:lpstr>
      <vt:lpstr>About OMICS Group Conferences</vt:lpstr>
      <vt:lpstr>Forensic Mental Health Treatment in Juvenile Justice Secure Care Facilities For Juvenile Fire Setters and Bomb Makers:      Clinical and Forensic  Public Safety Recommendations</vt:lpstr>
      <vt:lpstr>Overview</vt:lpstr>
      <vt:lpstr>Juvenile Fire Setters and Bomb Makers</vt:lpstr>
      <vt:lpstr>Juvenile Fire Setters and Bomb Makers</vt:lpstr>
      <vt:lpstr>Juvenile Care Facilities</vt:lpstr>
      <vt:lpstr>Problem Identification</vt:lpstr>
      <vt:lpstr>SD Juvenile Arson (2009)</vt:lpstr>
      <vt:lpstr>Incidents at School by Zip Code</vt:lpstr>
      <vt:lpstr>Program Development</vt:lpstr>
      <vt:lpstr>Evidence-Based Treatment: CBT</vt:lpstr>
      <vt:lpstr>Treatment Plans</vt:lpstr>
      <vt:lpstr>Treatment Plans</vt:lpstr>
      <vt:lpstr>Treatment Plan</vt:lpstr>
      <vt:lpstr>Treatment Plans</vt:lpstr>
      <vt:lpstr>Slide 17</vt:lpstr>
      <vt:lpstr>Mental Health Practitioner Considerations</vt:lpstr>
      <vt:lpstr>References</vt:lpstr>
      <vt:lpstr>References</vt:lpstr>
      <vt:lpstr>References</vt:lpstr>
      <vt:lpstr>References</vt:lpstr>
      <vt:lpstr>Let Us Meet Again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J.Y. Cindy Kim</dc:creator>
  <cp:lastModifiedBy>Shivani dhyani</cp:lastModifiedBy>
  <cp:revision>60</cp:revision>
  <dcterms:created xsi:type="dcterms:W3CDTF">2014-09-11T21:39:07Z</dcterms:created>
  <dcterms:modified xsi:type="dcterms:W3CDTF">2014-10-29T12:37:01Z</dcterms:modified>
</cp:coreProperties>
</file>