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  <p:sldId id="287" r:id="rId5"/>
    <p:sldId id="261" r:id="rId6"/>
    <p:sldId id="262" r:id="rId7"/>
    <p:sldId id="290" r:id="rId8"/>
    <p:sldId id="265" r:id="rId9"/>
    <p:sldId id="266" r:id="rId10"/>
    <p:sldId id="288" r:id="rId11"/>
    <p:sldId id="289" r:id="rId12"/>
    <p:sldId id="267" r:id="rId13"/>
    <p:sldId id="291" r:id="rId14"/>
    <p:sldId id="285" r:id="rId15"/>
    <p:sldId id="268" r:id="rId16"/>
    <p:sldId id="28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4A9BE-593B-4B87-8E27-D909F9A875BB}" type="datetimeFigureOut">
              <a:rPr lang="en-IN"/>
              <a:pPr>
                <a:defRPr/>
              </a:pPr>
              <a:t>26-10-2014</a:t>
            </a:fld>
            <a:endParaRPr lang="en-I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FDA4E-AD7C-4C5B-8616-5DC03466521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2667-026D-470F-93ED-CAA8395085DC}" type="datetimeFigureOut">
              <a:rPr lang="en-IN"/>
              <a:pPr>
                <a:defRPr/>
              </a:pPr>
              <a:t>26-10-2014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B945-752B-41A9-BB7E-6F227B646AB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3197-B439-4708-BD1E-3EE8CDA4F47C}" type="datetimeFigureOut">
              <a:rPr lang="en-IN"/>
              <a:pPr>
                <a:defRPr/>
              </a:pPr>
              <a:t>26-10-2014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2753-CB62-4935-A34F-214AD328476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6B62-D5EE-4693-8E99-66119102B4BF}" type="datetimeFigureOut">
              <a:rPr lang="en-IN"/>
              <a:pPr>
                <a:defRPr/>
              </a:pPr>
              <a:t>26-10-2014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52763-49BB-4C6B-BE37-76DD09DEC4D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5840-B5BF-4A02-9F19-F9F915794DFA}" type="datetimeFigureOut">
              <a:rPr lang="en-IN"/>
              <a:pPr>
                <a:defRPr/>
              </a:pPr>
              <a:t>26-10-2014</a:t>
            </a:fld>
            <a:endParaRPr lang="en-I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7FD1-C8F0-4E12-8740-25C0C895463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C7DED-2598-40E2-9F5A-6DA4B2F7A030}" type="datetimeFigureOut">
              <a:rPr lang="en-IN"/>
              <a:pPr>
                <a:defRPr/>
              </a:pPr>
              <a:t>26-10-2014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C8D8-725D-4C0D-BB5D-4E80F63EB7F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1B6B-BADB-4F43-BA3E-30780CB3F101}" type="datetimeFigureOut">
              <a:rPr lang="en-IN"/>
              <a:pPr>
                <a:defRPr/>
              </a:pPr>
              <a:t>26-10-2014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03B3-21BC-4424-89FB-4183793D40F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3BC6-C266-4386-91FB-4775B0854B06}" type="datetimeFigureOut">
              <a:rPr lang="en-IN"/>
              <a:pPr>
                <a:defRPr/>
              </a:pPr>
              <a:t>26-10-2014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61A93-FE8F-47ED-BFE7-E21DDE712A2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30B49-F858-4276-BBA1-B922F2BE6696}" type="datetimeFigureOut">
              <a:rPr lang="en-IN"/>
              <a:pPr>
                <a:defRPr/>
              </a:pPr>
              <a:t>26-10-2014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9D2F-7A96-43C4-BBEA-E07DDB01447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98FE-606D-45E1-B535-CC3E1EFBF69C}" type="datetimeFigureOut">
              <a:rPr lang="en-IN"/>
              <a:pPr>
                <a:defRPr/>
              </a:pPr>
              <a:t>26-10-2014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7098-DDCC-4EFD-B65A-537D0B048B3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F465D-822C-45A0-896A-0C1F373DA4BF}" type="datetimeFigureOut">
              <a:rPr lang="en-IN"/>
              <a:pPr>
                <a:defRPr/>
              </a:pPr>
              <a:t>26-10-2014</a:t>
            </a:fld>
            <a:endParaRPr lang="en-I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FD299-6644-45DC-9A64-56C23DBE722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2605F7-1410-4BB4-822D-BEAB31F1D3C8}" type="datetimeFigureOut">
              <a:rPr lang="en-IN"/>
              <a:pPr>
                <a:defRPr/>
              </a:pPr>
              <a:t>26-10-2014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396881-6891-4E5E-997C-D8E53478AF3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814" r:id="rId4"/>
    <p:sldLayoutId id="2147483813" r:id="rId5"/>
    <p:sldLayoutId id="2147483812" r:id="rId6"/>
    <p:sldLayoutId id="2147483811" r:id="rId7"/>
    <p:sldLayoutId id="2147483810" r:id="rId8"/>
    <p:sldLayoutId id="2147483818" r:id="rId9"/>
    <p:sldLayoutId id="2147483809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3C536F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3C536F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3C536F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3C536F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3C536F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3C536F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3C536F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3C536F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3C536F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3C536F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1771650" y="2286000"/>
            <a:ext cx="54546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>
                <a:solidFill>
                  <a:srgbClr val="C00000"/>
                </a:solidFill>
              </a:rPr>
              <a:t>Rice as Medicine</a:t>
            </a:r>
          </a:p>
          <a:p>
            <a:pPr algn="ctr"/>
            <a:endParaRPr lang="en-US" sz="5400"/>
          </a:p>
          <a:p>
            <a:pPr algn="ctr"/>
            <a:r>
              <a:rPr lang="en-US" sz="4800">
                <a:solidFill>
                  <a:srgbClr val="000099"/>
                </a:solidFill>
              </a:rPr>
              <a:t>J S Prasad</a:t>
            </a:r>
            <a:endParaRPr lang="en-IN" sz="48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2" name="Object 20"/>
          <p:cNvGraphicFramePr>
            <a:graphicFrameLocks noChangeAspect="1"/>
          </p:cNvGraphicFramePr>
          <p:nvPr/>
        </p:nvGraphicFramePr>
        <p:xfrm>
          <a:off x="508000" y="3987800"/>
          <a:ext cx="1219200" cy="1219200"/>
        </p:xfrm>
        <a:graphic>
          <a:graphicData uri="http://schemas.openxmlformats.org/presentationml/2006/ole">
            <p:oleObj spid="_x0000_s8212" name="Image" r:id="rId3" imgW="2120635" imgH="2031746" progId="">
              <p:embed/>
            </p:oleObj>
          </a:graphicData>
        </a:graphic>
      </p:graphicFrame>
      <p:graphicFrame>
        <p:nvGraphicFramePr>
          <p:cNvPr id="8213" name="Object 21"/>
          <p:cNvGraphicFramePr>
            <a:graphicFrameLocks noChangeAspect="1"/>
          </p:cNvGraphicFramePr>
          <p:nvPr/>
        </p:nvGraphicFramePr>
        <p:xfrm>
          <a:off x="1727200" y="3911600"/>
          <a:ext cx="1371600" cy="1371600"/>
        </p:xfrm>
        <a:graphic>
          <a:graphicData uri="http://schemas.openxmlformats.org/presentationml/2006/ole">
            <p:oleObj spid="_x0000_s8213" name="Image" r:id="rId4" imgW="2361905" imgH="1790476" progId="">
              <p:embed/>
            </p:oleObj>
          </a:graphicData>
        </a:graphic>
      </p:graphicFrame>
      <p:sp>
        <p:nvSpPr>
          <p:cNvPr id="8215" name="Line 11"/>
          <p:cNvSpPr>
            <a:spLocks noChangeShapeType="1"/>
          </p:cNvSpPr>
          <p:nvPr/>
        </p:nvSpPr>
        <p:spPr bwMode="auto">
          <a:xfrm flipH="1">
            <a:off x="1346200" y="3759200"/>
            <a:ext cx="228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12"/>
          <p:cNvSpPr>
            <a:spLocks noChangeShapeType="1"/>
          </p:cNvSpPr>
          <p:nvPr/>
        </p:nvSpPr>
        <p:spPr bwMode="auto">
          <a:xfrm>
            <a:off x="1955800" y="3759200"/>
            <a:ext cx="228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Rectangle 13"/>
          <p:cNvSpPr>
            <a:spLocks noChangeArrowheads="1"/>
          </p:cNvSpPr>
          <p:nvPr/>
        </p:nvSpPr>
        <p:spPr bwMode="auto">
          <a:xfrm>
            <a:off x="584200" y="5421313"/>
            <a:ext cx="28194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400" b="1"/>
              <a:t> Few thin culms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400" b="1"/>
              <a:t> Short panicle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sz="2400" b="1"/>
              <a:t> Small grains</a:t>
            </a:r>
          </a:p>
        </p:txBody>
      </p:sp>
      <p:sp>
        <p:nvSpPr>
          <p:cNvPr id="8218" name="Text Box 14"/>
          <p:cNvSpPr txBox="1">
            <a:spLocks noChangeArrowheads="1"/>
          </p:cNvSpPr>
          <p:nvPr/>
        </p:nvSpPr>
        <p:spPr bwMode="auto">
          <a:xfrm>
            <a:off x="3644900" y="669925"/>
            <a:ext cx="4876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en-US" sz="2200" b="1"/>
              <a:t> </a:t>
            </a:r>
            <a:r>
              <a:rPr lang="en-US" altLang="en-US" sz="2200" b="1">
                <a:solidFill>
                  <a:srgbClr val="CC3300"/>
                </a:solidFill>
              </a:rPr>
              <a:t>Susrutha samhita (</a:t>
            </a:r>
            <a:r>
              <a:rPr lang="en-US" altLang="en-US" sz="2200" b="1" i="1">
                <a:solidFill>
                  <a:srgbClr val="CC3300"/>
                </a:solidFill>
              </a:rPr>
              <a:t>Circa </a:t>
            </a:r>
            <a:r>
              <a:rPr lang="en-US" altLang="en-US" sz="2200" b="1">
                <a:solidFill>
                  <a:srgbClr val="CC3300"/>
                </a:solidFill>
              </a:rPr>
              <a:t>400 BC)</a:t>
            </a:r>
          </a:p>
          <a:p>
            <a:pPr eaLnBrk="0" hangingPunct="0"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en-US" sz="2200" b="1">
                <a:solidFill>
                  <a:srgbClr val="CC3300"/>
                </a:solidFill>
              </a:rPr>
              <a:t> Charakasamhitha (</a:t>
            </a:r>
            <a:r>
              <a:rPr lang="en-US" altLang="en-US" sz="2200" b="1" i="1">
                <a:solidFill>
                  <a:srgbClr val="CC3300"/>
                </a:solidFill>
              </a:rPr>
              <a:t>Circa </a:t>
            </a:r>
            <a:r>
              <a:rPr lang="en-US" altLang="en-US" sz="2200" b="1">
                <a:solidFill>
                  <a:srgbClr val="CC3300"/>
                </a:solidFill>
              </a:rPr>
              <a:t>100 BC)</a:t>
            </a:r>
          </a:p>
          <a:p>
            <a:pPr eaLnBrk="0" hangingPunct="0"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en-US" sz="2200" b="1">
                <a:solidFill>
                  <a:srgbClr val="CC3300"/>
                </a:solidFill>
              </a:rPr>
              <a:t> Ashtanga Hrudayam (</a:t>
            </a:r>
            <a:r>
              <a:rPr lang="en-US" altLang="en-US" sz="2200" b="1" i="1">
                <a:solidFill>
                  <a:srgbClr val="CC3300"/>
                </a:solidFill>
              </a:rPr>
              <a:t>Circa </a:t>
            </a:r>
            <a:r>
              <a:rPr lang="en-US" altLang="en-US" sz="2200" b="1">
                <a:solidFill>
                  <a:srgbClr val="CC3300"/>
                </a:solidFill>
              </a:rPr>
              <a:t>300</a:t>
            </a:r>
            <a:r>
              <a:rPr lang="en-US" altLang="en-US" sz="2200" b="1"/>
              <a:t>)</a:t>
            </a:r>
          </a:p>
        </p:txBody>
      </p:sp>
      <p:sp>
        <p:nvSpPr>
          <p:cNvPr id="8219" name="Text Box 15"/>
          <p:cNvSpPr txBox="1">
            <a:spLocks noChangeArrowheads="1"/>
          </p:cNvSpPr>
          <p:nvPr/>
        </p:nvSpPr>
        <p:spPr bwMode="auto">
          <a:xfrm>
            <a:off x="3035300" y="1860550"/>
            <a:ext cx="57991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 sz="2400" b="1">
                <a:solidFill>
                  <a:srgbClr val="003300"/>
                </a:solidFill>
              </a:rPr>
              <a:t> Short duration (= 60days) - </a:t>
            </a:r>
            <a:r>
              <a:rPr lang="en-US" altLang="en-US" sz="2400" b="1" i="1">
                <a:solidFill>
                  <a:srgbClr val="003300"/>
                </a:solidFill>
              </a:rPr>
              <a:t>Shashtika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400" b="1">
                <a:solidFill>
                  <a:srgbClr val="003300"/>
                </a:solidFill>
              </a:rPr>
              <a:t> S. Indian languages           -  Njavara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400" b="1">
                <a:solidFill>
                  <a:srgbClr val="003300"/>
                </a:solidFill>
              </a:rPr>
              <a:t> Geographically restricted to Kerala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400" b="1">
                <a:solidFill>
                  <a:srgbClr val="003300"/>
                </a:solidFill>
              </a:rPr>
              <a:t> Several treatment systems in Kerala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en-US" sz="2400" b="1">
                <a:solidFill>
                  <a:srgbClr val="003300"/>
                </a:solidFill>
              </a:rPr>
              <a:t> Grains both medicinal &amp; nutritive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n-US" sz="2400" b="1">
                <a:solidFill>
                  <a:srgbClr val="003300"/>
                </a:solidFill>
              </a:rPr>
              <a:t> </a:t>
            </a:r>
          </a:p>
        </p:txBody>
      </p:sp>
      <p:graphicFrame>
        <p:nvGraphicFramePr>
          <p:cNvPr id="8214" name="Object 22"/>
          <p:cNvGraphicFramePr>
            <a:graphicFrameLocks noChangeAspect="1"/>
          </p:cNvGraphicFramePr>
          <p:nvPr/>
        </p:nvGraphicFramePr>
        <p:xfrm>
          <a:off x="660400" y="406400"/>
          <a:ext cx="2209800" cy="3352800"/>
        </p:xfrm>
        <a:graphic>
          <a:graphicData uri="http://schemas.openxmlformats.org/presentationml/2006/ole">
            <p:oleObj spid="_x0000_s8214" name="Image" r:id="rId5" imgW="2920635" imgH="4330159" progId="">
              <p:embed/>
            </p:oleObj>
          </a:graphicData>
        </a:graphic>
      </p:graphicFrame>
      <p:sp>
        <p:nvSpPr>
          <p:cNvPr id="8220" name="Rectangle 17"/>
          <p:cNvSpPr>
            <a:spLocks noChangeArrowheads="1"/>
          </p:cNvSpPr>
          <p:nvPr/>
        </p:nvSpPr>
        <p:spPr bwMode="auto">
          <a:xfrm>
            <a:off x="3581400" y="4495800"/>
            <a:ext cx="2819400" cy="230981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200" b="1" i="1">
                <a:solidFill>
                  <a:srgbClr val="FF3300"/>
                </a:solidFill>
              </a:rPr>
              <a:t>Njavarakizhi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200" b="1" i="1">
                <a:solidFill>
                  <a:srgbClr val="FF3300"/>
                </a:solidFill>
              </a:rPr>
              <a:t>Njavaratheppu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200" b="1">
                <a:solidFill>
                  <a:srgbClr val="3333FF"/>
                </a:solidFill>
              </a:rPr>
              <a:t>Neurological disorders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200" b="1">
                <a:solidFill>
                  <a:srgbClr val="3333FF"/>
                </a:solidFill>
              </a:rPr>
              <a:t>Muscle wasting</a:t>
            </a:r>
          </a:p>
        </p:txBody>
      </p:sp>
      <p:sp>
        <p:nvSpPr>
          <p:cNvPr id="8221" name="Rectangle 19"/>
          <p:cNvSpPr>
            <a:spLocks noChangeArrowheads="1"/>
          </p:cNvSpPr>
          <p:nvPr/>
        </p:nvSpPr>
        <p:spPr bwMode="auto">
          <a:xfrm>
            <a:off x="5092700" y="3429000"/>
            <a:ext cx="1524000" cy="457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 altLang="en-US" sz="2400">
              <a:latin typeface="Times New Roman" pitchFamily="18" charset="0"/>
            </a:endParaRPr>
          </a:p>
        </p:txBody>
      </p:sp>
      <p:sp>
        <p:nvSpPr>
          <p:cNvPr id="8222" name="Rectangle 20"/>
          <p:cNvSpPr>
            <a:spLocks noChangeArrowheads="1"/>
          </p:cNvSpPr>
          <p:nvPr/>
        </p:nvSpPr>
        <p:spPr bwMode="auto">
          <a:xfrm>
            <a:off x="6896100" y="3454400"/>
            <a:ext cx="1320800" cy="457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 altLang="en-US" sz="2400">
              <a:latin typeface="Times New Roman" pitchFamily="18" charset="0"/>
            </a:endParaRPr>
          </a:p>
        </p:txBody>
      </p:sp>
      <p:sp>
        <p:nvSpPr>
          <p:cNvPr id="8223" name="Line 21"/>
          <p:cNvSpPr>
            <a:spLocks noChangeShapeType="1"/>
          </p:cNvSpPr>
          <p:nvPr/>
        </p:nvSpPr>
        <p:spPr bwMode="auto">
          <a:xfrm flipH="1">
            <a:off x="5321300" y="3886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Text Box 22"/>
          <p:cNvSpPr txBox="1">
            <a:spLocks noChangeArrowheads="1"/>
          </p:cNvSpPr>
          <p:nvPr/>
        </p:nvSpPr>
        <p:spPr bwMode="auto">
          <a:xfrm>
            <a:off x="6553200" y="4572000"/>
            <a:ext cx="2286000" cy="180816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b="1">
                <a:solidFill>
                  <a:srgbClr val="3333FF"/>
                </a:solidFill>
              </a:rPr>
              <a:t>Supplementary diet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b="1">
                <a:solidFill>
                  <a:srgbClr val="3333FF"/>
                </a:solidFill>
              </a:rPr>
              <a:t>&amp;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b="1">
                <a:solidFill>
                  <a:srgbClr val="3333FF"/>
                </a:solidFill>
              </a:rPr>
              <a:t>Health drink - </a:t>
            </a:r>
            <a:r>
              <a:rPr lang="en-US" altLang="en-US" sz="2200" b="1" i="1">
                <a:solidFill>
                  <a:srgbClr val="FF0000"/>
                </a:solidFill>
              </a:rPr>
              <a:t>marunnukanji</a:t>
            </a:r>
            <a:endParaRPr lang="en-US" altLang="en-US" sz="2200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225" name="Line 23"/>
          <p:cNvSpPr>
            <a:spLocks noChangeShapeType="1"/>
          </p:cNvSpPr>
          <p:nvPr/>
        </p:nvSpPr>
        <p:spPr bwMode="auto">
          <a:xfrm flipH="1">
            <a:off x="7531100" y="39243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6" name="Slide Number Placeholder 1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B404AE-55C3-4293-9C57-838C04A02496}" type="slidenum">
              <a:rPr lang="en-US" altLang="en-US" sz="140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40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6"/>
          <p:cNvSpPr txBox="1">
            <a:spLocks noChangeArrowheads="1"/>
          </p:cNvSpPr>
          <p:nvPr/>
        </p:nvSpPr>
        <p:spPr bwMode="auto">
          <a:xfrm>
            <a:off x="241300" y="700088"/>
            <a:ext cx="4251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altLang="en-US" sz="2400" b="1">
                <a:solidFill>
                  <a:srgbClr val="000099"/>
                </a:solidFill>
              </a:rPr>
              <a:t>Nutritional status- CFTRI</a:t>
            </a:r>
          </a:p>
        </p:txBody>
      </p:sp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539750" y="1143000"/>
            <a:ext cx="85280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C00000"/>
                </a:solidFill>
              </a:rPr>
              <a:t>Components       </a:t>
            </a:r>
            <a:r>
              <a:rPr lang="en-US" altLang="en-US" sz="2400" b="1">
                <a:solidFill>
                  <a:srgbClr val="000099"/>
                </a:solidFill>
              </a:rPr>
              <a:t>Njavara 	(% higher than normal rices)</a:t>
            </a:r>
          </a:p>
          <a:p>
            <a:endParaRPr lang="en-US" altLang="en-US" sz="2400" b="1">
              <a:solidFill>
                <a:srgbClr val="C00000"/>
              </a:solidFill>
            </a:endParaRPr>
          </a:p>
          <a:p>
            <a:r>
              <a:rPr lang="en-US" altLang="en-US" sz="2400" b="1">
                <a:solidFill>
                  <a:srgbClr val="C00000"/>
                </a:solidFill>
              </a:rPr>
              <a:t>Total protein	16.5%	</a:t>
            </a:r>
          </a:p>
          <a:p>
            <a:r>
              <a:rPr lang="en-US" altLang="en-US" sz="2400" b="1">
                <a:solidFill>
                  <a:srgbClr val="C00000"/>
                </a:solidFill>
              </a:rPr>
              <a:t>Thiamine		27-32% 	</a:t>
            </a:r>
          </a:p>
          <a:p>
            <a:r>
              <a:rPr lang="en-US" altLang="en-US" sz="2400" b="1">
                <a:solidFill>
                  <a:srgbClr val="C00000"/>
                </a:solidFill>
              </a:rPr>
              <a:t>Riboflavin		4-25%	</a:t>
            </a:r>
          </a:p>
          <a:p>
            <a:r>
              <a:rPr lang="en-US" altLang="en-US" sz="2400" b="1">
                <a:solidFill>
                  <a:srgbClr val="C00000"/>
                </a:solidFill>
              </a:rPr>
              <a:t>Niacin		2-36%	  	</a:t>
            </a:r>
          </a:p>
          <a:p>
            <a:r>
              <a:rPr lang="en-US" altLang="en-US" sz="2400" b="1">
                <a:solidFill>
                  <a:srgbClr val="C00000"/>
                </a:solidFill>
              </a:rPr>
              <a:t>Dietary fibre		44%	   	</a:t>
            </a:r>
          </a:p>
          <a:p>
            <a:r>
              <a:rPr lang="en-US" altLang="en-US" sz="2400" b="1">
                <a:solidFill>
                  <a:srgbClr val="C00000"/>
                </a:solidFill>
              </a:rPr>
              <a:t>Phosphorus		354 mg/100g	Significantly higher</a:t>
            </a:r>
          </a:p>
          <a:p>
            <a:r>
              <a:rPr lang="en-US" altLang="en-US" sz="2400" b="1">
                <a:solidFill>
                  <a:srgbClr val="C00000"/>
                </a:solidFill>
              </a:rPr>
              <a:t>Potassium		304 mg/100g	Significantly higher</a:t>
            </a:r>
          </a:p>
          <a:p>
            <a:r>
              <a:rPr lang="en-US" altLang="en-US" sz="2400" b="1">
                <a:solidFill>
                  <a:srgbClr val="C00000"/>
                </a:solidFill>
              </a:rPr>
              <a:t>Magnesium		216 mg/100g	Significantly higher</a:t>
            </a:r>
          </a:p>
          <a:p>
            <a:r>
              <a:rPr lang="en-US" altLang="en-US" sz="2400" b="1">
                <a:solidFill>
                  <a:srgbClr val="C00000"/>
                </a:solidFill>
              </a:rPr>
              <a:t>Sodium		30.8 mg/100g	Significantly higher</a:t>
            </a:r>
          </a:p>
          <a:p>
            <a:r>
              <a:rPr lang="en-US" altLang="en-US" sz="2400" b="1">
                <a:solidFill>
                  <a:srgbClr val="C00000"/>
                </a:solidFill>
              </a:rPr>
              <a:t>Calcium		11.6 mg/100g	Significantly higher</a:t>
            </a:r>
          </a:p>
          <a:p>
            <a:endParaRPr lang="en-US" altLang="en-US" sz="2400" b="1" u="sng">
              <a:solidFill>
                <a:schemeClr val="accent2"/>
              </a:solidFill>
            </a:endParaRP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76213" y="6175375"/>
            <a:ext cx="815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/>
              <a:t>Deepa </a:t>
            </a:r>
            <a:r>
              <a:rPr lang="en-US" altLang="en-US" sz="2000" b="1" i="1"/>
              <a:t>et al.</a:t>
            </a:r>
            <a:r>
              <a:rPr lang="en-US" altLang="en-US" sz="2000" b="1"/>
              <a:t> Food  Chemistry 106 (2008): 165-171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288" y="620713"/>
            <a:ext cx="792162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99"/>
                </a:solidFill>
                <a:latin typeface="+mn-lt"/>
                <a:cs typeface="+mn-cs"/>
              </a:rPr>
              <a:t>Market potential of medicinal </a:t>
            </a:r>
            <a:r>
              <a:rPr lang="en-US" sz="2400" b="1" dirty="0" err="1">
                <a:solidFill>
                  <a:srgbClr val="000099"/>
                </a:solidFill>
                <a:latin typeface="+mn-lt"/>
                <a:cs typeface="+mn-cs"/>
              </a:rPr>
              <a:t>rices</a:t>
            </a:r>
            <a:r>
              <a:rPr lang="en-US" sz="2400" b="1" dirty="0">
                <a:solidFill>
                  <a:srgbClr val="000099"/>
                </a:solidFill>
                <a:latin typeface="+mn-lt"/>
                <a:cs typeface="+mn-cs"/>
              </a:rPr>
              <a:t> in country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+mn-cs"/>
              </a:rPr>
              <a:t>50% of Indian consumers are rice based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+mn-cs"/>
              </a:rPr>
              <a:t>Satiety with rice consumption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+mn-cs"/>
              </a:rPr>
              <a:t>Rise of consumer awareness in health foods and preventive medicine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+mn-cs"/>
              </a:rPr>
              <a:t>Availability of medicinal 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+mn-cs"/>
              </a:rPr>
              <a:t>rices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+mn-cs"/>
              </a:rPr>
              <a:t> and 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+mn-cs"/>
              </a:rPr>
              <a:t>rices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+mn-cs"/>
              </a:rPr>
              <a:t> with low GI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99"/>
                </a:solidFill>
                <a:latin typeface="+mn-lt"/>
                <a:cs typeface="+mn-cs"/>
              </a:rPr>
              <a:t>Njavara</a:t>
            </a:r>
            <a:r>
              <a:rPr lang="en-US" sz="2400" b="1" dirty="0">
                <a:solidFill>
                  <a:srgbClr val="000099"/>
                </a:solidFill>
                <a:latin typeface="+mn-lt"/>
                <a:cs typeface="+mn-cs"/>
              </a:rPr>
              <a:t> farming and GI for </a:t>
            </a:r>
            <a:r>
              <a:rPr lang="en-US" sz="2400" b="1" dirty="0" err="1">
                <a:solidFill>
                  <a:srgbClr val="000099"/>
                </a:solidFill>
                <a:latin typeface="+mn-lt"/>
                <a:cs typeface="+mn-cs"/>
              </a:rPr>
              <a:t>Njavara</a:t>
            </a:r>
            <a:r>
              <a:rPr lang="en-US" sz="2400" b="1" dirty="0">
                <a:solidFill>
                  <a:srgbClr val="000099"/>
                </a:solidFill>
                <a:latin typeface="+mn-lt"/>
                <a:cs typeface="+mn-cs"/>
              </a:rPr>
              <a:t> is a proof of concept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943475"/>
            <a:ext cx="30289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538" y="4340225"/>
            <a:ext cx="21907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" y="4973638"/>
            <a:ext cx="3081338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323850" y="404813"/>
            <a:ext cx="8208963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Status of Biofortified rice</a:t>
            </a:r>
          </a:p>
          <a:p>
            <a:endParaRPr lang="en-US" b="1"/>
          </a:p>
          <a:p>
            <a:r>
              <a:rPr lang="en-US" sz="2400" b="1">
                <a:solidFill>
                  <a:srgbClr val="000099"/>
                </a:solidFill>
              </a:rPr>
              <a:t>At DRR since past 10 years, ~2000 genotypes were screened for high zinc and iron in brown and polished rice</a:t>
            </a:r>
          </a:p>
          <a:p>
            <a:endParaRPr lang="en-US" sz="2400" b="1"/>
          </a:p>
          <a:p>
            <a:r>
              <a:rPr lang="en-US" sz="2400" b="1">
                <a:solidFill>
                  <a:srgbClr val="C00000"/>
                </a:solidFill>
              </a:rPr>
              <a:t>In Brown rice, very high zinc and iron lines are available.</a:t>
            </a:r>
          </a:p>
          <a:p>
            <a:endParaRPr lang="en-US" sz="2400" b="1"/>
          </a:p>
          <a:p>
            <a:r>
              <a:rPr lang="en-US" sz="2400" b="1">
                <a:solidFill>
                  <a:srgbClr val="000099"/>
                </a:solidFill>
              </a:rPr>
              <a:t>But the consumer’s choice is only polished rice</a:t>
            </a:r>
          </a:p>
          <a:p>
            <a:endParaRPr lang="en-US" sz="2400" b="1"/>
          </a:p>
          <a:p>
            <a:r>
              <a:rPr lang="en-US" sz="2400" b="1">
                <a:solidFill>
                  <a:srgbClr val="C00000"/>
                </a:solidFill>
              </a:rPr>
              <a:t>For high zinc in polished rice, several landraces and varieties were identified </a:t>
            </a:r>
          </a:p>
          <a:p>
            <a:endParaRPr lang="en-US" sz="2400" b="1"/>
          </a:p>
          <a:p>
            <a:endParaRPr lang="en-US" sz="2400" b="1"/>
          </a:p>
          <a:p>
            <a:endParaRPr lang="en-US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750" y="549275"/>
            <a:ext cx="7777163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 sz="2800" b="1">
                <a:solidFill>
                  <a:srgbClr val="C00000"/>
                </a:solidFill>
              </a:rPr>
              <a:t>Status of Biofortified rice (contd)</a:t>
            </a:r>
          </a:p>
          <a:p>
            <a:endParaRPr lang="en-US"/>
          </a:p>
          <a:p>
            <a:r>
              <a:rPr lang="en-US" sz="2400" b="1">
                <a:solidFill>
                  <a:srgbClr val="000099"/>
                </a:solidFill>
              </a:rPr>
              <a:t>Breeding lines with high zinc in polished rice are being developed not only in DRR, but also in UAS Bengaluru, TNAU Coimbatore, CRRI Cuttack and IGKV Raipur</a:t>
            </a:r>
          </a:p>
          <a:p>
            <a:endParaRPr lang="en-US" sz="2400" b="1"/>
          </a:p>
          <a:p>
            <a:r>
              <a:rPr lang="en-US" sz="2400" b="1">
                <a:solidFill>
                  <a:srgbClr val="C00000"/>
                </a:solidFill>
              </a:rPr>
              <a:t>Under AICRIP, a multilocation trial has been constituted since 2013 for identification of promising lines with high zinc in polished rice</a:t>
            </a:r>
          </a:p>
          <a:p>
            <a:endParaRPr lang="en-US" sz="2400" b="1"/>
          </a:p>
          <a:p>
            <a:r>
              <a:rPr lang="en-US" sz="2400" b="1">
                <a:solidFill>
                  <a:srgbClr val="000099"/>
                </a:solidFill>
              </a:rPr>
              <a:t>However, promising high iron lines in polished rice were not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188" y="620713"/>
            <a:ext cx="8424862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  <a:cs typeface="+mn-cs"/>
              </a:rPr>
              <a:t>Action points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cs typeface="+mn-cs"/>
              </a:rPr>
              <a:t>Identification of low GI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+mn-cs"/>
              </a:rPr>
              <a:t>rices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+mn-cs"/>
              </a:rPr>
              <a:t>  and specific promotion of them as preferable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+mn-cs"/>
              </a:rPr>
              <a:t>rices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+mn-cs"/>
              </a:rPr>
              <a:t> for target consumers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Clinical trials for the proof of the effectiveness of low GI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rices</a:t>
            </a:r>
            <a:endParaRPr lang="en-US" sz="240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cs typeface="+mn-cs"/>
              </a:rPr>
              <a:t>Identification of medicinal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+mn-cs"/>
              </a:rPr>
              <a:t>rices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+mn-cs"/>
              </a:rPr>
              <a:t> in all states of Country and evaluation for their efficacy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Clinical trials of medicinal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rices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for its efficiency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cs typeface="+mn-cs"/>
              </a:rPr>
              <a:t>Popularization of zinc-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+mn-cs"/>
              </a:rPr>
              <a:t>biofortified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+mn-cs"/>
              </a:rPr>
              <a:t>rices</a:t>
            </a:r>
            <a:endParaRPr lang="en-US" sz="24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grpSp>
        <p:nvGrpSpPr>
          <p:cNvPr id="2867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323528" y="260648"/>
            <a:chExt cx="8568952" cy="6336704"/>
          </a:xfrm>
        </p:grpSpPr>
        <p:pic>
          <p:nvPicPr>
            <p:cNvPr id="28675" name="Picture 3" descr="F:\DRR\DRR\Field pics_19-08-08\rice field\2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528" y="260648"/>
              <a:ext cx="8568952" cy="633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6" name="TextBox 4"/>
            <p:cNvSpPr txBox="1">
              <a:spLocks noChangeArrowheads="1"/>
            </p:cNvSpPr>
            <p:nvPr/>
          </p:nvSpPr>
          <p:spPr bwMode="auto">
            <a:xfrm>
              <a:off x="5030261" y="4797296"/>
              <a:ext cx="3429807" cy="76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b="1">
                  <a:latin typeface="Times New Roman" pitchFamily="18" charset="0"/>
                  <a:cs typeface="Times New Roman" pitchFamily="18" charset="0"/>
                </a:rPr>
                <a:t>Thank you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…..</a:t>
              </a:r>
              <a:endParaRPr lang="en-I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851275" y="476250"/>
            <a:ext cx="4165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C00000"/>
              </a:solidFill>
            </a:endParaRPr>
          </a:p>
          <a:p>
            <a:r>
              <a:rPr lang="en-US" sz="2400" b="1">
                <a:solidFill>
                  <a:srgbClr val="C00000"/>
                </a:solidFill>
              </a:rPr>
              <a:t>Rice consumption is assumed to be associated with increase in the incidence of diabetes in the rice eating zones of the country</a:t>
            </a:r>
          </a:p>
          <a:p>
            <a:endParaRPr lang="en-US" sz="2400" b="1">
              <a:solidFill>
                <a:srgbClr val="C00000"/>
              </a:solidFill>
            </a:endParaRPr>
          </a:p>
          <a:p>
            <a:endParaRPr lang="en-US" sz="2400" b="1">
              <a:solidFill>
                <a:srgbClr val="C00000"/>
              </a:solidFill>
            </a:endParaRPr>
          </a:p>
          <a:p>
            <a:endParaRPr lang="en-US" sz="2400" b="1"/>
          </a:p>
          <a:p>
            <a:r>
              <a:rPr lang="en-US" sz="2400" b="1">
                <a:solidFill>
                  <a:srgbClr val="000099"/>
                </a:solidFill>
              </a:rPr>
              <a:t>The increased sugar levels in diabetes are attributed to carbohydrates, which could include starches from white rice</a:t>
            </a:r>
            <a:endParaRPr lang="en-IN" sz="2400" b="1">
              <a:solidFill>
                <a:srgbClr val="000099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765175"/>
            <a:ext cx="2809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2565400"/>
            <a:ext cx="28098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63" y="4538663"/>
            <a:ext cx="2843212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03250" y="666750"/>
            <a:ext cx="770413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99"/>
                </a:solidFill>
              </a:rPr>
              <a:t>A study of ~230 rice varieties world wide showed that indian rices are within recommended Glycemic index</a:t>
            </a:r>
          </a:p>
          <a:p>
            <a:endParaRPr lang="en-US" sz="2400"/>
          </a:p>
          <a:p>
            <a:r>
              <a:rPr lang="en-US" sz="2400">
                <a:solidFill>
                  <a:srgbClr val="C00000"/>
                </a:solidFill>
              </a:rPr>
              <a:t>Glycemic index measures the ability of a food </a:t>
            </a:r>
            <a:r>
              <a:rPr lang="en-IN" sz="2400">
                <a:solidFill>
                  <a:srgbClr val="C00000"/>
                </a:solidFill>
              </a:rPr>
              <a:t>substance to raise blood sugar levels after eating</a:t>
            </a:r>
            <a:endParaRPr lang="en-US" sz="2400">
              <a:solidFill>
                <a:srgbClr val="C00000"/>
              </a:solidFill>
            </a:endParaRPr>
          </a:p>
          <a:p>
            <a:endParaRPr lang="en-IN" sz="2400"/>
          </a:p>
          <a:p>
            <a:r>
              <a:rPr lang="en-IN" sz="2400">
                <a:solidFill>
                  <a:srgbClr val="000099"/>
                </a:solidFill>
              </a:rPr>
              <a:t>Foods with a high glycemic index of 70 and above cause blood sugar levels to peak within a short period of time, damaging blood vessels and nerves </a:t>
            </a:r>
          </a:p>
          <a:p>
            <a:endParaRPr lang="en-IN" sz="2400"/>
          </a:p>
          <a:p>
            <a:r>
              <a:rPr lang="en-IN" sz="2400">
                <a:solidFill>
                  <a:srgbClr val="C00000"/>
                </a:solidFill>
              </a:rPr>
              <a:t>Foods with a medium (below 69)  or low glycemic index (below 55) are better options for diabetics. </a:t>
            </a:r>
          </a:p>
          <a:p>
            <a:endParaRPr lang="en-IN" sz="2400"/>
          </a:p>
          <a:p>
            <a:endParaRPr lang="en-US" sz="240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57800"/>
            <a:ext cx="46434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257800"/>
            <a:ext cx="45005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348038" y="836613"/>
            <a:ext cx="51117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>
                <a:solidFill>
                  <a:srgbClr val="C00000"/>
                </a:solidFill>
              </a:rPr>
              <a:t>Generally white rice has a glycemic index between 72 - 83</a:t>
            </a:r>
          </a:p>
          <a:p>
            <a:endParaRPr lang="en-IN" sz="2400" b="1"/>
          </a:p>
          <a:p>
            <a:r>
              <a:rPr lang="en-IN" sz="2400" b="1">
                <a:solidFill>
                  <a:srgbClr val="000099"/>
                </a:solidFill>
              </a:rPr>
              <a:t>Brown rice GI  48 - 62</a:t>
            </a:r>
          </a:p>
          <a:p>
            <a:endParaRPr lang="en-US" sz="2400" b="1"/>
          </a:p>
          <a:p>
            <a:r>
              <a:rPr lang="en-US" sz="2400" b="1">
                <a:solidFill>
                  <a:srgbClr val="C00000"/>
                </a:solidFill>
              </a:rPr>
              <a:t>Basmati rice GI 78 – 74</a:t>
            </a:r>
          </a:p>
          <a:p>
            <a:endParaRPr lang="en-US" sz="2400" b="1"/>
          </a:p>
          <a:p>
            <a:r>
              <a:rPr lang="en-US" sz="2400" b="1">
                <a:solidFill>
                  <a:srgbClr val="000099"/>
                </a:solidFill>
              </a:rPr>
              <a:t>Most of the Indian rice varieties GI ~50 (&lt;60)</a:t>
            </a:r>
          </a:p>
          <a:p>
            <a:endParaRPr lang="en-US" sz="2400" b="1"/>
          </a:p>
          <a:p>
            <a:r>
              <a:rPr lang="en-US" sz="2400" b="1">
                <a:solidFill>
                  <a:srgbClr val="C00000"/>
                </a:solidFill>
              </a:rPr>
              <a:t>Swarna and Mahsuri GI 55</a:t>
            </a:r>
          </a:p>
          <a:p>
            <a:endParaRPr lang="en-US" sz="2400" b="1">
              <a:solidFill>
                <a:srgbClr val="C00000"/>
              </a:solidFill>
            </a:endParaRPr>
          </a:p>
          <a:p>
            <a:r>
              <a:rPr lang="en-US" sz="2400" b="1">
                <a:solidFill>
                  <a:srgbClr val="000099"/>
                </a:solidFill>
              </a:rPr>
              <a:t>Resistant starches play a role in GI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351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9500"/>
            <a:ext cx="183515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68838"/>
            <a:ext cx="183515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11188" y="620713"/>
            <a:ext cx="770572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99"/>
                </a:solidFill>
              </a:rPr>
              <a:t>Though alternate foods are suggested/adopted, the satiety (satisfaction) of rice consumers can be full with low GI rice or brown rice </a:t>
            </a:r>
          </a:p>
          <a:p>
            <a:endParaRPr lang="en-US" sz="2400" b="1">
              <a:solidFill>
                <a:srgbClr val="000099"/>
              </a:solidFill>
            </a:endParaRPr>
          </a:p>
          <a:p>
            <a:r>
              <a:rPr lang="en-US" sz="2400" b="1">
                <a:solidFill>
                  <a:srgbClr val="C00000"/>
                </a:solidFill>
              </a:rPr>
              <a:t>Health aware and diabetes prone rice consumers can switch their rice based diet to low GI rice</a:t>
            </a:r>
          </a:p>
          <a:p>
            <a:endParaRPr lang="en-IN" sz="2400" b="1"/>
          </a:p>
          <a:p>
            <a:r>
              <a:rPr lang="en-US" sz="2400" b="1">
                <a:solidFill>
                  <a:srgbClr val="000099"/>
                </a:solidFill>
              </a:rPr>
              <a:t>Biofortified rice with high zinc and iron is also being developed</a:t>
            </a:r>
          </a:p>
          <a:p>
            <a:endParaRPr lang="en-US" sz="2400" b="1">
              <a:solidFill>
                <a:srgbClr val="000099"/>
              </a:solidFill>
            </a:endParaRPr>
          </a:p>
          <a:p>
            <a:r>
              <a:rPr lang="en-US" sz="2400" b="1">
                <a:solidFill>
                  <a:srgbClr val="C00000"/>
                </a:solidFill>
              </a:rPr>
              <a:t>Several ‘Diabetic’ rices are available in market, but their bio efficacy need to be certified with competent government body</a:t>
            </a:r>
            <a:endParaRPr lang="en-I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750" y="692150"/>
            <a:ext cx="79930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99"/>
                </a:solidFill>
              </a:rPr>
              <a:t>Rice in addition to being staple food crop in India is also known for its medicinal values</a:t>
            </a:r>
            <a:endParaRPr lang="en-IN" sz="2400">
              <a:solidFill>
                <a:srgbClr val="000099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8125" y="1844675"/>
            <a:ext cx="8534400" cy="30480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lnSpc>
                <a:spcPct val="90000"/>
              </a:lnSpc>
              <a:buClr>
                <a:srgbClr val="006600"/>
              </a:buClr>
              <a:buSzPct val="200000"/>
              <a:buFont typeface="Georgia" pitchFamily="18" charset="0"/>
              <a:buNone/>
              <a:defRPr/>
            </a:pPr>
            <a:r>
              <a:rPr lang="en-US" altLang="en-US" sz="2400" b="1" dirty="0" smtClean="0">
                <a:solidFill>
                  <a:srgbClr val="C00000"/>
                </a:solidFill>
              </a:rPr>
              <a:t>Some selected varieties used in  specific treatments</a:t>
            </a:r>
          </a:p>
          <a:p>
            <a:pPr marL="45720" indent="0" algn="ctr" fontAlgn="auto">
              <a:lnSpc>
                <a:spcPct val="90000"/>
              </a:lnSpc>
              <a:buClr>
                <a:srgbClr val="006600"/>
              </a:buClr>
              <a:buSzPct val="200000"/>
              <a:buFont typeface="Georgia" pitchFamily="18" charset="0"/>
              <a:buNone/>
              <a:defRPr/>
            </a:pPr>
            <a:endParaRPr lang="en-US" altLang="en-US" sz="2000" b="1" dirty="0" smtClean="0">
              <a:solidFill>
                <a:srgbClr val="C00000"/>
              </a:solidFill>
            </a:endParaRPr>
          </a:p>
          <a:p>
            <a:pPr lvl="1" algn="just" fontAlgn="auto">
              <a:lnSpc>
                <a:spcPct val="90000"/>
              </a:lnSpc>
              <a:buClr>
                <a:srgbClr val="FF33CC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dirty="0" err="1" smtClean="0">
                <a:solidFill>
                  <a:srgbClr val="C00000"/>
                </a:solidFill>
              </a:rPr>
              <a:t>Aalcha</a:t>
            </a:r>
            <a:r>
              <a:rPr lang="en-US" altLang="en-US" b="1" dirty="0" smtClean="0">
                <a:solidFill>
                  <a:srgbClr val="C00000"/>
                </a:solidFill>
              </a:rPr>
              <a:t>,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Nagkesar</a:t>
            </a:r>
            <a:r>
              <a:rPr lang="en-US" altLang="en-US" b="1" dirty="0" smtClean="0">
                <a:solidFill>
                  <a:srgbClr val="C00000"/>
                </a:solidFill>
              </a:rPr>
              <a:t>, Kari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bhatta</a:t>
            </a:r>
            <a:r>
              <a:rPr lang="en-US" altLang="en-US" b="1" dirty="0" smtClean="0"/>
              <a:t>	</a:t>
            </a:r>
            <a:r>
              <a:rPr lang="en-US" altLang="en-US" b="1" dirty="0" smtClean="0">
                <a:solidFill>
                  <a:srgbClr val="000099"/>
                </a:solidFill>
              </a:rPr>
              <a:t>- Skin problems</a:t>
            </a:r>
          </a:p>
          <a:p>
            <a:pPr lvl="1" algn="just" fontAlgn="auto">
              <a:lnSpc>
                <a:spcPct val="90000"/>
              </a:lnSpc>
              <a:buClr>
                <a:srgbClr val="FF33CC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dirty="0" err="1" smtClean="0">
                <a:solidFill>
                  <a:srgbClr val="C00000"/>
                </a:solidFill>
              </a:rPr>
              <a:t>Atikaya</a:t>
            </a:r>
            <a:r>
              <a:rPr lang="en-US" altLang="en-US" b="1" dirty="0" smtClean="0"/>
              <a:t>				</a:t>
            </a:r>
            <a:r>
              <a:rPr lang="en-US" altLang="en-US" b="1" dirty="0" smtClean="0">
                <a:solidFill>
                  <a:srgbClr val="000099"/>
                </a:solidFill>
              </a:rPr>
              <a:t>- health tonic</a:t>
            </a:r>
          </a:p>
          <a:p>
            <a:pPr lvl="1" algn="just" fontAlgn="auto">
              <a:lnSpc>
                <a:spcPct val="90000"/>
              </a:lnSpc>
              <a:buClr>
                <a:srgbClr val="FF33CC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dirty="0" err="1" smtClean="0">
                <a:solidFill>
                  <a:srgbClr val="C00000"/>
                </a:solidFill>
              </a:rPr>
              <a:t>Kanthi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Banko</a:t>
            </a:r>
            <a:r>
              <a:rPr lang="en-US" altLang="en-US" b="1" dirty="0" smtClean="0"/>
              <a:t>			</a:t>
            </a:r>
            <a:r>
              <a:rPr lang="en-US" altLang="en-US" b="1" dirty="0" smtClean="0">
                <a:solidFill>
                  <a:srgbClr val="000099"/>
                </a:solidFill>
              </a:rPr>
              <a:t>- Medicinal properties</a:t>
            </a:r>
          </a:p>
          <a:p>
            <a:pPr lvl="1" algn="just" fontAlgn="auto">
              <a:lnSpc>
                <a:spcPct val="90000"/>
              </a:lnSpc>
              <a:buClr>
                <a:srgbClr val="FF33CC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dirty="0" err="1" smtClean="0">
                <a:solidFill>
                  <a:srgbClr val="C00000"/>
                </a:solidFill>
              </a:rPr>
              <a:t>Chinta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puvvu</a:t>
            </a:r>
            <a:r>
              <a:rPr lang="en-US" altLang="en-US" b="1" dirty="0" smtClean="0">
                <a:solidFill>
                  <a:srgbClr val="C00000"/>
                </a:solidFill>
              </a:rPr>
              <a:t>,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Paccha</a:t>
            </a:r>
            <a:r>
              <a:rPr lang="en-US" altLang="en-US" b="1" dirty="0" smtClean="0">
                <a:solidFill>
                  <a:srgbClr val="C00000"/>
                </a:solidFill>
              </a:rPr>
              <a:t> 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ganneru</a:t>
            </a:r>
            <a:r>
              <a:rPr lang="en-US" altLang="en-US" b="1" dirty="0" smtClean="0"/>
              <a:t>	</a:t>
            </a:r>
            <a:r>
              <a:rPr lang="en-US" altLang="en-US" b="1" dirty="0" smtClean="0">
                <a:solidFill>
                  <a:srgbClr val="000099"/>
                </a:solidFill>
              </a:rPr>
              <a:t>- Nutritional &amp; medicinal value</a:t>
            </a:r>
          </a:p>
          <a:p>
            <a:pPr lvl="1" algn="just" fontAlgn="auto">
              <a:lnSpc>
                <a:spcPct val="90000"/>
              </a:lnSpc>
              <a:buClr>
                <a:srgbClr val="FF33CC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dirty="0" err="1" smtClean="0">
                <a:solidFill>
                  <a:srgbClr val="C00000"/>
                </a:solidFill>
              </a:rPr>
              <a:t>Gathuran</a:t>
            </a:r>
            <a:r>
              <a:rPr lang="en-US" altLang="en-US" b="1" dirty="0" smtClean="0"/>
              <a:t>				</a:t>
            </a:r>
            <a:r>
              <a:rPr lang="en-US" altLang="en-US" b="1" dirty="0" smtClean="0">
                <a:solidFill>
                  <a:srgbClr val="000099"/>
                </a:solidFill>
              </a:rPr>
              <a:t>- Arthritis, Rheumatism</a:t>
            </a:r>
          </a:p>
          <a:p>
            <a:pPr lvl="1" algn="just" fontAlgn="auto">
              <a:lnSpc>
                <a:spcPct val="90000"/>
              </a:lnSpc>
              <a:buClr>
                <a:srgbClr val="FF33CC"/>
              </a:buClr>
              <a:buFont typeface="Wingdings" pitchFamily="2" charset="2"/>
              <a:buNone/>
              <a:defRPr/>
            </a:pPr>
            <a:r>
              <a:rPr lang="en-US" altLang="en-US" b="1" dirty="0" smtClean="0"/>
              <a:t>        </a:t>
            </a:r>
          </a:p>
          <a:p>
            <a:pPr fontAlgn="auto">
              <a:lnSpc>
                <a:spcPct val="90000"/>
              </a:lnSpc>
              <a:defRPr/>
            </a:pPr>
            <a:endParaRPr lang="en-US" altLang="en-US" sz="1800" b="1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5013325"/>
            <a:ext cx="2921001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5013325"/>
            <a:ext cx="324008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5013325"/>
            <a:ext cx="29876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188" y="404813"/>
            <a:ext cx="777716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C00000"/>
                </a:solidFill>
              </a:rPr>
              <a:t>Some popular medicinal rice varieties</a:t>
            </a:r>
            <a:endParaRPr lang="en-IN"/>
          </a:p>
          <a:p>
            <a:endParaRPr lang="en-IN"/>
          </a:p>
          <a:p>
            <a:r>
              <a:rPr lang="en-IN" b="1">
                <a:solidFill>
                  <a:srgbClr val="000099"/>
                </a:solidFill>
              </a:rPr>
              <a:t>Gathuran- arthritis</a:t>
            </a:r>
          </a:p>
          <a:p>
            <a:r>
              <a:rPr lang="en-IN" b="1">
                <a:solidFill>
                  <a:srgbClr val="000099"/>
                </a:solidFill>
              </a:rPr>
              <a:t>Aalcha’  - pimples </a:t>
            </a:r>
          </a:p>
          <a:p>
            <a:r>
              <a:rPr lang="en-IN" b="1">
                <a:solidFill>
                  <a:srgbClr val="000099"/>
                </a:solidFill>
              </a:rPr>
              <a:t>Maharaji - strength and stamina to ladies post delivery</a:t>
            </a:r>
          </a:p>
          <a:p>
            <a:r>
              <a:rPr lang="en-IN" b="1">
                <a:solidFill>
                  <a:srgbClr val="000099"/>
                </a:solidFill>
              </a:rPr>
              <a:t>Baisoor – epilepsy; headache, boils, skin diseases, ringworm infections, conjunctivitis</a:t>
            </a:r>
          </a:p>
          <a:p>
            <a:r>
              <a:rPr lang="en-IN" b="1">
                <a:solidFill>
                  <a:srgbClr val="000099"/>
                </a:solidFill>
              </a:rPr>
              <a:t>Laicha – Pre pregancy</a:t>
            </a:r>
          </a:p>
          <a:p>
            <a:endParaRPr lang="en-US"/>
          </a:p>
          <a:p>
            <a:r>
              <a:rPr lang="en-US" b="1">
                <a:solidFill>
                  <a:srgbClr val="C00000"/>
                </a:solidFill>
              </a:rPr>
              <a:t>Other popular medicinal rices</a:t>
            </a:r>
          </a:p>
          <a:p>
            <a:endParaRPr lang="en-US" b="1">
              <a:solidFill>
                <a:srgbClr val="C00000"/>
              </a:solidFill>
            </a:endParaRPr>
          </a:p>
          <a:p>
            <a:r>
              <a:rPr lang="en-US" b="1">
                <a:solidFill>
                  <a:srgbClr val="000099"/>
                </a:solidFill>
              </a:rPr>
              <a:t>Jhilli		Udan Pakheru</a:t>
            </a:r>
          </a:p>
          <a:p>
            <a:r>
              <a:rPr lang="en-US" b="1">
                <a:solidFill>
                  <a:srgbClr val="000099"/>
                </a:solidFill>
              </a:rPr>
              <a:t>Ramakeli	Shyam Lal</a:t>
            </a:r>
          </a:p>
          <a:p>
            <a:r>
              <a:rPr lang="en-US" b="1">
                <a:solidFill>
                  <a:srgbClr val="000099"/>
                </a:solidFill>
              </a:rPr>
              <a:t>Tenduphool 	</a:t>
            </a:r>
            <a:r>
              <a:rPr lang="en-IN" b="1">
                <a:solidFill>
                  <a:srgbClr val="000099"/>
                </a:solidFill>
              </a:rPr>
              <a:t>Kalama</a:t>
            </a:r>
          </a:p>
          <a:p>
            <a:r>
              <a:rPr lang="en-IN" b="1">
                <a:solidFill>
                  <a:srgbClr val="000099"/>
                </a:solidFill>
              </a:rPr>
              <a:t>Pundarika	Panduka</a:t>
            </a:r>
          </a:p>
          <a:p>
            <a:r>
              <a:rPr lang="en-IN" b="1">
                <a:solidFill>
                  <a:srgbClr val="000099"/>
                </a:solidFill>
              </a:rPr>
              <a:t>Sugandhalaka	Kardamaka</a:t>
            </a:r>
          </a:p>
          <a:p>
            <a:r>
              <a:rPr lang="en-IN" b="1">
                <a:solidFill>
                  <a:srgbClr val="000099"/>
                </a:solidFill>
              </a:rPr>
              <a:t>Maetunaka	Mahasali</a:t>
            </a:r>
          </a:p>
          <a:p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16563"/>
            <a:ext cx="43561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5516563"/>
            <a:ext cx="468153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7088" y="908050"/>
            <a:ext cx="51847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99"/>
                </a:solidFill>
              </a:rPr>
              <a:t>Of all medicinal rices, Njavara is the single largest used rice for medicinal purpose</a:t>
            </a:r>
          </a:p>
          <a:p>
            <a:endParaRPr lang="en-US" sz="2400" b="1"/>
          </a:p>
          <a:p>
            <a:r>
              <a:rPr lang="en-US" sz="2400" b="1">
                <a:solidFill>
                  <a:srgbClr val="C00000"/>
                </a:solidFill>
              </a:rPr>
              <a:t>Njavara rice cultivation is geographically restricted to Kerala (GEOGRAPHICAL INDEX)</a:t>
            </a:r>
          </a:p>
          <a:p>
            <a:endParaRPr lang="en-US" sz="2400" b="1"/>
          </a:p>
          <a:p>
            <a:r>
              <a:rPr lang="en-US" sz="2400" b="1">
                <a:solidFill>
                  <a:srgbClr val="000099"/>
                </a:solidFill>
              </a:rPr>
              <a:t>The rice in good demand and its present market value is eight to ten folds higher than that of normal rice (Rs 350-400 kg) </a:t>
            </a:r>
          </a:p>
          <a:p>
            <a:endParaRPr lang="en-US" sz="2400" b="1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17463"/>
            <a:ext cx="19081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420938"/>
            <a:ext cx="19081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4725988"/>
            <a:ext cx="190500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ChangeArrowheads="1"/>
          </p:cNvSpPr>
          <p:nvPr/>
        </p:nvSpPr>
        <p:spPr bwMode="auto">
          <a:xfrm>
            <a:off x="395288" y="620713"/>
            <a:ext cx="79216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Njavara is used in ‘</a:t>
            </a:r>
            <a:r>
              <a:rPr lang="en-US" sz="2400" b="1" i="1">
                <a:solidFill>
                  <a:srgbClr val="C00000"/>
                </a:solidFill>
              </a:rPr>
              <a:t>njavarakizhi</a:t>
            </a:r>
            <a:r>
              <a:rPr lang="en-US" sz="2400" b="1">
                <a:solidFill>
                  <a:srgbClr val="C00000"/>
                </a:solidFill>
              </a:rPr>
              <a:t>’(an  Ayurvedic treatments for neural disorders) and </a:t>
            </a:r>
            <a:r>
              <a:rPr lang="en-US" sz="2400" b="1" i="1">
                <a:solidFill>
                  <a:srgbClr val="C00000"/>
                </a:solidFill>
              </a:rPr>
              <a:t>‘marunnukanji’</a:t>
            </a:r>
            <a:r>
              <a:rPr lang="en-US" sz="2400" b="1">
                <a:solidFill>
                  <a:srgbClr val="C00000"/>
                </a:solidFill>
              </a:rPr>
              <a:t> (in the preparation of a replenishing health drink) </a:t>
            </a:r>
          </a:p>
          <a:p>
            <a:endParaRPr lang="en-US" sz="2400" b="1"/>
          </a:p>
          <a:p>
            <a:r>
              <a:rPr lang="en-US" sz="2400" b="1">
                <a:solidFill>
                  <a:srgbClr val="000099"/>
                </a:solidFill>
              </a:rPr>
              <a:t>Njavara based treatments form one of the key elements in Ayurveda tourism in Kerala and elsewhere</a:t>
            </a:r>
          </a:p>
          <a:p>
            <a:endParaRPr lang="en-US" sz="2400" b="1">
              <a:solidFill>
                <a:srgbClr val="C00000"/>
              </a:solidFill>
            </a:endParaRPr>
          </a:p>
          <a:p>
            <a:r>
              <a:rPr lang="en-US" sz="2400" b="1">
                <a:solidFill>
                  <a:srgbClr val="C00000"/>
                </a:solidFill>
              </a:rPr>
              <a:t>Njavara rice is also made as powder and eaten with milk as breakfast cereal</a:t>
            </a:r>
            <a:endParaRPr lang="en-IN" sz="2400" b="1">
              <a:solidFill>
                <a:srgbClr val="C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21263"/>
            <a:ext cx="313213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5021263"/>
            <a:ext cx="33115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5021263"/>
            <a:ext cx="2700337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369</TotalTime>
  <Words>756</Words>
  <Application>Microsoft Office PowerPoint</Application>
  <PresentationFormat>On-screen Show (4:3)</PresentationFormat>
  <Paragraphs>141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Georgia</vt:lpstr>
      <vt:lpstr>Calibri</vt:lpstr>
      <vt:lpstr>Wingdings</vt:lpstr>
      <vt:lpstr>Times New Roman</vt:lpstr>
      <vt:lpstr>Slipstream</vt:lpstr>
      <vt:lpstr>Slipstream</vt:lpstr>
      <vt:lpstr>Slipstream</vt:lpstr>
      <vt:lpstr>Slipstream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hamenth</dc:creator>
  <cp:lastModifiedBy>JSP</cp:lastModifiedBy>
  <cp:revision>22</cp:revision>
  <dcterms:created xsi:type="dcterms:W3CDTF">2014-10-22T04:33:16Z</dcterms:created>
  <dcterms:modified xsi:type="dcterms:W3CDTF">2014-10-26T16:10:30Z</dcterms:modified>
</cp:coreProperties>
</file>