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5"/>
  </p:notesMasterIdLst>
  <p:sldIdLst>
    <p:sldId id="257" r:id="rId2"/>
    <p:sldId id="337" r:id="rId3"/>
    <p:sldId id="338" r:id="rId4"/>
    <p:sldId id="357" r:id="rId5"/>
    <p:sldId id="339" r:id="rId6"/>
    <p:sldId id="340" r:id="rId7"/>
    <p:sldId id="341" r:id="rId8"/>
    <p:sldId id="342" r:id="rId9"/>
    <p:sldId id="322" r:id="rId10"/>
    <p:sldId id="343" r:id="rId11"/>
    <p:sldId id="323" r:id="rId12"/>
    <p:sldId id="351" r:id="rId13"/>
    <p:sldId id="359" r:id="rId14"/>
    <p:sldId id="352" r:id="rId15"/>
    <p:sldId id="353" r:id="rId16"/>
    <p:sldId id="354" r:id="rId17"/>
    <p:sldId id="355" r:id="rId18"/>
    <p:sldId id="356" r:id="rId19"/>
    <p:sldId id="347" r:id="rId20"/>
    <p:sldId id="348" r:id="rId21"/>
    <p:sldId id="358" r:id="rId22"/>
    <p:sldId id="350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00"/>
    <a:srgbClr val="5F5F5F"/>
    <a:srgbClr val="003300"/>
    <a:srgbClr val="003366"/>
    <a:srgbClr val="080808"/>
    <a:srgbClr val="666633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F2BE84-FECE-4942-8B0D-7DF57035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B65C-0059-4314-8592-6D3E1A343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597F-2A30-4305-8364-2775F4B4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F300-2E43-4BE0-B014-D28D2548D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AFC9-2A0C-4E92-8668-47EF21D7A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1DFE-0ADE-4D7B-840E-EEBA10AC7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DDEE-35F3-4867-AEC5-B8EFE998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D193-C97F-4134-A36B-DC3D8CDF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A659-8F07-4CC5-9ADD-972154A2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AAC7-0A2C-4EED-926D-23C2870FE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A9A1-80FC-4641-97AE-52E4E9136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294D-3296-43C3-91F1-D2E4F77B3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E888-8D90-4E1D-B64F-C70CB3DF2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412CA30-4F8F-402D-B843-802BB7ED1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http://www.cicrindia.org/images/logo.gif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3074" r:id="rId3" imgW="952633" imgH="1209524" progId="">
              <p:embed/>
            </p:oleObj>
          </a:graphicData>
        </a:graphic>
      </p:graphicFrame>
      <p:pic>
        <p:nvPicPr>
          <p:cNvPr id="3075" name="Picture 4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 novel method for the management of mealybug in Cotton.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00200" y="4038600"/>
            <a:ext cx="5715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zh-CN" sz="2000" b="1" dirty="0">
              <a:solidFill>
                <a:srgbClr val="003399"/>
              </a:solidFill>
              <a:latin typeface="Arial" charset="0"/>
              <a:ea typeface="SimSun" pitchFamily="2" charset="-122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 err="1">
                <a:solidFill>
                  <a:srgbClr val="003399"/>
                </a:solidFill>
                <a:latin typeface="Arial" charset="0"/>
                <a:ea typeface="SimSun" pitchFamily="2" charset="-122"/>
              </a:rPr>
              <a:t>Gulsar</a:t>
            </a: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zh-CN" sz="2000" b="1" dirty="0" err="1">
                <a:solidFill>
                  <a:srgbClr val="003399"/>
                </a:solidFill>
                <a:latin typeface="Arial" charset="0"/>
                <a:ea typeface="SimSun" pitchFamily="2" charset="-122"/>
              </a:rPr>
              <a:t>Banu</a:t>
            </a: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 J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Principal Scientist,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Central Institute for Cotton Research,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Regional Station,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Coimbatore-641 003.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Tamil Nadu</a:t>
            </a:r>
            <a:r>
              <a:rPr lang="en-US" altLang="zh-CN" sz="2000" dirty="0">
                <a:solidFill>
                  <a:srgbClr val="003399"/>
                </a:solidFill>
                <a:latin typeface="Arial" charset="0"/>
                <a:ea typeface="SimSun" pitchFamily="2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99"/>
                </a:solidFill>
              </a:rPr>
              <a:t>The mealy bugs, </a:t>
            </a:r>
            <a:r>
              <a:rPr lang="en-US" sz="2000" b="1" i="1" dirty="0" err="1" smtClean="0">
                <a:solidFill>
                  <a:srgbClr val="000099"/>
                </a:solidFill>
              </a:rPr>
              <a:t>P.solenopsis</a:t>
            </a:r>
            <a:r>
              <a:rPr lang="en-US" sz="2000" b="1" i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and </a:t>
            </a:r>
            <a:r>
              <a:rPr lang="en-US" sz="2000" b="1" i="1" dirty="0" smtClean="0">
                <a:solidFill>
                  <a:srgbClr val="000099"/>
                </a:solidFill>
              </a:rPr>
              <a:t>P. </a:t>
            </a:r>
            <a:r>
              <a:rPr lang="en-US" sz="2000" b="1" i="1" dirty="0" err="1" smtClean="0">
                <a:solidFill>
                  <a:srgbClr val="000099"/>
                </a:solidFill>
              </a:rPr>
              <a:t>marginatus</a:t>
            </a:r>
            <a:r>
              <a:rPr lang="en-US" sz="2000" b="1" i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were collected from the naturally infested cotton </a:t>
            </a:r>
            <a:r>
              <a:rPr lang="en-US" sz="2000" b="1" dirty="0" smtClean="0">
                <a:solidFill>
                  <a:srgbClr val="000099"/>
                </a:solidFill>
              </a:rPr>
              <a:t>plants.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00099"/>
                </a:solidFill>
              </a:rPr>
              <a:t>Pure cultures of the fungi were </a:t>
            </a:r>
            <a:r>
              <a:rPr lang="en-US" sz="2000" b="1" dirty="0" err="1" smtClean="0">
                <a:solidFill>
                  <a:srgbClr val="000099"/>
                </a:solidFill>
              </a:rPr>
              <a:t>subcultured</a:t>
            </a:r>
            <a:r>
              <a:rPr lang="en-US" sz="2000" b="1" dirty="0" smtClean="0">
                <a:solidFill>
                  <a:srgbClr val="000099"/>
                </a:solidFill>
              </a:rPr>
              <a:t> and </a:t>
            </a:r>
            <a:r>
              <a:rPr lang="en-US" sz="2000" b="1" dirty="0" smtClean="0">
                <a:solidFill>
                  <a:srgbClr val="000099"/>
                </a:solidFill>
              </a:rPr>
              <a:t>spores were harvested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Spore count was determined using a double ruled </a:t>
            </a:r>
            <a:r>
              <a:rPr lang="en-US" sz="2000" b="1" dirty="0" err="1" smtClean="0">
                <a:solidFill>
                  <a:srgbClr val="000099"/>
                </a:solidFill>
              </a:rPr>
              <a:t>Neubauer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haemocytometer</a:t>
            </a:r>
            <a:r>
              <a:rPr lang="en-US" sz="2000" b="1" dirty="0" smtClean="0">
                <a:solidFill>
                  <a:srgbClr val="000099"/>
                </a:solidFill>
              </a:rPr>
              <a:t> using phase contrast microscope (</a:t>
            </a:r>
            <a:r>
              <a:rPr lang="en-US" sz="2000" b="1" dirty="0" err="1" smtClean="0">
                <a:solidFill>
                  <a:srgbClr val="000099"/>
                </a:solidFill>
              </a:rPr>
              <a:t>Goettel</a:t>
            </a:r>
            <a:r>
              <a:rPr lang="en-US" sz="2000" b="1" dirty="0" smtClean="0">
                <a:solidFill>
                  <a:srgbClr val="000099"/>
                </a:solidFill>
              </a:rPr>
              <a:t> and </a:t>
            </a:r>
            <a:r>
              <a:rPr lang="en-US" sz="2000" b="1" dirty="0" err="1" smtClean="0">
                <a:solidFill>
                  <a:srgbClr val="000099"/>
                </a:solidFill>
              </a:rPr>
              <a:t>Inglis</a:t>
            </a:r>
            <a:r>
              <a:rPr lang="en-US" sz="2000" b="1" dirty="0" smtClean="0">
                <a:solidFill>
                  <a:srgbClr val="000099"/>
                </a:solidFill>
              </a:rPr>
              <a:t>, 1997).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</a:rPr>
              <a:t>Pathogenicity</a:t>
            </a:r>
            <a:r>
              <a:rPr lang="en-US" sz="3200" b="1" dirty="0" smtClean="0">
                <a:solidFill>
                  <a:schemeClr val="accent4"/>
                </a:solidFill>
              </a:rPr>
              <a:t>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13314" r:id="rId3" imgW="952633" imgH="1209524" progId="">
              <p:embed/>
            </p:oleObj>
          </a:graphicData>
        </a:graphic>
      </p:graphicFrame>
      <p:pic>
        <p:nvPicPr>
          <p:cNvPr id="13315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81000" y="1339999"/>
            <a:ext cx="8763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-457200">
              <a:defRPr/>
            </a:pPr>
            <a:r>
              <a:rPr lang="en-US" sz="2400" dirty="0"/>
              <a:t>Insect	: </a:t>
            </a:r>
            <a:r>
              <a:rPr lang="en-US" sz="2400" dirty="0" smtClean="0"/>
              <a:t>Nymphs and adults of </a:t>
            </a:r>
            <a:r>
              <a:rPr lang="en-US" sz="2400" i="1" dirty="0" err="1" smtClean="0"/>
              <a:t>P.solenopsis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P. </a:t>
            </a:r>
            <a:r>
              <a:rPr lang="en-US" sz="2400" i="1" dirty="0" smtClean="0"/>
              <a:t>   		  </a:t>
            </a:r>
            <a:r>
              <a:rPr lang="en-US" sz="2400" i="1" dirty="0" err="1" smtClean="0"/>
              <a:t>marginatus</a:t>
            </a:r>
            <a:r>
              <a:rPr lang="en-US" sz="2400" i="1" dirty="0" smtClean="0"/>
              <a:t> </a:t>
            </a:r>
            <a:r>
              <a:rPr lang="en-US" sz="2400" dirty="0"/>
              <a:t>	</a:t>
            </a:r>
          </a:p>
          <a:p>
            <a:pPr indent="-457200">
              <a:defRPr/>
            </a:pPr>
            <a:r>
              <a:rPr lang="en-US" sz="2400" dirty="0"/>
              <a:t>Fungus	: </a:t>
            </a:r>
            <a:r>
              <a:rPr lang="en-US" sz="2400" dirty="0" smtClean="0"/>
              <a:t>5 </a:t>
            </a:r>
            <a:r>
              <a:rPr lang="en-US" sz="2400" dirty="0"/>
              <a:t>x 10</a:t>
            </a:r>
            <a:r>
              <a:rPr lang="en-US" sz="2400" baseline="30000" dirty="0"/>
              <a:t>5</a:t>
            </a:r>
            <a:r>
              <a:rPr lang="en-US" sz="2400" dirty="0"/>
              <a:t> , 1 x 10</a:t>
            </a:r>
            <a:r>
              <a:rPr lang="en-US" sz="2400" baseline="30000" dirty="0"/>
              <a:t>6 </a:t>
            </a:r>
            <a:r>
              <a:rPr lang="en-US" sz="2400" dirty="0"/>
              <a:t>,5 x 10</a:t>
            </a:r>
            <a:r>
              <a:rPr lang="en-US" sz="2400" baseline="30000" dirty="0"/>
              <a:t>6</a:t>
            </a:r>
            <a:r>
              <a:rPr lang="en-US" sz="2400" dirty="0"/>
              <a:t>,</a:t>
            </a:r>
            <a:r>
              <a:rPr lang="en-US" sz="2400" baseline="30000" dirty="0"/>
              <a:t> </a:t>
            </a:r>
            <a:r>
              <a:rPr lang="en-US" sz="2400" dirty="0"/>
              <a:t>1 x 10</a:t>
            </a:r>
            <a:r>
              <a:rPr lang="en-US" sz="2400" baseline="30000" dirty="0"/>
              <a:t>7</a:t>
            </a:r>
            <a:r>
              <a:rPr lang="en-US" sz="2400" dirty="0"/>
              <a:t>,</a:t>
            </a:r>
            <a:r>
              <a:rPr lang="en-US" sz="2400" baseline="30000" dirty="0"/>
              <a:t> </a:t>
            </a:r>
            <a:r>
              <a:rPr lang="en-US" sz="2400" dirty="0"/>
              <a:t>1 x 10</a:t>
            </a:r>
            <a:r>
              <a:rPr lang="en-US" sz="2400" baseline="30000" dirty="0"/>
              <a:t>7 </a:t>
            </a:r>
            <a:r>
              <a:rPr lang="en-US" sz="2400" baseline="30000" dirty="0" smtClean="0"/>
              <a:t>		   </a:t>
            </a:r>
            <a:r>
              <a:rPr lang="en-US" sz="2400" dirty="0" smtClean="0"/>
              <a:t>and </a:t>
            </a:r>
            <a:r>
              <a:rPr lang="en-US" sz="2400" dirty="0"/>
              <a:t>1x10</a:t>
            </a:r>
            <a:r>
              <a:rPr lang="en-US" sz="2400" baseline="30000" dirty="0"/>
              <a:t>8</a:t>
            </a:r>
            <a:r>
              <a:rPr lang="en-US" sz="2400" dirty="0"/>
              <a:t> spores/ml</a:t>
            </a:r>
          </a:p>
          <a:p>
            <a:pPr indent="-457200">
              <a:defRPr/>
            </a:pPr>
            <a:r>
              <a:rPr lang="en-US" sz="2400" dirty="0"/>
              <a:t>Control	: </a:t>
            </a:r>
            <a:r>
              <a:rPr lang="en-US" sz="2400" dirty="0" smtClean="0"/>
              <a:t>Sterile </a:t>
            </a:r>
            <a:r>
              <a:rPr lang="en-US" sz="2400" dirty="0"/>
              <a:t>distilled water containing </a:t>
            </a:r>
            <a:r>
              <a:rPr lang="en-US" sz="2400" dirty="0" err="1"/>
              <a:t>Tween</a:t>
            </a:r>
            <a:r>
              <a:rPr lang="en-US" sz="2400" dirty="0"/>
              <a:t> </a:t>
            </a:r>
            <a:r>
              <a:rPr lang="en-US" sz="2400" dirty="0" smtClean="0"/>
              <a:t>			   80 </a:t>
            </a:r>
            <a:r>
              <a:rPr lang="en-US" sz="2400" dirty="0"/>
              <a:t>solution (0.2 </a:t>
            </a:r>
            <a:r>
              <a:rPr lang="en-US" sz="2400" dirty="0" err="1"/>
              <a:t>mL</a:t>
            </a:r>
            <a:r>
              <a:rPr lang="en-US" sz="2400" dirty="0"/>
              <a:t> L</a:t>
            </a:r>
            <a:r>
              <a:rPr lang="en-US" sz="2400" baseline="30000" dirty="0"/>
              <a:t>−1</a:t>
            </a:r>
            <a:r>
              <a:rPr lang="en-US" sz="2400" dirty="0"/>
              <a:t>) </a:t>
            </a:r>
          </a:p>
          <a:p>
            <a:pPr indent="-457200">
              <a:defRPr/>
            </a:pPr>
            <a:r>
              <a:rPr lang="en-US" sz="2400" dirty="0"/>
              <a:t>Observations: Numbers of dead </a:t>
            </a:r>
            <a:r>
              <a:rPr lang="en-US" sz="2400" dirty="0" smtClean="0"/>
              <a:t>insects </a:t>
            </a:r>
            <a:r>
              <a:rPr lang="en-US" sz="2400" dirty="0"/>
              <a:t>at 24 hours </a:t>
            </a:r>
            <a:r>
              <a:rPr lang="en-US" sz="2400" dirty="0" smtClean="0"/>
              <a:t>			    interval</a:t>
            </a:r>
            <a:r>
              <a:rPr lang="en-US" sz="2400" dirty="0"/>
              <a:t>.</a:t>
            </a:r>
          </a:p>
          <a:p>
            <a:pPr indent="-457200">
              <a:defRPr/>
            </a:pPr>
            <a:r>
              <a:rPr lang="en-US" sz="2400" dirty="0"/>
              <a:t>Dead insects were transferred to a Petri dish containing moistened filter paper to observe fungal growth on the insects.</a:t>
            </a:r>
          </a:p>
          <a:p>
            <a:pPr indent="-457200">
              <a:defRPr/>
            </a:pPr>
            <a:r>
              <a:rPr lang="en-US" sz="2400" dirty="0"/>
              <a:t>No. of replication: ten</a:t>
            </a:r>
          </a:p>
          <a:p>
            <a:pPr indent="-457200">
              <a:defRPr/>
            </a:pPr>
            <a:r>
              <a:rPr lang="en-US" sz="2400" dirty="0"/>
              <a:t>No. of insect/replication: 25</a:t>
            </a:r>
          </a:p>
          <a:p>
            <a:pPr indent="457200" algn="just">
              <a:defRPr/>
            </a:pPr>
            <a:endParaRPr lang="en-US" sz="3200" dirty="0">
              <a:solidFill>
                <a:schemeClr val="accent4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46082" r:id="rId3" imgW="952633" imgH="1209524" progId="">
              <p:embed/>
            </p:oleObj>
          </a:graphicData>
        </a:graphic>
      </p:graphicFrame>
      <p:pic>
        <p:nvPicPr>
          <p:cNvPr id="21507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Results and discussion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09600" y="2971800"/>
            <a:ext cx="3962400" cy="14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Survey –occurrence 55-90 per cent in different fields. </a:t>
            </a: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438400"/>
            <a:ext cx="391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66800"/>
            <a:ext cx="1828800" cy="165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1908175" cy="19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648200"/>
            <a:ext cx="1905000" cy="188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743200"/>
            <a:ext cx="18161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38600" y="60960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24 hrs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391400" y="350520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48 hrs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638800" y="556260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72 hrs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5800" y="335280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96 hrs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409816" y="0"/>
            <a:ext cx="2621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Monotype Corsiva" pitchFamily="66" charset="0"/>
              </a:rPr>
              <a:t>Infection </a:t>
            </a:r>
            <a:r>
              <a:rPr lang="en-US" sz="3200" dirty="0" smtClean="0">
                <a:latin typeface="Monotype Corsiva" pitchFamily="66" charset="0"/>
              </a:rPr>
              <a:t>process</a:t>
            </a:r>
            <a:endParaRPr lang="en-US" sz="32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47106" r:id="rId3" imgW="952633" imgH="1209524" progId="">
              <p:embed/>
            </p:oleObj>
          </a:graphicData>
        </a:graphic>
      </p:graphicFrame>
      <p:pic>
        <p:nvPicPr>
          <p:cNvPr id="22531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Results and discussion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33400" y="2362200"/>
            <a:ext cx="396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Colonies on media on 7</a:t>
            </a:r>
            <a:r>
              <a:rPr lang="en-US" sz="2400" b="1" baseline="30000">
                <a:latin typeface="Arial Narrow" pitchFamily="34" charset="0"/>
              </a:rPr>
              <a:t>th</a:t>
            </a:r>
            <a:r>
              <a:rPr lang="en-US" sz="2400" b="1">
                <a:latin typeface="Arial Narrow" pitchFamily="34" charset="0"/>
              </a:rPr>
              <a:t> day appeared first olive green later turned olive brown, floccose, reverse fuscus black.</a:t>
            </a:r>
          </a:p>
          <a:p>
            <a:r>
              <a:rPr lang="en-US" sz="2400" b="1"/>
              <a:t> 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950" y="1752600"/>
            <a:ext cx="3244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48130" r:id="rId3" imgW="952633" imgH="1209524" progId="">
              <p:embed/>
            </p:oleObj>
          </a:graphicData>
        </a:graphic>
      </p:graphicFrame>
      <p:pic>
        <p:nvPicPr>
          <p:cNvPr id="23555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Results and discussion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33400" y="23622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Hyphae were subhyaline to light olivaceous and smooth.</a:t>
            </a:r>
            <a:r>
              <a:rPr lang="en-US" sz="2400" b="1"/>
              <a:t> </a:t>
            </a: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362200"/>
            <a:ext cx="336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49154" r:id="rId3" imgW="952633" imgH="1209524" progId="">
              <p:embed/>
            </p:oleObj>
          </a:graphicData>
        </a:graphic>
      </p:graphicFrame>
      <p:pic>
        <p:nvPicPr>
          <p:cNvPr id="24579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Results and discussion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5257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Conidiophores were </a:t>
            </a:r>
            <a:r>
              <a:rPr lang="en-US" sz="2000" b="1" dirty="0" err="1"/>
              <a:t>macronematous</a:t>
            </a:r>
            <a:r>
              <a:rPr lang="en-US" sz="2000" b="1" dirty="0"/>
              <a:t> to </a:t>
            </a:r>
            <a:r>
              <a:rPr lang="en-US" sz="2000" b="1" dirty="0" err="1"/>
              <a:t>micronematous</a:t>
            </a:r>
            <a:r>
              <a:rPr lang="en-US" sz="2000" b="1" dirty="0"/>
              <a:t>, small to large, </a:t>
            </a:r>
            <a:r>
              <a:rPr lang="en-US" sz="2000" b="1" dirty="0" err="1"/>
              <a:t>flexous</a:t>
            </a:r>
            <a:r>
              <a:rPr lang="en-US" sz="2000" b="1" dirty="0"/>
              <a:t>, wall thickened and darkened, smooth, </a:t>
            </a:r>
            <a:r>
              <a:rPr lang="en-US" sz="2000" b="1" dirty="0" err="1"/>
              <a:t>olivaceous</a:t>
            </a:r>
            <a:r>
              <a:rPr lang="en-US" sz="2000" b="1" dirty="0"/>
              <a:t> brown.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Condia</a:t>
            </a:r>
            <a:r>
              <a:rPr lang="en-US" sz="2000" b="1" dirty="0"/>
              <a:t> were </a:t>
            </a:r>
            <a:r>
              <a:rPr lang="en-US" sz="2000" b="1" dirty="0" err="1"/>
              <a:t>catenate</a:t>
            </a:r>
            <a:r>
              <a:rPr lang="en-US" sz="2000" b="1" dirty="0"/>
              <a:t>, simple, formed in long chains, </a:t>
            </a:r>
            <a:r>
              <a:rPr lang="en-US" sz="2000" b="1" dirty="0" err="1"/>
              <a:t>aseptate</a:t>
            </a:r>
            <a:r>
              <a:rPr lang="en-US" sz="2000" b="1" dirty="0"/>
              <a:t> to </a:t>
            </a:r>
            <a:r>
              <a:rPr lang="en-US" sz="2000" b="1" dirty="0" err="1"/>
              <a:t>septate</a:t>
            </a:r>
            <a:r>
              <a:rPr lang="en-US" sz="2000" b="1" dirty="0"/>
              <a:t> (mostly non </a:t>
            </a:r>
            <a:r>
              <a:rPr lang="en-US" sz="2000" b="1" dirty="0" err="1"/>
              <a:t>spectate</a:t>
            </a:r>
            <a:r>
              <a:rPr lang="en-US" sz="2000" b="1" dirty="0"/>
              <a:t>), </a:t>
            </a:r>
            <a:r>
              <a:rPr lang="en-US" sz="2000" b="1" dirty="0" err="1"/>
              <a:t>limoniform</a:t>
            </a:r>
            <a:r>
              <a:rPr lang="en-US" sz="2000" b="1" dirty="0"/>
              <a:t> to ellipsoidal, smooth, base thickened and darkened, variable in size up to 2.5-33.5 x 3.75µm. 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3450" y="2286000"/>
            <a:ext cx="3130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50178" r:id="rId3" imgW="952633" imgH="1209524" progId="">
              <p:embed/>
            </p:oleObj>
          </a:graphicData>
        </a:graphic>
      </p:graphicFrame>
      <p:pic>
        <p:nvPicPr>
          <p:cNvPr id="25603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Results and discussion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pic>
        <p:nvPicPr>
          <p:cNvPr id="25606" name="Picture 3" descr="I:\EPF+survey\SEM+Cc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828800"/>
            <a:ext cx="4716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04800" y="2438400"/>
            <a:ext cx="358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The isolated fungus was morphologically identified as </a:t>
            </a:r>
            <a:r>
              <a:rPr lang="en-US" b="1" dirty="0" err="1"/>
              <a:t>C</a:t>
            </a:r>
            <a:r>
              <a:rPr lang="en-US" b="1" i="1" dirty="0" err="1"/>
              <a:t>ladosporium</a:t>
            </a:r>
            <a:r>
              <a:rPr lang="en-US" b="1" i="1" dirty="0"/>
              <a:t> </a:t>
            </a:r>
            <a:r>
              <a:rPr lang="en-US" b="1" i="1" dirty="0" err="1"/>
              <a:t>cladosporioides</a:t>
            </a:r>
            <a:r>
              <a:rPr lang="en-US" b="1" i="1" dirty="0"/>
              <a:t> </a:t>
            </a:r>
            <a:r>
              <a:rPr lang="en-US" b="1" dirty="0"/>
              <a:t>(Fresenius) de </a:t>
            </a:r>
            <a:r>
              <a:rPr lang="en-US" b="1" dirty="0" err="1"/>
              <a:t>Vries</a:t>
            </a:r>
            <a:r>
              <a:rPr lang="en-US" b="1" dirty="0"/>
              <a:t> (NFCCI-2958).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0326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685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Lipase production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2997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2999"/>
                <a:gridCol w="762000"/>
                <a:gridCol w="1828800"/>
                <a:gridCol w="1631301"/>
                <a:gridCol w="1596159"/>
                <a:gridCol w="1801738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Regression Equation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LC</a:t>
                      </a:r>
                      <a:r>
                        <a:rPr lang="en-US" sz="1600" b="1" baseline="-25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b="1" dirty="0" smtClean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95 % </a:t>
                      </a:r>
                      <a:r>
                        <a:rPr lang="en-US" sz="1600" b="1" dirty="0" err="1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Fiducial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limit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UL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Nymph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1.79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Y=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1.19-0.86x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1.6 x 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1.0X10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2.7X10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  <a:endParaRPr lang="en-US" sz="1600" b="1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1.11</a:t>
                      </a:r>
                      <a:endParaRPr lang="en-US" sz="1600" b="1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Y=0.46+0.60x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3.5 x 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r>
                        <a:rPr lang="fr-FR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r>
                        <a:rPr lang="fr-FR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Concentration -  Mortality response of different stages of  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solenopsis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C.cladosporioides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endParaRPr lang="en-US" sz="22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3276600"/>
            <a:ext cx="8839200" cy="838200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400" b="1" dirty="0"/>
              <a:t> </a:t>
            </a:r>
            <a:r>
              <a:rPr lang="en-US" sz="8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Concentration -  Mortality response of different stages of </a:t>
            </a:r>
            <a:endParaRPr lang="en-US" sz="8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80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8000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8000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marginatus</a:t>
            </a:r>
            <a:r>
              <a:rPr lang="en-US" sz="8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en-US" sz="8000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C.cladosporioides</a:t>
            </a:r>
            <a:endParaRPr lang="en-US" sz="8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" y="4191000"/>
          <a:ext cx="8762997" cy="1740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2999"/>
                <a:gridCol w="762000"/>
                <a:gridCol w="1828800"/>
                <a:gridCol w="1631301"/>
                <a:gridCol w="1596159"/>
                <a:gridCol w="1801738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600" b="1" dirty="0" smtClean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Regression Equation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LC</a:t>
                      </a:r>
                      <a:r>
                        <a:rPr lang="en-US" sz="1600" b="1" baseline="-25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b="1" dirty="0" smtClean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95 % </a:t>
                      </a:r>
                      <a:r>
                        <a:rPr lang="en-US" sz="1600" b="1" dirty="0" err="1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Fiducial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limit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UL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conidia ml</a:t>
                      </a:r>
                      <a:r>
                        <a:rPr lang="en-US" sz="1600" b="1" baseline="30000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Nymph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Y=2.45+0.34x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4.5 x 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1.1X10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1.8X10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  <a:endParaRPr lang="en-US" sz="1600" b="1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Y= </a:t>
                      </a:r>
                      <a:r>
                        <a:rPr lang="en-US" sz="1600" b="1" dirty="0" smtClean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0.91+0.53x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5.2 x 10</a:t>
                      </a:r>
                      <a:r>
                        <a:rPr lang="en-US" sz="1600" b="1" baseline="3000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b="1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 x 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 x 10</a:t>
                      </a:r>
                      <a:r>
                        <a:rPr lang="en-US" sz="1600" b="1" baseline="30000" dirty="0">
                          <a:solidFill>
                            <a:srgbClr val="0033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600" b="1" dirty="0">
                        <a:solidFill>
                          <a:srgbClr val="0033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905000" y="6858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388" y="1524000"/>
            <a:ext cx="85344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Due to large scale adoption of </a:t>
            </a:r>
            <a:r>
              <a:rPr lang="en-US" sz="24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Bt</a:t>
            </a:r>
            <a:r>
              <a:rPr lang="en-US" sz="24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cotton, there is a considerable reduction of pesticide usage.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Emergence of sap feeders (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jassids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, aphids, 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thrips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, whiteflies, 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mealybugs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mirids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 and strainers).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Sucking 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pests </a:t>
            </a: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pose 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potential threat to </a:t>
            </a:r>
            <a:r>
              <a:rPr lang="en-US" sz="24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Bt 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cotton cultivation in India.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Mealybugs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Hemiptera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 : </a:t>
            </a:r>
            <a:r>
              <a:rPr lang="en-US" sz="24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Psuedococcidae</a:t>
            </a: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) are small sap sucking insects and are responsible for significant yield loss in many agricultural and horticultural crops.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There are  about 2000 species, some of which are major pests of agricultural crops</a:t>
            </a: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en-US" sz="2400" dirty="0">
              <a:solidFill>
                <a:schemeClr val="accent4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4100" r:id="rId3" imgW="952633" imgH="1209524" progId="">
              <p:embed/>
            </p:oleObj>
          </a:graphicData>
        </a:graphic>
      </p:graphicFrame>
      <p:pic>
        <p:nvPicPr>
          <p:cNvPr id="4101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7391398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094"/>
                <a:gridCol w="642731"/>
                <a:gridCol w="1542553"/>
                <a:gridCol w="1016681"/>
                <a:gridCol w="1396538"/>
                <a:gridCol w="1828801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Regression Equation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LT</a:t>
                      </a:r>
                      <a:r>
                        <a:rPr lang="en-US" sz="1600" b="1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(h)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95 %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Fiducial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limit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Nymph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0.90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Y=1.84+3.85x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158.40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142.8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175.68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  <a:endParaRPr lang="en-US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0.18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Y=1.37+4.21x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174.96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154.56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198.00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Time -  Mortality response of different stages of 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solenopsis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2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C.cladosporioides</a:t>
            </a:r>
            <a: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endParaRPr lang="en-US" sz="22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5800" y="3276600"/>
            <a:ext cx="8229600" cy="838200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400" b="1" dirty="0"/>
              <a:t> </a:t>
            </a:r>
            <a:r>
              <a:rPr lang="en-US" sz="8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Time  -  Mortality response of different stages of </a:t>
            </a:r>
            <a:endParaRPr lang="en-US" sz="8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80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8000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8000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marginatus</a:t>
            </a:r>
            <a:r>
              <a:rPr lang="en-US" sz="8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en-US" sz="8000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C.cladosporioides</a:t>
            </a:r>
            <a:endParaRPr lang="en-US" sz="8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914400" y="4191000"/>
          <a:ext cx="7467601" cy="146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879"/>
                <a:gridCol w="553156"/>
                <a:gridCol w="1672166"/>
                <a:gridCol w="1143000"/>
                <a:gridCol w="1371600"/>
                <a:gridCol w="1828800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600" b="1" baseline="30000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Regression Equation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LT</a:t>
                      </a:r>
                      <a:r>
                        <a:rPr lang="en-US" sz="1600" b="1" baseline="-25000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b="1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(h)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95 % </a:t>
                      </a:r>
                      <a:r>
                        <a:rPr lang="en-US" sz="1600" b="1" dirty="0" err="1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Fiducial</a:t>
                      </a: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 limit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UL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Nymph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0.12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Y=0.99+4.49x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188.66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152.20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216.00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660066"/>
                          </a:solidFill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  <a:endParaRPr lang="en-US" sz="1600" b="1">
                        <a:solidFill>
                          <a:srgbClr val="66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0.06</a:t>
                      </a:r>
                      <a:endParaRPr lang="en-US" sz="1600" b="1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Y= 0.25+5.28x </a:t>
                      </a:r>
                      <a:endParaRPr lang="en-US" sz="1600" b="1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191.04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168.48</a:t>
                      </a:r>
                      <a:endParaRPr lang="en-US" sz="1600" b="1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latin typeface="Arial"/>
                          <a:ea typeface="Times New Roman"/>
                        </a:rPr>
                        <a:t>216.96</a:t>
                      </a:r>
                      <a:endParaRPr lang="en-US" sz="1600" b="1" dirty="0">
                        <a:solidFill>
                          <a:srgbClr val="66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 smtClean="0"/>
              <a:t>The </a:t>
            </a:r>
            <a:r>
              <a:rPr lang="en-US" sz="1800" b="1" dirty="0" err="1" smtClean="0"/>
              <a:t>entomogenous</a:t>
            </a:r>
            <a:r>
              <a:rPr lang="en-US" sz="1800" b="1" dirty="0" smtClean="0"/>
              <a:t> fungi </a:t>
            </a:r>
            <a:r>
              <a:rPr lang="en-US" sz="1800" b="1" i="1" dirty="0" err="1" smtClean="0"/>
              <a:t>Cladosporium</a:t>
            </a:r>
            <a:r>
              <a:rPr lang="en-US" sz="1800" b="1" dirty="0" smtClean="0"/>
              <a:t> spp. have been isolated from different insect (Abdel-</a:t>
            </a:r>
            <a:r>
              <a:rPr lang="en-US" sz="1800" b="1" dirty="0" err="1" smtClean="0"/>
              <a:t>Baky</a:t>
            </a:r>
            <a:r>
              <a:rPr lang="en-US" sz="1800" b="1" dirty="0" smtClean="0"/>
              <a:t> and Abdel-Salam 2003; </a:t>
            </a:r>
            <a:r>
              <a:rPr lang="en-US" sz="1800" b="1" dirty="0" err="1" smtClean="0"/>
              <a:t>Perea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 2003) and mite (Pena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1996; Van </a:t>
            </a:r>
            <a:r>
              <a:rPr lang="en-US" sz="1800" b="1" dirty="0" err="1" smtClean="0"/>
              <a:t>der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Geest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2000) hosts in nature in different regions of the world. </a:t>
            </a:r>
          </a:p>
          <a:p>
            <a:pPr>
              <a:defRPr/>
            </a:pPr>
            <a:r>
              <a:rPr lang="en-US" sz="1800" b="1" dirty="0" smtClean="0"/>
              <a:t>Natural occurrence of </a:t>
            </a:r>
            <a:r>
              <a:rPr lang="en-US" sz="1800" b="1" i="1" dirty="0" err="1" smtClean="0"/>
              <a:t>Cladosporium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oxysporum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Berk</a:t>
            </a:r>
            <a:r>
              <a:rPr lang="en-US" sz="1800" b="1" dirty="0" smtClean="0"/>
              <a:t>. and Curt.) was also reported on </a:t>
            </a:r>
            <a:r>
              <a:rPr lang="en-US" sz="1800" b="1" i="1" dirty="0" err="1" smtClean="0"/>
              <a:t>Planococcus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citri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Risso</a:t>
            </a:r>
            <a:r>
              <a:rPr lang="en-US" sz="1800" b="1" dirty="0" smtClean="0"/>
              <a:t>) (</a:t>
            </a:r>
            <a:r>
              <a:rPr lang="en-US" sz="1800" b="1" dirty="0" err="1" smtClean="0"/>
              <a:t>Samways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Grech</a:t>
            </a:r>
            <a:r>
              <a:rPr lang="en-US" sz="1800" b="1" dirty="0" smtClean="0"/>
              <a:t>, 1986).</a:t>
            </a:r>
          </a:p>
          <a:p>
            <a:pPr>
              <a:defRPr/>
            </a:pPr>
            <a:r>
              <a:rPr lang="en-US" sz="1800" b="1" dirty="0" smtClean="0"/>
              <a:t> Natural infection of </a:t>
            </a:r>
            <a:r>
              <a:rPr lang="en-US" sz="1800" b="1" i="1" dirty="0" smtClean="0"/>
              <a:t>T. </a:t>
            </a:r>
            <a:r>
              <a:rPr lang="en-US" sz="1800" b="1" i="1" dirty="0" err="1" smtClean="0"/>
              <a:t>urticae</a:t>
            </a:r>
            <a:r>
              <a:rPr lang="en-US" sz="1800" b="1" dirty="0" smtClean="0"/>
              <a:t> by </a:t>
            </a:r>
            <a:r>
              <a:rPr lang="en-US" sz="1800" b="1" i="1" dirty="0" smtClean="0"/>
              <a:t>C. </a:t>
            </a:r>
            <a:r>
              <a:rPr lang="en-US" sz="1800" b="1" i="1" dirty="0" err="1" smtClean="0"/>
              <a:t>cladosporioides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(50.95 to 74.76%) was also reported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by </a:t>
            </a:r>
            <a:r>
              <a:rPr lang="en-US" sz="1800" b="1" dirty="0" err="1" smtClean="0"/>
              <a:t>Eken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Hayat</a:t>
            </a:r>
            <a:r>
              <a:rPr lang="en-US" sz="1800" b="1" dirty="0" smtClean="0"/>
              <a:t> (2009) in Turkey </a:t>
            </a:r>
            <a:r>
              <a:rPr lang="en-US" sz="1800" b="1" dirty="0" err="1" smtClean="0"/>
              <a:t>Jeyarani</a:t>
            </a:r>
            <a:r>
              <a:rPr lang="en-US" sz="1800" b="1" dirty="0" smtClean="0"/>
              <a:t> et al., 2012 in India. </a:t>
            </a:r>
          </a:p>
          <a:p>
            <a:pPr>
              <a:defRPr/>
            </a:pPr>
            <a:r>
              <a:rPr lang="en-US" sz="1800" b="1" i="1" dirty="0" err="1" smtClean="0"/>
              <a:t>Leanicillium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lecanii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Banu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2009)</a:t>
            </a:r>
          </a:p>
          <a:p>
            <a:pPr>
              <a:defRPr/>
            </a:pPr>
            <a:r>
              <a:rPr lang="en-US" sz="1800" b="1" i="1" dirty="0" err="1" smtClean="0"/>
              <a:t>Fusarium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pallidoroseum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Monga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2010)</a:t>
            </a:r>
          </a:p>
          <a:p>
            <a:pPr>
              <a:defRPr/>
            </a:pPr>
            <a:r>
              <a:rPr lang="en-US" sz="1800" b="1" dirty="0" smtClean="0"/>
              <a:t>54 </a:t>
            </a:r>
            <a:r>
              <a:rPr lang="en-US" sz="1800" b="1" dirty="0" smtClean="0"/>
              <a:t>isolates of entomopathogenic fungi from mealy bug.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This is the first record on the natural infection caused by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C.cladosporoides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on mealy bug from India.</a:t>
            </a:r>
          </a:p>
          <a:p>
            <a:pPr>
              <a:defRPr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Present investigation demonstrates the effectiveness of the fungus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,C.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cladosporioides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against both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P.solenopsis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marginatus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under laboratory condition. </a:t>
            </a:r>
          </a:p>
          <a:p>
            <a:pPr>
              <a:defRPr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changes due to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cladosporioides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on  mealy bug was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described.</a:t>
            </a: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Further, research on the field efficacy of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this fungus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could wide open their potential for the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biosuppression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solenopsis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3100" b="1" i="1" dirty="0" err="1" smtClean="0">
                <a:latin typeface="Arial" pitchFamily="34" charset="0"/>
                <a:cs typeface="Arial" pitchFamily="34" charset="0"/>
              </a:rPr>
              <a:t>marginatus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so as to reduce the dependence on chemical control.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873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Conclusion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30722" r:id="rId3" imgW="952633" imgH="1209524" progId="">
              <p:embed/>
            </p:oleObj>
          </a:graphicData>
        </a:graphic>
      </p:graphicFrame>
      <p:pic>
        <p:nvPicPr>
          <p:cNvPr id="30723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6629400" cy="246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33400" y="1676400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The cotton </a:t>
            </a:r>
            <a:r>
              <a:rPr lang="en-US" b="1" dirty="0" err="1"/>
              <a:t>mealybug</a:t>
            </a:r>
            <a:r>
              <a:rPr lang="en-US" b="1" dirty="0"/>
              <a:t>,  </a:t>
            </a:r>
            <a:r>
              <a:rPr lang="en-US" b="1" i="1" dirty="0" err="1"/>
              <a:t>Phenacoccus</a:t>
            </a:r>
            <a:r>
              <a:rPr lang="en-US" b="1" i="1" dirty="0"/>
              <a:t> </a:t>
            </a:r>
            <a:r>
              <a:rPr lang="en-US" b="1" i="1" dirty="0" err="1"/>
              <a:t>solenopsis</a:t>
            </a:r>
            <a:r>
              <a:rPr lang="en-US" b="1" dirty="0"/>
              <a:t> Tinsley attacks more than &gt;194 plant species in India.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Both nymphs and adults of </a:t>
            </a:r>
            <a:r>
              <a:rPr lang="en-US" b="1" dirty="0" err="1"/>
              <a:t>mealybugs</a:t>
            </a:r>
            <a:r>
              <a:rPr lang="en-US" b="1" dirty="0"/>
              <a:t> suck sap from leaves, stems, bolls and twigs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/>
              <a:t>Severe infestation leads to stunted   growth and drying.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Black sooty moulds grow due to honeydew secretions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/>
              <a:t>It spreads   naturally by wind, water, ants and human activities in the form of intercultural operations and movement of infested material leading to its quick colonization in new areas.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It is a </a:t>
            </a:r>
            <a:r>
              <a:rPr lang="en-US" b="1" dirty="0" err="1"/>
              <a:t>polyphagous</a:t>
            </a:r>
            <a:r>
              <a:rPr lang="en-US" b="1" dirty="0"/>
              <a:t> pest attacking many field and horticultural crops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Persistent </a:t>
            </a:r>
            <a:r>
              <a:rPr lang="en-US" b="1" dirty="0"/>
              <a:t>increase in the population of </a:t>
            </a:r>
            <a:r>
              <a:rPr lang="en-US" b="1" dirty="0" err="1"/>
              <a:t>mealybugs</a:t>
            </a:r>
            <a:r>
              <a:rPr lang="en-US" b="1" dirty="0"/>
              <a:t>, has threatened the economical production of many crops including cotton.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288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Papaya </a:t>
            </a:r>
            <a:r>
              <a:rPr lang="en-US" b="1" dirty="0" err="1" smtClean="0"/>
              <a:t>mealybug</a:t>
            </a:r>
            <a:r>
              <a:rPr lang="en-US" b="1" dirty="0" smtClean="0"/>
              <a:t>, </a:t>
            </a:r>
            <a:r>
              <a:rPr lang="en-US" b="1" i="1" dirty="0" err="1" smtClean="0"/>
              <a:t>Paracoccus</a:t>
            </a:r>
            <a:r>
              <a:rPr lang="en-US" b="1" i="1" dirty="0" smtClean="0"/>
              <a:t> </a:t>
            </a:r>
            <a:r>
              <a:rPr lang="en-US" b="1" i="1" dirty="0" err="1" smtClean="0"/>
              <a:t>marginatus</a:t>
            </a:r>
            <a:r>
              <a:rPr lang="en-US" b="1" dirty="0" smtClean="0"/>
              <a:t> believed to be originated in Central </a:t>
            </a:r>
            <a:r>
              <a:rPr lang="en-US" b="1" dirty="0" smtClean="0"/>
              <a:t>America.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Recorded </a:t>
            </a:r>
            <a:r>
              <a:rPr lang="en-US" b="1" dirty="0" smtClean="0"/>
              <a:t>in a severe form for the first time on cotton in Coimbatore.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Severe </a:t>
            </a:r>
            <a:r>
              <a:rPr lang="en-US" b="1" dirty="0" smtClean="0"/>
              <a:t>infestation lead to stunted growth and drying of the </a:t>
            </a:r>
            <a:r>
              <a:rPr lang="en-US" b="1" dirty="0" err="1" smtClean="0"/>
              <a:t>sympodial</a:t>
            </a:r>
            <a:r>
              <a:rPr lang="en-US" b="1" dirty="0" smtClean="0"/>
              <a:t> branches.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 err="1" smtClean="0"/>
              <a:t>mealybug</a:t>
            </a:r>
            <a:r>
              <a:rPr lang="en-US" b="1" dirty="0" smtClean="0"/>
              <a:t> infestation can be seen as clusters of cotton-like masses on the leaf, squares and bolls</a:t>
            </a:r>
            <a:r>
              <a:rPr lang="en-US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/>
              <a:t>Papaya </a:t>
            </a:r>
            <a:r>
              <a:rPr lang="en-US" b="1" dirty="0" err="1" smtClean="0"/>
              <a:t>mealybug</a:t>
            </a:r>
            <a:r>
              <a:rPr lang="en-US" b="1" dirty="0" smtClean="0"/>
              <a:t> caused havoc in agricultural and horticultural crops ever since its first report from Coimbatore in 2007.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IN" b="1" i="1" dirty="0" smtClean="0"/>
              <a:t>P. </a:t>
            </a:r>
            <a:r>
              <a:rPr lang="en-IN" b="1" i="1" dirty="0" err="1" smtClean="0"/>
              <a:t>marginatus</a:t>
            </a:r>
            <a:r>
              <a:rPr lang="en-IN" b="1" dirty="0" smtClean="0"/>
              <a:t> </a:t>
            </a:r>
            <a:r>
              <a:rPr lang="en-US" b="1" dirty="0" smtClean="0"/>
              <a:t>found to infest over </a:t>
            </a:r>
            <a:r>
              <a:rPr lang="en-IN" b="1" dirty="0" smtClean="0"/>
              <a:t>84 plant species belonging to 35 families in south </a:t>
            </a:r>
            <a:r>
              <a:rPr lang="en-IN" b="1" dirty="0" smtClean="0"/>
              <a:t>India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3250" y="1905000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/>
              <a:t>The control of </a:t>
            </a:r>
            <a:r>
              <a:rPr lang="en-US" sz="2000" b="1" dirty="0" err="1"/>
              <a:t>mealybug</a:t>
            </a:r>
            <a:r>
              <a:rPr lang="en-US" sz="2000" b="1" dirty="0"/>
              <a:t> is very difficult because they are characterized by waxy covering of the body which hinders the penetration of pesticides.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/>
              <a:t>This feature of </a:t>
            </a:r>
            <a:r>
              <a:rPr lang="en-US" sz="2000" b="1" dirty="0" err="1"/>
              <a:t>mealybug</a:t>
            </a:r>
            <a:r>
              <a:rPr lang="en-US" sz="2000" b="1" dirty="0"/>
              <a:t> makes the application of only a few systemic insecticides for the control of </a:t>
            </a:r>
            <a:r>
              <a:rPr lang="en-US" sz="2000" b="1" dirty="0" err="1"/>
              <a:t>mealybug</a:t>
            </a:r>
            <a:r>
              <a:rPr lang="en-US" sz="2000" b="1" dirty="0"/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 smtClean="0"/>
              <a:t>Repeated </a:t>
            </a:r>
            <a:r>
              <a:rPr lang="en-US" sz="2000" b="1" dirty="0"/>
              <a:t>application of chemical insecticides has disrupted biological control by natural enemies leading to pest outbreak and sometimes in the development of resistance.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/>
              <a:t>These problems high lightened the need for the development of novel insect control alternatives.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64243"/>
            <a:ext cx="8229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</a:rPr>
              <a:t>Use of entomopathogenic fungi, is a   viable alternative to conventional insecticides, by virtue of being ecofriendly nature and compatibility with IPM practices.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</a:rPr>
              <a:t>Fungal isolates from different geographical regions will have varying virulence and adaptability to environmental conditions like temperature and humidity.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</a:rPr>
              <a:t>Identification of </a:t>
            </a:r>
            <a:r>
              <a:rPr lang="en-US" sz="2000" b="1" dirty="0" smtClean="0">
                <a:solidFill>
                  <a:srgbClr val="000099"/>
                </a:solidFill>
              </a:rPr>
              <a:t>native isolates </a:t>
            </a:r>
            <a:r>
              <a:rPr lang="en-US" sz="2000" b="1" dirty="0">
                <a:solidFill>
                  <a:srgbClr val="000099"/>
                </a:solidFill>
              </a:rPr>
              <a:t>will pave way for the development of </a:t>
            </a:r>
            <a:r>
              <a:rPr lang="en-US" sz="2000" b="1" dirty="0" err="1">
                <a:solidFill>
                  <a:srgbClr val="000099"/>
                </a:solidFill>
              </a:rPr>
              <a:t>biopesticides</a:t>
            </a:r>
            <a:r>
              <a:rPr lang="en-US" sz="2000" b="1" dirty="0">
                <a:solidFill>
                  <a:srgbClr val="000099"/>
                </a:solidFill>
              </a:rPr>
              <a:t> with high virulence and temperature adaptability.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</a:rPr>
              <a:t>The objectives of this study were to search for novel native fungal pathogens of mealybug under natural field conditions and to evaluate their pathogenicity to </a:t>
            </a:r>
            <a:r>
              <a:rPr lang="en-US" sz="2000" b="1" dirty="0" err="1" smtClean="0">
                <a:solidFill>
                  <a:srgbClr val="000099"/>
                </a:solidFill>
              </a:rPr>
              <a:t>mealybug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infesting cotton in India.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981200" y="1905000"/>
            <a:ext cx="7924800" cy="487363"/>
          </a:xfrm>
        </p:spPr>
        <p:txBody>
          <a:bodyPr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Phenacoccus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solenopsis</a:t>
            </a:r>
            <a:r>
              <a:rPr lang="en-US" sz="3200" b="1" i="1" dirty="0" smtClean="0">
                <a:solidFill>
                  <a:schemeClr val="tx1"/>
                </a:solidFill>
              </a:rPr>
              <a:t> Tinsley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2438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432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4810125"/>
            <a:ext cx="2190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0" y="2590800"/>
            <a:ext cx="5029200" cy="792163"/>
          </a:xfrm>
        </p:spPr>
        <p:txBody>
          <a:bodyPr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Paracoccus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marginatus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2400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Williams and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Granara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Willink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0" y="4648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4648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533400"/>
            <a:ext cx="2974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809625" cy="809625"/>
        </p:xfrm>
        <a:graphic>
          <a:graphicData uri="http://schemas.openxmlformats.org/presentationml/2006/ole">
            <p:oleObj spid="_x0000_s10242" r:id="rId3" imgW="952633" imgH="1209524" progId="">
              <p:embed/>
            </p:oleObj>
          </a:graphicData>
        </a:graphic>
      </p:graphicFrame>
      <p:pic>
        <p:nvPicPr>
          <p:cNvPr id="10243" name="Picture 3" descr="HOM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6600" y="0"/>
            <a:ext cx="787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524000" y="2133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81000" y="1998414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Survey -- 2012 in Coimbatore district. 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No. of  samples-100.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Cadavers were superficially sterilized </a:t>
            </a: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- 70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% ethanol </a:t>
            </a: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- sterile 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distilled water </a:t>
            </a: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- 0.5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% sodium hypochlorite </a:t>
            </a: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-sterilized 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distilled water. 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Sabouraud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 Dextrose Agar with Yeast extract (SDAY) - 25</a:t>
            </a:r>
            <a:r>
              <a:rPr lang="en-US" sz="2400" b="1" u="sng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+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en-US" sz="2400" b="1" baseline="30000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C and high humidity (80</a:t>
            </a:r>
            <a:r>
              <a:rPr lang="en-US" sz="2400" b="1" u="sng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+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10% RH)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</a:rPr>
              <a:t>The single spore technique was employed to obtain fungal isolates in pure culture. 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Calibri" pitchFamily="34" charset="0"/>
              </a:rPr>
              <a:t>Identification- Mycology Division of </a:t>
            </a:r>
            <a:r>
              <a:rPr lang="en-US" sz="2400" b="1" dirty="0" err="1">
                <a:solidFill>
                  <a:schemeClr val="accent4"/>
                </a:solidFill>
                <a:latin typeface="Arial" pitchFamily="34" charset="0"/>
                <a:ea typeface="Calibri" pitchFamily="34" charset="0"/>
              </a:rPr>
              <a:t>Agharkar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Calibri" pitchFamily="34" charset="0"/>
              </a:rPr>
              <a:t> Research Institute, </a:t>
            </a:r>
            <a:r>
              <a:rPr lang="en-US" sz="2400" b="1" dirty="0" err="1">
                <a:solidFill>
                  <a:schemeClr val="accent4"/>
                </a:solidFill>
                <a:latin typeface="Arial" pitchFamily="34" charset="0"/>
                <a:ea typeface="Calibri" pitchFamily="34" charset="0"/>
              </a:rPr>
              <a:t>Pune</a:t>
            </a: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ea typeface="Calibri" pitchFamily="34" charset="0"/>
              </a:rPr>
              <a:t>, Maharashtra</a:t>
            </a:r>
            <a:endParaRPr lang="en-US" sz="2400" b="1" dirty="0">
              <a:solidFill>
                <a:schemeClr val="accent4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04800"/>
            <a:ext cx="59436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Materials and methods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1182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Level</vt:lpstr>
      <vt:lpstr>Slide 1</vt:lpstr>
      <vt:lpstr>Slide 2</vt:lpstr>
      <vt:lpstr>Slide 3</vt:lpstr>
      <vt:lpstr>Slide 4</vt:lpstr>
      <vt:lpstr>Slide 5</vt:lpstr>
      <vt:lpstr>Slide 6</vt:lpstr>
      <vt:lpstr>Phenacoccus solenopsis Tinsley</vt:lpstr>
      <vt:lpstr>Paracoccus marginatus  Williams and Granara de Willink</vt:lpstr>
      <vt:lpstr>Slide 9</vt:lpstr>
      <vt:lpstr>Pathogenicity studies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Concentration -  Mortality response of different stages of   P. solenopsis to C.cladosporioides </vt:lpstr>
      <vt:lpstr> Time -  Mortality response of different stages of  P. solenopsis to C.cladosporioides </vt:lpstr>
      <vt:lpstr>Slide 21</vt:lpstr>
      <vt:lpstr>Conclusion</vt:lpstr>
      <vt:lpstr>Slide 23</vt:lpstr>
    </vt:vector>
  </TitlesOfParts>
  <Company>CICR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Kulser Banu</dc:creator>
  <cp:lastModifiedBy>admin</cp:lastModifiedBy>
  <cp:revision>98</cp:revision>
  <dcterms:created xsi:type="dcterms:W3CDTF">2009-10-26T05:16:08Z</dcterms:created>
  <dcterms:modified xsi:type="dcterms:W3CDTF">2014-10-28T02:56:11Z</dcterms:modified>
</cp:coreProperties>
</file>