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3" r:id="rId6"/>
    <p:sldId id="259" r:id="rId7"/>
    <p:sldId id="265" r:id="rId8"/>
    <p:sldId id="266" r:id="rId9"/>
    <p:sldId id="267" r:id="rId10"/>
    <p:sldId id="260" r:id="rId11"/>
    <p:sldId id="261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44" autoAdjust="0"/>
    <p:restoredTop sz="90929"/>
  </p:normalViewPr>
  <p:slideViewPr>
    <p:cSldViewPr showGuides="1">
      <p:cViewPr varScale="1">
        <p:scale>
          <a:sx n="89" d="100"/>
          <a:sy n="89" d="100"/>
        </p:scale>
        <p:origin x="915" y="63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avi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Shifting the Paradigm for </a:t>
            </a:r>
            <a:r>
              <a:rPr lang="en-US" dirty="0"/>
              <a:t> </a:t>
            </a:r>
            <a:r>
              <a:rPr lang="en-US" dirty="0" smtClean="0"/>
              <a:t>Genetic Sample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J. Claiborne Stephens, CEO, Genomics </a:t>
            </a:r>
            <a:r>
              <a:rPr lang="en-US" dirty="0" smtClean="0"/>
              <a:t>GPS</a:t>
            </a:r>
          </a:p>
          <a:p>
            <a:r>
              <a:rPr lang="en-US" dirty="0" smtClean="0"/>
              <a:t>Ron Bromley, </a:t>
            </a:r>
            <a:r>
              <a:rPr lang="en-US" dirty="0" err="1" smtClean="0"/>
              <a:t>Ena</a:t>
            </a:r>
            <a:r>
              <a:rPr lang="en-US" dirty="0" smtClean="0"/>
              <a:t> Bromley, BSSI</a:t>
            </a:r>
          </a:p>
          <a:p>
            <a:r>
              <a:rPr lang="en-US" dirty="0" smtClean="0"/>
              <a:t>Ted </a:t>
            </a:r>
            <a:r>
              <a:rPr lang="en-US" dirty="0" err="1" smtClean="0"/>
              <a:t>Kalbfleisch</a:t>
            </a:r>
            <a:r>
              <a:rPr lang="en-US" dirty="0" smtClean="0"/>
              <a:t>, Intrepid </a:t>
            </a:r>
            <a:r>
              <a:rPr lang="en-US" dirty="0" err="1" smtClean="0"/>
              <a:t>BioInformatics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Sacrificed in Proposal?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</a:t>
            </a:r>
            <a:r>
              <a:rPr lang="en-US" i="1" dirty="0" smtClean="0"/>
              <a:t>e novo</a:t>
            </a:r>
            <a:r>
              <a:rPr lang="en-US" dirty="0" smtClean="0"/>
              <a:t> mutations (single patient)</a:t>
            </a:r>
          </a:p>
          <a:p>
            <a:r>
              <a:rPr lang="en-US" dirty="0" smtClean="0"/>
              <a:t>Private variation (single family)</a:t>
            </a:r>
          </a:p>
          <a:p>
            <a:r>
              <a:rPr lang="en-US" dirty="0" smtClean="0"/>
              <a:t>Rare variants that fail to impute</a:t>
            </a:r>
          </a:p>
          <a:p>
            <a:r>
              <a:rPr lang="en-US" dirty="0" smtClean="0"/>
              <a:t>Common variants that fail to impute</a:t>
            </a:r>
          </a:p>
          <a:p>
            <a:r>
              <a:rPr lang="en-US" dirty="0" err="1" smtClean="0"/>
              <a:t>Indels</a:t>
            </a:r>
            <a:r>
              <a:rPr lang="en-US" dirty="0" smtClean="0"/>
              <a:t> and CNVs that fail to impute</a:t>
            </a:r>
          </a:p>
          <a:p>
            <a:endParaRPr lang="en-US" dirty="0"/>
          </a:p>
          <a:p>
            <a:r>
              <a:rPr lang="en-US" dirty="0" smtClean="0"/>
              <a:t>Phase should be accessible as part of imputation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 Sample</a:t>
            </a:r>
          </a:p>
          <a:p>
            <a:r>
              <a:rPr lang="en-US" dirty="0" smtClean="0"/>
              <a:t>Incurring upfront genotyping costs in place of sample prep/storage/retrieval costs</a:t>
            </a:r>
          </a:p>
          <a:p>
            <a:r>
              <a:rPr lang="en-US" dirty="0" smtClean="0"/>
              <a:t>Storage and retrieval is now data, not sample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Infrastructure</a:t>
            </a:r>
          </a:p>
          <a:p>
            <a:r>
              <a:rPr lang="en-US" dirty="0" smtClean="0"/>
              <a:t>Freezers and personnel now minimized to storage of archival (non-frozen?) samples</a:t>
            </a:r>
          </a:p>
          <a:p>
            <a:r>
              <a:rPr lang="en-US" dirty="0" smtClean="0"/>
              <a:t>Shift to data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b="1" i="1" dirty="0" smtClean="0"/>
          </a:p>
          <a:p>
            <a:pPr marL="0" indent="0" algn="ctr">
              <a:buNone/>
            </a:pPr>
            <a:r>
              <a:rPr lang="en-US" sz="7200" b="1" i="1" dirty="0" smtClean="0"/>
              <a:t>Thanks!</a:t>
            </a:r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val="19491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End(s)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GPS is focused on the strategic application of genomic studies, samples, and analyses in a variety of commercial applications</a:t>
            </a:r>
          </a:p>
          <a:p>
            <a:r>
              <a:rPr lang="en-US" dirty="0" smtClean="0"/>
              <a:t>Clay Stephens, Founder and CEO, is currently the only 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Process</a:t>
            </a:r>
          </a:p>
          <a:p>
            <a:r>
              <a:rPr lang="en-US" dirty="0" smtClean="0"/>
              <a:t>Proposal </a:t>
            </a:r>
            <a:r>
              <a:rPr lang="en-US" smtClean="0"/>
              <a:t>for </a:t>
            </a:r>
            <a:r>
              <a:rPr lang="en-US" smtClean="0"/>
              <a:t>Change</a:t>
            </a:r>
            <a:endParaRPr lang="en-US" dirty="0" smtClean="0"/>
          </a:p>
          <a:p>
            <a:r>
              <a:rPr lang="en-US" dirty="0" smtClean="0"/>
              <a:t>Contrast</a:t>
            </a:r>
          </a:p>
          <a:p>
            <a:r>
              <a:rPr lang="en-US" dirty="0" smtClean="0"/>
              <a:t>Scientific Benefits of New Model</a:t>
            </a:r>
          </a:p>
          <a:p>
            <a:r>
              <a:rPr lang="en-US" dirty="0" smtClean="0"/>
              <a:t>Commercial Benefits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</a:t>
            </a:r>
            <a:r>
              <a:rPr lang="en-US" dirty="0" err="1" smtClean="0"/>
              <a:t>Biosamples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blood</a:t>
            </a:r>
          </a:p>
          <a:p>
            <a:pPr lvl="1"/>
            <a:r>
              <a:rPr lang="en-US" dirty="0" smtClean="0"/>
              <a:t>Treated for clotting</a:t>
            </a:r>
          </a:p>
          <a:p>
            <a:pPr lvl="1"/>
            <a:r>
              <a:rPr lang="en-US" dirty="0" smtClean="0"/>
              <a:t>Antimicrobial</a:t>
            </a:r>
          </a:p>
          <a:p>
            <a:pPr lvl="1"/>
            <a:r>
              <a:rPr lang="en-US" dirty="0" smtClean="0"/>
              <a:t>Frozen</a:t>
            </a:r>
          </a:p>
          <a:p>
            <a:r>
              <a:rPr lang="en-US" dirty="0" smtClean="0"/>
              <a:t>Extracted DNA</a:t>
            </a:r>
          </a:p>
          <a:p>
            <a:pPr lvl="1"/>
            <a:r>
              <a:rPr lang="en-US" dirty="0" smtClean="0"/>
              <a:t>Frozen</a:t>
            </a:r>
          </a:p>
          <a:p>
            <a:pPr lvl="1"/>
            <a:r>
              <a:rPr lang="en-US" dirty="0" smtClean="0"/>
              <a:t>Blotted</a:t>
            </a:r>
          </a:p>
          <a:p>
            <a:r>
              <a:rPr lang="en-US" dirty="0" smtClean="0"/>
              <a:t>Desired data</a:t>
            </a:r>
          </a:p>
          <a:p>
            <a:pPr lvl="1"/>
            <a:r>
              <a:rPr lang="en-US" dirty="0" smtClean="0"/>
              <a:t>Genotype or sequence of one or more loci</a:t>
            </a:r>
          </a:p>
        </p:txBody>
      </p:sp>
    </p:spTree>
    <p:extLst>
      <p:ext uri="{BB962C8B-B14F-4D97-AF65-F5344CB8AC3E}">
        <p14:creationId xmlns:p14="http://schemas.microsoft.com/office/powerpoint/2010/main" val="3851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Sample 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n-US" dirty="0" smtClean="0"/>
              <a:t>aken and prepped for storage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Retrieved and prepped for genotyping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Genotyped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Remainder returned to storage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Data obtained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Inventory (where is it, how much is left, what format is it in)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Sample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n-US" dirty="0" smtClean="0"/>
              <a:t>aken and prepped for genotyping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Uniformly genotyped and imputed</a:t>
            </a:r>
          </a:p>
          <a:p>
            <a:pPr marL="457504" lvl="1" indent="0">
              <a:buNone/>
            </a:pPr>
            <a:r>
              <a:rPr lang="en-US" dirty="0" smtClean="0"/>
              <a:t>Note: combination of direct and indirect methods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Remainder sent to storage (archival)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Data obtained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Inventory (where is it, how much is left, what format is it in)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Familiar</a:t>
            </a:r>
          </a:p>
          <a:p>
            <a:r>
              <a:rPr lang="en-US" dirty="0" smtClean="0"/>
              <a:t>No upfront genotyping expense</a:t>
            </a:r>
          </a:p>
          <a:p>
            <a:r>
              <a:rPr lang="en-US" dirty="0" smtClean="0"/>
              <a:t>Obtain only the data desired</a:t>
            </a:r>
          </a:p>
          <a:p>
            <a:r>
              <a:rPr lang="en-US" dirty="0" smtClean="0"/>
              <a:t>Genotyping/sequencing costs</a:t>
            </a:r>
          </a:p>
          <a:p>
            <a:pPr marL="0" indent="0">
              <a:buNone/>
            </a:pPr>
            <a:r>
              <a:rPr lang="en-US" dirty="0" smtClean="0"/>
              <a:t>     continue to drop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Possibility that sample gets lost or consent expires</a:t>
            </a:r>
          </a:p>
          <a:p>
            <a:r>
              <a:rPr lang="en-US" b="1" dirty="0" smtClean="0"/>
              <a:t>Expense</a:t>
            </a:r>
            <a:r>
              <a:rPr lang="en-US" dirty="0" smtClean="0"/>
              <a:t> in storing/retrieving/ prepping sample</a:t>
            </a:r>
          </a:p>
          <a:p>
            <a:r>
              <a:rPr lang="en-US" b="1" dirty="0" smtClean="0"/>
              <a:t>Time lag</a:t>
            </a:r>
            <a:r>
              <a:rPr lang="en-US" dirty="0" smtClean="0"/>
              <a:t> in above</a:t>
            </a:r>
          </a:p>
          <a:p>
            <a:r>
              <a:rPr lang="en-US" dirty="0" smtClean="0"/>
              <a:t>No/Limited use of sample</a:t>
            </a:r>
          </a:p>
          <a:p>
            <a:r>
              <a:rPr lang="en-US" dirty="0" smtClean="0"/>
              <a:t>Non-uniform data generated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Current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available and uniform</a:t>
            </a:r>
          </a:p>
          <a:p>
            <a:r>
              <a:rPr lang="en-US" dirty="0" smtClean="0"/>
              <a:t>Reduced expense for </a:t>
            </a:r>
            <a:r>
              <a:rPr lang="en-US" dirty="0"/>
              <a:t>storing</a:t>
            </a:r>
            <a:r>
              <a:rPr lang="en-US" dirty="0" smtClean="0"/>
              <a:t>/ retrieving/prepping </a:t>
            </a:r>
            <a:r>
              <a:rPr lang="en-US" dirty="0"/>
              <a:t>sample</a:t>
            </a:r>
            <a:endParaRPr lang="en-US" dirty="0" smtClean="0"/>
          </a:p>
          <a:p>
            <a:r>
              <a:rPr lang="en-US" dirty="0"/>
              <a:t>Reduced t</a:t>
            </a:r>
            <a:r>
              <a:rPr lang="en-US" dirty="0" smtClean="0"/>
              <a:t>ime</a:t>
            </a:r>
            <a:r>
              <a:rPr lang="en-US" b="1" dirty="0" smtClean="0"/>
              <a:t> </a:t>
            </a:r>
            <a:r>
              <a:rPr lang="en-US" dirty="0"/>
              <a:t>lag in above</a:t>
            </a:r>
          </a:p>
          <a:p>
            <a:r>
              <a:rPr lang="en-US" dirty="0" smtClean="0"/>
              <a:t>Maximize use </a:t>
            </a:r>
            <a:r>
              <a:rPr lang="en-US" dirty="0"/>
              <a:t>of sample</a:t>
            </a:r>
          </a:p>
          <a:p>
            <a:r>
              <a:rPr lang="en-US" dirty="0" smtClean="0"/>
              <a:t>Sample loss avoided </a:t>
            </a:r>
          </a:p>
          <a:p>
            <a:r>
              <a:rPr lang="en-US" dirty="0" smtClean="0"/>
              <a:t>Data may improve over time as reference panels and imputation algorithms improve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Upfront </a:t>
            </a:r>
            <a:r>
              <a:rPr lang="en-US" dirty="0"/>
              <a:t>genotyping </a:t>
            </a:r>
            <a:r>
              <a:rPr lang="en-US" dirty="0" smtClean="0"/>
              <a:t>expense</a:t>
            </a:r>
          </a:p>
          <a:p>
            <a:r>
              <a:rPr lang="en-US" dirty="0" smtClean="0"/>
              <a:t>May still miss the desired data (e.g., sequence)</a:t>
            </a:r>
          </a:p>
          <a:p>
            <a:r>
              <a:rPr lang="en-US" dirty="0" smtClean="0"/>
              <a:t>Infrastructure for data maintenance and access may be lacking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New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Genomic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and accurate full sequence</a:t>
            </a:r>
          </a:p>
          <a:p>
            <a:r>
              <a:rPr lang="en-US" dirty="0" smtClean="0"/>
              <a:t>Including simple structural (</a:t>
            </a:r>
            <a:r>
              <a:rPr lang="en-US" dirty="0" err="1" smtClean="0"/>
              <a:t>indel</a:t>
            </a:r>
            <a:r>
              <a:rPr lang="en-US" dirty="0" smtClean="0"/>
              <a:t>) variation</a:t>
            </a:r>
          </a:p>
          <a:p>
            <a:r>
              <a:rPr lang="en-US" dirty="0" smtClean="0"/>
              <a:t>Including complex structural variation (CNV)</a:t>
            </a:r>
          </a:p>
          <a:p>
            <a:r>
              <a:rPr lang="en-US" dirty="0" smtClean="0"/>
              <a:t>Including phase</a:t>
            </a:r>
          </a:p>
          <a:p>
            <a:endParaRPr lang="en-US" dirty="0"/>
          </a:p>
          <a:p>
            <a:r>
              <a:rPr lang="en-US" dirty="0" smtClean="0"/>
              <a:t>Exclusions</a:t>
            </a:r>
          </a:p>
          <a:p>
            <a:pPr lvl="1"/>
            <a:r>
              <a:rPr lang="en-US" dirty="0" err="1" smtClean="0"/>
              <a:t>Mosaicism</a:t>
            </a:r>
            <a:endParaRPr lang="en-US" dirty="0" smtClean="0"/>
          </a:p>
          <a:p>
            <a:pPr lvl="1"/>
            <a:r>
              <a:rPr lang="en-US" dirty="0" smtClean="0"/>
              <a:t>Epigenetic phenomena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DNA trial template with video</Template>
  <TotalTime>239</TotalTime>
  <Words>422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Office Theme</vt:lpstr>
      <vt:lpstr>Shifting the Paradigm for  Genetic Sample Resources</vt:lpstr>
      <vt:lpstr>Disclaimer</vt:lpstr>
      <vt:lpstr>Overview</vt:lpstr>
      <vt:lpstr>Genetic Biosamples</vt:lpstr>
      <vt:lpstr>Current Model</vt:lpstr>
      <vt:lpstr>Proposed Model</vt:lpstr>
      <vt:lpstr>Pros and Cons of Current Model</vt:lpstr>
      <vt:lpstr>Pros and Cons of New Model</vt:lpstr>
      <vt:lpstr>Perfect Genomic Data</vt:lpstr>
      <vt:lpstr>What is Sacrificed in Proposal?</vt:lpstr>
      <vt:lpstr>Commercial Considerations</vt:lpstr>
      <vt:lpstr>Discussion</vt:lpstr>
      <vt:lpstr>The End(s)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the Paradigm for  Genetic Sample Resources</dc:title>
  <dc:creator>Genomics GPS</dc:creator>
  <cp:keywords/>
  <dc:description>2010 animated medical dna template from PresentationPro.com</dc:description>
  <cp:lastModifiedBy>Clay Stephens</cp:lastModifiedBy>
  <cp:revision>21</cp:revision>
  <dcterms:created xsi:type="dcterms:W3CDTF">2014-09-07T10:06:11Z</dcterms:created>
  <dcterms:modified xsi:type="dcterms:W3CDTF">2014-09-08T13:28:14Z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