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1"/>
  </p:notesMasterIdLst>
  <p:sldIdLst>
    <p:sldId id="256" r:id="rId2"/>
    <p:sldId id="257" r:id="rId3"/>
    <p:sldId id="258" r:id="rId4"/>
    <p:sldId id="265" r:id="rId5"/>
    <p:sldId id="266" r:id="rId6"/>
    <p:sldId id="267" r:id="rId7"/>
    <p:sldId id="259" r:id="rId8"/>
    <p:sldId id="260" r:id="rId9"/>
    <p:sldId id="261" r:id="rId10"/>
    <p:sldId id="262" r:id="rId11"/>
    <p:sldId id="263" r:id="rId12"/>
    <p:sldId id="26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AD45C1A-30E0-43E9-9B22-C0C52D5A58E2}" type="datetimeFigureOut">
              <a:rPr lang="ar-EG" smtClean="0"/>
              <a:t>29/09/1435</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085D7E7-C39F-4B6D-BF4D-17ECC2613E06}" type="slidenum">
              <a:rPr lang="ar-EG" smtClean="0"/>
              <a:t>‹#›</a:t>
            </a:fld>
            <a:endParaRPr lang="ar-EG"/>
          </a:p>
        </p:txBody>
      </p:sp>
    </p:spTree>
    <p:extLst>
      <p:ext uri="{BB962C8B-B14F-4D97-AF65-F5344CB8AC3E}">
        <p14:creationId xmlns:p14="http://schemas.microsoft.com/office/powerpoint/2010/main" val="9928409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085D7E7-C39F-4B6D-BF4D-17ECC2613E06}" type="slidenum">
              <a:rPr lang="ar-EG" smtClean="0"/>
              <a:t>48</a:t>
            </a:fld>
            <a:endParaRPr lang="ar-EG"/>
          </a:p>
        </p:txBody>
      </p:sp>
    </p:spTree>
    <p:extLst>
      <p:ext uri="{BB962C8B-B14F-4D97-AF65-F5344CB8AC3E}">
        <p14:creationId xmlns:p14="http://schemas.microsoft.com/office/powerpoint/2010/main" val="159428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D5A3DF6-BBE0-48C8-9000-667FD848D231}" type="datetimeFigureOut">
              <a:rPr lang="ar-EG" smtClean="0"/>
              <a:t>28/09/1435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5DCB285-0F0D-4A0E-8890-4E7FB461EFAC}" type="slidenum">
              <a:rPr lang="ar-EG" smtClean="0"/>
              <a:t>‹#›</a:t>
            </a:fld>
            <a:endParaRPr lang="ar-EG"/>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A3DF6-BBE0-48C8-9000-667FD848D231}" type="datetimeFigureOut">
              <a:rPr lang="ar-EG" smtClean="0"/>
              <a:t>28/09/1435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5DCB285-0F0D-4A0E-8890-4E7FB461EFAC}"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A3DF6-BBE0-48C8-9000-667FD848D231}" type="datetimeFigureOut">
              <a:rPr lang="ar-EG" smtClean="0"/>
              <a:t>28/09/1435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5DCB285-0F0D-4A0E-8890-4E7FB461EFAC}"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D5A3DF6-BBE0-48C8-9000-667FD848D231}" type="datetimeFigureOut">
              <a:rPr lang="ar-EG" smtClean="0"/>
              <a:t>28/09/1435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5DCB285-0F0D-4A0E-8890-4E7FB461EFAC}" type="slidenum">
              <a:rPr lang="ar-EG" smtClean="0"/>
              <a:t>‹#›</a:t>
            </a:fld>
            <a:endParaRPr lang="ar-EG"/>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A3DF6-BBE0-48C8-9000-667FD848D231}" type="datetimeFigureOut">
              <a:rPr lang="ar-EG" smtClean="0"/>
              <a:t>28/09/1435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5DCB285-0F0D-4A0E-8890-4E7FB461EFAC}" type="slidenum">
              <a:rPr lang="ar-EG" smtClean="0"/>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D5A3DF6-BBE0-48C8-9000-667FD848D231}" type="datetimeFigureOut">
              <a:rPr lang="ar-EG" smtClean="0"/>
              <a:t>28/09/1435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5DCB285-0F0D-4A0E-8890-4E7FB461EFAC}"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5A3DF6-BBE0-48C8-9000-667FD848D231}" type="datetimeFigureOut">
              <a:rPr lang="ar-EG" smtClean="0"/>
              <a:t>28/09/1435</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75DCB285-0F0D-4A0E-8890-4E7FB461EFAC}"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5A3DF6-BBE0-48C8-9000-667FD848D231}" type="datetimeFigureOut">
              <a:rPr lang="ar-EG" smtClean="0"/>
              <a:t>28/09/1435</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75DCB285-0F0D-4A0E-8890-4E7FB461EFAC}"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A3DF6-BBE0-48C8-9000-667FD848D231}" type="datetimeFigureOut">
              <a:rPr lang="ar-EG" smtClean="0"/>
              <a:t>28/09/1435</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75DCB285-0F0D-4A0E-8890-4E7FB461EFAC}"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A3DF6-BBE0-48C8-9000-667FD848D231}" type="datetimeFigureOut">
              <a:rPr lang="ar-EG" smtClean="0"/>
              <a:t>28/09/1435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5DCB285-0F0D-4A0E-8890-4E7FB461EFAC}"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A3DF6-BBE0-48C8-9000-667FD848D231}" type="datetimeFigureOut">
              <a:rPr lang="ar-EG" smtClean="0"/>
              <a:t>28/09/1435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5DCB285-0F0D-4A0E-8890-4E7FB461EFAC}" type="slidenum">
              <a:rPr lang="ar-EG" smtClean="0"/>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D5A3DF6-BBE0-48C8-9000-667FD848D231}" type="datetimeFigureOut">
              <a:rPr lang="ar-EG" smtClean="0"/>
              <a:t>28/09/1435</a:t>
            </a:fld>
            <a:endParaRPr lang="ar-EG"/>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EG"/>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5DCB285-0F0D-4A0E-8890-4E7FB461EFAC}" type="slidenum">
              <a:rPr lang="ar-EG" smtClean="0"/>
              <a:t>‹#›</a:t>
            </a:fld>
            <a:endParaRPr lang="ar-EG"/>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sz="3000" dirty="0" smtClean="0">
                <a:solidFill>
                  <a:schemeClr val="tx1"/>
                </a:solidFill>
                <a:latin typeface="Georgia" pitchFamily="18" charset="0"/>
              </a:rPr>
              <a:t>Cairo University Egypt</a:t>
            </a:r>
          </a:p>
          <a:p>
            <a:endParaRPr lang="en-US" sz="3000" dirty="0">
              <a:solidFill>
                <a:schemeClr val="tx1"/>
              </a:solidFill>
              <a:latin typeface="Georgia" pitchFamily="18" charset="0"/>
            </a:endParaRPr>
          </a:p>
          <a:p>
            <a:r>
              <a:rPr lang="en-US" sz="3000" dirty="0" smtClean="0">
                <a:solidFill>
                  <a:schemeClr val="tx1"/>
                </a:solidFill>
                <a:latin typeface="Georgia" pitchFamily="18" charset="0"/>
              </a:rPr>
              <a:t>Islammedhat36@yahoo.com</a:t>
            </a:r>
            <a:endParaRPr lang="ar-EG" sz="3000" dirty="0">
              <a:solidFill>
                <a:schemeClr val="tx1"/>
              </a:solidFill>
              <a:latin typeface="Georgia" pitchFamily="18" charset="0"/>
            </a:endParaRPr>
          </a:p>
        </p:txBody>
      </p:sp>
      <p:sp>
        <p:nvSpPr>
          <p:cNvPr id="2" name="Title 1"/>
          <p:cNvSpPr>
            <a:spLocks noGrp="1"/>
          </p:cNvSpPr>
          <p:nvPr>
            <p:ph type="ctrTitle"/>
          </p:nvPr>
        </p:nvSpPr>
        <p:spPr/>
        <p:txBody>
          <a:bodyPr/>
          <a:lstStyle/>
          <a:p>
            <a:r>
              <a:rPr lang="en-US" dirty="0" smtClean="0"/>
              <a:t>Islam </a:t>
            </a:r>
            <a:r>
              <a:rPr lang="en-US" dirty="0" err="1" smtClean="0"/>
              <a:t>medhat</a:t>
            </a:r>
            <a:r>
              <a:rPr lang="en-US" dirty="0" smtClean="0"/>
              <a:t> </a:t>
            </a:r>
            <a:r>
              <a:rPr lang="en-US" dirty="0" err="1" smtClean="0"/>
              <a:t>mahmoud</a:t>
            </a:r>
            <a:endParaRPr lang="ar-EG" dirty="0"/>
          </a:p>
        </p:txBody>
      </p:sp>
    </p:spTree>
    <p:extLst>
      <p:ext uri="{BB962C8B-B14F-4D97-AF65-F5344CB8AC3E}">
        <p14:creationId xmlns:p14="http://schemas.microsoft.com/office/powerpoint/2010/main" val="901700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24800" cy="6400800"/>
          </a:xfrm>
        </p:spPr>
        <p:txBody>
          <a:bodyPr/>
          <a:lstStyle/>
          <a:p>
            <a:pPr algn="ctr"/>
            <a:r>
              <a:rPr lang="en-US" sz="2800" dirty="0" smtClean="0">
                <a:latin typeface="Georgia" pitchFamily="18" charset="0"/>
              </a:rPr>
              <a:t>Diabetes statistics </a:t>
            </a:r>
            <a:r>
              <a:rPr lang="en-US" sz="2800" dirty="0">
                <a:latin typeface="Georgia" pitchFamily="18" charset="0"/>
              </a:rPr>
              <a:t/>
            </a:r>
            <a:br>
              <a:rPr lang="en-US" sz="2800" dirty="0">
                <a:latin typeface="Georgia" pitchFamily="18" charset="0"/>
              </a:rPr>
            </a:br>
            <a:r>
              <a:rPr lang="en-US" sz="2800" dirty="0" smtClean="0">
                <a:latin typeface="Georgia" pitchFamily="18" charset="0"/>
              </a:rPr>
              <a:t>204,301 people die every year in </a:t>
            </a:r>
            <a:r>
              <a:rPr lang="en-US" sz="2800" dirty="0" err="1" smtClean="0">
                <a:latin typeface="Georgia" pitchFamily="18" charset="0"/>
              </a:rPr>
              <a:t>usa</a:t>
            </a:r>
            <a:r>
              <a:rPr lang="en-US" sz="2800" dirty="0" smtClean="0">
                <a:latin typeface="Georgia" pitchFamily="18" charset="0"/>
              </a:rPr>
              <a:t> only because of diabetes the number are pretty much higher in other developing countries </a:t>
            </a:r>
            <a:br>
              <a:rPr lang="en-US" sz="2800" dirty="0" smtClean="0">
                <a:latin typeface="Georgia" pitchFamily="18" charset="0"/>
              </a:rPr>
            </a:br>
            <a:r>
              <a:rPr lang="en-US" sz="2800" dirty="0" smtClean="0">
                <a:latin typeface="Georgia" pitchFamily="18" charset="0"/>
              </a:rPr>
              <a:t>7</a:t>
            </a:r>
            <a:r>
              <a:rPr lang="en-US" sz="2800" baseline="30000" dirty="0" smtClean="0">
                <a:latin typeface="Georgia" pitchFamily="18" charset="0"/>
              </a:rPr>
              <a:t>th</a:t>
            </a:r>
            <a:r>
              <a:rPr lang="en-US" sz="2800" dirty="0" smtClean="0">
                <a:latin typeface="Georgia" pitchFamily="18" charset="0"/>
              </a:rPr>
              <a:t> leading cause of death, but it is not the case diabetes contributes to other leading causes of death in world</a:t>
            </a:r>
            <a:br>
              <a:rPr lang="en-US" sz="2800" dirty="0" smtClean="0">
                <a:latin typeface="Georgia" pitchFamily="18" charset="0"/>
              </a:rPr>
            </a:br>
            <a:r>
              <a:rPr lang="en-US" sz="2800" dirty="0" smtClean="0">
                <a:latin typeface="Georgia" pitchFamily="18" charset="0"/>
              </a:rPr>
              <a:t>American heart association states that the diabetics have two to four more risk to develop heart disease and stroke which is the leading cause of death in the world</a:t>
            </a:r>
            <a:endParaRPr lang="ar-EG" sz="2800" dirty="0">
              <a:latin typeface="Georgia" pitchFamily="18" charset="0"/>
            </a:endParaRPr>
          </a:p>
        </p:txBody>
      </p:sp>
    </p:spTree>
    <p:extLst>
      <p:ext uri="{BB962C8B-B14F-4D97-AF65-F5344CB8AC3E}">
        <p14:creationId xmlns:p14="http://schemas.microsoft.com/office/powerpoint/2010/main" val="3742730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583362"/>
          </a:xfrm>
        </p:spPr>
        <p:txBody>
          <a:bodyPr/>
          <a:lstStyle/>
          <a:p>
            <a:pPr algn="ctr"/>
            <a:r>
              <a:rPr lang="en-US" dirty="0" smtClean="0">
                <a:latin typeface="Georgia" pitchFamily="18" charset="0"/>
              </a:rPr>
              <a:t>Diabetes considered as a leading cause of renal failure which is the 9</a:t>
            </a:r>
            <a:r>
              <a:rPr lang="en-US" baseline="30000" dirty="0" smtClean="0">
                <a:latin typeface="Georgia" pitchFamily="18" charset="0"/>
              </a:rPr>
              <a:t>th</a:t>
            </a:r>
            <a:r>
              <a:rPr lang="en-US" dirty="0" smtClean="0">
                <a:latin typeface="Georgia" pitchFamily="18" charset="0"/>
              </a:rPr>
              <a:t> leading cause of death in the world</a:t>
            </a:r>
            <a:br>
              <a:rPr lang="en-US" dirty="0" smtClean="0">
                <a:latin typeface="Georgia" pitchFamily="18" charset="0"/>
              </a:rPr>
            </a:br>
            <a:r>
              <a:rPr lang="en-US" dirty="0" smtClean="0">
                <a:latin typeface="Georgia" pitchFamily="18" charset="0"/>
              </a:rPr>
              <a:t>so we can say from that diabetes as a disease is not so dangerous what is the most risk is what develop as a consequence of it’s presence </a:t>
            </a:r>
            <a:br>
              <a:rPr lang="en-US" dirty="0" smtClean="0">
                <a:latin typeface="Georgia" pitchFamily="18" charset="0"/>
              </a:rPr>
            </a:br>
            <a:r>
              <a:rPr lang="en-US" dirty="0" smtClean="0">
                <a:latin typeface="Georgia" pitchFamily="18" charset="0"/>
              </a:rPr>
              <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t>
            </a:r>
            <a:endParaRPr lang="ar-EG" dirty="0">
              <a:latin typeface="Georgia" pitchFamily="18" charset="0"/>
            </a:endParaRPr>
          </a:p>
        </p:txBody>
      </p:sp>
    </p:spTree>
    <p:extLst>
      <p:ext uri="{BB962C8B-B14F-4D97-AF65-F5344CB8AC3E}">
        <p14:creationId xmlns:p14="http://schemas.microsoft.com/office/powerpoint/2010/main" val="545468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500" dirty="0">
                <a:latin typeface="Georgia" pitchFamily="18" charset="0"/>
              </a:rPr>
              <a:t>Type 2 Diabetes has progressive nature injection will be the choice sooner or later. </a:t>
            </a:r>
            <a:endParaRPr lang="ar-EG" sz="2500" dirty="0">
              <a:latin typeface="Georgia" pitchFamily="18" charset="0"/>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1600200"/>
            <a:ext cx="6934200" cy="4114800"/>
          </a:xfrm>
        </p:spPr>
      </p:pic>
    </p:spTree>
    <p:extLst>
      <p:ext uri="{BB962C8B-B14F-4D97-AF65-F5344CB8AC3E}">
        <p14:creationId xmlns:p14="http://schemas.microsoft.com/office/powerpoint/2010/main" val="130951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5973762"/>
          </a:xfrm>
        </p:spPr>
        <p:txBody>
          <a:bodyPr/>
          <a:lstStyle/>
          <a:p>
            <a:pPr algn="ctr"/>
            <a:r>
              <a:rPr lang="en-US" sz="3200" dirty="0" smtClean="0">
                <a:latin typeface="Georgia" pitchFamily="18" charset="0"/>
              </a:rPr>
              <a:t>Medical treatment for DM just like a number of other diseases. </a:t>
            </a:r>
            <a:r>
              <a:rPr lang="ar-EG" sz="3200" dirty="0" smtClean="0">
                <a:latin typeface="Georgia" pitchFamily="18" charset="0"/>
              </a:rPr>
              <a:t/>
            </a:r>
            <a:br>
              <a:rPr lang="ar-EG" sz="3200" dirty="0" smtClean="0">
                <a:latin typeface="Georgia" pitchFamily="18" charset="0"/>
              </a:rPr>
            </a:br>
            <a:r>
              <a:rPr lang="en-US" sz="3200" dirty="0" smtClean="0">
                <a:latin typeface="Georgia" pitchFamily="18" charset="0"/>
              </a:rPr>
              <a:t>Unable to treat the cause so you just keep Treating symptoms and leaving </a:t>
            </a:r>
            <a:br>
              <a:rPr lang="en-US" sz="3200" dirty="0" smtClean="0">
                <a:latin typeface="Georgia" pitchFamily="18" charset="0"/>
              </a:rPr>
            </a:br>
            <a:r>
              <a:rPr lang="en-US" sz="3200" dirty="0" smtClean="0">
                <a:latin typeface="Georgia" pitchFamily="18" charset="0"/>
              </a:rPr>
              <a:t>causes growing.</a:t>
            </a:r>
            <a:br>
              <a:rPr lang="en-US" sz="3200" dirty="0" smtClean="0">
                <a:latin typeface="Georgia" pitchFamily="18" charset="0"/>
              </a:rPr>
            </a:br>
            <a:r>
              <a:rPr lang="ar-EG" sz="3200" dirty="0" smtClean="0">
                <a:latin typeface="Georgia" pitchFamily="18" charset="0"/>
              </a:rPr>
              <a:t/>
            </a:r>
            <a:br>
              <a:rPr lang="ar-EG" sz="3200" dirty="0" smtClean="0">
                <a:latin typeface="Georgia" pitchFamily="18" charset="0"/>
              </a:rPr>
            </a:br>
            <a:r>
              <a:rPr lang="ar-EG" sz="3200" dirty="0">
                <a:latin typeface="Georgia" pitchFamily="18" charset="0"/>
              </a:rPr>
              <a:t/>
            </a:r>
            <a:br>
              <a:rPr lang="ar-EG" sz="3200" dirty="0">
                <a:latin typeface="Georgia" pitchFamily="18" charset="0"/>
              </a:rPr>
            </a:br>
            <a:endParaRPr lang="ar-EG" dirty="0"/>
          </a:p>
        </p:txBody>
      </p:sp>
    </p:spTree>
    <p:extLst>
      <p:ext uri="{BB962C8B-B14F-4D97-AF65-F5344CB8AC3E}">
        <p14:creationId xmlns:p14="http://schemas.microsoft.com/office/powerpoint/2010/main" val="307457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6202362"/>
          </a:xfrm>
        </p:spPr>
        <p:txBody>
          <a:bodyPr/>
          <a:lstStyle/>
          <a:p>
            <a:r>
              <a:rPr lang="ar-EG" sz="3900" cap="none" spc="0" dirty="0">
                <a:solidFill>
                  <a:srgbClr val="FFFFFF"/>
                </a:solidFill>
                <a:latin typeface="Georgia" pitchFamily="18" charset="0"/>
              </a:rPr>
              <a:t/>
            </a:r>
            <a:br>
              <a:rPr lang="ar-EG" sz="3900" cap="none" spc="0" dirty="0">
                <a:solidFill>
                  <a:srgbClr val="FFFFFF"/>
                </a:solidFill>
                <a:latin typeface="Georgia" pitchFamily="18" charset="0"/>
              </a:rPr>
            </a:br>
            <a:r>
              <a:rPr lang="en-US" sz="3900" cap="none" spc="0" dirty="0">
                <a:solidFill>
                  <a:srgbClr val="FFFFFF"/>
                </a:solidFill>
                <a:latin typeface="Georgia" pitchFamily="18" charset="0"/>
                <a:cs typeface="Tunga" pitchFamily="2"/>
              </a:rPr>
              <a:t>This is such a waste of resources what type of treatment prohibit the patient from most food and </a:t>
            </a:r>
            <a:r>
              <a:rPr lang="ar-EG" sz="3900" cap="none" spc="0" dirty="0">
                <a:solidFill>
                  <a:srgbClr val="FFFFFF"/>
                </a:solidFill>
                <a:latin typeface="Georgia" pitchFamily="18" charset="0"/>
              </a:rPr>
              <a:t/>
            </a:r>
            <a:br>
              <a:rPr lang="ar-EG" sz="3900" cap="none" spc="0" dirty="0">
                <a:solidFill>
                  <a:srgbClr val="FFFFFF"/>
                </a:solidFill>
                <a:latin typeface="Georgia" pitchFamily="18" charset="0"/>
              </a:rPr>
            </a:br>
            <a:r>
              <a:rPr lang="en-US" sz="3900" cap="none" spc="0" dirty="0">
                <a:solidFill>
                  <a:srgbClr val="FFFFFF"/>
                </a:solidFill>
                <a:latin typeface="Georgia" pitchFamily="18" charset="0"/>
                <a:cs typeface="Tunga" pitchFamily="2"/>
              </a:rPr>
              <a:t>give him a life long medication and accordingly a life long side effects that is one day or another will lead him to depend on Insulin injection</a:t>
            </a:r>
            <a:br>
              <a:rPr lang="en-US" sz="3900" cap="none" spc="0" dirty="0">
                <a:solidFill>
                  <a:srgbClr val="FFFFFF"/>
                </a:solidFill>
                <a:latin typeface="Georgia" pitchFamily="18" charset="0"/>
                <a:cs typeface="Tunga" pitchFamily="2"/>
              </a:rPr>
            </a:br>
            <a:r>
              <a:rPr lang="en-US" sz="3900" cap="none" spc="0" dirty="0">
                <a:solidFill>
                  <a:srgbClr val="FFFFFF"/>
                </a:solidFill>
                <a:latin typeface="Georgia" pitchFamily="18" charset="0"/>
                <a:cs typeface="Tunga" pitchFamily="2"/>
              </a:rPr>
              <a:t>In fact it is a very common scenario that a type 2 patient eventually use Insulin.</a:t>
            </a:r>
            <a:endParaRPr lang="ar-EG" dirty="0"/>
          </a:p>
        </p:txBody>
      </p:sp>
    </p:spTree>
    <p:extLst>
      <p:ext uri="{BB962C8B-B14F-4D97-AF65-F5344CB8AC3E}">
        <p14:creationId xmlns:p14="http://schemas.microsoft.com/office/powerpoint/2010/main" val="222000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02362"/>
          </a:xfrm>
        </p:spPr>
        <p:txBody>
          <a:bodyPr/>
          <a:lstStyle/>
          <a:p>
            <a:r>
              <a:rPr lang="en-US" sz="2500" dirty="0">
                <a:latin typeface="Georgia" pitchFamily="18" charset="0"/>
              </a:rPr>
              <a:t>Complications</a:t>
            </a:r>
            <a:br>
              <a:rPr lang="en-US" sz="2500" dirty="0">
                <a:latin typeface="Georgia" pitchFamily="18" charset="0"/>
              </a:rPr>
            </a:br>
            <a:r>
              <a:rPr lang="en-US" sz="2500" dirty="0">
                <a:solidFill>
                  <a:srgbClr val="FFFFFF"/>
                </a:solidFill>
                <a:latin typeface="Georgia" pitchFamily="18" charset="0"/>
              </a:rPr>
              <a:t/>
            </a:r>
            <a:br>
              <a:rPr lang="en-US" sz="2500" dirty="0">
                <a:solidFill>
                  <a:srgbClr val="FFFFFF"/>
                </a:solidFill>
                <a:latin typeface="Georgia" pitchFamily="18" charset="0"/>
              </a:rPr>
            </a:br>
            <a:r>
              <a:rPr lang="en-US" sz="2500" dirty="0">
                <a:solidFill>
                  <a:srgbClr val="FFFFFF"/>
                </a:solidFill>
                <a:latin typeface="Georgia" pitchFamily="18" charset="0"/>
              </a:rPr>
              <a:t>.Hyperosmolar hyperglycemic nonketotic</a:t>
            </a:r>
            <a:r>
              <a:rPr lang="ar-EG" sz="2500" dirty="0">
                <a:solidFill>
                  <a:srgbClr val="FFFFFF"/>
                </a:solidFill>
                <a:latin typeface="Georgia" pitchFamily="18" charset="0"/>
              </a:rPr>
              <a:t> </a:t>
            </a:r>
            <a:r>
              <a:rPr lang="en-US" sz="2500" dirty="0">
                <a:solidFill>
                  <a:srgbClr val="FFFFFF"/>
                </a:solidFill>
                <a:latin typeface="Georgia" pitchFamily="18" charset="0"/>
              </a:rPr>
              <a:t>syndrome mainly common in Type 2 DM (20%) blood sugar over 600 mg/dl</a:t>
            </a:r>
            <a:br>
              <a:rPr lang="en-US" sz="2500" dirty="0">
                <a:solidFill>
                  <a:srgbClr val="FFFFFF"/>
                </a:solidFill>
                <a:latin typeface="Georgia" pitchFamily="18" charset="0"/>
              </a:rPr>
            </a:br>
            <a:r>
              <a:rPr lang="en-US" sz="2500" dirty="0">
                <a:solidFill>
                  <a:srgbClr val="FFFFFF"/>
                </a:solidFill>
                <a:latin typeface="Georgia" pitchFamily="18" charset="0"/>
              </a:rPr>
              <a:t/>
            </a:r>
            <a:br>
              <a:rPr lang="en-US" sz="2500" dirty="0">
                <a:solidFill>
                  <a:srgbClr val="FFFFFF"/>
                </a:solidFill>
                <a:latin typeface="Georgia" pitchFamily="18" charset="0"/>
              </a:rPr>
            </a:br>
            <a:r>
              <a:rPr lang="en-US" sz="2500" dirty="0">
                <a:solidFill>
                  <a:srgbClr val="FFFFFF"/>
                </a:solidFill>
                <a:latin typeface="Georgia" pitchFamily="18" charset="0"/>
              </a:rPr>
              <a:t>.Diabetic Retinopathy</a:t>
            </a:r>
            <a:br>
              <a:rPr lang="en-US" sz="2500" dirty="0">
                <a:solidFill>
                  <a:srgbClr val="FFFFFF"/>
                </a:solidFill>
                <a:latin typeface="Georgia" pitchFamily="18" charset="0"/>
              </a:rPr>
            </a:br>
            <a:r>
              <a:rPr lang="en-US" sz="2500" dirty="0">
                <a:solidFill>
                  <a:srgbClr val="FFFFFF"/>
                </a:solidFill>
                <a:latin typeface="Georgia" pitchFamily="18" charset="0"/>
              </a:rPr>
              <a:t/>
            </a:r>
            <a:br>
              <a:rPr lang="en-US" sz="2500" dirty="0">
                <a:solidFill>
                  <a:srgbClr val="FFFFFF"/>
                </a:solidFill>
                <a:latin typeface="Georgia" pitchFamily="18" charset="0"/>
              </a:rPr>
            </a:br>
            <a:r>
              <a:rPr lang="ar-EG" sz="2500" dirty="0">
                <a:solidFill>
                  <a:srgbClr val="FFFFFF"/>
                </a:solidFill>
                <a:latin typeface="Georgia" pitchFamily="18" charset="0"/>
              </a:rPr>
              <a:t>  </a:t>
            </a:r>
            <a:r>
              <a:rPr lang="en-US" sz="2500" dirty="0">
                <a:solidFill>
                  <a:srgbClr val="FFFFFF"/>
                </a:solidFill>
                <a:latin typeface="Georgia" pitchFamily="18" charset="0"/>
              </a:rPr>
              <a:t>.Diabetic neuropathy ( 50% of patients) </a:t>
            </a:r>
            <a:br>
              <a:rPr lang="en-US" sz="2500" dirty="0">
                <a:solidFill>
                  <a:srgbClr val="FFFFFF"/>
                </a:solidFill>
                <a:latin typeface="Georgia" pitchFamily="18" charset="0"/>
              </a:rPr>
            </a:br>
            <a:r>
              <a:rPr lang="en-US" sz="2500" dirty="0">
                <a:solidFill>
                  <a:srgbClr val="FFFFFF"/>
                </a:solidFill>
                <a:latin typeface="Georgia" pitchFamily="18" charset="0"/>
              </a:rPr>
              <a:t/>
            </a:r>
            <a:br>
              <a:rPr lang="en-US" sz="2500" dirty="0">
                <a:solidFill>
                  <a:srgbClr val="FFFFFF"/>
                </a:solidFill>
                <a:latin typeface="Georgia" pitchFamily="18" charset="0"/>
              </a:rPr>
            </a:br>
            <a:r>
              <a:rPr lang="en-US" sz="2500" dirty="0">
                <a:solidFill>
                  <a:srgbClr val="FFFFFF"/>
                </a:solidFill>
                <a:latin typeface="Georgia" pitchFamily="18" charset="0"/>
              </a:rPr>
              <a:t>.Diabetic immunopathy </a:t>
            </a:r>
            <a:br>
              <a:rPr lang="en-US" sz="2500" dirty="0">
                <a:solidFill>
                  <a:srgbClr val="FFFFFF"/>
                </a:solidFill>
                <a:latin typeface="Georgia" pitchFamily="18" charset="0"/>
              </a:rPr>
            </a:br>
            <a:r>
              <a:rPr lang="en-US" sz="2500" dirty="0">
                <a:solidFill>
                  <a:srgbClr val="FFFFFF"/>
                </a:solidFill>
                <a:latin typeface="Georgia" pitchFamily="18" charset="0"/>
              </a:rPr>
              <a:t/>
            </a:r>
            <a:br>
              <a:rPr lang="en-US" sz="2500" dirty="0">
                <a:solidFill>
                  <a:srgbClr val="FFFFFF"/>
                </a:solidFill>
                <a:latin typeface="Georgia" pitchFamily="18" charset="0"/>
              </a:rPr>
            </a:br>
            <a:r>
              <a:rPr lang="en-US" sz="2500" dirty="0">
                <a:solidFill>
                  <a:srgbClr val="FFFFFF"/>
                </a:solidFill>
                <a:latin typeface="Georgia" pitchFamily="18" charset="0"/>
              </a:rPr>
              <a:t>.Diabetic nephropathy</a:t>
            </a:r>
            <a:r>
              <a:rPr lang="en-US" sz="2500" dirty="0">
                <a:latin typeface="Georgia" pitchFamily="18" charset="0"/>
              </a:rPr>
              <a:t/>
            </a:r>
            <a:br>
              <a:rPr lang="en-US" sz="2500" dirty="0">
                <a:latin typeface="Georgia" pitchFamily="18" charset="0"/>
              </a:rPr>
            </a:br>
            <a:r>
              <a:rPr lang="ar-EG" sz="2500" dirty="0">
                <a:latin typeface="Georgia" pitchFamily="18" charset="0"/>
              </a:rPr>
              <a:t/>
            </a:r>
            <a:br>
              <a:rPr lang="ar-EG" sz="2500" dirty="0">
                <a:latin typeface="Georgia" pitchFamily="18" charset="0"/>
              </a:rPr>
            </a:br>
            <a:r>
              <a:rPr lang="en-US" sz="2500" dirty="0">
                <a:latin typeface="Georgia" pitchFamily="18" charset="0"/>
              </a:rPr>
              <a:t>.Diabetic foot </a:t>
            </a:r>
            <a:r>
              <a:rPr lang="en-US" sz="2500" dirty="0"/>
              <a:t/>
            </a:r>
            <a:br>
              <a:rPr lang="en-US" sz="2500" dirty="0"/>
            </a:br>
            <a:r>
              <a:rPr lang="en-US" sz="2500" dirty="0"/>
              <a:t> </a:t>
            </a:r>
            <a:endParaRPr lang="ar-EG" sz="2500" dirty="0"/>
          </a:p>
        </p:txBody>
      </p:sp>
    </p:spTree>
    <p:extLst>
      <p:ext uri="{BB962C8B-B14F-4D97-AF65-F5344CB8AC3E}">
        <p14:creationId xmlns:p14="http://schemas.microsoft.com/office/powerpoint/2010/main" val="370980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78562"/>
          </a:xfrm>
        </p:spPr>
        <p:txBody>
          <a:bodyPr/>
          <a:lstStyle/>
          <a:p>
            <a:pPr algn="ctr"/>
            <a:r>
              <a:rPr lang="en-US" dirty="0" smtClean="0">
                <a:latin typeface="Georgia" pitchFamily="18" charset="0"/>
              </a:rPr>
              <a:t>This takes me to study more about glucose and beta cell and how they are interconnected in a point called insulin</a:t>
            </a:r>
            <a:br>
              <a:rPr lang="en-US" dirty="0" smtClean="0">
                <a:latin typeface="Georgia" pitchFamily="18" charset="0"/>
              </a:rPr>
            </a:br>
            <a:r>
              <a:rPr lang="en-US" dirty="0" smtClean="0">
                <a:latin typeface="Georgia" pitchFamily="18" charset="0"/>
              </a:rPr>
              <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r>
              <a:rPr lang="ar-EG" dirty="0" smtClean="0">
                <a:latin typeface="Georgia" pitchFamily="18" charset="0"/>
              </a:rPr>
              <a:t/>
            </a:r>
            <a:br>
              <a:rPr lang="ar-EG" dirty="0" smtClean="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3733509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6600" cap="none" spc="0" dirty="0">
                <a:solidFill>
                  <a:srgbClr val="FFFFFF"/>
                </a:solidFill>
                <a:latin typeface="Georgia" pitchFamily="18" charset="0"/>
                <a:cs typeface="Tunga" pitchFamily="2"/>
              </a:rPr>
              <a:t>Glucose</a:t>
            </a:r>
            <a:endParaRPr lang="ar-EG"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38400" y="1981200"/>
            <a:ext cx="4572000" cy="3886200"/>
          </a:xfrm>
        </p:spPr>
      </p:pic>
    </p:spTree>
    <p:extLst>
      <p:ext uri="{BB962C8B-B14F-4D97-AF65-F5344CB8AC3E}">
        <p14:creationId xmlns:p14="http://schemas.microsoft.com/office/powerpoint/2010/main" val="455280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2057400"/>
            <a:ext cx="3505200" cy="3276600"/>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00600" y="2000726"/>
            <a:ext cx="3733800" cy="3313747"/>
          </a:xfrm>
        </p:spPr>
      </p:pic>
      <p:sp>
        <p:nvSpPr>
          <p:cNvPr id="4" name="Title 3"/>
          <p:cNvSpPr>
            <a:spLocks noGrp="1"/>
          </p:cNvSpPr>
          <p:nvPr>
            <p:ph type="title"/>
          </p:nvPr>
        </p:nvSpPr>
        <p:spPr/>
        <p:txBody>
          <a:bodyPr/>
          <a:lstStyle/>
          <a:p>
            <a:pPr algn="ctr"/>
            <a:r>
              <a:rPr lang="en-US" dirty="0">
                <a:latin typeface="Georgia" pitchFamily="18" charset="0"/>
              </a:rPr>
              <a:t>Beta cell Histology</a:t>
            </a:r>
            <a:endParaRPr lang="ar-EG" dirty="0"/>
          </a:p>
        </p:txBody>
      </p:sp>
    </p:spTree>
    <p:extLst>
      <p:ext uri="{BB962C8B-B14F-4D97-AF65-F5344CB8AC3E}">
        <p14:creationId xmlns:p14="http://schemas.microsoft.com/office/powerpoint/2010/main" val="300681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7924800" cy="6278562"/>
          </a:xfrm>
        </p:spPr>
        <p:txBody>
          <a:bodyPr/>
          <a:lstStyle/>
          <a:p>
            <a:pPr algn="ctr"/>
            <a:r>
              <a:rPr lang="en-US" dirty="0">
                <a:latin typeface="Georgia" pitchFamily="18" charset="0"/>
              </a:rPr>
              <a:t>Right now 40% of patients with Type 2 Diabetes uses insulin as a part or as a independent treatment for their case</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
            </a:r>
            <a:br>
              <a:rPr lang="en-US" dirty="0">
                <a:latin typeface="Georgia" pitchFamily="18" charset="0"/>
              </a:rPr>
            </a:br>
            <a:r>
              <a:rPr lang="ar-EG" dirty="0" smtClean="0">
                <a:latin typeface="Georgia" pitchFamily="18" charset="0"/>
              </a:rPr>
              <a:t/>
            </a:r>
            <a:br>
              <a:rPr lang="ar-EG" dirty="0" smtClean="0">
                <a:latin typeface="Georgia" pitchFamily="18" charset="0"/>
              </a:rPr>
            </a:br>
            <a:r>
              <a:rPr lang="ar-EG" dirty="0">
                <a:latin typeface="Georgia" pitchFamily="18" charset="0"/>
              </a:rPr>
              <a:t/>
            </a:r>
            <a:br>
              <a:rPr lang="ar-EG" dirty="0">
                <a:latin typeface="Georgia" pitchFamily="18" charset="0"/>
              </a:rPr>
            </a:br>
            <a:endParaRPr lang="ar-EG" dirty="0"/>
          </a:p>
        </p:txBody>
      </p:sp>
    </p:spTree>
    <p:extLst>
      <p:ext uri="{BB962C8B-B14F-4D97-AF65-F5344CB8AC3E}">
        <p14:creationId xmlns:p14="http://schemas.microsoft.com/office/powerpoint/2010/main" val="401319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6278562"/>
          </a:xfrm>
        </p:spPr>
        <p:txBody>
          <a:bodyPr/>
          <a:lstStyle/>
          <a:p>
            <a:pPr algn="ctr"/>
            <a:r>
              <a:rPr lang="en-US" dirty="0" smtClean="0">
                <a:latin typeface="Georgia" pitchFamily="18" charset="0"/>
              </a:rPr>
              <a:t>ISLAM MEDHAT</a:t>
            </a:r>
            <a:br>
              <a:rPr lang="en-US" dirty="0" smtClean="0">
                <a:latin typeface="Georgia" pitchFamily="18" charset="0"/>
              </a:rPr>
            </a:br>
            <a:r>
              <a:rPr lang="en-US" dirty="0" smtClean="0">
                <a:latin typeface="Georgia" pitchFamily="18" charset="0"/>
              </a:rPr>
              <a:t>Best speaker in international physical therapy conference </a:t>
            </a:r>
            <a:br>
              <a:rPr lang="en-US" dirty="0" smtClean="0">
                <a:latin typeface="Georgia" pitchFamily="18" charset="0"/>
              </a:rPr>
            </a:br>
            <a:r>
              <a:rPr lang="en-US" dirty="0" smtClean="0">
                <a:latin typeface="Georgia" pitchFamily="18" charset="0"/>
              </a:rPr>
              <a:t>best student research in Arab world 2013</a:t>
            </a:r>
            <a:br>
              <a:rPr lang="en-US" dirty="0" smtClean="0">
                <a:latin typeface="Georgia" pitchFamily="18" charset="0"/>
              </a:rPr>
            </a:br>
            <a:r>
              <a:rPr lang="en-US" dirty="0" smtClean="0">
                <a:latin typeface="Georgia" pitchFamily="18" charset="0"/>
              </a:rPr>
              <a:t>research team leader in </a:t>
            </a:r>
            <a:r>
              <a:rPr lang="en-US" dirty="0" err="1" smtClean="0">
                <a:latin typeface="Georgia" pitchFamily="18" charset="0"/>
              </a:rPr>
              <a:t>cms</a:t>
            </a:r>
            <a:r>
              <a:rPr lang="en-US" dirty="0" smtClean="0">
                <a:latin typeface="Georgia" pitchFamily="18" charset="0"/>
              </a:rPr>
              <a:t> , core medical society</a:t>
            </a:r>
            <a:br>
              <a:rPr lang="en-US" dirty="0" smtClean="0">
                <a:latin typeface="Georgia" pitchFamily="18" charset="0"/>
              </a:rPr>
            </a:br>
            <a:r>
              <a:rPr lang="en-US" dirty="0" smtClean="0">
                <a:latin typeface="Georgia" pitchFamily="18" charset="0"/>
              </a:rPr>
              <a:t>speaker in 2</a:t>
            </a:r>
            <a:r>
              <a:rPr lang="en-US" baseline="30000" dirty="0" smtClean="0">
                <a:latin typeface="Georgia" pitchFamily="18" charset="0"/>
              </a:rPr>
              <a:t>nd</a:t>
            </a:r>
            <a:r>
              <a:rPr lang="en-US" dirty="0" smtClean="0">
                <a:latin typeface="Georgia" pitchFamily="18" charset="0"/>
              </a:rPr>
              <a:t>  international conference for physical medicine and rehabilitation Baltimore Maryland, </a:t>
            </a:r>
            <a:r>
              <a:rPr lang="en-US" dirty="0" err="1" smtClean="0">
                <a:latin typeface="Georgia" pitchFamily="18" charset="0"/>
              </a:rPr>
              <a:t>usa</a:t>
            </a:r>
            <a:r>
              <a:rPr lang="en-US" dirty="0" smtClean="0">
                <a:latin typeface="Georgia" pitchFamily="18" charset="0"/>
              </a:rPr>
              <a:t> 2014 </a:t>
            </a:r>
            <a:br>
              <a:rPr lang="en-US" dirty="0" smtClean="0">
                <a:latin typeface="Georgia" pitchFamily="18" charset="0"/>
              </a:rPr>
            </a:br>
            <a:r>
              <a:rPr lang="ar-EG" dirty="0">
                <a:latin typeface="Georgia" pitchFamily="18" charset="0"/>
              </a:rPr>
              <a:t/>
            </a:r>
            <a:br>
              <a:rPr lang="ar-EG" dirty="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485641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latin typeface="Georgia" pitchFamily="18" charset="0"/>
              </a:rPr>
              <a:t>Insulin Resistance treated with INSULIN</a:t>
            </a:r>
            <a:endParaRPr lang="ar-EG" dirty="0">
              <a:latin typeface="Georgia" pitchFamily="18" charset="0"/>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1600200"/>
            <a:ext cx="6705600" cy="4648200"/>
          </a:xfrm>
        </p:spPr>
      </p:pic>
    </p:spTree>
    <p:extLst>
      <p:ext uri="{BB962C8B-B14F-4D97-AF65-F5344CB8AC3E}">
        <p14:creationId xmlns:p14="http://schemas.microsoft.com/office/powerpoint/2010/main" val="53924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7924800" cy="6096000"/>
          </a:xfrm>
        </p:spPr>
        <p:txBody>
          <a:bodyPr/>
          <a:lstStyle/>
          <a:p>
            <a:pPr algn="ctr"/>
            <a:r>
              <a:rPr lang="en-US" dirty="0">
                <a:latin typeface="Georgia" pitchFamily="18" charset="0"/>
              </a:rPr>
              <a:t/>
            </a:r>
            <a:br>
              <a:rPr lang="en-US" dirty="0">
                <a:latin typeface="Georgia" pitchFamily="18" charset="0"/>
              </a:rPr>
            </a:br>
            <a:r>
              <a:rPr lang="en-US" dirty="0">
                <a:latin typeface="Georgia" pitchFamily="18" charset="0"/>
              </a:rPr>
              <a:t>  In fact Pregnant women who suffer from type 2 DM have to stop taking any hypoglycemic agents –Teratogenicity effects- and depends only on Insulin</a:t>
            </a:r>
            <a:br>
              <a:rPr lang="en-US" dirty="0">
                <a:latin typeface="Georgia" pitchFamily="18" charset="0"/>
              </a:rPr>
            </a:br>
            <a:r>
              <a:rPr lang="en-US" dirty="0">
                <a:latin typeface="Georgia" pitchFamily="18" charset="0"/>
              </a:rPr>
              <a:t>Before the discovery of Insulin Diabetics were not allowed to get pregnant</a:t>
            </a:r>
            <a:br>
              <a:rPr lang="en-US" dirty="0">
                <a:latin typeface="Georgia" pitchFamily="18" charset="0"/>
              </a:rPr>
            </a:br>
            <a:r>
              <a:rPr lang="en-US" dirty="0">
                <a:latin typeface="Georgia" pitchFamily="18" charset="0"/>
              </a:rPr>
              <a:t> Now most Pregnant women Depend on Insulin with Excellent results </a:t>
            </a:r>
            <a:br>
              <a:rPr lang="en-US" dirty="0">
                <a:latin typeface="Georgia" pitchFamily="18" charset="0"/>
              </a:rPr>
            </a:br>
            <a:r>
              <a:rPr lang="en-US" dirty="0">
                <a:latin typeface="Georgia" pitchFamily="18" charset="0"/>
              </a:rPr>
              <a:t> </a:t>
            </a:r>
            <a:br>
              <a:rPr lang="en-US" dirty="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1147291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latin typeface="Georgia" pitchFamily="18" charset="0"/>
              </a:rPr>
              <a:t>So it is all about Insulin, you increased Insulin you treated Diabetes</a:t>
            </a:r>
            <a:endParaRPr lang="ar-EG" dirty="0">
              <a:latin typeface="Georgia" pitchFamily="18" charset="0"/>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09801" y="2109787"/>
            <a:ext cx="4419600" cy="3605213"/>
          </a:xfrm>
        </p:spPr>
      </p:pic>
    </p:spTree>
    <p:extLst>
      <p:ext uri="{BB962C8B-B14F-4D97-AF65-F5344CB8AC3E}">
        <p14:creationId xmlns:p14="http://schemas.microsoft.com/office/powerpoint/2010/main" val="429110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itchFamily="18" charset="0"/>
              </a:rPr>
              <a:t>Stem cells  treatment increase Insulin in Diabetics with 8% success</a:t>
            </a:r>
            <a:endParaRPr lang="ar-EG" dirty="0">
              <a:latin typeface="Georgia" pitchFamily="18"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28800" y="1600200"/>
            <a:ext cx="5486400" cy="4114800"/>
          </a:xfrm>
        </p:spPr>
      </p:pic>
    </p:spTree>
    <p:extLst>
      <p:ext uri="{BB962C8B-B14F-4D97-AF65-F5344CB8AC3E}">
        <p14:creationId xmlns:p14="http://schemas.microsoft.com/office/powerpoint/2010/main" val="2964069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5897562"/>
          </a:xfrm>
        </p:spPr>
        <p:txBody>
          <a:bodyPr/>
          <a:lstStyle/>
          <a:p>
            <a:pPr algn="ctr"/>
            <a:r>
              <a:rPr lang="en-US" dirty="0">
                <a:latin typeface="Georgia" pitchFamily="18" charset="0"/>
              </a:rPr>
              <a:t>So What if we have a modality that could stimulate Insulin Just like the stem cells. </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Body’s own systems are stimulated to treat body’s own disease.</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
            </a:r>
            <a:br>
              <a:rPr lang="en-US" dirty="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53173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5000" dirty="0">
                <a:latin typeface="Georgia" pitchFamily="18" charset="0"/>
              </a:rPr>
              <a:t>LASER</a:t>
            </a:r>
            <a:endParaRPr lang="ar-EG" sz="5000"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76400"/>
            <a:ext cx="7162800" cy="4343400"/>
          </a:xfrm>
        </p:spPr>
      </p:pic>
    </p:spTree>
    <p:extLst>
      <p:ext uri="{BB962C8B-B14F-4D97-AF65-F5344CB8AC3E}">
        <p14:creationId xmlns:p14="http://schemas.microsoft.com/office/powerpoint/2010/main" val="427180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sz="2100" dirty="0">
                <a:latin typeface="Georgia" pitchFamily="18" charset="0"/>
              </a:rPr>
              <a:t> </a:t>
            </a:r>
            <a:r>
              <a:rPr lang="en-US" sz="2100" dirty="0">
                <a:latin typeface="Georgia" pitchFamily="18" charset="0"/>
              </a:rPr>
              <a:t/>
            </a:r>
            <a:br>
              <a:rPr lang="en-US" sz="2100" dirty="0">
                <a:latin typeface="Georgia" pitchFamily="18" charset="0"/>
              </a:rPr>
            </a:br>
            <a:r>
              <a:rPr lang="en-US" sz="2100" dirty="0">
                <a:latin typeface="Georgia" pitchFamily="18" charset="0"/>
              </a:rPr>
              <a:t>History of LASER </a:t>
            </a:r>
            <a:br>
              <a:rPr lang="en-US" sz="2100" dirty="0">
                <a:latin typeface="Georgia" pitchFamily="18" charset="0"/>
              </a:rPr>
            </a:br>
            <a:r>
              <a:rPr lang="en-US" sz="2100" dirty="0">
                <a:latin typeface="Georgia" pitchFamily="18" charset="0"/>
              </a:rPr>
              <a:t>Professor Andrew </a:t>
            </a:r>
            <a:r>
              <a:rPr lang="en-US" sz="2100" dirty="0" err="1">
                <a:latin typeface="Georgia" pitchFamily="18" charset="0"/>
              </a:rPr>
              <a:t>Mester</a:t>
            </a:r>
            <a:r>
              <a:rPr lang="en-US" sz="2100" dirty="0">
                <a:latin typeface="Georgia" pitchFamily="18" charset="0"/>
              </a:rPr>
              <a:t/>
            </a:r>
            <a:br>
              <a:rPr lang="en-US" sz="2100" dirty="0">
                <a:latin typeface="Georgia" pitchFamily="18" charset="0"/>
              </a:rPr>
            </a:br>
            <a:r>
              <a:rPr lang="en-US" sz="2100" dirty="0">
                <a:latin typeface="Georgia" pitchFamily="18" charset="0"/>
              </a:rPr>
              <a:t>Discovered benefits of LASER IN 1964 finding enormous healing ability of </a:t>
            </a:r>
            <a:r>
              <a:rPr lang="en-US" sz="2100" dirty="0" smtClean="0">
                <a:latin typeface="Georgia" pitchFamily="18" charset="0"/>
              </a:rPr>
              <a:t>LASER</a:t>
            </a:r>
            <a:endParaRPr lang="ar-EG" sz="21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43200" y="2057400"/>
            <a:ext cx="3505200" cy="3505200"/>
          </a:xfrm>
        </p:spPr>
      </p:pic>
    </p:spTree>
    <p:extLst>
      <p:ext uri="{BB962C8B-B14F-4D97-AF65-F5344CB8AC3E}">
        <p14:creationId xmlns:p14="http://schemas.microsoft.com/office/powerpoint/2010/main" val="138716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Note all of the following effects won’t happen unless LASER is used correctly.</a:t>
            </a:r>
          </a:p>
          <a:p>
            <a:r>
              <a:rPr lang="en-US" dirty="0" smtClean="0"/>
              <a:t>I started to classify the LASER as follows</a:t>
            </a:r>
            <a:endParaRPr lang="ar-EG" dirty="0"/>
          </a:p>
        </p:txBody>
      </p:sp>
      <p:sp>
        <p:nvSpPr>
          <p:cNvPr id="4" name="Title 3"/>
          <p:cNvSpPr>
            <a:spLocks noGrp="1"/>
          </p:cNvSpPr>
          <p:nvPr>
            <p:ph type="ctrTitle"/>
          </p:nvPr>
        </p:nvSpPr>
        <p:spPr/>
        <p:txBody>
          <a:bodyPr/>
          <a:lstStyle/>
          <a:p>
            <a:r>
              <a:rPr lang="en-US" sz="6000" b="1" cap="none" spc="0" dirty="0">
                <a:gradFill>
                  <a:gsLst>
                    <a:gs pos="0">
                      <a:srgbClr val="FFFFFF">
                        <a:alpha val="92000"/>
                      </a:srgbClr>
                    </a:gs>
                    <a:gs pos="45000">
                      <a:srgbClr val="FFFFFF">
                        <a:alpha val="51000"/>
                      </a:srgbClr>
                    </a:gs>
                    <a:gs pos="100000">
                      <a:srgbClr val="FFFFFF"/>
                    </a:gs>
                  </a:gsLst>
                  <a:lin ang="3600000" scaled="0"/>
                </a:gradFill>
                <a:latin typeface="Corbel"/>
                <a:cs typeface="Tunga" pitchFamily="2"/>
              </a:rPr>
              <a:t>Physiological Effects of LASER</a:t>
            </a:r>
            <a:endParaRPr lang="ar-EG" dirty="0"/>
          </a:p>
        </p:txBody>
      </p:sp>
    </p:spTree>
    <p:extLst>
      <p:ext uri="{BB962C8B-B14F-4D97-AF65-F5344CB8AC3E}">
        <p14:creationId xmlns:p14="http://schemas.microsoft.com/office/powerpoint/2010/main" val="2474127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609600" y="1600200"/>
            <a:ext cx="3733800" cy="5105400"/>
          </a:xfrm>
        </p:spPr>
        <p:txBody>
          <a:bodyPr>
            <a:normAutofit/>
          </a:bodyPr>
          <a:lstStyle/>
          <a:p>
            <a:pPr marL="0" lvl="0" indent="0" algn="l">
              <a:spcBef>
                <a:spcPts val="1200"/>
              </a:spcBef>
              <a:spcAft>
                <a:spcPts val="0"/>
              </a:spcAft>
              <a:buClr>
                <a:srgbClr val="838995"/>
              </a:buClr>
              <a:buNone/>
            </a:pPr>
            <a:r>
              <a:rPr lang="en-US" sz="3200" i="1" spc="0" dirty="0">
                <a:solidFill>
                  <a:srgbClr val="FFFFFF"/>
                </a:solidFill>
                <a:latin typeface="Corbel"/>
                <a:cs typeface="Tahoma" pitchFamily="34" charset="0"/>
              </a:rPr>
              <a:t>Primary   Cellular </a:t>
            </a:r>
            <a:endParaRPr lang="ar-EG" sz="3200" i="1" spc="0" dirty="0">
              <a:solidFill>
                <a:srgbClr val="FFFFFF"/>
              </a:solidFill>
              <a:latin typeface="Corbel"/>
              <a:cs typeface="Tahoma" pitchFamily="34" charset="0"/>
            </a:endParaRPr>
          </a:p>
          <a:p>
            <a:pPr marL="0" lvl="0" indent="0" algn="l">
              <a:spcBef>
                <a:spcPts val="1200"/>
              </a:spcBef>
              <a:spcAft>
                <a:spcPts val="0"/>
              </a:spcAft>
              <a:buClr>
                <a:srgbClr val="838995"/>
              </a:buClr>
              <a:buNone/>
            </a:pPr>
            <a:endParaRPr lang="en-US" sz="1800" dirty="0">
              <a:solidFill>
                <a:srgbClr val="FFFFFF"/>
              </a:solidFill>
              <a:latin typeface="Georgia" pitchFamily="18" charset="0"/>
              <a:cs typeface="Tahoma" pitchFamily="34" charset="0"/>
            </a:endParaRP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Unavoidable(it will happens as soon as LASER touches the cells):</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1.  </a:t>
            </a:r>
            <a:r>
              <a:rPr lang="en-US" sz="1800" dirty="0" err="1">
                <a:solidFill>
                  <a:srgbClr val="FFFFFF"/>
                </a:solidFill>
                <a:latin typeface="Georgia" pitchFamily="18" charset="0"/>
                <a:cs typeface="Tahoma" pitchFamily="34" charset="0"/>
              </a:rPr>
              <a:t>Porphyrins</a:t>
            </a:r>
            <a:r>
              <a:rPr lang="en-US" sz="1800" dirty="0">
                <a:solidFill>
                  <a:srgbClr val="FFFFFF"/>
                </a:solidFill>
                <a:latin typeface="Georgia" pitchFamily="18" charset="0"/>
                <a:cs typeface="Tahoma" pitchFamily="34" charset="0"/>
              </a:rPr>
              <a:t> </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2. Flavoprotiens </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3. Catalases</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4.Cytochrome c oxidase &amp; Nitric Oxide</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5.Oxygen Hypothesis</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All of these leads to Mitosis and </a:t>
            </a:r>
            <a:r>
              <a:rPr lang="en-US" dirty="0">
                <a:solidFill>
                  <a:srgbClr val="FFFFFF"/>
                </a:solidFill>
                <a:latin typeface="Georgia" pitchFamily="18" charset="0"/>
                <a:cs typeface="Tahoma" pitchFamily="34" charset="0"/>
              </a:rPr>
              <a:t>initiate the secondary effects </a:t>
            </a:r>
          </a:p>
          <a:p>
            <a:endParaRPr lang="ar-EG" dirty="0"/>
          </a:p>
        </p:txBody>
      </p:sp>
      <p:sp>
        <p:nvSpPr>
          <p:cNvPr id="6" name="Content Placeholder 5"/>
          <p:cNvSpPr>
            <a:spLocks noGrp="1"/>
          </p:cNvSpPr>
          <p:nvPr>
            <p:ph sz="quarter" idx="14"/>
          </p:nvPr>
        </p:nvSpPr>
        <p:spPr>
          <a:xfrm>
            <a:off x="4800600" y="1600200"/>
            <a:ext cx="3733800" cy="5105400"/>
          </a:xfrm>
        </p:spPr>
        <p:txBody>
          <a:bodyPr>
            <a:normAutofit fontScale="92500" lnSpcReduction="10000"/>
          </a:bodyPr>
          <a:lstStyle/>
          <a:p>
            <a:pPr marL="0" lvl="0" indent="0" algn="l">
              <a:spcBef>
                <a:spcPts val="1200"/>
              </a:spcBef>
              <a:spcAft>
                <a:spcPts val="0"/>
              </a:spcAft>
              <a:buClr>
                <a:srgbClr val="838995"/>
              </a:buClr>
              <a:buNone/>
            </a:pPr>
            <a:r>
              <a:rPr lang="en-US" sz="3200" i="1" spc="0" dirty="0">
                <a:solidFill>
                  <a:srgbClr val="FFFFFF"/>
                </a:solidFill>
                <a:latin typeface="Corbel"/>
                <a:cs typeface="Tahoma" pitchFamily="34" charset="0"/>
              </a:rPr>
              <a:t>Secondary Regional </a:t>
            </a:r>
            <a:endParaRPr lang="ar-EG" sz="3200" i="1" spc="0" dirty="0">
              <a:solidFill>
                <a:srgbClr val="FFFFFF"/>
              </a:solidFill>
              <a:latin typeface="Corbel"/>
              <a:cs typeface="Tahoma" pitchFamily="34" charset="0"/>
            </a:endParaRPr>
          </a:p>
          <a:p>
            <a:pPr marL="0" lvl="0" indent="0" algn="l">
              <a:spcBef>
                <a:spcPts val="1200"/>
              </a:spcBef>
              <a:spcAft>
                <a:spcPts val="0"/>
              </a:spcAft>
              <a:buClr>
                <a:srgbClr val="838995"/>
              </a:buClr>
              <a:buNone/>
            </a:pPr>
            <a:endParaRPr lang="en-US" sz="1800" dirty="0">
              <a:solidFill>
                <a:srgbClr val="FFFFFF"/>
              </a:solidFill>
              <a:latin typeface="Georgia" pitchFamily="18" charset="0"/>
              <a:cs typeface="Tahoma" pitchFamily="34" charset="0"/>
            </a:endParaRP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Avoidable: </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High variability</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Highly depend on region, skills of the clinician and purpose of TTT </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Example</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Cartilage        Chondrocytes</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Bone                Osteocytes</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Hepatocytes   Interferon </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Wound            BFGF       </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Liver                IGF 1 </a:t>
            </a:r>
          </a:p>
          <a:p>
            <a:pPr marL="0" lvl="0" indent="0" algn="l">
              <a:spcBef>
                <a:spcPts val="1200"/>
              </a:spcBef>
              <a:spcAft>
                <a:spcPts val="0"/>
              </a:spcAft>
              <a:buClr>
                <a:srgbClr val="838995"/>
              </a:buClr>
              <a:buNone/>
            </a:pPr>
            <a:r>
              <a:rPr lang="en-US" sz="1800" dirty="0">
                <a:solidFill>
                  <a:srgbClr val="FFFFFF"/>
                </a:solidFill>
                <a:latin typeface="Georgia" pitchFamily="18" charset="0"/>
                <a:cs typeface="Tahoma" pitchFamily="34" charset="0"/>
              </a:rPr>
              <a:t>Pancreas         INSULIN</a:t>
            </a:r>
          </a:p>
          <a:p>
            <a:endParaRPr lang="ar-EG" dirty="0"/>
          </a:p>
        </p:txBody>
      </p:sp>
      <p:sp>
        <p:nvSpPr>
          <p:cNvPr id="4" name="Title 3"/>
          <p:cNvSpPr>
            <a:spLocks noGrp="1"/>
          </p:cNvSpPr>
          <p:nvPr>
            <p:ph type="title"/>
          </p:nvPr>
        </p:nvSpPr>
        <p:spPr>
          <a:xfrm>
            <a:off x="609600" y="274638"/>
            <a:ext cx="7924800" cy="1325562"/>
          </a:xfrm>
        </p:spPr>
        <p:txBody>
          <a:bodyPr/>
          <a:lstStyle/>
          <a:p>
            <a:pPr algn="ctr"/>
            <a:r>
              <a:rPr lang="en-US" sz="1900" dirty="0">
                <a:latin typeface="Georgia" pitchFamily="18" charset="0"/>
              </a:rPr>
              <a:t>Physiological effects of LASER</a:t>
            </a:r>
            <a:br>
              <a:rPr lang="en-US" sz="1900" dirty="0">
                <a:latin typeface="Georgia" pitchFamily="18" charset="0"/>
              </a:rPr>
            </a:br>
            <a:r>
              <a:rPr lang="en-US" sz="1900" dirty="0">
                <a:latin typeface="Georgia" pitchFamily="18" charset="0"/>
              </a:rPr>
              <a:t>“LASER is a local treatment that produce  a local effect</a:t>
            </a:r>
            <a:br>
              <a:rPr lang="en-US" sz="1900" dirty="0">
                <a:latin typeface="Georgia" pitchFamily="18" charset="0"/>
              </a:rPr>
            </a:br>
            <a:r>
              <a:rPr lang="en-US" sz="1900" dirty="0">
                <a:latin typeface="Georgia" pitchFamily="18" charset="0"/>
              </a:rPr>
              <a:t>,Accordingly the effect will vary according to the treated area”</a:t>
            </a:r>
            <a:endParaRPr lang="ar-EG" sz="1900" dirty="0">
              <a:latin typeface="Georgia" pitchFamily="18" charset="0"/>
            </a:endParaRPr>
          </a:p>
        </p:txBody>
      </p:sp>
    </p:spTree>
    <p:extLst>
      <p:ext uri="{BB962C8B-B14F-4D97-AF65-F5344CB8AC3E}">
        <p14:creationId xmlns:p14="http://schemas.microsoft.com/office/powerpoint/2010/main" val="139808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800" cap="none" spc="0" dirty="0">
                <a:solidFill>
                  <a:srgbClr val="FFFFFF"/>
                </a:solidFill>
                <a:latin typeface="Georgia" pitchFamily="18" charset="0"/>
                <a:cs typeface="Tunga" pitchFamily="2"/>
              </a:rPr>
              <a:t>Mitosis</a:t>
            </a:r>
            <a:r>
              <a:rPr lang="en-US" sz="3600" cap="none" spc="0" dirty="0">
                <a:solidFill>
                  <a:srgbClr val="FFFFFF"/>
                </a:solidFill>
                <a:latin typeface="Georgia" pitchFamily="18" charset="0"/>
                <a:cs typeface="Tunga" pitchFamily="2"/>
              </a:rPr>
              <a:t/>
            </a:r>
            <a:br>
              <a:rPr lang="en-US" sz="3600" cap="none" spc="0" dirty="0">
                <a:solidFill>
                  <a:srgbClr val="FFFFFF"/>
                </a:solidFill>
                <a:latin typeface="Georgia" pitchFamily="18" charset="0"/>
                <a:cs typeface="Tunga" pitchFamily="2"/>
              </a:rPr>
            </a:br>
            <a:r>
              <a:rPr lang="en-US" sz="2800" cap="none" spc="0" dirty="0">
                <a:solidFill>
                  <a:srgbClr val="FFFFFF"/>
                </a:solidFill>
                <a:latin typeface="Georgia" pitchFamily="18" charset="0"/>
                <a:cs typeface="Tunga" pitchFamily="2"/>
              </a:rPr>
              <a:t>That explain the current indication of LASER </a:t>
            </a:r>
            <a:endParaRPr lang="ar-EG"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09800" y="1600200"/>
            <a:ext cx="4343400" cy="4343400"/>
          </a:xfrm>
        </p:spPr>
      </p:pic>
    </p:spTree>
    <p:extLst>
      <p:ext uri="{BB962C8B-B14F-4D97-AF65-F5344CB8AC3E}">
        <p14:creationId xmlns:p14="http://schemas.microsoft.com/office/powerpoint/2010/main" val="232730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973762"/>
          </a:xfrm>
        </p:spPr>
        <p:txBody>
          <a:bodyPr/>
          <a:lstStyle/>
          <a:p>
            <a:pPr algn="ctr"/>
            <a:r>
              <a:rPr lang="en-US" dirty="0" smtClean="0">
                <a:latin typeface="Georgia" pitchFamily="18" charset="0"/>
              </a:rPr>
              <a:t>For the last 2 years I HAVE BEEN WORKING ON A RESEARCH THAT MAKE A GREAT RESULTS globally ON THE EXPIRMENTAL STUDIES DONE ON RATS TO TREAT DIABETES MELLITUS TYPE 1 AND TYPE 2 WITH THE USAGE OF THE LOW POWER LASER CLINICALLY USED IN FIELD OF PHYSICAL MEDICINE, DENTISTRY, ORTHOPEDICS AND OTHERS</a:t>
            </a:r>
            <a:br>
              <a:rPr lang="en-US" dirty="0" smtClean="0">
                <a:latin typeface="Georgia" pitchFamily="18" charset="0"/>
              </a:rPr>
            </a:br>
            <a:r>
              <a:rPr lang="en-US" dirty="0">
                <a:latin typeface="Georgia" pitchFamily="18" charset="0"/>
              </a:rPr>
              <a:t/>
            </a:r>
            <a:br>
              <a:rPr lang="en-US" dirty="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988449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Autofit/>
          </a:bodyPr>
          <a:lstStyle/>
          <a:p>
            <a:r>
              <a:rPr lang="en-US" sz="2000" dirty="0" smtClean="0">
                <a:latin typeface="Georgia" pitchFamily="18" charset="0"/>
              </a:rPr>
              <a:t>What if we used the LASER in a certain procedure to reach the islets of Langerhans stimulating their mitosis and allowing more insulin to be produced to treat the cause of the disease not just the hyperglycemia which is the symptom</a:t>
            </a:r>
            <a:endParaRPr lang="ar-EG" sz="2000" dirty="0">
              <a:latin typeface="Georgia" pitchFamily="18" charset="0"/>
            </a:endParaRPr>
          </a:p>
        </p:txBody>
      </p:sp>
      <p:sp>
        <p:nvSpPr>
          <p:cNvPr id="5" name="Title 4"/>
          <p:cNvSpPr>
            <a:spLocks noGrp="1"/>
          </p:cNvSpPr>
          <p:nvPr>
            <p:ph type="ctrTitle"/>
          </p:nvPr>
        </p:nvSpPr>
        <p:spPr/>
        <p:txBody>
          <a:bodyPr/>
          <a:lstStyle/>
          <a:p>
            <a:r>
              <a:rPr lang="en-US" sz="8000" dirty="0" smtClean="0">
                <a:latin typeface="Georgia" pitchFamily="18" charset="0"/>
              </a:rPr>
              <a:t>idea</a:t>
            </a:r>
            <a:endParaRPr lang="ar-EG" sz="8000" dirty="0">
              <a:latin typeface="Georgia" pitchFamily="18" charset="0"/>
            </a:endParaRPr>
          </a:p>
        </p:txBody>
      </p:sp>
    </p:spTree>
    <p:extLst>
      <p:ext uri="{BB962C8B-B14F-4D97-AF65-F5344CB8AC3E}">
        <p14:creationId xmlns:p14="http://schemas.microsoft.com/office/powerpoint/2010/main" val="3331876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2200" dirty="0"/>
              <a:t>One of the obstacles faced me during this research </a:t>
            </a:r>
            <a:r>
              <a:rPr lang="en-US" sz="2200" dirty="0" smtClean="0"/>
              <a:t>was the </a:t>
            </a:r>
            <a:r>
              <a:rPr lang="en-US" sz="2200" dirty="0"/>
              <a:t>huge controversy </a:t>
            </a:r>
            <a:r>
              <a:rPr lang="en-US" sz="2200" dirty="0" smtClean="0"/>
              <a:t>about LASER</a:t>
            </a:r>
            <a:endParaRPr lang="ar-EG" sz="2200" dirty="0"/>
          </a:p>
        </p:txBody>
      </p:sp>
      <p:sp>
        <p:nvSpPr>
          <p:cNvPr id="4" name="Title 3"/>
          <p:cNvSpPr>
            <a:spLocks noGrp="1"/>
          </p:cNvSpPr>
          <p:nvPr>
            <p:ph type="ctrTitle"/>
          </p:nvPr>
        </p:nvSpPr>
        <p:spPr/>
        <p:txBody>
          <a:bodyPr/>
          <a:lstStyle/>
          <a:p>
            <a:r>
              <a:rPr lang="en-US" sz="6600" dirty="0" smtClean="0">
                <a:latin typeface="Georgia" pitchFamily="18" charset="0"/>
              </a:rPr>
              <a:t>Controversy</a:t>
            </a:r>
            <a:endParaRPr lang="ar-EG" sz="6600" dirty="0">
              <a:latin typeface="Georgia" pitchFamily="18" charset="0"/>
            </a:endParaRPr>
          </a:p>
        </p:txBody>
      </p:sp>
    </p:spTree>
    <p:extLst>
      <p:ext uri="{BB962C8B-B14F-4D97-AF65-F5344CB8AC3E}">
        <p14:creationId xmlns:p14="http://schemas.microsoft.com/office/powerpoint/2010/main" val="3382023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6202362"/>
          </a:xfrm>
        </p:spPr>
        <p:txBody>
          <a:bodyPr/>
          <a:lstStyle/>
          <a:p>
            <a:pPr algn="ctr"/>
            <a:r>
              <a:rPr lang="en-US" dirty="0" err="1">
                <a:latin typeface="Georgia" pitchFamily="18" charset="0"/>
              </a:rPr>
              <a:t>Dr</a:t>
            </a:r>
            <a:r>
              <a:rPr lang="en-US" dirty="0">
                <a:latin typeface="Georgia" pitchFamily="18" charset="0"/>
              </a:rPr>
              <a:t> </a:t>
            </a:r>
            <a:r>
              <a:rPr lang="en-US" dirty="0" err="1">
                <a:latin typeface="Georgia" pitchFamily="18" charset="0"/>
              </a:rPr>
              <a:t>kendric</a:t>
            </a:r>
            <a:r>
              <a:rPr lang="en-US" dirty="0">
                <a:latin typeface="Georgia" pitchFamily="18" charset="0"/>
              </a:rPr>
              <a:t> Smith </a:t>
            </a:r>
            <a:br>
              <a:rPr lang="en-US" dirty="0">
                <a:latin typeface="Georgia" pitchFamily="18" charset="0"/>
              </a:rPr>
            </a:br>
            <a:r>
              <a:rPr lang="en-US" dirty="0">
                <a:latin typeface="Georgia" pitchFamily="18" charset="0"/>
              </a:rPr>
              <a:t>(Stanford university school of Medicine) Discussed this controversy in a number of papers</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
            </a:r>
            <a:br>
              <a:rPr lang="en-US" dirty="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1545257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54762"/>
          </a:xfrm>
        </p:spPr>
        <p:txBody>
          <a:bodyPr/>
          <a:lstStyle/>
          <a:p>
            <a:r>
              <a:rPr lang="en-US" dirty="0">
                <a:latin typeface="Georgia" pitchFamily="18" charset="0"/>
              </a:rPr>
              <a:t>Blue light is not of any harm to DNA , But it is destructive for bilirubin in fact it is the first line of treatment for Jaundice </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r>
              <a:rPr lang="en-US" dirty="0">
                <a:latin typeface="Georgia" pitchFamily="18" charset="0"/>
              </a:rPr>
              <a:t/>
            </a:r>
            <a:br>
              <a:rPr lang="en-US" dirty="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809314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821362"/>
          </a:xfrm>
        </p:spPr>
        <p:txBody>
          <a:bodyPr/>
          <a:lstStyle/>
          <a:p>
            <a:pPr algn="ctr"/>
            <a:r>
              <a:rPr lang="en-US" dirty="0">
                <a:latin typeface="Georgia" pitchFamily="18" charset="0"/>
              </a:rPr>
              <a:t>Walker reported that LASER of 633nm is of no effect in treating post herpetic neuralgia</a:t>
            </a:r>
            <a:br>
              <a:rPr lang="en-US" dirty="0">
                <a:latin typeface="Georgia" pitchFamily="18" charset="0"/>
              </a:rPr>
            </a:br>
            <a:r>
              <a:rPr lang="en-US" dirty="0">
                <a:latin typeface="Georgia" pitchFamily="18" charset="0"/>
              </a:rPr>
              <a:t>while Moore reported that radiation with 830 nm is the treatment of choice for the same pain.</a:t>
            </a:r>
            <a:br>
              <a:rPr lang="en-US" dirty="0">
                <a:latin typeface="Georgia" pitchFamily="18" charset="0"/>
              </a:rPr>
            </a:br>
            <a:r>
              <a:rPr lang="en-US" dirty="0">
                <a:latin typeface="Georgia" pitchFamily="18" charset="0"/>
              </a:rPr>
              <a:t> That Explains a lot.</a:t>
            </a:r>
            <a:br>
              <a:rPr lang="en-US" dirty="0">
                <a:latin typeface="Georgia" pitchFamily="18" charset="0"/>
              </a:rPr>
            </a:br>
            <a:r>
              <a:rPr lang="en-US" dirty="0">
                <a:latin typeface="Georgia" pitchFamily="18" charset="0"/>
              </a:rPr>
              <a:t/>
            </a:r>
            <a:br>
              <a:rPr lang="en-US" dirty="0">
                <a:latin typeface="Georgia" pitchFamily="18" charset="0"/>
              </a:rPr>
            </a:br>
            <a:r>
              <a:rPr lang="ar-EG" dirty="0" smtClean="0">
                <a:latin typeface="Georgia" pitchFamily="18" charset="0"/>
              </a:rPr>
              <a:t/>
            </a:r>
            <a:br>
              <a:rPr lang="ar-EG" dirty="0" smtClean="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4227545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54762"/>
          </a:xfrm>
        </p:spPr>
        <p:txBody>
          <a:bodyPr/>
          <a:lstStyle/>
          <a:p>
            <a:pPr algn="ctr"/>
            <a:r>
              <a:rPr lang="en-US" dirty="0">
                <a:latin typeface="Georgia" pitchFamily="18" charset="0"/>
              </a:rPr>
              <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In order for Photo Medicine to be effective</a:t>
            </a:r>
            <a:br>
              <a:rPr lang="en-US" dirty="0">
                <a:latin typeface="Georgia" pitchFamily="18" charset="0"/>
              </a:rPr>
            </a:br>
            <a:r>
              <a:rPr lang="en-US" dirty="0">
                <a:latin typeface="Georgia" pitchFamily="18" charset="0"/>
              </a:rPr>
              <a:t>The first law of photochemistry,</a:t>
            </a:r>
            <a:br>
              <a:rPr lang="en-US" dirty="0">
                <a:latin typeface="Georgia" pitchFamily="18" charset="0"/>
              </a:rPr>
            </a:br>
            <a:r>
              <a:rPr lang="en-US" dirty="0">
                <a:latin typeface="Georgia" pitchFamily="18" charset="0"/>
              </a:rPr>
              <a:t> the Grotthuss-Draper law should be applied, states that light must be absorbed in order for a photochemical reaction to take place.</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
            </a:r>
            <a:br>
              <a:rPr lang="en-US" dirty="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4051347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5000" dirty="0">
                <a:latin typeface="Georgia" pitchFamily="18" charset="0"/>
              </a:rPr>
              <a:t>Wave Length</a:t>
            </a:r>
            <a:endParaRPr lang="ar-EG" sz="5000" dirty="0">
              <a:latin typeface="Georgia" pitchFamily="18" charset="0"/>
            </a:endParaRPr>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6000" y="2276474"/>
            <a:ext cx="4648200" cy="4048125"/>
          </a:xfrm>
        </p:spPr>
      </p:pic>
    </p:spTree>
    <p:extLst>
      <p:ext uri="{BB962C8B-B14F-4D97-AF65-F5344CB8AC3E}">
        <p14:creationId xmlns:p14="http://schemas.microsoft.com/office/powerpoint/2010/main" val="1339971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6202362"/>
          </a:xfrm>
        </p:spPr>
        <p:txBody>
          <a:bodyPr/>
          <a:lstStyle/>
          <a:p>
            <a:pPr algn="ctr"/>
            <a:r>
              <a:rPr lang="en-US" dirty="0" smtClean="0">
                <a:latin typeface="Georgia" pitchFamily="18" charset="0"/>
              </a:rPr>
              <a:t>Since wave length was different it wasn't absorbed by the different tissue this means that every wave length is absorbed by different type of tissue</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r>
              <a:rPr lang="en-US" dirty="0" smtClean="0">
                <a:latin typeface="Georgia" pitchFamily="18" charset="0"/>
              </a:rPr>
              <a:t/>
            </a:r>
            <a:br>
              <a:rPr lang="en-US" dirty="0" smtClean="0">
                <a:latin typeface="Georgia" pitchFamily="18" charset="0"/>
              </a:rPr>
            </a:br>
            <a:r>
              <a:rPr lang="en-US" dirty="0">
                <a:latin typeface="Georgia" pitchFamily="18" charset="0"/>
              </a:rPr>
              <a:t/>
            </a:r>
            <a:br>
              <a:rPr lang="en-US" dirty="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460255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583362"/>
          </a:xfrm>
        </p:spPr>
        <p:txBody>
          <a:bodyPr/>
          <a:lstStyle/>
          <a:p>
            <a:pPr algn="ctr"/>
            <a:r>
              <a:rPr lang="en-US" dirty="0">
                <a:latin typeface="Georgia" pitchFamily="18" charset="0"/>
              </a:rPr>
              <a:t>The Question here is which wave length absorbed by which tissues So stimulate which enzyme</a:t>
            </a:r>
            <a:br>
              <a:rPr lang="en-US" dirty="0">
                <a:latin typeface="Georgia" pitchFamily="18" charset="0"/>
              </a:rPr>
            </a:br>
            <a:r>
              <a:rPr lang="ar-EG" dirty="0" smtClean="0">
                <a:latin typeface="Georgia" pitchFamily="18" charset="0"/>
              </a:rPr>
              <a:t/>
            </a:r>
            <a:br>
              <a:rPr lang="ar-EG" dirty="0" smtClean="0">
                <a:latin typeface="Georgia" pitchFamily="18" charset="0"/>
              </a:rPr>
            </a:br>
            <a:r>
              <a:rPr lang="ar-EG" dirty="0">
                <a:latin typeface="Georgia" pitchFamily="18" charset="0"/>
              </a:rPr>
              <a:t/>
            </a:r>
            <a:br>
              <a:rPr lang="ar-EG" dirty="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r>
              <a:rPr lang="en-US" dirty="0">
                <a:latin typeface="Georgia" pitchFamily="18" charset="0"/>
              </a:rPr>
              <a:t/>
            </a:r>
            <a:br>
              <a:rPr lang="en-US" dirty="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624146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049962"/>
          </a:xfrm>
        </p:spPr>
        <p:txBody>
          <a:bodyPr/>
          <a:lstStyle/>
          <a:p>
            <a:pPr algn="ctr"/>
            <a:r>
              <a:rPr lang="en-US" dirty="0">
                <a:latin typeface="Georgia" pitchFamily="18" charset="0"/>
              </a:rPr>
              <a:t>I needed here to develop a chart based on my experiments and other papers published in the field of Photo Medicine in the Last 10 years, based on the results on human beings ONLY </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(NOT JUST ANIMAL SAMPLES).</a:t>
            </a:r>
            <a:br>
              <a:rPr lang="en-US" dirty="0">
                <a:latin typeface="Georgia" pitchFamily="18" charset="0"/>
              </a:rPr>
            </a:br>
            <a:r>
              <a:rPr lang="en-US" dirty="0">
                <a:latin typeface="Georgia" pitchFamily="18" charset="0"/>
              </a:rPr>
              <a:t/>
            </a:r>
            <a:br>
              <a:rPr lang="en-US" dirty="0">
                <a:latin typeface="Georgia" pitchFamily="18" charset="0"/>
              </a:rPr>
            </a:br>
            <a:r>
              <a:rPr lang="ar-EG" dirty="0" smtClean="0">
                <a:latin typeface="Georgia" pitchFamily="18" charset="0"/>
              </a:rPr>
              <a:t/>
            </a:r>
            <a:br>
              <a:rPr lang="ar-EG" dirty="0" smtClean="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251336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54762"/>
          </a:xfrm>
        </p:spPr>
        <p:txBody>
          <a:bodyPr/>
          <a:lstStyle/>
          <a:p>
            <a:pPr algn="ctr"/>
            <a:r>
              <a:rPr lang="en-US" dirty="0" smtClean="0">
                <a:latin typeface="Georgia" pitchFamily="18" charset="0"/>
              </a:rPr>
              <a:t>My main area of interest include low power laser and diabetes</a:t>
            </a:r>
            <a:br>
              <a:rPr lang="en-US" dirty="0" smtClean="0">
                <a:latin typeface="Georgia" pitchFamily="18" charset="0"/>
              </a:rPr>
            </a:br>
            <a:r>
              <a:rPr lang="en-US" dirty="0" smtClean="0">
                <a:latin typeface="Georgia" pitchFamily="18" charset="0"/>
              </a:rPr>
              <a:t> </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101041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cap="none" spc="0" dirty="0">
                <a:solidFill>
                  <a:srgbClr val="FFFFFF"/>
                </a:solidFill>
                <a:latin typeface="Georgia" pitchFamily="18" charset="0"/>
                <a:cs typeface="Tunga" pitchFamily="2"/>
              </a:rPr>
              <a:t>Islam’s Chart for LASER application</a:t>
            </a:r>
            <a:endParaRPr lang="ar-EG"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4400" y="1600200"/>
            <a:ext cx="7086600" cy="4724400"/>
          </a:xfrm>
        </p:spPr>
      </p:pic>
    </p:spTree>
    <p:extLst>
      <p:ext uri="{BB962C8B-B14F-4D97-AF65-F5344CB8AC3E}">
        <p14:creationId xmlns:p14="http://schemas.microsoft.com/office/powerpoint/2010/main" val="2081661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6202362"/>
          </a:xfrm>
        </p:spPr>
        <p:txBody>
          <a:bodyPr/>
          <a:lstStyle/>
          <a:p>
            <a:r>
              <a:rPr lang="en-US" sz="4000" cap="none" spc="0" dirty="0">
                <a:solidFill>
                  <a:srgbClr val="FFFFFF"/>
                </a:solidFill>
                <a:latin typeface="Georgia" pitchFamily="18" charset="0"/>
                <a:cs typeface="Tunga" pitchFamily="2"/>
              </a:rPr>
              <a:t>References </a:t>
            </a:r>
            <a:br>
              <a:rPr lang="en-US" sz="4000" cap="none" spc="0" dirty="0">
                <a:solidFill>
                  <a:srgbClr val="FFFFFF"/>
                </a:solidFill>
                <a:latin typeface="Georgia" pitchFamily="18" charset="0"/>
                <a:cs typeface="Tunga" pitchFamily="2"/>
              </a:rPr>
            </a:br>
            <a:r>
              <a:rPr lang="en-US" sz="4000" cap="none" spc="0" dirty="0">
                <a:solidFill>
                  <a:srgbClr val="FFFFFF"/>
                </a:solidFill>
                <a:latin typeface="Georgia" pitchFamily="18" charset="0"/>
                <a:cs typeface="Tunga" pitchFamily="2"/>
              </a:rPr>
              <a:t/>
            </a:r>
            <a:br>
              <a:rPr lang="en-US" sz="4000" cap="none" spc="0" dirty="0">
                <a:solidFill>
                  <a:srgbClr val="FFFFFF"/>
                </a:solidFill>
                <a:latin typeface="Georgia" pitchFamily="18" charset="0"/>
                <a:cs typeface="Tunga" pitchFamily="2"/>
              </a:rPr>
            </a:br>
            <a:r>
              <a:rPr lang="en-US" sz="1100" cap="none" spc="0" dirty="0" err="1">
                <a:solidFill>
                  <a:srgbClr val="FFFFFF"/>
                </a:solidFill>
                <a:latin typeface="Georgia" pitchFamily="18" charset="0"/>
                <a:cs typeface="Tunga" pitchFamily="2"/>
              </a:rPr>
              <a:t>Tuby</a:t>
            </a:r>
            <a:r>
              <a:rPr lang="en-US" sz="1100" cap="none" spc="0" dirty="0">
                <a:solidFill>
                  <a:srgbClr val="FFFFFF"/>
                </a:solidFill>
                <a:latin typeface="Georgia" pitchFamily="18" charset="0"/>
                <a:cs typeface="Tunga" pitchFamily="2"/>
              </a:rPr>
              <a:t> H, </a:t>
            </a:r>
            <a:r>
              <a:rPr lang="en-US" sz="1100" cap="none" spc="0" dirty="0" err="1">
                <a:solidFill>
                  <a:srgbClr val="FFFFFF"/>
                </a:solidFill>
                <a:latin typeface="Georgia" pitchFamily="18" charset="0"/>
                <a:cs typeface="Tunga" pitchFamily="2"/>
              </a:rPr>
              <a:t>Trudler</a:t>
            </a:r>
            <a:r>
              <a:rPr lang="en-US" sz="1100" cap="none" spc="0" dirty="0">
                <a:solidFill>
                  <a:srgbClr val="FFFFFF"/>
                </a:solidFill>
                <a:latin typeface="Georgia" pitchFamily="18" charset="0"/>
                <a:cs typeface="Tunga" pitchFamily="2"/>
              </a:rPr>
              <a:t> D, </a:t>
            </a:r>
            <a:r>
              <a:rPr lang="en-US" sz="1100" cap="none" spc="0" dirty="0" err="1">
                <a:solidFill>
                  <a:srgbClr val="FFFFFF"/>
                </a:solidFill>
                <a:latin typeface="Georgia" pitchFamily="18" charset="0"/>
                <a:cs typeface="Tunga" pitchFamily="2"/>
              </a:rPr>
              <a:t>Doron</a:t>
            </a:r>
            <a:r>
              <a:rPr lang="en-US" sz="1100" cap="none" spc="0" dirty="0">
                <a:solidFill>
                  <a:srgbClr val="FFFFFF"/>
                </a:solidFill>
                <a:latin typeface="Georgia" pitchFamily="18" charset="0"/>
                <a:cs typeface="Tunga" pitchFamily="2"/>
              </a:rPr>
              <a:t>-Mandel E, </a:t>
            </a:r>
            <a:r>
              <a:rPr lang="en-US" sz="1100" cap="none" spc="0" dirty="0" err="1">
                <a:solidFill>
                  <a:srgbClr val="FFFFFF"/>
                </a:solidFill>
                <a:latin typeface="Georgia" pitchFamily="18" charset="0"/>
                <a:cs typeface="Tunga" pitchFamily="2"/>
              </a:rPr>
              <a:t>Maltz</a:t>
            </a:r>
            <a:r>
              <a:rPr lang="en-US" sz="1100" cap="none" spc="0" dirty="0">
                <a:solidFill>
                  <a:srgbClr val="FFFFFF"/>
                </a:solidFill>
                <a:latin typeface="Georgia" pitchFamily="18" charset="0"/>
                <a:cs typeface="Tunga" pitchFamily="2"/>
              </a:rPr>
              <a:t> L, Vassar RJ, </a:t>
            </a:r>
            <a:r>
              <a:rPr lang="en-US" sz="1100" cap="none" spc="0" dirty="0" err="1">
                <a:solidFill>
                  <a:srgbClr val="FFFFFF"/>
                </a:solidFill>
                <a:latin typeface="Georgia" pitchFamily="18" charset="0"/>
                <a:cs typeface="Tunga" pitchFamily="2"/>
              </a:rPr>
              <a:t>Frenkel</a:t>
            </a:r>
            <a:r>
              <a:rPr lang="en-US" sz="1100" cap="none" spc="0" dirty="0">
                <a:solidFill>
                  <a:srgbClr val="FFFFFF"/>
                </a:solidFill>
                <a:latin typeface="Georgia" pitchFamily="18" charset="0"/>
                <a:cs typeface="Tunga" pitchFamily="2"/>
              </a:rPr>
              <a:t> D, </a:t>
            </a:r>
            <a:r>
              <a:rPr lang="en-US" sz="1100" cap="none" spc="0" dirty="0" err="1">
                <a:solidFill>
                  <a:srgbClr val="FFFFFF"/>
                </a:solidFill>
                <a:latin typeface="Georgia" pitchFamily="18" charset="0"/>
                <a:cs typeface="Tunga" pitchFamily="2"/>
              </a:rPr>
              <a:t>Oron</a:t>
            </a:r>
            <a:r>
              <a:rPr lang="en-US" sz="1100" cap="none" spc="0" dirty="0">
                <a:solidFill>
                  <a:srgbClr val="FFFFFF"/>
                </a:solidFill>
                <a:latin typeface="Georgia" pitchFamily="18" charset="0"/>
                <a:cs typeface="Tunga" pitchFamily="2"/>
              </a:rPr>
              <a:t> </a:t>
            </a:r>
            <a:r>
              <a:rPr lang="en-US" sz="1200" cap="none" spc="0" dirty="0">
                <a:solidFill>
                  <a:srgbClr val="FFFFFF"/>
                </a:solidFill>
                <a:latin typeface="Georgia" pitchFamily="18" charset="0"/>
                <a:cs typeface="Tunga" pitchFamily="2"/>
              </a:rPr>
              <a:t>U</a:t>
            </a:r>
            <a:r>
              <a:rPr lang="en-US" sz="4000" cap="none" spc="0" dirty="0">
                <a:solidFill>
                  <a:srgbClr val="FFFFFF"/>
                </a:solidFill>
                <a:latin typeface="Georgia" pitchFamily="18" charset="0"/>
                <a:cs typeface="Tunga" pitchFamily="2"/>
              </a:rPr>
              <a:t/>
            </a:r>
            <a:br>
              <a:rPr lang="en-US" sz="4000" cap="none" spc="0" dirty="0">
                <a:solidFill>
                  <a:srgbClr val="FFFFFF"/>
                </a:solidFill>
                <a:latin typeface="Georgia" pitchFamily="18" charset="0"/>
                <a:cs typeface="Tunga" pitchFamily="2"/>
              </a:rPr>
            </a:br>
            <a:r>
              <a:rPr lang="en-US" sz="1400" cap="none" spc="0" dirty="0" err="1">
                <a:solidFill>
                  <a:srgbClr val="FFFFFF"/>
                </a:solidFill>
                <a:latin typeface="Georgia" pitchFamily="18" charset="0"/>
                <a:cs typeface="Tunga" pitchFamily="2"/>
              </a:rPr>
              <a:t>onathan</a:t>
            </a:r>
            <a:r>
              <a:rPr lang="en-US" sz="1400" cap="none" spc="0" dirty="0">
                <a:solidFill>
                  <a:srgbClr val="FFFFFF"/>
                </a:solidFill>
                <a:latin typeface="Georgia" pitchFamily="18" charset="0"/>
                <a:cs typeface="Tunga" pitchFamily="2"/>
              </a:rPr>
              <a:t> Stone</a:t>
            </a:r>
            <a:r>
              <a:rPr lang="en-US" sz="1200" cap="none" spc="0" dirty="0">
                <a:solidFill>
                  <a:srgbClr val="FFFFFF"/>
                </a:solidFill>
                <a:latin typeface="Georgia" pitchFamily="18" charset="0"/>
                <a:cs typeface="Tunga" pitchFamily="2"/>
              </a:rPr>
              <a:t/>
            </a:r>
            <a:br>
              <a:rPr lang="en-US" sz="1200" cap="none" spc="0" dirty="0">
                <a:solidFill>
                  <a:srgbClr val="FFFFFF"/>
                </a:solidFill>
                <a:latin typeface="Georgia" pitchFamily="18" charset="0"/>
                <a:cs typeface="Tunga" pitchFamily="2"/>
              </a:rPr>
            </a:br>
            <a:r>
              <a:rPr lang="en-US" sz="1200" cap="none" spc="0" dirty="0">
                <a:solidFill>
                  <a:srgbClr val="FFFFFF"/>
                </a:solidFill>
                <a:latin typeface="Georgia" pitchFamily="18" charset="0"/>
                <a:cs typeface="Tunga" pitchFamily="2"/>
              </a:rPr>
              <a:t>Kim WT, </a:t>
            </a:r>
            <a:r>
              <a:rPr lang="en-US" sz="1200" cap="none" spc="0" dirty="0" err="1">
                <a:solidFill>
                  <a:srgbClr val="FFFFFF"/>
                </a:solidFill>
                <a:latin typeface="Georgia" pitchFamily="18" charset="0"/>
                <a:cs typeface="Tunga" pitchFamily="2"/>
              </a:rPr>
              <a:t>Bayome</a:t>
            </a:r>
            <a:r>
              <a:rPr lang="en-US" sz="1200" cap="none" spc="0" dirty="0">
                <a:solidFill>
                  <a:srgbClr val="FFFFFF"/>
                </a:solidFill>
                <a:latin typeface="Georgia" pitchFamily="18" charset="0"/>
                <a:cs typeface="Tunga" pitchFamily="2"/>
              </a:rPr>
              <a:t> M, Park JB, Park JH, </a:t>
            </a:r>
            <a:r>
              <a:rPr lang="en-US" sz="1200" cap="none" spc="0" dirty="0" err="1">
                <a:solidFill>
                  <a:srgbClr val="FFFFFF"/>
                </a:solidFill>
                <a:latin typeface="Georgia" pitchFamily="18" charset="0"/>
                <a:cs typeface="Tunga" pitchFamily="2"/>
              </a:rPr>
              <a:t>Baek</a:t>
            </a:r>
            <a:r>
              <a:rPr lang="en-US" sz="1200" cap="none" spc="0" dirty="0">
                <a:solidFill>
                  <a:srgbClr val="FFFFFF"/>
                </a:solidFill>
                <a:latin typeface="Georgia" pitchFamily="18" charset="0"/>
                <a:cs typeface="Tunga" pitchFamily="2"/>
              </a:rPr>
              <a:t> SH, Kook YA</a:t>
            </a:r>
            <a:r>
              <a:rPr lang="en-US" sz="4000" cap="none" spc="0" dirty="0">
                <a:solidFill>
                  <a:srgbClr val="FFFFFF"/>
                </a:solidFill>
                <a:latin typeface="Georgia" pitchFamily="18" charset="0"/>
                <a:cs typeface="Tunga" pitchFamily="2"/>
              </a:rPr>
              <a:t/>
            </a:r>
            <a:br>
              <a:rPr lang="en-US" sz="4000" cap="none" spc="0" dirty="0">
                <a:solidFill>
                  <a:srgbClr val="FFFFFF"/>
                </a:solidFill>
                <a:latin typeface="Georgia" pitchFamily="18" charset="0"/>
                <a:cs typeface="Tunga" pitchFamily="2"/>
              </a:rPr>
            </a:br>
            <a:r>
              <a:rPr lang="en-US" sz="1300" cap="none" spc="0" dirty="0" err="1">
                <a:solidFill>
                  <a:srgbClr val="FFFFFF"/>
                </a:solidFill>
                <a:latin typeface="Georgia" pitchFamily="18" charset="0"/>
                <a:cs typeface="Tunga" pitchFamily="2"/>
              </a:rPr>
              <a:t>Gavish</a:t>
            </a:r>
            <a:r>
              <a:rPr lang="en-US" sz="1300" cap="none" spc="0" dirty="0">
                <a:solidFill>
                  <a:srgbClr val="FFFFFF"/>
                </a:solidFill>
                <a:latin typeface="Georgia" pitchFamily="18" charset="0"/>
                <a:cs typeface="Tunga" pitchFamily="2"/>
              </a:rPr>
              <a:t> L, Rubinstein C, </a:t>
            </a:r>
            <a:r>
              <a:rPr lang="en-US" sz="1300" cap="none" spc="0" dirty="0" err="1">
                <a:solidFill>
                  <a:srgbClr val="FFFFFF"/>
                </a:solidFill>
                <a:latin typeface="Georgia" pitchFamily="18" charset="0"/>
                <a:cs typeface="Tunga" pitchFamily="2"/>
              </a:rPr>
              <a:t>Bulut</a:t>
            </a:r>
            <a:r>
              <a:rPr lang="en-US" sz="1300" cap="none" spc="0" dirty="0">
                <a:solidFill>
                  <a:srgbClr val="FFFFFF"/>
                </a:solidFill>
                <a:latin typeface="Georgia" pitchFamily="18" charset="0"/>
                <a:cs typeface="Tunga" pitchFamily="2"/>
              </a:rPr>
              <a:t> A, </a:t>
            </a:r>
            <a:r>
              <a:rPr lang="en-US" sz="1300" cap="none" spc="0" dirty="0" err="1">
                <a:solidFill>
                  <a:srgbClr val="FFFFFF"/>
                </a:solidFill>
                <a:latin typeface="Georgia" pitchFamily="18" charset="0"/>
                <a:cs typeface="Tunga" pitchFamily="2"/>
              </a:rPr>
              <a:t>Berlatzky</a:t>
            </a:r>
            <a:r>
              <a:rPr lang="en-US" sz="1300" cap="none" spc="0" dirty="0">
                <a:solidFill>
                  <a:srgbClr val="FFFFFF"/>
                </a:solidFill>
                <a:latin typeface="Georgia" pitchFamily="18" charset="0"/>
                <a:cs typeface="Tunga" pitchFamily="2"/>
              </a:rPr>
              <a:t> Y, </a:t>
            </a:r>
            <a:r>
              <a:rPr lang="en-US" sz="1300" cap="none" spc="0" dirty="0" err="1">
                <a:solidFill>
                  <a:srgbClr val="FFFFFF"/>
                </a:solidFill>
                <a:latin typeface="Georgia" pitchFamily="18" charset="0"/>
                <a:cs typeface="Tunga" pitchFamily="2"/>
              </a:rPr>
              <a:t>Beeri</a:t>
            </a:r>
            <a:r>
              <a:rPr lang="en-US" sz="1300" cap="none" spc="0" dirty="0">
                <a:solidFill>
                  <a:srgbClr val="FFFFFF"/>
                </a:solidFill>
                <a:latin typeface="Georgia" pitchFamily="18" charset="0"/>
                <a:cs typeface="Tunga" pitchFamily="2"/>
              </a:rPr>
              <a:t> R, </a:t>
            </a:r>
            <a:r>
              <a:rPr lang="en-US" sz="1300" cap="none" spc="0" dirty="0" err="1">
                <a:solidFill>
                  <a:srgbClr val="FFFFFF"/>
                </a:solidFill>
                <a:latin typeface="Georgia" pitchFamily="18" charset="0"/>
                <a:cs typeface="Tunga" pitchFamily="2"/>
              </a:rPr>
              <a:t>Gilon</a:t>
            </a:r>
            <a:r>
              <a:rPr lang="en-US" sz="1300" cap="none" spc="0" dirty="0">
                <a:solidFill>
                  <a:srgbClr val="FFFFFF"/>
                </a:solidFill>
                <a:latin typeface="Georgia" pitchFamily="18" charset="0"/>
                <a:cs typeface="Tunga" pitchFamily="2"/>
              </a:rPr>
              <a:t> D, </a:t>
            </a:r>
            <a:r>
              <a:rPr lang="en-US" sz="1300" cap="none" spc="0" dirty="0" err="1">
                <a:solidFill>
                  <a:srgbClr val="FFFFFF"/>
                </a:solidFill>
                <a:latin typeface="Georgia" pitchFamily="18" charset="0"/>
                <a:cs typeface="Tunga" pitchFamily="2"/>
              </a:rPr>
              <a:t>Gavish</a:t>
            </a:r>
            <a:r>
              <a:rPr lang="en-US" sz="1300" cap="none" spc="0" dirty="0">
                <a:solidFill>
                  <a:srgbClr val="FFFFFF"/>
                </a:solidFill>
                <a:latin typeface="Georgia" pitchFamily="18" charset="0"/>
                <a:cs typeface="Tunga" pitchFamily="2"/>
              </a:rPr>
              <a:t> L, </a:t>
            </a:r>
            <a:r>
              <a:rPr lang="en-US" sz="1300" cap="none" spc="0" dirty="0" err="1">
                <a:solidFill>
                  <a:srgbClr val="FFFFFF"/>
                </a:solidFill>
                <a:latin typeface="Georgia" pitchFamily="18" charset="0"/>
                <a:cs typeface="Tunga" pitchFamily="2"/>
              </a:rPr>
              <a:t>Harlev</a:t>
            </a:r>
            <a:r>
              <a:rPr lang="en-US" sz="1300" cap="none" spc="0" dirty="0">
                <a:solidFill>
                  <a:srgbClr val="FFFFFF"/>
                </a:solidFill>
                <a:latin typeface="Georgia" pitchFamily="18" charset="0"/>
                <a:cs typeface="Tunga" pitchFamily="2"/>
              </a:rPr>
              <a:t> M, </a:t>
            </a:r>
            <a:r>
              <a:rPr lang="en-US" sz="1300" cap="none" spc="0" dirty="0" err="1">
                <a:solidFill>
                  <a:srgbClr val="FFFFFF"/>
                </a:solidFill>
                <a:latin typeface="Georgia" pitchFamily="18" charset="0"/>
                <a:cs typeface="Tunga" pitchFamily="2"/>
              </a:rPr>
              <a:t>Reissman</a:t>
            </a:r>
            <a:r>
              <a:rPr lang="en-US" sz="1300" cap="none" spc="0" dirty="0">
                <a:solidFill>
                  <a:srgbClr val="FFFFFF"/>
                </a:solidFill>
                <a:latin typeface="Georgia" pitchFamily="18" charset="0"/>
                <a:cs typeface="Tunga" pitchFamily="2"/>
              </a:rPr>
              <a:t> P, </a:t>
            </a:r>
            <a:r>
              <a:rPr lang="en-US" sz="1300" cap="none" spc="0" dirty="0" err="1">
                <a:solidFill>
                  <a:srgbClr val="FFFFFF"/>
                </a:solidFill>
                <a:latin typeface="Georgia" pitchFamily="18" charset="0"/>
                <a:cs typeface="Tunga" pitchFamily="2"/>
              </a:rPr>
              <a:t>Gertz</a:t>
            </a:r>
            <a:r>
              <a:rPr lang="en-US" sz="1300" cap="none" spc="0" dirty="0">
                <a:solidFill>
                  <a:srgbClr val="FFFFFF"/>
                </a:solidFill>
                <a:latin typeface="Georgia" pitchFamily="18" charset="0"/>
                <a:cs typeface="Tunga" pitchFamily="2"/>
              </a:rPr>
              <a:t> SD</a:t>
            </a:r>
            <a:br>
              <a:rPr lang="en-US" sz="1300" cap="none" spc="0" dirty="0">
                <a:solidFill>
                  <a:srgbClr val="FFFFFF"/>
                </a:solidFill>
                <a:latin typeface="Georgia" pitchFamily="18" charset="0"/>
                <a:cs typeface="Tunga" pitchFamily="2"/>
              </a:rPr>
            </a:br>
            <a:r>
              <a:rPr lang="en-US" sz="1300" cap="none" spc="0" dirty="0">
                <a:solidFill>
                  <a:srgbClr val="FFFFFF"/>
                </a:solidFill>
                <a:latin typeface="Georgia" pitchFamily="18" charset="0"/>
                <a:cs typeface="Tunga" pitchFamily="2"/>
              </a:rPr>
              <a:t>Department of Anatomy and Cell Biology, The Hebrew University, Hadassah Medical School, Jerusalem </a:t>
            </a:r>
            <a:br>
              <a:rPr lang="en-US" sz="1300" cap="none" spc="0" dirty="0">
                <a:solidFill>
                  <a:srgbClr val="FFFFFF"/>
                </a:solidFill>
                <a:latin typeface="Georgia" pitchFamily="18" charset="0"/>
                <a:cs typeface="Tunga" pitchFamily="2"/>
              </a:rPr>
            </a:br>
            <a:r>
              <a:rPr lang="en-US" sz="1300" cap="none" spc="0" dirty="0">
                <a:solidFill>
                  <a:srgbClr val="FFFFFF"/>
                </a:solidFill>
                <a:latin typeface="Georgia" pitchFamily="18" charset="0"/>
                <a:cs typeface="Tunga" pitchFamily="2"/>
              </a:rPr>
              <a:t>t Denis TG, Dai T, </a:t>
            </a:r>
            <a:r>
              <a:rPr lang="en-US" sz="1300" cap="none" spc="0" dirty="0" err="1">
                <a:solidFill>
                  <a:srgbClr val="FFFFFF"/>
                </a:solidFill>
                <a:latin typeface="Georgia" pitchFamily="18" charset="0"/>
                <a:cs typeface="Tunga" pitchFamily="2"/>
              </a:rPr>
              <a:t>Izikson</a:t>
            </a:r>
            <a:r>
              <a:rPr lang="en-US" sz="1300" cap="none" spc="0" dirty="0">
                <a:solidFill>
                  <a:srgbClr val="FFFFFF"/>
                </a:solidFill>
                <a:latin typeface="Georgia" pitchFamily="18" charset="0"/>
                <a:cs typeface="Tunga" pitchFamily="2"/>
              </a:rPr>
              <a:t> L, </a:t>
            </a:r>
            <a:r>
              <a:rPr lang="en-US" sz="1300" cap="none" spc="0" dirty="0" err="1">
                <a:solidFill>
                  <a:srgbClr val="FFFFFF"/>
                </a:solidFill>
                <a:latin typeface="Georgia" pitchFamily="18" charset="0"/>
                <a:cs typeface="Tunga" pitchFamily="2"/>
              </a:rPr>
              <a:t>Astrakas</a:t>
            </a:r>
            <a:r>
              <a:rPr lang="en-US" sz="1300" cap="none" spc="0" dirty="0">
                <a:solidFill>
                  <a:srgbClr val="FFFFFF"/>
                </a:solidFill>
                <a:latin typeface="Georgia" pitchFamily="18" charset="0"/>
                <a:cs typeface="Tunga" pitchFamily="2"/>
              </a:rPr>
              <a:t> C, Anderson RR, Hamblin MR, </a:t>
            </a:r>
            <a:r>
              <a:rPr lang="en-US" sz="1300" cap="none" spc="0" dirty="0" err="1">
                <a:solidFill>
                  <a:srgbClr val="FFFFFF"/>
                </a:solidFill>
                <a:latin typeface="Georgia" pitchFamily="18" charset="0"/>
                <a:cs typeface="Tunga" pitchFamily="2"/>
              </a:rPr>
              <a:t>Tegos</a:t>
            </a:r>
            <a:r>
              <a:rPr lang="en-US" sz="1300" cap="none" spc="0" dirty="0">
                <a:solidFill>
                  <a:srgbClr val="FFFFFF"/>
                </a:solidFill>
                <a:latin typeface="Georgia" pitchFamily="18" charset="0"/>
                <a:cs typeface="Tunga" pitchFamily="2"/>
              </a:rPr>
              <a:t> GP.</a:t>
            </a:r>
            <a:r>
              <a:rPr lang="en-US" sz="4000" cap="none" spc="0" dirty="0">
                <a:solidFill>
                  <a:srgbClr val="FFFFFF"/>
                </a:solidFill>
                <a:latin typeface="Georgia" pitchFamily="18" charset="0"/>
                <a:cs typeface="Tunga" pitchFamily="2"/>
              </a:rPr>
              <a:t/>
            </a:r>
            <a:br>
              <a:rPr lang="en-US" sz="4000" cap="none" spc="0" dirty="0">
                <a:solidFill>
                  <a:srgbClr val="FFFFFF"/>
                </a:solidFill>
                <a:latin typeface="Georgia" pitchFamily="18" charset="0"/>
                <a:cs typeface="Tunga" pitchFamily="2"/>
              </a:rPr>
            </a:br>
            <a:r>
              <a:rPr lang="en-US" sz="1300" cap="none" spc="0" dirty="0" err="1">
                <a:solidFill>
                  <a:srgbClr val="FFFFFF"/>
                </a:solidFill>
                <a:latin typeface="Georgia" pitchFamily="18" charset="0"/>
                <a:cs typeface="Tunga" pitchFamily="2"/>
              </a:rPr>
              <a:t>Maisch</a:t>
            </a:r>
            <a:r>
              <a:rPr lang="en-US" sz="1300" cap="none" spc="0" dirty="0">
                <a:solidFill>
                  <a:srgbClr val="FFFFFF"/>
                </a:solidFill>
                <a:latin typeface="Georgia" pitchFamily="18" charset="0"/>
                <a:cs typeface="Tunga" pitchFamily="2"/>
              </a:rPr>
              <a:t> T.</a:t>
            </a:r>
            <a:br>
              <a:rPr lang="en-US" sz="1300" cap="none" spc="0" dirty="0">
                <a:solidFill>
                  <a:srgbClr val="FFFFFF"/>
                </a:solidFill>
                <a:latin typeface="Georgia" pitchFamily="18" charset="0"/>
                <a:cs typeface="Tunga" pitchFamily="2"/>
              </a:rPr>
            </a:br>
            <a:r>
              <a:rPr lang="en-US" sz="1300" cap="none" spc="0" dirty="0">
                <a:solidFill>
                  <a:srgbClr val="FFFFFF"/>
                </a:solidFill>
                <a:latin typeface="Georgia" pitchFamily="18" charset="0"/>
                <a:cs typeface="Tunga" pitchFamily="2"/>
              </a:rPr>
              <a:t/>
            </a:r>
            <a:br>
              <a:rPr lang="en-US" sz="1300" cap="none" spc="0" dirty="0">
                <a:solidFill>
                  <a:srgbClr val="FFFFFF"/>
                </a:solidFill>
                <a:latin typeface="Georgia" pitchFamily="18" charset="0"/>
                <a:cs typeface="Tunga" pitchFamily="2"/>
              </a:rPr>
            </a:br>
            <a:r>
              <a:rPr lang="en-US" sz="1300" cap="none" spc="0" dirty="0">
                <a:solidFill>
                  <a:srgbClr val="FFFFFF"/>
                </a:solidFill>
                <a:latin typeface="Georgia" pitchFamily="18" charset="0"/>
                <a:cs typeface="Tunga" pitchFamily="2"/>
              </a:rPr>
              <a:t>Bornstein E&lt;&gt;, </a:t>
            </a:r>
            <a:r>
              <a:rPr lang="en-US" sz="1300" cap="none" spc="0" dirty="0" err="1">
                <a:solidFill>
                  <a:srgbClr val="FFFFFF"/>
                </a:solidFill>
                <a:latin typeface="Georgia" pitchFamily="18" charset="0"/>
                <a:cs typeface="Tunga" pitchFamily="2"/>
              </a:rPr>
              <a:t>Hermans</a:t>
            </a:r>
            <a:r>
              <a:rPr lang="en-US" sz="1300" cap="none" spc="0" dirty="0">
                <a:solidFill>
                  <a:srgbClr val="FFFFFF"/>
                </a:solidFill>
                <a:latin typeface="Georgia" pitchFamily="18" charset="0"/>
                <a:cs typeface="Tunga" pitchFamily="2"/>
              </a:rPr>
              <a:t> W&lt;&gt;, Gridley S&lt;&gt;, </a:t>
            </a:r>
            <a:r>
              <a:rPr lang="en-US" sz="1300" cap="none" spc="0" dirty="0" err="1">
                <a:solidFill>
                  <a:srgbClr val="FFFFFF"/>
                </a:solidFill>
                <a:latin typeface="Georgia" pitchFamily="18" charset="0"/>
                <a:cs typeface="Tunga" pitchFamily="2"/>
              </a:rPr>
              <a:t>Manni</a:t>
            </a:r>
            <a:r>
              <a:rPr lang="en-US" sz="1300" cap="none" spc="0" dirty="0">
                <a:solidFill>
                  <a:srgbClr val="FFFFFF"/>
                </a:solidFill>
                <a:latin typeface="Georgia" pitchFamily="18" charset="0"/>
                <a:cs typeface="Tunga" pitchFamily="2"/>
              </a:rPr>
              <a:t> J&lt;&gt;.</a:t>
            </a:r>
            <a:r>
              <a:rPr lang="ar-EG" sz="4000" cap="none" spc="0" dirty="0">
                <a:solidFill>
                  <a:srgbClr val="FFFFFF"/>
                </a:solidFill>
                <a:latin typeface="Georgia" pitchFamily="18" charset="0"/>
              </a:rPr>
              <a:t/>
            </a:r>
            <a:br>
              <a:rPr lang="ar-EG" sz="4000" cap="none" spc="0" dirty="0">
                <a:solidFill>
                  <a:srgbClr val="FFFFFF"/>
                </a:solidFill>
                <a:latin typeface="Georgia" pitchFamily="18" charset="0"/>
              </a:rPr>
            </a:br>
            <a:r>
              <a:rPr lang="en-US" sz="1300" cap="none" spc="0" dirty="0" err="1">
                <a:solidFill>
                  <a:srgbClr val="FFFFFF"/>
                </a:solidFill>
                <a:latin typeface="Georgia" pitchFamily="18" charset="0"/>
                <a:cs typeface="Tunga" pitchFamily="2"/>
              </a:rPr>
              <a:t>Araújo</a:t>
            </a:r>
            <a:r>
              <a:rPr lang="en-US" sz="1300" cap="none" spc="0" dirty="0">
                <a:solidFill>
                  <a:srgbClr val="FFFFFF"/>
                </a:solidFill>
                <a:latin typeface="Georgia" pitchFamily="18" charset="0"/>
                <a:cs typeface="Tunga" pitchFamily="2"/>
              </a:rPr>
              <a:t> PV&lt;&gt;, Teixeira KI&lt;&gt;, </a:t>
            </a:r>
            <a:r>
              <a:rPr lang="en-US" sz="1300" cap="none" spc="0" dirty="0" err="1">
                <a:solidFill>
                  <a:srgbClr val="FFFFFF"/>
                </a:solidFill>
                <a:latin typeface="Georgia" pitchFamily="18" charset="0"/>
                <a:cs typeface="Tunga" pitchFamily="2"/>
              </a:rPr>
              <a:t>Lanza</a:t>
            </a:r>
            <a:r>
              <a:rPr lang="en-US" sz="1300" cap="none" spc="0" dirty="0">
                <a:solidFill>
                  <a:srgbClr val="FFFFFF"/>
                </a:solidFill>
                <a:latin typeface="Georgia" pitchFamily="18" charset="0"/>
                <a:cs typeface="Tunga" pitchFamily="2"/>
              </a:rPr>
              <a:t> LD&lt;&gt;, Cortes ME&lt;&gt;, </a:t>
            </a:r>
            <a:r>
              <a:rPr lang="en-US" sz="1300" cap="none" spc="0" dirty="0" err="1">
                <a:solidFill>
                  <a:srgbClr val="FFFFFF"/>
                </a:solidFill>
                <a:latin typeface="Georgia" pitchFamily="18" charset="0"/>
                <a:cs typeface="Tunga" pitchFamily="2"/>
              </a:rPr>
              <a:t>Poletto</a:t>
            </a:r>
            <a:r>
              <a:rPr lang="en-US" sz="1300" cap="none" spc="0" dirty="0">
                <a:solidFill>
                  <a:srgbClr val="FFFFFF"/>
                </a:solidFill>
                <a:latin typeface="Georgia" pitchFamily="18" charset="0"/>
                <a:cs typeface="Tunga" pitchFamily="2"/>
              </a:rPr>
              <a:t> LT&lt;&gt;</a:t>
            </a:r>
            <a:r>
              <a:rPr lang="ar-EG" sz="4000" cap="none" spc="0" dirty="0">
                <a:solidFill>
                  <a:srgbClr val="FFFFFF"/>
                </a:solidFill>
                <a:latin typeface="Georgia" pitchFamily="18" charset="0"/>
              </a:rPr>
              <a:t/>
            </a:r>
            <a:br>
              <a:rPr lang="ar-EG" sz="4000" cap="none" spc="0" dirty="0">
                <a:solidFill>
                  <a:srgbClr val="FFFFFF"/>
                </a:solidFill>
                <a:latin typeface="Georgia" pitchFamily="18" charset="0"/>
              </a:rPr>
            </a:br>
            <a:r>
              <a:rPr lang="en-US" sz="1200" cap="none" spc="0" dirty="0">
                <a:solidFill>
                  <a:srgbClr val="FFFFFF"/>
                </a:solidFill>
                <a:latin typeface="Georgia" pitchFamily="18" charset="0"/>
                <a:cs typeface="Tunga" pitchFamily="2"/>
              </a:rPr>
              <a:t>Ye L</a:t>
            </a:r>
            <a:r>
              <a:rPr lang="en-US" sz="1800" cap="none" spc="0" dirty="0">
                <a:solidFill>
                  <a:srgbClr val="FFFFFF"/>
                </a:solidFill>
                <a:latin typeface="Georgia" pitchFamily="18" charset="0"/>
                <a:cs typeface="Tunga" pitchFamily="2"/>
              </a:rPr>
              <a:t>,</a:t>
            </a:r>
            <a:r>
              <a:rPr lang="en-US" sz="4000" cap="none" spc="0" dirty="0">
                <a:solidFill>
                  <a:srgbClr val="FFFFFF"/>
                </a:solidFill>
                <a:latin typeface="Georgia" pitchFamily="18" charset="0"/>
                <a:cs typeface="Tunga" pitchFamily="2"/>
              </a:rPr>
              <a:t> </a:t>
            </a:r>
            <a:r>
              <a:rPr lang="en-US" sz="1200" cap="none" spc="0" dirty="0" err="1">
                <a:solidFill>
                  <a:srgbClr val="FFFFFF"/>
                </a:solidFill>
                <a:latin typeface="Georgia" pitchFamily="18" charset="0"/>
                <a:cs typeface="Tunga" pitchFamily="2"/>
              </a:rPr>
              <a:t>Kalichman</a:t>
            </a:r>
            <a:r>
              <a:rPr lang="en-US" sz="1200" cap="none" spc="0" dirty="0">
                <a:solidFill>
                  <a:srgbClr val="FFFFFF"/>
                </a:solidFill>
                <a:latin typeface="Georgia" pitchFamily="18" charset="0"/>
                <a:cs typeface="Tunga" pitchFamily="2"/>
              </a:rPr>
              <a:t> L, Spittle A, Dobson </a:t>
            </a:r>
            <a:r>
              <a:rPr lang="en-US" sz="1300" cap="none" spc="0" dirty="0">
                <a:solidFill>
                  <a:srgbClr val="FFFFFF"/>
                </a:solidFill>
                <a:latin typeface="Georgia" pitchFamily="18" charset="0"/>
                <a:cs typeface="Tunga" pitchFamily="2"/>
              </a:rPr>
              <a:t>F, </a:t>
            </a:r>
            <a:r>
              <a:rPr lang="en-US" sz="1300" cap="none" spc="0" dirty="0" err="1">
                <a:solidFill>
                  <a:srgbClr val="FFFFFF"/>
                </a:solidFill>
                <a:latin typeface="Georgia" pitchFamily="18" charset="0"/>
                <a:cs typeface="Tunga" pitchFamily="2"/>
              </a:rPr>
              <a:t>Bennell</a:t>
            </a:r>
            <a:r>
              <a:rPr lang="en-US" sz="1300" cap="none" spc="0" dirty="0">
                <a:solidFill>
                  <a:srgbClr val="FFFFFF"/>
                </a:solidFill>
                <a:latin typeface="Georgia" pitchFamily="18" charset="0"/>
                <a:cs typeface="Tunga" pitchFamily="2"/>
              </a:rPr>
              <a:t> K.</a:t>
            </a:r>
            <a:br>
              <a:rPr lang="en-US" sz="1300" cap="none" spc="0" dirty="0">
                <a:solidFill>
                  <a:srgbClr val="FFFFFF"/>
                </a:solidFill>
                <a:latin typeface="Georgia" pitchFamily="18" charset="0"/>
                <a:cs typeface="Tunga" pitchFamily="2"/>
              </a:rPr>
            </a:br>
            <a:r>
              <a:rPr lang="en-US" sz="1300" cap="none" spc="0" dirty="0">
                <a:solidFill>
                  <a:srgbClr val="FFFFFF"/>
                </a:solidFill>
                <a:latin typeface="Georgia" pitchFamily="18" charset="0"/>
                <a:cs typeface="Tunga" pitchFamily="2"/>
              </a:rPr>
              <a:t/>
            </a:r>
            <a:br>
              <a:rPr lang="en-US" sz="1300" cap="none" spc="0" dirty="0">
                <a:solidFill>
                  <a:srgbClr val="FFFFFF"/>
                </a:solidFill>
                <a:latin typeface="Georgia" pitchFamily="18" charset="0"/>
                <a:cs typeface="Tunga" pitchFamily="2"/>
              </a:rPr>
            </a:br>
            <a:r>
              <a:rPr lang="it-IT" sz="1300" cap="none" spc="0" dirty="0">
                <a:solidFill>
                  <a:srgbClr val="FFFFFF"/>
                </a:solidFill>
                <a:latin typeface="Georgia" pitchFamily="18" charset="0"/>
                <a:cs typeface="Tunga" pitchFamily="2"/>
              </a:rPr>
              <a:t>Rubio CR&lt;&gt;, Cremonezzi D&lt;&gt;, Moya M&lt;&gt;, Soriano F&lt;&gt;, Palma J&lt;&gt;, Campana V&lt;&gt;</a:t>
            </a:r>
            <a:br>
              <a:rPr lang="it-IT" sz="1300" cap="none" spc="0" dirty="0">
                <a:solidFill>
                  <a:srgbClr val="FFFFFF"/>
                </a:solidFill>
                <a:latin typeface="Georgia" pitchFamily="18" charset="0"/>
                <a:cs typeface="Tunga" pitchFamily="2"/>
              </a:rPr>
            </a:br>
            <a:r>
              <a:rPr lang="it-IT" sz="1300" cap="none" spc="0" dirty="0">
                <a:solidFill>
                  <a:srgbClr val="FFFFFF"/>
                </a:solidFill>
                <a:latin typeface="Georgia" pitchFamily="18" charset="0"/>
                <a:cs typeface="Tunga" pitchFamily="2"/>
              </a:rPr>
              <a:t>Rubio CR&lt;&gt;, Simes JC&lt;&gt;, Moya M&lt;&gt;, Soriano F&lt;&gt;, Palma JA&lt;&gt;, Campana V&lt;&gt;</a:t>
            </a:r>
            <a:r>
              <a:rPr lang="en-US" sz="4000" cap="none" spc="0" dirty="0">
                <a:solidFill>
                  <a:srgbClr val="FFFFFF"/>
                </a:solidFill>
                <a:latin typeface="Georgia" pitchFamily="18" charset="0"/>
                <a:cs typeface="Tunga" pitchFamily="2"/>
              </a:rPr>
              <a:t/>
            </a:r>
            <a:br>
              <a:rPr lang="en-US" sz="4000" cap="none" spc="0" dirty="0">
                <a:solidFill>
                  <a:srgbClr val="FFFFFF"/>
                </a:solidFill>
                <a:latin typeface="Georgia" pitchFamily="18" charset="0"/>
                <a:cs typeface="Tunga" pitchFamily="2"/>
              </a:rPr>
            </a:br>
            <a:r>
              <a:rPr lang="en-US" sz="1200" cap="none" spc="0" dirty="0" err="1">
                <a:solidFill>
                  <a:srgbClr val="FFFFFF"/>
                </a:solidFill>
                <a:latin typeface="Georgia" pitchFamily="18" charset="0"/>
                <a:cs typeface="Tunga" pitchFamily="2"/>
              </a:rPr>
              <a:t>Jamtvedt</a:t>
            </a:r>
            <a:r>
              <a:rPr lang="en-US" sz="1200" cap="none" spc="0" dirty="0">
                <a:solidFill>
                  <a:srgbClr val="FFFFFF"/>
                </a:solidFill>
                <a:latin typeface="Georgia" pitchFamily="18" charset="0"/>
                <a:cs typeface="Tunga" pitchFamily="2"/>
              </a:rPr>
              <a:t> G&lt;&gt;, </a:t>
            </a:r>
            <a:r>
              <a:rPr lang="en-US" sz="1200" cap="none" spc="0" dirty="0" err="1">
                <a:solidFill>
                  <a:srgbClr val="FFFFFF"/>
                </a:solidFill>
                <a:latin typeface="Georgia" pitchFamily="18" charset="0"/>
                <a:cs typeface="Tunga" pitchFamily="2"/>
              </a:rPr>
              <a:t>Dahm</a:t>
            </a:r>
            <a:r>
              <a:rPr lang="en-US" sz="1200" cap="none" spc="0" dirty="0">
                <a:solidFill>
                  <a:srgbClr val="FFFFFF"/>
                </a:solidFill>
                <a:latin typeface="Georgia" pitchFamily="18" charset="0"/>
                <a:cs typeface="Tunga" pitchFamily="2"/>
              </a:rPr>
              <a:t> KT&lt;&gt;, Holm I&lt;&gt;, </a:t>
            </a:r>
            <a:r>
              <a:rPr lang="en-US" sz="1200" cap="none" spc="0" dirty="0" err="1">
                <a:solidFill>
                  <a:srgbClr val="FFFFFF"/>
                </a:solidFill>
                <a:latin typeface="Georgia" pitchFamily="18" charset="0"/>
                <a:cs typeface="Tunga" pitchFamily="2"/>
              </a:rPr>
              <a:t>Flottorp</a:t>
            </a:r>
            <a:r>
              <a:rPr lang="en-US" sz="1200" cap="none" spc="0" dirty="0">
                <a:solidFill>
                  <a:srgbClr val="FFFFFF"/>
                </a:solidFill>
                <a:latin typeface="Georgia" pitchFamily="18" charset="0"/>
                <a:cs typeface="Tunga" pitchFamily="2"/>
              </a:rPr>
              <a:t> S&lt;&gt;.</a:t>
            </a:r>
            <a:br>
              <a:rPr lang="en-US" sz="1200" cap="none" spc="0" dirty="0">
                <a:solidFill>
                  <a:srgbClr val="FFFFFF"/>
                </a:solidFill>
                <a:latin typeface="Georgia" pitchFamily="18" charset="0"/>
                <a:cs typeface="Tunga" pitchFamily="2"/>
              </a:rPr>
            </a:br>
            <a:r>
              <a:rPr lang="en-US" sz="1200" cap="none" spc="0" dirty="0">
                <a:solidFill>
                  <a:srgbClr val="FFFFFF"/>
                </a:solidFill>
                <a:latin typeface="Georgia" pitchFamily="18" charset="0"/>
                <a:cs typeface="Tunga" pitchFamily="2"/>
              </a:rPr>
              <a:t/>
            </a:r>
            <a:br>
              <a:rPr lang="en-US" sz="1200" cap="none" spc="0" dirty="0">
                <a:solidFill>
                  <a:srgbClr val="FFFFFF"/>
                </a:solidFill>
                <a:latin typeface="Georgia" pitchFamily="18" charset="0"/>
                <a:cs typeface="Tunga" pitchFamily="2"/>
              </a:rPr>
            </a:br>
            <a:r>
              <a:rPr lang="en-US" sz="1200" cap="none" spc="0" dirty="0" err="1">
                <a:solidFill>
                  <a:srgbClr val="FFFFFF"/>
                </a:solidFill>
                <a:latin typeface="Georgia" pitchFamily="18" charset="0"/>
                <a:cs typeface="Tunga" pitchFamily="2"/>
              </a:rPr>
              <a:t>Castano</a:t>
            </a:r>
            <a:r>
              <a:rPr lang="en-US" sz="1200" cap="none" spc="0" dirty="0">
                <a:solidFill>
                  <a:srgbClr val="FFFFFF"/>
                </a:solidFill>
                <a:latin typeface="Georgia" pitchFamily="18" charset="0"/>
                <a:cs typeface="Tunga" pitchFamily="2"/>
              </a:rPr>
              <a:t> AP&lt;&gt;, Dai T&lt;&gt;, </a:t>
            </a:r>
            <a:r>
              <a:rPr lang="en-US" sz="1200" cap="none" spc="0" dirty="0" err="1">
                <a:solidFill>
                  <a:srgbClr val="FFFFFF"/>
                </a:solidFill>
                <a:latin typeface="Georgia" pitchFamily="18" charset="0"/>
                <a:cs typeface="Tunga" pitchFamily="2"/>
              </a:rPr>
              <a:t>Yaroslavsky</a:t>
            </a:r>
            <a:r>
              <a:rPr lang="en-US" sz="1200" cap="none" spc="0" dirty="0">
                <a:solidFill>
                  <a:srgbClr val="FFFFFF"/>
                </a:solidFill>
                <a:latin typeface="Georgia" pitchFamily="18" charset="0"/>
                <a:cs typeface="Tunga" pitchFamily="2"/>
              </a:rPr>
              <a:t> I&lt;&gt;, Cohen R&lt;&gt;, </a:t>
            </a:r>
            <a:r>
              <a:rPr lang="en-US" sz="1200" cap="none" spc="0" dirty="0" err="1">
                <a:solidFill>
                  <a:srgbClr val="FFFFFF"/>
                </a:solidFill>
                <a:latin typeface="Georgia" pitchFamily="18" charset="0"/>
                <a:cs typeface="Tunga" pitchFamily="2"/>
              </a:rPr>
              <a:t>Apruzzese</a:t>
            </a:r>
            <a:r>
              <a:rPr lang="en-US" sz="1200" cap="none" spc="0" dirty="0">
                <a:solidFill>
                  <a:srgbClr val="FFFFFF"/>
                </a:solidFill>
                <a:latin typeface="Georgia" pitchFamily="18" charset="0"/>
                <a:cs typeface="Tunga" pitchFamily="2"/>
              </a:rPr>
              <a:t> WA&lt;&gt;, </a:t>
            </a:r>
            <a:r>
              <a:rPr lang="en-US" sz="1200" cap="none" spc="0" dirty="0" err="1">
                <a:solidFill>
                  <a:srgbClr val="FFFFFF"/>
                </a:solidFill>
                <a:latin typeface="Georgia" pitchFamily="18" charset="0"/>
                <a:cs typeface="Tunga" pitchFamily="2"/>
              </a:rPr>
              <a:t>Smotrich</a:t>
            </a:r>
            <a:r>
              <a:rPr lang="en-US" sz="1200" cap="none" spc="0" dirty="0">
                <a:solidFill>
                  <a:srgbClr val="FFFFFF"/>
                </a:solidFill>
                <a:latin typeface="Georgia" pitchFamily="18" charset="0"/>
                <a:cs typeface="Tunga" pitchFamily="2"/>
              </a:rPr>
              <a:t> MH&lt;&gt;, Hamblin MR&lt;&gt;. Wellman Center for </a:t>
            </a:r>
            <a:r>
              <a:rPr lang="en-US" sz="1200" cap="none" spc="0" dirty="0" err="1">
                <a:solidFill>
                  <a:srgbClr val="FFFFFF"/>
                </a:solidFill>
                <a:latin typeface="Georgia" pitchFamily="18" charset="0"/>
                <a:cs typeface="Tunga" pitchFamily="2"/>
              </a:rPr>
              <a:t>Photomedicine</a:t>
            </a:r>
            <a:r>
              <a:rPr lang="en-US" sz="1200" cap="none" spc="0" dirty="0">
                <a:solidFill>
                  <a:srgbClr val="FFFFFF"/>
                </a:solidFill>
                <a:latin typeface="Georgia" pitchFamily="18" charset="0"/>
                <a:cs typeface="Tunga" pitchFamily="2"/>
              </a:rPr>
              <a:t>, Massachusetts General Hospital, Boston, Massachusetts 02114, USA.</a:t>
            </a:r>
            <a:br>
              <a:rPr lang="en-US" sz="1200" cap="none" spc="0" dirty="0">
                <a:solidFill>
                  <a:srgbClr val="FFFFFF"/>
                </a:solidFill>
                <a:latin typeface="Georgia" pitchFamily="18" charset="0"/>
                <a:cs typeface="Tunga" pitchFamily="2"/>
              </a:rPr>
            </a:br>
            <a:r>
              <a:rPr lang="en-US" sz="1200" cap="none" spc="0" dirty="0">
                <a:solidFill>
                  <a:srgbClr val="FFFFFF"/>
                </a:solidFill>
                <a:latin typeface="Georgia" pitchFamily="18" charset="0"/>
                <a:cs typeface="Tunga" pitchFamily="2"/>
              </a:rPr>
              <a:t/>
            </a:r>
            <a:br>
              <a:rPr lang="en-US" sz="1200" cap="none" spc="0" dirty="0">
                <a:solidFill>
                  <a:srgbClr val="FFFFFF"/>
                </a:solidFill>
                <a:latin typeface="Georgia" pitchFamily="18" charset="0"/>
                <a:cs typeface="Tunga" pitchFamily="2"/>
              </a:rPr>
            </a:br>
            <a:r>
              <a:rPr lang="en-US" sz="1200" cap="none" spc="0" dirty="0">
                <a:solidFill>
                  <a:srgbClr val="FFFFFF"/>
                </a:solidFill>
                <a:latin typeface="Georgia" pitchFamily="18" charset="0"/>
                <a:cs typeface="Tunga" pitchFamily="2"/>
              </a:rPr>
              <a:t/>
            </a:r>
            <a:br>
              <a:rPr lang="en-US" sz="1200" cap="none" spc="0" dirty="0">
                <a:solidFill>
                  <a:srgbClr val="FFFFFF"/>
                </a:solidFill>
                <a:latin typeface="Georgia" pitchFamily="18" charset="0"/>
                <a:cs typeface="Tunga" pitchFamily="2"/>
              </a:rPr>
            </a:br>
            <a:endParaRPr lang="ar-EG" dirty="0"/>
          </a:p>
        </p:txBody>
      </p:sp>
    </p:spTree>
    <p:extLst>
      <p:ext uri="{BB962C8B-B14F-4D97-AF65-F5344CB8AC3E}">
        <p14:creationId xmlns:p14="http://schemas.microsoft.com/office/powerpoint/2010/main" val="3862400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54762"/>
          </a:xfrm>
        </p:spPr>
        <p:txBody>
          <a:bodyPr/>
          <a:lstStyle/>
          <a:p>
            <a:pPr algn="ctr"/>
            <a:r>
              <a:rPr lang="en-US" dirty="0">
                <a:latin typeface="Georgia" pitchFamily="18" charset="0"/>
              </a:rPr>
              <a:t>Here comes a question which Intensity will reach which depth and will stimulate which process inhibitory or excitatory</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
            </a:r>
            <a:br>
              <a:rPr lang="en-US" dirty="0">
                <a:latin typeface="Georgia" pitchFamily="18" charset="0"/>
              </a:rPr>
            </a:br>
            <a:r>
              <a:rPr lang="ar-EG" dirty="0" smtClean="0">
                <a:latin typeface="Georgia" pitchFamily="18" charset="0"/>
              </a:rPr>
              <a:t/>
            </a:r>
            <a:br>
              <a:rPr lang="ar-EG" dirty="0" smtClean="0">
                <a:latin typeface="Georgia" pitchFamily="18" charset="0"/>
              </a:rPr>
            </a:br>
            <a:r>
              <a:rPr lang="ar-EG" dirty="0">
                <a:latin typeface="Georgia" pitchFamily="18" charset="0"/>
              </a:rPr>
              <a:t/>
            </a:r>
            <a:br>
              <a:rPr lang="ar-EG" dirty="0">
                <a:latin typeface="Georgia" pitchFamily="18" charset="0"/>
              </a:rPr>
            </a:br>
            <a:r>
              <a:rPr lang="en-US" dirty="0" smtClean="0">
                <a:latin typeface="Georgia" pitchFamily="18" charset="0"/>
              </a:rPr>
              <a:t> </a:t>
            </a:r>
            <a:endParaRPr lang="ar-EG" dirty="0">
              <a:latin typeface="Georgia" pitchFamily="18" charset="0"/>
            </a:endParaRPr>
          </a:p>
        </p:txBody>
      </p:sp>
    </p:spTree>
    <p:extLst>
      <p:ext uri="{BB962C8B-B14F-4D97-AF65-F5344CB8AC3E}">
        <p14:creationId xmlns:p14="http://schemas.microsoft.com/office/powerpoint/2010/main" val="3056430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583362"/>
          </a:xfrm>
        </p:spPr>
        <p:txBody>
          <a:bodyPr/>
          <a:lstStyle/>
          <a:p>
            <a:r>
              <a:rPr lang="en-US" sz="3400" cap="none" spc="0" dirty="0">
                <a:solidFill>
                  <a:srgbClr val="FFFFFF"/>
                </a:solidFill>
                <a:latin typeface="Georgia" pitchFamily="18" charset="0"/>
                <a:cs typeface="Tunga" pitchFamily="2"/>
              </a:rPr>
              <a:t>Note </a:t>
            </a:r>
            <a:br>
              <a:rPr lang="en-US" sz="3400" cap="none" spc="0" dirty="0">
                <a:solidFill>
                  <a:srgbClr val="FFFFFF"/>
                </a:solidFill>
                <a:latin typeface="Georgia" pitchFamily="18" charset="0"/>
                <a:cs typeface="Tunga" pitchFamily="2"/>
              </a:rPr>
            </a:br>
            <a:r>
              <a:rPr lang="en-US" sz="3400" cap="none" spc="0" dirty="0" err="1">
                <a:solidFill>
                  <a:srgbClr val="FFFFFF"/>
                </a:solidFill>
                <a:latin typeface="Georgia" pitchFamily="18" charset="0"/>
                <a:cs typeface="Tunga" pitchFamily="2"/>
              </a:rPr>
              <a:t>George.S</a:t>
            </a:r>
            <a:r>
              <a:rPr lang="en-US" sz="3400" cap="none" spc="0" dirty="0">
                <a:solidFill>
                  <a:srgbClr val="FFFFFF"/>
                </a:solidFill>
                <a:latin typeface="Georgia" pitchFamily="18" charset="0"/>
                <a:cs typeface="Tunga" pitchFamily="2"/>
              </a:rPr>
              <a:t> , </a:t>
            </a:r>
            <a:r>
              <a:rPr lang="en-US" sz="3400" cap="none" spc="0" dirty="0" err="1">
                <a:solidFill>
                  <a:srgbClr val="FFFFFF"/>
                </a:solidFill>
                <a:latin typeface="Georgia" pitchFamily="18" charset="0"/>
                <a:cs typeface="Tunga" pitchFamily="2"/>
              </a:rPr>
              <a:t>John.M</a:t>
            </a:r>
            <a:r>
              <a:rPr lang="en-US" sz="3400" cap="none" spc="0" dirty="0">
                <a:solidFill>
                  <a:srgbClr val="FFFFFF"/>
                </a:solidFill>
                <a:latin typeface="Georgia" pitchFamily="18" charset="0"/>
                <a:cs typeface="Tunga" pitchFamily="2"/>
              </a:rPr>
              <a:t> in Australia </a:t>
            </a:r>
            <a:br>
              <a:rPr lang="en-US" sz="3400" cap="none" spc="0" dirty="0">
                <a:solidFill>
                  <a:srgbClr val="FFFFFF"/>
                </a:solidFill>
                <a:latin typeface="Georgia" pitchFamily="18" charset="0"/>
                <a:cs typeface="Tunga" pitchFamily="2"/>
              </a:rPr>
            </a:br>
            <a:r>
              <a:rPr lang="en-US" sz="3400" cap="none" spc="0" dirty="0">
                <a:solidFill>
                  <a:srgbClr val="FFFFFF"/>
                </a:solidFill>
                <a:latin typeface="Georgia" pitchFamily="18" charset="0"/>
                <a:cs typeface="Tunga" pitchFamily="2"/>
              </a:rPr>
              <a:t>paper published in WCPT</a:t>
            </a:r>
            <a:br>
              <a:rPr lang="en-US" sz="3400" cap="none" spc="0" dirty="0">
                <a:solidFill>
                  <a:srgbClr val="FFFFFF"/>
                </a:solidFill>
                <a:latin typeface="Georgia" pitchFamily="18" charset="0"/>
                <a:cs typeface="Tunga" pitchFamily="2"/>
              </a:rPr>
            </a:br>
            <a:r>
              <a:rPr lang="en-US" sz="3400" cap="none" spc="0" dirty="0">
                <a:solidFill>
                  <a:srgbClr val="FFFFFF"/>
                </a:solidFill>
                <a:latin typeface="Georgia" pitchFamily="18" charset="0"/>
                <a:cs typeface="Tunga" pitchFamily="2"/>
              </a:rPr>
              <a:t>World confederation for physical therapy</a:t>
            </a:r>
            <a:br>
              <a:rPr lang="en-US" sz="3400" cap="none" spc="0" dirty="0">
                <a:solidFill>
                  <a:srgbClr val="FFFFFF"/>
                </a:solidFill>
                <a:latin typeface="Georgia" pitchFamily="18" charset="0"/>
                <a:cs typeface="Tunga" pitchFamily="2"/>
              </a:rPr>
            </a:br>
            <a:r>
              <a:rPr lang="en-US" sz="3400" cap="none" spc="0" dirty="0">
                <a:solidFill>
                  <a:srgbClr val="FFFFFF"/>
                </a:solidFill>
                <a:latin typeface="Georgia" pitchFamily="18" charset="0"/>
                <a:cs typeface="Tunga" pitchFamily="2"/>
              </a:rPr>
              <a:t/>
            </a:r>
            <a:br>
              <a:rPr lang="en-US" sz="3400" cap="none" spc="0" dirty="0">
                <a:solidFill>
                  <a:srgbClr val="FFFFFF"/>
                </a:solidFill>
                <a:latin typeface="Georgia" pitchFamily="18" charset="0"/>
                <a:cs typeface="Tunga" pitchFamily="2"/>
              </a:rPr>
            </a:br>
            <a:r>
              <a:rPr lang="en-US" sz="3400" cap="none" spc="0" dirty="0">
                <a:solidFill>
                  <a:srgbClr val="FFFFFF"/>
                </a:solidFill>
                <a:latin typeface="Georgia" pitchFamily="18" charset="0"/>
                <a:cs typeface="Tunga" pitchFamily="2"/>
              </a:rPr>
              <a:t>This equation will have more area for error if the procedure wasn't performed by a person who is able to substitute accurately in the variables of the equation</a:t>
            </a:r>
            <a:endParaRPr lang="ar-EG" dirty="0"/>
          </a:p>
        </p:txBody>
      </p:sp>
    </p:spTree>
    <p:extLst>
      <p:ext uri="{BB962C8B-B14F-4D97-AF65-F5344CB8AC3E}">
        <p14:creationId xmlns:p14="http://schemas.microsoft.com/office/powerpoint/2010/main" val="2223729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EG"/>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238930"/>
            <a:ext cx="7924800" cy="6227740"/>
          </a:xfrm>
        </p:spPr>
      </p:pic>
    </p:spTree>
    <p:extLst>
      <p:ext uri="{BB962C8B-B14F-4D97-AF65-F5344CB8AC3E}">
        <p14:creationId xmlns:p14="http://schemas.microsoft.com/office/powerpoint/2010/main" val="3579625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6126162"/>
          </a:xfrm>
        </p:spPr>
        <p:txBody>
          <a:bodyPr/>
          <a:lstStyle/>
          <a:p>
            <a:pPr algn="ctr"/>
            <a:r>
              <a:rPr lang="en-US" dirty="0">
                <a:latin typeface="Georgia" pitchFamily="18" charset="0"/>
              </a:rPr>
              <a:t>Common number found in a number of research states that the Residual Intensity of 0.3 to 0.5mw is of excitatory effect</a:t>
            </a:r>
            <a:br>
              <a:rPr lang="en-US" dirty="0">
                <a:latin typeface="Georgia" pitchFamily="18" charset="0"/>
              </a:rPr>
            </a:br>
            <a:r>
              <a:rPr lang="ar-EG" dirty="0" smtClean="0">
                <a:latin typeface="Georgia" pitchFamily="18" charset="0"/>
              </a:rPr>
              <a:t/>
            </a:r>
            <a:br>
              <a:rPr lang="ar-EG" dirty="0" smtClean="0">
                <a:latin typeface="Georgia" pitchFamily="18" charset="0"/>
              </a:rPr>
            </a:br>
            <a:r>
              <a:rPr lang="en-US" dirty="0" smtClean="0">
                <a:latin typeface="Georgia" pitchFamily="18" charset="0"/>
              </a:rPr>
              <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2360953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78562"/>
          </a:xfrm>
        </p:spPr>
        <p:txBody>
          <a:bodyPr/>
          <a:lstStyle/>
          <a:p>
            <a:pPr algn="ctr"/>
            <a:r>
              <a:rPr lang="en-US" dirty="0">
                <a:latin typeface="Georgia" pitchFamily="18" charset="0"/>
              </a:rPr>
              <a:t>This equation is not applicable if the medium separating you from the targeted area to be treated is both bony and soft tissue medium</a:t>
            </a:r>
            <a:br>
              <a:rPr lang="en-US" dirty="0">
                <a:latin typeface="Georgia" pitchFamily="18" charset="0"/>
              </a:rPr>
            </a:br>
            <a:r>
              <a:rPr lang="en-US" dirty="0">
                <a:latin typeface="Georgia" pitchFamily="18" charset="0"/>
              </a:rPr>
              <a:t/>
            </a:r>
            <a:br>
              <a:rPr lang="en-US" dirty="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r>
              <a:rPr lang="en-US" dirty="0">
                <a:latin typeface="Georgia" pitchFamily="18" charset="0"/>
              </a:rPr>
              <a:t/>
            </a:r>
            <a:br>
              <a:rPr lang="en-US" dirty="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3518075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430962"/>
          </a:xfrm>
        </p:spPr>
        <p:txBody>
          <a:bodyPr/>
          <a:lstStyle/>
          <a:p>
            <a:r>
              <a:rPr lang="en-US" sz="3600" cap="none" spc="0" dirty="0">
                <a:solidFill>
                  <a:srgbClr val="FFFFFF"/>
                </a:solidFill>
                <a:latin typeface="Georgia" pitchFamily="18" charset="0"/>
                <a:cs typeface="Tunga" pitchFamily="2"/>
              </a:rPr>
              <a:t>The following must be taken into consideration during the procedure:</a:t>
            </a:r>
            <a:br>
              <a:rPr lang="en-US" sz="3600" cap="none" spc="0" dirty="0">
                <a:solidFill>
                  <a:srgbClr val="FFFFFF"/>
                </a:solidFill>
                <a:latin typeface="Georgia" pitchFamily="18" charset="0"/>
                <a:cs typeface="Tunga" pitchFamily="2"/>
              </a:rPr>
            </a:br>
            <a:r>
              <a:rPr lang="en-US" sz="3600" cap="none" spc="0" dirty="0">
                <a:solidFill>
                  <a:srgbClr val="FFFFFF"/>
                </a:solidFill>
                <a:latin typeface="Georgia" pitchFamily="18" charset="0"/>
                <a:cs typeface="Tunga" pitchFamily="2"/>
              </a:rPr>
              <a:t>1-Diameter of the beam</a:t>
            </a:r>
            <a:br>
              <a:rPr lang="en-US" sz="3600" cap="none" spc="0" dirty="0">
                <a:solidFill>
                  <a:srgbClr val="FFFFFF"/>
                </a:solidFill>
                <a:latin typeface="Georgia" pitchFamily="18" charset="0"/>
                <a:cs typeface="Tunga" pitchFamily="2"/>
              </a:rPr>
            </a:br>
            <a:r>
              <a:rPr lang="en-US" sz="3600" cap="none" spc="0" dirty="0">
                <a:solidFill>
                  <a:srgbClr val="FFFFFF"/>
                </a:solidFill>
                <a:latin typeface="Georgia" pitchFamily="18" charset="0"/>
                <a:cs typeface="Tunga" pitchFamily="2"/>
              </a:rPr>
              <a:t>2-Amount of HCA hyperosmotic chemical agent</a:t>
            </a:r>
            <a:br>
              <a:rPr lang="en-US" sz="3600" cap="none" spc="0" dirty="0">
                <a:solidFill>
                  <a:srgbClr val="FFFFFF"/>
                </a:solidFill>
                <a:latin typeface="Georgia" pitchFamily="18" charset="0"/>
                <a:cs typeface="Tunga" pitchFamily="2"/>
              </a:rPr>
            </a:br>
            <a:r>
              <a:rPr lang="en-US" sz="3600" cap="none" spc="0" dirty="0">
                <a:solidFill>
                  <a:srgbClr val="FFFFFF"/>
                </a:solidFill>
                <a:latin typeface="Georgia" pitchFamily="18" charset="0"/>
                <a:cs typeface="Tunga" pitchFamily="2"/>
              </a:rPr>
              <a:t>3-Angle between the probe and organ must be 90 </a:t>
            </a:r>
            <a:br>
              <a:rPr lang="en-US" sz="3600" cap="none" spc="0" dirty="0">
                <a:solidFill>
                  <a:srgbClr val="FFFFFF"/>
                </a:solidFill>
                <a:latin typeface="Georgia" pitchFamily="18" charset="0"/>
                <a:cs typeface="Tunga" pitchFamily="2"/>
              </a:rPr>
            </a:br>
            <a:r>
              <a:rPr lang="en-US" sz="3600" cap="none" spc="0" dirty="0">
                <a:solidFill>
                  <a:srgbClr val="FFFFFF"/>
                </a:solidFill>
                <a:latin typeface="Georgia" pitchFamily="18" charset="0"/>
                <a:cs typeface="Tunga" pitchFamily="2"/>
              </a:rPr>
              <a:t>4-Even the skin compression done by your hand during the procedure will lead to different depths</a:t>
            </a:r>
            <a:endParaRPr lang="ar-EG" dirty="0"/>
          </a:p>
        </p:txBody>
      </p:sp>
    </p:spTree>
    <p:extLst>
      <p:ext uri="{BB962C8B-B14F-4D97-AF65-F5344CB8AC3E}">
        <p14:creationId xmlns:p14="http://schemas.microsoft.com/office/powerpoint/2010/main" val="3713108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202362"/>
          </a:xfrm>
        </p:spPr>
        <p:txBody>
          <a:bodyPr/>
          <a:lstStyle/>
          <a:p>
            <a:r>
              <a:rPr lang="ar-EG" sz="2900" cap="none" spc="0" dirty="0">
                <a:solidFill>
                  <a:srgbClr val="FFFFFF"/>
                </a:solidFill>
                <a:latin typeface="Georgia" pitchFamily="18" charset="0"/>
              </a:rPr>
              <a:t/>
            </a:r>
            <a:br>
              <a:rPr lang="ar-EG" sz="2900" cap="none" spc="0" dirty="0">
                <a:solidFill>
                  <a:srgbClr val="FFFFFF"/>
                </a:solidFill>
                <a:latin typeface="Georgia" pitchFamily="18" charset="0"/>
              </a:rPr>
            </a:br>
            <a:r>
              <a:rPr lang="en-US" sz="2900" cap="none" spc="0" dirty="0">
                <a:solidFill>
                  <a:srgbClr val="FFFFFF"/>
                </a:solidFill>
                <a:latin typeface="Georgia" pitchFamily="18" charset="0"/>
                <a:cs typeface="Tunga" pitchFamily="2"/>
              </a:rPr>
              <a:t>Starting experiments:</a:t>
            </a:r>
            <a:br>
              <a:rPr lang="en-US" sz="2900" cap="none" spc="0" dirty="0">
                <a:solidFill>
                  <a:srgbClr val="FFFFFF"/>
                </a:solidFill>
                <a:latin typeface="Georgia" pitchFamily="18" charset="0"/>
                <a:cs typeface="Tunga" pitchFamily="2"/>
              </a:rPr>
            </a:br>
            <a:r>
              <a:rPr lang="en-US" sz="2900" cap="none" spc="0" dirty="0">
                <a:solidFill>
                  <a:srgbClr val="FFFFFF"/>
                </a:solidFill>
                <a:latin typeface="Georgia" pitchFamily="18" charset="0"/>
                <a:cs typeface="Tunga" pitchFamily="2"/>
              </a:rPr>
              <a:t>A Quantitative study used 50  </a:t>
            </a:r>
            <a:r>
              <a:rPr lang="en-US" sz="2900" cap="none" spc="0" dirty="0" err="1">
                <a:solidFill>
                  <a:srgbClr val="FFFFFF"/>
                </a:solidFill>
                <a:latin typeface="Georgia" pitchFamily="18" charset="0"/>
                <a:cs typeface="Tunga" pitchFamily="2"/>
              </a:rPr>
              <a:t>wistar</a:t>
            </a:r>
            <a:r>
              <a:rPr lang="en-US" sz="2900" cap="none" spc="0" dirty="0">
                <a:solidFill>
                  <a:srgbClr val="FFFFFF"/>
                </a:solidFill>
                <a:latin typeface="Georgia" pitchFamily="18" charset="0"/>
                <a:cs typeface="Tunga" pitchFamily="2"/>
              </a:rPr>
              <a:t> rats </a:t>
            </a:r>
            <a:br>
              <a:rPr lang="en-US" sz="2900" cap="none" spc="0" dirty="0">
                <a:solidFill>
                  <a:srgbClr val="FFFFFF"/>
                </a:solidFill>
                <a:latin typeface="Georgia" pitchFamily="18" charset="0"/>
                <a:cs typeface="Tunga" pitchFamily="2"/>
              </a:rPr>
            </a:br>
            <a:r>
              <a:rPr lang="en-US" sz="2900" cap="none" spc="0" dirty="0">
                <a:solidFill>
                  <a:srgbClr val="FFFFFF"/>
                </a:solidFill>
                <a:latin typeface="Georgia" pitchFamily="18" charset="0"/>
                <a:cs typeface="Tunga" pitchFamily="2"/>
              </a:rPr>
              <a:t>(20 male and 30 females) 635nm LASER used for 15 </a:t>
            </a:r>
            <a:r>
              <a:rPr lang="en-US" sz="2900" cap="none" spc="0" dirty="0" err="1">
                <a:solidFill>
                  <a:srgbClr val="FFFFFF"/>
                </a:solidFill>
                <a:latin typeface="Georgia" pitchFamily="18" charset="0"/>
                <a:cs typeface="Tunga" pitchFamily="2"/>
              </a:rPr>
              <a:t>mins</a:t>
            </a:r>
            <a:r>
              <a:rPr lang="en-US" sz="2900" cap="none" spc="0" dirty="0">
                <a:solidFill>
                  <a:srgbClr val="FFFFFF"/>
                </a:solidFill>
                <a:latin typeface="Georgia" pitchFamily="18" charset="0"/>
                <a:cs typeface="Tunga" pitchFamily="2"/>
              </a:rPr>
              <a:t> with energy 2.7 Joule </a:t>
            </a:r>
            <a:br>
              <a:rPr lang="en-US" sz="2900" cap="none" spc="0" dirty="0">
                <a:solidFill>
                  <a:srgbClr val="FFFFFF"/>
                </a:solidFill>
                <a:latin typeface="Georgia" pitchFamily="18" charset="0"/>
                <a:cs typeface="Tunga" pitchFamily="2"/>
              </a:rPr>
            </a:br>
            <a:r>
              <a:rPr lang="en-US" sz="2900" cap="none" spc="0" dirty="0">
                <a:solidFill>
                  <a:srgbClr val="FFFFFF"/>
                </a:solidFill>
                <a:latin typeface="Georgia" pitchFamily="18" charset="0"/>
                <a:cs typeface="Tunga" pitchFamily="2"/>
              </a:rPr>
              <a:t>Pancreas was located at about 0.05cm (Approximately) after an upper abdominal opening was made after application of </a:t>
            </a:r>
            <a:r>
              <a:rPr lang="en-US" sz="2900" cap="none" spc="0" dirty="0" err="1">
                <a:solidFill>
                  <a:srgbClr val="FFFFFF"/>
                </a:solidFill>
                <a:latin typeface="Georgia" pitchFamily="18" charset="0"/>
                <a:cs typeface="Tunga" pitchFamily="2"/>
              </a:rPr>
              <a:t>lidocain</a:t>
            </a:r>
            <a:r>
              <a:rPr lang="en-US" sz="2900" cap="none" spc="0" dirty="0">
                <a:solidFill>
                  <a:srgbClr val="FFFFFF"/>
                </a:solidFill>
                <a:latin typeface="Georgia" pitchFamily="18" charset="0"/>
                <a:cs typeface="Tunga" pitchFamily="2"/>
              </a:rPr>
              <a:t> hydrochloride with SC injection in 2 areas for anesthesia (14 samples required slightly higher doses and IM injection)  </a:t>
            </a:r>
            <a:br>
              <a:rPr lang="en-US" sz="2900" cap="none" spc="0" dirty="0">
                <a:solidFill>
                  <a:srgbClr val="FFFFFF"/>
                </a:solidFill>
                <a:latin typeface="Georgia" pitchFamily="18" charset="0"/>
                <a:cs typeface="Tunga" pitchFamily="2"/>
              </a:rPr>
            </a:br>
            <a:r>
              <a:rPr lang="en-US" sz="2900" cap="none" spc="0" dirty="0">
                <a:solidFill>
                  <a:srgbClr val="FFFFFF"/>
                </a:solidFill>
                <a:latin typeface="Georgia" pitchFamily="18" charset="0"/>
                <a:cs typeface="Tunga" pitchFamily="2"/>
              </a:rPr>
              <a:t>Glucose levels was monitored before and after in both 2 hours post prandial and fasting tests for entire 5 weeks for following up </a:t>
            </a:r>
            <a:br>
              <a:rPr lang="en-US" sz="2900" cap="none" spc="0" dirty="0">
                <a:solidFill>
                  <a:srgbClr val="FFFFFF"/>
                </a:solidFill>
                <a:latin typeface="Georgia" pitchFamily="18" charset="0"/>
                <a:cs typeface="Tunga" pitchFamily="2"/>
              </a:rPr>
            </a:br>
            <a:endParaRPr lang="ar-EG" dirty="0"/>
          </a:p>
        </p:txBody>
      </p:sp>
    </p:spTree>
    <p:extLst>
      <p:ext uri="{BB962C8B-B14F-4D97-AF65-F5344CB8AC3E}">
        <p14:creationId xmlns:p14="http://schemas.microsoft.com/office/powerpoint/2010/main" val="668887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126162"/>
          </a:xfrm>
        </p:spPr>
        <p:txBody>
          <a:bodyPr/>
          <a:lstStyle/>
          <a:p>
            <a:r>
              <a:rPr lang="en-US" sz="3800" cap="none" spc="0" dirty="0">
                <a:solidFill>
                  <a:srgbClr val="FFFFFF"/>
                </a:solidFill>
                <a:latin typeface="Georgia" pitchFamily="18" charset="0"/>
                <a:cs typeface="Tunga" pitchFamily="2"/>
              </a:rPr>
              <a:t/>
            </a:r>
            <a:br>
              <a:rPr lang="en-US" sz="3800" cap="none" spc="0" dirty="0">
                <a:solidFill>
                  <a:srgbClr val="FFFFFF"/>
                </a:solidFill>
                <a:latin typeface="Georgia" pitchFamily="18" charset="0"/>
                <a:cs typeface="Tunga" pitchFamily="2"/>
              </a:rPr>
            </a:br>
            <a:r>
              <a:rPr lang="en-US" sz="3800" cap="none" spc="0" dirty="0">
                <a:solidFill>
                  <a:srgbClr val="FFFFFF"/>
                </a:solidFill>
                <a:latin typeface="Georgia" pitchFamily="18" charset="0"/>
                <a:cs typeface="Tunga" pitchFamily="2"/>
              </a:rPr>
              <a:t> </a:t>
            </a:r>
            <a:br>
              <a:rPr lang="en-US" sz="3800" cap="none" spc="0" dirty="0">
                <a:solidFill>
                  <a:srgbClr val="FFFFFF"/>
                </a:solidFill>
                <a:latin typeface="Georgia" pitchFamily="18" charset="0"/>
                <a:cs typeface="Tunga" pitchFamily="2"/>
              </a:rPr>
            </a:br>
            <a:r>
              <a:rPr lang="en-US" sz="3800" cap="none" spc="0" dirty="0">
                <a:solidFill>
                  <a:srgbClr val="FFFFFF"/>
                </a:solidFill>
                <a:latin typeface="Georgia" pitchFamily="18" charset="0"/>
                <a:cs typeface="Tunga" pitchFamily="2"/>
              </a:rPr>
              <a:t>Anesthesia: </a:t>
            </a:r>
            <a:r>
              <a:rPr lang="en-US" sz="3800" cap="none" spc="0" dirty="0" err="1">
                <a:solidFill>
                  <a:srgbClr val="FFFFFF"/>
                </a:solidFill>
                <a:latin typeface="Georgia" pitchFamily="18" charset="0"/>
                <a:cs typeface="Tunga" pitchFamily="2"/>
              </a:rPr>
              <a:t>Lidocain</a:t>
            </a:r>
            <a:r>
              <a:rPr lang="en-US" sz="3800" cap="none" spc="0" dirty="0">
                <a:solidFill>
                  <a:srgbClr val="FFFFFF"/>
                </a:solidFill>
                <a:latin typeface="Georgia" pitchFamily="18" charset="0"/>
                <a:cs typeface="Tunga" pitchFamily="2"/>
              </a:rPr>
              <a:t> Hydrochloride used 1/10 Diluted S.C injection 2 mg/kg </a:t>
            </a:r>
            <a:br>
              <a:rPr lang="en-US" sz="3800" cap="none" spc="0" dirty="0">
                <a:solidFill>
                  <a:srgbClr val="FFFFFF"/>
                </a:solidFill>
                <a:latin typeface="Georgia" pitchFamily="18" charset="0"/>
                <a:cs typeface="Tunga" pitchFamily="2"/>
              </a:rPr>
            </a:br>
            <a:r>
              <a:rPr lang="en-US" sz="3800" cap="none" spc="0" dirty="0">
                <a:solidFill>
                  <a:srgbClr val="FFFFFF"/>
                </a:solidFill>
                <a:latin typeface="Georgia" pitchFamily="18" charset="0"/>
                <a:cs typeface="Tunga" pitchFamily="2"/>
              </a:rPr>
              <a:t>Note: 14 samples required higher doses</a:t>
            </a:r>
            <a:br>
              <a:rPr lang="en-US" sz="3800" cap="none" spc="0" dirty="0">
                <a:solidFill>
                  <a:srgbClr val="FFFFFF"/>
                </a:solidFill>
                <a:latin typeface="Georgia" pitchFamily="18" charset="0"/>
                <a:cs typeface="Tunga" pitchFamily="2"/>
              </a:rPr>
            </a:br>
            <a:r>
              <a:rPr lang="en-US" sz="3800" cap="none" spc="0" dirty="0">
                <a:solidFill>
                  <a:srgbClr val="FFFFFF"/>
                </a:solidFill>
                <a:latin typeface="Georgia" pitchFamily="18" charset="0"/>
                <a:cs typeface="Tunga" pitchFamily="2"/>
              </a:rPr>
              <a:t>Scale used: 2 hours Post prandial and fasting testing monitoring continued for a whole 5 weeks</a:t>
            </a:r>
            <a:br>
              <a:rPr lang="en-US" sz="3800" cap="none" spc="0" dirty="0">
                <a:solidFill>
                  <a:srgbClr val="FFFFFF"/>
                </a:solidFill>
                <a:latin typeface="Georgia" pitchFamily="18" charset="0"/>
                <a:cs typeface="Tunga" pitchFamily="2"/>
              </a:rPr>
            </a:br>
            <a:r>
              <a:rPr lang="en-US" sz="3800" cap="none" spc="0" dirty="0">
                <a:solidFill>
                  <a:srgbClr val="FFFFFF"/>
                </a:solidFill>
                <a:latin typeface="Georgia" pitchFamily="18" charset="0"/>
                <a:cs typeface="Tunga" pitchFamily="2"/>
              </a:rPr>
              <a:t>Type 2 Diabetes was induced using </a:t>
            </a:r>
            <a:r>
              <a:rPr lang="en-US" sz="3800" cap="none" spc="0" dirty="0" err="1">
                <a:solidFill>
                  <a:srgbClr val="FFFFFF"/>
                </a:solidFill>
                <a:latin typeface="Georgia" pitchFamily="18" charset="0"/>
                <a:cs typeface="Tunga" pitchFamily="2"/>
              </a:rPr>
              <a:t>streptozotocin</a:t>
            </a:r>
            <a:r>
              <a:rPr lang="en-US" sz="3800" cap="none" spc="0" dirty="0">
                <a:solidFill>
                  <a:srgbClr val="FFFFFF"/>
                </a:solidFill>
                <a:latin typeface="Georgia" pitchFamily="18" charset="0"/>
                <a:cs typeface="Tunga" pitchFamily="2"/>
              </a:rPr>
              <a:t> intra peritoneal injection 25mg/kg</a:t>
            </a:r>
            <a:endParaRPr lang="ar-EG" dirty="0"/>
          </a:p>
        </p:txBody>
      </p:sp>
    </p:spTree>
    <p:extLst>
      <p:ext uri="{BB962C8B-B14F-4D97-AF65-F5344CB8AC3E}">
        <p14:creationId xmlns:p14="http://schemas.microsoft.com/office/powerpoint/2010/main" val="112753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364162"/>
          </a:xfrm>
        </p:spPr>
        <p:txBody>
          <a:bodyPr/>
          <a:lstStyle/>
          <a:p>
            <a:pPr algn="ctr"/>
            <a:r>
              <a:rPr lang="en-US" dirty="0" smtClean="0">
                <a:latin typeface="Georgia" pitchFamily="18" charset="0"/>
              </a:rPr>
              <a:t>In the next slides I will briefly  demonstrate the research and it’s results </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1077360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583362"/>
          </a:xfrm>
        </p:spPr>
        <p:txBody>
          <a:bodyPr/>
          <a:lstStyle/>
          <a:p>
            <a:r>
              <a:rPr lang="en-US" sz="4000" cap="none" spc="0" dirty="0">
                <a:solidFill>
                  <a:srgbClr val="FFFFFF"/>
                </a:solidFill>
                <a:latin typeface="Georgia" pitchFamily="18" charset="0"/>
                <a:cs typeface="Tunga" pitchFamily="2"/>
              </a:rPr>
              <a:t>Results was as follows:</a:t>
            </a:r>
            <a:br>
              <a:rPr lang="en-US" sz="4000" cap="none" spc="0" dirty="0">
                <a:solidFill>
                  <a:srgbClr val="FFFFFF"/>
                </a:solidFill>
                <a:latin typeface="Georgia" pitchFamily="18" charset="0"/>
                <a:cs typeface="Tunga" pitchFamily="2"/>
              </a:rPr>
            </a:br>
            <a:r>
              <a:rPr lang="en-US" sz="4000" cap="none" spc="0" dirty="0">
                <a:solidFill>
                  <a:srgbClr val="FFFFFF"/>
                </a:solidFill>
                <a:latin typeface="Georgia" pitchFamily="18" charset="0"/>
                <a:cs typeface="Tunga" pitchFamily="2"/>
              </a:rPr>
              <a:t>Blood glucose levels decreased in fasting testing by 40%( + or _ 10% ) </a:t>
            </a:r>
            <a:br>
              <a:rPr lang="en-US" sz="4000" cap="none" spc="0" dirty="0">
                <a:solidFill>
                  <a:srgbClr val="FFFFFF"/>
                </a:solidFill>
                <a:latin typeface="Georgia" pitchFamily="18" charset="0"/>
                <a:cs typeface="Tunga" pitchFamily="2"/>
              </a:rPr>
            </a:br>
            <a:r>
              <a:rPr lang="en-US" sz="4000" cap="none" spc="0" dirty="0">
                <a:solidFill>
                  <a:srgbClr val="FFFFFF"/>
                </a:solidFill>
                <a:latin typeface="Georgia" pitchFamily="18" charset="0"/>
                <a:cs typeface="Tunga" pitchFamily="2"/>
              </a:rPr>
              <a:t/>
            </a:r>
            <a:br>
              <a:rPr lang="en-US" sz="4000" cap="none" spc="0" dirty="0">
                <a:solidFill>
                  <a:srgbClr val="FFFFFF"/>
                </a:solidFill>
                <a:latin typeface="Georgia" pitchFamily="18" charset="0"/>
                <a:cs typeface="Tunga" pitchFamily="2"/>
              </a:rPr>
            </a:br>
            <a:r>
              <a:rPr lang="en-US" sz="4000" cap="none" spc="0" dirty="0">
                <a:solidFill>
                  <a:srgbClr val="FFFFFF"/>
                </a:solidFill>
                <a:latin typeface="Georgia" pitchFamily="18" charset="0"/>
                <a:cs typeface="Tunga" pitchFamily="2"/>
              </a:rPr>
              <a:t>And (35% +or_  3% ) in post prandial </a:t>
            </a:r>
            <a:br>
              <a:rPr lang="en-US" sz="4000" cap="none" spc="0" dirty="0">
                <a:solidFill>
                  <a:srgbClr val="FFFFFF"/>
                </a:solidFill>
                <a:latin typeface="Georgia" pitchFamily="18" charset="0"/>
                <a:cs typeface="Tunga" pitchFamily="2"/>
              </a:rPr>
            </a:br>
            <a:r>
              <a:rPr lang="en-US" sz="4000" cap="none" spc="0" dirty="0">
                <a:solidFill>
                  <a:srgbClr val="FFFFFF"/>
                </a:solidFill>
                <a:latin typeface="Georgia" pitchFamily="18" charset="0"/>
                <a:cs typeface="Tunga" pitchFamily="2"/>
              </a:rPr>
              <a:t> </a:t>
            </a:r>
            <a:br>
              <a:rPr lang="en-US" sz="4000" cap="none" spc="0" dirty="0">
                <a:solidFill>
                  <a:srgbClr val="FFFFFF"/>
                </a:solidFill>
                <a:latin typeface="Georgia" pitchFamily="18" charset="0"/>
                <a:cs typeface="Tunga" pitchFamily="2"/>
              </a:rPr>
            </a:br>
            <a:r>
              <a:rPr lang="en-US" sz="4000" cap="none" spc="0" dirty="0">
                <a:solidFill>
                  <a:srgbClr val="FFFFFF"/>
                </a:solidFill>
                <a:latin typeface="Georgia" pitchFamily="18" charset="0"/>
                <a:cs typeface="Tunga" pitchFamily="2"/>
              </a:rPr>
              <a:t>  </a:t>
            </a:r>
            <a:br>
              <a:rPr lang="en-US" sz="4000" cap="none" spc="0" dirty="0">
                <a:solidFill>
                  <a:srgbClr val="FFFFFF"/>
                </a:solidFill>
                <a:latin typeface="Georgia" pitchFamily="18" charset="0"/>
                <a:cs typeface="Tunga" pitchFamily="2"/>
              </a:rPr>
            </a:br>
            <a:endParaRPr lang="ar-EG" dirty="0"/>
          </a:p>
        </p:txBody>
      </p:sp>
    </p:spTree>
    <p:extLst>
      <p:ext uri="{BB962C8B-B14F-4D97-AF65-F5344CB8AC3E}">
        <p14:creationId xmlns:p14="http://schemas.microsoft.com/office/powerpoint/2010/main" val="374755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54762"/>
          </a:xfrm>
        </p:spPr>
        <p:txBody>
          <a:bodyPr/>
          <a:lstStyle/>
          <a:p>
            <a:pPr algn="ctr"/>
            <a:r>
              <a:rPr lang="en-US" sz="2500" cap="none" spc="0" dirty="0">
                <a:solidFill>
                  <a:srgbClr val="FFFFFF"/>
                </a:solidFill>
                <a:latin typeface="Georgia" pitchFamily="18" charset="0"/>
                <a:cs typeface="Tunga" pitchFamily="2"/>
              </a:rPr>
              <a:t>Vision is to apply the procedure on human beings</a:t>
            </a:r>
            <a:br>
              <a:rPr lang="en-US" sz="2500" cap="none" spc="0" dirty="0">
                <a:solidFill>
                  <a:srgbClr val="FFFFFF"/>
                </a:solidFill>
                <a:latin typeface="Georgia" pitchFamily="18" charset="0"/>
                <a:cs typeface="Tunga" pitchFamily="2"/>
              </a:rPr>
            </a:br>
            <a:r>
              <a:rPr lang="en-US" sz="2500" cap="none" spc="0" dirty="0">
                <a:solidFill>
                  <a:srgbClr val="FFFFFF"/>
                </a:solidFill>
                <a:latin typeface="Georgia" pitchFamily="18" charset="0"/>
                <a:cs typeface="Tunga" pitchFamily="2"/>
              </a:rPr>
              <a:t>Pancreas is located bilaterally in the level of T12 vertebrae </a:t>
            </a:r>
            <a:r>
              <a:rPr lang="en-US" sz="2500" cap="none" spc="0" dirty="0" smtClean="0">
                <a:solidFill>
                  <a:srgbClr val="FFFFFF"/>
                </a:solidFill>
                <a:latin typeface="Georgia" pitchFamily="18" charset="0"/>
                <a:cs typeface="Tunga" pitchFamily="2"/>
              </a:rPr>
              <a:t/>
            </a:r>
            <a:br>
              <a:rPr lang="en-US" sz="2500" cap="none" spc="0" dirty="0" smtClean="0">
                <a:solidFill>
                  <a:srgbClr val="FFFFFF"/>
                </a:solidFill>
                <a:latin typeface="Georgia" pitchFamily="18" charset="0"/>
                <a:cs typeface="Tunga" pitchFamily="2"/>
              </a:rPr>
            </a:br>
            <a:r>
              <a:rPr lang="en-US" sz="2500" cap="none" spc="0" dirty="0">
                <a:solidFill>
                  <a:srgbClr val="FFFFFF"/>
                </a:solidFill>
                <a:latin typeface="Georgia" pitchFamily="18" charset="0"/>
                <a:cs typeface="Tunga" pitchFamily="2"/>
              </a:rPr>
              <a:t/>
            </a:r>
            <a:br>
              <a:rPr lang="en-US" sz="2500" cap="none" spc="0" dirty="0">
                <a:solidFill>
                  <a:srgbClr val="FFFFFF"/>
                </a:solidFill>
                <a:latin typeface="Georgia" pitchFamily="18" charset="0"/>
                <a:cs typeface="Tunga" pitchFamily="2"/>
              </a:rPr>
            </a:br>
            <a:r>
              <a:rPr lang="en-US" sz="2500" cap="none" spc="0" dirty="0" smtClean="0">
                <a:solidFill>
                  <a:srgbClr val="FFFFFF"/>
                </a:solidFill>
                <a:latin typeface="Georgia" pitchFamily="18" charset="0"/>
                <a:cs typeface="Tunga" pitchFamily="2"/>
              </a:rPr>
              <a:t/>
            </a:r>
            <a:br>
              <a:rPr lang="en-US" sz="2500" cap="none" spc="0" dirty="0" smtClean="0">
                <a:solidFill>
                  <a:srgbClr val="FFFFFF"/>
                </a:solidFill>
                <a:latin typeface="Georgia" pitchFamily="18" charset="0"/>
                <a:cs typeface="Tunga" pitchFamily="2"/>
              </a:rPr>
            </a:br>
            <a:r>
              <a:rPr lang="en-US" sz="2500" cap="none" spc="0" dirty="0">
                <a:solidFill>
                  <a:srgbClr val="FFFFFF"/>
                </a:solidFill>
                <a:latin typeface="Georgia" pitchFamily="18" charset="0"/>
                <a:cs typeface="Tunga" pitchFamily="2"/>
              </a:rPr>
              <a:t/>
            </a:r>
            <a:br>
              <a:rPr lang="en-US" sz="2500" cap="none" spc="0" dirty="0">
                <a:solidFill>
                  <a:srgbClr val="FFFFFF"/>
                </a:solidFill>
                <a:latin typeface="Georgia" pitchFamily="18" charset="0"/>
                <a:cs typeface="Tunga" pitchFamily="2"/>
              </a:rPr>
            </a:br>
            <a:r>
              <a:rPr lang="en-US" sz="2500" cap="none" spc="0" dirty="0" smtClean="0">
                <a:solidFill>
                  <a:srgbClr val="FFFFFF"/>
                </a:solidFill>
                <a:latin typeface="Georgia" pitchFamily="18" charset="0"/>
                <a:cs typeface="Tunga" pitchFamily="2"/>
              </a:rPr>
              <a:t>Precautions</a:t>
            </a:r>
            <a:r>
              <a:rPr lang="en-US" sz="2500" cap="none" spc="0" dirty="0">
                <a:solidFill>
                  <a:srgbClr val="FFFFFF"/>
                </a:solidFill>
                <a:latin typeface="Georgia" pitchFamily="18" charset="0"/>
                <a:cs typeface="Tunga" pitchFamily="2"/>
              </a:rPr>
              <a:t/>
            </a:r>
            <a:br>
              <a:rPr lang="en-US" sz="2500" cap="none" spc="0" dirty="0">
                <a:solidFill>
                  <a:srgbClr val="FFFFFF"/>
                </a:solidFill>
                <a:latin typeface="Georgia" pitchFamily="18" charset="0"/>
                <a:cs typeface="Tunga" pitchFamily="2"/>
              </a:rPr>
            </a:br>
            <a:r>
              <a:rPr lang="en-US" sz="2500" cap="none" spc="0" dirty="0">
                <a:solidFill>
                  <a:srgbClr val="FFFFFF"/>
                </a:solidFill>
                <a:latin typeface="Georgia" pitchFamily="18" charset="0"/>
                <a:cs typeface="Tunga" pitchFamily="2"/>
              </a:rPr>
              <a:t>Inspect the skin very carefully for any sign of infection </a:t>
            </a:r>
            <a:r>
              <a:rPr lang="en-US" sz="2500" cap="none" spc="0" dirty="0" smtClean="0">
                <a:solidFill>
                  <a:srgbClr val="FFFFFF"/>
                </a:solidFill>
                <a:latin typeface="Georgia" pitchFamily="18" charset="0"/>
                <a:cs typeface="Tunga" pitchFamily="2"/>
              </a:rPr>
              <a:t>if </a:t>
            </a:r>
            <a:r>
              <a:rPr lang="en-US" sz="2500" cap="none" spc="0" dirty="0">
                <a:solidFill>
                  <a:srgbClr val="FFFFFF"/>
                </a:solidFill>
                <a:latin typeface="Georgia" pitchFamily="18" charset="0"/>
                <a:cs typeface="Tunga" pitchFamily="2"/>
              </a:rPr>
              <a:t>there is an infection cancel the </a:t>
            </a:r>
            <a:r>
              <a:rPr lang="en-US" sz="2500" cap="none" spc="0" dirty="0" smtClean="0">
                <a:solidFill>
                  <a:srgbClr val="FFFFFF"/>
                </a:solidFill>
                <a:latin typeface="Georgia" pitchFamily="18" charset="0"/>
                <a:cs typeface="Tunga" pitchFamily="2"/>
              </a:rPr>
              <a:t>procedure till the infection resolves in order not to activate it with your laser</a:t>
            </a:r>
            <a:r>
              <a:rPr lang="en-US" sz="2500" cap="none" spc="0" dirty="0">
                <a:solidFill>
                  <a:srgbClr val="FFFFFF"/>
                </a:solidFill>
                <a:latin typeface="Georgia" pitchFamily="18" charset="0"/>
                <a:cs typeface="Tunga" pitchFamily="2"/>
              </a:rPr>
              <a:t/>
            </a:r>
            <a:br>
              <a:rPr lang="en-US" sz="2500" cap="none" spc="0" dirty="0">
                <a:solidFill>
                  <a:srgbClr val="FFFFFF"/>
                </a:solidFill>
                <a:latin typeface="Georgia" pitchFamily="18" charset="0"/>
                <a:cs typeface="Tunga" pitchFamily="2"/>
              </a:rPr>
            </a:br>
            <a:r>
              <a:rPr lang="en-US" sz="2500" cap="none" spc="0" dirty="0">
                <a:solidFill>
                  <a:srgbClr val="FFFFFF"/>
                </a:solidFill>
                <a:latin typeface="Georgia" pitchFamily="18" charset="0"/>
                <a:cs typeface="Tunga" pitchFamily="2"/>
              </a:rPr>
              <a:t/>
            </a:r>
            <a:br>
              <a:rPr lang="en-US" sz="2500" cap="none" spc="0" dirty="0">
                <a:solidFill>
                  <a:srgbClr val="FFFFFF"/>
                </a:solidFill>
                <a:latin typeface="Georgia" pitchFamily="18" charset="0"/>
                <a:cs typeface="Tunga" pitchFamily="2"/>
              </a:rPr>
            </a:br>
            <a:r>
              <a:rPr lang="en-US" sz="2500" cap="none" spc="0" dirty="0">
                <a:solidFill>
                  <a:srgbClr val="FFFFFF"/>
                </a:solidFill>
                <a:latin typeface="Georgia" pitchFamily="18" charset="0"/>
                <a:cs typeface="Tunga" pitchFamily="2"/>
              </a:rPr>
              <a:t>Measure the patient temperature and take a </a:t>
            </a:r>
            <a:r>
              <a:rPr lang="en-US" sz="2500" cap="none" spc="0" dirty="0" smtClean="0">
                <a:solidFill>
                  <a:srgbClr val="FFFFFF"/>
                </a:solidFill>
                <a:latin typeface="Georgia" pitchFamily="18" charset="0"/>
                <a:cs typeface="Tunga" pitchFamily="2"/>
              </a:rPr>
              <a:t>fully</a:t>
            </a:r>
            <a:br>
              <a:rPr lang="en-US" sz="2500" cap="none" spc="0" dirty="0" smtClean="0">
                <a:solidFill>
                  <a:srgbClr val="FFFFFF"/>
                </a:solidFill>
                <a:latin typeface="Georgia" pitchFamily="18" charset="0"/>
                <a:cs typeface="Tunga" pitchFamily="2"/>
              </a:rPr>
            </a:br>
            <a:r>
              <a:rPr lang="en-US" sz="2500" cap="none" spc="0" dirty="0" smtClean="0">
                <a:solidFill>
                  <a:srgbClr val="FFFFFF"/>
                </a:solidFill>
                <a:latin typeface="Georgia" pitchFamily="18" charset="0"/>
                <a:cs typeface="Tunga" pitchFamily="2"/>
              </a:rPr>
              <a:t>detailed </a:t>
            </a:r>
            <a:r>
              <a:rPr lang="en-US" sz="2500" cap="none" spc="0" dirty="0">
                <a:solidFill>
                  <a:srgbClr val="FFFFFF"/>
                </a:solidFill>
                <a:latin typeface="Georgia" pitchFamily="18" charset="0"/>
                <a:cs typeface="Tunga" pitchFamily="2"/>
              </a:rPr>
              <a:t>Medical </a:t>
            </a:r>
            <a:r>
              <a:rPr lang="en-US" sz="2500" cap="none" spc="0" dirty="0" smtClean="0">
                <a:solidFill>
                  <a:srgbClr val="FFFFFF"/>
                </a:solidFill>
                <a:latin typeface="Georgia" pitchFamily="18" charset="0"/>
                <a:cs typeface="Tunga" pitchFamily="2"/>
              </a:rPr>
              <a:t>history</a:t>
            </a:r>
            <a:r>
              <a:rPr lang="en-US" sz="2500" cap="none" spc="0" dirty="0">
                <a:solidFill>
                  <a:srgbClr val="FFFFFF"/>
                </a:solidFill>
                <a:latin typeface="Georgia" pitchFamily="18" charset="0"/>
                <a:cs typeface="Tunga" pitchFamily="2"/>
              </a:rPr>
              <a:t/>
            </a:r>
            <a:br>
              <a:rPr lang="en-US" sz="2500" cap="none" spc="0" dirty="0">
                <a:solidFill>
                  <a:srgbClr val="FFFFFF"/>
                </a:solidFill>
                <a:latin typeface="Georgia" pitchFamily="18" charset="0"/>
                <a:cs typeface="Tunga" pitchFamily="2"/>
              </a:rPr>
            </a:br>
            <a:endParaRPr lang="ar-EG" dirty="0"/>
          </a:p>
        </p:txBody>
      </p:sp>
    </p:spTree>
    <p:extLst>
      <p:ext uri="{BB962C8B-B14F-4D97-AF65-F5344CB8AC3E}">
        <p14:creationId xmlns:p14="http://schemas.microsoft.com/office/powerpoint/2010/main" val="3248887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6172200"/>
          </a:xfrm>
        </p:spPr>
        <p:txBody>
          <a:bodyPr/>
          <a:lstStyle/>
          <a:p>
            <a:r>
              <a:rPr lang="en-US" sz="4900" cap="none" spc="0" dirty="0">
                <a:solidFill>
                  <a:srgbClr val="FFFFFF"/>
                </a:solidFill>
                <a:latin typeface="Georgia" pitchFamily="18" charset="0"/>
                <a:cs typeface="Tunga" pitchFamily="2"/>
              </a:rPr>
              <a:t/>
            </a:r>
            <a:br>
              <a:rPr lang="en-US" sz="4900" cap="none" spc="0" dirty="0">
                <a:solidFill>
                  <a:srgbClr val="FFFFFF"/>
                </a:solidFill>
                <a:latin typeface="Georgia" pitchFamily="18" charset="0"/>
                <a:cs typeface="Tunga" pitchFamily="2"/>
              </a:rPr>
            </a:br>
            <a:r>
              <a:rPr lang="en-US" sz="4900" cap="none" spc="0" dirty="0">
                <a:solidFill>
                  <a:srgbClr val="FFFFFF"/>
                </a:solidFill>
                <a:latin typeface="Georgia" pitchFamily="18" charset="0"/>
                <a:cs typeface="Tunga" pitchFamily="2"/>
              </a:rPr>
              <a:t/>
            </a:r>
            <a:br>
              <a:rPr lang="en-US" sz="4900" cap="none" spc="0" dirty="0">
                <a:solidFill>
                  <a:srgbClr val="FFFFFF"/>
                </a:solidFill>
                <a:latin typeface="Georgia" pitchFamily="18" charset="0"/>
                <a:cs typeface="Tunga" pitchFamily="2"/>
              </a:rPr>
            </a:br>
            <a:r>
              <a:rPr lang="en-US" sz="4900" cap="none" spc="0" dirty="0">
                <a:solidFill>
                  <a:srgbClr val="FFFFFF"/>
                </a:solidFill>
                <a:latin typeface="Georgia" pitchFamily="18" charset="0"/>
                <a:cs typeface="Tunga" pitchFamily="2"/>
              </a:rPr>
              <a:t/>
            </a:r>
            <a:br>
              <a:rPr lang="en-US" sz="4900" cap="none" spc="0" dirty="0">
                <a:solidFill>
                  <a:srgbClr val="FFFFFF"/>
                </a:solidFill>
                <a:latin typeface="Georgia" pitchFamily="18" charset="0"/>
                <a:cs typeface="Tunga" pitchFamily="2"/>
              </a:rPr>
            </a:br>
            <a:r>
              <a:rPr lang="ar-EG" sz="4900" cap="none" spc="0" dirty="0">
                <a:solidFill>
                  <a:srgbClr val="FFFFFF"/>
                </a:solidFill>
                <a:latin typeface="Georgia" pitchFamily="18" charset="0"/>
              </a:rPr>
              <a:t/>
            </a:r>
            <a:br>
              <a:rPr lang="ar-EG" sz="4900" cap="none" spc="0" dirty="0">
                <a:solidFill>
                  <a:srgbClr val="FFFFFF"/>
                </a:solidFill>
                <a:latin typeface="Georgia" pitchFamily="18" charset="0"/>
              </a:rPr>
            </a:br>
            <a:r>
              <a:rPr lang="ar-EG" sz="4900" cap="none" spc="0" dirty="0">
                <a:solidFill>
                  <a:srgbClr val="FFFFFF"/>
                </a:solidFill>
                <a:latin typeface="Georgia" pitchFamily="18" charset="0"/>
              </a:rPr>
              <a:t/>
            </a:r>
            <a:br>
              <a:rPr lang="ar-EG" sz="4900" cap="none" spc="0" dirty="0">
                <a:solidFill>
                  <a:srgbClr val="FFFFFF"/>
                </a:solidFill>
                <a:latin typeface="Georgia" pitchFamily="18" charset="0"/>
              </a:rPr>
            </a:br>
            <a:r>
              <a:rPr lang="en-US" sz="4900" cap="none" spc="0" dirty="0">
                <a:solidFill>
                  <a:srgbClr val="FFFFFF"/>
                </a:solidFill>
                <a:latin typeface="Georgia" pitchFamily="18" charset="0"/>
                <a:cs typeface="Tunga" pitchFamily="2"/>
              </a:rPr>
              <a:t>2 Things need to be managed in order for this procedure to work </a:t>
            </a:r>
            <a:br>
              <a:rPr lang="en-US" sz="4900" cap="none" spc="0" dirty="0">
                <a:solidFill>
                  <a:srgbClr val="FFFFFF"/>
                </a:solidFill>
                <a:latin typeface="Georgia" pitchFamily="18" charset="0"/>
                <a:cs typeface="Tunga" pitchFamily="2"/>
              </a:rPr>
            </a:br>
            <a:r>
              <a:rPr lang="en-US" sz="4900" cap="none" spc="0" dirty="0">
                <a:solidFill>
                  <a:srgbClr val="FFFFFF"/>
                </a:solidFill>
                <a:latin typeface="Georgia" pitchFamily="18" charset="0"/>
                <a:cs typeface="Tunga" pitchFamily="2"/>
              </a:rPr>
              <a:t/>
            </a:r>
            <a:br>
              <a:rPr lang="en-US" sz="4900" cap="none" spc="0" dirty="0">
                <a:solidFill>
                  <a:srgbClr val="FFFFFF"/>
                </a:solidFill>
                <a:latin typeface="Georgia" pitchFamily="18" charset="0"/>
                <a:cs typeface="Tunga" pitchFamily="2"/>
              </a:rPr>
            </a:br>
            <a:r>
              <a:rPr lang="en-US" sz="4900" cap="none" spc="0" dirty="0">
                <a:solidFill>
                  <a:srgbClr val="FFFFFF"/>
                </a:solidFill>
                <a:latin typeface="Georgia" pitchFamily="18" charset="0"/>
                <a:cs typeface="Tunga" pitchFamily="2"/>
              </a:rPr>
              <a:t/>
            </a:r>
            <a:br>
              <a:rPr lang="en-US" sz="4900" cap="none" spc="0" dirty="0">
                <a:solidFill>
                  <a:srgbClr val="FFFFFF"/>
                </a:solidFill>
                <a:latin typeface="Georgia" pitchFamily="18" charset="0"/>
                <a:cs typeface="Tunga" pitchFamily="2"/>
              </a:rPr>
            </a:br>
            <a:endParaRPr lang="ar-EG" dirty="0"/>
          </a:p>
        </p:txBody>
      </p:sp>
    </p:spTree>
    <p:extLst>
      <p:ext uri="{BB962C8B-B14F-4D97-AF65-F5344CB8AC3E}">
        <p14:creationId xmlns:p14="http://schemas.microsoft.com/office/powerpoint/2010/main" val="2371912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000" cap="none" spc="0" dirty="0">
                <a:solidFill>
                  <a:srgbClr val="FFFFFF"/>
                </a:solidFill>
                <a:latin typeface="Georgia" pitchFamily="18" charset="0"/>
                <a:cs typeface="Tunga" pitchFamily="2"/>
              </a:rPr>
              <a:t/>
            </a:r>
            <a:br>
              <a:rPr lang="en-US" sz="5000" cap="none" spc="0" dirty="0">
                <a:solidFill>
                  <a:srgbClr val="FFFFFF"/>
                </a:solidFill>
                <a:latin typeface="Georgia" pitchFamily="18" charset="0"/>
                <a:cs typeface="Tunga" pitchFamily="2"/>
              </a:rPr>
            </a:br>
            <a:r>
              <a:rPr lang="en-US" sz="5000" cap="none" spc="0" dirty="0">
                <a:solidFill>
                  <a:srgbClr val="FFFFFF"/>
                </a:solidFill>
                <a:latin typeface="Georgia" pitchFamily="18" charset="0"/>
                <a:cs typeface="Tunga" pitchFamily="2"/>
              </a:rPr>
              <a:t>1. </a:t>
            </a:r>
            <a:r>
              <a:rPr lang="en-US" sz="5000" cap="none" spc="0" dirty="0" smtClean="0">
                <a:solidFill>
                  <a:srgbClr val="FFFFFF"/>
                </a:solidFill>
                <a:latin typeface="Georgia" pitchFamily="18" charset="0"/>
                <a:cs typeface="Tunga" pitchFamily="2"/>
              </a:rPr>
              <a:t>Diaphragm pushes the pancreas in every breath</a:t>
            </a:r>
            <a:endParaRPr lang="ar-EG" sz="5000"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42868" y="1600200"/>
            <a:ext cx="4658264" cy="4114800"/>
          </a:xfrm>
        </p:spPr>
      </p:pic>
    </p:spTree>
    <p:extLst>
      <p:ext uri="{BB962C8B-B14F-4D97-AF65-F5344CB8AC3E}">
        <p14:creationId xmlns:p14="http://schemas.microsoft.com/office/powerpoint/2010/main" val="2099625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cap="none" spc="0" dirty="0">
                <a:solidFill>
                  <a:srgbClr val="FFFFFF"/>
                </a:solidFill>
                <a:latin typeface="Georgia" pitchFamily="18" charset="0"/>
                <a:cs typeface="Tunga" pitchFamily="2"/>
              </a:rPr>
              <a:t>EMG biofeedback will give you an auditory feedback the device will go off that makes you modify the patient respiration when it </a:t>
            </a:r>
            <a:r>
              <a:rPr lang="en-US" sz="2500" cap="none" spc="0" dirty="0" smtClean="0">
                <a:solidFill>
                  <a:srgbClr val="FFFFFF"/>
                </a:solidFill>
                <a:latin typeface="Georgia" pitchFamily="18" charset="0"/>
                <a:cs typeface="Tunga" pitchFamily="2"/>
              </a:rPr>
              <a:t>become increasingly </a:t>
            </a:r>
            <a:r>
              <a:rPr lang="en-US" sz="2500" cap="none" spc="0" dirty="0">
                <a:solidFill>
                  <a:srgbClr val="FFFFFF"/>
                </a:solidFill>
                <a:latin typeface="Georgia" pitchFamily="18" charset="0"/>
                <a:cs typeface="Tunga" pitchFamily="2"/>
              </a:rPr>
              <a:t>deep</a:t>
            </a:r>
            <a:endParaRPr lang="ar-EG"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14600" y="2057400"/>
            <a:ext cx="3810000" cy="2635250"/>
          </a:xfrm>
        </p:spPr>
      </p:pic>
    </p:spTree>
    <p:extLst>
      <p:ext uri="{BB962C8B-B14F-4D97-AF65-F5344CB8AC3E}">
        <p14:creationId xmlns:p14="http://schemas.microsoft.com/office/powerpoint/2010/main" val="59692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6202362"/>
          </a:xfrm>
        </p:spPr>
        <p:txBody>
          <a:bodyPr/>
          <a:lstStyle/>
          <a:p>
            <a:r>
              <a:rPr lang="en-US" sz="4000" cap="none" spc="0" dirty="0">
                <a:solidFill>
                  <a:srgbClr val="FFFFFF"/>
                </a:solidFill>
                <a:latin typeface="Georgia" pitchFamily="18" charset="0"/>
                <a:cs typeface="Tunga" pitchFamily="2"/>
              </a:rPr>
              <a:t>If your EMG device doesn't provide you with an auditory signals get a Physical therapist assistant or nurse to monitor the device, alarming you if the patient is taking deep breathes</a:t>
            </a:r>
            <a:br>
              <a:rPr lang="en-US" sz="4000" cap="none" spc="0" dirty="0">
                <a:solidFill>
                  <a:srgbClr val="FFFFFF"/>
                </a:solidFill>
                <a:latin typeface="Georgia" pitchFamily="18" charset="0"/>
                <a:cs typeface="Tunga" pitchFamily="2"/>
              </a:rPr>
            </a:br>
            <a:r>
              <a:rPr lang="en-US" sz="4000" cap="none" spc="0" dirty="0">
                <a:solidFill>
                  <a:srgbClr val="FFFFFF"/>
                </a:solidFill>
                <a:latin typeface="Georgia" pitchFamily="18" charset="0"/>
                <a:cs typeface="Tunga" pitchFamily="2"/>
              </a:rPr>
              <a:t/>
            </a:r>
            <a:br>
              <a:rPr lang="en-US" sz="4000" cap="none" spc="0" dirty="0">
                <a:solidFill>
                  <a:srgbClr val="FFFFFF"/>
                </a:solidFill>
                <a:latin typeface="Georgia" pitchFamily="18" charset="0"/>
                <a:cs typeface="Tunga" pitchFamily="2"/>
              </a:rPr>
            </a:br>
            <a:r>
              <a:rPr lang="en-US" sz="4000" cap="none" spc="0" dirty="0">
                <a:solidFill>
                  <a:srgbClr val="FFFFFF"/>
                </a:solidFill>
                <a:latin typeface="Georgia" pitchFamily="18" charset="0"/>
                <a:cs typeface="Tunga" pitchFamily="2"/>
              </a:rPr>
              <a:t/>
            </a:r>
            <a:br>
              <a:rPr lang="en-US" sz="4000" cap="none" spc="0" dirty="0">
                <a:solidFill>
                  <a:srgbClr val="FFFFFF"/>
                </a:solidFill>
                <a:latin typeface="Georgia" pitchFamily="18" charset="0"/>
                <a:cs typeface="Tunga" pitchFamily="2"/>
              </a:rPr>
            </a:br>
            <a:endParaRPr lang="ar-EG" dirty="0"/>
          </a:p>
        </p:txBody>
      </p:sp>
    </p:spTree>
    <p:extLst>
      <p:ext uri="{BB962C8B-B14F-4D97-AF65-F5344CB8AC3E}">
        <p14:creationId xmlns:p14="http://schemas.microsoft.com/office/powerpoint/2010/main" val="2616304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cap="none" spc="0" dirty="0">
                <a:solidFill>
                  <a:srgbClr val="FFFFFF"/>
                </a:solidFill>
                <a:latin typeface="Georgia" pitchFamily="18" charset="0"/>
                <a:cs typeface="Tunga" pitchFamily="2"/>
              </a:rPr>
              <a:t>2.Suprarenal gland </a:t>
            </a:r>
            <a:r>
              <a:rPr lang="en-US" sz="4000" cap="none" spc="0" dirty="0" smtClean="0">
                <a:solidFill>
                  <a:srgbClr val="FFFFFF"/>
                </a:solidFill>
                <a:latin typeface="Georgia" pitchFamily="18" charset="0"/>
                <a:cs typeface="Tunga" pitchFamily="2"/>
              </a:rPr>
              <a:t>very near to pancreas </a:t>
            </a:r>
            <a:endParaRPr lang="ar-EG" sz="4000"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7478" y="1600200"/>
            <a:ext cx="6989044" cy="4114800"/>
          </a:xfrm>
        </p:spPr>
      </p:pic>
    </p:spTree>
    <p:extLst>
      <p:ext uri="{BB962C8B-B14F-4D97-AF65-F5344CB8AC3E}">
        <p14:creationId xmlns:p14="http://schemas.microsoft.com/office/powerpoint/2010/main" val="1116008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800" cap="none" spc="0" dirty="0">
                <a:solidFill>
                  <a:srgbClr val="FFFFFF"/>
                </a:solidFill>
                <a:latin typeface="Georgia" pitchFamily="18" charset="0"/>
                <a:cs typeface="Tunga" pitchFamily="2"/>
              </a:rPr>
              <a:t>H.R &amp; R.R &amp; B.P </a:t>
            </a:r>
            <a:br>
              <a:rPr lang="en-US" sz="2800" cap="none" spc="0" dirty="0">
                <a:solidFill>
                  <a:srgbClr val="FFFFFF"/>
                </a:solidFill>
                <a:latin typeface="Georgia" pitchFamily="18" charset="0"/>
                <a:cs typeface="Tunga" pitchFamily="2"/>
              </a:rPr>
            </a:br>
            <a:r>
              <a:rPr lang="en-US" sz="2800" cap="none" spc="0" dirty="0">
                <a:solidFill>
                  <a:srgbClr val="FFFFFF"/>
                </a:solidFill>
                <a:latin typeface="Georgia" pitchFamily="18" charset="0"/>
                <a:cs typeface="Tunga" pitchFamily="2"/>
              </a:rPr>
              <a:t>Should all be accurately measured before and after the procedure</a:t>
            </a:r>
            <a:endParaRPr lang="ar-EG"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84500" y="2063750"/>
            <a:ext cx="3175000" cy="3187700"/>
          </a:xfrm>
        </p:spPr>
      </p:pic>
    </p:spTree>
    <p:extLst>
      <p:ext uri="{BB962C8B-B14F-4D97-AF65-F5344CB8AC3E}">
        <p14:creationId xmlns:p14="http://schemas.microsoft.com/office/powerpoint/2010/main" val="35354891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6049962"/>
          </a:xfrm>
        </p:spPr>
        <p:txBody>
          <a:bodyPr/>
          <a:lstStyle/>
          <a:p>
            <a:r>
              <a:rPr lang="en-US" sz="3600" cap="none" spc="0" dirty="0">
                <a:solidFill>
                  <a:srgbClr val="FFFFFF"/>
                </a:solidFill>
                <a:latin typeface="Georgia" pitchFamily="18" charset="0"/>
                <a:cs typeface="Tunga" pitchFamily="2"/>
              </a:rPr>
              <a:t/>
            </a:r>
            <a:br>
              <a:rPr lang="en-US" sz="3600" cap="none" spc="0" dirty="0">
                <a:solidFill>
                  <a:srgbClr val="FFFFFF"/>
                </a:solidFill>
                <a:latin typeface="Georgia" pitchFamily="18" charset="0"/>
                <a:cs typeface="Tunga" pitchFamily="2"/>
              </a:rPr>
            </a:br>
            <a:r>
              <a:rPr lang="en-US" sz="3600" cap="none" spc="0" dirty="0">
                <a:solidFill>
                  <a:srgbClr val="FFFFFF"/>
                </a:solidFill>
                <a:latin typeface="Georgia" pitchFamily="18" charset="0"/>
                <a:cs typeface="Tunga" pitchFamily="2"/>
              </a:rPr>
              <a:t>Blood sugar should be monitored before and after each session  </a:t>
            </a:r>
            <a:br>
              <a:rPr lang="en-US" sz="3600" cap="none" spc="0" dirty="0">
                <a:solidFill>
                  <a:srgbClr val="FFFFFF"/>
                </a:solidFill>
                <a:latin typeface="Georgia" pitchFamily="18" charset="0"/>
                <a:cs typeface="Tunga" pitchFamily="2"/>
              </a:rPr>
            </a:br>
            <a:r>
              <a:rPr lang="en-US" sz="3600" cap="none" spc="0" dirty="0">
                <a:solidFill>
                  <a:srgbClr val="FFFFFF"/>
                </a:solidFill>
                <a:latin typeface="Georgia" pitchFamily="18" charset="0"/>
                <a:cs typeface="Tunga" pitchFamily="2"/>
              </a:rPr>
              <a:t>Drug or insulin doses is with drawn gradually based on the lab readings till blood sugar is normalized</a:t>
            </a:r>
            <a:br>
              <a:rPr lang="en-US" sz="3600" cap="none" spc="0" dirty="0">
                <a:solidFill>
                  <a:srgbClr val="FFFFFF"/>
                </a:solidFill>
                <a:latin typeface="Georgia" pitchFamily="18" charset="0"/>
                <a:cs typeface="Tunga" pitchFamily="2"/>
              </a:rPr>
            </a:br>
            <a:r>
              <a:rPr lang="en-US" sz="3600" cap="none" spc="0" dirty="0">
                <a:solidFill>
                  <a:srgbClr val="FFFFFF"/>
                </a:solidFill>
                <a:latin typeface="Georgia" pitchFamily="18" charset="0"/>
                <a:cs typeface="Tunga" pitchFamily="2"/>
              </a:rPr>
              <a:t>Follow up is needed with  you and Gastroenterologist or Endocrinologist</a:t>
            </a:r>
            <a:br>
              <a:rPr lang="en-US" sz="3600" cap="none" spc="0" dirty="0">
                <a:solidFill>
                  <a:srgbClr val="FFFFFF"/>
                </a:solidFill>
                <a:latin typeface="Georgia" pitchFamily="18" charset="0"/>
                <a:cs typeface="Tunga" pitchFamily="2"/>
              </a:rPr>
            </a:br>
            <a:r>
              <a:rPr lang="en-US" sz="3600" cap="none" spc="0" dirty="0">
                <a:solidFill>
                  <a:srgbClr val="FFFFFF"/>
                </a:solidFill>
                <a:latin typeface="Georgia" pitchFamily="18" charset="0"/>
                <a:cs typeface="Tunga" pitchFamily="2"/>
              </a:rPr>
              <a:t/>
            </a:r>
            <a:br>
              <a:rPr lang="en-US" sz="3600" cap="none" spc="0" dirty="0">
                <a:solidFill>
                  <a:srgbClr val="FFFFFF"/>
                </a:solidFill>
                <a:latin typeface="Georgia" pitchFamily="18" charset="0"/>
                <a:cs typeface="Tunga" pitchFamily="2"/>
              </a:rPr>
            </a:br>
            <a:endParaRPr lang="ar-EG" dirty="0"/>
          </a:p>
        </p:txBody>
      </p:sp>
    </p:spTree>
    <p:extLst>
      <p:ext uri="{BB962C8B-B14F-4D97-AF65-F5344CB8AC3E}">
        <p14:creationId xmlns:p14="http://schemas.microsoft.com/office/powerpoint/2010/main" val="3076014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973762"/>
          </a:xfrm>
        </p:spPr>
        <p:txBody>
          <a:bodyPr/>
          <a:lstStyle/>
          <a:p>
            <a:r>
              <a:rPr lang="ar-EG" dirty="0" smtClean="0"/>
              <a:t> </a:t>
            </a:r>
            <a:r>
              <a:rPr lang="en-US" dirty="0" smtClean="0"/>
              <a:t>                            thank you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ar-EG" dirty="0"/>
          </a:p>
        </p:txBody>
      </p:sp>
    </p:spTree>
    <p:extLst>
      <p:ext uri="{BB962C8B-B14F-4D97-AF65-F5344CB8AC3E}">
        <p14:creationId xmlns:p14="http://schemas.microsoft.com/office/powerpoint/2010/main" val="341466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6172200"/>
          </a:xfrm>
        </p:spPr>
        <p:txBody>
          <a:bodyPr/>
          <a:lstStyle/>
          <a:p>
            <a:pPr algn="ctr"/>
            <a:r>
              <a:rPr lang="en-US" dirty="0" smtClean="0">
                <a:latin typeface="Georgia" pitchFamily="18" charset="0"/>
              </a:rPr>
              <a:t>Note any information shouldn’t be taken without an informed consent from the lecturer </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267803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54762"/>
          </a:xfrm>
        </p:spPr>
        <p:txBody>
          <a:bodyPr/>
          <a:lstStyle/>
          <a:p>
            <a:pPr algn="ctr"/>
            <a:r>
              <a:rPr lang="en-US" dirty="0" smtClean="0">
                <a:latin typeface="Georgia" pitchFamily="18" charset="0"/>
              </a:rPr>
              <a:t>Current role for specialties working in the field of physical medicine in management of </a:t>
            </a:r>
            <a:r>
              <a:rPr lang="en-US" dirty="0" err="1" smtClean="0">
                <a:latin typeface="Georgia" pitchFamily="18" charset="0"/>
              </a:rPr>
              <a:t>dm</a:t>
            </a:r>
            <a:r>
              <a:rPr lang="en-US" dirty="0" smtClean="0">
                <a:latin typeface="Georgia" pitchFamily="18" charset="0"/>
              </a:rPr>
              <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r>
              <a:rPr lang="en-US" dirty="0" smtClean="0">
                <a:latin typeface="Georgia" pitchFamily="18" charset="0"/>
              </a:rPr>
              <a:t/>
            </a:r>
            <a:br>
              <a:rPr lang="en-US" dirty="0" smtClean="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3597722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latin typeface="Georgia" pitchFamily="18" charset="0"/>
              </a:rPr>
              <a:t>Mainly aerobic exercise prescription</a:t>
            </a:r>
            <a:endParaRPr lang="ar-EG" dirty="0">
              <a:latin typeface="Georgia" pitchFamily="18" charset="0"/>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5400" y="1752600"/>
            <a:ext cx="6553199" cy="3810000"/>
          </a:xfrm>
        </p:spPr>
      </p:pic>
    </p:spTree>
    <p:extLst>
      <p:ext uri="{BB962C8B-B14F-4D97-AF65-F5344CB8AC3E}">
        <p14:creationId xmlns:p14="http://schemas.microsoft.com/office/powerpoint/2010/main" val="99168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924800" cy="6248400"/>
          </a:xfrm>
        </p:spPr>
        <p:txBody>
          <a:bodyPr/>
          <a:lstStyle/>
          <a:p>
            <a:pPr algn="ctr"/>
            <a:r>
              <a:rPr lang="en-US" dirty="0" smtClean="0">
                <a:latin typeface="Georgia" pitchFamily="18" charset="0"/>
              </a:rPr>
              <a:t>In this presentation I am going to prove to you experimentally that we as a specialties working in this field could reach a cure for diabetes mellitus</a:t>
            </a:r>
            <a:br>
              <a:rPr lang="en-US" dirty="0" smtClean="0">
                <a:latin typeface="Georgia" pitchFamily="18" charset="0"/>
              </a:rPr>
            </a:br>
            <a:r>
              <a:rPr lang="en-US" dirty="0" smtClean="0">
                <a:latin typeface="Georgia" pitchFamily="18" charset="0"/>
              </a:rPr>
              <a:t> </a:t>
            </a:r>
            <a:br>
              <a:rPr lang="en-US" dirty="0" smtClean="0">
                <a:latin typeface="Georgia" pitchFamily="18" charset="0"/>
              </a:rPr>
            </a:br>
            <a:r>
              <a:rPr lang="en-US" dirty="0">
                <a:latin typeface="Georgia" pitchFamily="18" charset="0"/>
              </a:rPr>
              <a:t/>
            </a:r>
            <a:br>
              <a:rPr lang="en-US" dirty="0">
                <a:latin typeface="Georgia" pitchFamily="18" charset="0"/>
              </a:rPr>
            </a:br>
            <a:r>
              <a:rPr lang="en-US" dirty="0" smtClean="0">
                <a:latin typeface="Georgia" pitchFamily="18" charset="0"/>
              </a:rPr>
              <a:t/>
            </a:r>
            <a:br>
              <a:rPr lang="en-US" dirty="0" smtClean="0">
                <a:latin typeface="Georgia" pitchFamily="18" charset="0"/>
              </a:rPr>
            </a:br>
            <a:endParaRPr lang="ar-EG" dirty="0">
              <a:latin typeface="Georgia" pitchFamily="18" charset="0"/>
            </a:endParaRPr>
          </a:p>
        </p:txBody>
      </p:sp>
    </p:spTree>
    <p:extLst>
      <p:ext uri="{BB962C8B-B14F-4D97-AF65-F5344CB8AC3E}">
        <p14:creationId xmlns:p14="http://schemas.microsoft.com/office/powerpoint/2010/main" val="4293245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152</TotalTime>
  <Words>745</Words>
  <Application>Microsoft Office PowerPoint</Application>
  <PresentationFormat>On-screen Show (4:3)</PresentationFormat>
  <Paragraphs>87</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Horizon</vt:lpstr>
      <vt:lpstr>Islam medhat mahmoud</vt:lpstr>
      <vt:lpstr>ISLAM MEDHAT Best speaker in international physical therapy conference  best student research in Arab world 2013 research team leader in cms , core medical society speaker in 2nd  international conference for physical medicine and rehabilitation Baltimore Maryland, usa 2014   </vt:lpstr>
      <vt:lpstr>For the last 2 years I HAVE BEEN WORKING ON A RESEARCH THAT MAKE A GREAT RESULTS globally ON THE EXPIRMENTAL STUDIES DONE ON RATS TO TREAT DIABETES MELLITUS TYPE 1 AND TYPE 2 WITH THE USAGE OF THE LOW POWER LASER CLINICALLY USED IN FIELD OF PHYSICAL MEDICINE, DENTISTRY, ORTHOPEDICS AND OTHERS  </vt:lpstr>
      <vt:lpstr>My main area of interest include low power laser and diabetes       </vt:lpstr>
      <vt:lpstr>In the next slides I will briefly  demonstrate the research and it’s results    </vt:lpstr>
      <vt:lpstr>Note any information shouldn’t be taken without an informed consent from the lecturer      </vt:lpstr>
      <vt:lpstr>Current role for specialties working in the field of physical medicine in management of dm      </vt:lpstr>
      <vt:lpstr>Mainly aerobic exercise prescription</vt:lpstr>
      <vt:lpstr>In this presentation I am going to prove to you experimentally that we as a specialties working in this field could reach a cure for diabetes mellitus     </vt:lpstr>
      <vt:lpstr>Diabetes statistics  204,301 people die every year in usa only because of diabetes the number are pretty much higher in other developing countries  7th leading cause of death, but it is not the case diabetes contributes to other leading causes of death in world American heart association states that the diabetics have two to four more risk to develop heart disease and stroke which is the leading cause of death in the world</vt:lpstr>
      <vt:lpstr>Diabetes considered as a leading cause of renal failure which is the 9th leading cause of death in the world so we can say from that diabetes as a disease is not so dangerous what is the most risk is what develop as a consequence of it’s presence     </vt:lpstr>
      <vt:lpstr>Type 2 Diabetes has progressive nature injection will be the choice sooner or later. </vt:lpstr>
      <vt:lpstr>Medical treatment for DM just like a number of other diseases.  Unable to treat the cause so you just keep Treating symptoms and leaving  causes growing.   </vt:lpstr>
      <vt:lpstr> This is such a waste of resources what type of treatment prohibit the patient from most food and  give him a life long medication and accordingly a life long side effects that is one day or another will lead him to depend on Insulin injection In fact it is a very common scenario that a type 2 patient eventually use Insulin.</vt:lpstr>
      <vt:lpstr>Complications  .Hyperosmolar hyperglycemic nonketotic syndrome mainly common in Type 2 DM (20%) blood sugar over 600 mg/dl  .Diabetic Retinopathy    .Diabetic neuropathy ( 50% of patients)   .Diabetic immunopathy   .Diabetic nephropathy  .Diabetic foot   </vt:lpstr>
      <vt:lpstr>This takes me to study more about glucose and beta cell and how they are interconnected in a point called insulin     </vt:lpstr>
      <vt:lpstr>Glucose</vt:lpstr>
      <vt:lpstr>Beta cell Histology</vt:lpstr>
      <vt:lpstr>Right now 40% of patients with Type 2 Diabetes uses insulin as a part or as a independent treatment for their case     </vt:lpstr>
      <vt:lpstr>Insulin Resistance treated with INSULIN</vt:lpstr>
      <vt:lpstr>   In fact Pregnant women who suffer from type 2 DM have to stop taking any hypoglycemic agents –Teratogenicity effects- and depends only on Insulin Before the discovery of Insulin Diabetics were not allowed to get pregnant  Now most Pregnant women Depend on Insulin with Excellent results    </vt:lpstr>
      <vt:lpstr>So it is all about Insulin, you increased Insulin you treated Diabetes</vt:lpstr>
      <vt:lpstr>Stem cells  treatment increase Insulin in Diabetics with 8% success</vt:lpstr>
      <vt:lpstr>So What if we have a modality that could stimulate Insulin Just like the stem cells.   Body’s own systems are stimulated to treat body’s own disease.   </vt:lpstr>
      <vt:lpstr>LASER</vt:lpstr>
      <vt:lpstr>  History of LASER  Professor Andrew Mester Discovered benefits of LASER IN 1964 finding enormous healing ability of LASER</vt:lpstr>
      <vt:lpstr>Physiological Effects of LASER</vt:lpstr>
      <vt:lpstr>Physiological effects of LASER “LASER is a local treatment that produce  a local effect ,Accordingly the effect will vary according to the treated area”</vt:lpstr>
      <vt:lpstr>Mitosis That explain the current indication of LASER </vt:lpstr>
      <vt:lpstr>idea</vt:lpstr>
      <vt:lpstr>Controversy</vt:lpstr>
      <vt:lpstr>Dr kendric Smith  (Stanford university school of Medicine) Discussed this controversy in a number of papers    </vt:lpstr>
      <vt:lpstr>Blue light is not of any harm to DNA , But it is destructive for bilirubin in fact it is the first line of treatment for Jaundice      </vt:lpstr>
      <vt:lpstr>Walker reported that LASER of 633nm is of no effect in treating post herpetic neuralgia while Moore reported that radiation with 830 nm is the treatment of choice for the same pain.  That Explains a lot.   </vt:lpstr>
      <vt:lpstr>   In order for Photo Medicine to be effective The first law of photochemistry,  the Grotthuss-Draper law should be applied, states that light must be absorbed in order for a photochemical reaction to take place.   </vt:lpstr>
      <vt:lpstr>Wave Length</vt:lpstr>
      <vt:lpstr>Since wave length was different it wasn't absorbed by the different tissue this means that every wave length is absorbed by different type of tissue     </vt:lpstr>
      <vt:lpstr>The Question here is which wave length absorbed by which tissues So stimulate which enzyme      </vt:lpstr>
      <vt:lpstr>I needed here to develop a chart based on my experiments and other papers published in the field of Photo Medicine in the Last 10 years, based on the results on human beings ONLY   (NOT JUST ANIMAL SAMPLES).   </vt:lpstr>
      <vt:lpstr>Islam’s Chart for LASER application</vt:lpstr>
      <vt:lpstr>References   Tuby H, Trudler D, Doron-Mandel E, Maltz L, Vassar RJ, Frenkel D, Oron U onathan Stone Kim WT, Bayome M, Park JB, Park JH, Baek SH, Kook YA Gavish L, Rubinstein C, Bulut A, Berlatzky Y, Beeri R, Gilon D, Gavish L, Harlev M, Reissman P, Gertz SD Department of Anatomy and Cell Biology, The Hebrew University, Hadassah Medical School, Jerusalem  t Denis TG, Dai T, Izikson L, Astrakas C, Anderson RR, Hamblin MR, Tegos GP. Maisch T.  Bornstein E&lt;&gt;, Hermans W&lt;&gt;, Gridley S&lt;&gt;, Manni J&lt;&gt;. Araújo PV&lt;&gt;, Teixeira KI&lt;&gt;, Lanza LD&lt;&gt;, Cortes ME&lt;&gt;, Poletto LT&lt;&gt; Ye L, Kalichman L, Spittle A, Dobson F, Bennell K.  Rubio CR&lt;&gt;, Cremonezzi D&lt;&gt;, Moya M&lt;&gt;, Soriano F&lt;&gt;, Palma J&lt;&gt;, Campana V&lt;&gt; Rubio CR&lt;&gt;, Simes JC&lt;&gt;, Moya M&lt;&gt;, Soriano F&lt;&gt;, Palma JA&lt;&gt;, Campana V&lt;&gt; Jamtvedt G&lt;&gt;, Dahm KT&lt;&gt;, Holm I&lt;&gt;, Flottorp S&lt;&gt;.  Castano AP&lt;&gt;, Dai T&lt;&gt;, Yaroslavsky I&lt;&gt;, Cohen R&lt;&gt;, Apruzzese WA&lt;&gt;, Smotrich MH&lt;&gt;, Hamblin MR&lt;&gt;. Wellman Center for Photomedicine, Massachusetts General Hospital, Boston, Massachusetts 02114, USA.   </vt:lpstr>
      <vt:lpstr>Here comes a question which Intensity will reach which depth and will stimulate which process inhibitory or excitatory      </vt:lpstr>
      <vt:lpstr>Note  George.S , John.M in Australia  paper published in WCPT World confederation for physical therapy  This equation will have more area for error if the procedure wasn't performed by a person who is able to substitute accurately in the variables of the equation</vt:lpstr>
      <vt:lpstr>PowerPoint Presentation</vt:lpstr>
      <vt:lpstr>Common number found in a number of research states that the Residual Intensity of 0.3 to 0.5mw is of excitatory effect     </vt:lpstr>
      <vt:lpstr>This equation is not applicable if the medium separating you from the targeted area to be treated is both bony and soft tissue medium     </vt:lpstr>
      <vt:lpstr>The following must be taken into consideration during the procedure: 1-Diameter of the beam 2-Amount of HCA hyperosmotic chemical agent 3-Angle between the probe and organ must be 90  4-Even the skin compression done by your hand during the procedure will lead to different depths</vt:lpstr>
      <vt:lpstr> Starting experiments: A Quantitative study used 50  wistar rats  (20 male and 30 females) 635nm LASER used for 15 mins with energy 2.7 Joule  Pancreas was located at about 0.05cm (Approximately) after an upper abdominal opening was made after application of lidocain hydrochloride with SC injection in 2 areas for anesthesia (14 samples required slightly higher doses and IM injection)   Glucose levels was monitored before and after in both 2 hours post prandial and fasting tests for entire 5 weeks for following up  </vt:lpstr>
      <vt:lpstr>   Anesthesia: Lidocain Hydrochloride used 1/10 Diluted S.C injection 2 mg/kg  Note: 14 samples required higher doses Scale used: 2 hours Post prandial and fasting testing monitoring continued for a whole 5 weeks Type 2 Diabetes was induced using streptozotocin intra peritoneal injection 25mg/kg</vt:lpstr>
      <vt:lpstr>Results was as follows: Blood glucose levels decreased in fasting testing by 40%( + or _ 10% )   And (35% +or_  3% ) in post prandial       </vt:lpstr>
      <vt:lpstr>Vision is to apply the procedure on human beings Pancreas is located bilaterally in the level of T12 vertebrae     Precautions Inspect the skin very carefully for any sign of infection if there is an infection cancel the procedure till the infection resolves in order not to activate it with your laser  Measure the patient temperature and take a fully detailed Medical history </vt:lpstr>
      <vt:lpstr>     2 Things need to be managed in order for this procedure to work    </vt:lpstr>
      <vt:lpstr> 1. Diaphragm pushes the pancreas in every breath</vt:lpstr>
      <vt:lpstr>EMG biofeedback will give you an auditory feedback the device will go off that makes you modify the patient respiration when it become increasingly deep</vt:lpstr>
      <vt:lpstr>If your EMG device doesn't provide you with an auditory signals get a Physical therapist assistant or nurse to monitor the device, alarming you if the patient is taking deep breathes   </vt:lpstr>
      <vt:lpstr>2.Suprarenal gland very near to pancreas </vt:lpstr>
      <vt:lpstr>H.R &amp; R.R &amp; B.P  Should all be accurately measured before and after the procedure</vt:lpstr>
      <vt:lpstr> Blood sugar should be monitored before and after each session   Drug or insulin doses is with drawn gradually based on the lab readings till blood sugar is normalized Follow up is needed with  you and Gastroenterologist or Endocrinologist  </vt:lpstr>
      <vt:lpstr>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medhat mahmoud</dc:title>
  <dc:creator>Islam</dc:creator>
  <cp:lastModifiedBy>Islam</cp:lastModifiedBy>
  <cp:revision>12</cp:revision>
  <dcterms:created xsi:type="dcterms:W3CDTF">2014-07-25T20:59:58Z</dcterms:created>
  <dcterms:modified xsi:type="dcterms:W3CDTF">2014-07-25T23:32:47Z</dcterms:modified>
</cp:coreProperties>
</file>