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9" r:id="rId1"/>
  </p:sldMasterIdLst>
  <p:notesMasterIdLst>
    <p:notesMasterId r:id="rId31"/>
  </p:notesMasterIdLst>
  <p:sldIdLst>
    <p:sldId id="256" r:id="rId2"/>
    <p:sldId id="257" r:id="rId3"/>
    <p:sldId id="270" r:id="rId4"/>
    <p:sldId id="271" r:id="rId5"/>
    <p:sldId id="268" r:id="rId6"/>
    <p:sldId id="272" r:id="rId7"/>
    <p:sldId id="273" r:id="rId8"/>
    <p:sldId id="301" r:id="rId9"/>
    <p:sldId id="302" r:id="rId10"/>
    <p:sldId id="260" r:id="rId11"/>
    <p:sldId id="303" r:id="rId12"/>
    <p:sldId id="304" r:id="rId13"/>
    <p:sldId id="305" r:id="rId14"/>
    <p:sldId id="306" r:id="rId15"/>
    <p:sldId id="307" r:id="rId16"/>
    <p:sldId id="308" r:id="rId17"/>
    <p:sldId id="285" r:id="rId18"/>
    <p:sldId id="283" r:id="rId19"/>
    <p:sldId id="309" r:id="rId20"/>
    <p:sldId id="310" r:id="rId21"/>
    <p:sldId id="311" r:id="rId22"/>
    <p:sldId id="312" r:id="rId23"/>
    <p:sldId id="313" r:id="rId24"/>
    <p:sldId id="297" r:id="rId25"/>
    <p:sldId id="298" r:id="rId26"/>
    <p:sldId id="296" r:id="rId27"/>
    <p:sldId id="315" r:id="rId28"/>
    <p:sldId id="299" r:id="rId29"/>
    <p:sldId id="292"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8FF71"/>
    <a:srgbClr val="FF85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0" d="100"/>
          <a:sy n="80" d="100"/>
        </p:scale>
        <p:origin x="-192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922422561965746"/>
          <c:y val="0.0370898716119829"/>
          <c:w val="0.807600416679433"/>
          <c:h val="0.841285228076876"/>
        </c:manualLayout>
      </c:layout>
      <c:areaChart>
        <c:grouping val="standard"/>
        <c:varyColors val="0"/>
        <c:ser>
          <c:idx val="0"/>
          <c:order val="0"/>
          <c:tx>
            <c:strRef>
              <c:f>Sheet1!$B$1</c:f>
              <c:strCache>
                <c:ptCount val="1"/>
                <c:pt idx="0">
                  <c:v>Female flowers</c:v>
                </c:pt>
              </c:strCache>
            </c:strRef>
          </c:tx>
          <c:spPr>
            <a:solidFill>
              <a:schemeClr val="tx1">
                <a:alpha val="75000"/>
              </a:schemeClr>
            </a:solidFill>
          </c:spPr>
          <c:cat>
            <c:numRef>
              <c:f>Sheet1!$A$2:$A$17</c:f>
              <c:numCache>
                <c:formatCode>General</c:formatCode>
                <c:ptCount val="16"/>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numCache>
            </c:numRef>
          </c:cat>
          <c:val>
            <c:numRef>
              <c:f>Sheet1!$B$2:$B$17</c:f>
              <c:numCache>
                <c:formatCode>General</c:formatCode>
                <c:ptCount val="16"/>
                <c:pt idx="0">
                  <c:v>0.0</c:v>
                </c:pt>
                <c:pt idx="1">
                  <c:v>26.6</c:v>
                </c:pt>
                <c:pt idx="2">
                  <c:v>13.1</c:v>
                </c:pt>
                <c:pt idx="3">
                  <c:v>21.3</c:v>
                </c:pt>
                <c:pt idx="4">
                  <c:v>9.8</c:v>
                </c:pt>
                <c:pt idx="5">
                  <c:v>14.7</c:v>
                </c:pt>
                <c:pt idx="6">
                  <c:v>6.5</c:v>
                </c:pt>
                <c:pt idx="7">
                  <c:v>3.2</c:v>
                </c:pt>
                <c:pt idx="8">
                  <c:v>1.6</c:v>
                </c:pt>
                <c:pt idx="9">
                  <c:v>0.0</c:v>
                </c:pt>
                <c:pt idx="10">
                  <c:v>0.0</c:v>
                </c:pt>
                <c:pt idx="11">
                  <c:v>1.6</c:v>
                </c:pt>
                <c:pt idx="12">
                  <c:v>1.6</c:v>
                </c:pt>
                <c:pt idx="13">
                  <c:v>0.0</c:v>
                </c:pt>
                <c:pt idx="14">
                  <c:v>0.0</c:v>
                </c:pt>
                <c:pt idx="15">
                  <c:v>0.0</c:v>
                </c:pt>
              </c:numCache>
            </c:numRef>
          </c:val>
        </c:ser>
        <c:ser>
          <c:idx val="1"/>
          <c:order val="1"/>
          <c:tx>
            <c:strRef>
              <c:f>Sheet1!$C$1</c:f>
              <c:strCache>
                <c:ptCount val="1"/>
                <c:pt idx="0">
                  <c:v>Male flowers</c:v>
                </c:pt>
              </c:strCache>
            </c:strRef>
          </c:tx>
          <c:spPr>
            <a:solidFill>
              <a:schemeClr val="bg1">
                <a:lumMod val="75000"/>
                <a:alpha val="50000"/>
              </a:schemeClr>
            </a:solidFill>
            <a:ln w="12700" cap="sq">
              <a:solidFill>
                <a:schemeClr val="tx1"/>
              </a:solidFill>
              <a:miter lim="800000"/>
            </a:ln>
          </c:spPr>
          <c:cat>
            <c:numRef>
              <c:f>Sheet1!$A$2:$A$17</c:f>
              <c:numCache>
                <c:formatCode>General</c:formatCode>
                <c:ptCount val="16"/>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numCache>
            </c:numRef>
          </c:cat>
          <c:val>
            <c:numRef>
              <c:f>Sheet1!$C$2:$C$17</c:f>
              <c:numCache>
                <c:formatCode>General</c:formatCode>
                <c:ptCount val="16"/>
                <c:pt idx="0">
                  <c:v>0.0</c:v>
                </c:pt>
                <c:pt idx="1">
                  <c:v>0.0</c:v>
                </c:pt>
                <c:pt idx="2">
                  <c:v>0.0</c:v>
                </c:pt>
                <c:pt idx="3">
                  <c:v>6.7</c:v>
                </c:pt>
                <c:pt idx="4">
                  <c:v>9.1</c:v>
                </c:pt>
                <c:pt idx="5">
                  <c:v>8.3</c:v>
                </c:pt>
                <c:pt idx="6">
                  <c:v>5.0</c:v>
                </c:pt>
                <c:pt idx="7">
                  <c:v>8.8</c:v>
                </c:pt>
                <c:pt idx="8">
                  <c:v>12.2</c:v>
                </c:pt>
                <c:pt idx="9">
                  <c:v>9.7</c:v>
                </c:pt>
                <c:pt idx="10">
                  <c:v>14.76</c:v>
                </c:pt>
                <c:pt idx="11">
                  <c:v>9.2</c:v>
                </c:pt>
                <c:pt idx="12">
                  <c:v>8.6</c:v>
                </c:pt>
                <c:pt idx="13">
                  <c:v>5.5</c:v>
                </c:pt>
                <c:pt idx="14">
                  <c:v>1.4</c:v>
                </c:pt>
                <c:pt idx="15">
                  <c:v>0.74</c:v>
                </c:pt>
              </c:numCache>
            </c:numRef>
          </c:val>
        </c:ser>
        <c:dLbls>
          <c:showLegendKey val="0"/>
          <c:showVal val="0"/>
          <c:showCatName val="0"/>
          <c:showSerName val="0"/>
          <c:showPercent val="0"/>
          <c:showBubbleSize val="0"/>
        </c:dLbls>
        <c:axId val="-2132586632"/>
        <c:axId val="-2132581128"/>
      </c:areaChart>
      <c:lineChart>
        <c:grouping val="standard"/>
        <c:varyColors val="0"/>
        <c:ser>
          <c:idx val="2"/>
          <c:order val="2"/>
          <c:tx>
            <c:strRef>
              <c:f>Sheet1!$D$1</c:f>
              <c:strCache>
                <c:ptCount val="1"/>
                <c:pt idx="0">
                  <c:v>Cummulative Female flowers</c:v>
                </c:pt>
              </c:strCache>
            </c:strRef>
          </c:tx>
          <c:spPr>
            <a:ln w="28575" cmpd="sng">
              <a:solidFill>
                <a:schemeClr val="tx1"/>
              </a:solidFill>
            </a:ln>
          </c:spPr>
          <c:marker>
            <c:symbol val="square"/>
            <c:size val="5"/>
            <c:spPr>
              <a:solidFill>
                <a:schemeClr val="bg1"/>
              </a:solidFill>
              <a:ln>
                <a:solidFill>
                  <a:schemeClr val="tx1"/>
                </a:solidFill>
              </a:ln>
            </c:spPr>
          </c:marker>
          <c:cat>
            <c:numRef>
              <c:f>Sheet1!$A$2:$A$17</c:f>
              <c:numCache>
                <c:formatCode>General</c:formatCode>
                <c:ptCount val="16"/>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numCache>
            </c:numRef>
          </c:cat>
          <c:val>
            <c:numRef>
              <c:f>Sheet1!$D$2:$D$17</c:f>
              <c:numCache>
                <c:formatCode>General</c:formatCode>
                <c:ptCount val="16"/>
                <c:pt idx="0">
                  <c:v>0.0</c:v>
                </c:pt>
                <c:pt idx="1">
                  <c:v>26.6</c:v>
                </c:pt>
                <c:pt idx="2">
                  <c:v>39.7</c:v>
                </c:pt>
                <c:pt idx="3">
                  <c:v>61.0</c:v>
                </c:pt>
                <c:pt idx="4">
                  <c:v>70.8</c:v>
                </c:pt>
                <c:pt idx="5">
                  <c:v>85.5</c:v>
                </c:pt>
                <c:pt idx="6">
                  <c:v>92.0</c:v>
                </c:pt>
                <c:pt idx="7">
                  <c:v>95.2</c:v>
                </c:pt>
                <c:pt idx="8">
                  <c:v>96.8</c:v>
                </c:pt>
                <c:pt idx="9">
                  <c:v>96.8</c:v>
                </c:pt>
                <c:pt idx="10">
                  <c:v>96.8</c:v>
                </c:pt>
                <c:pt idx="11">
                  <c:v>98.4</c:v>
                </c:pt>
                <c:pt idx="12">
                  <c:v>100.0</c:v>
                </c:pt>
                <c:pt idx="13">
                  <c:v>100.0</c:v>
                </c:pt>
                <c:pt idx="14">
                  <c:v>100.0</c:v>
                </c:pt>
                <c:pt idx="15">
                  <c:v>100.0</c:v>
                </c:pt>
              </c:numCache>
            </c:numRef>
          </c:val>
          <c:smooth val="0"/>
        </c:ser>
        <c:dLbls>
          <c:showLegendKey val="0"/>
          <c:showVal val="0"/>
          <c:showCatName val="0"/>
          <c:showSerName val="0"/>
          <c:showPercent val="0"/>
          <c:showBubbleSize val="0"/>
        </c:dLbls>
        <c:marker val="1"/>
        <c:smooth val="0"/>
        <c:axId val="-2132569960"/>
        <c:axId val="-2132575448"/>
      </c:lineChart>
      <c:scatterChart>
        <c:scatterStyle val="lineMarker"/>
        <c:varyColors val="0"/>
        <c:ser>
          <c:idx val="3"/>
          <c:order val="3"/>
          <c:tx>
            <c:strRef>
              <c:f>Sheet1!$E$1</c:f>
              <c:strCache>
                <c:ptCount val="1"/>
                <c:pt idx="0">
                  <c:v>Cummulative Male flowers</c:v>
                </c:pt>
              </c:strCache>
            </c:strRef>
          </c:tx>
          <c:spPr>
            <a:ln w="28575">
              <a:solidFill>
                <a:schemeClr val="tx1"/>
              </a:solidFill>
            </a:ln>
          </c:spPr>
          <c:marker>
            <c:symbol val="triangle"/>
            <c:size val="7"/>
            <c:spPr>
              <a:solidFill>
                <a:schemeClr val="bg1"/>
              </a:solidFill>
              <a:ln>
                <a:solidFill>
                  <a:schemeClr val="tx1"/>
                </a:solidFill>
              </a:ln>
            </c:spPr>
          </c:marker>
          <c:xVal>
            <c:numRef>
              <c:f>Sheet1!$A$2:$A$17</c:f>
              <c:numCache>
                <c:formatCode>General</c:formatCode>
                <c:ptCount val="16"/>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numCache>
            </c:numRef>
          </c:xVal>
          <c:yVal>
            <c:numRef>
              <c:f>Sheet1!$E$2:$E$17</c:f>
              <c:numCache>
                <c:formatCode>General</c:formatCode>
                <c:ptCount val="16"/>
                <c:pt idx="0">
                  <c:v>0.0</c:v>
                </c:pt>
                <c:pt idx="1">
                  <c:v>0.0</c:v>
                </c:pt>
                <c:pt idx="2">
                  <c:v>0.0</c:v>
                </c:pt>
                <c:pt idx="3">
                  <c:v>6.7</c:v>
                </c:pt>
                <c:pt idx="4">
                  <c:v>15.8</c:v>
                </c:pt>
                <c:pt idx="5">
                  <c:v>24.1</c:v>
                </c:pt>
                <c:pt idx="6">
                  <c:v>29.1</c:v>
                </c:pt>
                <c:pt idx="7">
                  <c:v>37.90000000000001</c:v>
                </c:pt>
                <c:pt idx="8">
                  <c:v>50.10000000000001</c:v>
                </c:pt>
                <c:pt idx="9">
                  <c:v>59.8</c:v>
                </c:pt>
                <c:pt idx="10">
                  <c:v>74.56000000000001</c:v>
                </c:pt>
                <c:pt idx="11">
                  <c:v>83.76000000000001</c:v>
                </c:pt>
                <c:pt idx="12">
                  <c:v>92.36000000000001</c:v>
                </c:pt>
                <c:pt idx="13">
                  <c:v>97.86000000000001</c:v>
                </c:pt>
                <c:pt idx="14">
                  <c:v>99.26000000000001</c:v>
                </c:pt>
                <c:pt idx="15">
                  <c:v>100.0</c:v>
                </c:pt>
              </c:numCache>
            </c:numRef>
          </c:yVal>
          <c:smooth val="0"/>
        </c:ser>
        <c:dLbls>
          <c:showLegendKey val="0"/>
          <c:showVal val="0"/>
          <c:showCatName val="0"/>
          <c:showSerName val="0"/>
          <c:showPercent val="0"/>
          <c:showBubbleSize val="0"/>
        </c:dLbls>
        <c:axId val="-2132569960"/>
        <c:axId val="-2132575448"/>
      </c:scatterChart>
      <c:catAx>
        <c:axId val="-2132586632"/>
        <c:scaling>
          <c:orientation val="minMax"/>
        </c:scaling>
        <c:delete val="0"/>
        <c:axPos val="b"/>
        <c:title>
          <c:tx>
            <c:rich>
              <a:bodyPr/>
              <a:lstStyle/>
              <a:p>
                <a:pPr>
                  <a:defRPr sz="1100"/>
                </a:pPr>
                <a:r>
                  <a:rPr lang="en-US" sz="1100"/>
                  <a:t>Days after</a:t>
                </a:r>
                <a:r>
                  <a:rPr lang="en-US" sz="1100" baseline="0"/>
                  <a:t> anthesis</a:t>
                </a:r>
                <a:endParaRPr lang="en-US" sz="1100"/>
              </a:p>
            </c:rich>
          </c:tx>
          <c:layout>
            <c:manualLayout>
              <c:xMode val="edge"/>
              <c:yMode val="edge"/>
              <c:x val="0.402781641594412"/>
              <c:y val="0.939278421153133"/>
            </c:manualLayout>
          </c:layout>
          <c:overlay val="0"/>
        </c:title>
        <c:numFmt formatCode="General" sourceLinked="1"/>
        <c:majorTickMark val="out"/>
        <c:minorTickMark val="none"/>
        <c:tickLblPos val="nextTo"/>
        <c:crossAx val="-2132581128"/>
        <c:crosses val="autoZero"/>
        <c:auto val="1"/>
        <c:lblAlgn val="ctr"/>
        <c:lblOffset val="100"/>
        <c:tickLblSkip val="1"/>
        <c:noMultiLvlLbl val="0"/>
      </c:catAx>
      <c:valAx>
        <c:axId val="-2132581128"/>
        <c:scaling>
          <c:orientation val="minMax"/>
          <c:max val="30.0"/>
        </c:scaling>
        <c:delete val="0"/>
        <c:axPos val="l"/>
        <c:title>
          <c:tx>
            <c:rich>
              <a:bodyPr rot="-5400000" vert="horz"/>
              <a:lstStyle/>
              <a:p>
                <a:pPr>
                  <a:defRPr sz="1100"/>
                </a:pPr>
                <a:r>
                  <a:rPr lang="en-US" sz="1100"/>
                  <a:t>Opened flowers (%)</a:t>
                </a:r>
                <a:r>
                  <a:rPr lang="en-US" sz="1100" baseline="0"/>
                  <a:t> </a:t>
                </a:r>
                <a:endParaRPr lang="en-US" sz="1100"/>
              </a:p>
            </c:rich>
          </c:tx>
          <c:layout>
            <c:manualLayout>
              <c:xMode val="edge"/>
              <c:yMode val="edge"/>
              <c:x val="0.00933852140077821"/>
              <c:y val="0.325770384265448"/>
            </c:manualLayout>
          </c:layout>
          <c:overlay val="0"/>
        </c:title>
        <c:numFmt formatCode="General" sourceLinked="1"/>
        <c:majorTickMark val="out"/>
        <c:minorTickMark val="none"/>
        <c:tickLblPos val="nextTo"/>
        <c:crossAx val="-2132586632"/>
        <c:crosses val="autoZero"/>
        <c:crossBetween val="between"/>
      </c:valAx>
      <c:valAx>
        <c:axId val="-2132575448"/>
        <c:scaling>
          <c:orientation val="minMax"/>
          <c:max val="100.0"/>
        </c:scaling>
        <c:delete val="0"/>
        <c:axPos val="r"/>
        <c:title>
          <c:tx>
            <c:rich>
              <a:bodyPr rot="-5400000" vert="horz"/>
              <a:lstStyle/>
              <a:p>
                <a:pPr>
                  <a:defRPr sz="1100"/>
                </a:pPr>
                <a:r>
                  <a:rPr lang="en-US" sz="1100"/>
                  <a:t>Cummulative opened flowers (%)</a:t>
                </a:r>
              </a:p>
            </c:rich>
          </c:tx>
          <c:layout>
            <c:manualLayout>
              <c:xMode val="edge"/>
              <c:yMode val="edge"/>
              <c:x val="0.952918287937743"/>
              <c:y val="0.231762049715255"/>
            </c:manualLayout>
          </c:layout>
          <c:overlay val="0"/>
        </c:title>
        <c:numFmt formatCode="General" sourceLinked="1"/>
        <c:majorTickMark val="out"/>
        <c:minorTickMark val="none"/>
        <c:tickLblPos val="nextTo"/>
        <c:crossAx val="-2132569960"/>
        <c:crosses val="max"/>
        <c:crossBetween val="between"/>
      </c:valAx>
      <c:catAx>
        <c:axId val="-2132569960"/>
        <c:scaling>
          <c:orientation val="minMax"/>
        </c:scaling>
        <c:delete val="1"/>
        <c:axPos val="b"/>
        <c:numFmt formatCode="General" sourceLinked="1"/>
        <c:majorTickMark val="out"/>
        <c:minorTickMark val="none"/>
        <c:tickLblPos val="nextTo"/>
        <c:crossAx val="-2132575448"/>
        <c:crosses val="autoZero"/>
        <c:auto val="1"/>
        <c:lblAlgn val="ctr"/>
        <c:lblOffset val="100"/>
        <c:noMultiLvlLbl val="0"/>
      </c:catAx>
    </c:plotArea>
    <c:legend>
      <c:legendPos val="b"/>
      <c:layout>
        <c:manualLayout>
          <c:xMode val="edge"/>
          <c:yMode val="edge"/>
          <c:x val="0.571400778210117"/>
          <c:y val="0.209463870511193"/>
          <c:w val="0.363035019455253"/>
          <c:h val="0.239894189403215"/>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26749481224594"/>
          <c:y val="0.0509554140127388"/>
          <c:w val="0.858809896055412"/>
          <c:h val="0.826921610913285"/>
        </c:manualLayout>
      </c:layout>
      <c:barChart>
        <c:barDir val="col"/>
        <c:grouping val="clustered"/>
        <c:varyColors val="0"/>
        <c:ser>
          <c:idx val="0"/>
          <c:order val="0"/>
          <c:tx>
            <c:strRef>
              <c:f>Sheet1!$B$1</c:f>
              <c:strCache>
                <c:ptCount val="1"/>
                <c:pt idx="0">
                  <c:v>Species richness</c:v>
                </c:pt>
              </c:strCache>
            </c:strRef>
          </c:tx>
          <c:spPr>
            <a:noFill/>
            <a:ln w="19050">
              <a:solidFill>
                <a:schemeClr val="tx1"/>
              </a:solidFill>
            </a:ln>
          </c:spPr>
          <c:invertIfNegative val="0"/>
          <c:cat>
            <c:strRef>
              <c:f>Sheet1!$A$2:$A$14</c:f>
              <c:strCache>
                <c:ptCount val="13"/>
                <c:pt idx="0">
                  <c:v>6:00</c:v>
                </c:pt>
                <c:pt idx="1">
                  <c:v>7:00</c:v>
                </c:pt>
                <c:pt idx="2">
                  <c:v>8:00</c:v>
                </c:pt>
                <c:pt idx="3">
                  <c:v>9:00</c:v>
                </c:pt>
                <c:pt idx="4">
                  <c:v>10:00</c:v>
                </c:pt>
                <c:pt idx="5">
                  <c:v>11:00</c:v>
                </c:pt>
                <c:pt idx="6">
                  <c:v>12:00</c:v>
                </c:pt>
                <c:pt idx="7">
                  <c:v>13:00</c:v>
                </c:pt>
                <c:pt idx="8">
                  <c:v>14:00</c:v>
                </c:pt>
                <c:pt idx="9">
                  <c:v>15:00</c:v>
                </c:pt>
                <c:pt idx="10">
                  <c:v>16:00</c:v>
                </c:pt>
                <c:pt idx="11">
                  <c:v>17:00</c:v>
                </c:pt>
                <c:pt idx="12">
                  <c:v>18:00</c:v>
                </c:pt>
              </c:strCache>
            </c:strRef>
          </c:cat>
          <c:val>
            <c:numRef>
              <c:f>Sheet1!$B$2:$B$14</c:f>
              <c:numCache>
                <c:formatCode>General</c:formatCode>
                <c:ptCount val="13"/>
                <c:pt idx="0">
                  <c:v>2.0</c:v>
                </c:pt>
                <c:pt idx="1">
                  <c:v>4.0</c:v>
                </c:pt>
                <c:pt idx="2">
                  <c:v>7.0</c:v>
                </c:pt>
                <c:pt idx="3">
                  <c:v>8.0</c:v>
                </c:pt>
                <c:pt idx="4">
                  <c:v>8.0</c:v>
                </c:pt>
                <c:pt idx="5">
                  <c:v>6.0</c:v>
                </c:pt>
                <c:pt idx="6">
                  <c:v>7.0</c:v>
                </c:pt>
                <c:pt idx="7">
                  <c:v>8.0</c:v>
                </c:pt>
                <c:pt idx="8">
                  <c:v>9.0</c:v>
                </c:pt>
                <c:pt idx="9">
                  <c:v>7.0</c:v>
                </c:pt>
                <c:pt idx="10">
                  <c:v>5.0</c:v>
                </c:pt>
                <c:pt idx="11">
                  <c:v>7.0</c:v>
                </c:pt>
                <c:pt idx="12">
                  <c:v>7.0</c:v>
                </c:pt>
              </c:numCache>
            </c:numRef>
          </c:val>
        </c:ser>
        <c:dLbls>
          <c:showLegendKey val="0"/>
          <c:showVal val="0"/>
          <c:showCatName val="0"/>
          <c:showSerName val="0"/>
          <c:showPercent val="0"/>
          <c:showBubbleSize val="0"/>
        </c:dLbls>
        <c:gapWidth val="150"/>
        <c:axId val="-2129639096"/>
        <c:axId val="-2130465288"/>
      </c:barChart>
      <c:lineChart>
        <c:grouping val="standard"/>
        <c:varyColors val="0"/>
        <c:ser>
          <c:idx val="1"/>
          <c:order val="1"/>
          <c:tx>
            <c:strRef>
              <c:f>Sheet1!$C$1</c:f>
              <c:strCache>
                <c:ptCount val="1"/>
                <c:pt idx="0">
                  <c:v>Abundance</c:v>
                </c:pt>
              </c:strCache>
            </c:strRef>
          </c:tx>
          <c:spPr>
            <a:ln w="25400">
              <a:solidFill>
                <a:schemeClr val="tx1"/>
              </a:solidFill>
            </a:ln>
          </c:spPr>
          <c:marker>
            <c:spPr>
              <a:solidFill>
                <a:schemeClr val="tx1"/>
              </a:solidFill>
              <a:ln>
                <a:solidFill>
                  <a:schemeClr val="tx1"/>
                </a:solidFill>
              </a:ln>
            </c:spPr>
          </c:marker>
          <c:cat>
            <c:strRef>
              <c:f>Sheet1!$A$2:$A$14</c:f>
              <c:strCache>
                <c:ptCount val="13"/>
                <c:pt idx="0">
                  <c:v>6:00</c:v>
                </c:pt>
                <c:pt idx="1">
                  <c:v>7:00</c:v>
                </c:pt>
                <c:pt idx="2">
                  <c:v>8:00</c:v>
                </c:pt>
                <c:pt idx="3">
                  <c:v>9:00</c:v>
                </c:pt>
                <c:pt idx="4">
                  <c:v>10:00</c:v>
                </c:pt>
                <c:pt idx="5">
                  <c:v>11:00</c:v>
                </c:pt>
                <c:pt idx="6">
                  <c:v>12:00</c:v>
                </c:pt>
                <c:pt idx="7">
                  <c:v>13:00</c:v>
                </c:pt>
                <c:pt idx="8">
                  <c:v>14:00</c:v>
                </c:pt>
                <c:pt idx="9">
                  <c:v>15:00</c:v>
                </c:pt>
                <c:pt idx="10">
                  <c:v>16:00</c:v>
                </c:pt>
                <c:pt idx="11">
                  <c:v>17:00</c:v>
                </c:pt>
                <c:pt idx="12">
                  <c:v>18:00</c:v>
                </c:pt>
              </c:strCache>
            </c:strRef>
          </c:cat>
          <c:val>
            <c:numRef>
              <c:f>Sheet1!$C$2:$C$14</c:f>
              <c:numCache>
                <c:formatCode>General</c:formatCode>
                <c:ptCount val="13"/>
                <c:pt idx="0">
                  <c:v>6.0</c:v>
                </c:pt>
                <c:pt idx="1">
                  <c:v>17.0</c:v>
                </c:pt>
                <c:pt idx="2">
                  <c:v>29.0</c:v>
                </c:pt>
                <c:pt idx="3">
                  <c:v>26.0</c:v>
                </c:pt>
                <c:pt idx="4">
                  <c:v>15.0</c:v>
                </c:pt>
                <c:pt idx="5">
                  <c:v>14.0</c:v>
                </c:pt>
                <c:pt idx="6">
                  <c:v>18.0</c:v>
                </c:pt>
                <c:pt idx="7">
                  <c:v>18.0</c:v>
                </c:pt>
                <c:pt idx="8">
                  <c:v>18.0</c:v>
                </c:pt>
                <c:pt idx="9">
                  <c:v>15.0</c:v>
                </c:pt>
                <c:pt idx="10">
                  <c:v>32.0</c:v>
                </c:pt>
                <c:pt idx="11">
                  <c:v>15.0</c:v>
                </c:pt>
                <c:pt idx="12">
                  <c:v>20.0</c:v>
                </c:pt>
              </c:numCache>
            </c:numRef>
          </c:val>
          <c:smooth val="1"/>
        </c:ser>
        <c:dLbls>
          <c:showLegendKey val="0"/>
          <c:showVal val="0"/>
          <c:showCatName val="0"/>
          <c:showSerName val="0"/>
          <c:showPercent val="0"/>
          <c:showBubbleSize val="0"/>
        </c:dLbls>
        <c:marker val="1"/>
        <c:smooth val="0"/>
        <c:axId val="-2129639096"/>
        <c:axId val="-2130465288"/>
      </c:lineChart>
      <c:catAx>
        <c:axId val="-2129639096"/>
        <c:scaling>
          <c:orientation val="minMax"/>
        </c:scaling>
        <c:delete val="0"/>
        <c:axPos val="b"/>
        <c:title>
          <c:tx>
            <c:rich>
              <a:bodyPr/>
              <a:lstStyle/>
              <a:p>
                <a:pPr>
                  <a:defRPr sz="1200"/>
                </a:pPr>
                <a:r>
                  <a:rPr lang="en-US" sz="1200"/>
                  <a:t>Time</a:t>
                </a:r>
                <a:r>
                  <a:rPr lang="en-US" sz="1200" baseline="0"/>
                  <a:t> of sampling</a:t>
                </a:r>
                <a:endParaRPr lang="en-US" sz="1200"/>
              </a:p>
            </c:rich>
          </c:tx>
          <c:layout/>
          <c:overlay val="0"/>
        </c:title>
        <c:majorTickMark val="out"/>
        <c:minorTickMark val="none"/>
        <c:tickLblPos val="nextTo"/>
        <c:crossAx val="-2130465288"/>
        <c:crosses val="autoZero"/>
        <c:auto val="1"/>
        <c:lblAlgn val="ctr"/>
        <c:lblOffset val="100"/>
        <c:noMultiLvlLbl val="0"/>
      </c:catAx>
      <c:valAx>
        <c:axId val="-2130465288"/>
        <c:scaling>
          <c:orientation val="minMax"/>
        </c:scaling>
        <c:delete val="0"/>
        <c:axPos val="l"/>
        <c:title>
          <c:tx>
            <c:rich>
              <a:bodyPr rot="-5400000" vert="horz"/>
              <a:lstStyle/>
              <a:p>
                <a:pPr>
                  <a:defRPr sz="1200"/>
                </a:pPr>
                <a:r>
                  <a:rPr lang="en-US" sz="1200"/>
                  <a:t>Species richness and</a:t>
                </a:r>
                <a:r>
                  <a:rPr lang="en-US" sz="1200" baseline="0"/>
                  <a:t> abundance (n)</a:t>
                </a:r>
                <a:endParaRPr lang="en-US" sz="1200"/>
              </a:p>
            </c:rich>
          </c:tx>
          <c:layout>
            <c:manualLayout>
              <c:xMode val="edge"/>
              <c:yMode val="edge"/>
              <c:x val="0.018897448288278"/>
              <c:y val="0.164487185917047"/>
            </c:manualLayout>
          </c:layout>
          <c:overlay val="0"/>
        </c:title>
        <c:numFmt formatCode="General" sourceLinked="1"/>
        <c:majorTickMark val="out"/>
        <c:minorTickMark val="none"/>
        <c:tickLblPos val="nextTo"/>
        <c:crossAx val="-2129639096"/>
        <c:crosses val="autoZero"/>
        <c:crossBetween val="between"/>
      </c:valAx>
    </c:plotArea>
    <c:legend>
      <c:legendPos val="r"/>
      <c:layout>
        <c:manualLayout>
          <c:xMode val="edge"/>
          <c:yMode val="edge"/>
          <c:x val="0.435288477027014"/>
          <c:y val="0.123939766287176"/>
          <c:w val="0.235404265802515"/>
          <c:h val="0.127916645769597"/>
        </c:manualLayout>
      </c:layout>
      <c:overlay val="0"/>
      <c:txPr>
        <a:bodyPr/>
        <a:lstStyle/>
        <a:p>
          <a:pPr rtl="0">
            <a:defRPr/>
          </a:pPr>
          <a:endParaRPr lang="es-E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7340FA-4A75-E84F-BA56-02C884225A96}" type="datetimeFigureOut">
              <a:rPr lang="es-ES" smtClean="0"/>
              <a:t>24/06/14</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AC587E-CB56-5D46-8D45-A5CC00DE3216}" type="slidenum">
              <a:rPr lang="es-ES" smtClean="0"/>
              <a:t>‹Nr.›</a:t>
            </a:fld>
            <a:endParaRPr lang="es-ES"/>
          </a:p>
        </p:txBody>
      </p:sp>
    </p:spTree>
    <p:extLst>
      <p:ext uri="{BB962C8B-B14F-4D97-AF65-F5344CB8AC3E}">
        <p14:creationId xmlns:p14="http://schemas.microsoft.com/office/powerpoint/2010/main" val="17241443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For</a:t>
            </a:r>
            <a:r>
              <a:rPr lang="es-ES" dirty="0" smtClean="0"/>
              <a:t> </a:t>
            </a:r>
            <a:r>
              <a:rPr lang="es-ES" dirty="0" err="1" smtClean="0"/>
              <a:t>example</a:t>
            </a:r>
            <a:r>
              <a:rPr lang="es-ES" dirty="0" smtClean="0"/>
              <a:t>, in India </a:t>
            </a:r>
            <a:r>
              <a:rPr lang="es-ES" dirty="0" err="1" smtClean="0"/>
              <a:t>exists</a:t>
            </a:r>
            <a:r>
              <a:rPr lang="es-ES" baseline="0" dirty="0" smtClean="0"/>
              <a:t> </a:t>
            </a:r>
            <a:r>
              <a:rPr lang="es-ES" baseline="0" dirty="0" err="1" smtClean="0"/>
              <a:t>an</a:t>
            </a:r>
            <a:r>
              <a:rPr lang="es-ES" baseline="0" dirty="0" smtClean="0"/>
              <a:t> </a:t>
            </a:r>
            <a:r>
              <a:rPr lang="es-ES" baseline="0" dirty="0" err="1" smtClean="0"/>
              <a:t>governmental</a:t>
            </a:r>
            <a:r>
              <a:rPr lang="es-ES" baseline="0" dirty="0" smtClean="0"/>
              <a:t> </a:t>
            </a:r>
            <a:r>
              <a:rPr lang="es-ES" baseline="0" dirty="0" err="1" smtClean="0"/>
              <a:t>initiative</a:t>
            </a:r>
            <a:r>
              <a:rPr lang="es-ES" baseline="0" dirty="0" smtClean="0"/>
              <a:t> </a:t>
            </a:r>
            <a:r>
              <a:rPr lang="es-ES" baseline="0" dirty="0" err="1" smtClean="0"/>
              <a:t>to</a:t>
            </a:r>
            <a:r>
              <a:rPr lang="es-ES" baseline="0" dirty="0" smtClean="0"/>
              <a:t> </a:t>
            </a:r>
            <a:r>
              <a:rPr lang="es-ES" baseline="0" dirty="0" err="1" smtClean="0"/>
              <a:t>plant</a:t>
            </a:r>
            <a:r>
              <a:rPr lang="es-ES" baseline="0" dirty="0" smtClean="0"/>
              <a:t> ten </a:t>
            </a:r>
            <a:r>
              <a:rPr lang="es-ES" baseline="0" dirty="0" err="1" smtClean="0"/>
              <a:t>million</a:t>
            </a:r>
            <a:r>
              <a:rPr lang="es-ES" baseline="0" dirty="0" smtClean="0"/>
              <a:t> </a:t>
            </a:r>
            <a:r>
              <a:rPr lang="es-ES" baseline="0" dirty="0" err="1" smtClean="0"/>
              <a:t>hectares</a:t>
            </a:r>
            <a:r>
              <a:rPr lang="es-ES" baseline="0" dirty="0" smtClean="0"/>
              <a:t> of J. </a:t>
            </a:r>
            <a:r>
              <a:rPr lang="es-ES" baseline="0" dirty="0" smtClean="0"/>
              <a:t>c</a:t>
            </a:r>
            <a:r>
              <a:rPr lang="es-ES" baseline="0" dirty="0" smtClean="0"/>
              <a:t>urcas </a:t>
            </a:r>
            <a:r>
              <a:rPr lang="es-ES" baseline="0" dirty="0" err="1" smtClean="0"/>
              <a:t>for</a:t>
            </a:r>
            <a:r>
              <a:rPr lang="es-ES" baseline="0" dirty="0" smtClean="0"/>
              <a:t> 2020.</a:t>
            </a:r>
            <a:endParaRPr lang="es-ES" dirty="0"/>
          </a:p>
        </p:txBody>
      </p:sp>
      <p:sp>
        <p:nvSpPr>
          <p:cNvPr id="4" name="Marcador de número de diapositiva 3"/>
          <p:cNvSpPr>
            <a:spLocks noGrp="1"/>
          </p:cNvSpPr>
          <p:nvPr>
            <p:ph type="sldNum" sz="quarter" idx="10"/>
          </p:nvPr>
        </p:nvSpPr>
        <p:spPr/>
        <p:txBody>
          <a:bodyPr/>
          <a:lstStyle/>
          <a:p>
            <a:fld id="{91AC587E-CB56-5D46-8D45-A5CC00DE3216}" type="slidenum">
              <a:rPr lang="es-ES" smtClean="0"/>
              <a:t>4</a:t>
            </a:fld>
            <a:endParaRPr lang="es-ES"/>
          </a:p>
        </p:txBody>
      </p:sp>
    </p:spTree>
    <p:extLst>
      <p:ext uri="{BB962C8B-B14F-4D97-AF65-F5344CB8AC3E}">
        <p14:creationId xmlns:p14="http://schemas.microsoft.com/office/powerpoint/2010/main" val="1389298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1AC587E-CB56-5D46-8D45-A5CC00DE3216}" type="slidenum">
              <a:rPr lang="es-ES" smtClean="0"/>
              <a:t>13</a:t>
            </a:fld>
            <a:endParaRPr lang="es-ES"/>
          </a:p>
        </p:txBody>
      </p:sp>
    </p:spTree>
    <p:extLst>
      <p:ext uri="{BB962C8B-B14F-4D97-AF65-F5344CB8AC3E}">
        <p14:creationId xmlns:p14="http://schemas.microsoft.com/office/powerpoint/2010/main" val="1346607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1676401"/>
            <a:ext cx="8001000" cy="2424766"/>
          </a:xfrm>
        </p:spPr>
        <p:txBody>
          <a:bodyPr anchor="b" anchorCtr="0">
            <a:noAutofit/>
          </a:bodyPr>
          <a:lstStyle>
            <a:lvl1pPr>
              <a:defRPr sz="5600">
                <a:solidFill>
                  <a:schemeClr val="tx1"/>
                </a:solidFill>
              </a:defRPr>
            </a:lvl1pPr>
          </a:lstStyle>
          <a:p>
            <a:r>
              <a:rPr lang="es-ES_tradnl" smtClean="0"/>
              <a:t>Clic para editar título</a:t>
            </a:r>
            <a:endParaRPr/>
          </a:p>
        </p:txBody>
      </p:sp>
      <p:sp>
        <p:nvSpPr>
          <p:cNvPr id="3" name="Subtitle 2"/>
          <p:cNvSpPr>
            <a:spLocks noGrp="1"/>
          </p:cNvSpPr>
          <p:nvPr>
            <p:ph type="subTitle" idx="1"/>
          </p:nvPr>
        </p:nvSpPr>
        <p:spPr>
          <a:xfrm>
            <a:off x="571500" y="4419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24/06/14</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‹Nr.›</a:t>
            </a:fld>
            <a:endParaRPr kumimoji="0" lang="en-US" dirty="0">
              <a:solidFill>
                <a:schemeClr val="accent3">
                  <a:shade val="75000"/>
                </a:schemeClr>
              </a:solidFill>
            </a:endParaRPr>
          </a:p>
        </p:txBody>
      </p:sp>
      <p:pic>
        <p:nvPicPr>
          <p:cNvPr id="9" name="Picture 8" descr="standardRule.png"/>
          <p:cNvPicPr>
            <a:picLocks noChangeAspect="1"/>
          </p:cNvPicPr>
          <p:nvPr/>
        </p:nvPicPr>
        <p:blipFill>
          <a:blip r:embed="rId3"/>
          <a:stretch>
            <a:fillRect/>
          </a:stretch>
        </p:blipFill>
        <p:spPr>
          <a:xfrm>
            <a:off x="2705100" y="4191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94360" y="434609"/>
            <a:ext cx="3749040" cy="1709928"/>
          </a:xfrm>
        </p:spPr>
        <p:txBody>
          <a:bodyPr vert="horz" lIns="91440" tIns="45720" rIns="91440" bIns="45720" rtlCol="0" anchor="b">
            <a:noAutofit/>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r>
              <a:rPr lang="es-ES_tradnl" smtClean="0"/>
              <a:t>Clic para editar título</a:t>
            </a:r>
            <a:endParaRPr/>
          </a:p>
        </p:txBody>
      </p:sp>
      <p:sp>
        <p:nvSpPr>
          <p:cNvPr id="4" name="Text Placeholder 3"/>
          <p:cNvSpPr>
            <a:spLocks noGrp="1"/>
          </p:cNvSpPr>
          <p:nvPr>
            <p:ph type="body" sz="half" idx="2"/>
          </p:nvPr>
        </p:nvSpPr>
        <p:spPr>
          <a:xfrm>
            <a:off x="594360" y="2551176"/>
            <a:ext cx="3749040" cy="3145536"/>
          </a:xfrm>
        </p:spPr>
        <p:txBody>
          <a:bodyPr vert="horz" lIns="91440" tIns="45720" rIns="91440" bIns="45720" rtlCol="0">
            <a:normAutofit/>
          </a:bodyPr>
          <a:lstStyle>
            <a:lvl1pPr marL="0" indent="0">
              <a:spcAft>
                <a:spcPts val="10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s-ES_tradnl" smtClean="0"/>
              <a:t>Haga clic para modificar el estilo de texto del patrón</a:t>
            </a:r>
          </a:p>
        </p:txBody>
      </p:sp>
      <p:sp>
        <p:nvSpPr>
          <p:cNvPr id="5" name="Date Placeholder 4"/>
          <p:cNvSpPr>
            <a:spLocks noGrp="1"/>
          </p:cNvSpPr>
          <p:nvPr>
            <p:ph type="dt" sz="half" idx="10"/>
          </p:nvPr>
        </p:nvSpPr>
        <p:spPr/>
        <p:txBody>
          <a:bodyPr/>
          <a:lstStyle/>
          <a:p>
            <a:fld id="{2DF66AD8-BC4A-4004-9882-414398D930CA}" type="datetimeFigureOut">
              <a:rPr lang="en-US" smtClean="0"/>
              <a:t>24/06/14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‹Nr.›</a:t>
            </a:fld>
            <a:endParaRPr lang="en-US"/>
          </a:p>
        </p:txBody>
      </p:sp>
      <p:pic>
        <p:nvPicPr>
          <p:cNvPr id="8" name="Picture 7"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pic>
        <p:nvPicPr>
          <p:cNvPr id="11" name="Picture 10" descr="parAvion.png"/>
          <p:cNvPicPr>
            <a:picLocks noChangeAspect="1"/>
          </p:cNvPicPr>
          <p:nvPr/>
        </p:nvPicPr>
        <p:blipFill>
          <a:blip r:embed="rId3"/>
          <a:stretch>
            <a:fillRect/>
          </a:stretch>
        </p:blipFill>
        <p:spPr>
          <a:xfrm rot="308222">
            <a:off x="6798020" y="538594"/>
            <a:ext cx="1808485" cy="516710"/>
          </a:xfrm>
          <a:prstGeom prst="rect">
            <a:avLst/>
          </a:prstGeom>
        </p:spPr>
      </p:pic>
      <p:sp>
        <p:nvSpPr>
          <p:cNvPr id="3" name="Picture Placeholder 2"/>
          <p:cNvSpPr>
            <a:spLocks noGrp="1"/>
          </p:cNvSpPr>
          <p:nvPr>
            <p:ph type="pic" idx="1"/>
          </p:nvPr>
        </p:nvSpPr>
        <p:spPr>
          <a:xfrm rot="150174">
            <a:off x="4827538" y="836203"/>
            <a:ext cx="3657600" cy="4937760"/>
          </a:xfrm>
          <a:solidFill>
            <a:srgbClr val="FFFFFF">
              <a:shade val="85000"/>
            </a:srgbClr>
          </a:solidFill>
          <a:ln w="31750" cap="sq">
            <a:solidFill>
              <a:srgbClr val="FDFDFD"/>
            </a:solidFill>
            <a:miter lim="800000"/>
          </a:ln>
          <a:effectLst>
            <a:outerShdw blurRad="88900" dist="4445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Imagen encima del título">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s-ES_tradnl" smtClean="0"/>
              <a:t>Clic para editar título</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s-ES_tradnl" smtClean="0"/>
              <a:t>Haga clic para modificar el estilo de texto del patrón</a:t>
            </a:r>
          </a:p>
        </p:txBody>
      </p:sp>
      <p:sp>
        <p:nvSpPr>
          <p:cNvPr id="5" name="Date Placeholder 4"/>
          <p:cNvSpPr>
            <a:spLocks noGrp="1"/>
          </p:cNvSpPr>
          <p:nvPr>
            <p:ph type="dt" sz="half" idx="10"/>
          </p:nvPr>
        </p:nvSpPr>
        <p:spPr/>
        <p:txBody>
          <a:bodyPr/>
          <a:lstStyle/>
          <a:p>
            <a:fld id="{2DF66AD8-BC4A-4004-9882-414398D930CA}" type="datetimeFigureOut">
              <a:rPr lang="en-US" smtClean="0"/>
              <a:t>24/06/14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‹Nr.›</a:t>
            </a:fld>
            <a:endParaRPr lang="en-US"/>
          </a:p>
        </p:txBody>
      </p:sp>
      <p:pic>
        <p:nvPicPr>
          <p:cNvPr id="8" name="Picture 7" descr="shortRule.png"/>
          <p:cNvPicPr>
            <a:picLocks noChangeAspect="1"/>
          </p:cNvPicPr>
          <p:nvPr/>
        </p:nvPicPr>
        <p:blipFill>
          <a:blip r:embed="rId3"/>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sp>
        <p:nvSpPr>
          <p:cNvPr id="3" name="Picture Placeholder 2"/>
          <p:cNvSpPr>
            <a:spLocks noGrp="1"/>
          </p:cNvSpPr>
          <p:nvPr>
            <p:ph type="pic" idx="1"/>
          </p:nvPr>
        </p:nvSpPr>
        <p:spPr>
          <a:xfrm rot="21355093">
            <a:off x="2359666" y="458370"/>
            <a:ext cx="4424669" cy="3079124"/>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2 imágenes encima del título">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pic>
        <p:nvPicPr>
          <p:cNvPr id="11" name="Picture 10" descr="parAvion.png"/>
          <p:cNvPicPr>
            <a:picLocks noChangeAspect="1"/>
          </p:cNvPicPr>
          <p:nvPr/>
        </p:nvPicPr>
        <p:blipFill>
          <a:blip r:embed="rId3"/>
          <a:stretch>
            <a:fillRect/>
          </a:stretch>
        </p:blipFill>
        <p:spPr>
          <a:xfrm rot="308222">
            <a:off x="6835967" y="278688"/>
            <a:ext cx="1695954" cy="484558"/>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s-ES_tradnl" smtClean="0"/>
              <a:t>Clic para editar título</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s-ES_tradnl" smtClean="0"/>
              <a:t>Haga clic para modificar el estilo de texto del patrón</a:t>
            </a:r>
          </a:p>
        </p:txBody>
      </p:sp>
      <p:sp>
        <p:nvSpPr>
          <p:cNvPr id="5" name="Date Placeholder 4"/>
          <p:cNvSpPr>
            <a:spLocks noGrp="1"/>
          </p:cNvSpPr>
          <p:nvPr>
            <p:ph type="dt" sz="half" idx="10"/>
          </p:nvPr>
        </p:nvSpPr>
        <p:spPr/>
        <p:txBody>
          <a:bodyPr/>
          <a:lstStyle/>
          <a:p>
            <a:fld id="{2DF66AD8-BC4A-4004-9882-414398D930CA}" type="datetimeFigureOut">
              <a:rPr lang="en-US" smtClean="0"/>
              <a:t>24/06/14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‹Nr.›</a:t>
            </a:fld>
            <a:endParaRPr lang="en-US"/>
          </a:p>
        </p:txBody>
      </p:sp>
      <p:pic>
        <p:nvPicPr>
          <p:cNvPr id="8" name="Picture 7" descr="shortRule.png"/>
          <p:cNvPicPr>
            <a:picLocks noChangeAspect="1"/>
          </p:cNvPicPr>
          <p:nvPr/>
        </p:nvPicPr>
        <p:blipFill>
          <a:blip r:embed="rId4"/>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pic>
        <p:nvPicPr>
          <p:cNvPr id="13" name="Picture 12" descr="parAvion.png"/>
          <p:cNvPicPr>
            <a:picLocks noChangeAspect="1"/>
          </p:cNvPicPr>
          <p:nvPr/>
        </p:nvPicPr>
        <p:blipFill>
          <a:blip r:embed="rId3"/>
          <a:stretch>
            <a:fillRect/>
          </a:stretch>
        </p:blipFill>
        <p:spPr>
          <a:xfrm rot="20785255">
            <a:off x="2866028" y="3182426"/>
            <a:ext cx="1695954" cy="484558"/>
          </a:xfrm>
          <a:prstGeom prst="rect">
            <a:avLst/>
          </a:prstGeom>
        </p:spPr>
      </p:pic>
      <p:sp>
        <p:nvSpPr>
          <p:cNvPr id="10" name="Picture Placeholder 2"/>
          <p:cNvSpPr>
            <a:spLocks noGrp="1"/>
          </p:cNvSpPr>
          <p:nvPr>
            <p:ph type="pic" idx="13"/>
          </p:nvPr>
        </p:nvSpPr>
        <p:spPr>
          <a:xfrm rot="150321">
            <a:off x="4329929" y="546774"/>
            <a:ext cx="4163077" cy="2961146"/>
          </a:xfrm>
          <a:solidFill>
            <a:srgbClr val="FFFFFF">
              <a:shade val="85000"/>
            </a:srgbClr>
          </a:solidFill>
          <a:ln w="31750" cap="sq">
            <a:solidFill>
              <a:srgbClr val="FDFDFD"/>
            </a:solidFill>
            <a:miter lim="800000"/>
          </a:ln>
          <a:effectLst>
            <a:outerShdw blurRad="88900" dist="317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3" name="Picture Placeholder 2"/>
          <p:cNvSpPr>
            <a:spLocks noGrp="1"/>
          </p:cNvSpPr>
          <p:nvPr>
            <p:ph type="pic" idx="1"/>
          </p:nvPr>
        </p:nvSpPr>
        <p:spPr>
          <a:xfrm rot="21380673">
            <a:off x="699762" y="451178"/>
            <a:ext cx="4163077" cy="2961146"/>
          </a:xfrm>
          <a:solidFill>
            <a:srgbClr val="FFFFFF">
              <a:shade val="85000"/>
            </a:srgbClr>
          </a:solidFill>
          <a:ln w="31750" cap="sq">
            <a:solidFill>
              <a:srgbClr val="FDFDFD"/>
            </a:solidFill>
            <a:miter lim="800000"/>
          </a:ln>
          <a:effectLst>
            <a:outerShdw blurRad="88900" dist="44450" dir="900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 imágenes con título">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4983480" y="4800600"/>
            <a:ext cx="3246120" cy="1188720"/>
          </a:xfrm>
        </p:spPr>
        <p:txBody>
          <a:bodyPr vert="horz" lIns="91440" tIns="45720" rIns="91440" bIns="45720" rtlCol="0" anchor="t" anchorCtr="0">
            <a:normAutofit/>
          </a:bodyPr>
          <a:lstStyle>
            <a:lvl1pPr marL="0" indent="0" algn="ctr">
              <a:spcAft>
                <a:spcPts val="300"/>
              </a:spcAft>
              <a:buNone/>
              <a:defRPr sz="20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s-ES_tradnl" smtClean="0"/>
              <a:t>Haga clic para modificar el estilo de texto del patrón</a:t>
            </a:r>
          </a:p>
        </p:txBody>
      </p:sp>
      <p:sp>
        <p:nvSpPr>
          <p:cNvPr id="5" name="Date Placeholder 4"/>
          <p:cNvSpPr>
            <a:spLocks noGrp="1"/>
          </p:cNvSpPr>
          <p:nvPr>
            <p:ph type="dt" sz="half" idx="10"/>
          </p:nvPr>
        </p:nvSpPr>
        <p:spPr/>
        <p:txBody>
          <a:bodyPr/>
          <a:lstStyle/>
          <a:p>
            <a:fld id="{2DF66AD8-BC4A-4004-9882-414398D930CA}" type="datetimeFigureOut">
              <a:rPr lang="en-US" smtClean="0"/>
              <a:t>24/06/14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‹Nr.›</a:t>
            </a:fld>
            <a:endParaRPr lang="en-US"/>
          </a:p>
        </p:txBody>
      </p:sp>
      <p:sp>
        <p:nvSpPr>
          <p:cNvPr id="10" name="Picture Placeholder 2"/>
          <p:cNvSpPr>
            <a:spLocks noGrp="1"/>
          </p:cNvSpPr>
          <p:nvPr>
            <p:ph type="pic" idx="13"/>
          </p:nvPr>
        </p:nvSpPr>
        <p:spPr>
          <a:xfrm rot="253865">
            <a:off x="4415567" y="369110"/>
            <a:ext cx="3794703" cy="2729767"/>
          </a:xfrm>
          <a:solidFill>
            <a:srgbClr val="FFFFFF">
              <a:shade val="85000"/>
            </a:srgbClr>
          </a:solidFill>
          <a:ln w="31750" cap="sq">
            <a:solidFill>
              <a:srgbClr val="FDFDFD"/>
            </a:solidFill>
            <a:miter lim="800000"/>
          </a:ln>
          <a:effectLst>
            <a:outerShdw blurRad="88900" dist="44450" dir="60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3" name="Picture Placeholder 2"/>
          <p:cNvSpPr>
            <a:spLocks noGrp="1"/>
          </p:cNvSpPr>
          <p:nvPr>
            <p:ph type="pic" idx="1"/>
          </p:nvPr>
        </p:nvSpPr>
        <p:spPr>
          <a:xfrm rot="20973137">
            <a:off x="530124" y="631160"/>
            <a:ext cx="3837559" cy="2604282"/>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14" name="Picture Placeholder 2"/>
          <p:cNvSpPr>
            <a:spLocks noGrp="1"/>
          </p:cNvSpPr>
          <p:nvPr>
            <p:ph type="pic" idx="14"/>
          </p:nvPr>
        </p:nvSpPr>
        <p:spPr>
          <a:xfrm rot="470783">
            <a:off x="708565" y="3070624"/>
            <a:ext cx="3918749" cy="2827517"/>
          </a:xfrm>
          <a:solidFill>
            <a:srgbClr val="FFFFFF">
              <a:shade val="85000"/>
            </a:srgbClr>
          </a:solidFill>
          <a:ln w="31750" cap="sq">
            <a:solidFill>
              <a:srgbClr val="FDFDFD"/>
            </a:solidFill>
            <a:miter lim="800000"/>
          </a:ln>
          <a:effectLst>
            <a:outerShdw blurRad="88900" dist="44450" dir="114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11" name="Title 1"/>
          <p:cNvSpPr>
            <a:spLocks noGrp="1"/>
          </p:cNvSpPr>
          <p:nvPr>
            <p:ph type="title"/>
          </p:nvPr>
        </p:nvSpPr>
        <p:spPr>
          <a:xfrm rot="21240000">
            <a:off x="4717562" y="3396154"/>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s-ES_tradnl" smtClean="0"/>
              <a:t>Clic para editar título</a:t>
            </a:r>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 imágenes con título">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762000" y="4876800"/>
            <a:ext cx="3048000" cy="1188720"/>
          </a:xfrm>
        </p:spPr>
        <p:txBody>
          <a:bodyPr vert="horz" lIns="91440" tIns="45720" rIns="91440" bIns="45720" rtlCol="0">
            <a:normAutofit/>
          </a:bodyPr>
          <a:lstStyle>
            <a:lvl1pPr marL="0" indent="0" algn="ctr">
              <a:spcAft>
                <a:spcPts val="300"/>
              </a:spcAft>
              <a:buNone/>
              <a:defRPr sz="2000" kern="12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s-ES_tradnl" smtClean="0"/>
              <a:t>Haga clic para modificar el estilo de texto del patrón</a:t>
            </a:r>
          </a:p>
        </p:txBody>
      </p:sp>
      <p:sp>
        <p:nvSpPr>
          <p:cNvPr id="5" name="Date Placeholder 4"/>
          <p:cNvSpPr>
            <a:spLocks noGrp="1"/>
          </p:cNvSpPr>
          <p:nvPr>
            <p:ph type="dt" sz="half" idx="10"/>
          </p:nvPr>
        </p:nvSpPr>
        <p:spPr/>
        <p:txBody>
          <a:bodyPr/>
          <a:lstStyle/>
          <a:p>
            <a:fld id="{2DF66AD8-BC4A-4004-9882-414398D930CA}" type="datetimeFigureOut">
              <a:rPr lang="en-US" smtClean="0"/>
              <a:t>24/06/14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‹Nr.›</a:t>
            </a:fld>
            <a:endParaRPr lang="en-US"/>
          </a:p>
        </p:txBody>
      </p:sp>
      <p:pic>
        <p:nvPicPr>
          <p:cNvPr id="15" name="Picture 14" descr="parAvion.png"/>
          <p:cNvPicPr>
            <a:picLocks noChangeAspect="1"/>
          </p:cNvPicPr>
          <p:nvPr/>
        </p:nvPicPr>
        <p:blipFill>
          <a:blip r:embed="rId3"/>
          <a:stretch>
            <a:fillRect/>
          </a:stretch>
        </p:blipFill>
        <p:spPr>
          <a:xfrm rot="308222">
            <a:off x="7428515" y="2619243"/>
            <a:ext cx="1580737" cy="451639"/>
          </a:xfrm>
          <a:prstGeom prst="rect">
            <a:avLst/>
          </a:prstGeom>
        </p:spPr>
      </p:pic>
      <p:pic>
        <p:nvPicPr>
          <p:cNvPr id="11" name="Picture 10" descr="pictureStamp-Frame.png"/>
          <p:cNvPicPr>
            <a:picLocks noChangeAspect="1"/>
          </p:cNvPicPr>
          <p:nvPr/>
        </p:nvPicPr>
        <p:blipFill>
          <a:blip r:embed="rId4"/>
          <a:stretch>
            <a:fillRect/>
          </a:stretch>
        </p:blipFill>
        <p:spPr>
          <a:xfrm rot="322260">
            <a:off x="6339646" y="604321"/>
            <a:ext cx="1610332" cy="2025115"/>
          </a:xfrm>
          <a:prstGeom prst="rect">
            <a:avLst/>
          </a:prstGeom>
        </p:spPr>
      </p:pic>
      <p:pic>
        <p:nvPicPr>
          <p:cNvPr id="13" name="Picture 12" descr="pictureStamp-Frame.png"/>
          <p:cNvPicPr>
            <a:picLocks noChangeAspect="1"/>
          </p:cNvPicPr>
          <p:nvPr/>
        </p:nvPicPr>
        <p:blipFill>
          <a:blip r:embed="rId4"/>
          <a:stretch>
            <a:fillRect/>
          </a:stretch>
        </p:blipFill>
        <p:spPr>
          <a:xfrm rot="322260">
            <a:off x="4891846" y="985321"/>
            <a:ext cx="1610332" cy="2025115"/>
          </a:xfrm>
          <a:prstGeom prst="rect">
            <a:avLst/>
          </a:prstGeom>
        </p:spPr>
      </p:pic>
      <p:sp>
        <p:nvSpPr>
          <p:cNvPr id="16" name="Picture Placeholder 2"/>
          <p:cNvSpPr>
            <a:spLocks noGrp="1"/>
          </p:cNvSpPr>
          <p:nvPr>
            <p:ph type="pic" idx="14"/>
          </p:nvPr>
        </p:nvSpPr>
        <p:spPr>
          <a:xfrm rot="247118">
            <a:off x="5075220" y="1165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17" name="Picture Placeholder 2"/>
          <p:cNvSpPr>
            <a:spLocks noGrp="1"/>
          </p:cNvSpPr>
          <p:nvPr>
            <p:ph type="pic" idx="15"/>
          </p:nvPr>
        </p:nvSpPr>
        <p:spPr>
          <a:xfrm rot="271248">
            <a:off x="6523020" y="784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10" name="Picture Placeholder 2"/>
          <p:cNvSpPr>
            <a:spLocks noGrp="1"/>
          </p:cNvSpPr>
          <p:nvPr>
            <p:ph type="pic" idx="13"/>
          </p:nvPr>
        </p:nvSpPr>
        <p:spPr>
          <a:xfrm rot="253865">
            <a:off x="4519045" y="2873698"/>
            <a:ext cx="3931920" cy="2834640"/>
          </a:xfrm>
          <a:solidFill>
            <a:srgbClr val="FFFFFF">
              <a:shade val="85000"/>
            </a:srgbClr>
          </a:solidFill>
          <a:ln w="31750" cap="sq">
            <a:solidFill>
              <a:srgbClr val="FDFDFD"/>
            </a:solidFill>
            <a:miter lim="800000"/>
          </a:ln>
          <a:effectLst>
            <a:outerShdw blurRad="88900" dist="44450" dir="6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3" name="Picture Placeholder 2"/>
          <p:cNvSpPr>
            <a:spLocks noGrp="1"/>
          </p:cNvSpPr>
          <p:nvPr>
            <p:ph type="pic" idx="1"/>
          </p:nvPr>
        </p:nvSpPr>
        <p:spPr>
          <a:xfrm rot="21193488">
            <a:off x="610678" y="450635"/>
            <a:ext cx="3931920" cy="2834640"/>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14" name="Title 1"/>
          <p:cNvSpPr>
            <a:spLocks noGrp="1"/>
          </p:cNvSpPr>
          <p:nvPr>
            <p:ph type="title"/>
          </p:nvPr>
        </p:nvSpPr>
        <p:spPr>
          <a:xfrm rot="21240000">
            <a:off x="455724" y="3551615"/>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s-ES_tradnl" smtClean="0"/>
              <a:t>Clic para editar título</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Vertical Text Placeholder 2"/>
          <p:cNvSpPr>
            <a:spLocks noGrp="1"/>
          </p:cNvSpPr>
          <p:nvPr>
            <p:ph type="body" orient="vert" idx="1"/>
          </p:nvPr>
        </p:nvSpPr>
        <p:spPr/>
        <p:txBody>
          <a:bodyPr vert="eaVert"/>
          <a:lstStyle>
            <a:lvl5pPr>
              <a:defRPr/>
            </a:lvl5pPr>
            <a:lvl6pPr marL="2286000" indent="-457200">
              <a:defRPr/>
            </a:lvl6pPr>
            <a:lvl7pPr marL="2286000" indent="-457200">
              <a:defRPr/>
            </a:lvl7pPr>
            <a:lvl8pPr marL="2286000" indent="-457200">
              <a:defRPr/>
            </a:lvl8pPr>
            <a:lvl9pPr marL="2286000" indent="-457200">
              <a:defRPr/>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24/06/14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‹Nr.›</a:t>
            </a:fld>
            <a:endParaRPr lang="en-US"/>
          </a:p>
        </p:txBody>
      </p:sp>
      <p:pic>
        <p:nvPicPr>
          <p:cNvPr id="7" name="Picture 6"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634" y="577849"/>
            <a:ext cx="1882589" cy="5461001"/>
          </a:xfrm>
        </p:spPr>
        <p:txBody>
          <a:bodyPr vert="eaVert"/>
          <a:lstStyle>
            <a:lvl1pPr>
              <a:defRPr sz="4400"/>
            </a:lvl1pPr>
          </a:lstStyle>
          <a:p>
            <a:r>
              <a:rPr lang="es-ES_tradnl" smtClean="0"/>
              <a:t>Clic para editar título</a:t>
            </a:r>
            <a:endParaRPr/>
          </a:p>
        </p:txBody>
      </p:sp>
      <p:sp>
        <p:nvSpPr>
          <p:cNvPr id="3" name="Vertical Text Placeholder 2"/>
          <p:cNvSpPr>
            <a:spLocks noGrp="1"/>
          </p:cNvSpPr>
          <p:nvPr>
            <p:ph type="body" orient="vert" idx="1"/>
          </p:nvPr>
        </p:nvSpPr>
        <p:spPr>
          <a:xfrm>
            <a:off x="578224" y="577849"/>
            <a:ext cx="5768788" cy="5461001"/>
          </a:xfrm>
        </p:spPr>
        <p:txBody>
          <a:bodyPr vert="eaVert"/>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24/06/14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‹Nr.›</a:t>
            </a:fld>
            <a:endParaRPr lang="en-US"/>
          </a:p>
        </p:txBody>
      </p:sp>
      <p:pic>
        <p:nvPicPr>
          <p:cNvPr id="7" name="Picture 6" descr="verticalRule.png"/>
          <p:cNvPicPr>
            <a:picLocks noChangeAspect="1"/>
          </p:cNvPicPr>
          <p:nvPr/>
        </p:nvPicPr>
        <p:blipFill>
          <a:blip r:embed="rId2"/>
          <a:stretch>
            <a:fillRect/>
          </a:stretch>
        </p:blipFill>
        <p:spPr>
          <a:xfrm>
            <a:off x="6512859" y="1562100"/>
            <a:ext cx="152400" cy="37338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Content Placeholder 2"/>
          <p:cNvSpPr>
            <a:spLocks noGrp="1"/>
          </p:cNvSpPr>
          <p:nvPr>
            <p:ph idx="1"/>
          </p:nvPr>
        </p:nvSpPr>
        <p:spPr/>
        <p:txBody>
          <a:bodyPr/>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24/06/14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‹Nr.›</a:t>
            </a:fld>
            <a:endParaRPr lang="en-US"/>
          </a:p>
        </p:txBody>
      </p:sp>
      <p:pic>
        <p:nvPicPr>
          <p:cNvPr id="8" name="Picture 7"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apositiva de título con 3 imágenes">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2057401"/>
            <a:ext cx="8001000" cy="2424766"/>
          </a:xfrm>
        </p:spPr>
        <p:txBody>
          <a:bodyPr anchor="b" anchorCtr="0">
            <a:noAutofit/>
          </a:bodyPr>
          <a:lstStyle>
            <a:lvl1pPr>
              <a:defRPr sz="5600">
                <a:solidFill>
                  <a:schemeClr val="tx1"/>
                </a:solidFill>
              </a:defRPr>
            </a:lvl1pPr>
          </a:lstStyle>
          <a:p>
            <a:r>
              <a:rPr lang="es-ES_tradnl" smtClean="0"/>
              <a:t>Clic para editar título</a:t>
            </a:r>
            <a:endParaRPr/>
          </a:p>
        </p:txBody>
      </p:sp>
      <p:sp>
        <p:nvSpPr>
          <p:cNvPr id="3" name="Subtitle 2"/>
          <p:cNvSpPr>
            <a:spLocks noGrp="1"/>
          </p:cNvSpPr>
          <p:nvPr>
            <p:ph type="subTitle" idx="1"/>
          </p:nvPr>
        </p:nvSpPr>
        <p:spPr>
          <a:xfrm>
            <a:off x="571500" y="4800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24/06/14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‹Nr.›</a:t>
            </a:fld>
            <a:endParaRPr lang="en-US"/>
          </a:p>
        </p:txBody>
      </p:sp>
      <p:pic>
        <p:nvPicPr>
          <p:cNvPr id="9" name="Picture 8" descr="standardRule.png"/>
          <p:cNvPicPr>
            <a:picLocks noChangeAspect="1"/>
          </p:cNvPicPr>
          <p:nvPr/>
        </p:nvPicPr>
        <p:blipFill>
          <a:blip r:embed="rId3"/>
          <a:stretch>
            <a:fillRect/>
          </a:stretch>
        </p:blipFill>
        <p:spPr>
          <a:xfrm>
            <a:off x="2705100" y="4572000"/>
            <a:ext cx="3733800" cy="152400"/>
          </a:xfrm>
          <a:prstGeom prst="rect">
            <a:avLst/>
          </a:prstGeom>
          <a:effectLst>
            <a:outerShdw blurRad="25400" sx="101000" sy="101000" algn="ctr" rotWithShape="0">
              <a:prstClr val="black">
                <a:alpha val="40000"/>
              </a:prstClr>
            </a:outerShdw>
          </a:effectLst>
        </p:spPr>
      </p:pic>
      <p:pic>
        <p:nvPicPr>
          <p:cNvPr id="10" name="Picture 9" descr="pictureStamp-Frame.png"/>
          <p:cNvPicPr>
            <a:picLocks noChangeAspect="1"/>
          </p:cNvPicPr>
          <p:nvPr/>
        </p:nvPicPr>
        <p:blipFill>
          <a:blip r:embed="rId4"/>
          <a:stretch>
            <a:fillRect/>
          </a:stretch>
        </p:blipFill>
        <p:spPr>
          <a:xfrm rot="21366660">
            <a:off x="5138374" y="599839"/>
            <a:ext cx="1610332" cy="2025115"/>
          </a:xfrm>
          <a:prstGeom prst="rect">
            <a:avLst/>
          </a:prstGeom>
        </p:spPr>
      </p:pic>
      <p:pic>
        <p:nvPicPr>
          <p:cNvPr id="11" name="Picture 10" descr="pictureStamp-Frame.png"/>
          <p:cNvPicPr>
            <a:picLocks noChangeAspect="1"/>
          </p:cNvPicPr>
          <p:nvPr/>
        </p:nvPicPr>
        <p:blipFill>
          <a:blip r:embed="rId4"/>
          <a:stretch>
            <a:fillRect/>
          </a:stretch>
        </p:blipFill>
        <p:spPr>
          <a:xfrm rot="21329776">
            <a:off x="2072772" y="555386"/>
            <a:ext cx="1610332" cy="2025115"/>
          </a:xfrm>
          <a:prstGeom prst="rect">
            <a:avLst/>
          </a:prstGeom>
        </p:spPr>
      </p:pic>
      <p:sp>
        <p:nvSpPr>
          <p:cNvPr id="12" name="Picture Placeholder 2"/>
          <p:cNvSpPr>
            <a:spLocks noGrp="1"/>
          </p:cNvSpPr>
          <p:nvPr>
            <p:ph type="pic" idx="14"/>
          </p:nvPr>
        </p:nvSpPr>
        <p:spPr>
          <a:xfrm rot="21254634">
            <a:off x="2256146" y="735839"/>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13" name="Picture Placeholder 2"/>
          <p:cNvSpPr>
            <a:spLocks noGrp="1"/>
          </p:cNvSpPr>
          <p:nvPr>
            <p:ph type="pic" idx="15"/>
          </p:nvPr>
        </p:nvSpPr>
        <p:spPr>
          <a:xfrm rot="21315648">
            <a:off x="5321748" y="780292"/>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pic>
        <p:nvPicPr>
          <p:cNvPr id="14" name="Picture 13" descr="pictureStamp-Frame.png"/>
          <p:cNvPicPr>
            <a:picLocks noChangeAspect="1"/>
          </p:cNvPicPr>
          <p:nvPr/>
        </p:nvPicPr>
        <p:blipFill>
          <a:blip r:embed="rId4"/>
          <a:stretch>
            <a:fillRect/>
          </a:stretch>
        </p:blipFill>
        <p:spPr>
          <a:xfrm rot="151790">
            <a:off x="3591963" y="936015"/>
            <a:ext cx="1610332" cy="2025115"/>
          </a:xfrm>
          <a:prstGeom prst="rect">
            <a:avLst/>
          </a:prstGeom>
        </p:spPr>
      </p:pic>
      <p:sp>
        <p:nvSpPr>
          <p:cNvPr id="17" name="Picture Placeholder 2"/>
          <p:cNvSpPr>
            <a:spLocks noGrp="1"/>
          </p:cNvSpPr>
          <p:nvPr>
            <p:ph type="pic" idx="17"/>
          </p:nvPr>
        </p:nvSpPr>
        <p:spPr>
          <a:xfrm rot="100778">
            <a:off x="3775337" y="1116468"/>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71500" y="1282700"/>
            <a:ext cx="8001000" cy="1917700"/>
          </a:xfrm>
        </p:spPr>
        <p:txBody>
          <a:bodyPr anchor="b" anchorCtr="0">
            <a:noAutofit/>
          </a:bodyPr>
          <a:lstStyle>
            <a:lvl1pPr algn="ctr">
              <a:defRPr sz="5600" b="0" cap="none" baseline="0">
                <a:solidFill>
                  <a:schemeClr val="tx1"/>
                </a:solidFill>
              </a:defRPr>
            </a:lvl1pPr>
          </a:lstStyle>
          <a:p>
            <a:r>
              <a:rPr lang="es-ES_tradnl" smtClean="0"/>
              <a:t>Clic para editar título</a:t>
            </a:r>
            <a:endParaRPr/>
          </a:p>
        </p:txBody>
      </p:sp>
      <p:sp>
        <p:nvSpPr>
          <p:cNvPr id="3" name="Text Placeholder 2"/>
          <p:cNvSpPr>
            <a:spLocks noGrp="1"/>
          </p:cNvSpPr>
          <p:nvPr>
            <p:ph type="body" idx="1"/>
          </p:nvPr>
        </p:nvSpPr>
        <p:spPr>
          <a:xfrm>
            <a:off x="571500" y="3644153"/>
            <a:ext cx="8001000" cy="833718"/>
          </a:xfrm>
        </p:spPr>
        <p:txBody>
          <a:bodyPr anchor="t" anchorCtr="0"/>
          <a:lstStyle>
            <a:lvl1pPr marL="0" indent="0" algn="ctr">
              <a:spcAft>
                <a:spcPts val="0"/>
              </a:spcAft>
              <a:buNone/>
              <a:defRPr sz="20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24/06/14</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‹Nr.›</a:t>
            </a:fld>
            <a:endParaRPr kumimoji="0" lang="en-US" dirty="0">
              <a:solidFill>
                <a:schemeClr val="accent3">
                  <a:shade val="75000"/>
                </a:schemeClr>
              </a:solidFill>
            </a:endParaRPr>
          </a:p>
        </p:txBody>
      </p:sp>
      <p:pic>
        <p:nvPicPr>
          <p:cNvPr id="9" name="Picture 8" descr="standardRule.png"/>
          <p:cNvPicPr>
            <a:picLocks noChangeAspect="1"/>
          </p:cNvPicPr>
          <p:nvPr/>
        </p:nvPicPr>
        <p:blipFill>
          <a:blip r:embed="rId2"/>
          <a:stretch>
            <a:fillRect/>
          </a:stretch>
        </p:blipFill>
        <p:spPr>
          <a:xfrm>
            <a:off x="2705100" y="33528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p>
            <a:r>
              <a:rPr lang="es-ES_tradnl" smtClean="0"/>
              <a:t>Clic para editar título</a:t>
            </a:r>
            <a:endParaRPr/>
          </a:p>
        </p:txBody>
      </p:sp>
      <p:sp>
        <p:nvSpPr>
          <p:cNvPr id="3" name="Content Placeholder 2"/>
          <p:cNvSpPr>
            <a:spLocks noGrp="1"/>
          </p:cNvSpPr>
          <p:nvPr>
            <p:ph sz="half" idx="1"/>
          </p:nvPr>
        </p:nvSpPr>
        <p:spPr>
          <a:xfrm>
            <a:off x="57150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Content Placeholder 3"/>
          <p:cNvSpPr>
            <a:spLocks noGrp="1"/>
          </p:cNvSpPr>
          <p:nvPr>
            <p:ph sz="half" idx="2"/>
          </p:nvPr>
        </p:nvSpPr>
        <p:spPr>
          <a:xfrm>
            <a:off x="482346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24/06/14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‹Nr.›</a:t>
            </a:fld>
            <a:endParaRPr lang="en-US"/>
          </a:p>
        </p:txBody>
      </p:sp>
      <p:pic>
        <p:nvPicPr>
          <p:cNvPr id="9" name="Picture 8"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lvl1pPr>
              <a:defRPr/>
            </a:lvl1pPr>
          </a:lstStyle>
          <a:p>
            <a:r>
              <a:rPr lang="es-ES_tradnl" smtClean="0"/>
              <a:t>Clic para editar título</a:t>
            </a:r>
            <a:endParaRPr/>
          </a:p>
        </p:txBody>
      </p:sp>
      <p:sp>
        <p:nvSpPr>
          <p:cNvPr id="3" name="Text Placeholder 2"/>
          <p:cNvSpPr>
            <a:spLocks noGrp="1"/>
          </p:cNvSpPr>
          <p:nvPr>
            <p:ph type="body" idx="1"/>
          </p:nvPr>
        </p:nvSpPr>
        <p:spPr>
          <a:xfrm>
            <a:off x="57150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57150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Text Placeholder 4"/>
          <p:cNvSpPr>
            <a:spLocks noGrp="1"/>
          </p:cNvSpPr>
          <p:nvPr>
            <p:ph type="body" sz="quarter" idx="3"/>
          </p:nvPr>
        </p:nvSpPr>
        <p:spPr>
          <a:xfrm>
            <a:off x="482346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482346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7" name="Date Placeholder 6"/>
          <p:cNvSpPr>
            <a:spLocks noGrp="1"/>
          </p:cNvSpPr>
          <p:nvPr>
            <p:ph type="dt" sz="half" idx="10"/>
          </p:nvPr>
        </p:nvSpPr>
        <p:spPr/>
        <p:txBody>
          <a:bodyPr/>
          <a:lstStyle/>
          <a:p>
            <a:fld id="{2DF66AD8-BC4A-4004-9882-414398D930CA}" type="datetimeFigureOut">
              <a:rPr lang="en-US" smtClean="0"/>
              <a:t>24/06/14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2C864-9362-43C7-A136-D9C41D93A96D}" type="slidenum">
              <a:rPr lang="en-US" smtClean="0"/>
              <a:t>‹Nr.›</a:t>
            </a:fld>
            <a:endParaRPr lang="en-US"/>
          </a:p>
        </p:txBody>
      </p:sp>
      <p:pic>
        <p:nvPicPr>
          <p:cNvPr id="11" name="Picture 10"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Date Placeholder 2"/>
          <p:cNvSpPr>
            <a:spLocks noGrp="1"/>
          </p:cNvSpPr>
          <p:nvPr>
            <p:ph type="dt" sz="half" idx="10"/>
          </p:nvPr>
        </p:nvSpPr>
        <p:spPr/>
        <p:txBody>
          <a:bodyPr/>
          <a:lstStyle/>
          <a:p>
            <a:fld id="{2DF66AD8-BC4A-4004-9882-414398D930CA}" type="datetimeFigureOut">
              <a:rPr lang="en-US" smtClean="0"/>
              <a:t>24/06/14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2C864-9362-43C7-A136-D9C41D93A96D}" type="slidenum">
              <a:rPr lang="en-US" smtClean="0"/>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66AD8-BC4A-4004-9882-414398D930CA}" type="datetimeFigureOut">
              <a:rPr lang="en-US" smtClean="0"/>
              <a:t>24/06/14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2C864-9362-43C7-A136-D9C41D93A96D}" type="slidenum">
              <a:rPr lang="en-US" smtClean="0"/>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96153" y="443752"/>
            <a:ext cx="3749040" cy="1707777"/>
          </a:xfrm>
        </p:spPr>
        <p:txBody>
          <a:bodyPr anchor="b">
            <a:noAutofit/>
          </a:bodyPr>
          <a:lstStyle>
            <a:lvl1pPr algn="ctr">
              <a:defRPr sz="3600" b="0"/>
            </a:lvl1pPr>
          </a:lstStyle>
          <a:p>
            <a:r>
              <a:rPr lang="es-ES_tradnl" smtClean="0"/>
              <a:t>Clic para editar título</a:t>
            </a:r>
            <a:endParaRPr/>
          </a:p>
        </p:txBody>
      </p:sp>
      <p:sp>
        <p:nvSpPr>
          <p:cNvPr id="3" name="Content Placeholder 2"/>
          <p:cNvSpPr>
            <a:spLocks noGrp="1"/>
          </p:cNvSpPr>
          <p:nvPr>
            <p:ph idx="1"/>
          </p:nvPr>
        </p:nvSpPr>
        <p:spPr>
          <a:xfrm>
            <a:off x="4827494" y="430306"/>
            <a:ext cx="3749040" cy="5608544"/>
          </a:xfrm>
        </p:spPr>
        <p:txBody>
          <a:bodyPr>
            <a:normAutofit/>
          </a:bodyPr>
          <a:lstStyle>
            <a:lvl1pPr>
              <a:defRPr sz="2400"/>
            </a:lvl1pPr>
            <a:lvl2pPr>
              <a:defRPr sz="2200"/>
            </a:lvl2pPr>
            <a:lvl3pPr>
              <a:defRPr sz="2000"/>
            </a:lvl3pPr>
            <a:lvl4pPr>
              <a:defRPr sz="1800"/>
            </a:lvl4pPr>
            <a:lvl5pPr>
              <a:defRPr sz="1800"/>
            </a:lvl5pPr>
            <a:lvl6pPr marL="2290763" indent="-461963">
              <a:defRPr sz="2000"/>
            </a:lvl6pPr>
            <a:lvl7pPr marL="2290763" indent="-461963">
              <a:defRPr sz="2000"/>
            </a:lvl7pPr>
            <a:lvl8pPr marL="2290763" indent="-461963">
              <a:defRPr sz="2000"/>
            </a:lvl8pPr>
            <a:lvl9pPr marL="2290763" indent="-461963">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Text Placeholder 3"/>
          <p:cNvSpPr>
            <a:spLocks noGrp="1"/>
          </p:cNvSpPr>
          <p:nvPr>
            <p:ph type="body" sz="half" idx="2"/>
          </p:nvPr>
        </p:nvSpPr>
        <p:spPr>
          <a:xfrm>
            <a:off x="596153" y="2554940"/>
            <a:ext cx="3749040" cy="3146613"/>
          </a:xfrm>
        </p:spPr>
        <p:txBody>
          <a:bodyPr>
            <a:normAutofit/>
          </a:bodyPr>
          <a:lstStyle>
            <a:lvl1pPr marL="0" indent="0" algn="ctr">
              <a:spcAft>
                <a:spcPts val="1000"/>
              </a:spcAft>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2DF66AD8-BC4A-4004-9882-414398D930CA}" type="datetimeFigureOut">
              <a:rPr lang="en-US" smtClean="0"/>
              <a:t>24/06/14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‹Nr.›</a:t>
            </a:fld>
            <a:endParaRPr lang="en-US"/>
          </a:p>
        </p:txBody>
      </p:sp>
      <p:pic>
        <p:nvPicPr>
          <p:cNvPr id="9" name="Picture 8"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TextPageOverlay.png"/>
          <p:cNvPicPr>
            <a:picLocks noChangeAspect="1"/>
          </p:cNvPicPr>
          <p:nvPr/>
        </p:nvPicPr>
        <p:blipFill>
          <a:blip r:embed="rId18"/>
          <a:stretch>
            <a:fillRect/>
          </a:stretch>
        </p:blipFill>
        <p:spPr>
          <a:xfrm>
            <a:off x="0" y="0"/>
            <a:ext cx="9144000" cy="6858000"/>
          </a:xfrm>
          <a:prstGeom prst="rect">
            <a:avLst/>
          </a:prstGeom>
        </p:spPr>
      </p:pic>
      <p:sp>
        <p:nvSpPr>
          <p:cNvPr id="5" name="Footer Placeholder 4"/>
          <p:cNvSpPr>
            <a:spLocks noGrp="1"/>
          </p:cNvSpPr>
          <p:nvPr>
            <p:ph type="ftr" sz="quarter" idx="3"/>
          </p:nvPr>
        </p:nvSpPr>
        <p:spPr>
          <a:xfrm>
            <a:off x="571500" y="6158753"/>
            <a:ext cx="3200400" cy="365125"/>
          </a:xfrm>
          <a:prstGeom prst="rect">
            <a:avLst/>
          </a:prstGeom>
        </p:spPr>
        <p:txBody>
          <a:bodyPr vert="horz" lIns="91440" tIns="45720" rIns="91440" bIns="45720" rtlCol="0" anchor="ctr"/>
          <a:lstStyle>
            <a:lvl1pPr algn="l">
              <a:defRPr sz="1200">
                <a:solidFill>
                  <a:schemeClr val="bg2"/>
                </a:solidFill>
              </a:defRPr>
            </a:lvl1pPr>
          </a:lstStyle>
          <a:p>
            <a:endParaRPr lang="en-US"/>
          </a:p>
        </p:txBody>
      </p:sp>
      <p:sp>
        <p:nvSpPr>
          <p:cNvPr id="2" name="Title Placeholder 1"/>
          <p:cNvSpPr>
            <a:spLocks noGrp="1"/>
          </p:cNvSpPr>
          <p:nvPr>
            <p:ph type="title"/>
          </p:nvPr>
        </p:nvSpPr>
        <p:spPr>
          <a:xfrm>
            <a:off x="571500" y="274638"/>
            <a:ext cx="8001000" cy="1143000"/>
          </a:xfrm>
          <a:prstGeom prst="rect">
            <a:avLst/>
          </a:prstGeom>
        </p:spPr>
        <p:txBody>
          <a:bodyPr vert="horz" lIns="91440" tIns="45720" rIns="91440" bIns="45720" rtlCol="0" anchor="ctr">
            <a:noAutofit/>
          </a:bodyPr>
          <a:lstStyle/>
          <a:p>
            <a:r>
              <a:rPr lang="es-ES_tradnl" smtClean="0"/>
              <a:t>Clic para editar título</a:t>
            </a:r>
            <a:endParaRPr/>
          </a:p>
        </p:txBody>
      </p:sp>
      <p:sp>
        <p:nvSpPr>
          <p:cNvPr id="3" name="Text Placeholder 2"/>
          <p:cNvSpPr>
            <a:spLocks noGrp="1"/>
          </p:cNvSpPr>
          <p:nvPr>
            <p:ph type="body" idx="1"/>
          </p:nvPr>
        </p:nvSpPr>
        <p:spPr>
          <a:xfrm>
            <a:off x="571500" y="1905000"/>
            <a:ext cx="8001000" cy="4114800"/>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2"/>
          </p:nvPr>
        </p:nvSpPr>
        <p:spPr>
          <a:xfrm>
            <a:off x="5372100" y="6158753"/>
            <a:ext cx="3200400" cy="365125"/>
          </a:xfrm>
          <a:prstGeom prst="rect">
            <a:avLst/>
          </a:prstGeom>
        </p:spPr>
        <p:txBody>
          <a:bodyPr vert="horz" lIns="91440" tIns="45720" rIns="91440" bIns="45720" rtlCol="0" anchor="ctr"/>
          <a:lstStyle>
            <a:lvl1pPr algn="r">
              <a:defRPr sz="1200">
                <a:solidFill>
                  <a:schemeClr val="bg2"/>
                </a:solidFill>
              </a:defRPr>
            </a:lvl1pPr>
          </a:lstStyle>
          <a:p>
            <a:fld id="{2DF66AD8-BC4A-4004-9882-414398D930CA}" type="datetimeFigureOut">
              <a:rPr lang="en-US" smtClean="0"/>
              <a:t>24/06/14</a:t>
            </a:fld>
            <a:endParaRPr lang="en-US"/>
          </a:p>
        </p:txBody>
      </p:sp>
      <p:sp>
        <p:nvSpPr>
          <p:cNvPr id="6" name="Slide Number Placeholder 5"/>
          <p:cNvSpPr>
            <a:spLocks noGrp="1"/>
          </p:cNvSpPr>
          <p:nvPr>
            <p:ph type="sldNum" sz="quarter" idx="4"/>
          </p:nvPr>
        </p:nvSpPr>
        <p:spPr>
          <a:xfrm>
            <a:off x="4046220" y="6158753"/>
            <a:ext cx="1051560" cy="365125"/>
          </a:xfrm>
          <a:prstGeom prst="rect">
            <a:avLst/>
          </a:prstGeom>
        </p:spPr>
        <p:txBody>
          <a:bodyPr vert="horz" lIns="91440" tIns="45720" rIns="91440" bIns="45720" rtlCol="0" anchor="ctr"/>
          <a:lstStyle>
            <a:lvl1pPr algn="ctr">
              <a:defRPr sz="1200">
                <a:solidFill>
                  <a:schemeClr val="bg2"/>
                </a:solidFill>
              </a:defRPr>
            </a:lvl1pPr>
          </a:lstStyle>
          <a:p>
            <a:fld id="{B9D2C864-9362-43C7-A136-D9C41D93A96D}" type="slidenum">
              <a:rPr lang="en-US" smtClean="0"/>
              <a:t>‹Nr.›</a:t>
            </a:fld>
            <a:endParaRPr lang="en-US"/>
          </a:p>
        </p:txBody>
      </p:sp>
    </p:spTree>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Lst>
  <p:txStyles>
    <p:titleStyle>
      <a:lvl1pPr algn="ctr" defTabSz="914400" rtl="0" eaLnBrk="1" latinLnBrk="0" hangingPunct="1">
        <a:spcBef>
          <a:spcPct val="0"/>
        </a:spcBef>
        <a:buNone/>
        <a:defRPr sz="5400" kern="1200">
          <a:solidFill>
            <a:schemeClr val="tx1"/>
          </a:solidFill>
          <a:latin typeface="+mj-lt"/>
          <a:ea typeface="+mj-ea"/>
          <a:cs typeface="+mj-cs"/>
        </a:defRPr>
      </a:lvl1pPr>
    </p:titleStyle>
    <p:body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oleObject" Target="file:///\\localhost\Users\sony\Desktop\Macintosh%20HD:Users:sony:Desktop:Tables.docx!OLE_LINK1" TargetMode="External"/><Relationship Id="rId4" Type="http://schemas.openxmlformats.org/officeDocument/2006/relationships/image" Target="../media/image3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 Id="rId3"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oleObject" Target="file:///\\localhost\Users\sony\Desktop\Macintosh%20HD:Users:sony:Desktop:Tables.docx!OLE_LINK2" TargetMode="External"/><Relationship Id="rId4" Type="http://schemas.openxmlformats.org/officeDocument/2006/relationships/image" Target="../media/image40.emf"/><Relationship Id="rId5" Type="http://schemas.openxmlformats.org/officeDocument/2006/relationships/image" Target="../media/image41.png"/><Relationship Id="rId1" Type="http://schemas.openxmlformats.org/officeDocument/2006/relationships/vmlDrawing" Target="../drawings/vmlDrawing2.vml"/><Relationship Id="rId2"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emf"/><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16674" y="2335676"/>
            <a:ext cx="8476690" cy="1115619"/>
          </a:xfrm>
        </p:spPr>
        <p:txBody>
          <a:bodyPr>
            <a:normAutofit fontScale="90000"/>
          </a:bodyPr>
          <a:lstStyle/>
          <a:p>
            <a:r>
              <a:rPr lang="en-US" sz="2800" b="1" dirty="0" smtClean="0"/>
              <a:t>STINGLESS BEES ARE EFFICIENT POLLINATORS OF THE BIOFUEL PLANT </a:t>
            </a:r>
            <a:r>
              <a:rPr lang="en-US" sz="2800" b="1" i="1" dirty="0"/>
              <a:t>J</a:t>
            </a:r>
            <a:r>
              <a:rPr lang="en-US" sz="2800" b="1" i="1" dirty="0" smtClean="0"/>
              <a:t>atropha curcas</a:t>
            </a:r>
            <a:r>
              <a:rPr lang="en-US" sz="2800" b="1" dirty="0" smtClean="0"/>
              <a:t> WITHIN ITS NATIVE RANGE</a:t>
            </a:r>
            <a:r>
              <a:rPr lang="es-ES_tradnl" sz="2800" b="1" dirty="0" smtClean="0"/>
              <a:t> </a:t>
            </a:r>
            <a:endParaRPr lang="es-ES" sz="3200" b="1" dirty="0"/>
          </a:p>
        </p:txBody>
      </p:sp>
      <p:sp>
        <p:nvSpPr>
          <p:cNvPr id="3" name="Subtítulo 2"/>
          <p:cNvSpPr>
            <a:spLocks noGrp="1"/>
          </p:cNvSpPr>
          <p:nvPr>
            <p:ph type="subTitle" idx="1"/>
          </p:nvPr>
        </p:nvSpPr>
        <p:spPr>
          <a:xfrm>
            <a:off x="517624" y="3647447"/>
            <a:ext cx="8169176" cy="686428"/>
          </a:xfrm>
        </p:spPr>
        <p:txBody>
          <a:bodyPr>
            <a:noAutofit/>
          </a:bodyPr>
          <a:lstStyle/>
          <a:p>
            <a:pPr>
              <a:lnSpc>
                <a:spcPct val="100000"/>
              </a:lnSpc>
            </a:pPr>
            <a:r>
              <a:rPr lang="es-MX" sz="1800" b="1" dirty="0" smtClean="0"/>
              <a:t>Isidro Ovando</a:t>
            </a:r>
            <a:r>
              <a:rPr lang="es-MX" sz="1800" b="1" dirty="0"/>
              <a:t>-</a:t>
            </a:r>
            <a:r>
              <a:rPr lang="es-MX" sz="1800" b="1" dirty="0" smtClean="0"/>
              <a:t>Medina, Manuel Rincón, Lourdes Adriano, Sonia Ruiz, Alfredo Vázquez, Miguel </a:t>
            </a:r>
            <a:r>
              <a:rPr lang="es-MX" sz="1800" b="1" dirty="0"/>
              <a:t>Salvador-</a:t>
            </a:r>
            <a:r>
              <a:rPr lang="es-MX" sz="1800" b="1" dirty="0" smtClean="0"/>
              <a:t>Figueroa</a:t>
            </a:r>
          </a:p>
        </p:txBody>
      </p:sp>
      <p:sp>
        <p:nvSpPr>
          <p:cNvPr id="4" name="TextBox 5"/>
          <p:cNvSpPr txBox="1">
            <a:spLocks noChangeArrowheads="1"/>
          </p:cNvSpPr>
          <p:nvPr/>
        </p:nvSpPr>
        <p:spPr bwMode="auto">
          <a:xfrm>
            <a:off x="1258386" y="182379"/>
            <a:ext cx="6858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dirty="0">
                <a:latin typeface="Calisto MT" charset="0"/>
              </a:rPr>
              <a:t>UNIVERSIDAD AUTÓNOMA DE CHIAPAS</a:t>
            </a:r>
          </a:p>
          <a:p>
            <a:pPr algn="ctr" eaLnBrk="1" hangingPunct="1"/>
            <a:r>
              <a:rPr lang="en-US" sz="2000" b="1" dirty="0">
                <a:latin typeface="Calisto MT" charset="0"/>
              </a:rPr>
              <a:t>Centro de Biociencias</a:t>
            </a:r>
          </a:p>
        </p:txBody>
      </p:sp>
      <p:grpSp>
        <p:nvGrpSpPr>
          <p:cNvPr id="5" name="Group 8"/>
          <p:cNvGrpSpPr>
            <a:grpSpLocks/>
          </p:cNvGrpSpPr>
          <p:nvPr/>
        </p:nvGrpSpPr>
        <p:grpSpPr bwMode="auto">
          <a:xfrm>
            <a:off x="263119" y="303526"/>
            <a:ext cx="1282472" cy="1102107"/>
            <a:chOff x="4490" y="1417"/>
            <a:chExt cx="902" cy="994"/>
          </a:xfrm>
        </p:grpSpPr>
        <p:sp>
          <p:nvSpPr>
            <p:cNvPr id="6" name="Freeform 9"/>
            <p:cNvSpPr>
              <a:spLocks/>
            </p:cNvSpPr>
            <p:nvPr/>
          </p:nvSpPr>
          <p:spPr bwMode="auto">
            <a:xfrm>
              <a:off x="5190" y="1691"/>
              <a:ext cx="14" cy="52"/>
            </a:xfrm>
            <a:custGeom>
              <a:avLst/>
              <a:gdLst>
                <a:gd name="T0" fmla="*/ 0 w 14"/>
                <a:gd name="T1" fmla="*/ 72 h 48"/>
                <a:gd name="T2" fmla="*/ 4 w 14"/>
                <a:gd name="T3" fmla="*/ 43 h 48"/>
                <a:gd name="T4" fmla="*/ 4 w 14"/>
                <a:gd name="T5" fmla="*/ 5 h 48"/>
                <a:gd name="T6" fmla="*/ 4 w 14"/>
                <a:gd name="T7" fmla="*/ 5 h 48"/>
                <a:gd name="T8" fmla="*/ 9 w 14"/>
                <a:gd name="T9" fmla="*/ 5 h 48"/>
                <a:gd name="T10" fmla="*/ 9 w 14"/>
                <a:gd name="T11" fmla="*/ 0 h 48"/>
                <a:gd name="T12" fmla="*/ 9 w 14"/>
                <a:gd name="T13" fmla="*/ 0 h 48"/>
                <a:gd name="T14" fmla="*/ 14 w 14"/>
                <a:gd name="T15" fmla="*/ 0 h 48"/>
                <a:gd name="T16" fmla="*/ 14 w 14"/>
                <a:gd name="T17" fmla="*/ 0 h 48"/>
                <a:gd name="T18" fmla="*/ 14 w 14"/>
                <a:gd name="T19" fmla="*/ 15 h 48"/>
                <a:gd name="T20" fmla="*/ 14 w 14"/>
                <a:gd name="T21" fmla="*/ 29 h 48"/>
                <a:gd name="T22" fmla="*/ 9 w 14"/>
                <a:gd name="T23" fmla="*/ 66 h 48"/>
                <a:gd name="T24" fmla="*/ 4 w 14"/>
                <a:gd name="T25" fmla="*/ 72 h 48"/>
                <a:gd name="T26" fmla="*/ 4 w 14"/>
                <a:gd name="T27" fmla="*/ 72 h 48"/>
                <a:gd name="T28" fmla="*/ 0 w 14"/>
                <a:gd name="T29" fmla="*/ 72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48"/>
                <a:gd name="T47" fmla="*/ 14 w 14"/>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48">
                  <a:moveTo>
                    <a:pt x="0" y="48"/>
                  </a:moveTo>
                  <a:lnTo>
                    <a:pt x="4" y="29"/>
                  </a:lnTo>
                  <a:lnTo>
                    <a:pt x="4" y="5"/>
                  </a:lnTo>
                  <a:lnTo>
                    <a:pt x="9" y="5"/>
                  </a:lnTo>
                  <a:lnTo>
                    <a:pt x="9" y="0"/>
                  </a:lnTo>
                  <a:lnTo>
                    <a:pt x="14" y="0"/>
                  </a:lnTo>
                  <a:lnTo>
                    <a:pt x="14" y="10"/>
                  </a:lnTo>
                  <a:lnTo>
                    <a:pt x="14" y="19"/>
                  </a:lnTo>
                  <a:lnTo>
                    <a:pt x="9" y="44"/>
                  </a:lnTo>
                  <a:lnTo>
                    <a:pt x="4" y="48"/>
                  </a:lnTo>
                  <a:lnTo>
                    <a:pt x="0"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nvGrpSpPr>
            <p:cNvPr id="7" name="Group 10"/>
            <p:cNvGrpSpPr>
              <a:grpSpLocks/>
            </p:cNvGrpSpPr>
            <p:nvPr/>
          </p:nvGrpSpPr>
          <p:grpSpPr bwMode="auto">
            <a:xfrm>
              <a:off x="4490" y="1417"/>
              <a:ext cx="902" cy="994"/>
              <a:chOff x="4490" y="1417"/>
              <a:chExt cx="902" cy="994"/>
            </a:xfrm>
          </p:grpSpPr>
          <p:sp>
            <p:nvSpPr>
              <p:cNvPr id="8" name="Freeform 11"/>
              <p:cNvSpPr>
                <a:spLocks/>
              </p:cNvSpPr>
              <p:nvPr/>
            </p:nvSpPr>
            <p:spPr bwMode="auto">
              <a:xfrm>
                <a:off x="5265" y="1938"/>
                <a:ext cx="14" cy="116"/>
              </a:xfrm>
              <a:custGeom>
                <a:avLst/>
                <a:gdLst>
                  <a:gd name="T0" fmla="*/ 0 w 14"/>
                  <a:gd name="T1" fmla="*/ 166 h 106"/>
                  <a:gd name="T2" fmla="*/ 5 w 14"/>
                  <a:gd name="T3" fmla="*/ 83 h 106"/>
                  <a:gd name="T4" fmla="*/ 9 w 14"/>
                  <a:gd name="T5" fmla="*/ 0 h 106"/>
                  <a:gd name="T6" fmla="*/ 9 w 14"/>
                  <a:gd name="T7" fmla="*/ 0 h 106"/>
                  <a:gd name="T8" fmla="*/ 14 w 14"/>
                  <a:gd name="T9" fmla="*/ 0 h 106"/>
                  <a:gd name="T10" fmla="*/ 9 w 14"/>
                  <a:gd name="T11" fmla="*/ 100 h 106"/>
                  <a:gd name="T12" fmla="*/ 5 w 14"/>
                  <a:gd name="T13" fmla="*/ 166 h 106"/>
                  <a:gd name="T14" fmla="*/ 5 w 14"/>
                  <a:gd name="T15" fmla="*/ 166 h 106"/>
                  <a:gd name="T16" fmla="*/ 0 w 14"/>
                  <a:gd name="T17" fmla="*/ 166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6"/>
                  <a:gd name="T29" fmla="*/ 14 w 14"/>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6">
                    <a:moveTo>
                      <a:pt x="0" y="106"/>
                    </a:moveTo>
                    <a:lnTo>
                      <a:pt x="5" y="53"/>
                    </a:lnTo>
                    <a:lnTo>
                      <a:pt x="9" y="0"/>
                    </a:lnTo>
                    <a:lnTo>
                      <a:pt x="14" y="0"/>
                    </a:lnTo>
                    <a:lnTo>
                      <a:pt x="9" y="63"/>
                    </a:lnTo>
                    <a:lnTo>
                      <a:pt x="5" y="106"/>
                    </a:lnTo>
                    <a:lnTo>
                      <a:pt x="0" y="1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nvGrpSpPr>
              <p:cNvPr id="9" name="Group 12"/>
              <p:cNvGrpSpPr>
                <a:grpSpLocks/>
              </p:cNvGrpSpPr>
              <p:nvPr/>
            </p:nvGrpSpPr>
            <p:grpSpPr bwMode="auto">
              <a:xfrm>
                <a:off x="4490" y="1417"/>
                <a:ext cx="902" cy="994"/>
                <a:chOff x="4490" y="1417"/>
                <a:chExt cx="902" cy="994"/>
              </a:xfrm>
            </p:grpSpPr>
            <p:sp>
              <p:nvSpPr>
                <p:cNvPr id="10" name="Freeform 13"/>
                <p:cNvSpPr>
                  <a:spLocks/>
                </p:cNvSpPr>
                <p:nvPr/>
              </p:nvSpPr>
              <p:spPr bwMode="auto">
                <a:xfrm>
                  <a:off x="5255" y="1523"/>
                  <a:ext cx="38" cy="26"/>
                </a:xfrm>
                <a:custGeom>
                  <a:avLst/>
                  <a:gdLst>
                    <a:gd name="T0" fmla="*/ 0 w 39"/>
                    <a:gd name="T1" fmla="*/ 35 h 24"/>
                    <a:gd name="T2" fmla="*/ 0 w 39"/>
                    <a:gd name="T3" fmla="*/ 29 h 24"/>
                    <a:gd name="T4" fmla="*/ 5 w 39"/>
                    <a:gd name="T5" fmla="*/ 4 h 24"/>
                    <a:gd name="T6" fmla="*/ 5 w 39"/>
                    <a:gd name="T7" fmla="*/ 4 h 24"/>
                    <a:gd name="T8" fmla="*/ 5 w 39"/>
                    <a:gd name="T9" fmla="*/ 0 h 24"/>
                    <a:gd name="T10" fmla="*/ 19 w 39"/>
                    <a:gd name="T11" fmla="*/ 0 h 24"/>
                    <a:gd name="T12" fmla="*/ 29 w 39"/>
                    <a:gd name="T13" fmla="*/ 4 h 24"/>
                    <a:gd name="T14" fmla="*/ 34 w 39"/>
                    <a:gd name="T15" fmla="*/ 14 h 24"/>
                    <a:gd name="T16" fmla="*/ 34 w 39"/>
                    <a:gd name="T17" fmla="*/ 20 h 24"/>
                    <a:gd name="T18" fmla="*/ 29 w 39"/>
                    <a:gd name="T19" fmla="*/ 29 h 24"/>
                    <a:gd name="T20" fmla="*/ 19 w 39"/>
                    <a:gd name="T21" fmla="*/ 29 h 24"/>
                    <a:gd name="T22" fmla="*/ 19 w 39"/>
                    <a:gd name="T23" fmla="*/ 35 h 24"/>
                    <a:gd name="T24" fmla="*/ 15 w 39"/>
                    <a:gd name="T25" fmla="*/ 35 h 24"/>
                    <a:gd name="T26" fmla="*/ 10 w 39"/>
                    <a:gd name="T27" fmla="*/ 35 h 24"/>
                    <a:gd name="T28" fmla="*/ 0 w 39"/>
                    <a:gd name="T29" fmla="*/ 35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24"/>
                    <a:gd name="T47" fmla="*/ 39 w 39"/>
                    <a:gd name="T48" fmla="*/ 24 h 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24">
                      <a:moveTo>
                        <a:pt x="0" y="24"/>
                      </a:moveTo>
                      <a:lnTo>
                        <a:pt x="0" y="19"/>
                      </a:lnTo>
                      <a:lnTo>
                        <a:pt x="5" y="4"/>
                      </a:lnTo>
                      <a:lnTo>
                        <a:pt x="5" y="0"/>
                      </a:lnTo>
                      <a:lnTo>
                        <a:pt x="19" y="0"/>
                      </a:lnTo>
                      <a:lnTo>
                        <a:pt x="34" y="4"/>
                      </a:lnTo>
                      <a:lnTo>
                        <a:pt x="39" y="9"/>
                      </a:lnTo>
                      <a:lnTo>
                        <a:pt x="39" y="14"/>
                      </a:lnTo>
                      <a:lnTo>
                        <a:pt x="34" y="19"/>
                      </a:lnTo>
                      <a:lnTo>
                        <a:pt x="24" y="19"/>
                      </a:lnTo>
                      <a:lnTo>
                        <a:pt x="19" y="24"/>
                      </a:lnTo>
                      <a:lnTo>
                        <a:pt x="15" y="24"/>
                      </a:lnTo>
                      <a:lnTo>
                        <a:pt x="10" y="24"/>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11" name="Freeform 14"/>
                <p:cNvSpPr>
                  <a:spLocks/>
                </p:cNvSpPr>
                <p:nvPr/>
              </p:nvSpPr>
              <p:spPr bwMode="auto">
                <a:xfrm>
                  <a:off x="5204" y="1497"/>
                  <a:ext cx="56" cy="15"/>
                </a:xfrm>
                <a:custGeom>
                  <a:avLst/>
                  <a:gdLst>
                    <a:gd name="T0" fmla="*/ 5 w 58"/>
                    <a:gd name="T1" fmla="*/ 14 h 14"/>
                    <a:gd name="T2" fmla="*/ 0 w 58"/>
                    <a:gd name="T3" fmla="*/ 14 h 14"/>
                    <a:gd name="T4" fmla="*/ 0 w 58"/>
                    <a:gd name="T5" fmla="*/ 14 h 14"/>
                    <a:gd name="T6" fmla="*/ 0 w 58"/>
                    <a:gd name="T7" fmla="*/ 4 h 14"/>
                    <a:gd name="T8" fmla="*/ 0 w 58"/>
                    <a:gd name="T9" fmla="*/ 0 h 14"/>
                    <a:gd name="T10" fmla="*/ 14 w 58"/>
                    <a:gd name="T11" fmla="*/ 0 h 14"/>
                    <a:gd name="T12" fmla="*/ 19 w 58"/>
                    <a:gd name="T13" fmla="*/ 0 h 14"/>
                    <a:gd name="T14" fmla="*/ 19 w 58"/>
                    <a:gd name="T15" fmla="*/ 4 h 14"/>
                    <a:gd name="T16" fmla="*/ 19 w 58"/>
                    <a:gd name="T17" fmla="*/ 4 h 14"/>
                    <a:gd name="T18" fmla="*/ 29 w 58"/>
                    <a:gd name="T19" fmla="*/ 4 h 14"/>
                    <a:gd name="T20" fmla="*/ 38 w 58"/>
                    <a:gd name="T21" fmla="*/ 4 h 14"/>
                    <a:gd name="T22" fmla="*/ 40 w 58"/>
                    <a:gd name="T23" fmla="*/ 0 h 14"/>
                    <a:gd name="T24" fmla="*/ 43 w 58"/>
                    <a:gd name="T25" fmla="*/ 0 h 14"/>
                    <a:gd name="T26" fmla="*/ 43 w 58"/>
                    <a:gd name="T27" fmla="*/ 4 h 14"/>
                    <a:gd name="T28" fmla="*/ 43 w 58"/>
                    <a:gd name="T29" fmla="*/ 4 h 14"/>
                    <a:gd name="T30" fmla="*/ 48 w 58"/>
                    <a:gd name="T31" fmla="*/ 4 h 14"/>
                    <a:gd name="T32" fmla="*/ 48 w 58"/>
                    <a:gd name="T33" fmla="*/ 4 h 14"/>
                    <a:gd name="T34" fmla="*/ 48 w 58"/>
                    <a:gd name="T35" fmla="*/ 14 h 14"/>
                    <a:gd name="T36" fmla="*/ 48 w 58"/>
                    <a:gd name="T37" fmla="*/ 19 h 14"/>
                    <a:gd name="T38" fmla="*/ 29 w 58"/>
                    <a:gd name="T39" fmla="*/ 19 h 14"/>
                    <a:gd name="T40" fmla="*/ 5 w 58"/>
                    <a:gd name="T41" fmla="*/ 14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14"/>
                    <a:gd name="T65" fmla="*/ 58 w 58"/>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14">
                      <a:moveTo>
                        <a:pt x="5" y="9"/>
                      </a:moveTo>
                      <a:lnTo>
                        <a:pt x="0" y="9"/>
                      </a:lnTo>
                      <a:lnTo>
                        <a:pt x="0" y="4"/>
                      </a:lnTo>
                      <a:lnTo>
                        <a:pt x="0" y="0"/>
                      </a:lnTo>
                      <a:lnTo>
                        <a:pt x="15" y="0"/>
                      </a:lnTo>
                      <a:lnTo>
                        <a:pt x="24" y="0"/>
                      </a:lnTo>
                      <a:lnTo>
                        <a:pt x="24" y="4"/>
                      </a:lnTo>
                      <a:lnTo>
                        <a:pt x="34" y="4"/>
                      </a:lnTo>
                      <a:lnTo>
                        <a:pt x="43" y="4"/>
                      </a:lnTo>
                      <a:lnTo>
                        <a:pt x="48" y="0"/>
                      </a:lnTo>
                      <a:lnTo>
                        <a:pt x="53" y="0"/>
                      </a:lnTo>
                      <a:lnTo>
                        <a:pt x="53" y="4"/>
                      </a:lnTo>
                      <a:lnTo>
                        <a:pt x="58" y="4"/>
                      </a:lnTo>
                      <a:lnTo>
                        <a:pt x="58" y="9"/>
                      </a:lnTo>
                      <a:lnTo>
                        <a:pt x="58" y="14"/>
                      </a:lnTo>
                      <a:lnTo>
                        <a:pt x="34" y="14"/>
                      </a:lnTo>
                      <a:lnTo>
                        <a:pt x="5"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nvGrpSpPr>
                <p:cNvPr id="12" name="Group 15"/>
                <p:cNvGrpSpPr>
                  <a:grpSpLocks/>
                </p:cNvGrpSpPr>
                <p:nvPr/>
              </p:nvGrpSpPr>
              <p:grpSpPr bwMode="auto">
                <a:xfrm>
                  <a:off x="4490" y="1417"/>
                  <a:ext cx="902" cy="994"/>
                  <a:chOff x="4490" y="1417"/>
                  <a:chExt cx="902" cy="994"/>
                </a:xfrm>
              </p:grpSpPr>
              <p:sp>
                <p:nvSpPr>
                  <p:cNvPr id="13" name="Freeform 16"/>
                  <p:cNvSpPr>
                    <a:spLocks/>
                  </p:cNvSpPr>
                  <p:nvPr/>
                </p:nvSpPr>
                <p:spPr bwMode="auto">
                  <a:xfrm>
                    <a:off x="4683" y="1691"/>
                    <a:ext cx="19" cy="52"/>
                  </a:xfrm>
                  <a:custGeom>
                    <a:avLst/>
                    <a:gdLst>
                      <a:gd name="T0" fmla="*/ 10 w 20"/>
                      <a:gd name="T1" fmla="*/ 66 h 48"/>
                      <a:gd name="T2" fmla="*/ 5 w 20"/>
                      <a:gd name="T3" fmla="*/ 51 h 48"/>
                      <a:gd name="T4" fmla="*/ 0 w 20"/>
                      <a:gd name="T5" fmla="*/ 29 h 48"/>
                      <a:gd name="T6" fmla="*/ 0 w 20"/>
                      <a:gd name="T7" fmla="*/ 15 h 48"/>
                      <a:gd name="T8" fmla="*/ 0 w 20"/>
                      <a:gd name="T9" fmla="*/ 0 h 48"/>
                      <a:gd name="T10" fmla="*/ 5 w 20"/>
                      <a:gd name="T11" fmla="*/ 0 h 48"/>
                      <a:gd name="T12" fmla="*/ 10 w 20"/>
                      <a:gd name="T13" fmla="*/ 5 h 48"/>
                      <a:gd name="T14" fmla="*/ 10 w 20"/>
                      <a:gd name="T15" fmla="*/ 29 h 48"/>
                      <a:gd name="T16" fmla="*/ 10 w 20"/>
                      <a:gd name="T17" fmla="*/ 51 h 48"/>
                      <a:gd name="T18" fmla="*/ 10 w 20"/>
                      <a:gd name="T19" fmla="*/ 51 h 48"/>
                      <a:gd name="T20" fmla="*/ 15 w 20"/>
                      <a:gd name="T21" fmla="*/ 51 h 48"/>
                      <a:gd name="T22" fmla="*/ 15 w 20"/>
                      <a:gd name="T23" fmla="*/ 58 h 48"/>
                      <a:gd name="T24" fmla="*/ 15 w 20"/>
                      <a:gd name="T25" fmla="*/ 72 h 48"/>
                      <a:gd name="T26" fmla="*/ 10 w 20"/>
                      <a:gd name="T27" fmla="*/ 72 h 48"/>
                      <a:gd name="T28" fmla="*/ 10 w 20"/>
                      <a:gd name="T29" fmla="*/ 66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48"/>
                      <a:gd name="T47" fmla="*/ 20 w 20"/>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48">
                        <a:moveTo>
                          <a:pt x="10" y="44"/>
                        </a:moveTo>
                        <a:lnTo>
                          <a:pt x="5" y="34"/>
                        </a:lnTo>
                        <a:lnTo>
                          <a:pt x="0" y="19"/>
                        </a:lnTo>
                        <a:lnTo>
                          <a:pt x="0" y="10"/>
                        </a:lnTo>
                        <a:lnTo>
                          <a:pt x="0" y="0"/>
                        </a:lnTo>
                        <a:lnTo>
                          <a:pt x="5" y="0"/>
                        </a:lnTo>
                        <a:lnTo>
                          <a:pt x="15" y="5"/>
                        </a:lnTo>
                        <a:lnTo>
                          <a:pt x="15" y="19"/>
                        </a:lnTo>
                        <a:lnTo>
                          <a:pt x="15" y="34"/>
                        </a:lnTo>
                        <a:lnTo>
                          <a:pt x="20" y="34"/>
                        </a:lnTo>
                        <a:lnTo>
                          <a:pt x="20" y="39"/>
                        </a:lnTo>
                        <a:lnTo>
                          <a:pt x="20" y="48"/>
                        </a:lnTo>
                        <a:lnTo>
                          <a:pt x="15" y="48"/>
                        </a:lnTo>
                        <a:lnTo>
                          <a:pt x="1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nvGrpSpPr>
                  <p:cNvPr id="14" name="Group 17"/>
                  <p:cNvGrpSpPr>
                    <a:grpSpLocks/>
                  </p:cNvGrpSpPr>
                  <p:nvPr/>
                </p:nvGrpSpPr>
                <p:grpSpPr bwMode="auto">
                  <a:xfrm>
                    <a:off x="4490" y="1417"/>
                    <a:ext cx="902" cy="994"/>
                    <a:chOff x="4490" y="1417"/>
                    <a:chExt cx="902" cy="994"/>
                  </a:xfrm>
                </p:grpSpPr>
                <p:sp>
                  <p:nvSpPr>
                    <p:cNvPr id="15" name="Freeform 18"/>
                    <p:cNvSpPr>
                      <a:spLocks/>
                    </p:cNvSpPr>
                    <p:nvPr/>
                  </p:nvSpPr>
                  <p:spPr bwMode="auto">
                    <a:xfrm>
                      <a:off x="4641" y="1517"/>
                      <a:ext cx="28" cy="16"/>
                    </a:xfrm>
                    <a:custGeom>
                      <a:avLst/>
                      <a:gdLst>
                        <a:gd name="T0" fmla="*/ 5 w 29"/>
                        <a:gd name="T1" fmla="*/ 27 h 14"/>
                        <a:gd name="T2" fmla="*/ 0 w 29"/>
                        <a:gd name="T3" fmla="*/ 17 h 14"/>
                        <a:gd name="T4" fmla="*/ 0 w 29"/>
                        <a:gd name="T5" fmla="*/ 10 h 14"/>
                        <a:gd name="T6" fmla="*/ 10 w 29"/>
                        <a:gd name="T7" fmla="*/ 0 h 14"/>
                        <a:gd name="T8" fmla="*/ 24 w 29"/>
                        <a:gd name="T9" fmla="*/ 10 h 14"/>
                        <a:gd name="T10" fmla="*/ 19 w 29"/>
                        <a:gd name="T11" fmla="*/ 17 h 14"/>
                        <a:gd name="T12" fmla="*/ 19 w 29"/>
                        <a:gd name="T13" fmla="*/ 17 h 14"/>
                        <a:gd name="T14" fmla="*/ 14 w 29"/>
                        <a:gd name="T15" fmla="*/ 17 h 14"/>
                        <a:gd name="T16" fmla="*/ 5 w 29"/>
                        <a:gd name="T17" fmla="*/ 2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14"/>
                        <a:gd name="T29" fmla="*/ 29 w 29"/>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14">
                          <a:moveTo>
                            <a:pt x="5" y="14"/>
                          </a:moveTo>
                          <a:lnTo>
                            <a:pt x="0" y="9"/>
                          </a:lnTo>
                          <a:lnTo>
                            <a:pt x="0" y="5"/>
                          </a:lnTo>
                          <a:lnTo>
                            <a:pt x="10" y="0"/>
                          </a:lnTo>
                          <a:lnTo>
                            <a:pt x="29" y="5"/>
                          </a:lnTo>
                          <a:lnTo>
                            <a:pt x="24" y="9"/>
                          </a:lnTo>
                          <a:lnTo>
                            <a:pt x="14" y="9"/>
                          </a:lnTo>
                          <a:lnTo>
                            <a:pt x="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nvGrpSpPr>
                    <p:cNvPr id="16" name="Group 19"/>
                    <p:cNvGrpSpPr>
                      <a:grpSpLocks/>
                    </p:cNvGrpSpPr>
                    <p:nvPr/>
                  </p:nvGrpSpPr>
                  <p:grpSpPr bwMode="auto">
                    <a:xfrm>
                      <a:off x="4490" y="1417"/>
                      <a:ext cx="902" cy="994"/>
                      <a:chOff x="4490" y="1417"/>
                      <a:chExt cx="902" cy="994"/>
                    </a:xfrm>
                  </p:grpSpPr>
                  <p:sp>
                    <p:nvSpPr>
                      <p:cNvPr id="17" name="Freeform 20"/>
                      <p:cNvSpPr>
                        <a:spLocks/>
                      </p:cNvSpPr>
                      <p:nvPr/>
                    </p:nvSpPr>
                    <p:spPr bwMode="auto">
                      <a:xfrm>
                        <a:off x="4631" y="1497"/>
                        <a:ext cx="57" cy="15"/>
                      </a:xfrm>
                      <a:custGeom>
                        <a:avLst/>
                        <a:gdLst>
                          <a:gd name="T0" fmla="*/ 5 w 58"/>
                          <a:gd name="T1" fmla="*/ 19 h 14"/>
                          <a:gd name="T2" fmla="*/ 0 w 58"/>
                          <a:gd name="T3" fmla="*/ 19 h 14"/>
                          <a:gd name="T4" fmla="*/ 0 w 58"/>
                          <a:gd name="T5" fmla="*/ 19 h 14"/>
                          <a:gd name="T6" fmla="*/ 0 w 58"/>
                          <a:gd name="T7" fmla="*/ 4 h 14"/>
                          <a:gd name="T8" fmla="*/ 5 w 58"/>
                          <a:gd name="T9" fmla="*/ 0 h 14"/>
                          <a:gd name="T10" fmla="*/ 15 w 58"/>
                          <a:gd name="T11" fmla="*/ 4 h 14"/>
                          <a:gd name="T12" fmla="*/ 29 w 58"/>
                          <a:gd name="T13" fmla="*/ 4 h 14"/>
                          <a:gd name="T14" fmla="*/ 29 w 58"/>
                          <a:gd name="T15" fmla="*/ 4 h 14"/>
                          <a:gd name="T16" fmla="*/ 29 w 58"/>
                          <a:gd name="T17" fmla="*/ 0 h 14"/>
                          <a:gd name="T18" fmla="*/ 39 w 58"/>
                          <a:gd name="T19" fmla="*/ 0 h 14"/>
                          <a:gd name="T20" fmla="*/ 53 w 58"/>
                          <a:gd name="T21" fmla="*/ 0 h 14"/>
                          <a:gd name="T22" fmla="*/ 53 w 58"/>
                          <a:gd name="T23" fmla="*/ 4 h 14"/>
                          <a:gd name="T24" fmla="*/ 53 w 58"/>
                          <a:gd name="T25" fmla="*/ 14 h 14"/>
                          <a:gd name="T26" fmla="*/ 24 w 58"/>
                          <a:gd name="T27" fmla="*/ 19 h 14"/>
                          <a:gd name="T28" fmla="*/ 5 w 58"/>
                          <a:gd name="T29" fmla="*/ 19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8"/>
                          <a:gd name="T46" fmla="*/ 0 h 14"/>
                          <a:gd name="T47" fmla="*/ 58 w 58"/>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8" h="14">
                            <a:moveTo>
                              <a:pt x="5" y="14"/>
                            </a:moveTo>
                            <a:lnTo>
                              <a:pt x="0" y="14"/>
                            </a:lnTo>
                            <a:lnTo>
                              <a:pt x="0" y="4"/>
                            </a:lnTo>
                            <a:lnTo>
                              <a:pt x="5" y="0"/>
                            </a:lnTo>
                            <a:lnTo>
                              <a:pt x="15" y="4"/>
                            </a:lnTo>
                            <a:lnTo>
                              <a:pt x="29" y="4"/>
                            </a:lnTo>
                            <a:lnTo>
                              <a:pt x="29" y="0"/>
                            </a:lnTo>
                            <a:lnTo>
                              <a:pt x="44" y="0"/>
                            </a:lnTo>
                            <a:lnTo>
                              <a:pt x="58" y="0"/>
                            </a:lnTo>
                            <a:lnTo>
                              <a:pt x="58" y="4"/>
                            </a:lnTo>
                            <a:lnTo>
                              <a:pt x="58" y="9"/>
                            </a:lnTo>
                            <a:lnTo>
                              <a:pt x="24" y="14"/>
                            </a:lnTo>
                            <a:lnTo>
                              <a:pt x="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nvGrpSpPr>
                      <p:cNvPr id="18" name="Group 21"/>
                      <p:cNvGrpSpPr>
                        <a:grpSpLocks/>
                      </p:cNvGrpSpPr>
                      <p:nvPr/>
                    </p:nvGrpSpPr>
                    <p:grpSpPr bwMode="auto">
                      <a:xfrm>
                        <a:off x="4490" y="1417"/>
                        <a:ext cx="902" cy="994"/>
                        <a:chOff x="4490" y="1417"/>
                        <a:chExt cx="902" cy="994"/>
                      </a:xfrm>
                    </p:grpSpPr>
                    <p:sp>
                      <p:nvSpPr>
                        <p:cNvPr id="19" name="Freeform 22"/>
                        <p:cNvSpPr>
                          <a:spLocks/>
                        </p:cNvSpPr>
                        <p:nvPr/>
                      </p:nvSpPr>
                      <p:spPr bwMode="auto">
                        <a:xfrm>
                          <a:off x="4618" y="1823"/>
                          <a:ext cx="37" cy="104"/>
                        </a:xfrm>
                        <a:custGeom>
                          <a:avLst/>
                          <a:gdLst>
                            <a:gd name="T0" fmla="*/ 9 w 38"/>
                            <a:gd name="T1" fmla="*/ 143 h 96"/>
                            <a:gd name="T2" fmla="*/ 5 w 38"/>
                            <a:gd name="T3" fmla="*/ 122 h 96"/>
                            <a:gd name="T4" fmla="*/ 0 w 38"/>
                            <a:gd name="T5" fmla="*/ 101 h 96"/>
                            <a:gd name="T6" fmla="*/ 0 w 38"/>
                            <a:gd name="T7" fmla="*/ 20 h 96"/>
                            <a:gd name="T8" fmla="*/ 0 w 38"/>
                            <a:gd name="T9" fmla="*/ 0 h 96"/>
                            <a:gd name="T10" fmla="*/ 14 w 38"/>
                            <a:gd name="T11" fmla="*/ 0 h 96"/>
                            <a:gd name="T12" fmla="*/ 19 w 38"/>
                            <a:gd name="T13" fmla="*/ 0 h 96"/>
                            <a:gd name="T14" fmla="*/ 19 w 38"/>
                            <a:gd name="T15" fmla="*/ 56 h 96"/>
                            <a:gd name="T16" fmla="*/ 24 w 38"/>
                            <a:gd name="T17" fmla="*/ 108 h 96"/>
                            <a:gd name="T18" fmla="*/ 29 w 38"/>
                            <a:gd name="T19" fmla="*/ 122 h 96"/>
                            <a:gd name="T20" fmla="*/ 33 w 38"/>
                            <a:gd name="T21" fmla="*/ 137 h 96"/>
                            <a:gd name="T22" fmla="*/ 29 w 38"/>
                            <a:gd name="T23" fmla="*/ 137 h 96"/>
                            <a:gd name="T24" fmla="*/ 24 w 38"/>
                            <a:gd name="T25" fmla="*/ 137 h 96"/>
                            <a:gd name="T26" fmla="*/ 19 w 38"/>
                            <a:gd name="T27" fmla="*/ 94 h 96"/>
                            <a:gd name="T28" fmla="*/ 19 w 38"/>
                            <a:gd name="T29" fmla="*/ 79 h 96"/>
                            <a:gd name="T30" fmla="*/ 14 w 38"/>
                            <a:gd name="T31" fmla="*/ 79 h 96"/>
                            <a:gd name="T32" fmla="*/ 14 w 38"/>
                            <a:gd name="T33" fmla="*/ 79 h 96"/>
                            <a:gd name="T34" fmla="*/ 14 w 38"/>
                            <a:gd name="T35" fmla="*/ 108 h 96"/>
                            <a:gd name="T36" fmla="*/ 14 w 38"/>
                            <a:gd name="T37" fmla="*/ 143 h 96"/>
                            <a:gd name="T38" fmla="*/ 14 w 38"/>
                            <a:gd name="T39" fmla="*/ 143 h 96"/>
                            <a:gd name="T40" fmla="*/ 9 w 38"/>
                            <a:gd name="T41" fmla="*/ 143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96"/>
                            <a:gd name="T65" fmla="*/ 38 w 38"/>
                            <a:gd name="T66" fmla="*/ 96 h 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96">
                              <a:moveTo>
                                <a:pt x="9" y="96"/>
                              </a:moveTo>
                              <a:lnTo>
                                <a:pt x="5" y="82"/>
                              </a:lnTo>
                              <a:lnTo>
                                <a:pt x="0" y="67"/>
                              </a:lnTo>
                              <a:lnTo>
                                <a:pt x="0" y="14"/>
                              </a:lnTo>
                              <a:lnTo>
                                <a:pt x="0" y="0"/>
                              </a:lnTo>
                              <a:lnTo>
                                <a:pt x="14" y="0"/>
                              </a:lnTo>
                              <a:lnTo>
                                <a:pt x="19" y="0"/>
                              </a:lnTo>
                              <a:lnTo>
                                <a:pt x="24" y="38"/>
                              </a:lnTo>
                              <a:lnTo>
                                <a:pt x="29" y="72"/>
                              </a:lnTo>
                              <a:lnTo>
                                <a:pt x="34" y="82"/>
                              </a:lnTo>
                              <a:lnTo>
                                <a:pt x="38" y="91"/>
                              </a:lnTo>
                              <a:lnTo>
                                <a:pt x="34" y="91"/>
                              </a:lnTo>
                              <a:lnTo>
                                <a:pt x="29" y="91"/>
                              </a:lnTo>
                              <a:lnTo>
                                <a:pt x="24" y="63"/>
                              </a:lnTo>
                              <a:lnTo>
                                <a:pt x="19" y="53"/>
                              </a:lnTo>
                              <a:lnTo>
                                <a:pt x="14" y="53"/>
                              </a:lnTo>
                              <a:lnTo>
                                <a:pt x="14" y="72"/>
                              </a:lnTo>
                              <a:lnTo>
                                <a:pt x="14" y="96"/>
                              </a:lnTo>
                              <a:lnTo>
                                <a:pt x="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nvGrpSpPr>
                        <p:cNvPr id="20" name="Group 23"/>
                        <p:cNvGrpSpPr>
                          <a:grpSpLocks/>
                        </p:cNvGrpSpPr>
                        <p:nvPr/>
                      </p:nvGrpSpPr>
                      <p:grpSpPr bwMode="auto">
                        <a:xfrm>
                          <a:off x="4490" y="1417"/>
                          <a:ext cx="902" cy="994"/>
                          <a:chOff x="4490" y="1417"/>
                          <a:chExt cx="902" cy="994"/>
                        </a:xfrm>
                      </p:grpSpPr>
                      <p:sp>
                        <p:nvSpPr>
                          <p:cNvPr id="21" name="Freeform 24"/>
                          <p:cNvSpPr>
                            <a:spLocks/>
                          </p:cNvSpPr>
                          <p:nvPr/>
                        </p:nvSpPr>
                        <p:spPr bwMode="auto">
                          <a:xfrm>
                            <a:off x="5251" y="1944"/>
                            <a:ext cx="14" cy="126"/>
                          </a:xfrm>
                          <a:custGeom>
                            <a:avLst/>
                            <a:gdLst>
                              <a:gd name="T0" fmla="*/ 0 w 15"/>
                              <a:gd name="T1" fmla="*/ 176 h 116"/>
                              <a:gd name="T2" fmla="*/ 5 w 15"/>
                              <a:gd name="T3" fmla="*/ 87 h 116"/>
                              <a:gd name="T4" fmla="*/ 5 w 15"/>
                              <a:gd name="T5" fmla="*/ 0 h 116"/>
                              <a:gd name="T6" fmla="*/ 7 w 15"/>
                              <a:gd name="T7" fmla="*/ 0 h 116"/>
                              <a:gd name="T8" fmla="*/ 7 w 15"/>
                              <a:gd name="T9" fmla="*/ 0 h 116"/>
                              <a:gd name="T10" fmla="*/ 10 w 15"/>
                              <a:gd name="T11" fmla="*/ 20 h 116"/>
                              <a:gd name="T12" fmla="*/ 10 w 15"/>
                              <a:gd name="T13" fmla="*/ 124 h 116"/>
                              <a:gd name="T14" fmla="*/ 7 w 15"/>
                              <a:gd name="T15" fmla="*/ 152 h 116"/>
                              <a:gd name="T16" fmla="*/ 5 w 15"/>
                              <a:gd name="T17" fmla="*/ 176 h 116"/>
                              <a:gd name="T18" fmla="*/ 5 w 15"/>
                              <a:gd name="T19" fmla="*/ 176 h 116"/>
                              <a:gd name="T20" fmla="*/ 0 w 15"/>
                              <a:gd name="T21" fmla="*/ 176 h 1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116"/>
                              <a:gd name="T35" fmla="*/ 15 w 15"/>
                              <a:gd name="T36" fmla="*/ 116 h 1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116">
                                <a:moveTo>
                                  <a:pt x="0" y="116"/>
                                </a:moveTo>
                                <a:lnTo>
                                  <a:pt x="5" y="58"/>
                                </a:lnTo>
                                <a:lnTo>
                                  <a:pt x="5" y="0"/>
                                </a:lnTo>
                                <a:lnTo>
                                  <a:pt x="10" y="0"/>
                                </a:lnTo>
                                <a:lnTo>
                                  <a:pt x="15" y="14"/>
                                </a:lnTo>
                                <a:lnTo>
                                  <a:pt x="15" y="82"/>
                                </a:lnTo>
                                <a:lnTo>
                                  <a:pt x="10" y="101"/>
                                </a:lnTo>
                                <a:lnTo>
                                  <a:pt x="5" y="116"/>
                                </a:lnTo>
                                <a:lnTo>
                                  <a:pt x="0"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2" name="Freeform 25"/>
                          <p:cNvSpPr>
                            <a:spLocks/>
                          </p:cNvSpPr>
                          <p:nvPr/>
                        </p:nvSpPr>
                        <p:spPr bwMode="auto">
                          <a:xfrm>
                            <a:off x="4613" y="1953"/>
                            <a:ext cx="10" cy="91"/>
                          </a:xfrm>
                          <a:custGeom>
                            <a:avLst/>
                            <a:gdLst>
                              <a:gd name="T0" fmla="*/ 5 w 10"/>
                              <a:gd name="T1" fmla="*/ 133 h 83"/>
                              <a:gd name="T2" fmla="*/ 5 w 10"/>
                              <a:gd name="T3" fmla="*/ 109 h 83"/>
                              <a:gd name="T4" fmla="*/ 0 w 10"/>
                              <a:gd name="T5" fmla="*/ 62 h 83"/>
                              <a:gd name="T6" fmla="*/ 0 w 10"/>
                              <a:gd name="T7" fmla="*/ 32 h 83"/>
                              <a:gd name="T8" fmla="*/ 0 w 10"/>
                              <a:gd name="T9" fmla="*/ 0 h 83"/>
                              <a:gd name="T10" fmla="*/ 0 w 10"/>
                              <a:gd name="T11" fmla="*/ 0 h 83"/>
                              <a:gd name="T12" fmla="*/ 5 w 10"/>
                              <a:gd name="T13" fmla="*/ 0 h 83"/>
                              <a:gd name="T14" fmla="*/ 5 w 10"/>
                              <a:gd name="T15" fmla="*/ 54 h 83"/>
                              <a:gd name="T16" fmla="*/ 10 w 10"/>
                              <a:gd name="T17" fmla="*/ 100 h 83"/>
                              <a:gd name="T18" fmla="*/ 10 w 10"/>
                              <a:gd name="T19" fmla="*/ 115 h 83"/>
                              <a:gd name="T20" fmla="*/ 10 w 10"/>
                              <a:gd name="T21" fmla="*/ 133 h 83"/>
                              <a:gd name="T22" fmla="*/ 10 w 10"/>
                              <a:gd name="T23" fmla="*/ 133 h 83"/>
                              <a:gd name="T24" fmla="*/ 5 w 10"/>
                              <a:gd name="T25" fmla="*/ 133 h 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83"/>
                              <a:gd name="T41" fmla="*/ 10 w 10"/>
                              <a:gd name="T42" fmla="*/ 83 h 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83">
                                <a:moveTo>
                                  <a:pt x="5" y="83"/>
                                </a:moveTo>
                                <a:lnTo>
                                  <a:pt x="5" y="68"/>
                                </a:lnTo>
                                <a:lnTo>
                                  <a:pt x="0" y="39"/>
                                </a:lnTo>
                                <a:lnTo>
                                  <a:pt x="0" y="20"/>
                                </a:lnTo>
                                <a:lnTo>
                                  <a:pt x="0" y="0"/>
                                </a:lnTo>
                                <a:lnTo>
                                  <a:pt x="5" y="0"/>
                                </a:lnTo>
                                <a:lnTo>
                                  <a:pt x="5" y="34"/>
                                </a:lnTo>
                                <a:lnTo>
                                  <a:pt x="10" y="63"/>
                                </a:lnTo>
                                <a:lnTo>
                                  <a:pt x="10" y="73"/>
                                </a:lnTo>
                                <a:lnTo>
                                  <a:pt x="10" y="83"/>
                                </a:lnTo>
                                <a:lnTo>
                                  <a:pt x="5"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nvGrpSpPr>
                          <p:cNvPr id="23" name="Group 26"/>
                          <p:cNvGrpSpPr>
                            <a:grpSpLocks/>
                          </p:cNvGrpSpPr>
                          <p:nvPr/>
                        </p:nvGrpSpPr>
                        <p:grpSpPr bwMode="auto">
                          <a:xfrm>
                            <a:off x="4490" y="1417"/>
                            <a:ext cx="902" cy="994"/>
                            <a:chOff x="4490" y="1417"/>
                            <a:chExt cx="902" cy="994"/>
                          </a:xfrm>
                        </p:grpSpPr>
                        <p:sp>
                          <p:nvSpPr>
                            <p:cNvPr id="24" name="Freeform 27"/>
                            <p:cNvSpPr>
                              <a:spLocks noEditPoints="1"/>
                            </p:cNvSpPr>
                            <p:nvPr/>
                          </p:nvSpPr>
                          <p:spPr bwMode="auto">
                            <a:xfrm>
                              <a:off x="4796" y="1506"/>
                              <a:ext cx="290" cy="216"/>
                            </a:xfrm>
                            <a:custGeom>
                              <a:avLst/>
                              <a:gdLst>
                                <a:gd name="T0" fmla="*/ 29 w 299"/>
                                <a:gd name="T1" fmla="*/ 305 h 198"/>
                                <a:gd name="T2" fmla="*/ 236 w 299"/>
                                <a:gd name="T3" fmla="*/ 305 h 198"/>
                                <a:gd name="T4" fmla="*/ 236 w 299"/>
                                <a:gd name="T5" fmla="*/ 285 h 198"/>
                                <a:gd name="T6" fmla="*/ 241 w 299"/>
                                <a:gd name="T7" fmla="*/ 276 h 198"/>
                                <a:gd name="T8" fmla="*/ 249 w 299"/>
                                <a:gd name="T9" fmla="*/ 261 h 198"/>
                                <a:gd name="T10" fmla="*/ 257 w 299"/>
                                <a:gd name="T11" fmla="*/ 253 h 198"/>
                                <a:gd name="T12" fmla="*/ 257 w 299"/>
                                <a:gd name="T13" fmla="*/ 45 h 198"/>
                                <a:gd name="T14" fmla="*/ 249 w 299"/>
                                <a:gd name="T15" fmla="*/ 45 h 198"/>
                                <a:gd name="T16" fmla="*/ 241 w 299"/>
                                <a:gd name="T17" fmla="*/ 29 h 198"/>
                                <a:gd name="T18" fmla="*/ 236 w 299"/>
                                <a:gd name="T19" fmla="*/ 15 h 198"/>
                                <a:gd name="T20" fmla="*/ 232 w 299"/>
                                <a:gd name="T21" fmla="*/ 0 h 198"/>
                                <a:gd name="T22" fmla="*/ 29 w 299"/>
                                <a:gd name="T23" fmla="*/ 0 h 198"/>
                                <a:gd name="T24" fmla="*/ 24 w 299"/>
                                <a:gd name="T25" fmla="*/ 15 h 198"/>
                                <a:gd name="T26" fmla="*/ 19 w 299"/>
                                <a:gd name="T27" fmla="*/ 29 h 198"/>
                                <a:gd name="T28" fmla="*/ 15 w 299"/>
                                <a:gd name="T29" fmla="*/ 37 h 198"/>
                                <a:gd name="T30" fmla="*/ 5 w 299"/>
                                <a:gd name="T31" fmla="*/ 45 h 198"/>
                                <a:gd name="T32" fmla="*/ 5 w 299"/>
                                <a:gd name="T33" fmla="*/ 253 h 198"/>
                                <a:gd name="T34" fmla="*/ 15 w 299"/>
                                <a:gd name="T35" fmla="*/ 261 h 198"/>
                                <a:gd name="T36" fmla="*/ 19 w 299"/>
                                <a:gd name="T37" fmla="*/ 269 h 198"/>
                                <a:gd name="T38" fmla="*/ 29 w 299"/>
                                <a:gd name="T39" fmla="*/ 285 h 198"/>
                                <a:gd name="T40" fmla="*/ 29 w 299"/>
                                <a:gd name="T41" fmla="*/ 305 h 198"/>
                                <a:gd name="T42" fmla="*/ 29 w 299"/>
                                <a:gd name="T43" fmla="*/ 305 h 198"/>
                                <a:gd name="T44" fmla="*/ 236 w 299"/>
                                <a:gd name="T45" fmla="*/ 305 h 198"/>
                                <a:gd name="T46" fmla="*/ 241 w 299"/>
                                <a:gd name="T47" fmla="*/ 290 h 198"/>
                                <a:gd name="T48" fmla="*/ 244 w 299"/>
                                <a:gd name="T49" fmla="*/ 276 h 198"/>
                                <a:gd name="T50" fmla="*/ 249 w 299"/>
                                <a:gd name="T51" fmla="*/ 261 h 198"/>
                                <a:gd name="T52" fmla="*/ 257 w 299"/>
                                <a:gd name="T53" fmla="*/ 253 h 198"/>
                                <a:gd name="T54" fmla="*/ 257 w 299"/>
                                <a:gd name="T55" fmla="*/ 45 h 198"/>
                                <a:gd name="T56" fmla="*/ 249 w 299"/>
                                <a:gd name="T57" fmla="*/ 37 h 198"/>
                                <a:gd name="T58" fmla="*/ 244 w 299"/>
                                <a:gd name="T59" fmla="*/ 29 h 198"/>
                                <a:gd name="T60" fmla="*/ 241 w 299"/>
                                <a:gd name="T61" fmla="*/ 15 h 198"/>
                                <a:gd name="T62" fmla="*/ 236 w 299"/>
                                <a:gd name="T63" fmla="*/ 0 h 198"/>
                                <a:gd name="T64" fmla="*/ 24 w 299"/>
                                <a:gd name="T65" fmla="*/ 0 h 198"/>
                                <a:gd name="T66" fmla="*/ 24 w 299"/>
                                <a:gd name="T67" fmla="*/ 15 h 198"/>
                                <a:gd name="T68" fmla="*/ 16 w 299"/>
                                <a:gd name="T69" fmla="*/ 29 h 198"/>
                                <a:gd name="T70" fmla="*/ 15 w 299"/>
                                <a:gd name="T71" fmla="*/ 37 h 198"/>
                                <a:gd name="T72" fmla="*/ 0 w 299"/>
                                <a:gd name="T73" fmla="*/ 45 h 198"/>
                                <a:gd name="T74" fmla="*/ 0 w 299"/>
                                <a:gd name="T75" fmla="*/ 253 h 198"/>
                                <a:gd name="T76" fmla="*/ 15 w 299"/>
                                <a:gd name="T77" fmla="*/ 261 h 198"/>
                                <a:gd name="T78" fmla="*/ 16 w 299"/>
                                <a:gd name="T79" fmla="*/ 276 h 198"/>
                                <a:gd name="T80" fmla="*/ 24 w 299"/>
                                <a:gd name="T81" fmla="*/ 290 h 198"/>
                                <a:gd name="T82" fmla="*/ 29 w 299"/>
                                <a:gd name="T83" fmla="*/ 305 h 1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9"/>
                                <a:gd name="T127" fmla="*/ 0 h 198"/>
                                <a:gd name="T128" fmla="*/ 299 w 299"/>
                                <a:gd name="T129" fmla="*/ 198 h 1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9" h="198">
                                  <a:moveTo>
                                    <a:pt x="34" y="198"/>
                                  </a:moveTo>
                                  <a:lnTo>
                                    <a:pt x="275" y="198"/>
                                  </a:lnTo>
                                  <a:lnTo>
                                    <a:pt x="275" y="184"/>
                                  </a:lnTo>
                                  <a:lnTo>
                                    <a:pt x="280" y="179"/>
                                  </a:lnTo>
                                  <a:lnTo>
                                    <a:pt x="290" y="169"/>
                                  </a:lnTo>
                                  <a:lnTo>
                                    <a:pt x="299" y="164"/>
                                  </a:lnTo>
                                  <a:lnTo>
                                    <a:pt x="299" y="29"/>
                                  </a:lnTo>
                                  <a:lnTo>
                                    <a:pt x="290" y="29"/>
                                  </a:lnTo>
                                  <a:lnTo>
                                    <a:pt x="280" y="19"/>
                                  </a:lnTo>
                                  <a:lnTo>
                                    <a:pt x="275" y="10"/>
                                  </a:lnTo>
                                  <a:lnTo>
                                    <a:pt x="270" y="0"/>
                                  </a:lnTo>
                                  <a:lnTo>
                                    <a:pt x="34" y="0"/>
                                  </a:lnTo>
                                  <a:lnTo>
                                    <a:pt x="29" y="10"/>
                                  </a:lnTo>
                                  <a:lnTo>
                                    <a:pt x="24" y="19"/>
                                  </a:lnTo>
                                  <a:lnTo>
                                    <a:pt x="15" y="24"/>
                                  </a:lnTo>
                                  <a:lnTo>
                                    <a:pt x="5" y="29"/>
                                  </a:lnTo>
                                  <a:lnTo>
                                    <a:pt x="5" y="164"/>
                                  </a:lnTo>
                                  <a:lnTo>
                                    <a:pt x="15" y="169"/>
                                  </a:lnTo>
                                  <a:lnTo>
                                    <a:pt x="24" y="174"/>
                                  </a:lnTo>
                                  <a:lnTo>
                                    <a:pt x="34" y="184"/>
                                  </a:lnTo>
                                  <a:lnTo>
                                    <a:pt x="34" y="198"/>
                                  </a:lnTo>
                                  <a:close/>
                                  <a:moveTo>
                                    <a:pt x="34" y="198"/>
                                  </a:moveTo>
                                  <a:lnTo>
                                    <a:pt x="275" y="198"/>
                                  </a:lnTo>
                                  <a:lnTo>
                                    <a:pt x="280" y="188"/>
                                  </a:lnTo>
                                  <a:lnTo>
                                    <a:pt x="285" y="179"/>
                                  </a:lnTo>
                                  <a:lnTo>
                                    <a:pt x="290" y="169"/>
                                  </a:lnTo>
                                  <a:lnTo>
                                    <a:pt x="299" y="164"/>
                                  </a:lnTo>
                                  <a:lnTo>
                                    <a:pt x="299" y="29"/>
                                  </a:lnTo>
                                  <a:lnTo>
                                    <a:pt x="290" y="24"/>
                                  </a:lnTo>
                                  <a:lnTo>
                                    <a:pt x="285" y="19"/>
                                  </a:lnTo>
                                  <a:lnTo>
                                    <a:pt x="280" y="10"/>
                                  </a:lnTo>
                                  <a:lnTo>
                                    <a:pt x="275" y="0"/>
                                  </a:lnTo>
                                  <a:lnTo>
                                    <a:pt x="29" y="0"/>
                                  </a:lnTo>
                                  <a:lnTo>
                                    <a:pt x="29" y="10"/>
                                  </a:lnTo>
                                  <a:lnTo>
                                    <a:pt x="19" y="19"/>
                                  </a:lnTo>
                                  <a:lnTo>
                                    <a:pt x="15" y="24"/>
                                  </a:lnTo>
                                  <a:lnTo>
                                    <a:pt x="0" y="29"/>
                                  </a:lnTo>
                                  <a:lnTo>
                                    <a:pt x="0" y="164"/>
                                  </a:lnTo>
                                  <a:lnTo>
                                    <a:pt x="15" y="169"/>
                                  </a:lnTo>
                                  <a:lnTo>
                                    <a:pt x="19" y="179"/>
                                  </a:lnTo>
                                  <a:lnTo>
                                    <a:pt x="29" y="188"/>
                                  </a:lnTo>
                                  <a:lnTo>
                                    <a:pt x="34" y="1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nvGrpSpPr>
                            <p:cNvPr id="25" name="Group 28"/>
                            <p:cNvGrpSpPr>
                              <a:grpSpLocks/>
                            </p:cNvGrpSpPr>
                            <p:nvPr/>
                          </p:nvGrpSpPr>
                          <p:grpSpPr bwMode="auto">
                            <a:xfrm>
                              <a:off x="4490" y="1417"/>
                              <a:ext cx="902" cy="994"/>
                              <a:chOff x="4490" y="1417"/>
                              <a:chExt cx="902" cy="994"/>
                            </a:xfrm>
                          </p:grpSpPr>
                          <p:sp>
                            <p:nvSpPr>
                              <p:cNvPr id="26" name="Freeform 29"/>
                              <p:cNvSpPr>
                                <a:spLocks/>
                              </p:cNvSpPr>
                              <p:nvPr/>
                            </p:nvSpPr>
                            <p:spPr bwMode="auto">
                              <a:xfrm>
                                <a:off x="4598" y="1523"/>
                                <a:ext cx="38" cy="26"/>
                              </a:xfrm>
                              <a:custGeom>
                                <a:avLst/>
                                <a:gdLst>
                                  <a:gd name="T0" fmla="*/ 19 w 39"/>
                                  <a:gd name="T1" fmla="*/ 35 h 24"/>
                                  <a:gd name="T2" fmla="*/ 19 w 39"/>
                                  <a:gd name="T3" fmla="*/ 35 h 24"/>
                                  <a:gd name="T4" fmla="*/ 15 w 39"/>
                                  <a:gd name="T5" fmla="*/ 35 h 24"/>
                                  <a:gd name="T6" fmla="*/ 15 w 39"/>
                                  <a:gd name="T7" fmla="*/ 29 h 24"/>
                                  <a:gd name="T8" fmla="*/ 10 w 39"/>
                                  <a:gd name="T9" fmla="*/ 29 h 24"/>
                                  <a:gd name="T10" fmla="*/ 5 w 39"/>
                                  <a:gd name="T11" fmla="*/ 29 h 24"/>
                                  <a:gd name="T12" fmla="*/ 0 w 39"/>
                                  <a:gd name="T13" fmla="*/ 20 h 24"/>
                                  <a:gd name="T14" fmla="*/ 5 w 39"/>
                                  <a:gd name="T15" fmla="*/ 14 h 24"/>
                                  <a:gd name="T16" fmla="*/ 5 w 39"/>
                                  <a:gd name="T17" fmla="*/ 4 h 24"/>
                                  <a:gd name="T18" fmla="*/ 15 w 39"/>
                                  <a:gd name="T19" fmla="*/ 4 h 24"/>
                                  <a:gd name="T20" fmla="*/ 19 w 39"/>
                                  <a:gd name="T21" fmla="*/ 0 h 24"/>
                                  <a:gd name="T22" fmla="*/ 24 w 39"/>
                                  <a:gd name="T23" fmla="*/ 0 h 24"/>
                                  <a:gd name="T24" fmla="*/ 29 w 39"/>
                                  <a:gd name="T25" fmla="*/ 0 h 24"/>
                                  <a:gd name="T26" fmla="*/ 34 w 39"/>
                                  <a:gd name="T27" fmla="*/ 20 h 24"/>
                                  <a:gd name="T28" fmla="*/ 34 w 39"/>
                                  <a:gd name="T29" fmla="*/ 35 h 24"/>
                                  <a:gd name="T30" fmla="*/ 29 w 39"/>
                                  <a:gd name="T31" fmla="*/ 35 h 24"/>
                                  <a:gd name="T32" fmla="*/ 19 w 39"/>
                                  <a:gd name="T33" fmla="*/ 35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24"/>
                                  <a:gd name="T53" fmla="*/ 39 w 39"/>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24">
                                    <a:moveTo>
                                      <a:pt x="20" y="24"/>
                                    </a:moveTo>
                                    <a:lnTo>
                                      <a:pt x="20" y="24"/>
                                    </a:lnTo>
                                    <a:lnTo>
                                      <a:pt x="15" y="24"/>
                                    </a:lnTo>
                                    <a:lnTo>
                                      <a:pt x="15" y="19"/>
                                    </a:lnTo>
                                    <a:lnTo>
                                      <a:pt x="10" y="19"/>
                                    </a:lnTo>
                                    <a:lnTo>
                                      <a:pt x="5" y="19"/>
                                    </a:lnTo>
                                    <a:lnTo>
                                      <a:pt x="0" y="14"/>
                                    </a:lnTo>
                                    <a:lnTo>
                                      <a:pt x="5" y="9"/>
                                    </a:lnTo>
                                    <a:lnTo>
                                      <a:pt x="5" y="4"/>
                                    </a:lnTo>
                                    <a:lnTo>
                                      <a:pt x="15" y="4"/>
                                    </a:lnTo>
                                    <a:lnTo>
                                      <a:pt x="20" y="0"/>
                                    </a:lnTo>
                                    <a:lnTo>
                                      <a:pt x="29" y="0"/>
                                    </a:lnTo>
                                    <a:lnTo>
                                      <a:pt x="34" y="0"/>
                                    </a:lnTo>
                                    <a:lnTo>
                                      <a:pt x="39" y="14"/>
                                    </a:lnTo>
                                    <a:lnTo>
                                      <a:pt x="39" y="24"/>
                                    </a:lnTo>
                                    <a:lnTo>
                                      <a:pt x="34" y="24"/>
                                    </a:lnTo>
                                    <a:lnTo>
                                      <a:pt x="2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7" name="Freeform 30"/>
                              <p:cNvSpPr>
                                <a:spLocks/>
                              </p:cNvSpPr>
                              <p:nvPr/>
                            </p:nvSpPr>
                            <p:spPr bwMode="auto">
                              <a:xfrm>
                                <a:off x="5227" y="1517"/>
                                <a:ext cx="24" cy="16"/>
                              </a:xfrm>
                              <a:custGeom>
                                <a:avLst/>
                                <a:gdLst>
                                  <a:gd name="T0" fmla="*/ 0 w 24"/>
                                  <a:gd name="T1" fmla="*/ 27 h 14"/>
                                  <a:gd name="T2" fmla="*/ 0 w 24"/>
                                  <a:gd name="T3" fmla="*/ 17 h 14"/>
                                  <a:gd name="T4" fmla="*/ 0 w 24"/>
                                  <a:gd name="T5" fmla="*/ 10 h 14"/>
                                  <a:gd name="T6" fmla="*/ 10 w 24"/>
                                  <a:gd name="T7" fmla="*/ 0 h 14"/>
                                  <a:gd name="T8" fmla="*/ 24 w 24"/>
                                  <a:gd name="T9" fmla="*/ 0 h 14"/>
                                  <a:gd name="T10" fmla="*/ 24 w 24"/>
                                  <a:gd name="T11" fmla="*/ 10 h 14"/>
                                  <a:gd name="T12" fmla="*/ 19 w 24"/>
                                  <a:gd name="T13" fmla="*/ 17 h 14"/>
                                  <a:gd name="T14" fmla="*/ 10 w 24"/>
                                  <a:gd name="T15" fmla="*/ 17 h 14"/>
                                  <a:gd name="T16" fmla="*/ 0 w 24"/>
                                  <a:gd name="T17" fmla="*/ 2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14"/>
                                  <a:gd name="T29" fmla="*/ 24 w 24"/>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14">
                                    <a:moveTo>
                                      <a:pt x="0" y="14"/>
                                    </a:moveTo>
                                    <a:lnTo>
                                      <a:pt x="0" y="9"/>
                                    </a:lnTo>
                                    <a:lnTo>
                                      <a:pt x="0" y="5"/>
                                    </a:lnTo>
                                    <a:lnTo>
                                      <a:pt x="10" y="0"/>
                                    </a:lnTo>
                                    <a:lnTo>
                                      <a:pt x="24" y="0"/>
                                    </a:lnTo>
                                    <a:lnTo>
                                      <a:pt x="24" y="5"/>
                                    </a:lnTo>
                                    <a:lnTo>
                                      <a:pt x="19" y="9"/>
                                    </a:lnTo>
                                    <a:lnTo>
                                      <a:pt x="10" y="9"/>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nvGrpSpPr>
                              <p:cNvPr id="28" name="Group 31"/>
                              <p:cNvGrpSpPr>
                                <a:grpSpLocks/>
                              </p:cNvGrpSpPr>
                              <p:nvPr/>
                            </p:nvGrpSpPr>
                            <p:grpSpPr bwMode="auto">
                              <a:xfrm>
                                <a:off x="4490" y="1417"/>
                                <a:ext cx="902" cy="994"/>
                                <a:chOff x="4490" y="1417"/>
                                <a:chExt cx="902" cy="994"/>
                              </a:xfrm>
                            </p:grpSpPr>
                            <p:sp>
                              <p:nvSpPr>
                                <p:cNvPr id="29" name="Freeform 32"/>
                                <p:cNvSpPr>
                                  <a:spLocks/>
                                </p:cNvSpPr>
                                <p:nvPr/>
                              </p:nvSpPr>
                              <p:spPr bwMode="auto">
                                <a:xfrm>
                                  <a:off x="4627" y="1944"/>
                                  <a:ext cx="14" cy="126"/>
                                </a:xfrm>
                                <a:custGeom>
                                  <a:avLst/>
                                  <a:gdLst>
                                    <a:gd name="T0" fmla="*/ 7 w 15"/>
                                    <a:gd name="T1" fmla="*/ 176 h 116"/>
                                    <a:gd name="T2" fmla="*/ 5 w 15"/>
                                    <a:gd name="T3" fmla="*/ 124 h 116"/>
                                    <a:gd name="T4" fmla="*/ 5 w 15"/>
                                    <a:gd name="T5" fmla="*/ 72 h 116"/>
                                    <a:gd name="T6" fmla="*/ 0 w 15"/>
                                    <a:gd name="T7" fmla="*/ 72 h 116"/>
                                    <a:gd name="T8" fmla="*/ 0 w 15"/>
                                    <a:gd name="T9" fmla="*/ 72 h 116"/>
                                    <a:gd name="T10" fmla="*/ 0 w 15"/>
                                    <a:gd name="T11" fmla="*/ 58 h 116"/>
                                    <a:gd name="T12" fmla="*/ 5 w 15"/>
                                    <a:gd name="T13" fmla="*/ 51 h 116"/>
                                    <a:gd name="T14" fmla="*/ 5 w 15"/>
                                    <a:gd name="T15" fmla="*/ 29 h 116"/>
                                    <a:gd name="T16" fmla="*/ 5 w 15"/>
                                    <a:gd name="T17" fmla="*/ 0 h 116"/>
                                    <a:gd name="T18" fmla="*/ 5 w 15"/>
                                    <a:gd name="T19" fmla="*/ 0 h 116"/>
                                    <a:gd name="T20" fmla="*/ 7 w 15"/>
                                    <a:gd name="T21" fmla="*/ 0 h 116"/>
                                    <a:gd name="T22" fmla="*/ 7 w 15"/>
                                    <a:gd name="T23" fmla="*/ 87 h 116"/>
                                    <a:gd name="T24" fmla="*/ 10 w 15"/>
                                    <a:gd name="T25" fmla="*/ 176 h 116"/>
                                    <a:gd name="T26" fmla="*/ 7 w 15"/>
                                    <a:gd name="T27" fmla="*/ 176 h 116"/>
                                    <a:gd name="T28" fmla="*/ 7 w 15"/>
                                    <a:gd name="T29" fmla="*/ 176 h 1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116"/>
                                    <a:gd name="T47" fmla="*/ 15 w 15"/>
                                    <a:gd name="T48" fmla="*/ 116 h 1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116">
                                      <a:moveTo>
                                        <a:pt x="10" y="116"/>
                                      </a:moveTo>
                                      <a:lnTo>
                                        <a:pt x="5" y="82"/>
                                      </a:lnTo>
                                      <a:lnTo>
                                        <a:pt x="5" y="48"/>
                                      </a:lnTo>
                                      <a:lnTo>
                                        <a:pt x="0" y="48"/>
                                      </a:lnTo>
                                      <a:lnTo>
                                        <a:pt x="0" y="38"/>
                                      </a:lnTo>
                                      <a:lnTo>
                                        <a:pt x="5" y="34"/>
                                      </a:lnTo>
                                      <a:lnTo>
                                        <a:pt x="5" y="19"/>
                                      </a:lnTo>
                                      <a:lnTo>
                                        <a:pt x="5" y="0"/>
                                      </a:lnTo>
                                      <a:lnTo>
                                        <a:pt x="10" y="0"/>
                                      </a:lnTo>
                                      <a:lnTo>
                                        <a:pt x="10" y="58"/>
                                      </a:lnTo>
                                      <a:lnTo>
                                        <a:pt x="15" y="116"/>
                                      </a:lnTo>
                                      <a:lnTo>
                                        <a:pt x="10"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nvGrpSpPr>
                                <p:cNvPr id="30" name="Group 33"/>
                                <p:cNvGrpSpPr>
                                  <a:grpSpLocks/>
                                </p:cNvGrpSpPr>
                                <p:nvPr/>
                              </p:nvGrpSpPr>
                              <p:grpSpPr bwMode="auto">
                                <a:xfrm>
                                  <a:off x="4490" y="1417"/>
                                  <a:ext cx="902" cy="994"/>
                                  <a:chOff x="4490" y="1417"/>
                                  <a:chExt cx="902" cy="994"/>
                                </a:xfrm>
                              </p:grpSpPr>
                              <p:sp>
                                <p:nvSpPr>
                                  <p:cNvPr id="31" name="Freeform 34"/>
                                  <p:cNvSpPr>
                                    <a:spLocks/>
                                  </p:cNvSpPr>
                                  <p:nvPr/>
                                </p:nvSpPr>
                                <p:spPr bwMode="auto">
                                  <a:xfrm>
                                    <a:off x="5237" y="1817"/>
                                    <a:ext cx="42" cy="110"/>
                                  </a:xfrm>
                                  <a:custGeom>
                                    <a:avLst/>
                                    <a:gdLst>
                                      <a:gd name="T0" fmla="*/ 0 w 43"/>
                                      <a:gd name="T1" fmla="*/ 156 h 101"/>
                                      <a:gd name="T2" fmla="*/ 9 w 43"/>
                                      <a:gd name="T3" fmla="*/ 105 h 101"/>
                                      <a:gd name="T4" fmla="*/ 14 w 43"/>
                                      <a:gd name="T5" fmla="*/ 5 h 101"/>
                                      <a:gd name="T6" fmla="*/ 21 w 43"/>
                                      <a:gd name="T7" fmla="*/ 5 h 101"/>
                                      <a:gd name="T8" fmla="*/ 29 w 43"/>
                                      <a:gd name="T9" fmla="*/ 5 h 101"/>
                                      <a:gd name="T10" fmla="*/ 33 w 43"/>
                                      <a:gd name="T11" fmla="*/ 5 h 101"/>
                                      <a:gd name="T12" fmla="*/ 33 w 43"/>
                                      <a:gd name="T13" fmla="*/ 0 h 101"/>
                                      <a:gd name="T14" fmla="*/ 33 w 43"/>
                                      <a:gd name="T15" fmla="*/ 0 h 101"/>
                                      <a:gd name="T16" fmla="*/ 38 w 43"/>
                                      <a:gd name="T17" fmla="*/ 0 h 101"/>
                                      <a:gd name="T18" fmla="*/ 38 w 43"/>
                                      <a:gd name="T19" fmla="*/ 15 h 101"/>
                                      <a:gd name="T20" fmla="*/ 38 w 43"/>
                                      <a:gd name="T21" fmla="*/ 89 h 101"/>
                                      <a:gd name="T22" fmla="*/ 33 w 43"/>
                                      <a:gd name="T23" fmla="*/ 110 h 101"/>
                                      <a:gd name="T24" fmla="*/ 33 w 43"/>
                                      <a:gd name="T25" fmla="*/ 125 h 101"/>
                                      <a:gd name="T26" fmla="*/ 29 w 43"/>
                                      <a:gd name="T27" fmla="*/ 142 h 101"/>
                                      <a:gd name="T28" fmla="*/ 24 w 43"/>
                                      <a:gd name="T29" fmla="*/ 147 h 101"/>
                                      <a:gd name="T30" fmla="*/ 24 w 43"/>
                                      <a:gd name="T31" fmla="*/ 147 h 101"/>
                                      <a:gd name="T32" fmla="*/ 21 w 43"/>
                                      <a:gd name="T33" fmla="*/ 147 h 101"/>
                                      <a:gd name="T34" fmla="*/ 24 w 43"/>
                                      <a:gd name="T35" fmla="*/ 125 h 101"/>
                                      <a:gd name="T36" fmla="*/ 24 w 43"/>
                                      <a:gd name="T37" fmla="*/ 97 h 101"/>
                                      <a:gd name="T38" fmla="*/ 21 w 43"/>
                                      <a:gd name="T39" fmla="*/ 97 h 101"/>
                                      <a:gd name="T40" fmla="*/ 19 w 43"/>
                                      <a:gd name="T41" fmla="*/ 97 h 101"/>
                                      <a:gd name="T42" fmla="*/ 9 w 43"/>
                                      <a:gd name="T43" fmla="*/ 133 h 101"/>
                                      <a:gd name="T44" fmla="*/ 5 w 43"/>
                                      <a:gd name="T45" fmla="*/ 156 h 101"/>
                                      <a:gd name="T46" fmla="*/ 5 w 43"/>
                                      <a:gd name="T47" fmla="*/ 156 h 101"/>
                                      <a:gd name="T48" fmla="*/ 0 w 43"/>
                                      <a:gd name="T49" fmla="*/ 156 h 1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101"/>
                                      <a:gd name="T77" fmla="*/ 43 w 43"/>
                                      <a:gd name="T78" fmla="*/ 101 h 1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101">
                                        <a:moveTo>
                                          <a:pt x="0" y="101"/>
                                        </a:moveTo>
                                        <a:lnTo>
                                          <a:pt x="9" y="68"/>
                                        </a:lnTo>
                                        <a:lnTo>
                                          <a:pt x="14" y="5"/>
                                        </a:lnTo>
                                        <a:lnTo>
                                          <a:pt x="24" y="5"/>
                                        </a:lnTo>
                                        <a:lnTo>
                                          <a:pt x="34" y="5"/>
                                        </a:lnTo>
                                        <a:lnTo>
                                          <a:pt x="38" y="5"/>
                                        </a:lnTo>
                                        <a:lnTo>
                                          <a:pt x="38" y="0"/>
                                        </a:lnTo>
                                        <a:lnTo>
                                          <a:pt x="43" y="0"/>
                                        </a:lnTo>
                                        <a:lnTo>
                                          <a:pt x="43" y="10"/>
                                        </a:lnTo>
                                        <a:lnTo>
                                          <a:pt x="43" y="58"/>
                                        </a:lnTo>
                                        <a:lnTo>
                                          <a:pt x="38" y="72"/>
                                        </a:lnTo>
                                        <a:lnTo>
                                          <a:pt x="38" y="82"/>
                                        </a:lnTo>
                                        <a:lnTo>
                                          <a:pt x="34" y="92"/>
                                        </a:lnTo>
                                        <a:lnTo>
                                          <a:pt x="29" y="96"/>
                                        </a:lnTo>
                                        <a:lnTo>
                                          <a:pt x="24" y="96"/>
                                        </a:lnTo>
                                        <a:lnTo>
                                          <a:pt x="29" y="82"/>
                                        </a:lnTo>
                                        <a:lnTo>
                                          <a:pt x="29" y="63"/>
                                        </a:lnTo>
                                        <a:lnTo>
                                          <a:pt x="24" y="63"/>
                                        </a:lnTo>
                                        <a:lnTo>
                                          <a:pt x="19" y="63"/>
                                        </a:lnTo>
                                        <a:lnTo>
                                          <a:pt x="9" y="87"/>
                                        </a:lnTo>
                                        <a:lnTo>
                                          <a:pt x="5" y="101"/>
                                        </a:lnTo>
                                        <a:lnTo>
                                          <a:pt x="0"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nvGrpSpPr>
                                  <p:cNvPr id="32" name="Group 35"/>
                                  <p:cNvGrpSpPr>
                                    <a:grpSpLocks/>
                                  </p:cNvGrpSpPr>
                                  <p:nvPr/>
                                </p:nvGrpSpPr>
                                <p:grpSpPr bwMode="auto">
                                  <a:xfrm>
                                    <a:off x="4490" y="1417"/>
                                    <a:ext cx="902" cy="994"/>
                                    <a:chOff x="4490" y="1417"/>
                                    <a:chExt cx="902" cy="994"/>
                                  </a:xfrm>
                                </p:grpSpPr>
                                <p:sp>
                                  <p:nvSpPr>
                                    <p:cNvPr id="33" name="Freeform 36"/>
                                    <p:cNvSpPr>
                                      <a:spLocks noEditPoints="1"/>
                                    </p:cNvSpPr>
                                    <p:nvPr/>
                                  </p:nvSpPr>
                                  <p:spPr bwMode="auto">
                                    <a:xfrm>
                                      <a:off x="5171" y="1938"/>
                                      <a:ext cx="122" cy="295"/>
                                    </a:xfrm>
                                    <a:custGeom>
                                      <a:avLst/>
                                      <a:gdLst>
                                        <a:gd name="T0" fmla="*/ 0 w 126"/>
                                        <a:gd name="T1" fmla="*/ 421 h 270"/>
                                        <a:gd name="T2" fmla="*/ 5 w 126"/>
                                        <a:gd name="T3" fmla="*/ 413 h 270"/>
                                        <a:gd name="T4" fmla="*/ 10 w 126"/>
                                        <a:gd name="T5" fmla="*/ 405 h 270"/>
                                        <a:gd name="T6" fmla="*/ 24 w 126"/>
                                        <a:gd name="T7" fmla="*/ 390 h 270"/>
                                        <a:gd name="T8" fmla="*/ 43 w 126"/>
                                        <a:gd name="T9" fmla="*/ 375 h 270"/>
                                        <a:gd name="T10" fmla="*/ 43 w 126"/>
                                        <a:gd name="T11" fmla="*/ 300 h 270"/>
                                        <a:gd name="T12" fmla="*/ 45 w 126"/>
                                        <a:gd name="T13" fmla="*/ 211 h 270"/>
                                        <a:gd name="T14" fmla="*/ 45 w 126"/>
                                        <a:gd name="T15" fmla="*/ 98 h 270"/>
                                        <a:gd name="T16" fmla="*/ 48 w 126"/>
                                        <a:gd name="T17" fmla="*/ 30 h 270"/>
                                        <a:gd name="T18" fmla="*/ 48 w 126"/>
                                        <a:gd name="T19" fmla="*/ 105 h 270"/>
                                        <a:gd name="T20" fmla="*/ 53 w 126"/>
                                        <a:gd name="T21" fmla="*/ 181 h 270"/>
                                        <a:gd name="T22" fmla="*/ 58 w 126"/>
                                        <a:gd name="T23" fmla="*/ 30 h 270"/>
                                        <a:gd name="T24" fmla="*/ 63 w 126"/>
                                        <a:gd name="T25" fmla="*/ 0 h 270"/>
                                        <a:gd name="T26" fmla="*/ 67 w 126"/>
                                        <a:gd name="T27" fmla="*/ 30 h 270"/>
                                        <a:gd name="T28" fmla="*/ 63 w 126"/>
                                        <a:gd name="T29" fmla="*/ 166 h 270"/>
                                        <a:gd name="T30" fmla="*/ 63 w 126"/>
                                        <a:gd name="T31" fmla="*/ 285 h 270"/>
                                        <a:gd name="T32" fmla="*/ 63 w 126"/>
                                        <a:gd name="T33" fmla="*/ 384 h 270"/>
                                        <a:gd name="T34" fmla="*/ 74 w 126"/>
                                        <a:gd name="T35" fmla="*/ 390 h 270"/>
                                        <a:gd name="T36" fmla="*/ 91 w 126"/>
                                        <a:gd name="T37" fmla="*/ 399 h 270"/>
                                        <a:gd name="T38" fmla="*/ 99 w 126"/>
                                        <a:gd name="T39" fmla="*/ 413 h 270"/>
                                        <a:gd name="T40" fmla="*/ 107 w 126"/>
                                        <a:gd name="T41" fmla="*/ 421 h 270"/>
                                        <a:gd name="T42" fmla="*/ 53 w 126"/>
                                        <a:gd name="T43" fmla="*/ 421 h 270"/>
                                        <a:gd name="T44" fmla="*/ 15 w 126"/>
                                        <a:gd name="T45" fmla="*/ 413 h 270"/>
                                        <a:gd name="T46" fmla="*/ 15 w 126"/>
                                        <a:gd name="T47" fmla="*/ 405 h 270"/>
                                        <a:gd name="T48" fmla="*/ 43 w 126"/>
                                        <a:gd name="T49" fmla="*/ 390 h 270"/>
                                        <a:gd name="T50" fmla="*/ 45 w 126"/>
                                        <a:gd name="T51" fmla="*/ 368 h 270"/>
                                        <a:gd name="T52" fmla="*/ 48 w 126"/>
                                        <a:gd name="T53" fmla="*/ 225 h 270"/>
                                        <a:gd name="T54" fmla="*/ 53 w 126"/>
                                        <a:gd name="T55" fmla="*/ 225 h 270"/>
                                        <a:gd name="T56" fmla="*/ 58 w 126"/>
                                        <a:gd name="T57" fmla="*/ 375 h 270"/>
                                        <a:gd name="T58" fmla="*/ 58 w 126"/>
                                        <a:gd name="T59" fmla="*/ 399 h 270"/>
                                        <a:gd name="T60" fmla="*/ 87 w 126"/>
                                        <a:gd name="T61" fmla="*/ 405 h 270"/>
                                        <a:gd name="T62" fmla="*/ 82 w 126"/>
                                        <a:gd name="T63" fmla="*/ 413 h 270"/>
                                        <a:gd name="T64" fmla="*/ 15 w 126"/>
                                        <a:gd name="T65" fmla="*/ 413 h 2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6"/>
                                        <a:gd name="T100" fmla="*/ 0 h 270"/>
                                        <a:gd name="T101" fmla="*/ 126 w 126"/>
                                        <a:gd name="T102" fmla="*/ 270 h 2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6" h="270">
                                          <a:moveTo>
                                            <a:pt x="0" y="270"/>
                                          </a:moveTo>
                                          <a:lnTo>
                                            <a:pt x="0" y="270"/>
                                          </a:lnTo>
                                          <a:lnTo>
                                            <a:pt x="0" y="265"/>
                                          </a:lnTo>
                                          <a:lnTo>
                                            <a:pt x="5" y="265"/>
                                          </a:lnTo>
                                          <a:lnTo>
                                            <a:pt x="10" y="261"/>
                                          </a:lnTo>
                                          <a:lnTo>
                                            <a:pt x="15" y="256"/>
                                          </a:lnTo>
                                          <a:lnTo>
                                            <a:pt x="29" y="251"/>
                                          </a:lnTo>
                                          <a:lnTo>
                                            <a:pt x="49" y="251"/>
                                          </a:lnTo>
                                          <a:lnTo>
                                            <a:pt x="49" y="241"/>
                                          </a:lnTo>
                                          <a:lnTo>
                                            <a:pt x="49" y="232"/>
                                          </a:lnTo>
                                          <a:lnTo>
                                            <a:pt x="49" y="193"/>
                                          </a:lnTo>
                                          <a:lnTo>
                                            <a:pt x="49" y="150"/>
                                          </a:lnTo>
                                          <a:lnTo>
                                            <a:pt x="53" y="135"/>
                                          </a:lnTo>
                                          <a:lnTo>
                                            <a:pt x="53" y="106"/>
                                          </a:lnTo>
                                          <a:lnTo>
                                            <a:pt x="53" y="63"/>
                                          </a:lnTo>
                                          <a:lnTo>
                                            <a:pt x="58" y="19"/>
                                          </a:lnTo>
                                          <a:lnTo>
                                            <a:pt x="58" y="68"/>
                                          </a:lnTo>
                                          <a:lnTo>
                                            <a:pt x="58" y="116"/>
                                          </a:lnTo>
                                          <a:lnTo>
                                            <a:pt x="63" y="116"/>
                                          </a:lnTo>
                                          <a:lnTo>
                                            <a:pt x="68" y="111"/>
                                          </a:lnTo>
                                          <a:lnTo>
                                            <a:pt x="68" y="19"/>
                                          </a:lnTo>
                                          <a:lnTo>
                                            <a:pt x="68" y="0"/>
                                          </a:lnTo>
                                          <a:lnTo>
                                            <a:pt x="73" y="0"/>
                                          </a:lnTo>
                                          <a:lnTo>
                                            <a:pt x="77" y="0"/>
                                          </a:lnTo>
                                          <a:lnTo>
                                            <a:pt x="77" y="19"/>
                                          </a:lnTo>
                                          <a:lnTo>
                                            <a:pt x="77" y="92"/>
                                          </a:lnTo>
                                          <a:lnTo>
                                            <a:pt x="73" y="106"/>
                                          </a:lnTo>
                                          <a:lnTo>
                                            <a:pt x="73" y="121"/>
                                          </a:lnTo>
                                          <a:lnTo>
                                            <a:pt x="73" y="183"/>
                                          </a:lnTo>
                                          <a:lnTo>
                                            <a:pt x="73" y="241"/>
                                          </a:lnTo>
                                          <a:lnTo>
                                            <a:pt x="73" y="246"/>
                                          </a:lnTo>
                                          <a:lnTo>
                                            <a:pt x="73" y="251"/>
                                          </a:lnTo>
                                          <a:lnTo>
                                            <a:pt x="87" y="251"/>
                                          </a:lnTo>
                                          <a:lnTo>
                                            <a:pt x="97" y="251"/>
                                          </a:lnTo>
                                          <a:lnTo>
                                            <a:pt x="106" y="256"/>
                                          </a:lnTo>
                                          <a:lnTo>
                                            <a:pt x="111" y="261"/>
                                          </a:lnTo>
                                          <a:lnTo>
                                            <a:pt x="116" y="265"/>
                                          </a:lnTo>
                                          <a:lnTo>
                                            <a:pt x="126" y="265"/>
                                          </a:lnTo>
                                          <a:lnTo>
                                            <a:pt x="126" y="270"/>
                                          </a:lnTo>
                                          <a:lnTo>
                                            <a:pt x="63" y="270"/>
                                          </a:lnTo>
                                          <a:lnTo>
                                            <a:pt x="0" y="270"/>
                                          </a:lnTo>
                                          <a:close/>
                                          <a:moveTo>
                                            <a:pt x="15" y="265"/>
                                          </a:moveTo>
                                          <a:lnTo>
                                            <a:pt x="15" y="265"/>
                                          </a:lnTo>
                                          <a:lnTo>
                                            <a:pt x="20" y="261"/>
                                          </a:lnTo>
                                          <a:lnTo>
                                            <a:pt x="39" y="256"/>
                                          </a:lnTo>
                                          <a:lnTo>
                                            <a:pt x="49" y="251"/>
                                          </a:lnTo>
                                          <a:lnTo>
                                            <a:pt x="53" y="246"/>
                                          </a:lnTo>
                                          <a:lnTo>
                                            <a:pt x="53" y="236"/>
                                          </a:lnTo>
                                          <a:lnTo>
                                            <a:pt x="53" y="159"/>
                                          </a:lnTo>
                                          <a:lnTo>
                                            <a:pt x="58" y="145"/>
                                          </a:lnTo>
                                          <a:lnTo>
                                            <a:pt x="63" y="145"/>
                                          </a:lnTo>
                                          <a:lnTo>
                                            <a:pt x="68" y="193"/>
                                          </a:lnTo>
                                          <a:lnTo>
                                            <a:pt x="68" y="241"/>
                                          </a:lnTo>
                                          <a:lnTo>
                                            <a:pt x="68" y="251"/>
                                          </a:lnTo>
                                          <a:lnTo>
                                            <a:pt x="68" y="256"/>
                                          </a:lnTo>
                                          <a:lnTo>
                                            <a:pt x="87" y="256"/>
                                          </a:lnTo>
                                          <a:lnTo>
                                            <a:pt x="102" y="261"/>
                                          </a:lnTo>
                                          <a:lnTo>
                                            <a:pt x="97" y="265"/>
                                          </a:lnTo>
                                          <a:lnTo>
                                            <a:pt x="58" y="265"/>
                                          </a:lnTo>
                                          <a:lnTo>
                                            <a:pt x="15" y="2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nvGrpSpPr>
                                    <p:cNvPr id="34" name="Group 37"/>
                                    <p:cNvGrpSpPr>
                                      <a:grpSpLocks/>
                                    </p:cNvGrpSpPr>
                                    <p:nvPr/>
                                  </p:nvGrpSpPr>
                                  <p:grpSpPr bwMode="auto">
                                    <a:xfrm>
                                      <a:off x="4490" y="1417"/>
                                      <a:ext cx="902" cy="994"/>
                                      <a:chOff x="4490" y="1417"/>
                                      <a:chExt cx="902" cy="994"/>
                                    </a:xfrm>
                                  </p:grpSpPr>
                                  <p:sp>
                                    <p:nvSpPr>
                                      <p:cNvPr id="35" name="Freeform 38"/>
                                      <p:cNvSpPr>
                                        <a:spLocks noEditPoints="1"/>
                                      </p:cNvSpPr>
                                      <p:nvPr/>
                                    </p:nvSpPr>
                                    <p:spPr bwMode="auto">
                                      <a:xfrm>
                                        <a:off x="4772" y="1417"/>
                                        <a:ext cx="347" cy="463"/>
                                      </a:xfrm>
                                      <a:custGeom>
                                        <a:avLst/>
                                        <a:gdLst>
                                          <a:gd name="T0" fmla="*/ 305 w 357"/>
                                          <a:gd name="T1" fmla="*/ 646 h 425"/>
                                          <a:gd name="T2" fmla="*/ 280 w 357"/>
                                          <a:gd name="T3" fmla="*/ 594 h 425"/>
                                          <a:gd name="T4" fmla="*/ 280 w 357"/>
                                          <a:gd name="T5" fmla="*/ 580 h 425"/>
                                          <a:gd name="T6" fmla="*/ 272 w 357"/>
                                          <a:gd name="T7" fmla="*/ 580 h 425"/>
                                          <a:gd name="T8" fmla="*/ 268 w 357"/>
                                          <a:gd name="T9" fmla="*/ 563 h 425"/>
                                          <a:gd name="T10" fmla="*/ 260 w 357"/>
                                          <a:gd name="T11" fmla="*/ 555 h 425"/>
                                          <a:gd name="T12" fmla="*/ 239 w 357"/>
                                          <a:gd name="T13" fmla="*/ 526 h 425"/>
                                          <a:gd name="T14" fmla="*/ 197 w 357"/>
                                          <a:gd name="T15" fmla="*/ 497 h 425"/>
                                          <a:gd name="T16" fmla="*/ 134 w 357"/>
                                          <a:gd name="T17" fmla="*/ 482 h 425"/>
                                          <a:gd name="T18" fmla="*/ 106 w 357"/>
                                          <a:gd name="T19" fmla="*/ 497 h 425"/>
                                          <a:gd name="T20" fmla="*/ 38 w 357"/>
                                          <a:gd name="T21" fmla="*/ 563 h 425"/>
                                          <a:gd name="T22" fmla="*/ 19 w 357"/>
                                          <a:gd name="T23" fmla="*/ 594 h 425"/>
                                          <a:gd name="T24" fmla="*/ 5 w 357"/>
                                          <a:gd name="T25" fmla="*/ 636 h 425"/>
                                          <a:gd name="T26" fmla="*/ 0 w 357"/>
                                          <a:gd name="T27" fmla="*/ 651 h 425"/>
                                          <a:gd name="T28" fmla="*/ 0 w 357"/>
                                          <a:gd name="T29" fmla="*/ 400 h 425"/>
                                          <a:gd name="T30" fmla="*/ 5 w 357"/>
                                          <a:gd name="T31" fmla="*/ 125 h 425"/>
                                          <a:gd name="T32" fmla="*/ 19 w 357"/>
                                          <a:gd name="T33" fmla="*/ 74 h 425"/>
                                          <a:gd name="T34" fmla="*/ 84 w 357"/>
                                          <a:gd name="T35" fmla="*/ 52 h 425"/>
                                          <a:gd name="T36" fmla="*/ 101 w 357"/>
                                          <a:gd name="T37" fmla="*/ 0 h 425"/>
                                          <a:gd name="T38" fmla="*/ 209 w 357"/>
                                          <a:gd name="T39" fmla="*/ 23 h 425"/>
                                          <a:gd name="T40" fmla="*/ 226 w 357"/>
                                          <a:gd name="T41" fmla="*/ 68 h 425"/>
                                          <a:gd name="T42" fmla="*/ 297 w 357"/>
                                          <a:gd name="T43" fmla="*/ 97 h 425"/>
                                          <a:gd name="T44" fmla="*/ 310 w 357"/>
                                          <a:gd name="T45" fmla="*/ 393 h 425"/>
                                          <a:gd name="T46" fmla="*/ 310 w 357"/>
                                          <a:gd name="T47" fmla="*/ 651 h 425"/>
                                          <a:gd name="T48" fmla="*/ 5 w 357"/>
                                          <a:gd name="T49" fmla="*/ 503 h 425"/>
                                          <a:gd name="T50" fmla="*/ 5 w 357"/>
                                          <a:gd name="T51" fmla="*/ 148 h 425"/>
                                          <a:gd name="T52" fmla="*/ 17 w 357"/>
                                          <a:gd name="T53" fmla="*/ 89 h 425"/>
                                          <a:gd name="T54" fmla="*/ 81 w 357"/>
                                          <a:gd name="T55" fmla="*/ 74 h 425"/>
                                          <a:gd name="T56" fmla="*/ 101 w 357"/>
                                          <a:gd name="T57" fmla="*/ 23 h 425"/>
                                          <a:gd name="T58" fmla="*/ 206 w 357"/>
                                          <a:gd name="T59" fmla="*/ 29 h 425"/>
                                          <a:gd name="T60" fmla="*/ 226 w 357"/>
                                          <a:gd name="T61" fmla="*/ 74 h 425"/>
                                          <a:gd name="T62" fmla="*/ 285 w 357"/>
                                          <a:gd name="T63" fmla="*/ 89 h 425"/>
                                          <a:gd name="T64" fmla="*/ 302 w 357"/>
                                          <a:gd name="T65" fmla="*/ 125 h 425"/>
                                          <a:gd name="T66" fmla="*/ 302 w 357"/>
                                          <a:gd name="T67" fmla="*/ 526 h 425"/>
                                          <a:gd name="T68" fmla="*/ 302 w 357"/>
                                          <a:gd name="T69" fmla="*/ 623 h 425"/>
                                          <a:gd name="T70" fmla="*/ 277 w 357"/>
                                          <a:gd name="T71" fmla="*/ 563 h 425"/>
                                          <a:gd name="T72" fmla="*/ 255 w 357"/>
                                          <a:gd name="T73" fmla="*/ 539 h 425"/>
                                          <a:gd name="T74" fmla="*/ 243 w 357"/>
                                          <a:gd name="T75" fmla="*/ 519 h 425"/>
                                          <a:gd name="T76" fmla="*/ 218 w 357"/>
                                          <a:gd name="T77" fmla="*/ 497 h 425"/>
                                          <a:gd name="T78" fmla="*/ 172 w 357"/>
                                          <a:gd name="T79" fmla="*/ 475 h 425"/>
                                          <a:gd name="T80" fmla="*/ 113 w 357"/>
                                          <a:gd name="T81" fmla="*/ 482 h 425"/>
                                          <a:gd name="T82" fmla="*/ 67 w 357"/>
                                          <a:gd name="T83" fmla="*/ 519 h 425"/>
                                          <a:gd name="T84" fmla="*/ 50 w 357"/>
                                          <a:gd name="T85" fmla="*/ 534 h 425"/>
                                          <a:gd name="T86" fmla="*/ 48 w 357"/>
                                          <a:gd name="T87" fmla="*/ 539 h 425"/>
                                          <a:gd name="T88" fmla="*/ 24 w 357"/>
                                          <a:gd name="T89" fmla="*/ 580 h 425"/>
                                          <a:gd name="T90" fmla="*/ 19 w 357"/>
                                          <a:gd name="T91" fmla="*/ 584 h 425"/>
                                          <a:gd name="T92" fmla="*/ 5 w 357"/>
                                          <a:gd name="T93" fmla="*/ 623 h 4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7"/>
                                          <a:gd name="T142" fmla="*/ 0 h 425"/>
                                          <a:gd name="T143" fmla="*/ 357 w 357"/>
                                          <a:gd name="T144" fmla="*/ 425 h 42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7" h="425">
                                            <a:moveTo>
                                              <a:pt x="352" y="425"/>
                                            </a:moveTo>
                                            <a:lnTo>
                                              <a:pt x="352" y="420"/>
                                            </a:lnTo>
                                            <a:lnTo>
                                              <a:pt x="338" y="401"/>
                                            </a:lnTo>
                                            <a:lnTo>
                                              <a:pt x="328" y="386"/>
                                            </a:lnTo>
                                            <a:lnTo>
                                              <a:pt x="323" y="386"/>
                                            </a:lnTo>
                                            <a:lnTo>
                                              <a:pt x="323" y="381"/>
                                            </a:lnTo>
                                            <a:lnTo>
                                              <a:pt x="323" y="377"/>
                                            </a:lnTo>
                                            <a:lnTo>
                                              <a:pt x="319" y="377"/>
                                            </a:lnTo>
                                            <a:lnTo>
                                              <a:pt x="314" y="377"/>
                                            </a:lnTo>
                                            <a:lnTo>
                                              <a:pt x="314" y="372"/>
                                            </a:lnTo>
                                            <a:lnTo>
                                              <a:pt x="309" y="367"/>
                                            </a:lnTo>
                                            <a:lnTo>
                                              <a:pt x="309" y="362"/>
                                            </a:lnTo>
                                            <a:lnTo>
                                              <a:pt x="299" y="362"/>
                                            </a:lnTo>
                                            <a:lnTo>
                                              <a:pt x="290" y="357"/>
                                            </a:lnTo>
                                            <a:lnTo>
                                              <a:pt x="285" y="348"/>
                                            </a:lnTo>
                                            <a:lnTo>
                                              <a:pt x="275" y="343"/>
                                            </a:lnTo>
                                            <a:lnTo>
                                              <a:pt x="265" y="338"/>
                                            </a:lnTo>
                                            <a:lnTo>
                                              <a:pt x="251" y="328"/>
                                            </a:lnTo>
                                            <a:lnTo>
                                              <a:pt x="227" y="324"/>
                                            </a:lnTo>
                                            <a:lnTo>
                                              <a:pt x="217" y="319"/>
                                            </a:lnTo>
                                            <a:lnTo>
                                              <a:pt x="198" y="314"/>
                                            </a:lnTo>
                                            <a:lnTo>
                                              <a:pt x="154" y="314"/>
                                            </a:lnTo>
                                            <a:lnTo>
                                              <a:pt x="150" y="319"/>
                                            </a:lnTo>
                                            <a:lnTo>
                                              <a:pt x="140" y="319"/>
                                            </a:lnTo>
                                            <a:lnTo>
                                              <a:pt x="121" y="324"/>
                                            </a:lnTo>
                                            <a:lnTo>
                                              <a:pt x="97" y="333"/>
                                            </a:lnTo>
                                            <a:lnTo>
                                              <a:pt x="68" y="352"/>
                                            </a:lnTo>
                                            <a:lnTo>
                                              <a:pt x="43" y="367"/>
                                            </a:lnTo>
                                            <a:lnTo>
                                              <a:pt x="39" y="377"/>
                                            </a:lnTo>
                                            <a:lnTo>
                                              <a:pt x="29" y="386"/>
                                            </a:lnTo>
                                            <a:lnTo>
                                              <a:pt x="24" y="386"/>
                                            </a:lnTo>
                                            <a:lnTo>
                                              <a:pt x="24" y="391"/>
                                            </a:lnTo>
                                            <a:lnTo>
                                              <a:pt x="14" y="401"/>
                                            </a:lnTo>
                                            <a:lnTo>
                                              <a:pt x="5" y="415"/>
                                            </a:lnTo>
                                            <a:lnTo>
                                              <a:pt x="5" y="420"/>
                                            </a:lnTo>
                                            <a:lnTo>
                                              <a:pt x="5" y="425"/>
                                            </a:lnTo>
                                            <a:lnTo>
                                              <a:pt x="0" y="425"/>
                                            </a:lnTo>
                                            <a:lnTo>
                                              <a:pt x="0" y="343"/>
                                            </a:lnTo>
                                            <a:lnTo>
                                              <a:pt x="0" y="261"/>
                                            </a:lnTo>
                                            <a:lnTo>
                                              <a:pt x="0" y="179"/>
                                            </a:lnTo>
                                            <a:lnTo>
                                              <a:pt x="0" y="101"/>
                                            </a:lnTo>
                                            <a:lnTo>
                                              <a:pt x="5" y="82"/>
                                            </a:lnTo>
                                            <a:lnTo>
                                              <a:pt x="10" y="68"/>
                                            </a:lnTo>
                                            <a:lnTo>
                                              <a:pt x="14" y="58"/>
                                            </a:lnTo>
                                            <a:lnTo>
                                              <a:pt x="24" y="48"/>
                                            </a:lnTo>
                                            <a:lnTo>
                                              <a:pt x="48" y="44"/>
                                            </a:lnTo>
                                            <a:lnTo>
                                              <a:pt x="87" y="39"/>
                                            </a:lnTo>
                                            <a:lnTo>
                                              <a:pt x="97" y="34"/>
                                            </a:lnTo>
                                            <a:lnTo>
                                              <a:pt x="106" y="24"/>
                                            </a:lnTo>
                                            <a:lnTo>
                                              <a:pt x="111" y="10"/>
                                            </a:lnTo>
                                            <a:lnTo>
                                              <a:pt x="116" y="0"/>
                                            </a:lnTo>
                                            <a:lnTo>
                                              <a:pt x="179" y="0"/>
                                            </a:lnTo>
                                            <a:lnTo>
                                              <a:pt x="237" y="0"/>
                                            </a:lnTo>
                                            <a:lnTo>
                                              <a:pt x="241" y="15"/>
                                            </a:lnTo>
                                            <a:lnTo>
                                              <a:pt x="246" y="29"/>
                                            </a:lnTo>
                                            <a:lnTo>
                                              <a:pt x="256" y="39"/>
                                            </a:lnTo>
                                            <a:lnTo>
                                              <a:pt x="261" y="44"/>
                                            </a:lnTo>
                                            <a:lnTo>
                                              <a:pt x="299" y="44"/>
                                            </a:lnTo>
                                            <a:lnTo>
                                              <a:pt x="323" y="53"/>
                                            </a:lnTo>
                                            <a:lnTo>
                                              <a:pt x="343" y="63"/>
                                            </a:lnTo>
                                            <a:lnTo>
                                              <a:pt x="352" y="82"/>
                                            </a:lnTo>
                                            <a:lnTo>
                                              <a:pt x="352" y="140"/>
                                            </a:lnTo>
                                            <a:lnTo>
                                              <a:pt x="357" y="256"/>
                                            </a:lnTo>
                                            <a:lnTo>
                                              <a:pt x="357" y="367"/>
                                            </a:lnTo>
                                            <a:lnTo>
                                              <a:pt x="357" y="425"/>
                                            </a:lnTo>
                                            <a:lnTo>
                                              <a:pt x="352" y="425"/>
                                            </a:lnTo>
                                            <a:close/>
                                            <a:moveTo>
                                              <a:pt x="5" y="406"/>
                                            </a:moveTo>
                                            <a:lnTo>
                                              <a:pt x="5" y="328"/>
                                            </a:lnTo>
                                            <a:lnTo>
                                              <a:pt x="5" y="251"/>
                                            </a:lnTo>
                                            <a:lnTo>
                                              <a:pt x="5" y="174"/>
                                            </a:lnTo>
                                            <a:lnTo>
                                              <a:pt x="5" y="97"/>
                                            </a:lnTo>
                                            <a:lnTo>
                                              <a:pt x="10" y="82"/>
                                            </a:lnTo>
                                            <a:lnTo>
                                              <a:pt x="14" y="68"/>
                                            </a:lnTo>
                                            <a:lnTo>
                                              <a:pt x="19" y="58"/>
                                            </a:lnTo>
                                            <a:lnTo>
                                              <a:pt x="29" y="53"/>
                                            </a:lnTo>
                                            <a:lnTo>
                                              <a:pt x="58" y="48"/>
                                            </a:lnTo>
                                            <a:lnTo>
                                              <a:pt x="92" y="48"/>
                                            </a:lnTo>
                                            <a:lnTo>
                                              <a:pt x="101" y="44"/>
                                            </a:lnTo>
                                            <a:lnTo>
                                              <a:pt x="111" y="29"/>
                                            </a:lnTo>
                                            <a:lnTo>
                                              <a:pt x="116" y="15"/>
                                            </a:lnTo>
                                            <a:lnTo>
                                              <a:pt x="121" y="5"/>
                                            </a:lnTo>
                                            <a:lnTo>
                                              <a:pt x="232" y="5"/>
                                            </a:lnTo>
                                            <a:lnTo>
                                              <a:pt x="237" y="19"/>
                                            </a:lnTo>
                                            <a:lnTo>
                                              <a:pt x="241" y="34"/>
                                            </a:lnTo>
                                            <a:lnTo>
                                              <a:pt x="251" y="44"/>
                                            </a:lnTo>
                                            <a:lnTo>
                                              <a:pt x="261" y="48"/>
                                            </a:lnTo>
                                            <a:lnTo>
                                              <a:pt x="285" y="48"/>
                                            </a:lnTo>
                                            <a:lnTo>
                                              <a:pt x="314" y="53"/>
                                            </a:lnTo>
                                            <a:lnTo>
                                              <a:pt x="328" y="58"/>
                                            </a:lnTo>
                                            <a:lnTo>
                                              <a:pt x="338" y="63"/>
                                            </a:lnTo>
                                            <a:lnTo>
                                              <a:pt x="343" y="73"/>
                                            </a:lnTo>
                                            <a:lnTo>
                                              <a:pt x="348" y="82"/>
                                            </a:lnTo>
                                            <a:lnTo>
                                              <a:pt x="348" y="135"/>
                                            </a:lnTo>
                                            <a:lnTo>
                                              <a:pt x="352" y="237"/>
                                            </a:lnTo>
                                            <a:lnTo>
                                              <a:pt x="348" y="343"/>
                                            </a:lnTo>
                                            <a:lnTo>
                                              <a:pt x="348" y="401"/>
                                            </a:lnTo>
                                            <a:lnTo>
                                              <a:pt x="348" y="406"/>
                                            </a:lnTo>
                                            <a:lnTo>
                                              <a:pt x="338" y="391"/>
                                            </a:lnTo>
                                            <a:lnTo>
                                              <a:pt x="328" y="377"/>
                                            </a:lnTo>
                                            <a:lnTo>
                                              <a:pt x="319" y="367"/>
                                            </a:lnTo>
                                            <a:lnTo>
                                              <a:pt x="304" y="357"/>
                                            </a:lnTo>
                                            <a:lnTo>
                                              <a:pt x="299" y="352"/>
                                            </a:lnTo>
                                            <a:lnTo>
                                              <a:pt x="294" y="352"/>
                                            </a:lnTo>
                                            <a:lnTo>
                                              <a:pt x="294" y="348"/>
                                            </a:lnTo>
                                            <a:lnTo>
                                              <a:pt x="290" y="343"/>
                                            </a:lnTo>
                                            <a:lnTo>
                                              <a:pt x="280" y="338"/>
                                            </a:lnTo>
                                            <a:lnTo>
                                              <a:pt x="265" y="333"/>
                                            </a:lnTo>
                                            <a:lnTo>
                                              <a:pt x="261" y="328"/>
                                            </a:lnTo>
                                            <a:lnTo>
                                              <a:pt x="251" y="324"/>
                                            </a:lnTo>
                                            <a:lnTo>
                                              <a:pt x="227" y="319"/>
                                            </a:lnTo>
                                            <a:lnTo>
                                              <a:pt x="217" y="314"/>
                                            </a:lnTo>
                                            <a:lnTo>
                                              <a:pt x="198" y="309"/>
                                            </a:lnTo>
                                            <a:lnTo>
                                              <a:pt x="154" y="309"/>
                                            </a:lnTo>
                                            <a:lnTo>
                                              <a:pt x="135" y="314"/>
                                            </a:lnTo>
                                            <a:lnTo>
                                              <a:pt x="130" y="314"/>
                                            </a:lnTo>
                                            <a:lnTo>
                                              <a:pt x="111" y="324"/>
                                            </a:lnTo>
                                            <a:lnTo>
                                              <a:pt x="92" y="328"/>
                                            </a:lnTo>
                                            <a:lnTo>
                                              <a:pt x="77" y="338"/>
                                            </a:lnTo>
                                            <a:lnTo>
                                              <a:pt x="63" y="348"/>
                                            </a:lnTo>
                                            <a:lnTo>
                                              <a:pt x="58" y="348"/>
                                            </a:lnTo>
                                            <a:lnTo>
                                              <a:pt x="58" y="352"/>
                                            </a:lnTo>
                                            <a:lnTo>
                                              <a:pt x="53" y="352"/>
                                            </a:lnTo>
                                            <a:lnTo>
                                              <a:pt x="48" y="357"/>
                                            </a:lnTo>
                                            <a:lnTo>
                                              <a:pt x="39" y="367"/>
                                            </a:lnTo>
                                            <a:lnTo>
                                              <a:pt x="29" y="377"/>
                                            </a:lnTo>
                                            <a:lnTo>
                                              <a:pt x="29" y="381"/>
                                            </a:lnTo>
                                            <a:lnTo>
                                              <a:pt x="24" y="381"/>
                                            </a:lnTo>
                                            <a:lnTo>
                                              <a:pt x="10" y="396"/>
                                            </a:lnTo>
                                            <a:lnTo>
                                              <a:pt x="5" y="4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nvGrpSpPr>
                                      <p:cNvPr id="36" name="Group 39"/>
                                      <p:cNvGrpSpPr>
                                        <a:grpSpLocks/>
                                      </p:cNvGrpSpPr>
                                      <p:nvPr/>
                                    </p:nvGrpSpPr>
                                    <p:grpSpPr bwMode="auto">
                                      <a:xfrm>
                                        <a:off x="4490" y="1417"/>
                                        <a:ext cx="902" cy="994"/>
                                        <a:chOff x="4490" y="1417"/>
                                        <a:chExt cx="902" cy="994"/>
                                      </a:xfrm>
                                    </p:grpSpPr>
                                    <p:sp>
                                      <p:nvSpPr>
                                        <p:cNvPr id="37" name="Freeform 40"/>
                                        <p:cNvSpPr>
                                          <a:spLocks noEditPoints="1"/>
                                        </p:cNvSpPr>
                                        <p:nvPr/>
                                      </p:nvSpPr>
                                      <p:spPr bwMode="auto">
                                        <a:xfrm>
                                          <a:off x="4786" y="1497"/>
                                          <a:ext cx="310" cy="231"/>
                                        </a:xfrm>
                                        <a:custGeom>
                                          <a:avLst/>
                                          <a:gdLst>
                                            <a:gd name="T0" fmla="*/ 34 w 319"/>
                                            <a:gd name="T1" fmla="*/ 327 h 212"/>
                                            <a:gd name="T2" fmla="*/ 251 w 319"/>
                                            <a:gd name="T3" fmla="*/ 327 h 212"/>
                                            <a:gd name="T4" fmla="*/ 256 w 319"/>
                                            <a:gd name="T5" fmla="*/ 311 h 212"/>
                                            <a:gd name="T6" fmla="*/ 260 w 319"/>
                                            <a:gd name="T7" fmla="*/ 296 h 212"/>
                                            <a:gd name="T8" fmla="*/ 264 w 319"/>
                                            <a:gd name="T9" fmla="*/ 280 h 212"/>
                                            <a:gd name="T10" fmla="*/ 272 w 319"/>
                                            <a:gd name="T11" fmla="*/ 273 h 212"/>
                                            <a:gd name="T12" fmla="*/ 272 w 319"/>
                                            <a:gd name="T13" fmla="*/ 58 h 212"/>
                                            <a:gd name="T14" fmla="*/ 264 w 319"/>
                                            <a:gd name="T15" fmla="*/ 50 h 212"/>
                                            <a:gd name="T16" fmla="*/ 260 w 319"/>
                                            <a:gd name="T17" fmla="*/ 37 h 212"/>
                                            <a:gd name="T18" fmla="*/ 251 w 319"/>
                                            <a:gd name="T19" fmla="*/ 21 h 212"/>
                                            <a:gd name="T20" fmla="*/ 251 w 319"/>
                                            <a:gd name="T21" fmla="*/ 4 h 212"/>
                                            <a:gd name="T22" fmla="*/ 34 w 319"/>
                                            <a:gd name="T23" fmla="*/ 4 h 212"/>
                                            <a:gd name="T24" fmla="*/ 29 w 319"/>
                                            <a:gd name="T25" fmla="*/ 21 h 212"/>
                                            <a:gd name="T26" fmla="*/ 24 w 319"/>
                                            <a:gd name="T27" fmla="*/ 37 h 212"/>
                                            <a:gd name="T28" fmla="*/ 17 w 319"/>
                                            <a:gd name="T29" fmla="*/ 50 h 212"/>
                                            <a:gd name="T30" fmla="*/ 5 w 319"/>
                                            <a:gd name="T31" fmla="*/ 50 h 212"/>
                                            <a:gd name="T32" fmla="*/ 5 w 319"/>
                                            <a:gd name="T33" fmla="*/ 273 h 212"/>
                                            <a:gd name="T34" fmla="*/ 17 w 319"/>
                                            <a:gd name="T35" fmla="*/ 280 h 212"/>
                                            <a:gd name="T36" fmla="*/ 24 w 319"/>
                                            <a:gd name="T37" fmla="*/ 289 h 212"/>
                                            <a:gd name="T38" fmla="*/ 29 w 319"/>
                                            <a:gd name="T39" fmla="*/ 303 h 212"/>
                                            <a:gd name="T40" fmla="*/ 34 w 319"/>
                                            <a:gd name="T41" fmla="*/ 327 h 212"/>
                                            <a:gd name="T42" fmla="*/ 29 w 319"/>
                                            <a:gd name="T43" fmla="*/ 327 h 212"/>
                                            <a:gd name="T44" fmla="*/ 256 w 319"/>
                                            <a:gd name="T45" fmla="*/ 327 h 212"/>
                                            <a:gd name="T46" fmla="*/ 260 w 319"/>
                                            <a:gd name="T47" fmla="*/ 311 h 212"/>
                                            <a:gd name="T48" fmla="*/ 264 w 319"/>
                                            <a:gd name="T49" fmla="*/ 296 h 212"/>
                                            <a:gd name="T50" fmla="*/ 268 w 319"/>
                                            <a:gd name="T51" fmla="*/ 280 h 212"/>
                                            <a:gd name="T52" fmla="*/ 277 w 319"/>
                                            <a:gd name="T53" fmla="*/ 273 h 212"/>
                                            <a:gd name="T54" fmla="*/ 277 w 319"/>
                                            <a:gd name="T55" fmla="*/ 50 h 212"/>
                                            <a:gd name="T56" fmla="*/ 268 w 319"/>
                                            <a:gd name="T57" fmla="*/ 44 h 212"/>
                                            <a:gd name="T58" fmla="*/ 264 w 319"/>
                                            <a:gd name="T59" fmla="*/ 37 h 212"/>
                                            <a:gd name="T60" fmla="*/ 256 w 319"/>
                                            <a:gd name="T61" fmla="*/ 21 h 212"/>
                                            <a:gd name="T62" fmla="*/ 256 w 319"/>
                                            <a:gd name="T63" fmla="*/ 0 h 212"/>
                                            <a:gd name="T64" fmla="*/ 29 w 319"/>
                                            <a:gd name="T65" fmla="*/ 0 h 212"/>
                                            <a:gd name="T66" fmla="*/ 24 w 319"/>
                                            <a:gd name="T67" fmla="*/ 21 h 212"/>
                                            <a:gd name="T68" fmla="*/ 20 w 319"/>
                                            <a:gd name="T69" fmla="*/ 37 h 212"/>
                                            <a:gd name="T70" fmla="*/ 15 w 319"/>
                                            <a:gd name="T71" fmla="*/ 44 h 212"/>
                                            <a:gd name="T72" fmla="*/ 0 w 319"/>
                                            <a:gd name="T73" fmla="*/ 50 h 212"/>
                                            <a:gd name="T74" fmla="*/ 0 w 319"/>
                                            <a:gd name="T75" fmla="*/ 273 h 212"/>
                                            <a:gd name="T76" fmla="*/ 15 w 319"/>
                                            <a:gd name="T77" fmla="*/ 280 h 212"/>
                                            <a:gd name="T78" fmla="*/ 20 w 319"/>
                                            <a:gd name="T79" fmla="*/ 296 h 212"/>
                                            <a:gd name="T80" fmla="*/ 24 w 319"/>
                                            <a:gd name="T81" fmla="*/ 311 h 212"/>
                                            <a:gd name="T82" fmla="*/ 29 w 319"/>
                                            <a:gd name="T83" fmla="*/ 327 h 2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19"/>
                                            <a:gd name="T127" fmla="*/ 0 h 212"/>
                                            <a:gd name="T128" fmla="*/ 319 w 319"/>
                                            <a:gd name="T129" fmla="*/ 212 h 2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19" h="212">
                                              <a:moveTo>
                                                <a:pt x="39" y="212"/>
                                              </a:moveTo>
                                              <a:lnTo>
                                                <a:pt x="290" y="212"/>
                                              </a:lnTo>
                                              <a:lnTo>
                                                <a:pt x="295" y="202"/>
                                              </a:lnTo>
                                              <a:lnTo>
                                                <a:pt x="300" y="193"/>
                                              </a:lnTo>
                                              <a:lnTo>
                                                <a:pt x="305" y="183"/>
                                              </a:lnTo>
                                              <a:lnTo>
                                                <a:pt x="314" y="178"/>
                                              </a:lnTo>
                                              <a:lnTo>
                                                <a:pt x="314" y="38"/>
                                              </a:lnTo>
                                              <a:lnTo>
                                                <a:pt x="305" y="33"/>
                                              </a:lnTo>
                                              <a:lnTo>
                                                <a:pt x="300" y="24"/>
                                              </a:lnTo>
                                              <a:lnTo>
                                                <a:pt x="290" y="14"/>
                                              </a:lnTo>
                                              <a:lnTo>
                                                <a:pt x="290" y="4"/>
                                              </a:lnTo>
                                              <a:lnTo>
                                                <a:pt x="39" y="4"/>
                                              </a:lnTo>
                                              <a:lnTo>
                                                <a:pt x="34" y="14"/>
                                              </a:lnTo>
                                              <a:lnTo>
                                                <a:pt x="29" y="24"/>
                                              </a:lnTo>
                                              <a:lnTo>
                                                <a:pt x="20" y="33"/>
                                              </a:lnTo>
                                              <a:lnTo>
                                                <a:pt x="5" y="33"/>
                                              </a:lnTo>
                                              <a:lnTo>
                                                <a:pt x="5" y="178"/>
                                              </a:lnTo>
                                              <a:lnTo>
                                                <a:pt x="20" y="183"/>
                                              </a:lnTo>
                                              <a:lnTo>
                                                <a:pt x="29" y="188"/>
                                              </a:lnTo>
                                              <a:lnTo>
                                                <a:pt x="34" y="197"/>
                                              </a:lnTo>
                                              <a:lnTo>
                                                <a:pt x="39" y="212"/>
                                              </a:lnTo>
                                              <a:close/>
                                              <a:moveTo>
                                                <a:pt x="34" y="212"/>
                                              </a:moveTo>
                                              <a:lnTo>
                                                <a:pt x="295" y="212"/>
                                              </a:lnTo>
                                              <a:lnTo>
                                                <a:pt x="300" y="202"/>
                                              </a:lnTo>
                                              <a:lnTo>
                                                <a:pt x="305" y="193"/>
                                              </a:lnTo>
                                              <a:lnTo>
                                                <a:pt x="309" y="183"/>
                                              </a:lnTo>
                                              <a:lnTo>
                                                <a:pt x="319" y="178"/>
                                              </a:lnTo>
                                              <a:lnTo>
                                                <a:pt x="319" y="33"/>
                                              </a:lnTo>
                                              <a:lnTo>
                                                <a:pt x="309" y="28"/>
                                              </a:lnTo>
                                              <a:lnTo>
                                                <a:pt x="305" y="24"/>
                                              </a:lnTo>
                                              <a:lnTo>
                                                <a:pt x="295" y="14"/>
                                              </a:lnTo>
                                              <a:lnTo>
                                                <a:pt x="295" y="0"/>
                                              </a:lnTo>
                                              <a:lnTo>
                                                <a:pt x="34" y="0"/>
                                              </a:lnTo>
                                              <a:lnTo>
                                                <a:pt x="29" y="14"/>
                                              </a:lnTo>
                                              <a:lnTo>
                                                <a:pt x="25" y="24"/>
                                              </a:lnTo>
                                              <a:lnTo>
                                                <a:pt x="15" y="28"/>
                                              </a:lnTo>
                                              <a:lnTo>
                                                <a:pt x="0" y="33"/>
                                              </a:lnTo>
                                              <a:lnTo>
                                                <a:pt x="0" y="178"/>
                                              </a:lnTo>
                                              <a:lnTo>
                                                <a:pt x="15" y="183"/>
                                              </a:lnTo>
                                              <a:lnTo>
                                                <a:pt x="25" y="193"/>
                                              </a:lnTo>
                                              <a:lnTo>
                                                <a:pt x="29" y="202"/>
                                              </a:lnTo>
                                              <a:lnTo>
                                                <a:pt x="34" y="2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nvGrpSpPr>
                                        <p:cNvPr id="38" name="Group 41"/>
                                        <p:cNvGrpSpPr>
                                          <a:grpSpLocks/>
                                        </p:cNvGrpSpPr>
                                        <p:nvPr/>
                                      </p:nvGrpSpPr>
                                      <p:grpSpPr bwMode="auto">
                                        <a:xfrm>
                                          <a:off x="4490" y="1417"/>
                                          <a:ext cx="902" cy="994"/>
                                          <a:chOff x="4490" y="1417"/>
                                          <a:chExt cx="902" cy="994"/>
                                        </a:xfrm>
                                      </p:grpSpPr>
                                      <p:sp>
                                        <p:nvSpPr>
                                          <p:cNvPr id="39" name="Freeform 42"/>
                                          <p:cNvSpPr>
                                            <a:spLocks noEditPoints="1"/>
                                          </p:cNvSpPr>
                                          <p:nvPr/>
                                        </p:nvSpPr>
                                        <p:spPr bwMode="auto">
                                          <a:xfrm>
                                            <a:off x="4759" y="1796"/>
                                            <a:ext cx="370" cy="416"/>
                                          </a:xfrm>
                                          <a:custGeom>
                                            <a:avLst/>
                                            <a:gdLst>
                                              <a:gd name="T0" fmla="*/ 72 w 381"/>
                                              <a:gd name="T1" fmla="*/ 59 h 381"/>
                                              <a:gd name="T2" fmla="*/ 72 w 381"/>
                                              <a:gd name="T3" fmla="*/ 90 h 381"/>
                                              <a:gd name="T4" fmla="*/ 96 w 381"/>
                                              <a:gd name="T5" fmla="*/ 29 h 381"/>
                                              <a:gd name="T6" fmla="*/ 105 w 381"/>
                                              <a:gd name="T7" fmla="*/ 74 h 381"/>
                                              <a:gd name="T8" fmla="*/ 91 w 381"/>
                                              <a:gd name="T9" fmla="*/ 67 h 381"/>
                                              <a:gd name="T10" fmla="*/ 100 w 381"/>
                                              <a:gd name="T11" fmla="*/ 51 h 381"/>
                                              <a:gd name="T12" fmla="*/ 86 w 381"/>
                                              <a:gd name="T13" fmla="*/ 59 h 381"/>
                                              <a:gd name="T14" fmla="*/ 120 w 381"/>
                                              <a:gd name="T15" fmla="*/ 14 h 381"/>
                                              <a:gd name="T16" fmla="*/ 142 w 381"/>
                                              <a:gd name="T17" fmla="*/ 0 h 381"/>
                                              <a:gd name="T18" fmla="*/ 179 w 381"/>
                                              <a:gd name="T19" fmla="*/ 0 h 381"/>
                                              <a:gd name="T20" fmla="*/ 200 w 381"/>
                                              <a:gd name="T21" fmla="*/ 45 h 381"/>
                                              <a:gd name="T22" fmla="*/ 220 w 381"/>
                                              <a:gd name="T23" fmla="*/ 14 h 381"/>
                                              <a:gd name="T24" fmla="*/ 204 w 381"/>
                                              <a:gd name="T25" fmla="*/ 29 h 381"/>
                                              <a:gd name="T26" fmla="*/ 224 w 381"/>
                                              <a:gd name="T27" fmla="*/ 37 h 381"/>
                                              <a:gd name="T28" fmla="*/ 245 w 381"/>
                                              <a:gd name="T29" fmla="*/ 45 h 381"/>
                                              <a:gd name="T30" fmla="*/ 220 w 381"/>
                                              <a:gd name="T31" fmla="*/ 67 h 381"/>
                                              <a:gd name="T32" fmla="*/ 224 w 381"/>
                                              <a:gd name="T33" fmla="*/ 59 h 381"/>
                                              <a:gd name="T34" fmla="*/ 241 w 381"/>
                                              <a:gd name="T35" fmla="*/ 45 h 381"/>
                                              <a:gd name="T36" fmla="*/ 258 w 381"/>
                                              <a:gd name="T37" fmla="*/ 90 h 381"/>
                                              <a:gd name="T38" fmla="*/ 266 w 381"/>
                                              <a:gd name="T39" fmla="*/ 128 h 381"/>
                                              <a:gd name="T40" fmla="*/ 275 w 381"/>
                                              <a:gd name="T41" fmla="*/ 90 h 381"/>
                                              <a:gd name="T42" fmla="*/ 284 w 381"/>
                                              <a:gd name="T43" fmla="*/ 96 h 381"/>
                                              <a:gd name="T44" fmla="*/ 270 w 381"/>
                                              <a:gd name="T45" fmla="*/ 119 h 381"/>
                                              <a:gd name="T46" fmla="*/ 300 w 381"/>
                                              <a:gd name="T47" fmla="*/ 171 h 381"/>
                                              <a:gd name="T48" fmla="*/ 291 w 381"/>
                                              <a:gd name="T49" fmla="*/ 202 h 381"/>
                                              <a:gd name="T50" fmla="*/ 304 w 381"/>
                                              <a:gd name="T51" fmla="*/ 231 h 381"/>
                                              <a:gd name="T52" fmla="*/ 329 w 381"/>
                                              <a:gd name="T53" fmla="*/ 254 h 381"/>
                                              <a:gd name="T54" fmla="*/ 313 w 381"/>
                                              <a:gd name="T55" fmla="*/ 238 h 381"/>
                                              <a:gd name="T56" fmla="*/ 304 w 381"/>
                                              <a:gd name="T57" fmla="*/ 284 h 381"/>
                                              <a:gd name="T58" fmla="*/ 324 w 381"/>
                                              <a:gd name="T59" fmla="*/ 367 h 381"/>
                                              <a:gd name="T60" fmla="*/ 300 w 381"/>
                                              <a:gd name="T61" fmla="*/ 382 h 381"/>
                                              <a:gd name="T62" fmla="*/ 313 w 381"/>
                                              <a:gd name="T63" fmla="*/ 382 h 381"/>
                                              <a:gd name="T64" fmla="*/ 300 w 381"/>
                                              <a:gd name="T65" fmla="*/ 427 h 381"/>
                                              <a:gd name="T66" fmla="*/ 270 w 381"/>
                                              <a:gd name="T67" fmla="*/ 509 h 381"/>
                                              <a:gd name="T68" fmla="*/ 233 w 381"/>
                                              <a:gd name="T69" fmla="*/ 569 h 381"/>
                                              <a:gd name="T70" fmla="*/ 200 w 381"/>
                                              <a:gd name="T71" fmla="*/ 539 h 381"/>
                                              <a:gd name="T72" fmla="*/ 195 w 381"/>
                                              <a:gd name="T73" fmla="*/ 545 h 381"/>
                                              <a:gd name="T74" fmla="*/ 183 w 381"/>
                                              <a:gd name="T75" fmla="*/ 584 h 381"/>
                                              <a:gd name="T76" fmla="*/ 192 w 381"/>
                                              <a:gd name="T77" fmla="*/ 561 h 381"/>
                                              <a:gd name="T78" fmla="*/ 153 w 381"/>
                                              <a:gd name="T79" fmla="*/ 592 h 381"/>
                                              <a:gd name="T80" fmla="*/ 142 w 381"/>
                                              <a:gd name="T81" fmla="*/ 545 h 381"/>
                                              <a:gd name="T82" fmla="*/ 149 w 381"/>
                                              <a:gd name="T83" fmla="*/ 575 h 381"/>
                                              <a:gd name="T84" fmla="*/ 142 w 381"/>
                                              <a:gd name="T85" fmla="*/ 575 h 381"/>
                                              <a:gd name="T86" fmla="*/ 138 w 381"/>
                                              <a:gd name="T87" fmla="*/ 539 h 381"/>
                                              <a:gd name="T88" fmla="*/ 96 w 381"/>
                                              <a:gd name="T89" fmla="*/ 555 h 381"/>
                                              <a:gd name="T90" fmla="*/ 109 w 381"/>
                                              <a:gd name="T91" fmla="*/ 516 h 381"/>
                                              <a:gd name="T92" fmla="*/ 100 w 381"/>
                                              <a:gd name="T93" fmla="*/ 555 h 381"/>
                                              <a:gd name="T94" fmla="*/ 76 w 381"/>
                                              <a:gd name="T95" fmla="*/ 539 h 381"/>
                                              <a:gd name="T96" fmla="*/ 57 w 381"/>
                                              <a:gd name="T97" fmla="*/ 471 h 381"/>
                                              <a:gd name="T98" fmla="*/ 62 w 381"/>
                                              <a:gd name="T99" fmla="*/ 479 h 381"/>
                                              <a:gd name="T100" fmla="*/ 28 w 381"/>
                                              <a:gd name="T101" fmla="*/ 455 h 381"/>
                                              <a:gd name="T102" fmla="*/ 47 w 381"/>
                                              <a:gd name="T103" fmla="*/ 419 h 381"/>
                                              <a:gd name="T104" fmla="*/ 33 w 381"/>
                                              <a:gd name="T105" fmla="*/ 436 h 381"/>
                                              <a:gd name="T106" fmla="*/ 23 w 381"/>
                                              <a:gd name="T107" fmla="*/ 389 h 381"/>
                                              <a:gd name="T108" fmla="*/ 23 w 381"/>
                                              <a:gd name="T109" fmla="*/ 328 h 381"/>
                                              <a:gd name="T110" fmla="*/ 4 w 381"/>
                                              <a:gd name="T111" fmla="*/ 353 h 381"/>
                                              <a:gd name="T112" fmla="*/ 17 w 381"/>
                                              <a:gd name="T113" fmla="*/ 353 h 381"/>
                                              <a:gd name="T114" fmla="*/ 28 w 381"/>
                                              <a:gd name="T115" fmla="*/ 358 h 381"/>
                                              <a:gd name="T116" fmla="*/ 17 w 381"/>
                                              <a:gd name="T117" fmla="*/ 247 h 381"/>
                                              <a:gd name="T118" fmla="*/ 14 w 381"/>
                                              <a:gd name="T119" fmla="*/ 238 h 381"/>
                                              <a:gd name="T120" fmla="*/ 14 w 381"/>
                                              <a:gd name="T121" fmla="*/ 186 h 381"/>
                                              <a:gd name="T122" fmla="*/ 28 w 381"/>
                                              <a:gd name="T123" fmla="*/ 141 h 381"/>
                                              <a:gd name="T124" fmla="*/ 49 w 381"/>
                                              <a:gd name="T125" fmla="*/ 156 h 3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1"/>
                                              <a:gd name="T190" fmla="*/ 0 h 381"/>
                                              <a:gd name="T191" fmla="*/ 381 w 381"/>
                                              <a:gd name="T192" fmla="*/ 381 h 38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1" h="381">
                                                <a:moveTo>
                                                  <a:pt x="72" y="48"/>
                                                </a:moveTo>
                                                <a:lnTo>
                                                  <a:pt x="82" y="53"/>
                                                </a:lnTo>
                                                <a:lnTo>
                                                  <a:pt x="86" y="48"/>
                                                </a:lnTo>
                                                <a:lnTo>
                                                  <a:pt x="86" y="43"/>
                                                </a:lnTo>
                                                <a:lnTo>
                                                  <a:pt x="82" y="38"/>
                                                </a:lnTo>
                                                <a:lnTo>
                                                  <a:pt x="82" y="43"/>
                                                </a:lnTo>
                                                <a:lnTo>
                                                  <a:pt x="72" y="48"/>
                                                </a:lnTo>
                                                <a:close/>
                                                <a:moveTo>
                                                  <a:pt x="86" y="72"/>
                                                </a:moveTo>
                                                <a:lnTo>
                                                  <a:pt x="67" y="48"/>
                                                </a:lnTo>
                                                <a:lnTo>
                                                  <a:pt x="77" y="38"/>
                                                </a:lnTo>
                                                <a:lnTo>
                                                  <a:pt x="82" y="38"/>
                                                </a:lnTo>
                                                <a:lnTo>
                                                  <a:pt x="86" y="38"/>
                                                </a:lnTo>
                                                <a:lnTo>
                                                  <a:pt x="91" y="38"/>
                                                </a:lnTo>
                                                <a:lnTo>
                                                  <a:pt x="91" y="43"/>
                                                </a:lnTo>
                                                <a:lnTo>
                                                  <a:pt x="91" y="48"/>
                                                </a:lnTo>
                                                <a:lnTo>
                                                  <a:pt x="91" y="53"/>
                                                </a:lnTo>
                                                <a:lnTo>
                                                  <a:pt x="82" y="58"/>
                                                </a:lnTo>
                                                <a:lnTo>
                                                  <a:pt x="91" y="67"/>
                                                </a:lnTo>
                                                <a:lnTo>
                                                  <a:pt x="86" y="72"/>
                                                </a:lnTo>
                                                <a:close/>
                                                <a:moveTo>
                                                  <a:pt x="101" y="38"/>
                                                </a:moveTo>
                                                <a:lnTo>
                                                  <a:pt x="96" y="38"/>
                                                </a:lnTo>
                                                <a:lnTo>
                                                  <a:pt x="96" y="33"/>
                                                </a:lnTo>
                                                <a:lnTo>
                                                  <a:pt x="96" y="29"/>
                                                </a:lnTo>
                                                <a:lnTo>
                                                  <a:pt x="96" y="24"/>
                                                </a:lnTo>
                                                <a:lnTo>
                                                  <a:pt x="101" y="24"/>
                                                </a:lnTo>
                                                <a:lnTo>
                                                  <a:pt x="101" y="19"/>
                                                </a:lnTo>
                                                <a:lnTo>
                                                  <a:pt x="106" y="19"/>
                                                </a:lnTo>
                                                <a:lnTo>
                                                  <a:pt x="111" y="19"/>
                                                </a:lnTo>
                                                <a:lnTo>
                                                  <a:pt x="115" y="19"/>
                                                </a:lnTo>
                                                <a:lnTo>
                                                  <a:pt x="115" y="24"/>
                                                </a:lnTo>
                                                <a:lnTo>
                                                  <a:pt x="120" y="29"/>
                                                </a:lnTo>
                                                <a:lnTo>
                                                  <a:pt x="120" y="33"/>
                                                </a:lnTo>
                                                <a:lnTo>
                                                  <a:pt x="125" y="38"/>
                                                </a:lnTo>
                                                <a:lnTo>
                                                  <a:pt x="125" y="43"/>
                                                </a:lnTo>
                                                <a:lnTo>
                                                  <a:pt x="120" y="43"/>
                                                </a:lnTo>
                                                <a:lnTo>
                                                  <a:pt x="120" y="48"/>
                                                </a:lnTo>
                                                <a:lnTo>
                                                  <a:pt x="115" y="48"/>
                                                </a:lnTo>
                                                <a:lnTo>
                                                  <a:pt x="115" y="53"/>
                                                </a:lnTo>
                                                <a:lnTo>
                                                  <a:pt x="111" y="53"/>
                                                </a:lnTo>
                                                <a:lnTo>
                                                  <a:pt x="106" y="48"/>
                                                </a:lnTo>
                                                <a:lnTo>
                                                  <a:pt x="101" y="48"/>
                                                </a:lnTo>
                                                <a:lnTo>
                                                  <a:pt x="101" y="43"/>
                                                </a:lnTo>
                                                <a:lnTo>
                                                  <a:pt x="101" y="38"/>
                                                </a:lnTo>
                                                <a:close/>
                                                <a:moveTo>
                                                  <a:pt x="106" y="38"/>
                                                </a:moveTo>
                                                <a:lnTo>
                                                  <a:pt x="106" y="38"/>
                                                </a:lnTo>
                                                <a:lnTo>
                                                  <a:pt x="106" y="43"/>
                                                </a:lnTo>
                                                <a:lnTo>
                                                  <a:pt x="111" y="43"/>
                                                </a:lnTo>
                                                <a:lnTo>
                                                  <a:pt x="111" y="48"/>
                                                </a:lnTo>
                                                <a:lnTo>
                                                  <a:pt x="115" y="48"/>
                                                </a:lnTo>
                                                <a:lnTo>
                                                  <a:pt x="115" y="43"/>
                                                </a:lnTo>
                                                <a:lnTo>
                                                  <a:pt x="120" y="43"/>
                                                </a:lnTo>
                                                <a:lnTo>
                                                  <a:pt x="120" y="38"/>
                                                </a:lnTo>
                                                <a:lnTo>
                                                  <a:pt x="115" y="38"/>
                                                </a:lnTo>
                                                <a:lnTo>
                                                  <a:pt x="115" y="33"/>
                                                </a:lnTo>
                                                <a:lnTo>
                                                  <a:pt x="115" y="29"/>
                                                </a:lnTo>
                                                <a:lnTo>
                                                  <a:pt x="111" y="29"/>
                                                </a:lnTo>
                                                <a:lnTo>
                                                  <a:pt x="111" y="24"/>
                                                </a:lnTo>
                                                <a:lnTo>
                                                  <a:pt x="106" y="24"/>
                                                </a:lnTo>
                                                <a:lnTo>
                                                  <a:pt x="101" y="29"/>
                                                </a:lnTo>
                                                <a:lnTo>
                                                  <a:pt x="101" y="33"/>
                                                </a:lnTo>
                                                <a:lnTo>
                                                  <a:pt x="101" y="38"/>
                                                </a:lnTo>
                                                <a:lnTo>
                                                  <a:pt x="106" y="38"/>
                                                </a:lnTo>
                                                <a:close/>
                                                <a:moveTo>
                                                  <a:pt x="130" y="14"/>
                                                </a:moveTo>
                                                <a:lnTo>
                                                  <a:pt x="130" y="24"/>
                                                </a:lnTo>
                                                <a:lnTo>
                                                  <a:pt x="140" y="24"/>
                                                </a:lnTo>
                                                <a:lnTo>
                                                  <a:pt x="140" y="19"/>
                                                </a:lnTo>
                                                <a:lnTo>
                                                  <a:pt x="140" y="14"/>
                                                </a:lnTo>
                                                <a:lnTo>
                                                  <a:pt x="135" y="14"/>
                                                </a:lnTo>
                                                <a:lnTo>
                                                  <a:pt x="130" y="14"/>
                                                </a:lnTo>
                                                <a:close/>
                                                <a:moveTo>
                                                  <a:pt x="130" y="43"/>
                                                </a:moveTo>
                                                <a:lnTo>
                                                  <a:pt x="120" y="14"/>
                                                </a:lnTo>
                                                <a:lnTo>
                                                  <a:pt x="135" y="9"/>
                                                </a:lnTo>
                                                <a:lnTo>
                                                  <a:pt x="140" y="9"/>
                                                </a:lnTo>
                                                <a:lnTo>
                                                  <a:pt x="144" y="9"/>
                                                </a:lnTo>
                                                <a:lnTo>
                                                  <a:pt x="144" y="14"/>
                                                </a:lnTo>
                                                <a:lnTo>
                                                  <a:pt x="144" y="19"/>
                                                </a:lnTo>
                                                <a:lnTo>
                                                  <a:pt x="144" y="24"/>
                                                </a:lnTo>
                                                <a:lnTo>
                                                  <a:pt x="154" y="33"/>
                                                </a:lnTo>
                                                <a:lnTo>
                                                  <a:pt x="149" y="38"/>
                                                </a:lnTo>
                                                <a:lnTo>
                                                  <a:pt x="140" y="24"/>
                                                </a:lnTo>
                                                <a:lnTo>
                                                  <a:pt x="135" y="29"/>
                                                </a:lnTo>
                                                <a:lnTo>
                                                  <a:pt x="135" y="43"/>
                                                </a:lnTo>
                                                <a:lnTo>
                                                  <a:pt x="130" y="43"/>
                                                </a:lnTo>
                                                <a:close/>
                                                <a:moveTo>
                                                  <a:pt x="168" y="33"/>
                                                </a:moveTo>
                                                <a:lnTo>
                                                  <a:pt x="164" y="0"/>
                                                </a:lnTo>
                                                <a:lnTo>
                                                  <a:pt x="168" y="0"/>
                                                </a:lnTo>
                                                <a:lnTo>
                                                  <a:pt x="173" y="29"/>
                                                </a:lnTo>
                                                <a:lnTo>
                                                  <a:pt x="188" y="24"/>
                                                </a:lnTo>
                                                <a:lnTo>
                                                  <a:pt x="188" y="29"/>
                                                </a:lnTo>
                                                <a:lnTo>
                                                  <a:pt x="168" y="33"/>
                                                </a:lnTo>
                                                <a:close/>
                                                <a:moveTo>
                                                  <a:pt x="197" y="19"/>
                                                </a:moveTo>
                                                <a:lnTo>
                                                  <a:pt x="207" y="19"/>
                                                </a:lnTo>
                                                <a:lnTo>
                                                  <a:pt x="207" y="4"/>
                                                </a:lnTo>
                                                <a:lnTo>
                                                  <a:pt x="197" y="19"/>
                                                </a:lnTo>
                                                <a:close/>
                                                <a:moveTo>
                                                  <a:pt x="212" y="33"/>
                                                </a:moveTo>
                                                <a:lnTo>
                                                  <a:pt x="212" y="24"/>
                                                </a:lnTo>
                                                <a:lnTo>
                                                  <a:pt x="197" y="24"/>
                                                </a:lnTo>
                                                <a:lnTo>
                                                  <a:pt x="193" y="29"/>
                                                </a:lnTo>
                                                <a:lnTo>
                                                  <a:pt x="188" y="29"/>
                                                </a:lnTo>
                                                <a:lnTo>
                                                  <a:pt x="202" y="0"/>
                                                </a:lnTo>
                                                <a:lnTo>
                                                  <a:pt x="207" y="0"/>
                                                </a:lnTo>
                                                <a:lnTo>
                                                  <a:pt x="217" y="33"/>
                                                </a:lnTo>
                                                <a:lnTo>
                                                  <a:pt x="212" y="33"/>
                                                </a:lnTo>
                                                <a:close/>
                                                <a:moveTo>
                                                  <a:pt x="251" y="29"/>
                                                </a:moveTo>
                                                <a:lnTo>
                                                  <a:pt x="255" y="33"/>
                                                </a:lnTo>
                                                <a:lnTo>
                                                  <a:pt x="251" y="33"/>
                                                </a:lnTo>
                                                <a:lnTo>
                                                  <a:pt x="251" y="38"/>
                                                </a:lnTo>
                                                <a:lnTo>
                                                  <a:pt x="246" y="38"/>
                                                </a:lnTo>
                                                <a:lnTo>
                                                  <a:pt x="241" y="38"/>
                                                </a:lnTo>
                                                <a:lnTo>
                                                  <a:pt x="236" y="38"/>
                                                </a:lnTo>
                                                <a:lnTo>
                                                  <a:pt x="236" y="33"/>
                                                </a:lnTo>
                                                <a:lnTo>
                                                  <a:pt x="231" y="33"/>
                                                </a:lnTo>
                                                <a:lnTo>
                                                  <a:pt x="231" y="29"/>
                                                </a:lnTo>
                                                <a:lnTo>
                                                  <a:pt x="231" y="24"/>
                                                </a:lnTo>
                                                <a:lnTo>
                                                  <a:pt x="236" y="19"/>
                                                </a:lnTo>
                                                <a:lnTo>
                                                  <a:pt x="236" y="14"/>
                                                </a:lnTo>
                                                <a:lnTo>
                                                  <a:pt x="236" y="9"/>
                                                </a:lnTo>
                                                <a:lnTo>
                                                  <a:pt x="241" y="9"/>
                                                </a:lnTo>
                                                <a:lnTo>
                                                  <a:pt x="246" y="4"/>
                                                </a:lnTo>
                                                <a:lnTo>
                                                  <a:pt x="251" y="9"/>
                                                </a:lnTo>
                                                <a:lnTo>
                                                  <a:pt x="255" y="9"/>
                                                </a:lnTo>
                                                <a:lnTo>
                                                  <a:pt x="255" y="14"/>
                                                </a:lnTo>
                                                <a:lnTo>
                                                  <a:pt x="255" y="19"/>
                                                </a:lnTo>
                                                <a:lnTo>
                                                  <a:pt x="251" y="19"/>
                                                </a:lnTo>
                                                <a:lnTo>
                                                  <a:pt x="251" y="14"/>
                                                </a:lnTo>
                                                <a:lnTo>
                                                  <a:pt x="246" y="9"/>
                                                </a:lnTo>
                                                <a:lnTo>
                                                  <a:pt x="241" y="14"/>
                                                </a:lnTo>
                                                <a:lnTo>
                                                  <a:pt x="241" y="19"/>
                                                </a:lnTo>
                                                <a:lnTo>
                                                  <a:pt x="236" y="19"/>
                                                </a:lnTo>
                                                <a:lnTo>
                                                  <a:pt x="236" y="24"/>
                                                </a:lnTo>
                                                <a:lnTo>
                                                  <a:pt x="236" y="29"/>
                                                </a:lnTo>
                                                <a:lnTo>
                                                  <a:pt x="241" y="33"/>
                                                </a:lnTo>
                                                <a:lnTo>
                                                  <a:pt x="246" y="33"/>
                                                </a:lnTo>
                                                <a:lnTo>
                                                  <a:pt x="251" y="29"/>
                                                </a:lnTo>
                                                <a:close/>
                                                <a:moveTo>
                                                  <a:pt x="260" y="29"/>
                                                </a:moveTo>
                                                <a:lnTo>
                                                  <a:pt x="260" y="24"/>
                                                </a:lnTo>
                                                <a:lnTo>
                                                  <a:pt x="265" y="24"/>
                                                </a:lnTo>
                                                <a:lnTo>
                                                  <a:pt x="265" y="19"/>
                                                </a:lnTo>
                                                <a:lnTo>
                                                  <a:pt x="270" y="19"/>
                                                </a:lnTo>
                                                <a:lnTo>
                                                  <a:pt x="275" y="19"/>
                                                </a:lnTo>
                                                <a:lnTo>
                                                  <a:pt x="279" y="19"/>
                                                </a:lnTo>
                                                <a:lnTo>
                                                  <a:pt x="279" y="24"/>
                                                </a:lnTo>
                                                <a:lnTo>
                                                  <a:pt x="284" y="24"/>
                                                </a:lnTo>
                                                <a:lnTo>
                                                  <a:pt x="284" y="29"/>
                                                </a:lnTo>
                                                <a:lnTo>
                                                  <a:pt x="284" y="33"/>
                                                </a:lnTo>
                                                <a:lnTo>
                                                  <a:pt x="279" y="33"/>
                                                </a:lnTo>
                                                <a:lnTo>
                                                  <a:pt x="279" y="38"/>
                                                </a:lnTo>
                                                <a:lnTo>
                                                  <a:pt x="279" y="43"/>
                                                </a:lnTo>
                                                <a:lnTo>
                                                  <a:pt x="275" y="43"/>
                                                </a:lnTo>
                                                <a:lnTo>
                                                  <a:pt x="275" y="48"/>
                                                </a:lnTo>
                                                <a:lnTo>
                                                  <a:pt x="270" y="48"/>
                                                </a:lnTo>
                                                <a:lnTo>
                                                  <a:pt x="265" y="48"/>
                                                </a:lnTo>
                                                <a:lnTo>
                                                  <a:pt x="260" y="48"/>
                                                </a:lnTo>
                                                <a:lnTo>
                                                  <a:pt x="260" y="43"/>
                                                </a:lnTo>
                                                <a:lnTo>
                                                  <a:pt x="255" y="43"/>
                                                </a:lnTo>
                                                <a:lnTo>
                                                  <a:pt x="255" y="38"/>
                                                </a:lnTo>
                                                <a:lnTo>
                                                  <a:pt x="255" y="33"/>
                                                </a:lnTo>
                                                <a:lnTo>
                                                  <a:pt x="260" y="33"/>
                                                </a:lnTo>
                                                <a:lnTo>
                                                  <a:pt x="260" y="29"/>
                                                </a:lnTo>
                                                <a:close/>
                                                <a:moveTo>
                                                  <a:pt x="265" y="29"/>
                                                </a:moveTo>
                                                <a:lnTo>
                                                  <a:pt x="265" y="33"/>
                                                </a:lnTo>
                                                <a:lnTo>
                                                  <a:pt x="260" y="33"/>
                                                </a:lnTo>
                                                <a:lnTo>
                                                  <a:pt x="260" y="38"/>
                                                </a:lnTo>
                                                <a:lnTo>
                                                  <a:pt x="260" y="43"/>
                                                </a:lnTo>
                                                <a:lnTo>
                                                  <a:pt x="265" y="43"/>
                                                </a:lnTo>
                                                <a:lnTo>
                                                  <a:pt x="270" y="43"/>
                                                </a:lnTo>
                                                <a:lnTo>
                                                  <a:pt x="275" y="43"/>
                                                </a:lnTo>
                                                <a:lnTo>
                                                  <a:pt x="275" y="38"/>
                                                </a:lnTo>
                                                <a:lnTo>
                                                  <a:pt x="275" y="33"/>
                                                </a:lnTo>
                                                <a:lnTo>
                                                  <a:pt x="279" y="33"/>
                                                </a:lnTo>
                                                <a:lnTo>
                                                  <a:pt x="279" y="29"/>
                                                </a:lnTo>
                                                <a:lnTo>
                                                  <a:pt x="279" y="24"/>
                                                </a:lnTo>
                                                <a:lnTo>
                                                  <a:pt x="275" y="24"/>
                                                </a:lnTo>
                                                <a:lnTo>
                                                  <a:pt x="270" y="24"/>
                                                </a:lnTo>
                                                <a:lnTo>
                                                  <a:pt x="265" y="24"/>
                                                </a:lnTo>
                                                <a:lnTo>
                                                  <a:pt x="265" y="29"/>
                                                </a:lnTo>
                                                <a:close/>
                                                <a:moveTo>
                                                  <a:pt x="279" y="58"/>
                                                </a:moveTo>
                                                <a:lnTo>
                                                  <a:pt x="299" y="29"/>
                                                </a:lnTo>
                                                <a:lnTo>
                                                  <a:pt x="299" y="33"/>
                                                </a:lnTo>
                                                <a:lnTo>
                                                  <a:pt x="299" y="58"/>
                                                </a:lnTo>
                                                <a:lnTo>
                                                  <a:pt x="313" y="43"/>
                                                </a:lnTo>
                                                <a:lnTo>
                                                  <a:pt x="318" y="43"/>
                                                </a:lnTo>
                                                <a:lnTo>
                                                  <a:pt x="299" y="72"/>
                                                </a:lnTo>
                                                <a:lnTo>
                                                  <a:pt x="294" y="67"/>
                                                </a:lnTo>
                                                <a:lnTo>
                                                  <a:pt x="294" y="38"/>
                                                </a:lnTo>
                                                <a:lnTo>
                                                  <a:pt x="279" y="58"/>
                                                </a:lnTo>
                                                <a:close/>
                                                <a:moveTo>
                                                  <a:pt x="318" y="82"/>
                                                </a:moveTo>
                                                <a:lnTo>
                                                  <a:pt x="323" y="82"/>
                                                </a:lnTo>
                                                <a:lnTo>
                                                  <a:pt x="318" y="87"/>
                                                </a:lnTo>
                                                <a:lnTo>
                                                  <a:pt x="313" y="87"/>
                                                </a:lnTo>
                                                <a:lnTo>
                                                  <a:pt x="308" y="82"/>
                                                </a:lnTo>
                                                <a:lnTo>
                                                  <a:pt x="304" y="77"/>
                                                </a:lnTo>
                                                <a:lnTo>
                                                  <a:pt x="304" y="72"/>
                                                </a:lnTo>
                                                <a:lnTo>
                                                  <a:pt x="308" y="72"/>
                                                </a:lnTo>
                                                <a:lnTo>
                                                  <a:pt x="308" y="67"/>
                                                </a:lnTo>
                                                <a:lnTo>
                                                  <a:pt x="313" y="62"/>
                                                </a:lnTo>
                                                <a:lnTo>
                                                  <a:pt x="318" y="58"/>
                                                </a:lnTo>
                                                <a:lnTo>
                                                  <a:pt x="323" y="58"/>
                                                </a:lnTo>
                                                <a:lnTo>
                                                  <a:pt x="328" y="58"/>
                                                </a:lnTo>
                                                <a:lnTo>
                                                  <a:pt x="333" y="58"/>
                                                </a:lnTo>
                                                <a:lnTo>
                                                  <a:pt x="333" y="62"/>
                                                </a:lnTo>
                                                <a:lnTo>
                                                  <a:pt x="333" y="67"/>
                                                </a:lnTo>
                                                <a:lnTo>
                                                  <a:pt x="333" y="72"/>
                                                </a:lnTo>
                                                <a:lnTo>
                                                  <a:pt x="328" y="72"/>
                                                </a:lnTo>
                                                <a:lnTo>
                                                  <a:pt x="328" y="67"/>
                                                </a:lnTo>
                                                <a:lnTo>
                                                  <a:pt x="328" y="62"/>
                                                </a:lnTo>
                                                <a:lnTo>
                                                  <a:pt x="323" y="62"/>
                                                </a:lnTo>
                                                <a:lnTo>
                                                  <a:pt x="318" y="62"/>
                                                </a:lnTo>
                                                <a:lnTo>
                                                  <a:pt x="313" y="67"/>
                                                </a:lnTo>
                                                <a:lnTo>
                                                  <a:pt x="313" y="72"/>
                                                </a:lnTo>
                                                <a:lnTo>
                                                  <a:pt x="308" y="72"/>
                                                </a:lnTo>
                                                <a:lnTo>
                                                  <a:pt x="308" y="77"/>
                                                </a:lnTo>
                                                <a:lnTo>
                                                  <a:pt x="313" y="77"/>
                                                </a:lnTo>
                                                <a:lnTo>
                                                  <a:pt x="313" y="82"/>
                                                </a:lnTo>
                                                <a:lnTo>
                                                  <a:pt x="318" y="82"/>
                                                </a:lnTo>
                                                <a:close/>
                                                <a:moveTo>
                                                  <a:pt x="318" y="91"/>
                                                </a:moveTo>
                                                <a:lnTo>
                                                  <a:pt x="342" y="72"/>
                                                </a:lnTo>
                                                <a:lnTo>
                                                  <a:pt x="347" y="77"/>
                                                </a:lnTo>
                                                <a:lnTo>
                                                  <a:pt x="323" y="96"/>
                                                </a:lnTo>
                                                <a:lnTo>
                                                  <a:pt x="318" y="91"/>
                                                </a:lnTo>
                                                <a:close/>
                                                <a:moveTo>
                                                  <a:pt x="323" y="101"/>
                                                </a:moveTo>
                                                <a:lnTo>
                                                  <a:pt x="352" y="87"/>
                                                </a:lnTo>
                                                <a:lnTo>
                                                  <a:pt x="362" y="101"/>
                                                </a:lnTo>
                                                <a:lnTo>
                                                  <a:pt x="357" y="106"/>
                                                </a:lnTo>
                                                <a:lnTo>
                                                  <a:pt x="352" y="91"/>
                                                </a:lnTo>
                                                <a:lnTo>
                                                  <a:pt x="342" y="96"/>
                                                </a:lnTo>
                                                <a:lnTo>
                                                  <a:pt x="347" y="106"/>
                                                </a:lnTo>
                                                <a:lnTo>
                                                  <a:pt x="347" y="111"/>
                                                </a:lnTo>
                                                <a:lnTo>
                                                  <a:pt x="337" y="101"/>
                                                </a:lnTo>
                                                <a:lnTo>
                                                  <a:pt x="333" y="106"/>
                                                </a:lnTo>
                                                <a:lnTo>
                                                  <a:pt x="337" y="115"/>
                                                </a:lnTo>
                                                <a:lnTo>
                                                  <a:pt x="333" y="120"/>
                                                </a:lnTo>
                                                <a:lnTo>
                                                  <a:pt x="323" y="101"/>
                                                </a:lnTo>
                                                <a:close/>
                                                <a:moveTo>
                                                  <a:pt x="337" y="125"/>
                                                </a:moveTo>
                                                <a:lnTo>
                                                  <a:pt x="366" y="111"/>
                                                </a:lnTo>
                                                <a:lnTo>
                                                  <a:pt x="366" y="115"/>
                                                </a:lnTo>
                                                <a:lnTo>
                                                  <a:pt x="352" y="140"/>
                                                </a:lnTo>
                                                <a:lnTo>
                                                  <a:pt x="371" y="130"/>
                                                </a:lnTo>
                                                <a:lnTo>
                                                  <a:pt x="376" y="135"/>
                                                </a:lnTo>
                                                <a:lnTo>
                                                  <a:pt x="347" y="144"/>
                                                </a:lnTo>
                                                <a:lnTo>
                                                  <a:pt x="342" y="140"/>
                                                </a:lnTo>
                                                <a:lnTo>
                                                  <a:pt x="362" y="120"/>
                                                </a:lnTo>
                                                <a:lnTo>
                                                  <a:pt x="337" y="130"/>
                                                </a:lnTo>
                                                <a:lnTo>
                                                  <a:pt x="337" y="125"/>
                                                </a:lnTo>
                                                <a:close/>
                                                <a:moveTo>
                                                  <a:pt x="357" y="169"/>
                                                </a:moveTo>
                                                <a:lnTo>
                                                  <a:pt x="362" y="173"/>
                                                </a:lnTo>
                                                <a:lnTo>
                                                  <a:pt x="357" y="173"/>
                                                </a:lnTo>
                                                <a:lnTo>
                                                  <a:pt x="352" y="169"/>
                                                </a:lnTo>
                                                <a:lnTo>
                                                  <a:pt x="347" y="164"/>
                                                </a:lnTo>
                                                <a:lnTo>
                                                  <a:pt x="347" y="159"/>
                                                </a:lnTo>
                                                <a:lnTo>
                                                  <a:pt x="347" y="154"/>
                                                </a:lnTo>
                                                <a:lnTo>
                                                  <a:pt x="352" y="154"/>
                                                </a:lnTo>
                                                <a:lnTo>
                                                  <a:pt x="352" y="149"/>
                                                </a:lnTo>
                                                <a:lnTo>
                                                  <a:pt x="357" y="149"/>
                                                </a:lnTo>
                                                <a:lnTo>
                                                  <a:pt x="362" y="149"/>
                                                </a:lnTo>
                                                <a:lnTo>
                                                  <a:pt x="366" y="149"/>
                                                </a:lnTo>
                                                <a:lnTo>
                                                  <a:pt x="371" y="149"/>
                                                </a:lnTo>
                                                <a:lnTo>
                                                  <a:pt x="376" y="149"/>
                                                </a:lnTo>
                                                <a:lnTo>
                                                  <a:pt x="381" y="154"/>
                                                </a:lnTo>
                                                <a:lnTo>
                                                  <a:pt x="381" y="159"/>
                                                </a:lnTo>
                                                <a:lnTo>
                                                  <a:pt x="381" y="164"/>
                                                </a:lnTo>
                                                <a:lnTo>
                                                  <a:pt x="376" y="169"/>
                                                </a:lnTo>
                                                <a:lnTo>
                                                  <a:pt x="371" y="169"/>
                                                </a:lnTo>
                                                <a:lnTo>
                                                  <a:pt x="371" y="164"/>
                                                </a:lnTo>
                                                <a:lnTo>
                                                  <a:pt x="376" y="164"/>
                                                </a:lnTo>
                                                <a:lnTo>
                                                  <a:pt x="376" y="159"/>
                                                </a:lnTo>
                                                <a:lnTo>
                                                  <a:pt x="376" y="154"/>
                                                </a:lnTo>
                                                <a:lnTo>
                                                  <a:pt x="371" y="154"/>
                                                </a:lnTo>
                                                <a:lnTo>
                                                  <a:pt x="366" y="154"/>
                                                </a:lnTo>
                                                <a:lnTo>
                                                  <a:pt x="362" y="154"/>
                                                </a:lnTo>
                                                <a:lnTo>
                                                  <a:pt x="357" y="154"/>
                                                </a:lnTo>
                                                <a:lnTo>
                                                  <a:pt x="357" y="159"/>
                                                </a:lnTo>
                                                <a:lnTo>
                                                  <a:pt x="352" y="159"/>
                                                </a:lnTo>
                                                <a:lnTo>
                                                  <a:pt x="352" y="164"/>
                                                </a:lnTo>
                                                <a:lnTo>
                                                  <a:pt x="357" y="164"/>
                                                </a:lnTo>
                                                <a:lnTo>
                                                  <a:pt x="357" y="169"/>
                                                </a:lnTo>
                                                <a:close/>
                                                <a:moveTo>
                                                  <a:pt x="352" y="178"/>
                                                </a:moveTo>
                                                <a:lnTo>
                                                  <a:pt x="381" y="173"/>
                                                </a:lnTo>
                                                <a:lnTo>
                                                  <a:pt x="381" y="178"/>
                                                </a:lnTo>
                                                <a:lnTo>
                                                  <a:pt x="352" y="183"/>
                                                </a:lnTo>
                                                <a:lnTo>
                                                  <a:pt x="352" y="178"/>
                                                </a:lnTo>
                                                <a:close/>
                                                <a:moveTo>
                                                  <a:pt x="362" y="193"/>
                                                </a:moveTo>
                                                <a:lnTo>
                                                  <a:pt x="362" y="202"/>
                                                </a:lnTo>
                                                <a:lnTo>
                                                  <a:pt x="376" y="202"/>
                                                </a:lnTo>
                                                <a:lnTo>
                                                  <a:pt x="362" y="193"/>
                                                </a:lnTo>
                                                <a:close/>
                                                <a:moveTo>
                                                  <a:pt x="352" y="207"/>
                                                </a:moveTo>
                                                <a:lnTo>
                                                  <a:pt x="357" y="207"/>
                                                </a:lnTo>
                                                <a:lnTo>
                                                  <a:pt x="357" y="193"/>
                                                </a:lnTo>
                                                <a:lnTo>
                                                  <a:pt x="352" y="188"/>
                                                </a:lnTo>
                                                <a:lnTo>
                                                  <a:pt x="352" y="183"/>
                                                </a:lnTo>
                                                <a:lnTo>
                                                  <a:pt x="381" y="198"/>
                                                </a:lnTo>
                                                <a:lnTo>
                                                  <a:pt x="381" y="202"/>
                                                </a:lnTo>
                                                <a:lnTo>
                                                  <a:pt x="352" y="212"/>
                                                </a:lnTo>
                                                <a:lnTo>
                                                  <a:pt x="352" y="207"/>
                                                </a:lnTo>
                                                <a:close/>
                                                <a:moveTo>
                                                  <a:pt x="347" y="227"/>
                                                </a:moveTo>
                                                <a:lnTo>
                                                  <a:pt x="376" y="236"/>
                                                </a:lnTo>
                                                <a:lnTo>
                                                  <a:pt x="376" y="246"/>
                                                </a:lnTo>
                                                <a:lnTo>
                                                  <a:pt x="371" y="246"/>
                                                </a:lnTo>
                                                <a:lnTo>
                                                  <a:pt x="371" y="251"/>
                                                </a:lnTo>
                                                <a:lnTo>
                                                  <a:pt x="366" y="251"/>
                                                </a:lnTo>
                                                <a:lnTo>
                                                  <a:pt x="366" y="255"/>
                                                </a:lnTo>
                                                <a:lnTo>
                                                  <a:pt x="362" y="255"/>
                                                </a:lnTo>
                                                <a:lnTo>
                                                  <a:pt x="362" y="251"/>
                                                </a:lnTo>
                                                <a:lnTo>
                                                  <a:pt x="357" y="251"/>
                                                </a:lnTo>
                                                <a:lnTo>
                                                  <a:pt x="352" y="251"/>
                                                </a:lnTo>
                                                <a:lnTo>
                                                  <a:pt x="347" y="251"/>
                                                </a:lnTo>
                                                <a:lnTo>
                                                  <a:pt x="347" y="246"/>
                                                </a:lnTo>
                                                <a:lnTo>
                                                  <a:pt x="342" y="246"/>
                                                </a:lnTo>
                                                <a:lnTo>
                                                  <a:pt x="342" y="241"/>
                                                </a:lnTo>
                                                <a:lnTo>
                                                  <a:pt x="342" y="236"/>
                                                </a:lnTo>
                                                <a:lnTo>
                                                  <a:pt x="347" y="227"/>
                                                </a:lnTo>
                                                <a:close/>
                                                <a:moveTo>
                                                  <a:pt x="371" y="236"/>
                                                </a:moveTo>
                                                <a:lnTo>
                                                  <a:pt x="352" y="231"/>
                                                </a:lnTo>
                                                <a:lnTo>
                                                  <a:pt x="347" y="236"/>
                                                </a:lnTo>
                                                <a:lnTo>
                                                  <a:pt x="347" y="241"/>
                                                </a:lnTo>
                                                <a:lnTo>
                                                  <a:pt x="347" y="246"/>
                                                </a:lnTo>
                                                <a:lnTo>
                                                  <a:pt x="352" y="246"/>
                                                </a:lnTo>
                                                <a:lnTo>
                                                  <a:pt x="357" y="246"/>
                                                </a:lnTo>
                                                <a:lnTo>
                                                  <a:pt x="362" y="246"/>
                                                </a:lnTo>
                                                <a:lnTo>
                                                  <a:pt x="366" y="251"/>
                                                </a:lnTo>
                                                <a:lnTo>
                                                  <a:pt x="366" y="246"/>
                                                </a:lnTo>
                                                <a:lnTo>
                                                  <a:pt x="371" y="246"/>
                                                </a:lnTo>
                                                <a:lnTo>
                                                  <a:pt x="371" y="241"/>
                                                </a:lnTo>
                                                <a:lnTo>
                                                  <a:pt x="371" y="236"/>
                                                </a:lnTo>
                                                <a:close/>
                                                <a:moveTo>
                                                  <a:pt x="337" y="251"/>
                                                </a:moveTo>
                                                <a:lnTo>
                                                  <a:pt x="366" y="265"/>
                                                </a:lnTo>
                                                <a:lnTo>
                                                  <a:pt x="357" y="284"/>
                                                </a:lnTo>
                                                <a:lnTo>
                                                  <a:pt x="352" y="284"/>
                                                </a:lnTo>
                                                <a:lnTo>
                                                  <a:pt x="362" y="270"/>
                                                </a:lnTo>
                                                <a:lnTo>
                                                  <a:pt x="352" y="265"/>
                                                </a:lnTo>
                                                <a:lnTo>
                                                  <a:pt x="347" y="275"/>
                                                </a:lnTo>
                                                <a:lnTo>
                                                  <a:pt x="342" y="275"/>
                                                </a:lnTo>
                                                <a:lnTo>
                                                  <a:pt x="347" y="260"/>
                                                </a:lnTo>
                                                <a:lnTo>
                                                  <a:pt x="337" y="260"/>
                                                </a:lnTo>
                                                <a:lnTo>
                                                  <a:pt x="333" y="275"/>
                                                </a:lnTo>
                                                <a:lnTo>
                                                  <a:pt x="328" y="270"/>
                                                </a:lnTo>
                                                <a:lnTo>
                                                  <a:pt x="337" y="251"/>
                                                </a:lnTo>
                                                <a:close/>
                                                <a:moveTo>
                                                  <a:pt x="318" y="284"/>
                                                </a:moveTo>
                                                <a:lnTo>
                                                  <a:pt x="347" y="304"/>
                                                </a:lnTo>
                                                <a:lnTo>
                                                  <a:pt x="342" y="304"/>
                                                </a:lnTo>
                                                <a:lnTo>
                                                  <a:pt x="323" y="289"/>
                                                </a:lnTo>
                                                <a:lnTo>
                                                  <a:pt x="313" y="304"/>
                                                </a:lnTo>
                                                <a:lnTo>
                                                  <a:pt x="308" y="299"/>
                                                </a:lnTo>
                                                <a:lnTo>
                                                  <a:pt x="318" y="284"/>
                                                </a:lnTo>
                                                <a:close/>
                                                <a:moveTo>
                                                  <a:pt x="308" y="313"/>
                                                </a:moveTo>
                                                <a:lnTo>
                                                  <a:pt x="299" y="318"/>
                                                </a:lnTo>
                                                <a:lnTo>
                                                  <a:pt x="313" y="328"/>
                                                </a:lnTo>
                                                <a:lnTo>
                                                  <a:pt x="308" y="313"/>
                                                </a:lnTo>
                                                <a:close/>
                                                <a:moveTo>
                                                  <a:pt x="289" y="313"/>
                                                </a:moveTo>
                                                <a:lnTo>
                                                  <a:pt x="299" y="318"/>
                                                </a:lnTo>
                                                <a:lnTo>
                                                  <a:pt x="304" y="309"/>
                                                </a:lnTo>
                                                <a:lnTo>
                                                  <a:pt x="304" y="304"/>
                                                </a:lnTo>
                                                <a:lnTo>
                                                  <a:pt x="308" y="299"/>
                                                </a:lnTo>
                                                <a:lnTo>
                                                  <a:pt x="318" y="333"/>
                                                </a:lnTo>
                                                <a:lnTo>
                                                  <a:pt x="284" y="318"/>
                                                </a:lnTo>
                                                <a:lnTo>
                                                  <a:pt x="289" y="313"/>
                                                </a:lnTo>
                                                <a:close/>
                                                <a:moveTo>
                                                  <a:pt x="275" y="323"/>
                                                </a:moveTo>
                                                <a:lnTo>
                                                  <a:pt x="289" y="352"/>
                                                </a:lnTo>
                                                <a:lnTo>
                                                  <a:pt x="284" y="357"/>
                                                </a:lnTo>
                                                <a:lnTo>
                                                  <a:pt x="260" y="342"/>
                                                </a:lnTo>
                                                <a:lnTo>
                                                  <a:pt x="270" y="362"/>
                                                </a:lnTo>
                                                <a:lnTo>
                                                  <a:pt x="270" y="366"/>
                                                </a:lnTo>
                                                <a:lnTo>
                                                  <a:pt x="255" y="338"/>
                                                </a:lnTo>
                                                <a:lnTo>
                                                  <a:pt x="255" y="333"/>
                                                </a:lnTo>
                                                <a:lnTo>
                                                  <a:pt x="279" y="347"/>
                                                </a:lnTo>
                                                <a:lnTo>
                                                  <a:pt x="270" y="328"/>
                                                </a:lnTo>
                                                <a:lnTo>
                                                  <a:pt x="275" y="323"/>
                                                </a:lnTo>
                                                <a:close/>
                                                <a:moveTo>
                                                  <a:pt x="246" y="338"/>
                                                </a:moveTo>
                                                <a:lnTo>
                                                  <a:pt x="255" y="371"/>
                                                </a:lnTo>
                                                <a:lnTo>
                                                  <a:pt x="236" y="376"/>
                                                </a:lnTo>
                                                <a:lnTo>
                                                  <a:pt x="236" y="371"/>
                                                </a:lnTo>
                                                <a:lnTo>
                                                  <a:pt x="251" y="366"/>
                                                </a:lnTo>
                                                <a:lnTo>
                                                  <a:pt x="246" y="357"/>
                                                </a:lnTo>
                                                <a:lnTo>
                                                  <a:pt x="236" y="362"/>
                                                </a:lnTo>
                                                <a:lnTo>
                                                  <a:pt x="236" y="357"/>
                                                </a:lnTo>
                                                <a:lnTo>
                                                  <a:pt x="246" y="352"/>
                                                </a:lnTo>
                                                <a:lnTo>
                                                  <a:pt x="246" y="342"/>
                                                </a:lnTo>
                                                <a:lnTo>
                                                  <a:pt x="231" y="347"/>
                                                </a:lnTo>
                                                <a:lnTo>
                                                  <a:pt x="226" y="342"/>
                                                </a:lnTo>
                                                <a:lnTo>
                                                  <a:pt x="246" y="338"/>
                                                </a:lnTo>
                                                <a:close/>
                                                <a:moveTo>
                                                  <a:pt x="207" y="357"/>
                                                </a:moveTo>
                                                <a:lnTo>
                                                  <a:pt x="202" y="357"/>
                                                </a:lnTo>
                                                <a:lnTo>
                                                  <a:pt x="202" y="352"/>
                                                </a:lnTo>
                                                <a:lnTo>
                                                  <a:pt x="207" y="352"/>
                                                </a:lnTo>
                                                <a:lnTo>
                                                  <a:pt x="207" y="347"/>
                                                </a:lnTo>
                                                <a:lnTo>
                                                  <a:pt x="212" y="347"/>
                                                </a:lnTo>
                                                <a:lnTo>
                                                  <a:pt x="217" y="347"/>
                                                </a:lnTo>
                                                <a:lnTo>
                                                  <a:pt x="222" y="347"/>
                                                </a:lnTo>
                                                <a:lnTo>
                                                  <a:pt x="222" y="352"/>
                                                </a:lnTo>
                                                <a:lnTo>
                                                  <a:pt x="226" y="352"/>
                                                </a:lnTo>
                                                <a:lnTo>
                                                  <a:pt x="226" y="357"/>
                                                </a:lnTo>
                                                <a:lnTo>
                                                  <a:pt x="226" y="362"/>
                                                </a:lnTo>
                                                <a:lnTo>
                                                  <a:pt x="226" y="366"/>
                                                </a:lnTo>
                                                <a:lnTo>
                                                  <a:pt x="226" y="371"/>
                                                </a:lnTo>
                                                <a:lnTo>
                                                  <a:pt x="226" y="376"/>
                                                </a:lnTo>
                                                <a:lnTo>
                                                  <a:pt x="222" y="376"/>
                                                </a:lnTo>
                                                <a:lnTo>
                                                  <a:pt x="217" y="381"/>
                                                </a:lnTo>
                                                <a:lnTo>
                                                  <a:pt x="212" y="376"/>
                                                </a:lnTo>
                                                <a:lnTo>
                                                  <a:pt x="207" y="376"/>
                                                </a:lnTo>
                                                <a:lnTo>
                                                  <a:pt x="207" y="371"/>
                                                </a:lnTo>
                                                <a:lnTo>
                                                  <a:pt x="212" y="371"/>
                                                </a:lnTo>
                                                <a:lnTo>
                                                  <a:pt x="217" y="376"/>
                                                </a:lnTo>
                                                <a:lnTo>
                                                  <a:pt x="222" y="371"/>
                                                </a:lnTo>
                                                <a:lnTo>
                                                  <a:pt x="222" y="366"/>
                                                </a:lnTo>
                                                <a:lnTo>
                                                  <a:pt x="222" y="362"/>
                                                </a:lnTo>
                                                <a:lnTo>
                                                  <a:pt x="222" y="357"/>
                                                </a:lnTo>
                                                <a:lnTo>
                                                  <a:pt x="222" y="352"/>
                                                </a:lnTo>
                                                <a:lnTo>
                                                  <a:pt x="217" y="352"/>
                                                </a:lnTo>
                                                <a:lnTo>
                                                  <a:pt x="212" y="352"/>
                                                </a:lnTo>
                                                <a:lnTo>
                                                  <a:pt x="207" y="352"/>
                                                </a:lnTo>
                                                <a:lnTo>
                                                  <a:pt x="207" y="357"/>
                                                </a:lnTo>
                                                <a:close/>
                                                <a:moveTo>
                                                  <a:pt x="197" y="347"/>
                                                </a:moveTo>
                                                <a:lnTo>
                                                  <a:pt x="197" y="381"/>
                                                </a:lnTo>
                                                <a:lnTo>
                                                  <a:pt x="178" y="381"/>
                                                </a:lnTo>
                                                <a:lnTo>
                                                  <a:pt x="178" y="376"/>
                                                </a:lnTo>
                                                <a:lnTo>
                                                  <a:pt x="193" y="376"/>
                                                </a:lnTo>
                                                <a:lnTo>
                                                  <a:pt x="193" y="366"/>
                                                </a:lnTo>
                                                <a:lnTo>
                                                  <a:pt x="178" y="366"/>
                                                </a:lnTo>
                                                <a:lnTo>
                                                  <a:pt x="183" y="362"/>
                                                </a:lnTo>
                                                <a:lnTo>
                                                  <a:pt x="193" y="362"/>
                                                </a:lnTo>
                                                <a:lnTo>
                                                  <a:pt x="193" y="352"/>
                                                </a:lnTo>
                                                <a:lnTo>
                                                  <a:pt x="178" y="352"/>
                                                </a:lnTo>
                                                <a:lnTo>
                                                  <a:pt x="178" y="347"/>
                                                </a:lnTo>
                                                <a:lnTo>
                                                  <a:pt x="197" y="347"/>
                                                </a:lnTo>
                                                <a:close/>
                                                <a:moveTo>
                                                  <a:pt x="178" y="352"/>
                                                </a:moveTo>
                                                <a:lnTo>
                                                  <a:pt x="173" y="357"/>
                                                </a:lnTo>
                                                <a:lnTo>
                                                  <a:pt x="173" y="352"/>
                                                </a:lnTo>
                                                <a:lnTo>
                                                  <a:pt x="168" y="352"/>
                                                </a:lnTo>
                                                <a:lnTo>
                                                  <a:pt x="164" y="352"/>
                                                </a:lnTo>
                                                <a:lnTo>
                                                  <a:pt x="159" y="352"/>
                                                </a:lnTo>
                                                <a:lnTo>
                                                  <a:pt x="159" y="357"/>
                                                </a:lnTo>
                                                <a:lnTo>
                                                  <a:pt x="164" y="357"/>
                                                </a:lnTo>
                                                <a:lnTo>
                                                  <a:pt x="164" y="362"/>
                                                </a:lnTo>
                                                <a:lnTo>
                                                  <a:pt x="168" y="362"/>
                                                </a:lnTo>
                                                <a:lnTo>
                                                  <a:pt x="173" y="366"/>
                                                </a:lnTo>
                                                <a:lnTo>
                                                  <a:pt x="173" y="371"/>
                                                </a:lnTo>
                                                <a:lnTo>
                                                  <a:pt x="168" y="371"/>
                                                </a:lnTo>
                                                <a:lnTo>
                                                  <a:pt x="168" y="376"/>
                                                </a:lnTo>
                                                <a:lnTo>
                                                  <a:pt x="164" y="376"/>
                                                </a:lnTo>
                                                <a:lnTo>
                                                  <a:pt x="159" y="376"/>
                                                </a:lnTo>
                                                <a:lnTo>
                                                  <a:pt x="154" y="376"/>
                                                </a:lnTo>
                                                <a:lnTo>
                                                  <a:pt x="149" y="371"/>
                                                </a:lnTo>
                                                <a:lnTo>
                                                  <a:pt x="154" y="366"/>
                                                </a:lnTo>
                                                <a:lnTo>
                                                  <a:pt x="154" y="371"/>
                                                </a:lnTo>
                                                <a:lnTo>
                                                  <a:pt x="159" y="371"/>
                                                </a:lnTo>
                                                <a:lnTo>
                                                  <a:pt x="164" y="371"/>
                                                </a:lnTo>
                                                <a:lnTo>
                                                  <a:pt x="168" y="371"/>
                                                </a:lnTo>
                                                <a:lnTo>
                                                  <a:pt x="168" y="366"/>
                                                </a:lnTo>
                                                <a:lnTo>
                                                  <a:pt x="164" y="366"/>
                                                </a:lnTo>
                                                <a:lnTo>
                                                  <a:pt x="159" y="362"/>
                                                </a:lnTo>
                                                <a:lnTo>
                                                  <a:pt x="154" y="362"/>
                                                </a:lnTo>
                                                <a:lnTo>
                                                  <a:pt x="154" y="357"/>
                                                </a:lnTo>
                                                <a:lnTo>
                                                  <a:pt x="154" y="352"/>
                                                </a:lnTo>
                                                <a:lnTo>
                                                  <a:pt x="154" y="347"/>
                                                </a:lnTo>
                                                <a:lnTo>
                                                  <a:pt x="159" y="347"/>
                                                </a:lnTo>
                                                <a:lnTo>
                                                  <a:pt x="164" y="347"/>
                                                </a:lnTo>
                                                <a:lnTo>
                                                  <a:pt x="173" y="347"/>
                                                </a:lnTo>
                                                <a:lnTo>
                                                  <a:pt x="178" y="352"/>
                                                </a:lnTo>
                                                <a:close/>
                                                <a:moveTo>
                                                  <a:pt x="149" y="342"/>
                                                </a:moveTo>
                                                <a:lnTo>
                                                  <a:pt x="140" y="371"/>
                                                </a:lnTo>
                                                <a:lnTo>
                                                  <a:pt x="135" y="371"/>
                                                </a:lnTo>
                                                <a:lnTo>
                                                  <a:pt x="144" y="342"/>
                                                </a:lnTo>
                                                <a:lnTo>
                                                  <a:pt x="149" y="342"/>
                                                </a:lnTo>
                                                <a:close/>
                                                <a:moveTo>
                                                  <a:pt x="140" y="338"/>
                                                </a:moveTo>
                                                <a:lnTo>
                                                  <a:pt x="125" y="366"/>
                                                </a:lnTo>
                                                <a:lnTo>
                                                  <a:pt x="115" y="362"/>
                                                </a:lnTo>
                                                <a:lnTo>
                                                  <a:pt x="111" y="362"/>
                                                </a:lnTo>
                                                <a:lnTo>
                                                  <a:pt x="111" y="357"/>
                                                </a:lnTo>
                                                <a:lnTo>
                                                  <a:pt x="111" y="352"/>
                                                </a:lnTo>
                                                <a:lnTo>
                                                  <a:pt x="111" y="347"/>
                                                </a:lnTo>
                                                <a:lnTo>
                                                  <a:pt x="111" y="342"/>
                                                </a:lnTo>
                                                <a:lnTo>
                                                  <a:pt x="115" y="338"/>
                                                </a:lnTo>
                                                <a:lnTo>
                                                  <a:pt x="120" y="333"/>
                                                </a:lnTo>
                                                <a:lnTo>
                                                  <a:pt x="125" y="333"/>
                                                </a:lnTo>
                                                <a:lnTo>
                                                  <a:pt x="130" y="333"/>
                                                </a:lnTo>
                                                <a:lnTo>
                                                  <a:pt x="140" y="338"/>
                                                </a:lnTo>
                                                <a:close/>
                                                <a:moveTo>
                                                  <a:pt x="120" y="362"/>
                                                </a:moveTo>
                                                <a:lnTo>
                                                  <a:pt x="130" y="342"/>
                                                </a:lnTo>
                                                <a:lnTo>
                                                  <a:pt x="125" y="338"/>
                                                </a:lnTo>
                                                <a:lnTo>
                                                  <a:pt x="120" y="338"/>
                                                </a:lnTo>
                                                <a:lnTo>
                                                  <a:pt x="120" y="342"/>
                                                </a:lnTo>
                                                <a:lnTo>
                                                  <a:pt x="115" y="342"/>
                                                </a:lnTo>
                                                <a:lnTo>
                                                  <a:pt x="115" y="347"/>
                                                </a:lnTo>
                                                <a:lnTo>
                                                  <a:pt x="115" y="352"/>
                                                </a:lnTo>
                                                <a:lnTo>
                                                  <a:pt x="115" y="357"/>
                                                </a:lnTo>
                                                <a:lnTo>
                                                  <a:pt x="115" y="362"/>
                                                </a:lnTo>
                                                <a:lnTo>
                                                  <a:pt x="120" y="362"/>
                                                </a:lnTo>
                                                <a:close/>
                                                <a:moveTo>
                                                  <a:pt x="101" y="333"/>
                                                </a:moveTo>
                                                <a:lnTo>
                                                  <a:pt x="96" y="328"/>
                                                </a:lnTo>
                                                <a:lnTo>
                                                  <a:pt x="91" y="342"/>
                                                </a:lnTo>
                                                <a:lnTo>
                                                  <a:pt x="101" y="333"/>
                                                </a:lnTo>
                                                <a:close/>
                                                <a:moveTo>
                                                  <a:pt x="96" y="318"/>
                                                </a:moveTo>
                                                <a:lnTo>
                                                  <a:pt x="96" y="323"/>
                                                </a:lnTo>
                                                <a:lnTo>
                                                  <a:pt x="106" y="333"/>
                                                </a:lnTo>
                                                <a:lnTo>
                                                  <a:pt x="111" y="328"/>
                                                </a:lnTo>
                                                <a:lnTo>
                                                  <a:pt x="115" y="328"/>
                                                </a:lnTo>
                                                <a:lnTo>
                                                  <a:pt x="91" y="352"/>
                                                </a:lnTo>
                                                <a:lnTo>
                                                  <a:pt x="86" y="347"/>
                                                </a:lnTo>
                                                <a:lnTo>
                                                  <a:pt x="96" y="313"/>
                                                </a:lnTo>
                                                <a:lnTo>
                                                  <a:pt x="96" y="318"/>
                                                </a:lnTo>
                                                <a:close/>
                                                <a:moveTo>
                                                  <a:pt x="91" y="313"/>
                                                </a:moveTo>
                                                <a:lnTo>
                                                  <a:pt x="67" y="338"/>
                                                </a:lnTo>
                                                <a:lnTo>
                                                  <a:pt x="62" y="328"/>
                                                </a:lnTo>
                                                <a:lnTo>
                                                  <a:pt x="57" y="328"/>
                                                </a:lnTo>
                                                <a:lnTo>
                                                  <a:pt x="57" y="323"/>
                                                </a:lnTo>
                                                <a:lnTo>
                                                  <a:pt x="57" y="318"/>
                                                </a:lnTo>
                                                <a:lnTo>
                                                  <a:pt x="57" y="313"/>
                                                </a:lnTo>
                                                <a:lnTo>
                                                  <a:pt x="62" y="313"/>
                                                </a:lnTo>
                                                <a:lnTo>
                                                  <a:pt x="62" y="309"/>
                                                </a:lnTo>
                                                <a:lnTo>
                                                  <a:pt x="67" y="309"/>
                                                </a:lnTo>
                                                <a:lnTo>
                                                  <a:pt x="67" y="304"/>
                                                </a:lnTo>
                                                <a:lnTo>
                                                  <a:pt x="72" y="304"/>
                                                </a:lnTo>
                                                <a:lnTo>
                                                  <a:pt x="77" y="304"/>
                                                </a:lnTo>
                                                <a:lnTo>
                                                  <a:pt x="82" y="304"/>
                                                </a:lnTo>
                                                <a:lnTo>
                                                  <a:pt x="91" y="313"/>
                                                </a:lnTo>
                                                <a:close/>
                                                <a:moveTo>
                                                  <a:pt x="67" y="328"/>
                                                </a:moveTo>
                                                <a:lnTo>
                                                  <a:pt x="86" y="313"/>
                                                </a:lnTo>
                                                <a:lnTo>
                                                  <a:pt x="82" y="309"/>
                                                </a:lnTo>
                                                <a:lnTo>
                                                  <a:pt x="77" y="309"/>
                                                </a:lnTo>
                                                <a:lnTo>
                                                  <a:pt x="72" y="309"/>
                                                </a:lnTo>
                                                <a:lnTo>
                                                  <a:pt x="67" y="313"/>
                                                </a:lnTo>
                                                <a:lnTo>
                                                  <a:pt x="62" y="313"/>
                                                </a:lnTo>
                                                <a:lnTo>
                                                  <a:pt x="62" y="318"/>
                                                </a:lnTo>
                                                <a:lnTo>
                                                  <a:pt x="62" y="323"/>
                                                </a:lnTo>
                                                <a:lnTo>
                                                  <a:pt x="67" y="328"/>
                                                </a:lnTo>
                                                <a:close/>
                                                <a:moveTo>
                                                  <a:pt x="67" y="284"/>
                                                </a:moveTo>
                                                <a:lnTo>
                                                  <a:pt x="38" y="304"/>
                                                </a:lnTo>
                                                <a:lnTo>
                                                  <a:pt x="33" y="294"/>
                                                </a:lnTo>
                                                <a:lnTo>
                                                  <a:pt x="28" y="289"/>
                                                </a:lnTo>
                                                <a:lnTo>
                                                  <a:pt x="28" y="284"/>
                                                </a:lnTo>
                                                <a:lnTo>
                                                  <a:pt x="33" y="280"/>
                                                </a:lnTo>
                                                <a:lnTo>
                                                  <a:pt x="33" y="275"/>
                                                </a:lnTo>
                                                <a:lnTo>
                                                  <a:pt x="38" y="275"/>
                                                </a:lnTo>
                                                <a:lnTo>
                                                  <a:pt x="43" y="275"/>
                                                </a:lnTo>
                                                <a:lnTo>
                                                  <a:pt x="43" y="270"/>
                                                </a:lnTo>
                                                <a:lnTo>
                                                  <a:pt x="48" y="270"/>
                                                </a:lnTo>
                                                <a:lnTo>
                                                  <a:pt x="53" y="270"/>
                                                </a:lnTo>
                                                <a:lnTo>
                                                  <a:pt x="57" y="270"/>
                                                </a:lnTo>
                                                <a:lnTo>
                                                  <a:pt x="57" y="275"/>
                                                </a:lnTo>
                                                <a:lnTo>
                                                  <a:pt x="67" y="284"/>
                                                </a:lnTo>
                                                <a:close/>
                                                <a:moveTo>
                                                  <a:pt x="38" y="294"/>
                                                </a:moveTo>
                                                <a:lnTo>
                                                  <a:pt x="57" y="284"/>
                                                </a:lnTo>
                                                <a:lnTo>
                                                  <a:pt x="57" y="280"/>
                                                </a:lnTo>
                                                <a:lnTo>
                                                  <a:pt x="53" y="275"/>
                                                </a:lnTo>
                                                <a:lnTo>
                                                  <a:pt x="48" y="275"/>
                                                </a:lnTo>
                                                <a:lnTo>
                                                  <a:pt x="43" y="275"/>
                                                </a:lnTo>
                                                <a:lnTo>
                                                  <a:pt x="43" y="280"/>
                                                </a:lnTo>
                                                <a:lnTo>
                                                  <a:pt x="38" y="280"/>
                                                </a:lnTo>
                                                <a:lnTo>
                                                  <a:pt x="38" y="284"/>
                                                </a:lnTo>
                                                <a:lnTo>
                                                  <a:pt x="33" y="284"/>
                                                </a:lnTo>
                                                <a:lnTo>
                                                  <a:pt x="33" y="289"/>
                                                </a:lnTo>
                                                <a:lnTo>
                                                  <a:pt x="38" y="289"/>
                                                </a:lnTo>
                                                <a:lnTo>
                                                  <a:pt x="38" y="294"/>
                                                </a:lnTo>
                                                <a:close/>
                                                <a:moveTo>
                                                  <a:pt x="48" y="260"/>
                                                </a:moveTo>
                                                <a:lnTo>
                                                  <a:pt x="19" y="275"/>
                                                </a:lnTo>
                                                <a:lnTo>
                                                  <a:pt x="14" y="255"/>
                                                </a:lnTo>
                                                <a:lnTo>
                                                  <a:pt x="19" y="255"/>
                                                </a:lnTo>
                                                <a:lnTo>
                                                  <a:pt x="24" y="270"/>
                                                </a:lnTo>
                                                <a:lnTo>
                                                  <a:pt x="33" y="265"/>
                                                </a:lnTo>
                                                <a:lnTo>
                                                  <a:pt x="28" y="251"/>
                                                </a:lnTo>
                                                <a:lnTo>
                                                  <a:pt x="33" y="260"/>
                                                </a:lnTo>
                                                <a:lnTo>
                                                  <a:pt x="43" y="260"/>
                                                </a:lnTo>
                                                <a:lnTo>
                                                  <a:pt x="38" y="246"/>
                                                </a:lnTo>
                                                <a:lnTo>
                                                  <a:pt x="43" y="241"/>
                                                </a:lnTo>
                                                <a:lnTo>
                                                  <a:pt x="48" y="260"/>
                                                </a:lnTo>
                                                <a:close/>
                                                <a:moveTo>
                                                  <a:pt x="33" y="231"/>
                                                </a:moveTo>
                                                <a:lnTo>
                                                  <a:pt x="28" y="227"/>
                                                </a:lnTo>
                                                <a:lnTo>
                                                  <a:pt x="33" y="227"/>
                                                </a:lnTo>
                                                <a:lnTo>
                                                  <a:pt x="33" y="222"/>
                                                </a:lnTo>
                                                <a:lnTo>
                                                  <a:pt x="33" y="217"/>
                                                </a:lnTo>
                                                <a:lnTo>
                                                  <a:pt x="28" y="217"/>
                                                </a:lnTo>
                                                <a:lnTo>
                                                  <a:pt x="28" y="212"/>
                                                </a:lnTo>
                                                <a:lnTo>
                                                  <a:pt x="24" y="217"/>
                                                </a:lnTo>
                                                <a:lnTo>
                                                  <a:pt x="24" y="222"/>
                                                </a:lnTo>
                                                <a:lnTo>
                                                  <a:pt x="24" y="227"/>
                                                </a:lnTo>
                                                <a:lnTo>
                                                  <a:pt x="19" y="231"/>
                                                </a:lnTo>
                                                <a:lnTo>
                                                  <a:pt x="14" y="231"/>
                                                </a:lnTo>
                                                <a:lnTo>
                                                  <a:pt x="9" y="231"/>
                                                </a:lnTo>
                                                <a:lnTo>
                                                  <a:pt x="4" y="231"/>
                                                </a:lnTo>
                                                <a:lnTo>
                                                  <a:pt x="4" y="227"/>
                                                </a:lnTo>
                                                <a:lnTo>
                                                  <a:pt x="4" y="222"/>
                                                </a:lnTo>
                                                <a:lnTo>
                                                  <a:pt x="4" y="217"/>
                                                </a:lnTo>
                                                <a:lnTo>
                                                  <a:pt x="4" y="212"/>
                                                </a:lnTo>
                                                <a:lnTo>
                                                  <a:pt x="9" y="217"/>
                                                </a:lnTo>
                                                <a:lnTo>
                                                  <a:pt x="9" y="222"/>
                                                </a:lnTo>
                                                <a:lnTo>
                                                  <a:pt x="9" y="227"/>
                                                </a:lnTo>
                                                <a:lnTo>
                                                  <a:pt x="14" y="227"/>
                                                </a:lnTo>
                                                <a:lnTo>
                                                  <a:pt x="19" y="227"/>
                                                </a:lnTo>
                                                <a:lnTo>
                                                  <a:pt x="19" y="222"/>
                                                </a:lnTo>
                                                <a:lnTo>
                                                  <a:pt x="19" y="217"/>
                                                </a:lnTo>
                                                <a:lnTo>
                                                  <a:pt x="19" y="212"/>
                                                </a:lnTo>
                                                <a:lnTo>
                                                  <a:pt x="24" y="212"/>
                                                </a:lnTo>
                                                <a:lnTo>
                                                  <a:pt x="24" y="207"/>
                                                </a:lnTo>
                                                <a:lnTo>
                                                  <a:pt x="28" y="207"/>
                                                </a:lnTo>
                                                <a:lnTo>
                                                  <a:pt x="28" y="212"/>
                                                </a:lnTo>
                                                <a:lnTo>
                                                  <a:pt x="33" y="212"/>
                                                </a:lnTo>
                                                <a:lnTo>
                                                  <a:pt x="33" y="217"/>
                                                </a:lnTo>
                                                <a:lnTo>
                                                  <a:pt x="38" y="217"/>
                                                </a:lnTo>
                                                <a:lnTo>
                                                  <a:pt x="38" y="227"/>
                                                </a:lnTo>
                                                <a:lnTo>
                                                  <a:pt x="33" y="231"/>
                                                </a:lnTo>
                                                <a:close/>
                                                <a:moveTo>
                                                  <a:pt x="33" y="202"/>
                                                </a:moveTo>
                                                <a:lnTo>
                                                  <a:pt x="0" y="202"/>
                                                </a:lnTo>
                                                <a:lnTo>
                                                  <a:pt x="0" y="183"/>
                                                </a:lnTo>
                                                <a:lnTo>
                                                  <a:pt x="4" y="183"/>
                                                </a:lnTo>
                                                <a:lnTo>
                                                  <a:pt x="4" y="198"/>
                                                </a:lnTo>
                                                <a:lnTo>
                                                  <a:pt x="14" y="198"/>
                                                </a:lnTo>
                                                <a:lnTo>
                                                  <a:pt x="14" y="183"/>
                                                </a:lnTo>
                                                <a:lnTo>
                                                  <a:pt x="19" y="183"/>
                                                </a:lnTo>
                                                <a:lnTo>
                                                  <a:pt x="19" y="198"/>
                                                </a:lnTo>
                                                <a:lnTo>
                                                  <a:pt x="28" y="198"/>
                                                </a:lnTo>
                                                <a:lnTo>
                                                  <a:pt x="28" y="183"/>
                                                </a:lnTo>
                                                <a:lnTo>
                                                  <a:pt x="33" y="183"/>
                                                </a:lnTo>
                                                <a:lnTo>
                                                  <a:pt x="33" y="202"/>
                                                </a:lnTo>
                                                <a:close/>
                                                <a:moveTo>
                                                  <a:pt x="9" y="169"/>
                                                </a:moveTo>
                                                <a:lnTo>
                                                  <a:pt x="19" y="169"/>
                                                </a:lnTo>
                                                <a:lnTo>
                                                  <a:pt x="19" y="164"/>
                                                </a:lnTo>
                                                <a:lnTo>
                                                  <a:pt x="19" y="159"/>
                                                </a:lnTo>
                                                <a:lnTo>
                                                  <a:pt x="14" y="159"/>
                                                </a:lnTo>
                                                <a:lnTo>
                                                  <a:pt x="9" y="159"/>
                                                </a:lnTo>
                                                <a:lnTo>
                                                  <a:pt x="9" y="164"/>
                                                </a:lnTo>
                                                <a:lnTo>
                                                  <a:pt x="9" y="169"/>
                                                </a:lnTo>
                                                <a:close/>
                                                <a:moveTo>
                                                  <a:pt x="33" y="178"/>
                                                </a:moveTo>
                                                <a:lnTo>
                                                  <a:pt x="0" y="173"/>
                                                </a:lnTo>
                                                <a:lnTo>
                                                  <a:pt x="4" y="159"/>
                                                </a:lnTo>
                                                <a:lnTo>
                                                  <a:pt x="4" y="154"/>
                                                </a:lnTo>
                                                <a:lnTo>
                                                  <a:pt x="9" y="154"/>
                                                </a:lnTo>
                                                <a:lnTo>
                                                  <a:pt x="14" y="154"/>
                                                </a:lnTo>
                                                <a:lnTo>
                                                  <a:pt x="19" y="154"/>
                                                </a:lnTo>
                                                <a:lnTo>
                                                  <a:pt x="19" y="159"/>
                                                </a:lnTo>
                                                <a:lnTo>
                                                  <a:pt x="24" y="159"/>
                                                </a:lnTo>
                                                <a:lnTo>
                                                  <a:pt x="38" y="154"/>
                                                </a:lnTo>
                                                <a:lnTo>
                                                  <a:pt x="38" y="159"/>
                                                </a:lnTo>
                                                <a:lnTo>
                                                  <a:pt x="24" y="164"/>
                                                </a:lnTo>
                                                <a:lnTo>
                                                  <a:pt x="19" y="173"/>
                                                </a:lnTo>
                                                <a:lnTo>
                                                  <a:pt x="33" y="173"/>
                                                </a:lnTo>
                                                <a:lnTo>
                                                  <a:pt x="33" y="178"/>
                                                </a:lnTo>
                                                <a:close/>
                                                <a:moveTo>
                                                  <a:pt x="38" y="144"/>
                                                </a:moveTo>
                                                <a:lnTo>
                                                  <a:pt x="4" y="144"/>
                                                </a:lnTo>
                                                <a:lnTo>
                                                  <a:pt x="9" y="140"/>
                                                </a:lnTo>
                                                <a:lnTo>
                                                  <a:pt x="33" y="140"/>
                                                </a:lnTo>
                                                <a:lnTo>
                                                  <a:pt x="14" y="125"/>
                                                </a:lnTo>
                                                <a:lnTo>
                                                  <a:pt x="14" y="120"/>
                                                </a:lnTo>
                                                <a:lnTo>
                                                  <a:pt x="43" y="140"/>
                                                </a:lnTo>
                                                <a:lnTo>
                                                  <a:pt x="38" y="144"/>
                                                </a:lnTo>
                                                <a:close/>
                                                <a:moveTo>
                                                  <a:pt x="48" y="130"/>
                                                </a:moveTo>
                                                <a:lnTo>
                                                  <a:pt x="19" y="115"/>
                                                </a:lnTo>
                                                <a:lnTo>
                                                  <a:pt x="19" y="111"/>
                                                </a:lnTo>
                                                <a:lnTo>
                                                  <a:pt x="48" y="125"/>
                                                </a:lnTo>
                                                <a:lnTo>
                                                  <a:pt x="48" y="130"/>
                                                </a:lnTo>
                                                <a:close/>
                                                <a:moveTo>
                                                  <a:pt x="28" y="101"/>
                                                </a:moveTo>
                                                <a:lnTo>
                                                  <a:pt x="38" y="106"/>
                                                </a:lnTo>
                                                <a:lnTo>
                                                  <a:pt x="43" y="96"/>
                                                </a:lnTo>
                                                <a:lnTo>
                                                  <a:pt x="43" y="91"/>
                                                </a:lnTo>
                                                <a:lnTo>
                                                  <a:pt x="38" y="91"/>
                                                </a:lnTo>
                                                <a:lnTo>
                                                  <a:pt x="33" y="91"/>
                                                </a:lnTo>
                                                <a:lnTo>
                                                  <a:pt x="28" y="101"/>
                                                </a:lnTo>
                                                <a:close/>
                                                <a:moveTo>
                                                  <a:pt x="53" y="115"/>
                                                </a:moveTo>
                                                <a:lnTo>
                                                  <a:pt x="24" y="101"/>
                                                </a:lnTo>
                                                <a:lnTo>
                                                  <a:pt x="28" y="91"/>
                                                </a:lnTo>
                                                <a:lnTo>
                                                  <a:pt x="33" y="87"/>
                                                </a:lnTo>
                                                <a:lnTo>
                                                  <a:pt x="38" y="87"/>
                                                </a:lnTo>
                                                <a:lnTo>
                                                  <a:pt x="43" y="87"/>
                                                </a:lnTo>
                                                <a:lnTo>
                                                  <a:pt x="48" y="91"/>
                                                </a:lnTo>
                                                <a:lnTo>
                                                  <a:pt x="48" y="96"/>
                                                </a:lnTo>
                                                <a:lnTo>
                                                  <a:pt x="62" y="96"/>
                                                </a:lnTo>
                                                <a:lnTo>
                                                  <a:pt x="57" y="101"/>
                                                </a:lnTo>
                                                <a:lnTo>
                                                  <a:pt x="43" y="101"/>
                                                </a:lnTo>
                                                <a:lnTo>
                                                  <a:pt x="43" y="106"/>
                                                </a:lnTo>
                                                <a:lnTo>
                                                  <a:pt x="53"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40" name="Freeform 43"/>
                                          <p:cNvSpPr>
                                            <a:spLocks noEditPoints="1"/>
                                          </p:cNvSpPr>
                                          <p:nvPr/>
                                        </p:nvSpPr>
                                        <p:spPr bwMode="auto">
                                          <a:xfrm>
                                            <a:off x="4819" y="1543"/>
                                            <a:ext cx="254" cy="148"/>
                                          </a:xfrm>
                                          <a:custGeom>
                                            <a:avLst/>
                                            <a:gdLst>
                                              <a:gd name="T0" fmla="*/ 10 w 261"/>
                                              <a:gd name="T1" fmla="*/ 0 h 135"/>
                                              <a:gd name="T2" fmla="*/ 10 w 261"/>
                                              <a:gd name="T3" fmla="*/ 152 h 135"/>
                                              <a:gd name="T4" fmla="*/ 15 w 261"/>
                                              <a:gd name="T5" fmla="*/ 183 h 135"/>
                                              <a:gd name="T6" fmla="*/ 24 w 261"/>
                                              <a:gd name="T7" fmla="*/ 183 h 135"/>
                                              <a:gd name="T8" fmla="*/ 29 w 261"/>
                                              <a:gd name="T9" fmla="*/ 152 h 135"/>
                                              <a:gd name="T10" fmla="*/ 29 w 261"/>
                                              <a:gd name="T11" fmla="*/ 0 h 135"/>
                                              <a:gd name="T12" fmla="*/ 34 w 261"/>
                                              <a:gd name="T13" fmla="*/ 130 h 135"/>
                                              <a:gd name="T14" fmla="*/ 29 w 261"/>
                                              <a:gd name="T15" fmla="*/ 192 h 135"/>
                                              <a:gd name="T16" fmla="*/ 18 w 261"/>
                                              <a:gd name="T17" fmla="*/ 214 h 135"/>
                                              <a:gd name="T18" fmla="*/ 10 w 261"/>
                                              <a:gd name="T19" fmla="*/ 207 h 135"/>
                                              <a:gd name="T20" fmla="*/ 5 w 261"/>
                                              <a:gd name="T21" fmla="*/ 192 h 135"/>
                                              <a:gd name="T22" fmla="*/ 0 w 261"/>
                                              <a:gd name="T23" fmla="*/ 167 h 135"/>
                                              <a:gd name="T24" fmla="*/ 0 w 261"/>
                                              <a:gd name="T25" fmla="*/ 130 h 135"/>
                                              <a:gd name="T26" fmla="*/ 48 w 261"/>
                                              <a:gd name="T27" fmla="*/ 207 h 135"/>
                                              <a:gd name="T28" fmla="*/ 54 w 261"/>
                                              <a:gd name="T29" fmla="*/ 0 h 135"/>
                                              <a:gd name="T30" fmla="*/ 82 w 261"/>
                                              <a:gd name="T31" fmla="*/ 0 h 135"/>
                                              <a:gd name="T32" fmla="*/ 85 w 261"/>
                                              <a:gd name="T33" fmla="*/ 207 h 135"/>
                                              <a:gd name="T34" fmla="*/ 51 w 261"/>
                                              <a:gd name="T35" fmla="*/ 46 h 135"/>
                                              <a:gd name="T36" fmla="*/ 48 w 261"/>
                                              <a:gd name="T37" fmla="*/ 207 h 135"/>
                                              <a:gd name="T38" fmla="*/ 118 w 261"/>
                                              <a:gd name="T39" fmla="*/ 137 h 135"/>
                                              <a:gd name="T40" fmla="*/ 101 w 261"/>
                                              <a:gd name="T41" fmla="*/ 137 h 135"/>
                                              <a:gd name="T42" fmla="*/ 111 w 261"/>
                                              <a:gd name="T43" fmla="*/ 0 h 135"/>
                                              <a:gd name="T44" fmla="*/ 122 w 261"/>
                                              <a:gd name="T45" fmla="*/ 207 h 135"/>
                                              <a:gd name="T46" fmla="*/ 101 w 261"/>
                                              <a:gd name="T47" fmla="*/ 152 h 135"/>
                                              <a:gd name="T48" fmla="*/ 91 w 261"/>
                                              <a:gd name="T49" fmla="*/ 207 h 135"/>
                                              <a:gd name="T50" fmla="*/ 178 w 261"/>
                                              <a:gd name="T51" fmla="*/ 183 h 135"/>
                                              <a:gd name="T52" fmla="*/ 168 w 261"/>
                                              <a:gd name="T53" fmla="*/ 207 h 135"/>
                                              <a:gd name="T54" fmla="*/ 152 w 261"/>
                                              <a:gd name="T55" fmla="*/ 207 h 135"/>
                                              <a:gd name="T56" fmla="*/ 140 w 261"/>
                                              <a:gd name="T57" fmla="*/ 147 h 135"/>
                                              <a:gd name="T58" fmla="*/ 140 w 261"/>
                                              <a:gd name="T59" fmla="*/ 62 h 135"/>
                                              <a:gd name="T60" fmla="*/ 152 w 261"/>
                                              <a:gd name="T61" fmla="*/ 5 h 135"/>
                                              <a:gd name="T62" fmla="*/ 168 w 261"/>
                                              <a:gd name="T63" fmla="*/ 0 h 135"/>
                                              <a:gd name="T64" fmla="*/ 178 w 261"/>
                                              <a:gd name="T65" fmla="*/ 22 h 135"/>
                                              <a:gd name="T66" fmla="*/ 178 w 261"/>
                                              <a:gd name="T67" fmla="*/ 46 h 135"/>
                                              <a:gd name="T68" fmla="*/ 168 w 261"/>
                                              <a:gd name="T69" fmla="*/ 22 h 135"/>
                                              <a:gd name="T70" fmla="*/ 164 w 261"/>
                                              <a:gd name="T71" fmla="*/ 5 h 135"/>
                                              <a:gd name="T72" fmla="*/ 152 w 261"/>
                                              <a:gd name="T73" fmla="*/ 38 h 135"/>
                                              <a:gd name="T74" fmla="*/ 148 w 261"/>
                                              <a:gd name="T75" fmla="*/ 109 h 135"/>
                                              <a:gd name="T76" fmla="*/ 152 w 261"/>
                                              <a:gd name="T77" fmla="*/ 167 h 135"/>
                                              <a:gd name="T78" fmla="*/ 164 w 261"/>
                                              <a:gd name="T79" fmla="*/ 192 h 135"/>
                                              <a:gd name="T80" fmla="*/ 173 w 261"/>
                                              <a:gd name="T81" fmla="*/ 183 h 135"/>
                                              <a:gd name="T82" fmla="*/ 178 w 261"/>
                                              <a:gd name="T83" fmla="*/ 152 h 135"/>
                                              <a:gd name="T84" fmla="*/ 198 w 261"/>
                                              <a:gd name="T85" fmla="*/ 109 h 135"/>
                                              <a:gd name="T86" fmla="*/ 190 w 261"/>
                                              <a:gd name="T87" fmla="*/ 207 h 135"/>
                                              <a:gd name="T88" fmla="*/ 198 w 261"/>
                                              <a:gd name="T89" fmla="*/ 0 h 135"/>
                                              <a:gd name="T90" fmla="*/ 219 w 261"/>
                                              <a:gd name="T91" fmla="*/ 92 h 135"/>
                                              <a:gd name="T92" fmla="*/ 228 w 261"/>
                                              <a:gd name="T93" fmla="*/ 0 h 135"/>
                                              <a:gd name="T94" fmla="*/ 219 w 261"/>
                                              <a:gd name="T95" fmla="*/ 207 h 135"/>
                                              <a:gd name="T96" fmla="*/ 198 w 261"/>
                                              <a:gd name="T97" fmla="*/ 109 h 1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1"/>
                                              <a:gd name="T148" fmla="*/ 0 h 135"/>
                                              <a:gd name="T149" fmla="*/ 261 w 261"/>
                                              <a:gd name="T150" fmla="*/ 135 h 1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1" h="135">
                                                <a:moveTo>
                                                  <a:pt x="0" y="0"/>
                                                </a:moveTo>
                                                <a:lnTo>
                                                  <a:pt x="10" y="0"/>
                                                </a:lnTo>
                                                <a:lnTo>
                                                  <a:pt x="10" y="77"/>
                                                </a:lnTo>
                                                <a:lnTo>
                                                  <a:pt x="10" y="97"/>
                                                </a:lnTo>
                                                <a:lnTo>
                                                  <a:pt x="15" y="111"/>
                                                </a:lnTo>
                                                <a:lnTo>
                                                  <a:pt x="15" y="116"/>
                                                </a:lnTo>
                                                <a:lnTo>
                                                  <a:pt x="20" y="121"/>
                                                </a:lnTo>
                                                <a:lnTo>
                                                  <a:pt x="29" y="116"/>
                                                </a:lnTo>
                                                <a:lnTo>
                                                  <a:pt x="29" y="111"/>
                                                </a:lnTo>
                                                <a:lnTo>
                                                  <a:pt x="34" y="97"/>
                                                </a:lnTo>
                                                <a:lnTo>
                                                  <a:pt x="34" y="77"/>
                                                </a:lnTo>
                                                <a:lnTo>
                                                  <a:pt x="34" y="0"/>
                                                </a:lnTo>
                                                <a:lnTo>
                                                  <a:pt x="39" y="0"/>
                                                </a:lnTo>
                                                <a:lnTo>
                                                  <a:pt x="39" y="82"/>
                                                </a:lnTo>
                                                <a:lnTo>
                                                  <a:pt x="39" y="106"/>
                                                </a:lnTo>
                                                <a:lnTo>
                                                  <a:pt x="34" y="121"/>
                                                </a:lnTo>
                                                <a:lnTo>
                                                  <a:pt x="29" y="130"/>
                                                </a:lnTo>
                                                <a:lnTo>
                                                  <a:pt x="20" y="135"/>
                                                </a:lnTo>
                                                <a:lnTo>
                                                  <a:pt x="15" y="130"/>
                                                </a:lnTo>
                                                <a:lnTo>
                                                  <a:pt x="10" y="130"/>
                                                </a:lnTo>
                                                <a:lnTo>
                                                  <a:pt x="5" y="125"/>
                                                </a:lnTo>
                                                <a:lnTo>
                                                  <a:pt x="5" y="121"/>
                                                </a:lnTo>
                                                <a:lnTo>
                                                  <a:pt x="0" y="111"/>
                                                </a:lnTo>
                                                <a:lnTo>
                                                  <a:pt x="0" y="106"/>
                                                </a:lnTo>
                                                <a:lnTo>
                                                  <a:pt x="0" y="97"/>
                                                </a:lnTo>
                                                <a:lnTo>
                                                  <a:pt x="0" y="82"/>
                                                </a:lnTo>
                                                <a:lnTo>
                                                  <a:pt x="0" y="0"/>
                                                </a:lnTo>
                                                <a:close/>
                                                <a:moveTo>
                                                  <a:pt x="53" y="130"/>
                                                </a:moveTo>
                                                <a:lnTo>
                                                  <a:pt x="53" y="0"/>
                                                </a:lnTo>
                                                <a:lnTo>
                                                  <a:pt x="63" y="0"/>
                                                </a:lnTo>
                                                <a:lnTo>
                                                  <a:pt x="92" y="92"/>
                                                </a:lnTo>
                                                <a:lnTo>
                                                  <a:pt x="92" y="0"/>
                                                </a:lnTo>
                                                <a:lnTo>
                                                  <a:pt x="97" y="0"/>
                                                </a:lnTo>
                                                <a:lnTo>
                                                  <a:pt x="97" y="130"/>
                                                </a:lnTo>
                                                <a:lnTo>
                                                  <a:pt x="92" y="130"/>
                                                </a:lnTo>
                                                <a:lnTo>
                                                  <a:pt x="58" y="29"/>
                                                </a:lnTo>
                                                <a:lnTo>
                                                  <a:pt x="58" y="130"/>
                                                </a:lnTo>
                                                <a:lnTo>
                                                  <a:pt x="53" y="130"/>
                                                </a:lnTo>
                                                <a:close/>
                                                <a:moveTo>
                                                  <a:pt x="116" y="87"/>
                                                </a:moveTo>
                                                <a:lnTo>
                                                  <a:pt x="135" y="87"/>
                                                </a:lnTo>
                                                <a:lnTo>
                                                  <a:pt x="126" y="39"/>
                                                </a:lnTo>
                                                <a:lnTo>
                                                  <a:pt x="116" y="87"/>
                                                </a:lnTo>
                                                <a:close/>
                                                <a:moveTo>
                                                  <a:pt x="106" y="130"/>
                                                </a:moveTo>
                                                <a:lnTo>
                                                  <a:pt x="126" y="0"/>
                                                </a:lnTo>
                                                <a:lnTo>
                                                  <a:pt x="150" y="130"/>
                                                </a:lnTo>
                                                <a:lnTo>
                                                  <a:pt x="140" y="130"/>
                                                </a:lnTo>
                                                <a:lnTo>
                                                  <a:pt x="135" y="97"/>
                                                </a:lnTo>
                                                <a:lnTo>
                                                  <a:pt x="116" y="97"/>
                                                </a:lnTo>
                                                <a:lnTo>
                                                  <a:pt x="111" y="130"/>
                                                </a:lnTo>
                                                <a:lnTo>
                                                  <a:pt x="106" y="130"/>
                                                </a:lnTo>
                                                <a:close/>
                                                <a:moveTo>
                                                  <a:pt x="208" y="101"/>
                                                </a:moveTo>
                                                <a:lnTo>
                                                  <a:pt x="203" y="116"/>
                                                </a:lnTo>
                                                <a:lnTo>
                                                  <a:pt x="198" y="125"/>
                                                </a:lnTo>
                                                <a:lnTo>
                                                  <a:pt x="193" y="130"/>
                                                </a:lnTo>
                                                <a:lnTo>
                                                  <a:pt x="184" y="135"/>
                                                </a:lnTo>
                                                <a:lnTo>
                                                  <a:pt x="174" y="130"/>
                                                </a:lnTo>
                                                <a:lnTo>
                                                  <a:pt x="164" y="116"/>
                                                </a:lnTo>
                                                <a:lnTo>
                                                  <a:pt x="160" y="92"/>
                                                </a:lnTo>
                                                <a:lnTo>
                                                  <a:pt x="160" y="68"/>
                                                </a:lnTo>
                                                <a:lnTo>
                                                  <a:pt x="160" y="39"/>
                                                </a:lnTo>
                                                <a:lnTo>
                                                  <a:pt x="164" y="19"/>
                                                </a:lnTo>
                                                <a:lnTo>
                                                  <a:pt x="174" y="5"/>
                                                </a:lnTo>
                                                <a:lnTo>
                                                  <a:pt x="184" y="0"/>
                                                </a:lnTo>
                                                <a:lnTo>
                                                  <a:pt x="193" y="0"/>
                                                </a:lnTo>
                                                <a:lnTo>
                                                  <a:pt x="198" y="5"/>
                                                </a:lnTo>
                                                <a:lnTo>
                                                  <a:pt x="203" y="14"/>
                                                </a:lnTo>
                                                <a:lnTo>
                                                  <a:pt x="203" y="24"/>
                                                </a:lnTo>
                                                <a:lnTo>
                                                  <a:pt x="203" y="29"/>
                                                </a:lnTo>
                                                <a:lnTo>
                                                  <a:pt x="198" y="19"/>
                                                </a:lnTo>
                                                <a:lnTo>
                                                  <a:pt x="193" y="14"/>
                                                </a:lnTo>
                                                <a:lnTo>
                                                  <a:pt x="193" y="10"/>
                                                </a:lnTo>
                                                <a:lnTo>
                                                  <a:pt x="189" y="5"/>
                                                </a:lnTo>
                                                <a:lnTo>
                                                  <a:pt x="179" y="10"/>
                                                </a:lnTo>
                                                <a:lnTo>
                                                  <a:pt x="174" y="24"/>
                                                </a:lnTo>
                                                <a:lnTo>
                                                  <a:pt x="169" y="43"/>
                                                </a:lnTo>
                                                <a:lnTo>
                                                  <a:pt x="169" y="68"/>
                                                </a:lnTo>
                                                <a:lnTo>
                                                  <a:pt x="169" y="92"/>
                                                </a:lnTo>
                                                <a:lnTo>
                                                  <a:pt x="174" y="106"/>
                                                </a:lnTo>
                                                <a:lnTo>
                                                  <a:pt x="179" y="121"/>
                                                </a:lnTo>
                                                <a:lnTo>
                                                  <a:pt x="189" y="121"/>
                                                </a:lnTo>
                                                <a:lnTo>
                                                  <a:pt x="193" y="121"/>
                                                </a:lnTo>
                                                <a:lnTo>
                                                  <a:pt x="198" y="116"/>
                                                </a:lnTo>
                                                <a:lnTo>
                                                  <a:pt x="198" y="106"/>
                                                </a:lnTo>
                                                <a:lnTo>
                                                  <a:pt x="203" y="97"/>
                                                </a:lnTo>
                                                <a:lnTo>
                                                  <a:pt x="208" y="101"/>
                                                </a:lnTo>
                                                <a:close/>
                                                <a:moveTo>
                                                  <a:pt x="227" y="68"/>
                                                </a:moveTo>
                                                <a:lnTo>
                                                  <a:pt x="227" y="130"/>
                                                </a:lnTo>
                                                <a:lnTo>
                                                  <a:pt x="217" y="130"/>
                                                </a:lnTo>
                                                <a:lnTo>
                                                  <a:pt x="217" y="0"/>
                                                </a:lnTo>
                                                <a:lnTo>
                                                  <a:pt x="227" y="0"/>
                                                </a:lnTo>
                                                <a:lnTo>
                                                  <a:pt x="227" y="58"/>
                                                </a:lnTo>
                                                <a:lnTo>
                                                  <a:pt x="251" y="58"/>
                                                </a:lnTo>
                                                <a:lnTo>
                                                  <a:pt x="251" y="0"/>
                                                </a:lnTo>
                                                <a:lnTo>
                                                  <a:pt x="261" y="0"/>
                                                </a:lnTo>
                                                <a:lnTo>
                                                  <a:pt x="261" y="130"/>
                                                </a:lnTo>
                                                <a:lnTo>
                                                  <a:pt x="251" y="130"/>
                                                </a:lnTo>
                                                <a:lnTo>
                                                  <a:pt x="251" y="68"/>
                                                </a:lnTo>
                                                <a:lnTo>
                                                  <a:pt x="227"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41" name="Freeform 44"/>
                                          <p:cNvSpPr>
                                            <a:spLocks/>
                                          </p:cNvSpPr>
                                          <p:nvPr/>
                                        </p:nvSpPr>
                                        <p:spPr bwMode="auto">
                                          <a:xfrm>
                                            <a:off x="4646" y="1417"/>
                                            <a:ext cx="600" cy="858"/>
                                          </a:xfrm>
                                          <a:custGeom>
                                            <a:avLst/>
                                            <a:gdLst>
                                              <a:gd name="T0" fmla="*/ 62 w 617"/>
                                              <a:gd name="T1" fmla="*/ 126 h 787"/>
                                              <a:gd name="T2" fmla="*/ 51 w 617"/>
                                              <a:gd name="T3" fmla="*/ 82 h 787"/>
                                              <a:gd name="T4" fmla="*/ 48 w 617"/>
                                              <a:gd name="T5" fmla="*/ 82 h 787"/>
                                              <a:gd name="T6" fmla="*/ 38 w 617"/>
                                              <a:gd name="T7" fmla="*/ 52 h 787"/>
                                              <a:gd name="T8" fmla="*/ 28 w 617"/>
                                              <a:gd name="T9" fmla="*/ 52 h 787"/>
                                              <a:gd name="T10" fmla="*/ 28 w 617"/>
                                              <a:gd name="T11" fmla="*/ 45 h 787"/>
                                              <a:gd name="T12" fmla="*/ 18 w 617"/>
                                              <a:gd name="T13" fmla="*/ 37 h 787"/>
                                              <a:gd name="T14" fmla="*/ 0 w 617"/>
                                              <a:gd name="T15" fmla="*/ 29 h 787"/>
                                              <a:gd name="T16" fmla="*/ 0 w 617"/>
                                              <a:gd name="T17" fmla="*/ 0 h 787"/>
                                              <a:gd name="T18" fmla="*/ 77 w 617"/>
                                              <a:gd name="T19" fmla="*/ 856 h 787"/>
                                              <a:gd name="T20" fmla="*/ 91 w 617"/>
                                              <a:gd name="T21" fmla="*/ 989 h 787"/>
                                              <a:gd name="T22" fmla="*/ 134 w 617"/>
                                              <a:gd name="T23" fmla="*/ 1099 h 787"/>
                                              <a:gd name="T24" fmla="*/ 193 w 617"/>
                                              <a:gd name="T25" fmla="*/ 1168 h 787"/>
                                              <a:gd name="T26" fmla="*/ 268 w 617"/>
                                              <a:gd name="T27" fmla="*/ 1189 h 787"/>
                                              <a:gd name="T28" fmla="*/ 335 w 617"/>
                                              <a:gd name="T29" fmla="*/ 1168 h 787"/>
                                              <a:gd name="T30" fmla="*/ 398 w 617"/>
                                              <a:gd name="T31" fmla="*/ 1099 h 787"/>
                                              <a:gd name="T32" fmla="*/ 444 w 617"/>
                                              <a:gd name="T33" fmla="*/ 996 h 787"/>
                                              <a:gd name="T34" fmla="*/ 462 w 617"/>
                                              <a:gd name="T35" fmla="*/ 928 h 787"/>
                                              <a:gd name="T36" fmla="*/ 465 w 617"/>
                                              <a:gd name="T37" fmla="*/ 856 h 787"/>
                                              <a:gd name="T38" fmla="*/ 465 w 617"/>
                                              <a:gd name="T39" fmla="*/ 424 h 787"/>
                                              <a:gd name="T40" fmla="*/ 465 w 617"/>
                                              <a:gd name="T41" fmla="*/ 0 h 787"/>
                                              <a:gd name="T42" fmla="*/ 536 w 617"/>
                                              <a:gd name="T43" fmla="*/ 0 h 787"/>
                                              <a:gd name="T44" fmla="*/ 533 w 617"/>
                                              <a:gd name="T45" fmla="*/ 29 h 787"/>
                                              <a:gd name="T46" fmla="*/ 512 w 617"/>
                                              <a:gd name="T47" fmla="*/ 45 h 787"/>
                                              <a:gd name="T48" fmla="*/ 499 w 617"/>
                                              <a:gd name="T49" fmla="*/ 61 h 787"/>
                                              <a:gd name="T50" fmla="*/ 487 w 617"/>
                                              <a:gd name="T51" fmla="*/ 82 h 787"/>
                                              <a:gd name="T52" fmla="*/ 474 w 617"/>
                                              <a:gd name="T53" fmla="*/ 126 h 787"/>
                                              <a:gd name="T54" fmla="*/ 474 w 617"/>
                                              <a:gd name="T55" fmla="*/ 484 h 787"/>
                                              <a:gd name="T56" fmla="*/ 474 w 617"/>
                                              <a:gd name="T57" fmla="*/ 842 h 787"/>
                                              <a:gd name="T58" fmla="*/ 462 w 617"/>
                                              <a:gd name="T59" fmla="*/ 974 h 787"/>
                                              <a:gd name="T60" fmla="*/ 419 w 617"/>
                                              <a:gd name="T61" fmla="*/ 1093 h 787"/>
                                              <a:gd name="T62" fmla="*/ 391 w 617"/>
                                              <a:gd name="T63" fmla="*/ 1145 h 787"/>
                                              <a:gd name="T64" fmla="*/ 357 w 617"/>
                                              <a:gd name="T65" fmla="*/ 1183 h 787"/>
                                              <a:gd name="T66" fmla="*/ 315 w 617"/>
                                              <a:gd name="T67" fmla="*/ 1205 h 787"/>
                                              <a:gd name="T68" fmla="*/ 268 w 617"/>
                                              <a:gd name="T69" fmla="*/ 1211 h 787"/>
                                              <a:gd name="T70" fmla="*/ 223 w 617"/>
                                              <a:gd name="T71" fmla="*/ 1205 h 787"/>
                                              <a:gd name="T72" fmla="*/ 180 w 617"/>
                                              <a:gd name="T73" fmla="*/ 1183 h 787"/>
                                              <a:gd name="T74" fmla="*/ 147 w 617"/>
                                              <a:gd name="T75" fmla="*/ 1151 h 787"/>
                                              <a:gd name="T76" fmla="*/ 118 w 617"/>
                                              <a:gd name="T77" fmla="*/ 1108 h 787"/>
                                              <a:gd name="T78" fmla="*/ 80 w 617"/>
                                              <a:gd name="T79" fmla="*/ 980 h 787"/>
                                              <a:gd name="T80" fmla="*/ 62 w 617"/>
                                              <a:gd name="T81" fmla="*/ 842 h 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17"/>
                                              <a:gd name="T124" fmla="*/ 0 h 787"/>
                                              <a:gd name="T125" fmla="*/ 617 w 617"/>
                                              <a:gd name="T126" fmla="*/ 787 h 78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17" h="787">
                                                <a:moveTo>
                                                  <a:pt x="72" y="546"/>
                                                </a:moveTo>
                                                <a:lnTo>
                                                  <a:pt x="72" y="82"/>
                                                </a:lnTo>
                                                <a:lnTo>
                                                  <a:pt x="67" y="68"/>
                                                </a:lnTo>
                                                <a:lnTo>
                                                  <a:pt x="58" y="53"/>
                                                </a:lnTo>
                                                <a:lnTo>
                                                  <a:pt x="53" y="53"/>
                                                </a:lnTo>
                                                <a:lnTo>
                                                  <a:pt x="48" y="44"/>
                                                </a:lnTo>
                                                <a:lnTo>
                                                  <a:pt x="43" y="34"/>
                                                </a:lnTo>
                                                <a:lnTo>
                                                  <a:pt x="38" y="34"/>
                                                </a:lnTo>
                                                <a:lnTo>
                                                  <a:pt x="33" y="34"/>
                                                </a:lnTo>
                                                <a:lnTo>
                                                  <a:pt x="33" y="29"/>
                                                </a:lnTo>
                                                <a:lnTo>
                                                  <a:pt x="29" y="29"/>
                                                </a:lnTo>
                                                <a:lnTo>
                                                  <a:pt x="19" y="24"/>
                                                </a:lnTo>
                                                <a:lnTo>
                                                  <a:pt x="9" y="24"/>
                                                </a:lnTo>
                                                <a:lnTo>
                                                  <a:pt x="0" y="19"/>
                                                </a:lnTo>
                                                <a:lnTo>
                                                  <a:pt x="0" y="10"/>
                                                </a:lnTo>
                                                <a:lnTo>
                                                  <a:pt x="0" y="0"/>
                                                </a:lnTo>
                                                <a:lnTo>
                                                  <a:pt x="87" y="0"/>
                                                </a:lnTo>
                                                <a:lnTo>
                                                  <a:pt x="87" y="555"/>
                                                </a:lnTo>
                                                <a:lnTo>
                                                  <a:pt x="91" y="603"/>
                                                </a:lnTo>
                                                <a:lnTo>
                                                  <a:pt x="106" y="642"/>
                                                </a:lnTo>
                                                <a:lnTo>
                                                  <a:pt x="125" y="681"/>
                                                </a:lnTo>
                                                <a:lnTo>
                                                  <a:pt x="154" y="714"/>
                                                </a:lnTo>
                                                <a:lnTo>
                                                  <a:pt x="183" y="739"/>
                                                </a:lnTo>
                                                <a:lnTo>
                                                  <a:pt x="222" y="758"/>
                                                </a:lnTo>
                                                <a:lnTo>
                                                  <a:pt x="260" y="768"/>
                                                </a:lnTo>
                                                <a:lnTo>
                                                  <a:pt x="309" y="772"/>
                                                </a:lnTo>
                                                <a:lnTo>
                                                  <a:pt x="347" y="772"/>
                                                </a:lnTo>
                                                <a:lnTo>
                                                  <a:pt x="386" y="758"/>
                                                </a:lnTo>
                                                <a:lnTo>
                                                  <a:pt x="424" y="739"/>
                                                </a:lnTo>
                                                <a:lnTo>
                                                  <a:pt x="458" y="714"/>
                                                </a:lnTo>
                                                <a:lnTo>
                                                  <a:pt x="492" y="686"/>
                                                </a:lnTo>
                                                <a:lnTo>
                                                  <a:pt x="511" y="647"/>
                                                </a:lnTo>
                                                <a:lnTo>
                                                  <a:pt x="521" y="623"/>
                                                </a:lnTo>
                                                <a:lnTo>
                                                  <a:pt x="531" y="603"/>
                                                </a:lnTo>
                                                <a:lnTo>
                                                  <a:pt x="531" y="579"/>
                                                </a:lnTo>
                                                <a:lnTo>
                                                  <a:pt x="535" y="555"/>
                                                </a:lnTo>
                                                <a:lnTo>
                                                  <a:pt x="535" y="415"/>
                                                </a:lnTo>
                                                <a:lnTo>
                                                  <a:pt x="535" y="275"/>
                                                </a:lnTo>
                                                <a:lnTo>
                                                  <a:pt x="535" y="140"/>
                                                </a:lnTo>
                                                <a:lnTo>
                                                  <a:pt x="535" y="0"/>
                                                </a:lnTo>
                                                <a:lnTo>
                                                  <a:pt x="574" y="0"/>
                                                </a:lnTo>
                                                <a:lnTo>
                                                  <a:pt x="617" y="0"/>
                                                </a:lnTo>
                                                <a:lnTo>
                                                  <a:pt x="617" y="15"/>
                                                </a:lnTo>
                                                <a:lnTo>
                                                  <a:pt x="613" y="19"/>
                                                </a:lnTo>
                                                <a:lnTo>
                                                  <a:pt x="598" y="24"/>
                                                </a:lnTo>
                                                <a:lnTo>
                                                  <a:pt x="589" y="29"/>
                                                </a:lnTo>
                                                <a:lnTo>
                                                  <a:pt x="579" y="34"/>
                                                </a:lnTo>
                                                <a:lnTo>
                                                  <a:pt x="574" y="39"/>
                                                </a:lnTo>
                                                <a:lnTo>
                                                  <a:pt x="564" y="44"/>
                                                </a:lnTo>
                                                <a:lnTo>
                                                  <a:pt x="560" y="53"/>
                                                </a:lnTo>
                                                <a:lnTo>
                                                  <a:pt x="555" y="68"/>
                                                </a:lnTo>
                                                <a:lnTo>
                                                  <a:pt x="545" y="82"/>
                                                </a:lnTo>
                                                <a:lnTo>
                                                  <a:pt x="545" y="198"/>
                                                </a:lnTo>
                                                <a:lnTo>
                                                  <a:pt x="545" y="314"/>
                                                </a:lnTo>
                                                <a:lnTo>
                                                  <a:pt x="545" y="430"/>
                                                </a:lnTo>
                                                <a:lnTo>
                                                  <a:pt x="545" y="546"/>
                                                </a:lnTo>
                                                <a:lnTo>
                                                  <a:pt x="540" y="589"/>
                                                </a:lnTo>
                                                <a:lnTo>
                                                  <a:pt x="531" y="632"/>
                                                </a:lnTo>
                                                <a:lnTo>
                                                  <a:pt x="511" y="676"/>
                                                </a:lnTo>
                                                <a:lnTo>
                                                  <a:pt x="482" y="710"/>
                                                </a:lnTo>
                                                <a:lnTo>
                                                  <a:pt x="468" y="729"/>
                                                </a:lnTo>
                                                <a:lnTo>
                                                  <a:pt x="449" y="743"/>
                                                </a:lnTo>
                                                <a:lnTo>
                                                  <a:pt x="429" y="758"/>
                                                </a:lnTo>
                                                <a:lnTo>
                                                  <a:pt x="410" y="768"/>
                                                </a:lnTo>
                                                <a:lnTo>
                                                  <a:pt x="386" y="777"/>
                                                </a:lnTo>
                                                <a:lnTo>
                                                  <a:pt x="362" y="782"/>
                                                </a:lnTo>
                                                <a:lnTo>
                                                  <a:pt x="333" y="787"/>
                                                </a:lnTo>
                                                <a:lnTo>
                                                  <a:pt x="309" y="787"/>
                                                </a:lnTo>
                                                <a:lnTo>
                                                  <a:pt x="280" y="787"/>
                                                </a:lnTo>
                                                <a:lnTo>
                                                  <a:pt x="256" y="782"/>
                                                </a:lnTo>
                                                <a:lnTo>
                                                  <a:pt x="231" y="777"/>
                                                </a:lnTo>
                                                <a:lnTo>
                                                  <a:pt x="207" y="768"/>
                                                </a:lnTo>
                                                <a:lnTo>
                                                  <a:pt x="188" y="758"/>
                                                </a:lnTo>
                                                <a:lnTo>
                                                  <a:pt x="169" y="748"/>
                                                </a:lnTo>
                                                <a:lnTo>
                                                  <a:pt x="154" y="734"/>
                                                </a:lnTo>
                                                <a:lnTo>
                                                  <a:pt x="135" y="719"/>
                                                </a:lnTo>
                                                <a:lnTo>
                                                  <a:pt x="111" y="681"/>
                                                </a:lnTo>
                                                <a:lnTo>
                                                  <a:pt x="91" y="637"/>
                                                </a:lnTo>
                                                <a:lnTo>
                                                  <a:pt x="77" y="594"/>
                                                </a:lnTo>
                                                <a:lnTo>
                                                  <a:pt x="72" y="5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42" name="Freeform 45"/>
                                          <p:cNvSpPr>
                                            <a:spLocks/>
                                          </p:cNvSpPr>
                                          <p:nvPr/>
                                        </p:nvSpPr>
                                        <p:spPr bwMode="auto">
                                          <a:xfrm>
                                            <a:off x="4739" y="1417"/>
                                            <a:ext cx="413" cy="832"/>
                                          </a:xfrm>
                                          <a:custGeom>
                                            <a:avLst/>
                                            <a:gdLst>
                                              <a:gd name="T0" fmla="*/ 143 w 425"/>
                                              <a:gd name="T1" fmla="*/ 1170 h 763"/>
                                              <a:gd name="T2" fmla="*/ 80 w 425"/>
                                              <a:gd name="T3" fmla="*/ 1123 h 763"/>
                                              <a:gd name="T4" fmla="*/ 39 w 425"/>
                                              <a:gd name="T5" fmla="*/ 1042 h 763"/>
                                              <a:gd name="T6" fmla="*/ 10 w 425"/>
                                              <a:gd name="T7" fmla="*/ 923 h 763"/>
                                              <a:gd name="T8" fmla="*/ 0 w 425"/>
                                              <a:gd name="T9" fmla="*/ 0 h 763"/>
                                              <a:gd name="T10" fmla="*/ 77 w 425"/>
                                              <a:gd name="T11" fmla="*/ 0 h 763"/>
                                              <a:gd name="T12" fmla="*/ 72 w 425"/>
                                              <a:gd name="T13" fmla="*/ 29 h 763"/>
                                              <a:gd name="T14" fmla="*/ 48 w 425"/>
                                              <a:gd name="T15" fmla="*/ 45 h 763"/>
                                              <a:gd name="T16" fmla="*/ 34 w 425"/>
                                              <a:gd name="T17" fmla="*/ 61 h 763"/>
                                              <a:gd name="T18" fmla="*/ 29 w 425"/>
                                              <a:gd name="T19" fmla="*/ 74 h 763"/>
                                              <a:gd name="T20" fmla="*/ 24 w 425"/>
                                              <a:gd name="T21" fmla="*/ 82 h 763"/>
                                              <a:gd name="T22" fmla="*/ 15 w 425"/>
                                              <a:gd name="T23" fmla="*/ 126 h 763"/>
                                              <a:gd name="T24" fmla="*/ 15 w 425"/>
                                              <a:gd name="T25" fmla="*/ 491 h 763"/>
                                              <a:gd name="T26" fmla="*/ 15 w 425"/>
                                              <a:gd name="T27" fmla="*/ 847 h 763"/>
                                              <a:gd name="T28" fmla="*/ 24 w 425"/>
                                              <a:gd name="T29" fmla="*/ 960 h 763"/>
                                              <a:gd name="T30" fmla="*/ 58 w 425"/>
                                              <a:gd name="T31" fmla="*/ 1058 h 763"/>
                                              <a:gd name="T32" fmla="*/ 110 w 425"/>
                                              <a:gd name="T33" fmla="*/ 1123 h 763"/>
                                              <a:gd name="T34" fmla="*/ 180 w 425"/>
                                              <a:gd name="T35" fmla="*/ 1154 h 763"/>
                                              <a:gd name="T36" fmla="*/ 251 w 425"/>
                                              <a:gd name="T37" fmla="*/ 1131 h 763"/>
                                              <a:gd name="T38" fmla="*/ 301 w 425"/>
                                              <a:gd name="T39" fmla="*/ 1073 h 763"/>
                                              <a:gd name="T40" fmla="*/ 334 w 425"/>
                                              <a:gd name="T41" fmla="*/ 974 h 763"/>
                                              <a:gd name="T42" fmla="*/ 352 w 425"/>
                                              <a:gd name="T43" fmla="*/ 856 h 763"/>
                                              <a:gd name="T44" fmla="*/ 352 w 425"/>
                                              <a:gd name="T45" fmla="*/ 491 h 763"/>
                                              <a:gd name="T46" fmla="*/ 352 w 425"/>
                                              <a:gd name="T47" fmla="*/ 126 h 763"/>
                                              <a:gd name="T48" fmla="*/ 343 w 425"/>
                                              <a:gd name="T49" fmla="*/ 82 h 763"/>
                                              <a:gd name="T50" fmla="*/ 339 w 425"/>
                                              <a:gd name="T51" fmla="*/ 68 h 763"/>
                                              <a:gd name="T52" fmla="*/ 327 w 425"/>
                                              <a:gd name="T53" fmla="*/ 52 h 763"/>
                                              <a:gd name="T54" fmla="*/ 327 w 425"/>
                                              <a:gd name="T55" fmla="*/ 45 h 763"/>
                                              <a:gd name="T56" fmla="*/ 309 w 425"/>
                                              <a:gd name="T57" fmla="*/ 37 h 763"/>
                                              <a:gd name="T58" fmla="*/ 293 w 425"/>
                                              <a:gd name="T59" fmla="*/ 29 h 763"/>
                                              <a:gd name="T60" fmla="*/ 293 w 425"/>
                                              <a:gd name="T61" fmla="*/ 0 h 763"/>
                                              <a:gd name="T62" fmla="*/ 368 w 425"/>
                                              <a:gd name="T63" fmla="*/ 0 h 763"/>
                                              <a:gd name="T64" fmla="*/ 368 w 425"/>
                                              <a:gd name="T65" fmla="*/ 417 h 763"/>
                                              <a:gd name="T66" fmla="*/ 368 w 425"/>
                                              <a:gd name="T67" fmla="*/ 833 h 763"/>
                                              <a:gd name="T68" fmla="*/ 352 w 425"/>
                                              <a:gd name="T69" fmla="*/ 960 h 763"/>
                                              <a:gd name="T70" fmla="*/ 318 w 425"/>
                                              <a:gd name="T71" fmla="*/ 1063 h 763"/>
                                              <a:gd name="T72" fmla="*/ 263 w 425"/>
                                              <a:gd name="T73" fmla="*/ 1145 h 763"/>
                                              <a:gd name="T74" fmla="*/ 226 w 425"/>
                                              <a:gd name="T75" fmla="*/ 1170 h 763"/>
                                              <a:gd name="T76" fmla="*/ 184 w 425"/>
                                              <a:gd name="T77" fmla="*/ 1175 h 76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25"/>
                                              <a:gd name="T118" fmla="*/ 0 h 763"/>
                                              <a:gd name="T119" fmla="*/ 425 w 425"/>
                                              <a:gd name="T120" fmla="*/ 763 h 76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25" h="763">
                                                <a:moveTo>
                                                  <a:pt x="213" y="763"/>
                                                </a:moveTo>
                                                <a:lnTo>
                                                  <a:pt x="164" y="758"/>
                                                </a:lnTo>
                                                <a:lnTo>
                                                  <a:pt x="126" y="743"/>
                                                </a:lnTo>
                                                <a:lnTo>
                                                  <a:pt x="92" y="729"/>
                                                </a:lnTo>
                                                <a:lnTo>
                                                  <a:pt x="68" y="705"/>
                                                </a:lnTo>
                                                <a:lnTo>
                                                  <a:pt x="44" y="676"/>
                                                </a:lnTo>
                                                <a:lnTo>
                                                  <a:pt x="24" y="637"/>
                                                </a:lnTo>
                                                <a:lnTo>
                                                  <a:pt x="10" y="599"/>
                                                </a:lnTo>
                                                <a:lnTo>
                                                  <a:pt x="0" y="550"/>
                                                </a:lnTo>
                                                <a:lnTo>
                                                  <a:pt x="0" y="0"/>
                                                </a:lnTo>
                                                <a:lnTo>
                                                  <a:pt x="44" y="0"/>
                                                </a:lnTo>
                                                <a:lnTo>
                                                  <a:pt x="87" y="0"/>
                                                </a:lnTo>
                                                <a:lnTo>
                                                  <a:pt x="87" y="15"/>
                                                </a:lnTo>
                                                <a:lnTo>
                                                  <a:pt x="82" y="19"/>
                                                </a:lnTo>
                                                <a:lnTo>
                                                  <a:pt x="68" y="24"/>
                                                </a:lnTo>
                                                <a:lnTo>
                                                  <a:pt x="53" y="29"/>
                                                </a:lnTo>
                                                <a:lnTo>
                                                  <a:pt x="44" y="34"/>
                                                </a:lnTo>
                                                <a:lnTo>
                                                  <a:pt x="39" y="39"/>
                                                </a:lnTo>
                                                <a:lnTo>
                                                  <a:pt x="34" y="44"/>
                                                </a:lnTo>
                                                <a:lnTo>
                                                  <a:pt x="34" y="48"/>
                                                </a:lnTo>
                                                <a:lnTo>
                                                  <a:pt x="29" y="48"/>
                                                </a:lnTo>
                                                <a:lnTo>
                                                  <a:pt x="29" y="53"/>
                                                </a:lnTo>
                                                <a:lnTo>
                                                  <a:pt x="20" y="68"/>
                                                </a:lnTo>
                                                <a:lnTo>
                                                  <a:pt x="15" y="82"/>
                                                </a:lnTo>
                                                <a:lnTo>
                                                  <a:pt x="15" y="203"/>
                                                </a:lnTo>
                                                <a:lnTo>
                                                  <a:pt x="15" y="319"/>
                                                </a:lnTo>
                                                <a:lnTo>
                                                  <a:pt x="15" y="430"/>
                                                </a:lnTo>
                                                <a:lnTo>
                                                  <a:pt x="15" y="550"/>
                                                </a:lnTo>
                                                <a:lnTo>
                                                  <a:pt x="20" y="589"/>
                                                </a:lnTo>
                                                <a:lnTo>
                                                  <a:pt x="29" y="623"/>
                                                </a:lnTo>
                                                <a:lnTo>
                                                  <a:pt x="48" y="657"/>
                                                </a:lnTo>
                                                <a:lnTo>
                                                  <a:pt x="68" y="686"/>
                                                </a:lnTo>
                                                <a:lnTo>
                                                  <a:pt x="92" y="710"/>
                                                </a:lnTo>
                                                <a:lnTo>
                                                  <a:pt x="126" y="729"/>
                                                </a:lnTo>
                                                <a:lnTo>
                                                  <a:pt x="164" y="743"/>
                                                </a:lnTo>
                                                <a:lnTo>
                                                  <a:pt x="208" y="748"/>
                                                </a:lnTo>
                                                <a:lnTo>
                                                  <a:pt x="251" y="743"/>
                                                </a:lnTo>
                                                <a:lnTo>
                                                  <a:pt x="290" y="734"/>
                                                </a:lnTo>
                                                <a:lnTo>
                                                  <a:pt x="319" y="714"/>
                                                </a:lnTo>
                                                <a:lnTo>
                                                  <a:pt x="348" y="695"/>
                                                </a:lnTo>
                                                <a:lnTo>
                                                  <a:pt x="372" y="666"/>
                                                </a:lnTo>
                                                <a:lnTo>
                                                  <a:pt x="386" y="632"/>
                                                </a:lnTo>
                                                <a:lnTo>
                                                  <a:pt x="401" y="594"/>
                                                </a:lnTo>
                                                <a:lnTo>
                                                  <a:pt x="406" y="555"/>
                                                </a:lnTo>
                                                <a:lnTo>
                                                  <a:pt x="406" y="439"/>
                                                </a:lnTo>
                                                <a:lnTo>
                                                  <a:pt x="406" y="319"/>
                                                </a:lnTo>
                                                <a:lnTo>
                                                  <a:pt x="406" y="203"/>
                                                </a:lnTo>
                                                <a:lnTo>
                                                  <a:pt x="406" y="82"/>
                                                </a:lnTo>
                                                <a:lnTo>
                                                  <a:pt x="401" y="68"/>
                                                </a:lnTo>
                                                <a:lnTo>
                                                  <a:pt x="396" y="53"/>
                                                </a:lnTo>
                                                <a:lnTo>
                                                  <a:pt x="391" y="48"/>
                                                </a:lnTo>
                                                <a:lnTo>
                                                  <a:pt x="391" y="44"/>
                                                </a:lnTo>
                                                <a:lnTo>
                                                  <a:pt x="382" y="34"/>
                                                </a:lnTo>
                                                <a:lnTo>
                                                  <a:pt x="377" y="34"/>
                                                </a:lnTo>
                                                <a:lnTo>
                                                  <a:pt x="377" y="29"/>
                                                </a:lnTo>
                                                <a:lnTo>
                                                  <a:pt x="367" y="24"/>
                                                </a:lnTo>
                                                <a:lnTo>
                                                  <a:pt x="357" y="24"/>
                                                </a:lnTo>
                                                <a:lnTo>
                                                  <a:pt x="348" y="24"/>
                                                </a:lnTo>
                                                <a:lnTo>
                                                  <a:pt x="338" y="19"/>
                                                </a:lnTo>
                                                <a:lnTo>
                                                  <a:pt x="338" y="10"/>
                                                </a:lnTo>
                                                <a:lnTo>
                                                  <a:pt x="338" y="0"/>
                                                </a:lnTo>
                                                <a:lnTo>
                                                  <a:pt x="382" y="0"/>
                                                </a:lnTo>
                                                <a:lnTo>
                                                  <a:pt x="425" y="0"/>
                                                </a:lnTo>
                                                <a:lnTo>
                                                  <a:pt x="425" y="135"/>
                                                </a:lnTo>
                                                <a:lnTo>
                                                  <a:pt x="425" y="270"/>
                                                </a:lnTo>
                                                <a:lnTo>
                                                  <a:pt x="425" y="406"/>
                                                </a:lnTo>
                                                <a:lnTo>
                                                  <a:pt x="425" y="541"/>
                                                </a:lnTo>
                                                <a:lnTo>
                                                  <a:pt x="415" y="579"/>
                                                </a:lnTo>
                                                <a:lnTo>
                                                  <a:pt x="406" y="623"/>
                                                </a:lnTo>
                                                <a:lnTo>
                                                  <a:pt x="391" y="661"/>
                                                </a:lnTo>
                                                <a:lnTo>
                                                  <a:pt x="367" y="690"/>
                                                </a:lnTo>
                                                <a:lnTo>
                                                  <a:pt x="338" y="719"/>
                                                </a:lnTo>
                                                <a:lnTo>
                                                  <a:pt x="304" y="743"/>
                                                </a:lnTo>
                                                <a:lnTo>
                                                  <a:pt x="285" y="748"/>
                                                </a:lnTo>
                                                <a:lnTo>
                                                  <a:pt x="261" y="758"/>
                                                </a:lnTo>
                                                <a:lnTo>
                                                  <a:pt x="237" y="763"/>
                                                </a:lnTo>
                                                <a:lnTo>
                                                  <a:pt x="213" y="7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43" name="Freeform 46"/>
                                          <p:cNvSpPr>
                                            <a:spLocks/>
                                          </p:cNvSpPr>
                                          <p:nvPr/>
                                        </p:nvSpPr>
                                        <p:spPr bwMode="auto">
                                          <a:xfrm>
                                            <a:off x="5129" y="1523"/>
                                            <a:ext cx="150" cy="678"/>
                                          </a:xfrm>
                                          <a:custGeom>
                                            <a:avLst/>
                                            <a:gdLst>
                                              <a:gd name="T0" fmla="*/ 14 w 154"/>
                                              <a:gd name="T1" fmla="*/ 943 h 622"/>
                                              <a:gd name="T2" fmla="*/ 52 w 154"/>
                                              <a:gd name="T3" fmla="*/ 765 h 622"/>
                                              <a:gd name="T4" fmla="*/ 62 w 154"/>
                                              <a:gd name="T5" fmla="*/ 631 h 622"/>
                                              <a:gd name="T6" fmla="*/ 67 w 154"/>
                                              <a:gd name="T7" fmla="*/ 779 h 622"/>
                                              <a:gd name="T8" fmla="*/ 62 w 154"/>
                                              <a:gd name="T9" fmla="*/ 750 h 622"/>
                                              <a:gd name="T10" fmla="*/ 82 w 154"/>
                                              <a:gd name="T11" fmla="*/ 543 h 622"/>
                                              <a:gd name="T12" fmla="*/ 67 w 154"/>
                                              <a:gd name="T13" fmla="*/ 558 h 622"/>
                                              <a:gd name="T14" fmla="*/ 57 w 154"/>
                                              <a:gd name="T15" fmla="*/ 585 h 622"/>
                                              <a:gd name="T16" fmla="*/ 57 w 154"/>
                                              <a:gd name="T17" fmla="*/ 451 h 622"/>
                                              <a:gd name="T18" fmla="*/ 62 w 154"/>
                                              <a:gd name="T19" fmla="*/ 445 h 622"/>
                                              <a:gd name="T20" fmla="*/ 72 w 154"/>
                                              <a:gd name="T21" fmla="*/ 468 h 622"/>
                                              <a:gd name="T22" fmla="*/ 82 w 154"/>
                                              <a:gd name="T23" fmla="*/ 431 h 622"/>
                                              <a:gd name="T24" fmla="*/ 92 w 154"/>
                                              <a:gd name="T25" fmla="*/ 423 h 622"/>
                                              <a:gd name="T26" fmla="*/ 110 w 154"/>
                                              <a:gd name="T27" fmla="*/ 342 h 622"/>
                                              <a:gd name="T28" fmla="*/ 92 w 154"/>
                                              <a:gd name="T29" fmla="*/ 356 h 622"/>
                                              <a:gd name="T30" fmla="*/ 82 w 154"/>
                                              <a:gd name="T31" fmla="*/ 408 h 622"/>
                                              <a:gd name="T32" fmla="*/ 72 w 154"/>
                                              <a:gd name="T33" fmla="*/ 378 h 622"/>
                                              <a:gd name="T34" fmla="*/ 55 w 154"/>
                                              <a:gd name="T35" fmla="*/ 437 h 622"/>
                                              <a:gd name="T36" fmla="*/ 55 w 154"/>
                                              <a:gd name="T37" fmla="*/ 342 h 622"/>
                                              <a:gd name="T38" fmla="*/ 62 w 154"/>
                                              <a:gd name="T39" fmla="*/ 348 h 622"/>
                                              <a:gd name="T40" fmla="*/ 72 w 154"/>
                                              <a:gd name="T41" fmla="*/ 318 h 622"/>
                                              <a:gd name="T42" fmla="*/ 82 w 154"/>
                                              <a:gd name="T43" fmla="*/ 267 h 622"/>
                                              <a:gd name="T44" fmla="*/ 92 w 154"/>
                                              <a:gd name="T45" fmla="*/ 267 h 622"/>
                                              <a:gd name="T46" fmla="*/ 86 w 154"/>
                                              <a:gd name="T47" fmla="*/ 348 h 622"/>
                                              <a:gd name="T48" fmla="*/ 96 w 154"/>
                                              <a:gd name="T49" fmla="*/ 312 h 622"/>
                                              <a:gd name="T50" fmla="*/ 115 w 154"/>
                                              <a:gd name="T51" fmla="*/ 229 h 622"/>
                                              <a:gd name="T52" fmla="*/ 110 w 154"/>
                                              <a:gd name="T53" fmla="*/ 191 h 622"/>
                                              <a:gd name="T54" fmla="*/ 101 w 154"/>
                                              <a:gd name="T55" fmla="*/ 191 h 622"/>
                                              <a:gd name="T56" fmla="*/ 89 w 154"/>
                                              <a:gd name="T57" fmla="*/ 201 h 622"/>
                                              <a:gd name="T58" fmla="*/ 77 w 154"/>
                                              <a:gd name="T59" fmla="*/ 191 h 622"/>
                                              <a:gd name="T60" fmla="*/ 82 w 154"/>
                                              <a:gd name="T61" fmla="*/ 201 h 622"/>
                                              <a:gd name="T62" fmla="*/ 82 w 154"/>
                                              <a:gd name="T63" fmla="*/ 171 h 622"/>
                                              <a:gd name="T64" fmla="*/ 67 w 154"/>
                                              <a:gd name="T65" fmla="*/ 185 h 622"/>
                                              <a:gd name="T66" fmla="*/ 57 w 154"/>
                                              <a:gd name="T67" fmla="*/ 201 h 622"/>
                                              <a:gd name="T68" fmla="*/ 72 w 154"/>
                                              <a:gd name="T69" fmla="*/ 171 h 622"/>
                                              <a:gd name="T70" fmla="*/ 82 w 154"/>
                                              <a:gd name="T71" fmla="*/ 156 h 622"/>
                                              <a:gd name="T72" fmla="*/ 72 w 154"/>
                                              <a:gd name="T73" fmla="*/ 134 h 622"/>
                                              <a:gd name="T74" fmla="*/ 82 w 154"/>
                                              <a:gd name="T75" fmla="*/ 110 h 622"/>
                                              <a:gd name="T76" fmla="*/ 67 w 154"/>
                                              <a:gd name="T77" fmla="*/ 21 h 622"/>
                                              <a:gd name="T78" fmla="*/ 67 w 154"/>
                                              <a:gd name="T79" fmla="*/ 0 h 622"/>
                                              <a:gd name="T80" fmla="*/ 77 w 154"/>
                                              <a:gd name="T81" fmla="*/ 14 h 622"/>
                                              <a:gd name="T82" fmla="*/ 110 w 154"/>
                                              <a:gd name="T83" fmla="*/ 74 h 622"/>
                                              <a:gd name="T84" fmla="*/ 101 w 154"/>
                                              <a:gd name="T85" fmla="*/ 58 h 622"/>
                                              <a:gd name="T86" fmla="*/ 96 w 154"/>
                                              <a:gd name="T87" fmla="*/ 89 h 622"/>
                                              <a:gd name="T88" fmla="*/ 92 w 154"/>
                                              <a:gd name="T89" fmla="*/ 126 h 622"/>
                                              <a:gd name="T90" fmla="*/ 119 w 154"/>
                                              <a:gd name="T91" fmla="*/ 104 h 622"/>
                                              <a:gd name="T92" fmla="*/ 134 w 154"/>
                                              <a:gd name="T93" fmla="*/ 156 h 622"/>
                                              <a:gd name="T94" fmla="*/ 130 w 154"/>
                                              <a:gd name="T95" fmla="*/ 177 h 622"/>
                                              <a:gd name="T96" fmla="*/ 134 w 154"/>
                                              <a:gd name="T97" fmla="*/ 229 h 622"/>
                                              <a:gd name="T98" fmla="*/ 130 w 154"/>
                                              <a:gd name="T99" fmla="*/ 312 h 622"/>
                                              <a:gd name="T100" fmla="*/ 127 w 154"/>
                                              <a:gd name="T101" fmla="*/ 399 h 622"/>
                                              <a:gd name="T102" fmla="*/ 123 w 154"/>
                                              <a:gd name="T103" fmla="*/ 356 h 622"/>
                                              <a:gd name="T104" fmla="*/ 92 w 154"/>
                                              <a:gd name="T105" fmla="*/ 513 h 622"/>
                                              <a:gd name="T106" fmla="*/ 77 w 154"/>
                                              <a:gd name="T107" fmla="*/ 765 h 622"/>
                                              <a:gd name="T108" fmla="*/ 48 w 154"/>
                                              <a:gd name="T109" fmla="*/ 868 h 622"/>
                                              <a:gd name="T110" fmla="*/ 19 w 154"/>
                                              <a:gd name="T111" fmla="*/ 936 h 622"/>
                                              <a:gd name="T112" fmla="*/ 0 w 154"/>
                                              <a:gd name="T113" fmla="*/ 958 h 6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4"/>
                                              <a:gd name="T172" fmla="*/ 0 h 622"/>
                                              <a:gd name="T173" fmla="*/ 154 w 154"/>
                                              <a:gd name="T174" fmla="*/ 622 h 6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4" h="622">
                                                <a:moveTo>
                                                  <a:pt x="0" y="622"/>
                                                </a:moveTo>
                                                <a:lnTo>
                                                  <a:pt x="5" y="622"/>
                                                </a:lnTo>
                                                <a:lnTo>
                                                  <a:pt x="5" y="617"/>
                                                </a:lnTo>
                                                <a:lnTo>
                                                  <a:pt x="9" y="617"/>
                                                </a:lnTo>
                                                <a:lnTo>
                                                  <a:pt x="14" y="613"/>
                                                </a:lnTo>
                                                <a:lnTo>
                                                  <a:pt x="29" y="584"/>
                                                </a:lnTo>
                                                <a:lnTo>
                                                  <a:pt x="43" y="564"/>
                                                </a:lnTo>
                                                <a:lnTo>
                                                  <a:pt x="48" y="535"/>
                                                </a:lnTo>
                                                <a:lnTo>
                                                  <a:pt x="53" y="516"/>
                                                </a:lnTo>
                                                <a:lnTo>
                                                  <a:pt x="58" y="497"/>
                                                </a:lnTo>
                                                <a:lnTo>
                                                  <a:pt x="58" y="492"/>
                                                </a:lnTo>
                                                <a:lnTo>
                                                  <a:pt x="63" y="444"/>
                                                </a:lnTo>
                                                <a:lnTo>
                                                  <a:pt x="67" y="410"/>
                                                </a:lnTo>
                                                <a:lnTo>
                                                  <a:pt x="72" y="410"/>
                                                </a:lnTo>
                                                <a:lnTo>
                                                  <a:pt x="67" y="453"/>
                                                </a:lnTo>
                                                <a:lnTo>
                                                  <a:pt x="67" y="511"/>
                                                </a:lnTo>
                                                <a:lnTo>
                                                  <a:pt x="72" y="511"/>
                                                </a:lnTo>
                                                <a:lnTo>
                                                  <a:pt x="77" y="506"/>
                                                </a:lnTo>
                                                <a:lnTo>
                                                  <a:pt x="77" y="502"/>
                                                </a:lnTo>
                                                <a:lnTo>
                                                  <a:pt x="77" y="497"/>
                                                </a:lnTo>
                                                <a:lnTo>
                                                  <a:pt x="82" y="487"/>
                                                </a:lnTo>
                                                <a:lnTo>
                                                  <a:pt x="77" y="487"/>
                                                </a:lnTo>
                                                <a:lnTo>
                                                  <a:pt x="72" y="487"/>
                                                </a:lnTo>
                                                <a:lnTo>
                                                  <a:pt x="72" y="458"/>
                                                </a:lnTo>
                                                <a:lnTo>
                                                  <a:pt x="77" y="391"/>
                                                </a:lnTo>
                                                <a:lnTo>
                                                  <a:pt x="87" y="376"/>
                                                </a:lnTo>
                                                <a:lnTo>
                                                  <a:pt x="92" y="366"/>
                                                </a:lnTo>
                                                <a:lnTo>
                                                  <a:pt x="92" y="352"/>
                                                </a:lnTo>
                                                <a:lnTo>
                                                  <a:pt x="92" y="333"/>
                                                </a:lnTo>
                                                <a:lnTo>
                                                  <a:pt x="87" y="333"/>
                                                </a:lnTo>
                                                <a:lnTo>
                                                  <a:pt x="82" y="342"/>
                                                </a:lnTo>
                                                <a:lnTo>
                                                  <a:pt x="77" y="362"/>
                                                </a:lnTo>
                                                <a:lnTo>
                                                  <a:pt x="72" y="371"/>
                                                </a:lnTo>
                                                <a:lnTo>
                                                  <a:pt x="72" y="376"/>
                                                </a:lnTo>
                                                <a:lnTo>
                                                  <a:pt x="67" y="376"/>
                                                </a:lnTo>
                                                <a:lnTo>
                                                  <a:pt x="67" y="381"/>
                                                </a:lnTo>
                                                <a:lnTo>
                                                  <a:pt x="63" y="381"/>
                                                </a:lnTo>
                                                <a:lnTo>
                                                  <a:pt x="63" y="342"/>
                                                </a:lnTo>
                                                <a:lnTo>
                                                  <a:pt x="67" y="294"/>
                                                </a:lnTo>
                                                <a:lnTo>
                                                  <a:pt x="72" y="294"/>
                                                </a:lnTo>
                                                <a:lnTo>
                                                  <a:pt x="72" y="289"/>
                                                </a:lnTo>
                                                <a:lnTo>
                                                  <a:pt x="77" y="289"/>
                                                </a:lnTo>
                                                <a:lnTo>
                                                  <a:pt x="77" y="299"/>
                                                </a:lnTo>
                                                <a:lnTo>
                                                  <a:pt x="77" y="304"/>
                                                </a:lnTo>
                                                <a:lnTo>
                                                  <a:pt x="82" y="304"/>
                                                </a:lnTo>
                                                <a:lnTo>
                                                  <a:pt x="82" y="289"/>
                                                </a:lnTo>
                                                <a:lnTo>
                                                  <a:pt x="82" y="280"/>
                                                </a:lnTo>
                                                <a:lnTo>
                                                  <a:pt x="87" y="280"/>
                                                </a:lnTo>
                                                <a:lnTo>
                                                  <a:pt x="92" y="275"/>
                                                </a:lnTo>
                                                <a:lnTo>
                                                  <a:pt x="92" y="280"/>
                                                </a:lnTo>
                                                <a:lnTo>
                                                  <a:pt x="92" y="284"/>
                                                </a:lnTo>
                                                <a:lnTo>
                                                  <a:pt x="96" y="284"/>
                                                </a:lnTo>
                                                <a:lnTo>
                                                  <a:pt x="101" y="280"/>
                                                </a:lnTo>
                                                <a:lnTo>
                                                  <a:pt x="106" y="275"/>
                                                </a:lnTo>
                                                <a:lnTo>
                                                  <a:pt x="106" y="270"/>
                                                </a:lnTo>
                                                <a:lnTo>
                                                  <a:pt x="111" y="270"/>
                                                </a:lnTo>
                                                <a:lnTo>
                                                  <a:pt x="116" y="260"/>
                                                </a:lnTo>
                                                <a:lnTo>
                                                  <a:pt x="120" y="246"/>
                                                </a:lnTo>
                                                <a:lnTo>
                                                  <a:pt x="125" y="222"/>
                                                </a:lnTo>
                                                <a:lnTo>
                                                  <a:pt x="125" y="212"/>
                                                </a:lnTo>
                                                <a:lnTo>
                                                  <a:pt x="120" y="212"/>
                                                </a:lnTo>
                                                <a:lnTo>
                                                  <a:pt x="116" y="212"/>
                                                </a:lnTo>
                                                <a:lnTo>
                                                  <a:pt x="111" y="222"/>
                                                </a:lnTo>
                                                <a:lnTo>
                                                  <a:pt x="106" y="231"/>
                                                </a:lnTo>
                                                <a:lnTo>
                                                  <a:pt x="101" y="241"/>
                                                </a:lnTo>
                                                <a:lnTo>
                                                  <a:pt x="96" y="255"/>
                                                </a:lnTo>
                                                <a:lnTo>
                                                  <a:pt x="96" y="260"/>
                                                </a:lnTo>
                                                <a:lnTo>
                                                  <a:pt x="96" y="265"/>
                                                </a:lnTo>
                                                <a:lnTo>
                                                  <a:pt x="92" y="265"/>
                                                </a:lnTo>
                                                <a:lnTo>
                                                  <a:pt x="92" y="255"/>
                                                </a:lnTo>
                                                <a:lnTo>
                                                  <a:pt x="92" y="241"/>
                                                </a:lnTo>
                                                <a:lnTo>
                                                  <a:pt x="87" y="246"/>
                                                </a:lnTo>
                                                <a:lnTo>
                                                  <a:pt x="82" y="246"/>
                                                </a:lnTo>
                                                <a:lnTo>
                                                  <a:pt x="77" y="255"/>
                                                </a:lnTo>
                                                <a:lnTo>
                                                  <a:pt x="67" y="275"/>
                                                </a:lnTo>
                                                <a:lnTo>
                                                  <a:pt x="67" y="280"/>
                                                </a:lnTo>
                                                <a:lnTo>
                                                  <a:pt x="67" y="284"/>
                                                </a:lnTo>
                                                <a:lnTo>
                                                  <a:pt x="63" y="284"/>
                                                </a:lnTo>
                                                <a:lnTo>
                                                  <a:pt x="63" y="255"/>
                                                </a:lnTo>
                                                <a:lnTo>
                                                  <a:pt x="63" y="231"/>
                                                </a:lnTo>
                                                <a:lnTo>
                                                  <a:pt x="63" y="227"/>
                                                </a:lnTo>
                                                <a:lnTo>
                                                  <a:pt x="63" y="222"/>
                                                </a:lnTo>
                                                <a:lnTo>
                                                  <a:pt x="67" y="222"/>
                                                </a:lnTo>
                                                <a:lnTo>
                                                  <a:pt x="67" y="227"/>
                                                </a:lnTo>
                                                <a:lnTo>
                                                  <a:pt x="72" y="227"/>
                                                </a:lnTo>
                                                <a:lnTo>
                                                  <a:pt x="72" y="217"/>
                                                </a:lnTo>
                                                <a:lnTo>
                                                  <a:pt x="77" y="207"/>
                                                </a:lnTo>
                                                <a:lnTo>
                                                  <a:pt x="82" y="207"/>
                                                </a:lnTo>
                                                <a:lnTo>
                                                  <a:pt x="82" y="202"/>
                                                </a:lnTo>
                                                <a:lnTo>
                                                  <a:pt x="87" y="198"/>
                                                </a:lnTo>
                                                <a:lnTo>
                                                  <a:pt x="92" y="173"/>
                                                </a:lnTo>
                                                <a:lnTo>
                                                  <a:pt x="92" y="149"/>
                                                </a:lnTo>
                                                <a:lnTo>
                                                  <a:pt x="106" y="149"/>
                                                </a:lnTo>
                                                <a:lnTo>
                                                  <a:pt x="111" y="149"/>
                                                </a:lnTo>
                                                <a:lnTo>
                                                  <a:pt x="111" y="164"/>
                                                </a:lnTo>
                                                <a:lnTo>
                                                  <a:pt x="106" y="173"/>
                                                </a:lnTo>
                                                <a:lnTo>
                                                  <a:pt x="101" y="178"/>
                                                </a:lnTo>
                                                <a:lnTo>
                                                  <a:pt x="92" y="207"/>
                                                </a:lnTo>
                                                <a:lnTo>
                                                  <a:pt x="92" y="217"/>
                                                </a:lnTo>
                                                <a:lnTo>
                                                  <a:pt x="96" y="227"/>
                                                </a:lnTo>
                                                <a:lnTo>
                                                  <a:pt x="101" y="227"/>
                                                </a:lnTo>
                                                <a:lnTo>
                                                  <a:pt x="101" y="217"/>
                                                </a:lnTo>
                                                <a:lnTo>
                                                  <a:pt x="101" y="207"/>
                                                </a:lnTo>
                                                <a:lnTo>
                                                  <a:pt x="106" y="202"/>
                                                </a:lnTo>
                                                <a:lnTo>
                                                  <a:pt x="111" y="202"/>
                                                </a:lnTo>
                                                <a:lnTo>
                                                  <a:pt x="116" y="198"/>
                                                </a:lnTo>
                                                <a:lnTo>
                                                  <a:pt x="116" y="193"/>
                                                </a:lnTo>
                                                <a:lnTo>
                                                  <a:pt x="116" y="173"/>
                                                </a:lnTo>
                                                <a:lnTo>
                                                  <a:pt x="116" y="149"/>
                                                </a:lnTo>
                                                <a:lnTo>
                                                  <a:pt x="130" y="149"/>
                                                </a:lnTo>
                                                <a:lnTo>
                                                  <a:pt x="140" y="144"/>
                                                </a:lnTo>
                                                <a:lnTo>
                                                  <a:pt x="140" y="135"/>
                                                </a:lnTo>
                                                <a:lnTo>
                                                  <a:pt x="140" y="125"/>
                                                </a:lnTo>
                                                <a:lnTo>
                                                  <a:pt x="135" y="125"/>
                                                </a:lnTo>
                                                <a:lnTo>
                                                  <a:pt x="125" y="125"/>
                                                </a:lnTo>
                                                <a:lnTo>
                                                  <a:pt x="125" y="130"/>
                                                </a:lnTo>
                                                <a:lnTo>
                                                  <a:pt x="125" y="135"/>
                                                </a:lnTo>
                                                <a:lnTo>
                                                  <a:pt x="120" y="140"/>
                                                </a:lnTo>
                                                <a:lnTo>
                                                  <a:pt x="116" y="140"/>
                                                </a:lnTo>
                                                <a:lnTo>
                                                  <a:pt x="116" y="125"/>
                                                </a:lnTo>
                                                <a:lnTo>
                                                  <a:pt x="116" y="116"/>
                                                </a:lnTo>
                                                <a:lnTo>
                                                  <a:pt x="111" y="116"/>
                                                </a:lnTo>
                                                <a:lnTo>
                                                  <a:pt x="101" y="116"/>
                                                </a:lnTo>
                                                <a:lnTo>
                                                  <a:pt x="101" y="125"/>
                                                </a:lnTo>
                                                <a:lnTo>
                                                  <a:pt x="101" y="130"/>
                                                </a:lnTo>
                                                <a:lnTo>
                                                  <a:pt x="101" y="135"/>
                                                </a:lnTo>
                                                <a:lnTo>
                                                  <a:pt x="92" y="135"/>
                                                </a:lnTo>
                                                <a:lnTo>
                                                  <a:pt x="87" y="135"/>
                                                </a:lnTo>
                                                <a:lnTo>
                                                  <a:pt x="87" y="125"/>
                                                </a:lnTo>
                                                <a:lnTo>
                                                  <a:pt x="87" y="120"/>
                                                </a:lnTo>
                                                <a:lnTo>
                                                  <a:pt x="92" y="120"/>
                                                </a:lnTo>
                                                <a:lnTo>
                                                  <a:pt x="92" y="125"/>
                                                </a:lnTo>
                                                <a:lnTo>
                                                  <a:pt x="92" y="130"/>
                                                </a:lnTo>
                                                <a:lnTo>
                                                  <a:pt x="96" y="130"/>
                                                </a:lnTo>
                                                <a:lnTo>
                                                  <a:pt x="96" y="120"/>
                                                </a:lnTo>
                                                <a:lnTo>
                                                  <a:pt x="96" y="111"/>
                                                </a:lnTo>
                                                <a:lnTo>
                                                  <a:pt x="92" y="111"/>
                                                </a:lnTo>
                                                <a:lnTo>
                                                  <a:pt x="87" y="116"/>
                                                </a:lnTo>
                                                <a:lnTo>
                                                  <a:pt x="82" y="116"/>
                                                </a:lnTo>
                                                <a:lnTo>
                                                  <a:pt x="77" y="120"/>
                                                </a:lnTo>
                                                <a:lnTo>
                                                  <a:pt x="77" y="130"/>
                                                </a:lnTo>
                                                <a:lnTo>
                                                  <a:pt x="77" y="140"/>
                                                </a:lnTo>
                                                <a:lnTo>
                                                  <a:pt x="72" y="144"/>
                                                </a:lnTo>
                                                <a:lnTo>
                                                  <a:pt x="63" y="144"/>
                                                </a:lnTo>
                                                <a:lnTo>
                                                  <a:pt x="67" y="130"/>
                                                </a:lnTo>
                                                <a:lnTo>
                                                  <a:pt x="67" y="125"/>
                                                </a:lnTo>
                                                <a:lnTo>
                                                  <a:pt x="67" y="116"/>
                                                </a:lnTo>
                                                <a:lnTo>
                                                  <a:pt x="67" y="111"/>
                                                </a:lnTo>
                                                <a:lnTo>
                                                  <a:pt x="72" y="111"/>
                                                </a:lnTo>
                                                <a:lnTo>
                                                  <a:pt x="82" y="111"/>
                                                </a:lnTo>
                                                <a:lnTo>
                                                  <a:pt x="82" y="106"/>
                                                </a:lnTo>
                                                <a:lnTo>
                                                  <a:pt x="87" y="106"/>
                                                </a:lnTo>
                                                <a:lnTo>
                                                  <a:pt x="92" y="106"/>
                                                </a:lnTo>
                                                <a:lnTo>
                                                  <a:pt x="92" y="101"/>
                                                </a:lnTo>
                                                <a:lnTo>
                                                  <a:pt x="96" y="96"/>
                                                </a:lnTo>
                                                <a:lnTo>
                                                  <a:pt x="96" y="91"/>
                                                </a:lnTo>
                                                <a:lnTo>
                                                  <a:pt x="101" y="91"/>
                                                </a:lnTo>
                                                <a:lnTo>
                                                  <a:pt x="92" y="91"/>
                                                </a:lnTo>
                                                <a:lnTo>
                                                  <a:pt x="82" y="87"/>
                                                </a:lnTo>
                                                <a:lnTo>
                                                  <a:pt x="77" y="87"/>
                                                </a:lnTo>
                                                <a:lnTo>
                                                  <a:pt x="77" y="77"/>
                                                </a:lnTo>
                                                <a:lnTo>
                                                  <a:pt x="82" y="77"/>
                                                </a:lnTo>
                                                <a:lnTo>
                                                  <a:pt x="87" y="77"/>
                                                </a:lnTo>
                                                <a:lnTo>
                                                  <a:pt x="92" y="72"/>
                                                </a:lnTo>
                                                <a:lnTo>
                                                  <a:pt x="92" y="67"/>
                                                </a:lnTo>
                                                <a:lnTo>
                                                  <a:pt x="87" y="67"/>
                                                </a:lnTo>
                                                <a:lnTo>
                                                  <a:pt x="77" y="67"/>
                                                </a:lnTo>
                                                <a:lnTo>
                                                  <a:pt x="77" y="43"/>
                                                </a:lnTo>
                                                <a:lnTo>
                                                  <a:pt x="77" y="14"/>
                                                </a:lnTo>
                                                <a:lnTo>
                                                  <a:pt x="77" y="4"/>
                                                </a:lnTo>
                                                <a:lnTo>
                                                  <a:pt x="77" y="0"/>
                                                </a:lnTo>
                                                <a:lnTo>
                                                  <a:pt x="82" y="0"/>
                                                </a:lnTo>
                                                <a:lnTo>
                                                  <a:pt x="82" y="4"/>
                                                </a:lnTo>
                                                <a:lnTo>
                                                  <a:pt x="82" y="9"/>
                                                </a:lnTo>
                                                <a:lnTo>
                                                  <a:pt x="87" y="9"/>
                                                </a:lnTo>
                                                <a:lnTo>
                                                  <a:pt x="87" y="19"/>
                                                </a:lnTo>
                                                <a:lnTo>
                                                  <a:pt x="92" y="29"/>
                                                </a:lnTo>
                                                <a:lnTo>
                                                  <a:pt x="106" y="29"/>
                                                </a:lnTo>
                                                <a:lnTo>
                                                  <a:pt x="120" y="29"/>
                                                </a:lnTo>
                                                <a:lnTo>
                                                  <a:pt x="125" y="48"/>
                                                </a:lnTo>
                                                <a:lnTo>
                                                  <a:pt x="125" y="62"/>
                                                </a:lnTo>
                                                <a:lnTo>
                                                  <a:pt x="120" y="62"/>
                                                </a:lnTo>
                                                <a:lnTo>
                                                  <a:pt x="116" y="53"/>
                                                </a:lnTo>
                                                <a:lnTo>
                                                  <a:pt x="116" y="38"/>
                                                </a:lnTo>
                                                <a:lnTo>
                                                  <a:pt x="106" y="43"/>
                                                </a:lnTo>
                                                <a:lnTo>
                                                  <a:pt x="101" y="43"/>
                                                </a:lnTo>
                                                <a:lnTo>
                                                  <a:pt x="101" y="48"/>
                                                </a:lnTo>
                                                <a:lnTo>
                                                  <a:pt x="101" y="53"/>
                                                </a:lnTo>
                                                <a:lnTo>
                                                  <a:pt x="111" y="58"/>
                                                </a:lnTo>
                                                <a:lnTo>
                                                  <a:pt x="116" y="58"/>
                                                </a:lnTo>
                                                <a:lnTo>
                                                  <a:pt x="116" y="62"/>
                                                </a:lnTo>
                                                <a:lnTo>
                                                  <a:pt x="116" y="72"/>
                                                </a:lnTo>
                                                <a:lnTo>
                                                  <a:pt x="111" y="77"/>
                                                </a:lnTo>
                                                <a:lnTo>
                                                  <a:pt x="106" y="82"/>
                                                </a:lnTo>
                                                <a:lnTo>
                                                  <a:pt x="101" y="87"/>
                                                </a:lnTo>
                                                <a:lnTo>
                                                  <a:pt x="106" y="87"/>
                                                </a:lnTo>
                                                <a:lnTo>
                                                  <a:pt x="111" y="87"/>
                                                </a:lnTo>
                                                <a:lnTo>
                                                  <a:pt x="135" y="67"/>
                                                </a:lnTo>
                                                <a:lnTo>
                                                  <a:pt x="145" y="62"/>
                                                </a:lnTo>
                                                <a:lnTo>
                                                  <a:pt x="149" y="58"/>
                                                </a:lnTo>
                                                <a:lnTo>
                                                  <a:pt x="149" y="67"/>
                                                </a:lnTo>
                                                <a:lnTo>
                                                  <a:pt x="154" y="101"/>
                                                </a:lnTo>
                                                <a:lnTo>
                                                  <a:pt x="149" y="101"/>
                                                </a:lnTo>
                                                <a:lnTo>
                                                  <a:pt x="149" y="106"/>
                                                </a:lnTo>
                                                <a:lnTo>
                                                  <a:pt x="145" y="111"/>
                                                </a:lnTo>
                                                <a:lnTo>
                                                  <a:pt x="145" y="116"/>
                                                </a:lnTo>
                                                <a:lnTo>
                                                  <a:pt x="149" y="116"/>
                                                </a:lnTo>
                                                <a:lnTo>
                                                  <a:pt x="154" y="116"/>
                                                </a:lnTo>
                                                <a:lnTo>
                                                  <a:pt x="149" y="135"/>
                                                </a:lnTo>
                                                <a:lnTo>
                                                  <a:pt x="149" y="144"/>
                                                </a:lnTo>
                                                <a:lnTo>
                                                  <a:pt x="149" y="149"/>
                                                </a:lnTo>
                                                <a:lnTo>
                                                  <a:pt x="154" y="149"/>
                                                </a:lnTo>
                                                <a:lnTo>
                                                  <a:pt x="154" y="164"/>
                                                </a:lnTo>
                                                <a:lnTo>
                                                  <a:pt x="154" y="173"/>
                                                </a:lnTo>
                                                <a:lnTo>
                                                  <a:pt x="149" y="188"/>
                                                </a:lnTo>
                                                <a:lnTo>
                                                  <a:pt x="145" y="202"/>
                                                </a:lnTo>
                                                <a:lnTo>
                                                  <a:pt x="149" y="202"/>
                                                </a:lnTo>
                                                <a:lnTo>
                                                  <a:pt x="149" y="217"/>
                                                </a:lnTo>
                                                <a:lnTo>
                                                  <a:pt x="154" y="241"/>
                                                </a:lnTo>
                                                <a:lnTo>
                                                  <a:pt x="149" y="255"/>
                                                </a:lnTo>
                                                <a:lnTo>
                                                  <a:pt x="145" y="260"/>
                                                </a:lnTo>
                                                <a:lnTo>
                                                  <a:pt x="140" y="265"/>
                                                </a:lnTo>
                                                <a:lnTo>
                                                  <a:pt x="135" y="265"/>
                                                </a:lnTo>
                                                <a:lnTo>
                                                  <a:pt x="140" y="246"/>
                                                </a:lnTo>
                                                <a:lnTo>
                                                  <a:pt x="140" y="231"/>
                                                </a:lnTo>
                                                <a:lnTo>
                                                  <a:pt x="135" y="231"/>
                                                </a:lnTo>
                                                <a:lnTo>
                                                  <a:pt x="125" y="246"/>
                                                </a:lnTo>
                                                <a:lnTo>
                                                  <a:pt x="120" y="255"/>
                                                </a:lnTo>
                                                <a:lnTo>
                                                  <a:pt x="116" y="289"/>
                                                </a:lnTo>
                                                <a:lnTo>
                                                  <a:pt x="106" y="333"/>
                                                </a:lnTo>
                                                <a:lnTo>
                                                  <a:pt x="106" y="338"/>
                                                </a:lnTo>
                                                <a:lnTo>
                                                  <a:pt x="96" y="386"/>
                                                </a:lnTo>
                                                <a:lnTo>
                                                  <a:pt x="96" y="429"/>
                                                </a:lnTo>
                                                <a:lnTo>
                                                  <a:pt x="92" y="473"/>
                                                </a:lnTo>
                                                <a:lnTo>
                                                  <a:pt x="87" y="497"/>
                                                </a:lnTo>
                                                <a:lnTo>
                                                  <a:pt x="82" y="511"/>
                                                </a:lnTo>
                                                <a:lnTo>
                                                  <a:pt x="72" y="540"/>
                                                </a:lnTo>
                                                <a:lnTo>
                                                  <a:pt x="58" y="564"/>
                                                </a:lnTo>
                                                <a:lnTo>
                                                  <a:pt x="53" y="564"/>
                                                </a:lnTo>
                                                <a:lnTo>
                                                  <a:pt x="53" y="569"/>
                                                </a:lnTo>
                                                <a:lnTo>
                                                  <a:pt x="53" y="574"/>
                                                </a:lnTo>
                                                <a:lnTo>
                                                  <a:pt x="34" y="593"/>
                                                </a:lnTo>
                                                <a:lnTo>
                                                  <a:pt x="24" y="608"/>
                                                </a:lnTo>
                                                <a:lnTo>
                                                  <a:pt x="19" y="608"/>
                                                </a:lnTo>
                                                <a:lnTo>
                                                  <a:pt x="19" y="613"/>
                                                </a:lnTo>
                                                <a:lnTo>
                                                  <a:pt x="9" y="622"/>
                                                </a:lnTo>
                                                <a:lnTo>
                                                  <a:pt x="5" y="622"/>
                                                </a:lnTo>
                                                <a:lnTo>
                                                  <a:pt x="0" y="6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44" name="Freeform 47"/>
                                          <p:cNvSpPr>
                                            <a:spLocks noEditPoints="1"/>
                                          </p:cNvSpPr>
                                          <p:nvPr/>
                                        </p:nvSpPr>
                                        <p:spPr bwMode="auto">
                                          <a:xfrm>
                                            <a:off x="4613" y="1523"/>
                                            <a:ext cx="150" cy="710"/>
                                          </a:xfrm>
                                          <a:custGeom>
                                            <a:avLst/>
                                            <a:gdLst>
                                              <a:gd name="T0" fmla="*/ 38 w 154"/>
                                              <a:gd name="T1" fmla="*/ 887 h 651"/>
                                              <a:gd name="T2" fmla="*/ 29 w 154"/>
                                              <a:gd name="T3" fmla="*/ 760 h 651"/>
                                              <a:gd name="T4" fmla="*/ 38 w 154"/>
                                              <a:gd name="T5" fmla="*/ 661 h 651"/>
                                              <a:gd name="T6" fmla="*/ 43 w 154"/>
                                              <a:gd name="T7" fmla="*/ 641 h 651"/>
                                              <a:gd name="T8" fmla="*/ 43 w 154"/>
                                              <a:gd name="T9" fmla="*/ 521 h 651"/>
                                              <a:gd name="T10" fmla="*/ 24 w 154"/>
                                              <a:gd name="T11" fmla="*/ 378 h 651"/>
                                              <a:gd name="T12" fmla="*/ 14 w 154"/>
                                              <a:gd name="T13" fmla="*/ 409 h 651"/>
                                              <a:gd name="T14" fmla="*/ 0 w 154"/>
                                              <a:gd name="T15" fmla="*/ 334 h 651"/>
                                              <a:gd name="T16" fmla="*/ 5 w 154"/>
                                              <a:gd name="T17" fmla="*/ 231 h 651"/>
                                              <a:gd name="T18" fmla="*/ 10 w 154"/>
                                              <a:gd name="T19" fmla="*/ 166 h 651"/>
                                              <a:gd name="T20" fmla="*/ 0 w 154"/>
                                              <a:gd name="T21" fmla="*/ 104 h 651"/>
                                              <a:gd name="T22" fmla="*/ 19 w 154"/>
                                              <a:gd name="T23" fmla="*/ 112 h 651"/>
                                              <a:gd name="T24" fmla="*/ 48 w 154"/>
                                              <a:gd name="T25" fmla="*/ 127 h 651"/>
                                              <a:gd name="T26" fmla="*/ 38 w 154"/>
                                              <a:gd name="T27" fmla="*/ 104 h 651"/>
                                              <a:gd name="T28" fmla="*/ 43 w 154"/>
                                              <a:gd name="T29" fmla="*/ 82 h 651"/>
                                              <a:gd name="T30" fmla="*/ 34 w 154"/>
                                              <a:gd name="T31" fmla="*/ 74 h 651"/>
                                              <a:gd name="T32" fmla="*/ 24 w 154"/>
                                              <a:gd name="T33" fmla="*/ 74 h 651"/>
                                              <a:gd name="T34" fmla="*/ 57 w 154"/>
                                              <a:gd name="T35" fmla="*/ 29 h 651"/>
                                              <a:gd name="T36" fmla="*/ 67 w 154"/>
                                              <a:gd name="T37" fmla="*/ 82 h 651"/>
                                              <a:gd name="T38" fmla="*/ 62 w 154"/>
                                              <a:gd name="T39" fmla="*/ 119 h 651"/>
                                              <a:gd name="T40" fmla="*/ 52 w 154"/>
                                              <a:gd name="T41" fmla="*/ 148 h 651"/>
                                              <a:gd name="T42" fmla="*/ 82 w 154"/>
                                              <a:gd name="T43" fmla="*/ 181 h 651"/>
                                              <a:gd name="T44" fmla="*/ 77 w 154"/>
                                              <a:gd name="T45" fmla="*/ 201 h 651"/>
                                              <a:gd name="T46" fmla="*/ 67 w 154"/>
                                              <a:gd name="T47" fmla="*/ 208 h 651"/>
                                              <a:gd name="T48" fmla="*/ 52 w 154"/>
                                              <a:gd name="T49" fmla="*/ 185 h 651"/>
                                              <a:gd name="T50" fmla="*/ 55 w 154"/>
                                              <a:gd name="T51" fmla="*/ 208 h 651"/>
                                              <a:gd name="T52" fmla="*/ 38 w 154"/>
                                              <a:gd name="T53" fmla="*/ 181 h 651"/>
                                              <a:gd name="T54" fmla="*/ 29 w 154"/>
                                              <a:gd name="T55" fmla="*/ 216 h 651"/>
                                              <a:gd name="T56" fmla="*/ 14 w 154"/>
                                              <a:gd name="T57" fmla="*/ 216 h 651"/>
                                              <a:gd name="T58" fmla="*/ 34 w 154"/>
                                              <a:gd name="T59" fmla="*/ 298 h 651"/>
                                              <a:gd name="T60" fmla="*/ 48 w 154"/>
                                              <a:gd name="T61" fmla="*/ 334 h 651"/>
                                              <a:gd name="T62" fmla="*/ 52 w 154"/>
                                              <a:gd name="T63" fmla="*/ 305 h 651"/>
                                              <a:gd name="T64" fmla="*/ 57 w 154"/>
                                              <a:gd name="T65" fmla="*/ 267 h 651"/>
                                              <a:gd name="T66" fmla="*/ 67 w 154"/>
                                              <a:gd name="T67" fmla="*/ 327 h 651"/>
                                              <a:gd name="T68" fmla="*/ 77 w 154"/>
                                              <a:gd name="T69" fmla="*/ 363 h 651"/>
                                              <a:gd name="T70" fmla="*/ 77 w 154"/>
                                              <a:gd name="T71" fmla="*/ 438 h 651"/>
                                              <a:gd name="T72" fmla="*/ 57 w 154"/>
                                              <a:gd name="T73" fmla="*/ 378 h 651"/>
                                              <a:gd name="T74" fmla="*/ 48 w 154"/>
                                              <a:gd name="T75" fmla="*/ 363 h 651"/>
                                              <a:gd name="T76" fmla="*/ 34 w 154"/>
                                              <a:gd name="T77" fmla="*/ 402 h 651"/>
                                              <a:gd name="T78" fmla="*/ 57 w 154"/>
                                              <a:gd name="T79" fmla="*/ 432 h 651"/>
                                              <a:gd name="T80" fmla="*/ 67 w 154"/>
                                              <a:gd name="T81" fmla="*/ 455 h 651"/>
                                              <a:gd name="T82" fmla="*/ 72 w 154"/>
                                              <a:gd name="T83" fmla="*/ 455 h 651"/>
                                              <a:gd name="T84" fmla="*/ 82 w 154"/>
                                              <a:gd name="T85" fmla="*/ 559 h 651"/>
                                              <a:gd name="T86" fmla="*/ 67 w 154"/>
                                              <a:gd name="T87" fmla="*/ 543 h 651"/>
                                              <a:gd name="T88" fmla="*/ 55 w 154"/>
                                              <a:gd name="T89" fmla="*/ 543 h 651"/>
                                              <a:gd name="T90" fmla="*/ 67 w 154"/>
                                              <a:gd name="T91" fmla="*/ 677 h 651"/>
                                              <a:gd name="T92" fmla="*/ 77 w 154"/>
                                              <a:gd name="T93" fmla="*/ 782 h 651"/>
                                              <a:gd name="T94" fmla="*/ 89 w 154"/>
                                              <a:gd name="T95" fmla="*/ 797 h 651"/>
                                              <a:gd name="T96" fmla="*/ 115 w 154"/>
                                              <a:gd name="T97" fmla="*/ 922 h 651"/>
                                              <a:gd name="T98" fmla="*/ 131 w 154"/>
                                              <a:gd name="T99" fmla="*/ 959 h 651"/>
                                              <a:gd name="T100" fmla="*/ 101 w 154"/>
                                              <a:gd name="T101" fmla="*/ 907 h 651"/>
                                              <a:gd name="T102" fmla="*/ 62 w 154"/>
                                              <a:gd name="T103" fmla="*/ 787 h 651"/>
                                              <a:gd name="T104" fmla="*/ 52 w 154"/>
                                              <a:gd name="T105" fmla="*/ 633 h 651"/>
                                              <a:gd name="T106" fmla="*/ 55 w 154"/>
                                              <a:gd name="T107" fmla="*/ 959 h 651"/>
                                              <a:gd name="T108" fmla="*/ 89 w 154"/>
                                              <a:gd name="T109" fmla="*/ 998 h 651"/>
                                              <a:gd name="T110" fmla="*/ 14 w 154"/>
                                              <a:gd name="T111" fmla="*/ 998 h 651"/>
                                              <a:gd name="T112" fmla="*/ 48 w 154"/>
                                              <a:gd name="T113" fmla="*/ 864 h 651"/>
                                              <a:gd name="T114" fmla="*/ 52 w 154"/>
                                              <a:gd name="T115" fmla="*/ 826 h 651"/>
                                              <a:gd name="T116" fmla="*/ 82 w 154"/>
                                              <a:gd name="T117" fmla="*/ 989 h 65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4"/>
                                              <a:gd name="T178" fmla="*/ 0 h 651"/>
                                              <a:gd name="T179" fmla="*/ 154 w 154"/>
                                              <a:gd name="T180" fmla="*/ 651 h 65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4" h="651">
                                                <a:moveTo>
                                                  <a:pt x="0" y="651"/>
                                                </a:moveTo>
                                                <a:lnTo>
                                                  <a:pt x="5" y="646"/>
                                                </a:lnTo>
                                                <a:lnTo>
                                                  <a:pt x="5" y="637"/>
                                                </a:lnTo>
                                                <a:lnTo>
                                                  <a:pt x="24" y="632"/>
                                                </a:lnTo>
                                                <a:lnTo>
                                                  <a:pt x="43" y="632"/>
                                                </a:lnTo>
                                                <a:lnTo>
                                                  <a:pt x="43" y="574"/>
                                                </a:lnTo>
                                                <a:lnTo>
                                                  <a:pt x="48" y="521"/>
                                                </a:lnTo>
                                                <a:lnTo>
                                                  <a:pt x="43" y="516"/>
                                                </a:lnTo>
                                                <a:lnTo>
                                                  <a:pt x="43" y="506"/>
                                                </a:lnTo>
                                                <a:lnTo>
                                                  <a:pt x="39" y="506"/>
                                                </a:lnTo>
                                                <a:lnTo>
                                                  <a:pt x="34" y="492"/>
                                                </a:lnTo>
                                                <a:lnTo>
                                                  <a:pt x="34" y="473"/>
                                                </a:lnTo>
                                                <a:lnTo>
                                                  <a:pt x="34" y="429"/>
                                                </a:lnTo>
                                                <a:lnTo>
                                                  <a:pt x="34" y="381"/>
                                                </a:lnTo>
                                                <a:lnTo>
                                                  <a:pt x="39" y="381"/>
                                                </a:lnTo>
                                                <a:lnTo>
                                                  <a:pt x="43" y="381"/>
                                                </a:lnTo>
                                                <a:lnTo>
                                                  <a:pt x="43" y="429"/>
                                                </a:lnTo>
                                                <a:lnTo>
                                                  <a:pt x="43" y="478"/>
                                                </a:lnTo>
                                                <a:lnTo>
                                                  <a:pt x="39" y="482"/>
                                                </a:lnTo>
                                                <a:lnTo>
                                                  <a:pt x="39" y="492"/>
                                                </a:lnTo>
                                                <a:lnTo>
                                                  <a:pt x="43" y="492"/>
                                                </a:lnTo>
                                                <a:lnTo>
                                                  <a:pt x="48" y="492"/>
                                                </a:lnTo>
                                                <a:lnTo>
                                                  <a:pt x="48" y="415"/>
                                                </a:lnTo>
                                                <a:lnTo>
                                                  <a:pt x="53" y="400"/>
                                                </a:lnTo>
                                                <a:lnTo>
                                                  <a:pt x="58" y="400"/>
                                                </a:lnTo>
                                                <a:lnTo>
                                                  <a:pt x="58" y="386"/>
                                                </a:lnTo>
                                                <a:lnTo>
                                                  <a:pt x="58" y="371"/>
                                                </a:lnTo>
                                                <a:lnTo>
                                                  <a:pt x="48" y="338"/>
                                                </a:lnTo>
                                                <a:lnTo>
                                                  <a:pt x="43" y="304"/>
                                                </a:lnTo>
                                                <a:lnTo>
                                                  <a:pt x="39" y="304"/>
                                                </a:lnTo>
                                                <a:lnTo>
                                                  <a:pt x="39" y="289"/>
                                                </a:lnTo>
                                                <a:lnTo>
                                                  <a:pt x="39" y="270"/>
                                                </a:lnTo>
                                                <a:lnTo>
                                                  <a:pt x="29" y="246"/>
                                                </a:lnTo>
                                                <a:lnTo>
                                                  <a:pt x="19" y="231"/>
                                                </a:lnTo>
                                                <a:lnTo>
                                                  <a:pt x="14" y="231"/>
                                                </a:lnTo>
                                                <a:lnTo>
                                                  <a:pt x="14" y="246"/>
                                                </a:lnTo>
                                                <a:lnTo>
                                                  <a:pt x="19" y="265"/>
                                                </a:lnTo>
                                                <a:lnTo>
                                                  <a:pt x="14" y="265"/>
                                                </a:lnTo>
                                                <a:lnTo>
                                                  <a:pt x="14" y="260"/>
                                                </a:lnTo>
                                                <a:lnTo>
                                                  <a:pt x="10" y="255"/>
                                                </a:lnTo>
                                                <a:lnTo>
                                                  <a:pt x="5" y="241"/>
                                                </a:lnTo>
                                                <a:lnTo>
                                                  <a:pt x="0" y="231"/>
                                                </a:lnTo>
                                                <a:lnTo>
                                                  <a:pt x="0" y="227"/>
                                                </a:lnTo>
                                                <a:lnTo>
                                                  <a:pt x="0" y="217"/>
                                                </a:lnTo>
                                                <a:lnTo>
                                                  <a:pt x="0" y="207"/>
                                                </a:lnTo>
                                                <a:lnTo>
                                                  <a:pt x="5" y="207"/>
                                                </a:lnTo>
                                                <a:lnTo>
                                                  <a:pt x="10" y="207"/>
                                                </a:lnTo>
                                                <a:lnTo>
                                                  <a:pt x="5" y="183"/>
                                                </a:lnTo>
                                                <a:lnTo>
                                                  <a:pt x="0" y="154"/>
                                                </a:lnTo>
                                                <a:lnTo>
                                                  <a:pt x="5" y="149"/>
                                                </a:lnTo>
                                                <a:lnTo>
                                                  <a:pt x="5" y="130"/>
                                                </a:lnTo>
                                                <a:lnTo>
                                                  <a:pt x="0" y="125"/>
                                                </a:lnTo>
                                                <a:lnTo>
                                                  <a:pt x="0" y="120"/>
                                                </a:lnTo>
                                                <a:lnTo>
                                                  <a:pt x="5" y="116"/>
                                                </a:lnTo>
                                                <a:lnTo>
                                                  <a:pt x="10" y="111"/>
                                                </a:lnTo>
                                                <a:lnTo>
                                                  <a:pt x="10" y="106"/>
                                                </a:lnTo>
                                                <a:lnTo>
                                                  <a:pt x="5" y="106"/>
                                                </a:lnTo>
                                                <a:lnTo>
                                                  <a:pt x="0" y="87"/>
                                                </a:lnTo>
                                                <a:lnTo>
                                                  <a:pt x="0" y="77"/>
                                                </a:lnTo>
                                                <a:lnTo>
                                                  <a:pt x="0" y="67"/>
                                                </a:lnTo>
                                                <a:lnTo>
                                                  <a:pt x="5" y="58"/>
                                                </a:lnTo>
                                                <a:lnTo>
                                                  <a:pt x="10" y="62"/>
                                                </a:lnTo>
                                                <a:lnTo>
                                                  <a:pt x="19" y="62"/>
                                                </a:lnTo>
                                                <a:lnTo>
                                                  <a:pt x="19" y="67"/>
                                                </a:lnTo>
                                                <a:lnTo>
                                                  <a:pt x="24" y="72"/>
                                                </a:lnTo>
                                                <a:lnTo>
                                                  <a:pt x="34" y="77"/>
                                                </a:lnTo>
                                                <a:lnTo>
                                                  <a:pt x="34" y="82"/>
                                                </a:lnTo>
                                                <a:lnTo>
                                                  <a:pt x="39" y="82"/>
                                                </a:lnTo>
                                                <a:lnTo>
                                                  <a:pt x="43" y="87"/>
                                                </a:lnTo>
                                                <a:lnTo>
                                                  <a:pt x="53" y="87"/>
                                                </a:lnTo>
                                                <a:lnTo>
                                                  <a:pt x="53" y="82"/>
                                                </a:lnTo>
                                                <a:lnTo>
                                                  <a:pt x="48" y="82"/>
                                                </a:lnTo>
                                                <a:lnTo>
                                                  <a:pt x="48" y="72"/>
                                                </a:lnTo>
                                                <a:lnTo>
                                                  <a:pt x="43" y="67"/>
                                                </a:lnTo>
                                                <a:lnTo>
                                                  <a:pt x="39" y="67"/>
                                                </a:lnTo>
                                                <a:lnTo>
                                                  <a:pt x="39" y="62"/>
                                                </a:lnTo>
                                                <a:lnTo>
                                                  <a:pt x="39" y="58"/>
                                                </a:lnTo>
                                                <a:lnTo>
                                                  <a:pt x="43" y="58"/>
                                                </a:lnTo>
                                                <a:lnTo>
                                                  <a:pt x="48" y="53"/>
                                                </a:lnTo>
                                                <a:lnTo>
                                                  <a:pt x="48" y="48"/>
                                                </a:lnTo>
                                                <a:lnTo>
                                                  <a:pt x="48" y="43"/>
                                                </a:lnTo>
                                                <a:lnTo>
                                                  <a:pt x="53" y="38"/>
                                                </a:lnTo>
                                                <a:lnTo>
                                                  <a:pt x="48" y="43"/>
                                                </a:lnTo>
                                                <a:lnTo>
                                                  <a:pt x="43" y="43"/>
                                                </a:lnTo>
                                                <a:lnTo>
                                                  <a:pt x="39" y="48"/>
                                                </a:lnTo>
                                                <a:lnTo>
                                                  <a:pt x="34" y="53"/>
                                                </a:lnTo>
                                                <a:lnTo>
                                                  <a:pt x="34" y="58"/>
                                                </a:lnTo>
                                                <a:lnTo>
                                                  <a:pt x="34" y="62"/>
                                                </a:lnTo>
                                                <a:lnTo>
                                                  <a:pt x="29" y="62"/>
                                                </a:lnTo>
                                                <a:lnTo>
                                                  <a:pt x="29" y="48"/>
                                                </a:lnTo>
                                                <a:lnTo>
                                                  <a:pt x="29" y="29"/>
                                                </a:lnTo>
                                                <a:lnTo>
                                                  <a:pt x="43" y="29"/>
                                                </a:lnTo>
                                                <a:lnTo>
                                                  <a:pt x="63" y="29"/>
                                                </a:lnTo>
                                                <a:lnTo>
                                                  <a:pt x="63" y="24"/>
                                                </a:lnTo>
                                                <a:lnTo>
                                                  <a:pt x="63" y="19"/>
                                                </a:lnTo>
                                                <a:lnTo>
                                                  <a:pt x="67" y="19"/>
                                                </a:lnTo>
                                                <a:lnTo>
                                                  <a:pt x="72" y="9"/>
                                                </a:lnTo>
                                                <a:lnTo>
                                                  <a:pt x="72" y="0"/>
                                                </a:lnTo>
                                                <a:lnTo>
                                                  <a:pt x="77" y="0"/>
                                                </a:lnTo>
                                                <a:lnTo>
                                                  <a:pt x="77" y="53"/>
                                                </a:lnTo>
                                                <a:lnTo>
                                                  <a:pt x="77" y="67"/>
                                                </a:lnTo>
                                                <a:lnTo>
                                                  <a:pt x="67" y="67"/>
                                                </a:lnTo>
                                                <a:lnTo>
                                                  <a:pt x="63" y="67"/>
                                                </a:lnTo>
                                                <a:lnTo>
                                                  <a:pt x="63" y="72"/>
                                                </a:lnTo>
                                                <a:lnTo>
                                                  <a:pt x="72" y="77"/>
                                                </a:lnTo>
                                                <a:lnTo>
                                                  <a:pt x="77" y="77"/>
                                                </a:lnTo>
                                                <a:lnTo>
                                                  <a:pt x="72" y="82"/>
                                                </a:lnTo>
                                                <a:lnTo>
                                                  <a:pt x="72" y="87"/>
                                                </a:lnTo>
                                                <a:lnTo>
                                                  <a:pt x="63" y="91"/>
                                                </a:lnTo>
                                                <a:lnTo>
                                                  <a:pt x="58" y="91"/>
                                                </a:lnTo>
                                                <a:lnTo>
                                                  <a:pt x="58" y="96"/>
                                                </a:lnTo>
                                                <a:lnTo>
                                                  <a:pt x="63" y="101"/>
                                                </a:lnTo>
                                                <a:lnTo>
                                                  <a:pt x="67" y="106"/>
                                                </a:lnTo>
                                                <a:lnTo>
                                                  <a:pt x="72" y="111"/>
                                                </a:lnTo>
                                                <a:lnTo>
                                                  <a:pt x="82" y="111"/>
                                                </a:lnTo>
                                                <a:lnTo>
                                                  <a:pt x="92" y="111"/>
                                                </a:lnTo>
                                                <a:lnTo>
                                                  <a:pt x="92" y="116"/>
                                                </a:lnTo>
                                                <a:lnTo>
                                                  <a:pt x="87" y="116"/>
                                                </a:lnTo>
                                                <a:lnTo>
                                                  <a:pt x="82" y="120"/>
                                                </a:lnTo>
                                                <a:lnTo>
                                                  <a:pt x="87" y="125"/>
                                                </a:lnTo>
                                                <a:lnTo>
                                                  <a:pt x="87" y="130"/>
                                                </a:lnTo>
                                                <a:lnTo>
                                                  <a:pt x="92" y="130"/>
                                                </a:lnTo>
                                                <a:lnTo>
                                                  <a:pt x="92" y="144"/>
                                                </a:lnTo>
                                                <a:lnTo>
                                                  <a:pt x="87" y="144"/>
                                                </a:lnTo>
                                                <a:lnTo>
                                                  <a:pt x="82" y="144"/>
                                                </a:lnTo>
                                                <a:lnTo>
                                                  <a:pt x="77" y="140"/>
                                                </a:lnTo>
                                                <a:lnTo>
                                                  <a:pt x="77" y="135"/>
                                                </a:lnTo>
                                                <a:lnTo>
                                                  <a:pt x="72" y="120"/>
                                                </a:lnTo>
                                                <a:lnTo>
                                                  <a:pt x="72" y="116"/>
                                                </a:lnTo>
                                                <a:lnTo>
                                                  <a:pt x="67" y="116"/>
                                                </a:lnTo>
                                                <a:lnTo>
                                                  <a:pt x="63" y="116"/>
                                                </a:lnTo>
                                                <a:lnTo>
                                                  <a:pt x="58" y="116"/>
                                                </a:lnTo>
                                                <a:lnTo>
                                                  <a:pt x="58" y="120"/>
                                                </a:lnTo>
                                                <a:lnTo>
                                                  <a:pt x="58" y="125"/>
                                                </a:lnTo>
                                                <a:lnTo>
                                                  <a:pt x="63" y="125"/>
                                                </a:lnTo>
                                                <a:lnTo>
                                                  <a:pt x="67" y="125"/>
                                                </a:lnTo>
                                                <a:lnTo>
                                                  <a:pt x="67" y="130"/>
                                                </a:lnTo>
                                                <a:lnTo>
                                                  <a:pt x="63" y="135"/>
                                                </a:lnTo>
                                                <a:lnTo>
                                                  <a:pt x="63" y="140"/>
                                                </a:lnTo>
                                                <a:lnTo>
                                                  <a:pt x="58" y="140"/>
                                                </a:lnTo>
                                                <a:lnTo>
                                                  <a:pt x="53" y="135"/>
                                                </a:lnTo>
                                                <a:lnTo>
                                                  <a:pt x="48" y="116"/>
                                                </a:lnTo>
                                                <a:lnTo>
                                                  <a:pt x="43" y="116"/>
                                                </a:lnTo>
                                                <a:lnTo>
                                                  <a:pt x="39" y="116"/>
                                                </a:lnTo>
                                                <a:lnTo>
                                                  <a:pt x="39" y="120"/>
                                                </a:lnTo>
                                                <a:lnTo>
                                                  <a:pt x="39" y="130"/>
                                                </a:lnTo>
                                                <a:lnTo>
                                                  <a:pt x="34" y="140"/>
                                                </a:lnTo>
                                                <a:lnTo>
                                                  <a:pt x="29" y="140"/>
                                                </a:lnTo>
                                                <a:lnTo>
                                                  <a:pt x="29" y="130"/>
                                                </a:lnTo>
                                                <a:lnTo>
                                                  <a:pt x="24" y="125"/>
                                                </a:lnTo>
                                                <a:lnTo>
                                                  <a:pt x="19" y="125"/>
                                                </a:lnTo>
                                                <a:lnTo>
                                                  <a:pt x="14" y="140"/>
                                                </a:lnTo>
                                                <a:lnTo>
                                                  <a:pt x="10" y="144"/>
                                                </a:lnTo>
                                                <a:lnTo>
                                                  <a:pt x="24" y="149"/>
                                                </a:lnTo>
                                                <a:lnTo>
                                                  <a:pt x="39" y="149"/>
                                                </a:lnTo>
                                                <a:lnTo>
                                                  <a:pt x="39" y="169"/>
                                                </a:lnTo>
                                                <a:lnTo>
                                                  <a:pt x="39" y="193"/>
                                                </a:lnTo>
                                                <a:lnTo>
                                                  <a:pt x="43" y="193"/>
                                                </a:lnTo>
                                                <a:lnTo>
                                                  <a:pt x="43" y="198"/>
                                                </a:lnTo>
                                                <a:lnTo>
                                                  <a:pt x="43" y="202"/>
                                                </a:lnTo>
                                                <a:lnTo>
                                                  <a:pt x="48" y="202"/>
                                                </a:lnTo>
                                                <a:lnTo>
                                                  <a:pt x="53" y="207"/>
                                                </a:lnTo>
                                                <a:lnTo>
                                                  <a:pt x="53" y="217"/>
                                                </a:lnTo>
                                                <a:lnTo>
                                                  <a:pt x="58" y="227"/>
                                                </a:lnTo>
                                                <a:lnTo>
                                                  <a:pt x="63" y="227"/>
                                                </a:lnTo>
                                                <a:lnTo>
                                                  <a:pt x="63" y="217"/>
                                                </a:lnTo>
                                                <a:lnTo>
                                                  <a:pt x="63" y="207"/>
                                                </a:lnTo>
                                                <a:lnTo>
                                                  <a:pt x="58" y="198"/>
                                                </a:lnTo>
                                                <a:lnTo>
                                                  <a:pt x="53" y="188"/>
                                                </a:lnTo>
                                                <a:lnTo>
                                                  <a:pt x="48" y="164"/>
                                                </a:lnTo>
                                                <a:lnTo>
                                                  <a:pt x="48" y="149"/>
                                                </a:lnTo>
                                                <a:lnTo>
                                                  <a:pt x="58" y="149"/>
                                                </a:lnTo>
                                                <a:lnTo>
                                                  <a:pt x="67" y="149"/>
                                                </a:lnTo>
                                                <a:lnTo>
                                                  <a:pt x="67" y="173"/>
                                                </a:lnTo>
                                                <a:lnTo>
                                                  <a:pt x="67" y="202"/>
                                                </a:lnTo>
                                                <a:lnTo>
                                                  <a:pt x="72" y="202"/>
                                                </a:lnTo>
                                                <a:lnTo>
                                                  <a:pt x="77" y="207"/>
                                                </a:lnTo>
                                                <a:lnTo>
                                                  <a:pt x="77" y="212"/>
                                                </a:lnTo>
                                                <a:lnTo>
                                                  <a:pt x="82" y="212"/>
                                                </a:lnTo>
                                                <a:lnTo>
                                                  <a:pt x="82" y="217"/>
                                                </a:lnTo>
                                                <a:lnTo>
                                                  <a:pt x="87" y="217"/>
                                                </a:lnTo>
                                                <a:lnTo>
                                                  <a:pt x="87" y="236"/>
                                                </a:lnTo>
                                                <a:lnTo>
                                                  <a:pt x="87" y="255"/>
                                                </a:lnTo>
                                                <a:lnTo>
                                                  <a:pt x="92" y="255"/>
                                                </a:lnTo>
                                                <a:lnTo>
                                                  <a:pt x="92" y="270"/>
                                                </a:lnTo>
                                                <a:lnTo>
                                                  <a:pt x="92" y="284"/>
                                                </a:lnTo>
                                                <a:lnTo>
                                                  <a:pt x="87" y="284"/>
                                                </a:lnTo>
                                                <a:lnTo>
                                                  <a:pt x="87" y="280"/>
                                                </a:lnTo>
                                                <a:lnTo>
                                                  <a:pt x="87" y="275"/>
                                                </a:lnTo>
                                                <a:lnTo>
                                                  <a:pt x="77" y="260"/>
                                                </a:lnTo>
                                                <a:lnTo>
                                                  <a:pt x="67" y="246"/>
                                                </a:lnTo>
                                                <a:lnTo>
                                                  <a:pt x="63" y="246"/>
                                                </a:lnTo>
                                                <a:lnTo>
                                                  <a:pt x="63" y="255"/>
                                                </a:lnTo>
                                                <a:lnTo>
                                                  <a:pt x="67" y="265"/>
                                                </a:lnTo>
                                                <a:lnTo>
                                                  <a:pt x="63" y="265"/>
                                                </a:lnTo>
                                                <a:lnTo>
                                                  <a:pt x="58" y="260"/>
                                                </a:lnTo>
                                                <a:lnTo>
                                                  <a:pt x="53" y="236"/>
                                                </a:lnTo>
                                                <a:lnTo>
                                                  <a:pt x="43" y="212"/>
                                                </a:lnTo>
                                                <a:lnTo>
                                                  <a:pt x="34" y="212"/>
                                                </a:lnTo>
                                                <a:lnTo>
                                                  <a:pt x="29" y="212"/>
                                                </a:lnTo>
                                                <a:lnTo>
                                                  <a:pt x="34" y="231"/>
                                                </a:lnTo>
                                                <a:lnTo>
                                                  <a:pt x="34" y="251"/>
                                                </a:lnTo>
                                                <a:lnTo>
                                                  <a:pt x="39" y="260"/>
                                                </a:lnTo>
                                                <a:lnTo>
                                                  <a:pt x="43" y="270"/>
                                                </a:lnTo>
                                                <a:lnTo>
                                                  <a:pt x="48" y="275"/>
                                                </a:lnTo>
                                                <a:lnTo>
                                                  <a:pt x="53" y="275"/>
                                                </a:lnTo>
                                                <a:lnTo>
                                                  <a:pt x="53" y="280"/>
                                                </a:lnTo>
                                                <a:lnTo>
                                                  <a:pt x="53" y="284"/>
                                                </a:lnTo>
                                                <a:lnTo>
                                                  <a:pt x="67" y="280"/>
                                                </a:lnTo>
                                                <a:lnTo>
                                                  <a:pt x="72" y="280"/>
                                                </a:lnTo>
                                                <a:lnTo>
                                                  <a:pt x="72" y="289"/>
                                                </a:lnTo>
                                                <a:lnTo>
                                                  <a:pt x="72" y="299"/>
                                                </a:lnTo>
                                                <a:lnTo>
                                                  <a:pt x="77" y="299"/>
                                                </a:lnTo>
                                                <a:lnTo>
                                                  <a:pt x="77" y="294"/>
                                                </a:lnTo>
                                                <a:lnTo>
                                                  <a:pt x="77" y="289"/>
                                                </a:lnTo>
                                                <a:lnTo>
                                                  <a:pt x="82" y="289"/>
                                                </a:lnTo>
                                                <a:lnTo>
                                                  <a:pt x="82" y="294"/>
                                                </a:lnTo>
                                                <a:lnTo>
                                                  <a:pt x="87" y="294"/>
                                                </a:lnTo>
                                                <a:lnTo>
                                                  <a:pt x="87" y="318"/>
                                                </a:lnTo>
                                                <a:lnTo>
                                                  <a:pt x="87" y="342"/>
                                                </a:lnTo>
                                                <a:lnTo>
                                                  <a:pt x="92" y="342"/>
                                                </a:lnTo>
                                                <a:lnTo>
                                                  <a:pt x="92" y="362"/>
                                                </a:lnTo>
                                                <a:lnTo>
                                                  <a:pt x="92" y="381"/>
                                                </a:lnTo>
                                                <a:lnTo>
                                                  <a:pt x="87" y="381"/>
                                                </a:lnTo>
                                                <a:lnTo>
                                                  <a:pt x="87" y="376"/>
                                                </a:lnTo>
                                                <a:lnTo>
                                                  <a:pt x="82" y="371"/>
                                                </a:lnTo>
                                                <a:lnTo>
                                                  <a:pt x="77" y="352"/>
                                                </a:lnTo>
                                                <a:lnTo>
                                                  <a:pt x="67" y="333"/>
                                                </a:lnTo>
                                                <a:lnTo>
                                                  <a:pt x="63" y="338"/>
                                                </a:lnTo>
                                                <a:lnTo>
                                                  <a:pt x="63" y="342"/>
                                                </a:lnTo>
                                                <a:lnTo>
                                                  <a:pt x="63" y="352"/>
                                                </a:lnTo>
                                                <a:lnTo>
                                                  <a:pt x="67" y="352"/>
                                                </a:lnTo>
                                                <a:lnTo>
                                                  <a:pt x="67" y="357"/>
                                                </a:lnTo>
                                                <a:lnTo>
                                                  <a:pt x="67" y="366"/>
                                                </a:lnTo>
                                                <a:lnTo>
                                                  <a:pt x="72" y="376"/>
                                                </a:lnTo>
                                                <a:lnTo>
                                                  <a:pt x="77" y="391"/>
                                                </a:lnTo>
                                                <a:lnTo>
                                                  <a:pt x="77" y="439"/>
                                                </a:lnTo>
                                                <a:lnTo>
                                                  <a:pt x="82" y="492"/>
                                                </a:lnTo>
                                                <a:lnTo>
                                                  <a:pt x="77" y="492"/>
                                                </a:lnTo>
                                                <a:lnTo>
                                                  <a:pt x="72" y="492"/>
                                                </a:lnTo>
                                                <a:lnTo>
                                                  <a:pt x="77" y="502"/>
                                                </a:lnTo>
                                                <a:lnTo>
                                                  <a:pt x="82" y="511"/>
                                                </a:lnTo>
                                                <a:lnTo>
                                                  <a:pt x="87" y="506"/>
                                                </a:lnTo>
                                                <a:lnTo>
                                                  <a:pt x="87" y="487"/>
                                                </a:lnTo>
                                                <a:lnTo>
                                                  <a:pt x="87" y="463"/>
                                                </a:lnTo>
                                                <a:lnTo>
                                                  <a:pt x="92" y="463"/>
                                                </a:lnTo>
                                                <a:lnTo>
                                                  <a:pt x="101" y="516"/>
                                                </a:lnTo>
                                                <a:lnTo>
                                                  <a:pt x="111" y="564"/>
                                                </a:lnTo>
                                                <a:lnTo>
                                                  <a:pt x="116" y="564"/>
                                                </a:lnTo>
                                                <a:lnTo>
                                                  <a:pt x="121" y="574"/>
                                                </a:lnTo>
                                                <a:lnTo>
                                                  <a:pt x="125" y="593"/>
                                                </a:lnTo>
                                                <a:lnTo>
                                                  <a:pt x="130" y="598"/>
                                                </a:lnTo>
                                                <a:lnTo>
                                                  <a:pt x="135" y="608"/>
                                                </a:lnTo>
                                                <a:lnTo>
                                                  <a:pt x="145" y="613"/>
                                                </a:lnTo>
                                                <a:lnTo>
                                                  <a:pt x="154" y="617"/>
                                                </a:lnTo>
                                                <a:lnTo>
                                                  <a:pt x="154" y="622"/>
                                                </a:lnTo>
                                                <a:lnTo>
                                                  <a:pt x="150" y="622"/>
                                                </a:lnTo>
                                                <a:lnTo>
                                                  <a:pt x="145" y="622"/>
                                                </a:lnTo>
                                                <a:lnTo>
                                                  <a:pt x="140" y="617"/>
                                                </a:lnTo>
                                                <a:lnTo>
                                                  <a:pt x="135" y="613"/>
                                                </a:lnTo>
                                                <a:lnTo>
                                                  <a:pt x="125" y="603"/>
                                                </a:lnTo>
                                                <a:lnTo>
                                                  <a:pt x="116" y="593"/>
                                                </a:lnTo>
                                                <a:lnTo>
                                                  <a:pt x="116" y="589"/>
                                                </a:lnTo>
                                                <a:lnTo>
                                                  <a:pt x="111" y="589"/>
                                                </a:lnTo>
                                                <a:lnTo>
                                                  <a:pt x="101" y="574"/>
                                                </a:lnTo>
                                                <a:lnTo>
                                                  <a:pt x="92" y="560"/>
                                                </a:lnTo>
                                                <a:lnTo>
                                                  <a:pt x="87" y="560"/>
                                                </a:lnTo>
                                                <a:lnTo>
                                                  <a:pt x="72" y="511"/>
                                                </a:lnTo>
                                                <a:lnTo>
                                                  <a:pt x="67" y="487"/>
                                                </a:lnTo>
                                                <a:lnTo>
                                                  <a:pt x="63" y="487"/>
                                                </a:lnTo>
                                                <a:lnTo>
                                                  <a:pt x="58" y="424"/>
                                                </a:lnTo>
                                                <a:lnTo>
                                                  <a:pt x="58" y="410"/>
                                                </a:lnTo>
                                                <a:lnTo>
                                                  <a:pt x="53" y="410"/>
                                                </a:lnTo>
                                                <a:lnTo>
                                                  <a:pt x="58" y="516"/>
                                                </a:lnTo>
                                                <a:lnTo>
                                                  <a:pt x="63" y="545"/>
                                                </a:lnTo>
                                                <a:lnTo>
                                                  <a:pt x="63" y="584"/>
                                                </a:lnTo>
                                                <a:lnTo>
                                                  <a:pt x="63" y="622"/>
                                                </a:lnTo>
                                                <a:lnTo>
                                                  <a:pt x="67" y="632"/>
                                                </a:lnTo>
                                                <a:lnTo>
                                                  <a:pt x="82" y="637"/>
                                                </a:lnTo>
                                                <a:lnTo>
                                                  <a:pt x="96" y="637"/>
                                                </a:lnTo>
                                                <a:lnTo>
                                                  <a:pt x="96" y="642"/>
                                                </a:lnTo>
                                                <a:lnTo>
                                                  <a:pt x="96" y="646"/>
                                                </a:lnTo>
                                                <a:lnTo>
                                                  <a:pt x="101" y="646"/>
                                                </a:lnTo>
                                                <a:lnTo>
                                                  <a:pt x="106" y="646"/>
                                                </a:lnTo>
                                                <a:lnTo>
                                                  <a:pt x="106" y="651"/>
                                                </a:lnTo>
                                                <a:lnTo>
                                                  <a:pt x="87" y="651"/>
                                                </a:lnTo>
                                                <a:lnTo>
                                                  <a:pt x="0" y="651"/>
                                                </a:lnTo>
                                                <a:close/>
                                                <a:moveTo>
                                                  <a:pt x="14" y="646"/>
                                                </a:moveTo>
                                                <a:lnTo>
                                                  <a:pt x="19" y="642"/>
                                                </a:lnTo>
                                                <a:lnTo>
                                                  <a:pt x="24" y="637"/>
                                                </a:lnTo>
                                                <a:lnTo>
                                                  <a:pt x="34" y="637"/>
                                                </a:lnTo>
                                                <a:lnTo>
                                                  <a:pt x="48" y="637"/>
                                                </a:lnTo>
                                                <a:lnTo>
                                                  <a:pt x="48" y="598"/>
                                                </a:lnTo>
                                                <a:lnTo>
                                                  <a:pt x="53" y="560"/>
                                                </a:lnTo>
                                                <a:lnTo>
                                                  <a:pt x="58" y="560"/>
                                                </a:lnTo>
                                                <a:lnTo>
                                                  <a:pt x="53" y="550"/>
                                                </a:lnTo>
                                                <a:lnTo>
                                                  <a:pt x="53" y="535"/>
                                                </a:lnTo>
                                                <a:lnTo>
                                                  <a:pt x="58" y="535"/>
                                                </a:lnTo>
                                                <a:lnTo>
                                                  <a:pt x="58" y="579"/>
                                                </a:lnTo>
                                                <a:lnTo>
                                                  <a:pt x="58" y="622"/>
                                                </a:lnTo>
                                                <a:lnTo>
                                                  <a:pt x="58" y="627"/>
                                                </a:lnTo>
                                                <a:lnTo>
                                                  <a:pt x="63" y="637"/>
                                                </a:lnTo>
                                                <a:lnTo>
                                                  <a:pt x="77" y="642"/>
                                                </a:lnTo>
                                                <a:lnTo>
                                                  <a:pt x="92" y="642"/>
                                                </a:lnTo>
                                                <a:lnTo>
                                                  <a:pt x="92" y="646"/>
                                                </a:lnTo>
                                                <a:lnTo>
                                                  <a:pt x="96" y="646"/>
                                                </a:lnTo>
                                                <a:lnTo>
                                                  <a:pt x="53" y="646"/>
                                                </a:lnTo>
                                                <a:lnTo>
                                                  <a:pt x="14" y="6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45" name="Freeform 48"/>
                                          <p:cNvSpPr>
                                            <a:spLocks noEditPoints="1"/>
                                          </p:cNvSpPr>
                                          <p:nvPr/>
                                        </p:nvSpPr>
                                        <p:spPr bwMode="auto">
                                          <a:xfrm>
                                            <a:off x="4490" y="1417"/>
                                            <a:ext cx="902" cy="994"/>
                                          </a:xfrm>
                                          <a:custGeom>
                                            <a:avLst/>
                                            <a:gdLst>
                                              <a:gd name="T0" fmla="*/ 5 w 927"/>
                                              <a:gd name="T1" fmla="*/ 29 h 912"/>
                                              <a:gd name="T2" fmla="*/ 34 w 927"/>
                                              <a:gd name="T3" fmla="*/ 37 h 912"/>
                                              <a:gd name="T4" fmla="*/ 20 w 927"/>
                                              <a:gd name="T5" fmla="*/ 156 h 912"/>
                                              <a:gd name="T6" fmla="*/ 68 w 927"/>
                                              <a:gd name="T7" fmla="*/ 222 h 912"/>
                                              <a:gd name="T8" fmla="*/ 20 w 927"/>
                                              <a:gd name="T9" fmla="*/ 162 h 912"/>
                                              <a:gd name="T10" fmla="*/ 5 w 927"/>
                                              <a:gd name="T11" fmla="*/ 328 h 912"/>
                                              <a:gd name="T12" fmla="*/ 63 w 927"/>
                                              <a:gd name="T13" fmla="*/ 319 h 912"/>
                                              <a:gd name="T14" fmla="*/ 49 w 927"/>
                                              <a:gd name="T15" fmla="*/ 423 h 912"/>
                                              <a:gd name="T16" fmla="*/ 10 w 927"/>
                                              <a:gd name="T17" fmla="*/ 519 h 912"/>
                                              <a:gd name="T18" fmla="*/ 68 w 927"/>
                                              <a:gd name="T19" fmla="*/ 475 h 912"/>
                                              <a:gd name="T20" fmla="*/ 29 w 927"/>
                                              <a:gd name="T21" fmla="*/ 549 h 912"/>
                                              <a:gd name="T22" fmla="*/ 63 w 927"/>
                                              <a:gd name="T23" fmla="*/ 601 h 912"/>
                                              <a:gd name="T24" fmla="*/ 0 w 927"/>
                                              <a:gd name="T25" fmla="*/ 705 h 912"/>
                                              <a:gd name="T26" fmla="*/ 5 w 927"/>
                                              <a:gd name="T27" fmla="*/ 646 h 912"/>
                                              <a:gd name="T28" fmla="*/ 49 w 927"/>
                                              <a:gd name="T29" fmla="*/ 742 h 912"/>
                                              <a:gd name="T30" fmla="*/ 20 w 927"/>
                                              <a:gd name="T31" fmla="*/ 756 h 912"/>
                                              <a:gd name="T32" fmla="*/ 5 w 927"/>
                                              <a:gd name="T33" fmla="*/ 853 h 912"/>
                                              <a:gd name="T34" fmla="*/ 58 w 927"/>
                                              <a:gd name="T35" fmla="*/ 838 h 912"/>
                                              <a:gd name="T36" fmla="*/ 68 w 927"/>
                                              <a:gd name="T37" fmla="*/ 907 h 912"/>
                                              <a:gd name="T38" fmla="*/ 49 w 927"/>
                                              <a:gd name="T39" fmla="*/ 989 h 912"/>
                                              <a:gd name="T40" fmla="*/ 10 w 927"/>
                                              <a:gd name="T41" fmla="*/ 1004 h 912"/>
                                              <a:gd name="T42" fmla="*/ 15 w 927"/>
                                              <a:gd name="T43" fmla="*/ 1078 h 912"/>
                                              <a:gd name="T44" fmla="*/ 51 w 927"/>
                                              <a:gd name="T45" fmla="*/ 1211 h 912"/>
                                              <a:gd name="T46" fmla="*/ 72 w 927"/>
                                              <a:gd name="T47" fmla="*/ 1175 h 912"/>
                                              <a:gd name="T48" fmla="*/ 140 w 927"/>
                                              <a:gd name="T49" fmla="*/ 1397 h 912"/>
                                              <a:gd name="T50" fmla="*/ 152 w 927"/>
                                              <a:gd name="T51" fmla="*/ 1397 h 912"/>
                                              <a:gd name="T52" fmla="*/ 244 w 927"/>
                                              <a:gd name="T53" fmla="*/ 1357 h 912"/>
                                              <a:gd name="T54" fmla="*/ 186 w 927"/>
                                              <a:gd name="T55" fmla="*/ 1284 h 912"/>
                                              <a:gd name="T56" fmla="*/ 241 w 927"/>
                                              <a:gd name="T57" fmla="*/ 1372 h 912"/>
                                              <a:gd name="T58" fmla="*/ 316 w 927"/>
                                              <a:gd name="T59" fmla="*/ 1269 h 912"/>
                                              <a:gd name="T60" fmla="*/ 283 w 927"/>
                                              <a:gd name="T61" fmla="*/ 1357 h 912"/>
                                              <a:gd name="T62" fmla="*/ 345 w 927"/>
                                              <a:gd name="T63" fmla="*/ 1397 h 912"/>
                                              <a:gd name="T64" fmla="*/ 354 w 927"/>
                                              <a:gd name="T65" fmla="*/ 1397 h 912"/>
                                              <a:gd name="T66" fmla="*/ 421 w 927"/>
                                              <a:gd name="T67" fmla="*/ 1293 h 912"/>
                                              <a:gd name="T68" fmla="*/ 455 w 927"/>
                                              <a:gd name="T69" fmla="*/ 1402 h 912"/>
                                              <a:gd name="T70" fmla="*/ 401 w 927"/>
                                              <a:gd name="T71" fmla="*/ 1397 h 912"/>
                                              <a:gd name="T72" fmla="*/ 484 w 927"/>
                                              <a:gd name="T73" fmla="*/ 1387 h 912"/>
                                              <a:gd name="T74" fmla="*/ 514 w 927"/>
                                              <a:gd name="T75" fmla="*/ 1387 h 912"/>
                                              <a:gd name="T76" fmla="*/ 573 w 927"/>
                                              <a:gd name="T77" fmla="*/ 1397 h 912"/>
                                              <a:gd name="T78" fmla="*/ 578 w 927"/>
                                              <a:gd name="T79" fmla="*/ 1299 h 912"/>
                                              <a:gd name="T80" fmla="*/ 619 w 927"/>
                                              <a:gd name="T81" fmla="*/ 1372 h 912"/>
                                              <a:gd name="T82" fmla="*/ 657 w 927"/>
                                              <a:gd name="T83" fmla="*/ 1397 h 912"/>
                                              <a:gd name="T84" fmla="*/ 700 w 927"/>
                                              <a:gd name="T85" fmla="*/ 1397 h 912"/>
                                              <a:gd name="T86" fmla="*/ 800 w 927"/>
                                              <a:gd name="T87" fmla="*/ 1165 h 912"/>
                                              <a:gd name="T88" fmla="*/ 746 w 927"/>
                                              <a:gd name="T89" fmla="*/ 1219 h 912"/>
                                              <a:gd name="T90" fmla="*/ 792 w 927"/>
                                              <a:gd name="T91" fmla="*/ 1055 h 912"/>
                                              <a:gd name="T92" fmla="*/ 746 w 927"/>
                                              <a:gd name="T93" fmla="*/ 1078 h 912"/>
                                              <a:gd name="T94" fmla="*/ 762 w 927"/>
                                              <a:gd name="T95" fmla="*/ 1017 h 912"/>
                                              <a:gd name="T96" fmla="*/ 762 w 927"/>
                                              <a:gd name="T97" fmla="*/ 772 h 912"/>
                                              <a:gd name="T98" fmla="*/ 762 w 927"/>
                                              <a:gd name="T99" fmla="*/ 795 h 912"/>
                                              <a:gd name="T100" fmla="*/ 796 w 927"/>
                                              <a:gd name="T101" fmla="*/ 653 h 912"/>
                                              <a:gd name="T102" fmla="*/ 758 w 927"/>
                                              <a:gd name="T103" fmla="*/ 580 h 912"/>
                                              <a:gd name="T104" fmla="*/ 804 w 927"/>
                                              <a:gd name="T105" fmla="*/ 534 h 912"/>
                                              <a:gd name="T106" fmla="*/ 804 w 927"/>
                                              <a:gd name="T107" fmla="*/ 513 h 912"/>
                                              <a:gd name="T108" fmla="*/ 779 w 927"/>
                                              <a:gd name="T109" fmla="*/ 372 h 912"/>
                                              <a:gd name="T110" fmla="*/ 783 w 927"/>
                                              <a:gd name="T111" fmla="*/ 348 h 912"/>
                                              <a:gd name="T112" fmla="*/ 792 w 927"/>
                                              <a:gd name="T113" fmla="*/ 276 h 912"/>
                                              <a:gd name="T114" fmla="*/ 737 w 927"/>
                                              <a:gd name="T115" fmla="*/ 313 h 912"/>
                                              <a:gd name="T116" fmla="*/ 804 w 927"/>
                                              <a:gd name="T117" fmla="*/ 171 h 912"/>
                                              <a:gd name="T118" fmla="*/ 809 w 927"/>
                                              <a:gd name="T119" fmla="*/ 97 h 912"/>
                                              <a:gd name="T120" fmla="*/ 746 w 927"/>
                                              <a:gd name="T121" fmla="*/ 52 h 912"/>
                                              <a:gd name="T122" fmla="*/ 804 w 927"/>
                                              <a:gd name="T123" fmla="*/ 37 h 91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27"/>
                                              <a:gd name="T187" fmla="*/ 0 h 912"/>
                                              <a:gd name="T188" fmla="*/ 927 w 927"/>
                                              <a:gd name="T189" fmla="*/ 912 h 91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27" h="912">
                                                <a:moveTo>
                                                  <a:pt x="78" y="48"/>
                                                </a:moveTo>
                                                <a:lnTo>
                                                  <a:pt x="82" y="48"/>
                                                </a:lnTo>
                                                <a:lnTo>
                                                  <a:pt x="82" y="82"/>
                                                </a:lnTo>
                                                <a:lnTo>
                                                  <a:pt x="78" y="82"/>
                                                </a:lnTo>
                                                <a:lnTo>
                                                  <a:pt x="78" y="77"/>
                                                </a:lnTo>
                                                <a:lnTo>
                                                  <a:pt x="73" y="73"/>
                                                </a:lnTo>
                                                <a:lnTo>
                                                  <a:pt x="68" y="73"/>
                                                </a:lnTo>
                                                <a:lnTo>
                                                  <a:pt x="63" y="73"/>
                                                </a:lnTo>
                                                <a:lnTo>
                                                  <a:pt x="54" y="73"/>
                                                </a:lnTo>
                                                <a:lnTo>
                                                  <a:pt x="39" y="73"/>
                                                </a:lnTo>
                                                <a:lnTo>
                                                  <a:pt x="29" y="68"/>
                                                </a:lnTo>
                                                <a:lnTo>
                                                  <a:pt x="20" y="68"/>
                                                </a:lnTo>
                                                <a:lnTo>
                                                  <a:pt x="15" y="68"/>
                                                </a:lnTo>
                                                <a:lnTo>
                                                  <a:pt x="10" y="63"/>
                                                </a:lnTo>
                                                <a:lnTo>
                                                  <a:pt x="5" y="58"/>
                                                </a:lnTo>
                                                <a:lnTo>
                                                  <a:pt x="5" y="53"/>
                                                </a:lnTo>
                                                <a:lnTo>
                                                  <a:pt x="0" y="48"/>
                                                </a:lnTo>
                                                <a:lnTo>
                                                  <a:pt x="0" y="44"/>
                                                </a:lnTo>
                                                <a:lnTo>
                                                  <a:pt x="0" y="39"/>
                                                </a:lnTo>
                                                <a:lnTo>
                                                  <a:pt x="0" y="34"/>
                                                </a:lnTo>
                                                <a:lnTo>
                                                  <a:pt x="5" y="29"/>
                                                </a:lnTo>
                                                <a:lnTo>
                                                  <a:pt x="5" y="24"/>
                                                </a:lnTo>
                                                <a:lnTo>
                                                  <a:pt x="5" y="19"/>
                                                </a:lnTo>
                                                <a:lnTo>
                                                  <a:pt x="10" y="19"/>
                                                </a:lnTo>
                                                <a:lnTo>
                                                  <a:pt x="15" y="15"/>
                                                </a:lnTo>
                                                <a:lnTo>
                                                  <a:pt x="20" y="15"/>
                                                </a:lnTo>
                                                <a:lnTo>
                                                  <a:pt x="25" y="10"/>
                                                </a:lnTo>
                                                <a:lnTo>
                                                  <a:pt x="29" y="10"/>
                                                </a:lnTo>
                                                <a:lnTo>
                                                  <a:pt x="39" y="10"/>
                                                </a:lnTo>
                                                <a:lnTo>
                                                  <a:pt x="58" y="10"/>
                                                </a:lnTo>
                                                <a:lnTo>
                                                  <a:pt x="63" y="10"/>
                                                </a:lnTo>
                                                <a:lnTo>
                                                  <a:pt x="68" y="10"/>
                                                </a:lnTo>
                                                <a:lnTo>
                                                  <a:pt x="73" y="10"/>
                                                </a:lnTo>
                                                <a:lnTo>
                                                  <a:pt x="78" y="10"/>
                                                </a:lnTo>
                                                <a:lnTo>
                                                  <a:pt x="78" y="5"/>
                                                </a:lnTo>
                                                <a:lnTo>
                                                  <a:pt x="78" y="0"/>
                                                </a:lnTo>
                                                <a:lnTo>
                                                  <a:pt x="82" y="0"/>
                                                </a:lnTo>
                                                <a:lnTo>
                                                  <a:pt x="82" y="39"/>
                                                </a:lnTo>
                                                <a:lnTo>
                                                  <a:pt x="78" y="39"/>
                                                </a:lnTo>
                                                <a:lnTo>
                                                  <a:pt x="78" y="34"/>
                                                </a:lnTo>
                                                <a:lnTo>
                                                  <a:pt x="78" y="29"/>
                                                </a:lnTo>
                                                <a:lnTo>
                                                  <a:pt x="73" y="29"/>
                                                </a:lnTo>
                                                <a:lnTo>
                                                  <a:pt x="73" y="24"/>
                                                </a:lnTo>
                                                <a:lnTo>
                                                  <a:pt x="68" y="24"/>
                                                </a:lnTo>
                                                <a:lnTo>
                                                  <a:pt x="63" y="24"/>
                                                </a:lnTo>
                                                <a:lnTo>
                                                  <a:pt x="58" y="24"/>
                                                </a:lnTo>
                                                <a:lnTo>
                                                  <a:pt x="39" y="24"/>
                                                </a:lnTo>
                                                <a:lnTo>
                                                  <a:pt x="29" y="24"/>
                                                </a:lnTo>
                                                <a:lnTo>
                                                  <a:pt x="25" y="24"/>
                                                </a:lnTo>
                                                <a:lnTo>
                                                  <a:pt x="20" y="24"/>
                                                </a:lnTo>
                                                <a:lnTo>
                                                  <a:pt x="20" y="29"/>
                                                </a:lnTo>
                                                <a:lnTo>
                                                  <a:pt x="15" y="29"/>
                                                </a:lnTo>
                                                <a:lnTo>
                                                  <a:pt x="10" y="34"/>
                                                </a:lnTo>
                                                <a:lnTo>
                                                  <a:pt x="10" y="44"/>
                                                </a:lnTo>
                                                <a:lnTo>
                                                  <a:pt x="10" y="48"/>
                                                </a:lnTo>
                                                <a:lnTo>
                                                  <a:pt x="10" y="53"/>
                                                </a:lnTo>
                                                <a:lnTo>
                                                  <a:pt x="10" y="58"/>
                                                </a:lnTo>
                                                <a:lnTo>
                                                  <a:pt x="15" y="58"/>
                                                </a:lnTo>
                                                <a:lnTo>
                                                  <a:pt x="15" y="63"/>
                                                </a:lnTo>
                                                <a:lnTo>
                                                  <a:pt x="20" y="63"/>
                                                </a:lnTo>
                                                <a:lnTo>
                                                  <a:pt x="25" y="63"/>
                                                </a:lnTo>
                                                <a:lnTo>
                                                  <a:pt x="29" y="68"/>
                                                </a:lnTo>
                                                <a:lnTo>
                                                  <a:pt x="34" y="68"/>
                                                </a:lnTo>
                                                <a:lnTo>
                                                  <a:pt x="39" y="68"/>
                                                </a:lnTo>
                                                <a:lnTo>
                                                  <a:pt x="63" y="63"/>
                                                </a:lnTo>
                                                <a:lnTo>
                                                  <a:pt x="68" y="63"/>
                                                </a:lnTo>
                                                <a:lnTo>
                                                  <a:pt x="73" y="63"/>
                                                </a:lnTo>
                                                <a:lnTo>
                                                  <a:pt x="78" y="63"/>
                                                </a:lnTo>
                                                <a:lnTo>
                                                  <a:pt x="78" y="58"/>
                                                </a:lnTo>
                                                <a:lnTo>
                                                  <a:pt x="78" y="53"/>
                                                </a:lnTo>
                                                <a:lnTo>
                                                  <a:pt x="78" y="48"/>
                                                </a:lnTo>
                                                <a:close/>
                                                <a:moveTo>
                                                  <a:pt x="25" y="101"/>
                                                </a:moveTo>
                                                <a:lnTo>
                                                  <a:pt x="58" y="101"/>
                                                </a:lnTo>
                                                <a:lnTo>
                                                  <a:pt x="63" y="101"/>
                                                </a:lnTo>
                                                <a:lnTo>
                                                  <a:pt x="68" y="101"/>
                                                </a:lnTo>
                                                <a:lnTo>
                                                  <a:pt x="73" y="101"/>
                                                </a:lnTo>
                                                <a:lnTo>
                                                  <a:pt x="73" y="97"/>
                                                </a:lnTo>
                                                <a:lnTo>
                                                  <a:pt x="78" y="97"/>
                                                </a:lnTo>
                                                <a:lnTo>
                                                  <a:pt x="78" y="92"/>
                                                </a:lnTo>
                                                <a:lnTo>
                                                  <a:pt x="78" y="87"/>
                                                </a:lnTo>
                                                <a:lnTo>
                                                  <a:pt x="82" y="87"/>
                                                </a:lnTo>
                                                <a:lnTo>
                                                  <a:pt x="82" y="111"/>
                                                </a:lnTo>
                                                <a:lnTo>
                                                  <a:pt x="73" y="116"/>
                                                </a:lnTo>
                                                <a:lnTo>
                                                  <a:pt x="68" y="121"/>
                                                </a:lnTo>
                                                <a:lnTo>
                                                  <a:pt x="63" y="126"/>
                                                </a:lnTo>
                                                <a:lnTo>
                                                  <a:pt x="54" y="135"/>
                                                </a:lnTo>
                                                <a:lnTo>
                                                  <a:pt x="44" y="140"/>
                                                </a:lnTo>
                                                <a:lnTo>
                                                  <a:pt x="39" y="145"/>
                                                </a:lnTo>
                                                <a:lnTo>
                                                  <a:pt x="29" y="150"/>
                                                </a:lnTo>
                                                <a:lnTo>
                                                  <a:pt x="25" y="155"/>
                                                </a:lnTo>
                                                <a:lnTo>
                                                  <a:pt x="63" y="155"/>
                                                </a:lnTo>
                                                <a:lnTo>
                                                  <a:pt x="68" y="155"/>
                                                </a:lnTo>
                                                <a:lnTo>
                                                  <a:pt x="73" y="155"/>
                                                </a:lnTo>
                                                <a:lnTo>
                                                  <a:pt x="78" y="150"/>
                                                </a:lnTo>
                                                <a:lnTo>
                                                  <a:pt x="78" y="145"/>
                                                </a:lnTo>
                                                <a:lnTo>
                                                  <a:pt x="78" y="140"/>
                                                </a:lnTo>
                                                <a:lnTo>
                                                  <a:pt x="82" y="140"/>
                                                </a:lnTo>
                                                <a:lnTo>
                                                  <a:pt x="82" y="169"/>
                                                </a:lnTo>
                                                <a:lnTo>
                                                  <a:pt x="78" y="169"/>
                                                </a:lnTo>
                                                <a:lnTo>
                                                  <a:pt x="78" y="164"/>
                                                </a:lnTo>
                                                <a:lnTo>
                                                  <a:pt x="73" y="164"/>
                                                </a:lnTo>
                                                <a:lnTo>
                                                  <a:pt x="68" y="164"/>
                                                </a:lnTo>
                                                <a:lnTo>
                                                  <a:pt x="63" y="164"/>
                                                </a:lnTo>
                                                <a:lnTo>
                                                  <a:pt x="54" y="164"/>
                                                </a:lnTo>
                                                <a:lnTo>
                                                  <a:pt x="0" y="164"/>
                                                </a:lnTo>
                                                <a:lnTo>
                                                  <a:pt x="0" y="159"/>
                                                </a:lnTo>
                                                <a:lnTo>
                                                  <a:pt x="5" y="155"/>
                                                </a:lnTo>
                                                <a:lnTo>
                                                  <a:pt x="15" y="150"/>
                                                </a:lnTo>
                                                <a:lnTo>
                                                  <a:pt x="20" y="140"/>
                                                </a:lnTo>
                                                <a:lnTo>
                                                  <a:pt x="29" y="135"/>
                                                </a:lnTo>
                                                <a:lnTo>
                                                  <a:pt x="34" y="130"/>
                                                </a:lnTo>
                                                <a:lnTo>
                                                  <a:pt x="44" y="121"/>
                                                </a:lnTo>
                                                <a:lnTo>
                                                  <a:pt x="54" y="116"/>
                                                </a:lnTo>
                                                <a:lnTo>
                                                  <a:pt x="63" y="106"/>
                                                </a:lnTo>
                                                <a:lnTo>
                                                  <a:pt x="58" y="106"/>
                                                </a:lnTo>
                                                <a:lnTo>
                                                  <a:pt x="54" y="106"/>
                                                </a:lnTo>
                                                <a:lnTo>
                                                  <a:pt x="49" y="106"/>
                                                </a:lnTo>
                                                <a:lnTo>
                                                  <a:pt x="44" y="106"/>
                                                </a:lnTo>
                                                <a:lnTo>
                                                  <a:pt x="39" y="106"/>
                                                </a:lnTo>
                                                <a:lnTo>
                                                  <a:pt x="34" y="106"/>
                                                </a:lnTo>
                                                <a:lnTo>
                                                  <a:pt x="29" y="106"/>
                                                </a:lnTo>
                                                <a:lnTo>
                                                  <a:pt x="25" y="106"/>
                                                </a:lnTo>
                                                <a:lnTo>
                                                  <a:pt x="20" y="106"/>
                                                </a:lnTo>
                                                <a:lnTo>
                                                  <a:pt x="15" y="106"/>
                                                </a:lnTo>
                                                <a:lnTo>
                                                  <a:pt x="15" y="111"/>
                                                </a:lnTo>
                                                <a:lnTo>
                                                  <a:pt x="10" y="111"/>
                                                </a:lnTo>
                                                <a:lnTo>
                                                  <a:pt x="10" y="116"/>
                                                </a:lnTo>
                                                <a:lnTo>
                                                  <a:pt x="5" y="121"/>
                                                </a:lnTo>
                                                <a:lnTo>
                                                  <a:pt x="5" y="87"/>
                                                </a:lnTo>
                                                <a:lnTo>
                                                  <a:pt x="5" y="92"/>
                                                </a:lnTo>
                                                <a:lnTo>
                                                  <a:pt x="5" y="97"/>
                                                </a:lnTo>
                                                <a:lnTo>
                                                  <a:pt x="10" y="97"/>
                                                </a:lnTo>
                                                <a:lnTo>
                                                  <a:pt x="10" y="101"/>
                                                </a:lnTo>
                                                <a:lnTo>
                                                  <a:pt x="15" y="101"/>
                                                </a:lnTo>
                                                <a:lnTo>
                                                  <a:pt x="20" y="101"/>
                                                </a:lnTo>
                                                <a:lnTo>
                                                  <a:pt x="25" y="101"/>
                                                </a:lnTo>
                                                <a:close/>
                                                <a:moveTo>
                                                  <a:pt x="58" y="203"/>
                                                </a:moveTo>
                                                <a:lnTo>
                                                  <a:pt x="29" y="203"/>
                                                </a:lnTo>
                                                <a:lnTo>
                                                  <a:pt x="20" y="203"/>
                                                </a:lnTo>
                                                <a:lnTo>
                                                  <a:pt x="15" y="208"/>
                                                </a:lnTo>
                                                <a:lnTo>
                                                  <a:pt x="10" y="208"/>
                                                </a:lnTo>
                                                <a:lnTo>
                                                  <a:pt x="10" y="213"/>
                                                </a:lnTo>
                                                <a:lnTo>
                                                  <a:pt x="5" y="213"/>
                                                </a:lnTo>
                                                <a:lnTo>
                                                  <a:pt x="5" y="217"/>
                                                </a:lnTo>
                                                <a:lnTo>
                                                  <a:pt x="5" y="179"/>
                                                </a:lnTo>
                                                <a:lnTo>
                                                  <a:pt x="5" y="184"/>
                                                </a:lnTo>
                                                <a:lnTo>
                                                  <a:pt x="10" y="188"/>
                                                </a:lnTo>
                                                <a:lnTo>
                                                  <a:pt x="15" y="193"/>
                                                </a:lnTo>
                                                <a:lnTo>
                                                  <a:pt x="20" y="193"/>
                                                </a:lnTo>
                                                <a:lnTo>
                                                  <a:pt x="29" y="193"/>
                                                </a:lnTo>
                                                <a:lnTo>
                                                  <a:pt x="58" y="193"/>
                                                </a:lnTo>
                                                <a:lnTo>
                                                  <a:pt x="63" y="193"/>
                                                </a:lnTo>
                                                <a:lnTo>
                                                  <a:pt x="68" y="193"/>
                                                </a:lnTo>
                                                <a:lnTo>
                                                  <a:pt x="73" y="193"/>
                                                </a:lnTo>
                                                <a:lnTo>
                                                  <a:pt x="73" y="188"/>
                                                </a:lnTo>
                                                <a:lnTo>
                                                  <a:pt x="78" y="188"/>
                                                </a:lnTo>
                                                <a:lnTo>
                                                  <a:pt x="78" y="184"/>
                                                </a:lnTo>
                                                <a:lnTo>
                                                  <a:pt x="78" y="179"/>
                                                </a:lnTo>
                                                <a:lnTo>
                                                  <a:pt x="82" y="179"/>
                                                </a:lnTo>
                                                <a:lnTo>
                                                  <a:pt x="82" y="217"/>
                                                </a:lnTo>
                                                <a:lnTo>
                                                  <a:pt x="78" y="217"/>
                                                </a:lnTo>
                                                <a:lnTo>
                                                  <a:pt x="78" y="213"/>
                                                </a:lnTo>
                                                <a:lnTo>
                                                  <a:pt x="78" y="208"/>
                                                </a:lnTo>
                                                <a:lnTo>
                                                  <a:pt x="73" y="208"/>
                                                </a:lnTo>
                                                <a:lnTo>
                                                  <a:pt x="68" y="208"/>
                                                </a:lnTo>
                                                <a:lnTo>
                                                  <a:pt x="63" y="203"/>
                                                </a:lnTo>
                                                <a:lnTo>
                                                  <a:pt x="58" y="203"/>
                                                </a:lnTo>
                                                <a:close/>
                                                <a:moveTo>
                                                  <a:pt x="0" y="261"/>
                                                </a:moveTo>
                                                <a:lnTo>
                                                  <a:pt x="63" y="237"/>
                                                </a:lnTo>
                                                <a:lnTo>
                                                  <a:pt x="68" y="232"/>
                                                </a:lnTo>
                                                <a:lnTo>
                                                  <a:pt x="73" y="232"/>
                                                </a:lnTo>
                                                <a:lnTo>
                                                  <a:pt x="78" y="227"/>
                                                </a:lnTo>
                                                <a:lnTo>
                                                  <a:pt x="78" y="222"/>
                                                </a:lnTo>
                                                <a:lnTo>
                                                  <a:pt x="82" y="222"/>
                                                </a:lnTo>
                                                <a:lnTo>
                                                  <a:pt x="82" y="256"/>
                                                </a:lnTo>
                                                <a:lnTo>
                                                  <a:pt x="78" y="256"/>
                                                </a:lnTo>
                                                <a:lnTo>
                                                  <a:pt x="78" y="251"/>
                                                </a:lnTo>
                                                <a:lnTo>
                                                  <a:pt x="73" y="246"/>
                                                </a:lnTo>
                                                <a:lnTo>
                                                  <a:pt x="68" y="246"/>
                                                </a:lnTo>
                                                <a:lnTo>
                                                  <a:pt x="63" y="251"/>
                                                </a:lnTo>
                                                <a:lnTo>
                                                  <a:pt x="58" y="251"/>
                                                </a:lnTo>
                                                <a:lnTo>
                                                  <a:pt x="20" y="266"/>
                                                </a:lnTo>
                                                <a:lnTo>
                                                  <a:pt x="44" y="275"/>
                                                </a:lnTo>
                                                <a:lnTo>
                                                  <a:pt x="54" y="275"/>
                                                </a:lnTo>
                                                <a:lnTo>
                                                  <a:pt x="63" y="280"/>
                                                </a:lnTo>
                                                <a:lnTo>
                                                  <a:pt x="68" y="280"/>
                                                </a:lnTo>
                                                <a:lnTo>
                                                  <a:pt x="73" y="280"/>
                                                </a:lnTo>
                                                <a:lnTo>
                                                  <a:pt x="78" y="280"/>
                                                </a:lnTo>
                                                <a:lnTo>
                                                  <a:pt x="78" y="275"/>
                                                </a:lnTo>
                                                <a:lnTo>
                                                  <a:pt x="78" y="270"/>
                                                </a:lnTo>
                                                <a:lnTo>
                                                  <a:pt x="82" y="270"/>
                                                </a:lnTo>
                                                <a:lnTo>
                                                  <a:pt x="82" y="299"/>
                                                </a:lnTo>
                                                <a:lnTo>
                                                  <a:pt x="78" y="299"/>
                                                </a:lnTo>
                                                <a:lnTo>
                                                  <a:pt x="78" y="295"/>
                                                </a:lnTo>
                                                <a:lnTo>
                                                  <a:pt x="73" y="290"/>
                                                </a:lnTo>
                                                <a:lnTo>
                                                  <a:pt x="68" y="290"/>
                                                </a:lnTo>
                                                <a:lnTo>
                                                  <a:pt x="63" y="285"/>
                                                </a:lnTo>
                                                <a:lnTo>
                                                  <a:pt x="54" y="280"/>
                                                </a:lnTo>
                                                <a:lnTo>
                                                  <a:pt x="0" y="261"/>
                                                </a:lnTo>
                                                <a:close/>
                                                <a:moveTo>
                                                  <a:pt x="39" y="338"/>
                                                </a:moveTo>
                                                <a:lnTo>
                                                  <a:pt x="39" y="328"/>
                                                </a:lnTo>
                                                <a:lnTo>
                                                  <a:pt x="25" y="328"/>
                                                </a:lnTo>
                                                <a:lnTo>
                                                  <a:pt x="20" y="333"/>
                                                </a:lnTo>
                                                <a:lnTo>
                                                  <a:pt x="15" y="333"/>
                                                </a:lnTo>
                                                <a:lnTo>
                                                  <a:pt x="10" y="333"/>
                                                </a:lnTo>
                                                <a:lnTo>
                                                  <a:pt x="10" y="338"/>
                                                </a:lnTo>
                                                <a:lnTo>
                                                  <a:pt x="10" y="343"/>
                                                </a:lnTo>
                                                <a:lnTo>
                                                  <a:pt x="10" y="352"/>
                                                </a:lnTo>
                                                <a:lnTo>
                                                  <a:pt x="15" y="357"/>
                                                </a:lnTo>
                                                <a:lnTo>
                                                  <a:pt x="20" y="362"/>
                                                </a:lnTo>
                                                <a:lnTo>
                                                  <a:pt x="29" y="367"/>
                                                </a:lnTo>
                                                <a:lnTo>
                                                  <a:pt x="25" y="367"/>
                                                </a:lnTo>
                                                <a:lnTo>
                                                  <a:pt x="15" y="367"/>
                                                </a:lnTo>
                                                <a:lnTo>
                                                  <a:pt x="10" y="367"/>
                                                </a:lnTo>
                                                <a:lnTo>
                                                  <a:pt x="5" y="367"/>
                                                </a:lnTo>
                                                <a:lnTo>
                                                  <a:pt x="5" y="304"/>
                                                </a:lnTo>
                                                <a:lnTo>
                                                  <a:pt x="5" y="309"/>
                                                </a:lnTo>
                                                <a:lnTo>
                                                  <a:pt x="10" y="314"/>
                                                </a:lnTo>
                                                <a:lnTo>
                                                  <a:pt x="15" y="319"/>
                                                </a:lnTo>
                                                <a:lnTo>
                                                  <a:pt x="20" y="319"/>
                                                </a:lnTo>
                                                <a:lnTo>
                                                  <a:pt x="29" y="319"/>
                                                </a:lnTo>
                                                <a:lnTo>
                                                  <a:pt x="58" y="319"/>
                                                </a:lnTo>
                                                <a:lnTo>
                                                  <a:pt x="63" y="319"/>
                                                </a:lnTo>
                                                <a:lnTo>
                                                  <a:pt x="68" y="319"/>
                                                </a:lnTo>
                                                <a:lnTo>
                                                  <a:pt x="73" y="319"/>
                                                </a:lnTo>
                                                <a:lnTo>
                                                  <a:pt x="73" y="314"/>
                                                </a:lnTo>
                                                <a:lnTo>
                                                  <a:pt x="78" y="314"/>
                                                </a:lnTo>
                                                <a:lnTo>
                                                  <a:pt x="78" y="309"/>
                                                </a:lnTo>
                                                <a:lnTo>
                                                  <a:pt x="78" y="304"/>
                                                </a:lnTo>
                                                <a:lnTo>
                                                  <a:pt x="82" y="304"/>
                                                </a:lnTo>
                                                <a:lnTo>
                                                  <a:pt x="82" y="362"/>
                                                </a:lnTo>
                                                <a:lnTo>
                                                  <a:pt x="63" y="362"/>
                                                </a:lnTo>
                                                <a:lnTo>
                                                  <a:pt x="63" y="357"/>
                                                </a:lnTo>
                                                <a:lnTo>
                                                  <a:pt x="68" y="357"/>
                                                </a:lnTo>
                                                <a:lnTo>
                                                  <a:pt x="73" y="352"/>
                                                </a:lnTo>
                                                <a:lnTo>
                                                  <a:pt x="78" y="348"/>
                                                </a:lnTo>
                                                <a:lnTo>
                                                  <a:pt x="78" y="343"/>
                                                </a:lnTo>
                                                <a:lnTo>
                                                  <a:pt x="78" y="338"/>
                                                </a:lnTo>
                                                <a:lnTo>
                                                  <a:pt x="78" y="328"/>
                                                </a:lnTo>
                                                <a:lnTo>
                                                  <a:pt x="49" y="328"/>
                                                </a:lnTo>
                                                <a:lnTo>
                                                  <a:pt x="49" y="338"/>
                                                </a:lnTo>
                                                <a:lnTo>
                                                  <a:pt x="49" y="343"/>
                                                </a:lnTo>
                                                <a:lnTo>
                                                  <a:pt x="49" y="348"/>
                                                </a:lnTo>
                                                <a:lnTo>
                                                  <a:pt x="54" y="352"/>
                                                </a:lnTo>
                                                <a:lnTo>
                                                  <a:pt x="58" y="352"/>
                                                </a:lnTo>
                                                <a:lnTo>
                                                  <a:pt x="58" y="357"/>
                                                </a:lnTo>
                                                <a:lnTo>
                                                  <a:pt x="54" y="357"/>
                                                </a:lnTo>
                                                <a:lnTo>
                                                  <a:pt x="49" y="357"/>
                                                </a:lnTo>
                                                <a:lnTo>
                                                  <a:pt x="44" y="357"/>
                                                </a:lnTo>
                                                <a:lnTo>
                                                  <a:pt x="39" y="357"/>
                                                </a:lnTo>
                                                <a:lnTo>
                                                  <a:pt x="34" y="357"/>
                                                </a:lnTo>
                                                <a:lnTo>
                                                  <a:pt x="29" y="357"/>
                                                </a:lnTo>
                                                <a:lnTo>
                                                  <a:pt x="29" y="352"/>
                                                </a:lnTo>
                                                <a:lnTo>
                                                  <a:pt x="34" y="352"/>
                                                </a:lnTo>
                                                <a:lnTo>
                                                  <a:pt x="39" y="352"/>
                                                </a:lnTo>
                                                <a:lnTo>
                                                  <a:pt x="39" y="348"/>
                                                </a:lnTo>
                                                <a:lnTo>
                                                  <a:pt x="39" y="343"/>
                                                </a:lnTo>
                                                <a:lnTo>
                                                  <a:pt x="39" y="338"/>
                                                </a:lnTo>
                                                <a:close/>
                                                <a:moveTo>
                                                  <a:pt x="78" y="406"/>
                                                </a:moveTo>
                                                <a:lnTo>
                                                  <a:pt x="44" y="406"/>
                                                </a:lnTo>
                                                <a:lnTo>
                                                  <a:pt x="44" y="410"/>
                                                </a:lnTo>
                                                <a:lnTo>
                                                  <a:pt x="49" y="415"/>
                                                </a:lnTo>
                                                <a:lnTo>
                                                  <a:pt x="54" y="420"/>
                                                </a:lnTo>
                                                <a:lnTo>
                                                  <a:pt x="63" y="420"/>
                                                </a:lnTo>
                                                <a:lnTo>
                                                  <a:pt x="68" y="420"/>
                                                </a:lnTo>
                                                <a:lnTo>
                                                  <a:pt x="73" y="420"/>
                                                </a:lnTo>
                                                <a:lnTo>
                                                  <a:pt x="73" y="415"/>
                                                </a:lnTo>
                                                <a:lnTo>
                                                  <a:pt x="78" y="415"/>
                                                </a:lnTo>
                                                <a:lnTo>
                                                  <a:pt x="78" y="410"/>
                                                </a:lnTo>
                                                <a:lnTo>
                                                  <a:pt x="78" y="406"/>
                                                </a:lnTo>
                                                <a:close/>
                                                <a:moveTo>
                                                  <a:pt x="29" y="391"/>
                                                </a:moveTo>
                                                <a:lnTo>
                                                  <a:pt x="58" y="391"/>
                                                </a:lnTo>
                                                <a:lnTo>
                                                  <a:pt x="68" y="391"/>
                                                </a:lnTo>
                                                <a:lnTo>
                                                  <a:pt x="73" y="391"/>
                                                </a:lnTo>
                                                <a:lnTo>
                                                  <a:pt x="73" y="386"/>
                                                </a:lnTo>
                                                <a:lnTo>
                                                  <a:pt x="78" y="386"/>
                                                </a:lnTo>
                                                <a:lnTo>
                                                  <a:pt x="78" y="381"/>
                                                </a:lnTo>
                                                <a:lnTo>
                                                  <a:pt x="78" y="377"/>
                                                </a:lnTo>
                                                <a:lnTo>
                                                  <a:pt x="82" y="377"/>
                                                </a:lnTo>
                                                <a:lnTo>
                                                  <a:pt x="82" y="410"/>
                                                </a:lnTo>
                                                <a:lnTo>
                                                  <a:pt x="82" y="415"/>
                                                </a:lnTo>
                                                <a:lnTo>
                                                  <a:pt x="82" y="425"/>
                                                </a:lnTo>
                                                <a:lnTo>
                                                  <a:pt x="78" y="430"/>
                                                </a:lnTo>
                                                <a:lnTo>
                                                  <a:pt x="78" y="435"/>
                                                </a:lnTo>
                                                <a:lnTo>
                                                  <a:pt x="73" y="435"/>
                                                </a:lnTo>
                                                <a:lnTo>
                                                  <a:pt x="63" y="439"/>
                                                </a:lnTo>
                                                <a:lnTo>
                                                  <a:pt x="58" y="435"/>
                                                </a:lnTo>
                                                <a:lnTo>
                                                  <a:pt x="54" y="435"/>
                                                </a:lnTo>
                                                <a:lnTo>
                                                  <a:pt x="49" y="430"/>
                                                </a:lnTo>
                                                <a:lnTo>
                                                  <a:pt x="44" y="425"/>
                                                </a:lnTo>
                                                <a:lnTo>
                                                  <a:pt x="39" y="430"/>
                                                </a:lnTo>
                                                <a:lnTo>
                                                  <a:pt x="29" y="430"/>
                                                </a:lnTo>
                                                <a:lnTo>
                                                  <a:pt x="25" y="435"/>
                                                </a:lnTo>
                                                <a:lnTo>
                                                  <a:pt x="20" y="439"/>
                                                </a:lnTo>
                                                <a:lnTo>
                                                  <a:pt x="15" y="444"/>
                                                </a:lnTo>
                                                <a:lnTo>
                                                  <a:pt x="10" y="449"/>
                                                </a:lnTo>
                                                <a:lnTo>
                                                  <a:pt x="5" y="454"/>
                                                </a:lnTo>
                                                <a:lnTo>
                                                  <a:pt x="5" y="459"/>
                                                </a:lnTo>
                                                <a:lnTo>
                                                  <a:pt x="0" y="459"/>
                                                </a:lnTo>
                                                <a:lnTo>
                                                  <a:pt x="0" y="454"/>
                                                </a:lnTo>
                                                <a:lnTo>
                                                  <a:pt x="0" y="449"/>
                                                </a:lnTo>
                                                <a:lnTo>
                                                  <a:pt x="0" y="444"/>
                                                </a:lnTo>
                                                <a:lnTo>
                                                  <a:pt x="5" y="439"/>
                                                </a:lnTo>
                                                <a:lnTo>
                                                  <a:pt x="5" y="435"/>
                                                </a:lnTo>
                                                <a:lnTo>
                                                  <a:pt x="5" y="430"/>
                                                </a:lnTo>
                                                <a:lnTo>
                                                  <a:pt x="10" y="430"/>
                                                </a:lnTo>
                                                <a:lnTo>
                                                  <a:pt x="15" y="425"/>
                                                </a:lnTo>
                                                <a:lnTo>
                                                  <a:pt x="25" y="420"/>
                                                </a:lnTo>
                                                <a:lnTo>
                                                  <a:pt x="29" y="415"/>
                                                </a:lnTo>
                                                <a:lnTo>
                                                  <a:pt x="34" y="415"/>
                                                </a:lnTo>
                                                <a:lnTo>
                                                  <a:pt x="39" y="415"/>
                                                </a:lnTo>
                                                <a:lnTo>
                                                  <a:pt x="39" y="410"/>
                                                </a:lnTo>
                                                <a:lnTo>
                                                  <a:pt x="39" y="406"/>
                                                </a:lnTo>
                                                <a:lnTo>
                                                  <a:pt x="29" y="406"/>
                                                </a:lnTo>
                                                <a:lnTo>
                                                  <a:pt x="25" y="406"/>
                                                </a:lnTo>
                                                <a:lnTo>
                                                  <a:pt x="20" y="406"/>
                                                </a:lnTo>
                                                <a:lnTo>
                                                  <a:pt x="15" y="406"/>
                                                </a:lnTo>
                                                <a:lnTo>
                                                  <a:pt x="10" y="406"/>
                                                </a:lnTo>
                                                <a:lnTo>
                                                  <a:pt x="10" y="410"/>
                                                </a:lnTo>
                                                <a:lnTo>
                                                  <a:pt x="5" y="415"/>
                                                </a:lnTo>
                                                <a:lnTo>
                                                  <a:pt x="5" y="420"/>
                                                </a:lnTo>
                                                <a:lnTo>
                                                  <a:pt x="5" y="377"/>
                                                </a:lnTo>
                                                <a:lnTo>
                                                  <a:pt x="5" y="381"/>
                                                </a:lnTo>
                                                <a:lnTo>
                                                  <a:pt x="10" y="386"/>
                                                </a:lnTo>
                                                <a:lnTo>
                                                  <a:pt x="15" y="391"/>
                                                </a:lnTo>
                                                <a:lnTo>
                                                  <a:pt x="20" y="391"/>
                                                </a:lnTo>
                                                <a:lnTo>
                                                  <a:pt x="29" y="391"/>
                                                </a:lnTo>
                                                <a:close/>
                                                <a:moveTo>
                                                  <a:pt x="78" y="507"/>
                                                </a:moveTo>
                                                <a:lnTo>
                                                  <a:pt x="58" y="502"/>
                                                </a:lnTo>
                                                <a:lnTo>
                                                  <a:pt x="63" y="502"/>
                                                </a:lnTo>
                                                <a:lnTo>
                                                  <a:pt x="68" y="497"/>
                                                </a:lnTo>
                                                <a:lnTo>
                                                  <a:pt x="73" y="497"/>
                                                </a:lnTo>
                                                <a:lnTo>
                                                  <a:pt x="73" y="492"/>
                                                </a:lnTo>
                                                <a:lnTo>
                                                  <a:pt x="78" y="492"/>
                                                </a:lnTo>
                                                <a:lnTo>
                                                  <a:pt x="78" y="488"/>
                                                </a:lnTo>
                                                <a:lnTo>
                                                  <a:pt x="78" y="483"/>
                                                </a:lnTo>
                                                <a:lnTo>
                                                  <a:pt x="73" y="478"/>
                                                </a:lnTo>
                                                <a:lnTo>
                                                  <a:pt x="68" y="478"/>
                                                </a:lnTo>
                                                <a:lnTo>
                                                  <a:pt x="63" y="478"/>
                                                </a:lnTo>
                                                <a:lnTo>
                                                  <a:pt x="58" y="478"/>
                                                </a:lnTo>
                                                <a:lnTo>
                                                  <a:pt x="54" y="483"/>
                                                </a:lnTo>
                                                <a:lnTo>
                                                  <a:pt x="49" y="492"/>
                                                </a:lnTo>
                                                <a:lnTo>
                                                  <a:pt x="44" y="497"/>
                                                </a:lnTo>
                                                <a:lnTo>
                                                  <a:pt x="39" y="507"/>
                                                </a:lnTo>
                                                <a:lnTo>
                                                  <a:pt x="34" y="507"/>
                                                </a:lnTo>
                                                <a:lnTo>
                                                  <a:pt x="25" y="507"/>
                                                </a:lnTo>
                                                <a:lnTo>
                                                  <a:pt x="20" y="507"/>
                                                </a:lnTo>
                                                <a:lnTo>
                                                  <a:pt x="10" y="507"/>
                                                </a:lnTo>
                                                <a:lnTo>
                                                  <a:pt x="5" y="502"/>
                                                </a:lnTo>
                                                <a:lnTo>
                                                  <a:pt x="5" y="497"/>
                                                </a:lnTo>
                                                <a:lnTo>
                                                  <a:pt x="0" y="488"/>
                                                </a:lnTo>
                                                <a:lnTo>
                                                  <a:pt x="0" y="483"/>
                                                </a:lnTo>
                                                <a:lnTo>
                                                  <a:pt x="0" y="478"/>
                                                </a:lnTo>
                                                <a:lnTo>
                                                  <a:pt x="0" y="473"/>
                                                </a:lnTo>
                                                <a:lnTo>
                                                  <a:pt x="5" y="468"/>
                                                </a:lnTo>
                                                <a:lnTo>
                                                  <a:pt x="5" y="463"/>
                                                </a:lnTo>
                                                <a:lnTo>
                                                  <a:pt x="29" y="459"/>
                                                </a:lnTo>
                                                <a:lnTo>
                                                  <a:pt x="29" y="463"/>
                                                </a:lnTo>
                                                <a:lnTo>
                                                  <a:pt x="25" y="463"/>
                                                </a:lnTo>
                                                <a:lnTo>
                                                  <a:pt x="20" y="468"/>
                                                </a:lnTo>
                                                <a:lnTo>
                                                  <a:pt x="15" y="468"/>
                                                </a:lnTo>
                                                <a:lnTo>
                                                  <a:pt x="10" y="473"/>
                                                </a:lnTo>
                                                <a:lnTo>
                                                  <a:pt x="5" y="478"/>
                                                </a:lnTo>
                                                <a:lnTo>
                                                  <a:pt x="5" y="483"/>
                                                </a:lnTo>
                                                <a:lnTo>
                                                  <a:pt x="5" y="488"/>
                                                </a:lnTo>
                                                <a:lnTo>
                                                  <a:pt x="10" y="492"/>
                                                </a:lnTo>
                                                <a:lnTo>
                                                  <a:pt x="15" y="492"/>
                                                </a:lnTo>
                                                <a:lnTo>
                                                  <a:pt x="20" y="497"/>
                                                </a:lnTo>
                                                <a:lnTo>
                                                  <a:pt x="25" y="492"/>
                                                </a:lnTo>
                                                <a:lnTo>
                                                  <a:pt x="29" y="492"/>
                                                </a:lnTo>
                                                <a:lnTo>
                                                  <a:pt x="34" y="488"/>
                                                </a:lnTo>
                                                <a:lnTo>
                                                  <a:pt x="39" y="478"/>
                                                </a:lnTo>
                                                <a:lnTo>
                                                  <a:pt x="44" y="473"/>
                                                </a:lnTo>
                                                <a:lnTo>
                                                  <a:pt x="49" y="468"/>
                                                </a:lnTo>
                                                <a:lnTo>
                                                  <a:pt x="54" y="463"/>
                                                </a:lnTo>
                                                <a:lnTo>
                                                  <a:pt x="58" y="463"/>
                                                </a:lnTo>
                                                <a:lnTo>
                                                  <a:pt x="68" y="463"/>
                                                </a:lnTo>
                                                <a:lnTo>
                                                  <a:pt x="73" y="468"/>
                                                </a:lnTo>
                                                <a:lnTo>
                                                  <a:pt x="78" y="468"/>
                                                </a:lnTo>
                                                <a:lnTo>
                                                  <a:pt x="82" y="478"/>
                                                </a:lnTo>
                                                <a:lnTo>
                                                  <a:pt x="82" y="483"/>
                                                </a:lnTo>
                                                <a:lnTo>
                                                  <a:pt x="82" y="488"/>
                                                </a:lnTo>
                                                <a:lnTo>
                                                  <a:pt x="82" y="492"/>
                                                </a:lnTo>
                                                <a:lnTo>
                                                  <a:pt x="82" y="497"/>
                                                </a:lnTo>
                                                <a:lnTo>
                                                  <a:pt x="82" y="502"/>
                                                </a:lnTo>
                                                <a:lnTo>
                                                  <a:pt x="78" y="507"/>
                                                </a:lnTo>
                                                <a:close/>
                                                <a:moveTo>
                                                  <a:pt x="58" y="546"/>
                                                </a:moveTo>
                                                <a:lnTo>
                                                  <a:pt x="29" y="546"/>
                                                </a:lnTo>
                                                <a:lnTo>
                                                  <a:pt x="20" y="546"/>
                                                </a:lnTo>
                                                <a:lnTo>
                                                  <a:pt x="15" y="546"/>
                                                </a:lnTo>
                                                <a:lnTo>
                                                  <a:pt x="10" y="546"/>
                                                </a:lnTo>
                                                <a:lnTo>
                                                  <a:pt x="10" y="550"/>
                                                </a:lnTo>
                                                <a:lnTo>
                                                  <a:pt x="5" y="550"/>
                                                </a:lnTo>
                                                <a:lnTo>
                                                  <a:pt x="5" y="555"/>
                                                </a:lnTo>
                                                <a:lnTo>
                                                  <a:pt x="5" y="517"/>
                                                </a:lnTo>
                                                <a:lnTo>
                                                  <a:pt x="5" y="521"/>
                                                </a:lnTo>
                                                <a:lnTo>
                                                  <a:pt x="10" y="526"/>
                                                </a:lnTo>
                                                <a:lnTo>
                                                  <a:pt x="15" y="531"/>
                                                </a:lnTo>
                                                <a:lnTo>
                                                  <a:pt x="20" y="531"/>
                                                </a:lnTo>
                                                <a:lnTo>
                                                  <a:pt x="29" y="531"/>
                                                </a:lnTo>
                                                <a:lnTo>
                                                  <a:pt x="58" y="531"/>
                                                </a:lnTo>
                                                <a:lnTo>
                                                  <a:pt x="63" y="531"/>
                                                </a:lnTo>
                                                <a:lnTo>
                                                  <a:pt x="68" y="531"/>
                                                </a:lnTo>
                                                <a:lnTo>
                                                  <a:pt x="73" y="531"/>
                                                </a:lnTo>
                                                <a:lnTo>
                                                  <a:pt x="73" y="526"/>
                                                </a:lnTo>
                                                <a:lnTo>
                                                  <a:pt x="78" y="526"/>
                                                </a:lnTo>
                                                <a:lnTo>
                                                  <a:pt x="78" y="521"/>
                                                </a:lnTo>
                                                <a:lnTo>
                                                  <a:pt x="78" y="517"/>
                                                </a:lnTo>
                                                <a:lnTo>
                                                  <a:pt x="82" y="517"/>
                                                </a:lnTo>
                                                <a:lnTo>
                                                  <a:pt x="82" y="555"/>
                                                </a:lnTo>
                                                <a:lnTo>
                                                  <a:pt x="78" y="555"/>
                                                </a:lnTo>
                                                <a:lnTo>
                                                  <a:pt x="78" y="550"/>
                                                </a:lnTo>
                                                <a:lnTo>
                                                  <a:pt x="78" y="546"/>
                                                </a:lnTo>
                                                <a:lnTo>
                                                  <a:pt x="73" y="546"/>
                                                </a:lnTo>
                                                <a:lnTo>
                                                  <a:pt x="68" y="546"/>
                                                </a:lnTo>
                                                <a:lnTo>
                                                  <a:pt x="63" y="546"/>
                                                </a:lnTo>
                                                <a:lnTo>
                                                  <a:pt x="58" y="546"/>
                                                </a:lnTo>
                                                <a:close/>
                                                <a:moveTo>
                                                  <a:pt x="78" y="589"/>
                                                </a:moveTo>
                                                <a:lnTo>
                                                  <a:pt x="29" y="589"/>
                                                </a:lnTo>
                                                <a:lnTo>
                                                  <a:pt x="25" y="589"/>
                                                </a:lnTo>
                                                <a:lnTo>
                                                  <a:pt x="20" y="589"/>
                                                </a:lnTo>
                                                <a:lnTo>
                                                  <a:pt x="15" y="589"/>
                                                </a:lnTo>
                                                <a:lnTo>
                                                  <a:pt x="10" y="594"/>
                                                </a:lnTo>
                                                <a:lnTo>
                                                  <a:pt x="10" y="599"/>
                                                </a:lnTo>
                                                <a:lnTo>
                                                  <a:pt x="10" y="603"/>
                                                </a:lnTo>
                                                <a:lnTo>
                                                  <a:pt x="10" y="608"/>
                                                </a:lnTo>
                                                <a:lnTo>
                                                  <a:pt x="15" y="613"/>
                                                </a:lnTo>
                                                <a:lnTo>
                                                  <a:pt x="20" y="618"/>
                                                </a:lnTo>
                                                <a:lnTo>
                                                  <a:pt x="25" y="623"/>
                                                </a:lnTo>
                                                <a:lnTo>
                                                  <a:pt x="34" y="623"/>
                                                </a:lnTo>
                                                <a:lnTo>
                                                  <a:pt x="39" y="628"/>
                                                </a:lnTo>
                                                <a:lnTo>
                                                  <a:pt x="49" y="623"/>
                                                </a:lnTo>
                                                <a:lnTo>
                                                  <a:pt x="58" y="623"/>
                                                </a:lnTo>
                                                <a:lnTo>
                                                  <a:pt x="63" y="618"/>
                                                </a:lnTo>
                                                <a:lnTo>
                                                  <a:pt x="68" y="618"/>
                                                </a:lnTo>
                                                <a:lnTo>
                                                  <a:pt x="73" y="608"/>
                                                </a:lnTo>
                                                <a:lnTo>
                                                  <a:pt x="73" y="603"/>
                                                </a:lnTo>
                                                <a:lnTo>
                                                  <a:pt x="78" y="599"/>
                                                </a:lnTo>
                                                <a:lnTo>
                                                  <a:pt x="78" y="589"/>
                                                </a:lnTo>
                                                <a:close/>
                                                <a:moveTo>
                                                  <a:pt x="5" y="589"/>
                                                </a:moveTo>
                                                <a:lnTo>
                                                  <a:pt x="5" y="565"/>
                                                </a:lnTo>
                                                <a:lnTo>
                                                  <a:pt x="5" y="570"/>
                                                </a:lnTo>
                                                <a:lnTo>
                                                  <a:pt x="10" y="570"/>
                                                </a:lnTo>
                                                <a:lnTo>
                                                  <a:pt x="10" y="575"/>
                                                </a:lnTo>
                                                <a:lnTo>
                                                  <a:pt x="15" y="575"/>
                                                </a:lnTo>
                                                <a:lnTo>
                                                  <a:pt x="20" y="575"/>
                                                </a:lnTo>
                                                <a:lnTo>
                                                  <a:pt x="29" y="575"/>
                                                </a:lnTo>
                                                <a:lnTo>
                                                  <a:pt x="58" y="575"/>
                                                </a:lnTo>
                                                <a:lnTo>
                                                  <a:pt x="63" y="575"/>
                                                </a:lnTo>
                                                <a:lnTo>
                                                  <a:pt x="68" y="575"/>
                                                </a:lnTo>
                                                <a:lnTo>
                                                  <a:pt x="73" y="575"/>
                                                </a:lnTo>
                                                <a:lnTo>
                                                  <a:pt x="78" y="575"/>
                                                </a:lnTo>
                                                <a:lnTo>
                                                  <a:pt x="78" y="570"/>
                                                </a:lnTo>
                                                <a:lnTo>
                                                  <a:pt x="78" y="565"/>
                                                </a:lnTo>
                                                <a:lnTo>
                                                  <a:pt x="82" y="565"/>
                                                </a:lnTo>
                                                <a:lnTo>
                                                  <a:pt x="82" y="594"/>
                                                </a:lnTo>
                                                <a:lnTo>
                                                  <a:pt x="82" y="599"/>
                                                </a:lnTo>
                                                <a:lnTo>
                                                  <a:pt x="82" y="608"/>
                                                </a:lnTo>
                                                <a:lnTo>
                                                  <a:pt x="78" y="618"/>
                                                </a:lnTo>
                                                <a:lnTo>
                                                  <a:pt x="78" y="623"/>
                                                </a:lnTo>
                                                <a:lnTo>
                                                  <a:pt x="73" y="632"/>
                                                </a:lnTo>
                                                <a:lnTo>
                                                  <a:pt x="63" y="637"/>
                                                </a:lnTo>
                                                <a:lnTo>
                                                  <a:pt x="54" y="642"/>
                                                </a:lnTo>
                                                <a:lnTo>
                                                  <a:pt x="44" y="642"/>
                                                </a:lnTo>
                                                <a:lnTo>
                                                  <a:pt x="34" y="642"/>
                                                </a:lnTo>
                                                <a:lnTo>
                                                  <a:pt x="25" y="637"/>
                                                </a:lnTo>
                                                <a:lnTo>
                                                  <a:pt x="15" y="632"/>
                                                </a:lnTo>
                                                <a:lnTo>
                                                  <a:pt x="10" y="628"/>
                                                </a:lnTo>
                                                <a:lnTo>
                                                  <a:pt x="5" y="623"/>
                                                </a:lnTo>
                                                <a:lnTo>
                                                  <a:pt x="5" y="613"/>
                                                </a:lnTo>
                                                <a:lnTo>
                                                  <a:pt x="5" y="608"/>
                                                </a:lnTo>
                                                <a:lnTo>
                                                  <a:pt x="5" y="603"/>
                                                </a:lnTo>
                                                <a:lnTo>
                                                  <a:pt x="5" y="599"/>
                                                </a:lnTo>
                                                <a:lnTo>
                                                  <a:pt x="5" y="589"/>
                                                </a:lnTo>
                                                <a:close/>
                                                <a:moveTo>
                                                  <a:pt x="34" y="695"/>
                                                </a:moveTo>
                                                <a:lnTo>
                                                  <a:pt x="34" y="671"/>
                                                </a:lnTo>
                                                <a:lnTo>
                                                  <a:pt x="29" y="671"/>
                                                </a:lnTo>
                                                <a:lnTo>
                                                  <a:pt x="20" y="666"/>
                                                </a:lnTo>
                                                <a:lnTo>
                                                  <a:pt x="15" y="666"/>
                                                </a:lnTo>
                                                <a:lnTo>
                                                  <a:pt x="10" y="666"/>
                                                </a:lnTo>
                                                <a:lnTo>
                                                  <a:pt x="10" y="671"/>
                                                </a:lnTo>
                                                <a:lnTo>
                                                  <a:pt x="5" y="676"/>
                                                </a:lnTo>
                                                <a:lnTo>
                                                  <a:pt x="5" y="681"/>
                                                </a:lnTo>
                                                <a:lnTo>
                                                  <a:pt x="5" y="647"/>
                                                </a:lnTo>
                                                <a:lnTo>
                                                  <a:pt x="10" y="652"/>
                                                </a:lnTo>
                                                <a:lnTo>
                                                  <a:pt x="10" y="657"/>
                                                </a:lnTo>
                                                <a:lnTo>
                                                  <a:pt x="15" y="657"/>
                                                </a:lnTo>
                                                <a:lnTo>
                                                  <a:pt x="34" y="661"/>
                                                </a:lnTo>
                                                <a:lnTo>
                                                  <a:pt x="73" y="681"/>
                                                </a:lnTo>
                                                <a:lnTo>
                                                  <a:pt x="78" y="681"/>
                                                </a:lnTo>
                                                <a:lnTo>
                                                  <a:pt x="82" y="686"/>
                                                </a:lnTo>
                                                <a:lnTo>
                                                  <a:pt x="87" y="690"/>
                                                </a:lnTo>
                                                <a:lnTo>
                                                  <a:pt x="29" y="710"/>
                                                </a:lnTo>
                                                <a:lnTo>
                                                  <a:pt x="25" y="710"/>
                                                </a:lnTo>
                                                <a:lnTo>
                                                  <a:pt x="20" y="714"/>
                                                </a:lnTo>
                                                <a:lnTo>
                                                  <a:pt x="15" y="714"/>
                                                </a:lnTo>
                                                <a:lnTo>
                                                  <a:pt x="10" y="714"/>
                                                </a:lnTo>
                                                <a:lnTo>
                                                  <a:pt x="10" y="719"/>
                                                </a:lnTo>
                                                <a:lnTo>
                                                  <a:pt x="5" y="724"/>
                                                </a:lnTo>
                                                <a:lnTo>
                                                  <a:pt x="5" y="690"/>
                                                </a:lnTo>
                                                <a:lnTo>
                                                  <a:pt x="5" y="695"/>
                                                </a:lnTo>
                                                <a:lnTo>
                                                  <a:pt x="10" y="695"/>
                                                </a:lnTo>
                                                <a:lnTo>
                                                  <a:pt x="10" y="700"/>
                                                </a:lnTo>
                                                <a:lnTo>
                                                  <a:pt x="15" y="700"/>
                                                </a:lnTo>
                                                <a:lnTo>
                                                  <a:pt x="20" y="700"/>
                                                </a:lnTo>
                                                <a:lnTo>
                                                  <a:pt x="25" y="695"/>
                                                </a:lnTo>
                                                <a:lnTo>
                                                  <a:pt x="34" y="695"/>
                                                </a:lnTo>
                                                <a:close/>
                                                <a:moveTo>
                                                  <a:pt x="39" y="671"/>
                                                </a:moveTo>
                                                <a:lnTo>
                                                  <a:pt x="39" y="690"/>
                                                </a:lnTo>
                                                <a:lnTo>
                                                  <a:pt x="68" y="681"/>
                                                </a:lnTo>
                                                <a:lnTo>
                                                  <a:pt x="39" y="671"/>
                                                </a:lnTo>
                                                <a:close/>
                                                <a:moveTo>
                                                  <a:pt x="78" y="753"/>
                                                </a:moveTo>
                                                <a:lnTo>
                                                  <a:pt x="29" y="753"/>
                                                </a:lnTo>
                                                <a:lnTo>
                                                  <a:pt x="25" y="753"/>
                                                </a:lnTo>
                                                <a:lnTo>
                                                  <a:pt x="20" y="753"/>
                                                </a:lnTo>
                                                <a:lnTo>
                                                  <a:pt x="15" y="753"/>
                                                </a:lnTo>
                                                <a:lnTo>
                                                  <a:pt x="10" y="758"/>
                                                </a:lnTo>
                                                <a:lnTo>
                                                  <a:pt x="10" y="763"/>
                                                </a:lnTo>
                                                <a:lnTo>
                                                  <a:pt x="10" y="768"/>
                                                </a:lnTo>
                                                <a:lnTo>
                                                  <a:pt x="10" y="772"/>
                                                </a:lnTo>
                                                <a:lnTo>
                                                  <a:pt x="15" y="777"/>
                                                </a:lnTo>
                                                <a:lnTo>
                                                  <a:pt x="20" y="782"/>
                                                </a:lnTo>
                                                <a:lnTo>
                                                  <a:pt x="25" y="787"/>
                                                </a:lnTo>
                                                <a:lnTo>
                                                  <a:pt x="34" y="787"/>
                                                </a:lnTo>
                                                <a:lnTo>
                                                  <a:pt x="39" y="792"/>
                                                </a:lnTo>
                                                <a:lnTo>
                                                  <a:pt x="49" y="787"/>
                                                </a:lnTo>
                                                <a:lnTo>
                                                  <a:pt x="58" y="787"/>
                                                </a:lnTo>
                                                <a:lnTo>
                                                  <a:pt x="63" y="782"/>
                                                </a:lnTo>
                                                <a:lnTo>
                                                  <a:pt x="68" y="777"/>
                                                </a:lnTo>
                                                <a:lnTo>
                                                  <a:pt x="73" y="772"/>
                                                </a:lnTo>
                                                <a:lnTo>
                                                  <a:pt x="73" y="768"/>
                                                </a:lnTo>
                                                <a:lnTo>
                                                  <a:pt x="78" y="763"/>
                                                </a:lnTo>
                                                <a:lnTo>
                                                  <a:pt x="78" y="753"/>
                                                </a:lnTo>
                                                <a:close/>
                                                <a:moveTo>
                                                  <a:pt x="5" y="753"/>
                                                </a:moveTo>
                                                <a:lnTo>
                                                  <a:pt x="5" y="729"/>
                                                </a:lnTo>
                                                <a:lnTo>
                                                  <a:pt x="5" y="734"/>
                                                </a:lnTo>
                                                <a:lnTo>
                                                  <a:pt x="10" y="734"/>
                                                </a:lnTo>
                                                <a:lnTo>
                                                  <a:pt x="10" y="739"/>
                                                </a:lnTo>
                                                <a:lnTo>
                                                  <a:pt x="15" y="739"/>
                                                </a:lnTo>
                                                <a:lnTo>
                                                  <a:pt x="20" y="739"/>
                                                </a:lnTo>
                                                <a:lnTo>
                                                  <a:pt x="29" y="739"/>
                                                </a:lnTo>
                                                <a:lnTo>
                                                  <a:pt x="58" y="739"/>
                                                </a:lnTo>
                                                <a:lnTo>
                                                  <a:pt x="63" y="739"/>
                                                </a:lnTo>
                                                <a:lnTo>
                                                  <a:pt x="68" y="739"/>
                                                </a:lnTo>
                                                <a:lnTo>
                                                  <a:pt x="73" y="739"/>
                                                </a:lnTo>
                                                <a:lnTo>
                                                  <a:pt x="78" y="739"/>
                                                </a:lnTo>
                                                <a:lnTo>
                                                  <a:pt x="78" y="734"/>
                                                </a:lnTo>
                                                <a:lnTo>
                                                  <a:pt x="78" y="729"/>
                                                </a:lnTo>
                                                <a:lnTo>
                                                  <a:pt x="82" y="729"/>
                                                </a:lnTo>
                                                <a:lnTo>
                                                  <a:pt x="82" y="758"/>
                                                </a:lnTo>
                                                <a:lnTo>
                                                  <a:pt x="82" y="763"/>
                                                </a:lnTo>
                                                <a:lnTo>
                                                  <a:pt x="82" y="772"/>
                                                </a:lnTo>
                                                <a:lnTo>
                                                  <a:pt x="78" y="782"/>
                                                </a:lnTo>
                                                <a:lnTo>
                                                  <a:pt x="78" y="787"/>
                                                </a:lnTo>
                                                <a:lnTo>
                                                  <a:pt x="73" y="797"/>
                                                </a:lnTo>
                                                <a:lnTo>
                                                  <a:pt x="63" y="801"/>
                                                </a:lnTo>
                                                <a:lnTo>
                                                  <a:pt x="54" y="806"/>
                                                </a:lnTo>
                                                <a:lnTo>
                                                  <a:pt x="44" y="806"/>
                                                </a:lnTo>
                                                <a:lnTo>
                                                  <a:pt x="34" y="806"/>
                                                </a:lnTo>
                                                <a:lnTo>
                                                  <a:pt x="25" y="801"/>
                                                </a:lnTo>
                                                <a:lnTo>
                                                  <a:pt x="15" y="797"/>
                                                </a:lnTo>
                                                <a:lnTo>
                                                  <a:pt x="10" y="792"/>
                                                </a:lnTo>
                                                <a:lnTo>
                                                  <a:pt x="5" y="787"/>
                                                </a:lnTo>
                                                <a:lnTo>
                                                  <a:pt x="5" y="777"/>
                                                </a:lnTo>
                                                <a:lnTo>
                                                  <a:pt x="5" y="772"/>
                                                </a:lnTo>
                                                <a:lnTo>
                                                  <a:pt x="5" y="768"/>
                                                </a:lnTo>
                                                <a:lnTo>
                                                  <a:pt x="5" y="763"/>
                                                </a:lnTo>
                                                <a:lnTo>
                                                  <a:pt x="5" y="753"/>
                                                </a:lnTo>
                                                <a:close/>
                                                <a:moveTo>
                                                  <a:pt x="179" y="879"/>
                                                </a:moveTo>
                                                <a:lnTo>
                                                  <a:pt x="155" y="879"/>
                                                </a:lnTo>
                                                <a:lnTo>
                                                  <a:pt x="155" y="883"/>
                                                </a:lnTo>
                                                <a:lnTo>
                                                  <a:pt x="150" y="893"/>
                                                </a:lnTo>
                                                <a:lnTo>
                                                  <a:pt x="150" y="898"/>
                                                </a:lnTo>
                                                <a:lnTo>
                                                  <a:pt x="150" y="903"/>
                                                </a:lnTo>
                                                <a:lnTo>
                                                  <a:pt x="155" y="903"/>
                                                </a:lnTo>
                                                <a:lnTo>
                                                  <a:pt x="160" y="908"/>
                                                </a:lnTo>
                                                <a:lnTo>
                                                  <a:pt x="131" y="908"/>
                                                </a:lnTo>
                                                <a:lnTo>
                                                  <a:pt x="136" y="903"/>
                                                </a:lnTo>
                                                <a:lnTo>
                                                  <a:pt x="140" y="903"/>
                                                </a:lnTo>
                                                <a:lnTo>
                                                  <a:pt x="140" y="898"/>
                                                </a:lnTo>
                                                <a:lnTo>
                                                  <a:pt x="145" y="879"/>
                                                </a:lnTo>
                                                <a:lnTo>
                                                  <a:pt x="165" y="840"/>
                                                </a:lnTo>
                                                <a:lnTo>
                                                  <a:pt x="160" y="835"/>
                                                </a:lnTo>
                                                <a:lnTo>
                                                  <a:pt x="169" y="830"/>
                                                </a:lnTo>
                                                <a:lnTo>
                                                  <a:pt x="169" y="825"/>
                                                </a:lnTo>
                                                <a:lnTo>
                                                  <a:pt x="174" y="825"/>
                                                </a:lnTo>
                                                <a:lnTo>
                                                  <a:pt x="193" y="883"/>
                                                </a:lnTo>
                                                <a:lnTo>
                                                  <a:pt x="193" y="888"/>
                                                </a:lnTo>
                                                <a:lnTo>
                                                  <a:pt x="198" y="893"/>
                                                </a:lnTo>
                                                <a:lnTo>
                                                  <a:pt x="198" y="898"/>
                                                </a:lnTo>
                                                <a:lnTo>
                                                  <a:pt x="198" y="903"/>
                                                </a:lnTo>
                                                <a:lnTo>
                                                  <a:pt x="203" y="903"/>
                                                </a:lnTo>
                                                <a:lnTo>
                                                  <a:pt x="208" y="908"/>
                                                </a:lnTo>
                                                <a:lnTo>
                                                  <a:pt x="174" y="908"/>
                                                </a:lnTo>
                                                <a:lnTo>
                                                  <a:pt x="179" y="908"/>
                                                </a:lnTo>
                                                <a:lnTo>
                                                  <a:pt x="179" y="903"/>
                                                </a:lnTo>
                                                <a:lnTo>
                                                  <a:pt x="184" y="903"/>
                                                </a:lnTo>
                                                <a:lnTo>
                                                  <a:pt x="184" y="898"/>
                                                </a:lnTo>
                                                <a:lnTo>
                                                  <a:pt x="184" y="893"/>
                                                </a:lnTo>
                                                <a:lnTo>
                                                  <a:pt x="179" y="888"/>
                                                </a:lnTo>
                                                <a:lnTo>
                                                  <a:pt x="179" y="883"/>
                                                </a:lnTo>
                                                <a:lnTo>
                                                  <a:pt x="179" y="879"/>
                                                </a:lnTo>
                                                <a:close/>
                                                <a:moveTo>
                                                  <a:pt x="155" y="874"/>
                                                </a:moveTo>
                                                <a:lnTo>
                                                  <a:pt x="174" y="874"/>
                                                </a:lnTo>
                                                <a:lnTo>
                                                  <a:pt x="165" y="845"/>
                                                </a:lnTo>
                                                <a:lnTo>
                                                  <a:pt x="155" y="874"/>
                                                </a:lnTo>
                                                <a:close/>
                                                <a:moveTo>
                                                  <a:pt x="261" y="835"/>
                                                </a:moveTo>
                                                <a:lnTo>
                                                  <a:pt x="261" y="830"/>
                                                </a:lnTo>
                                                <a:lnTo>
                                                  <a:pt x="290" y="830"/>
                                                </a:lnTo>
                                                <a:lnTo>
                                                  <a:pt x="290" y="835"/>
                                                </a:lnTo>
                                                <a:lnTo>
                                                  <a:pt x="285" y="835"/>
                                                </a:lnTo>
                                                <a:lnTo>
                                                  <a:pt x="285" y="840"/>
                                                </a:lnTo>
                                                <a:lnTo>
                                                  <a:pt x="280" y="840"/>
                                                </a:lnTo>
                                                <a:lnTo>
                                                  <a:pt x="280" y="845"/>
                                                </a:lnTo>
                                                <a:lnTo>
                                                  <a:pt x="280" y="850"/>
                                                </a:lnTo>
                                                <a:lnTo>
                                                  <a:pt x="280" y="859"/>
                                                </a:lnTo>
                                                <a:lnTo>
                                                  <a:pt x="280" y="874"/>
                                                </a:lnTo>
                                                <a:lnTo>
                                                  <a:pt x="280" y="883"/>
                                                </a:lnTo>
                                                <a:lnTo>
                                                  <a:pt x="280" y="893"/>
                                                </a:lnTo>
                                                <a:lnTo>
                                                  <a:pt x="276" y="898"/>
                                                </a:lnTo>
                                                <a:lnTo>
                                                  <a:pt x="276" y="903"/>
                                                </a:lnTo>
                                                <a:lnTo>
                                                  <a:pt x="271" y="903"/>
                                                </a:lnTo>
                                                <a:lnTo>
                                                  <a:pt x="266" y="908"/>
                                                </a:lnTo>
                                                <a:lnTo>
                                                  <a:pt x="261" y="912"/>
                                                </a:lnTo>
                                                <a:lnTo>
                                                  <a:pt x="256" y="912"/>
                                                </a:lnTo>
                                                <a:lnTo>
                                                  <a:pt x="251" y="912"/>
                                                </a:lnTo>
                                                <a:lnTo>
                                                  <a:pt x="247" y="912"/>
                                                </a:lnTo>
                                                <a:lnTo>
                                                  <a:pt x="242" y="912"/>
                                                </a:lnTo>
                                                <a:lnTo>
                                                  <a:pt x="237" y="908"/>
                                                </a:lnTo>
                                                <a:lnTo>
                                                  <a:pt x="232" y="908"/>
                                                </a:lnTo>
                                                <a:lnTo>
                                                  <a:pt x="227" y="903"/>
                                                </a:lnTo>
                                                <a:lnTo>
                                                  <a:pt x="222" y="898"/>
                                                </a:lnTo>
                                                <a:lnTo>
                                                  <a:pt x="222" y="893"/>
                                                </a:lnTo>
                                                <a:lnTo>
                                                  <a:pt x="222" y="888"/>
                                                </a:lnTo>
                                                <a:lnTo>
                                                  <a:pt x="222" y="883"/>
                                                </a:lnTo>
                                                <a:lnTo>
                                                  <a:pt x="222" y="874"/>
                                                </a:lnTo>
                                                <a:lnTo>
                                                  <a:pt x="222" y="854"/>
                                                </a:lnTo>
                                                <a:lnTo>
                                                  <a:pt x="222" y="850"/>
                                                </a:lnTo>
                                                <a:lnTo>
                                                  <a:pt x="222" y="845"/>
                                                </a:lnTo>
                                                <a:lnTo>
                                                  <a:pt x="222" y="840"/>
                                                </a:lnTo>
                                                <a:lnTo>
                                                  <a:pt x="218" y="840"/>
                                                </a:lnTo>
                                                <a:lnTo>
                                                  <a:pt x="218" y="835"/>
                                                </a:lnTo>
                                                <a:lnTo>
                                                  <a:pt x="213" y="835"/>
                                                </a:lnTo>
                                                <a:lnTo>
                                                  <a:pt x="208" y="835"/>
                                                </a:lnTo>
                                                <a:lnTo>
                                                  <a:pt x="208" y="830"/>
                                                </a:lnTo>
                                                <a:lnTo>
                                                  <a:pt x="247" y="830"/>
                                                </a:lnTo>
                                                <a:lnTo>
                                                  <a:pt x="247" y="835"/>
                                                </a:lnTo>
                                                <a:lnTo>
                                                  <a:pt x="242" y="835"/>
                                                </a:lnTo>
                                                <a:lnTo>
                                                  <a:pt x="237" y="835"/>
                                                </a:lnTo>
                                                <a:lnTo>
                                                  <a:pt x="237" y="840"/>
                                                </a:lnTo>
                                                <a:lnTo>
                                                  <a:pt x="237" y="845"/>
                                                </a:lnTo>
                                                <a:lnTo>
                                                  <a:pt x="237" y="850"/>
                                                </a:lnTo>
                                                <a:lnTo>
                                                  <a:pt x="237" y="854"/>
                                                </a:lnTo>
                                                <a:lnTo>
                                                  <a:pt x="237" y="874"/>
                                                </a:lnTo>
                                                <a:lnTo>
                                                  <a:pt x="237" y="883"/>
                                                </a:lnTo>
                                                <a:lnTo>
                                                  <a:pt x="237" y="888"/>
                                                </a:lnTo>
                                                <a:lnTo>
                                                  <a:pt x="237" y="893"/>
                                                </a:lnTo>
                                                <a:lnTo>
                                                  <a:pt x="242" y="898"/>
                                                </a:lnTo>
                                                <a:lnTo>
                                                  <a:pt x="247" y="903"/>
                                                </a:lnTo>
                                                <a:lnTo>
                                                  <a:pt x="251" y="903"/>
                                                </a:lnTo>
                                                <a:lnTo>
                                                  <a:pt x="256" y="903"/>
                                                </a:lnTo>
                                                <a:lnTo>
                                                  <a:pt x="261" y="903"/>
                                                </a:lnTo>
                                                <a:lnTo>
                                                  <a:pt x="266" y="903"/>
                                                </a:lnTo>
                                                <a:lnTo>
                                                  <a:pt x="271" y="898"/>
                                                </a:lnTo>
                                                <a:lnTo>
                                                  <a:pt x="276" y="893"/>
                                                </a:lnTo>
                                                <a:lnTo>
                                                  <a:pt x="276" y="888"/>
                                                </a:lnTo>
                                                <a:lnTo>
                                                  <a:pt x="276" y="883"/>
                                                </a:lnTo>
                                                <a:lnTo>
                                                  <a:pt x="276" y="879"/>
                                                </a:lnTo>
                                                <a:lnTo>
                                                  <a:pt x="276" y="874"/>
                                                </a:lnTo>
                                                <a:lnTo>
                                                  <a:pt x="276" y="850"/>
                                                </a:lnTo>
                                                <a:lnTo>
                                                  <a:pt x="276" y="845"/>
                                                </a:lnTo>
                                                <a:lnTo>
                                                  <a:pt x="276" y="840"/>
                                                </a:lnTo>
                                                <a:lnTo>
                                                  <a:pt x="271" y="840"/>
                                                </a:lnTo>
                                                <a:lnTo>
                                                  <a:pt x="271" y="835"/>
                                                </a:lnTo>
                                                <a:lnTo>
                                                  <a:pt x="266" y="835"/>
                                                </a:lnTo>
                                                <a:lnTo>
                                                  <a:pt x="261" y="835"/>
                                                </a:lnTo>
                                                <a:close/>
                                                <a:moveTo>
                                                  <a:pt x="300" y="854"/>
                                                </a:moveTo>
                                                <a:lnTo>
                                                  <a:pt x="295" y="854"/>
                                                </a:lnTo>
                                                <a:lnTo>
                                                  <a:pt x="300" y="825"/>
                                                </a:lnTo>
                                                <a:lnTo>
                                                  <a:pt x="304" y="830"/>
                                                </a:lnTo>
                                                <a:lnTo>
                                                  <a:pt x="309" y="830"/>
                                                </a:lnTo>
                                                <a:lnTo>
                                                  <a:pt x="353" y="830"/>
                                                </a:lnTo>
                                                <a:lnTo>
                                                  <a:pt x="358" y="830"/>
                                                </a:lnTo>
                                                <a:lnTo>
                                                  <a:pt x="362" y="825"/>
                                                </a:lnTo>
                                                <a:lnTo>
                                                  <a:pt x="367" y="854"/>
                                                </a:lnTo>
                                                <a:lnTo>
                                                  <a:pt x="362" y="854"/>
                                                </a:lnTo>
                                                <a:lnTo>
                                                  <a:pt x="362" y="845"/>
                                                </a:lnTo>
                                                <a:lnTo>
                                                  <a:pt x="358" y="840"/>
                                                </a:lnTo>
                                                <a:lnTo>
                                                  <a:pt x="353" y="840"/>
                                                </a:lnTo>
                                                <a:lnTo>
                                                  <a:pt x="348" y="835"/>
                                                </a:lnTo>
                                                <a:lnTo>
                                                  <a:pt x="343" y="835"/>
                                                </a:lnTo>
                                                <a:lnTo>
                                                  <a:pt x="338" y="835"/>
                                                </a:lnTo>
                                                <a:lnTo>
                                                  <a:pt x="338" y="883"/>
                                                </a:lnTo>
                                                <a:lnTo>
                                                  <a:pt x="338" y="893"/>
                                                </a:lnTo>
                                                <a:lnTo>
                                                  <a:pt x="338" y="898"/>
                                                </a:lnTo>
                                                <a:lnTo>
                                                  <a:pt x="338" y="903"/>
                                                </a:lnTo>
                                                <a:lnTo>
                                                  <a:pt x="343" y="903"/>
                                                </a:lnTo>
                                                <a:lnTo>
                                                  <a:pt x="348" y="903"/>
                                                </a:lnTo>
                                                <a:lnTo>
                                                  <a:pt x="353" y="908"/>
                                                </a:lnTo>
                                                <a:lnTo>
                                                  <a:pt x="309" y="908"/>
                                                </a:lnTo>
                                                <a:lnTo>
                                                  <a:pt x="314" y="903"/>
                                                </a:lnTo>
                                                <a:lnTo>
                                                  <a:pt x="319" y="903"/>
                                                </a:lnTo>
                                                <a:lnTo>
                                                  <a:pt x="324" y="903"/>
                                                </a:lnTo>
                                                <a:lnTo>
                                                  <a:pt x="324" y="898"/>
                                                </a:lnTo>
                                                <a:lnTo>
                                                  <a:pt x="324" y="893"/>
                                                </a:lnTo>
                                                <a:lnTo>
                                                  <a:pt x="324" y="883"/>
                                                </a:lnTo>
                                                <a:lnTo>
                                                  <a:pt x="324" y="835"/>
                                                </a:lnTo>
                                                <a:lnTo>
                                                  <a:pt x="319" y="835"/>
                                                </a:lnTo>
                                                <a:lnTo>
                                                  <a:pt x="314" y="835"/>
                                                </a:lnTo>
                                                <a:lnTo>
                                                  <a:pt x="309" y="835"/>
                                                </a:lnTo>
                                                <a:lnTo>
                                                  <a:pt x="309" y="840"/>
                                                </a:lnTo>
                                                <a:lnTo>
                                                  <a:pt x="304" y="840"/>
                                                </a:lnTo>
                                                <a:lnTo>
                                                  <a:pt x="304" y="845"/>
                                                </a:lnTo>
                                                <a:lnTo>
                                                  <a:pt x="300" y="850"/>
                                                </a:lnTo>
                                                <a:lnTo>
                                                  <a:pt x="300" y="854"/>
                                                </a:lnTo>
                                                <a:close/>
                                                <a:moveTo>
                                                  <a:pt x="411" y="830"/>
                                                </a:moveTo>
                                                <a:lnTo>
                                                  <a:pt x="416" y="830"/>
                                                </a:lnTo>
                                                <a:lnTo>
                                                  <a:pt x="425" y="830"/>
                                                </a:lnTo>
                                                <a:lnTo>
                                                  <a:pt x="430" y="835"/>
                                                </a:lnTo>
                                                <a:lnTo>
                                                  <a:pt x="435" y="840"/>
                                                </a:lnTo>
                                                <a:lnTo>
                                                  <a:pt x="440" y="845"/>
                                                </a:lnTo>
                                                <a:lnTo>
                                                  <a:pt x="444" y="850"/>
                                                </a:lnTo>
                                                <a:lnTo>
                                                  <a:pt x="449" y="859"/>
                                                </a:lnTo>
                                                <a:lnTo>
                                                  <a:pt x="449" y="869"/>
                                                </a:lnTo>
                                                <a:lnTo>
                                                  <a:pt x="449" y="879"/>
                                                </a:lnTo>
                                                <a:lnTo>
                                                  <a:pt x="444" y="888"/>
                                                </a:lnTo>
                                                <a:lnTo>
                                                  <a:pt x="444" y="893"/>
                                                </a:lnTo>
                                                <a:lnTo>
                                                  <a:pt x="440" y="898"/>
                                                </a:lnTo>
                                                <a:lnTo>
                                                  <a:pt x="430" y="903"/>
                                                </a:lnTo>
                                                <a:lnTo>
                                                  <a:pt x="425" y="908"/>
                                                </a:lnTo>
                                                <a:lnTo>
                                                  <a:pt x="416" y="912"/>
                                                </a:lnTo>
                                                <a:lnTo>
                                                  <a:pt x="411" y="912"/>
                                                </a:lnTo>
                                                <a:lnTo>
                                                  <a:pt x="401" y="912"/>
                                                </a:lnTo>
                                                <a:lnTo>
                                                  <a:pt x="396" y="908"/>
                                                </a:lnTo>
                                                <a:lnTo>
                                                  <a:pt x="387" y="908"/>
                                                </a:lnTo>
                                                <a:lnTo>
                                                  <a:pt x="382" y="903"/>
                                                </a:lnTo>
                                                <a:lnTo>
                                                  <a:pt x="377" y="893"/>
                                                </a:lnTo>
                                                <a:lnTo>
                                                  <a:pt x="372" y="888"/>
                                                </a:lnTo>
                                                <a:lnTo>
                                                  <a:pt x="372" y="879"/>
                                                </a:lnTo>
                                                <a:lnTo>
                                                  <a:pt x="372" y="869"/>
                                                </a:lnTo>
                                                <a:lnTo>
                                                  <a:pt x="372" y="859"/>
                                                </a:lnTo>
                                                <a:lnTo>
                                                  <a:pt x="377" y="850"/>
                                                </a:lnTo>
                                                <a:lnTo>
                                                  <a:pt x="382" y="840"/>
                                                </a:lnTo>
                                                <a:lnTo>
                                                  <a:pt x="391" y="835"/>
                                                </a:lnTo>
                                                <a:lnTo>
                                                  <a:pt x="401" y="830"/>
                                                </a:lnTo>
                                                <a:lnTo>
                                                  <a:pt x="411" y="830"/>
                                                </a:lnTo>
                                                <a:close/>
                                                <a:moveTo>
                                                  <a:pt x="411" y="835"/>
                                                </a:moveTo>
                                                <a:lnTo>
                                                  <a:pt x="401" y="835"/>
                                                </a:lnTo>
                                                <a:lnTo>
                                                  <a:pt x="396" y="840"/>
                                                </a:lnTo>
                                                <a:lnTo>
                                                  <a:pt x="391" y="845"/>
                                                </a:lnTo>
                                                <a:lnTo>
                                                  <a:pt x="391" y="850"/>
                                                </a:lnTo>
                                                <a:lnTo>
                                                  <a:pt x="387" y="854"/>
                                                </a:lnTo>
                                                <a:lnTo>
                                                  <a:pt x="387" y="864"/>
                                                </a:lnTo>
                                                <a:lnTo>
                                                  <a:pt x="387" y="869"/>
                                                </a:lnTo>
                                                <a:lnTo>
                                                  <a:pt x="387" y="874"/>
                                                </a:lnTo>
                                                <a:lnTo>
                                                  <a:pt x="387" y="883"/>
                                                </a:lnTo>
                                                <a:lnTo>
                                                  <a:pt x="391" y="888"/>
                                                </a:lnTo>
                                                <a:lnTo>
                                                  <a:pt x="391" y="893"/>
                                                </a:lnTo>
                                                <a:lnTo>
                                                  <a:pt x="396" y="898"/>
                                                </a:lnTo>
                                                <a:lnTo>
                                                  <a:pt x="401" y="903"/>
                                                </a:lnTo>
                                                <a:lnTo>
                                                  <a:pt x="406" y="908"/>
                                                </a:lnTo>
                                                <a:lnTo>
                                                  <a:pt x="411" y="908"/>
                                                </a:lnTo>
                                                <a:lnTo>
                                                  <a:pt x="416" y="903"/>
                                                </a:lnTo>
                                                <a:lnTo>
                                                  <a:pt x="425" y="903"/>
                                                </a:lnTo>
                                                <a:lnTo>
                                                  <a:pt x="425" y="893"/>
                                                </a:lnTo>
                                                <a:lnTo>
                                                  <a:pt x="430" y="888"/>
                                                </a:lnTo>
                                                <a:lnTo>
                                                  <a:pt x="430" y="879"/>
                                                </a:lnTo>
                                                <a:lnTo>
                                                  <a:pt x="430" y="874"/>
                                                </a:lnTo>
                                                <a:lnTo>
                                                  <a:pt x="430" y="864"/>
                                                </a:lnTo>
                                                <a:lnTo>
                                                  <a:pt x="430" y="859"/>
                                                </a:lnTo>
                                                <a:lnTo>
                                                  <a:pt x="430" y="854"/>
                                                </a:lnTo>
                                                <a:lnTo>
                                                  <a:pt x="425" y="845"/>
                                                </a:lnTo>
                                                <a:lnTo>
                                                  <a:pt x="425" y="840"/>
                                                </a:lnTo>
                                                <a:lnTo>
                                                  <a:pt x="420" y="835"/>
                                                </a:lnTo>
                                                <a:lnTo>
                                                  <a:pt x="416" y="835"/>
                                                </a:lnTo>
                                                <a:lnTo>
                                                  <a:pt x="411" y="835"/>
                                                </a:lnTo>
                                                <a:close/>
                                                <a:moveTo>
                                                  <a:pt x="469" y="888"/>
                                                </a:moveTo>
                                                <a:lnTo>
                                                  <a:pt x="469" y="854"/>
                                                </a:lnTo>
                                                <a:lnTo>
                                                  <a:pt x="469" y="850"/>
                                                </a:lnTo>
                                                <a:lnTo>
                                                  <a:pt x="469" y="845"/>
                                                </a:lnTo>
                                                <a:lnTo>
                                                  <a:pt x="464" y="840"/>
                                                </a:lnTo>
                                                <a:lnTo>
                                                  <a:pt x="459" y="835"/>
                                                </a:lnTo>
                                                <a:lnTo>
                                                  <a:pt x="454" y="835"/>
                                                </a:lnTo>
                                                <a:lnTo>
                                                  <a:pt x="454" y="830"/>
                                                </a:lnTo>
                                                <a:lnTo>
                                                  <a:pt x="478" y="830"/>
                                                </a:lnTo>
                                                <a:lnTo>
                                                  <a:pt x="483" y="840"/>
                                                </a:lnTo>
                                                <a:lnTo>
                                                  <a:pt x="488" y="845"/>
                                                </a:lnTo>
                                                <a:lnTo>
                                                  <a:pt x="493" y="850"/>
                                                </a:lnTo>
                                                <a:lnTo>
                                                  <a:pt x="498" y="859"/>
                                                </a:lnTo>
                                                <a:lnTo>
                                                  <a:pt x="507" y="869"/>
                                                </a:lnTo>
                                                <a:lnTo>
                                                  <a:pt x="512" y="874"/>
                                                </a:lnTo>
                                                <a:lnTo>
                                                  <a:pt x="517" y="883"/>
                                                </a:lnTo>
                                                <a:lnTo>
                                                  <a:pt x="522" y="888"/>
                                                </a:lnTo>
                                                <a:lnTo>
                                                  <a:pt x="522" y="850"/>
                                                </a:lnTo>
                                                <a:lnTo>
                                                  <a:pt x="522" y="845"/>
                                                </a:lnTo>
                                                <a:lnTo>
                                                  <a:pt x="522" y="840"/>
                                                </a:lnTo>
                                                <a:lnTo>
                                                  <a:pt x="517" y="840"/>
                                                </a:lnTo>
                                                <a:lnTo>
                                                  <a:pt x="517" y="835"/>
                                                </a:lnTo>
                                                <a:lnTo>
                                                  <a:pt x="512" y="835"/>
                                                </a:lnTo>
                                                <a:lnTo>
                                                  <a:pt x="507" y="835"/>
                                                </a:lnTo>
                                                <a:lnTo>
                                                  <a:pt x="507" y="830"/>
                                                </a:lnTo>
                                                <a:lnTo>
                                                  <a:pt x="536" y="830"/>
                                                </a:lnTo>
                                                <a:lnTo>
                                                  <a:pt x="536" y="835"/>
                                                </a:lnTo>
                                                <a:lnTo>
                                                  <a:pt x="531" y="835"/>
                                                </a:lnTo>
                                                <a:lnTo>
                                                  <a:pt x="527" y="840"/>
                                                </a:lnTo>
                                                <a:lnTo>
                                                  <a:pt x="527" y="845"/>
                                                </a:lnTo>
                                                <a:lnTo>
                                                  <a:pt x="527" y="850"/>
                                                </a:lnTo>
                                                <a:lnTo>
                                                  <a:pt x="527" y="859"/>
                                                </a:lnTo>
                                                <a:lnTo>
                                                  <a:pt x="527" y="912"/>
                                                </a:lnTo>
                                                <a:lnTo>
                                                  <a:pt x="522" y="912"/>
                                                </a:lnTo>
                                                <a:lnTo>
                                                  <a:pt x="517" y="908"/>
                                                </a:lnTo>
                                                <a:lnTo>
                                                  <a:pt x="512" y="898"/>
                                                </a:lnTo>
                                                <a:lnTo>
                                                  <a:pt x="507" y="893"/>
                                                </a:lnTo>
                                                <a:lnTo>
                                                  <a:pt x="502" y="883"/>
                                                </a:lnTo>
                                                <a:lnTo>
                                                  <a:pt x="498" y="879"/>
                                                </a:lnTo>
                                                <a:lnTo>
                                                  <a:pt x="488" y="869"/>
                                                </a:lnTo>
                                                <a:lnTo>
                                                  <a:pt x="483" y="859"/>
                                                </a:lnTo>
                                                <a:lnTo>
                                                  <a:pt x="473" y="850"/>
                                                </a:lnTo>
                                                <a:lnTo>
                                                  <a:pt x="473" y="854"/>
                                                </a:lnTo>
                                                <a:lnTo>
                                                  <a:pt x="473" y="859"/>
                                                </a:lnTo>
                                                <a:lnTo>
                                                  <a:pt x="473" y="864"/>
                                                </a:lnTo>
                                                <a:lnTo>
                                                  <a:pt x="473" y="869"/>
                                                </a:lnTo>
                                                <a:lnTo>
                                                  <a:pt x="473" y="874"/>
                                                </a:lnTo>
                                                <a:lnTo>
                                                  <a:pt x="473" y="879"/>
                                                </a:lnTo>
                                                <a:lnTo>
                                                  <a:pt x="473" y="883"/>
                                                </a:lnTo>
                                                <a:lnTo>
                                                  <a:pt x="473" y="888"/>
                                                </a:lnTo>
                                                <a:lnTo>
                                                  <a:pt x="473" y="893"/>
                                                </a:lnTo>
                                                <a:lnTo>
                                                  <a:pt x="473" y="898"/>
                                                </a:lnTo>
                                                <a:lnTo>
                                                  <a:pt x="478" y="903"/>
                                                </a:lnTo>
                                                <a:lnTo>
                                                  <a:pt x="483" y="903"/>
                                                </a:lnTo>
                                                <a:lnTo>
                                                  <a:pt x="488" y="908"/>
                                                </a:lnTo>
                                                <a:lnTo>
                                                  <a:pt x="454" y="908"/>
                                                </a:lnTo>
                                                <a:lnTo>
                                                  <a:pt x="459" y="908"/>
                                                </a:lnTo>
                                                <a:lnTo>
                                                  <a:pt x="459" y="903"/>
                                                </a:lnTo>
                                                <a:lnTo>
                                                  <a:pt x="464" y="903"/>
                                                </a:lnTo>
                                                <a:lnTo>
                                                  <a:pt x="469" y="898"/>
                                                </a:lnTo>
                                                <a:lnTo>
                                                  <a:pt x="469" y="893"/>
                                                </a:lnTo>
                                                <a:lnTo>
                                                  <a:pt x="469" y="888"/>
                                                </a:lnTo>
                                                <a:close/>
                                                <a:moveTo>
                                                  <a:pt x="580" y="830"/>
                                                </a:moveTo>
                                                <a:lnTo>
                                                  <a:pt x="589" y="830"/>
                                                </a:lnTo>
                                                <a:lnTo>
                                                  <a:pt x="599" y="830"/>
                                                </a:lnTo>
                                                <a:lnTo>
                                                  <a:pt x="604" y="835"/>
                                                </a:lnTo>
                                                <a:lnTo>
                                                  <a:pt x="609" y="840"/>
                                                </a:lnTo>
                                                <a:lnTo>
                                                  <a:pt x="613" y="845"/>
                                                </a:lnTo>
                                                <a:lnTo>
                                                  <a:pt x="618" y="850"/>
                                                </a:lnTo>
                                                <a:lnTo>
                                                  <a:pt x="618" y="859"/>
                                                </a:lnTo>
                                                <a:lnTo>
                                                  <a:pt x="623" y="869"/>
                                                </a:lnTo>
                                                <a:lnTo>
                                                  <a:pt x="618" y="879"/>
                                                </a:lnTo>
                                                <a:lnTo>
                                                  <a:pt x="618" y="888"/>
                                                </a:lnTo>
                                                <a:lnTo>
                                                  <a:pt x="613" y="893"/>
                                                </a:lnTo>
                                                <a:lnTo>
                                                  <a:pt x="609" y="898"/>
                                                </a:lnTo>
                                                <a:lnTo>
                                                  <a:pt x="604" y="903"/>
                                                </a:lnTo>
                                                <a:lnTo>
                                                  <a:pt x="599" y="908"/>
                                                </a:lnTo>
                                                <a:lnTo>
                                                  <a:pt x="589" y="912"/>
                                                </a:lnTo>
                                                <a:lnTo>
                                                  <a:pt x="584" y="912"/>
                                                </a:lnTo>
                                                <a:lnTo>
                                                  <a:pt x="575" y="912"/>
                                                </a:lnTo>
                                                <a:lnTo>
                                                  <a:pt x="565" y="908"/>
                                                </a:lnTo>
                                                <a:lnTo>
                                                  <a:pt x="560" y="908"/>
                                                </a:lnTo>
                                                <a:lnTo>
                                                  <a:pt x="555" y="903"/>
                                                </a:lnTo>
                                                <a:lnTo>
                                                  <a:pt x="551" y="893"/>
                                                </a:lnTo>
                                                <a:lnTo>
                                                  <a:pt x="546" y="888"/>
                                                </a:lnTo>
                                                <a:lnTo>
                                                  <a:pt x="546" y="879"/>
                                                </a:lnTo>
                                                <a:lnTo>
                                                  <a:pt x="546" y="869"/>
                                                </a:lnTo>
                                                <a:lnTo>
                                                  <a:pt x="546" y="859"/>
                                                </a:lnTo>
                                                <a:lnTo>
                                                  <a:pt x="551" y="850"/>
                                                </a:lnTo>
                                                <a:lnTo>
                                                  <a:pt x="555" y="840"/>
                                                </a:lnTo>
                                                <a:lnTo>
                                                  <a:pt x="560" y="835"/>
                                                </a:lnTo>
                                                <a:lnTo>
                                                  <a:pt x="570" y="830"/>
                                                </a:lnTo>
                                                <a:lnTo>
                                                  <a:pt x="580" y="830"/>
                                                </a:lnTo>
                                                <a:close/>
                                                <a:moveTo>
                                                  <a:pt x="580" y="835"/>
                                                </a:moveTo>
                                                <a:lnTo>
                                                  <a:pt x="575" y="835"/>
                                                </a:lnTo>
                                                <a:lnTo>
                                                  <a:pt x="570" y="835"/>
                                                </a:lnTo>
                                                <a:lnTo>
                                                  <a:pt x="570" y="840"/>
                                                </a:lnTo>
                                                <a:lnTo>
                                                  <a:pt x="565" y="845"/>
                                                </a:lnTo>
                                                <a:lnTo>
                                                  <a:pt x="560" y="850"/>
                                                </a:lnTo>
                                                <a:lnTo>
                                                  <a:pt x="560" y="854"/>
                                                </a:lnTo>
                                                <a:lnTo>
                                                  <a:pt x="560" y="864"/>
                                                </a:lnTo>
                                                <a:lnTo>
                                                  <a:pt x="560" y="869"/>
                                                </a:lnTo>
                                                <a:lnTo>
                                                  <a:pt x="560" y="874"/>
                                                </a:lnTo>
                                                <a:lnTo>
                                                  <a:pt x="560" y="883"/>
                                                </a:lnTo>
                                                <a:lnTo>
                                                  <a:pt x="565" y="888"/>
                                                </a:lnTo>
                                                <a:lnTo>
                                                  <a:pt x="565" y="893"/>
                                                </a:lnTo>
                                                <a:lnTo>
                                                  <a:pt x="570" y="898"/>
                                                </a:lnTo>
                                                <a:lnTo>
                                                  <a:pt x="575" y="903"/>
                                                </a:lnTo>
                                                <a:lnTo>
                                                  <a:pt x="580" y="908"/>
                                                </a:lnTo>
                                                <a:lnTo>
                                                  <a:pt x="584" y="908"/>
                                                </a:lnTo>
                                                <a:lnTo>
                                                  <a:pt x="589" y="903"/>
                                                </a:lnTo>
                                                <a:lnTo>
                                                  <a:pt x="594" y="903"/>
                                                </a:lnTo>
                                                <a:lnTo>
                                                  <a:pt x="599" y="893"/>
                                                </a:lnTo>
                                                <a:lnTo>
                                                  <a:pt x="604" y="888"/>
                                                </a:lnTo>
                                                <a:lnTo>
                                                  <a:pt x="604" y="879"/>
                                                </a:lnTo>
                                                <a:lnTo>
                                                  <a:pt x="604" y="874"/>
                                                </a:lnTo>
                                                <a:lnTo>
                                                  <a:pt x="604" y="864"/>
                                                </a:lnTo>
                                                <a:lnTo>
                                                  <a:pt x="604" y="859"/>
                                                </a:lnTo>
                                                <a:lnTo>
                                                  <a:pt x="604" y="854"/>
                                                </a:lnTo>
                                                <a:lnTo>
                                                  <a:pt x="599" y="845"/>
                                                </a:lnTo>
                                                <a:lnTo>
                                                  <a:pt x="594" y="840"/>
                                                </a:lnTo>
                                                <a:lnTo>
                                                  <a:pt x="589" y="835"/>
                                                </a:lnTo>
                                                <a:lnTo>
                                                  <a:pt x="584" y="835"/>
                                                </a:lnTo>
                                                <a:lnTo>
                                                  <a:pt x="580" y="835"/>
                                                </a:lnTo>
                                                <a:close/>
                                                <a:moveTo>
                                                  <a:pt x="700" y="883"/>
                                                </a:moveTo>
                                                <a:lnTo>
                                                  <a:pt x="695" y="845"/>
                                                </a:lnTo>
                                                <a:lnTo>
                                                  <a:pt x="671" y="912"/>
                                                </a:lnTo>
                                                <a:lnTo>
                                                  <a:pt x="647" y="850"/>
                                                </a:lnTo>
                                                <a:lnTo>
                                                  <a:pt x="642" y="893"/>
                                                </a:lnTo>
                                                <a:lnTo>
                                                  <a:pt x="647" y="898"/>
                                                </a:lnTo>
                                                <a:lnTo>
                                                  <a:pt x="647" y="903"/>
                                                </a:lnTo>
                                                <a:lnTo>
                                                  <a:pt x="652" y="903"/>
                                                </a:lnTo>
                                                <a:lnTo>
                                                  <a:pt x="657" y="908"/>
                                                </a:lnTo>
                                                <a:lnTo>
                                                  <a:pt x="628" y="908"/>
                                                </a:lnTo>
                                                <a:lnTo>
                                                  <a:pt x="628" y="903"/>
                                                </a:lnTo>
                                                <a:lnTo>
                                                  <a:pt x="633" y="903"/>
                                                </a:lnTo>
                                                <a:lnTo>
                                                  <a:pt x="638" y="898"/>
                                                </a:lnTo>
                                                <a:lnTo>
                                                  <a:pt x="638" y="893"/>
                                                </a:lnTo>
                                                <a:lnTo>
                                                  <a:pt x="638" y="869"/>
                                                </a:lnTo>
                                                <a:lnTo>
                                                  <a:pt x="642" y="845"/>
                                                </a:lnTo>
                                                <a:lnTo>
                                                  <a:pt x="642" y="840"/>
                                                </a:lnTo>
                                                <a:lnTo>
                                                  <a:pt x="638" y="835"/>
                                                </a:lnTo>
                                                <a:lnTo>
                                                  <a:pt x="633" y="835"/>
                                                </a:lnTo>
                                                <a:lnTo>
                                                  <a:pt x="633" y="830"/>
                                                </a:lnTo>
                                                <a:lnTo>
                                                  <a:pt x="657" y="830"/>
                                                </a:lnTo>
                                                <a:lnTo>
                                                  <a:pt x="657" y="835"/>
                                                </a:lnTo>
                                                <a:lnTo>
                                                  <a:pt x="657" y="840"/>
                                                </a:lnTo>
                                                <a:lnTo>
                                                  <a:pt x="662" y="845"/>
                                                </a:lnTo>
                                                <a:lnTo>
                                                  <a:pt x="662" y="850"/>
                                                </a:lnTo>
                                                <a:lnTo>
                                                  <a:pt x="676" y="888"/>
                                                </a:lnTo>
                                                <a:lnTo>
                                                  <a:pt x="691" y="845"/>
                                                </a:lnTo>
                                                <a:lnTo>
                                                  <a:pt x="691" y="840"/>
                                                </a:lnTo>
                                                <a:lnTo>
                                                  <a:pt x="695" y="840"/>
                                                </a:lnTo>
                                                <a:lnTo>
                                                  <a:pt x="695" y="835"/>
                                                </a:lnTo>
                                                <a:lnTo>
                                                  <a:pt x="691" y="835"/>
                                                </a:lnTo>
                                                <a:lnTo>
                                                  <a:pt x="691" y="830"/>
                                                </a:lnTo>
                                                <a:lnTo>
                                                  <a:pt x="720" y="830"/>
                                                </a:lnTo>
                                                <a:lnTo>
                                                  <a:pt x="720" y="835"/>
                                                </a:lnTo>
                                                <a:lnTo>
                                                  <a:pt x="715" y="835"/>
                                                </a:lnTo>
                                                <a:lnTo>
                                                  <a:pt x="710" y="840"/>
                                                </a:lnTo>
                                                <a:lnTo>
                                                  <a:pt x="710" y="845"/>
                                                </a:lnTo>
                                                <a:lnTo>
                                                  <a:pt x="710" y="850"/>
                                                </a:lnTo>
                                                <a:lnTo>
                                                  <a:pt x="710" y="888"/>
                                                </a:lnTo>
                                                <a:lnTo>
                                                  <a:pt x="710" y="893"/>
                                                </a:lnTo>
                                                <a:lnTo>
                                                  <a:pt x="715" y="898"/>
                                                </a:lnTo>
                                                <a:lnTo>
                                                  <a:pt x="715" y="903"/>
                                                </a:lnTo>
                                                <a:lnTo>
                                                  <a:pt x="720" y="903"/>
                                                </a:lnTo>
                                                <a:lnTo>
                                                  <a:pt x="720" y="908"/>
                                                </a:lnTo>
                                                <a:lnTo>
                                                  <a:pt x="724" y="908"/>
                                                </a:lnTo>
                                                <a:lnTo>
                                                  <a:pt x="686" y="908"/>
                                                </a:lnTo>
                                                <a:lnTo>
                                                  <a:pt x="691" y="908"/>
                                                </a:lnTo>
                                                <a:lnTo>
                                                  <a:pt x="695" y="903"/>
                                                </a:lnTo>
                                                <a:lnTo>
                                                  <a:pt x="700" y="898"/>
                                                </a:lnTo>
                                                <a:lnTo>
                                                  <a:pt x="700" y="893"/>
                                                </a:lnTo>
                                                <a:lnTo>
                                                  <a:pt x="700" y="888"/>
                                                </a:lnTo>
                                                <a:lnTo>
                                                  <a:pt x="700" y="883"/>
                                                </a:lnTo>
                                                <a:close/>
                                                <a:moveTo>
                                                  <a:pt x="768" y="879"/>
                                                </a:moveTo>
                                                <a:lnTo>
                                                  <a:pt x="749" y="879"/>
                                                </a:lnTo>
                                                <a:lnTo>
                                                  <a:pt x="749" y="883"/>
                                                </a:lnTo>
                                                <a:lnTo>
                                                  <a:pt x="744" y="893"/>
                                                </a:lnTo>
                                                <a:lnTo>
                                                  <a:pt x="744" y="898"/>
                                                </a:lnTo>
                                                <a:lnTo>
                                                  <a:pt x="744" y="903"/>
                                                </a:lnTo>
                                                <a:lnTo>
                                                  <a:pt x="749" y="903"/>
                                                </a:lnTo>
                                                <a:lnTo>
                                                  <a:pt x="753" y="908"/>
                                                </a:lnTo>
                                                <a:lnTo>
                                                  <a:pt x="724" y="908"/>
                                                </a:lnTo>
                                                <a:lnTo>
                                                  <a:pt x="729" y="903"/>
                                                </a:lnTo>
                                                <a:lnTo>
                                                  <a:pt x="734" y="903"/>
                                                </a:lnTo>
                                                <a:lnTo>
                                                  <a:pt x="734" y="898"/>
                                                </a:lnTo>
                                                <a:lnTo>
                                                  <a:pt x="739" y="879"/>
                                                </a:lnTo>
                                                <a:lnTo>
                                                  <a:pt x="758" y="840"/>
                                                </a:lnTo>
                                                <a:lnTo>
                                                  <a:pt x="753" y="835"/>
                                                </a:lnTo>
                                                <a:lnTo>
                                                  <a:pt x="763" y="830"/>
                                                </a:lnTo>
                                                <a:lnTo>
                                                  <a:pt x="763" y="825"/>
                                                </a:lnTo>
                                                <a:lnTo>
                                                  <a:pt x="768" y="825"/>
                                                </a:lnTo>
                                                <a:lnTo>
                                                  <a:pt x="787" y="883"/>
                                                </a:lnTo>
                                                <a:lnTo>
                                                  <a:pt x="787" y="888"/>
                                                </a:lnTo>
                                                <a:lnTo>
                                                  <a:pt x="792" y="893"/>
                                                </a:lnTo>
                                                <a:lnTo>
                                                  <a:pt x="792" y="898"/>
                                                </a:lnTo>
                                                <a:lnTo>
                                                  <a:pt x="792" y="903"/>
                                                </a:lnTo>
                                                <a:lnTo>
                                                  <a:pt x="797" y="903"/>
                                                </a:lnTo>
                                                <a:lnTo>
                                                  <a:pt x="802" y="908"/>
                                                </a:lnTo>
                                                <a:lnTo>
                                                  <a:pt x="768" y="908"/>
                                                </a:lnTo>
                                                <a:lnTo>
                                                  <a:pt x="773" y="908"/>
                                                </a:lnTo>
                                                <a:lnTo>
                                                  <a:pt x="773" y="903"/>
                                                </a:lnTo>
                                                <a:lnTo>
                                                  <a:pt x="777" y="903"/>
                                                </a:lnTo>
                                                <a:lnTo>
                                                  <a:pt x="777" y="898"/>
                                                </a:lnTo>
                                                <a:lnTo>
                                                  <a:pt x="777" y="893"/>
                                                </a:lnTo>
                                                <a:lnTo>
                                                  <a:pt x="773" y="888"/>
                                                </a:lnTo>
                                                <a:lnTo>
                                                  <a:pt x="773" y="883"/>
                                                </a:lnTo>
                                                <a:lnTo>
                                                  <a:pt x="768" y="879"/>
                                                </a:lnTo>
                                                <a:close/>
                                                <a:moveTo>
                                                  <a:pt x="749" y="874"/>
                                                </a:moveTo>
                                                <a:lnTo>
                                                  <a:pt x="768" y="874"/>
                                                </a:lnTo>
                                                <a:lnTo>
                                                  <a:pt x="758" y="845"/>
                                                </a:lnTo>
                                                <a:lnTo>
                                                  <a:pt x="749" y="874"/>
                                                </a:lnTo>
                                                <a:close/>
                                                <a:moveTo>
                                                  <a:pt x="850" y="777"/>
                                                </a:moveTo>
                                                <a:lnTo>
                                                  <a:pt x="898" y="777"/>
                                                </a:lnTo>
                                                <a:lnTo>
                                                  <a:pt x="903" y="777"/>
                                                </a:lnTo>
                                                <a:lnTo>
                                                  <a:pt x="908" y="777"/>
                                                </a:lnTo>
                                                <a:lnTo>
                                                  <a:pt x="913" y="777"/>
                                                </a:lnTo>
                                                <a:lnTo>
                                                  <a:pt x="917" y="777"/>
                                                </a:lnTo>
                                                <a:lnTo>
                                                  <a:pt x="917" y="772"/>
                                                </a:lnTo>
                                                <a:lnTo>
                                                  <a:pt x="922" y="768"/>
                                                </a:lnTo>
                                                <a:lnTo>
                                                  <a:pt x="917" y="758"/>
                                                </a:lnTo>
                                                <a:lnTo>
                                                  <a:pt x="917" y="753"/>
                                                </a:lnTo>
                                                <a:lnTo>
                                                  <a:pt x="908" y="748"/>
                                                </a:lnTo>
                                                <a:lnTo>
                                                  <a:pt x="903" y="743"/>
                                                </a:lnTo>
                                                <a:lnTo>
                                                  <a:pt x="893" y="743"/>
                                                </a:lnTo>
                                                <a:lnTo>
                                                  <a:pt x="888" y="743"/>
                                                </a:lnTo>
                                                <a:lnTo>
                                                  <a:pt x="879" y="743"/>
                                                </a:lnTo>
                                                <a:lnTo>
                                                  <a:pt x="869" y="743"/>
                                                </a:lnTo>
                                                <a:lnTo>
                                                  <a:pt x="864" y="748"/>
                                                </a:lnTo>
                                                <a:lnTo>
                                                  <a:pt x="860" y="753"/>
                                                </a:lnTo>
                                                <a:lnTo>
                                                  <a:pt x="855" y="758"/>
                                                </a:lnTo>
                                                <a:lnTo>
                                                  <a:pt x="855" y="763"/>
                                                </a:lnTo>
                                                <a:lnTo>
                                                  <a:pt x="850" y="772"/>
                                                </a:lnTo>
                                                <a:lnTo>
                                                  <a:pt x="850" y="777"/>
                                                </a:lnTo>
                                                <a:close/>
                                                <a:moveTo>
                                                  <a:pt x="927" y="777"/>
                                                </a:moveTo>
                                                <a:lnTo>
                                                  <a:pt x="927" y="806"/>
                                                </a:lnTo>
                                                <a:lnTo>
                                                  <a:pt x="922" y="806"/>
                                                </a:lnTo>
                                                <a:lnTo>
                                                  <a:pt x="922" y="797"/>
                                                </a:lnTo>
                                                <a:lnTo>
                                                  <a:pt x="917" y="797"/>
                                                </a:lnTo>
                                                <a:lnTo>
                                                  <a:pt x="917" y="792"/>
                                                </a:lnTo>
                                                <a:lnTo>
                                                  <a:pt x="913" y="792"/>
                                                </a:lnTo>
                                                <a:lnTo>
                                                  <a:pt x="908" y="792"/>
                                                </a:lnTo>
                                                <a:lnTo>
                                                  <a:pt x="898" y="792"/>
                                                </a:lnTo>
                                                <a:lnTo>
                                                  <a:pt x="869" y="792"/>
                                                </a:lnTo>
                                                <a:lnTo>
                                                  <a:pt x="864" y="792"/>
                                                </a:lnTo>
                                                <a:lnTo>
                                                  <a:pt x="860" y="792"/>
                                                </a:lnTo>
                                                <a:lnTo>
                                                  <a:pt x="855" y="792"/>
                                                </a:lnTo>
                                                <a:lnTo>
                                                  <a:pt x="850" y="797"/>
                                                </a:lnTo>
                                                <a:lnTo>
                                                  <a:pt x="850" y="806"/>
                                                </a:lnTo>
                                                <a:lnTo>
                                                  <a:pt x="845" y="806"/>
                                                </a:lnTo>
                                                <a:lnTo>
                                                  <a:pt x="845" y="777"/>
                                                </a:lnTo>
                                                <a:lnTo>
                                                  <a:pt x="845" y="768"/>
                                                </a:lnTo>
                                                <a:lnTo>
                                                  <a:pt x="845" y="758"/>
                                                </a:lnTo>
                                                <a:lnTo>
                                                  <a:pt x="850" y="753"/>
                                                </a:lnTo>
                                                <a:lnTo>
                                                  <a:pt x="850" y="743"/>
                                                </a:lnTo>
                                                <a:lnTo>
                                                  <a:pt x="855" y="739"/>
                                                </a:lnTo>
                                                <a:lnTo>
                                                  <a:pt x="864" y="729"/>
                                                </a:lnTo>
                                                <a:lnTo>
                                                  <a:pt x="874" y="729"/>
                                                </a:lnTo>
                                                <a:lnTo>
                                                  <a:pt x="884" y="724"/>
                                                </a:lnTo>
                                                <a:lnTo>
                                                  <a:pt x="893" y="729"/>
                                                </a:lnTo>
                                                <a:lnTo>
                                                  <a:pt x="903" y="729"/>
                                                </a:lnTo>
                                                <a:lnTo>
                                                  <a:pt x="913" y="734"/>
                                                </a:lnTo>
                                                <a:lnTo>
                                                  <a:pt x="917" y="743"/>
                                                </a:lnTo>
                                                <a:lnTo>
                                                  <a:pt x="922" y="748"/>
                                                </a:lnTo>
                                                <a:lnTo>
                                                  <a:pt x="922" y="753"/>
                                                </a:lnTo>
                                                <a:lnTo>
                                                  <a:pt x="922" y="758"/>
                                                </a:lnTo>
                                                <a:lnTo>
                                                  <a:pt x="922" y="763"/>
                                                </a:lnTo>
                                                <a:lnTo>
                                                  <a:pt x="922" y="768"/>
                                                </a:lnTo>
                                                <a:lnTo>
                                                  <a:pt x="927" y="777"/>
                                                </a:lnTo>
                                                <a:close/>
                                                <a:moveTo>
                                                  <a:pt x="888" y="676"/>
                                                </a:moveTo>
                                                <a:lnTo>
                                                  <a:pt x="888" y="686"/>
                                                </a:lnTo>
                                                <a:lnTo>
                                                  <a:pt x="903" y="686"/>
                                                </a:lnTo>
                                                <a:lnTo>
                                                  <a:pt x="908" y="686"/>
                                                </a:lnTo>
                                                <a:lnTo>
                                                  <a:pt x="913" y="686"/>
                                                </a:lnTo>
                                                <a:lnTo>
                                                  <a:pt x="917" y="686"/>
                                                </a:lnTo>
                                                <a:lnTo>
                                                  <a:pt x="917" y="681"/>
                                                </a:lnTo>
                                                <a:lnTo>
                                                  <a:pt x="917" y="676"/>
                                                </a:lnTo>
                                                <a:lnTo>
                                                  <a:pt x="922" y="671"/>
                                                </a:lnTo>
                                                <a:lnTo>
                                                  <a:pt x="917" y="666"/>
                                                </a:lnTo>
                                                <a:lnTo>
                                                  <a:pt x="913" y="657"/>
                                                </a:lnTo>
                                                <a:lnTo>
                                                  <a:pt x="908" y="652"/>
                                                </a:lnTo>
                                                <a:lnTo>
                                                  <a:pt x="898" y="652"/>
                                                </a:lnTo>
                                                <a:lnTo>
                                                  <a:pt x="898" y="647"/>
                                                </a:lnTo>
                                                <a:lnTo>
                                                  <a:pt x="903" y="647"/>
                                                </a:lnTo>
                                                <a:lnTo>
                                                  <a:pt x="913" y="647"/>
                                                </a:lnTo>
                                                <a:lnTo>
                                                  <a:pt x="917" y="652"/>
                                                </a:lnTo>
                                                <a:lnTo>
                                                  <a:pt x="927" y="652"/>
                                                </a:lnTo>
                                                <a:lnTo>
                                                  <a:pt x="927" y="714"/>
                                                </a:lnTo>
                                                <a:lnTo>
                                                  <a:pt x="922" y="714"/>
                                                </a:lnTo>
                                                <a:lnTo>
                                                  <a:pt x="922" y="705"/>
                                                </a:lnTo>
                                                <a:lnTo>
                                                  <a:pt x="917" y="705"/>
                                                </a:lnTo>
                                                <a:lnTo>
                                                  <a:pt x="917" y="700"/>
                                                </a:lnTo>
                                                <a:lnTo>
                                                  <a:pt x="913" y="700"/>
                                                </a:lnTo>
                                                <a:lnTo>
                                                  <a:pt x="908" y="700"/>
                                                </a:lnTo>
                                                <a:lnTo>
                                                  <a:pt x="898" y="700"/>
                                                </a:lnTo>
                                                <a:lnTo>
                                                  <a:pt x="874" y="700"/>
                                                </a:lnTo>
                                                <a:lnTo>
                                                  <a:pt x="864" y="700"/>
                                                </a:lnTo>
                                                <a:lnTo>
                                                  <a:pt x="860" y="700"/>
                                                </a:lnTo>
                                                <a:lnTo>
                                                  <a:pt x="855" y="700"/>
                                                </a:lnTo>
                                                <a:lnTo>
                                                  <a:pt x="850" y="705"/>
                                                </a:lnTo>
                                                <a:lnTo>
                                                  <a:pt x="850" y="710"/>
                                                </a:lnTo>
                                                <a:lnTo>
                                                  <a:pt x="850" y="714"/>
                                                </a:lnTo>
                                                <a:lnTo>
                                                  <a:pt x="845" y="714"/>
                                                </a:lnTo>
                                                <a:lnTo>
                                                  <a:pt x="845" y="652"/>
                                                </a:lnTo>
                                                <a:lnTo>
                                                  <a:pt x="864" y="657"/>
                                                </a:lnTo>
                                                <a:lnTo>
                                                  <a:pt x="860" y="657"/>
                                                </a:lnTo>
                                                <a:lnTo>
                                                  <a:pt x="860" y="661"/>
                                                </a:lnTo>
                                                <a:lnTo>
                                                  <a:pt x="855" y="661"/>
                                                </a:lnTo>
                                                <a:lnTo>
                                                  <a:pt x="855" y="666"/>
                                                </a:lnTo>
                                                <a:lnTo>
                                                  <a:pt x="850" y="666"/>
                                                </a:lnTo>
                                                <a:lnTo>
                                                  <a:pt x="850" y="671"/>
                                                </a:lnTo>
                                                <a:lnTo>
                                                  <a:pt x="850" y="676"/>
                                                </a:lnTo>
                                                <a:lnTo>
                                                  <a:pt x="850" y="681"/>
                                                </a:lnTo>
                                                <a:lnTo>
                                                  <a:pt x="850" y="686"/>
                                                </a:lnTo>
                                                <a:lnTo>
                                                  <a:pt x="879" y="686"/>
                                                </a:lnTo>
                                                <a:lnTo>
                                                  <a:pt x="879" y="676"/>
                                                </a:lnTo>
                                                <a:lnTo>
                                                  <a:pt x="879" y="671"/>
                                                </a:lnTo>
                                                <a:lnTo>
                                                  <a:pt x="879" y="666"/>
                                                </a:lnTo>
                                                <a:lnTo>
                                                  <a:pt x="874" y="661"/>
                                                </a:lnTo>
                                                <a:lnTo>
                                                  <a:pt x="869" y="661"/>
                                                </a:lnTo>
                                                <a:lnTo>
                                                  <a:pt x="874" y="661"/>
                                                </a:lnTo>
                                                <a:lnTo>
                                                  <a:pt x="879" y="661"/>
                                                </a:lnTo>
                                                <a:lnTo>
                                                  <a:pt x="884" y="661"/>
                                                </a:lnTo>
                                                <a:lnTo>
                                                  <a:pt x="888" y="661"/>
                                                </a:lnTo>
                                                <a:lnTo>
                                                  <a:pt x="893" y="661"/>
                                                </a:lnTo>
                                                <a:lnTo>
                                                  <a:pt x="898" y="661"/>
                                                </a:lnTo>
                                                <a:lnTo>
                                                  <a:pt x="893" y="661"/>
                                                </a:lnTo>
                                                <a:lnTo>
                                                  <a:pt x="893" y="666"/>
                                                </a:lnTo>
                                                <a:lnTo>
                                                  <a:pt x="888" y="666"/>
                                                </a:lnTo>
                                                <a:lnTo>
                                                  <a:pt x="888" y="671"/>
                                                </a:lnTo>
                                                <a:lnTo>
                                                  <a:pt x="888" y="676"/>
                                                </a:lnTo>
                                                <a:close/>
                                                <a:moveTo>
                                                  <a:pt x="850" y="454"/>
                                                </a:moveTo>
                                                <a:lnTo>
                                                  <a:pt x="874" y="454"/>
                                                </a:lnTo>
                                                <a:lnTo>
                                                  <a:pt x="874" y="459"/>
                                                </a:lnTo>
                                                <a:lnTo>
                                                  <a:pt x="864" y="459"/>
                                                </a:lnTo>
                                                <a:lnTo>
                                                  <a:pt x="860" y="459"/>
                                                </a:lnTo>
                                                <a:lnTo>
                                                  <a:pt x="855" y="463"/>
                                                </a:lnTo>
                                                <a:lnTo>
                                                  <a:pt x="850" y="468"/>
                                                </a:lnTo>
                                                <a:lnTo>
                                                  <a:pt x="850" y="473"/>
                                                </a:lnTo>
                                                <a:lnTo>
                                                  <a:pt x="850" y="478"/>
                                                </a:lnTo>
                                                <a:lnTo>
                                                  <a:pt x="850" y="488"/>
                                                </a:lnTo>
                                                <a:lnTo>
                                                  <a:pt x="855" y="492"/>
                                                </a:lnTo>
                                                <a:lnTo>
                                                  <a:pt x="860" y="497"/>
                                                </a:lnTo>
                                                <a:lnTo>
                                                  <a:pt x="869" y="502"/>
                                                </a:lnTo>
                                                <a:lnTo>
                                                  <a:pt x="874" y="502"/>
                                                </a:lnTo>
                                                <a:lnTo>
                                                  <a:pt x="884" y="502"/>
                                                </a:lnTo>
                                                <a:lnTo>
                                                  <a:pt x="893" y="502"/>
                                                </a:lnTo>
                                                <a:lnTo>
                                                  <a:pt x="898" y="502"/>
                                                </a:lnTo>
                                                <a:lnTo>
                                                  <a:pt x="903" y="497"/>
                                                </a:lnTo>
                                                <a:lnTo>
                                                  <a:pt x="908" y="497"/>
                                                </a:lnTo>
                                                <a:lnTo>
                                                  <a:pt x="913" y="492"/>
                                                </a:lnTo>
                                                <a:lnTo>
                                                  <a:pt x="917" y="488"/>
                                                </a:lnTo>
                                                <a:lnTo>
                                                  <a:pt x="922" y="483"/>
                                                </a:lnTo>
                                                <a:lnTo>
                                                  <a:pt x="922" y="478"/>
                                                </a:lnTo>
                                                <a:lnTo>
                                                  <a:pt x="922" y="473"/>
                                                </a:lnTo>
                                                <a:lnTo>
                                                  <a:pt x="917" y="468"/>
                                                </a:lnTo>
                                                <a:lnTo>
                                                  <a:pt x="913" y="463"/>
                                                </a:lnTo>
                                                <a:lnTo>
                                                  <a:pt x="908" y="459"/>
                                                </a:lnTo>
                                                <a:lnTo>
                                                  <a:pt x="903" y="454"/>
                                                </a:lnTo>
                                                <a:lnTo>
                                                  <a:pt x="898" y="454"/>
                                                </a:lnTo>
                                                <a:lnTo>
                                                  <a:pt x="898" y="449"/>
                                                </a:lnTo>
                                                <a:lnTo>
                                                  <a:pt x="922" y="454"/>
                                                </a:lnTo>
                                                <a:lnTo>
                                                  <a:pt x="927" y="468"/>
                                                </a:lnTo>
                                                <a:lnTo>
                                                  <a:pt x="927" y="478"/>
                                                </a:lnTo>
                                                <a:lnTo>
                                                  <a:pt x="927" y="488"/>
                                                </a:lnTo>
                                                <a:lnTo>
                                                  <a:pt x="922" y="492"/>
                                                </a:lnTo>
                                                <a:lnTo>
                                                  <a:pt x="922" y="502"/>
                                                </a:lnTo>
                                                <a:lnTo>
                                                  <a:pt x="917" y="507"/>
                                                </a:lnTo>
                                                <a:lnTo>
                                                  <a:pt x="913" y="512"/>
                                                </a:lnTo>
                                                <a:lnTo>
                                                  <a:pt x="903" y="517"/>
                                                </a:lnTo>
                                                <a:lnTo>
                                                  <a:pt x="893" y="517"/>
                                                </a:lnTo>
                                                <a:lnTo>
                                                  <a:pt x="888" y="521"/>
                                                </a:lnTo>
                                                <a:lnTo>
                                                  <a:pt x="874" y="517"/>
                                                </a:lnTo>
                                                <a:lnTo>
                                                  <a:pt x="864" y="512"/>
                                                </a:lnTo>
                                                <a:lnTo>
                                                  <a:pt x="855" y="507"/>
                                                </a:lnTo>
                                                <a:lnTo>
                                                  <a:pt x="850" y="497"/>
                                                </a:lnTo>
                                                <a:lnTo>
                                                  <a:pt x="845" y="488"/>
                                                </a:lnTo>
                                                <a:lnTo>
                                                  <a:pt x="845" y="478"/>
                                                </a:lnTo>
                                                <a:lnTo>
                                                  <a:pt x="845" y="473"/>
                                                </a:lnTo>
                                                <a:lnTo>
                                                  <a:pt x="845" y="463"/>
                                                </a:lnTo>
                                                <a:lnTo>
                                                  <a:pt x="845" y="459"/>
                                                </a:lnTo>
                                                <a:lnTo>
                                                  <a:pt x="850" y="454"/>
                                                </a:lnTo>
                                                <a:close/>
                                                <a:moveTo>
                                                  <a:pt x="888" y="410"/>
                                                </a:moveTo>
                                                <a:lnTo>
                                                  <a:pt x="898" y="410"/>
                                                </a:lnTo>
                                                <a:lnTo>
                                                  <a:pt x="903" y="410"/>
                                                </a:lnTo>
                                                <a:lnTo>
                                                  <a:pt x="908" y="410"/>
                                                </a:lnTo>
                                                <a:lnTo>
                                                  <a:pt x="913" y="410"/>
                                                </a:lnTo>
                                                <a:lnTo>
                                                  <a:pt x="917" y="410"/>
                                                </a:lnTo>
                                                <a:lnTo>
                                                  <a:pt x="917" y="406"/>
                                                </a:lnTo>
                                                <a:lnTo>
                                                  <a:pt x="922" y="406"/>
                                                </a:lnTo>
                                                <a:lnTo>
                                                  <a:pt x="922" y="401"/>
                                                </a:lnTo>
                                                <a:lnTo>
                                                  <a:pt x="922" y="396"/>
                                                </a:lnTo>
                                                <a:lnTo>
                                                  <a:pt x="927" y="396"/>
                                                </a:lnTo>
                                                <a:lnTo>
                                                  <a:pt x="927" y="439"/>
                                                </a:lnTo>
                                                <a:lnTo>
                                                  <a:pt x="922" y="439"/>
                                                </a:lnTo>
                                                <a:lnTo>
                                                  <a:pt x="922" y="435"/>
                                                </a:lnTo>
                                                <a:lnTo>
                                                  <a:pt x="917" y="430"/>
                                                </a:lnTo>
                                                <a:lnTo>
                                                  <a:pt x="917" y="425"/>
                                                </a:lnTo>
                                                <a:lnTo>
                                                  <a:pt x="913" y="425"/>
                                                </a:lnTo>
                                                <a:lnTo>
                                                  <a:pt x="908" y="425"/>
                                                </a:lnTo>
                                                <a:lnTo>
                                                  <a:pt x="898" y="425"/>
                                                </a:lnTo>
                                                <a:lnTo>
                                                  <a:pt x="874" y="425"/>
                                                </a:lnTo>
                                                <a:lnTo>
                                                  <a:pt x="864" y="425"/>
                                                </a:lnTo>
                                                <a:lnTo>
                                                  <a:pt x="860" y="425"/>
                                                </a:lnTo>
                                                <a:lnTo>
                                                  <a:pt x="855" y="425"/>
                                                </a:lnTo>
                                                <a:lnTo>
                                                  <a:pt x="850" y="430"/>
                                                </a:lnTo>
                                                <a:lnTo>
                                                  <a:pt x="850" y="435"/>
                                                </a:lnTo>
                                                <a:lnTo>
                                                  <a:pt x="850" y="439"/>
                                                </a:lnTo>
                                                <a:lnTo>
                                                  <a:pt x="845" y="439"/>
                                                </a:lnTo>
                                                <a:lnTo>
                                                  <a:pt x="845" y="396"/>
                                                </a:lnTo>
                                                <a:lnTo>
                                                  <a:pt x="850" y="396"/>
                                                </a:lnTo>
                                                <a:lnTo>
                                                  <a:pt x="850" y="401"/>
                                                </a:lnTo>
                                                <a:lnTo>
                                                  <a:pt x="850" y="406"/>
                                                </a:lnTo>
                                                <a:lnTo>
                                                  <a:pt x="855" y="410"/>
                                                </a:lnTo>
                                                <a:lnTo>
                                                  <a:pt x="860" y="410"/>
                                                </a:lnTo>
                                                <a:lnTo>
                                                  <a:pt x="864" y="410"/>
                                                </a:lnTo>
                                                <a:lnTo>
                                                  <a:pt x="869" y="410"/>
                                                </a:lnTo>
                                                <a:lnTo>
                                                  <a:pt x="874" y="410"/>
                                                </a:lnTo>
                                                <a:lnTo>
                                                  <a:pt x="879" y="410"/>
                                                </a:lnTo>
                                                <a:lnTo>
                                                  <a:pt x="879" y="377"/>
                                                </a:lnTo>
                                                <a:lnTo>
                                                  <a:pt x="874" y="377"/>
                                                </a:lnTo>
                                                <a:lnTo>
                                                  <a:pt x="869" y="377"/>
                                                </a:lnTo>
                                                <a:lnTo>
                                                  <a:pt x="864" y="377"/>
                                                </a:lnTo>
                                                <a:lnTo>
                                                  <a:pt x="860" y="377"/>
                                                </a:lnTo>
                                                <a:lnTo>
                                                  <a:pt x="855" y="377"/>
                                                </a:lnTo>
                                                <a:lnTo>
                                                  <a:pt x="850" y="377"/>
                                                </a:lnTo>
                                                <a:lnTo>
                                                  <a:pt x="850" y="381"/>
                                                </a:lnTo>
                                                <a:lnTo>
                                                  <a:pt x="850" y="386"/>
                                                </a:lnTo>
                                                <a:lnTo>
                                                  <a:pt x="845" y="386"/>
                                                </a:lnTo>
                                                <a:lnTo>
                                                  <a:pt x="845" y="348"/>
                                                </a:lnTo>
                                                <a:lnTo>
                                                  <a:pt x="850" y="348"/>
                                                </a:lnTo>
                                                <a:lnTo>
                                                  <a:pt x="850" y="352"/>
                                                </a:lnTo>
                                                <a:lnTo>
                                                  <a:pt x="850" y="357"/>
                                                </a:lnTo>
                                                <a:lnTo>
                                                  <a:pt x="855" y="357"/>
                                                </a:lnTo>
                                                <a:lnTo>
                                                  <a:pt x="855" y="362"/>
                                                </a:lnTo>
                                                <a:lnTo>
                                                  <a:pt x="860" y="362"/>
                                                </a:lnTo>
                                                <a:lnTo>
                                                  <a:pt x="864" y="362"/>
                                                </a:lnTo>
                                                <a:lnTo>
                                                  <a:pt x="874" y="362"/>
                                                </a:lnTo>
                                                <a:lnTo>
                                                  <a:pt x="898" y="362"/>
                                                </a:lnTo>
                                                <a:lnTo>
                                                  <a:pt x="908" y="362"/>
                                                </a:lnTo>
                                                <a:lnTo>
                                                  <a:pt x="913" y="362"/>
                                                </a:lnTo>
                                                <a:lnTo>
                                                  <a:pt x="917" y="357"/>
                                                </a:lnTo>
                                                <a:lnTo>
                                                  <a:pt x="922" y="352"/>
                                                </a:lnTo>
                                                <a:lnTo>
                                                  <a:pt x="922" y="348"/>
                                                </a:lnTo>
                                                <a:lnTo>
                                                  <a:pt x="927" y="348"/>
                                                </a:lnTo>
                                                <a:lnTo>
                                                  <a:pt x="927" y="386"/>
                                                </a:lnTo>
                                                <a:lnTo>
                                                  <a:pt x="922" y="386"/>
                                                </a:lnTo>
                                                <a:lnTo>
                                                  <a:pt x="917" y="381"/>
                                                </a:lnTo>
                                                <a:lnTo>
                                                  <a:pt x="917" y="377"/>
                                                </a:lnTo>
                                                <a:lnTo>
                                                  <a:pt x="913" y="377"/>
                                                </a:lnTo>
                                                <a:lnTo>
                                                  <a:pt x="908" y="377"/>
                                                </a:lnTo>
                                                <a:lnTo>
                                                  <a:pt x="903" y="377"/>
                                                </a:lnTo>
                                                <a:lnTo>
                                                  <a:pt x="898" y="377"/>
                                                </a:lnTo>
                                                <a:lnTo>
                                                  <a:pt x="888" y="377"/>
                                                </a:lnTo>
                                                <a:lnTo>
                                                  <a:pt x="888" y="410"/>
                                                </a:lnTo>
                                                <a:close/>
                                                <a:moveTo>
                                                  <a:pt x="874" y="309"/>
                                                </a:moveTo>
                                                <a:lnTo>
                                                  <a:pt x="898" y="309"/>
                                                </a:lnTo>
                                                <a:lnTo>
                                                  <a:pt x="908" y="309"/>
                                                </a:lnTo>
                                                <a:lnTo>
                                                  <a:pt x="913" y="309"/>
                                                </a:lnTo>
                                                <a:lnTo>
                                                  <a:pt x="917" y="309"/>
                                                </a:lnTo>
                                                <a:lnTo>
                                                  <a:pt x="917" y="304"/>
                                                </a:lnTo>
                                                <a:lnTo>
                                                  <a:pt x="922" y="304"/>
                                                </a:lnTo>
                                                <a:lnTo>
                                                  <a:pt x="922" y="295"/>
                                                </a:lnTo>
                                                <a:lnTo>
                                                  <a:pt x="927" y="295"/>
                                                </a:lnTo>
                                                <a:lnTo>
                                                  <a:pt x="927" y="338"/>
                                                </a:lnTo>
                                                <a:lnTo>
                                                  <a:pt x="922" y="338"/>
                                                </a:lnTo>
                                                <a:lnTo>
                                                  <a:pt x="922" y="333"/>
                                                </a:lnTo>
                                                <a:lnTo>
                                                  <a:pt x="917" y="328"/>
                                                </a:lnTo>
                                                <a:lnTo>
                                                  <a:pt x="917" y="324"/>
                                                </a:lnTo>
                                                <a:lnTo>
                                                  <a:pt x="913" y="324"/>
                                                </a:lnTo>
                                                <a:lnTo>
                                                  <a:pt x="908" y="324"/>
                                                </a:lnTo>
                                                <a:lnTo>
                                                  <a:pt x="898" y="324"/>
                                                </a:lnTo>
                                                <a:lnTo>
                                                  <a:pt x="874" y="324"/>
                                                </a:lnTo>
                                                <a:lnTo>
                                                  <a:pt x="864" y="324"/>
                                                </a:lnTo>
                                                <a:lnTo>
                                                  <a:pt x="860" y="324"/>
                                                </a:lnTo>
                                                <a:lnTo>
                                                  <a:pt x="855" y="324"/>
                                                </a:lnTo>
                                                <a:lnTo>
                                                  <a:pt x="850" y="328"/>
                                                </a:lnTo>
                                                <a:lnTo>
                                                  <a:pt x="850" y="333"/>
                                                </a:lnTo>
                                                <a:lnTo>
                                                  <a:pt x="850" y="338"/>
                                                </a:lnTo>
                                                <a:lnTo>
                                                  <a:pt x="845" y="338"/>
                                                </a:lnTo>
                                                <a:lnTo>
                                                  <a:pt x="845" y="295"/>
                                                </a:lnTo>
                                                <a:lnTo>
                                                  <a:pt x="850" y="295"/>
                                                </a:lnTo>
                                                <a:lnTo>
                                                  <a:pt x="850" y="299"/>
                                                </a:lnTo>
                                                <a:lnTo>
                                                  <a:pt x="850" y="304"/>
                                                </a:lnTo>
                                                <a:lnTo>
                                                  <a:pt x="855" y="309"/>
                                                </a:lnTo>
                                                <a:lnTo>
                                                  <a:pt x="860" y="309"/>
                                                </a:lnTo>
                                                <a:lnTo>
                                                  <a:pt x="864" y="309"/>
                                                </a:lnTo>
                                                <a:lnTo>
                                                  <a:pt x="874" y="309"/>
                                                </a:lnTo>
                                                <a:close/>
                                                <a:moveTo>
                                                  <a:pt x="893" y="241"/>
                                                </a:moveTo>
                                                <a:lnTo>
                                                  <a:pt x="893" y="266"/>
                                                </a:lnTo>
                                                <a:lnTo>
                                                  <a:pt x="898" y="266"/>
                                                </a:lnTo>
                                                <a:lnTo>
                                                  <a:pt x="908" y="270"/>
                                                </a:lnTo>
                                                <a:lnTo>
                                                  <a:pt x="913" y="270"/>
                                                </a:lnTo>
                                                <a:lnTo>
                                                  <a:pt x="917" y="270"/>
                                                </a:lnTo>
                                                <a:lnTo>
                                                  <a:pt x="917" y="266"/>
                                                </a:lnTo>
                                                <a:lnTo>
                                                  <a:pt x="922" y="266"/>
                                                </a:lnTo>
                                                <a:lnTo>
                                                  <a:pt x="922" y="261"/>
                                                </a:lnTo>
                                                <a:lnTo>
                                                  <a:pt x="922" y="256"/>
                                                </a:lnTo>
                                                <a:lnTo>
                                                  <a:pt x="927" y="256"/>
                                                </a:lnTo>
                                                <a:lnTo>
                                                  <a:pt x="927" y="290"/>
                                                </a:lnTo>
                                                <a:lnTo>
                                                  <a:pt x="922" y="290"/>
                                                </a:lnTo>
                                                <a:lnTo>
                                                  <a:pt x="922" y="285"/>
                                                </a:lnTo>
                                                <a:lnTo>
                                                  <a:pt x="917" y="285"/>
                                                </a:lnTo>
                                                <a:lnTo>
                                                  <a:pt x="917" y="280"/>
                                                </a:lnTo>
                                                <a:lnTo>
                                                  <a:pt x="913" y="280"/>
                                                </a:lnTo>
                                                <a:lnTo>
                                                  <a:pt x="893" y="270"/>
                                                </a:lnTo>
                                                <a:lnTo>
                                                  <a:pt x="855" y="256"/>
                                                </a:lnTo>
                                                <a:lnTo>
                                                  <a:pt x="850" y="256"/>
                                                </a:lnTo>
                                                <a:lnTo>
                                                  <a:pt x="845" y="251"/>
                                                </a:lnTo>
                                                <a:lnTo>
                                                  <a:pt x="840" y="246"/>
                                                </a:lnTo>
                                                <a:lnTo>
                                                  <a:pt x="898" y="227"/>
                                                </a:lnTo>
                                                <a:lnTo>
                                                  <a:pt x="903" y="222"/>
                                                </a:lnTo>
                                                <a:lnTo>
                                                  <a:pt x="908" y="222"/>
                                                </a:lnTo>
                                                <a:lnTo>
                                                  <a:pt x="913" y="222"/>
                                                </a:lnTo>
                                                <a:lnTo>
                                                  <a:pt x="917" y="222"/>
                                                </a:lnTo>
                                                <a:lnTo>
                                                  <a:pt x="917" y="217"/>
                                                </a:lnTo>
                                                <a:lnTo>
                                                  <a:pt x="922" y="213"/>
                                                </a:lnTo>
                                                <a:lnTo>
                                                  <a:pt x="927" y="213"/>
                                                </a:lnTo>
                                                <a:lnTo>
                                                  <a:pt x="927" y="246"/>
                                                </a:lnTo>
                                                <a:lnTo>
                                                  <a:pt x="922" y="246"/>
                                                </a:lnTo>
                                                <a:lnTo>
                                                  <a:pt x="922" y="241"/>
                                                </a:lnTo>
                                                <a:lnTo>
                                                  <a:pt x="917" y="237"/>
                                                </a:lnTo>
                                                <a:lnTo>
                                                  <a:pt x="913" y="237"/>
                                                </a:lnTo>
                                                <a:lnTo>
                                                  <a:pt x="908" y="237"/>
                                                </a:lnTo>
                                                <a:lnTo>
                                                  <a:pt x="903" y="241"/>
                                                </a:lnTo>
                                                <a:lnTo>
                                                  <a:pt x="893" y="241"/>
                                                </a:lnTo>
                                                <a:close/>
                                                <a:moveTo>
                                                  <a:pt x="888" y="261"/>
                                                </a:moveTo>
                                                <a:lnTo>
                                                  <a:pt x="888" y="246"/>
                                                </a:lnTo>
                                                <a:lnTo>
                                                  <a:pt x="860" y="256"/>
                                                </a:lnTo>
                                                <a:lnTo>
                                                  <a:pt x="888" y="261"/>
                                                </a:lnTo>
                                                <a:close/>
                                                <a:moveTo>
                                                  <a:pt x="850" y="179"/>
                                                </a:moveTo>
                                                <a:lnTo>
                                                  <a:pt x="898" y="179"/>
                                                </a:lnTo>
                                                <a:lnTo>
                                                  <a:pt x="903" y="179"/>
                                                </a:lnTo>
                                                <a:lnTo>
                                                  <a:pt x="908" y="179"/>
                                                </a:lnTo>
                                                <a:lnTo>
                                                  <a:pt x="913" y="174"/>
                                                </a:lnTo>
                                                <a:lnTo>
                                                  <a:pt x="917" y="174"/>
                                                </a:lnTo>
                                                <a:lnTo>
                                                  <a:pt x="917" y="169"/>
                                                </a:lnTo>
                                                <a:lnTo>
                                                  <a:pt x="922" y="164"/>
                                                </a:lnTo>
                                                <a:lnTo>
                                                  <a:pt x="922" y="159"/>
                                                </a:lnTo>
                                                <a:lnTo>
                                                  <a:pt x="927" y="159"/>
                                                </a:lnTo>
                                                <a:lnTo>
                                                  <a:pt x="927" y="203"/>
                                                </a:lnTo>
                                                <a:lnTo>
                                                  <a:pt x="922" y="203"/>
                                                </a:lnTo>
                                                <a:lnTo>
                                                  <a:pt x="922" y="198"/>
                                                </a:lnTo>
                                                <a:lnTo>
                                                  <a:pt x="917" y="193"/>
                                                </a:lnTo>
                                                <a:lnTo>
                                                  <a:pt x="913" y="193"/>
                                                </a:lnTo>
                                                <a:lnTo>
                                                  <a:pt x="913" y="188"/>
                                                </a:lnTo>
                                                <a:lnTo>
                                                  <a:pt x="908" y="188"/>
                                                </a:lnTo>
                                                <a:lnTo>
                                                  <a:pt x="898" y="188"/>
                                                </a:lnTo>
                                                <a:lnTo>
                                                  <a:pt x="869" y="188"/>
                                                </a:lnTo>
                                                <a:lnTo>
                                                  <a:pt x="864" y="188"/>
                                                </a:lnTo>
                                                <a:lnTo>
                                                  <a:pt x="860" y="188"/>
                                                </a:lnTo>
                                                <a:lnTo>
                                                  <a:pt x="855" y="193"/>
                                                </a:lnTo>
                                                <a:lnTo>
                                                  <a:pt x="850" y="193"/>
                                                </a:lnTo>
                                                <a:lnTo>
                                                  <a:pt x="850" y="198"/>
                                                </a:lnTo>
                                                <a:lnTo>
                                                  <a:pt x="850" y="203"/>
                                                </a:lnTo>
                                                <a:lnTo>
                                                  <a:pt x="845" y="203"/>
                                                </a:lnTo>
                                                <a:lnTo>
                                                  <a:pt x="845" y="174"/>
                                                </a:lnTo>
                                                <a:lnTo>
                                                  <a:pt x="845" y="164"/>
                                                </a:lnTo>
                                                <a:lnTo>
                                                  <a:pt x="845" y="159"/>
                                                </a:lnTo>
                                                <a:lnTo>
                                                  <a:pt x="850" y="155"/>
                                                </a:lnTo>
                                                <a:lnTo>
                                                  <a:pt x="855" y="145"/>
                                                </a:lnTo>
                                                <a:lnTo>
                                                  <a:pt x="860" y="145"/>
                                                </a:lnTo>
                                                <a:lnTo>
                                                  <a:pt x="864" y="140"/>
                                                </a:lnTo>
                                                <a:lnTo>
                                                  <a:pt x="879" y="145"/>
                                                </a:lnTo>
                                                <a:lnTo>
                                                  <a:pt x="884" y="150"/>
                                                </a:lnTo>
                                                <a:lnTo>
                                                  <a:pt x="888" y="159"/>
                                                </a:lnTo>
                                                <a:lnTo>
                                                  <a:pt x="893" y="169"/>
                                                </a:lnTo>
                                                <a:lnTo>
                                                  <a:pt x="888" y="169"/>
                                                </a:lnTo>
                                                <a:lnTo>
                                                  <a:pt x="884" y="159"/>
                                                </a:lnTo>
                                                <a:lnTo>
                                                  <a:pt x="869" y="159"/>
                                                </a:lnTo>
                                                <a:lnTo>
                                                  <a:pt x="860" y="159"/>
                                                </a:lnTo>
                                                <a:lnTo>
                                                  <a:pt x="855" y="164"/>
                                                </a:lnTo>
                                                <a:lnTo>
                                                  <a:pt x="850" y="169"/>
                                                </a:lnTo>
                                                <a:lnTo>
                                                  <a:pt x="850" y="179"/>
                                                </a:lnTo>
                                                <a:close/>
                                                <a:moveTo>
                                                  <a:pt x="893" y="92"/>
                                                </a:moveTo>
                                                <a:lnTo>
                                                  <a:pt x="893" y="116"/>
                                                </a:lnTo>
                                                <a:lnTo>
                                                  <a:pt x="898" y="116"/>
                                                </a:lnTo>
                                                <a:lnTo>
                                                  <a:pt x="908" y="121"/>
                                                </a:lnTo>
                                                <a:lnTo>
                                                  <a:pt x="913" y="121"/>
                                                </a:lnTo>
                                                <a:lnTo>
                                                  <a:pt x="917" y="121"/>
                                                </a:lnTo>
                                                <a:lnTo>
                                                  <a:pt x="917" y="116"/>
                                                </a:lnTo>
                                                <a:lnTo>
                                                  <a:pt x="922" y="116"/>
                                                </a:lnTo>
                                                <a:lnTo>
                                                  <a:pt x="922" y="111"/>
                                                </a:lnTo>
                                                <a:lnTo>
                                                  <a:pt x="922" y="106"/>
                                                </a:lnTo>
                                                <a:lnTo>
                                                  <a:pt x="927" y="106"/>
                                                </a:lnTo>
                                                <a:lnTo>
                                                  <a:pt x="927" y="140"/>
                                                </a:lnTo>
                                                <a:lnTo>
                                                  <a:pt x="922" y="140"/>
                                                </a:lnTo>
                                                <a:lnTo>
                                                  <a:pt x="922" y="135"/>
                                                </a:lnTo>
                                                <a:lnTo>
                                                  <a:pt x="917" y="135"/>
                                                </a:lnTo>
                                                <a:lnTo>
                                                  <a:pt x="917" y="130"/>
                                                </a:lnTo>
                                                <a:lnTo>
                                                  <a:pt x="913" y="130"/>
                                                </a:lnTo>
                                                <a:lnTo>
                                                  <a:pt x="893" y="121"/>
                                                </a:lnTo>
                                                <a:lnTo>
                                                  <a:pt x="855" y="106"/>
                                                </a:lnTo>
                                                <a:lnTo>
                                                  <a:pt x="850" y="106"/>
                                                </a:lnTo>
                                                <a:lnTo>
                                                  <a:pt x="845" y="101"/>
                                                </a:lnTo>
                                                <a:lnTo>
                                                  <a:pt x="840" y="97"/>
                                                </a:lnTo>
                                                <a:lnTo>
                                                  <a:pt x="898" y="77"/>
                                                </a:lnTo>
                                                <a:lnTo>
                                                  <a:pt x="903" y="77"/>
                                                </a:lnTo>
                                                <a:lnTo>
                                                  <a:pt x="908" y="73"/>
                                                </a:lnTo>
                                                <a:lnTo>
                                                  <a:pt x="913" y="73"/>
                                                </a:lnTo>
                                                <a:lnTo>
                                                  <a:pt x="917" y="73"/>
                                                </a:lnTo>
                                                <a:lnTo>
                                                  <a:pt x="917" y="68"/>
                                                </a:lnTo>
                                                <a:lnTo>
                                                  <a:pt x="922" y="68"/>
                                                </a:lnTo>
                                                <a:lnTo>
                                                  <a:pt x="922" y="63"/>
                                                </a:lnTo>
                                                <a:lnTo>
                                                  <a:pt x="927" y="63"/>
                                                </a:lnTo>
                                                <a:lnTo>
                                                  <a:pt x="927" y="97"/>
                                                </a:lnTo>
                                                <a:lnTo>
                                                  <a:pt x="922" y="97"/>
                                                </a:lnTo>
                                                <a:lnTo>
                                                  <a:pt x="922" y="92"/>
                                                </a:lnTo>
                                                <a:lnTo>
                                                  <a:pt x="917" y="92"/>
                                                </a:lnTo>
                                                <a:lnTo>
                                                  <a:pt x="917" y="87"/>
                                                </a:lnTo>
                                                <a:lnTo>
                                                  <a:pt x="913" y="87"/>
                                                </a:lnTo>
                                                <a:lnTo>
                                                  <a:pt x="908" y="87"/>
                                                </a:lnTo>
                                                <a:lnTo>
                                                  <a:pt x="908" y="92"/>
                                                </a:lnTo>
                                                <a:lnTo>
                                                  <a:pt x="903" y="92"/>
                                                </a:lnTo>
                                                <a:lnTo>
                                                  <a:pt x="893" y="92"/>
                                                </a:lnTo>
                                                <a:close/>
                                                <a:moveTo>
                                                  <a:pt x="888" y="116"/>
                                                </a:moveTo>
                                                <a:lnTo>
                                                  <a:pt x="888" y="97"/>
                                                </a:lnTo>
                                                <a:lnTo>
                                                  <a:pt x="860" y="106"/>
                                                </a:lnTo>
                                                <a:lnTo>
                                                  <a:pt x="888" y="116"/>
                                                </a:lnTo>
                                                <a:close/>
                                                <a:moveTo>
                                                  <a:pt x="850" y="5"/>
                                                </a:moveTo>
                                                <a:lnTo>
                                                  <a:pt x="869" y="5"/>
                                                </a:lnTo>
                                                <a:lnTo>
                                                  <a:pt x="869" y="10"/>
                                                </a:lnTo>
                                                <a:lnTo>
                                                  <a:pt x="864" y="10"/>
                                                </a:lnTo>
                                                <a:lnTo>
                                                  <a:pt x="860" y="15"/>
                                                </a:lnTo>
                                                <a:lnTo>
                                                  <a:pt x="855" y="15"/>
                                                </a:lnTo>
                                                <a:lnTo>
                                                  <a:pt x="850" y="19"/>
                                                </a:lnTo>
                                                <a:lnTo>
                                                  <a:pt x="850" y="24"/>
                                                </a:lnTo>
                                                <a:lnTo>
                                                  <a:pt x="850" y="29"/>
                                                </a:lnTo>
                                                <a:lnTo>
                                                  <a:pt x="855" y="34"/>
                                                </a:lnTo>
                                                <a:lnTo>
                                                  <a:pt x="860" y="34"/>
                                                </a:lnTo>
                                                <a:lnTo>
                                                  <a:pt x="869" y="34"/>
                                                </a:lnTo>
                                                <a:lnTo>
                                                  <a:pt x="869" y="29"/>
                                                </a:lnTo>
                                                <a:lnTo>
                                                  <a:pt x="874" y="24"/>
                                                </a:lnTo>
                                                <a:lnTo>
                                                  <a:pt x="879" y="19"/>
                                                </a:lnTo>
                                                <a:lnTo>
                                                  <a:pt x="884" y="10"/>
                                                </a:lnTo>
                                                <a:lnTo>
                                                  <a:pt x="888" y="5"/>
                                                </a:lnTo>
                                                <a:lnTo>
                                                  <a:pt x="898" y="5"/>
                                                </a:lnTo>
                                                <a:lnTo>
                                                  <a:pt x="903" y="0"/>
                                                </a:lnTo>
                                                <a:lnTo>
                                                  <a:pt x="913" y="5"/>
                                                </a:lnTo>
                                                <a:lnTo>
                                                  <a:pt x="917" y="5"/>
                                                </a:lnTo>
                                                <a:lnTo>
                                                  <a:pt x="922" y="10"/>
                                                </a:lnTo>
                                                <a:lnTo>
                                                  <a:pt x="922" y="15"/>
                                                </a:lnTo>
                                                <a:lnTo>
                                                  <a:pt x="927" y="19"/>
                                                </a:lnTo>
                                                <a:lnTo>
                                                  <a:pt x="927" y="29"/>
                                                </a:lnTo>
                                                <a:lnTo>
                                                  <a:pt x="927" y="34"/>
                                                </a:lnTo>
                                                <a:lnTo>
                                                  <a:pt x="927" y="39"/>
                                                </a:lnTo>
                                                <a:lnTo>
                                                  <a:pt x="922" y="44"/>
                                                </a:lnTo>
                                                <a:lnTo>
                                                  <a:pt x="922" y="48"/>
                                                </a:lnTo>
                                                <a:lnTo>
                                                  <a:pt x="898" y="53"/>
                                                </a:lnTo>
                                                <a:lnTo>
                                                  <a:pt x="898" y="48"/>
                                                </a:lnTo>
                                                <a:lnTo>
                                                  <a:pt x="903" y="48"/>
                                                </a:lnTo>
                                                <a:lnTo>
                                                  <a:pt x="908" y="44"/>
                                                </a:lnTo>
                                                <a:lnTo>
                                                  <a:pt x="913" y="39"/>
                                                </a:lnTo>
                                                <a:lnTo>
                                                  <a:pt x="917" y="39"/>
                                                </a:lnTo>
                                                <a:lnTo>
                                                  <a:pt x="922" y="34"/>
                                                </a:lnTo>
                                                <a:lnTo>
                                                  <a:pt x="922" y="24"/>
                                                </a:lnTo>
                                                <a:lnTo>
                                                  <a:pt x="917" y="19"/>
                                                </a:lnTo>
                                                <a:lnTo>
                                                  <a:pt x="913" y="15"/>
                                                </a:lnTo>
                                                <a:lnTo>
                                                  <a:pt x="908" y="15"/>
                                                </a:lnTo>
                                                <a:lnTo>
                                                  <a:pt x="903" y="15"/>
                                                </a:lnTo>
                                                <a:lnTo>
                                                  <a:pt x="898" y="19"/>
                                                </a:lnTo>
                                                <a:lnTo>
                                                  <a:pt x="893" y="24"/>
                                                </a:lnTo>
                                                <a:lnTo>
                                                  <a:pt x="888" y="29"/>
                                                </a:lnTo>
                                                <a:lnTo>
                                                  <a:pt x="884" y="39"/>
                                                </a:lnTo>
                                                <a:lnTo>
                                                  <a:pt x="879" y="44"/>
                                                </a:lnTo>
                                                <a:lnTo>
                                                  <a:pt x="874" y="48"/>
                                                </a:lnTo>
                                                <a:lnTo>
                                                  <a:pt x="869" y="48"/>
                                                </a:lnTo>
                                                <a:lnTo>
                                                  <a:pt x="860" y="48"/>
                                                </a:lnTo>
                                                <a:lnTo>
                                                  <a:pt x="855" y="44"/>
                                                </a:lnTo>
                                                <a:lnTo>
                                                  <a:pt x="850" y="39"/>
                                                </a:lnTo>
                                                <a:lnTo>
                                                  <a:pt x="845" y="34"/>
                                                </a:lnTo>
                                                <a:lnTo>
                                                  <a:pt x="845" y="29"/>
                                                </a:lnTo>
                                                <a:lnTo>
                                                  <a:pt x="845" y="24"/>
                                                </a:lnTo>
                                                <a:lnTo>
                                                  <a:pt x="845" y="19"/>
                                                </a:lnTo>
                                                <a:lnTo>
                                                  <a:pt x="845" y="15"/>
                                                </a:lnTo>
                                                <a:lnTo>
                                                  <a:pt x="845" y="10"/>
                                                </a:lnTo>
                                                <a:lnTo>
                                                  <a:pt x="85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46" name="Freeform 49"/>
                                          <p:cNvSpPr>
                                            <a:spLocks noEditPoints="1"/>
                                          </p:cNvSpPr>
                                          <p:nvPr/>
                                        </p:nvSpPr>
                                        <p:spPr bwMode="auto">
                                          <a:xfrm>
                                            <a:off x="4805" y="1843"/>
                                            <a:ext cx="281" cy="322"/>
                                          </a:xfrm>
                                          <a:custGeom>
                                            <a:avLst/>
                                            <a:gdLst>
                                              <a:gd name="T0" fmla="*/ 19 w 289"/>
                                              <a:gd name="T1" fmla="*/ 323 h 295"/>
                                              <a:gd name="T2" fmla="*/ 48 w 289"/>
                                              <a:gd name="T3" fmla="*/ 337 h 295"/>
                                              <a:gd name="T4" fmla="*/ 67 w 289"/>
                                              <a:gd name="T5" fmla="*/ 359 h 295"/>
                                              <a:gd name="T6" fmla="*/ 77 w 289"/>
                                              <a:gd name="T7" fmla="*/ 382 h 295"/>
                                              <a:gd name="T8" fmla="*/ 87 w 289"/>
                                              <a:gd name="T9" fmla="*/ 404 h 295"/>
                                              <a:gd name="T10" fmla="*/ 110 w 289"/>
                                              <a:gd name="T11" fmla="*/ 426 h 295"/>
                                              <a:gd name="T12" fmla="*/ 125 w 289"/>
                                              <a:gd name="T13" fmla="*/ 451 h 295"/>
                                              <a:gd name="T14" fmla="*/ 72 w 289"/>
                                              <a:gd name="T15" fmla="*/ 426 h 295"/>
                                              <a:gd name="T16" fmla="*/ 19 w 289"/>
                                              <a:gd name="T17" fmla="*/ 353 h 295"/>
                                              <a:gd name="T18" fmla="*/ 129 w 289"/>
                                              <a:gd name="T19" fmla="*/ 396 h 295"/>
                                              <a:gd name="T20" fmla="*/ 143 w 289"/>
                                              <a:gd name="T21" fmla="*/ 343 h 295"/>
                                              <a:gd name="T22" fmla="*/ 151 w 289"/>
                                              <a:gd name="T23" fmla="*/ 308 h 295"/>
                                              <a:gd name="T24" fmla="*/ 230 w 289"/>
                                              <a:gd name="T25" fmla="*/ 299 h 295"/>
                                              <a:gd name="T26" fmla="*/ 218 w 289"/>
                                              <a:gd name="T27" fmla="*/ 261 h 295"/>
                                              <a:gd name="T28" fmla="*/ 205 w 289"/>
                                              <a:gd name="T29" fmla="*/ 232 h 295"/>
                                              <a:gd name="T30" fmla="*/ 197 w 289"/>
                                              <a:gd name="T31" fmla="*/ 217 h 295"/>
                                              <a:gd name="T32" fmla="*/ 193 w 289"/>
                                              <a:gd name="T33" fmla="*/ 196 h 295"/>
                                              <a:gd name="T34" fmla="*/ 201 w 289"/>
                                              <a:gd name="T35" fmla="*/ 142 h 295"/>
                                              <a:gd name="T36" fmla="*/ 248 w 289"/>
                                              <a:gd name="T37" fmla="*/ 232 h 295"/>
                                              <a:gd name="T38" fmla="*/ 193 w 289"/>
                                              <a:gd name="T39" fmla="*/ 413 h 295"/>
                                              <a:gd name="T40" fmla="*/ 129 w 289"/>
                                              <a:gd name="T41" fmla="*/ 451 h 295"/>
                                              <a:gd name="T42" fmla="*/ 5 w 289"/>
                                              <a:gd name="T43" fmla="*/ 270 h 295"/>
                                              <a:gd name="T44" fmla="*/ 18 w 289"/>
                                              <a:gd name="T45" fmla="*/ 119 h 295"/>
                                              <a:gd name="T46" fmla="*/ 72 w 289"/>
                                              <a:gd name="T47" fmla="*/ 37 h 295"/>
                                              <a:gd name="T48" fmla="*/ 117 w 289"/>
                                              <a:gd name="T49" fmla="*/ 29 h 295"/>
                                              <a:gd name="T50" fmla="*/ 151 w 289"/>
                                              <a:gd name="T51" fmla="*/ 5 h 295"/>
                                              <a:gd name="T52" fmla="*/ 214 w 289"/>
                                              <a:gd name="T53" fmla="*/ 68 h 295"/>
                                              <a:gd name="T54" fmla="*/ 218 w 289"/>
                                              <a:gd name="T55" fmla="*/ 135 h 295"/>
                                              <a:gd name="T56" fmla="*/ 188 w 289"/>
                                              <a:gd name="T57" fmla="*/ 187 h 295"/>
                                              <a:gd name="T58" fmla="*/ 180 w 289"/>
                                              <a:gd name="T59" fmla="*/ 171 h 295"/>
                                              <a:gd name="T60" fmla="*/ 163 w 289"/>
                                              <a:gd name="T61" fmla="*/ 152 h 295"/>
                                              <a:gd name="T62" fmla="*/ 147 w 289"/>
                                              <a:gd name="T63" fmla="*/ 128 h 295"/>
                                              <a:gd name="T64" fmla="*/ 117 w 289"/>
                                              <a:gd name="T65" fmla="*/ 166 h 295"/>
                                              <a:gd name="T66" fmla="*/ 91 w 289"/>
                                              <a:gd name="T67" fmla="*/ 166 h 295"/>
                                              <a:gd name="T68" fmla="*/ 81 w 289"/>
                                              <a:gd name="T69" fmla="*/ 119 h 295"/>
                                              <a:gd name="T70" fmla="*/ 62 w 289"/>
                                              <a:gd name="T71" fmla="*/ 171 h 295"/>
                                              <a:gd name="T72" fmla="*/ 51 w 289"/>
                                              <a:gd name="T73" fmla="*/ 196 h 295"/>
                                              <a:gd name="T74" fmla="*/ 43 w 289"/>
                                              <a:gd name="T75" fmla="*/ 247 h 295"/>
                                              <a:gd name="T76" fmla="*/ 38 w 289"/>
                                              <a:gd name="T77" fmla="*/ 308 h 295"/>
                                              <a:gd name="T78" fmla="*/ 38 w 289"/>
                                              <a:gd name="T79" fmla="*/ 323 h 295"/>
                                              <a:gd name="T80" fmla="*/ 67 w 289"/>
                                              <a:gd name="T81" fmla="*/ 29 h 295"/>
                                              <a:gd name="T82" fmla="*/ 139 w 289"/>
                                              <a:gd name="T83" fmla="*/ 5 h 295"/>
                                              <a:gd name="T84" fmla="*/ 134 w 289"/>
                                              <a:gd name="T85" fmla="*/ 15 h 295"/>
                                              <a:gd name="T86" fmla="*/ 87 w 289"/>
                                              <a:gd name="T87" fmla="*/ 29 h 295"/>
                                              <a:gd name="T88" fmla="*/ 151 w 289"/>
                                              <a:gd name="T89" fmla="*/ 5 h 295"/>
                                              <a:gd name="T90" fmla="*/ 230 w 289"/>
                                              <a:gd name="T91" fmla="*/ 98 h 295"/>
                                              <a:gd name="T92" fmla="*/ 251 w 289"/>
                                              <a:gd name="T93" fmla="*/ 270 h 295"/>
                                              <a:gd name="T94" fmla="*/ 197 w 289"/>
                                              <a:gd name="T95" fmla="*/ 418 h 295"/>
                                              <a:gd name="T96" fmla="*/ 101 w 289"/>
                                              <a:gd name="T97" fmla="*/ 451 h 295"/>
                                              <a:gd name="T98" fmla="*/ 19 w 289"/>
                                              <a:gd name="T99" fmla="*/ 353 h 295"/>
                                              <a:gd name="T100" fmla="*/ 0 w 289"/>
                                              <a:gd name="T101" fmla="*/ 181 h 295"/>
                                              <a:gd name="T102" fmla="*/ 53 w 289"/>
                                              <a:gd name="T103" fmla="*/ 37 h 2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9"/>
                                              <a:gd name="T157" fmla="*/ 0 h 295"/>
                                              <a:gd name="T158" fmla="*/ 289 w 289"/>
                                              <a:gd name="T159" fmla="*/ 295 h 2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9" h="295">
                                                <a:moveTo>
                                                  <a:pt x="14" y="208"/>
                                                </a:moveTo>
                                                <a:lnTo>
                                                  <a:pt x="14" y="208"/>
                                                </a:lnTo>
                                                <a:lnTo>
                                                  <a:pt x="19" y="208"/>
                                                </a:lnTo>
                                                <a:lnTo>
                                                  <a:pt x="24" y="208"/>
                                                </a:lnTo>
                                                <a:lnTo>
                                                  <a:pt x="34" y="212"/>
                                                </a:lnTo>
                                                <a:lnTo>
                                                  <a:pt x="43" y="212"/>
                                                </a:lnTo>
                                                <a:lnTo>
                                                  <a:pt x="53" y="212"/>
                                                </a:lnTo>
                                                <a:lnTo>
                                                  <a:pt x="53" y="217"/>
                                                </a:lnTo>
                                                <a:lnTo>
                                                  <a:pt x="53" y="222"/>
                                                </a:lnTo>
                                                <a:lnTo>
                                                  <a:pt x="63" y="227"/>
                                                </a:lnTo>
                                                <a:lnTo>
                                                  <a:pt x="72" y="227"/>
                                                </a:lnTo>
                                                <a:lnTo>
                                                  <a:pt x="77" y="232"/>
                                                </a:lnTo>
                                                <a:lnTo>
                                                  <a:pt x="82" y="241"/>
                                                </a:lnTo>
                                                <a:lnTo>
                                                  <a:pt x="87" y="241"/>
                                                </a:lnTo>
                                                <a:lnTo>
                                                  <a:pt x="87" y="246"/>
                                                </a:lnTo>
                                                <a:lnTo>
                                                  <a:pt x="92" y="251"/>
                                                </a:lnTo>
                                                <a:lnTo>
                                                  <a:pt x="96" y="251"/>
                                                </a:lnTo>
                                                <a:lnTo>
                                                  <a:pt x="101" y="256"/>
                                                </a:lnTo>
                                                <a:lnTo>
                                                  <a:pt x="101" y="261"/>
                                                </a:lnTo>
                                                <a:lnTo>
                                                  <a:pt x="111" y="266"/>
                                                </a:lnTo>
                                                <a:lnTo>
                                                  <a:pt x="120" y="270"/>
                                                </a:lnTo>
                                                <a:lnTo>
                                                  <a:pt x="125" y="275"/>
                                                </a:lnTo>
                                                <a:lnTo>
                                                  <a:pt x="140" y="285"/>
                                                </a:lnTo>
                                                <a:lnTo>
                                                  <a:pt x="145" y="290"/>
                                                </a:lnTo>
                                                <a:lnTo>
                                                  <a:pt x="120" y="290"/>
                                                </a:lnTo>
                                                <a:lnTo>
                                                  <a:pt x="101" y="285"/>
                                                </a:lnTo>
                                                <a:lnTo>
                                                  <a:pt x="82" y="275"/>
                                                </a:lnTo>
                                                <a:lnTo>
                                                  <a:pt x="67" y="270"/>
                                                </a:lnTo>
                                                <a:lnTo>
                                                  <a:pt x="53" y="256"/>
                                                </a:lnTo>
                                                <a:lnTo>
                                                  <a:pt x="38" y="241"/>
                                                </a:lnTo>
                                                <a:lnTo>
                                                  <a:pt x="24" y="227"/>
                                                </a:lnTo>
                                                <a:lnTo>
                                                  <a:pt x="14" y="208"/>
                                                </a:lnTo>
                                                <a:close/>
                                                <a:moveTo>
                                                  <a:pt x="149" y="290"/>
                                                </a:moveTo>
                                                <a:lnTo>
                                                  <a:pt x="149" y="270"/>
                                                </a:lnTo>
                                                <a:lnTo>
                                                  <a:pt x="149" y="256"/>
                                                </a:lnTo>
                                                <a:lnTo>
                                                  <a:pt x="154" y="241"/>
                                                </a:lnTo>
                                                <a:lnTo>
                                                  <a:pt x="159" y="227"/>
                                                </a:lnTo>
                                                <a:lnTo>
                                                  <a:pt x="164" y="222"/>
                                                </a:lnTo>
                                                <a:lnTo>
                                                  <a:pt x="169" y="212"/>
                                                </a:lnTo>
                                                <a:lnTo>
                                                  <a:pt x="174" y="208"/>
                                                </a:lnTo>
                                                <a:lnTo>
                                                  <a:pt x="174" y="203"/>
                                                </a:lnTo>
                                                <a:lnTo>
                                                  <a:pt x="174" y="198"/>
                                                </a:lnTo>
                                                <a:lnTo>
                                                  <a:pt x="217" y="198"/>
                                                </a:lnTo>
                                                <a:lnTo>
                                                  <a:pt x="260" y="198"/>
                                                </a:lnTo>
                                                <a:lnTo>
                                                  <a:pt x="265" y="198"/>
                                                </a:lnTo>
                                                <a:lnTo>
                                                  <a:pt x="265" y="193"/>
                                                </a:lnTo>
                                                <a:lnTo>
                                                  <a:pt x="265" y="184"/>
                                                </a:lnTo>
                                                <a:lnTo>
                                                  <a:pt x="260" y="169"/>
                                                </a:lnTo>
                                                <a:lnTo>
                                                  <a:pt x="256" y="169"/>
                                                </a:lnTo>
                                                <a:lnTo>
                                                  <a:pt x="251" y="169"/>
                                                </a:lnTo>
                                                <a:lnTo>
                                                  <a:pt x="251" y="159"/>
                                                </a:lnTo>
                                                <a:lnTo>
                                                  <a:pt x="246" y="155"/>
                                                </a:lnTo>
                                                <a:lnTo>
                                                  <a:pt x="241" y="150"/>
                                                </a:lnTo>
                                                <a:lnTo>
                                                  <a:pt x="236" y="150"/>
                                                </a:lnTo>
                                                <a:lnTo>
                                                  <a:pt x="236" y="145"/>
                                                </a:lnTo>
                                                <a:lnTo>
                                                  <a:pt x="231" y="145"/>
                                                </a:lnTo>
                                                <a:lnTo>
                                                  <a:pt x="227" y="140"/>
                                                </a:lnTo>
                                                <a:lnTo>
                                                  <a:pt x="222" y="140"/>
                                                </a:lnTo>
                                                <a:lnTo>
                                                  <a:pt x="217" y="140"/>
                                                </a:lnTo>
                                                <a:lnTo>
                                                  <a:pt x="222" y="130"/>
                                                </a:lnTo>
                                                <a:lnTo>
                                                  <a:pt x="222" y="126"/>
                                                </a:lnTo>
                                                <a:lnTo>
                                                  <a:pt x="227" y="126"/>
                                                </a:lnTo>
                                                <a:lnTo>
                                                  <a:pt x="231" y="126"/>
                                                </a:lnTo>
                                                <a:lnTo>
                                                  <a:pt x="231" y="111"/>
                                                </a:lnTo>
                                                <a:lnTo>
                                                  <a:pt x="231" y="92"/>
                                                </a:lnTo>
                                                <a:lnTo>
                                                  <a:pt x="256" y="92"/>
                                                </a:lnTo>
                                                <a:lnTo>
                                                  <a:pt x="275" y="92"/>
                                                </a:lnTo>
                                                <a:lnTo>
                                                  <a:pt x="285" y="121"/>
                                                </a:lnTo>
                                                <a:lnTo>
                                                  <a:pt x="285" y="150"/>
                                                </a:lnTo>
                                                <a:lnTo>
                                                  <a:pt x="285" y="179"/>
                                                </a:lnTo>
                                                <a:lnTo>
                                                  <a:pt x="275" y="208"/>
                                                </a:lnTo>
                                                <a:lnTo>
                                                  <a:pt x="251" y="241"/>
                                                </a:lnTo>
                                                <a:lnTo>
                                                  <a:pt x="222" y="266"/>
                                                </a:lnTo>
                                                <a:lnTo>
                                                  <a:pt x="207" y="275"/>
                                                </a:lnTo>
                                                <a:lnTo>
                                                  <a:pt x="188" y="280"/>
                                                </a:lnTo>
                                                <a:lnTo>
                                                  <a:pt x="169" y="285"/>
                                                </a:lnTo>
                                                <a:lnTo>
                                                  <a:pt x="149" y="290"/>
                                                </a:lnTo>
                                                <a:close/>
                                                <a:moveTo>
                                                  <a:pt x="38" y="208"/>
                                                </a:moveTo>
                                                <a:lnTo>
                                                  <a:pt x="24" y="203"/>
                                                </a:lnTo>
                                                <a:lnTo>
                                                  <a:pt x="9" y="203"/>
                                                </a:lnTo>
                                                <a:lnTo>
                                                  <a:pt x="5" y="174"/>
                                                </a:lnTo>
                                                <a:lnTo>
                                                  <a:pt x="0" y="150"/>
                                                </a:lnTo>
                                                <a:lnTo>
                                                  <a:pt x="5" y="126"/>
                                                </a:lnTo>
                                                <a:lnTo>
                                                  <a:pt x="9" y="101"/>
                                                </a:lnTo>
                                                <a:lnTo>
                                                  <a:pt x="19" y="77"/>
                                                </a:lnTo>
                                                <a:lnTo>
                                                  <a:pt x="34" y="58"/>
                                                </a:lnTo>
                                                <a:lnTo>
                                                  <a:pt x="48" y="39"/>
                                                </a:lnTo>
                                                <a:lnTo>
                                                  <a:pt x="72" y="24"/>
                                                </a:lnTo>
                                                <a:lnTo>
                                                  <a:pt x="82" y="24"/>
                                                </a:lnTo>
                                                <a:lnTo>
                                                  <a:pt x="106" y="24"/>
                                                </a:lnTo>
                                                <a:lnTo>
                                                  <a:pt x="111" y="19"/>
                                                </a:lnTo>
                                                <a:lnTo>
                                                  <a:pt x="116" y="19"/>
                                                </a:lnTo>
                                                <a:lnTo>
                                                  <a:pt x="135" y="19"/>
                                                </a:lnTo>
                                                <a:lnTo>
                                                  <a:pt x="154" y="15"/>
                                                </a:lnTo>
                                                <a:lnTo>
                                                  <a:pt x="164" y="10"/>
                                                </a:lnTo>
                                                <a:lnTo>
                                                  <a:pt x="169" y="5"/>
                                                </a:lnTo>
                                                <a:lnTo>
                                                  <a:pt x="174" y="5"/>
                                                </a:lnTo>
                                                <a:lnTo>
                                                  <a:pt x="183" y="10"/>
                                                </a:lnTo>
                                                <a:lnTo>
                                                  <a:pt x="203" y="15"/>
                                                </a:lnTo>
                                                <a:lnTo>
                                                  <a:pt x="231" y="34"/>
                                                </a:lnTo>
                                                <a:lnTo>
                                                  <a:pt x="246" y="44"/>
                                                </a:lnTo>
                                                <a:lnTo>
                                                  <a:pt x="256" y="58"/>
                                                </a:lnTo>
                                                <a:lnTo>
                                                  <a:pt x="265" y="72"/>
                                                </a:lnTo>
                                                <a:lnTo>
                                                  <a:pt x="270" y="87"/>
                                                </a:lnTo>
                                                <a:lnTo>
                                                  <a:pt x="251" y="87"/>
                                                </a:lnTo>
                                                <a:lnTo>
                                                  <a:pt x="227" y="87"/>
                                                </a:lnTo>
                                                <a:lnTo>
                                                  <a:pt x="227" y="106"/>
                                                </a:lnTo>
                                                <a:lnTo>
                                                  <a:pt x="227" y="121"/>
                                                </a:lnTo>
                                                <a:lnTo>
                                                  <a:pt x="217" y="121"/>
                                                </a:lnTo>
                                                <a:lnTo>
                                                  <a:pt x="207" y="126"/>
                                                </a:lnTo>
                                                <a:lnTo>
                                                  <a:pt x="207" y="121"/>
                                                </a:lnTo>
                                                <a:lnTo>
                                                  <a:pt x="207" y="116"/>
                                                </a:lnTo>
                                                <a:lnTo>
                                                  <a:pt x="207" y="111"/>
                                                </a:lnTo>
                                                <a:lnTo>
                                                  <a:pt x="203" y="111"/>
                                                </a:lnTo>
                                                <a:lnTo>
                                                  <a:pt x="198" y="106"/>
                                                </a:lnTo>
                                                <a:lnTo>
                                                  <a:pt x="193" y="101"/>
                                                </a:lnTo>
                                                <a:lnTo>
                                                  <a:pt x="188" y="97"/>
                                                </a:lnTo>
                                                <a:lnTo>
                                                  <a:pt x="183" y="87"/>
                                                </a:lnTo>
                                                <a:lnTo>
                                                  <a:pt x="178" y="82"/>
                                                </a:lnTo>
                                                <a:lnTo>
                                                  <a:pt x="169" y="82"/>
                                                </a:lnTo>
                                                <a:lnTo>
                                                  <a:pt x="159" y="87"/>
                                                </a:lnTo>
                                                <a:lnTo>
                                                  <a:pt x="154" y="92"/>
                                                </a:lnTo>
                                                <a:lnTo>
                                                  <a:pt x="140" y="97"/>
                                                </a:lnTo>
                                                <a:lnTo>
                                                  <a:pt x="135" y="106"/>
                                                </a:lnTo>
                                                <a:lnTo>
                                                  <a:pt x="130" y="111"/>
                                                </a:lnTo>
                                                <a:lnTo>
                                                  <a:pt x="120" y="111"/>
                                                </a:lnTo>
                                                <a:lnTo>
                                                  <a:pt x="111" y="111"/>
                                                </a:lnTo>
                                                <a:lnTo>
                                                  <a:pt x="106" y="106"/>
                                                </a:lnTo>
                                                <a:lnTo>
                                                  <a:pt x="101" y="97"/>
                                                </a:lnTo>
                                                <a:lnTo>
                                                  <a:pt x="101" y="82"/>
                                                </a:lnTo>
                                                <a:lnTo>
                                                  <a:pt x="96" y="77"/>
                                                </a:lnTo>
                                                <a:lnTo>
                                                  <a:pt x="92" y="77"/>
                                                </a:lnTo>
                                                <a:lnTo>
                                                  <a:pt x="82" y="77"/>
                                                </a:lnTo>
                                                <a:lnTo>
                                                  <a:pt x="77" y="92"/>
                                                </a:lnTo>
                                                <a:lnTo>
                                                  <a:pt x="77" y="106"/>
                                                </a:lnTo>
                                                <a:lnTo>
                                                  <a:pt x="72" y="111"/>
                                                </a:lnTo>
                                                <a:lnTo>
                                                  <a:pt x="63" y="116"/>
                                                </a:lnTo>
                                                <a:lnTo>
                                                  <a:pt x="63" y="121"/>
                                                </a:lnTo>
                                                <a:lnTo>
                                                  <a:pt x="58" y="121"/>
                                                </a:lnTo>
                                                <a:lnTo>
                                                  <a:pt x="58" y="126"/>
                                                </a:lnTo>
                                                <a:lnTo>
                                                  <a:pt x="53" y="126"/>
                                                </a:lnTo>
                                                <a:lnTo>
                                                  <a:pt x="53" y="140"/>
                                                </a:lnTo>
                                                <a:lnTo>
                                                  <a:pt x="48" y="159"/>
                                                </a:lnTo>
                                                <a:lnTo>
                                                  <a:pt x="43" y="164"/>
                                                </a:lnTo>
                                                <a:lnTo>
                                                  <a:pt x="43" y="174"/>
                                                </a:lnTo>
                                                <a:lnTo>
                                                  <a:pt x="43" y="184"/>
                                                </a:lnTo>
                                                <a:lnTo>
                                                  <a:pt x="43" y="198"/>
                                                </a:lnTo>
                                                <a:lnTo>
                                                  <a:pt x="48" y="198"/>
                                                </a:lnTo>
                                                <a:lnTo>
                                                  <a:pt x="48" y="203"/>
                                                </a:lnTo>
                                                <a:lnTo>
                                                  <a:pt x="53" y="208"/>
                                                </a:lnTo>
                                                <a:lnTo>
                                                  <a:pt x="43" y="208"/>
                                                </a:lnTo>
                                                <a:lnTo>
                                                  <a:pt x="38" y="208"/>
                                                </a:lnTo>
                                                <a:close/>
                                                <a:moveTo>
                                                  <a:pt x="82" y="19"/>
                                                </a:moveTo>
                                                <a:lnTo>
                                                  <a:pt x="82" y="19"/>
                                                </a:lnTo>
                                                <a:lnTo>
                                                  <a:pt x="77" y="19"/>
                                                </a:lnTo>
                                                <a:lnTo>
                                                  <a:pt x="106" y="10"/>
                                                </a:lnTo>
                                                <a:lnTo>
                                                  <a:pt x="130" y="5"/>
                                                </a:lnTo>
                                                <a:lnTo>
                                                  <a:pt x="149" y="5"/>
                                                </a:lnTo>
                                                <a:lnTo>
                                                  <a:pt x="159" y="5"/>
                                                </a:lnTo>
                                                <a:lnTo>
                                                  <a:pt x="159" y="10"/>
                                                </a:lnTo>
                                                <a:lnTo>
                                                  <a:pt x="154" y="10"/>
                                                </a:lnTo>
                                                <a:lnTo>
                                                  <a:pt x="130" y="15"/>
                                                </a:lnTo>
                                                <a:lnTo>
                                                  <a:pt x="111" y="15"/>
                                                </a:lnTo>
                                                <a:lnTo>
                                                  <a:pt x="106" y="15"/>
                                                </a:lnTo>
                                                <a:lnTo>
                                                  <a:pt x="101" y="19"/>
                                                </a:lnTo>
                                                <a:lnTo>
                                                  <a:pt x="92" y="19"/>
                                                </a:lnTo>
                                                <a:lnTo>
                                                  <a:pt x="82" y="19"/>
                                                </a:lnTo>
                                                <a:close/>
                                                <a:moveTo>
                                                  <a:pt x="145" y="0"/>
                                                </a:moveTo>
                                                <a:lnTo>
                                                  <a:pt x="174" y="5"/>
                                                </a:lnTo>
                                                <a:lnTo>
                                                  <a:pt x="203" y="10"/>
                                                </a:lnTo>
                                                <a:lnTo>
                                                  <a:pt x="227" y="24"/>
                                                </a:lnTo>
                                                <a:lnTo>
                                                  <a:pt x="246" y="44"/>
                                                </a:lnTo>
                                                <a:lnTo>
                                                  <a:pt x="265" y="63"/>
                                                </a:lnTo>
                                                <a:lnTo>
                                                  <a:pt x="280" y="92"/>
                                                </a:lnTo>
                                                <a:lnTo>
                                                  <a:pt x="289" y="116"/>
                                                </a:lnTo>
                                                <a:lnTo>
                                                  <a:pt x="289" y="145"/>
                                                </a:lnTo>
                                                <a:lnTo>
                                                  <a:pt x="289" y="174"/>
                                                </a:lnTo>
                                                <a:lnTo>
                                                  <a:pt x="280" y="203"/>
                                                </a:lnTo>
                                                <a:lnTo>
                                                  <a:pt x="265" y="227"/>
                                                </a:lnTo>
                                                <a:lnTo>
                                                  <a:pt x="246" y="251"/>
                                                </a:lnTo>
                                                <a:lnTo>
                                                  <a:pt x="227" y="270"/>
                                                </a:lnTo>
                                                <a:lnTo>
                                                  <a:pt x="203" y="280"/>
                                                </a:lnTo>
                                                <a:lnTo>
                                                  <a:pt x="174" y="290"/>
                                                </a:lnTo>
                                                <a:lnTo>
                                                  <a:pt x="145" y="295"/>
                                                </a:lnTo>
                                                <a:lnTo>
                                                  <a:pt x="116" y="290"/>
                                                </a:lnTo>
                                                <a:lnTo>
                                                  <a:pt x="87" y="280"/>
                                                </a:lnTo>
                                                <a:lnTo>
                                                  <a:pt x="63" y="270"/>
                                                </a:lnTo>
                                                <a:lnTo>
                                                  <a:pt x="38" y="251"/>
                                                </a:lnTo>
                                                <a:lnTo>
                                                  <a:pt x="24" y="227"/>
                                                </a:lnTo>
                                                <a:lnTo>
                                                  <a:pt x="9" y="203"/>
                                                </a:lnTo>
                                                <a:lnTo>
                                                  <a:pt x="0" y="174"/>
                                                </a:lnTo>
                                                <a:lnTo>
                                                  <a:pt x="0" y="145"/>
                                                </a:lnTo>
                                                <a:lnTo>
                                                  <a:pt x="0" y="116"/>
                                                </a:lnTo>
                                                <a:lnTo>
                                                  <a:pt x="9" y="92"/>
                                                </a:lnTo>
                                                <a:lnTo>
                                                  <a:pt x="24" y="63"/>
                                                </a:lnTo>
                                                <a:lnTo>
                                                  <a:pt x="38" y="44"/>
                                                </a:lnTo>
                                                <a:lnTo>
                                                  <a:pt x="63" y="24"/>
                                                </a:lnTo>
                                                <a:lnTo>
                                                  <a:pt x="87" y="10"/>
                                                </a:lnTo>
                                                <a:lnTo>
                                                  <a:pt x="116" y="5"/>
                                                </a:lnTo>
                                                <a:lnTo>
                                                  <a:pt x="1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grpSp>
                                </p:grpSp>
                              </p:grpSp>
                            </p:grpSp>
                          </p:grpSp>
                        </p:grpSp>
                      </p:grpSp>
                    </p:grpSp>
                  </p:grpSp>
                </p:grpSp>
              </p:grpSp>
            </p:grpSp>
          </p:grpSp>
        </p:grpSp>
      </p:grpSp>
      <p:pic>
        <p:nvPicPr>
          <p:cNvPr id="72" name="Imagen 7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8750" y="241753"/>
            <a:ext cx="942378" cy="1298122"/>
          </a:xfrm>
          <a:prstGeom prst="rect">
            <a:avLst/>
          </a:prstGeom>
          <a:noFill/>
          <a:ln>
            <a:noFill/>
          </a:ln>
          <a:extLst>
            <a:ext uri="{FAA26D3D-D897-4be2-8F04-BA451C77F1D7}">
              <ma14:placeholderFlag xmlns:ma14="http://schemas.microsoft.com/office/mac/drawingml/2011/main"/>
            </a:ext>
          </a:extLst>
        </p:spPr>
      </p:pic>
      <p:sp>
        <p:nvSpPr>
          <p:cNvPr id="48" name="Subtítulo 2"/>
          <p:cNvSpPr txBox="1">
            <a:spLocks/>
          </p:cNvSpPr>
          <p:nvPr/>
        </p:nvSpPr>
        <p:spPr>
          <a:xfrm>
            <a:off x="263119" y="5266653"/>
            <a:ext cx="5588005" cy="1083347"/>
          </a:xfrm>
          <a:prstGeom prst="rect">
            <a:avLst/>
          </a:prstGeom>
        </p:spPr>
        <p:txBody>
          <a:bodyPr vert="horz" lIns="91440" tIns="0" rIns="45720" bIns="0" rtlCol="0">
            <a:no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defTabSz="914400" rtl="0" eaLnBrk="1" latinLnBrk="0" hangingPunct="1">
              <a:spcBef>
                <a:spcPts val="600"/>
              </a:spcBef>
              <a:buSzPct val="90000"/>
              <a:buFontTx/>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SzPct val="90000"/>
              <a:buFontTx/>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9pPr>
          </a:lstStyle>
          <a:p>
            <a:r>
              <a:rPr lang="en-US" sz="1800" b="1" dirty="0"/>
              <a:t>3</a:t>
            </a:r>
            <a:r>
              <a:rPr lang="en-US" sz="1800" b="1" baseline="30000" dirty="0"/>
              <a:t>rd</a:t>
            </a:r>
            <a:r>
              <a:rPr lang="en-US" sz="1800" b="1" dirty="0"/>
              <a:t> International Conference on</a:t>
            </a:r>
          </a:p>
          <a:p>
            <a:r>
              <a:rPr lang="en-US" sz="1800" b="1" dirty="0"/>
              <a:t>Biodiversity &amp; Sustainable Energy </a:t>
            </a:r>
            <a:r>
              <a:rPr lang="en-US" sz="1800" b="1" dirty="0" smtClean="0"/>
              <a:t>Development</a:t>
            </a:r>
            <a:endParaRPr lang="en-US" sz="1800" b="1" dirty="0"/>
          </a:p>
          <a:p>
            <a:r>
              <a:rPr lang="es-ES_tradnl" sz="1800" b="1" dirty="0"/>
              <a:t>June 24-26, 2014 </a:t>
            </a:r>
            <a:r>
              <a:rPr lang="es-ES_tradnl" sz="1800" b="1" dirty="0" smtClean="0"/>
              <a:t>Valencia, </a:t>
            </a:r>
            <a:r>
              <a:rPr lang="es-ES_tradnl" sz="1800" b="1" dirty="0" err="1"/>
              <a:t>Spain</a:t>
            </a:r>
            <a:r>
              <a:rPr lang="es-ES_tradnl" sz="1800" b="1" dirty="0"/>
              <a:t> </a:t>
            </a:r>
            <a:endParaRPr lang="es-ES" sz="1800" b="1" dirty="0"/>
          </a:p>
        </p:txBody>
      </p:sp>
      <p:pic>
        <p:nvPicPr>
          <p:cNvPr id="47" name="Imagen 46"/>
          <p:cNvPicPr>
            <a:picLocks noChangeAspect="1"/>
          </p:cNvPicPr>
          <p:nvPr/>
        </p:nvPicPr>
        <p:blipFill rotWithShape="1">
          <a:blip r:embed="rId3"/>
          <a:srcRect l="6404" t="23748" r="3061" b="23090"/>
          <a:stretch/>
        </p:blipFill>
        <p:spPr>
          <a:xfrm>
            <a:off x="5286375" y="5377777"/>
            <a:ext cx="2115636" cy="972223"/>
          </a:xfrm>
          <a:prstGeom prst="rect">
            <a:avLst/>
          </a:prstGeom>
        </p:spPr>
      </p:pic>
    </p:spTree>
    <p:extLst>
      <p:ext uri="{BB962C8B-B14F-4D97-AF65-F5344CB8AC3E}">
        <p14:creationId xmlns:p14="http://schemas.microsoft.com/office/powerpoint/2010/main" val="1373948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2360" y="503238"/>
            <a:ext cx="8640060" cy="868362"/>
          </a:xfrm>
        </p:spPr>
        <p:txBody>
          <a:bodyPr>
            <a:normAutofit fontScale="90000"/>
          </a:bodyPr>
          <a:lstStyle/>
          <a:p>
            <a:r>
              <a:rPr lang="en-US" dirty="0"/>
              <a:t> </a:t>
            </a:r>
            <a:r>
              <a:rPr lang="es-ES_tradnl" dirty="0"/>
              <a:t/>
            </a:r>
            <a:br>
              <a:rPr lang="es-ES_tradnl" dirty="0"/>
            </a:br>
            <a:r>
              <a:rPr lang="en-US" sz="2800" b="1" dirty="0"/>
              <a:t>IMPORTANCE OF THE STUDY OF PLANT DIVERSITY IN CENTERS OF </a:t>
            </a:r>
            <a:r>
              <a:rPr lang="en-US" sz="2800" b="1" dirty="0" smtClean="0"/>
              <a:t>ORIGIN</a:t>
            </a:r>
            <a:r>
              <a:rPr lang="es-ES_tradnl" dirty="0"/>
              <a:t/>
            </a:r>
            <a:br>
              <a:rPr lang="es-ES_tradnl" dirty="0"/>
            </a:br>
            <a:endParaRPr lang="es-ES" dirty="0"/>
          </a:p>
        </p:txBody>
      </p:sp>
      <p:sp>
        <p:nvSpPr>
          <p:cNvPr id="3" name="Marcador de contenido 2"/>
          <p:cNvSpPr>
            <a:spLocks noGrp="1"/>
          </p:cNvSpPr>
          <p:nvPr>
            <p:ph idx="1"/>
          </p:nvPr>
        </p:nvSpPr>
        <p:spPr>
          <a:xfrm>
            <a:off x="914400" y="2239747"/>
            <a:ext cx="7313613" cy="4046753"/>
          </a:xfrm>
        </p:spPr>
        <p:txBody>
          <a:bodyPr>
            <a:noAutofit/>
          </a:bodyPr>
          <a:lstStyle/>
          <a:p>
            <a:r>
              <a:rPr lang="en-US" dirty="0" smtClean="0"/>
              <a:t>It is assumed that </a:t>
            </a:r>
            <a:r>
              <a:rPr lang="en-US" dirty="0"/>
              <a:t>variation between and within populations is highest in these areas in comparison to sites where a species is exotic. </a:t>
            </a:r>
            <a:endParaRPr lang="en-US" dirty="0" smtClean="0"/>
          </a:p>
          <a:p>
            <a:r>
              <a:rPr lang="en-US" dirty="0" smtClean="0"/>
              <a:t>Centers </a:t>
            </a:r>
            <a:r>
              <a:rPr lang="en-US" dirty="0"/>
              <a:t>of diversity are places where evolution has had more time to lead the species, by means of genetic changes, to adapt itself to a variety of environments</a:t>
            </a:r>
            <a:r>
              <a:rPr lang="en-US" dirty="0" smtClean="0"/>
              <a:t>.</a:t>
            </a:r>
          </a:p>
          <a:p>
            <a:r>
              <a:rPr lang="en-US" dirty="0" smtClean="0"/>
              <a:t>Co-evolution between a species and associated organisms can exists.</a:t>
            </a:r>
            <a:endParaRPr lang="es-ES" dirty="0"/>
          </a:p>
        </p:txBody>
      </p:sp>
    </p:spTree>
    <p:extLst>
      <p:ext uri="{BB962C8B-B14F-4D97-AF65-F5344CB8AC3E}">
        <p14:creationId xmlns:p14="http://schemas.microsoft.com/office/powerpoint/2010/main" val="3883667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1500" y="274638"/>
            <a:ext cx="8001000" cy="1143000"/>
          </a:xfrm>
        </p:spPr>
        <p:txBody>
          <a:bodyPr/>
          <a:lstStyle/>
          <a:p>
            <a:r>
              <a:rPr lang="en-US" sz="4800" dirty="0" smtClean="0"/>
              <a:t>Objective</a:t>
            </a:r>
            <a:endParaRPr lang="en-US" sz="4800" dirty="0"/>
          </a:p>
        </p:txBody>
      </p:sp>
      <p:sp>
        <p:nvSpPr>
          <p:cNvPr id="5" name="Rectángulo 4"/>
          <p:cNvSpPr/>
          <p:nvPr/>
        </p:nvSpPr>
        <p:spPr>
          <a:xfrm>
            <a:off x="571500" y="1732726"/>
            <a:ext cx="7937500" cy="4062651"/>
          </a:xfrm>
          <a:prstGeom prst="rect">
            <a:avLst/>
          </a:prstGeom>
        </p:spPr>
        <p:txBody>
          <a:bodyPr wrap="square">
            <a:spAutoFit/>
          </a:bodyPr>
          <a:lstStyle/>
          <a:p>
            <a:pPr algn="just"/>
            <a:r>
              <a:rPr lang="en-US" dirty="0"/>
              <a:t>An accepted knowledge is that </a:t>
            </a:r>
            <a:r>
              <a:rPr lang="en-US" i="1" dirty="0" err="1"/>
              <a:t>Apis</a:t>
            </a:r>
            <a:r>
              <a:rPr lang="en-US" i="1" dirty="0"/>
              <a:t> </a:t>
            </a:r>
            <a:r>
              <a:rPr lang="en-US" i="1" dirty="0" err="1"/>
              <a:t>mellifera</a:t>
            </a:r>
            <a:r>
              <a:rPr lang="en-US" dirty="0"/>
              <a:t> </a:t>
            </a:r>
            <a:r>
              <a:rPr lang="en-US" dirty="0" smtClean="0"/>
              <a:t>(the honey bee) is </a:t>
            </a:r>
            <a:r>
              <a:rPr lang="en-US" dirty="0"/>
              <a:t>an </a:t>
            </a:r>
            <a:r>
              <a:rPr lang="en-US" dirty="0" smtClean="0"/>
              <a:t>efficient pollinator </a:t>
            </a:r>
            <a:r>
              <a:rPr lang="en-US" dirty="0"/>
              <a:t>for </a:t>
            </a:r>
            <a:r>
              <a:rPr lang="en-US" i="1" dirty="0"/>
              <a:t>J. curcas</a:t>
            </a:r>
            <a:r>
              <a:rPr lang="en-US" dirty="0"/>
              <a:t> (</a:t>
            </a:r>
            <a:r>
              <a:rPr lang="en-US" dirty="0" err="1"/>
              <a:t>Negussie</a:t>
            </a:r>
            <a:r>
              <a:rPr lang="en-US" dirty="0"/>
              <a:t> </a:t>
            </a:r>
            <a:r>
              <a:rPr lang="en-US" i="1" dirty="0"/>
              <a:t>et al</a:t>
            </a:r>
            <a:r>
              <a:rPr lang="en-US" dirty="0"/>
              <a:t>., 2013; </a:t>
            </a:r>
            <a:r>
              <a:rPr lang="en-US" dirty="0" err="1"/>
              <a:t>Samra</a:t>
            </a:r>
            <a:r>
              <a:rPr lang="en-US" dirty="0"/>
              <a:t> </a:t>
            </a:r>
            <a:r>
              <a:rPr lang="en-US" i="1" dirty="0"/>
              <a:t>et al</a:t>
            </a:r>
            <a:r>
              <a:rPr lang="en-US" dirty="0"/>
              <a:t>., 2014). </a:t>
            </a:r>
            <a:endParaRPr lang="en-US" dirty="0" smtClean="0"/>
          </a:p>
          <a:p>
            <a:endParaRPr lang="en-US" dirty="0" smtClean="0"/>
          </a:p>
          <a:p>
            <a:pPr algn="just"/>
            <a:r>
              <a:rPr lang="en-US" dirty="0" smtClean="0"/>
              <a:t>For </a:t>
            </a:r>
            <a:r>
              <a:rPr lang="en-US" dirty="0"/>
              <a:t>that reason, we conducted an observational investigation to test the hypothesis of the pollination efficiency of that and other flower-visiting insects in a site within the </a:t>
            </a:r>
            <a:r>
              <a:rPr lang="en-US" i="1" dirty="0"/>
              <a:t>J. curcas</a:t>
            </a:r>
            <a:r>
              <a:rPr lang="en-US" dirty="0"/>
              <a:t> native range. </a:t>
            </a:r>
            <a:endParaRPr lang="en-US" dirty="0" smtClean="0"/>
          </a:p>
          <a:p>
            <a:pPr algn="just"/>
            <a:endParaRPr lang="en-US" dirty="0"/>
          </a:p>
          <a:p>
            <a:pPr algn="just"/>
            <a:r>
              <a:rPr lang="en-US" dirty="0" smtClean="0"/>
              <a:t>In </a:t>
            </a:r>
            <a:r>
              <a:rPr lang="en-US" dirty="0"/>
              <a:t>the center of origin of </a:t>
            </a:r>
            <a:r>
              <a:rPr lang="en-US" i="1" dirty="0"/>
              <a:t>J. curcas</a:t>
            </a:r>
            <a:r>
              <a:rPr lang="en-US" dirty="0"/>
              <a:t> no such studies have been conducted, thus the sexual system and mode of pollination are unknown. Such knowledge could help design strategies to increase crop productivity. </a:t>
            </a:r>
            <a:endParaRPr lang="en-US" dirty="0" smtClean="0"/>
          </a:p>
          <a:p>
            <a:pPr algn="just"/>
            <a:endParaRPr lang="en-US" dirty="0"/>
          </a:p>
          <a:p>
            <a:pPr algn="just"/>
            <a:r>
              <a:rPr lang="en-US" sz="2000" b="1" dirty="0" smtClean="0"/>
              <a:t>The </a:t>
            </a:r>
            <a:r>
              <a:rPr lang="en-US" sz="2000" b="1" dirty="0"/>
              <a:t>aim of this study was </a:t>
            </a:r>
            <a:r>
              <a:rPr lang="en-US" sz="2000" dirty="0"/>
              <a:t>to evaluate the diversity of flower-visiting insects and to characterize the pollination process in </a:t>
            </a:r>
            <a:r>
              <a:rPr lang="en-US" sz="2000" i="1" dirty="0"/>
              <a:t>J. curcas</a:t>
            </a:r>
            <a:r>
              <a:rPr lang="en-US" sz="2000" dirty="0"/>
              <a:t> under field conditions at a site in southeastern tropical Mexico.</a:t>
            </a:r>
            <a:endParaRPr lang="es-ES_tradnl" sz="2000" dirty="0"/>
          </a:p>
        </p:txBody>
      </p:sp>
    </p:spTree>
    <p:extLst>
      <p:ext uri="{BB962C8B-B14F-4D97-AF65-F5344CB8AC3E}">
        <p14:creationId xmlns:p14="http://schemas.microsoft.com/office/powerpoint/2010/main" val="394828456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smtClean="0"/>
              <a:t>Materials</a:t>
            </a:r>
            <a:r>
              <a:rPr lang="es-ES" dirty="0" smtClean="0"/>
              <a:t> and </a:t>
            </a:r>
            <a:r>
              <a:rPr lang="es-ES" dirty="0" err="1" smtClean="0"/>
              <a:t>Methods</a:t>
            </a:r>
            <a:endParaRPr lang="es-ES" dirty="0"/>
          </a:p>
        </p:txBody>
      </p:sp>
      <p:sp>
        <p:nvSpPr>
          <p:cNvPr id="4" name="Rectángulo 3"/>
          <p:cNvSpPr/>
          <p:nvPr/>
        </p:nvSpPr>
        <p:spPr>
          <a:xfrm>
            <a:off x="365126" y="2136339"/>
            <a:ext cx="5365750" cy="2308324"/>
          </a:xfrm>
          <a:prstGeom prst="rect">
            <a:avLst/>
          </a:prstGeom>
        </p:spPr>
        <p:txBody>
          <a:bodyPr wrap="square">
            <a:spAutoFit/>
          </a:bodyPr>
          <a:lstStyle/>
          <a:p>
            <a:pPr algn="just"/>
            <a:r>
              <a:rPr lang="en-US" b="1" dirty="0"/>
              <a:t>Study site and biological material</a:t>
            </a:r>
            <a:r>
              <a:rPr lang="en-US" i="1" dirty="0"/>
              <a:t/>
            </a:r>
            <a:br>
              <a:rPr lang="en-US" i="1" dirty="0"/>
            </a:br>
            <a:r>
              <a:rPr lang="en-US" dirty="0"/>
              <a:t>The study was conducted within the living fences of </a:t>
            </a:r>
            <a:r>
              <a:rPr lang="en-US" dirty="0" smtClean="0"/>
              <a:t>farm plots </a:t>
            </a:r>
            <a:r>
              <a:rPr lang="en-US" dirty="0"/>
              <a:t>at </a:t>
            </a:r>
            <a:r>
              <a:rPr lang="en-US" dirty="0" smtClean="0"/>
              <a:t>Chiapas, Mexico </a:t>
            </a:r>
            <a:r>
              <a:rPr lang="en-US" dirty="0"/>
              <a:t>(14.5036 N, 92.1704 W). </a:t>
            </a:r>
            <a:endParaRPr lang="en-US" dirty="0" smtClean="0"/>
          </a:p>
          <a:p>
            <a:pPr algn="just"/>
            <a:r>
              <a:rPr lang="en-US" dirty="0" smtClean="0"/>
              <a:t>Plants </a:t>
            </a:r>
            <a:r>
              <a:rPr lang="en-US" dirty="0"/>
              <a:t>were selected based on their appearance (healthy and abundant foliage) and location (in a sunny area), on </a:t>
            </a:r>
            <a:r>
              <a:rPr lang="en-US" dirty="0" smtClean="0"/>
              <a:t>600 </a:t>
            </a:r>
            <a:r>
              <a:rPr lang="en-US" dirty="0"/>
              <a:t>m </a:t>
            </a:r>
            <a:r>
              <a:rPr lang="en-US" dirty="0" smtClean="0"/>
              <a:t>transects. </a:t>
            </a:r>
            <a:r>
              <a:rPr lang="en-US" dirty="0"/>
              <a:t>The living </a:t>
            </a:r>
            <a:r>
              <a:rPr lang="en-US" dirty="0" smtClean="0"/>
              <a:t>fences were </a:t>
            </a:r>
            <a:r>
              <a:rPr lang="en-US" dirty="0"/>
              <a:t>10 years old and underwent annual pruning.</a:t>
            </a:r>
            <a:r>
              <a:rPr lang="es-ES_tradnl" dirty="0"/>
              <a:t> </a:t>
            </a:r>
            <a:endParaRPr lang="es-ES" dirty="0"/>
          </a:p>
        </p:txBody>
      </p:sp>
      <p:pic>
        <p:nvPicPr>
          <p:cNvPr id="5" name="Imagen 4"/>
          <p:cNvPicPr>
            <a:picLocks noChangeAspect="1"/>
          </p:cNvPicPr>
          <p:nvPr/>
        </p:nvPicPr>
        <p:blipFill rotWithShape="1">
          <a:blip r:embed="rId2"/>
          <a:srcRect l="2430" t="10725" r="7986" b="11025"/>
          <a:stretch/>
        </p:blipFill>
        <p:spPr>
          <a:xfrm>
            <a:off x="5048250" y="4444663"/>
            <a:ext cx="3873500" cy="2146940"/>
          </a:xfrm>
          <a:prstGeom prst="rect">
            <a:avLst/>
          </a:prstGeom>
        </p:spPr>
      </p:pic>
      <p:sp>
        <p:nvSpPr>
          <p:cNvPr id="6" name="Elipse 5"/>
          <p:cNvSpPr/>
          <p:nvPr/>
        </p:nvSpPr>
        <p:spPr>
          <a:xfrm>
            <a:off x="8096250" y="6016625"/>
            <a:ext cx="603250" cy="574978"/>
          </a:xfrm>
          <a:prstGeom prst="ellipse">
            <a:avLst/>
          </a:prstGeom>
          <a:solidFill>
            <a:srgbClr val="FF0000">
              <a:alpha val="4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Imagen 6"/>
          <p:cNvPicPr>
            <a:picLocks noChangeAspect="1"/>
          </p:cNvPicPr>
          <p:nvPr/>
        </p:nvPicPr>
        <p:blipFill>
          <a:blip r:embed="rId3"/>
          <a:stretch>
            <a:fillRect/>
          </a:stretch>
        </p:blipFill>
        <p:spPr>
          <a:xfrm>
            <a:off x="6191251" y="1671638"/>
            <a:ext cx="2174874" cy="2742233"/>
          </a:xfrm>
          <a:prstGeom prst="rect">
            <a:avLst/>
          </a:prstGeom>
        </p:spPr>
      </p:pic>
      <p:sp>
        <p:nvSpPr>
          <p:cNvPr id="8" name="Elipse 7"/>
          <p:cNvSpPr/>
          <p:nvPr/>
        </p:nvSpPr>
        <p:spPr>
          <a:xfrm>
            <a:off x="6762749" y="2541436"/>
            <a:ext cx="422275" cy="378128"/>
          </a:xfrm>
          <a:prstGeom prst="ellipse">
            <a:avLst/>
          </a:prstGeom>
          <a:solidFill>
            <a:srgbClr val="FF0000">
              <a:alpha val="4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Imagen 8" descr="Foto1303.jpg"/>
          <p:cNvPicPr>
            <a:picLocks noChangeAspect="1"/>
          </p:cNvPicPr>
          <p:nvPr/>
        </p:nvPicPr>
        <p:blipFill rotWithShape="1">
          <a:blip r:embed="rId4">
            <a:extLst>
              <a:ext uri="{28A0092B-C50C-407E-A947-70E740481C1C}">
                <a14:useLocalDpi xmlns:a14="http://schemas.microsoft.com/office/drawing/2010/main" val="0"/>
              </a:ext>
            </a:extLst>
          </a:blip>
          <a:srcRect r="17775"/>
          <a:stretch/>
        </p:blipFill>
        <p:spPr>
          <a:xfrm>
            <a:off x="1296763" y="4544488"/>
            <a:ext cx="2805411" cy="2047115"/>
          </a:xfrm>
          <a:prstGeom prst="rect">
            <a:avLst/>
          </a:prstGeom>
        </p:spPr>
      </p:pic>
    </p:spTree>
    <p:extLst>
      <p:ext uri="{BB962C8B-B14F-4D97-AF65-F5344CB8AC3E}">
        <p14:creationId xmlns:p14="http://schemas.microsoft.com/office/powerpoint/2010/main" val="20803776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39750" y="269597"/>
            <a:ext cx="8350250" cy="6463309"/>
          </a:xfrm>
          <a:prstGeom prst="rect">
            <a:avLst/>
          </a:prstGeom>
        </p:spPr>
        <p:txBody>
          <a:bodyPr wrap="square">
            <a:spAutoFit/>
          </a:bodyPr>
          <a:lstStyle/>
          <a:p>
            <a:pPr algn="just"/>
            <a:r>
              <a:rPr lang="en-US" b="1" dirty="0"/>
              <a:t>Floral </a:t>
            </a:r>
            <a:r>
              <a:rPr lang="en-US" b="1" dirty="0" smtClean="0"/>
              <a:t>phenology</a:t>
            </a:r>
          </a:p>
          <a:p>
            <a:pPr algn="just"/>
            <a:r>
              <a:rPr lang="en-US" i="1" dirty="0"/>
              <a:t/>
            </a:r>
            <a:br>
              <a:rPr lang="en-US" i="1" dirty="0"/>
            </a:br>
            <a:endParaRPr lang="en-US" i="1" dirty="0" smtClean="0"/>
          </a:p>
          <a:p>
            <a:pPr algn="just"/>
            <a:endParaRPr lang="en-US" i="1" dirty="0"/>
          </a:p>
          <a:p>
            <a:pPr algn="just"/>
            <a:r>
              <a:rPr lang="en-US" dirty="0" smtClean="0"/>
              <a:t>Flowering </a:t>
            </a:r>
            <a:r>
              <a:rPr lang="en-US" dirty="0"/>
              <a:t>and fruiting dynamics were studied in </a:t>
            </a:r>
            <a:r>
              <a:rPr lang="en-US" dirty="0" smtClean="0"/>
              <a:t>100 </a:t>
            </a:r>
            <a:r>
              <a:rPr lang="en-US" dirty="0"/>
              <a:t>plants every 14 days during 2011. </a:t>
            </a:r>
            <a:r>
              <a:rPr lang="en-US" dirty="0" smtClean="0"/>
              <a:t>We </a:t>
            </a:r>
            <a:r>
              <a:rPr lang="en-US" dirty="0"/>
              <a:t>determined the average number of inflorescences per primary branch. In five inflorescences per plant, randomly selected, male and female flowers were counted. </a:t>
            </a:r>
            <a:endParaRPr lang="en-US" dirty="0" smtClean="0"/>
          </a:p>
          <a:p>
            <a:pPr algn="just"/>
            <a:endParaRPr lang="en-US" dirty="0"/>
          </a:p>
          <a:p>
            <a:pPr algn="just"/>
            <a:r>
              <a:rPr lang="en-US" dirty="0" smtClean="0"/>
              <a:t>To </a:t>
            </a:r>
            <a:r>
              <a:rPr lang="en-US" dirty="0"/>
              <a:t>estimate the time of flower </a:t>
            </a:r>
            <a:r>
              <a:rPr lang="en-US" dirty="0" err="1"/>
              <a:t>anthesis</a:t>
            </a:r>
            <a:r>
              <a:rPr lang="en-US" dirty="0"/>
              <a:t> and stigma receptivity, in </a:t>
            </a:r>
            <a:r>
              <a:rPr lang="en-US" dirty="0" smtClean="0"/>
              <a:t>100 </a:t>
            </a:r>
            <a:r>
              <a:rPr lang="en-US" dirty="0"/>
              <a:t>plants, an inflorescence in the stage of flower buds was marked and observed daily (30 d) at intervals of every 10 min from 0700 h to 1200 h. </a:t>
            </a:r>
            <a:endParaRPr lang="en-US" dirty="0" smtClean="0"/>
          </a:p>
          <a:p>
            <a:pPr algn="just"/>
            <a:endParaRPr lang="en-US" dirty="0"/>
          </a:p>
          <a:p>
            <a:pPr algn="just"/>
            <a:r>
              <a:rPr lang="en-US" dirty="0" smtClean="0"/>
              <a:t>To </a:t>
            </a:r>
            <a:r>
              <a:rPr lang="en-US" dirty="0"/>
              <a:t>estimate the production of pollen and ovules, inflorescences were collected from </a:t>
            </a:r>
            <a:r>
              <a:rPr lang="en-US" dirty="0" smtClean="0"/>
              <a:t>100 </a:t>
            </a:r>
            <a:r>
              <a:rPr lang="en-US" dirty="0"/>
              <a:t>plants with closed flowers, and 20 female flowers (FF) and 20 male flowers (FM) were randomly selected. </a:t>
            </a:r>
            <a:endParaRPr lang="en-US" dirty="0" smtClean="0"/>
          </a:p>
          <a:p>
            <a:pPr algn="just"/>
            <a:endParaRPr lang="en-US" dirty="0"/>
          </a:p>
          <a:p>
            <a:pPr algn="just"/>
            <a:r>
              <a:rPr lang="en-US" dirty="0" smtClean="0"/>
              <a:t>Pollen </a:t>
            </a:r>
            <a:r>
              <a:rPr lang="en-US" dirty="0"/>
              <a:t>grains were extracted from FM and mounted in glycerinated gelatin on a slide. Pollen was quantified using a stereomicroscope and the average number of pollen grains was estimated per anther and per flower. </a:t>
            </a:r>
            <a:endParaRPr lang="en-US" dirty="0" smtClean="0"/>
          </a:p>
          <a:p>
            <a:pPr algn="just"/>
            <a:endParaRPr lang="en-US" dirty="0"/>
          </a:p>
          <a:p>
            <a:pPr algn="just"/>
            <a:r>
              <a:rPr lang="en-US" dirty="0" smtClean="0"/>
              <a:t>In </a:t>
            </a:r>
            <a:r>
              <a:rPr lang="en-US" dirty="0"/>
              <a:t>FF the number of carpels and the number of ovules per carpel was counted. With these data the pollen to ovule ratio was estimated.</a:t>
            </a:r>
            <a:r>
              <a:rPr lang="es-ES_tradnl" dirty="0"/>
              <a:t> </a:t>
            </a:r>
            <a:endParaRPr lang="es-ES" dirty="0"/>
          </a:p>
        </p:txBody>
      </p:sp>
      <p:pic>
        <p:nvPicPr>
          <p:cNvPr id="6" name="Imagen 5"/>
          <p:cNvPicPr>
            <a:picLocks noChangeAspect="1"/>
          </p:cNvPicPr>
          <p:nvPr/>
        </p:nvPicPr>
        <p:blipFill>
          <a:blip r:embed="rId3"/>
          <a:stretch>
            <a:fillRect/>
          </a:stretch>
        </p:blipFill>
        <p:spPr>
          <a:xfrm>
            <a:off x="7254875" y="221694"/>
            <a:ext cx="1635125" cy="1227110"/>
          </a:xfrm>
          <a:prstGeom prst="rect">
            <a:avLst/>
          </a:prstGeom>
        </p:spPr>
      </p:pic>
    </p:spTree>
    <p:extLst>
      <p:ext uri="{BB962C8B-B14F-4D97-AF65-F5344CB8AC3E}">
        <p14:creationId xmlns:p14="http://schemas.microsoft.com/office/powerpoint/2010/main" val="93969412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39750" y="920472"/>
            <a:ext cx="8350250" cy="5355313"/>
          </a:xfrm>
          <a:prstGeom prst="rect">
            <a:avLst/>
          </a:prstGeom>
        </p:spPr>
        <p:txBody>
          <a:bodyPr wrap="square">
            <a:spAutoFit/>
          </a:bodyPr>
          <a:lstStyle/>
          <a:p>
            <a:pPr algn="just"/>
            <a:r>
              <a:rPr lang="en-US" b="1" dirty="0" smtClean="0"/>
              <a:t>Reproductive process</a:t>
            </a:r>
          </a:p>
          <a:p>
            <a:pPr algn="just"/>
            <a:endParaRPr lang="en-US" b="1" dirty="0" smtClean="0"/>
          </a:p>
          <a:p>
            <a:pPr algn="just"/>
            <a:endParaRPr lang="en-US" dirty="0"/>
          </a:p>
          <a:p>
            <a:pPr algn="just"/>
            <a:r>
              <a:rPr lang="en-US" dirty="0" smtClean="0"/>
              <a:t>In </a:t>
            </a:r>
            <a:r>
              <a:rPr lang="en-US" dirty="0"/>
              <a:t>order to comprehend the reproductive process, five pollination treatments were established: </a:t>
            </a:r>
            <a:endParaRPr lang="en-US" dirty="0" smtClean="0"/>
          </a:p>
          <a:p>
            <a:pPr algn="just"/>
            <a:endParaRPr lang="en-US" dirty="0"/>
          </a:p>
          <a:p>
            <a:pPr marL="342900" indent="-342900" algn="just">
              <a:buAutoNum type="arabicParenR"/>
            </a:pPr>
            <a:r>
              <a:rPr lang="en-US" b="1" dirty="0" err="1"/>
              <a:t>G</a:t>
            </a:r>
            <a:r>
              <a:rPr lang="en-US" b="1" dirty="0" err="1" smtClean="0"/>
              <a:t>eitonogamy</a:t>
            </a:r>
            <a:r>
              <a:rPr lang="en-US" dirty="0" smtClean="0"/>
              <a:t> </a:t>
            </a:r>
            <a:r>
              <a:rPr lang="en-US" dirty="0"/>
              <a:t>or artificial pollination with pollen from the same inflorescence (GEI</a:t>
            </a:r>
            <a:r>
              <a:rPr lang="en-US" dirty="0" smtClean="0"/>
              <a:t>) </a:t>
            </a:r>
          </a:p>
          <a:p>
            <a:pPr marL="342900" indent="-342900" algn="just">
              <a:buAutoNum type="arabicParenR"/>
            </a:pPr>
            <a:r>
              <a:rPr lang="en-US" b="1" dirty="0" err="1" smtClean="0"/>
              <a:t>Xenogamy</a:t>
            </a:r>
            <a:r>
              <a:rPr lang="en-US" dirty="0" smtClean="0"/>
              <a:t> </a:t>
            </a:r>
            <a:r>
              <a:rPr lang="en-US" dirty="0"/>
              <a:t>(XEN) or artificial pollination with pollen from another </a:t>
            </a:r>
            <a:r>
              <a:rPr lang="en-US" dirty="0" smtClean="0"/>
              <a:t>plant</a:t>
            </a:r>
          </a:p>
          <a:p>
            <a:pPr marL="342900" indent="-342900" algn="just">
              <a:buAutoNum type="arabicParenR"/>
            </a:pPr>
            <a:r>
              <a:rPr lang="en-US" b="1" dirty="0" err="1" smtClean="0"/>
              <a:t>Apomixis</a:t>
            </a:r>
            <a:r>
              <a:rPr lang="en-US" dirty="0" smtClean="0"/>
              <a:t> </a:t>
            </a:r>
            <a:r>
              <a:rPr lang="en-US" dirty="0"/>
              <a:t>(APO), which was performed by removing the male flowers and placing non-toxic white glue (</a:t>
            </a:r>
            <a:r>
              <a:rPr lang="en-US" dirty="0" err="1"/>
              <a:t>Resistol</a:t>
            </a:r>
            <a:r>
              <a:rPr lang="en-US" dirty="0">
                <a:sym typeface="Symbol"/>
              </a:rPr>
              <a:t></a:t>
            </a:r>
            <a:r>
              <a:rPr lang="en-US" dirty="0"/>
              <a:t>, Mexico) on </a:t>
            </a:r>
            <a:r>
              <a:rPr lang="en-US" dirty="0" smtClean="0"/>
              <a:t>stigma</a:t>
            </a:r>
          </a:p>
          <a:p>
            <a:pPr marL="342900" indent="-342900" algn="just">
              <a:buAutoNum type="arabicParenR"/>
            </a:pPr>
            <a:r>
              <a:rPr lang="en-US" b="1" dirty="0" smtClean="0"/>
              <a:t>Excluding</a:t>
            </a:r>
            <a:r>
              <a:rPr lang="en-US" dirty="0" smtClean="0"/>
              <a:t> </a:t>
            </a:r>
            <a:r>
              <a:rPr lang="en-US" dirty="0"/>
              <a:t>pollinators (</a:t>
            </a:r>
            <a:r>
              <a:rPr lang="en-US" dirty="0" err="1"/>
              <a:t>ExP</a:t>
            </a:r>
            <a:r>
              <a:rPr lang="en-US" dirty="0" smtClean="0"/>
              <a:t>)</a:t>
            </a:r>
          </a:p>
          <a:p>
            <a:pPr marL="342900" indent="-342900" algn="just">
              <a:buAutoNum type="arabicParenR"/>
            </a:pPr>
            <a:r>
              <a:rPr lang="en-US" b="1" dirty="0" smtClean="0"/>
              <a:t>Open</a:t>
            </a:r>
            <a:r>
              <a:rPr lang="en-US" dirty="0" smtClean="0"/>
              <a:t> </a:t>
            </a:r>
            <a:r>
              <a:rPr lang="en-US" dirty="0"/>
              <a:t>pollination (</a:t>
            </a:r>
            <a:r>
              <a:rPr lang="en-US" dirty="0" err="1"/>
              <a:t>OpP</a:t>
            </a:r>
            <a:r>
              <a:rPr lang="en-US" dirty="0"/>
              <a:t>). </a:t>
            </a:r>
            <a:endParaRPr lang="en-US" dirty="0" smtClean="0"/>
          </a:p>
          <a:p>
            <a:pPr marL="342900" indent="-342900" algn="just">
              <a:buAutoNum type="arabicParenR"/>
            </a:pPr>
            <a:endParaRPr lang="en-US" dirty="0"/>
          </a:p>
          <a:p>
            <a:pPr algn="just"/>
            <a:r>
              <a:rPr lang="en-US" dirty="0" smtClean="0"/>
              <a:t>For </a:t>
            </a:r>
            <a:r>
              <a:rPr lang="en-US" dirty="0"/>
              <a:t>each of the treatments 20 inflorescences were employed, one per plant, which were covered, except in </a:t>
            </a:r>
            <a:r>
              <a:rPr lang="en-US" dirty="0" err="1"/>
              <a:t>OpP</a:t>
            </a:r>
            <a:r>
              <a:rPr lang="en-US" dirty="0"/>
              <a:t>, with tulle mesh bags of 1 mm mesh size. </a:t>
            </a:r>
            <a:endParaRPr lang="en-US" dirty="0" smtClean="0"/>
          </a:p>
          <a:p>
            <a:pPr algn="just"/>
            <a:endParaRPr lang="en-US" dirty="0"/>
          </a:p>
          <a:p>
            <a:pPr algn="just"/>
            <a:r>
              <a:rPr lang="en-US" dirty="0" smtClean="0"/>
              <a:t>Fertilization </a:t>
            </a:r>
            <a:r>
              <a:rPr lang="en-US" dirty="0"/>
              <a:t>was checked 14 days after pollination and the number of mature fruits per treatment was quantified at 55 days.</a:t>
            </a:r>
            <a:r>
              <a:rPr lang="es-ES_tradnl" dirty="0"/>
              <a:t> </a:t>
            </a:r>
            <a:endParaRPr lang="es-ES" dirty="0"/>
          </a:p>
        </p:txBody>
      </p:sp>
      <p:pic>
        <p:nvPicPr>
          <p:cNvPr id="3" name="Imagen 2"/>
          <p:cNvPicPr>
            <a:picLocks noChangeAspect="1"/>
          </p:cNvPicPr>
          <p:nvPr/>
        </p:nvPicPr>
        <p:blipFill>
          <a:blip r:embed="rId2"/>
          <a:stretch>
            <a:fillRect/>
          </a:stretch>
        </p:blipFill>
        <p:spPr>
          <a:xfrm>
            <a:off x="7709297" y="180382"/>
            <a:ext cx="1029001" cy="1327743"/>
          </a:xfrm>
          <a:prstGeom prst="rect">
            <a:avLst/>
          </a:prstGeom>
        </p:spPr>
      </p:pic>
      <p:pic>
        <p:nvPicPr>
          <p:cNvPr id="4" name="Imagen 3"/>
          <p:cNvPicPr>
            <a:picLocks noChangeAspect="1"/>
          </p:cNvPicPr>
          <p:nvPr/>
        </p:nvPicPr>
        <p:blipFill>
          <a:blip r:embed="rId3"/>
          <a:stretch>
            <a:fillRect/>
          </a:stretch>
        </p:blipFill>
        <p:spPr>
          <a:xfrm>
            <a:off x="6162675" y="180381"/>
            <a:ext cx="1409700" cy="1330366"/>
          </a:xfrm>
          <a:prstGeom prst="rect">
            <a:avLst/>
          </a:prstGeom>
        </p:spPr>
      </p:pic>
    </p:spTree>
    <p:extLst>
      <p:ext uri="{BB962C8B-B14F-4D97-AF65-F5344CB8AC3E}">
        <p14:creationId xmlns:p14="http://schemas.microsoft.com/office/powerpoint/2010/main" val="42334719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81000" y="920472"/>
            <a:ext cx="8509000" cy="5632312"/>
          </a:xfrm>
          <a:prstGeom prst="rect">
            <a:avLst/>
          </a:prstGeom>
        </p:spPr>
        <p:txBody>
          <a:bodyPr wrap="square">
            <a:spAutoFit/>
          </a:bodyPr>
          <a:lstStyle/>
          <a:p>
            <a:pPr algn="just"/>
            <a:r>
              <a:rPr lang="en-US" b="1" dirty="0" smtClean="0"/>
              <a:t>Flower visitors and pollinators</a:t>
            </a:r>
          </a:p>
          <a:p>
            <a:pPr algn="just"/>
            <a:endParaRPr lang="en-US" b="1" dirty="0" smtClean="0"/>
          </a:p>
          <a:p>
            <a:pPr algn="just"/>
            <a:r>
              <a:rPr lang="en-US" dirty="0"/>
              <a:t/>
            </a:r>
            <a:br>
              <a:rPr lang="en-US" dirty="0"/>
            </a:br>
            <a:r>
              <a:rPr lang="en-US" dirty="0"/>
              <a:t>To determine insect pollinators and visitors, observations were made on ten inflorescences from different plants, from 0800 h to 1700 at intervals of 10 min. For this, the time of arrival at the flower was taken into account, the time they stayed, the resource used (</a:t>
            </a:r>
            <a:r>
              <a:rPr lang="en-US" b="1" dirty="0"/>
              <a:t>nectar or pollen</a:t>
            </a:r>
            <a:r>
              <a:rPr lang="en-US" dirty="0"/>
              <a:t>), and movement among flowers of the same inflorescence and between inflorescences of the same or another plant</a:t>
            </a:r>
            <a:r>
              <a:rPr lang="en-US" dirty="0" smtClean="0"/>
              <a:t>.</a:t>
            </a:r>
          </a:p>
          <a:p>
            <a:pPr algn="just"/>
            <a:r>
              <a:rPr lang="en-US" dirty="0"/>
              <a:t/>
            </a:r>
            <a:br>
              <a:rPr lang="en-US" dirty="0"/>
            </a:br>
            <a:r>
              <a:rPr lang="en-US" dirty="0"/>
              <a:t>In addition insects visiting the flowers of </a:t>
            </a:r>
            <a:r>
              <a:rPr lang="en-US" i="1" dirty="0"/>
              <a:t>J. curcas</a:t>
            </a:r>
            <a:r>
              <a:rPr lang="en-US" dirty="0"/>
              <a:t> </a:t>
            </a:r>
            <a:r>
              <a:rPr lang="en-US" dirty="0" smtClean="0"/>
              <a:t>were. </a:t>
            </a:r>
            <a:r>
              <a:rPr lang="en-US" dirty="0"/>
              <a:t>The insect collection was performed with entomological nets from 0600 h to 1800 h. All insects captured were examined under stereoscope, dissected into head and thorax, and identified using </a:t>
            </a:r>
            <a:r>
              <a:rPr lang="en-US" dirty="0" smtClean="0"/>
              <a:t>taxonomic </a:t>
            </a:r>
            <a:r>
              <a:rPr lang="en-US" dirty="0"/>
              <a:t>keys. Moreover, the pollen adhered to the legs of the insects was identified by microscopy</a:t>
            </a:r>
            <a:r>
              <a:rPr lang="en-US" dirty="0" smtClean="0"/>
              <a:t>.</a:t>
            </a:r>
          </a:p>
          <a:p>
            <a:pPr algn="just"/>
            <a:r>
              <a:rPr lang="en-US" dirty="0"/>
              <a:t/>
            </a:r>
            <a:br>
              <a:rPr lang="en-US" dirty="0"/>
            </a:br>
            <a:r>
              <a:rPr lang="en-US" dirty="0"/>
              <a:t>The visiting insects were classified as: a) efficient pollinators, b) occasional pollinators, c) accidental pollinators, or d) pillagers. We used the following criteria: 1) number of individuals collected during different times of the day, 2) recurrence and time of visit to the male and female flowers, 3) behavior observed on the flowers, and 4) presence of </a:t>
            </a:r>
            <a:r>
              <a:rPr lang="en-US" i="1" dirty="0"/>
              <a:t>J. curcas</a:t>
            </a:r>
            <a:r>
              <a:rPr lang="en-US" dirty="0"/>
              <a:t> pollen (pure or mixed) on different parts of the body.</a:t>
            </a:r>
            <a:r>
              <a:rPr lang="es-ES_tradnl" dirty="0"/>
              <a:t> </a:t>
            </a:r>
            <a:endParaRPr lang="es-ES" dirty="0"/>
          </a:p>
        </p:txBody>
      </p:sp>
      <p:pic>
        <p:nvPicPr>
          <p:cNvPr id="3" name="Imagen 2"/>
          <p:cNvPicPr>
            <a:picLocks noChangeAspect="1"/>
          </p:cNvPicPr>
          <p:nvPr/>
        </p:nvPicPr>
        <p:blipFill rotWithShape="1">
          <a:blip r:embed="rId2"/>
          <a:srcRect l="10845" t="6077" r="9651" b="6906"/>
          <a:stretch/>
        </p:blipFill>
        <p:spPr>
          <a:xfrm>
            <a:off x="7143750" y="269597"/>
            <a:ext cx="1746250" cy="1271835"/>
          </a:xfrm>
          <a:prstGeom prst="rect">
            <a:avLst/>
          </a:prstGeom>
        </p:spPr>
      </p:pic>
    </p:spTree>
    <p:extLst>
      <p:ext uri="{BB962C8B-B14F-4D97-AF65-F5344CB8AC3E}">
        <p14:creationId xmlns:p14="http://schemas.microsoft.com/office/powerpoint/2010/main" val="78903134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81000" y="920472"/>
            <a:ext cx="8509000" cy="4524315"/>
          </a:xfrm>
          <a:prstGeom prst="rect">
            <a:avLst/>
          </a:prstGeom>
        </p:spPr>
        <p:txBody>
          <a:bodyPr wrap="square">
            <a:spAutoFit/>
          </a:bodyPr>
          <a:lstStyle/>
          <a:p>
            <a:pPr algn="just"/>
            <a:endParaRPr lang="en-US" sz="2400" b="1" dirty="0" smtClean="0"/>
          </a:p>
          <a:p>
            <a:pPr algn="just"/>
            <a:r>
              <a:rPr lang="en-US" sz="2400" dirty="0"/>
              <a:t/>
            </a:r>
            <a:br>
              <a:rPr lang="en-US" sz="2400" dirty="0"/>
            </a:br>
            <a:endParaRPr lang="en-US" sz="2400" dirty="0" smtClean="0"/>
          </a:p>
          <a:p>
            <a:pPr algn="just"/>
            <a:r>
              <a:rPr lang="en-US" sz="2400" b="1" dirty="0" smtClean="0"/>
              <a:t>Statistical </a:t>
            </a:r>
            <a:r>
              <a:rPr lang="en-US" sz="2400" b="1" dirty="0"/>
              <a:t>analysis</a:t>
            </a:r>
            <a:r>
              <a:rPr lang="en-US" sz="2400" b="1" i="1" dirty="0"/>
              <a:t/>
            </a:r>
            <a:br>
              <a:rPr lang="en-US" sz="2400" b="1" i="1" dirty="0"/>
            </a:br>
            <a:endParaRPr lang="en-US" sz="2400" b="1" i="1" dirty="0" smtClean="0"/>
          </a:p>
          <a:p>
            <a:pPr algn="just"/>
            <a:endParaRPr lang="en-US" sz="2400" b="1" i="1" dirty="0"/>
          </a:p>
          <a:p>
            <a:pPr algn="just"/>
            <a:r>
              <a:rPr lang="en-US" sz="2400" dirty="0" smtClean="0"/>
              <a:t>To </a:t>
            </a:r>
            <a:r>
              <a:rPr lang="en-US" sz="2400" dirty="0"/>
              <a:t>understand differences between visitor groups in the frequency and time of visit to male and female flowers, the Chi-square test was applied. The number of fruits, and the quality of these in the different treatments were compared by analysis of variance (ANOVA) and </a:t>
            </a:r>
            <a:r>
              <a:rPr lang="en-US" sz="2400" dirty="0" err="1"/>
              <a:t>Tukey</a:t>
            </a:r>
            <a:r>
              <a:rPr lang="en-US" sz="2400" dirty="0"/>
              <a:t> test (α = 0.05).</a:t>
            </a:r>
            <a:br>
              <a:rPr lang="en-US" sz="2400" dirty="0"/>
            </a:br>
            <a:endParaRPr lang="es-ES" sz="2400" dirty="0"/>
          </a:p>
        </p:txBody>
      </p:sp>
      <p:pic>
        <p:nvPicPr>
          <p:cNvPr id="3" name="Imagen 2"/>
          <p:cNvPicPr>
            <a:picLocks noChangeAspect="1"/>
          </p:cNvPicPr>
          <p:nvPr/>
        </p:nvPicPr>
        <p:blipFill>
          <a:blip r:embed="rId2"/>
          <a:stretch>
            <a:fillRect/>
          </a:stretch>
        </p:blipFill>
        <p:spPr>
          <a:xfrm>
            <a:off x="6191250" y="5444787"/>
            <a:ext cx="2174875" cy="864373"/>
          </a:xfrm>
          <a:prstGeom prst="rect">
            <a:avLst/>
          </a:prstGeom>
        </p:spPr>
      </p:pic>
    </p:spTree>
    <p:extLst>
      <p:ext uri="{BB962C8B-B14F-4D97-AF65-F5344CB8AC3E}">
        <p14:creationId xmlns:p14="http://schemas.microsoft.com/office/powerpoint/2010/main" val="33825979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3183615"/>
            <a:ext cx="7313613" cy="868362"/>
          </a:xfrm>
        </p:spPr>
        <p:txBody>
          <a:bodyPr/>
          <a:lstStyle/>
          <a:p>
            <a:r>
              <a:rPr lang="es-ES_tradnl" sz="4400" b="1" dirty="0" smtClean="0"/>
              <a:t>RESULTS</a:t>
            </a:r>
            <a:endParaRPr lang="es-ES" sz="7200" dirty="0"/>
          </a:p>
        </p:txBody>
      </p:sp>
    </p:spTree>
    <p:extLst>
      <p:ext uri="{BB962C8B-B14F-4D97-AF65-F5344CB8AC3E}">
        <p14:creationId xmlns:p14="http://schemas.microsoft.com/office/powerpoint/2010/main" val="1811304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505400" y="217200"/>
            <a:ext cx="2243322"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s-MX" sz="3200" b="1" dirty="0" smtClean="0"/>
              <a:t>RESULTS…</a:t>
            </a:r>
            <a:endParaRPr lang="es-MX" sz="3200" b="1" dirty="0"/>
          </a:p>
        </p:txBody>
      </p:sp>
      <p:pic>
        <p:nvPicPr>
          <p:cNvPr id="9" name="Picture 31" descr="jatrophacurcas"/>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l="55551" t="2176" r="2982" b="35626"/>
          <a:stretch>
            <a:fillRect/>
          </a:stretch>
        </p:blipFill>
        <p:spPr bwMode="auto">
          <a:xfrm>
            <a:off x="190500" y="0"/>
            <a:ext cx="879740" cy="110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338337" y="1108839"/>
            <a:ext cx="8472288" cy="2031325"/>
          </a:xfrm>
          <a:prstGeom prst="rect">
            <a:avLst/>
          </a:prstGeom>
        </p:spPr>
        <p:txBody>
          <a:bodyPr wrap="square">
            <a:spAutoFit/>
          </a:bodyPr>
          <a:lstStyle/>
          <a:p>
            <a:r>
              <a:rPr lang="en-US" b="1" dirty="0"/>
              <a:t>Flowering </a:t>
            </a:r>
            <a:r>
              <a:rPr lang="en-US" b="1" dirty="0" smtClean="0"/>
              <a:t>pattern</a:t>
            </a:r>
          </a:p>
          <a:p>
            <a:endParaRPr lang="en-US" dirty="0"/>
          </a:p>
          <a:p>
            <a:r>
              <a:rPr lang="en-US" dirty="0" smtClean="0"/>
              <a:t>The </a:t>
            </a:r>
            <a:r>
              <a:rPr lang="en-US" dirty="0"/>
              <a:t>plants studied had three flowering peaks (80%) in the months of April, May and September. In the period from December to February the plants showed no flowering. Subsequent to that, there were three periods of peak fruiting in the months of May, June and October. There were no fruits in the months from December to March.</a:t>
            </a:r>
            <a:br>
              <a:rPr lang="en-US" dirty="0"/>
            </a:br>
            <a:endParaRPr lang="es-ES" dirty="0"/>
          </a:p>
        </p:txBody>
      </p:sp>
      <p:pic>
        <p:nvPicPr>
          <p:cNvPr id="5" name="Imagen 4"/>
          <p:cNvPicPr>
            <a:picLocks noChangeAspect="1"/>
          </p:cNvPicPr>
          <p:nvPr/>
        </p:nvPicPr>
        <p:blipFill rotWithShape="1">
          <a:blip r:embed="rId3"/>
          <a:srcRect l="3036" r="11539" b="5282"/>
          <a:stretch/>
        </p:blipFill>
        <p:spPr>
          <a:xfrm>
            <a:off x="2238375" y="2896870"/>
            <a:ext cx="5492750" cy="2520940"/>
          </a:xfrm>
          <a:prstGeom prst="rect">
            <a:avLst/>
          </a:prstGeom>
        </p:spPr>
      </p:pic>
      <p:sp>
        <p:nvSpPr>
          <p:cNvPr id="6" name="CuadroTexto 5"/>
          <p:cNvSpPr txBox="1"/>
          <p:nvPr/>
        </p:nvSpPr>
        <p:spPr>
          <a:xfrm>
            <a:off x="6826250" y="2964884"/>
            <a:ext cx="889000" cy="461665"/>
          </a:xfrm>
          <a:prstGeom prst="rect">
            <a:avLst/>
          </a:prstGeom>
          <a:solidFill>
            <a:srgbClr val="FFFFFF"/>
          </a:solidFill>
        </p:spPr>
        <p:txBody>
          <a:bodyPr wrap="square" rtlCol="0">
            <a:spAutoFit/>
          </a:bodyPr>
          <a:lstStyle/>
          <a:p>
            <a:r>
              <a:rPr lang="en-US" sz="1200" dirty="0" smtClean="0"/>
              <a:t>Flowering</a:t>
            </a:r>
          </a:p>
          <a:p>
            <a:r>
              <a:rPr lang="en-US" sz="1200" dirty="0" smtClean="0"/>
              <a:t>Fruiting</a:t>
            </a:r>
            <a:endParaRPr lang="en-US" sz="1200" dirty="0"/>
          </a:p>
        </p:txBody>
      </p:sp>
      <p:sp>
        <p:nvSpPr>
          <p:cNvPr id="7" name="Rectángulo 6"/>
          <p:cNvSpPr/>
          <p:nvPr/>
        </p:nvSpPr>
        <p:spPr>
          <a:xfrm>
            <a:off x="338337" y="5402322"/>
            <a:ext cx="8472289" cy="1323439"/>
          </a:xfrm>
          <a:prstGeom prst="rect">
            <a:avLst/>
          </a:prstGeom>
        </p:spPr>
        <p:txBody>
          <a:bodyPr wrap="square">
            <a:spAutoFit/>
          </a:bodyPr>
          <a:lstStyle/>
          <a:p>
            <a:r>
              <a:rPr lang="en-US" sz="1600" dirty="0"/>
              <a:t>T</a:t>
            </a:r>
            <a:r>
              <a:rPr lang="en-US" sz="1600" dirty="0" smtClean="0"/>
              <a:t>he </a:t>
            </a:r>
            <a:r>
              <a:rPr lang="en-US" sz="1600" dirty="0"/>
              <a:t>number of female flowers per inflorescence was 1-</a:t>
            </a:r>
            <a:r>
              <a:rPr lang="en-US" sz="1600" dirty="0" smtClean="0"/>
              <a:t>11. Male </a:t>
            </a:r>
            <a:r>
              <a:rPr lang="en-US" sz="1600" dirty="0"/>
              <a:t>flowers ranged from 35-198 </a:t>
            </a:r>
            <a:r>
              <a:rPr lang="en-US" sz="1600" dirty="0" smtClean="0"/>
              <a:t>per inflorescence. Pollen </a:t>
            </a:r>
            <a:r>
              <a:rPr lang="en-US" sz="1600" dirty="0"/>
              <a:t>production by anther ranged from 266-647 pollen grains </a:t>
            </a:r>
            <a:r>
              <a:rPr lang="en-US" sz="1600" dirty="0" smtClean="0"/>
              <a:t>and </a:t>
            </a:r>
            <a:r>
              <a:rPr lang="en-US" sz="1600" dirty="0"/>
              <a:t>per flower was 3062-5016 pollen </a:t>
            </a:r>
            <a:r>
              <a:rPr lang="en-US" sz="1600" dirty="0" smtClean="0"/>
              <a:t>grains. </a:t>
            </a:r>
          </a:p>
          <a:p>
            <a:endParaRPr lang="en-US" sz="1600" dirty="0"/>
          </a:p>
          <a:p>
            <a:r>
              <a:rPr lang="en-US" sz="1600" dirty="0" smtClean="0"/>
              <a:t>The </a:t>
            </a:r>
            <a:r>
              <a:rPr lang="en-US" sz="1600" dirty="0"/>
              <a:t>proportion of </a:t>
            </a:r>
            <a:r>
              <a:rPr lang="en-US" sz="1600" b="1" dirty="0"/>
              <a:t>pollen grains per ovule was 1408:</a:t>
            </a:r>
            <a:r>
              <a:rPr lang="en-US" sz="1600" b="1" dirty="0" smtClean="0"/>
              <a:t>1</a:t>
            </a:r>
            <a:r>
              <a:rPr lang="es-ES_tradnl" sz="1600" dirty="0" smtClean="0"/>
              <a:t> </a:t>
            </a:r>
            <a:endParaRPr lang="es-ES" sz="1600" dirty="0"/>
          </a:p>
        </p:txBody>
      </p:sp>
    </p:spTree>
    <p:extLst>
      <p:ext uri="{BB962C8B-B14F-4D97-AF65-F5344CB8AC3E}">
        <p14:creationId xmlns:p14="http://schemas.microsoft.com/office/powerpoint/2010/main" val="2138882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505400" y="217200"/>
            <a:ext cx="2243322"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s-MX" sz="3200" b="1" dirty="0" smtClean="0"/>
              <a:t>RESULTS…</a:t>
            </a:r>
            <a:endParaRPr lang="es-MX" sz="3200" b="1" dirty="0"/>
          </a:p>
        </p:txBody>
      </p:sp>
      <p:pic>
        <p:nvPicPr>
          <p:cNvPr id="9" name="Picture 31" descr="jatrophacurcas"/>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l="55551" t="2176" r="2982" b="35626"/>
          <a:stretch>
            <a:fillRect/>
          </a:stretch>
        </p:blipFill>
        <p:spPr bwMode="auto">
          <a:xfrm>
            <a:off x="34925" y="4508500"/>
            <a:ext cx="18288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2 Rectángulo"/>
          <p:cNvSpPr>
            <a:spLocks noChangeArrowheads="1"/>
          </p:cNvSpPr>
          <p:nvPr/>
        </p:nvSpPr>
        <p:spPr bwMode="auto">
          <a:xfrm>
            <a:off x="260020" y="810941"/>
            <a:ext cx="3570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400" b="1" dirty="0" smtClean="0"/>
              <a:t>Receptivity of th</a:t>
            </a:r>
            <a:r>
              <a:rPr lang="en-GB" sz="2400" b="1" dirty="0" smtClean="0"/>
              <a:t>e stigma</a:t>
            </a:r>
            <a:r>
              <a:rPr lang="es-ES" sz="2400" b="1" dirty="0" smtClean="0"/>
              <a:t> </a:t>
            </a:r>
            <a:endParaRPr lang="es-ES" sz="2400" b="1" dirty="0"/>
          </a:p>
        </p:txBody>
      </p:sp>
      <p:sp>
        <p:nvSpPr>
          <p:cNvPr id="3" name="Rectángulo 2"/>
          <p:cNvSpPr/>
          <p:nvPr/>
        </p:nvSpPr>
        <p:spPr>
          <a:xfrm>
            <a:off x="352295" y="2059712"/>
            <a:ext cx="8375980" cy="1477328"/>
          </a:xfrm>
          <a:prstGeom prst="rect">
            <a:avLst/>
          </a:prstGeom>
        </p:spPr>
        <p:txBody>
          <a:bodyPr wrap="square">
            <a:spAutoFit/>
          </a:bodyPr>
          <a:lstStyle/>
          <a:p>
            <a:pPr marL="285750" indent="-285750">
              <a:buFont typeface="Arial"/>
              <a:buChar char="•"/>
            </a:pPr>
            <a:r>
              <a:rPr lang="en-US" dirty="0"/>
              <a:t>The male and female flowers begin to open at 0800 h, presenting the maximum aperture of female flowers (64.29%) and male (55.75%) at 0900 </a:t>
            </a:r>
            <a:r>
              <a:rPr lang="en-US" dirty="0" smtClean="0"/>
              <a:t>h. </a:t>
            </a:r>
          </a:p>
          <a:p>
            <a:pPr marL="285750" indent="-285750">
              <a:buFont typeface="Arial"/>
              <a:buChar char="•"/>
            </a:pPr>
            <a:endParaRPr lang="en-US" dirty="0"/>
          </a:p>
          <a:p>
            <a:pPr marL="285750" indent="-285750">
              <a:buFont typeface="Arial"/>
              <a:buChar char="•"/>
            </a:pPr>
            <a:r>
              <a:rPr lang="en-US" dirty="0" smtClean="0"/>
              <a:t>The </a:t>
            </a:r>
            <a:r>
              <a:rPr lang="en-US" dirty="0"/>
              <a:t>stigma was receptive at the time of 1000-1200 </a:t>
            </a:r>
            <a:r>
              <a:rPr lang="en-US" dirty="0" smtClean="0"/>
              <a:t>h.</a:t>
            </a:r>
            <a:r>
              <a:rPr lang="en-US" dirty="0"/>
              <a:t/>
            </a:r>
            <a:br>
              <a:rPr lang="en-US" dirty="0"/>
            </a:br>
            <a:endParaRPr lang="es-ES" dirty="0"/>
          </a:p>
        </p:txBody>
      </p:sp>
      <p:pic>
        <p:nvPicPr>
          <p:cNvPr id="5" name="Imagen 4"/>
          <p:cNvPicPr>
            <a:picLocks noChangeAspect="1"/>
          </p:cNvPicPr>
          <p:nvPr/>
        </p:nvPicPr>
        <p:blipFill rotWithShape="1">
          <a:blip r:embed="rId3"/>
          <a:srcRect l="13368" t="25353" r="10937" b="18175"/>
          <a:stretch/>
        </p:blipFill>
        <p:spPr>
          <a:xfrm>
            <a:off x="1806775" y="3778250"/>
            <a:ext cx="6921500" cy="2270126"/>
          </a:xfrm>
          <a:prstGeom prst="rect">
            <a:avLst/>
          </a:prstGeom>
        </p:spPr>
      </p:pic>
    </p:spTree>
    <p:extLst>
      <p:ext uri="{BB962C8B-B14F-4D97-AF65-F5344CB8AC3E}">
        <p14:creationId xmlns:p14="http://schemas.microsoft.com/office/powerpoint/2010/main" val="327493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b="1" dirty="0" smtClean="0"/>
              <a:t/>
            </a:r>
            <a:br>
              <a:rPr lang="en-US" b="1" dirty="0" smtClean="0"/>
            </a:br>
            <a:r>
              <a:rPr lang="en-US" b="1" dirty="0" smtClean="0"/>
              <a:t>INTRODUCTION</a:t>
            </a:r>
            <a:r>
              <a:rPr lang="es-ES_tradnl" dirty="0"/>
              <a:t/>
            </a:r>
            <a:br>
              <a:rPr lang="es-ES_tradnl" dirty="0"/>
            </a:br>
            <a:endParaRPr lang="es-ES" dirty="0"/>
          </a:p>
        </p:txBody>
      </p:sp>
      <p:sp>
        <p:nvSpPr>
          <p:cNvPr id="3" name="Marcador de contenido 2"/>
          <p:cNvSpPr>
            <a:spLocks noGrp="1"/>
          </p:cNvSpPr>
          <p:nvPr>
            <p:ph idx="1"/>
          </p:nvPr>
        </p:nvSpPr>
        <p:spPr>
          <a:xfrm>
            <a:off x="87938" y="2057629"/>
            <a:ext cx="4729733" cy="3908477"/>
          </a:xfrm>
        </p:spPr>
        <p:txBody>
          <a:bodyPr>
            <a:noAutofit/>
          </a:bodyPr>
          <a:lstStyle/>
          <a:p>
            <a:r>
              <a:rPr lang="en-US" sz="2200" i="1" dirty="0"/>
              <a:t>Jatropha curcas</a:t>
            </a:r>
            <a:r>
              <a:rPr lang="en-US" sz="2200" dirty="0"/>
              <a:t> L. is a plant of the family Euphorbiaceae known in the Mesoamerican region as "</a:t>
            </a:r>
            <a:r>
              <a:rPr lang="en-US" sz="2200" dirty="0" err="1"/>
              <a:t>piñón</a:t>
            </a:r>
            <a:r>
              <a:rPr lang="en-US" sz="2200" dirty="0"/>
              <a:t>". </a:t>
            </a:r>
            <a:endParaRPr lang="en-US" sz="2200" dirty="0" smtClean="0"/>
          </a:p>
          <a:p>
            <a:r>
              <a:rPr lang="en-US" sz="2200" dirty="0" smtClean="0"/>
              <a:t>Its </a:t>
            </a:r>
            <a:r>
              <a:rPr lang="en-US" sz="2200" dirty="0"/>
              <a:t>seeds are toxic to </a:t>
            </a:r>
            <a:r>
              <a:rPr lang="en-US" sz="2200" dirty="0" smtClean="0"/>
              <a:t>mammals.</a:t>
            </a:r>
          </a:p>
          <a:p>
            <a:r>
              <a:rPr lang="en-US" sz="2200" dirty="0" smtClean="0"/>
              <a:t>Its medicinal</a:t>
            </a:r>
            <a:r>
              <a:rPr lang="en-US" sz="2200" dirty="0"/>
              <a:t> </a:t>
            </a:r>
            <a:r>
              <a:rPr lang="en-US" sz="2200" dirty="0" smtClean="0"/>
              <a:t>use may </a:t>
            </a:r>
            <a:r>
              <a:rPr lang="en-US" sz="2200" dirty="0"/>
              <a:t>have a history of at least two millennia in southern </a:t>
            </a:r>
            <a:r>
              <a:rPr lang="en-US" sz="2200" dirty="0" smtClean="0"/>
              <a:t>Mexico. </a:t>
            </a:r>
          </a:p>
          <a:p>
            <a:r>
              <a:rPr lang="en-US" sz="2200" dirty="0"/>
              <a:t>I</a:t>
            </a:r>
            <a:r>
              <a:rPr lang="en-US" sz="2200" dirty="0" smtClean="0"/>
              <a:t>ts </a:t>
            </a:r>
            <a:r>
              <a:rPr lang="en-US" sz="2200" dirty="0"/>
              <a:t>main use has been as a living </a:t>
            </a:r>
            <a:r>
              <a:rPr lang="en-US" sz="2200" dirty="0" smtClean="0"/>
              <a:t>fence.</a:t>
            </a:r>
          </a:p>
        </p:txBody>
      </p:sp>
      <p:pic>
        <p:nvPicPr>
          <p:cNvPr id="5" name="Imagen 4"/>
          <p:cNvPicPr>
            <a:picLocks noChangeAspect="1"/>
          </p:cNvPicPr>
          <p:nvPr/>
        </p:nvPicPr>
        <p:blipFill>
          <a:blip r:embed="rId2"/>
          <a:stretch>
            <a:fillRect/>
          </a:stretch>
        </p:blipFill>
        <p:spPr>
          <a:xfrm>
            <a:off x="5583013" y="1870947"/>
            <a:ext cx="2805411" cy="1857721"/>
          </a:xfrm>
          <a:prstGeom prst="rect">
            <a:avLst/>
          </a:prstGeom>
        </p:spPr>
      </p:pic>
      <p:pic>
        <p:nvPicPr>
          <p:cNvPr id="7" name="Imagen 6" descr="Foto1303.jpg"/>
          <p:cNvPicPr>
            <a:picLocks noChangeAspect="1"/>
          </p:cNvPicPr>
          <p:nvPr/>
        </p:nvPicPr>
        <p:blipFill rotWithShape="1">
          <a:blip r:embed="rId3">
            <a:extLst>
              <a:ext uri="{28A0092B-C50C-407E-A947-70E740481C1C}">
                <a14:useLocalDpi xmlns:a14="http://schemas.microsoft.com/office/drawing/2010/main" val="0"/>
              </a:ext>
            </a:extLst>
          </a:blip>
          <a:srcRect r="17775"/>
          <a:stretch/>
        </p:blipFill>
        <p:spPr>
          <a:xfrm>
            <a:off x="5583013" y="3918991"/>
            <a:ext cx="2805411" cy="2047115"/>
          </a:xfrm>
          <a:prstGeom prst="rect">
            <a:avLst/>
          </a:prstGeom>
        </p:spPr>
      </p:pic>
    </p:spTree>
    <p:extLst>
      <p:ext uri="{BB962C8B-B14F-4D97-AF65-F5344CB8AC3E}">
        <p14:creationId xmlns:p14="http://schemas.microsoft.com/office/powerpoint/2010/main" val="2466157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505400" y="217200"/>
            <a:ext cx="2243322"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s-MX" sz="3200" b="1" dirty="0" smtClean="0"/>
              <a:t>RESULTS…</a:t>
            </a:r>
            <a:endParaRPr lang="es-MX" sz="3200" b="1" dirty="0"/>
          </a:p>
        </p:txBody>
      </p:sp>
      <p:pic>
        <p:nvPicPr>
          <p:cNvPr id="9" name="Picture 31" descr="jatrophacurcas"/>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l="55551" t="2176" r="2982" b="35626"/>
          <a:stretch>
            <a:fillRect/>
          </a:stretch>
        </p:blipFill>
        <p:spPr bwMode="auto">
          <a:xfrm>
            <a:off x="6020" y="3900222"/>
            <a:ext cx="1155700" cy="145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2 Rectángulo"/>
          <p:cNvSpPr>
            <a:spLocks noChangeArrowheads="1"/>
          </p:cNvSpPr>
          <p:nvPr/>
        </p:nvSpPr>
        <p:spPr bwMode="auto">
          <a:xfrm>
            <a:off x="260020" y="810941"/>
            <a:ext cx="367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_tradnl" sz="2400" b="1" dirty="0" err="1" smtClean="0"/>
              <a:t>Pattern</a:t>
            </a:r>
            <a:r>
              <a:rPr lang="es-ES_tradnl" sz="2400" b="1" dirty="0" smtClean="0"/>
              <a:t> of </a:t>
            </a:r>
            <a:r>
              <a:rPr lang="es-ES_tradnl" sz="2400" b="1" dirty="0" err="1" smtClean="0"/>
              <a:t>flower</a:t>
            </a:r>
            <a:r>
              <a:rPr lang="es-ES_tradnl" sz="2400" b="1" dirty="0" smtClean="0"/>
              <a:t> </a:t>
            </a:r>
            <a:r>
              <a:rPr lang="es-ES_tradnl" sz="2400" b="1" dirty="0" err="1" smtClean="0"/>
              <a:t>opening</a:t>
            </a:r>
            <a:endParaRPr lang="es-ES" sz="2400" b="1" dirty="0"/>
          </a:p>
        </p:txBody>
      </p:sp>
      <p:sp>
        <p:nvSpPr>
          <p:cNvPr id="3" name="Rectángulo 2"/>
          <p:cNvSpPr/>
          <p:nvPr/>
        </p:nvSpPr>
        <p:spPr>
          <a:xfrm>
            <a:off x="558670" y="5874950"/>
            <a:ext cx="8375980" cy="738664"/>
          </a:xfrm>
          <a:prstGeom prst="rect">
            <a:avLst/>
          </a:prstGeom>
        </p:spPr>
        <p:txBody>
          <a:bodyPr wrap="square">
            <a:spAutoFit/>
          </a:bodyPr>
          <a:lstStyle/>
          <a:p>
            <a:pPr algn="just"/>
            <a:r>
              <a:rPr lang="en-US" sz="1400" dirty="0" smtClean="0"/>
              <a:t>Flowers </a:t>
            </a:r>
            <a:r>
              <a:rPr lang="en-US" sz="1400" dirty="0"/>
              <a:t>regularly opened over an average period of 15 </a:t>
            </a:r>
            <a:r>
              <a:rPr lang="en-US" sz="1400" dirty="0" smtClean="0"/>
              <a:t>days. </a:t>
            </a:r>
            <a:r>
              <a:rPr lang="en-US" sz="1400" dirty="0"/>
              <a:t>The pattern showed that the female flowers are the first to open and this process continues for eight days. Male flowers started opening two days after the female flowers, and lasted up to 13 days, with the highest peaks between days 8 and 10.</a:t>
            </a:r>
            <a:r>
              <a:rPr lang="es-ES_tradnl" sz="1400" dirty="0"/>
              <a:t> </a:t>
            </a:r>
            <a:endParaRPr lang="es-ES" sz="1400" dirty="0"/>
          </a:p>
        </p:txBody>
      </p:sp>
      <p:graphicFrame>
        <p:nvGraphicFramePr>
          <p:cNvPr id="7" name="Chart 2"/>
          <p:cNvGraphicFramePr/>
          <p:nvPr>
            <p:extLst>
              <p:ext uri="{D42A27DB-BD31-4B8C-83A1-F6EECF244321}">
                <p14:modId xmlns:p14="http://schemas.microsoft.com/office/powerpoint/2010/main" val="3217022774"/>
              </p:ext>
            </p:extLst>
          </p:nvPr>
        </p:nvGraphicFramePr>
        <p:xfrm>
          <a:off x="1894205" y="1608772"/>
          <a:ext cx="6054090" cy="42119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3338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Rectángulo"/>
          <p:cNvSpPr>
            <a:spLocks noChangeArrowheads="1"/>
          </p:cNvSpPr>
          <p:nvPr/>
        </p:nvSpPr>
        <p:spPr bwMode="auto">
          <a:xfrm>
            <a:off x="260020" y="191816"/>
            <a:ext cx="37373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_tradnl" sz="2400" b="1" dirty="0" err="1" smtClean="0"/>
              <a:t>Diversity</a:t>
            </a:r>
            <a:r>
              <a:rPr lang="es-ES_tradnl" sz="2400" b="1" dirty="0" smtClean="0"/>
              <a:t> of </a:t>
            </a:r>
            <a:r>
              <a:rPr lang="es-ES_tradnl" sz="2400" b="1" dirty="0" err="1" smtClean="0"/>
              <a:t>insect</a:t>
            </a:r>
            <a:r>
              <a:rPr lang="es-ES_tradnl" sz="2400" b="1" dirty="0" smtClean="0"/>
              <a:t> </a:t>
            </a:r>
            <a:r>
              <a:rPr lang="es-ES_tradnl" sz="2400" b="1" dirty="0" err="1" smtClean="0"/>
              <a:t>visitors</a:t>
            </a:r>
            <a:endParaRPr lang="es-ES" sz="2400" b="1" dirty="0"/>
          </a:p>
        </p:txBody>
      </p:sp>
      <p:graphicFrame>
        <p:nvGraphicFramePr>
          <p:cNvPr id="4" name="Objeto 3"/>
          <p:cNvGraphicFramePr>
            <a:graphicFrameLocks noChangeAspect="1"/>
          </p:cNvGraphicFramePr>
          <p:nvPr>
            <p:extLst>
              <p:ext uri="{D42A27DB-BD31-4B8C-83A1-F6EECF244321}">
                <p14:modId xmlns:p14="http://schemas.microsoft.com/office/powerpoint/2010/main" val="3917154527"/>
              </p:ext>
            </p:extLst>
          </p:nvPr>
        </p:nvGraphicFramePr>
        <p:xfrm>
          <a:off x="554439" y="191817"/>
          <a:ext cx="8211579" cy="6386784"/>
        </p:xfrm>
        <a:graphic>
          <a:graphicData uri="http://schemas.openxmlformats.org/presentationml/2006/ole">
            <mc:AlternateContent xmlns:mc="http://schemas.openxmlformats.org/markup-compatibility/2006">
              <mc:Choice xmlns:v="urn:schemas-microsoft-com:vml" Requires="v">
                <p:oleObj spid="_x0000_s1026" name="Documento" r:id="rId3" imgW="7200900" imgH="5600700" progId="Word.Document.12">
                  <p:link updateAutomatic="1"/>
                </p:oleObj>
              </mc:Choice>
              <mc:Fallback>
                <p:oleObj name="Documento" r:id="rId3" imgW="7200900" imgH="5600700" progId="Word.Document.12">
                  <p:link updateAutomatic="1"/>
                  <p:pic>
                    <p:nvPicPr>
                      <p:cNvPr id="0" name=""/>
                      <p:cNvPicPr/>
                      <p:nvPr/>
                    </p:nvPicPr>
                    <p:blipFill>
                      <a:blip r:embed="rId4"/>
                      <a:stretch>
                        <a:fillRect/>
                      </a:stretch>
                    </p:blipFill>
                    <p:spPr>
                      <a:xfrm>
                        <a:off x="554439" y="191817"/>
                        <a:ext cx="8211579" cy="6386784"/>
                      </a:xfrm>
                      <a:prstGeom prst="rect">
                        <a:avLst/>
                      </a:prstGeom>
                    </p:spPr>
                  </p:pic>
                </p:oleObj>
              </mc:Fallback>
            </mc:AlternateContent>
          </a:graphicData>
        </a:graphic>
      </p:graphicFrame>
    </p:spTree>
    <p:extLst>
      <p:ext uri="{BB962C8B-B14F-4D97-AF65-F5344CB8AC3E}">
        <p14:creationId xmlns:p14="http://schemas.microsoft.com/office/powerpoint/2010/main" val="4230451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Rectángulo"/>
          <p:cNvSpPr>
            <a:spLocks noChangeArrowheads="1"/>
          </p:cNvSpPr>
          <p:nvPr/>
        </p:nvSpPr>
        <p:spPr bwMode="auto">
          <a:xfrm>
            <a:off x="2927020" y="590006"/>
            <a:ext cx="37373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_tradnl" sz="2400" b="1" dirty="0" err="1" smtClean="0"/>
              <a:t>Diversity</a:t>
            </a:r>
            <a:r>
              <a:rPr lang="es-ES_tradnl" sz="2400" b="1" dirty="0" smtClean="0"/>
              <a:t> of </a:t>
            </a:r>
            <a:r>
              <a:rPr lang="es-ES_tradnl" sz="2400" b="1" dirty="0" err="1" smtClean="0"/>
              <a:t>insect</a:t>
            </a:r>
            <a:r>
              <a:rPr lang="es-ES_tradnl" sz="2400" b="1" dirty="0" smtClean="0"/>
              <a:t> </a:t>
            </a:r>
            <a:r>
              <a:rPr lang="es-ES_tradnl" sz="2400" b="1" dirty="0" err="1" smtClean="0"/>
              <a:t>visitors</a:t>
            </a:r>
            <a:endParaRPr lang="es-ES" sz="2400" b="1" dirty="0"/>
          </a:p>
        </p:txBody>
      </p:sp>
      <p:sp>
        <p:nvSpPr>
          <p:cNvPr id="3" name="Rectángulo 2"/>
          <p:cNvSpPr/>
          <p:nvPr/>
        </p:nvSpPr>
        <p:spPr>
          <a:xfrm>
            <a:off x="260020" y="1828025"/>
            <a:ext cx="8375980" cy="4524316"/>
          </a:xfrm>
          <a:prstGeom prst="rect">
            <a:avLst/>
          </a:prstGeom>
        </p:spPr>
        <p:txBody>
          <a:bodyPr wrap="square">
            <a:spAutoFit/>
          </a:bodyPr>
          <a:lstStyle/>
          <a:p>
            <a:pPr algn="just"/>
            <a:r>
              <a:rPr lang="en-US" sz="1600" dirty="0" smtClean="0"/>
              <a:t>The </a:t>
            </a:r>
            <a:r>
              <a:rPr lang="en-US" sz="1600" dirty="0"/>
              <a:t>variety of insect visitors to the flowers of</a:t>
            </a:r>
            <a:r>
              <a:rPr lang="en-US" sz="1600" i="1" dirty="0"/>
              <a:t> J. curcas</a:t>
            </a:r>
            <a:r>
              <a:rPr lang="en-US" sz="1600" dirty="0"/>
              <a:t> came from 36 species, which were grouped into four orders, 12 families and 16 genera as recognized (Table 1). Hymenoptera were the most diverse (75 % of the species) and dominant (72.6 % of the relative abundance) group, followed by </a:t>
            </a:r>
            <a:r>
              <a:rPr lang="en-US" sz="1600" dirty="0" err="1"/>
              <a:t>Diptera</a:t>
            </a:r>
            <a:r>
              <a:rPr lang="en-US" sz="1600" dirty="0"/>
              <a:t> (diversity of 19.4 %; dominance of 26.3 %)</a:t>
            </a:r>
            <a:r>
              <a:rPr lang="en-US" sz="1600" dirty="0" smtClean="0"/>
              <a:t>.</a:t>
            </a:r>
          </a:p>
          <a:p>
            <a:pPr algn="just"/>
            <a:r>
              <a:rPr lang="en-US" sz="1600" dirty="0"/>
              <a:t/>
            </a:r>
            <a:br>
              <a:rPr lang="en-US" sz="1600" dirty="0"/>
            </a:br>
            <a:r>
              <a:rPr lang="en-US" sz="1600" dirty="0"/>
              <a:t>We found three types of pollinators: </a:t>
            </a:r>
            <a:endParaRPr lang="en-US" sz="1600" dirty="0" smtClean="0"/>
          </a:p>
          <a:p>
            <a:pPr algn="just"/>
            <a:endParaRPr lang="en-US" sz="1600" dirty="0"/>
          </a:p>
          <a:p>
            <a:pPr marL="342900" indent="-342900" algn="just">
              <a:buAutoNum type="alphaLcParenR"/>
            </a:pPr>
            <a:r>
              <a:rPr lang="en-US" sz="1600" b="1" dirty="0"/>
              <a:t>A</a:t>
            </a:r>
            <a:r>
              <a:rPr lang="en-US" sz="1600" b="1" dirty="0" smtClean="0"/>
              <a:t>ccidental</a:t>
            </a:r>
            <a:r>
              <a:rPr lang="en-US" sz="1600" dirty="0"/>
              <a:t>, including the fly </a:t>
            </a:r>
            <a:r>
              <a:rPr lang="en-US" sz="1600" dirty="0" err="1"/>
              <a:t>Thachinidae</a:t>
            </a:r>
            <a:r>
              <a:rPr lang="en-US" sz="1600" dirty="0"/>
              <a:t> sp. 2, </a:t>
            </a:r>
            <a:r>
              <a:rPr lang="en-US" sz="1600" dirty="0" err="1"/>
              <a:t>Vespidae</a:t>
            </a:r>
            <a:r>
              <a:rPr lang="en-US" sz="1600" dirty="0"/>
              <a:t> sp. 1, </a:t>
            </a:r>
            <a:r>
              <a:rPr lang="en-US" sz="1600" dirty="0" err="1"/>
              <a:t>Vespidae</a:t>
            </a:r>
            <a:r>
              <a:rPr lang="en-US" sz="1600" dirty="0"/>
              <a:t> sp. 2 and one species of </a:t>
            </a:r>
            <a:r>
              <a:rPr lang="en-US" sz="1600" dirty="0" err="1" smtClean="0"/>
              <a:t>Cerambicidae</a:t>
            </a:r>
            <a:endParaRPr lang="en-US" sz="1600" dirty="0" smtClean="0"/>
          </a:p>
          <a:p>
            <a:pPr marL="342900" indent="-342900" algn="just">
              <a:buAutoNum type="alphaLcParenR"/>
            </a:pPr>
            <a:r>
              <a:rPr lang="en-US" sz="1600" b="1" dirty="0"/>
              <a:t>O</a:t>
            </a:r>
            <a:r>
              <a:rPr lang="en-US" sz="1600" b="1" dirty="0" smtClean="0"/>
              <a:t>ccasional</a:t>
            </a:r>
            <a:r>
              <a:rPr lang="en-US" sz="1600" dirty="0"/>
              <a:t>, comprising 14 species that included bees, ants, and </a:t>
            </a:r>
            <a:r>
              <a:rPr lang="en-US" sz="1600" dirty="0" smtClean="0"/>
              <a:t>wasps</a:t>
            </a:r>
          </a:p>
          <a:p>
            <a:pPr marL="342900" indent="-342900" algn="just">
              <a:buAutoNum type="alphaLcParenR"/>
            </a:pPr>
            <a:r>
              <a:rPr lang="en-US" sz="1600" b="1" dirty="0" smtClean="0"/>
              <a:t>Efficient</a:t>
            </a:r>
            <a:r>
              <a:rPr lang="en-US" sz="1600" dirty="0"/>
              <a:t>, composed nine species, of which most were bees and two species of flies. </a:t>
            </a:r>
            <a:endParaRPr lang="en-US" sz="1600" dirty="0" smtClean="0"/>
          </a:p>
          <a:p>
            <a:pPr marL="342900" indent="-342900" algn="just">
              <a:buAutoNum type="alphaLcParenR"/>
            </a:pPr>
            <a:endParaRPr lang="en-US" sz="1600" dirty="0"/>
          </a:p>
          <a:p>
            <a:pPr algn="just"/>
            <a:r>
              <a:rPr lang="en-US" sz="1600" dirty="0" smtClean="0"/>
              <a:t>The </a:t>
            </a:r>
            <a:r>
              <a:rPr lang="en-US" sz="1600" dirty="0"/>
              <a:t>remaining insects were considered pillagers or nectar </a:t>
            </a:r>
            <a:r>
              <a:rPr lang="en-US" sz="1600" dirty="0" smtClean="0"/>
              <a:t>robbers. </a:t>
            </a:r>
          </a:p>
          <a:p>
            <a:pPr algn="just"/>
            <a:endParaRPr lang="en-US" sz="1600" dirty="0"/>
          </a:p>
          <a:p>
            <a:pPr algn="just"/>
            <a:r>
              <a:rPr lang="en-US" sz="1600" dirty="0" smtClean="0"/>
              <a:t>Some </a:t>
            </a:r>
            <a:r>
              <a:rPr lang="en-US" sz="1600" dirty="0"/>
              <a:t>of the individuals were carrying pure pollen loads of </a:t>
            </a:r>
            <a:r>
              <a:rPr lang="en-US" sz="1600" i="1" dirty="0"/>
              <a:t>J. curcas</a:t>
            </a:r>
            <a:r>
              <a:rPr lang="en-US" sz="1600" dirty="0"/>
              <a:t> in different parts of the body, while others carried </a:t>
            </a:r>
            <a:r>
              <a:rPr lang="en-US" sz="1600" i="1" dirty="0"/>
              <a:t>J. curcas</a:t>
            </a:r>
            <a:r>
              <a:rPr lang="en-US" sz="1600" dirty="0"/>
              <a:t> pollen mixed with other pollen types [</a:t>
            </a:r>
            <a:r>
              <a:rPr lang="en-US" sz="1600" i="1" dirty="0"/>
              <a:t>Ageratum</a:t>
            </a:r>
            <a:r>
              <a:rPr lang="en-US" sz="1600" dirty="0"/>
              <a:t> </a:t>
            </a:r>
            <a:r>
              <a:rPr lang="en-US" sz="1600" dirty="0" err="1"/>
              <a:t>aff</a:t>
            </a:r>
            <a:r>
              <a:rPr lang="en-US" sz="1600" dirty="0"/>
              <a:t>. </a:t>
            </a:r>
            <a:r>
              <a:rPr lang="en-US" sz="1600" i="1" dirty="0" err="1"/>
              <a:t>houstonianum</a:t>
            </a:r>
            <a:r>
              <a:rPr lang="en-US" sz="1600" dirty="0"/>
              <a:t> (Mill.), </a:t>
            </a:r>
            <a:r>
              <a:rPr lang="en-US" sz="1600" i="1" dirty="0"/>
              <a:t>Acacia</a:t>
            </a:r>
            <a:r>
              <a:rPr lang="en-US" sz="1600" dirty="0"/>
              <a:t> </a:t>
            </a:r>
            <a:r>
              <a:rPr lang="en-US" sz="1600" dirty="0" err="1"/>
              <a:t>aff</a:t>
            </a:r>
            <a:r>
              <a:rPr lang="en-US" sz="1600" dirty="0"/>
              <a:t>. </a:t>
            </a:r>
            <a:r>
              <a:rPr lang="en-US" sz="1600" i="1" dirty="0" err="1"/>
              <a:t>cornigera</a:t>
            </a:r>
            <a:r>
              <a:rPr lang="en-US" sz="1600" i="1" dirty="0"/>
              <a:t> </a:t>
            </a:r>
            <a:r>
              <a:rPr lang="en-US" sz="1600" dirty="0"/>
              <a:t>(L.) </a:t>
            </a:r>
            <a:r>
              <a:rPr lang="en-US" sz="1600" dirty="0" err="1"/>
              <a:t>Willd</a:t>
            </a:r>
            <a:r>
              <a:rPr lang="en-US" sz="1600" dirty="0"/>
              <a:t>., </a:t>
            </a:r>
            <a:r>
              <a:rPr lang="en-US" sz="1600" i="1" dirty="0" err="1"/>
              <a:t>Tridax</a:t>
            </a:r>
            <a:r>
              <a:rPr lang="en-US" sz="1600" dirty="0"/>
              <a:t> </a:t>
            </a:r>
            <a:r>
              <a:rPr lang="en-US" sz="1600" dirty="0" err="1"/>
              <a:t>aff</a:t>
            </a:r>
            <a:r>
              <a:rPr lang="en-US" sz="1600" dirty="0"/>
              <a:t>. </a:t>
            </a:r>
            <a:r>
              <a:rPr lang="en-US" sz="1600" i="1" dirty="0" err="1"/>
              <a:t>procumbens</a:t>
            </a:r>
            <a:r>
              <a:rPr lang="en-US" sz="1600" i="1" dirty="0"/>
              <a:t> </a:t>
            </a:r>
            <a:r>
              <a:rPr lang="en-US" sz="1600" dirty="0"/>
              <a:t>(L.), </a:t>
            </a:r>
            <a:r>
              <a:rPr lang="en-US" sz="1600" i="1" dirty="0" err="1"/>
              <a:t>Zea</a:t>
            </a:r>
            <a:r>
              <a:rPr lang="en-US" sz="1600" i="1" dirty="0"/>
              <a:t> mays </a:t>
            </a:r>
            <a:r>
              <a:rPr lang="en-US" sz="1600" dirty="0"/>
              <a:t>(L.)]. Pollen from other species represented less than 10% of the total </a:t>
            </a:r>
            <a:r>
              <a:rPr lang="en-US" sz="1600" dirty="0" smtClean="0"/>
              <a:t>loads.</a:t>
            </a:r>
            <a:r>
              <a:rPr lang="es-ES_tradnl" sz="1600" dirty="0" smtClean="0"/>
              <a:t> </a:t>
            </a:r>
            <a:endParaRPr lang="es-ES" sz="1600" dirty="0"/>
          </a:p>
        </p:txBody>
      </p:sp>
      <p:pic>
        <p:nvPicPr>
          <p:cNvPr id="5" name="Imagen 4"/>
          <p:cNvPicPr>
            <a:picLocks noChangeAspect="1"/>
          </p:cNvPicPr>
          <p:nvPr/>
        </p:nvPicPr>
        <p:blipFill>
          <a:blip r:embed="rId2"/>
          <a:stretch>
            <a:fillRect/>
          </a:stretch>
        </p:blipFill>
        <p:spPr>
          <a:xfrm>
            <a:off x="6894618" y="177231"/>
            <a:ext cx="1989311" cy="1326207"/>
          </a:xfrm>
          <a:prstGeom prst="rect">
            <a:avLst/>
          </a:prstGeom>
        </p:spPr>
      </p:pic>
      <p:pic>
        <p:nvPicPr>
          <p:cNvPr id="6" name="Imagen 5"/>
          <p:cNvPicPr>
            <a:picLocks noChangeAspect="1"/>
          </p:cNvPicPr>
          <p:nvPr/>
        </p:nvPicPr>
        <p:blipFill rotWithShape="1">
          <a:blip r:embed="rId3"/>
          <a:srcRect l="27251" t="2941" r="25499" b="17279"/>
          <a:stretch/>
        </p:blipFill>
        <p:spPr>
          <a:xfrm>
            <a:off x="428625" y="177231"/>
            <a:ext cx="1502054" cy="1724580"/>
          </a:xfrm>
          <a:prstGeom prst="rect">
            <a:avLst/>
          </a:prstGeom>
        </p:spPr>
      </p:pic>
    </p:spTree>
    <p:extLst>
      <p:ext uri="{BB962C8B-B14F-4D97-AF65-F5344CB8AC3E}">
        <p14:creationId xmlns:p14="http://schemas.microsoft.com/office/powerpoint/2010/main" val="3752835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Rectángulo"/>
          <p:cNvSpPr>
            <a:spLocks noChangeArrowheads="1"/>
          </p:cNvSpPr>
          <p:nvPr/>
        </p:nvSpPr>
        <p:spPr bwMode="auto">
          <a:xfrm>
            <a:off x="2927020" y="590006"/>
            <a:ext cx="26340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_tradnl" sz="2400" b="1" dirty="0" err="1" smtClean="0"/>
              <a:t>Frequency</a:t>
            </a:r>
            <a:r>
              <a:rPr lang="es-ES_tradnl" sz="2400" b="1" dirty="0" smtClean="0"/>
              <a:t> of </a:t>
            </a:r>
            <a:r>
              <a:rPr lang="es-ES_tradnl" sz="2400" b="1" dirty="0" err="1" smtClean="0"/>
              <a:t>visit</a:t>
            </a:r>
            <a:endParaRPr lang="es-ES" sz="2400" b="1" dirty="0"/>
          </a:p>
        </p:txBody>
      </p:sp>
      <p:sp>
        <p:nvSpPr>
          <p:cNvPr id="3" name="Rectángulo 2"/>
          <p:cNvSpPr/>
          <p:nvPr/>
        </p:nvSpPr>
        <p:spPr>
          <a:xfrm>
            <a:off x="307645" y="1875650"/>
            <a:ext cx="2758414" cy="4524316"/>
          </a:xfrm>
          <a:prstGeom prst="rect">
            <a:avLst/>
          </a:prstGeom>
        </p:spPr>
        <p:txBody>
          <a:bodyPr wrap="square">
            <a:spAutoFit/>
          </a:bodyPr>
          <a:lstStyle/>
          <a:p>
            <a:pPr algn="just"/>
            <a:r>
              <a:rPr lang="en-US" sz="1600" dirty="0" smtClean="0"/>
              <a:t>Compared </a:t>
            </a:r>
            <a:r>
              <a:rPr lang="en-US" sz="1600" dirty="0"/>
              <a:t>with other groups, the bees visited more flowers (43.2%) and stayed longer in resource foraging (38%). The second most important group was the </a:t>
            </a:r>
            <a:r>
              <a:rPr lang="en-US" sz="1600" dirty="0" err="1"/>
              <a:t>Diptera</a:t>
            </a:r>
            <a:r>
              <a:rPr lang="en-US" sz="1600" dirty="0"/>
              <a:t> with 39.3% (frequency) and 31% (time of visit). Specifically, bees visited a larger number of female flowers (55.6%) than male flowers (46.4%). Both bees and flies spent more time to visiting female flowers, while </a:t>
            </a:r>
            <a:r>
              <a:rPr lang="en-US" sz="1600" dirty="0" err="1"/>
              <a:t>Vespidae</a:t>
            </a:r>
            <a:r>
              <a:rPr lang="en-US" sz="1600" dirty="0"/>
              <a:t> sp. 1 had a preference for the male flowers. The </a:t>
            </a:r>
            <a:r>
              <a:rPr lang="en-US" sz="1600" dirty="0" err="1"/>
              <a:t>Diptera</a:t>
            </a:r>
            <a:r>
              <a:rPr lang="en-US" sz="1600" dirty="0"/>
              <a:t> foraged exclusively nectar, while bees collected nectar and pollen.</a:t>
            </a:r>
            <a:r>
              <a:rPr lang="es-ES_tradnl" sz="1600" dirty="0"/>
              <a:t> </a:t>
            </a:r>
            <a:endParaRPr lang="es-ES" sz="1600" dirty="0"/>
          </a:p>
        </p:txBody>
      </p:sp>
      <p:graphicFrame>
        <p:nvGraphicFramePr>
          <p:cNvPr id="7" name="Chart 1"/>
          <p:cNvGraphicFramePr/>
          <p:nvPr>
            <p:extLst>
              <p:ext uri="{D42A27DB-BD31-4B8C-83A1-F6EECF244321}">
                <p14:modId xmlns:p14="http://schemas.microsoft.com/office/powerpoint/2010/main" val="355422253"/>
              </p:ext>
            </p:extLst>
          </p:nvPr>
        </p:nvGraphicFramePr>
        <p:xfrm>
          <a:off x="3066059" y="1503438"/>
          <a:ext cx="5825490" cy="4669155"/>
        </p:xfrm>
        <a:graphic>
          <a:graphicData uri="http://schemas.openxmlformats.org/drawingml/2006/chart">
            <c:chart xmlns:c="http://schemas.openxmlformats.org/drawingml/2006/chart" xmlns:r="http://schemas.openxmlformats.org/officeDocument/2006/relationships" r:id="rId2"/>
          </a:graphicData>
        </a:graphic>
      </p:graphicFrame>
      <p:pic>
        <p:nvPicPr>
          <p:cNvPr id="8" name="Imagen 7"/>
          <p:cNvPicPr>
            <a:picLocks noChangeAspect="1"/>
          </p:cNvPicPr>
          <p:nvPr/>
        </p:nvPicPr>
        <p:blipFill>
          <a:blip r:embed="rId3"/>
          <a:stretch>
            <a:fillRect/>
          </a:stretch>
        </p:blipFill>
        <p:spPr>
          <a:xfrm>
            <a:off x="6969125" y="222250"/>
            <a:ext cx="1922424" cy="1281616"/>
          </a:xfrm>
          <a:prstGeom prst="rect">
            <a:avLst/>
          </a:prstGeom>
        </p:spPr>
      </p:pic>
    </p:spTree>
    <p:extLst>
      <p:ext uri="{BB962C8B-B14F-4D97-AF65-F5344CB8AC3E}">
        <p14:creationId xmlns:p14="http://schemas.microsoft.com/office/powerpoint/2010/main" val="246034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ext uri="{D42A27DB-BD31-4B8C-83A1-F6EECF244321}">
                <p14:modId xmlns:p14="http://schemas.microsoft.com/office/powerpoint/2010/main" val="2845254759"/>
              </p:ext>
            </p:extLst>
          </p:nvPr>
        </p:nvGraphicFramePr>
        <p:xfrm>
          <a:off x="181667" y="682625"/>
          <a:ext cx="8704531" cy="5445125"/>
        </p:xfrm>
        <a:graphic>
          <a:graphicData uri="http://schemas.openxmlformats.org/presentationml/2006/ole">
            <mc:AlternateContent xmlns:mc="http://schemas.openxmlformats.org/markup-compatibility/2006">
              <mc:Choice xmlns:v="urn:schemas-microsoft-com:vml" Requires="v">
                <p:oleObj spid="_x0000_s2050" name="Documento" r:id="rId3" imgW="5765800" imgH="3606800" progId="Word.Document.12">
                  <p:link updateAutomatic="1"/>
                </p:oleObj>
              </mc:Choice>
              <mc:Fallback>
                <p:oleObj name="Documento" r:id="rId3" imgW="5765800" imgH="3606800" progId="Word.Document.12">
                  <p:link updateAutomatic="1"/>
                  <p:pic>
                    <p:nvPicPr>
                      <p:cNvPr id="0" name=""/>
                      <p:cNvPicPr/>
                      <p:nvPr/>
                    </p:nvPicPr>
                    <p:blipFill>
                      <a:blip r:embed="rId4"/>
                      <a:stretch>
                        <a:fillRect/>
                      </a:stretch>
                    </p:blipFill>
                    <p:spPr>
                      <a:xfrm>
                        <a:off x="181667" y="682625"/>
                        <a:ext cx="8704531" cy="5445125"/>
                      </a:xfrm>
                      <a:prstGeom prst="rect">
                        <a:avLst/>
                      </a:prstGeom>
                    </p:spPr>
                  </p:pic>
                </p:oleObj>
              </mc:Fallback>
            </mc:AlternateContent>
          </a:graphicData>
        </a:graphic>
      </p:graphicFrame>
      <p:pic>
        <p:nvPicPr>
          <p:cNvPr id="5" name="Imagen 4"/>
          <p:cNvPicPr>
            <a:picLocks noChangeAspect="1"/>
          </p:cNvPicPr>
          <p:nvPr/>
        </p:nvPicPr>
        <p:blipFill>
          <a:blip r:embed="rId5"/>
          <a:stretch>
            <a:fillRect/>
          </a:stretch>
        </p:blipFill>
        <p:spPr>
          <a:xfrm>
            <a:off x="7425698" y="5873948"/>
            <a:ext cx="1460500" cy="844352"/>
          </a:xfrm>
          <a:prstGeom prst="rect">
            <a:avLst/>
          </a:prstGeom>
        </p:spPr>
      </p:pic>
    </p:spTree>
    <p:extLst>
      <p:ext uri="{BB962C8B-B14F-4D97-AF65-F5344CB8AC3E}">
        <p14:creationId xmlns:p14="http://schemas.microsoft.com/office/powerpoint/2010/main" val="310754181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222249" y="396597"/>
            <a:ext cx="8620125" cy="1754327"/>
          </a:xfrm>
          <a:prstGeom prst="rect">
            <a:avLst/>
          </a:prstGeom>
        </p:spPr>
        <p:txBody>
          <a:bodyPr wrap="square">
            <a:spAutoFit/>
          </a:bodyPr>
          <a:lstStyle/>
          <a:p>
            <a:pPr algn="just"/>
            <a:r>
              <a:rPr lang="en-US" b="1" i="1" dirty="0"/>
              <a:t>Jatropha curcas</a:t>
            </a:r>
            <a:r>
              <a:rPr lang="en-US" b="1" dirty="0"/>
              <a:t> reproductive system</a:t>
            </a:r>
            <a:r>
              <a:rPr lang="en-US" i="1" dirty="0"/>
              <a:t/>
            </a:r>
            <a:br>
              <a:rPr lang="en-US" i="1" dirty="0"/>
            </a:br>
            <a:endParaRPr lang="en-US" i="1" dirty="0" smtClean="0"/>
          </a:p>
          <a:p>
            <a:pPr algn="just"/>
            <a:r>
              <a:rPr lang="en-US" dirty="0" smtClean="0"/>
              <a:t>We </a:t>
            </a:r>
            <a:r>
              <a:rPr lang="en-US" dirty="0"/>
              <a:t>found differences in the production and quality of fruits and seeds from the different reproductive systems of </a:t>
            </a:r>
            <a:r>
              <a:rPr lang="en-US" i="1" dirty="0"/>
              <a:t>J. curcas</a:t>
            </a:r>
            <a:r>
              <a:rPr lang="en-US" dirty="0"/>
              <a:t> (p &lt;0.001). The highest percentage of fruit set was recorded in free pollination treatments (</a:t>
            </a:r>
            <a:r>
              <a:rPr lang="en-US" dirty="0" err="1"/>
              <a:t>OpP</a:t>
            </a:r>
            <a:r>
              <a:rPr lang="en-US" dirty="0"/>
              <a:t>: 86.3 ± 2.2) and in </a:t>
            </a:r>
            <a:r>
              <a:rPr lang="en-US" dirty="0" err="1"/>
              <a:t>xenogamy</a:t>
            </a:r>
            <a:r>
              <a:rPr lang="en-US" dirty="0"/>
              <a:t> (XEN: 84.3 ± 6.3), </a:t>
            </a:r>
            <a:endParaRPr lang="es-ES" dirty="0"/>
          </a:p>
        </p:txBody>
      </p:sp>
      <p:pic>
        <p:nvPicPr>
          <p:cNvPr id="9" name="Imagen 8"/>
          <p:cNvPicPr>
            <a:picLocks noChangeAspect="1"/>
          </p:cNvPicPr>
          <p:nvPr/>
        </p:nvPicPr>
        <p:blipFill>
          <a:blip r:embed="rId2"/>
          <a:stretch>
            <a:fillRect/>
          </a:stretch>
        </p:blipFill>
        <p:spPr>
          <a:xfrm>
            <a:off x="304796" y="2555874"/>
            <a:ext cx="8451854" cy="1920876"/>
          </a:xfrm>
          <a:prstGeom prst="rect">
            <a:avLst/>
          </a:prstGeom>
        </p:spPr>
      </p:pic>
      <p:sp>
        <p:nvSpPr>
          <p:cNvPr id="10" name="Rectángulo 9"/>
          <p:cNvSpPr/>
          <p:nvPr/>
        </p:nvSpPr>
        <p:spPr>
          <a:xfrm>
            <a:off x="222249" y="4837162"/>
            <a:ext cx="8451854" cy="1477328"/>
          </a:xfrm>
          <a:prstGeom prst="rect">
            <a:avLst/>
          </a:prstGeom>
        </p:spPr>
        <p:txBody>
          <a:bodyPr wrap="square">
            <a:spAutoFit/>
          </a:bodyPr>
          <a:lstStyle/>
          <a:p>
            <a:pPr algn="just"/>
            <a:r>
              <a:rPr lang="en-US" dirty="0"/>
              <a:t>Regarding the number of fruits that reached maturity, the </a:t>
            </a:r>
            <a:r>
              <a:rPr lang="en-US" dirty="0" err="1"/>
              <a:t>OpP</a:t>
            </a:r>
            <a:r>
              <a:rPr lang="en-US" dirty="0"/>
              <a:t> and XEN treatments were statistically superior to all other treatments (</a:t>
            </a:r>
            <a:r>
              <a:rPr lang="en-US" i="1" dirty="0"/>
              <a:t>p</a:t>
            </a:r>
            <a:r>
              <a:rPr lang="en-US" dirty="0"/>
              <a:t> &lt; 0.001). The type of reproduction also influenced the quality of fruits and seeds, as the longest fruits were recorded in the </a:t>
            </a:r>
            <a:r>
              <a:rPr lang="en-US" dirty="0" err="1"/>
              <a:t>OpP</a:t>
            </a:r>
            <a:r>
              <a:rPr lang="en-US" dirty="0"/>
              <a:t> and XEN treatments (</a:t>
            </a:r>
            <a:r>
              <a:rPr lang="en-US" i="1" dirty="0"/>
              <a:t>p</a:t>
            </a:r>
            <a:r>
              <a:rPr lang="en-US" dirty="0"/>
              <a:t> &lt; 0.001) and heaviest seeds occurred in </a:t>
            </a:r>
            <a:r>
              <a:rPr lang="en-US" dirty="0" err="1"/>
              <a:t>OpP</a:t>
            </a:r>
            <a:r>
              <a:rPr lang="en-US" dirty="0"/>
              <a:t> treatment</a:t>
            </a:r>
            <a:r>
              <a:rPr lang="es-ES_tradnl" dirty="0"/>
              <a:t> </a:t>
            </a:r>
            <a:r>
              <a:rPr lang="es-ES_tradnl" dirty="0" smtClean="0"/>
              <a:t>.</a:t>
            </a:r>
            <a:endParaRPr lang="es-ES" dirty="0"/>
          </a:p>
        </p:txBody>
      </p:sp>
    </p:spTree>
    <p:extLst>
      <p:ext uri="{BB962C8B-B14F-4D97-AF65-F5344CB8AC3E}">
        <p14:creationId xmlns:p14="http://schemas.microsoft.com/office/powerpoint/2010/main" val="159404751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9249" y="1621018"/>
            <a:ext cx="7334251" cy="4760732"/>
          </a:xfrm>
        </p:spPr>
        <p:txBody>
          <a:bodyPr/>
          <a:lstStyle/>
          <a:p>
            <a:pPr algn="just"/>
            <a:r>
              <a:rPr lang="en-US" sz="2800" dirty="0"/>
              <a:t>A high diversity of flower-visiting insects (36 species) was found, of which nine were classified as efficient pollinators. </a:t>
            </a:r>
            <a:r>
              <a:rPr lang="en-US" sz="2800" dirty="0" smtClean="0"/>
              <a:t/>
            </a:r>
            <a:br>
              <a:rPr lang="en-US" sz="2800" dirty="0" smtClean="0"/>
            </a:br>
            <a:r>
              <a:rPr lang="en-US" sz="2800" dirty="0"/>
              <a:t/>
            </a:r>
            <a:br>
              <a:rPr lang="en-US" sz="2800" dirty="0"/>
            </a:br>
            <a:r>
              <a:rPr lang="en-US" sz="2800" dirty="0" smtClean="0"/>
              <a:t>The </a:t>
            </a:r>
            <a:r>
              <a:rPr lang="en-US" sz="2800" dirty="0"/>
              <a:t>native stingless bees </a:t>
            </a:r>
            <a:r>
              <a:rPr lang="en-US" sz="2800" i="1" dirty="0" err="1"/>
              <a:t>Scaptotrigona</a:t>
            </a:r>
            <a:r>
              <a:rPr lang="en-US" sz="2800" i="1" dirty="0"/>
              <a:t> </a:t>
            </a:r>
            <a:r>
              <a:rPr lang="en-US" sz="2800" i="1" dirty="0" err="1"/>
              <a:t>mexicana</a:t>
            </a:r>
            <a:r>
              <a:rPr lang="en-US" sz="2800" dirty="0"/>
              <a:t> (</a:t>
            </a:r>
            <a:r>
              <a:rPr lang="en-US" sz="2800" dirty="0" err="1"/>
              <a:t>Guérin-Meneville</a:t>
            </a:r>
            <a:r>
              <a:rPr lang="en-US" sz="2800" dirty="0"/>
              <a:t>) and </a:t>
            </a:r>
            <a:r>
              <a:rPr lang="en-US" sz="2800" i="1" dirty="0" err="1"/>
              <a:t>Trigona</a:t>
            </a:r>
            <a:r>
              <a:rPr lang="en-US" sz="2800" dirty="0"/>
              <a:t> (</a:t>
            </a:r>
            <a:r>
              <a:rPr lang="en-US" sz="2800" i="1" dirty="0" err="1"/>
              <a:t>Tetragonisca</a:t>
            </a:r>
            <a:r>
              <a:rPr lang="en-US" sz="2800" dirty="0"/>
              <a:t>)</a:t>
            </a:r>
            <a:r>
              <a:rPr lang="en-US" sz="2800" i="1" dirty="0"/>
              <a:t> </a:t>
            </a:r>
            <a:r>
              <a:rPr lang="en-US" sz="2800" i="1" dirty="0" err="1"/>
              <a:t>angustula</a:t>
            </a:r>
            <a:r>
              <a:rPr lang="en-US" sz="2800" dirty="0"/>
              <a:t> (</a:t>
            </a:r>
            <a:r>
              <a:rPr lang="en-US" sz="2800" dirty="0" err="1"/>
              <a:t>Latreille</a:t>
            </a:r>
            <a:r>
              <a:rPr lang="en-US" sz="2800" dirty="0"/>
              <a:t>) were the most frequent visitors and their presence coincided with the hours when the stigma was receptive. </a:t>
            </a:r>
            <a:endParaRPr lang="es-ES" sz="2800" dirty="0"/>
          </a:p>
        </p:txBody>
      </p:sp>
      <p:sp>
        <p:nvSpPr>
          <p:cNvPr id="3" name="CuadroTexto 2"/>
          <p:cNvSpPr txBox="1"/>
          <p:nvPr/>
        </p:nvSpPr>
        <p:spPr>
          <a:xfrm>
            <a:off x="857250" y="793750"/>
            <a:ext cx="3371962" cy="523220"/>
          </a:xfrm>
          <a:prstGeom prst="rect">
            <a:avLst/>
          </a:prstGeom>
          <a:noFill/>
        </p:spPr>
        <p:txBody>
          <a:bodyPr wrap="none" rtlCol="0">
            <a:spAutoFit/>
          </a:bodyPr>
          <a:lstStyle/>
          <a:p>
            <a:r>
              <a:rPr lang="en-US" sz="2800" b="1" dirty="0" smtClean="0"/>
              <a:t>Concluding remarks</a:t>
            </a:r>
            <a:endParaRPr lang="en-US" sz="2800" b="1" dirty="0"/>
          </a:p>
        </p:txBody>
      </p:sp>
      <p:pic>
        <p:nvPicPr>
          <p:cNvPr id="5" name="Imagen 4"/>
          <p:cNvPicPr>
            <a:picLocks noChangeAspect="1"/>
          </p:cNvPicPr>
          <p:nvPr/>
        </p:nvPicPr>
        <p:blipFill>
          <a:blip r:embed="rId2"/>
          <a:stretch>
            <a:fillRect/>
          </a:stretch>
        </p:blipFill>
        <p:spPr>
          <a:xfrm>
            <a:off x="7683500" y="2817465"/>
            <a:ext cx="1331659" cy="2672730"/>
          </a:xfrm>
          <a:prstGeom prst="rect">
            <a:avLst/>
          </a:prstGeom>
        </p:spPr>
      </p:pic>
    </p:spTree>
    <p:extLst>
      <p:ext uri="{BB962C8B-B14F-4D97-AF65-F5344CB8AC3E}">
        <p14:creationId xmlns:p14="http://schemas.microsoft.com/office/powerpoint/2010/main" val="39383308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9249" y="1621018"/>
            <a:ext cx="7334251" cy="4760732"/>
          </a:xfrm>
        </p:spPr>
        <p:txBody>
          <a:bodyPr/>
          <a:lstStyle/>
          <a:p>
            <a:pPr algn="just"/>
            <a:r>
              <a:rPr lang="en-US" sz="1800" dirty="0" smtClean="0"/>
              <a:t>In </a:t>
            </a:r>
            <a:r>
              <a:rPr lang="en-US" sz="1800" dirty="0"/>
              <a:t>the present study, </a:t>
            </a:r>
            <a:r>
              <a:rPr lang="en-US" sz="1800" i="1" dirty="0"/>
              <a:t>A. </a:t>
            </a:r>
            <a:r>
              <a:rPr lang="en-US" sz="1800" i="1" dirty="0" err="1"/>
              <a:t>mellifera</a:t>
            </a:r>
            <a:r>
              <a:rPr lang="en-US" sz="1800" dirty="0"/>
              <a:t> (L.) was infrequent in relation to other efficient pollinators (</a:t>
            </a:r>
            <a:r>
              <a:rPr lang="en-US" sz="1800" dirty="0" smtClean="0"/>
              <a:t>n = 3 individuals per plant) </a:t>
            </a:r>
            <a:r>
              <a:rPr lang="en-US" sz="1800" dirty="0"/>
              <a:t>and recorded only between 0800 and 0900 h. Additionally, </a:t>
            </a:r>
            <a:r>
              <a:rPr lang="en-US" sz="1800" dirty="0" smtClean="0"/>
              <a:t>66% of </a:t>
            </a:r>
            <a:r>
              <a:rPr lang="en-US" sz="1800" dirty="0"/>
              <a:t>individuals transported </a:t>
            </a:r>
            <a:r>
              <a:rPr lang="en-US" sz="1800" i="1" dirty="0"/>
              <a:t>J. curcas</a:t>
            </a:r>
            <a:r>
              <a:rPr lang="en-US" sz="1800" dirty="0"/>
              <a:t> pollen in great abundance, in the head, chest and legs, while </a:t>
            </a:r>
            <a:r>
              <a:rPr lang="en-US" sz="1800" dirty="0" smtClean="0"/>
              <a:t>33% </a:t>
            </a:r>
            <a:r>
              <a:rPr lang="en-US" sz="1800" dirty="0"/>
              <a:t>of them transported pollen from different plant species. </a:t>
            </a:r>
            <a:r>
              <a:rPr lang="en-US" sz="1800" dirty="0" smtClean="0"/>
              <a:t/>
            </a:r>
            <a:br>
              <a:rPr lang="en-US" sz="1800" dirty="0" smtClean="0"/>
            </a:br>
            <a:r>
              <a:rPr lang="en-US" sz="1800" dirty="0" smtClean="0"/>
              <a:t/>
            </a:r>
            <a:br>
              <a:rPr lang="en-US" sz="1800" dirty="0" smtClean="0"/>
            </a:br>
            <a:r>
              <a:rPr lang="en-US" sz="1800" dirty="0" smtClean="0"/>
              <a:t>This </a:t>
            </a:r>
            <a:r>
              <a:rPr lang="en-US" sz="1800" dirty="0"/>
              <a:t>result is contrary to most previous studies where </a:t>
            </a:r>
            <a:r>
              <a:rPr lang="en-US" sz="1800" i="1" dirty="0"/>
              <a:t>A. </a:t>
            </a:r>
            <a:r>
              <a:rPr lang="en-US" sz="1800" i="1" dirty="0" err="1"/>
              <a:t>mellifera</a:t>
            </a:r>
            <a:r>
              <a:rPr lang="en-US" sz="1800" dirty="0"/>
              <a:t> has been registered as the most efficient pollinator in </a:t>
            </a:r>
            <a:r>
              <a:rPr lang="en-US" sz="1800" i="1" dirty="0"/>
              <a:t>J. curcas</a:t>
            </a:r>
            <a:r>
              <a:rPr lang="en-US" sz="1800" dirty="0"/>
              <a:t> (</a:t>
            </a:r>
            <a:r>
              <a:rPr lang="en-US" sz="1800" dirty="0" err="1"/>
              <a:t>Raju</a:t>
            </a:r>
            <a:r>
              <a:rPr lang="en-US" sz="1800" dirty="0"/>
              <a:t> and </a:t>
            </a:r>
            <a:r>
              <a:rPr lang="en-US" sz="1800" dirty="0" err="1"/>
              <a:t>Ezradanam</a:t>
            </a:r>
            <a:r>
              <a:rPr lang="en-US" sz="1800" dirty="0"/>
              <a:t> 2002, Bhattacharya </a:t>
            </a:r>
            <a:r>
              <a:rPr lang="en-US" sz="1800" i="1" dirty="0"/>
              <a:t>et al</a:t>
            </a:r>
            <a:r>
              <a:rPr lang="en-US" sz="1800" dirty="0"/>
              <a:t> 2005, </a:t>
            </a:r>
            <a:r>
              <a:rPr lang="en-US" sz="1800" dirty="0" err="1"/>
              <a:t>Dhillon</a:t>
            </a:r>
            <a:r>
              <a:rPr lang="en-US" sz="1800" dirty="0"/>
              <a:t> </a:t>
            </a:r>
            <a:r>
              <a:rPr lang="en-US" sz="1800" i="1" dirty="0"/>
              <a:t>et al</a:t>
            </a:r>
            <a:r>
              <a:rPr lang="en-US" sz="1800" dirty="0"/>
              <a:t> 2006, Chang-Wei </a:t>
            </a:r>
            <a:r>
              <a:rPr lang="en-US" sz="1800" i="1" dirty="0"/>
              <a:t>et al</a:t>
            </a:r>
            <a:r>
              <a:rPr lang="en-US" sz="1800" dirty="0"/>
              <a:t> 2007b, </a:t>
            </a:r>
            <a:r>
              <a:rPr lang="en-US" sz="1800" dirty="0" err="1"/>
              <a:t>Quin</a:t>
            </a:r>
            <a:r>
              <a:rPr lang="en-US" sz="1800" dirty="0"/>
              <a:t> </a:t>
            </a:r>
            <a:r>
              <a:rPr lang="en-US" sz="1800" i="1" dirty="0"/>
              <a:t>et al</a:t>
            </a:r>
            <a:r>
              <a:rPr lang="en-US" sz="1800" dirty="0"/>
              <a:t> 2007, </a:t>
            </a:r>
            <a:r>
              <a:rPr lang="en-US" sz="1800" dirty="0" err="1"/>
              <a:t>Rianti</a:t>
            </a:r>
            <a:r>
              <a:rPr lang="en-US" sz="1800" dirty="0"/>
              <a:t> </a:t>
            </a:r>
            <a:r>
              <a:rPr lang="en-US" sz="1800" i="1" dirty="0"/>
              <a:t>et al</a:t>
            </a:r>
            <a:r>
              <a:rPr lang="en-US" sz="1800" dirty="0"/>
              <a:t> 2010, </a:t>
            </a:r>
            <a:r>
              <a:rPr lang="en-US" sz="1800" dirty="0" err="1"/>
              <a:t>Kaur</a:t>
            </a:r>
            <a:r>
              <a:rPr lang="en-US" sz="1800" dirty="0"/>
              <a:t> </a:t>
            </a:r>
            <a:r>
              <a:rPr lang="en-US" sz="1800" i="1" dirty="0"/>
              <a:t>et al</a:t>
            </a:r>
            <a:r>
              <a:rPr lang="en-US" sz="1800" dirty="0"/>
              <a:t> 2011). </a:t>
            </a:r>
            <a:r>
              <a:rPr lang="en-US" sz="1800" dirty="0" smtClean="0"/>
              <a:t/>
            </a:r>
            <a:br>
              <a:rPr lang="en-US" sz="1800" dirty="0" smtClean="0"/>
            </a:br>
            <a:r>
              <a:rPr lang="en-US" sz="1800" dirty="0"/>
              <a:t/>
            </a:r>
            <a:br>
              <a:rPr lang="en-US" sz="1800" dirty="0"/>
            </a:br>
            <a:r>
              <a:rPr lang="en-US" sz="1800" dirty="0" smtClean="0"/>
              <a:t>We </a:t>
            </a:r>
            <a:r>
              <a:rPr lang="en-US" sz="1800" dirty="0"/>
              <a:t>classify this species as occasional pollinator for </a:t>
            </a:r>
            <a:r>
              <a:rPr lang="en-US" sz="1800" i="1" dirty="0"/>
              <a:t>J. curcas</a:t>
            </a:r>
            <a:r>
              <a:rPr lang="en-US" sz="1800" dirty="0"/>
              <a:t> at this site in the Mexican tropics, and it can perform both </a:t>
            </a:r>
            <a:r>
              <a:rPr lang="en-US" sz="1800" dirty="0" err="1"/>
              <a:t>geitonogamy</a:t>
            </a:r>
            <a:r>
              <a:rPr lang="en-US" sz="1800" dirty="0"/>
              <a:t> and </a:t>
            </a:r>
            <a:r>
              <a:rPr lang="en-US" sz="1800" dirty="0" err="1"/>
              <a:t>xenogamy</a:t>
            </a:r>
            <a:r>
              <a:rPr lang="en-US" sz="1800" dirty="0"/>
              <a:t>.</a:t>
            </a:r>
            <a:r>
              <a:rPr lang="es-ES_tradnl" sz="1800" dirty="0"/>
              <a:t> </a:t>
            </a:r>
            <a:endParaRPr lang="es-ES" sz="1800" dirty="0"/>
          </a:p>
        </p:txBody>
      </p:sp>
      <p:sp>
        <p:nvSpPr>
          <p:cNvPr id="3" name="CuadroTexto 2"/>
          <p:cNvSpPr txBox="1"/>
          <p:nvPr/>
        </p:nvSpPr>
        <p:spPr>
          <a:xfrm>
            <a:off x="857250" y="793750"/>
            <a:ext cx="3178349" cy="523220"/>
          </a:xfrm>
          <a:prstGeom prst="rect">
            <a:avLst/>
          </a:prstGeom>
          <a:noFill/>
        </p:spPr>
        <p:txBody>
          <a:bodyPr wrap="none" rtlCol="0">
            <a:spAutoFit/>
          </a:bodyPr>
          <a:lstStyle/>
          <a:p>
            <a:r>
              <a:rPr lang="en-US" sz="2800" b="1" dirty="0" smtClean="0"/>
              <a:t>Concluding</a:t>
            </a:r>
            <a:r>
              <a:rPr lang="en-US" sz="2400" b="1" dirty="0" smtClean="0"/>
              <a:t> remarks</a:t>
            </a:r>
            <a:endParaRPr lang="en-US" sz="2400" b="1" dirty="0"/>
          </a:p>
        </p:txBody>
      </p:sp>
      <p:pic>
        <p:nvPicPr>
          <p:cNvPr id="5" name="Imagen 4"/>
          <p:cNvPicPr>
            <a:picLocks noChangeAspect="1"/>
          </p:cNvPicPr>
          <p:nvPr/>
        </p:nvPicPr>
        <p:blipFill>
          <a:blip r:embed="rId2"/>
          <a:stretch>
            <a:fillRect/>
          </a:stretch>
        </p:blipFill>
        <p:spPr>
          <a:xfrm>
            <a:off x="7683500" y="2817465"/>
            <a:ext cx="1331659" cy="2672730"/>
          </a:xfrm>
          <a:prstGeom prst="rect">
            <a:avLst/>
          </a:prstGeom>
        </p:spPr>
      </p:pic>
    </p:spTree>
    <p:extLst>
      <p:ext uri="{BB962C8B-B14F-4D97-AF65-F5344CB8AC3E}">
        <p14:creationId xmlns:p14="http://schemas.microsoft.com/office/powerpoint/2010/main" val="261144430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1500" y="274637"/>
            <a:ext cx="8001000" cy="6313487"/>
          </a:xfrm>
        </p:spPr>
        <p:txBody>
          <a:bodyPr/>
          <a:lstStyle/>
          <a:p>
            <a:r>
              <a:rPr lang="en-US" sz="2800" dirty="0" smtClean="0"/>
              <a:t>It </a:t>
            </a:r>
            <a:r>
              <a:rPr lang="en-US" sz="2800" dirty="0"/>
              <a:t>is noteworthy that the female flowers open before the male flowers, favoring </a:t>
            </a:r>
            <a:r>
              <a:rPr lang="en-US" sz="2800" dirty="0" err="1"/>
              <a:t>xenogamy</a:t>
            </a:r>
            <a:r>
              <a:rPr lang="en-US" sz="2800" dirty="0"/>
              <a:t>, which may explain the high genetic variability reported in </a:t>
            </a:r>
            <a:r>
              <a:rPr lang="en-US" sz="2800" i="1" dirty="0"/>
              <a:t>J. curcas</a:t>
            </a:r>
            <a:r>
              <a:rPr lang="en-US" sz="2800" dirty="0"/>
              <a:t> for this region of the world.</a:t>
            </a:r>
            <a:r>
              <a:rPr lang="es-ES_tradnl" sz="2800" dirty="0"/>
              <a:t> </a:t>
            </a:r>
            <a:endParaRPr lang="es-ES" sz="2800" dirty="0"/>
          </a:p>
        </p:txBody>
      </p:sp>
      <p:sp>
        <p:nvSpPr>
          <p:cNvPr id="3" name="CuadroTexto 2"/>
          <p:cNvSpPr txBox="1"/>
          <p:nvPr/>
        </p:nvSpPr>
        <p:spPr>
          <a:xfrm>
            <a:off x="857250" y="793750"/>
            <a:ext cx="3178349" cy="523220"/>
          </a:xfrm>
          <a:prstGeom prst="rect">
            <a:avLst/>
          </a:prstGeom>
          <a:noFill/>
        </p:spPr>
        <p:txBody>
          <a:bodyPr wrap="none" rtlCol="0">
            <a:spAutoFit/>
          </a:bodyPr>
          <a:lstStyle/>
          <a:p>
            <a:r>
              <a:rPr lang="en-US" sz="2800" b="1" dirty="0" smtClean="0"/>
              <a:t>Concluding</a:t>
            </a:r>
            <a:r>
              <a:rPr lang="en-US" sz="2400" b="1" dirty="0" smtClean="0"/>
              <a:t> remarks</a:t>
            </a:r>
            <a:endParaRPr lang="en-US" sz="2400" b="1" dirty="0"/>
          </a:p>
        </p:txBody>
      </p:sp>
    </p:spTree>
    <p:extLst>
      <p:ext uri="{BB962C8B-B14F-4D97-AF65-F5344CB8AC3E}">
        <p14:creationId xmlns:p14="http://schemas.microsoft.com/office/powerpoint/2010/main" val="1448980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341990"/>
            <a:ext cx="7313613" cy="868362"/>
          </a:xfrm>
        </p:spPr>
        <p:txBody>
          <a:bodyPr/>
          <a:lstStyle/>
          <a:p>
            <a:r>
              <a:rPr lang="es-ES_tradnl" sz="4800" b="1" dirty="0" err="1" smtClean="0"/>
              <a:t>Thanks</a:t>
            </a:r>
            <a:r>
              <a:rPr lang="es-ES_tradnl" sz="4800" b="1" dirty="0" smtClean="0"/>
              <a:t>!</a:t>
            </a:r>
            <a:endParaRPr lang="es-ES" sz="6600" dirty="0"/>
          </a:p>
        </p:txBody>
      </p:sp>
      <p:sp>
        <p:nvSpPr>
          <p:cNvPr id="3" name="TextBox 2"/>
          <p:cNvSpPr txBox="1">
            <a:spLocks noChangeArrowheads="1"/>
          </p:cNvSpPr>
          <p:nvPr/>
        </p:nvSpPr>
        <p:spPr bwMode="auto">
          <a:xfrm>
            <a:off x="1301750" y="1726813"/>
            <a:ext cx="601679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err="1" smtClean="0"/>
              <a:t>Proyecto</a:t>
            </a:r>
            <a:r>
              <a:rPr lang="en-US" sz="2800" dirty="0" smtClean="0"/>
              <a:t> Jatropha </a:t>
            </a:r>
          </a:p>
          <a:p>
            <a:pPr algn="ctr" eaLnBrk="1" hangingPunct="1"/>
            <a:r>
              <a:rPr lang="en-US" sz="2800" dirty="0" smtClean="0"/>
              <a:t>del CenBio-UNACH</a:t>
            </a:r>
            <a:endParaRPr lang="en-US" sz="2800" dirty="0"/>
          </a:p>
          <a:p>
            <a:pPr algn="ctr" eaLnBrk="1" hangingPunct="1"/>
            <a:r>
              <a:rPr lang="en-US" i="1" dirty="0"/>
              <a:t>(</a:t>
            </a:r>
            <a:r>
              <a:rPr lang="en-US" i="1" dirty="0" err="1" smtClean="0"/>
              <a:t>www.biociencias.unach.mx</a:t>
            </a:r>
            <a:r>
              <a:rPr lang="en-US" i="1" dirty="0" smtClean="0"/>
              <a:t>)</a:t>
            </a:r>
            <a:endParaRPr lang="en-US" i="1" dirty="0"/>
          </a:p>
        </p:txBody>
      </p:sp>
      <p:sp>
        <p:nvSpPr>
          <p:cNvPr id="4" name="TextBox 3"/>
          <p:cNvSpPr txBox="1">
            <a:spLocks noChangeArrowheads="1"/>
          </p:cNvSpPr>
          <p:nvPr/>
        </p:nvSpPr>
        <p:spPr bwMode="auto">
          <a:xfrm>
            <a:off x="772082" y="3454378"/>
            <a:ext cx="69342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dirty="0"/>
              <a:t>Dr. Miguel Salvador Figueroa</a:t>
            </a:r>
          </a:p>
          <a:p>
            <a:pPr algn="ctr" eaLnBrk="1" hangingPunct="1"/>
            <a:r>
              <a:rPr lang="en-US" sz="2000" b="1" dirty="0" smtClean="0"/>
              <a:t>Dr. </a:t>
            </a:r>
            <a:r>
              <a:rPr lang="en-US" sz="2000" b="1" dirty="0"/>
              <a:t>Isidro Ovando Medina</a:t>
            </a:r>
          </a:p>
          <a:p>
            <a:pPr algn="ctr" eaLnBrk="1" hangingPunct="1"/>
            <a:r>
              <a:rPr lang="en-US" sz="2000" b="1" dirty="0" err="1"/>
              <a:t>Dra</a:t>
            </a:r>
            <a:r>
              <a:rPr lang="en-US" sz="2000" b="1" dirty="0"/>
              <a:t>. Lourdes Adriano Anaya</a:t>
            </a:r>
          </a:p>
          <a:p>
            <a:pPr algn="ctr" eaLnBrk="1" hangingPunct="1"/>
            <a:r>
              <a:rPr lang="en-US" sz="2000" b="1" dirty="0" smtClean="0"/>
              <a:t>MC</a:t>
            </a:r>
            <a:r>
              <a:rPr lang="en-US" sz="2000" b="1" dirty="0"/>
              <a:t>. José Alfredo </a:t>
            </a:r>
            <a:r>
              <a:rPr lang="en-US" sz="2000" b="1" dirty="0" err="1"/>
              <a:t>Vázquez</a:t>
            </a:r>
            <a:r>
              <a:rPr lang="en-US" sz="2000" b="1" dirty="0"/>
              <a:t> Ovando</a:t>
            </a:r>
            <a:endParaRPr lang="en-US" sz="2000" dirty="0"/>
          </a:p>
          <a:p>
            <a:pPr algn="ctr" eaLnBrk="1" hangingPunct="1"/>
            <a:r>
              <a:rPr lang="en-US" sz="2000" b="1" dirty="0" smtClean="0"/>
              <a:t>MB</a:t>
            </a:r>
            <a:r>
              <a:rPr lang="en-US" sz="2000" b="1" dirty="0"/>
              <a:t>. Sonia Ruiz </a:t>
            </a:r>
            <a:r>
              <a:rPr lang="en-US" sz="2000" b="1" dirty="0" smtClean="0"/>
              <a:t>González</a:t>
            </a:r>
          </a:p>
          <a:p>
            <a:pPr algn="ctr" eaLnBrk="1" hangingPunct="1"/>
            <a:r>
              <a:rPr lang="en-US" sz="2000" b="1" dirty="0" smtClean="0"/>
              <a:t>MC</a:t>
            </a:r>
            <a:r>
              <a:rPr lang="en-US" sz="2000" b="1" dirty="0" smtClean="0"/>
              <a:t>. Manuel </a:t>
            </a:r>
            <a:r>
              <a:rPr lang="en-US" sz="2000" b="1" dirty="0" err="1" smtClean="0"/>
              <a:t>Rincón</a:t>
            </a:r>
            <a:r>
              <a:rPr lang="en-US" sz="2000" b="1" dirty="0" smtClean="0"/>
              <a:t> </a:t>
            </a:r>
            <a:r>
              <a:rPr lang="en-US" sz="2000" b="1" dirty="0" err="1" smtClean="0"/>
              <a:t>Rabanales</a:t>
            </a:r>
            <a:endParaRPr lang="en-US" sz="2000" b="1" dirty="0" smtClean="0"/>
          </a:p>
          <a:p>
            <a:pPr algn="ctr" eaLnBrk="1" hangingPunct="1"/>
            <a:r>
              <a:rPr lang="en-US" sz="2000" b="1" dirty="0" smtClean="0"/>
              <a:t>MB</a:t>
            </a:r>
            <a:r>
              <a:rPr lang="en-US" sz="2000" b="1" dirty="0"/>
              <a:t>.</a:t>
            </a:r>
            <a:r>
              <a:rPr lang="en-US" sz="2000" b="1" dirty="0" smtClean="0"/>
              <a:t> </a:t>
            </a:r>
            <a:r>
              <a:rPr lang="en-US" sz="2000" b="1" dirty="0" err="1" smtClean="0"/>
              <a:t>Gamaliel</a:t>
            </a:r>
            <a:r>
              <a:rPr lang="en-US" sz="2000" b="1" dirty="0" smtClean="0"/>
              <a:t> Vel</a:t>
            </a:r>
            <a:r>
              <a:rPr lang="en-US" sz="2000" b="1" dirty="0" smtClean="0"/>
              <a:t>ázquez </a:t>
            </a:r>
            <a:r>
              <a:rPr lang="en-US" sz="2000" b="1" dirty="0" err="1" smtClean="0"/>
              <a:t>Ovalle</a:t>
            </a:r>
            <a:endParaRPr lang="en-US" sz="2000" b="1" dirty="0"/>
          </a:p>
        </p:txBody>
      </p:sp>
      <p:pic>
        <p:nvPicPr>
          <p:cNvPr id="32" name="Imagen 3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95081" y="289378"/>
            <a:ext cx="1126047" cy="1409570"/>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1206574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6"/>
          <p:cNvSpPr txBox="1">
            <a:spLocks/>
          </p:cNvSpPr>
          <p:nvPr/>
        </p:nvSpPr>
        <p:spPr bwMode="auto">
          <a:xfrm>
            <a:off x="3352811" y="457205"/>
            <a:ext cx="2486025" cy="608015"/>
          </a:xfrm>
          <a:prstGeom prst="rect">
            <a:avLst/>
          </a:prstGeom>
          <a:noFill/>
          <a:ln w="9525">
            <a:noFill/>
            <a:miter lim="800000"/>
            <a:headEnd/>
            <a:tailEnd/>
          </a:ln>
        </p:spPr>
        <p:txBody>
          <a:bodyPr>
            <a:prstTxWarp prst="textNoShape">
              <a:avLst/>
            </a:prstTxWarp>
            <a:normAutofit/>
          </a:bodyPr>
          <a:lstStyle/>
          <a:p>
            <a:pPr algn="ctr" fontAlgn="auto">
              <a:spcBef>
                <a:spcPts val="2400"/>
              </a:spcBef>
              <a:spcAft>
                <a:spcPts val="0"/>
              </a:spcAft>
              <a:buSzPct val="90000"/>
              <a:buFont typeface="Wingdings" pitchFamily="2" charset="2"/>
              <a:buNone/>
              <a:defRPr/>
            </a:pPr>
            <a:r>
              <a:rPr lang="en-US" b="1" dirty="0" smtClean="0">
                <a:solidFill>
                  <a:schemeClr val="tx2"/>
                </a:solidFill>
                <a:effectLst>
                  <a:outerShdw blurRad="50800" dist="38100" dir="2700000" algn="tl" rotWithShape="0">
                    <a:prstClr val="black">
                      <a:alpha val="40000"/>
                    </a:prstClr>
                  </a:outerShdw>
                </a:effectLst>
                <a:latin typeface="+mn-lt"/>
                <a:ea typeface="ＭＳ Ｐゴシック" pitchFamily="-109" charset="-128"/>
                <a:cs typeface="ＭＳ Ｐゴシック" pitchFamily="-109" charset="-128"/>
              </a:rPr>
              <a:t>INTRODUCTION</a:t>
            </a:r>
            <a:r>
              <a:rPr lang="es-ES" b="1" dirty="0" smtClean="0">
                <a:solidFill>
                  <a:schemeClr val="tx2"/>
                </a:solidFill>
                <a:effectLst>
                  <a:outerShdw blurRad="50800" dist="38100" dir="2700000" algn="tl" rotWithShape="0">
                    <a:prstClr val="black">
                      <a:alpha val="40000"/>
                    </a:prstClr>
                  </a:outerShdw>
                </a:effectLst>
                <a:latin typeface="+mn-lt"/>
                <a:ea typeface="ＭＳ Ｐゴシック" pitchFamily="-109" charset="-128"/>
                <a:cs typeface="ＭＳ Ｐゴシック" pitchFamily="-109" charset="-128"/>
              </a:rPr>
              <a:t>…</a:t>
            </a:r>
            <a:endParaRPr lang="en-US" b="1" dirty="0">
              <a:solidFill>
                <a:schemeClr val="tx2"/>
              </a:solidFill>
              <a:effectLst>
                <a:outerShdw blurRad="50800" dist="38100" dir="2700000" algn="tl" rotWithShape="0">
                  <a:prstClr val="black">
                    <a:alpha val="40000"/>
                  </a:prstClr>
                </a:outerShdw>
              </a:effectLst>
              <a:latin typeface="+mn-lt"/>
              <a:ea typeface="ＭＳ Ｐゴシック" pitchFamily="-109" charset="-128"/>
              <a:cs typeface="ＭＳ Ｐゴシック" pitchFamily="-109" charset="-128"/>
            </a:endParaRPr>
          </a:p>
          <a:p>
            <a:pPr algn="ctr" fontAlgn="auto">
              <a:spcBef>
                <a:spcPts val="2400"/>
              </a:spcBef>
              <a:spcAft>
                <a:spcPts val="0"/>
              </a:spcAft>
              <a:buSzPct val="90000"/>
              <a:buFont typeface="Wingdings" pitchFamily="2" charset="2"/>
              <a:buNone/>
              <a:defRPr/>
            </a:pPr>
            <a:endParaRPr lang="en-US" b="1" dirty="0">
              <a:solidFill>
                <a:schemeClr val="tx2"/>
              </a:solidFill>
              <a:effectLst>
                <a:outerShdw blurRad="50800" dist="38100" dir="2700000" algn="tl" rotWithShape="0">
                  <a:prstClr val="black">
                    <a:alpha val="40000"/>
                  </a:prstClr>
                </a:outerShdw>
              </a:effectLst>
              <a:latin typeface="+mn-lt"/>
              <a:ea typeface="ＭＳ Ｐゴシック" pitchFamily="-109" charset="-128"/>
              <a:cs typeface="ＭＳ Ｐゴシック" pitchFamily="-109" charset="-128"/>
            </a:endParaRPr>
          </a:p>
        </p:txBody>
      </p:sp>
      <p:sp>
        <p:nvSpPr>
          <p:cNvPr id="15363" name="4 CuadroTexto"/>
          <p:cNvSpPr txBox="1">
            <a:spLocks noChangeArrowheads="1"/>
          </p:cNvSpPr>
          <p:nvPr/>
        </p:nvSpPr>
        <p:spPr bwMode="auto">
          <a:xfrm>
            <a:off x="321552" y="1961616"/>
            <a:ext cx="3024336" cy="3539431"/>
          </a:xfrm>
          <a:prstGeom prst="rect">
            <a:avLst/>
          </a:prstGeom>
          <a:noFill/>
          <a:ln w="9525">
            <a:noFill/>
            <a:miter lim="800000"/>
            <a:headEnd/>
            <a:tailEnd/>
          </a:ln>
        </p:spPr>
        <p:txBody>
          <a:bodyPr wrap="square">
            <a:prstTxWarp prst="textNoShape">
              <a:avLst/>
            </a:prstTxWarp>
            <a:spAutoFit/>
          </a:bodyPr>
          <a:lstStyle/>
          <a:p>
            <a:r>
              <a:rPr lang="es-ES_tradnl" sz="2800" i="1" dirty="0" smtClean="0"/>
              <a:t>J. </a:t>
            </a:r>
            <a:r>
              <a:rPr lang="es-ES" sz="2800" i="1" dirty="0" smtClean="0"/>
              <a:t>c</a:t>
            </a:r>
            <a:r>
              <a:rPr lang="es-ES_tradnl" sz="2800" i="1" dirty="0" smtClean="0"/>
              <a:t>urcas </a:t>
            </a:r>
            <a:r>
              <a:rPr lang="en-US" sz="2800" dirty="0" smtClean="0"/>
              <a:t>has </a:t>
            </a:r>
            <a:r>
              <a:rPr lang="en-US" sz="2800" dirty="0"/>
              <a:t>gained economic importance in the last decade due to the extraction of seed oil for biodiesel production.</a:t>
            </a:r>
            <a:endParaRPr lang="es-ES" sz="2800" dirty="0"/>
          </a:p>
        </p:txBody>
      </p:sp>
      <p:pic>
        <p:nvPicPr>
          <p:cNvPr id="5" name="Imagen 1" descr="20100712biodiese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98890" y="705138"/>
            <a:ext cx="1584176" cy="1624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4678610" y="1678784"/>
            <a:ext cx="1152128" cy="338554"/>
          </a:xfrm>
          <a:prstGeom prst="rect">
            <a:avLst/>
          </a:prstGeom>
          <a:noFill/>
        </p:spPr>
        <p:txBody>
          <a:bodyPr wrap="square" rtlCol="0">
            <a:spAutoFit/>
          </a:bodyPr>
          <a:lstStyle/>
          <a:p>
            <a:pPr algn="ctr"/>
            <a:r>
              <a:rPr lang="es-ES" sz="800" dirty="0" smtClean="0">
                <a:solidFill>
                  <a:srgbClr val="4D4D4D"/>
                </a:solidFill>
                <a:latin typeface="Bernard MT Condensed"/>
                <a:cs typeface="Bernard MT Condensed"/>
              </a:rPr>
              <a:t>Aceite vegetal / Grasa animal / Desechos</a:t>
            </a:r>
            <a:endParaRPr lang="es-ES" sz="800" dirty="0">
              <a:solidFill>
                <a:srgbClr val="4D4D4D"/>
              </a:solidFill>
              <a:latin typeface="Bernard MT Condensed"/>
              <a:cs typeface="Bernard MT Condensed"/>
            </a:endParaRPr>
          </a:p>
        </p:txBody>
      </p:sp>
      <p:sp>
        <p:nvSpPr>
          <p:cNvPr id="9" name="CuadroTexto 8"/>
          <p:cNvSpPr txBox="1"/>
          <p:nvPr/>
        </p:nvSpPr>
        <p:spPr>
          <a:xfrm>
            <a:off x="3670498" y="2568663"/>
            <a:ext cx="720080" cy="338554"/>
          </a:xfrm>
          <a:prstGeom prst="rect">
            <a:avLst/>
          </a:prstGeom>
          <a:noFill/>
        </p:spPr>
        <p:txBody>
          <a:bodyPr wrap="square" rtlCol="0">
            <a:spAutoFit/>
          </a:bodyPr>
          <a:lstStyle/>
          <a:p>
            <a:pPr algn="ctr"/>
            <a:r>
              <a:rPr lang="es-ES" sz="800" dirty="0" smtClean="0">
                <a:solidFill>
                  <a:srgbClr val="4D4D4D"/>
                </a:solidFill>
                <a:latin typeface="Bernard MT Condensed"/>
                <a:cs typeface="Bernard MT Condensed"/>
              </a:rPr>
              <a:t>Metanol más Catalizador</a:t>
            </a:r>
            <a:endParaRPr lang="es-ES" sz="800" dirty="0">
              <a:solidFill>
                <a:srgbClr val="4D4D4D"/>
              </a:solidFill>
              <a:latin typeface="Bernard MT Condensed"/>
              <a:cs typeface="Bernard MT Condensed"/>
            </a:endParaRPr>
          </a:p>
        </p:txBody>
      </p:sp>
      <p:sp>
        <p:nvSpPr>
          <p:cNvPr id="10" name="CuadroTexto 9"/>
          <p:cNvSpPr txBox="1"/>
          <p:nvPr/>
        </p:nvSpPr>
        <p:spPr>
          <a:xfrm>
            <a:off x="5974754" y="2542880"/>
            <a:ext cx="720080" cy="374572"/>
          </a:xfrm>
          <a:prstGeom prst="roundRect">
            <a:avLst/>
          </a:prstGeom>
          <a:noFill/>
        </p:spPr>
        <p:txBody>
          <a:bodyPr wrap="square" rtlCol="0">
            <a:spAutoFit/>
          </a:bodyPr>
          <a:lstStyle/>
          <a:p>
            <a:pPr algn="ctr"/>
            <a:r>
              <a:rPr lang="es-ES" sz="800" dirty="0" smtClean="0">
                <a:solidFill>
                  <a:srgbClr val="4D4D4D"/>
                </a:solidFill>
                <a:latin typeface="Bernard MT Condensed"/>
                <a:cs typeface="Bernard MT Condensed"/>
              </a:rPr>
              <a:t>Biodiesel crudo</a:t>
            </a:r>
            <a:endParaRPr lang="es-ES" sz="800" dirty="0">
              <a:solidFill>
                <a:srgbClr val="4D4D4D"/>
              </a:solidFill>
              <a:latin typeface="Bernard MT Condensed"/>
              <a:cs typeface="Bernard MT Condensed"/>
            </a:endParaRPr>
          </a:p>
        </p:txBody>
      </p:sp>
      <p:sp>
        <p:nvSpPr>
          <p:cNvPr id="11" name="Rectángulo redondeado 10"/>
          <p:cNvSpPr/>
          <p:nvPr/>
        </p:nvSpPr>
        <p:spPr>
          <a:xfrm>
            <a:off x="4678610" y="2629290"/>
            <a:ext cx="1080120" cy="345638"/>
          </a:xfrm>
          <a:prstGeom prst="roundRect">
            <a:avLst/>
          </a:prstGeom>
          <a:solidFill>
            <a:schemeClr val="accent4">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800" dirty="0" smtClean="0">
                <a:latin typeface="Bernard MT Condensed"/>
                <a:cs typeface="Bernard MT Condensed"/>
              </a:rPr>
              <a:t>Transesterificación</a:t>
            </a:r>
            <a:endParaRPr lang="es-ES" sz="800" dirty="0">
              <a:latin typeface="Bernard MT Condensed"/>
              <a:cs typeface="Bernard MT Condensed"/>
            </a:endParaRPr>
          </a:p>
        </p:txBody>
      </p:sp>
      <p:sp>
        <p:nvSpPr>
          <p:cNvPr id="13" name="CuadroTexto 12"/>
          <p:cNvSpPr txBox="1"/>
          <p:nvPr/>
        </p:nvSpPr>
        <p:spPr>
          <a:xfrm>
            <a:off x="4750618" y="3380169"/>
            <a:ext cx="936104" cy="238363"/>
          </a:xfrm>
          <a:prstGeom prst="roundRect">
            <a:avLst/>
          </a:prstGeom>
          <a:noFill/>
        </p:spPr>
        <p:txBody>
          <a:bodyPr wrap="square" rtlCol="0">
            <a:spAutoFit/>
          </a:bodyPr>
          <a:lstStyle/>
          <a:p>
            <a:pPr algn="ctr"/>
            <a:r>
              <a:rPr lang="es-ES" sz="800" dirty="0" smtClean="0">
                <a:solidFill>
                  <a:srgbClr val="4D4D4D"/>
                </a:solidFill>
                <a:latin typeface="Bernard MT Condensed"/>
                <a:cs typeface="Bernard MT Condensed"/>
              </a:rPr>
              <a:t>Glicerina cruda</a:t>
            </a:r>
            <a:endParaRPr lang="es-ES" sz="800" dirty="0">
              <a:solidFill>
                <a:srgbClr val="4D4D4D"/>
              </a:solidFill>
              <a:latin typeface="Bernard MT Condensed"/>
              <a:cs typeface="Bernard MT Condensed"/>
            </a:endParaRPr>
          </a:p>
        </p:txBody>
      </p:sp>
      <p:sp>
        <p:nvSpPr>
          <p:cNvPr id="14" name="Rectángulo redondeado 13"/>
          <p:cNvSpPr/>
          <p:nvPr/>
        </p:nvSpPr>
        <p:spPr>
          <a:xfrm>
            <a:off x="3598490" y="4098253"/>
            <a:ext cx="792088" cy="345638"/>
          </a:xfrm>
          <a:prstGeom prst="round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800" dirty="0" smtClean="0">
                <a:latin typeface="Bernard MT Condensed"/>
                <a:cs typeface="Bernard MT Condensed"/>
              </a:rPr>
              <a:t>Recuperación de metanol</a:t>
            </a:r>
            <a:endParaRPr lang="es-ES" sz="800" dirty="0">
              <a:latin typeface="Bernard MT Condensed"/>
              <a:cs typeface="Bernard MT Condensed"/>
            </a:endParaRPr>
          </a:p>
        </p:txBody>
      </p:sp>
      <p:sp>
        <p:nvSpPr>
          <p:cNvPr id="15" name="Rectángulo redondeado 14"/>
          <p:cNvSpPr/>
          <p:nvPr/>
        </p:nvSpPr>
        <p:spPr>
          <a:xfrm>
            <a:off x="4894634" y="4098253"/>
            <a:ext cx="720080" cy="345638"/>
          </a:xfrm>
          <a:prstGeom prst="round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800" dirty="0" smtClean="0">
                <a:latin typeface="Bernard MT Condensed"/>
                <a:cs typeface="Bernard MT Condensed"/>
              </a:rPr>
              <a:t>Refinación de glicerina</a:t>
            </a:r>
            <a:endParaRPr lang="es-ES" sz="800" dirty="0">
              <a:latin typeface="Bernard MT Condensed"/>
              <a:cs typeface="Bernard MT Condensed"/>
            </a:endParaRPr>
          </a:p>
        </p:txBody>
      </p:sp>
      <p:sp>
        <p:nvSpPr>
          <p:cNvPr id="16" name="CuadroTexto 15"/>
          <p:cNvSpPr txBox="1"/>
          <p:nvPr/>
        </p:nvSpPr>
        <p:spPr>
          <a:xfrm>
            <a:off x="5902746" y="4137424"/>
            <a:ext cx="648072" cy="255389"/>
          </a:xfrm>
          <a:prstGeom prst="roundRect">
            <a:avLst/>
          </a:prstGeom>
          <a:noFill/>
        </p:spPr>
        <p:txBody>
          <a:bodyPr wrap="square" rtlCol="0">
            <a:spAutoFit/>
          </a:bodyPr>
          <a:lstStyle/>
          <a:p>
            <a:pPr algn="ctr"/>
            <a:r>
              <a:rPr lang="es-ES" sz="900" dirty="0" smtClean="0">
                <a:solidFill>
                  <a:srgbClr val="800000"/>
                </a:solidFill>
                <a:latin typeface="Bernard MT Condensed"/>
                <a:cs typeface="Bernard MT Condensed"/>
              </a:rPr>
              <a:t>Glicerina</a:t>
            </a:r>
            <a:endParaRPr lang="es-ES" sz="900" dirty="0">
              <a:solidFill>
                <a:srgbClr val="800000"/>
              </a:solidFill>
              <a:latin typeface="Bernard MT Condensed"/>
              <a:cs typeface="Bernard MT Condensed"/>
            </a:endParaRPr>
          </a:p>
        </p:txBody>
      </p:sp>
      <p:sp>
        <p:nvSpPr>
          <p:cNvPr id="17" name="Rectángulo redondeado 16"/>
          <p:cNvSpPr/>
          <p:nvPr/>
        </p:nvSpPr>
        <p:spPr>
          <a:xfrm>
            <a:off x="7054874" y="2542880"/>
            <a:ext cx="648072" cy="345638"/>
          </a:xfrm>
          <a:prstGeom prst="round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800" dirty="0" smtClean="0">
                <a:latin typeface="Bernard MT Condensed"/>
                <a:cs typeface="Bernard MT Condensed"/>
              </a:rPr>
              <a:t>Refinación</a:t>
            </a:r>
            <a:endParaRPr lang="es-ES" sz="800" dirty="0">
              <a:latin typeface="Bernard MT Condensed"/>
              <a:cs typeface="Bernard MT Condensed"/>
            </a:endParaRPr>
          </a:p>
        </p:txBody>
      </p:sp>
      <p:sp>
        <p:nvSpPr>
          <p:cNvPr id="18" name="CuadroTexto 17"/>
          <p:cNvSpPr txBox="1"/>
          <p:nvPr/>
        </p:nvSpPr>
        <p:spPr>
          <a:xfrm>
            <a:off x="7918970" y="2629290"/>
            <a:ext cx="648072" cy="255389"/>
          </a:xfrm>
          <a:prstGeom prst="roundRect">
            <a:avLst/>
          </a:prstGeom>
          <a:noFill/>
        </p:spPr>
        <p:txBody>
          <a:bodyPr wrap="square" rtlCol="0">
            <a:spAutoFit/>
          </a:bodyPr>
          <a:lstStyle/>
          <a:p>
            <a:pPr algn="ctr"/>
            <a:r>
              <a:rPr lang="es-ES" sz="900" dirty="0" smtClean="0">
                <a:solidFill>
                  <a:srgbClr val="800000"/>
                </a:solidFill>
                <a:latin typeface="Bernard MT Condensed"/>
                <a:cs typeface="Bernard MT Condensed"/>
              </a:rPr>
              <a:t>Biodiesel</a:t>
            </a:r>
            <a:endParaRPr lang="es-ES" sz="900" dirty="0">
              <a:solidFill>
                <a:srgbClr val="800000"/>
              </a:solidFill>
              <a:latin typeface="Bernard MT Condensed"/>
              <a:cs typeface="Bernard MT Condensed"/>
            </a:endParaRPr>
          </a:p>
        </p:txBody>
      </p:sp>
      <p:cxnSp>
        <p:nvCxnSpPr>
          <p:cNvPr id="19" name="Conector recto de flecha 18"/>
          <p:cNvCxnSpPr/>
          <p:nvPr/>
        </p:nvCxnSpPr>
        <p:spPr>
          <a:xfrm>
            <a:off x="5254674" y="2110832"/>
            <a:ext cx="0" cy="4320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1" name="Conector recto de flecha 20"/>
          <p:cNvCxnSpPr/>
          <p:nvPr/>
        </p:nvCxnSpPr>
        <p:spPr>
          <a:xfrm>
            <a:off x="4318570" y="2802109"/>
            <a:ext cx="36004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3" name="Conector recto de flecha 22"/>
          <p:cNvCxnSpPr/>
          <p:nvPr/>
        </p:nvCxnSpPr>
        <p:spPr>
          <a:xfrm>
            <a:off x="5758730" y="2802109"/>
            <a:ext cx="36004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4" name="Conector recto de flecha 23"/>
          <p:cNvCxnSpPr/>
          <p:nvPr/>
        </p:nvCxnSpPr>
        <p:spPr>
          <a:xfrm>
            <a:off x="6622826" y="2802109"/>
            <a:ext cx="36004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5" name="Conector recto de flecha 24"/>
          <p:cNvCxnSpPr/>
          <p:nvPr/>
        </p:nvCxnSpPr>
        <p:spPr>
          <a:xfrm>
            <a:off x="7702946" y="2792048"/>
            <a:ext cx="288032" cy="1006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7" name="Conector recto de flecha 26"/>
          <p:cNvCxnSpPr/>
          <p:nvPr/>
        </p:nvCxnSpPr>
        <p:spPr>
          <a:xfrm>
            <a:off x="5614714" y="4271072"/>
            <a:ext cx="288032" cy="1006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Conector recto de flecha 27"/>
          <p:cNvCxnSpPr>
            <a:endCxn id="9" idx="2"/>
          </p:cNvCxnSpPr>
          <p:nvPr/>
        </p:nvCxnSpPr>
        <p:spPr>
          <a:xfrm flipV="1">
            <a:off x="4030538" y="2907217"/>
            <a:ext cx="0" cy="119103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Conector recto de flecha 29"/>
          <p:cNvCxnSpPr/>
          <p:nvPr/>
        </p:nvCxnSpPr>
        <p:spPr>
          <a:xfrm flipH="1">
            <a:off x="4390578" y="4271072"/>
            <a:ext cx="432048"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Conector recto de flecha 31"/>
          <p:cNvCxnSpPr/>
          <p:nvPr/>
        </p:nvCxnSpPr>
        <p:spPr>
          <a:xfrm>
            <a:off x="5254674" y="3579795"/>
            <a:ext cx="0" cy="51845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Conector recto de flecha 34"/>
          <p:cNvCxnSpPr/>
          <p:nvPr/>
        </p:nvCxnSpPr>
        <p:spPr>
          <a:xfrm>
            <a:off x="5254674" y="2974928"/>
            <a:ext cx="0" cy="51845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3" name="Imagen 2"/>
          <p:cNvPicPr>
            <a:picLocks noChangeAspect="1"/>
          </p:cNvPicPr>
          <p:nvPr/>
        </p:nvPicPr>
        <p:blipFill>
          <a:blip r:embed="rId3"/>
          <a:stretch>
            <a:fillRect/>
          </a:stretch>
        </p:blipFill>
        <p:spPr>
          <a:xfrm>
            <a:off x="5530423" y="4482693"/>
            <a:ext cx="3441700" cy="2235200"/>
          </a:xfrm>
          <a:prstGeom prst="rect">
            <a:avLst/>
          </a:prstGeom>
        </p:spPr>
      </p:pic>
    </p:spTree>
    <p:extLst>
      <p:ext uri="{BB962C8B-B14F-4D97-AF65-F5344CB8AC3E}">
        <p14:creationId xmlns:p14="http://schemas.microsoft.com/office/powerpoint/2010/main" val="2623147878"/>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6"/>
          <p:cNvSpPr txBox="1">
            <a:spLocks/>
          </p:cNvSpPr>
          <p:nvPr/>
        </p:nvSpPr>
        <p:spPr bwMode="auto">
          <a:xfrm>
            <a:off x="3352811" y="457205"/>
            <a:ext cx="2486025" cy="608015"/>
          </a:xfrm>
          <a:prstGeom prst="rect">
            <a:avLst/>
          </a:prstGeom>
          <a:noFill/>
          <a:ln w="9525">
            <a:noFill/>
            <a:miter lim="800000"/>
            <a:headEnd/>
            <a:tailEnd/>
          </a:ln>
        </p:spPr>
        <p:txBody>
          <a:bodyPr>
            <a:prstTxWarp prst="textNoShape">
              <a:avLst/>
            </a:prstTxWarp>
            <a:normAutofit/>
          </a:bodyPr>
          <a:lstStyle/>
          <a:p>
            <a:pPr algn="ctr" fontAlgn="auto">
              <a:spcBef>
                <a:spcPts val="2400"/>
              </a:spcBef>
              <a:spcAft>
                <a:spcPts val="0"/>
              </a:spcAft>
              <a:buSzPct val="90000"/>
              <a:buFont typeface="Wingdings" pitchFamily="2" charset="2"/>
              <a:buNone/>
              <a:defRPr/>
            </a:pPr>
            <a:r>
              <a:rPr lang="en-US" b="1" dirty="0" smtClean="0">
                <a:solidFill>
                  <a:schemeClr val="tx2"/>
                </a:solidFill>
                <a:effectLst>
                  <a:outerShdw blurRad="50800" dist="38100" dir="2700000" algn="tl" rotWithShape="0">
                    <a:prstClr val="black">
                      <a:alpha val="40000"/>
                    </a:prstClr>
                  </a:outerShdw>
                </a:effectLst>
                <a:latin typeface="+mn-lt"/>
                <a:ea typeface="ＭＳ Ｐゴシック" pitchFamily="-109" charset="-128"/>
                <a:cs typeface="ＭＳ Ｐゴシック" pitchFamily="-109" charset="-128"/>
              </a:rPr>
              <a:t>INTRODUCTION</a:t>
            </a:r>
            <a:r>
              <a:rPr lang="es-ES" b="1" dirty="0" smtClean="0">
                <a:solidFill>
                  <a:schemeClr val="tx2"/>
                </a:solidFill>
                <a:effectLst>
                  <a:outerShdw blurRad="50800" dist="38100" dir="2700000" algn="tl" rotWithShape="0">
                    <a:prstClr val="black">
                      <a:alpha val="40000"/>
                    </a:prstClr>
                  </a:outerShdw>
                </a:effectLst>
                <a:latin typeface="+mn-lt"/>
                <a:ea typeface="ＭＳ Ｐゴシック" pitchFamily="-109" charset="-128"/>
                <a:cs typeface="ＭＳ Ｐゴシック" pitchFamily="-109" charset="-128"/>
              </a:rPr>
              <a:t>…</a:t>
            </a:r>
            <a:endParaRPr lang="en-US" b="1" dirty="0">
              <a:solidFill>
                <a:schemeClr val="tx2"/>
              </a:solidFill>
              <a:effectLst>
                <a:outerShdw blurRad="50800" dist="38100" dir="2700000" algn="tl" rotWithShape="0">
                  <a:prstClr val="black">
                    <a:alpha val="40000"/>
                  </a:prstClr>
                </a:outerShdw>
              </a:effectLst>
              <a:latin typeface="+mn-lt"/>
              <a:ea typeface="ＭＳ Ｐゴシック" pitchFamily="-109" charset="-128"/>
              <a:cs typeface="ＭＳ Ｐゴシック" pitchFamily="-109" charset="-128"/>
            </a:endParaRPr>
          </a:p>
          <a:p>
            <a:pPr algn="ctr" fontAlgn="auto">
              <a:spcBef>
                <a:spcPts val="2400"/>
              </a:spcBef>
              <a:spcAft>
                <a:spcPts val="0"/>
              </a:spcAft>
              <a:buSzPct val="90000"/>
              <a:buFont typeface="Wingdings" pitchFamily="2" charset="2"/>
              <a:buNone/>
              <a:defRPr/>
            </a:pPr>
            <a:endParaRPr lang="en-US" b="1" dirty="0">
              <a:solidFill>
                <a:schemeClr val="tx2"/>
              </a:solidFill>
              <a:effectLst>
                <a:outerShdw blurRad="50800" dist="38100" dir="2700000" algn="tl" rotWithShape="0">
                  <a:prstClr val="black">
                    <a:alpha val="40000"/>
                  </a:prstClr>
                </a:outerShdw>
              </a:effectLst>
              <a:latin typeface="+mn-lt"/>
              <a:ea typeface="ＭＳ Ｐゴシック" pitchFamily="-109" charset="-128"/>
              <a:cs typeface="ＭＳ Ｐゴシック" pitchFamily="-109" charset="-128"/>
            </a:endParaRPr>
          </a:p>
        </p:txBody>
      </p:sp>
      <p:sp>
        <p:nvSpPr>
          <p:cNvPr id="15363" name="4 CuadroTexto"/>
          <p:cNvSpPr txBox="1">
            <a:spLocks noChangeArrowheads="1"/>
          </p:cNvSpPr>
          <p:nvPr/>
        </p:nvSpPr>
        <p:spPr bwMode="auto">
          <a:xfrm>
            <a:off x="304800" y="4433162"/>
            <a:ext cx="5029200" cy="1631216"/>
          </a:xfrm>
          <a:prstGeom prst="rect">
            <a:avLst/>
          </a:prstGeom>
          <a:noFill/>
          <a:ln w="9525">
            <a:noFill/>
            <a:miter lim="800000"/>
            <a:headEnd/>
            <a:tailEnd/>
          </a:ln>
        </p:spPr>
        <p:txBody>
          <a:bodyPr>
            <a:prstTxWarp prst="textNoShape">
              <a:avLst/>
            </a:prstTxWarp>
            <a:spAutoFit/>
          </a:bodyPr>
          <a:lstStyle/>
          <a:p>
            <a:pPr algn="just"/>
            <a:r>
              <a:rPr lang="en-US" sz="2000" i="1" dirty="0"/>
              <a:t>J. curcas</a:t>
            </a:r>
            <a:r>
              <a:rPr lang="en-US" sz="2000" dirty="0"/>
              <a:t> is fast undergoing widespread </a:t>
            </a:r>
            <a:r>
              <a:rPr lang="en-US" sz="2000" dirty="0" smtClean="0"/>
              <a:t>cultivation </a:t>
            </a:r>
            <a:r>
              <a:rPr lang="en-US" sz="2000" dirty="0"/>
              <a:t>and it is projected for 2015 that there will be about 15 million hectares planted worldwide, mainly in southern Asia and Latin </a:t>
            </a:r>
            <a:r>
              <a:rPr lang="en-US" sz="2000" dirty="0" smtClean="0"/>
              <a:t>America. </a:t>
            </a:r>
            <a:endParaRPr lang="es-MX" sz="2000" dirty="0"/>
          </a:p>
        </p:txBody>
      </p:sp>
      <p:pic>
        <p:nvPicPr>
          <p:cNvPr id="15364" name="Picture 4"/>
          <p:cNvPicPr>
            <a:picLocks noChangeAspect="1" noChangeArrowheads="1"/>
          </p:cNvPicPr>
          <p:nvPr/>
        </p:nvPicPr>
        <p:blipFill>
          <a:blip r:embed="rId3"/>
          <a:srcRect l="11195" t="17273" r="32034" b="33725"/>
          <a:stretch>
            <a:fillRect/>
          </a:stretch>
        </p:blipFill>
        <p:spPr bwMode="auto">
          <a:xfrm>
            <a:off x="381008" y="1295403"/>
            <a:ext cx="5000625" cy="2643188"/>
          </a:xfrm>
          <a:prstGeom prst="rect">
            <a:avLst/>
          </a:prstGeom>
          <a:noFill/>
          <a:ln w="9525">
            <a:noFill/>
            <a:miter lim="800000"/>
            <a:headEnd/>
            <a:tailEnd/>
          </a:ln>
        </p:spPr>
      </p:pic>
      <p:pic>
        <p:nvPicPr>
          <p:cNvPr id="15365" name="Imagen 4"/>
          <p:cNvPicPr>
            <a:picLocks noChangeAspect="1"/>
          </p:cNvPicPr>
          <p:nvPr/>
        </p:nvPicPr>
        <p:blipFill>
          <a:blip r:embed="rId4"/>
          <a:srcRect/>
          <a:stretch>
            <a:fillRect/>
          </a:stretch>
        </p:blipFill>
        <p:spPr bwMode="auto">
          <a:xfrm>
            <a:off x="5410211" y="1295400"/>
            <a:ext cx="3432175" cy="4876800"/>
          </a:xfrm>
          <a:prstGeom prst="rect">
            <a:avLst/>
          </a:prstGeom>
          <a:noFill/>
          <a:ln w="9525">
            <a:noFill/>
            <a:miter lim="800000"/>
            <a:headEnd/>
            <a:tailEnd/>
          </a:ln>
        </p:spPr>
      </p:pic>
    </p:spTree>
    <p:extLst>
      <p:ext uri="{BB962C8B-B14F-4D97-AF65-F5344CB8AC3E}">
        <p14:creationId xmlns:p14="http://schemas.microsoft.com/office/powerpoint/2010/main" val="1614446967"/>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090531_083812.jpg"/>
          <p:cNvPicPr>
            <a:picLocks noGrp="1" noChangeAspect="1"/>
          </p:cNvPicPr>
          <p:nvPr>
            <p:ph idx="1"/>
          </p:nvPr>
        </p:nvPicPr>
        <p:blipFill rotWithShape="1">
          <a:blip r:embed="rId2">
            <a:lum contrast="20000"/>
            <a:extLst>
              <a:ext uri="{28A0092B-C50C-407E-A947-70E740481C1C}">
                <a14:useLocalDpi xmlns:a14="http://schemas.microsoft.com/office/drawing/2010/main" val="0"/>
              </a:ext>
            </a:extLst>
          </a:blip>
          <a:srcRect t="15714" r="6547" b="15714"/>
          <a:stretch/>
        </p:blipFill>
        <p:spPr bwMode="auto">
          <a:xfrm>
            <a:off x="283031" y="1746250"/>
            <a:ext cx="8511719" cy="468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0979" t="67014" r="19302" b="26236"/>
          <a:stretch/>
        </p:blipFill>
        <p:spPr bwMode="auto">
          <a:xfrm>
            <a:off x="318987" y="626135"/>
            <a:ext cx="7400575" cy="62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6711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6"/>
          <p:cNvSpPr txBox="1">
            <a:spLocks/>
          </p:cNvSpPr>
          <p:nvPr/>
        </p:nvSpPr>
        <p:spPr bwMode="auto">
          <a:xfrm>
            <a:off x="3059832" y="404665"/>
            <a:ext cx="3019390" cy="608015"/>
          </a:xfrm>
          <a:prstGeom prst="rect">
            <a:avLst/>
          </a:prstGeom>
          <a:noFill/>
          <a:ln w="9525">
            <a:noFill/>
            <a:miter lim="800000"/>
            <a:headEnd/>
            <a:tailEnd/>
          </a:ln>
        </p:spPr>
        <p:txBody>
          <a:bodyPr>
            <a:prstTxWarp prst="textNoShape">
              <a:avLst/>
            </a:prstTxWarp>
            <a:normAutofit/>
          </a:bodyPr>
          <a:lstStyle/>
          <a:p>
            <a:pPr algn="ctr" fontAlgn="auto">
              <a:spcBef>
                <a:spcPts val="2400"/>
              </a:spcBef>
              <a:spcAft>
                <a:spcPts val="0"/>
              </a:spcAft>
              <a:buSzPct val="90000"/>
              <a:buFont typeface="Wingdings" pitchFamily="2" charset="2"/>
              <a:buNone/>
              <a:defRPr/>
            </a:pPr>
            <a:r>
              <a:rPr lang="es-ES_tradnl" b="1" dirty="0" smtClean="0">
                <a:solidFill>
                  <a:schemeClr val="tx2"/>
                </a:solidFill>
                <a:effectLst>
                  <a:outerShdw blurRad="50800" dist="38100" dir="2700000" algn="tl" rotWithShape="0">
                    <a:prstClr val="black">
                      <a:alpha val="40000"/>
                    </a:prstClr>
                  </a:outerShdw>
                </a:effectLst>
                <a:latin typeface="+mn-lt"/>
                <a:ea typeface="ＭＳ Ｐゴシック" pitchFamily="-109" charset="-128"/>
                <a:cs typeface="ＭＳ Ｐゴシック" pitchFamily="-109" charset="-128"/>
              </a:rPr>
              <a:t>INTRODUCTION…</a:t>
            </a:r>
            <a:endParaRPr lang="en-US" b="1" dirty="0">
              <a:solidFill>
                <a:schemeClr val="tx2"/>
              </a:solidFill>
              <a:effectLst>
                <a:outerShdw blurRad="50800" dist="38100" dir="2700000" algn="tl" rotWithShape="0">
                  <a:prstClr val="black">
                    <a:alpha val="40000"/>
                  </a:prstClr>
                </a:outerShdw>
              </a:effectLst>
              <a:latin typeface="+mn-lt"/>
              <a:ea typeface="ＭＳ Ｐゴシック" pitchFamily="-109" charset="-128"/>
              <a:cs typeface="ＭＳ Ｐゴシック" pitchFamily="-109" charset="-128"/>
            </a:endParaRPr>
          </a:p>
          <a:p>
            <a:pPr algn="ctr" fontAlgn="auto">
              <a:spcBef>
                <a:spcPts val="2400"/>
              </a:spcBef>
              <a:spcAft>
                <a:spcPts val="0"/>
              </a:spcAft>
              <a:buSzPct val="90000"/>
              <a:buFont typeface="Wingdings" pitchFamily="2" charset="2"/>
              <a:buNone/>
              <a:defRPr/>
            </a:pPr>
            <a:endParaRPr lang="en-US" b="1" dirty="0">
              <a:solidFill>
                <a:schemeClr val="tx2"/>
              </a:solidFill>
              <a:effectLst>
                <a:outerShdw blurRad="50800" dist="38100" dir="2700000" algn="tl" rotWithShape="0">
                  <a:prstClr val="black">
                    <a:alpha val="40000"/>
                  </a:prstClr>
                </a:outerShdw>
              </a:effectLst>
              <a:latin typeface="+mn-lt"/>
              <a:ea typeface="ＭＳ Ｐゴシック" pitchFamily="-109" charset="-128"/>
              <a:cs typeface="ＭＳ Ｐゴシック" pitchFamily="-109" charset="-128"/>
            </a:endParaRPr>
          </a:p>
        </p:txBody>
      </p:sp>
      <p:sp>
        <p:nvSpPr>
          <p:cNvPr id="15363" name="4 CuadroTexto"/>
          <p:cNvSpPr txBox="1">
            <a:spLocks noChangeArrowheads="1"/>
          </p:cNvSpPr>
          <p:nvPr/>
        </p:nvSpPr>
        <p:spPr bwMode="auto">
          <a:xfrm>
            <a:off x="1028039" y="998147"/>
            <a:ext cx="6856329" cy="2554545"/>
          </a:xfrm>
          <a:prstGeom prst="rect">
            <a:avLst/>
          </a:prstGeom>
          <a:noFill/>
          <a:ln w="9525">
            <a:noFill/>
            <a:miter lim="800000"/>
            <a:headEnd/>
            <a:tailEnd/>
          </a:ln>
        </p:spPr>
        <p:txBody>
          <a:bodyPr wrap="square">
            <a:prstTxWarp prst="textNoShape">
              <a:avLst/>
            </a:prstTxWarp>
            <a:spAutoFit/>
          </a:bodyPr>
          <a:lstStyle/>
          <a:p>
            <a:r>
              <a:rPr lang="en-US" sz="2000" dirty="0"/>
              <a:t>The </a:t>
            </a:r>
            <a:r>
              <a:rPr lang="en-US" sz="2000" dirty="0" smtClean="0"/>
              <a:t>are major </a:t>
            </a:r>
            <a:r>
              <a:rPr lang="en-US" sz="2000" dirty="0"/>
              <a:t>technological </a:t>
            </a:r>
            <a:r>
              <a:rPr lang="en-US" sz="2000" dirty="0" smtClean="0"/>
              <a:t>challenges:</a:t>
            </a:r>
          </a:p>
          <a:p>
            <a:endParaRPr lang="en-US" sz="2000" dirty="0" smtClean="0"/>
          </a:p>
          <a:p>
            <a:pPr marL="285750" indent="-285750">
              <a:buFont typeface="Arial"/>
              <a:buChar char="•"/>
            </a:pPr>
            <a:r>
              <a:rPr lang="en-US" sz="2000" dirty="0" smtClean="0"/>
              <a:t>It </a:t>
            </a:r>
            <a:r>
              <a:rPr lang="en-US" sz="2000" dirty="0"/>
              <a:t>is not a fully domesticated </a:t>
            </a:r>
            <a:r>
              <a:rPr lang="en-US" sz="2000" dirty="0" smtClean="0"/>
              <a:t>plant</a:t>
            </a:r>
          </a:p>
          <a:p>
            <a:pPr marL="285750" indent="-285750">
              <a:buFont typeface="Arial"/>
              <a:buChar char="•"/>
            </a:pPr>
            <a:r>
              <a:rPr lang="en-US" sz="2000" dirty="0" smtClean="0"/>
              <a:t>It </a:t>
            </a:r>
            <a:r>
              <a:rPr lang="en-US" sz="2000" dirty="0"/>
              <a:t>lacks an agronomic </a:t>
            </a:r>
            <a:r>
              <a:rPr lang="en-US" sz="2000" dirty="0" smtClean="0"/>
              <a:t>process</a:t>
            </a:r>
          </a:p>
          <a:p>
            <a:pPr marL="285750" indent="-285750">
              <a:buFont typeface="Arial"/>
              <a:buChar char="•"/>
            </a:pPr>
            <a:r>
              <a:rPr lang="en-US" sz="2000" dirty="0" smtClean="0"/>
              <a:t>There </a:t>
            </a:r>
            <a:r>
              <a:rPr lang="en-US" sz="2000" dirty="0"/>
              <a:t>is no selected genetic </a:t>
            </a:r>
            <a:r>
              <a:rPr lang="en-US" sz="2000" dirty="0" smtClean="0"/>
              <a:t>material</a:t>
            </a:r>
          </a:p>
          <a:p>
            <a:pPr marL="285750" indent="-285750">
              <a:buFont typeface="Arial"/>
              <a:buChar char="•"/>
            </a:pPr>
            <a:r>
              <a:rPr lang="en-US" sz="2000" dirty="0" smtClean="0"/>
              <a:t>There </a:t>
            </a:r>
            <a:r>
              <a:rPr lang="en-US" sz="2000" dirty="0"/>
              <a:t>is no precise knowledge either of its productive potential or its </a:t>
            </a:r>
            <a:r>
              <a:rPr lang="en-US" sz="2000" dirty="0" smtClean="0"/>
              <a:t>phenology</a:t>
            </a:r>
          </a:p>
          <a:p>
            <a:pPr marL="285750" indent="-285750">
              <a:buFont typeface="Arial"/>
              <a:buChar char="•"/>
            </a:pPr>
            <a:r>
              <a:rPr lang="en-US" sz="2000" dirty="0" smtClean="0"/>
              <a:t>The </a:t>
            </a:r>
            <a:r>
              <a:rPr lang="en-US" sz="2000" dirty="0"/>
              <a:t>very number of varieties remains unknown.</a:t>
            </a:r>
            <a:endParaRPr lang="es-ES_tradnl" sz="2000" dirty="0"/>
          </a:p>
        </p:txBody>
      </p:sp>
      <p:pic>
        <p:nvPicPr>
          <p:cNvPr id="4" name="Imagen 3"/>
          <p:cNvPicPr>
            <a:picLocks noChangeAspect="1"/>
          </p:cNvPicPr>
          <p:nvPr/>
        </p:nvPicPr>
        <p:blipFill rotWithShape="1">
          <a:blip r:embed="rId2"/>
          <a:srcRect l="7608" t="21750" r="1" b="19794"/>
          <a:stretch/>
        </p:blipFill>
        <p:spPr>
          <a:xfrm>
            <a:off x="2429479" y="3854317"/>
            <a:ext cx="6265824" cy="2856839"/>
          </a:xfrm>
          <a:prstGeom prst="rect">
            <a:avLst/>
          </a:prstGeom>
        </p:spPr>
      </p:pic>
      <p:pic>
        <p:nvPicPr>
          <p:cNvPr id="9" name="Imagen 8"/>
          <p:cNvPicPr>
            <a:picLocks noChangeAspect="1"/>
          </p:cNvPicPr>
          <p:nvPr/>
        </p:nvPicPr>
        <p:blipFill>
          <a:blip r:embed="rId3"/>
          <a:stretch>
            <a:fillRect/>
          </a:stretch>
        </p:blipFill>
        <p:spPr>
          <a:xfrm>
            <a:off x="483783" y="3925518"/>
            <a:ext cx="2466608" cy="2521860"/>
          </a:xfrm>
          <a:prstGeom prst="rect">
            <a:avLst/>
          </a:prstGeom>
        </p:spPr>
      </p:pic>
    </p:spTree>
    <p:extLst>
      <p:ext uri="{BB962C8B-B14F-4D97-AF65-F5344CB8AC3E}">
        <p14:creationId xmlns:p14="http://schemas.microsoft.com/office/powerpoint/2010/main" val="1281552936"/>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6"/>
          <p:cNvSpPr txBox="1">
            <a:spLocks/>
          </p:cNvSpPr>
          <p:nvPr/>
        </p:nvSpPr>
        <p:spPr bwMode="auto">
          <a:xfrm>
            <a:off x="3059832" y="404665"/>
            <a:ext cx="3019390" cy="608015"/>
          </a:xfrm>
          <a:prstGeom prst="rect">
            <a:avLst/>
          </a:prstGeom>
          <a:noFill/>
          <a:ln w="9525">
            <a:noFill/>
            <a:miter lim="800000"/>
            <a:headEnd/>
            <a:tailEnd/>
          </a:ln>
        </p:spPr>
        <p:txBody>
          <a:bodyPr>
            <a:prstTxWarp prst="textNoShape">
              <a:avLst/>
            </a:prstTxWarp>
            <a:normAutofit/>
          </a:bodyPr>
          <a:lstStyle/>
          <a:p>
            <a:pPr algn="ctr" fontAlgn="auto">
              <a:spcBef>
                <a:spcPts val="2400"/>
              </a:spcBef>
              <a:spcAft>
                <a:spcPts val="0"/>
              </a:spcAft>
              <a:buSzPct val="90000"/>
              <a:buFont typeface="Wingdings" pitchFamily="2" charset="2"/>
              <a:buNone/>
              <a:defRPr/>
            </a:pPr>
            <a:r>
              <a:rPr lang="es-ES_tradnl" b="1" dirty="0" smtClean="0">
                <a:solidFill>
                  <a:schemeClr val="tx2"/>
                </a:solidFill>
                <a:effectLst>
                  <a:outerShdw blurRad="50800" dist="38100" dir="2700000" algn="tl" rotWithShape="0">
                    <a:prstClr val="black">
                      <a:alpha val="40000"/>
                    </a:prstClr>
                  </a:outerShdw>
                </a:effectLst>
                <a:latin typeface="+mn-lt"/>
                <a:ea typeface="ＭＳ Ｐゴシック" pitchFamily="-109" charset="-128"/>
                <a:cs typeface="ＭＳ Ｐゴシック" pitchFamily="-109" charset="-128"/>
              </a:rPr>
              <a:t>INTRODUCTION…</a:t>
            </a:r>
            <a:endParaRPr lang="en-US" b="1" dirty="0">
              <a:solidFill>
                <a:schemeClr val="tx2"/>
              </a:solidFill>
              <a:effectLst>
                <a:outerShdw blurRad="50800" dist="38100" dir="2700000" algn="tl" rotWithShape="0">
                  <a:prstClr val="black">
                    <a:alpha val="40000"/>
                  </a:prstClr>
                </a:outerShdw>
              </a:effectLst>
              <a:latin typeface="+mn-lt"/>
              <a:ea typeface="ＭＳ Ｐゴシック" pitchFamily="-109" charset="-128"/>
              <a:cs typeface="ＭＳ Ｐゴシック" pitchFamily="-109" charset="-128"/>
            </a:endParaRPr>
          </a:p>
          <a:p>
            <a:pPr algn="ctr" fontAlgn="auto">
              <a:spcBef>
                <a:spcPts val="2400"/>
              </a:spcBef>
              <a:spcAft>
                <a:spcPts val="0"/>
              </a:spcAft>
              <a:buSzPct val="90000"/>
              <a:buFont typeface="Wingdings" pitchFamily="2" charset="2"/>
              <a:buNone/>
              <a:defRPr/>
            </a:pPr>
            <a:endParaRPr lang="en-US" b="1" dirty="0">
              <a:solidFill>
                <a:schemeClr val="tx2"/>
              </a:solidFill>
              <a:effectLst>
                <a:outerShdw blurRad="50800" dist="38100" dir="2700000" algn="tl" rotWithShape="0">
                  <a:prstClr val="black">
                    <a:alpha val="40000"/>
                  </a:prstClr>
                </a:outerShdw>
              </a:effectLst>
              <a:latin typeface="+mn-lt"/>
              <a:ea typeface="ＭＳ Ｐゴシック" pitchFamily="-109" charset="-128"/>
              <a:cs typeface="ＭＳ Ｐゴシック" pitchFamily="-109" charset="-128"/>
            </a:endParaRPr>
          </a:p>
        </p:txBody>
      </p:sp>
      <p:sp>
        <p:nvSpPr>
          <p:cNvPr id="15363" name="4 CuadroTexto"/>
          <p:cNvSpPr txBox="1">
            <a:spLocks noChangeArrowheads="1"/>
          </p:cNvSpPr>
          <p:nvPr/>
        </p:nvSpPr>
        <p:spPr bwMode="auto">
          <a:xfrm>
            <a:off x="1028039" y="998147"/>
            <a:ext cx="7458319" cy="3108544"/>
          </a:xfrm>
          <a:prstGeom prst="rect">
            <a:avLst/>
          </a:prstGeom>
          <a:noFill/>
          <a:ln w="9525">
            <a:noFill/>
            <a:miter lim="800000"/>
            <a:headEnd/>
            <a:tailEnd/>
          </a:ln>
        </p:spPr>
        <p:txBody>
          <a:bodyPr wrap="square">
            <a:prstTxWarp prst="textNoShape">
              <a:avLst/>
            </a:prstTxWarp>
            <a:spAutoFit/>
          </a:bodyPr>
          <a:lstStyle/>
          <a:p>
            <a:r>
              <a:rPr lang="en-US" sz="2800" dirty="0"/>
              <a:t>Parallel to the interest of economic use as a crop </a:t>
            </a:r>
            <a:r>
              <a:rPr lang="en-US" sz="2800" dirty="0" smtClean="0"/>
              <a:t>plant </a:t>
            </a:r>
            <a:r>
              <a:rPr lang="en-US" sz="2800" dirty="0"/>
              <a:t>is the scientific interest </a:t>
            </a:r>
            <a:r>
              <a:rPr lang="en-US" sz="2800" dirty="0" smtClean="0"/>
              <a:t>in:</a:t>
            </a:r>
          </a:p>
          <a:p>
            <a:endParaRPr lang="en-US" sz="2800" dirty="0" smtClean="0"/>
          </a:p>
          <a:p>
            <a:pPr marL="457200" indent="-457200">
              <a:buFont typeface="Arial"/>
              <a:buChar char="•"/>
            </a:pPr>
            <a:r>
              <a:rPr lang="en-US" sz="2800" dirty="0" smtClean="0"/>
              <a:t>Biology </a:t>
            </a:r>
            <a:r>
              <a:rPr lang="en-US" sz="2800" dirty="0"/>
              <a:t>and ecology of the </a:t>
            </a:r>
            <a:r>
              <a:rPr lang="en-US" sz="2800" dirty="0" smtClean="0"/>
              <a:t>species</a:t>
            </a:r>
          </a:p>
          <a:p>
            <a:pPr marL="457200" indent="-457200">
              <a:buFont typeface="Arial"/>
              <a:buChar char="•"/>
            </a:pPr>
            <a:r>
              <a:rPr lang="en-US" sz="2800" dirty="0" smtClean="0"/>
              <a:t>Its </a:t>
            </a:r>
            <a:r>
              <a:rPr lang="en-US" sz="2800" dirty="0"/>
              <a:t>genetic </a:t>
            </a:r>
            <a:r>
              <a:rPr lang="en-US" sz="2800" dirty="0" smtClean="0"/>
              <a:t>diversity</a:t>
            </a:r>
          </a:p>
          <a:p>
            <a:pPr marL="457200" indent="-457200">
              <a:buFont typeface="Arial"/>
              <a:buChar char="•"/>
            </a:pPr>
            <a:r>
              <a:rPr lang="en-US" sz="2800" dirty="0" smtClean="0"/>
              <a:t>The </a:t>
            </a:r>
            <a:r>
              <a:rPr lang="en-US" sz="2800" dirty="0"/>
              <a:t>geographic origin of </a:t>
            </a:r>
            <a:r>
              <a:rPr lang="en-US" sz="2800" dirty="0" smtClean="0"/>
              <a:t>populations</a:t>
            </a:r>
            <a:r>
              <a:rPr lang="en-US" sz="2800" dirty="0" smtClean="0"/>
              <a:t>.</a:t>
            </a:r>
          </a:p>
          <a:p>
            <a:pPr marL="457200" indent="-457200">
              <a:buFont typeface="Arial"/>
              <a:buChar char="•"/>
            </a:pPr>
            <a:r>
              <a:rPr lang="en-US" sz="2800" dirty="0" smtClean="0"/>
              <a:t>The diversity of associated organisms. </a:t>
            </a:r>
            <a:endParaRPr lang="es-ES_tradnl" sz="2800" dirty="0"/>
          </a:p>
        </p:txBody>
      </p:sp>
      <p:pic>
        <p:nvPicPr>
          <p:cNvPr id="7" name="5 Marcador de contenido" descr="HPIM1366.JPG"/>
          <p:cNvPicPr>
            <a:picLocks noChangeAspect="1"/>
          </p:cNvPicPr>
          <p:nvPr/>
        </p:nvPicPr>
        <p:blipFill>
          <a:blip r:embed="rId2" cstate="print"/>
          <a:srcRect t="11996" r="18902" b="9084"/>
          <a:stretch>
            <a:fillRect/>
          </a:stretch>
        </p:blipFill>
        <p:spPr>
          <a:xfrm>
            <a:off x="1854944" y="4495156"/>
            <a:ext cx="2409775" cy="18040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agen 8"/>
          <p:cNvPicPr>
            <a:picLocks noChangeAspect="1"/>
          </p:cNvPicPr>
          <p:nvPr/>
        </p:nvPicPr>
        <p:blipFill>
          <a:blip r:embed="rId3"/>
          <a:stretch>
            <a:fillRect/>
          </a:stretch>
        </p:blipFill>
        <p:spPr>
          <a:xfrm>
            <a:off x="5120859" y="4386785"/>
            <a:ext cx="2587624" cy="19124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52258784"/>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1500" y="36513"/>
            <a:ext cx="8001000" cy="1143000"/>
          </a:xfrm>
        </p:spPr>
        <p:txBody>
          <a:bodyPr/>
          <a:lstStyle/>
          <a:p>
            <a:r>
              <a:rPr lang="es-ES" sz="3600" dirty="0" err="1" smtClean="0"/>
              <a:t>The</a:t>
            </a:r>
            <a:r>
              <a:rPr lang="es-ES" sz="3600" dirty="0" smtClean="0"/>
              <a:t> center of </a:t>
            </a:r>
            <a:r>
              <a:rPr lang="es-ES" sz="3600" dirty="0" err="1" smtClean="0"/>
              <a:t>origin</a:t>
            </a:r>
            <a:r>
              <a:rPr lang="es-ES" sz="3600" dirty="0" smtClean="0"/>
              <a:t> of </a:t>
            </a:r>
            <a:r>
              <a:rPr lang="es-ES" sz="3600" i="1" dirty="0" smtClean="0"/>
              <a:t>Jatropha curcas</a:t>
            </a:r>
            <a:endParaRPr lang="es-ES" sz="3600" i="1" dirty="0"/>
          </a:p>
        </p:txBody>
      </p:sp>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975" y="957263"/>
            <a:ext cx="6465214" cy="30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381000" y="4112002"/>
            <a:ext cx="8509000" cy="2462213"/>
          </a:xfrm>
          <a:prstGeom prst="rect">
            <a:avLst/>
          </a:prstGeom>
        </p:spPr>
        <p:txBody>
          <a:bodyPr wrap="square">
            <a:spAutoFit/>
          </a:bodyPr>
          <a:lstStyle/>
          <a:p>
            <a:pPr algn="just"/>
            <a:r>
              <a:rPr lang="en-US" sz="1400" dirty="0" smtClean="0"/>
              <a:t>It </a:t>
            </a:r>
            <a:r>
              <a:rPr lang="en-US" sz="1400" dirty="0"/>
              <a:t>is possible that </a:t>
            </a:r>
            <a:r>
              <a:rPr lang="en-US" sz="1400" i="1" dirty="0"/>
              <a:t>J. curcas  </a:t>
            </a:r>
            <a:r>
              <a:rPr lang="en-US" sz="1400" dirty="0"/>
              <a:t>originates in </a:t>
            </a:r>
            <a:r>
              <a:rPr lang="en-US" sz="1400" dirty="0" smtClean="0"/>
              <a:t>Mesoamerica (Southern Mexico and Central America)</a:t>
            </a:r>
            <a:r>
              <a:rPr lang="en-US" sz="1400" dirty="0"/>
              <a:t> </a:t>
            </a:r>
            <a:r>
              <a:rPr lang="en-US" sz="1400" dirty="0" smtClean="0"/>
              <a:t>and </a:t>
            </a:r>
            <a:r>
              <a:rPr lang="en-US" sz="1400" dirty="0"/>
              <a:t>many authors coincide with this </a:t>
            </a:r>
            <a:r>
              <a:rPr lang="en-US" sz="1400" dirty="0" smtClean="0"/>
              <a:t>idea. </a:t>
            </a:r>
            <a:r>
              <a:rPr lang="en-US" sz="1400" dirty="0"/>
              <a:t>Nowadays this species is distributed </a:t>
            </a:r>
            <a:r>
              <a:rPr lang="en-US" sz="1400" dirty="0" smtClean="0"/>
              <a:t>throughout the </a:t>
            </a:r>
            <a:r>
              <a:rPr lang="en-US" sz="1400" dirty="0"/>
              <a:t>tropical world as a result of European colonialism, </a:t>
            </a:r>
            <a:r>
              <a:rPr lang="en-US" sz="1400" dirty="0" smtClean="0"/>
              <a:t>the plant </a:t>
            </a:r>
            <a:r>
              <a:rPr lang="en-US" sz="1400" dirty="0"/>
              <a:t>was introduced to Caribbean islands, Africa </a:t>
            </a:r>
            <a:r>
              <a:rPr lang="en-US" sz="1400" dirty="0" smtClean="0"/>
              <a:t>and Southeast </a:t>
            </a:r>
            <a:r>
              <a:rPr lang="en-US" sz="1400" dirty="0"/>
              <a:t>Asia where it is grown as a hedge plant.</a:t>
            </a:r>
          </a:p>
          <a:p>
            <a:pPr algn="just"/>
            <a:endParaRPr lang="en-US" sz="1400" dirty="0" smtClean="0"/>
          </a:p>
          <a:p>
            <a:pPr algn="just"/>
            <a:r>
              <a:rPr lang="en-US" sz="1400" dirty="0" smtClean="0"/>
              <a:t>Nevertheless</a:t>
            </a:r>
            <a:r>
              <a:rPr lang="en-US" sz="1400" dirty="0"/>
              <a:t>, there are disagreements and some </a:t>
            </a:r>
            <a:r>
              <a:rPr lang="en-US" sz="1400" dirty="0" smtClean="0"/>
              <a:t>authors considering </a:t>
            </a:r>
            <a:r>
              <a:rPr lang="en-US" sz="1400" dirty="0"/>
              <a:t>Brazil as the origin of </a:t>
            </a:r>
            <a:r>
              <a:rPr lang="en-US" sz="1400" i="1" dirty="0"/>
              <a:t>J. curcas</a:t>
            </a:r>
            <a:r>
              <a:rPr lang="en-US" sz="1400" dirty="0"/>
              <a:t>,  as </a:t>
            </a:r>
            <a:r>
              <a:rPr lang="en-US" sz="1400" dirty="0" smtClean="0"/>
              <a:t>suggested </a:t>
            </a:r>
            <a:r>
              <a:rPr lang="fr-FR" sz="1400" dirty="0" smtClean="0"/>
              <a:t>by </a:t>
            </a:r>
            <a:r>
              <a:rPr lang="fr-FR" sz="1400" dirty="0"/>
              <a:t>Arruda et al. (2004), </a:t>
            </a:r>
            <a:r>
              <a:rPr lang="fr-FR" sz="1400" dirty="0" err="1"/>
              <a:t>Bomfim-Gois</a:t>
            </a:r>
            <a:r>
              <a:rPr lang="fr-FR" sz="1400" dirty="0"/>
              <a:t> et al. (2006) and</a:t>
            </a:r>
          </a:p>
          <a:p>
            <a:pPr algn="just"/>
            <a:r>
              <a:rPr lang="en-US" sz="1400" dirty="0"/>
              <a:t>Oliveira et al.  (2006). </a:t>
            </a:r>
            <a:endParaRPr lang="en-US" sz="1400" dirty="0" smtClean="0"/>
          </a:p>
          <a:p>
            <a:pPr algn="just"/>
            <a:endParaRPr lang="en-US" sz="1400" dirty="0"/>
          </a:p>
          <a:p>
            <a:pPr algn="just"/>
            <a:r>
              <a:rPr lang="en-US" sz="1400" dirty="0" smtClean="0"/>
              <a:t>In the same </a:t>
            </a:r>
            <a:r>
              <a:rPr lang="en-US" sz="1400" dirty="0"/>
              <a:t>way, </a:t>
            </a:r>
            <a:r>
              <a:rPr lang="en-US" sz="1400" dirty="0" err="1"/>
              <a:t>Basha</a:t>
            </a:r>
            <a:r>
              <a:rPr lang="en-US" sz="1400" dirty="0"/>
              <a:t> et al.,  (2009), </a:t>
            </a:r>
            <a:r>
              <a:rPr lang="en-US" sz="1400" dirty="0" err="1"/>
              <a:t>Sudheer-Pamidimarri</a:t>
            </a:r>
            <a:r>
              <a:rPr lang="en-US" sz="1400" dirty="0"/>
              <a:t> </a:t>
            </a:r>
            <a:r>
              <a:rPr lang="en-US" sz="1400" dirty="0" smtClean="0"/>
              <a:t>et al</a:t>
            </a:r>
            <a:r>
              <a:rPr lang="en-US" sz="1400" dirty="0"/>
              <a:t>. (2009b) and </a:t>
            </a:r>
            <a:r>
              <a:rPr lang="en-US" sz="1400" dirty="0" err="1"/>
              <a:t>Sudheer</a:t>
            </a:r>
            <a:r>
              <a:rPr lang="en-US" sz="1400" dirty="0"/>
              <a:t> et al.  (2010b) mention that </a:t>
            </a:r>
            <a:r>
              <a:rPr lang="en-US" sz="1400" dirty="0" smtClean="0"/>
              <a:t>this plant </a:t>
            </a:r>
            <a:r>
              <a:rPr lang="en-US" sz="1400" dirty="0"/>
              <a:t>is a native of South America. </a:t>
            </a:r>
            <a:endParaRPr lang="es-ES" sz="1400" dirty="0"/>
          </a:p>
        </p:txBody>
      </p:sp>
    </p:spTree>
    <p:extLst>
      <p:ext uri="{BB962C8B-B14F-4D97-AF65-F5344CB8AC3E}">
        <p14:creationId xmlns:p14="http://schemas.microsoft.com/office/powerpoint/2010/main" val="259197245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2250" y="36513"/>
            <a:ext cx="3829050" cy="1143000"/>
          </a:xfrm>
        </p:spPr>
        <p:txBody>
          <a:bodyPr/>
          <a:lstStyle/>
          <a:p>
            <a:pPr algn="l"/>
            <a:r>
              <a:rPr lang="es-ES" sz="2800" dirty="0" err="1" smtClean="0"/>
              <a:t>The</a:t>
            </a:r>
            <a:r>
              <a:rPr lang="es-ES" sz="2800" dirty="0" smtClean="0"/>
              <a:t> center of </a:t>
            </a:r>
            <a:r>
              <a:rPr lang="es-ES" sz="2800" dirty="0" err="1" smtClean="0"/>
              <a:t>origin</a:t>
            </a:r>
            <a:r>
              <a:rPr lang="es-ES" sz="2800" dirty="0" smtClean="0"/>
              <a:t> of </a:t>
            </a:r>
            <a:r>
              <a:rPr lang="es-ES" sz="2800" i="1" dirty="0" smtClean="0"/>
              <a:t>Jatropha curcas</a:t>
            </a:r>
            <a:r>
              <a:rPr lang="es-ES" sz="2800" i="1" dirty="0" smtClean="0"/>
              <a:t>…</a:t>
            </a:r>
            <a:endParaRPr lang="es-ES" sz="2800" i="1" dirty="0"/>
          </a:p>
        </p:txBody>
      </p:sp>
      <p:sp>
        <p:nvSpPr>
          <p:cNvPr id="6" name="CuadroTexto 5"/>
          <p:cNvSpPr txBox="1"/>
          <p:nvPr/>
        </p:nvSpPr>
        <p:spPr>
          <a:xfrm>
            <a:off x="222250" y="1301750"/>
            <a:ext cx="3921125" cy="461665"/>
          </a:xfrm>
          <a:prstGeom prst="rect">
            <a:avLst/>
          </a:prstGeom>
          <a:noFill/>
        </p:spPr>
        <p:txBody>
          <a:bodyPr wrap="square" rtlCol="0">
            <a:spAutoFit/>
          </a:bodyPr>
          <a:lstStyle/>
          <a:p>
            <a:r>
              <a:rPr lang="es-ES" sz="2400" dirty="0" smtClean="0"/>
              <a:t>Molecular </a:t>
            </a:r>
            <a:r>
              <a:rPr lang="es-ES" sz="2400" dirty="0" err="1" smtClean="0"/>
              <a:t>evidence</a:t>
            </a:r>
            <a:r>
              <a:rPr lang="es-ES" sz="2400" dirty="0" smtClean="0"/>
              <a:t>…</a:t>
            </a:r>
            <a:endParaRPr lang="es-ES" sz="2400" dirty="0"/>
          </a:p>
        </p:txBody>
      </p:sp>
      <p:pic>
        <p:nvPicPr>
          <p:cNvPr id="7" name="Imagen 6"/>
          <p:cNvPicPr>
            <a:picLocks noChangeAspect="1"/>
          </p:cNvPicPr>
          <p:nvPr/>
        </p:nvPicPr>
        <p:blipFill>
          <a:blip r:embed="rId2"/>
          <a:stretch>
            <a:fillRect/>
          </a:stretch>
        </p:blipFill>
        <p:spPr>
          <a:xfrm>
            <a:off x="4051300" y="0"/>
            <a:ext cx="5092700" cy="6845300"/>
          </a:xfrm>
          <a:prstGeom prst="rect">
            <a:avLst/>
          </a:prstGeom>
        </p:spPr>
      </p:pic>
      <p:sp>
        <p:nvSpPr>
          <p:cNvPr id="8" name="Rectángulo 7"/>
          <p:cNvSpPr/>
          <p:nvPr/>
        </p:nvSpPr>
        <p:spPr>
          <a:xfrm>
            <a:off x="222250" y="1909932"/>
            <a:ext cx="3714750" cy="4770537"/>
          </a:xfrm>
          <a:prstGeom prst="rect">
            <a:avLst/>
          </a:prstGeom>
        </p:spPr>
        <p:txBody>
          <a:bodyPr wrap="square">
            <a:spAutoFit/>
          </a:bodyPr>
          <a:lstStyle/>
          <a:p>
            <a:pPr algn="just"/>
            <a:r>
              <a:rPr lang="en-US" sz="2400" baseline="30000" dirty="0" smtClean="0"/>
              <a:t>In our investigations, high variation and moderate structure were found in populations of </a:t>
            </a:r>
            <a:r>
              <a:rPr lang="en-US" sz="2400" i="1" baseline="30000" dirty="0" smtClean="0"/>
              <a:t>J. curcas </a:t>
            </a:r>
            <a:r>
              <a:rPr lang="en-US" sz="2400" baseline="30000" dirty="0" smtClean="0"/>
              <a:t>of Southern Mexico. </a:t>
            </a:r>
          </a:p>
          <a:p>
            <a:pPr algn="just"/>
            <a:endParaRPr lang="en-US" sz="2400" baseline="30000" dirty="0"/>
          </a:p>
          <a:p>
            <a:pPr algn="just"/>
            <a:r>
              <a:rPr lang="en-US" sz="2400" baseline="30000" dirty="0" smtClean="0"/>
              <a:t>Although clustering methods based on individuals are not useful to infer structure or other population attributes, we compared the </a:t>
            </a:r>
            <a:r>
              <a:rPr lang="en-US" sz="2400" baseline="30000" dirty="0" err="1" smtClean="0"/>
              <a:t>Jaccard</a:t>
            </a:r>
            <a:r>
              <a:rPr lang="en-US" sz="2400" baseline="30000" dirty="0" smtClean="0"/>
              <a:t> similarity index of accessions </a:t>
            </a:r>
            <a:r>
              <a:rPr lang="en-US" sz="2400" baseline="30000" dirty="0"/>
              <a:t>from </a:t>
            </a:r>
            <a:r>
              <a:rPr lang="en-US" sz="2400" baseline="30000" dirty="0" smtClean="0"/>
              <a:t>Southern Mexico </a:t>
            </a:r>
            <a:r>
              <a:rPr lang="en-US" sz="2400" baseline="30000" dirty="0"/>
              <a:t>to that reported in other studies, finding the lowest value (0.107) reported </a:t>
            </a:r>
            <a:r>
              <a:rPr lang="en-US" sz="2400" baseline="30000" dirty="0" smtClean="0"/>
              <a:t>so far, </a:t>
            </a:r>
            <a:r>
              <a:rPr lang="en-US" sz="2400" baseline="30000" dirty="0"/>
              <a:t>indicating a great diversity. </a:t>
            </a:r>
            <a:endParaRPr lang="en-US" sz="2400" baseline="30000" dirty="0" smtClean="0"/>
          </a:p>
          <a:p>
            <a:pPr algn="just"/>
            <a:endParaRPr lang="en-US" sz="2400" baseline="30000" dirty="0"/>
          </a:p>
          <a:p>
            <a:pPr algn="just"/>
            <a:r>
              <a:rPr lang="en-US" sz="2400" baseline="30000" dirty="0" smtClean="0"/>
              <a:t>Data </a:t>
            </a:r>
            <a:r>
              <a:rPr lang="en-US" sz="2400" baseline="30000" dirty="0"/>
              <a:t>reported for Guatemalan </a:t>
            </a:r>
            <a:r>
              <a:rPr lang="en-US" sz="2400" baseline="30000" dirty="0" smtClean="0"/>
              <a:t>accessions </a:t>
            </a:r>
            <a:r>
              <a:rPr lang="en-US" sz="2400" baseline="30000" dirty="0"/>
              <a:t>revealed similar values of </a:t>
            </a:r>
            <a:r>
              <a:rPr lang="en-US" sz="2400" baseline="30000" dirty="0" smtClean="0"/>
              <a:t>diversity, strengthening </a:t>
            </a:r>
            <a:r>
              <a:rPr lang="en-US" sz="2400" baseline="30000" dirty="0"/>
              <a:t>the hypothesis that Mesoamerica is the center of diversification of </a:t>
            </a:r>
            <a:r>
              <a:rPr lang="en-US" sz="2400" i="1" baseline="30000" dirty="0"/>
              <a:t>J. curcas</a:t>
            </a:r>
            <a:r>
              <a:rPr lang="en-US" sz="2400" baseline="30000" dirty="0" smtClean="0"/>
              <a:t>.</a:t>
            </a:r>
            <a:endParaRPr lang="en-US" sz="2400" baseline="30000" dirty="0"/>
          </a:p>
        </p:txBody>
      </p:sp>
    </p:spTree>
    <p:extLst>
      <p:ext uri="{BB962C8B-B14F-4D97-AF65-F5344CB8AC3E}">
        <p14:creationId xmlns:p14="http://schemas.microsoft.com/office/powerpoint/2010/main" val="376965867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Documental de viaje">
  <a:themeElements>
    <a:clrScheme name="Documental de viaje">
      <a:dk1>
        <a:sysClr val="windowText" lastClr="000000"/>
      </a:dk1>
      <a:lt1>
        <a:srgbClr val="EAC968"/>
      </a:lt1>
      <a:dk2>
        <a:srgbClr val="2A2515"/>
      </a:dk2>
      <a:lt2>
        <a:srgbClr val="82682C"/>
      </a:lt2>
      <a:accent1>
        <a:srgbClr val="B74D21"/>
      </a:accent1>
      <a:accent2>
        <a:srgbClr val="A32323"/>
      </a:accent2>
      <a:accent3>
        <a:srgbClr val="4576A3"/>
      </a:accent3>
      <a:accent4>
        <a:srgbClr val="615D9A"/>
      </a:accent4>
      <a:accent5>
        <a:srgbClr val="67924B"/>
      </a:accent5>
      <a:accent6>
        <a:srgbClr val="BF7B1B"/>
      </a:accent6>
      <a:hlink>
        <a:srgbClr val="99350B"/>
      </a:hlink>
      <a:folHlink>
        <a:srgbClr val="785140"/>
      </a:folHlink>
    </a:clrScheme>
    <a:fontScheme name="Documental de viaje">
      <a:majorFont>
        <a:latin typeface="Calisto MT"/>
        <a:ea typeface=""/>
        <a:cs typeface=""/>
        <a:font script="Jpan" typeface="ＭＳ 明朝"/>
      </a:majorFont>
      <a:minorFont>
        <a:latin typeface="Calisto MT"/>
        <a:ea typeface=""/>
        <a:cs typeface=""/>
        <a:font script="Jpan" typeface="ＭＳ 明朝"/>
      </a:minorFont>
    </a:fontScheme>
    <a:fmtScheme name="Documental de viaje">
      <a:fillStyleLst>
        <a:solidFill>
          <a:schemeClr val="phClr"/>
        </a:solidFill>
        <a:blipFill rotWithShape="1">
          <a:blip xmlns:r="http://schemas.openxmlformats.org/officeDocument/2006/relationships" r:embed="rId1">
            <a:duotone>
              <a:schemeClr val="phClr">
                <a:shade val="20000"/>
                <a:satMod val="130000"/>
              </a:schemeClr>
              <a:schemeClr val="phClr">
                <a:tint val="80000"/>
                <a:satMod val="150000"/>
              </a:schemeClr>
            </a:duotone>
          </a:blip>
          <a:tile tx="0" ty="0" sx="50000" sy="50000" flip="none" algn="tl"/>
        </a:blipFill>
        <a:blipFill rotWithShape="1">
          <a:blip xmlns:r="http://schemas.openxmlformats.org/officeDocument/2006/relationships" r:embed="rId2">
            <a:duotone>
              <a:schemeClr val="phClr">
                <a:shade val="20000"/>
                <a:satMod val="130000"/>
              </a:schemeClr>
              <a:schemeClr val="phClr">
                <a:tint val="80000"/>
                <a:satMod val="150000"/>
              </a:schemeClr>
            </a:duotone>
          </a:blip>
          <a:tile tx="0" ty="0" sx="50000" sy="50000" flip="none" algn="tl"/>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6600000" sx="102000" sy="102000" rotWithShape="0">
              <a:srgbClr val="000000">
                <a:alpha val="35000"/>
              </a:srgbClr>
            </a:outerShdw>
          </a:effectLst>
        </a:effectStyle>
        <a:effectStyle>
          <a:effectLst>
            <a:outerShdw blurRad="88900" dist="63500" dir="2400000" rotWithShape="0">
              <a:srgbClr val="000000">
                <a:alpha val="50000"/>
              </a:srgbClr>
            </a:outerShdw>
          </a:effectLst>
          <a:scene3d>
            <a:camera prst="orthographicFront">
              <a:rot lat="0" lon="0" rev="0"/>
            </a:camera>
            <a:lightRig rig="sunset" dir="t">
              <a:rot lat="0" lon="0" rev="4200000"/>
            </a:lightRig>
          </a:scene3d>
          <a:sp3d>
            <a:bevelT w="63500" h="25400" prst="coolSlant"/>
          </a:sp3d>
        </a:effectStyle>
      </a:effectStyleLst>
      <a:bgFillStyleLst>
        <a:solidFill>
          <a:schemeClr val="phClr"/>
        </a:solidFill>
        <a:gradFill rotWithShape="1">
          <a:gsLst>
            <a:gs pos="0">
              <a:schemeClr val="phClr">
                <a:tint val="50000"/>
                <a:shade val="90000"/>
                <a:hueMod val="85000"/>
                <a:satMod val="300000"/>
                <a:lumMod val="100000"/>
              </a:schemeClr>
            </a:gs>
            <a:gs pos="40000">
              <a:schemeClr val="phClr">
                <a:tint val="45000"/>
                <a:shade val="99000"/>
                <a:hueMod val="95000"/>
                <a:satMod val="300000"/>
                <a:lumMod val="100000"/>
              </a:schemeClr>
            </a:gs>
            <a:gs pos="100000">
              <a:schemeClr val="phClr">
                <a:shade val="20000"/>
                <a:hueMod val="95000"/>
                <a:satMod val="255000"/>
                <a:lumMod val="100000"/>
              </a:schemeClr>
            </a:gs>
          </a:gsLst>
          <a:path path="circle">
            <a:fillToRect l="50000" t="-80000" r="50000" b="180000"/>
          </a:path>
        </a:gradFill>
        <a:gradFill rotWithShape="1">
          <a:gsLst>
            <a:gs pos="0">
              <a:schemeClr val="phClr">
                <a:tint val="70000"/>
                <a:satMod val="2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Documental de viaje.thmx</Template>
  <TotalTime>7598</TotalTime>
  <Words>1652</Words>
  <Application>Microsoft Macintosh PowerPoint</Application>
  <PresentationFormat>Presentación en pantalla (4:3)</PresentationFormat>
  <Paragraphs>166</Paragraphs>
  <Slides>29</Slides>
  <Notes>2</Notes>
  <HiddenSlides>0</HiddenSlides>
  <MMClips>0</MMClips>
  <ScaleCrop>false</ScaleCrop>
  <HeadingPairs>
    <vt:vector size="6" baseType="variant">
      <vt:variant>
        <vt:lpstr>Tema</vt:lpstr>
      </vt:variant>
      <vt:variant>
        <vt:i4>1</vt:i4>
      </vt:variant>
      <vt:variant>
        <vt:lpstr>Vínculos</vt:lpstr>
      </vt:variant>
      <vt:variant>
        <vt:i4>2</vt:i4>
      </vt:variant>
      <vt:variant>
        <vt:lpstr>Títulos de diapositiva</vt:lpstr>
      </vt:variant>
      <vt:variant>
        <vt:i4>29</vt:i4>
      </vt:variant>
    </vt:vector>
  </HeadingPairs>
  <TitlesOfParts>
    <vt:vector size="32" baseType="lpstr">
      <vt:lpstr>Documental de viaje</vt:lpstr>
      <vt:lpstr>\\localhost\Users\sony\Desktop\Macintosh HD:Users:sony:Desktop:Tables.docx!OLE_LINK1</vt:lpstr>
      <vt:lpstr>\\localhost\Users\sony\Desktop\Macintosh HD:Users:sony:Desktop:Tables.docx!OLE_LINK2</vt:lpstr>
      <vt:lpstr>STINGLESS BEES ARE EFFICIENT POLLINATORS OF THE BIOFUEL PLANT Jatropha curcas WITHIN ITS NATIVE RANGE </vt:lpstr>
      <vt:lpstr> INTRODUCTION </vt:lpstr>
      <vt:lpstr>Presentación de PowerPoint</vt:lpstr>
      <vt:lpstr>Presentación de PowerPoint</vt:lpstr>
      <vt:lpstr>Presentación de PowerPoint</vt:lpstr>
      <vt:lpstr>Presentación de PowerPoint</vt:lpstr>
      <vt:lpstr>Presentación de PowerPoint</vt:lpstr>
      <vt:lpstr>The center of origin of Jatropha curcas</vt:lpstr>
      <vt:lpstr>The center of origin of Jatropha curcas…</vt:lpstr>
      <vt:lpstr>  IMPORTANCE OF THE STUDY OF PLANT DIVERSITY IN CENTERS OF ORIGIN </vt:lpstr>
      <vt:lpstr>Objective</vt:lpstr>
      <vt:lpstr>Materials and Methods</vt:lpstr>
      <vt:lpstr>Presentación de PowerPoint</vt:lpstr>
      <vt:lpstr>Presentación de PowerPoint</vt:lpstr>
      <vt:lpstr>Presentación de PowerPoint</vt:lpstr>
      <vt:lpstr>Presentación de PowerPoint</vt:lpstr>
      <vt:lpstr>RESULTS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 high diversity of flower-visiting insects (36 species) was found, of which nine were classified as efficient pollinators.   The native stingless bees Scaptotrigona mexicana (Guérin-Meneville) and Trigona (Tetragonisca) angustula (Latreille) were the most frequent visitors and their presence coincided with the hours when the stigma was receptive. </vt:lpstr>
      <vt:lpstr>In the present study, A. mellifera (L.) was infrequent in relation to other efficient pollinators (n = 3 individuals per plant) and recorded only between 0800 and 0900 h. Additionally, 66% of individuals transported J. curcas pollen in great abundance, in the head, chest and legs, while 33% of them transported pollen from different plant species.   This result is contrary to most previous studies where A. mellifera has been registered as the most efficient pollinator in J. curcas (Raju and Ezradanam 2002, Bhattacharya et al 2005, Dhillon et al 2006, Chang-Wei et al 2007b, Quin et al 2007, Rianti et al 2010, Kaur et al 2011).   We classify this species as occasional pollinator for J. curcas at this site in the Mexican tropics, and it can perform both geitonogamy and xenogamy. </vt:lpstr>
      <vt:lpstr>It is noteworthy that the female flowers open before the male flowers, favoring xenogamy, which may explain the high genetic variability reported in J. curcas for this region of the world. </vt:lpstr>
      <vt:lpstr>Thanks!</vt:lpstr>
    </vt:vector>
  </TitlesOfParts>
  <Manager/>
  <Company>CenBio-UNACH</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GENETIC DIVERSITY OF JATROPHA CURCAS IN ITS CENTER OF ORIGIN</dc:title>
  <dc:subject/>
  <dc:creator>Isidro Ovando</dc:creator>
  <cp:keywords/>
  <dc:description/>
  <cp:lastModifiedBy>Sonia Ruiz Gonzalez</cp:lastModifiedBy>
  <cp:revision>97</cp:revision>
  <dcterms:created xsi:type="dcterms:W3CDTF">2012-06-10T13:26:11Z</dcterms:created>
  <dcterms:modified xsi:type="dcterms:W3CDTF">2014-06-25T07:31:21Z</dcterms:modified>
  <cp:category/>
</cp:coreProperties>
</file>