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87" r:id="rId2"/>
    <p:sldId id="288" r:id="rId3"/>
    <p:sldId id="286" r:id="rId4"/>
    <p:sldId id="257" r:id="rId5"/>
    <p:sldId id="283" r:id="rId6"/>
    <p:sldId id="276" r:id="rId7"/>
    <p:sldId id="277" r:id="rId8"/>
    <p:sldId id="259" r:id="rId9"/>
    <p:sldId id="260" r:id="rId10"/>
    <p:sldId id="279" r:id="rId11"/>
    <p:sldId id="261" r:id="rId12"/>
    <p:sldId id="262" r:id="rId13"/>
    <p:sldId id="278" r:id="rId14"/>
    <p:sldId id="263" r:id="rId15"/>
    <p:sldId id="264" r:id="rId16"/>
    <p:sldId id="265" r:id="rId17"/>
    <p:sldId id="280" r:id="rId18"/>
    <p:sldId id="268" r:id="rId19"/>
    <p:sldId id="281" r:id="rId20"/>
    <p:sldId id="285" r:id="rId21"/>
    <p:sldId id="269" r:id="rId22"/>
    <p:sldId id="282" r:id="rId23"/>
    <p:sldId id="284" r:id="rId24"/>
    <p:sldId id="274" r:id="rId25"/>
    <p:sldId id="28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0" autoAdjust="0"/>
  </p:normalViewPr>
  <p:slideViewPr>
    <p:cSldViewPr>
      <p:cViewPr>
        <p:scale>
          <a:sx n="77" d="100"/>
          <a:sy n="77" d="100"/>
        </p:scale>
        <p:origin x="-117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417876-31E1-4CF2-B97F-FA3D7F60A83C}" type="datetimeFigureOut">
              <a:rPr lang="en-US" smtClean="0"/>
              <a:pPr/>
              <a:t>9/23/2014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CB2D10-B5E0-4293-A151-C9FA297BFCB8}" type="slidenum">
              <a:rPr lang="en-US" smtClean="0"/>
              <a:pPr/>
              <a:t>‹#›</a:t>
            </a:fld>
            <a:endParaRPr lang="en-US"/>
          </a:p>
        </p:txBody>
      </p:sp>
    </p:spTree>
    <p:extLst>
      <p:ext uri="{BB962C8B-B14F-4D97-AF65-F5344CB8AC3E}">
        <p14:creationId xmlns:p14="http://schemas.microsoft.com/office/powerpoint/2010/main" xmlns="" val="2403103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CB2D10-B5E0-4293-A151-C9FA297BFCB8}"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CB2D10-B5E0-4293-A151-C9FA297BFCB8}" type="slidenum">
              <a:rPr lang="en-US" smtClean="0"/>
              <a:pPr/>
              <a:t>22</a:t>
            </a:fld>
            <a:endParaRPr lang="en-US"/>
          </a:p>
        </p:txBody>
      </p:sp>
    </p:spTree>
    <p:extLst>
      <p:ext uri="{BB962C8B-B14F-4D97-AF65-F5344CB8AC3E}">
        <p14:creationId xmlns:p14="http://schemas.microsoft.com/office/powerpoint/2010/main" xmlns="" val="3455638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E1E0FCB-1D6E-4076-9C5E-6C018D2B4AE5}" type="datetimeFigureOut">
              <a:rPr lang="en-US" smtClean="0"/>
              <a:pPr/>
              <a:t>9/23/2014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3EBD96F-B519-497F-856D-0D8A75B0958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1E0FCB-1D6E-4076-9C5E-6C018D2B4AE5}" type="datetimeFigureOut">
              <a:rPr lang="en-US" smtClean="0"/>
              <a:pPr/>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BD96F-B519-497F-856D-0D8A75B095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3EBD96F-B519-497F-856D-0D8A75B0958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1E0FCB-1D6E-4076-9C5E-6C018D2B4AE5}" type="datetimeFigureOut">
              <a:rPr lang="en-US" smtClean="0"/>
              <a:pPr/>
              <a:t>9/23/2014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E1E0FCB-1D6E-4076-9C5E-6C018D2B4AE5}" type="datetimeFigureOut">
              <a:rPr lang="en-US" smtClean="0"/>
              <a:pPr/>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3EBD96F-B519-497F-856D-0D8A75B0958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E1E0FCB-1D6E-4076-9C5E-6C018D2B4AE5}" type="datetimeFigureOut">
              <a:rPr lang="en-US" smtClean="0"/>
              <a:pPr/>
              <a:t>9/23/2014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3EBD96F-B519-497F-856D-0D8A75B0958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E1E0FCB-1D6E-4076-9C5E-6C018D2B4AE5}" type="datetimeFigureOut">
              <a:rPr lang="en-US" smtClean="0"/>
              <a:pPr/>
              <a:t>9/23/2014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BD96F-B519-497F-856D-0D8A75B0958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E1E0FCB-1D6E-4076-9C5E-6C018D2B4AE5}" type="datetimeFigureOut">
              <a:rPr lang="en-US" smtClean="0"/>
              <a:pPr/>
              <a:t>9/23/2014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3EBD96F-B519-497F-856D-0D8A75B0958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E1E0FCB-1D6E-4076-9C5E-6C018D2B4AE5}" type="datetimeFigureOut">
              <a:rPr lang="en-US" smtClean="0"/>
              <a:pPr/>
              <a:t>9/23/2014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3EBD96F-B519-497F-856D-0D8A75B095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E1E0FCB-1D6E-4076-9C5E-6C018D2B4AE5}" type="datetimeFigureOut">
              <a:rPr lang="en-US" smtClean="0"/>
              <a:pPr/>
              <a:t>9/23/2014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3EBD96F-B519-497F-856D-0D8A75B095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3EBD96F-B519-497F-856D-0D8A75B0958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E1E0FCB-1D6E-4076-9C5E-6C018D2B4AE5}" type="datetimeFigureOut">
              <a:rPr lang="en-US" smtClean="0"/>
              <a:pPr/>
              <a:t>9/23/2014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3EBD96F-B519-497F-856D-0D8A75B0958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E1E0FCB-1D6E-4076-9C5E-6C018D2B4AE5}" type="datetimeFigureOut">
              <a:rPr lang="en-US" smtClean="0"/>
              <a:pPr/>
              <a:t>9/23/2014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E1E0FCB-1D6E-4076-9C5E-6C018D2B4AE5}" type="datetimeFigureOut">
              <a:rPr lang="en-US" smtClean="0"/>
              <a:pPr/>
              <a:t>9/23/2014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3EBD96F-B519-497F-856D-0D8A75B0958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ncbi.nlm.nih.gov/pubmed?term=%22Gauthier%20KM%22%5bAuthor%5d" TargetMode="External"/><Relationship Id="rId13" Type="http://schemas.openxmlformats.org/officeDocument/2006/relationships/hyperlink" Target="http://www.ncbi.nlm.nih.gov/pubmed/21398593" TargetMode="External"/><Relationship Id="rId3" Type="http://schemas.openxmlformats.org/officeDocument/2006/relationships/hyperlink" Target="http://www.ncbi.nlm.nih.gov/pubmed?term=%22Lee%20SB%22%5bAuthor%5d" TargetMode="External"/><Relationship Id="rId7" Type="http://schemas.openxmlformats.org/officeDocument/2006/relationships/hyperlink" Target="http://www.ncbi.nlm.nih.gov/pubmed?term=%22Bukhari%20IA%22%5bAuthor%5d" TargetMode="External"/><Relationship Id="rId12" Type="http://schemas.openxmlformats.org/officeDocument/2006/relationships/hyperlink" Target="http://www.ncbi.nlm.nih.gov/pubmed?term=%22Doumad%20AB%22%5bAuthor%5d" TargetMode="External"/><Relationship Id="rId2" Type="http://schemas.openxmlformats.org/officeDocument/2006/relationships/hyperlink" Target="http://www.ncbi.nlm.nih.gov/pubmed?term=%22Batchu%20SN%22%5bAuthor%5d" TargetMode="External"/><Relationship Id="rId16" Type="http://schemas.openxmlformats.org/officeDocument/2006/relationships/hyperlink" Target="http://www.ncbi.nlm.nih.gov/pubmed?term=Xi,%20J.,%20McIntosh,%20R.,%20%20Xiangjun%20Shen,%20X.,%20SungRyul%20Lee,%20SR.,%20Guillaume%20Chanoit,%20G.,%20Hugh%20Criswell,%20H.,%20David%20A.%20Zvara,%20D.A.,%20Zhelong%20Xu,%20Z.%20Adenosine%20A2A%20and%20A2B%20receptors%20work%20in%20concert%20to%20induce%20a%20strong%20protection%20against%20reperfusion%20injury%20in%20rat%20hearts" TargetMode="External"/><Relationship Id="rId1" Type="http://schemas.openxmlformats.org/officeDocument/2006/relationships/slideLayout" Target="../slideLayouts/slideLayout2.xml"/><Relationship Id="rId6" Type="http://schemas.openxmlformats.org/officeDocument/2006/relationships/hyperlink" Target="http://www.ncbi.nlm.nih.gov/pubmed/21039415" TargetMode="External"/><Relationship Id="rId11" Type="http://schemas.openxmlformats.org/officeDocument/2006/relationships/hyperlink" Target="http://www.ncbi.nlm.nih.gov/pubmed?term=%22Quilley%20J%22%5bAuthor%5d" TargetMode="External"/><Relationship Id="rId5" Type="http://schemas.openxmlformats.org/officeDocument/2006/relationships/hyperlink" Target="http://www.ncbi.nlm.nih.gov/pubmed?term=%22Chaudhary%20KR%22%5bAuthor%5d" TargetMode="External"/><Relationship Id="rId15" Type="http://schemas.openxmlformats.org/officeDocument/2006/relationships/hyperlink" Target="http://www.ncbi.nlm.nih.gov/pubmed?term=%22Gross%20GJ%22%5bAuthor%5d" TargetMode="External"/><Relationship Id="rId10" Type="http://schemas.openxmlformats.org/officeDocument/2006/relationships/hyperlink" Target="http://www.ncbi.nlm.nih.gov/pubmed?term=%22Jiang%20H%22%5bAuthor%5d" TargetMode="External"/><Relationship Id="rId4" Type="http://schemas.openxmlformats.org/officeDocument/2006/relationships/hyperlink" Target="http://www.ncbi.nlm.nih.gov/pubmed?term=%22Qadhi%20RS%22%5bAuthor%5d" TargetMode="External"/><Relationship Id="rId9" Type="http://schemas.openxmlformats.org/officeDocument/2006/relationships/hyperlink" Target="http://www.ncbi.nlm.nih.gov/pubmed?term=%22Jagadeesh%20SG%22%5bAuthor%5d" TargetMode="External"/><Relationship Id="rId14" Type="http://schemas.openxmlformats.org/officeDocument/2006/relationships/hyperlink" Target="http://www.ncbi.nlm.nih.gov/pubmed?term=%22Nithipatikom%20K%22%5bAuthor%5d"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hyperlink" Target="http://www.omicsgroup.com/" TargetMode="External"/><Relationship Id="rId1" Type="http://schemas.openxmlformats.org/officeDocument/2006/relationships/slideLayout" Target="../slideLayouts/slideLayout2.xml"/><Relationship Id="rId4" Type="http://schemas.openxmlformats.org/officeDocument/2006/relationships/hyperlink" Target="http://www.pharmaceuticalconferences.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FF6600"/>
                </a:solidFill>
                <a:effectLst>
                  <a:outerShdw blurRad="38100" dist="38100" dir="2700000" algn="tl">
                    <a:srgbClr val="000000">
                      <a:alpha val="43137"/>
                    </a:srgbClr>
                  </a:outerShdw>
                </a:effectLst>
                <a:latin typeface="Baskerville Old Face" pitchFamily="18" charset="0"/>
              </a:rPr>
              <a:t>About OMICS Group</a:t>
            </a:r>
            <a:endParaRPr lang="en-US" dirty="0"/>
          </a:p>
        </p:txBody>
      </p:sp>
      <p:sp>
        <p:nvSpPr>
          <p:cNvPr id="3" name="Content Placeholder 2"/>
          <p:cNvSpPr>
            <a:spLocks noGrp="1"/>
          </p:cNvSpPr>
          <p:nvPr>
            <p:ph sz="quarter" idx="1"/>
          </p:nvPr>
        </p:nvSpPr>
        <p:spPr/>
        <p:txBody>
          <a:bodyPr>
            <a:normAutofit/>
          </a:bodyPr>
          <a:lstStyle/>
          <a:p>
            <a:pPr marL="342900" lvl="0" indent="-342900" algn="just" eaLnBrk="0" fontAlgn="base" hangingPunct="0">
              <a:spcAft>
                <a:spcPct val="0"/>
              </a:spcAft>
              <a:buClrTx/>
              <a:buSzTx/>
              <a:buNone/>
              <a:defRPr/>
            </a:pPr>
            <a:r>
              <a:rPr kumimoji="1" lang="en-US" sz="2000" dirty="0" smtClean="0">
                <a:solidFill>
                  <a:prstClr val="black"/>
                </a:solidFill>
                <a:latin typeface="Calibri"/>
              </a:rPr>
              <a:t>OMICS Group International is an amalgamation of </a:t>
            </a:r>
            <a:r>
              <a:rPr kumimoji="1" lang="en-US" sz="2000" dirty="0" smtClean="0">
                <a:solidFill>
                  <a:prstClr val="black"/>
                </a:solidFill>
                <a:latin typeface="Calibri"/>
                <a:hlinkClick r:id="rId2" tooltip="Open Access publications"/>
              </a:rPr>
              <a:t>Open Access publications</a:t>
            </a:r>
            <a:r>
              <a:rPr kumimoji="1" lang="en-US" sz="2000" dirty="0" smtClean="0">
                <a:solidFill>
                  <a:prstClr val="black"/>
                </a:solidFill>
                <a:latin typeface="Calibri"/>
              </a:rPr>
              <a:t> and worldwide international science conferences and events. Established in the year 2007 with the sole aim of making the information on Sciences and technology ‘Open Access’, OMICS Group publishes 400 online open access </a:t>
            </a:r>
            <a:r>
              <a:rPr kumimoji="1" lang="en-US" sz="2000" dirty="0" smtClean="0">
                <a:solidFill>
                  <a:prstClr val="black"/>
                </a:solidFill>
                <a:latin typeface="Calibri"/>
                <a:hlinkClick r:id="rId3" tooltip="scholarly journals"/>
              </a:rPr>
              <a:t>scholarly journals</a:t>
            </a:r>
            <a:r>
              <a:rPr kumimoji="1" lang="en-US" sz="2000" dirty="0" smtClean="0">
                <a:solidFill>
                  <a:prstClr val="black"/>
                </a:solidFill>
                <a:latin typeface="Calibri"/>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kumimoji="1" lang="en-US" sz="2000" dirty="0" smtClean="0">
                <a:solidFill>
                  <a:prstClr val="black"/>
                </a:solidFill>
                <a:latin typeface="Calibri"/>
                <a:hlinkClick r:id="rId4" tooltip="International conferences"/>
              </a:rPr>
              <a:t>International conferences</a:t>
            </a:r>
            <a:r>
              <a:rPr kumimoji="1" lang="en-US" sz="2000" dirty="0" smtClean="0">
                <a:solidFill>
                  <a:prstClr val="black"/>
                </a:solidFill>
                <a:latin typeface="Calibri"/>
              </a:rPr>
              <a:t> annually across the globe, where knowledge transfer takes place through debates, round table discussions, poster presentations, workshops, symposia and exhibitions</a:t>
            </a:r>
            <a:r>
              <a:rPr kumimoji="1" lang="en-US" sz="1800" dirty="0" smtClean="0">
                <a:solidFill>
                  <a:prstClr val="black"/>
                </a:solidFill>
                <a:latin typeface="Calibri"/>
              </a:rPr>
              <a:t>.</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 of our study</a:t>
            </a:r>
            <a:endParaRPr lang="en-US" dirty="0"/>
          </a:p>
        </p:txBody>
      </p:sp>
      <p:sp>
        <p:nvSpPr>
          <p:cNvPr id="4" name="Rectangle 3"/>
          <p:cNvSpPr/>
          <p:nvPr/>
        </p:nvSpPr>
        <p:spPr>
          <a:xfrm>
            <a:off x="801615" y="1844824"/>
            <a:ext cx="6984776" cy="2154436"/>
          </a:xfrm>
          <a:prstGeom prst="rect">
            <a:avLst/>
          </a:prstGeom>
        </p:spPr>
        <p:txBody>
          <a:bodyPr wrap="square">
            <a:spAutoFit/>
          </a:bodyPr>
          <a:lstStyle/>
          <a:p>
            <a:endParaRPr lang="en-US" dirty="0" smtClean="0"/>
          </a:p>
          <a:p>
            <a:endParaRPr lang="en-US" dirty="0" smtClean="0"/>
          </a:p>
          <a:p>
            <a:pPr algn="just"/>
            <a:r>
              <a:rPr lang="en-GB" sz="2000" b="1" dirty="0" smtClean="0">
                <a:solidFill>
                  <a:srgbClr val="002060"/>
                </a:solidFill>
              </a:rPr>
              <a:t>The aim of our study was to investigate protective effect of  </a:t>
            </a:r>
            <a:r>
              <a:rPr lang="en-GB" sz="2000" b="1" dirty="0" err="1" smtClean="0">
                <a:solidFill>
                  <a:srgbClr val="002060"/>
                </a:solidFill>
              </a:rPr>
              <a:t>fenofibrate</a:t>
            </a:r>
            <a:r>
              <a:rPr lang="en-GB" sz="2000" b="1" dirty="0" smtClean="0">
                <a:solidFill>
                  <a:srgbClr val="002060"/>
                </a:solidFill>
              </a:rPr>
              <a:t> </a:t>
            </a:r>
            <a:r>
              <a:rPr lang="en-US" sz="2000" b="1" dirty="0" smtClean="0">
                <a:solidFill>
                  <a:srgbClr val="002060"/>
                </a:solidFill>
              </a:rPr>
              <a:t>(EETs inducer)</a:t>
            </a:r>
            <a:r>
              <a:rPr lang="en-GB" sz="2000" b="1" dirty="0" smtClean="0">
                <a:solidFill>
                  <a:srgbClr val="002060"/>
                </a:solidFill>
              </a:rPr>
              <a:t> against ischemia and re-perfusion (I/R) induced cardiac arrhythmias in isolated rat hearts. </a:t>
            </a:r>
            <a:endParaRPr lang="en-US" sz="2000" b="1" dirty="0" smtClean="0">
              <a:solidFill>
                <a:srgbClr val="002060"/>
              </a:solidFill>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Methods</a:t>
            </a:r>
            <a:endParaRPr lang="en-US" b="1" dirty="0">
              <a:solidFill>
                <a:srgbClr val="0070C0"/>
              </a:solidFill>
            </a:endParaRPr>
          </a:p>
        </p:txBody>
      </p:sp>
      <p:sp>
        <p:nvSpPr>
          <p:cNvPr id="3" name="Content Placeholder 2"/>
          <p:cNvSpPr>
            <a:spLocks noGrp="1"/>
          </p:cNvSpPr>
          <p:nvPr>
            <p:ph sz="quarter" idx="1"/>
          </p:nvPr>
        </p:nvSpPr>
        <p:spPr>
          <a:xfrm>
            <a:off x="301752" y="1268760"/>
            <a:ext cx="8503920" cy="5184576"/>
          </a:xfrm>
        </p:spPr>
        <p:txBody>
          <a:bodyPr>
            <a:normAutofit fontScale="85000" lnSpcReduction="10000"/>
          </a:bodyPr>
          <a:lstStyle/>
          <a:p>
            <a:r>
              <a:rPr lang="en-GB" b="1" dirty="0" smtClean="0"/>
              <a:t>Treatment protocol:</a:t>
            </a:r>
          </a:p>
          <a:p>
            <a:r>
              <a:rPr lang="de-DE" dirty="0" smtClean="0"/>
              <a:t>Male Wistar rats (250-350 g) were didvided into two groups.</a:t>
            </a:r>
          </a:p>
          <a:p>
            <a:endParaRPr lang="de-DE" dirty="0" smtClean="0"/>
          </a:p>
          <a:p>
            <a:r>
              <a:rPr lang="de-DE" dirty="0" smtClean="0"/>
              <a:t> </a:t>
            </a:r>
            <a:r>
              <a:rPr lang="de-DE" b="1" dirty="0" smtClean="0">
                <a:solidFill>
                  <a:srgbClr val="0070C0"/>
                </a:solidFill>
              </a:rPr>
              <a:t>Group 1  </a:t>
            </a:r>
            <a:r>
              <a:rPr lang="de-DE" dirty="0" smtClean="0"/>
              <a:t>served as a control and was treated with vehicle only (peanut oil). </a:t>
            </a:r>
          </a:p>
          <a:p>
            <a:endParaRPr lang="de-DE" dirty="0" smtClean="0"/>
          </a:p>
          <a:p>
            <a:r>
              <a:rPr lang="de-DE" b="1" dirty="0" smtClean="0">
                <a:solidFill>
                  <a:srgbClr val="0070C0"/>
                </a:solidFill>
              </a:rPr>
              <a:t>Group 2 </a:t>
            </a:r>
            <a:r>
              <a:rPr lang="de-DE" dirty="0" smtClean="0"/>
              <a:t>was treated with fenofibrate (100 mg/kg p.o) for 5 days. </a:t>
            </a:r>
          </a:p>
          <a:p>
            <a:endParaRPr lang="de-DE" dirty="0" smtClean="0"/>
          </a:p>
          <a:p>
            <a:r>
              <a:rPr lang="de-DE" dirty="0" smtClean="0"/>
              <a:t>One hour After the administration of the last dose (5th  dose) of fenofibrate,  rats were  anethetized with thipopental, hearts were  isolated for mounitng on langendorff apparatus as described below.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70C0"/>
                </a:solidFill>
              </a:rPr>
              <a:t>Method: Ischemia-reperfusion-induced arrhythmia</a:t>
            </a:r>
            <a:r>
              <a:rPr lang="en-US" b="1" dirty="0" smtClean="0">
                <a:solidFill>
                  <a:srgbClr val="0070C0"/>
                </a:solidFill>
              </a:rPr>
              <a:t> </a:t>
            </a:r>
            <a:endParaRPr lang="en-US" b="1" dirty="0">
              <a:solidFill>
                <a:srgbClr val="0070C0"/>
              </a:solidFill>
            </a:endParaRPr>
          </a:p>
        </p:txBody>
      </p:sp>
      <p:sp>
        <p:nvSpPr>
          <p:cNvPr id="3" name="Content Placeholder 2"/>
          <p:cNvSpPr>
            <a:spLocks noGrp="1"/>
          </p:cNvSpPr>
          <p:nvPr>
            <p:ph sz="quarter" idx="1"/>
          </p:nvPr>
        </p:nvSpPr>
        <p:spPr>
          <a:xfrm>
            <a:off x="179512" y="1220009"/>
            <a:ext cx="8784976" cy="5065756"/>
          </a:xfrm>
        </p:spPr>
        <p:txBody>
          <a:bodyPr>
            <a:normAutofit fontScale="70000" lnSpcReduction="20000"/>
          </a:bodyPr>
          <a:lstStyle/>
          <a:p>
            <a:r>
              <a:rPr lang="en-US" dirty="0" smtClean="0"/>
              <a:t>Isolated Hearts were perfused with Krebs-</a:t>
            </a:r>
            <a:r>
              <a:rPr lang="en-US" dirty="0" err="1" smtClean="0"/>
              <a:t>Henseleit</a:t>
            </a:r>
            <a:r>
              <a:rPr lang="en-US" dirty="0" smtClean="0"/>
              <a:t> solution gassed with </a:t>
            </a:r>
            <a:r>
              <a:rPr lang="en-US" dirty="0" err="1" smtClean="0"/>
              <a:t>carbogen</a:t>
            </a:r>
            <a:r>
              <a:rPr lang="en-US" dirty="0" smtClean="0"/>
              <a:t> and at constant flow of 10 ml/ min (37</a:t>
            </a:r>
            <a:r>
              <a:rPr lang="en-US" baseline="30000" dirty="0" smtClean="0"/>
              <a:t>0</a:t>
            </a:r>
            <a:r>
              <a:rPr lang="en-US" dirty="0" smtClean="0"/>
              <a:t>C.) </a:t>
            </a:r>
          </a:p>
          <a:p>
            <a:endParaRPr lang="en-US" dirty="0" smtClean="0"/>
          </a:p>
          <a:p>
            <a:r>
              <a:rPr lang="en-US" dirty="0" smtClean="0"/>
              <a:t>Isometric contractions  recorded from left ventricle by Harvard UFI transducer. </a:t>
            </a:r>
          </a:p>
          <a:p>
            <a:endParaRPr lang="en-US" dirty="0" smtClean="0"/>
          </a:p>
          <a:p>
            <a:r>
              <a:rPr lang="en-US" dirty="0" smtClean="0"/>
              <a:t>Perfusion pressure was monitored with a pressure transducer. </a:t>
            </a:r>
          </a:p>
          <a:p>
            <a:endParaRPr lang="en-US" dirty="0" smtClean="0"/>
          </a:p>
          <a:p>
            <a:r>
              <a:rPr lang="en-US" dirty="0" smtClean="0"/>
              <a:t>Surface electrical records were obtained from electrodes placed on the right atrium and apex of left ventricle.</a:t>
            </a:r>
          </a:p>
          <a:p>
            <a:endParaRPr lang="en-US" dirty="0" smtClean="0"/>
          </a:p>
          <a:p>
            <a:r>
              <a:rPr lang="en-US" dirty="0" smtClean="0"/>
              <a:t>All signals were fed into Harvard transducer interfaces and then into </a:t>
            </a:r>
            <a:r>
              <a:rPr lang="en-US" dirty="0" err="1" smtClean="0"/>
              <a:t>PowerLab</a:t>
            </a:r>
            <a:r>
              <a:rPr lang="en-US" dirty="0" smtClean="0"/>
              <a:t>/8sp(</a:t>
            </a:r>
            <a:r>
              <a:rPr lang="en-US" dirty="0" err="1" smtClean="0"/>
              <a:t>ADInstruments</a:t>
            </a:r>
            <a:r>
              <a:rPr lang="en-US" dirty="0" smtClean="0"/>
              <a:t>). </a:t>
            </a:r>
          </a:p>
          <a:p>
            <a:endParaRPr lang="en-US" dirty="0" smtClean="0"/>
          </a:p>
          <a:p>
            <a:r>
              <a:rPr lang="en-US" dirty="0" smtClean="0"/>
              <a:t>All hearts were stabilized for 15 min. Coronary artery ligature was tightened and released after 10 min and Ventricular arrhythmias recorded for 30 min post-ligation.  </a:t>
            </a:r>
          </a:p>
          <a:p>
            <a:endParaRPr lang="en-US" dirty="0"/>
          </a:p>
        </p:txBody>
      </p:sp>
      <p:sp>
        <p:nvSpPr>
          <p:cNvPr id="4" name="Rectangle 3"/>
          <p:cNvSpPr/>
          <p:nvPr/>
        </p:nvSpPr>
        <p:spPr>
          <a:xfrm>
            <a:off x="4932040" y="5897838"/>
            <a:ext cx="2232248" cy="369332"/>
          </a:xfrm>
          <a:prstGeom prst="rect">
            <a:avLst/>
          </a:prstGeom>
        </p:spPr>
        <p:txBody>
          <a:bodyPr wrap="square">
            <a:spAutoFit/>
          </a:bodyPr>
          <a:lstStyle/>
          <a:p>
            <a:r>
              <a:rPr lang="en-US" dirty="0" smtClean="0">
                <a:solidFill>
                  <a:srgbClr val="FF0000"/>
                </a:solidFill>
              </a:rPr>
              <a:t>Xi et al., 2009</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Method</a:t>
            </a:r>
            <a:endParaRPr lang="en-US" b="1" dirty="0">
              <a:solidFill>
                <a:srgbClr val="0070C0"/>
              </a:solidFill>
            </a:endParaRPr>
          </a:p>
        </p:txBody>
      </p:sp>
      <p:sp>
        <p:nvSpPr>
          <p:cNvPr id="4" name="Rectangle 3"/>
          <p:cNvSpPr/>
          <p:nvPr/>
        </p:nvSpPr>
        <p:spPr>
          <a:xfrm>
            <a:off x="107504" y="1412776"/>
            <a:ext cx="8856984" cy="4154984"/>
          </a:xfrm>
          <a:prstGeom prst="rect">
            <a:avLst/>
          </a:prstGeom>
        </p:spPr>
        <p:txBody>
          <a:bodyPr wrap="square">
            <a:spAutoFit/>
          </a:bodyPr>
          <a:lstStyle/>
          <a:p>
            <a:r>
              <a:rPr lang="en-US" sz="2400" dirty="0" smtClean="0"/>
              <a:t>Following parameters were quantified during the  ligation (10 min)  and after release of ligature for  30 minutes:</a:t>
            </a:r>
          </a:p>
          <a:p>
            <a:pPr marL="342900" indent="-342900">
              <a:lnSpc>
                <a:spcPct val="200000"/>
              </a:lnSpc>
              <a:buFont typeface="+mj-lt"/>
              <a:buAutoNum type="arabicPeriod"/>
            </a:pPr>
            <a:r>
              <a:rPr lang="en-US" sz="2400" dirty="0" smtClean="0">
                <a:solidFill>
                  <a:srgbClr val="C00000"/>
                </a:solidFill>
              </a:rPr>
              <a:t>Number of premature ventricular contractions (PVCs) </a:t>
            </a:r>
          </a:p>
          <a:p>
            <a:pPr marL="342900" indent="-342900">
              <a:lnSpc>
                <a:spcPct val="200000"/>
              </a:lnSpc>
              <a:buFont typeface="+mj-lt"/>
              <a:buAutoNum type="arabicPeriod"/>
            </a:pPr>
            <a:r>
              <a:rPr lang="en-US" sz="2400" dirty="0" smtClean="0">
                <a:solidFill>
                  <a:srgbClr val="C00000"/>
                </a:solidFill>
              </a:rPr>
              <a:t>Incidence and duration of ventricular tachycardia (VT) </a:t>
            </a:r>
          </a:p>
          <a:p>
            <a:pPr marL="342900" indent="-342900">
              <a:lnSpc>
                <a:spcPct val="200000"/>
              </a:lnSpc>
              <a:buFont typeface="+mj-lt"/>
              <a:buAutoNum type="arabicPeriod"/>
            </a:pPr>
            <a:r>
              <a:rPr lang="en-US" sz="2400" dirty="0" smtClean="0">
                <a:solidFill>
                  <a:srgbClr val="C00000"/>
                </a:solidFill>
              </a:rPr>
              <a:t>Incidence and duration of ventricular fibrillation (VF)</a:t>
            </a:r>
          </a:p>
          <a:p>
            <a:pPr marL="342900" indent="-342900">
              <a:lnSpc>
                <a:spcPct val="200000"/>
              </a:lnSpc>
              <a:buFont typeface="+mj-lt"/>
              <a:buAutoNum type="arabicPeriod"/>
            </a:pPr>
            <a:r>
              <a:rPr lang="en-US" sz="2400" dirty="0" smtClean="0">
                <a:solidFill>
                  <a:srgbClr val="C00000"/>
                </a:solidFill>
              </a:rPr>
              <a:t>Perfusion pressure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6588"/>
          </a:xfrm>
        </p:spPr>
        <p:txBody>
          <a:bodyPr/>
          <a:lstStyle/>
          <a:p>
            <a:r>
              <a:rPr lang="en-US" b="1" dirty="0" smtClean="0">
                <a:solidFill>
                  <a:srgbClr val="0070C0"/>
                </a:solidFill>
              </a:rPr>
              <a:t>Results</a:t>
            </a:r>
            <a:endParaRPr lang="en-US" b="1" dirty="0">
              <a:solidFill>
                <a:srgbClr val="0070C0"/>
              </a:solidFill>
            </a:endParaRPr>
          </a:p>
        </p:txBody>
      </p:sp>
      <p:pic>
        <p:nvPicPr>
          <p:cNvPr id="3075" name="Picture 3"/>
          <p:cNvPicPr>
            <a:picLocks noChangeAspect="1" noChangeArrowheads="1"/>
          </p:cNvPicPr>
          <p:nvPr/>
        </p:nvPicPr>
        <p:blipFill>
          <a:blip r:embed="rId2" cstate="print"/>
          <a:srcRect/>
          <a:stretch>
            <a:fillRect/>
          </a:stretch>
        </p:blipFill>
        <p:spPr bwMode="auto">
          <a:xfrm>
            <a:off x="0" y="865188"/>
            <a:ext cx="9144000" cy="58761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796" y="116632"/>
            <a:ext cx="8534400" cy="758952"/>
          </a:xfrm>
        </p:spPr>
        <p:txBody>
          <a:bodyPr/>
          <a:lstStyle/>
          <a:p>
            <a:r>
              <a:rPr lang="en-US" b="1" dirty="0" smtClean="0">
                <a:solidFill>
                  <a:srgbClr val="0070C0"/>
                </a:solidFill>
              </a:rPr>
              <a:t>Results</a:t>
            </a:r>
            <a:endParaRPr lang="en-US" b="1" dirty="0">
              <a:solidFill>
                <a:srgbClr val="0070C0"/>
              </a:solidFill>
            </a:endParaRPr>
          </a:p>
        </p:txBody>
      </p:sp>
      <p:pic>
        <p:nvPicPr>
          <p:cNvPr id="1027" name="Picture 3"/>
          <p:cNvPicPr>
            <a:picLocks noChangeAspect="1" noChangeArrowheads="1"/>
          </p:cNvPicPr>
          <p:nvPr/>
        </p:nvPicPr>
        <p:blipFill>
          <a:blip r:embed="rId2" cstate="print"/>
          <a:srcRect/>
          <a:stretch>
            <a:fillRect/>
          </a:stretch>
        </p:blipFill>
        <p:spPr bwMode="auto">
          <a:xfrm>
            <a:off x="0" y="980728"/>
            <a:ext cx="9252520" cy="58772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6632"/>
            <a:ext cx="8534400" cy="758952"/>
          </a:xfrm>
        </p:spPr>
        <p:txBody>
          <a:bodyPr/>
          <a:lstStyle/>
          <a:p>
            <a:r>
              <a:rPr lang="en-US" b="1" dirty="0">
                <a:solidFill>
                  <a:srgbClr val="0070C0"/>
                </a:solidFill>
              </a:rPr>
              <a:t>Results</a:t>
            </a:r>
            <a:endParaRPr lang="en-US" dirty="0"/>
          </a:p>
        </p:txBody>
      </p:sp>
      <p:pic>
        <p:nvPicPr>
          <p:cNvPr id="2053" name="Picture 5"/>
          <p:cNvPicPr>
            <a:picLocks noChangeAspect="1" noChangeArrowheads="1"/>
          </p:cNvPicPr>
          <p:nvPr/>
        </p:nvPicPr>
        <p:blipFill>
          <a:blip r:embed="rId2" cstate="print"/>
          <a:srcRect/>
          <a:stretch>
            <a:fillRect/>
          </a:stretch>
        </p:blipFill>
        <p:spPr bwMode="auto">
          <a:xfrm>
            <a:off x="-180528" y="980728"/>
            <a:ext cx="9433048" cy="57606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srcRect/>
          <a:stretch>
            <a:fillRect/>
          </a:stretch>
        </p:blipFill>
        <p:spPr bwMode="auto">
          <a:xfrm>
            <a:off x="107504" y="116632"/>
            <a:ext cx="9036496" cy="66247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Discussion and conclusion</a:t>
            </a:r>
            <a:r>
              <a:rPr lang="en-US" b="1" u="sng" dirty="0" smtClean="0">
                <a:solidFill>
                  <a:srgbClr val="0070C0"/>
                </a:solidFill>
              </a:rPr>
              <a:t/>
            </a:r>
            <a:br>
              <a:rPr lang="en-US" b="1" u="sng" dirty="0" smtClean="0">
                <a:solidFill>
                  <a:srgbClr val="0070C0"/>
                </a:solidFill>
              </a:rPr>
            </a:br>
            <a:endParaRPr lang="en-US" b="1" dirty="0">
              <a:solidFill>
                <a:srgbClr val="0070C0"/>
              </a:solidFill>
            </a:endParaRPr>
          </a:p>
        </p:txBody>
      </p:sp>
      <p:sp>
        <p:nvSpPr>
          <p:cNvPr id="3" name="Content Placeholder 2"/>
          <p:cNvSpPr>
            <a:spLocks noGrp="1"/>
          </p:cNvSpPr>
          <p:nvPr>
            <p:ph sz="quarter" idx="1"/>
          </p:nvPr>
        </p:nvSpPr>
        <p:spPr/>
        <p:txBody>
          <a:bodyPr>
            <a:normAutofit fontScale="85000" lnSpcReduction="20000"/>
          </a:bodyPr>
          <a:lstStyle/>
          <a:p>
            <a:r>
              <a:rPr lang="en-US" dirty="0" err="1" smtClean="0"/>
              <a:t>Fenofibrate</a:t>
            </a:r>
            <a:r>
              <a:rPr lang="en-US" dirty="0" smtClean="0"/>
              <a:t>  significantly (P&lt;0.05) decreased  the number of PVCs, the incidence  of VF and the duration of VT in isolated rat hearts. </a:t>
            </a:r>
          </a:p>
          <a:p>
            <a:r>
              <a:rPr lang="en-US" dirty="0" err="1" smtClean="0"/>
              <a:t>Fenofibrate</a:t>
            </a:r>
            <a:r>
              <a:rPr lang="en-US" dirty="0" smtClean="0"/>
              <a:t> induces </a:t>
            </a:r>
            <a:r>
              <a:rPr lang="en-US" dirty="0" err="1" smtClean="0"/>
              <a:t>cytochrome</a:t>
            </a:r>
            <a:r>
              <a:rPr lang="en-US" dirty="0" smtClean="0"/>
              <a:t> P-450 (CYP-450) dependent </a:t>
            </a:r>
            <a:r>
              <a:rPr lang="en-US" dirty="0" err="1" smtClean="0"/>
              <a:t>arachidonic</a:t>
            </a:r>
            <a:r>
              <a:rPr lang="en-US" dirty="0" smtClean="0"/>
              <a:t> acid (AA) metabolism to E</a:t>
            </a:r>
            <a:r>
              <a:rPr lang="en-GB" dirty="0" smtClean="0"/>
              <a:t>ETs. </a:t>
            </a:r>
          </a:p>
          <a:p>
            <a:endParaRPr lang="en-GB" dirty="0" smtClean="0"/>
          </a:p>
          <a:p>
            <a:r>
              <a:rPr lang="en-US" dirty="0" err="1" smtClean="0"/>
              <a:t>Fibrates</a:t>
            </a:r>
            <a:r>
              <a:rPr lang="en-US" dirty="0" smtClean="0"/>
              <a:t> have previously been reported to increase CYP </a:t>
            </a:r>
            <a:r>
              <a:rPr lang="en-US" dirty="0" err="1" smtClean="0"/>
              <a:t>epoxygenase</a:t>
            </a:r>
            <a:r>
              <a:rPr lang="en-US" dirty="0" smtClean="0"/>
              <a:t> activity , EETs production and anti-hypertensive effects (Huang et al., 2007).  </a:t>
            </a:r>
          </a:p>
          <a:p>
            <a:endParaRPr lang="en-US" dirty="0" smtClean="0"/>
          </a:p>
          <a:p>
            <a:r>
              <a:rPr lang="en-US" dirty="0" smtClean="0"/>
              <a:t>The cardiac protective effect of </a:t>
            </a:r>
            <a:r>
              <a:rPr lang="en-US" dirty="0" err="1" smtClean="0"/>
              <a:t>fenofibrate</a:t>
            </a:r>
            <a:r>
              <a:rPr lang="en-US" dirty="0" smtClean="0"/>
              <a:t> may have occurred due to enhanced  production of endogenous </a:t>
            </a:r>
            <a:r>
              <a:rPr lang="en-GB" dirty="0" smtClean="0"/>
              <a:t>EETs. </a:t>
            </a:r>
            <a:endParaRPr lang="en-US" dirty="0" smtClean="0"/>
          </a:p>
          <a:p>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solidFill>
                  <a:srgbClr val="0070C0"/>
                </a:solidFill>
              </a:rPr>
              <a:t>Discussion and conclusion</a:t>
            </a:r>
            <a:r>
              <a:rPr lang="en-US" b="1" u="sng" dirty="0" smtClean="0"/>
              <a:t/>
            </a:r>
            <a:br>
              <a:rPr lang="en-US" b="1" u="sng" dirty="0" smtClean="0"/>
            </a:br>
            <a:endParaRPr lang="en-US" dirty="0"/>
          </a:p>
        </p:txBody>
      </p:sp>
      <p:sp>
        <p:nvSpPr>
          <p:cNvPr id="5" name="Rectangle 4"/>
          <p:cNvSpPr/>
          <p:nvPr/>
        </p:nvSpPr>
        <p:spPr>
          <a:xfrm>
            <a:off x="251520" y="1556792"/>
            <a:ext cx="8784976" cy="3724096"/>
          </a:xfrm>
          <a:prstGeom prst="rect">
            <a:avLst/>
          </a:prstGeom>
        </p:spPr>
        <p:txBody>
          <a:bodyPr wrap="square">
            <a:spAutoFit/>
          </a:bodyPr>
          <a:lstStyle/>
          <a:p>
            <a:pPr marL="285750" indent="-285750">
              <a:buFont typeface="Wingdings" pitchFamily="2" charset="2"/>
              <a:buChar char="v"/>
            </a:pPr>
            <a:r>
              <a:rPr lang="en-GB" sz="2000" b="1" dirty="0"/>
              <a:t>EETs function as EDHF and dilate coronary arteries (Campbell et al., </a:t>
            </a:r>
            <a:r>
              <a:rPr lang="en-GB" sz="2000" b="1" dirty="0" smtClean="0"/>
              <a:t>1996), however in our study no </a:t>
            </a:r>
            <a:r>
              <a:rPr lang="en-GB" sz="2000" b="1" dirty="0"/>
              <a:t>significant difference was observed in the Perfusion pressure of control and </a:t>
            </a:r>
            <a:r>
              <a:rPr lang="en-GB" sz="2000" b="1" dirty="0" err="1"/>
              <a:t>fenofibrate</a:t>
            </a:r>
            <a:r>
              <a:rPr lang="en-GB" sz="2000" b="1" dirty="0"/>
              <a:t> treated animals.  </a:t>
            </a:r>
            <a:endParaRPr lang="en-GB" sz="2000" b="1" dirty="0" smtClean="0"/>
          </a:p>
          <a:p>
            <a:pPr marL="285750" indent="-285750">
              <a:buFont typeface="Wingdings" pitchFamily="2" charset="2"/>
              <a:buChar char="v"/>
            </a:pPr>
            <a:endParaRPr lang="en-GB" sz="2000" b="1" dirty="0"/>
          </a:p>
          <a:p>
            <a:pPr marL="285750" indent="-285750">
              <a:buFont typeface="Wingdings" pitchFamily="2" charset="2"/>
              <a:buChar char="v"/>
            </a:pPr>
            <a:r>
              <a:rPr lang="en-GB" sz="2000" b="1" dirty="0" err="1" smtClean="0"/>
              <a:t>Diltiazem</a:t>
            </a:r>
            <a:r>
              <a:rPr lang="en-GB" sz="2000" b="1" dirty="0" smtClean="0"/>
              <a:t> </a:t>
            </a:r>
            <a:r>
              <a:rPr lang="en-GB" sz="2000" b="1" dirty="0"/>
              <a:t>produced marked anti-</a:t>
            </a:r>
            <a:r>
              <a:rPr lang="en-GB" sz="2000" b="1" dirty="0" err="1"/>
              <a:t>arrythmic</a:t>
            </a:r>
            <a:r>
              <a:rPr lang="en-GB" sz="2000" b="1" dirty="0"/>
              <a:t> effect , indicating the role of calcium channels in the I/R-induced </a:t>
            </a:r>
            <a:r>
              <a:rPr lang="en-GB" sz="2000" b="1" dirty="0" err="1"/>
              <a:t>arrythmia</a:t>
            </a:r>
            <a:r>
              <a:rPr lang="en-GB" sz="2000" b="1" dirty="0"/>
              <a:t>.</a:t>
            </a:r>
            <a:endParaRPr lang="en-GB" sz="2000" b="1" dirty="0" smtClean="0"/>
          </a:p>
          <a:p>
            <a:pPr marL="285750" indent="-285750">
              <a:buFont typeface="Wingdings" pitchFamily="2" charset="2"/>
              <a:buChar char="v"/>
            </a:pPr>
            <a:endParaRPr lang="en-GB" sz="2000" b="1" dirty="0"/>
          </a:p>
          <a:p>
            <a:pPr marL="285750" indent="-285750">
              <a:buFont typeface="Wingdings" pitchFamily="2" charset="2"/>
              <a:buChar char="v"/>
            </a:pPr>
            <a:endParaRPr lang="en-GB" sz="2000" b="1" dirty="0"/>
          </a:p>
          <a:p>
            <a:endParaRPr lang="en-US" b="1" dirty="0" smtClean="0"/>
          </a:p>
          <a:p>
            <a:endParaRPr lang="en-US" b="1" dirty="0"/>
          </a:p>
        </p:txBody>
      </p:sp>
    </p:spTree>
    <p:extLst>
      <p:ext uri="{BB962C8B-B14F-4D97-AF65-F5344CB8AC3E}">
        <p14:creationId xmlns:p14="http://schemas.microsoft.com/office/powerpoint/2010/main" xmlns="" val="4251200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FF6600"/>
                </a:solidFill>
                <a:effectLst>
                  <a:outerShdw blurRad="38100" dist="38100" dir="2700000" algn="tl">
                    <a:srgbClr val="000000">
                      <a:alpha val="43137"/>
                    </a:srgbClr>
                  </a:outerShdw>
                </a:effectLst>
                <a:latin typeface="Baskerville Old Face" pitchFamily="18" charset="0"/>
              </a:rPr>
              <a:t>About OMICS Group Conferences</a:t>
            </a:r>
            <a:endParaRPr lang="en-US" dirty="0"/>
          </a:p>
        </p:txBody>
      </p:sp>
      <p:sp>
        <p:nvSpPr>
          <p:cNvPr id="3" name="Content Placeholder 2"/>
          <p:cNvSpPr>
            <a:spLocks noGrp="1"/>
          </p:cNvSpPr>
          <p:nvPr>
            <p:ph sz="quarter" idx="1"/>
          </p:nvPr>
        </p:nvSpPr>
        <p:spPr/>
        <p:txBody>
          <a:bodyPr>
            <a:normAutofit/>
          </a:bodyPr>
          <a:lstStyle/>
          <a:p>
            <a:pPr marL="342900" lvl="0" indent="-342900" algn="just" eaLnBrk="0" fontAlgn="base" hangingPunct="0">
              <a:spcAft>
                <a:spcPct val="0"/>
              </a:spcAft>
              <a:buClrTx/>
              <a:buSzTx/>
              <a:buNone/>
              <a:defRPr/>
            </a:pPr>
            <a:r>
              <a:rPr kumimoji="1" lang="en-US" sz="2000" dirty="0" smtClean="0">
                <a:solidFill>
                  <a:prstClr val="black"/>
                </a:solidFill>
                <a:latin typeface="Calibri"/>
              </a:rPr>
              <a:t> OMICS Group International is a pioneer and leading science event organizer, which publishes around 400 open access journals and conducts over 300 Medical, Clinical, Engineering, Life Sciences, Pharma scientific conferences all over the globe annually with the support of more than 1000 scientific associations and 30,000 editorial board members and 3.5 million followers to its credit.</a:t>
            </a:r>
            <a:br>
              <a:rPr kumimoji="1" lang="en-US" sz="2000" dirty="0" smtClean="0">
                <a:solidFill>
                  <a:prstClr val="black"/>
                </a:solidFill>
                <a:latin typeface="Calibri"/>
              </a:rPr>
            </a:br>
            <a:endParaRPr kumimoji="1" lang="en-US" sz="2000" dirty="0" smtClean="0">
              <a:solidFill>
                <a:prstClr val="black"/>
              </a:solidFill>
              <a:latin typeface="Calibri"/>
            </a:endParaRPr>
          </a:p>
          <a:p>
            <a:pPr marL="342900" lvl="0" indent="-342900" algn="just" eaLnBrk="0" fontAlgn="base" hangingPunct="0">
              <a:spcAft>
                <a:spcPct val="0"/>
              </a:spcAft>
              <a:buClrTx/>
              <a:buSzTx/>
              <a:buNone/>
              <a:defRPr/>
            </a:pPr>
            <a:r>
              <a:rPr kumimoji="1" lang="en-US" sz="2000" dirty="0" smtClean="0">
                <a:solidFill>
                  <a:prstClr val="black"/>
                </a:solidFill>
                <a:latin typeface="Calibri"/>
              </a:rPr>
              <a:t>    OMICS Group has organized 500 conferences, workshops and national symposiums across the major cities including San Francisco, Las Vegas, San Antonio, Omaha, Orlando, Raleigh, Santa Clara, Chicago, Philadelphia, Baltimore, United Kingdom, Valencia, Dubai, Beijing, Hyderabad, Bengaluru and Mumbai.</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Conclusion</a:t>
            </a:r>
            <a:endParaRPr lang="en-US" b="1" dirty="0">
              <a:solidFill>
                <a:srgbClr val="0070C0"/>
              </a:solidFill>
            </a:endParaRPr>
          </a:p>
        </p:txBody>
      </p:sp>
      <p:sp>
        <p:nvSpPr>
          <p:cNvPr id="4" name="Rectangle 3"/>
          <p:cNvSpPr/>
          <p:nvPr/>
        </p:nvSpPr>
        <p:spPr>
          <a:xfrm>
            <a:off x="539552" y="1412776"/>
            <a:ext cx="8280920" cy="5909310"/>
          </a:xfrm>
          <a:prstGeom prst="rect">
            <a:avLst/>
          </a:prstGeom>
        </p:spPr>
        <p:txBody>
          <a:bodyPr wrap="square">
            <a:spAutoFit/>
          </a:bodyPr>
          <a:lstStyle/>
          <a:p>
            <a:endParaRPr lang="en-US" b="1" dirty="0"/>
          </a:p>
          <a:p>
            <a:r>
              <a:rPr lang="en-US" b="1" dirty="0"/>
              <a:t>T</a:t>
            </a:r>
            <a:r>
              <a:rPr lang="en-US" b="1" dirty="0" smtClean="0"/>
              <a:t>he </a:t>
            </a:r>
            <a:r>
              <a:rPr lang="en-US" b="1" dirty="0"/>
              <a:t>findings from our </a:t>
            </a:r>
            <a:r>
              <a:rPr lang="en-US" b="1" dirty="0" smtClean="0"/>
              <a:t>pilot study indicate </a:t>
            </a:r>
            <a:r>
              <a:rPr lang="en-US" b="1" dirty="0"/>
              <a:t>that </a:t>
            </a:r>
            <a:r>
              <a:rPr lang="en-US" b="1" dirty="0" err="1"/>
              <a:t>fenofibrate</a:t>
            </a:r>
            <a:r>
              <a:rPr lang="en-US" b="1" dirty="0"/>
              <a:t> protects ischemia-reperfusion-induced arrhythmia in isolated  rat hearts. </a:t>
            </a:r>
            <a:endParaRPr lang="en-US" b="1" dirty="0" smtClean="0"/>
          </a:p>
          <a:p>
            <a:endParaRPr lang="en-US" b="1" dirty="0"/>
          </a:p>
          <a:p>
            <a:endParaRPr lang="en-US" b="1" dirty="0" smtClean="0"/>
          </a:p>
          <a:p>
            <a:endParaRPr lang="en-US" b="1" dirty="0"/>
          </a:p>
          <a:p>
            <a:endParaRPr lang="en-US" b="1" dirty="0" smtClean="0"/>
          </a:p>
          <a:p>
            <a:r>
              <a:rPr lang="en-US" b="1" dirty="0" smtClean="0"/>
              <a:t>Further  studies are underway in our lab to  further explore the role of EETs in the observed cardiac protective role of </a:t>
            </a:r>
            <a:r>
              <a:rPr lang="en-US" b="1" dirty="0" err="1" smtClean="0"/>
              <a:t>fenofibrate</a:t>
            </a:r>
            <a:r>
              <a:rPr lang="en-US" b="1" dirty="0" smtClean="0"/>
              <a:t> in rats. </a:t>
            </a:r>
          </a:p>
          <a:p>
            <a:endParaRPr lang="en-US" b="1" dirty="0"/>
          </a:p>
          <a:p>
            <a:r>
              <a:rPr lang="en-US" b="1" dirty="0" smtClean="0"/>
              <a:t>Our ongoing research focused at exploring the effect of chronic treatment of fibrate  on high fat diet induced cardiovascular and </a:t>
            </a:r>
            <a:r>
              <a:rPr lang="en-US" b="1" dirty="0" err="1" smtClean="0"/>
              <a:t>metobolic</a:t>
            </a:r>
            <a:r>
              <a:rPr lang="en-US" b="1" dirty="0" smtClean="0"/>
              <a:t>  disorders in rats. </a:t>
            </a:r>
          </a:p>
          <a:p>
            <a:endParaRPr lang="en-US" b="1" dirty="0"/>
          </a:p>
          <a:p>
            <a:endParaRPr lang="en-US" b="1" dirty="0" smtClean="0"/>
          </a:p>
          <a:p>
            <a:endParaRPr lang="en-US" b="1" dirty="0"/>
          </a:p>
          <a:p>
            <a:endParaRPr lang="en-US" b="1" dirty="0" smtClean="0"/>
          </a:p>
          <a:p>
            <a:endParaRPr lang="en-US" b="1" dirty="0"/>
          </a:p>
          <a:p>
            <a:endParaRPr lang="en-US" b="1" dirty="0"/>
          </a:p>
        </p:txBody>
      </p:sp>
    </p:spTree>
    <p:extLst>
      <p:ext uri="{BB962C8B-B14F-4D97-AF65-F5344CB8AC3E}">
        <p14:creationId xmlns:p14="http://schemas.microsoft.com/office/powerpoint/2010/main" xmlns="" val="31247595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References</a:t>
            </a:r>
          </a:p>
        </p:txBody>
      </p:sp>
      <p:sp>
        <p:nvSpPr>
          <p:cNvPr id="3" name="Content Placeholder 2"/>
          <p:cNvSpPr>
            <a:spLocks noGrp="1"/>
          </p:cNvSpPr>
          <p:nvPr>
            <p:ph sz="quarter" idx="1"/>
          </p:nvPr>
        </p:nvSpPr>
        <p:spPr>
          <a:xfrm>
            <a:off x="467544" y="1412776"/>
            <a:ext cx="8503920" cy="3600400"/>
          </a:xfrm>
        </p:spPr>
        <p:txBody>
          <a:bodyPr>
            <a:noAutofit/>
          </a:bodyPr>
          <a:lstStyle/>
          <a:p>
            <a:r>
              <a:rPr lang="en-US" sz="1400" b="1" dirty="0" err="1" smtClean="0">
                <a:hlinkClick r:id="rId2"/>
              </a:rPr>
              <a:t>Batchu</a:t>
            </a:r>
            <a:r>
              <a:rPr lang="en-US" sz="1400" b="1" dirty="0" smtClean="0">
                <a:hlinkClick r:id="rId2"/>
              </a:rPr>
              <a:t> SN</a:t>
            </a:r>
            <a:r>
              <a:rPr lang="en-US" sz="1400" b="1" dirty="0" smtClean="0"/>
              <a:t>, </a:t>
            </a:r>
            <a:r>
              <a:rPr lang="en-US" sz="1400" b="1" dirty="0" smtClean="0">
                <a:hlinkClick r:id="rId3"/>
              </a:rPr>
              <a:t>Lee SB</a:t>
            </a:r>
            <a:r>
              <a:rPr lang="en-US" sz="1400" b="1" dirty="0" smtClean="0"/>
              <a:t>, </a:t>
            </a:r>
            <a:r>
              <a:rPr lang="en-US" sz="1400" b="1" dirty="0" err="1" smtClean="0">
                <a:hlinkClick r:id="rId4"/>
              </a:rPr>
              <a:t>Qadhi</a:t>
            </a:r>
            <a:r>
              <a:rPr lang="en-US" sz="1400" b="1" dirty="0" smtClean="0">
                <a:hlinkClick r:id="rId4"/>
              </a:rPr>
              <a:t> RS</a:t>
            </a:r>
            <a:r>
              <a:rPr lang="en-US" sz="1400" b="1" dirty="0" smtClean="0"/>
              <a:t>, </a:t>
            </a:r>
            <a:r>
              <a:rPr lang="en-US" sz="1400" b="1" dirty="0" err="1" smtClean="0">
                <a:hlinkClick r:id="rId5"/>
              </a:rPr>
              <a:t>Chaudhary</a:t>
            </a:r>
            <a:r>
              <a:rPr lang="en-US" sz="1400" b="1" dirty="0" smtClean="0">
                <a:hlinkClick r:id="rId5"/>
              </a:rPr>
              <a:t> </a:t>
            </a:r>
            <a:r>
              <a:rPr lang="en-US" sz="1400" b="1" dirty="0" smtClean="0">
                <a:solidFill>
                  <a:schemeClr val="bg2">
                    <a:lumMod val="10000"/>
                  </a:schemeClr>
                </a:solidFill>
              </a:rPr>
              <a:t>et al.,. </a:t>
            </a:r>
            <a:r>
              <a:rPr lang="en-US" sz="1400" b="1" dirty="0" smtClean="0">
                <a:solidFill>
                  <a:schemeClr val="bg2">
                    <a:lumMod val="10000"/>
                  </a:schemeClr>
                </a:solidFill>
                <a:hlinkClick r:id="rId6" tooltip="British journal of pharmacology."/>
              </a:rPr>
              <a:t>Br J </a:t>
            </a:r>
            <a:r>
              <a:rPr lang="en-US" sz="1400" b="1" dirty="0" err="1" smtClean="0">
                <a:solidFill>
                  <a:schemeClr val="bg2">
                    <a:lumMod val="10000"/>
                  </a:schemeClr>
                </a:solidFill>
                <a:hlinkClick r:id="rId6" tooltip="British journal of pharmacology."/>
              </a:rPr>
              <a:t>Pharmacol</a:t>
            </a:r>
            <a:r>
              <a:rPr lang="en-US" sz="1400" b="1" dirty="0" smtClean="0">
                <a:solidFill>
                  <a:schemeClr val="bg2">
                    <a:lumMod val="10000"/>
                  </a:schemeClr>
                </a:solidFill>
                <a:hlinkClick r:id="rId6" tooltip="British journal of pharmacology."/>
              </a:rPr>
              <a:t>.</a:t>
            </a:r>
            <a:r>
              <a:rPr lang="en-US" sz="1400" b="1" dirty="0" smtClean="0">
                <a:solidFill>
                  <a:schemeClr val="bg2">
                    <a:lumMod val="10000"/>
                  </a:schemeClr>
                </a:solidFill>
              </a:rPr>
              <a:t> 2011 Feb;162(4):897-907.</a:t>
            </a:r>
          </a:p>
          <a:p>
            <a:r>
              <a:rPr lang="en-US" sz="1400" b="1" dirty="0" err="1" smtClean="0">
                <a:solidFill>
                  <a:schemeClr val="bg2">
                    <a:lumMod val="10000"/>
                  </a:schemeClr>
                </a:solidFill>
                <a:hlinkClick r:id="rId7"/>
              </a:rPr>
              <a:t>Bukhari</a:t>
            </a:r>
            <a:r>
              <a:rPr lang="en-US" sz="1400" b="1" dirty="0" smtClean="0">
                <a:solidFill>
                  <a:schemeClr val="bg2">
                    <a:lumMod val="10000"/>
                  </a:schemeClr>
                </a:solidFill>
                <a:hlinkClick r:id="rId7"/>
              </a:rPr>
              <a:t> IA</a:t>
            </a:r>
            <a:r>
              <a:rPr lang="en-US" sz="1400" b="1" dirty="0" smtClean="0">
                <a:solidFill>
                  <a:schemeClr val="bg2">
                    <a:lumMod val="10000"/>
                  </a:schemeClr>
                </a:solidFill>
              </a:rPr>
              <a:t>, </a:t>
            </a:r>
            <a:r>
              <a:rPr lang="en-US" sz="1400" b="1" dirty="0" smtClean="0">
                <a:solidFill>
                  <a:schemeClr val="bg2">
                    <a:lumMod val="10000"/>
                  </a:schemeClr>
                </a:solidFill>
                <a:hlinkClick r:id="rId8"/>
              </a:rPr>
              <a:t>Gauthier KM</a:t>
            </a:r>
            <a:r>
              <a:rPr lang="en-US" sz="1400" b="1" dirty="0" smtClean="0">
                <a:solidFill>
                  <a:schemeClr val="bg2">
                    <a:lumMod val="10000"/>
                  </a:schemeClr>
                </a:solidFill>
              </a:rPr>
              <a:t>, </a:t>
            </a:r>
            <a:r>
              <a:rPr lang="en-US" sz="1400" b="1" dirty="0" err="1" smtClean="0">
                <a:solidFill>
                  <a:schemeClr val="bg2">
                    <a:lumMod val="10000"/>
                  </a:schemeClr>
                </a:solidFill>
                <a:hlinkClick r:id="rId9"/>
              </a:rPr>
              <a:t>Jagadeesh</a:t>
            </a:r>
            <a:r>
              <a:rPr lang="en-US" sz="1400" b="1" dirty="0" smtClean="0">
                <a:solidFill>
                  <a:schemeClr val="bg2">
                    <a:lumMod val="10000"/>
                  </a:schemeClr>
                </a:solidFill>
                <a:hlinkClick r:id="rId9"/>
              </a:rPr>
              <a:t> SG</a:t>
            </a:r>
            <a:r>
              <a:rPr lang="en-US" sz="1400" b="1" dirty="0" smtClean="0">
                <a:solidFill>
                  <a:schemeClr val="bg2">
                    <a:lumMod val="10000"/>
                  </a:schemeClr>
                </a:solidFill>
              </a:rPr>
              <a:t> et al., J </a:t>
            </a:r>
            <a:r>
              <a:rPr lang="en-US" sz="1400" b="1" dirty="0" err="1" smtClean="0">
                <a:solidFill>
                  <a:schemeClr val="bg2">
                    <a:lumMod val="10000"/>
                  </a:schemeClr>
                </a:solidFill>
              </a:rPr>
              <a:t>Pharmacol</a:t>
            </a:r>
            <a:r>
              <a:rPr lang="en-US" sz="1400" b="1" dirty="0" smtClean="0">
                <a:solidFill>
                  <a:schemeClr val="bg2">
                    <a:lumMod val="10000"/>
                  </a:schemeClr>
                </a:solidFill>
              </a:rPr>
              <a:t> Exp </a:t>
            </a:r>
            <a:r>
              <a:rPr lang="en-US" sz="1400" b="1" dirty="0" err="1" smtClean="0">
                <a:solidFill>
                  <a:schemeClr val="bg2">
                    <a:lumMod val="10000"/>
                  </a:schemeClr>
                </a:solidFill>
              </a:rPr>
              <a:t>Ther</a:t>
            </a:r>
            <a:r>
              <a:rPr lang="en-US" sz="1400" b="1" dirty="0" smtClean="0">
                <a:solidFill>
                  <a:schemeClr val="bg2">
                    <a:lumMod val="10000"/>
                  </a:schemeClr>
                </a:solidFill>
              </a:rPr>
              <a:t>. 2011 Jan;336(1):47-55.</a:t>
            </a:r>
          </a:p>
          <a:p>
            <a:r>
              <a:rPr lang="en-US" sz="1400" b="1" dirty="0" smtClean="0">
                <a:solidFill>
                  <a:srgbClr val="00B0F0"/>
                </a:solidFill>
              </a:rPr>
              <a:t>Campbell WB, </a:t>
            </a:r>
            <a:r>
              <a:rPr lang="en-US" sz="1400" b="1" dirty="0" err="1" smtClean="0">
                <a:solidFill>
                  <a:srgbClr val="00B0F0"/>
                </a:solidFill>
              </a:rPr>
              <a:t>Deeter</a:t>
            </a:r>
            <a:r>
              <a:rPr lang="en-US" sz="1400" b="1" dirty="0" smtClean="0">
                <a:solidFill>
                  <a:srgbClr val="00B0F0"/>
                </a:solidFill>
              </a:rPr>
              <a:t> C, Gauthier et al</a:t>
            </a:r>
            <a:r>
              <a:rPr lang="en-US" sz="1400" b="1" dirty="0" smtClean="0">
                <a:solidFill>
                  <a:schemeClr val="bg2">
                    <a:lumMod val="10000"/>
                  </a:schemeClr>
                </a:solidFill>
              </a:rPr>
              <a:t>., Am J Physiol. 2002;</a:t>
            </a:r>
            <a:r>
              <a:rPr lang="en-US" sz="1400" b="1" i="1" dirty="0" smtClean="0">
                <a:solidFill>
                  <a:schemeClr val="bg2">
                    <a:lumMod val="10000"/>
                  </a:schemeClr>
                </a:solidFill>
              </a:rPr>
              <a:t> </a:t>
            </a:r>
            <a:r>
              <a:rPr lang="en-US" sz="1400" b="1" dirty="0" smtClean="0">
                <a:solidFill>
                  <a:schemeClr val="bg2">
                    <a:lumMod val="10000"/>
                  </a:schemeClr>
                </a:solidFill>
              </a:rPr>
              <a:t>282:H1656-H1664.</a:t>
            </a:r>
          </a:p>
          <a:p>
            <a:r>
              <a:rPr lang="en-US" sz="1400" b="1" dirty="0" smtClean="0">
                <a:solidFill>
                  <a:srgbClr val="00B0F0"/>
                </a:solidFill>
              </a:rPr>
              <a:t>Campbell WB, </a:t>
            </a:r>
            <a:r>
              <a:rPr lang="en-US" sz="1400" b="1" dirty="0" err="1" smtClean="0">
                <a:solidFill>
                  <a:srgbClr val="00B0F0"/>
                </a:solidFill>
              </a:rPr>
              <a:t>Gebremedhin</a:t>
            </a:r>
            <a:r>
              <a:rPr lang="en-US" sz="1400" b="1" dirty="0" smtClean="0">
                <a:solidFill>
                  <a:srgbClr val="00B0F0"/>
                </a:solidFill>
              </a:rPr>
              <a:t> D, Pratt et al</a:t>
            </a:r>
            <a:r>
              <a:rPr lang="en-US" sz="1400" b="1" dirty="0" smtClean="0">
                <a:solidFill>
                  <a:schemeClr val="bg2">
                    <a:lumMod val="10000"/>
                  </a:schemeClr>
                </a:solidFill>
              </a:rPr>
              <a:t>.,  Circ Res 1996;78:415–23.</a:t>
            </a:r>
          </a:p>
          <a:p>
            <a:r>
              <a:rPr lang="en-US" sz="1400" b="1" dirty="0" smtClean="0">
                <a:solidFill>
                  <a:srgbClr val="00B0F0"/>
                </a:solidFill>
              </a:rPr>
              <a:t>Campbell WB and </a:t>
            </a:r>
            <a:r>
              <a:rPr lang="en-US" sz="1400" b="1" dirty="0" err="1" smtClean="0">
                <a:solidFill>
                  <a:srgbClr val="00B0F0"/>
                </a:solidFill>
              </a:rPr>
              <a:t>Falck</a:t>
            </a:r>
            <a:r>
              <a:rPr lang="en-US" sz="1400" b="1" dirty="0" smtClean="0">
                <a:solidFill>
                  <a:srgbClr val="00B0F0"/>
                </a:solidFill>
              </a:rPr>
              <a:t> JR</a:t>
            </a:r>
            <a:r>
              <a:rPr lang="en-US" sz="1400" b="1" dirty="0" smtClean="0">
                <a:solidFill>
                  <a:schemeClr val="bg2">
                    <a:lumMod val="10000"/>
                  </a:schemeClr>
                </a:solidFill>
              </a:rPr>
              <a:t>. </a:t>
            </a:r>
            <a:r>
              <a:rPr lang="en-US" sz="1400" b="1" i="1" dirty="0" smtClean="0">
                <a:solidFill>
                  <a:schemeClr val="bg2">
                    <a:lumMod val="10000"/>
                  </a:schemeClr>
                </a:solidFill>
              </a:rPr>
              <a:t>Hypertension 2007; </a:t>
            </a:r>
            <a:r>
              <a:rPr lang="en-US" sz="1400" b="1" dirty="0" smtClean="0">
                <a:solidFill>
                  <a:schemeClr val="bg2">
                    <a:lumMod val="10000"/>
                  </a:schemeClr>
                </a:solidFill>
              </a:rPr>
              <a:t>49:590-596.</a:t>
            </a:r>
          </a:p>
          <a:p>
            <a:r>
              <a:rPr lang="en-US" sz="1400" b="1" dirty="0" smtClean="0">
                <a:solidFill>
                  <a:srgbClr val="00B0F0"/>
                </a:solidFill>
              </a:rPr>
              <a:t>Huang, </a:t>
            </a:r>
            <a:r>
              <a:rPr lang="en-US" sz="1400" b="1" dirty="0" err="1" smtClean="0">
                <a:solidFill>
                  <a:srgbClr val="00B0F0"/>
                </a:solidFill>
              </a:rPr>
              <a:t>H,Christophe</a:t>
            </a:r>
            <a:r>
              <a:rPr lang="en-US" sz="1400" b="1" dirty="0" smtClean="0">
                <a:solidFill>
                  <a:srgbClr val="00B0F0"/>
                </a:solidFill>
              </a:rPr>
              <a:t> </a:t>
            </a:r>
            <a:r>
              <a:rPr lang="en-US" sz="1400" b="1" dirty="0" err="1" smtClean="0">
                <a:solidFill>
                  <a:srgbClr val="00B0F0"/>
                </a:solidFill>
              </a:rPr>
              <a:t>Morisseau</a:t>
            </a:r>
            <a:r>
              <a:rPr lang="en-US" sz="1400" b="1" dirty="0" smtClean="0">
                <a:solidFill>
                  <a:srgbClr val="00B0F0"/>
                </a:solidFill>
              </a:rPr>
              <a:t> et </a:t>
            </a:r>
            <a:r>
              <a:rPr lang="en-US" sz="1400" b="1" dirty="0" err="1" smtClean="0">
                <a:solidFill>
                  <a:srgbClr val="00B0F0"/>
                </a:solidFill>
              </a:rPr>
              <a:t>al</a:t>
            </a:r>
            <a:r>
              <a:rPr lang="en-US" sz="1400" b="1" dirty="0" err="1" smtClean="0">
                <a:solidFill>
                  <a:schemeClr val="bg2">
                    <a:lumMod val="10000"/>
                  </a:schemeClr>
                </a:solidFill>
              </a:rPr>
              <a:t>.,Am</a:t>
            </a:r>
            <a:r>
              <a:rPr lang="en-US" sz="1400" b="1" dirty="0" smtClean="0">
                <a:solidFill>
                  <a:schemeClr val="bg2">
                    <a:lumMod val="10000"/>
                  </a:schemeClr>
                </a:solidFill>
              </a:rPr>
              <a:t> J </a:t>
            </a:r>
            <a:r>
              <a:rPr lang="en-US" sz="1400" b="1" dirty="0" err="1" smtClean="0">
                <a:solidFill>
                  <a:schemeClr val="bg2">
                    <a:lumMod val="10000"/>
                  </a:schemeClr>
                </a:solidFill>
              </a:rPr>
              <a:t>Physiol</a:t>
            </a:r>
            <a:r>
              <a:rPr lang="en-US" sz="1400" b="1" dirty="0" smtClean="0">
                <a:solidFill>
                  <a:schemeClr val="bg2">
                    <a:lumMod val="10000"/>
                  </a:schemeClr>
                </a:solidFill>
              </a:rPr>
              <a:t> Renal </a:t>
            </a:r>
            <a:r>
              <a:rPr lang="en-US" sz="1400" b="1" dirty="0" err="1" smtClean="0">
                <a:solidFill>
                  <a:schemeClr val="bg2">
                    <a:lumMod val="10000"/>
                  </a:schemeClr>
                </a:solidFill>
              </a:rPr>
              <a:t>Physiol</a:t>
            </a:r>
            <a:r>
              <a:rPr lang="en-US" sz="1400" b="1" dirty="0" smtClean="0">
                <a:solidFill>
                  <a:schemeClr val="bg2">
                    <a:lumMod val="10000"/>
                  </a:schemeClr>
                </a:solidFill>
              </a:rPr>
              <a:t> 293: F342–F349, 2007.</a:t>
            </a:r>
          </a:p>
          <a:p>
            <a:r>
              <a:rPr lang="en-US" sz="1400" b="1" dirty="0" smtClean="0">
                <a:solidFill>
                  <a:schemeClr val="bg2">
                    <a:lumMod val="10000"/>
                  </a:schemeClr>
                </a:solidFill>
                <a:hlinkClick r:id="rId10"/>
              </a:rPr>
              <a:t>Jiang H</a:t>
            </a:r>
            <a:r>
              <a:rPr lang="en-US" sz="1400" b="1" dirty="0" smtClean="0">
                <a:solidFill>
                  <a:schemeClr val="bg2">
                    <a:lumMod val="10000"/>
                  </a:schemeClr>
                </a:solidFill>
              </a:rPr>
              <a:t>, </a:t>
            </a:r>
            <a:r>
              <a:rPr lang="en-US" sz="1400" b="1" dirty="0" err="1" smtClean="0">
                <a:solidFill>
                  <a:schemeClr val="bg2">
                    <a:lumMod val="10000"/>
                  </a:schemeClr>
                </a:solidFill>
                <a:hlinkClick r:id="rId11"/>
              </a:rPr>
              <a:t>Quilley</a:t>
            </a:r>
            <a:r>
              <a:rPr lang="en-US" sz="1400" b="1" dirty="0" smtClean="0">
                <a:solidFill>
                  <a:schemeClr val="bg2">
                    <a:lumMod val="10000"/>
                  </a:schemeClr>
                </a:solidFill>
                <a:hlinkClick r:id="rId11"/>
              </a:rPr>
              <a:t> J</a:t>
            </a:r>
            <a:r>
              <a:rPr lang="en-US" sz="1400" b="1" dirty="0" smtClean="0">
                <a:solidFill>
                  <a:schemeClr val="bg2">
                    <a:lumMod val="10000"/>
                  </a:schemeClr>
                </a:solidFill>
              </a:rPr>
              <a:t>, </a:t>
            </a:r>
            <a:r>
              <a:rPr lang="en-US" sz="1400" b="1" dirty="0" err="1" smtClean="0">
                <a:solidFill>
                  <a:schemeClr val="bg2">
                    <a:lumMod val="10000"/>
                  </a:schemeClr>
                </a:solidFill>
                <a:hlinkClick r:id="rId12"/>
              </a:rPr>
              <a:t>Doumad</a:t>
            </a:r>
            <a:r>
              <a:rPr lang="en-US" sz="1400" b="1" dirty="0" smtClean="0">
                <a:solidFill>
                  <a:schemeClr val="bg2">
                    <a:lumMod val="10000"/>
                  </a:schemeClr>
                </a:solidFill>
                <a:hlinkClick r:id="rId12"/>
              </a:rPr>
              <a:t> et al., </a:t>
            </a:r>
            <a:r>
              <a:rPr lang="en-US" sz="1400" b="1" dirty="0" smtClean="0">
                <a:solidFill>
                  <a:schemeClr val="bg2">
                    <a:lumMod val="10000"/>
                  </a:schemeClr>
                </a:solidFill>
                <a:hlinkClick r:id="rId13" tooltip="American journal of physiology. Heart and circulatory physiology."/>
              </a:rPr>
              <a:t>Am J </a:t>
            </a:r>
            <a:r>
              <a:rPr lang="en-US" sz="1400" b="1" dirty="0" err="1" smtClean="0">
                <a:solidFill>
                  <a:schemeClr val="bg2">
                    <a:lumMod val="10000"/>
                  </a:schemeClr>
                </a:solidFill>
                <a:hlinkClick r:id="rId13" tooltip="American journal of physiology. Heart and circulatory physiology."/>
              </a:rPr>
              <a:t>Physiol</a:t>
            </a:r>
            <a:r>
              <a:rPr lang="en-US" sz="1400" b="1" dirty="0" smtClean="0">
                <a:solidFill>
                  <a:schemeClr val="bg2">
                    <a:lumMod val="10000"/>
                  </a:schemeClr>
                </a:solidFill>
                <a:hlinkClick r:id="rId13" tooltip="American journal of physiology. Heart and circulatory physiology."/>
              </a:rPr>
              <a:t> Heart Circ physiol.</a:t>
            </a:r>
            <a:r>
              <a:rPr lang="en-US" sz="1400" b="1" dirty="0" smtClean="0">
                <a:solidFill>
                  <a:schemeClr val="bg2">
                    <a:lumMod val="10000"/>
                  </a:schemeClr>
                </a:solidFill>
              </a:rPr>
              <a:t> 2011 Jun;300(6):H1990-6.</a:t>
            </a:r>
          </a:p>
          <a:p>
            <a:r>
              <a:rPr lang="en-US" sz="1400" b="1" dirty="0" smtClean="0">
                <a:solidFill>
                  <a:srgbClr val="00B0F0"/>
                </a:solidFill>
              </a:rPr>
              <a:t>Larsen BT, Campbell WB and </a:t>
            </a:r>
            <a:r>
              <a:rPr lang="en-US" sz="1400" b="1" dirty="0" err="1" smtClean="0">
                <a:solidFill>
                  <a:srgbClr val="00B0F0"/>
                </a:solidFill>
              </a:rPr>
              <a:t>Gutterman</a:t>
            </a:r>
            <a:r>
              <a:rPr lang="en-US" sz="1400" b="1" dirty="0" smtClean="0">
                <a:solidFill>
                  <a:srgbClr val="00B0F0"/>
                </a:solidFill>
              </a:rPr>
              <a:t> DD</a:t>
            </a:r>
            <a:r>
              <a:rPr lang="en-US" sz="1400" b="1" dirty="0" smtClean="0">
                <a:solidFill>
                  <a:schemeClr val="bg2">
                    <a:lumMod val="10000"/>
                  </a:schemeClr>
                </a:solidFill>
              </a:rPr>
              <a:t>. TIPS. 2007; 28:32-38.</a:t>
            </a:r>
          </a:p>
          <a:p>
            <a:r>
              <a:rPr lang="en-US" sz="1400" b="1" dirty="0" err="1" smtClean="0">
                <a:solidFill>
                  <a:srgbClr val="00B0F0"/>
                </a:solidFill>
              </a:rPr>
              <a:t>Spector</a:t>
            </a:r>
            <a:r>
              <a:rPr lang="en-US" sz="1400" b="1" dirty="0" smtClean="0">
                <a:solidFill>
                  <a:srgbClr val="00B0F0"/>
                </a:solidFill>
              </a:rPr>
              <a:t> AA and Norris AW</a:t>
            </a:r>
            <a:r>
              <a:rPr lang="en-US" sz="1400" b="1" dirty="0" smtClean="0">
                <a:solidFill>
                  <a:schemeClr val="bg2">
                    <a:lumMod val="10000"/>
                  </a:schemeClr>
                </a:solidFill>
              </a:rPr>
              <a:t>. </a:t>
            </a:r>
            <a:r>
              <a:rPr lang="en-US" sz="1400" b="1" dirty="0" err="1" smtClean="0">
                <a:solidFill>
                  <a:schemeClr val="bg2">
                    <a:lumMod val="10000"/>
                  </a:schemeClr>
                </a:solidFill>
              </a:rPr>
              <a:t>AmJ</a:t>
            </a:r>
            <a:r>
              <a:rPr lang="en-US" sz="1400" b="1" dirty="0" smtClean="0">
                <a:solidFill>
                  <a:schemeClr val="bg2">
                    <a:lumMod val="10000"/>
                  </a:schemeClr>
                </a:solidFill>
              </a:rPr>
              <a:t> </a:t>
            </a:r>
            <a:r>
              <a:rPr lang="en-US" sz="1400" b="1" dirty="0" err="1" smtClean="0">
                <a:solidFill>
                  <a:schemeClr val="bg2">
                    <a:lumMod val="10000"/>
                  </a:schemeClr>
                </a:solidFill>
              </a:rPr>
              <a:t>Physiol</a:t>
            </a:r>
            <a:r>
              <a:rPr lang="en-US" sz="1400" b="1" dirty="0" smtClean="0">
                <a:solidFill>
                  <a:schemeClr val="bg2">
                    <a:lumMod val="10000"/>
                  </a:schemeClr>
                </a:solidFill>
              </a:rPr>
              <a:t> 2007; 292:C996-C1012.</a:t>
            </a:r>
          </a:p>
          <a:p>
            <a:r>
              <a:rPr lang="en-US" sz="1400" b="1" dirty="0" err="1" smtClean="0">
                <a:solidFill>
                  <a:schemeClr val="bg2">
                    <a:lumMod val="10000"/>
                  </a:schemeClr>
                </a:solidFill>
                <a:hlinkClick r:id="rId14"/>
              </a:rPr>
              <a:t>Nithipatikom</a:t>
            </a:r>
            <a:r>
              <a:rPr lang="en-US" sz="1400" b="1" dirty="0" smtClean="0">
                <a:solidFill>
                  <a:schemeClr val="bg2">
                    <a:lumMod val="10000"/>
                  </a:schemeClr>
                </a:solidFill>
                <a:hlinkClick r:id="rId14"/>
              </a:rPr>
              <a:t> K</a:t>
            </a:r>
            <a:r>
              <a:rPr lang="en-US" sz="1400" b="1" dirty="0" smtClean="0">
                <a:solidFill>
                  <a:schemeClr val="bg2">
                    <a:lumMod val="10000"/>
                  </a:schemeClr>
                </a:solidFill>
              </a:rPr>
              <a:t>, </a:t>
            </a:r>
            <a:r>
              <a:rPr lang="en-US" sz="1400" b="1" dirty="0" smtClean="0">
                <a:solidFill>
                  <a:schemeClr val="bg2">
                    <a:lumMod val="10000"/>
                  </a:schemeClr>
                </a:solidFill>
                <a:hlinkClick r:id="rId15"/>
              </a:rPr>
              <a:t>Gross GJ</a:t>
            </a:r>
            <a:r>
              <a:rPr lang="en-US" sz="1400" b="1" dirty="0" smtClean="0">
                <a:solidFill>
                  <a:schemeClr val="bg2">
                    <a:lumMod val="10000"/>
                  </a:schemeClr>
                </a:solidFill>
              </a:rPr>
              <a:t>.,  J </a:t>
            </a:r>
            <a:r>
              <a:rPr lang="en-US" sz="1400" b="1" dirty="0" err="1" smtClean="0">
                <a:solidFill>
                  <a:schemeClr val="bg2">
                    <a:lumMod val="10000"/>
                  </a:schemeClr>
                </a:solidFill>
              </a:rPr>
              <a:t>Cardiovasc</a:t>
            </a:r>
            <a:r>
              <a:rPr lang="en-US" sz="1400" b="1" dirty="0" smtClean="0">
                <a:solidFill>
                  <a:schemeClr val="bg2">
                    <a:lumMod val="10000"/>
                  </a:schemeClr>
                </a:solidFill>
              </a:rPr>
              <a:t> </a:t>
            </a:r>
            <a:r>
              <a:rPr lang="en-US" sz="1400" b="1" dirty="0" err="1" smtClean="0">
                <a:solidFill>
                  <a:schemeClr val="bg2">
                    <a:lumMod val="10000"/>
                  </a:schemeClr>
                </a:solidFill>
              </a:rPr>
              <a:t>Pharmacol</a:t>
            </a:r>
            <a:r>
              <a:rPr lang="en-US" sz="1400" b="1" dirty="0" smtClean="0">
                <a:solidFill>
                  <a:schemeClr val="bg2">
                    <a:lumMod val="10000"/>
                  </a:schemeClr>
                </a:solidFill>
              </a:rPr>
              <a:t> </a:t>
            </a:r>
            <a:r>
              <a:rPr lang="en-US" sz="1400" b="1" dirty="0" err="1" smtClean="0">
                <a:solidFill>
                  <a:schemeClr val="bg2">
                    <a:lumMod val="10000"/>
                  </a:schemeClr>
                </a:solidFill>
              </a:rPr>
              <a:t>Ther</a:t>
            </a:r>
            <a:r>
              <a:rPr lang="en-US" sz="1400" b="1" dirty="0" smtClean="0">
                <a:solidFill>
                  <a:schemeClr val="bg2">
                    <a:lumMod val="10000"/>
                  </a:schemeClr>
                </a:solidFill>
              </a:rPr>
              <a:t>. 2010 Jun;15(2):112-9.</a:t>
            </a:r>
          </a:p>
          <a:p>
            <a:r>
              <a:rPr lang="en-US" sz="1400" b="1" dirty="0" smtClean="0">
                <a:solidFill>
                  <a:srgbClr val="00B0F0"/>
                </a:solidFill>
              </a:rPr>
              <a:t>Xi, J., McIntosh, R.,  </a:t>
            </a:r>
            <a:r>
              <a:rPr lang="en-US" sz="1400" b="1" dirty="0" err="1" smtClean="0">
                <a:solidFill>
                  <a:srgbClr val="00B0F0"/>
                </a:solidFill>
              </a:rPr>
              <a:t>Xiangjun</a:t>
            </a:r>
            <a:r>
              <a:rPr lang="en-US" sz="1400" b="1" dirty="0" smtClean="0">
                <a:solidFill>
                  <a:srgbClr val="00B0F0"/>
                </a:solidFill>
              </a:rPr>
              <a:t> </a:t>
            </a:r>
            <a:r>
              <a:rPr lang="en-US" sz="1400" b="1" dirty="0" err="1" smtClean="0">
                <a:solidFill>
                  <a:srgbClr val="00B0F0"/>
                </a:solidFill>
              </a:rPr>
              <a:t>Shen</a:t>
            </a:r>
            <a:r>
              <a:rPr lang="en-US" sz="1400" b="1" dirty="0" smtClean="0">
                <a:solidFill>
                  <a:srgbClr val="00B0F0"/>
                </a:solidFill>
              </a:rPr>
              <a:t> et al</a:t>
            </a:r>
            <a:r>
              <a:rPr lang="en-US" sz="1400" b="1" dirty="0" smtClean="0">
                <a:solidFill>
                  <a:schemeClr val="bg2">
                    <a:lumMod val="10000"/>
                  </a:schemeClr>
                </a:solidFill>
              </a:rPr>
              <a:t>., </a:t>
            </a:r>
            <a:r>
              <a:rPr lang="en-US" sz="1400" b="1" dirty="0" smtClean="0">
                <a:solidFill>
                  <a:schemeClr val="bg2">
                    <a:lumMod val="10000"/>
                  </a:schemeClr>
                </a:solidFill>
                <a:hlinkClick r:id="rId16" tooltip="Journal of molecular and cellular cardiology."/>
              </a:rPr>
              <a:t>J Mol Cell </a:t>
            </a:r>
            <a:r>
              <a:rPr lang="en-US" sz="1400" b="1" dirty="0" err="1" smtClean="0">
                <a:solidFill>
                  <a:schemeClr val="bg2">
                    <a:lumMod val="10000"/>
                  </a:schemeClr>
                </a:solidFill>
                <a:hlinkClick r:id="rId16" tooltip="Journal of molecular and cellular cardiology."/>
              </a:rPr>
              <a:t>Cardiol</a:t>
            </a:r>
            <a:r>
              <a:rPr lang="en-US" sz="1400" b="1" dirty="0" smtClean="0">
                <a:solidFill>
                  <a:schemeClr val="bg2">
                    <a:lumMod val="10000"/>
                  </a:schemeClr>
                </a:solidFill>
                <a:hlinkClick r:id="rId16" tooltip="Journal of molecular and cellular cardiology."/>
              </a:rPr>
              <a:t>.</a:t>
            </a:r>
            <a:r>
              <a:rPr lang="en-US" sz="1400" b="1" dirty="0" smtClean="0">
                <a:solidFill>
                  <a:schemeClr val="bg2">
                    <a:lumMod val="10000"/>
                  </a:schemeClr>
                </a:solidFill>
              </a:rPr>
              <a:t> 2009 Nov;47(5):684-90.</a:t>
            </a:r>
          </a:p>
          <a:p>
            <a:r>
              <a:rPr lang="en-US" sz="1400" b="1" dirty="0" smtClean="0">
                <a:solidFill>
                  <a:srgbClr val="00B0F0"/>
                </a:solidFill>
              </a:rPr>
              <a:t>Larsen BT, Miura H, </a:t>
            </a:r>
            <a:r>
              <a:rPr lang="en-US" sz="1400" b="1" dirty="0" err="1" smtClean="0">
                <a:solidFill>
                  <a:srgbClr val="00B0F0"/>
                </a:solidFill>
              </a:rPr>
              <a:t>Hatoum</a:t>
            </a:r>
            <a:r>
              <a:rPr lang="en-US" sz="1400" b="1" dirty="0" smtClean="0">
                <a:solidFill>
                  <a:srgbClr val="00B0F0"/>
                </a:solidFill>
              </a:rPr>
              <a:t> OA, Campbell WB et al</a:t>
            </a:r>
            <a:r>
              <a:rPr lang="en-US" sz="1400" b="1" dirty="0" smtClean="0">
                <a:solidFill>
                  <a:schemeClr val="bg2">
                    <a:lumMod val="10000"/>
                  </a:schemeClr>
                </a:solidFill>
              </a:rPr>
              <a:t>., Am J </a:t>
            </a:r>
            <a:r>
              <a:rPr lang="en-US" sz="1400" b="1" dirty="0" err="1" smtClean="0">
                <a:solidFill>
                  <a:schemeClr val="bg2">
                    <a:lumMod val="10000"/>
                  </a:schemeClr>
                </a:solidFill>
              </a:rPr>
              <a:t>Physiol</a:t>
            </a:r>
            <a:r>
              <a:rPr lang="en-US" sz="1400" b="1" dirty="0" smtClean="0">
                <a:solidFill>
                  <a:schemeClr val="bg2">
                    <a:lumMod val="10000"/>
                  </a:schemeClr>
                </a:solidFill>
              </a:rPr>
              <a:t> 2005; 290:H491–H499</a:t>
            </a:r>
            <a:endParaRPr lang="en-US" sz="1400" b="1" dirty="0">
              <a:solidFill>
                <a:schemeClr val="bg2">
                  <a:lumMod val="10000"/>
                </a:schemeClr>
              </a:solidFill>
            </a:endParaRPr>
          </a:p>
          <a:p>
            <a:r>
              <a:rPr lang="fr-FR" sz="1400" b="1" dirty="0">
                <a:solidFill>
                  <a:srgbClr val="00B0F0"/>
                </a:solidFill>
              </a:rPr>
              <a:t>Ai D, </a:t>
            </a:r>
            <a:r>
              <a:rPr lang="fr-FR" sz="1400" b="1" dirty="0" err="1">
                <a:solidFill>
                  <a:srgbClr val="00B0F0"/>
                </a:solidFill>
              </a:rPr>
              <a:t>Pang</a:t>
            </a:r>
            <a:r>
              <a:rPr lang="fr-FR" sz="1400" b="1" dirty="0">
                <a:solidFill>
                  <a:srgbClr val="00B0F0"/>
                </a:solidFill>
              </a:rPr>
              <a:t> W, Li N, Xu M, Jones PD, Yang J</a:t>
            </a:r>
            <a:r>
              <a:rPr lang="fr-FR" sz="1400" b="1" dirty="0">
                <a:solidFill>
                  <a:schemeClr val="bg2">
                    <a:lumMod val="10000"/>
                  </a:schemeClr>
                </a:solidFill>
              </a:rPr>
              <a:t>, et al</a:t>
            </a:r>
            <a:r>
              <a:rPr lang="fr-FR" sz="1400" b="1" dirty="0" smtClean="0">
                <a:solidFill>
                  <a:schemeClr val="bg2">
                    <a:lumMod val="10000"/>
                  </a:schemeClr>
                </a:solidFill>
              </a:rPr>
              <a:t>.</a:t>
            </a:r>
            <a:r>
              <a:rPr lang="en-US" sz="1400" b="1" dirty="0" smtClean="0">
                <a:solidFill>
                  <a:schemeClr val="bg2">
                    <a:lumMod val="10000"/>
                  </a:schemeClr>
                </a:solidFill>
              </a:rPr>
              <a:t> </a:t>
            </a:r>
            <a:r>
              <a:rPr lang="en-US" sz="1400" b="1" dirty="0" err="1">
                <a:solidFill>
                  <a:schemeClr val="bg2">
                    <a:lumMod val="10000"/>
                  </a:schemeClr>
                </a:solidFill>
              </a:rPr>
              <a:t>Proc</a:t>
            </a:r>
            <a:r>
              <a:rPr lang="en-US" sz="1400" b="1" dirty="0">
                <a:solidFill>
                  <a:schemeClr val="bg2">
                    <a:lumMod val="10000"/>
                  </a:schemeClr>
                </a:solidFill>
              </a:rPr>
              <a:t> </a:t>
            </a:r>
            <a:r>
              <a:rPr lang="en-US" sz="1400" b="1" dirty="0" err="1">
                <a:solidFill>
                  <a:schemeClr val="bg2">
                    <a:lumMod val="10000"/>
                  </a:schemeClr>
                </a:solidFill>
              </a:rPr>
              <a:t>Natl</a:t>
            </a:r>
            <a:r>
              <a:rPr lang="en-US" sz="1400" b="1" dirty="0">
                <a:solidFill>
                  <a:schemeClr val="bg2">
                    <a:lumMod val="10000"/>
                  </a:schemeClr>
                </a:solidFill>
              </a:rPr>
              <a:t> </a:t>
            </a:r>
            <a:r>
              <a:rPr lang="en-US" sz="1400" b="1" dirty="0" err="1">
                <a:solidFill>
                  <a:schemeClr val="bg2">
                    <a:lumMod val="10000"/>
                  </a:schemeClr>
                </a:solidFill>
              </a:rPr>
              <a:t>Acad</a:t>
            </a:r>
            <a:r>
              <a:rPr lang="en-US" sz="1400" b="1" dirty="0">
                <a:solidFill>
                  <a:schemeClr val="bg2">
                    <a:lumMod val="10000"/>
                  </a:schemeClr>
                </a:solidFill>
              </a:rPr>
              <a:t> </a:t>
            </a:r>
            <a:r>
              <a:rPr lang="en-US" sz="1400" b="1" dirty="0" err="1" smtClean="0">
                <a:solidFill>
                  <a:schemeClr val="bg2">
                    <a:lumMod val="10000"/>
                  </a:schemeClr>
                </a:solidFill>
              </a:rPr>
              <a:t>Sci</a:t>
            </a:r>
            <a:r>
              <a:rPr lang="en-US" sz="1400" b="1" dirty="0" smtClean="0">
                <a:solidFill>
                  <a:schemeClr val="bg2">
                    <a:lumMod val="10000"/>
                  </a:schemeClr>
                </a:solidFill>
              </a:rPr>
              <a:t> U </a:t>
            </a:r>
            <a:r>
              <a:rPr lang="en-US" sz="1400" b="1" dirty="0">
                <a:solidFill>
                  <a:schemeClr val="bg2">
                    <a:lumMod val="10000"/>
                  </a:schemeClr>
                </a:solidFill>
              </a:rPr>
              <a:t>S A 2009;106:564–9.</a:t>
            </a:r>
          </a:p>
          <a:p>
            <a:endParaRPr lang="en-US" sz="1400" b="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Acknowledgments</a:t>
            </a:r>
            <a:endParaRPr lang="en-US" b="1" dirty="0">
              <a:solidFill>
                <a:srgbClr val="0070C0"/>
              </a:solidFill>
            </a:endParaRPr>
          </a:p>
        </p:txBody>
      </p:sp>
      <p:pic>
        <p:nvPicPr>
          <p:cNvPr id="1026" name="Picture 2" descr="The National Plan for Science,Technology and Innovation"/>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30565" y="3645024"/>
            <a:ext cx="2714625" cy="270527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p:cNvSpPr/>
          <p:nvPr/>
        </p:nvSpPr>
        <p:spPr>
          <a:xfrm>
            <a:off x="1259632" y="2456873"/>
            <a:ext cx="6984776" cy="1569660"/>
          </a:xfrm>
          <a:prstGeom prst="rect">
            <a:avLst/>
          </a:prstGeom>
        </p:spPr>
        <p:txBody>
          <a:bodyPr wrap="square">
            <a:spAutoFit/>
          </a:bodyPr>
          <a:lstStyle/>
          <a:p>
            <a:pPr algn="ctr"/>
            <a:r>
              <a:rPr lang="en-US" sz="2400" b="1" dirty="0">
                <a:solidFill>
                  <a:schemeClr val="accent1">
                    <a:lumMod val="75000"/>
                  </a:schemeClr>
                </a:solidFill>
              </a:rPr>
              <a:t>King Saud </a:t>
            </a:r>
            <a:r>
              <a:rPr lang="en-US" sz="2400" b="1" dirty="0" smtClean="0">
                <a:solidFill>
                  <a:schemeClr val="accent1">
                    <a:lumMod val="75000"/>
                  </a:schemeClr>
                </a:solidFill>
              </a:rPr>
              <a:t>University, Riyadh KSA</a:t>
            </a:r>
          </a:p>
          <a:p>
            <a:pPr algn="ctr"/>
            <a:endParaRPr lang="en-US" sz="2400" b="1" dirty="0">
              <a:solidFill>
                <a:srgbClr val="00B0F0"/>
              </a:solidFill>
            </a:endParaRPr>
          </a:p>
          <a:p>
            <a:pPr algn="ctr"/>
            <a:r>
              <a:rPr lang="en-US" sz="2400" b="1" dirty="0">
                <a:solidFill>
                  <a:srgbClr val="C00000"/>
                </a:solidFill>
              </a:rPr>
              <a:t>The National Plan for </a:t>
            </a:r>
            <a:r>
              <a:rPr lang="en-US" sz="2400" b="1" dirty="0" smtClean="0">
                <a:solidFill>
                  <a:srgbClr val="C00000"/>
                </a:solidFill>
              </a:rPr>
              <a:t>Science, Technology </a:t>
            </a:r>
            <a:r>
              <a:rPr lang="en-US" sz="2400" b="1" dirty="0">
                <a:solidFill>
                  <a:srgbClr val="C00000"/>
                </a:solidFill>
              </a:rPr>
              <a:t>and </a:t>
            </a:r>
            <a:r>
              <a:rPr lang="en-US" sz="2400" b="1" dirty="0" smtClean="0">
                <a:solidFill>
                  <a:srgbClr val="C00000"/>
                </a:solidFill>
              </a:rPr>
              <a:t>Innovation and College of Medicine</a:t>
            </a:r>
            <a:r>
              <a:rPr lang="en-US" sz="2400" dirty="0" smtClean="0">
                <a:solidFill>
                  <a:srgbClr val="0070C0"/>
                </a:solidFill>
              </a:rPr>
              <a:t>.</a:t>
            </a:r>
            <a:endParaRPr lang="en-US" sz="2400" dirty="0">
              <a:solidFill>
                <a:srgbClr val="0070C0"/>
              </a:solidFill>
            </a:endParaRPr>
          </a:p>
        </p:txBody>
      </p:sp>
      <p:pic>
        <p:nvPicPr>
          <p:cNvPr id="8" name="Picture 1"/>
          <p:cNvPicPr>
            <a:picLocks noChangeAspect="1" noChangeArrowheads="1"/>
          </p:cNvPicPr>
          <p:nvPr/>
        </p:nvPicPr>
        <p:blipFill>
          <a:blip r:embed="rId4" cstate="print"/>
          <a:srcRect/>
          <a:stretch>
            <a:fillRect/>
          </a:stretch>
        </p:blipFill>
        <p:spPr bwMode="auto">
          <a:xfrm>
            <a:off x="6156176" y="4581128"/>
            <a:ext cx="2736304" cy="1656184"/>
          </a:xfrm>
          <a:prstGeom prst="rect">
            <a:avLst/>
          </a:prstGeom>
          <a:noFill/>
          <a:ln w="9525">
            <a:noFill/>
            <a:miter lim="800000"/>
            <a:headEnd/>
            <a:tailEnd/>
          </a:ln>
          <a:effectLst/>
        </p:spPr>
      </p:pic>
    </p:spTree>
    <p:extLst>
      <p:ext uri="{BB962C8B-B14F-4D97-AF65-F5344CB8AC3E}">
        <p14:creationId xmlns:p14="http://schemas.microsoft.com/office/powerpoint/2010/main" xmlns="" val="20457027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2060848"/>
            <a:ext cx="6840760" cy="1015663"/>
          </a:xfrm>
          <a:prstGeom prst="rect">
            <a:avLst/>
          </a:prstGeom>
          <a:noFill/>
        </p:spPr>
        <p:txBody>
          <a:bodyPr wrap="square" rtlCol="0">
            <a:spAutoFit/>
          </a:bodyPr>
          <a:lstStyle/>
          <a:p>
            <a:pPr algn="ctr"/>
            <a:r>
              <a:rPr lang="en-US" sz="6000" dirty="0" smtClean="0">
                <a:solidFill>
                  <a:schemeClr val="accent1">
                    <a:lumMod val="75000"/>
                  </a:schemeClr>
                </a:solidFill>
              </a:rPr>
              <a:t>Thank you</a:t>
            </a:r>
            <a:endParaRPr lang="en-US" sz="6000" dirty="0">
              <a:solidFill>
                <a:schemeClr val="accent1">
                  <a:lumMod val="75000"/>
                </a:schemeClr>
              </a:solidFill>
            </a:endParaRPr>
          </a:p>
        </p:txBody>
      </p:sp>
    </p:spTree>
    <p:extLst>
      <p:ext uri="{BB962C8B-B14F-4D97-AF65-F5344CB8AC3E}">
        <p14:creationId xmlns:p14="http://schemas.microsoft.com/office/powerpoint/2010/main" xmlns="" val="12736352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srcRect/>
          <a:stretch>
            <a:fillRect/>
          </a:stretch>
        </p:blipFill>
        <p:spPr bwMode="auto">
          <a:xfrm>
            <a:off x="1043608" y="908720"/>
            <a:ext cx="7776864" cy="5112568"/>
          </a:xfrm>
          <a:prstGeom prst="rect">
            <a:avLst/>
          </a:prstGeom>
          <a:noFill/>
          <a:ln w="9525">
            <a:noFill/>
            <a:miter lim="800000"/>
            <a:headEnd/>
            <a:tailEnd/>
          </a:ln>
          <a:effectLst/>
        </p:spPr>
      </p:pic>
      <p:sp>
        <p:nvSpPr>
          <p:cNvPr id="2" name="TextBox 1"/>
          <p:cNvSpPr txBox="1"/>
          <p:nvPr/>
        </p:nvSpPr>
        <p:spPr>
          <a:xfrm>
            <a:off x="2195736" y="260648"/>
            <a:ext cx="4536504" cy="369332"/>
          </a:xfrm>
          <a:prstGeom prst="rect">
            <a:avLst/>
          </a:prstGeom>
          <a:noFill/>
        </p:spPr>
        <p:txBody>
          <a:bodyPr wrap="square" rtlCol="0">
            <a:spAutoFit/>
          </a:bodyPr>
          <a:lstStyle/>
          <a:p>
            <a:pPr algn="ctr"/>
            <a:r>
              <a:rPr lang="en-US" b="1" dirty="0" smtClean="0">
                <a:solidFill>
                  <a:schemeClr val="accent2">
                    <a:lumMod val="75000"/>
                  </a:schemeClr>
                </a:solidFill>
              </a:rPr>
              <a:t>Molecular  mechanism of EETs</a:t>
            </a:r>
            <a:endParaRPr lang="en-US" b="1"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FF6600"/>
                </a:solidFill>
                <a:latin typeface="Baskerville Old Face" pitchFamily="18" charset="0"/>
                <a:ea typeface="ＭＳ Ｐゴシック" pitchFamily="50" charset="-128"/>
              </a:rPr>
              <a:t>Let Us Meet Again</a:t>
            </a:r>
            <a:endParaRPr lang="en-US" dirty="0"/>
          </a:p>
        </p:txBody>
      </p:sp>
      <p:sp>
        <p:nvSpPr>
          <p:cNvPr id="3" name="Content Placeholder 2"/>
          <p:cNvSpPr>
            <a:spLocks noGrp="1"/>
          </p:cNvSpPr>
          <p:nvPr>
            <p:ph sz="quarter" idx="1"/>
          </p:nvPr>
        </p:nvSpPr>
        <p:spPr/>
        <p:txBody>
          <a:bodyPr/>
          <a:lstStyle/>
          <a:p>
            <a:pPr algn="ctr">
              <a:buFont typeface="Arial" charset="0"/>
              <a:buNone/>
              <a:defRPr/>
            </a:pPr>
            <a:endParaRPr lang="en-US" dirty="0" smtClean="0">
              <a:effectLst>
                <a:outerShdw blurRad="38100" dist="38100" dir="2700000" algn="tl">
                  <a:srgbClr val="000000">
                    <a:alpha val="43137"/>
                  </a:srgbClr>
                </a:outerShdw>
              </a:effectLst>
              <a:latin typeface="Georgia" pitchFamily="18" charset="0"/>
            </a:endParaRPr>
          </a:p>
          <a:p>
            <a:pPr algn="ctr">
              <a:buFont typeface="Arial" charset="0"/>
              <a:buNone/>
              <a:defRPr/>
            </a:pPr>
            <a:endParaRPr lang="en-US"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dirty="0" smtClean="0">
                <a:effectLst>
                  <a:outerShdw blurRad="38100" dist="38100" dir="2700000" algn="tl">
                    <a:srgbClr val="000000">
                      <a:alpha val="43137"/>
                    </a:srgbClr>
                  </a:outerShdw>
                </a:effectLst>
                <a:latin typeface="Georgia" pitchFamily="18" charset="0"/>
              </a:rPr>
              <a:t>We </a:t>
            </a:r>
            <a:r>
              <a:rPr lang="en-US" dirty="0" smtClean="0">
                <a:effectLst>
                  <a:outerShdw blurRad="38100" dist="38100" dir="2700000" algn="tl">
                    <a:srgbClr val="000000">
                      <a:alpha val="43137"/>
                    </a:srgbClr>
                  </a:outerShdw>
                </a:effectLst>
                <a:latin typeface="Georgia" pitchFamily="18" charset="0"/>
              </a:rPr>
              <a:t>welcome you all to our future conferences of OMICS Group International  </a:t>
            </a:r>
          </a:p>
          <a:p>
            <a:pPr algn="ctr">
              <a:buFont typeface="Arial" charset="0"/>
              <a:buNone/>
              <a:defRPr/>
            </a:pPr>
            <a:endParaRPr lang="en-US" sz="28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2000" dirty="0" smtClean="0">
                <a:effectLst>
                  <a:outerShdw blurRad="38100" dist="38100" dir="2700000" algn="tl">
                    <a:srgbClr val="000000">
                      <a:alpha val="43137"/>
                    </a:srgbClr>
                  </a:outerShdw>
                </a:effectLst>
                <a:latin typeface="Georgia" pitchFamily="18" charset="0"/>
              </a:rPr>
              <a:t>Please Visit:</a:t>
            </a:r>
            <a:r>
              <a:rPr lang="en-US" sz="2800" dirty="0" smtClean="0">
                <a:effectLst>
                  <a:outerShdw blurRad="38100" dist="38100" dir="2700000" algn="tl">
                    <a:srgbClr val="000000">
                      <a:alpha val="43137"/>
                    </a:srgbClr>
                  </a:outerShdw>
                </a:effectLst>
                <a:latin typeface="Georgia" pitchFamily="18" charset="0"/>
              </a:rPr>
              <a:t/>
            </a:r>
            <a:br>
              <a:rPr lang="en-US" sz="2800" dirty="0" smtClean="0">
                <a:effectLst>
                  <a:outerShdw blurRad="38100" dist="38100" dir="2700000" algn="tl">
                    <a:srgbClr val="000000">
                      <a:alpha val="43137"/>
                    </a:srgbClr>
                  </a:outerShdw>
                </a:effectLst>
                <a:latin typeface="Georgia" pitchFamily="18" charset="0"/>
              </a:rPr>
            </a:br>
            <a:r>
              <a:rPr lang="en-US" sz="2800" dirty="0" smtClean="0">
                <a:effectLst>
                  <a:outerShdw blurRad="38100" dist="38100" dir="2700000" algn="tl">
                    <a:srgbClr val="000000">
                      <a:alpha val="43137"/>
                    </a:srgbClr>
                  </a:outerShdw>
                </a:effectLst>
                <a:latin typeface="Georgia" pitchFamily="18" charset="0"/>
                <a:hlinkClick r:id="rId2"/>
              </a:rPr>
              <a:t>www.omicsgroup.com</a:t>
            </a:r>
            <a:endParaRPr lang="en-US" sz="28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2800" dirty="0" smtClean="0">
                <a:effectLst>
                  <a:outerShdw blurRad="38100" dist="38100" dir="2700000" algn="tl">
                    <a:srgbClr val="000000">
                      <a:alpha val="43137"/>
                    </a:srgbClr>
                  </a:outerShdw>
                </a:effectLst>
                <a:latin typeface="Georgia" pitchFamily="18" charset="0"/>
                <a:hlinkClick r:id="rId3"/>
              </a:rPr>
              <a:t>www.conferenceseries.com</a:t>
            </a:r>
            <a:endParaRPr lang="en-US" sz="28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2800" dirty="0" smtClean="0">
                <a:effectLst>
                  <a:outerShdw blurRad="38100" dist="38100" dir="2700000" algn="tl">
                    <a:srgbClr val="000000">
                      <a:alpha val="43137"/>
                    </a:srgbClr>
                  </a:outerShdw>
                </a:effectLst>
                <a:latin typeface="Georgia" pitchFamily="18" charset="0"/>
                <a:hlinkClick r:id="rId4"/>
              </a:rPr>
              <a:t>www.pharmaceuticalconferences.com</a:t>
            </a:r>
            <a:endParaRPr lang="en-US" sz="2800" dirty="0" smtClean="0">
              <a:effectLst>
                <a:outerShdw blurRad="38100" dist="38100" dir="2700000" algn="tl">
                  <a:srgbClr val="000000">
                    <a:alpha val="43137"/>
                  </a:srgbClr>
                </a:outerShdw>
              </a:effectLst>
              <a:latin typeface="Georgia" pitchFamily="18"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852936"/>
            <a:ext cx="8568952" cy="1944216"/>
          </a:xfrm>
        </p:spPr>
        <p:txBody>
          <a:bodyPr>
            <a:normAutofit/>
          </a:bodyPr>
          <a:lstStyle/>
          <a:p>
            <a:r>
              <a:rPr lang="en-US" sz="1800" dirty="0" err="1" smtClean="0">
                <a:solidFill>
                  <a:schemeClr val="tx2">
                    <a:lumMod val="75000"/>
                  </a:schemeClr>
                </a:solidFill>
              </a:rPr>
              <a:t>Ishfaq</a:t>
            </a:r>
            <a:r>
              <a:rPr lang="en-US" sz="1800" dirty="0" smtClean="0">
                <a:solidFill>
                  <a:schemeClr val="tx2">
                    <a:lumMod val="75000"/>
                  </a:schemeClr>
                </a:solidFill>
              </a:rPr>
              <a:t> A. </a:t>
            </a:r>
            <a:r>
              <a:rPr lang="en-US" sz="1800" dirty="0" err="1" smtClean="0">
                <a:solidFill>
                  <a:schemeClr val="tx2">
                    <a:lumMod val="75000"/>
                  </a:schemeClr>
                </a:solidFill>
              </a:rPr>
              <a:t>Bukhari</a:t>
            </a:r>
            <a:r>
              <a:rPr lang="en-US" sz="1800" dirty="0" smtClean="0">
                <a:solidFill>
                  <a:schemeClr val="tx2">
                    <a:lumMod val="75000"/>
                  </a:schemeClr>
                </a:solidFill>
              </a:rPr>
              <a:t>,  </a:t>
            </a:r>
            <a:r>
              <a:rPr lang="en-US" sz="1800" dirty="0">
                <a:solidFill>
                  <a:schemeClr val="tx2">
                    <a:lumMod val="75000"/>
                  </a:schemeClr>
                </a:solidFill>
              </a:rPr>
              <a:t>A</a:t>
            </a:r>
            <a:r>
              <a:rPr lang="en-US" sz="1800" dirty="0" smtClean="0">
                <a:solidFill>
                  <a:schemeClr val="tx2">
                    <a:lumMod val="75000"/>
                  </a:schemeClr>
                </a:solidFill>
              </a:rPr>
              <a:t>.A. </a:t>
            </a:r>
            <a:r>
              <a:rPr lang="en-US" sz="1800" dirty="0" err="1" smtClean="0">
                <a:solidFill>
                  <a:schemeClr val="tx2">
                    <a:lumMod val="75000"/>
                  </a:schemeClr>
                </a:solidFill>
              </a:rPr>
              <a:t>Almotrefi</a:t>
            </a:r>
            <a:r>
              <a:rPr lang="en-US" sz="1800" dirty="0" smtClean="0">
                <a:solidFill>
                  <a:schemeClr val="tx2">
                    <a:lumMod val="75000"/>
                  </a:schemeClr>
                </a:solidFill>
              </a:rPr>
              <a:t>, Osama </a:t>
            </a:r>
            <a:r>
              <a:rPr lang="en-US" sz="1800" dirty="0" err="1" smtClean="0">
                <a:solidFill>
                  <a:schemeClr val="tx2">
                    <a:lumMod val="75000"/>
                  </a:schemeClr>
                </a:solidFill>
              </a:rPr>
              <a:t>Yousaf</a:t>
            </a:r>
            <a:r>
              <a:rPr lang="en-US" sz="1800" dirty="0" smtClean="0">
                <a:solidFill>
                  <a:schemeClr val="tx2">
                    <a:lumMod val="75000"/>
                  </a:schemeClr>
                </a:solidFill>
              </a:rPr>
              <a:t> </a:t>
            </a:r>
          </a:p>
          <a:p>
            <a:r>
              <a:rPr lang="en-US" sz="1800" dirty="0" smtClean="0">
                <a:solidFill>
                  <a:schemeClr val="tx2">
                    <a:lumMod val="75000"/>
                  </a:schemeClr>
                </a:solidFill>
              </a:rPr>
              <a:t>Dept of Pharmacology, college of medicine</a:t>
            </a:r>
          </a:p>
          <a:p>
            <a:r>
              <a:rPr lang="en-US" sz="1800" dirty="0" smtClean="0">
                <a:solidFill>
                  <a:schemeClr val="tx2">
                    <a:lumMod val="75000"/>
                  </a:schemeClr>
                </a:solidFill>
              </a:rPr>
              <a:t>King </a:t>
            </a:r>
            <a:r>
              <a:rPr lang="en-US" sz="1800" dirty="0" err="1" smtClean="0">
                <a:solidFill>
                  <a:schemeClr val="tx2">
                    <a:lumMod val="75000"/>
                  </a:schemeClr>
                </a:solidFill>
              </a:rPr>
              <a:t>saud</a:t>
            </a:r>
            <a:r>
              <a:rPr lang="en-US" sz="1800" dirty="0" smtClean="0">
                <a:solidFill>
                  <a:schemeClr val="tx2">
                    <a:lumMod val="75000"/>
                  </a:schemeClr>
                </a:solidFill>
              </a:rPr>
              <a:t> university, Riyadh, Saudi Arabia</a:t>
            </a:r>
            <a:endParaRPr lang="en-US" sz="1800" dirty="0">
              <a:solidFill>
                <a:schemeClr val="tx2">
                  <a:lumMod val="75000"/>
                </a:schemeClr>
              </a:solidFill>
            </a:endParaRPr>
          </a:p>
        </p:txBody>
      </p:sp>
      <p:sp>
        <p:nvSpPr>
          <p:cNvPr id="2" name="Title 1"/>
          <p:cNvSpPr>
            <a:spLocks noGrp="1"/>
          </p:cNvSpPr>
          <p:nvPr>
            <p:ph type="ctrTitle"/>
          </p:nvPr>
        </p:nvSpPr>
        <p:spPr>
          <a:xfrm>
            <a:off x="323528" y="620688"/>
            <a:ext cx="8568952" cy="2304256"/>
          </a:xfrm>
        </p:spPr>
        <p:txBody>
          <a:bodyPr>
            <a:noAutofit/>
          </a:bodyPr>
          <a:lstStyle/>
          <a:p>
            <a:r>
              <a:rPr lang="en-US" sz="2800" b="1" dirty="0" smtClean="0">
                <a:solidFill>
                  <a:schemeClr val="accent2">
                    <a:lumMod val="75000"/>
                  </a:schemeClr>
                </a:solidFill>
              </a:rPr>
              <a:t>Protective Effect of </a:t>
            </a:r>
            <a:r>
              <a:rPr lang="en-US" sz="2800" b="1" dirty="0" err="1" smtClean="0">
                <a:solidFill>
                  <a:schemeClr val="accent2">
                    <a:lumMod val="75000"/>
                  </a:schemeClr>
                </a:solidFill>
              </a:rPr>
              <a:t>Diltiazem</a:t>
            </a:r>
            <a:r>
              <a:rPr lang="en-US" sz="2800" b="1" dirty="0" smtClean="0">
                <a:solidFill>
                  <a:schemeClr val="accent2">
                    <a:lumMod val="75000"/>
                  </a:schemeClr>
                </a:solidFill>
              </a:rPr>
              <a:t> and </a:t>
            </a:r>
            <a:r>
              <a:rPr lang="en-US" sz="2800" b="1" dirty="0" err="1" smtClean="0">
                <a:solidFill>
                  <a:schemeClr val="accent2">
                    <a:lumMod val="75000"/>
                  </a:schemeClr>
                </a:solidFill>
              </a:rPr>
              <a:t>Fenofibrate</a:t>
            </a:r>
            <a:r>
              <a:rPr lang="en-US" sz="2800" b="1" dirty="0" smtClean="0">
                <a:solidFill>
                  <a:schemeClr val="accent2">
                    <a:lumMod val="75000"/>
                  </a:schemeClr>
                </a:solidFill>
              </a:rPr>
              <a:t> Against  Ischemia-reperfusion Induced Cardiac Arrhythmias in the Isolated Rat </a:t>
            </a:r>
            <a:br>
              <a:rPr lang="en-US" sz="2800" b="1" dirty="0" smtClean="0">
                <a:solidFill>
                  <a:schemeClr val="accent2">
                    <a:lumMod val="75000"/>
                  </a:schemeClr>
                </a:solidFill>
              </a:rPr>
            </a:br>
            <a:r>
              <a:rPr lang="en-US" sz="2800" b="1" dirty="0" smtClean="0">
                <a:solidFill>
                  <a:schemeClr val="accent2">
                    <a:lumMod val="75000"/>
                  </a:schemeClr>
                </a:solidFill>
              </a:rPr>
              <a:t>Heart.</a:t>
            </a:r>
            <a:r>
              <a:rPr lang="en-US" sz="3600" dirty="0" smtClean="0">
                <a:solidFill>
                  <a:schemeClr val="accent2">
                    <a:lumMod val="75000"/>
                  </a:schemeClr>
                </a:solidFill>
              </a:rPr>
              <a:t/>
            </a:r>
            <a:br>
              <a:rPr lang="en-US" sz="3600" dirty="0" smtClean="0">
                <a:solidFill>
                  <a:schemeClr val="accent2">
                    <a:lumMod val="75000"/>
                  </a:schemeClr>
                </a:solidFill>
              </a:rPr>
            </a:br>
            <a:endParaRPr lang="en-US" sz="3600" dirty="0">
              <a:solidFill>
                <a:schemeClr val="accent2">
                  <a:lumMod val="75000"/>
                </a:schemeClr>
              </a:solidFill>
            </a:endParaRPr>
          </a:p>
        </p:txBody>
      </p:sp>
      <p:pic>
        <p:nvPicPr>
          <p:cNvPr id="10241" name="Picture 1"/>
          <p:cNvPicPr>
            <a:picLocks noChangeAspect="1" noChangeArrowheads="1"/>
          </p:cNvPicPr>
          <p:nvPr/>
        </p:nvPicPr>
        <p:blipFill>
          <a:blip r:embed="rId2" cstate="print"/>
          <a:srcRect/>
          <a:stretch>
            <a:fillRect/>
          </a:stretch>
        </p:blipFill>
        <p:spPr bwMode="auto">
          <a:xfrm>
            <a:off x="6156176" y="4869160"/>
            <a:ext cx="2736304" cy="1368152"/>
          </a:xfrm>
          <a:prstGeom prst="rect">
            <a:avLst/>
          </a:prstGeom>
          <a:noFill/>
          <a:ln w="9525">
            <a:noFill/>
            <a:miter lim="800000"/>
            <a:headEnd/>
            <a:tailEnd/>
          </a:ln>
          <a:effectLst/>
        </p:spPr>
      </p:pic>
      <p:pic>
        <p:nvPicPr>
          <p:cNvPr id="10242" name="Picture 2"/>
          <p:cNvPicPr>
            <a:picLocks noChangeAspect="1" noChangeArrowheads="1"/>
          </p:cNvPicPr>
          <p:nvPr/>
        </p:nvPicPr>
        <p:blipFill>
          <a:blip r:embed="rId3" cstate="print"/>
          <a:srcRect/>
          <a:stretch>
            <a:fillRect/>
          </a:stretch>
        </p:blipFill>
        <p:spPr bwMode="auto">
          <a:xfrm>
            <a:off x="323528" y="4797152"/>
            <a:ext cx="3960440" cy="1440160"/>
          </a:xfrm>
          <a:prstGeom prst="rect">
            <a:avLst/>
          </a:prstGeom>
          <a:noFill/>
          <a:ln w="9525">
            <a:noFill/>
            <a:miter lim="800000"/>
            <a:headEnd/>
            <a:tailEnd/>
          </a:ln>
          <a:effectLst/>
        </p:spPr>
      </p:pic>
      <p:pic>
        <p:nvPicPr>
          <p:cNvPr id="2050" name="Picture 2" descr="https://encrypted-tbn0.gstatic.com/images?q=tbn:ANd9GcTW3rHvbvHEcuVql-Sp4dFV6qvdReUyjZX2Oe9_IEUGzXdkrVEY"/>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203848" y="4797152"/>
            <a:ext cx="1296145" cy="144016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Introduction</a:t>
            </a:r>
            <a:endParaRPr lang="en-US" b="1" dirty="0">
              <a:solidFill>
                <a:srgbClr val="0070C0"/>
              </a:solidFill>
            </a:endParaRPr>
          </a:p>
        </p:txBody>
      </p:sp>
      <p:sp>
        <p:nvSpPr>
          <p:cNvPr id="4" name="TextBox 3"/>
          <p:cNvSpPr txBox="1"/>
          <p:nvPr/>
        </p:nvSpPr>
        <p:spPr>
          <a:xfrm>
            <a:off x="755576" y="1340768"/>
            <a:ext cx="7848872" cy="2862322"/>
          </a:xfrm>
          <a:prstGeom prst="rect">
            <a:avLst/>
          </a:prstGeom>
          <a:noFill/>
        </p:spPr>
        <p:txBody>
          <a:bodyPr wrap="square" rtlCol="0">
            <a:spAutoFit/>
          </a:bodyPr>
          <a:lstStyle/>
          <a:p>
            <a:r>
              <a:rPr lang="en-US" sz="2000" b="1" dirty="0" err="1">
                <a:solidFill>
                  <a:schemeClr val="accent2">
                    <a:lumMod val="75000"/>
                  </a:schemeClr>
                </a:solidFill>
              </a:rPr>
              <a:t>Fenofibrate</a:t>
            </a:r>
            <a:r>
              <a:rPr lang="en-US" sz="2000" b="1" dirty="0"/>
              <a:t> is a peroxisome proliferator-activated receptor (PPAR)-α activator, that lowers </a:t>
            </a:r>
            <a:r>
              <a:rPr lang="en-US" sz="2000" b="1" dirty="0" smtClean="0"/>
              <a:t>triglycerides.</a:t>
            </a:r>
          </a:p>
          <a:p>
            <a:endParaRPr lang="en-US" sz="2000" b="1" dirty="0"/>
          </a:p>
          <a:p>
            <a:r>
              <a:rPr lang="en-US" sz="2000" b="1" dirty="0" smtClean="0"/>
              <a:t>It also  </a:t>
            </a:r>
            <a:r>
              <a:rPr lang="en-US" sz="2000" b="1" dirty="0"/>
              <a:t>influences cytochrome P-450 (CYP-450) dependent </a:t>
            </a:r>
            <a:r>
              <a:rPr lang="en-US" sz="2000" b="1" dirty="0" err="1"/>
              <a:t>arachidonic</a:t>
            </a:r>
            <a:r>
              <a:rPr lang="en-US" sz="2000" b="1" dirty="0"/>
              <a:t> acid (AA) metabolism. </a:t>
            </a:r>
            <a:endParaRPr lang="en-US" sz="2000" b="1" dirty="0" smtClean="0"/>
          </a:p>
          <a:p>
            <a:endParaRPr lang="en-US" sz="2000" b="1" dirty="0" smtClean="0"/>
          </a:p>
          <a:p>
            <a:r>
              <a:rPr lang="en-US" sz="2000" b="1" dirty="0" smtClean="0"/>
              <a:t>CYP-450 </a:t>
            </a:r>
            <a:r>
              <a:rPr lang="en-US" sz="2000" b="1" dirty="0"/>
              <a:t>metabolizes AA to e</a:t>
            </a:r>
            <a:r>
              <a:rPr lang="en-GB" sz="2000" b="1" dirty="0" err="1"/>
              <a:t>poxyeicosatrienoic</a:t>
            </a:r>
            <a:r>
              <a:rPr lang="en-GB" sz="2000" b="1" dirty="0"/>
              <a:t> acids (EETs</a:t>
            </a:r>
            <a:r>
              <a:rPr lang="en-GB" sz="2000" dirty="0"/>
              <a:t>)</a:t>
            </a:r>
            <a:endParaRPr lang="en-US" sz="2000" dirty="0"/>
          </a:p>
        </p:txBody>
      </p:sp>
      <p:sp>
        <p:nvSpPr>
          <p:cNvPr id="7" name="TextBox 6"/>
          <p:cNvSpPr txBox="1"/>
          <p:nvPr/>
        </p:nvSpPr>
        <p:spPr>
          <a:xfrm>
            <a:off x="755576" y="4265383"/>
            <a:ext cx="7488832" cy="707886"/>
          </a:xfrm>
          <a:prstGeom prst="rect">
            <a:avLst/>
          </a:prstGeom>
          <a:noFill/>
        </p:spPr>
        <p:txBody>
          <a:bodyPr wrap="square" rtlCol="0">
            <a:spAutoFit/>
          </a:bodyPr>
          <a:lstStyle/>
          <a:p>
            <a:r>
              <a:rPr lang="en-US" sz="2000" b="1" dirty="0" smtClean="0"/>
              <a:t>EETs are synthesized in the renal, vascular and cardiac tissues</a:t>
            </a:r>
            <a:r>
              <a:rPr lang="en-US" sz="2000" dirty="0" smtClean="0"/>
              <a:t>.</a:t>
            </a:r>
          </a:p>
        </p:txBody>
      </p:sp>
      <p:sp>
        <p:nvSpPr>
          <p:cNvPr id="9" name="TextBox 8"/>
          <p:cNvSpPr txBox="1"/>
          <p:nvPr/>
        </p:nvSpPr>
        <p:spPr>
          <a:xfrm>
            <a:off x="1115616" y="5275795"/>
            <a:ext cx="7128792" cy="646331"/>
          </a:xfrm>
          <a:prstGeom prst="rect">
            <a:avLst/>
          </a:prstGeom>
          <a:noFill/>
        </p:spPr>
        <p:txBody>
          <a:bodyPr wrap="square" rtlCol="0">
            <a:spAutoFit/>
          </a:bodyPr>
          <a:lstStyle/>
          <a:p>
            <a:r>
              <a:rPr lang="en-US" dirty="0" smtClean="0"/>
              <a:t>(</a:t>
            </a:r>
            <a:r>
              <a:rPr lang="en-US" dirty="0" smtClean="0">
                <a:solidFill>
                  <a:srgbClr val="FF0000"/>
                </a:solidFill>
              </a:rPr>
              <a:t>Huang et al., 2007; </a:t>
            </a:r>
            <a:r>
              <a:rPr lang="en-GB" dirty="0" smtClean="0">
                <a:solidFill>
                  <a:srgbClr val="FF0000"/>
                </a:solidFill>
              </a:rPr>
              <a:t>Campbell et al., 1996; </a:t>
            </a:r>
            <a:r>
              <a:rPr lang="en-US" dirty="0" smtClean="0">
                <a:solidFill>
                  <a:srgbClr val="FF0000"/>
                </a:solidFill>
              </a:rPr>
              <a:t>Campbell and </a:t>
            </a:r>
            <a:r>
              <a:rPr lang="en-US" dirty="0" err="1" smtClean="0">
                <a:solidFill>
                  <a:srgbClr val="FF0000"/>
                </a:solidFill>
              </a:rPr>
              <a:t>Falck</a:t>
            </a:r>
            <a:r>
              <a:rPr lang="en-US" dirty="0" smtClean="0">
                <a:solidFill>
                  <a:srgbClr val="FF0000"/>
                </a:solidFill>
              </a:rPr>
              <a:t>, 2007;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Introduction</a:t>
            </a:r>
          </a:p>
        </p:txBody>
      </p:sp>
      <p:sp>
        <p:nvSpPr>
          <p:cNvPr id="4" name="TextBox 3"/>
          <p:cNvSpPr txBox="1"/>
          <p:nvPr/>
        </p:nvSpPr>
        <p:spPr>
          <a:xfrm>
            <a:off x="683568" y="2104617"/>
            <a:ext cx="7560840" cy="2554545"/>
          </a:xfrm>
          <a:prstGeom prst="rect">
            <a:avLst/>
          </a:prstGeom>
          <a:noFill/>
        </p:spPr>
        <p:txBody>
          <a:bodyPr wrap="square" rtlCol="0">
            <a:spAutoFit/>
          </a:bodyPr>
          <a:lstStyle/>
          <a:p>
            <a:r>
              <a:rPr lang="en-GB" sz="2000" b="1" dirty="0" smtClean="0">
                <a:solidFill>
                  <a:schemeClr val="accent2">
                    <a:lumMod val="75000"/>
                  </a:schemeClr>
                </a:solidFill>
              </a:rPr>
              <a:t>EETs</a:t>
            </a:r>
            <a:r>
              <a:rPr lang="en-GB" sz="2000" b="1" dirty="0" smtClean="0"/>
              <a:t> </a:t>
            </a:r>
            <a:r>
              <a:rPr lang="en-GB" sz="2000" b="1" dirty="0"/>
              <a:t>have coronary dilating, cardiac and renal protective properties. </a:t>
            </a:r>
            <a:endParaRPr lang="en-GB" sz="2000" b="1" dirty="0" smtClean="0"/>
          </a:p>
          <a:p>
            <a:endParaRPr lang="en-GB" sz="2000" b="1" dirty="0" smtClean="0"/>
          </a:p>
          <a:p>
            <a:endParaRPr lang="en-GB" sz="2000" b="1" dirty="0"/>
          </a:p>
          <a:p>
            <a:endParaRPr lang="en-GB" sz="2000" b="1" dirty="0" smtClean="0"/>
          </a:p>
          <a:p>
            <a:r>
              <a:rPr lang="en-GB" sz="2000" b="1" dirty="0" smtClean="0">
                <a:solidFill>
                  <a:schemeClr val="accent2">
                    <a:lumMod val="75000"/>
                  </a:schemeClr>
                </a:solidFill>
              </a:rPr>
              <a:t>Fibrates</a:t>
            </a:r>
            <a:r>
              <a:rPr lang="en-GB" sz="2000" b="1" dirty="0" smtClean="0"/>
              <a:t> </a:t>
            </a:r>
            <a:r>
              <a:rPr lang="en-GB" sz="2000" b="1" dirty="0"/>
              <a:t>have shown to possess similar properties due to  its CYP-450 inducing </a:t>
            </a:r>
            <a:r>
              <a:rPr lang="en-GB" sz="2000" b="1" dirty="0" smtClean="0"/>
              <a:t>action and increasing </a:t>
            </a:r>
            <a:r>
              <a:rPr lang="en-GB" sz="2000" b="1" dirty="0"/>
              <a:t>the endogenous EETs production. </a:t>
            </a:r>
            <a:endParaRPr lang="en-US" sz="2000" b="1" dirty="0"/>
          </a:p>
        </p:txBody>
      </p:sp>
      <p:sp>
        <p:nvSpPr>
          <p:cNvPr id="5" name="Rectangle 4"/>
          <p:cNvSpPr/>
          <p:nvPr/>
        </p:nvSpPr>
        <p:spPr>
          <a:xfrm>
            <a:off x="1547664" y="5301208"/>
            <a:ext cx="6696744" cy="369332"/>
          </a:xfrm>
          <a:prstGeom prst="rect">
            <a:avLst/>
          </a:prstGeom>
        </p:spPr>
        <p:txBody>
          <a:bodyPr wrap="square">
            <a:spAutoFit/>
          </a:bodyPr>
          <a:lstStyle/>
          <a:p>
            <a:r>
              <a:rPr lang="en-US" dirty="0">
                <a:solidFill>
                  <a:srgbClr val="FF0000"/>
                </a:solidFill>
              </a:rPr>
              <a:t>Larsen et al., 2005; Campbell and Fleming 2010;Fleming 2008</a:t>
            </a:r>
            <a:r>
              <a:rPr lang="en-US" dirty="0"/>
              <a:t>). </a:t>
            </a:r>
          </a:p>
        </p:txBody>
      </p:sp>
    </p:spTree>
    <p:extLst>
      <p:ext uri="{BB962C8B-B14F-4D97-AF65-F5344CB8AC3E}">
        <p14:creationId xmlns:p14="http://schemas.microsoft.com/office/powerpoint/2010/main" xmlns="" val="1100459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spect="1" noChangeArrowheads="1"/>
          </p:cNvSpPr>
          <p:nvPr/>
        </p:nvSpPr>
        <p:spPr bwMode="auto">
          <a:xfrm>
            <a:off x="4139951" y="2132856"/>
            <a:ext cx="1047795" cy="800219"/>
          </a:xfrm>
          <a:prstGeom prst="rect">
            <a:avLst/>
          </a:prstGeom>
          <a:noFill/>
          <a:ln w="12700">
            <a:noFill/>
            <a:miter lim="800000"/>
            <a:headEnd/>
            <a:tailEnd/>
          </a:ln>
        </p:spPr>
        <p:txBody>
          <a:bodyPr wrap="square" lIns="0" tIns="0" rIns="0" bIns="0">
            <a:spAutoFit/>
          </a:bodyPr>
          <a:lstStyle/>
          <a:p>
            <a:pPr algn="ctr"/>
            <a:r>
              <a:rPr lang="en-US" sz="1300" b="1" dirty="0">
                <a:cs typeface="Arial" charset="0"/>
              </a:rPr>
              <a:t>14,15-EET</a:t>
            </a:r>
          </a:p>
          <a:p>
            <a:pPr algn="ctr"/>
            <a:r>
              <a:rPr lang="en-US" sz="1300" b="1" dirty="0">
                <a:cs typeface="Arial" charset="0"/>
              </a:rPr>
              <a:t>11,12-EET</a:t>
            </a:r>
          </a:p>
          <a:p>
            <a:pPr algn="ctr"/>
            <a:r>
              <a:rPr lang="en-US" sz="1300" b="1" dirty="0">
                <a:cs typeface="Arial" charset="0"/>
              </a:rPr>
              <a:t>8,9-EET</a:t>
            </a:r>
          </a:p>
          <a:p>
            <a:pPr algn="ctr"/>
            <a:r>
              <a:rPr lang="en-US" sz="1300" b="1" dirty="0">
                <a:cs typeface="Arial" charset="0"/>
              </a:rPr>
              <a:t>5,6-EET</a:t>
            </a:r>
            <a:endParaRPr lang="en-US" sz="1300" b="1" dirty="0"/>
          </a:p>
        </p:txBody>
      </p:sp>
      <p:sp>
        <p:nvSpPr>
          <p:cNvPr id="2051" name="Text Box 5"/>
          <p:cNvSpPr txBox="1">
            <a:spLocks noChangeArrowheads="1"/>
          </p:cNvSpPr>
          <p:nvPr/>
        </p:nvSpPr>
        <p:spPr bwMode="auto">
          <a:xfrm>
            <a:off x="3779912" y="836712"/>
            <a:ext cx="1512168" cy="492443"/>
          </a:xfrm>
          <a:prstGeom prst="rect">
            <a:avLst/>
          </a:prstGeom>
          <a:noFill/>
          <a:ln w="9525">
            <a:noFill/>
            <a:miter lim="800000"/>
            <a:headEnd/>
            <a:tailEnd/>
          </a:ln>
        </p:spPr>
        <p:txBody>
          <a:bodyPr wrap="square">
            <a:spAutoFit/>
          </a:bodyPr>
          <a:lstStyle/>
          <a:p>
            <a:pPr algn="ctr"/>
            <a:r>
              <a:rPr lang="en-US" sz="1300" b="1" dirty="0" err="1"/>
              <a:t>Arachidonic</a:t>
            </a:r>
            <a:r>
              <a:rPr lang="en-US" sz="1300" b="1" dirty="0"/>
              <a:t> </a:t>
            </a:r>
          </a:p>
          <a:p>
            <a:pPr algn="ctr"/>
            <a:r>
              <a:rPr lang="en-US" sz="1300" b="1" dirty="0"/>
              <a:t>Acid</a:t>
            </a:r>
          </a:p>
        </p:txBody>
      </p:sp>
      <p:sp>
        <p:nvSpPr>
          <p:cNvPr id="2052" name="Line 6"/>
          <p:cNvSpPr>
            <a:spLocks noChangeShapeType="1"/>
          </p:cNvSpPr>
          <p:nvPr/>
        </p:nvSpPr>
        <p:spPr bwMode="auto">
          <a:xfrm>
            <a:off x="4562475" y="1376375"/>
            <a:ext cx="0" cy="457200"/>
          </a:xfrm>
          <a:prstGeom prst="line">
            <a:avLst/>
          </a:prstGeom>
          <a:noFill/>
          <a:ln w="12700">
            <a:solidFill>
              <a:schemeClr val="tx1"/>
            </a:solidFill>
            <a:round/>
            <a:headEnd/>
            <a:tailEnd type="triangle" w="med" len="med"/>
          </a:ln>
        </p:spPr>
        <p:txBody>
          <a:bodyPr/>
          <a:lstStyle/>
          <a:p>
            <a:endParaRPr lang="en-US" sz="1300" b="1"/>
          </a:p>
        </p:txBody>
      </p:sp>
      <p:sp>
        <p:nvSpPr>
          <p:cNvPr id="2053" name="Text Box 7"/>
          <p:cNvSpPr txBox="1">
            <a:spLocks noChangeArrowheads="1"/>
          </p:cNvSpPr>
          <p:nvPr/>
        </p:nvSpPr>
        <p:spPr bwMode="auto">
          <a:xfrm>
            <a:off x="4584700" y="1481138"/>
            <a:ext cx="909223" cy="292388"/>
          </a:xfrm>
          <a:prstGeom prst="rect">
            <a:avLst/>
          </a:prstGeom>
          <a:noFill/>
          <a:ln w="9525">
            <a:noFill/>
            <a:miter lim="800000"/>
            <a:headEnd/>
            <a:tailEnd/>
          </a:ln>
        </p:spPr>
        <p:txBody>
          <a:bodyPr wrap="none">
            <a:spAutoFit/>
          </a:bodyPr>
          <a:lstStyle/>
          <a:p>
            <a:r>
              <a:rPr lang="en-US" sz="1300" b="1" i="1" dirty="0" smtClean="0"/>
              <a:t>CYP 450</a:t>
            </a:r>
            <a:endParaRPr lang="en-US" sz="1300" b="1" i="1" dirty="0"/>
          </a:p>
        </p:txBody>
      </p:sp>
      <p:sp>
        <p:nvSpPr>
          <p:cNvPr id="2054" name="Line 8"/>
          <p:cNvSpPr>
            <a:spLocks noChangeShapeType="1"/>
          </p:cNvSpPr>
          <p:nvPr/>
        </p:nvSpPr>
        <p:spPr bwMode="auto">
          <a:xfrm>
            <a:off x="4537761" y="2986554"/>
            <a:ext cx="0" cy="457200"/>
          </a:xfrm>
          <a:prstGeom prst="line">
            <a:avLst/>
          </a:prstGeom>
          <a:noFill/>
          <a:ln w="12700">
            <a:solidFill>
              <a:schemeClr val="tx1"/>
            </a:solidFill>
            <a:round/>
            <a:headEnd/>
            <a:tailEnd type="triangle" w="med" len="med"/>
          </a:ln>
        </p:spPr>
        <p:txBody>
          <a:bodyPr/>
          <a:lstStyle/>
          <a:p>
            <a:endParaRPr lang="en-US" sz="1300" b="1"/>
          </a:p>
        </p:txBody>
      </p:sp>
      <p:sp>
        <p:nvSpPr>
          <p:cNvPr id="2055" name="Text Box 9"/>
          <p:cNvSpPr txBox="1">
            <a:spLocks noChangeArrowheads="1"/>
          </p:cNvSpPr>
          <p:nvPr/>
        </p:nvSpPr>
        <p:spPr bwMode="auto">
          <a:xfrm>
            <a:off x="4644008" y="2994683"/>
            <a:ext cx="543739" cy="292388"/>
          </a:xfrm>
          <a:prstGeom prst="rect">
            <a:avLst/>
          </a:prstGeom>
          <a:noFill/>
          <a:ln w="9525">
            <a:noFill/>
            <a:miter lim="800000"/>
            <a:headEnd/>
            <a:tailEnd/>
          </a:ln>
        </p:spPr>
        <p:txBody>
          <a:bodyPr wrap="none">
            <a:spAutoFit/>
          </a:bodyPr>
          <a:lstStyle/>
          <a:p>
            <a:r>
              <a:rPr lang="en-US" sz="1300" b="1" i="1" dirty="0" err="1"/>
              <a:t>sEH</a:t>
            </a:r>
            <a:endParaRPr lang="en-US" sz="1300" b="1" i="1" dirty="0"/>
          </a:p>
        </p:txBody>
      </p:sp>
      <p:sp>
        <p:nvSpPr>
          <p:cNvPr id="2056" name="Rectangle 10"/>
          <p:cNvSpPr>
            <a:spLocks noChangeAspect="1" noChangeArrowheads="1"/>
          </p:cNvSpPr>
          <p:nvPr/>
        </p:nvSpPr>
        <p:spPr bwMode="auto">
          <a:xfrm>
            <a:off x="4321807" y="3736790"/>
            <a:ext cx="525786" cy="200055"/>
          </a:xfrm>
          <a:prstGeom prst="rect">
            <a:avLst/>
          </a:prstGeom>
          <a:noFill/>
          <a:ln w="12700">
            <a:noFill/>
            <a:miter lim="800000"/>
            <a:headEnd/>
            <a:tailEnd/>
          </a:ln>
        </p:spPr>
        <p:txBody>
          <a:bodyPr wrap="none" lIns="0" tIns="0" rIns="0" bIns="0">
            <a:spAutoFit/>
          </a:bodyPr>
          <a:lstStyle/>
          <a:p>
            <a:pPr algn="ctr"/>
            <a:r>
              <a:rPr lang="en-US" sz="1300" b="1" dirty="0">
                <a:cs typeface="Arial" charset="0"/>
              </a:rPr>
              <a:t>DHET</a:t>
            </a:r>
            <a:endParaRPr lang="en-US" sz="1300" b="1" dirty="0"/>
          </a:p>
        </p:txBody>
      </p:sp>
      <p:sp>
        <p:nvSpPr>
          <p:cNvPr id="2057" name="Line 11"/>
          <p:cNvSpPr>
            <a:spLocks noChangeShapeType="1"/>
          </p:cNvSpPr>
          <p:nvPr/>
        </p:nvSpPr>
        <p:spPr bwMode="auto">
          <a:xfrm>
            <a:off x="5176229" y="2198168"/>
            <a:ext cx="685800" cy="0"/>
          </a:xfrm>
          <a:prstGeom prst="line">
            <a:avLst/>
          </a:prstGeom>
          <a:noFill/>
          <a:ln w="12700">
            <a:solidFill>
              <a:schemeClr val="tx1"/>
            </a:solidFill>
            <a:round/>
            <a:headEnd/>
            <a:tailEnd type="triangle" w="med" len="med"/>
          </a:ln>
        </p:spPr>
        <p:txBody>
          <a:bodyPr/>
          <a:lstStyle/>
          <a:p>
            <a:endParaRPr lang="en-US" sz="1300" b="1"/>
          </a:p>
        </p:txBody>
      </p:sp>
      <p:sp>
        <p:nvSpPr>
          <p:cNvPr id="2058" name="Line 12"/>
          <p:cNvSpPr>
            <a:spLocks noChangeShapeType="1"/>
          </p:cNvSpPr>
          <p:nvPr/>
        </p:nvSpPr>
        <p:spPr bwMode="auto">
          <a:xfrm flipH="1">
            <a:off x="3419872" y="2204864"/>
            <a:ext cx="685800" cy="0"/>
          </a:xfrm>
          <a:prstGeom prst="line">
            <a:avLst/>
          </a:prstGeom>
          <a:noFill/>
          <a:ln w="12700">
            <a:solidFill>
              <a:schemeClr val="tx1"/>
            </a:solidFill>
            <a:round/>
            <a:headEnd/>
            <a:tailEnd type="triangle" w="med" len="med"/>
          </a:ln>
        </p:spPr>
        <p:txBody>
          <a:bodyPr/>
          <a:lstStyle/>
          <a:p>
            <a:endParaRPr lang="en-US" sz="1300" b="1"/>
          </a:p>
        </p:txBody>
      </p:sp>
      <p:sp>
        <p:nvSpPr>
          <p:cNvPr id="2059" name="Text Box 13"/>
          <p:cNvSpPr txBox="1">
            <a:spLocks noChangeArrowheads="1"/>
          </p:cNvSpPr>
          <p:nvPr/>
        </p:nvSpPr>
        <p:spPr bwMode="auto">
          <a:xfrm>
            <a:off x="4941888" y="1752600"/>
            <a:ext cx="1154483" cy="292388"/>
          </a:xfrm>
          <a:prstGeom prst="rect">
            <a:avLst/>
          </a:prstGeom>
          <a:noFill/>
          <a:ln w="9525">
            <a:noFill/>
            <a:miter lim="800000"/>
            <a:headEnd/>
            <a:tailEnd/>
          </a:ln>
        </p:spPr>
        <p:txBody>
          <a:bodyPr wrap="none">
            <a:spAutoFit/>
          </a:bodyPr>
          <a:lstStyle/>
          <a:p>
            <a:r>
              <a:rPr lang="en-US" sz="1300" b="1" i="1" dirty="0">
                <a:latin typeface="Symbol" pitchFamily="18" charset="2"/>
              </a:rPr>
              <a:t>b</a:t>
            </a:r>
            <a:r>
              <a:rPr lang="en-US" sz="1300" b="1" i="1" dirty="0"/>
              <a:t> oxidation</a:t>
            </a:r>
          </a:p>
        </p:txBody>
      </p:sp>
      <p:sp>
        <p:nvSpPr>
          <p:cNvPr id="2060" name="Rectangle 14"/>
          <p:cNvSpPr>
            <a:spLocks noChangeAspect="1" noChangeArrowheads="1"/>
          </p:cNvSpPr>
          <p:nvPr/>
        </p:nvSpPr>
        <p:spPr bwMode="auto">
          <a:xfrm>
            <a:off x="5965642" y="2132856"/>
            <a:ext cx="551433" cy="200055"/>
          </a:xfrm>
          <a:prstGeom prst="rect">
            <a:avLst/>
          </a:prstGeom>
          <a:noFill/>
          <a:ln w="12700">
            <a:noFill/>
            <a:miter lim="800000"/>
            <a:headEnd/>
            <a:tailEnd/>
          </a:ln>
        </p:spPr>
        <p:txBody>
          <a:bodyPr wrap="none" lIns="0" tIns="0" rIns="0" bIns="0">
            <a:spAutoFit/>
          </a:bodyPr>
          <a:lstStyle/>
          <a:p>
            <a:pPr algn="ctr"/>
            <a:r>
              <a:rPr lang="en-US" sz="1300" b="1" dirty="0"/>
              <a:t>EHDD</a:t>
            </a:r>
          </a:p>
        </p:txBody>
      </p:sp>
      <p:sp>
        <p:nvSpPr>
          <p:cNvPr id="2061" name="Text Box 17"/>
          <p:cNvSpPr txBox="1">
            <a:spLocks noChangeArrowheads="1"/>
          </p:cNvSpPr>
          <p:nvPr/>
        </p:nvSpPr>
        <p:spPr bwMode="auto">
          <a:xfrm>
            <a:off x="2529858" y="1730375"/>
            <a:ext cx="1688283" cy="292388"/>
          </a:xfrm>
          <a:prstGeom prst="rect">
            <a:avLst/>
          </a:prstGeom>
          <a:noFill/>
          <a:ln w="9525">
            <a:noFill/>
            <a:miter lim="800000"/>
            <a:headEnd/>
            <a:tailEnd/>
          </a:ln>
        </p:spPr>
        <p:txBody>
          <a:bodyPr wrap="none">
            <a:spAutoFit/>
          </a:bodyPr>
          <a:lstStyle/>
          <a:p>
            <a:r>
              <a:rPr lang="en-US" sz="1300" b="1" i="1" dirty="0"/>
              <a:t>Chain elongation</a:t>
            </a:r>
          </a:p>
        </p:txBody>
      </p:sp>
      <p:sp>
        <p:nvSpPr>
          <p:cNvPr id="2062" name="Rectangle 18"/>
          <p:cNvSpPr>
            <a:spLocks noChangeArrowheads="1"/>
          </p:cNvSpPr>
          <p:nvPr/>
        </p:nvSpPr>
        <p:spPr bwMode="auto">
          <a:xfrm>
            <a:off x="2555776" y="2051974"/>
            <a:ext cx="978153" cy="292388"/>
          </a:xfrm>
          <a:prstGeom prst="rect">
            <a:avLst/>
          </a:prstGeom>
          <a:noFill/>
          <a:ln w="9525">
            <a:noFill/>
            <a:miter lim="800000"/>
            <a:headEnd/>
            <a:tailEnd/>
          </a:ln>
        </p:spPr>
        <p:txBody>
          <a:bodyPr wrap="none" anchor="ctr">
            <a:spAutoFit/>
          </a:bodyPr>
          <a:lstStyle/>
          <a:p>
            <a:r>
              <a:rPr lang="en-US" sz="1300" b="1" dirty="0" smtClean="0"/>
              <a:t>DH-EETs</a:t>
            </a:r>
            <a:endParaRPr lang="en-US" sz="1300" b="1" dirty="0"/>
          </a:p>
        </p:txBody>
      </p:sp>
      <p:sp>
        <p:nvSpPr>
          <p:cNvPr id="2063" name="Line 19"/>
          <p:cNvSpPr>
            <a:spLocks noChangeShapeType="1"/>
          </p:cNvSpPr>
          <p:nvPr/>
        </p:nvSpPr>
        <p:spPr bwMode="auto">
          <a:xfrm>
            <a:off x="6228184" y="2420888"/>
            <a:ext cx="136525" cy="274638"/>
          </a:xfrm>
          <a:prstGeom prst="line">
            <a:avLst/>
          </a:prstGeom>
          <a:noFill/>
          <a:ln w="12700">
            <a:solidFill>
              <a:schemeClr val="tx1"/>
            </a:solidFill>
            <a:prstDash val="dash"/>
            <a:round/>
            <a:headEnd/>
            <a:tailEnd type="triangle" w="med" len="med"/>
          </a:ln>
        </p:spPr>
        <p:txBody>
          <a:bodyPr/>
          <a:lstStyle/>
          <a:p>
            <a:endParaRPr lang="en-US" sz="1300" b="1"/>
          </a:p>
        </p:txBody>
      </p:sp>
      <p:sp>
        <p:nvSpPr>
          <p:cNvPr id="2064" name="Rectangle 20"/>
          <p:cNvSpPr>
            <a:spLocks noChangeAspect="1" noChangeArrowheads="1"/>
          </p:cNvSpPr>
          <p:nvPr/>
        </p:nvSpPr>
        <p:spPr bwMode="auto">
          <a:xfrm>
            <a:off x="5835298" y="2708920"/>
            <a:ext cx="1165384" cy="200055"/>
          </a:xfrm>
          <a:prstGeom prst="rect">
            <a:avLst/>
          </a:prstGeom>
          <a:noFill/>
          <a:ln w="12700">
            <a:noFill/>
            <a:miter lim="800000"/>
            <a:headEnd/>
            <a:tailEnd/>
          </a:ln>
        </p:spPr>
        <p:txBody>
          <a:bodyPr wrap="none" lIns="0" tIns="0" rIns="0" bIns="0">
            <a:spAutoFit/>
          </a:bodyPr>
          <a:lstStyle/>
          <a:p>
            <a:pPr algn="ctr"/>
            <a:r>
              <a:rPr lang="en-US" sz="1300" b="1" dirty="0">
                <a:cs typeface="Arial" charset="0"/>
              </a:rPr>
              <a:t>Extracellular </a:t>
            </a:r>
            <a:endParaRPr lang="en-US" sz="1300" b="1" dirty="0"/>
          </a:p>
        </p:txBody>
      </p:sp>
      <p:sp>
        <p:nvSpPr>
          <p:cNvPr id="2065" name="Line 21"/>
          <p:cNvSpPr>
            <a:spLocks noChangeShapeType="1"/>
          </p:cNvSpPr>
          <p:nvPr/>
        </p:nvSpPr>
        <p:spPr bwMode="auto">
          <a:xfrm flipH="1">
            <a:off x="2699792" y="2420888"/>
            <a:ext cx="144016" cy="360040"/>
          </a:xfrm>
          <a:prstGeom prst="line">
            <a:avLst/>
          </a:prstGeom>
          <a:noFill/>
          <a:ln w="12700">
            <a:solidFill>
              <a:schemeClr val="tx1"/>
            </a:solidFill>
            <a:prstDash val="dash"/>
            <a:round/>
            <a:headEnd/>
            <a:tailEnd type="triangle" w="med" len="med"/>
          </a:ln>
        </p:spPr>
        <p:txBody>
          <a:bodyPr/>
          <a:lstStyle/>
          <a:p>
            <a:endParaRPr lang="en-US" sz="1300" b="1"/>
          </a:p>
        </p:txBody>
      </p:sp>
      <p:sp>
        <p:nvSpPr>
          <p:cNvPr id="2066" name="Rectangle 22"/>
          <p:cNvSpPr>
            <a:spLocks noChangeAspect="1" noChangeArrowheads="1"/>
          </p:cNvSpPr>
          <p:nvPr/>
        </p:nvSpPr>
        <p:spPr bwMode="auto">
          <a:xfrm>
            <a:off x="2179834" y="2780928"/>
            <a:ext cx="1272785" cy="200055"/>
          </a:xfrm>
          <a:prstGeom prst="rect">
            <a:avLst/>
          </a:prstGeom>
          <a:noFill/>
          <a:ln w="12700">
            <a:noFill/>
            <a:miter lim="800000"/>
            <a:headEnd/>
            <a:tailEnd/>
          </a:ln>
        </p:spPr>
        <p:txBody>
          <a:bodyPr wrap="none" lIns="0" tIns="0" rIns="0" bIns="0">
            <a:spAutoFit/>
          </a:bodyPr>
          <a:lstStyle/>
          <a:p>
            <a:pPr algn="ctr"/>
            <a:r>
              <a:rPr lang="en-US" sz="1300" b="1" dirty="0">
                <a:cs typeface="Arial" charset="0"/>
              </a:rPr>
              <a:t>Phospholipids </a:t>
            </a:r>
            <a:endParaRPr lang="en-US" sz="1300" b="1" dirty="0"/>
          </a:p>
        </p:txBody>
      </p:sp>
      <p:sp>
        <p:nvSpPr>
          <p:cNvPr id="2067" name="Text Box 23"/>
          <p:cNvSpPr txBox="1">
            <a:spLocks noChangeArrowheads="1"/>
          </p:cNvSpPr>
          <p:nvPr/>
        </p:nvSpPr>
        <p:spPr bwMode="auto">
          <a:xfrm>
            <a:off x="1304925" y="4532313"/>
            <a:ext cx="869149" cy="292388"/>
          </a:xfrm>
          <a:prstGeom prst="rect">
            <a:avLst/>
          </a:prstGeom>
          <a:noFill/>
          <a:ln w="9525">
            <a:noFill/>
            <a:miter lim="800000"/>
            <a:headEnd/>
            <a:tailEnd/>
          </a:ln>
        </p:spPr>
        <p:txBody>
          <a:bodyPr wrap="none">
            <a:spAutoFit/>
          </a:bodyPr>
          <a:lstStyle/>
          <a:p>
            <a:r>
              <a:rPr lang="en-US" sz="1300" b="1"/>
              <a:t>Figure 1</a:t>
            </a:r>
          </a:p>
        </p:txBody>
      </p:sp>
      <p:sp>
        <p:nvSpPr>
          <p:cNvPr id="20" name="TextBox 19"/>
          <p:cNvSpPr txBox="1"/>
          <p:nvPr/>
        </p:nvSpPr>
        <p:spPr>
          <a:xfrm>
            <a:off x="6411373" y="764704"/>
            <a:ext cx="1440160" cy="338554"/>
          </a:xfrm>
          <a:prstGeom prst="rect">
            <a:avLst/>
          </a:prstGeom>
          <a:noFill/>
          <a:effectLst>
            <a:glow rad="139700">
              <a:schemeClr val="accent1">
                <a:satMod val="175000"/>
                <a:alpha val="40000"/>
              </a:schemeClr>
            </a:glow>
          </a:effectLst>
        </p:spPr>
        <p:txBody>
          <a:bodyPr wrap="square" rtlCol="0">
            <a:spAutoFit/>
          </a:bodyPr>
          <a:lstStyle/>
          <a:p>
            <a:r>
              <a:rPr lang="en-US" sz="1600" b="1" dirty="0" err="1" smtClean="0">
                <a:solidFill>
                  <a:srgbClr val="FF0000"/>
                </a:solidFill>
              </a:rPr>
              <a:t>Fibrates</a:t>
            </a:r>
            <a:endParaRPr lang="en-US" sz="1600" b="1" dirty="0">
              <a:solidFill>
                <a:srgbClr val="FF0000"/>
              </a:solidFill>
            </a:endParaRPr>
          </a:p>
        </p:txBody>
      </p:sp>
      <p:cxnSp>
        <p:nvCxnSpPr>
          <p:cNvPr id="30" name="Straight Arrow Connector 29"/>
          <p:cNvCxnSpPr/>
          <p:nvPr/>
        </p:nvCxnSpPr>
        <p:spPr>
          <a:xfrm rot="10800000" flipV="1">
            <a:off x="5619285" y="1008083"/>
            <a:ext cx="648072" cy="36004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6" name="Straight Arrow Connector 35"/>
          <p:cNvCxnSpPr/>
          <p:nvPr/>
        </p:nvCxnSpPr>
        <p:spPr>
          <a:xfrm rot="5400000" flipH="1" flipV="1">
            <a:off x="5291339" y="1367726"/>
            <a:ext cx="35924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475269" y="3716117"/>
            <a:ext cx="936104" cy="292388"/>
          </a:xfrm>
          <a:prstGeom prst="rect">
            <a:avLst/>
          </a:prstGeom>
          <a:noFill/>
        </p:spPr>
        <p:txBody>
          <a:bodyPr wrap="square" rtlCol="0">
            <a:spAutoFit/>
          </a:bodyPr>
          <a:lstStyle/>
          <a:p>
            <a:r>
              <a:rPr lang="en-US" sz="1300" b="1" dirty="0" smtClean="0">
                <a:solidFill>
                  <a:srgbClr val="FF0000"/>
                </a:solidFill>
              </a:rPr>
              <a:t>AUDA</a:t>
            </a:r>
            <a:endParaRPr lang="en-US" sz="1300" b="1" dirty="0">
              <a:solidFill>
                <a:srgbClr val="FF0000"/>
              </a:solidFill>
            </a:endParaRPr>
          </a:p>
        </p:txBody>
      </p:sp>
      <p:cxnSp>
        <p:nvCxnSpPr>
          <p:cNvPr id="40" name="Straight Arrow Connector 39"/>
          <p:cNvCxnSpPr/>
          <p:nvPr/>
        </p:nvCxnSpPr>
        <p:spPr>
          <a:xfrm rot="10800000">
            <a:off x="4916360" y="3329008"/>
            <a:ext cx="440804" cy="229492"/>
          </a:xfrm>
          <a:prstGeom prst="straightConnector1">
            <a:avLst/>
          </a:prstGeom>
          <a:ln w="38100">
            <a:prstDash val="sysDot"/>
            <a:tailEnd type="arrow"/>
          </a:ln>
        </p:spPr>
        <p:style>
          <a:lnRef idx="1">
            <a:schemeClr val="dk1"/>
          </a:lnRef>
          <a:fillRef idx="0">
            <a:schemeClr val="dk1"/>
          </a:fillRef>
          <a:effectRef idx="0">
            <a:schemeClr val="dk1"/>
          </a:effectRef>
          <a:fontRef idx="minor">
            <a:schemeClr val="tx1"/>
          </a:fontRef>
        </p:style>
      </p:cxnSp>
      <p:sp>
        <p:nvSpPr>
          <p:cNvPr id="44" name="Rectangle 43"/>
          <p:cNvSpPr/>
          <p:nvPr/>
        </p:nvSpPr>
        <p:spPr>
          <a:xfrm>
            <a:off x="4143615" y="3140877"/>
            <a:ext cx="348172" cy="292388"/>
          </a:xfrm>
          <a:prstGeom prst="rect">
            <a:avLst/>
          </a:prstGeom>
        </p:spPr>
        <p:txBody>
          <a:bodyPr wrap="square">
            <a:spAutoFit/>
          </a:bodyPr>
          <a:lstStyle/>
          <a:p>
            <a:r>
              <a:rPr lang="en-US" sz="1300" b="1" dirty="0" smtClean="0">
                <a:solidFill>
                  <a:srgbClr val="FF0000"/>
                </a:solidFill>
              </a:rPr>
              <a:t>X</a:t>
            </a:r>
            <a:endParaRPr lang="en-US" sz="1300" b="1" dirty="0"/>
          </a:p>
        </p:txBody>
      </p:sp>
      <p:sp>
        <p:nvSpPr>
          <p:cNvPr id="34" name="Rectangle 33"/>
          <p:cNvSpPr/>
          <p:nvPr/>
        </p:nvSpPr>
        <p:spPr>
          <a:xfrm>
            <a:off x="5835298" y="1196752"/>
            <a:ext cx="432048" cy="292388"/>
          </a:xfrm>
          <a:prstGeom prst="rect">
            <a:avLst/>
          </a:prstGeom>
        </p:spPr>
        <p:txBody>
          <a:bodyPr wrap="square">
            <a:spAutoFit/>
          </a:bodyPr>
          <a:lstStyle/>
          <a:p>
            <a:r>
              <a:rPr lang="en-US" sz="1300" b="1" dirty="0" smtClean="0">
                <a:solidFill>
                  <a:srgbClr val="FF0000"/>
                </a:solidFill>
              </a:rPr>
              <a:t>+</a:t>
            </a:r>
            <a:endParaRPr lang="en-US" sz="1300" b="1" dirty="0"/>
          </a:p>
        </p:txBody>
      </p:sp>
      <p:sp>
        <p:nvSpPr>
          <p:cNvPr id="45" name="Rectangle 44"/>
          <p:cNvSpPr/>
          <p:nvPr/>
        </p:nvSpPr>
        <p:spPr>
          <a:xfrm>
            <a:off x="4283968" y="1412776"/>
            <a:ext cx="432048" cy="292388"/>
          </a:xfrm>
          <a:prstGeom prst="rect">
            <a:avLst/>
          </a:prstGeom>
        </p:spPr>
        <p:txBody>
          <a:bodyPr wrap="square">
            <a:spAutoFit/>
          </a:bodyPr>
          <a:lstStyle/>
          <a:p>
            <a:r>
              <a:rPr lang="en-US" sz="1300" b="1" dirty="0" smtClean="0">
                <a:solidFill>
                  <a:srgbClr val="FF0000"/>
                </a:solidFill>
              </a:rPr>
              <a:t>+</a:t>
            </a:r>
            <a:endParaRPr lang="en-US" sz="13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25"/>
          <p:cNvGrpSpPr>
            <a:grpSpLocks/>
          </p:cNvGrpSpPr>
          <p:nvPr/>
        </p:nvGrpSpPr>
        <p:grpSpPr bwMode="auto">
          <a:xfrm>
            <a:off x="5332413" y="430213"/>
            <a:ext cx="1852612" cy="612775"/>
            <a:chOff x="3339" y="271"/>
            <a:chExt cx="1167" cy="386"/>
          </a:xfrm>
        </p:grpSpPr>
        <p:sp>
          <p:nvSpPr>
            <p:cNvPr id="3746" name="Line 79"/>
            <p:cNvSpPr>
              <a:spLocks noChangeAspect="1" noChangeShapeType="1"/>
            </p:cNvSpPr>
            <p:nvPr/>
          </p:nvSpPr>
          <p:spPr bwMode="auto">
            <a:xfrm flipV="1">
              <a:off x="3662" y="440"/>
              <a:ext cx="101" cy="64"/>
            </a:xfrm>
            <a:prstGeom prst="line">
              <a:avLst/>
            </a:prstGeom>
            <a:noFill/>
            <a:ln w="1588">
              <a:solidFill>
                <a:srgbClr val="000000"/>
              </a:solidFill>
              <a:round/>
              <a:headEnd/>
              <a:tailEnd/>
            </a:ln>
          </p:spPr>
          <p:txBody>
            <a:bodyPr/>
            <a:lstStyle/>
            <a:p>
              <a:endParaRPr lang="en-US"/>
            </a:p>
          </p:txBody>
        </p:sp>
        <p:sp>
          <p:nvSpPr>
            <p:cNvPr id="3747" name="Freeform 80"/>
            <p:cNvSpPr>
              <a:spLocks noChangeAspect="1"/>
            </p:cNvSpPr>
            <p:nvPr/>
          </p:nvSpPr>
          <p:spPr bwMode="auto">
            <a:xfrm>
              <a:off x="3662" y="435"/>
              <a:ext cx="104" cy="72"/>
            </a:xfrm>
            <a:custGeom>
              <a:avLst/>
              <a:gdLst>
                <a:gd name="T0" fmla="*/ 0 w 54"/>
                <a:gd name="T1" fmla="*/ 72 h 34"/>
                <a:gd name="T2" fmla="*/ 0 w 54"/>
                <a:gd name="T3" fmla="*/ 66 h 34"/>
                <a:gd name="T4" fmla="*/ 104 w 54"/>
                <a:gd name="T5" fmla="*/ 0 h 34"/>
                <a:gd name="T6" fmla="*/ 104 w 54"/>
                <a:gd name="T7" fmla="*/ 6 h 34"/>
                <a:gd name="T8" fmla="*/ 0 w 54"/>
                <a:gd name="T9" fmla="*/ 72 h 34"/>
                <a:gd name="T10" fmla="*/ 0 60000 65536"/>
                <a:gd name="T11" fmla="*/ 0 60000 65536"/>
                <a:gd name="T12" fmla="*/ 0 60000 65536"/>
                <a:gd name="T13" fmla="*/ 0 60000 65536"/>
                <a:gd name="T14" fmla="*/ 0 60000 65536"/>
                <a:gd name="T15" fmla="*/ 0 w 54"/>
                <a:gd name="T16" fmla="*/ 0 h 34"/>
                <a:gd name="T17" fmla="*/ 54 w 54"/>
                <a:gd name="T18" fmla="*/ 34 h 34"/>
              </a:gdLst>
              <a:ahLst/>
              <a:cxnLst>
                <a:cxn ang="T10">
                  <a:pos x="T0" y="T1"/>
                </a:cxn>
                <a:cxn ang="T11">
                  <a:pos x="T2" y="T3"/>
                </a:cxn>
                <a:cxn ang="T12">
                  <a:pos x="T4" y="T5"/>
                </a:cxn>
                <a:cxn ang="T13">
                  <a:pos x="T6" y="T7"/>
                </a:cxn>
                <a:cxn ang="T14">
                  <a:pos x="T8" y="T9"/>
                </a:cxn>
              </a:cxnLst>
              <a:rect l="T15" t="T16" r="T17" b="T18"/>
              <a:pathLst>
                <a:path w="54" h="34">
                  <a:moveTo>
                    <a:pt x="0" y="34"/>
                  </a:moveTo>
                  <a:lnTo>
                    <a:pt x="0" y="31"/>
                  </a:lnTo>
                  <a:lnTo>
                    <a:pt x="54" y="0"/>
                  </a:lnTo>
                  <a:lnTo>
                    <a:pt x="54" y="3"/>
                  </a:lnTo>
                  <a:lnTo>
                    <a:pt x="0" y="34"/>
                  </a:lnTo>
                  <a:close/>
                </a:path>
              </a:pathLst>
            </a:custGeom>
            <a:solidFill>
              <a:srgbClr val="000000"/>
            </a:solidFill>
            <a:ln w="9525">
              <a:noFill/>
              <a:round/>
              <a:headEnd/>
              <a:tailEnd/>
            </a:ln>
          </p:spPr>
          <p:txBody>
            <a:bodyPr lIns="82058" tIns="41029" rIns="82058" bIns="41029"/>
            <a:lstStyle/>
            <a:p>
              <a:endParaRPr lang="en-US"/>
            </a:p>
          </p:txBody>
        </p:sp>
        <p:sp>
          <p:nvSpPr>
            <p:cNvPr id="3748" name="Freeform 81"/>
            <p:cNvSpPr>
              <a:spLocks noChangeAspect="1"/>
            </p:cNvSpPr>
            <p:nvPr/>
          </p:nvSpPr>
          <p:spPr bwMode="auto">
            <a:xfrm>
              <a:off x="3558" y="435"/>
              <a:ext cx="104" cy="72"/>
            </a:xfrm>
            <a:custGeom>
              <a:avLst/>
              <a:gdLst>
                <a:gd name="T0" fmla="*/ 0 w 55"/>
                <a:gd name="T1" fmla="*/ 6 h 34"/>
                <a:gd name="T2" fmla="*/ 0 w 55"/>
                <a:gd name="T3" fmla="*/ 2 h 34"/>
                <a:gd name="T4" fmla="*/ 2 w 55"/>
                <a:gd name="T5" fmla="*/ 0 h 34"/>
                <a:gd name="T6" fmla="*/ 104 w 55"/>
                <a:gd name="T7" fmla="*/ 66 h 34"/>
                <a:gd name="T8" fmla="*/ 104 w 55"/>
                <a:gd name="T9" fmla="*/ 72 h 34"/>
                <a:gd name="T10" fmla="*/ 0 w 55"/>
                <a:gd name="T11" fmla="*/ 6 h 34"/>
                <a:gd name="T12" fmla="*/ 0 60000 65536"/>
                <a:gd name="T13" fmla="*/ 0 60000 65536"/>
                <a:gd name="T14" fmla="*/ 0 60000 65536"/>
                <a:gd name="T15" fmla="*/ 0 60000 65536"/>
                <a:gd name="T16" fmla="*/ 0 60000 65536"/>
                <a:gd name="T17" fmla="*/ 0 60000 65536"/>
                <a:gd name="T18" fmla="*/ 0 w 55"/>
                <a:gd name="T19" fmla="*/ 0 h 34"/>
                <a:gd name="T20" fmla="*/ 55 w 5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5" h="34">
                  <a:moveTo>
                    <a:pt x="0" y="3"/>
                  </a:moveTo>
                  <a:lnTo>
                    <a:pt x="0" y="1"/>
                  </a:lnTo>
                  <a:lnTo>
                    <a:pt x="1" y="0"/>
                  </a:lnTo>
                  <a:lnTo>
                    <a:pt x="55" y="31"/>
                  </a:lnTo>
                  <a:lnTo>
                    <a:pt x="55" y="34"/>
                  </a:lnTo>
                  <a:lnTo>
                    <a:pt x="0" y="3"/>
                  </a:lnTo>
                  <a:close/>
                </a:path>
              </a:pathLst>
            </a:custGeom>
            <a:solidFill>
              <a:srgbClr val="000000"/>
            </a:solidFill>
            <a:ln w="9525">
              <a:noFill/>
              <a:round/>
              <a:headEnd/>
              <a:tailEnd/>
            </a:ln>
          </p:spPr>
          <p:txBody>
            <a:bodyPr lIns="82058" tIns="41029" rIns="82058" bIns="41029"/>
            <a:lstStyle/>
            <a:p>
              <a:endParaRPr lang="en-US"/>
            </a:p>
          </p:txBody>
        </p:sp>
        <p:sp>
          <p:nvSpPr>
            <p:cNvPr id="3749" name="Line 82"/>
            <p:cNvSpPr>
              <a:spLocks noChangeAspect="1" noChangeShapeType="1"/>
            </p:cNvSpPr>
            <p:nvPr/>
          </p:nvSpPr>
          <p:spPr bwMode="auto">
            <a:xfrm>
              <a:off x="3559" y="440"/>
              <a:ext cx="102" cy="64"/>
            </a:xfrm>
            <a:prstGeom prst="line">
              <a:avLst/>
            </a:prstGeom>
            <a:noFill/>
            <a:ln w="1588">
              <a:solidFill>
                <a:srgbClr val="000000"/>
              </a:solidFill>
              <a:round/>
              <a:headEnd/>
              <a:tailEnd/>
            </a:ln>
          </p:spPr>
          <p:txBody>
            <a:bodyPr/>
            <a:lstStyle/>
            <a:p>
              <a:endParaRPr lang="en-US"/>
            </a:p>
          </p:txBody>
        </p:sp>
        <p:sp>
          <p:nvSpPr>
            <p:cNvPr id="3750" name="Line 83"/>
            <p:cNvSpPr>
              <a:spLocks noChangeAspect="1" noChangeShapeType="1"/>
            </p:cNvSpPr>
            <p:nvPr/>
          </p:nvSpPr>
          <p:spPr bwMode="auto">
            <a:xfrm flipH="1" flipV="1">
              <a:off x="3883" y="435"/>
              <a:ext cx="102" cy="63"/>
            </a:xfrm>
            <a:prstGeom prst="line">
              <a:avLst/>
            </a:prstGeom>
            <a:noFill/>
            <a:ln w="1588">
              <a:solidFill>
                <a:srgbClr val="000000"/>
              </a:solidFill>
              <a:round/>
              <a:headEnd/>
              <a:tailEnd/>
            </a:ln>
          </p:spPr>
          <p:txBody>
            <a:bodyPr/>
            <a:lstStyle/>
            <a:p>
              <a:endParaRPr lang="en-US"/>
            </a:p>
          </p:txBody>
        </p:sp>
        <p:sp>
          <p:nvSpPr>
            <p:cNvPr id="3751" name="Freeform 84"/>
            <p:cNvSpPr>
              <a:spLocks noChangeAspect="1"/>
            </p:cNvSpPr>
            <p:nvPr/>
          </p:nvSpPr>
          <p:spPr bwMode="auto">
            <a:xfrm>
              <a:off x="3882" y="431"/>
              <a:ext cx="104" cy="73"/>
            </a:xfrm>
            <a:custGeom>
              <a:avLst/>
              <a:gdLst>
                <a:gd name="T0" fmla="*/ 104 w 55"/>
                <a:gd name="T1" fmla="*/ 67 h 34"/>
                <a:gd name="T2" fmla="*/ 104 w 55"/>
                <a:gd name="T3" fmla="*/ 73 h 34"/>
                <a:gd name="T4" fmla="*/ 0 w 55"/>
                <a:gd name="T5" fmla="*/ 6 h 34"/>
                <a:gd name="T6" fmla="*/ 0 w 55"/>
                <a:gd name="T7" fmla="*/ 0 h 34"/>
                <a:gd name="T8" fmla="*/ 104 w 55"/>
                <a:gd name="T9" fmla="*/ 67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55" y="31"/>
                  </a:moveTo>
                  <a:lnTo>
                    <a:pt x="55" y="34"/>
                  </a:lnTo>
                  <a:lnTo>
                    <a:pt x="0" y="3"/>
                  </a:lnTo>
                  <a:lnTo>
                    <a:pt x="0"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752" name="Freeform 85"/>
            <p:cNvSpPr>
              <a:spLocks noChangeAspect="1"/>
            </p:cNvSpPr>
            <p:nvPr/>
          </p:nvSpPr>
          <p:spPr bwMode="auto">
            <a:xfrm>
              <a:off x="3986" y="431"/>
              <a:ext cx="103" cy="73"/>
            </a:xfrm>
            <a:custGeom>
              <a:avLst/>
              <a:gdLst>
                <a:gd name="T0" fmla="*/ 103 w 54"/>
                <a:gd name="T1" fmla="*/ 0 h 34"/>
                <a:gd name="T2" fmla="*/ 103 w 54"/>
                <a:gd name="T3" fmla="*/ 6 h 34"/>
                <a:gd name="T4" fmla="*/ 0 w 54"/>
                <a:gd name="T5" fmla="*/ 73 h 34"/>
                <a:gd name="T6" fmla="*/ 0 w 54"/>
                <a:gd name="T7" fmla="*/ 67 h 34"/>
                <a:gd name="T8" fmla="*/ 103 w 54"/>
                <a:gd name="T9" fmla="*/ 0 h 34"/>
                <a:gd name="T10" fmla="*/ 0 60000 65536"/>
                <a:gd name="T11" fmla="*/ 0 60000 65536"/>
                <a:gd name="T12" fmla="*/ 0 60000 65536"/>
                <a:gd name="T13" fmla="*/ 0 60000 65536"/>
                <a:gd name="T14" fmla="*/ 0 60000 65536"/>
                <a:gd name="T15" fmla="*/ 0 w 54"/>
                <a:gd name="T16" fmla="*/ 0 h 34"/>
                <a:gd name="T17" fmla="*/ 54 w 54"/>
                <a:gd name="T18" fmla="*/ 34 h 34"/>
              </a:gdLst>
              <a:ahLst/>
              <a:cxnLst>
                <a:cxn ang="T10">
                  <a:pos x="T0" y="T1"/>
                </a:cxn>
                <a:cxn ang="T11">
                  <a:pos x="T2" y="T3"/>
                </a:cxn>
                <a:cxn ang="T12">
                  <a:pos x="T4" y="T5"/>
                </a:cxn>
                <a:cxn ang="T13">
                  <a:pos x="T6" y="T7"/>
                </a:cxn>
                <a:cxn ang="T14">
                  <a:pos x="T8" y="T9"/>
                </a:cxn>
              </a:cxnLst>
              <a:rect l="T15" t="T16" r="T17" b="T18"/>
              <a:pathLst>
                <a:path w="54" h="34">
                  <a:moveTo>
                    <a:pt x="54" y="0"/>
                  </a:moveTo>
                  <a:lnTo>
                    <a:pt x="54" y="3"/>
                  </a:lnTo>
                  <a:lnTo>
                    <a:pt x="0" y="34"/>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753" name="Line 86"/>
            <p:cNvSpPr>
              <a:spLocks noChangeAspect="1" noChangeShapeType="1"/>
            </p:cNvSpPr>
            <p:nvPr/>
          </p:nvSpPr>
          <p:spPr bwMode="auto">
            <a:xfrm flipH="1">
              <a:off x="3986" y="435"/>
              <a:ext cx="100" cy="63"/>
            </a:xfrm>
            <a:prstGeom prst="line">
              <a:avLst/>
            </a:prstGeom>
            <a:noFill/>
            <a:ln w="1588">
              <a:solidFill>
                <a:srgbClr val="000000"/>
              </a:solidFill>
              <a:round/>
              <a:headEnd/>
              <a:tailEnd/>
            </a:ln>
          </p:spPr>
          <p:txBody>
            <a:bodyPr/>
            <a:lstStyle/>
            <a:p>
              <a:endParaRPr lang="en-US"/>
            </a:p>
          </p:txBody>
        </p:sp>
        <p:sp>
          <p:nvSpPr>
            <p:cNvPr id="3754" name="Line 87"/>
            <p:cNvSpPr>
              <a:spLocks noChangeAspect="1" noChangeShapeType="1"/>
            </p:cNvSpPr>
            <p:nvPr/>
          </p:nvSpPr>
          <p:spPr bwMode="auto">
            <a:xfrm flipH="1" flipV="1">
              <a:off x="4091" y="435"/>
              <a:ext cx="100" cy="63"/>
            </a:xfrm>
            <a:prstGeom prst="line">
              <a:avLst/>
            </a:prstGeom>
            <a:noFill/>
            <a:ln w="1588">
              <a:solidFill>
                <a:srgbClr val="000000"/>
              </a:solidFill>
              <a:round/>
              <a:headEnd/>
              <a:tailEnd/>
            </a:ln>
          </p:spPr>
          <p:txBody>
            <a:bodyPr/>
            <a:lstStyle/>
            <a:p>
              <a:endParaRPr lang="en-US"/>
            </a:p>
          </p:txBody>
        </p:sp>
        <p:sp>
          <p:nvSpPr>
            <p:cNvPr id="3755" name="Freeform 88"/>
            <p:cNvSpPr>
              <a:spLocks noChangeAspect="1"/>
            </p:cNvSpPr>
            <p:nvPr/>
          </p:nvSpPr>
          <p:spPr bwMode="auto">
            <a:xfrm>
              <a:off x="4089" y="431"/>
              <a:ext cx="102" cy="73"/>
            </a:xfrm>
            <a:custGeom>
              <a:avLst/>
              <a:gdLst>
                <a:gd name="T0" fmla="*/ 102 w 54"/>
                <a:gd name="T1" fmla="*/ 67 h 34"/>
                <a:gd name="T2" fmla="*/ 102 w 54"/>
                <a:gd name="T3" fmla="*/ 73 h 34"/>
                <a:gd name="T4" fmla="*/ 0 w 54"/>
                <a:gd name="T5" fmla="*/ 6 h 34"/>
                <a:gd name="T6" fmla="*/ 0 w 54"/>
                <a:gd name="T7" fmla="*/ 0 h 34"/>
                <a:gd name="T8" fmla="*/ 102 w 54"/>
                <a:gd name="T9" fmla="*/ 67 h 34"/>
                <a:gd name="T10" fmla="*/ 0 60000 65536"/>
                <a:gd name="T11" fmla="*/ 0 60000 65536"/>
                <a:gd name="T12" fmla="*/ 0 60000 65536"/>
                <a:gd name="T13" fmla="*/ 0 60000 65536"/>
                <a:gd name="T14" fmla="*/ 0 60000 65536"/>
                <a:gd name="T15" fmla="*/ 0 w 54"/>
                <a:gd name="T16" fmla="*/ 0 h 34"/>
                <a:gd name="T17" fmla="*/ 54 w 54"/>
                <a:gd name="T18" fmla="*/ 34 h 34"/>
              </a:gdLst>
              <a:ahLst/>
              <a:cxnLst>
                <a:cxn ang="T10">
                  <a:pos x="T0" y="T1"/>
                </a:cxn>
                <a:cxn ang="T11">
                  <a:pos x="T2" y="T3"/>
                </a:cxn>
                <a:cxn ang="T12">
                  <a:pos x="T4" y="T5"/>
                </a:cxn>
                <a:cxn ang="T13">
                  <a:pos x="T6" y="T7"/>
                </a:cxn>
                <a:cxn ang="T14">
                  <a:pos x="T8" y="T9"/>
                </a:cxn>
              </a:cxnLst>
              <a:rect l="T15" t="T16" r="T17" b="T18"/>
              <a:pathLst>
                <a:path w="54" h="34">
                  <a:moveTo>
                    <a:pt x="54" y="31"/>
                  </a:moveTo>
                  <a:lnTo>
                    <a:pt x="54" y="34"/>
                  </a:lnTo>
                  <a:lnTo>
                    <a:pt x="0" y="3"/>
                  </a:lnTo>
                  <a:lnTo>
                    <a:pt x="0" y="0"/>
                  </a:lnTo>
                  <a:lnTo>
                    <a:pt x="54" y="31"/>
                  </a:lnTo>
                  <a:close/>
                </a:path>
              </a:pathLst>
            </a:custGeom>
            <a:solidFill>
              <a:srgbClr val="000000"/>
            </a:solidFill>
            <a:ln w="9525">
              <a:noFill/>
              <a:round/>
              <a:headEnd/>
              <a:tailEnd/>
            </a:ln>
          </p:spPr>
          <p:txBody>
            <a:bodyPr lIns="82058" tIns="41029" rIns="82058" bIns="41029"/>
            <a:lstStyle/>
            <a:p>
              <a:endParaRPr lang="en-US"/>
            </a:p>
          </p:txBody>
        </p:sp>
        <p:sp>
          <p:nvSpPr>
            <p:cNvPr id="3756" name="Freeform 89"/>
            <p:cNvSpPr>
              <a:spLocks noChangeAspect="1"/>
            </p:cNvSpPr>
            <p:nvPr/>
          </p:nvSpPr>
          <p:spPr bwMode="auto">
            <a:xfrm>
              <a:off x="4191" y="431"/>
              <a:ext cx="104" cy="73"/>
            </a:xfrm>
            <a:custGeom>
              <a:avLst/>
              <a:gdLst>
                <a:gd name="T0" fmla="*/ 104 w 55"/>
                <a:gd name="T1" fmla="*/ 0 h 34"/>
                <a:gd name="T2" fmla="*/ 104 w 55"/>
                <a:gd name="T3" fmla="*/ 6 h 34"/>
                <a:gd name="T4" fmla="*/ 0 w 55"/>
                <a:gd name="T5" fmla="*/ 73 h 34"/>
                <a:gd name="T6" fmla="*/ 0 w 55"/>
                <a:gd name="T7" fmla="*/ 67 h 34"/>
                <a:gd name="T8" fmla="*/ 104 w 55"/>
                <a:gd name="T9" fmla="*/ 0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55" y="0"/>
                  </a:moveTo>
                  <a:lnTo>
                    <a:pt x="55" y="3"/>
                  </a:lnTo>
                  <a:lnTo>
                    <a:pt x="0" y="34"/>
                  </a:lnTo>
                  <a:lnTo>
                    <a:pt x="0" y="31"/>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757" name="Line 90"/>
            <p:cNvSpPr>
              <a:spLocks noChangeAspect="1" noChangeShapeType="1"/>
            </p:cNvSpPr>
            <p:nvPr/>
          </p:nvSpPr>
          <p:spPr bwMode="auto">
            <a:xfrm flipH="1">
              <a:off x="4194" y="435"/>
              <a:ext cx="100" cy="63"/>
            </a:xfrm>
            <a:prstGeom prst="line">
              <a:avLst/>
            </a:prstGeom>
            <a:noFill/>
            <a:ln w="1588">
              <a:solidFill>
                <a:srgbClr val="000000"/>
              </a:solidFill>
              <a:round/>
              <a:headEnd/>
              <a:tailEnd/>
            </a:ln>
          </p:spPr>
          <p:txBody>
            <a:bodyPr/>
            <a:lstStyle/>
            <a:p>
              <a:endParaRPr lang="en-US"/>
            </a:p>
          </p:txBody>
        </p:sp>
        <p:grpSp>
          <p:nvGrpSpPr>
            <p:cNvPr id="3" name="Group 93"/>
            <p:cNvGrpSpPr>
              <a:grpSpLocks noChangeAspect="1"/>
            </p:cNvGrpSpPr>
            <p:nvPr/>
          </p:nvGrpSpPr>
          <p:grpSpPr bwMode="auto">
            <a:xfrm>
              <a:off x="4367" y="421"/>
              <a:ext cx="139" cy="124"/>
              <a:chOff x="956" y="2281"/>
              <a:chExt cx="74" cy="58"/>
            </a:xfrm>
          </p:grpSpPr>
          <p:sp>
            <p:nvSpPr>
              <p:cNvPr id="3807" name="Rectangle 91"/>
              <p:cNvSpPr>
                <a:spLocks noChangeAspect="1" noChangeArrowheads="1"/>
              </p:cNvSpPr>
              <p:nvPr/>
            </p:nvSpPr>
            <p:spPr bwMode="auto">
              <a:xfrm>
                <a:off x="956" y="2281"/>
                <a:ext cx="43" cy="58"/>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sp>
            <p:nvSpPr>
              <p:cNvPr id="3808" name="Rectangle 92"/>
              <p:cNvSpPr>
                <a:spLocks noChangeAspect="1" noChangeArrowheads="1"/>
              </p:cNvSpPr>
              <p:nvPr/>
            </p:nvSpPr>
            <p:spPr bwMode="auto">
              <a:xfrm>
                <a:off x="990" y="2281"/>
                <a:ext cx="40" cy="58"/>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H</a:t>
                </a:r>
                <a:endParaRPr lang="en-US" sz="1300">
                  <a:ea typeface="ＭＳ Ｐゴシック" pitchFamily="1" charset="-128"/>
                </a:endParaRPr>
              </a:p>
            </p:txBody>
          </p:sp>
        </p:grpSp>
        <p:sp>
          <p:nvSpPr>
            <p:cNvPr id="3759" name="Line 94"/>
            <p:cNvSpPr>
              <a:spLocks noChangeAspect="1" noChangeShapeType="1"/>
            </p:cNvSpPr>
            <p:nvPr/>
          </p:nvSpPr>
          <p:spPr bwMode="auto">
            <a:xfrm flipH="1" flipV="1">
              <a:off x="4297" y="435"/>
              <a:ext cx="63" cy="40"/>
            </a:xfrm>
            <a:prstGeom prst="line">
              <a:avLst/>
            </a:prstGeom>
            <a:noFill/>
            <a:ln w="1588">
              <a:solidFill>
                <a:srgbClr val="000000"/>
              </a:solidFill>
              <a:round/>
              <a:headEnd/>
              <a:tailEnd/>
            </a:ln>
          </p:spPr>
          <p:txBody>
            <a:bodyPr/>
            <a:lstStyle/>
            <a:p>
              <a:endParaRPr lang="en-US"/>
            </a:p>
          </p:txBody>
        </p:sp>
        <p:sp>
          <p:nvSpPr>
            <p:cNvPr id="3760" name="Freeform 95"/>
            <p:cNvSpPr>
              <a:spLocks noChangeAspect="1"/>
            </p:cNvSpPr>
            <p:nvPr/>
          </p:nvSpPr>
          <p:spPr bwMode="auto">
            <a:xfrm>
              <a:off x="4295" y="431"/>
              <a:ext cx="67" cy="46"/>
            </a:xfrm>
            <a:custGeom>
              <a:avLst/>
              <a:gdLst>
                <a:gd name="T0" fmla="*/ 67 w 35"/>
                <a:gd name="T1" fmla="*/ 42 h 22"/>
                <a:gd name="T2" fmla="*/ 65 w 35"/>
                <a:gd name="T3" fmla="*/ 46 h 22"/>
                <a:gd name="T4" fmla="*/ 0 w 35"/>
                <a:gd name="T5" fmla="*/ 6 h 22"/>
                <a:gd name="T6" fmla="*/ 0 w 35"/>
                <a:gd name="T7" fmla="*/ 0 h 22"/>
                <a:gd name="T8" fmla="*/ 67 w 35"/>
                <a:gd name="T9" fmla="*/ 42 h 22"/>
                <a:gd name="T10" fmla="*/ 0 60000 65536"/>
                <a:gd name="T11" fmla="*/ 0 60000 65536"/>
                <a:gd name="T12" fmla="*/ 0 60000 65536"/>
                <a:gd name="T13" fmla="*/ 0 60000 65536"/>
                <a:gd name="T14" fmla="*/ 0 60000 65536"/>
                <a:gd name="T15" fmla="*/ 0 w 35"/>
                <a:gd name="T16" fmla="*/ 0 h 22"/>
                <a:gd name="T17" fmla="*/ 35 w 35"/>
                <a:gd name="T18" fmla="*/ 22 h 22"/>
              </a:gdLst>
              <a:ahLst/>
              <a:cxnLst>
                <a:cxn ang="T10">
                  <a:pos x="T0" y="T1"/>
                </a:cxn>
                <a:cxn ang="T11">
                  <a:pos x="T2" y="T3"/>
                </a:cxn>
                <a:cxn ang="T12">
                  <a:pos x="T4" y="T5"/>
                </a:cxn>
                <a:cxn ang="T13">
                  <a:pos x="T6" y="T7"/>
                </a:cxn>
                <a:cxn ang="T14">
                  <a:pos x="T8" y="T9"/>
                </a:cxn>
              </a:cxnLst>
              <a:rect l="T15" t="T16" r="T17" b="T18"/>
              <a:pathLst>
                <a:path w="35" h="22">
                  <a:moveTo>
                    <a:pt x="35" y="20"/>
                  </a:moveTo>
                  <a:lnTo>
                    <a:pt x="34" y="22"/>
                  </a:lnTo>
                  <a:lnTo>
                    <a:pt x="0" y="3"/>
                  </a:lnTo>
                  <a:lnTo>
                    <a:pt x="0" y="0"/>
                  </a:lnTo>
                  <a:lnTo>
                    <a:pt x="35" y="20"/>
                  </a:lnTo>
                  <a:close/>
                </a:path>
              </a:pathLst>
            </a:custGeom>
            <a:solidFill>
              <a:srgbClr val="000000"/>
            </a:solidFill>
            <a:ln w="9525">
              <a:noFill/>
              <a:round/>
              <a:headEnd/>
              <a:tailEnd/>
            </a:ln>
          </p:spPr>
          <p:txBody>
            <a:bodyPr lIns="82058" tIns="41029" rIns="82058" bIns="41029"/>
            <a:lstStyle/>
            <a:p>
              <a:endParaRPr lang="en-US"/>
            </a:p>
          </p:txBody>
        </p:sp>
        <p:sp>
          <p:nvSpPr>
            <p:cNvPr id="3761" name="Freeform 96"/>
            <p:cNvSpPr>
              <a:spLocks noChangeAspect="1"/>
            </p:cNvSpPr>
            <p:nvPr/>
          </p:nvSpPr>
          <p:spPr bwMode="auto">
            <a:xfrm>
              <a:off x="3882" y="581"/>
              <a:ext cx="104" cy="74"/>
            </a:xfrm>
            <a:custGeom>
              <a:avLst/>
              <a:gdLst>
                <a:gd name="T0" fmla="*/ 104 w 55"/>
                <a:gd name="T1" fmla="*/ 0 h 35"/>
                <a:gd name="T2" fmla="*/ 104 w 55"/>
                <a:gd name="T3" fmla="*/ 6 h 35"/>
                <a:gd name="T4" fmla="*/ 0 w 55"/>
                <a:gd name="T5" fmla="*/ 74 h 35"/>
                <a:gd name="T6" fmla="*/ 0 w 55"/>
                <a:gd name="T7" fmla="*/ 68 h 35"/>
                <a:gd name="T8" fmla="*/ 104 w 55"/>
                <a:gd name="T9" fmla="*/ 0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0"/>
                  </a:moveTo>
                  <a:lnTo>
                    <a:pt x="55" y="3"/>
                  </a:lnTo>
                  <a:lnTo>
                    <a:pt x="0" y="35"/>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762" name="Line 97"/>
            <p:cNvSpPr>
              <a:spLocks noChangeAspect="1" noChangeShapeType="1"/>
            </p:cNvSpPr>
            <p:nvPr/>
          </p:nvSpPr>
          <p:spPr bwMode="auto">
            <a:xfrm flipH="1">
              <a:off x="3883" y="586"/>
              <a:ext cx="102" cy="64"/>
            </a:xfrm>
            <a:prstGeom prst="line">
              <a:avLst/>
            </a:prstGeom>
            <a:noFill/>
            <a:ln w="1588">
              <a:solidFill>
                <a:srgbClr val="000000"/>
              </a:solidFill>
              <a:round/>
              <a:headEnd/>
              <a:tailEnd/>
            </a:ln>
          </p:spPr>
          <p:txBody>
            <a:bodyPr/>
            <a:lstStyle/>
            <a:p>
              <a:endParaRPr lang="en-US"/>
            </a:p>
          </p:txBody>
        </p:sp>
        <p:sp>
          <p:nvSpPr>
            <p:cNvPr id="3763" name="Line 98"/>
            <p:cNvSpPr>
              <a:spLocks noChangeAspect="1" noChangeShapeType="1"/>
            </p:cNvSpPr>
            <p:nvPr/>
          </p:nvSpPr>
          <p:spPr bwMode="auto">
            <a:xfrm flipH="1" flipV="1">
              <a:off x="3986" y="586"/>
              <a:ext cx="100" cy="64"/>
            </a:xfrm>
            <a:prstGeom prst="line">
              <a:avLst/>
            </a:prstGeom>
            <a:noFill/>
            <a:ln w="1588">
              <a:solidFill>
                <a:srgbClr val="000000"/>
              </a:solidFill>
              <a:round/>
              <a:headEnd/>
              <a:tailEnd/>
            </a:ln>
          </p:spPr>
          <p:txBody>
            <a:bodyPr/>
            <a:lstStyle/>
            <a:p>
              <a:endParaRPr lang="en-US"/>
            </a:p>
          </p:txBody>
        </p:sp>
        <p:sp>
          <p:nvSpPr>
            <p:cNvPr id="3764" name="Freeform 99"/>
            <p:cNvSpPr>
              <a:spLocks noChangeAspect="1"/>
            </p:cNvSpPr>
            <p:nvPr/>
          </p:nvSpPr>
          <p:spPr bwMode="auto">
            <a:xfrm>
              <a:off x="3986" y="581"/>
              <a:ext cx="103" cy="74"/>
            </a:xfrm>
            <a:custGeom>
              <a:avLst/>
              <a:gdLst>
                <a:gd name="T0" fmla="*/ 103 w 54"/>
                <a:gd name="T1" fmla="*/ 66 h 35"/>
                <a:gd name="T2" fmla="*/ 103 w 54"/>
                <a:gd name="T3" fmla="*/ 74 h 35"/>
                <a:gd name="T4" fmla="*/ 0 w 54"/>
                <a:gd name="T5" fmla="*/ 6 h 35"/>
                <a:gd name="T6" fmla="*/ 0 w 54"/>
                <a:gd name="T7" fmla="*/ 0 h 35"/>
                <a:gd name="T8" fmla="*/ 103 w 54"/>
                <a:gd name="T9" fmla="*/ 66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31"/>
                  </a:moveTo>
                  <a:lnTo>
                    <a:pt x="54" y="35"/>
                  </a:lnTo>
                  <a:lnTo>
                    <a:pt x="0" y="3"/>
                  </a:lnTo>
                  <a:lnTo>
                    <a:pt x="0" y="0"/>
                  </a:lnTo>
                  <a:lnTo>
                    <a:pt x="54" y="31"/>
                  </a:lnTo>
                  <a:close/>
                </a:path>
              </a:pathLst>
            </a:custGeom>
            <a:solidFill>
              <a:srgbClr val="000000"/>
            </a:solidFill>
            <a:ln w="9525">
              <a:noFill/>
              <a:round/>
              <a:headEnd/>
              <a:tailEnd/>
            </a:ln>
          </p:spPr>
          <p:txBody>
            <a:bodyPr lIns="82058" tIns="41029" rIns="82058" bIns="41029"/>
            <a:lstStyle/>
            <a:p>
              <a:endParaRPr lang="en-US"/>
            </a:p>
          </p:txBody>
        </p:sp>
        <p:sp>
          <p:nvSpPr>
            <p:cNvPr id="3765" name="Freeform 100"/>
            <p:cNvSpPr>
              <a:spLocks noChangeAspect="1"/>
            </p:cNvSpPr>
            <p:nvPr/>
          </p:nvSpPr>
          <p:spPr bwMode="auto">
            <a:xfrm>
              <a:off x="4089" y="581"/>
              <a:ext cx="102" cy="74"/>
            </a:xfrm>
            <a:custGeom>
              <a:avLst/>
              <a:gdLst>
                <a:gd name="T0" fmla="*/ 102 w 54"/>
                <a:gd name="T1" fmla="*/ 0 h 35"/>
                <a:gd name="T2" fmla="*/ 102 w 54"/>
                <a:gd name="T3" fmla="*/ 6 h 35"/>
                <a:gd name="T4" fmla="*/ 0 w 54"/>
                <a:gd name="T5" fmla="*/ 74 h 35"/>
                <a:gd name="T6" fmla="*/ 0 w 54"/>
                <a:gd name="T7" fmla="*/ 66 h 35"/>
                <a:gd name="T8" fmla="*/ 102 w 54"/>
                <a:gd name="T9" fmla="*/ 0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0"/>
                  </a:moveTo>
                  <a:lnTo>
                    <a:pt x="54" y="3"/>
                  </a:lnTo>
                  <a:lnTo>
                    <a:pt x="0" y="35"/>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766" name="Line 101"/>
            <p:cNvSpPr>
              <a:spLocks noChangeAspect="1" noChangeShapeType="1"/>
            </p:cNvSpPr>
            <p:nvPr/>
          </p:nvSpPr>
          <p:spPr bwMode="auto">
            <a:xfrm flipH="1">
              <a:off x="4091" y="586"/>
              <a:ext cx="100" cy="64"/>
            </a:xfrm>
            <a:prstGeom prst="line">
              <a:avLst/>
            </a:prstGeom>
            <a:noFill/>
            <a:ln w="1588">
              <a:solidFill>
                <a:srgbClr val="000000"/>
              </a:solidFill>
              <a:round/>
              <a:headEnd/>
              <a:tailEnd/>
            </a:ln>
          </p:spPr>
          <p:txBody>
            <a:bodyPr/>
            <a:lstStyle/>
            <a:p>
              <a:endParaRPr lang="en-US"/>
            </a:p>
          </p:txBody>
        </p:sp>
        <p:sp>
          <p:nvSpPr>
            <p:cNvPr id="3767" name="Line 102"/>
            <p:cNvSpPr>
              <a:spLocks noChangeAspect="1" noChangeShapeType="1"/>
            </p:cNvSpPr>
            <p:nvPr/>
          </p:nvSpPr>
          <p:spPr bwMode="auto">
            <a:xfrm flipH="1" flipV="1">
              <a:off x="4194" y="586"/>
              <a:ext cx="100" cy="64"/>
            </a:xfrm>
            <a:prstGeom prst="line">
              <a:avLst/>
            </a:prstGeom>
            <a:noFill/>
            <a:ln w="1588">
              <a:solidFill>
                <a:srgbClr val="000000"/>
              </a:solidFill>
              <a:round/>
              <a:headEnd/>
              <a:tailEnd/>
            </a:ln>
          </p:spPr>
          <p:txBody>
            <a:bodyPr/>
            <a:lstStyle/>
            <a:p>
              <a:endParaRPr lang="en-US"/>
            </a:p>
          </p:txBody>
        </p:sp>
        <p:sp>
          <p:nvSpPr>
            <p:cNvPr id="3768" name="Freeform 103"/>
            <p:cNvSpPr>
              <a:spLocks noChangeAspect="1"/>
            </p:cNvSpPr>
            <p:nvPr/>
          </p:nvSpPr>
          <p:spPr bwMode="auto">
            <a:xfrm>
              <a:off x="4191" y="581"/>
              <a:ext cx="104" cy="74"/>
            </a:xfrm>
            <a:custGeom>
              <a:avLst/>
              <a:gdLst>
                <a:gd name="T0" fmla="*/ 104 w 55"/>
                <a:gd name="T1" fmla="*/ 66 h 35"/>
                <a:gd name="T2" fmla="*/ 104 w 55"/>
                <a:gd name="T3" fmla="*/ 74 h 35"/>
                <a:gd name="T4" fmla="*/ 0 w 55"/>
                <a:gd name="T5" fmla="*/ 6 h 35"/>
                <a:gd name="T6" fmla="*/ 0 w 55"/>
                <a:gd name="T7" fmla="*/ 0 h 35"/>
                <a:gd name="T8" fmla="*/ 104 w 55"/>
                <a:gd name="T9" fmla="*/ 66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31"/>
                  </a:moveTo>
                  <a:lnTo>
                    <a:pt x="55" y="35"/>
                  </a:lnTo>
                  <a:lnTo>
                    <a:pt x="0" y="3"/>
                  </a:lnTo>
                  <a:lnTo>
                    <a:pt x="0"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769" name="Freeform 104"/>
            <p:cNvSpPr>
              <a:spLocks noChangeAspect="1"/>
            </p:cNvSpPr>
            <p:nvPr/>
          </p:nvSpPr>
          <p:spPr bwMode="auto">
            <a:xfrm>
              <a:off x="4295" y="583"/>
              <a:ext cx="105" cy="72"/>
            </a:xfrm>
            <a:custGeom>
              <a:avLst/>
              <a:gdLst>
                <a:gd name="T0" fmla="*/ 103 w 55"/>
                <a:gd name="T1" fmla="*/ 0 h 34"/>
                <a:gd name="T2" fmla="*/ 105 w 55"/>
                <a:gd name="T3" fmla="*/ 2 h 34"/>
                <a:gd name="T4" fmla="*/ 105 w 55"/>
                <a:gd name="T5" fmla="*/ 4 h 34"/>
                <a:gd name="T6" fmla="*/ 0 w 55"/>
                <a:gd name="T7" fmla="*/ 72 h 34"/>
                <a:gd name="T8" fmla="*/ 0 w 55"/>
                <a:gd name="T9" fmla="*/ 64 h 34"/>
                <a:gd name="T10" fmla="*/ 103 w 55"/>
                <a:gd name="T11" fmla="*/ 0 h 34"/>
                <a:gd name="T12" fmla="*/ 0 60000 65536"/>
                <a:gd name="T13" fmla="*/ 0 60000 65536"/>
                <a:gd name="T14" fmla="*/ 0 60000 65536"/>
                <a:gd name="T15" fmla="*/ 0 60000 65536"/>
                <a:gd name="T16" fmla="*/ 0 60000 65536"/>
                <a:gd name="T17" fmla="*/ 0 60000 65536"/>
                <a:gd name="T18" fmla="*/ 0 w 55"/>
                <a:gd name="T19" fmla="*/ 0 h 34"/>
                <a:gd name="T20" fmla="*/ 55 w 5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5" h="34">
                  <a:moveTo>
                    <a:pt x="54" y="0"/>
                  </a:moveTo>
                  <a:lnTo>
                    <a:pt x="55" y="1"/>
                  </a:lnTo>
                  <a:lnTo>
                    <a:pt x="55" y="2"/>
                  </a:lnTo>
                  <a:lnTo>
                    <a:pt x="0" y="34"/>
                  </a:lnTo>
                  <a:lnTo>
                    <a:pt x="0" y="30"/>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770" name="Line 105"/>
            <p:cNvSpPr>
              <a:spLocks noChangeAspect="1" noChangeShapeType="1"/>
            </p:cNvSpPr>
            <p:nvPr/>
          </p:nvSpPr>
          <p:spPr bwMode="auto">
            <a:xfrm flipH="1">
              <a:off x="4297" y="586"/>
              <a:ext cx="101" cy="64"/>
            </a:xfrm>
            <a:prstGeom prst="line">
              <a:avLst/>
            </a:prstGeom>
            <a:noFill/>
            <a:ln w="1588">
              <a:solidFill>
                <a:srgbClr val="000000"/>
              </a:solidFill>
              <a:round/>
              <a:headEnd/>
              <a:tailEnd/>
            </a:ln>
          </p:spPr>
          <p:txBody>
            <a:bodyPr/>
            <a:lstStyle/>
            <a:p>
              <a:endParaRPr lang="en-US"/>
            </a:p>
          </p:txBody>
        </p:sp>
        <p:sp>
          <p:nvSpPr>
            <p:cNvPr id="3771" name="Line 106"/>
            <p:cNvSpPr>
              <a:spLocks noChangeAspect="1" noChangeShapeType="1"/>
            </p:cNvSpPr>
            <p:nvPr/>
          </p:nvSpPr>
          <p:spPr bwMode="auto">
            <a:xfrm flipH="1">
              <a:off x="3556" y="586"/>
              <a:ext cx="100" cy="64"/>
            </a:xfrm>
            <a:prstGeom prst="line">
              <a:avLst/>
            </a:prstGeom>
            <a:noFill/>
            <a:ln w="1588">
              <a:solidFill>
                <a:srgbClr val="000000"/>
              </a:solidFill>
              <a:round/>
              <a:headEnd/>
              <a:tailEnd/>
            </a:ln>
          </p:spPr>
          <p:txBody>
            <a:bodyPr/>
            <a:lstStyle/>
            <a:p>
              <a:endParaRPr lang="en-US"/>
            </a:p>
          </p:txBody>
        </p:sp>
        <p:sp>
          <p:nvSpPr>
            <p:cNvPr id="3772" name="Freeform 107"/>
            <p:cNvSpPr>
              <a:spLocks noChangeAspect="1"/>
            </p:cNvSpPr>
            <p:nvPr/>
          </p:nvSpPr>
          <p:spPr bwMode="auto">
            <a:xfrm>
              <a:off x="3554" y="581"/>
              <a:ext cx="103" cy="74"/>
            </a:xfrm>
            <a:custGeom>
              <a:avLst/>
              <a:gdLst>
                <a:gd name="T0" fmla="*/ 103 w 55"/>
                <a:gd name="T1" fmla="*/ 0 h 35"/>
                <a:gd name="T2" fmla="*/ 103 w 55"/>
                <a:gd name="T3" fmla="*/ 6 h 35"/>
                <a:gd name="T4" fmla="*/ 0 w 55"/>
                <a:gd name="T5" fmla="*/ 74 h 35"/>
                <a:gd name="T6" fmla="*/ 0 w 55"/>
                <a:gd name="T7" fmla="*/ 68 h 35"/>
                <a:gd name="T8" fmla="*/ 103 w 55"/>
                <a:gd name="T9" fmla="*/ 0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0"/>
                  </a:moveTo>
                  <a:lnTo>
                    <a:pt x="55" y="3"/>
                  </a:lnTo>
                  <a:lnTo>
                    <a:pt x="0" y="35"/>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773" name="Freeform 108"/>
            <p:cNvSpPr>
              <a:spLocks noChangeAspect="1"/>
            </p:cNvSpPr>
            <p:nvPr/>
          </p:nvSpPr>
          <p:spPr bwMode="auto">
            <a:xfrm>
              <a:off x="3657" y="581"/>
              <a:ext cx="103" cy="74"/>
            </a:xfrm>
            <a:custGeom>
              <a:avLst/>
              <a:gdLst>
                <a:gd name="T0" fmla="*/ 103 w 54"/>
                <a:gd name="T1" fmla="*/ 68 h 35"/>
                <a:gd name="T2" fmla="*/ 103 w 54"/>
                <a:gd name="T3" fmla="*/ 74 h 35"/>
                <a:gd name="T4" fmla="*/ 0 w 54"/>
                <a:gd name="T5" fmla="*/ 6 h 35"/>
                <a:gd name="T6" fmla="*/ 0 w 54"/>
                <a:gd name="T7" fmla="*/ 0 h 35"/>
                <a:gd name="T8" fmla="*/ 103 w 54"/>
                <a:gd name="T9" fmla="*/ 68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32"/>
                  </a:moveTo>
                  <a:lnTo>
                    <a:pt x="54" y="35"/>
                  </a:lnTo>
                  <a:lnTo>
                    <a:pt x="0" y="3"/>
                  </a:lnTo>
                  <a:lnTo>
                    <a:pt x="0" y="0"/>
                  </a:lnTo>
                  <a:lnTo>
                    <a:pt x="54" y="32"/>
                  </a:lnTo>
                  <a:close/>
                </a:path>
              </a:pathLst>
            </a:custGeom>
            <a:solidFill>
              <a:srgbClr val="000000"/>
            </a:solidFill>
            <a:ln w="9525">
              <a:noFill/>
              <a:round/>
              <a:headEnd/>
              <a:tailEnd/>
            </a:ln>
          </p:spPr>
          <p:txBody>
            <a:bodyPr lIns="82058" tIns="41029" rIns="82058" bIns="41029"/>
            <a:lstStyle/>
            <a:p>
              <a:endParaRPr lang="en-US"/>
            </a:p>
          </p:txBody>
        </p:sp>
        <p:sp>
          <p:nvSpPr>
            <p:cNvPr id="3774" name="Line 109"/>
            <p:cNvSpPr>
              <a:spLocks noChangeAspect="1" noChangeShapeType="1"/>
            </p:cNvSpPr>
            <p:nvPr/>
          </p:nvSpPr>
          <p:spPr bwMode="auto">
            <a:xfrm flipH="1" flipV="1">
              <a:off x="3657" y="586"/>
              <a:ext cx="102" cy="64"/>
            </a:xfrm>
            <a:prstGeom prst="line">
              <a:avLst/>
            </a:prstGeom>
            <a:noFill/>
            <a:ln w="1588">
              <a:solidFill>
                <a:srgbClr val="000000"/>
              </a:solidFill>
              <a:round/>
              <a:headEnd/>
              <a:tailEnd/>
            </a:ln>
          </p:spPr>
          <p:txBody>
            <a:bodyPr/>
            <a:lstStyle/>
            <a:p>
              <a:endParaRPr lang="en-US"/>
            </a:p>
          </p:txBody>
        </p:sp>
        <p:grpSp>
          <p:nvGrpSpPr>
            <p:cNvPr id="4" name="Group 114"/>
            <p:cNvGrpSpPr>
              <a:grpSpLocks noChangeAspect="1"/>
            </p:cNvGrpSpPr>
            <p:nvPr/>
          </p:nvGrpSpPr>
          <p:grpSpPr bwMode="auto">
            <a:xfrm>
              <a:off x="3760" y="623"/>
              <a:ext cx="122" cy="32"/>
              <a:chOff x="638" y="2357"/>
              <a:chExt cx="63" cy="15"/>
            </a:xfrm>
          </p:grpSpPr>
          <p:sp>
            <p:nvSpPr>
              <p:cNvPr id="3803" name="Line 110"/>
              <p:cNvSpPr>
                <a:spLocks noChangeAspect="1" noChangeShapeType="1"/>
              </p:cNvSpPr>
              <p:nvPr/>
            </p:nvSpPr>
            <p:spPr bwMode="auto">
              <a:xfrm flipH="1">
                <a:off x="639" y="2370"/>
                <a:ext cx="61" cy="1"/>
              </a:xfrm>
              <a:prstGeom prst="line">
                <a:avLst/>
              </a:prstGeom>
              <a:noFill/>
              <a:ln w="1588">
                <a:solidFill>
                  <a:srgbClr val="000000"/>
                </a:solidFill>
                <a:round/>
                <a:headEnd/>
                <a:tailEnd/>
              </a:ln>
            </p:spPr>
            <p:txBody>
              <a:bodyPr/>
              <a:lstStyle/>
              <a:p>
                <a:endParaRPr lang="en-US"/>
              </a:p>
            </p:txBody>
          </p:sp>
          <p:sp>
            <p:nvSpPr>
              <p:cNvPr id="3804" name="Rectangle 111"/>
              <p:cNvSpPr>
                <a:spLocks noChangeAspect="1" noChangeArrowheads="1"/>
              </p:cNvSpPr>
              <p:nvPr/>
            </p:nvSpPr>
            <p:spPr bwMode="auto">
              <a:xfrm>
                <a:off x="638" y="2369"/>
                <a:ext cx="63" cy="3"/>
              </a:xfrm>
              <a:prstGeom prst="rect">
                <a:avLst/>
              </a:prstGeom>
              <a:solidFill>
                <a:srgbClr val="000000"/>
              </a:solidFill>
              <a:ln w="9525">
                <a:noFill/>
                <a:miter lim="800000"/>
                <a:headEnd/>
                <a:tailEnd/>
              </a:ln>
            </p:spPr>
            <p:txBody>
              <a:bodyPr lIns="82058" tIns="41029" rIns="82058" bIns="41029"/>
              <a:lstStyle/>
              <a:p>
                <a:pPr defTabSz="820738" eaLnBrk="0" hangingPunct="0"/>
                <a:endParaRPr lang="en-US" sz="1300">
                  <a:ea typeface="ＭＳ Ｐゴシック" pitchFamily="1" charset="-128"/>
                </a:endParaRPr>
              </a:p>
            </p:txBody>
          </p:sp>
          <p:sp>
            <p:nvSpPr>
              <p:cNvPr id="3805" name="Rectangle 112"/>
              <p:cNvSpPr>
                <a:spLocks noChangeAspect="1" noChangeArrowheads="1"/>
              </p:cNvSpPr>
              <p:nvPr/>
            </p:nvSpPr>
            <p:spPr bwMode="auto">
              <a:xfrm>
                <a:off x="641" y="2357"/>
                <a:ext cx="57" cy="3"/>
              </a:xfrm>
              <a:prstGeom prst="rect">
                <a:avLst/>
              </a:prstGeom>
              <a:solidFill>
                <a:srgbClr val="000000"/>
              </a:solidFill>
              <a:ln w="9525">
                <a:noFill/>
                <a:miter lim="800000"/>
                <a:headEnd/>
                <a:tailEnd/>
              </a:ln>
            </p:spPr>
            <p:txBody>
              <a:bodyPr lIns="82058" tIns="41029" rIns="82058" bIns="41029"/>
              <a:lstStyle/>
              <a:p>
                <a:pPr defTabSz="820738" eaLnBrk="0" hangingPunct="0"/>
                <a:endParaRPr lang="en-US" sz="1300">
                  <a:ea typeface="ＭＳ Ｐゴシック" pitchFamily="1" charset="-128"/>
                </a:endParaRPr>
              </a:p>
            </p:txBody>
          </p:sp>
          <p:sp>
            <p:nvSpPr>
              <p:cNvPr id="3806" name="Line 113"/>
              <p:cNvSpPr>
                <a:spLocks noChangeAspect="1" noChangeShapeType="1"/>
              </p:cNvSpPr>
              <p:nvPr/>
            </p:nvSpPr>
            <p:spPr bwMode="auto">
              <a:xfrm flipH="1">
                <a:off x="642" y="2359"/>
                <a:ext cx="55" cy="1"/>
              </a:xfrm>
              <a:prstGeom prst="line">
                <a:avLst/>
              </a:prstGeom>
              <a:noFill/>
              <a:ln w="1588">
                <a:solidFill>
                  <a:srgbClr val="000000"/>
                </a:solidFill>
                <a:round/>
                <a:headEnd/>
                <a:tailEnd/>
              </a:ln>
            </p:spPr>
            <p:txBody>
              <a:bodyPr/>
              <a:lstStyle/>
              <a:p>
                <a:endParaRPr lang="en-US"/>
              </a:p>
            </p:txBody>
          </p:sp>
        </p:grpSp>
        <p:sp>
          <p:nvSpPr>
            <p:cNvPr id="3776" name="Line 115"/>
            <p:cNvSpPr>
              <a:spLocks noChangeAspect="1" noChangeShapeType="1"/>
            </p:cNvSpPr>
            <p:nvPr/>
          </p:nvSpPr>
          <p:spPr bwMode="auto">
            <a:xfrm flipV="1">
              <a:off x="3342" y="436"/>
              <a:ext cx="95" cy="106"/>
            </a:xfrm>
            <a:prstGeom prst="line">
              <a:avLst/>
            </a:prstGeom>
            <a:noFill/>
            <a:ln w="1588">
              <a:solidFill>
                <a:srgbClr val="000000"/>
              </a:solidFill>
              <a:round/>
              <a:headEnd/>
              <a:tailEnd/>
            </a:ln>
          </p:spPr>
          <p:txBody>
            <a:bodyPr/>
            <a:lstStyle/>
            <a:p>
              <a:endParaRPr lang="en-US"/>
            </a:p>
          </p:txBody>
        </p:sp>
        <p:sp>
          <p:nvSpPr>
            <p:cNvPr id="3777" name="Freeform 116"/>
            <p:cNvSpPr>
              <a:spLocks noChangeAspect="1"/>
            </p:cNvSpPr>
            <p:nvPr/>
          </p:nvSpPr>
          <p:spPr bwMode="auto">
            <a:xfrm>
              <a:off x="3339" y="435"/>
              <a:ext cx="103" cy="111"/>
            </a:xfrm>
            <a:custGeom>
              <a:avLst/>
              <a:gdLst>
                <a:gd name="T0" fmla="*/ 6 w 54"/>
                <a:gd name="T1" fmla="*/ 111 h 52"/>
                <a:gd name="T2" fmla="*/ 0 w 54"/>
                <a:gd name="T3" fmla="*/ 111 h 52"/>
                <a:gd name="T4" fmla="*/ 99 w 54"/>
                <a:gd name="T5" fmla="*/ 0 h 52"/>
                <a:gd name="T6" fmla="*/ 101 w 54"/>
                <a:gd name="T7" fmla="*/ 0 h 52"/>
                <a:gd name="T8" fmla="*/ 103 w 54"/>
                <a:gd name="T9" fmla="*/ 4 h 52"/>
                <a:gd name="T10" fmla="*/ 6 w 54"/>
                <a:gd name="T11" fmla="*/ 111 h 52"/>
                <a:gd name="T12" fmla="*/ 0 60000 65536"/>
                <a:gd name="T13" fmla="*/ 0 60000 65536"/>
                <a:gd name="T14" fmla="*/ 0 60000 65536"/>
                <a:gd name="T15" fmla="*/ 0 60000 65536"/>
                <a:gd name="T16" fmla="*/ 0 60000 65536"/>
                <a:gd name="T17" fmla="*/ 0 60000 65536"/>
                <a:gd name="T18" fmla="*/ 0 w 54"/>
                <a:gd name="T19" fmla="*/ 0 h 52"/>
                <a:gd name="T20" fmla="*/ 54 w 54"/>
                <a:gd name="T21" fmla="*/ 52 h 52"/>
              </a:gdLst>
              <a:ahLst/>
              <a:cxnLst>
                <a:cxn ang="T12">
                  <a:pos x="T0" y="T1"/>
                </a:cxn>
                <a:cxn ang="T13">
                  <a:pos x="T2" y="T3"/>
                </a:cxn>
                <a:cxn ang="T14">
                  <a:pos x="T4" y="T5"/>
                </a:cxn>
                <a:cxn ang="T15">
                  <a:pos x="T6" y="T7"/>
                </a:cxn>
                <a:cxn ang="T16">
                  <a:pos x="T8" y="T9"/>
                </a:cxn>
                <a:cxn ang="T17">
                  <a:pos x="T10" y="T11"/>
                </a:cxn>
              </a:cxnLst>
              <a:rect l="T18" t="T19" r="T20" b="T21"/>
              <a:pathLst>
                <a:path w="54" h="52">
                  <a:moveTo>
                    <a:pt x="3" y="52"/>
                  </a:moveTo>
                  <a:lnTo>
                    <a:pt x="0" y="52"/>
                  </a:lnTo>
                  <a:lnTo>
                    <a:pt x="52" y="0"/>
                  </a:lnTo>
                  <a:lnTo>
                    <a:pt x="53" y="0"/>
                  </a:lnTo>
                  <a:lnTo>
                    <a:pt x="54" y="2"/>
                  </a:lnTo>
                  <a:lnTo>
                    <a:pt x="3" y="52"/>
                  </a:lnTo>
                  <a:close/>
                </a:path>
              </a:pathLst>
            </a:custGeom>
            <a:solidFill>
              <a:srgbClr val="000000"/>
            </a:solidFill>
            <a:ln w="9525">
              <a:noFill/>
              <a:round/>
              <a:headEnd/>
              <a:tailEnd/>
            </a:ln>
          </p:spPr>
          <p:txBody>
            <a:bodyPr lIns="82058" tIns="41029" rIns="82058" bIns="41029"/>
            <a:lstStyle/>
            <a:p>
              <a:endParaRPr lang="en-US"/>
            </a:p>
          </p:txBody>
        </p:sp>
        <p:sp>
          <p:nvSpPr>
            <p:cNvPr id="3778" name="Freeform 117"/>
            <p:cNvSpPr>
              <a:spLocks noChangeAspect="1"/>
            </p:cNvSpPr>
            <p:nvPr/>
          </p:nvSpPr>
          <p:spPr bwMode="auto">
            <a:xfrm>
              <a:off x="3339" y="546"/>
              <a:ext cx="103" cy="111"/>
            </a:xfrm>
            <a:custGeom>
              <a:avLst/>
              <a:gdLst>
                <a:gd name="T0" fmla="*/ 0 w 54"/>
                <a:gd name="T1" fmla="*/ 0 h 53"/>
                <a:gd name="T2" fmla="*/ 6 w 54"/>
                <a:gd name="T3" fmla="*/ 0 h 53"/>
                <a:gd name="T4" fmla="*/ 103 w 54"/>
                <a:gd name="T5" fmla="*/ 105 h 53"/>
                <a:gd name="T6" fmla="*/ 101 w 54"/>
                <a:gd name="T7" fmla="*/ 111 h 53"/>
                <a:gd name="T8" fmla="*/ 0 w 54"/>
                <a:gd name="T9" fmla="*/ 0 h 53"/>
                <a:gd name="T10" fmla="*/ 0 60000 65536"/>
                <a:gd name="T11" fmla="*/ 0 60000 65536"/>
                <a:gd name="T12" fmla="*/ 0 60000 65536"/>
                <a:gd name="T13" fmla="*/ 0 60000 65536"/>
                <a:gd name="T14" fmla="*/ 0 60000 65536"/>
                <a:gd name="T15" fmla="*/ 0 w 54"/>
                <a:gd name="T16" fmla="*/ 0 h 53"/>
                <a:gd name="T17" fmla="*/ 54 w 54"/>
                <a:gd name="T18" fmla="*/ 53 h 53"/>
              </a:gdLst>
              <a:ahLst/>
              <a:cxnLst>
                <a:cxn ang="T10">
                  <a:pos x="T0" y="T1"/>
                </a:cxn>
                <a:cxn ang="T11">
                  <a:pos x="T2" y="T3"/>
                </a:cxn>
                <a:cxn ang="T12">
                  <a:pos x="T4" y="T5"/>
                </a:cxn>
                <a:cxn ang="T13">
                  <a:pos x="T6" y="T7"/>
                </a:cxn>
                <a:cxn ang="T14">
                  <a:pos x="T8" y="T9"/>
                </a:cxn>
              </a:cxnLst>
              <a:rect l="T15" t="T16" r="T17" b="T18"/>
              <a:pathLst>
                <a:path w="54" h="53">
                  <a:moveTo>
                    <a:pt x="0" y="0"/>
                  </a:moveTo>
                  <a:lnTo>
                    <a:pt x="3" y="0"/>
                  </a:lnTo>
                  <a:lnTo>
                    <a:pt x="54" y="50"/>
                  </a:lnTo>
                  <a:lnTo>
                    <a:pt x="53" y="53"/>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779" name="Line 118"/>
            <p:cNvSpPr>
              <a:spLocks noChangeAspect="1" noChangeShapeType="1"/>
            </p:cNvSpPr>
            <p:nvPr/>
          </p:nvSpPr>
          <p:spPr bwMode="auto">
            <a:xfrm>
              <a:off x="3342" y="548"/>
              <a:ext cx="95" cy="105"/>
            </a:xfrm>
            <a:prstGeom prst="line">
              <a:avLst/>
            </a:prstGeom>
            <a:noFill/>
            <a:ln w="1588">
              <a:solidFill>
                <a:srgbClr val="000000"/>
              </a:solidFill>
              <a:round/>
              <a:headEnd/>
              <a:tailEnd/>
            </a:ln>
          </p:spPr>
          <p:txBody>
            <a:bodyPr/>
            <a:lstStyle/>
            <a:p>
              <a:endParaRPr lang="en-US"/>
            </a:p>
          </p:txBody>
        </p:sp>
        <p:grpSp>
          <p:nvGrpSpPr>
            <p:cNvPr id="5" name="Group 123"/>
            <p:cNvGrpSpPr>
              <a:grpSpLocks noChangeAspect="1"/>
            </p:cNvGrpSpPr>
            <p:nvPr/>
          </p:nvGrpSpPr>
          <p:grpSpPr bwMode="auto">
            <a:xfrm>
              <a:off x="3440" y="625"/>
              <a:ext cx="114" cy="32"/>
              <a:chOff x="469" y="2358"/>
              <a:chExt cx="60" cy="15"/>
            </a:xfrm>
          </p:grpSpPr>
          <p:sp>
            <p:nvSpPr>
              <p:cNvPr id="3799" name="Line 119"/>
              <p:cNvSpPr>
                <a:spLocks noChangeAspect="1" noChangeShapeType="1"/>
              </p:cNvSpPr>
              <p:nvPr/>
            </p:nvSpPr>
            <p:spPr bwMode="auto">
              <a:xfrm flipH="1">
                <a:off x="470" y="2370"/>
                <a:ext cx="58" cy="1"/>
              </a:xfrm>
              <a:prstGeom prst="line">
                <a:avLst/>
              </a:prstGeom>
              <a:noFill/>
              <a:ln w="1588">
                <a:solidFill>
                  <a:srgbClr val="000000"/>
                </a:solidFill>
                <a:round/>
                <a:headEnd/>
                <a:tailEnd/>
              </a:ln>
            </p:spPr>
            <p:txBody>
              <a:bodyPr/>
              <a:lstStyle/>
              <a:p>
                <a:endParaRPr lang="en-US"/>
              </a:p>
            </p:txBody>
          </p:sp>
          <p:sp>
            <p:nvSpPr>
              <p:cNvPr id="3800" name="Freeform 120"/>
              <p:cNvSpPr>
                <a:spLocks noChangeAspect="1"/>
              </p:cNvSpPr>
              <p:nvPr/>
            </p:nvSpPr>
            <p:spPr bwMode="auto">
              <a:xfrm>
                <a:off x="469" y="2369"/>
                <a:ext cx="60" cy="4"/>
              </a:xfrm>
              <a:custGeom>
                <a:avLst/>
                <a:gdLst>
                  <a:gd name="T0" fmla="*/ 60 w 60"/>
                  <a:gd name="T1" fmla="*/ 0 h 4"/>
                  <a:gd name="T2" fmla="*/ 60 w 60"/>
                  <a:gd name="T3" fmla="*/ 3 h 4"/>
                  <a:gd name="T4" fmla="*/ 0 w 60"/>
                  <a:gd name="T5" fmla="*/ 4 h 4"/>
                  <a:gd name="T6" fmla="*/ 1 w 60"/>
                  <a:gd name="T7" fmla="*/ 1 h 4"/>
                  <a:gd name="T8" fmla="*/ 60 w 60"/>
                  <a:gd name="T9" fmla="*/ 0 h 4"/>
                  <a:gd name="T10" fmla="*/ 0 60000 65536"/>
                  <a:gd name="T11" fmla="*/ 0 60000 65536"/>
                  <a:gd name="T12" fmla="*/ 0 60000 65536"/>
                  <a:gd name="T13" fmla="*/ 0 60000 65536"/>
                  <a:gd name="T14" fmla="*/ 0 60000 65536"/>
                  <a:gd name="T15" fmla="*/ 0 w 60"/>
                  <a:gd name="T16" fmla="*/ 0 h 4"/>
                  <a:gd name="T17" fmla="*/ 60 w 60"/>
                  <a:gd name="T18" fmla="*/ 4 h 4"/>
                </a:gdLst>
                <a:ahLst/>
                <a:cxnLst>
                  <a:cxn ang="T10">
                    <a:pos x="T0" y="T1"/>
                  </a:cxn>
                  <a:cxn ang="T11">
                    <a:pos x="T2" y="T3"/>
                  </a:cxn>
                  <a:cxn ang="T12">
                    <a:pos x="T4" y="T5"/>
                  </a:cxn>
                  <a:cxn ang="T13">
                    <a:pos x="T6" y="T7"/>
                  </a:cxn>
                  <a:cxn ang="T14">
                    <a:pos x="T8" y="T9"/>
                  </a:cxn>
                </a:cxnLst>
                <a:rect l="T15" t="T16" r="T17" b="T18"/>
                <a:pathLst>
                  <a:path w="60" h="4">
                    <a:moveTo>
                      <a:pt x="60" y="0"/>
                    </a:moveTo>
                    <a:lnTo>
                      <a:pt x="60" y="3"/>
                    </a:lnTo>
                    <a:lnTo>
                      <a:pt x="0" y="4"/>
                    </a:lnTo>
                    <a:lnTo>
                      <a:pt x="1" y="1"/>
                    </a:lnTo>
                    <a:lnTo>
                      <a:pt x="60" y="0"/>
                    </a:lnTo>
                    <a:close/>
                  </a:path>
                </a:pathLst>
              </a:custGeom>
              <a:solidFill>
                <a:srgbClr val="000000"/>
              </a:solidFill>
              <a:ln w="9525">
                <a:noFill/>
                <a:round/>
                <a:headEnd/>
                <a:tailEnd/>
              </a:ln>
            </p:spPr>
            <p:txBody>
              <a:bodyPr lIns="82058" tIns="41029" rIns="82058" bIns="41029"/>
              <a:lstStyle/>
              <a:p>
                <a:endParaRPr lang="en-US"/>
              </a:p>
            </p:txBody>
          </p:sp>
          <p:sp>
            <p:nvSpPr>
              <p:cNvPr id="3801" name="Freeform 121"/>
              <p:cNvSpPr>
                <a:spLocks noChangeAspect="1"/>
              </p:cNvSpPr>
              <p:nvPr/>
            </p:nvSpPr>
            <p:spPr bwMode="auto">
              <a:xfrm>
                <a:off x="473" y="2358"/>
                <a:ext cx="53" cy="4"/>
              </a:xfrm>
              <a:custGeom>
                <a:avLst/>
                <a:gdLst>
                  <a:gd name="T0" fmla="*/ 53 w 53"/>
                  <a:gd name="T1" fmla="*/ 0 h 4"/>
                  <a:gd name="T2" fmla="*/ 53 w 53"/>
                  <a:gd name="T3" fmla="*/ 3 h 4"/>
                  <a:gd name="T4" fmla="*/ 0 w 53"/>
                  <a:gd name="T5" fmla="*/ 4 h 4"/>
                  <a:gd name="T6" fmla="*/ 0 w 53"/>
                  <a:gd name="T7" fmla="*/ 1 h 4"/>
                  <a:gd name="T8" fmla="*/ 53 w 53"/>
                  <a:gd name="T9" fmla="*/ 0 h 4"/>
                  <a:gd name="T10" fmla="*/ 0 60000 65536"/>
                  <a:gd name="T11" fmla="*/ 0 60000 65536"/>
                  <a:gd name="T12" fmla="*/ 0 60000 65536"/>
                  <a:gd name="T13" fmla="*/ 0 60000 65536"/>
                  <a:gd name="T14" fmla="*/ 0 60000 65536"/>
                  <a:gd name="T15" fmla="*/ 0 w 53"/>
                  <a:gd name="T16" fmla="*/ 0 h 4"/>
                  <a:gd name="T17" fmla="*/ 53 w 53"/>
                  <a:gd name="T18" fmla="*/ 4 h 4"/>
                </a:gdLst>
                <a:ahLst/>
                <a:cxnLst>
                  <a:cxn ang="T10">
                    <a:pos x="T0" y="T1"/>
                  </a:cxn>
                  <a:cxn ang="T11">
                    <a:pos x="T2" y="T3"/>
                  </a:cxn>
                  <a:cxn ang="T12">
                    <a:pos x="T4" y="T5"/>
                  </a:cxn>
                  <a:cxn ang="T13">
                    <a:pos x="T6" y="T7"/>
                  </a:cxn>
                  <a:cxn ang="T14">
                    <a:pos x="T8" y="T9"/>
                  </a:cxn>
                </a:cxnLst>
                <a:rect l="T15" t="T16" r="T17" b="T18"/>
                <a:pathLst>
                  <a:path w="53" h="4">
                    <a:moveTo>
                      <a:pt x="53" y="0"/>
                    </a:moveTo>
                    <a:lnTo>
                      <a:pt x="53" y="3"/>
                    </a:lnTo>
                    <a:lnTo>
                      <a:pt x="0" y="4"/>
                    </a:lnTo>
                    <a:lnTo>
                      <a:pt x="0" y="1"/>
                    </a:lnTo>
                    <a:lnTo>
                      <a:pt x="53" y="0"/>
                    </a:lnTo>
                    <a:close/>
                  </a:path>
                </a:pathLst>
              </a:custGeom>
              <a:solidFill>
                <a:srgbClr val="000000"/>
              </a:solidFill>
              <a:ln w="9525">
                <a:noFill/>
                <a:round/>
                <a:headEnd/>
                <a:tailEnd/>
              </a:ln>
            </p:spPr>
            <p:txBody>
              <a:bodyPr lIns="82058" tIns="41029" rIns="82058" bIns="41029"/>
              <a:lstStyle/>
              <a:p>
                <a:endParaRPr lang="en-US"/>
              </a:p>
            </p:txBody>
          </p:sp>
          <p:sp>
            <p:nvSpPr>
              <p:cNvPr id="3802" name="Line 122"/>
              <p:cNvSpPr>
                <a:spLocks noChangeAspect="1" noChangeShapeType="1"/>
              </p:cNvSpPr>
              <p:nvPr/>
            </p:nvSpPr>
            <p:spPr bwMode="auto">
              <a:xfrm flipH="1">
                <a:off x="474" y="2360"/>
                <a:ext cx="51" cy="1"/>
              </a:xfrm>
              <a:prstGeom prst="line">
                <a:avLst/>
              </a:prstGeom>
              <a:noFill/>
              <a:ln w="1588">
                <a:solidFill>
                  <a:srgbClr val="000000"/>
                </a:solidFill>
                <a:round/>
                <a:headEnd/>
                <a:tailEnd/>
              </a:ln>
            </p:spPr>
            <p:txBody>
              <a:bodyPr/>
              <a:lstStyle/>
              <a:p>
                <a:endParaRPr lang="en-US"/>
              </a:p>
            </p:txBody>
          </p:sp>
        </p:grpSp>
        <p:sp>
          <p:nvSpPr>
            <p:cNvPr id="3781" name="Rectangle 124"/>
            <p:cNvSpPr>
              <a:spLocks noChangeAspect="1" noChangeArrowheads="1"/>
            </p:cNvSpPr>
            <p:nvPr/>
          </p:nvSpPr>
          <p:spPr bwMode="auto">
            <a:xfrm>
              <a:off x="3469" y="271"/>
              <a:ext cx="81" cy="125"/>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grpSp>
          <p:nvGrpSpPr>
            <p:cNvPr id="6" name="Group 129"/>
            <p:cNvGrpSpPr>
              <a:grpSpLocks noChangeAspect="1"/>
            </p:cNvGrpSpPr>
            <p:nvPr/>
          </p:nvGrpSpPr>
          <p:grpSpPr bwMode="auto">
            <a:xfrm>
              <a:off x="3766" y="431"/>
              <a:ext cx="116" cy="32"/>
              <a:chOff x="640" y="2266"/>
              <a:chExt cx="61" cy="15"/>
            </a:xfrm>
          </p:grpSpPr>
          <p:sp>
            <p:nvSpPr>
              <p:cNvPr id="3795" name="Line 125"/>
              <p:cNvSpPr>
                <a:spLocks noChangeAspect="1" noChangeShapeType="1"/>
              </p:cNvSpPr>
              <p:nvPr/>
            </p:nvSpPr>
            <p:spPr bwMode="auto">
              <a:xfrm flipH="1">
                <a:off x="641" y="2267"/>
                <a:ext cx="59" cy="2"/>
              </a:xfrm>
              <a:prstGeom prst="line">
                <a:avLst/>
              </a:prstGeom>
              <a:noFill/>
              <a:ln w="1588">
                <a:solidFill>
                  <a:srgbClr val="000000"/>
                </a:solidFill>
                <a:round/>
                <a:headEnd/>
                <a:tailEnd/>
              </a:ln>
            </p:spPr>
            <p:txBody>
              <a:bodyPr/>
              <a:lstStyle/>
              <a:p>
                <a:endParaRPr lang="en-US"/>
              </a:p>
            </p:txBody>
          </p:sp>
          <p:sp>
            <p:nvSpPr>
              <p:cNvPr id="3796" name="Freeform 126"/>
              <p:cNvSpPr>
                <a:spLocks noChangeAspect="1"/>
              </p:cNvSpPr>
              <p:nvPr/>
            </p:nvSpPr>
            <p:spPr bwMode="auto">
              <a:xfrm>
                <a:off x="640" y="2266"/>
                <a:ext cx="61" cy="5"/>
              </a:xfrm>
              <a:custGeom>
                <a:avLst/>
                <a:gdLst>
                  <a:gd name="T0" fmla="*/ 61 w 61"/>
                  <a:gd name="T1" fmla="*/ 0 h 5"/>
                  <a:gd name="T2" fmla="*/ 61 w 61"/>
                  <a:gd name="T3" fmla="*/ 3 h 5"/>
                  <a:gd name="T4" fmla="*/ 0 w 61"/>
                  <a:gd name="T5" fmla="*/ 5 h 5"/>
                  <a:gd name="T6" fmla="*/ 0 w 61"/>
                  <a:gd name="T7" fmla="*/ 2 h 5"/>
                  <a:gd name="T8" fmla="*/ 61 w 61"/>
                  <a:gd name="T9" fmla="*/ 0 h 5"/>
                  <a:gd name="T10" fmla="*/ 0 60000 65536"/>
                  <a:gd name="T11" fmla="*/ 0 60000 65536"/>
                  <a:gd name="T12" fmla="*/ 0 60000 65536"/>
                  <a:gd name="T13" fmla="*/ 0 60000 65536"/>
                  <a:gd name="T14" fmla="*/ 0 60000 65536"/>
                  <a:gd name="T15" fmla="*/ 0 w 61"/>
                  <a:gd name="T16" fmla="*/ 0 h 5"/>
                  <a:gd name="T17" fmla="*/ 61 w 61"/>
                  <a:gd name="T18" fmla="*/ 5 h 5"/>
                </a:gdLst>
                <a:ahLst/>
                <a:cxnLst>
                  <a:cxn ang="T10">
                    <a:pos x="T0" y="T1"/>
                  </a:cxn>
                  <a:cxn ang="T11">
                    <a:pos x="T2" y="T3"/>
                  </a:cxn>
                  <a:cxn ang="T12">
                    <a:pos x="T4" y="T5"/>
                  </a:cxn>
                  <a:cxn ang="T13">
                    <a:pos x="T6" y="T7"/>
                  </a:cxn>
                  <a:cxn ang="T14">
                    <a:pos x="T8" y="T9"/>
                  </a:cxn>
                </a:cxnLst>
                <a:rect l="T15" t="T16" r="T17" b="T18"/>
                <a:pathLst>
                  <a:path w="61" h="5">
                    <a:moveTo>
                      <a:pt x="61" y="0"/>
                    </a:moveTo>
                    <a:lnTo>
                      <a:pt x="61" y="3"/>
                    </a:lnTo>
                    <a:lnTo>
                      <a:pt x="0" y="5"/>
                    </a:lnTo>
                    <a:lnTo>
                      <a:pt x="0" y="2"/>
                    </a:lnTo>
                    <a:lnTo>
                      <a:pt x="61" y="0"/>
                    </a:lnTo>
                    <a:close/>
                  </a:path>
                </a:pathLst>
              </a:custGeom>
              <a:solidFill>
                <a:srgbClr val="000000"/>
              </a:solidFill>
              <a:ln w="9525">
                <a:noFill/>
                <a:round/>
                <a:headEnd/>
                <a:tailEnd/>
              </a:ln>
            </p:spPr>
            <p:txBody>
              <a:bodyPr lIns="82058" tIns="41029" rIns="82058" bIns="41029"/>
              <a:lstStyle/>
              <a:p>
                <a:endParaRPr lang="en-US"/>
              </a:p>
            </p:txBody>
          </p:sp>
          <p:sp>
            <p:nvSpPr>
              <p:cNvPr id="3797" name="Freeform 127"/>
              <p:cNvSpPr>
                <a:spLocks noChangeAspect="1"/>
              </p:cNvSpPr>
              <p:nvPr/>
            </p:nvSpPr>
            <p:spPr bwMode="auto">
              <a:xfrm>
                <a:off x="643" y="2277"/>
                <a:ext cx="55" cy="4"/>
              </a:xfrm>
              <a:custGeom>
                <a:avLst/>
                <a:gdLst>
                  <a:gd name="T0" fmla="*/ 55 w 55"/>
                  <a:gd name="T1" fmla="*/ 0 h 4"/>
                  <a:gd name="T2" fmla="*/ 55 w 55"/>
                  <a:gd name="T3" fmla="*/ 3 h 4"/>
                  <a:gd name="T4" fmla="*/ 0 w 55"/>
                  <a:gd name="T5" fmla="*/ 4 h 4"/>
                  <a:gd name="T6" fmla="*/ 0 w 55"/>
                  <a:gd name="T7" fmla="*/ 2 h 4"/>
                  <a:gd name="T8" fmla="*/ 55 w 55"/>
                  <a:gd name="T9" fmla="*/ 0 h 4"/>
                  <a:gd name="T10" fmla="*/ 0 60000 65536"/>
                  <a:gd name="T11" fmla="*/ 0 60000 65536"/>
                  <a:gd name="T12" fmla="*/ 0 60000 65536"/>
                  <a:gd name="T13" fmla="*/ 0 60000 65536"/>
                  <a:gd name="T14" fmla="*/ 0 60000 65536"/>
                  <a:gd name="T15" fmla="*/ 0 w 55"/>
                  <a:gd name="T16" fmla="*/ 0 h 4"/>
                  <a:gd name="T17" fmla="*/ 55 w 55"/>
                  <a:gd name="T18" fmla="*/ 4 h 4"/>
                </a:gdLst>
                <a:ahLst/>
                <a:cxnLst>
                  <a:cxn ang="T10">
                    <a:pos x="T0" y="T1"/>
                  </a:cxn>
                  <a:cxn ang="T11">
                    <a:pos x="T2" y="T3"/>
                  </a:cxn>
                  <a:cxn ang="T12">
                    <a:pos x="T4" y="T5"/>
                  </a:cxn>
                  <a:cxn ang="T13">
                    <a:pos x="T6" y="T7"/>
                  </a:cxn>
                  <a:cxn ang="T14">
                    <a:pos x="T8" y="T9"/>
                  </a:cxn>
                </a:cxnLst>
                <a:rect l="T15" t="T16" r="T17" b="T18"/>
                <a:pathLst>
                  <a:path w="55" h="4">
                    <a:moveTo>
                      <a:pt x="55" y="0"/>
                    </a:moveTo>
                    <a:lnTo>
                      <a:pt x="55" y="3"/>
                    </a:lnTo>
                    <a:lnTo>
                      <a:pt x="0" y="4"/>
                    </a:lnTo>
                    <a:lnTo>
                      <a:pt x="0" y="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798" name="Line 128"/>
              <p:cNvSpPr>
                <a:spLocks noChangeAspect="1" noChangeShapeType="1"/>
              </p:cNvSpPr>
              <p:nvPr/>
            </p:nvSpPr>
            <p:spPr bwMode="auto">
              <a:xfrm flipH="1">
                <a:off x="644" y="2278"/>
                <a:ext cx="54" cy="2"/>
              </a:xfrm>
              <a:prstGeom prst="line">
                <a:avLst/>
              </a:prstGeom>
              <a:noFill/>
              <a:ln w="1588">
                <a:solidFill>
                  <a:srgbClr val="000000"/>
                </a:solidFill>
                <a:round/>
                <a:headEnd/>
                <a:tailEnd/>
              </a:ln>
            </p:spPr>
            <p:txBody>
              <a:bodyPr/>
              <a:lstStyle/>
              <a:p>
                <a:endParaRPr lang="en-US"/>
              </a:p>
            </p:txBody>
          </p:sp>
        </p:grpSp>
        <p:sp>
          <p:nvSpPr>
            <p:cNvPr id="3783" name="Rectangle 130"/>
            <p:cNvSpPr>
              <a:spLocks noChangeAspect="1" noChangeArrowheads="1"/>
            </p:cNvSpPr>
            <p:nvPr/>
          </p:nvSpPr>
          <p:spPr bwMode="auto">
            <a:xfrm>
              <a:off x="4262" y="290"/>
              <a:ext cx="81" cy="125"/>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grpSp>
          <p:nvGrpSpPr>
            <p:cNvPr id="7" name="Group 135"/>
            <p:cNvGrpSpPr>
              <a:grpSpLocks noChangeAspect="1"/>
            </p:cNvGrpSpPr>
            <p:nvPr/>
          </p:nvGrpSpPr>
          <p:grpSpPr bwMode="auto">
            <a:xfrm>
              <a:off x="4283" y="377"/>
              <a:ext cx="23" cy="63"/>
              <a:chOff x="912" y="2240"/>
              <a:chExt cx="13" cy="30"/>
            </a:xfrm>
          </p:grpSpPr>
          <p:sp>
            <p:nvSpPr>
              <p:cNvPr id="3791" name="Line 131"/>
              <p:cNvSpPr>
                <a:spLocks noChangeAspect="1" noChangeShapeType="1"/>
              </p:cNvSpPr>
              <p:nvPr/>
            </p:nvSpPr>
            <p:spPr bwMode="auto">
              <a:xfrm>
                <a:off x="914" y="2241"/>
                <a:ext cx="1" cy="28"/>
              </a:xfrm>
              <a:prstGeom prst="line">
                <a:avLst/>
              </a:prstGeom>
              <a:noFill/>
              <a:ln w="1588">
                <a:solidFill>
                  <a:srgbClr val="000000"/>
                </a:solidFill>
                <a:round/>
                <a:headEnd/>
                <a:tailEnd/>
              </a:ln>
            </p:spPr>
            <p:txBody>
              <a:bodyPr/>
              <a:lstStyle/>
              <a:p>
                <a:endParaRPr lang="en-US"/>
              </a:p>
            </p:txBody>
          </p:sp>
          <p:sp>
            <p:nvSpPr>
              <p:cNvPr id="3792" name="Freeform 132"/>
              <p:cNvSpPr>
                <a:spLocks noChangeAspect="1"/>
              </p:cNvSpPr>
              <p:nvPr/>
            </p:nvSpPr>
            <p:spPr bwMode="auto">
              <a:xfrm>
                <a:off x="912" y="2240"/>
                <a:ext cx="4" cy="30"/>
              </a:xfrm>
              <a:custGeom>
                <a:avLst/>
                <a:gdLst>
                  <a:gd name="T0" fmla="*/ 0 w 4"/>
                  <a:gd name="T1" fmla="*/ 1 h 30"/>
                  <a:gd name="T2" fmla="*/ 3 w 4"/>
                  <a:gd name="T3" fmla="*/ 0 h 30"/>
                  <a:gd name="T4" fmla="*/ 4 w 4"/>
                  <a:gd name="T5" fmla="*/ 30 h 30"/>
                  <a:gd name="T6" fmla="*/ 1 w 4"/>
                  <a:gd name="T7" fmla="*/ 30 h 30"/>
                  <a:gd name="T8" fmla="*/ 0 w 4"/>
                  <a:gd name="T9" fmla="*/ 1 h 30"/>
                  <a:gd name="T10" fmla="*/ 0 60000 65536"/>
                  <a:gd name="T11" fmla="*/ 0 60000 65536"/>
                  <a:gd name="T12" fmla="*/ 0 60000 65536"/>
                  <a:gd name="T13" fmla="*/ 0 60000 65536"/>
                  <a:gd name="T14" fmla="*/ 0 60000 65536"/>
                  <a:gd name="T15" fmla="*/ 0 w 4"/>
                  <a:gd name="T16" fmla="*/ 0 h 30"/>
                  <a:gd name="T17" fmla="*/ 4 w 4"/>
                  <a:gd name="T18" fmla="*/ 30 h 30"/>
                </a:gdLst>
                <a:ahLst/>
                <a:cxnLst>
                  <a:cxn ang="T10">
                    <a:pos x="T0" y="T1"/>
                  </a:cxn>
                  <a:cxn ang="T11">
                    <a:pos x="T2" y="T3"/>
                  </a:cxn>
                  <a:cxn ang="T12">
                    <a:pos x="T4" y="T5"/>
                  </a:cxn>
                  <a:cxn ang="T13">
                    <a:pos x="T6" y="T7"/>
                  </a:cxn>
                  <a:cxn ang="T14">
                    <a:pos x="T8" y="T9"/>
                  </a:cxn>
                </a:cxnLst>
                <a:rect l="T15" t="T16" r="T17" b="T18"/>
                <a:pathLst>
                  <a:path w="4" h="30">
                    <a:moveTo>
                      <a:pt x="0" y="1"/>
                    </a:moveTo>
                    <a:lnTo>
                      <a:pt x="3" y="0"/>
                    </a:lnTo>
                    <a:lnTo>
                      <a:pt x="4" y="30"/>
                    </a:lnTo>
                    <a:lnTo>
                      <a:pt x="1" y="30"/>
                    </a:lnTo>
                    <a:lnTo>
                      <a:pt x="0" y="1"/>
                    </a:lnTo>
                    <a:close/>
                  </a:path>
                </a:pathLst>
              </a:custGeom>
              <a:solidFill>
                <a:srgbClr val="000000"/>
              </a:solidFill>
              <a:ln w="9525">
                <a:noFill/>
                <a:round/>
                <a:headEnd/>
                <a:tailEnd/>
              </a:ln>
            </p:spPr>
            <p:txBody>
              <a:bodyPr lIns="82058" tIns="41029" rIns="82058" bIns="41029"/>
              <a:lstStyle/>
              <a:p>
                <a:endParaRPr lang="en-US"/>
              </a:p>
            </p:txBody>
          </p:sp>
          <p:sp>
            <p:nvSpPr>
              <p:cNvPr id="3793" name="Freeform 133"/>
              <p:cNvSpPr>
                <a:spLocks noChangeAspect="1"/>
              </p:cNvSpPr>
              <p:nvPr/>
            </p:nvSpPr>
            <p:spPr bwMode="auto">
              <a:xfrm>
                <a:off x="921" y="2240"/>
                <a:ext cx="4" cy="30"/>
              </a:xfrm>
              <a:custGeom>
                <a:avLst/>
                <a:gdLst>
                  <a:gd name="T0" fmla="*/ 0 w 4"/>
                  <a:gd name="T1" fmla="*/ 0 h 30"/>
                  <a:gd name="T2" fmla="*/ 3 w 4"/>
                  <a:gd name="T3" fmla="*/ 0 h 30"/>
                  <a:gd name="T4" fmla="*/ 4 w 4"/>
                  <a:gd name="T5" fmla="*/ 30 h 30"/>
                  <a:gd name="T6" fmla="*/ 2 w 4"/>
                  <a:gd name="T7" fmla="*/ 30 h 30"/>
                  <a:gd name="T8" fmla="*/ 0 w 4"/>
                  <a:gd name="T9" fmla="*/ 0 h 30"/>
                  <a:gd name="T10" fmla="*/ 0 60000 65536"/>
                  <a:gd name="T11" fmla="*/ 0 60000 65536"/>
                  <a:gd name="T12" fmla="*/ 0 60000 65536"/>
                  <a:gd name="T13" fmla="*/ 0 60000 65536"/>
                  <a:gd name="T14" fmla="*/ 0 60000 65536"/>
                  <a:gd name="T15" fmla="*/ 0 w 4"/>
                  <a:gd name="T16" fmla="*/ 0 h 30"/>
                  <a:gd name="T17" fmla="*/ 4 w 4"/>
                  <a:gd name="T18" fmla="*/ 30 h 30"/>
                </a:gdLst>
                <a:ahLst/>
                <a:cxnLst>
                  <a:cxn ang="T10">
                    <a:pos x="T0" y="T1"/>
                  </a:cxn>
                  <a:cxn ang="T11">
                    <a:pos x="T2" y="T3"/>
                  </a:cxn>
                  <a:cxn ang="T12">
                    <a:pos x="T4" y="T5"/>
                  </a:cxn>
                  <a:cxn ang="T13">
                    <a:pos x="T6" y="T7"/>
                  </a:cxn>
                  <a:cxn ang="T14">
                    <a:pos x="T8" y="T9"/>
                  </a:cxn>
                </a:cxnLst>
                <a:rect l="T15" t="T16" r="T17" b="T18"/>
                <a:pathLst>
                  <a:path w="4" h="30">
                    <a:moveTo>
                      <a:pt x="0" y="0"/>
                    </a:moveTo>
                    <a:lnTo>
                      <a:pt x="3" y="0"/>
                    </a:lnTo>
                    <a:lnTo>
                      <a:pt x="4" y="30"/>
                    </a:lnTo>
                    <a:lnTo>
                      <a:pt x="2" y="30"/>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794" name="Line 134"/>
              <p:cNvSpPr>
                <a:spLocks noChangeAspect="1" noChangeShapeType="1"/>
              </p:cNvSpPr>
              <p:nvPr/>
            </p:nvSpPr>
            <p:spPr bwMode="auto">
              <a:xfrm>
                <a:off x="923" y="2241"/>
                <a:ext cx="1" cy="28"/>
              </a:xfrm>
              <a:prstGeom prst="line">
                <a:avLst/>
              </a:prstGeom>
              <a:noFill/>
              <a:ln w="1588">
                <a:solidFill>
                  <a:srgbClr val="000000"/>
                </a:solidFill>
                <a:round/>
                <a:headEnd/>
                <a:tailEnd/>
              </a:ln>
            </p:spPr>
            <p:txBody>
              <a:bodyPr/>
              <a:lstStyle/>
              <a:p>
                <a:endParaRPr lang="en-US"/>
              </a:p>
            </p:txBody>
          </p:sp>
        </p:grpSp>
        <p:sp>
          <p:nvSpPr>
            <p:cNvPr id="3785" name="Line 154"/>
            <p:cNvSpPr>
              <a:spLocks noChangeAspect="1" noChangeShapeType="1"/>
            </p:cNvSpPr>
            <p:nvPr/>
          </p:nvSpPr>
          <p:spPr bwMode="auto">
            <a:xfrm flipV="1">
              <a:off x="3442" y="366"/>
              <a:ext cx="33" cy="69"/>
            </a:xfrm>
            <a:prstGeom prst="line">
              <a:avLst/>
            </a:prstGeom>
            <a:noFill/>
            <a:ln w="1588">
              <a:solidFill>
                <a:srgbClr val="000000"/>
              </a:solidFill>
              <a:round/>
              <a:headEnd/>
              <a:tailEnd/>
            </a:ln>
          </p:spPr>
          <p:txBody>
            <a:bodyPr/>
            <a:lstStyle/>
            <a:p>
              <a:endParaRPr lang="en-US"/>
            </a:p>
          </p:txBody>
        </p:sp>
        <p:sp>
          <p:nvSpPr>
            <p:cNvPr id="3786" name="Freeform 155"/>
            <p:cNvSpPr>
              <a:spLocks noChangeAspect="1"/>
            </p:cNvSpPr>
            <p:nvPr/>
          </p:nvSpPr>
          <p:spPr bwMode="auto">
            <a:xfrm>
              <a:off x="3437" y="364"/>
              <a:ext cx="43" cy="71"/>
            </a:xfrm>
            <a:custGeom>
              <a:avLst/>
              <a:gdLst>
                <a:gd name="T0" fmla="*/ 6 w 22"/>
                <a:gd name="T1" fmla="*/ 69 h 34"/>
                <a:gd name="T2" fmla="*/ 2 w 22"/>
                <a:gd name="T3" fmla="*/ 71 h 34"/>
                <a:gd name="T4" fmla="*/ 0 w 22"/>
                <a:gd name="T5" fmla="*/ 71 h 34"/>
                <a:gd name="T6" fmla="*/ 37 w 22"/>
                <a:gd name="T7" fmla="*/ 0 h 34"/>
                <a:gd name="T8" fmla="*/ 43 w 22"/>
                <a:gd name="T9" fmla="*/ 2 h 34"/>
                <a:gd name="T10" fmla="*/ 6 w 22"/>
                <a:gd name="T11" fmla="*/ 69 h 34"/>
                <a:gd name="T12" fmla="*/ 0 60000 65536"/>
                <a:gd name="T13" fmla="*/ 0 60000 65536"/>
                <a:gd name="T14" fmla="*/ 0 60000 65536"/>
                <a:gd name="T15" fmla="*/ 0 60000 65536"/>
                <a:gd name="T16" fmla="*/ 0 60000 65536"/>
                <a:gd name="T17" fmla="*/ 0 60000 65536"/>
                <a:gd name="T18" fmla="*/ 0 w 22"/>
                <a:gd name="T19" fmla="*/ 0 h 34"/>
                <a:gd name="T20" fmla="*/ 22 w 22"/>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22" h="34">
                  <a:moveTo>
                    <a:pt x="3" y="33"/>
                  </a:moveTo>
                  <a:lnTo>
                    <a:pt x="1" y="34"/>
                  </a:lnTo>
                  <a:lnTo>
                    <a:pt x="0" y="34"/>
                  </a:lnTo>
                  <a:lnTo>
                    <a:pt x="19" y="0"/>
                  </a:lnTo>
                  <a:lnTo>
                    <a:pt x="22" y="1"/>
                  </a:lnTo>
                  <a:lnTo>
                    <a:pt x="3" y="33"/>
                  </a:lnTo>
                  <a:close/>
                </a:path>
              </a:pathLst>
            </a:custGeom>
            <a:solidFill>
              <a:srgbClr val="000000"/>
            </a:solidFill>
            <a:ln w="9525">
              <a:noFill/>
              <a:round/>
              <a:headEnd/>
              <a:tailEnd/>
            </a:ln>
          </p:spPr>
          <p:txBody>
            <a:bodyPr lIns="82058" tIns="41029" rIns="82058" bIns="41029"/>
            <a:lstStyle/>
            <a:p>
              <a:endParaRPr lang="en-US"/>
            </a:p>
          </p:txBody>
        </p:sp>
        <p:sp>
          <p:nvSpPr>
            <p:cNvPr id="3787" name="Freeform 156"/>
            <p:cNvSpPr>
              <a:spLocks noChangeAspect="1"/>
            </p:cNvSpPr>
            <p:nvPr/>
          </p:nvSpPr>
          <p:spPr bwMode="auto">
            <a:xfrm>
              <a:off x="3518" y="364"/>
              <a:ext cx="41" cy="72"/>
            </a:xfrm>
            <a:custGeom>
              <a:avLst/>
              <a:gdLst>
                <a:gd name="T0" fmla="*/ 41 w 22"/>
                <a:gd name="T1" fmla="*/ 70 h 35"/>
                <a:gd name="T2" fmla="*/ 39 w 22"/>
                <a:gd name="T3" fmla="*/ 72 h 35"/>
                <a:gd name="T4" fmla="*/ 35 w 22"/>
                <a:gd name="T5" fmla="*/ 70 h 35"/>
                <a:gd name="T6" fmla="*/ 0 w 22"/>
                <a:gd name="T7" fmla="*/ 2 h 35"/>
                <a:gd name="T8" fmla="*/ 6 w 22"/>
                <a:gd name="T9" fmla="*/ 0 h 35"/>
                <a:gd name="T10" fmla="*/ 41 w 22"/>
                <a:gd name="T11" fmla="*/ 70 h 35"/>
                <a:gd name="T12" fmla="*/ 0 60000 65536"/>
                <a:gd name="T13" fmla="*/ 0 60000 65536"/>
                <a:gd name="T14" fmla="*/ 0 60000 65536"/>
                <a:gd name="T15" fmla="*/ 0 60000 65536"/>
                <a:gd name="T16" fmla="*/ 0 60000 65536"/>
                <a:gd name="T17" fmla="*/ 0 60000 65536"/>
                <a:gd name="T18" fmla="*/ 0 w 22"/>
                <a:gd name="T19" fmla="*/ 0 h 35"/>
                <a:gd name="T20" fmla="*/ 22 w 22"/>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22" h="35">
                  <a:moveTo>
                    <a:pt x="22" y="34"/>
                  </a:moveTo>
                  <a:lnTo>
                    <a:pt x="21" y="35"/>
                  </a:lnTo>
                  <a:lnTo>
                    <a:pt x="19" y="34"/>
                  </a:lnTo>
                  <a:lnTo>
                    <a:pt x="0" y="1"/>
                  </a:lnTo>
                  <a:lnTo>
                    <a:pt x="3" y="0"/>
                  </a:lnTo>
                  <a:lnTo>
                    <a:pt x="22" y="34"/>
                  </a:lnTo>
                  <a:close/>
                </a:path>
              </a:pathLst>
            </a:custGeom>
            <a:solidFill>
              <a:srgbClr val="000000"/>
            </a:solidFill>
            <a:ln w="9525">
              <a:noFill/>
              <a:round/>
              <a:headEnd/>
              <a:tailEnd/>
            </a:ln>
          </p:spPr>
          <p:txBody>
            <a:bodyPr lIns="82058" tIns="41029" rIns="82058" bIns="41029"/>
            <a:lstStyle/>
            <a:p>
              <a:endParaRPr lang="en-US"/>
            </a:p>
          </p:txBody>
        </p:sp>
        <p:sp>
          <p:nvSpPr>
            <p:cNvPr id="3788" name="Line 157"/>
            <p:cNvSpPr>
              <a:spLocks noChangeAspect="1" noChangeShapeType="1"/>
            </p:cNvSpPr>
            <p:nvPr/>
          </p:nvSpPr>
          <p:spPr bwMode="auto">
            <a:xfrm flipH="1" flipV="1">
              <a:off x="3521" y="366"/>
              <a:ext cx="35" cy="70"/>
            </a:xfrm>
            <a:prstGeom prst="line">
              <a:avLst/>
            </a:prstGeom>
            <a:noFill/>
            <a:ln w="1588">
              <a:solidFill>
                <a:srgbClr val="000000"/>
              </a:solidFill>
              <a:round/>
              <a:headEnd/>
              <a:tailEnd/>
            </a:ln>
          </p:spPr>
          <p:txBody>
            <a:bodyPr/>
            <a:lstStyle/>
            <a:p>
              <a:endParaRPr lang="en-US"/>
            </a:p>
          </p:txBody>
        </p:sp>
        <p:sp>
          <p:nvSpPr>
            <p:cNvPr id="3789" name="Line 158"/>
            <p:cNvSpPr>
              <a:spLocks noChangeAspect="1" noChangeShapeType="1"/>
            </p:cNvSpPr>
            <p:nvPr/>
          </p:nvSpPr>
          <p:spPr bwMode="auto">
            <a:xfrm flipH="1" flipV="1">
              <a:off x="3442" y="435"/>
              <a:ext cx="114" cy="1"/>
            </a:xfrm>
            <a:prstGeom prst="line">
              <a:avLst/>
            </a:prstGeom>
            <a:noFill/>
            <a:ln w="1588">
              <a:solidFill>
                <a:srgbClr val="000000"/>
              </a:solidFill>
              <a:round/>
              <a:headEnd/>
              <a:tailEnd/>
            </a:ln>
          </p:spPr>
          <p:txBody>
            <a:bodyPr/>
            <a:lstStyle/>
            <a:p>
              <a:endParaRPr lang="en-US"/>
            </a:p>
          </p:txBody>
        </p:sp>
        <p:sp>
          <p:nvSpPr>
            <p:cNvPr id="3790" name="Freeform 159"/>
            <p:cNvSpPr>
              <a:spLocks noChangeAspect="1"/>
            </p:cNvSpPr>
            <p:nvPr/>
          </p:nvSpPr>
          <p:spPr bwMode="auto">
            <a:xfrm>
              <a:off x="3440" y="433"/>
              <a:ext cx="118" cy="9"/>
            </a:xfrm>
            <a:custGeom>
              <a:avLst/>
              <a:gdLst>
                <a:gd name="T0" fmla="*/ 114 w 62"/>
                <a:gd name="T1" fmla="*/ 2 h 4"/>
                <a:gd name="T2" fmla="*/ 118 w 62"/>
                <a:gd name="T3" fmla="*/ 5 h 4"/>
                <a:gd name="T4" fmla="*/ 118 w 62"/>
                <a:gd name="T5" fmla="*/ 9 h 4"/>
                <a:gd name="T6" fmla="*/ 2 w 62"/>
                <a:gd name="T7" fmla="*/ 7 h 4"/>
                <a:gd name="T8" fmla="*/ 0 w 62"/>
                <a:gd name="T9" fmla="*/ 2 h 4"/>
                <a:gd name="T10" fmla="*/ 4 w 62"/>
                <a:gd name="T11" fmla="*/ 0 h 4"/>
                <a:gd name="T12" fmla="*/ 114 w 62"/>
                <a:gd name="T13" fmla="*/ 2 h 4"/>
                <a:gd name="T14" fmla="*/ 0 60000 65536"/>
                <a:gd name="T15" fmla="*/ 0 60000 65536"/>
                <a:gd name="T16" fmla="*/ 0 60000 65536"/>
                <a:gd name="T17" fmla="*/ 0 60000 65536"/>
                <a:gd name="T18" fmla="*/ 0 60000 65536"/>
                <a:gd name="T19" fmla="*/ 0 60000 65536"/>
                <a:gd name="T20" fmla="*/ 0 60000 65536"/>
                <a:gd name="T21" fmla="*/ 0 w 62"/>
                <a:gd name="T22" fmla="*/ 0 h 4"/>
                <a:gd name="T23" fmla="*/ 62 w 62"/>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4">
                  <a:moveTo>
                    <a:pt x="60" y="1"/>
                  </a:moveTo>
                  <a:lnTo>
                    <a:pt x="62" y="2"/>
                  </a:lnTo>
                  <a:lnTo>
                    <a:pt x="62" y="4"/>
                  </a:lnTo>
                  <a:lnTo>
                    <a:pt x="1" y="3"/>
                  </a:lnTo>
                  <a:lnTo>
                    <a:pt x="0" y="1"/>
                  </a:lnTo>
                  <a:lnTo>
                    <a:pt x="2" y="0"/>
                  </a:lnTo>
                  <a:lnTo>
                    <a:pt x="60" y="1"/>
                  </a:lnTo>
                  <a:close/>
                </a:path>
              </a:pathLst>
            </a:custGeom>
            <a:solidFill>
              <a:srgbClr val="000000"/>
            </a:solidFill>
            <a:ln w="9525">
              <a:noFill/>
              <a:round/>
              <a:headEnd/>
              <a:tailEnd/>
            </a:ln>
          </p:spPr>
          <p:txBody>
            <a:bodyPr lIns="82058" tIns="41029" rIns="82058" bIns="41029"/>
            <a:lstStyle/>
            <a:p>
              <a:endParaRPr lang="en-US"/>
            </a:p>
          </p:txBody>
        </p:sp>
      </p:grpSp>
      <p:sp>
        <p:nvSpPr>
          <p:cNvPr id="3075" name="Rectangle 770"/>
          <p:cNvSpPr>
            <a:spLocks noChangeAspect="1" noChangeArrowheads="1"/>
          </p:cNvSpPr>
          <p:nvPr/>
        </p:nvSpPr>
        <p:spPr bwMode="auto">
          <a:xfrm>
            <a:off x="2432050" y="441325"/>
            <a:ext cx="128588" cy="198438"/>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grpSp>
        <p:nvGrpSpPr>
          <p:cNvPr id="8" name="Group 929"/>
          <p:cNvGrpSpPr>
            <a:grpSpLocks/>
          </p:cNvGrpSpPr>
          <p:nvPr/>
        </p:nvGrpSpPr>
        <p:grpSpPr bwMode="auto">
          <a:xfrm>
            <a:off x="971550" y="601663"/>
            <a:ext cx="1871663" cy="717550"/>
            <a:chOff x="603" y="379"/>
            <a:chExt cx="1179" cy="452"/>
          </a:xfrm>
        </p:grpSpPr>
        <p:sp>
          <p:nvSpPr>
            <p:cNvPr id="3686" name="Rectangle 781"/>
            <p:cNvSpPr>
              <a:spLocks noChangeAspect="1" noChangeArrowheads="1"/>
            </p:cNvSpPr>
            <p:nvPr/>
          </p:nvSpPr>
          <p:spPr bwMode="auto">
            <a:xfrm>
              <a:off x="1051" y="706"/>
              <a:ext cx="81" cy="125"/>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sp>
          <p:nvSpPr>
            <p:cNvPr id="3687" name="Freeform 723"/>
            <p:cNvSpPr>
              <a:spLocks noChangeAspect="1"/>
            </p:cNvSpPr>
            <p:nvPr/>
          </p:nvSpPr>
          <p:spPr bwMode="auto">
            <a:xfrm>
              <a:off x="926" y="437"/>
              <a:ext cx="104" cy="72"/>
            </a:xfrm>
            <a:custGeom>
              <a:avLst/>
              <a:gdLst>
                <a:gd name="T0" fmla="*/ 0 w 54"/>
                <a:gd name="T1" fmla="*/ 72 h 34"/>
                <a:gd name="T2" fmla="*/ 0 w 54"/>
                <a:gd name="T3" fmla="*/ 66 h 34"/>
                <a:gd name="T4" fmla="*/ 104 w 54"/>
                <a:gd name="T5" fmla="*/ 0 h 34"/>
                <a:gd name="T6" fmla="*/ 104 w 54"/>
                <a:gd name="T7" fmla="*/ 4 h 34"/>
                <a:gd name="T8" fmla="*/ 0 w 54"/>
                <a:gd name="T9" fmla="*/ 72 h 34"/>
                <a:gd name="T10" fmla="*/ 0 60000 65536"/>
                <a:gd name="T11" fmla="*/ 0 60000 65536"/>
                <a:gd name="T12" fmla="*/ 0 60000 65536"/>
                <a:gd name="T13" fmla="*/ 0 60000 65536"/>
                <a:gd name="T14" fmla="*/ 0 60000 65536"/>
                <a:gd name="T15" fmla="*/ 0 w 54"/>
                <a:gd name="T16" fmla="*/ 0 h 34"/>
                <a:gd name="T17" fmla="*/ 54 w 54"/>
                <a:gd name="T18" fmla="*/ 34 h 34"/>
              </a:gdLst>
              <a:ahLst/>
              <a:cxnLst>
                <a:cxn ang="T10">
                  <a:pos x="T0" y="T1"/>
                </a:cxn>
                <a:cxn ang="T11">
                  <a:pos x="T2" y="T3"/>
                </a:cxn>
                <a:cxn ang="T12">
                  <a:pos x="T4" y="T5"/>
                </a:cxn>
                <a:cxn ang="T13">
                  <a:pos x="T6" y="T7"/>
                </a:cxn>
                <a:cxn ang="T14">
                  <a:pos x="T8" y="T9"/>
                </a:cxn>
              </a:cxnLst>
              <a:rect l="T15" t="T16" r="T17" b="T18"/>
              <a:pathLst>
                <a:path w="54" h="34">
                  <a:moveTo>
                    <a:pt x="0" y="34"/>
                  </a:moveTo>
                  <a:lnTo>
                    <a:pt x="0" y="31"/>
                  </a:lnTo>
                  <a:lnTo>
                    <a:pt x="54" y="0"/>
                  </a:lnTo>
                  <a:lnTo>
                    <a:pt x="54" y="2"/>
                  </a:lnTo>
                  <a:lnTo>
                    <a:pt x="0" y="34"/>
                  </a:lnTo>
                  <a:close/>
                </a:path>
              </a:pathLst>
            </a:custGeom>
            <a:solidFill>
              <a:srgbClr val="000000"/>
            </a:solidFill>
            <a:ln w="9525">
              <a:noFill/>
              <a:round/>
              <a:headEnd/>
              <a:tailEnd/>
            </a:ln>
          </p:spPr>
          <p:txBody>
            <a:bodyPr lIns="82058" tIns="41029" rIns="82058" bIns="41029"/>
            <a:lstStyle/>
            <a:p>
              <a:endParaRPr lang="en-US"/>
            </a:p>
          </p:txBody>
        </p:sp>
        <p:sp>
          <p:nvSpPr>
            <p:cNvPr id="3688" name="Line 724"/>
            <p:cNvSpPr>
              <a:spLocks noChangeAspect="1" noChangeShapeType="1"/>
            </p:cNvSpPr>
            <p:nvPr/>
          </p:nvSpPr>
          <p:spPr bwMode="auto">
            <a:xfrm flipV="1">
              <a:off x="926" y="442"/>
              <a:ext cx="100" cy="64"/>
            </a:xfrm>
            <a:prstGeom prst="line">
              <a:avLst/>
            </a:prstGeom>
            <a:noFill/>
            <a:ln w="1588">
              <a:solidFill>
                <a:srgbClr val="000000"/>
              </a:solidFill>
              <a:round/>
              <a:headEnd/>
              <a:tailEnd/>
            </a:ln>
          </p:spPr>
          <p:txBody>
            <a:bodyPr/>
            <a:lstStyle/>
            <a:p>
              <a:endParaRPr lang="en-US"/>
            </a:p>
          </p:txBody>
        </p:sp>
        <p:sp>
          <p:nvSpPr>
            <p:cNvPr id="3689" name="Line 725"/>
            <p:cNvSpPr>
              <a:spLocks noChangeAspect="1" noChangeShapeType="1"/>
            </p:cNvSpPr>
            <p:nvPr/>
          </p:nvSpPr>
          <p:spPr bwMode="auto">
            <a:xfrm>
              <a:off x="821" y="442"/>
              <a:ext cx="100" cy="64"/>
            </a:xfrm>
            <a:prstGeom prst="line">
              <a:avLst/>
            </a:prstGeom>
            <a:noFill/>
            <a:ln w="1588">
              <a:solidFill>
                <a:srgbClr val="000000"/>
              </a:solidFill>
              <a:round/>
              <a:headEnd/>
              <a:tailEnd/>
            </a:ln>
          </p:spPr>
          <p:txBody>
            <a:bodyPr/>
            <a:lstStyle/>
            <a:p>
              <a:endParaRPr lang="en-US"/>
            </a:p>
          </p:txBody>
        </p:sp>
        <p:sp>
          <p:nvSpPr>
            <p:cNvPr id="3690" name="Freeform 726"/>
            <p:cNvSpPr>
              <a:spLocks noChangeAspect="1"/>
            </p:cNvSpPr>
            <p:nvPr/>
          </p:nvSpPr>
          <p:spPr bwMode="auto">
            <a:xfrm>
              <a:off x="820" y="437"/>
              <a:ext cx="106" cy="72"/>
            </a:xfrm>
            <a:custGeom>
              <a:avLst/>
              <a:gdLst>
                <a:gd name="T0" fmla="*/ 0 w 56"/>
                <a:gd name="T1" fmla="*/ 4 h 34"/>
                <a:gd name="T2" fmla="*/ 2 w 56"/>
                <a:gd name="T3" fmla="*/ 0 h 34"/>
                <a:gd name="T4" fmla="*/ 106 w 56"/>
                <a:gd name="T5" fmla="*/ 66 h 34"/>
                <a:gd name="T6" fmla="*/ 106 w 56"/>
                <a:gd name="T7" fmla="*/ 72 h 34"/>
                <a:gd name="T8" fmla="*/ 0 w 56"/>
                <a:gd name="T9" fmla="*/ 4 h 34"/>
                <a:gd name="T10" fmla="*/ 0 60000 65536"/>
                <a:gd name="T11" fmla="*/ 0 60000 65536"/>
                <a:gd name="T12" fmla="*/ 0 60000 65536"/>
                <a:gd name="T13" fmla="*/ 0 60000 65536"/>
                <a:gd name="T14" fmla="*/ 0 60000 65536"/>
                <a:gd name="T15" fmla="*/ 0 w 56"/>
                <a:gd name="T16" fmla="*/ 0 h 34"/>
                <a:gd name="T17" fmla="*/ 56 w 56"/>
                <a:gd name="T18" fmla="*/ 34 h 34"/>
              </a:gdLst>
              <a:ahLst/>
              <a:cxnLst>
                <a:cxn ang="T10">
                  <a:pos x="T0" y="T1"/>
                </a:cxn>
                <a:cxn ang="T11">
                  <a:pos x="T2" y="T3"/>
                </a:cxn>
                <a:cxn ang="T12">
                  <a:pos x="T4" y="T5"/>
                </a:cxn>
                <a:cxn ang="T13">
                  <a:pos x="T6" y="T7"/>
                </a:cxn>
                <a:cxn ang="T14">
                  <a:pos x="T8" y="T9"/>
                </a:cxn>
              </a:cxnLst>
              <a:rect l="T15" t="T16" r="T17" b="T18"/>
              <a:pathLst>
                <a:path w="56" h="34">
                  <a:moveTo>
                    <a:pt x="0" y="2"/>
                  </a:moveTo>
                  <a:lnTo>
                    <a:pt x="1" y="0"/>
                  </a:lnTo>
                  <a:lnTo>
                    <a:pt x="56" y="31"/>
                  </a:lnTo>
                  <a:lnTo>
                    <a:pt x="56" y="34"/>
                  </a:lnTo>
                  <a:lnTo>
                    <a:pt x="0" y="2"/>
                  </a:lnTo>
                  <a:close/>
                </a:path>
              </a:pathLst>
            </a:custGeom>
            <a:solidFill>
              <a:srgbClr val="000000"/>
            </a:solidFill>
            <a:ln w="9525">
              <a:noFill/>
              <a:round/>
              <a:headEnd/>
              <a:tailEnd/>
            </a:ln>
          </p:spPr>
          <p:txBody>
            <a:bodyPr lIns="82058" tIns="41029" rIns="82058" bIns="41029"/>
            <a:lstStyle/>
            <a:p>
              <a:endParaRPr lang="en-US"/>
            </a:p>
          </p:txBody>
        </p:sp>
        <p:sp>
          <p:nvSpPr>
            <p:cNvPr id="3691" name="Freeform 727"/>
            <p:cNvSpPr>
              <a:spLocks noChangeAspect="1"/>
            </p:cNvSpPr>
            <p:nvPr/>
          </p:nvSpPr>
          <p:spPr bwMode="auto">
            <a:xfrm>
              <a:off x="1144" y="431"/>
              <a:ext cx="106" cy="75"/>
            </a:xfrm>
            <a:custGeom>
              <a:avLst/>
              <a:gdLst>
                <a:gd name="T0" fmla="*/ 106 w 56"/>
                <a:gd name="T1" fmla="*/ 66 h 35"/>
                <a:gd name="T2" fmla="*/ 106 w 56"/>
                <a:gd name="T3" fmla="*/ 75 h 35"/>
                <a:gd name="T4" fmla="*/ 0 w 56"/>
                <a:gd name="T5" fmla="*/ 6 h 35"/>
                <a:gd name="T6" fmla="*/ 2 w 56"/>
                <a:gd name="T7" fmla="*/ 0 h 35"/>
                <a:gd name="T8" fmla="*/ 106 w 56"/>
                <a:gd name="T9" fmla="*/ 66 h 35"/>
                <a:gd name="T10" fmla="*/ 0 60000 65536"/>
                <a:gd name="T11" fmla="*/ 0 60000 65536"/>
                <a:gd name="T12" fmla="*/ 0 60000 65536"/>
                <a:gd name="T13" fmla="*/ 0 60000 65536"/>
                <a:gd name="T14" fmla="*/ 0 60000 65536"/>
                <a:gd name="T15" fmla="*/ 0 w 56"/>
                <a:gd name="T16" fmla="*/ 0 h 35"/>
                <a:gd name="T17" fmla="*/ 56 w 56"/>
                <a:gd name="T18" fmla="*/ 35 h 35"/>
              </a:gdLst>
              <a:ahLst/>
              <a:cxnLst>
                <a:cxn ang="T10">
                  <a:pos x="T0" y="T1"/>
                </a:cxn>
                <a:cxn ang="T11">
                  <a:pos x="T2" y="T3"/>
                </a:cxn>
                <a:cxn ang="T12">
                  <a:pos x="T4" y="T5"/>
                </a:cxn>
                <a:cxn ang="T13">
                  <a:pos x="T6" y="T7"/>
                </a:cxn>
                <a:cxn ang="T14">
                  <a:pos x="T8" y="T9"/>
                </a:cxn>
              </a:cxnLst>
              <a:rect l="T15" t="T16" r="T17" b="T18"/>
              <a:pathLst>
                <a:path w="56" h="35">
                  <a:moveTo>
                    <a:pt x="56" y="31"/>
                  </a:moveTo>
                  <a:lnTo>
                    <a:pt x="56" y="35"/>
                  </a:lnTo>
                  <a:lnTo>
                    <a:pt x="0" y="3"/>
                  </a:lnTo>
                  <a:lnTo>
                    <a:pt x="1" y="0"/>
                  </a:lnTo>
                  <a:lnTo>
                    <a:pt x="56" y="31"/>
                  </a:lnTo>
                  <a:close/>
                </a:path>
              </a:pathLst>
            </a:custGeom>
            <a:solidFill>
              <a:srgbClr val="000000"/>
            </a:solidFill>
            <a:ln w="9525">
              <a:noFill/>
              <a:round/>
              <a:headEnd/>
              <a:tailEnd/>
            </a:ln>
          </p:spPr>
          <p:txBody>
            <a:bodyPr lIns="82058" tIns="41029" rIns="82058" bIns="41029"/>
            <a:lstStyle/>
            <a:p>
              <a:endParaRPr lang="en-US"/>
            </a:p>
          </p:txBody>
        </p:sp>
        <p:sp>
          <p:nvSpPr>
            <p:cNvPr id="3692" name="Line 728"/>
            <p:cNvSpPr>
              <a:spLocks noChangeAspect="1" noChangeShapeType="1"/>
            </p:cNvSpPr>
            <p:nvPr/>
          </p:nvSpPr>
          <p:spPr bwMode="auto">
            <a:xfrm flipH="1" flipV="1">
              <a:off x="1146" y="437"/>
              <a:ext cx="99" cy="62"/>
            </a:xfrm>
            <a:prstGeom prst="line">
              <a:avLst/>
            </a:prstGeom>
            <a:noFill/>
            <a:ln w="1588">
              <a:solidFill>
                <a:srgbClr val="000000"/>
              </a:solidFill>
              <a:round/>
              <a:headEnd/>
              <a:tailEnd/>
            </a:ln>
          </p:spPr>
          <p:txBody>
            <a:bodyPr/>
            <a:lstStyle/>
            <a:p>
              <a:endParaRPr lang="en-US"/>
            </a:p>
          </p:txBody>
        </p:sp>
        <p:sp>
          <p:nvSpPr>
            <p:cNvPr id="3693" name="Line 729"/>
            <p:cNvSpPr>
              <a:spLocks noChangeAspect="1" noChangeShapeType="1"/>
            </p:cNvSpPr>
            <p:nvPr/>
          </p:nvSpPr>
          <p:spPr bwMode="auto">
            <a:xfrm flipH="1">
              <a:off x="1250" y="437"/>
              <a:ext cx="100" cy="62"/>
            </a:xfrm>
            <a:prstGeom prst="line">
              <a:avLst/>
            </a:prstGeom>
            <a:noFill/>
            <a:ln w="1588">
              <a:solidFill>
                <a:srgbClr val="000000"/>
              </a:solidFill>
              <a:round/>
              <a:headEnd/>
              <a:tailEnd/>
            </a:ln>
          </p:spPr>
          <p:txBody>
            <a:bodyPr/>
            <a:lstStyle/>
            <a:p>
              <a:endParaRPr lang="en-US"/>
            </a:p>
          </p:txBody>
        </p:sp>
        <p:sp>
          <p:nvSpPr>
            <p:cNvPr id="3694" name="Freeform 730"/>
            <p:cNvSpPr>
              <a:spLocks noChangeAspect="1"/>
            </p:cNvSpPr>
            <p:nvPr/>
          </p:nvSpPr>
          <p:spPr bwMode="auto">
            <a:xfrm>
              <a:off x="1250" y="431"/>
              <a:ext cx="103" cy="75"/>
            </a:xfrm>
            <a:custGeom>
              <a:avLst/>
              <a:gdLst>
                <a:gd name="T0" fmla="*/ 103 w 54"/>
                <a:gd name="T1" fmla="*/ 0 h 35"/>
                <a:gd name="T2" fmla="*/ 103 w 54"/>
                <a:gd name="T3" fmla="*/ 6 h 35"/>
                <a:gd name="T4" fmla="*/ 0 w 54"/>
                <a:gd name="T5" fmla="*/ 75 h 35"/>
                <a:gd name="T6" fmla="*/ 0 w 54"/>
                <a:gd name="T7" fmla="*/ 66 h 35"/>
                <a:gd name="T8" fmla="*/ 103 w 54"/>
                <a:gd name="T9" fmla="*/ 0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0"/>
                  </a:moveTo>
                  <a:lnTo>
                    <a:pt x="54" y="3"/>
                  </a:lnTo>
                  <a:lnTo>
                    <a:pt x="0" y="35"/>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695" name="Freeform 731"/>
            <p:cNvSpPr>
              <a:spLocks noChangeAspect="1"/>
            </p:cNvSpPr>
            <p:nvPr/>
          </p:nvSpPr>
          <p:spPr bwMode="auto">
            <a:xfrm>
              <a:off x="1353" y="431"/>
              <a:ext cx="105" cy="75"/>
            </a:xfrm>
            <a:custGeom>
              <a:avLst/>
              <a:gdLst>
                <a:gd name="T0" fmla="*/ 105 w 55"/>
                <a:gd name="T1" fmla="*/ 66 h 35"/>
                <a:gd name="T2" fmla="*/ 105 w 55"/>
                <a:gd name="T3" fmla="*/ 75 h 35"/>
                <a:gd name="T4" fmla="*/ 0 w 55"/>
                <a:gd name="T5" fmla="*/ 6 h 35"/>
                <a:gd name="T6" fmla="*/ 0 w 55"/>
                <a:gd name="T7" fmla="*/ 0 h 35"/>
                <a:gd name="T8" fmla="*/ 105 w 55"/>
                <a:gd name="T9" fmla="*/ 66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31"/>
                  </a:moveTo>
                  <a:lnTo>
                    <a:pt x="55" y="35"/>
                  </a:lnTo>
                  <a:lnTo>
                    <a:pt x="0" y="3"/>
                  </a:lnTo>
                  <a:lnTo>
                    <a:pt x="0"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696" name="Line 732"/>
            <p:cNvSpPr>
              <a:spLocks noChangeAspect="1" noChangeShapeType="1"/>
            </p:cNvSpPr>
            <p:nvPr/>
          </p:nvSpPr>
          <p:spPr bwMode="auto">
            <a:xfrm flipH="1" flipV="1">
              <a:off x="1355" y="437"/>
              <a:ext cx="99" cy="62"/>
            </a:xfrm>
            <a:prstGeom prst="line">
              <a:avLst/>
            </a:prstGeom>
            <a:noFill/>
            <a:ln w="1588">
              <a:solidFill>
                <a:srgbClr val="000000"/>
              </a:solidFill>
              <a:round/>
              <a:headEnd/>
              <a:tailEnd/>
            </a:ln>
          </p:spPr>
          <p:txBody>
            <a:bodyPr/>
            <a:lstStyle/>
            <a:p>
              <a:endParaRPr lang="en-US"/>
            </a:p>
          </p:txBody>
        </p:sp>
        <p:sp>
          <p:nvSpPr>
            <p:cNvPr id="3697" name="Line 733"/>
            <p:cNvSpPr>
              <a:spLocks noChangeAspect="1" noChangeShapeType="1"/>
            </p:cNvSpPr>
            <p:nvPr/>
          </p:nvSpPr>
          <p:spPr bwMode="auto">
            <a:xfrm flipH="1">
              <a:off x="1458" y="437"/>
              <a:ext cx="99" cy="62"/>
            </a:xfrm>
            <a:prstGeom prst="line">
              <a:avLst/>
            </a:prstGeom>
            <a:noFill/>
            <a:ln w="1588">
              <a:solidFill>
                <a:srgbClr val="000000"/>
              </a:solidFill>
              <a:round/>
              <a:headEnd/>
              <a:tailEnd/>
            </a:ln>
          </p:spPr>
          <p:txBody>
            <a:bodyPr/>
            <a:lstStyle/>
            <a:p>
              <a:endParaRPr lang="en-US"/>
            </a:p>
          </p:txBody>
        </p:sp>
        <p:sp>
          <p:nvSpPr>
            <p:cNvPr id="3698" name="Freeform 734"/>
            <p:cNvSpPr>
              <a:spLocks noChangeAspect="1"/>
            </p:cNvSpPr>
            <p:nvPr/>
          </p:nvSpPr>
          <p:spPr bwMode="auto">
            <a:xfrm>
              <a:off x="1458" y="431"/>
              <a:ext cx="101" cy="75"/>
            </a:xfrm>
            <a:custGeom>
              <a:avLst/>
              <a:gdLst>
                <a:gd name="T0" fmla="*/ 101 w 54"/>
                <a:gd name="T1" fmla="*/ 0 h 35"/>
                <a:gd name="T2" fmla="*/ 101 w 54"/>
                <a:gd name="T3" fmla="*/ 6 h 35"/>
                <a:gd name="T4" fmla="*/ 0 w 54"/>
                <a:gd name="T5" fmla="*/ 75 h 35"/>
                <a:gd name="T6" fmla="*/ 0 w 54"/>
                <a:gd name="T7" fmla="*/ 66 h 35"/>
                <a:gd name="T8" fmla="*/ 101 w 54"/>
                <a:gd name="T9" fmla="*/ 0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0"/>
                  </a:moveTo>
                  <a:lnTo>
                    <a:pt x="54" y="3"/>
                  </a:lnTo>
                  <a:lnTo>
                    <a:pt x="0" y="35"/>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699" name="Rectangle 735"/>
            <p:cNvSpPr>
              <a:spLocks noChangeAspect="1" noChangeArrowheads="1"/>
            </p:cNvSpPr>
            <p:nvPr/>
          </p:nvSpPr>
          <p:spPr bwMode="auto">
            <a:xfrm>
              <a:off x="1626" y="437"/>
              <a:ext cx="156" cy="125"/>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OH</a:t>
              </a:r>
              <a:endParaRPr lang="en-US" sz="1300">
                <a:ea typeface="ＭＳ Ｐゴシック" pitchFamily="1" charset="-128"/>
              </a:endParaRPr>
            </a:p>
          </p:txBody>
        </p:sp>
        <p:sp>
          <p:nvSpPr>
            <p:cNvPr id="3700" name="Line 738"/>
            <p:cNvSpPr>
              <a:spLocks noChangeAspect="1" noChangeShapeType="1"/>
            </p:cNvSpPr>
            <p:nvPr/>
          </p:nvSpPr>
          <p:spPr bwMode="auto">
            <a:xfrm flipH="1" flipV="1">
              <a:off x="1561" y="437"/>
              <a:ext cx="63" cy="39"/>
            </a:xfrm>
            <a:prstGeom prst="line">
              <a:avLst/>
            </a:prstGeom>
            <a:noFill/>
            <a:ln w="1588">
              <a:solidFill>
                <a:srgbClr val="000000"/>
              </a:solidFill>
              <a:round/>
              <a:headEnd/>
              <a:tailEnd/>
            </a:ln>
          </p:spPr>
          <p:txBody>
            <a:bodyPr/>
            <a:lstStyle/>
            <a:p>
              <a:endParaRPr lang="en-US"/>
            </a:p>
          </p:txBody>
        </p:sp>
        <p:sp>
          <p:nvSpPr>
            <p:cNvPr id="3701" name="Freeform 739"/>
            <p:cNvSpPr>
              <a:spLocks noChangeAspect="1"/>
            </p:cNvSpPr>
            <p:nvPr/>
          </p:nvSpPr>
          <p:spPr bwMode="auto">
            <a:xfrm>
              <a:off x="1559" y="431"/>
              <a:ext cx="67" cy="48"/>
            </a:xfrm>
            <a:custGeom>
              <a:avLst/>
              <a:gdLst>
                <a:gd name="T0" fmla="*/ 67 w 35"/>
                <a:gd name="T1" fmla="*/ 42 h 23"/>
                <a:gd name="T2" fmla="*/ 65 w 35"/>
                <a:gd name="T3" fmla="*/ 48 h 23"/>
                <a:gd name="T4" fmla="*/ 0 w 35"/>
                <a:gd name="T5" fmla="*/ 6 h 23"/>
                <a:gd name="T6" fmla="*/ 0 w 35"/>
                <a:gd name="T7" fmla="*/ 0 h 23"/>
                <a:gd name="T8" fmla="*/ 67 w 35"/>
                <a:gd name="T9" fmla="*/ 42 h 23"/>
                <a:gd name="T10" fmla="*/ 0 60000 65536"/>
                <a:gd name="T11" fmla="*/ 0 60000 65536"/>
                <a:gd name="T12" fmla="*/ 0 60000 65536"/>
                <a:gd name="T13" fmla="*/ 0 60000 65536"/>
                <a:gd name="T14" fmla="*/ 0 60000 65536"/>
                <a:gd name="T15" fmla="*/ 0 w 35"/>
                <a:gd name="T16" fmla="*/ 0 h 23"/>
                <a:gd name="T17" fmla="*/ 35 w 35"/>
                <a:gd name="T18" fmla="*/ 23 h 23"/>
              </a:gdLst>
              <a:ahLst/>
              <a:cxnLst>
                <a:cxn ang="T10">
                  <a:pos x="T0" y="T1"/>
                </a:cxn>
                <a:cxn ang="T11">
                  <a:pos x="T2" y="T3"/>
                </a:cxn>
                <a:cxn ang="T12">
                  <a:pos x="T4" y="T5"/>
                </a:cxn>
                <a:cxn ang="T13">
                  <a:pos x="T6" y="T7"/>
                </a:cxn>
                <a:cxn ang="T14">
                  <a:pos x="T8" y="T9"/>
                </a:cxn>
              </a:cxnLst>
              <a:rect l="T15" t="T16" r="T17" b="T18"/>
              <a:pathLst>
                <a:path w="35" h="23">
                  <a:moveTo>
                    <a:pt x="35" y="20"/>
                  </a:moveTo>
                  <a:lnTo>
                    <a:pt x="34" y="23"/>
                  </a:lnTo>
                  <a:lnTo>
                    <a:pt x="0" y="3"/>
                  </a:lnTo>
                  <a:lnTo>
                    <a:pt x="0" y="0"/>
                  </a:lnTo>
                  <a:lnTo>
                    <a:pt x="35" y="20"/>
                  </a:lnTo>
                  <a:close/>
                </a:path>
              </a:pathLst>
            </a:custGeom>
            <a:solidFill>
              <a:srgbClr val="000000"/>
            </a:solidFill>
            <a:ln w="9525">
              <a:noFill/>
              <a:round/>
              <a:headEnd/>
              <a:tailEnd/>
            </a:ln>
          </p:spPr>
          <p:txBody>
            <a:bodyPr lIns="82058" tIns="41029" rIns="82058" bIns="41029"/>
            <a:lstStyle/>
            <a:p>
              <a:endParaRPr lang="en-US"/>
            </a:p>
          </p:txBody>
        </p:sp>
        <p:sp>
          <p:nvSpPr>
            <p:cNvPr id="3702" name="Freeform 740"/>
            <p:cNvSpPr>
              <a:spLocks noChangeAspect="1"/>
            </p:cNvSpPr>
            <p:nvPr/>
          </p:nvSpPr>
          <p:spPr bwMode="auto">
            <a:xfrm>
              <a:off x="1144" y="581"/>
              <a:ext cx="106" cy="72"/>
            </a:xfrm>
            <a:custGeom>
              <a:avLst/>
              <a:gdLst>
                <a:gd name="T0" fmla="*/ 106 w 56"/>
                <a:gd name="T1" fmla="*/ 0 h 34"/>
                <a:gd name="T2" fmla="*/ 106 w 56"/>
                <a:gd name="T3" fmla="*/ 6 h 34"/>
                <a:gd name="T4" fmla="*/ 4 w 56"/>
                <a:gd name="T5" fmla="*/ 72 h 34"/>
                <a:gd name="T6" fmla="*/ 2 w 56"/>
                <a:gd name="T7" fmla="*/ 70 h 34"/>
                <a:gd name="T8" fmla="*/ 0 w 56"/>
                <a:gd name="T9" fmla="*/ 68 h 34"/>
                <a:gd name="T10" fmla="*/ 106 w 56"/>
                <a:gd name="T11" fmla="*/ 0 h 34"/>
                <a:gd name="T12" fmla="*/ 0 60000 65536"/>
                <a:gd name="T13" fmla="*/ 0 60000 65536"/>
                <a:gd name="T14" fmla="*/ 0 60000 65536"/>
                <a:gd name="T15" fmla="*/ 0 60000 65536"/>
                <a:gd name="T16" fmla="*/ 0 60000 65536"/>
                <a:gd name="T17" fmla="*/ 0 60000 65536"/>
                <a:gd name="T18" fmla="*/ 0 w 56"/>
                <a:gd name="T19" fmla="*/ 0 h 34"/>
                <a:gd name="T20" fmla="*/ 56 w 56"/>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6" h="34">
                  <a:moveTo>
                    <a:pt x="56" y="0"/>
                  </a:moveTo>
                  <a:lnTo>
                    <a:pt x="56" y="3"/>
                  </a:lnTo>
                  <a:lnTo>
                    <a:pt x="2" y="34"/>
                  </a:lnTo>
                  <a:lnTo>
                    <a:pt x="1" y="33"/>
                  </a:lnTo>
                  <a:lnTo>
                    <a:pt x="0" y="32"/>
                  </a:lnTo>
                  <a:lnTo>
                    <a:pt x="56" y="0"/>
                  </a:lnTo>
                  <a:close/>
                </a:path>
              </a:pathLst>
            </a:custGeom>
            <a:solidFill>
              <a:srgbClr val="000000"/>
            </a:solidFill>
            <a:ln w="9525">
              <a:noFill/>
              <a:round/>
              <a:headEnd/>
              <a:tailEnd/>
            </a:ln>
          </p:spPr>
          <p:txBody>
            <a:bodyPr lIns="82058" tIns="41029" rIns="82058" bIns="41029"/>
            <a:lstStyle/>
            <a:p>
              <a:endParaRPr lang="en-US"/>
            </a:p>
          </p:txBody>
        </p:sp>
        <p:sp>
          <p:nvSpPr>
            <p:cNvPr id="3703" name="Line 741"/>
            <p:cNvSpPr>
              <a:spLocks noChangeAspect="1" noChangeShapeType="1"/>
            </p:cNvSpPr>
            <p:nvPr/>
          </p:nvSpPr>
          <p:spPr bwMode="auto">
            <a:xfrm flipH="1">
              <a:off x="1146" y="587"/>
              <a:ext cx="99" cy="64"/>
            </a:xfrm>
            <a:prstGeom prst="line">
              <a:avLst/>
            </a:prstGeom>
            <a:noFill/>
            <a:ln w="1588">
              <a:solidFill>
                <a:srgbClr val="000000"/>
              </a:solidFill>
              <a:round/>
              <a:headEnd/>
              <a:tailEnd/>
            </a:ln>
          </p:spPr>
          <p:txBody>
            <a:bodyPr/>
            <a:lstStyle/>
            <a:p>
              <a:endParaRPr lang="en-US"/>
            </a:p>
          </p:txBody>
        </p:sp>
        <p:sp>
          <p:nvSpPr>
            <p:cNvPr id="3704" name="Line 742"/>
            <p:cNvSpPr>
              <a:spLocks noChangeAspect="1" noChangeShapeType="1"/>
            </p:cNvSpPr>
            <p:nvPr/>
          </p:nvSpPr>
          <p:spPr bwMode="auto">
            <a:xfrm flipH="1" flipV="1">
              <a:off x="1250" y="587"/>
              <a:ext cx="100" cy="64"/>
            </a:xfrm>
            <a:prstGeom prst="line">
              <a:avLst/>
            </a:prstGeom>
            <a:noFill/>
            <a:ln w="1588">
              <a:solidFill>
                <a:srgbClr val="000000"/>
              </a:solidFill>
              <a:round/>
              <a:headEnd/>
              <a:tailEnd/>
            </a:ln>
          </p:spPr>
          <p:txBody>
            <a:bodyPr/>
            <a:lstStyle/>
            <a:p>
              <a:endParaRPr lang="en-US"/>
            </a:p>
          </p:txBody>
        </p:sp>
        <p:sp>
          <p:nvSpPr>
            <p:cNvPr id="3705" name="Freeform 743"/>
            <p:cNvSpPr>
              <a:spLocks noChangeAspect="1"/>
            </p:cNvSpPr>
            <p:nvPr/>
          </p:nvSpPr>
          <p:spPr bwMode="auto">
            <a:xfrm>
              <a:off x="1250" y="581"/>
              <a:ext cx="103" cy="74"/>
            </a:xfrm>
            <a:custGeom>
              <a:avLst/>
              <a:gdLst>
                <a:gd name="T0" fmla="*/ 103 w 54"/>
                <a:gd name="T1" fmla="*/ 68 h 35"/>
                <a:gd name="T2" fmla="*/ 103 w 54"/>
                <a:gd name="T3" fmla="*/ 74 h 35"/>
                <a:gd name="T4" fmla="*/ 0 w 54"/>
                <a:gd name="T5" fmla="*/ 6 h 35"/>
                <a:gd name="T6" fmla="*/ 0 w 54"/>
                <a:gd name="T7" fmla="*/ 0 h 35"/>
                <a:gd name="T8" fmla="*/ 103 w 54"/>
                <a:gd name="T9" fmla="*/ 68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32"/>
                  </a:moveTo>
                  <a:lnTo>
                    <a:pt x="54" y="35"/>
                  </a:lnTo>
                  <a:lnTo>
                    <a:pt x="0" y="3"/>
                  </a:lnTo>
                  <a:lnTo>
                    <a:pt x="0" y="0"/>
                  </a:lnTo>
                  <a:lnTo>
                    <a:pt x="54" y="32"/>
                  </a:lnTo>
                  <a:close/>
                </a:path>
              </a:pathLst>
            </a:custGeom>
            <a:solidFill>
              <a:srgbClr val="000000"/>
            </a:solidFill>
            <a:ln w="9525">
              <a:noFill/>
              <a:round/>
              <a:headEnd/>
              <a:tailEnd/>
            </a:ln>
          </p:spPr>
          <p:txBody>
            <a:bodyPr lIns="82058" tIns="41029" rIns="82058" bIns="41029"/>
            <a:lstStyle/>
            <a:p>
              <a:endParaRPr lang="en-US"/>
            </a:p>
          </p:txBody>
        </p:sp>
        <p:sp>
          <p:nvSpPr>
            <p:cNvPr id="3706" name="Freeform 744"/>
            <p:cNvSpPr>
              <a:spLocks noChangeAspect="1"/>
            </p:cNvSpPr>
            <p:nvPr/>
          </p:nvSpPr>
          <p:spPr bwMode="auto">
            <a:xfrm>
              <a:off x="1353" y="581"/>
              <a:ext cx="105" cy="74"/>
            </a:xfrm>
            <a:custGeom>
              <a:avLst/>
              <a:gdLst>
                <a:gd name="T0" fmla="*/ 105 w 55"/>
                <a:gd name="T1" fmla="*/ 0 h 35"/>
                <a:gd name="T2" fmla="*/ 105 w 55"/>
                <a:gd name="T3" fmla="*/ 6 h 35"/>
                <a:gd name="T4" fmla="*/ 0 w 55"/>
                <a:gd name="T5" fmla="*/ 74 h 35"/>
                <a:gd name="T6" fmla="*/ 0 w 55"/>
                <a:gd name="T7" fmla="*/ 68 h 35"/>
                <a:gd name="T8" fmla="*/ 105 w 55"/>
                <a:gd name="T9" fmla="*/ 0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0"/>
                  </a:moveTo>
                  <a:lnTo>
                    <a:pt x="55" y="3"/>
                  </a:lnTo>
                  <a:lnTo>
                    <a:pt x="0" y="35"/>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707" name="Line 745"/>
            <p:cNvSpPr>
              <a:spLocks noChangeAspect="1" noChangeShapeType="1"/>
            </p:cNvSpPr>
            <p:nvPr/>
          </p:nvSpPr>
          <p:spPr bwMode="auto">
            <a:xfrm flipH="1">
              <a:off x="1355" y="587"/>
              <a:ext cx="99" cy="64"/>
            </a:xfrm>
            <a:prstGeom prst="line">
              <a:avLst/>
            </a:prstGeom>
            <a:noFill/>
            <a:ln w="1588">
              <a:solidFill>
                <a:srgbClr val="000000"/>
              </a:solidFill>
              <a:round/>
              <a:headEnd/>
              <a:tailEnd/>
            </a:ln>
          </p:spPr>
          <p:txBody>
            <a:bodyPr/>
            <a:lstStyle/>
            <a:p>
              <a:endParaRPr lang="en-US"/>
            </a:p>
          </p:txBody>
        </p:sp>
        <p:sp>
          <p:nvSpPr>
            <p:cNvPr id="3708" name="Line 746"/>
            <p:cNvSpPr>
              <a:spLocks noChangeAspect="1" noChangeShapeType="1"/>
            </p:cNvSpPr>
            <p:nvPr/>
          </p:nvSpPr>
          <p:spPr bwMode="auto">
            <a:xfrm flipH="1" flipV="1">
              <a:off x="1458" y="587"/>
              <a:ext cx="99" cy="64"/>
            </a:xfrm>
            <a:prstGeom prst="line">
              <a:avLst/>
            </a:prstGeom>
            <a:noFill/>
            <a:ln w="1588">
              <a:solidFill>
                <a:srgbClr val="000000"/>
              </a:solidFill>
              <a:round/>
              <a:headEnd/>
              <a:tailEnd/>
            </a:ln>
          </p:spPr>
          <p:txBody>
            <a:bodyPr/>
            <a:lstStyle/>
            <a:p>
              <a:endParaRPr lang="en-US"/>
            </a:p>
          </p:txBody>
        </p:sp>
        <p:sp>
          <p:nvSpPr>
            <p:cNvPr id="3709" name="Freeform 747"/>
            <p:cNvSpPr>
              <a:spLocks noChangeAspect="1"/>
            </p:cNvSpPr>
            <p:nvPr/>
          </p:nvSpPr>
          <p:spPr bwMode="auto">
            <a:xfrm>
              <a:off x="1458" y="581"/>
              <a:ext cx="101" cy="74"/>
            </a:xfrm>
            <a:custGeom>
              <a:avLst/>
              <a:gdLst>
                <a:gd name="T0" fmla="*/ 101 w 54"/>
                <a:gd name="T1" fmla="*/ 68 h 35"/>
                <a:gd name="T2" fmla="*/ 101 w 54"/>
                <a:gd name="T3" fmla="*/ 74 h 35"/>
                <a:gd name="T4" fmla="*/ 0 w 54"/>
                <a:gd name="T5" fmla="*/ 6 h 35"/>
                <a:gd name="T6" fmla="*/ 0 w 54"/>
                <a:gd name="T7" fmla="*/ 0 h 35"/>
                <a:gd name="T8" fmla="*/ 101 w 54"/>
                <a:gd name="T9" fmla="*/ 68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32"/>
                  </a:moveTo>
                  <a:lnTo>
                    <a:pt x="54" y="35"/>
                  </a:lnTo>
                  <a:lnTo>
                    <a:pt x="0" y="3"/>
                  </a:lnTo>
                  <a:lnTo>
                    <a:pt x="0" y="0"/>
                  </a:lnTo>
                  <a:lnTo>
                    <a:pt x="54" y="32"/>
                  </a:lnTo>
                  <a:close/>
                </a:path>
              </a:pathLst>
            </a:custGeom>
            <a:solidFill>
              <a:srgbClr val="000000"/>
            </a:solidFill>
            <a:ln w="9525">
              <a:noFill/>
              <a:round/>
              <a:headEnd/>
              <a:tailEnd/>
            </a:ln>
          </p:spPr>
          <p:txBody>
            <a:bodyPr lIns="82058" tIns="41029" rIns="82058" bIns="41029"/>
            <a:lstStyle/>
            <a:p>
              <a:endParaRPr lang="en-US"/>
            </a:p>
          </p:txBody>
        </p:sp>
        <p:sp>
          <p:nvSpPr>
            <p:cNvPr id="3710" name="Freeform 748"/>
            <p:cNvSpPr>
              <a:spLocks noChangeAspect="1"/>
            </p:cNvSpPr>
            <p:nvPr/>
          </p:nvSpPr>
          <p:spPr bwMode="auto">
            <a:xfrm>
              <a:off x="1559" y="583"/>
              <a:ext cx="104" cy="72"/>
            </a:xfrm>
            <a:custGeom>
              <a:avLst/>
              <a:gdLst>
                <a:gd name="T0" fmla="*/ 102 w 55"/>
                <a:gd name="T1" fmla="*/ 0 h 34"/>
                <a:gd name="T2" fmla="*/ 102 w 55"/>
                <a:gd name="T3" fmla="*/ 2 h 34"/>
                <a:gd name="T4" fmla="*/ 104 w 55"/>
                <a:gd name="T5" fmla="*/ 4 h 34"/>
                <a:gd name="T6" fmla="*/ 0 w 55"/>
                <a:gd name="T7" fmla="*/ 72 h 34"/>
                <a:gd name="T8" fmla="*/ 0 w 55"/>
                <a:gd name="T9" fmla="*/ 66 h 34"/>
                <a:gd name="T10" fmla="*/ 102 w 55"/>
                <a:gd name="T11" fmla="*/ 0 h 34"/>
                <a:gd name="T12" fmla="*/ 0 60000 65536"/>
                <a:gd name="T13" fmla="*/ 0 60000 65536"/>
                <a:gd name="T14" fmla="*/ 0 60000 65536"/>
                <a:gd name="T15" fmla="*/ 0 60000 65536"/>
                <a:gd name="T16" fmla="*/ 0 60000 65536"/>
                <a:gd name="T17" fmla="*/ 0 60000 65536"/>
                <a:gd name="T18" fmla="*/ 0 w 55"/>
                <a:gd name="T19" fmla="*/ 0 h 34"/>
                <a:gd name="T20" fmla="*/ 55 w 5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5" h="34">
                  <a:moveTo>
                    <a:pt x="54" y="0"/>
                  </a:moveTo>
                  <a:lnTo>
                    <a:pt x="54" y="1"/>
                  </a:lnTo>
                  <a:lnTo>
                    <a:pt x="55" y="2"/>
                  </a:lnTo>
                  <a:lnTo>
                    <a:pt x="0" y="34"/>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711" name="Line 749"/>
            <p:cNvSpPr>
              <a:spLocks noChangeAspect="1" noChangeShapeType="1"/>
            </p:cNvSpPr>
            <p:nvPr/>
          </p:nvSpPr>
          <p:spPr bwMode="auto">
            <a:xfrm flipH="1">
              <a:off x="1561" y="587"/>
              <a:ext cx="101" cy="64"/>
            </a:xfrm>
            <a:prstGeom prst="line">
              <a:avLst/>
            </a:prstGeom>
            <a:noFill/>
            <a:ln w="1588">
              <a:solidFill>
                <a:srgbClr val="000000"/>
              </a:solidFill>
              <a:round/>
              <a:headEnd/>
              <a:tailEnd/>
            </a:ln>
          </p:spPr>
          <p:txBody>
            <a:bodyPr/>
            <a:lstStyle/>
            <a:p>
              <a:endParaRPr lang="en-US"/>
            </a:p>
          </p:txBody>
        </p:sp>
        <p:grpSp>
          <p:nvGrpSpPr>
            <p:cNvPr id="9" name="Group 754"/>
            <p:cNvGrpSpPr>
              <a:grpSpLocks noChangeAspect="1"/>
            </p:cNvGrpSpPr>
            <p:nvPr/>
          </p:nvGrpSpPr>
          <p:grpSpPr bwMode="auto">
            <a:xfrm>
              <a:off x="704" y="435"/>
              <a:ext cx="117" cy="30"/>
              <a:chOff x="443" y="1844"/>
              <a:chExt cx="62" cy="14"/>
            </a:xfrm>
          </p:grpSpPr>
          <p:sp>
            <p:nvSpPr>
              <p:cNvPr id="3742" name="Line 750"/>
              <p:cNvSpPr>
                <a:spLocks noChangeAspect="1" noChangeShapeType="1"/>
              </p:cNvSpPr>
              <p:nvPr/>
            </p:nvSpPr>
            <p:spPr bwMode="auto">
              <a:xfrm flipH="1" flipV="1">
                <a:off x="444" y="1845"/>
                <a:ext cx="60" cy="1"/>
              </a:xfrm>
              <a:prstGeom prst="line">
                <a:avLst/>
              </a:prstGeom>
              <a:noFill/>
              <a:ln w="1588">
                <a:solidFill>
                  <a:srgbClr val="000000"/>
                </a:solidFill>
                <a:round/>
                <a:headEnd/>
                <a:tailEnd/>
              </a:ln>
            </p:spPr>
            <p:txBody>
              <a:bodyPr/>
              <a:lstStyle/>
              <a:p>
                <a:endParaRPr lang="en-US"/>
              </a:p>
            </p:txBody>
          </p:sp>
          <p:sp>
            <p:nvSpPr>
              <p:cNvPr id="3743" name="Freeform 751"/>
              <p:cNvSpPr>
                <a:spLocks noChangeAspect="1"/>
              </p:cNvSpPr>
              <p:nvPr/>
            </p:nvSpPr>
            <p:spPr bwMode="auto">
              <a:xfrm>
                <a:off x="443" y="1844"/>
                <a:ext cx="62" cy="3"/>
              </a:xfrm>
              <a:custGeom>
                <a:avLst/>
                <a:gdLst>
                  <a:gd name="T0" fmla="*/ 62 w 62"/>
                  <a:gd name="T1" fmla="*/ 1 h 3"/>
                  <a:gd name="T2" fmla="*/ 61 w 62"/>
                  <a:gd name="T3" fmla="*/ 3 h 3"/>
                  <a:gd name="T4" fmla="*/ 1 w 62"/>
                  <a:gd name="T5" fmla="*/ 2 h 3"/>
                  <a:gd name="T6" fmla="*/ 0 w 62"/>
                  <a:gd name="T7" fmla="*/ 0 h 3"/>
                  <a:gd name="T8" fmla="*/ 62 w 62"/>
                  <a:gd name="T9" fmla="*/ 1 h 3"/>
                  <a:gd name="T10" fmla="*/ 0 60000 65536"/>
                  <a:gd name="T11" fmla="*/ 0 60000 65536"/>
                  <a:gd name="T12" fmla="*/ 0 60000 65536"/>
                  <a:gd name="T13" fmla="*/ 0 60000 65536"/>
                  <a:gd name="T14" fmla="*/ 0 60000 65536"/>
                  <a:gd name="T15" fmla="*/ 0 w 62"/>
                  <a:gd name="T16" fmla="*/ 0 h 3"/>
                  <a:gd name="T17" fmla="*/ 62 w 62"/>
                  <a:gd name="T18" fmla="*/ 3 h 3"/>
                </a:gdLst>
                <a:ahLst/>
                <a:cxnLst>
                  <a:cxn ang="T10">
                    <a:pos x="T0" y="T1"/>
                  </a:cxn>
                  <a:cxn ang="T11">
                    <a:pos x="T2" y="T3"/>
                  </a:cxn>
                  <a:cxn ang="T12">
                    <a:pos x="T4" y="T5"/>
                  </a:cxn>
                  <a:cxn ang="T13">
                    <a:pos x="T6" y="T7"/>
                  </a:cxn>
                  <a:cxn ang="T14">
                    <a:pos x="T8" y="T9"/>
                  </a:cxn>
                </a:cxnLst>
                <a:rect l="T15" t="T16" r="T17" b="T18"/>
                <a:pathLst>
                  <a:path w="62" h="3">
                    <a:moveTo>
                      <a:pt x="62" y="1"/>
                    </a:moveTo>
                    <a:lnTo>
                      <a:pt x="61" y="3"/>
                    </a:lnTo>
                    <a:lnTo>
                      <a:pt x="1" y="2"/>
                    </a:lnTo>
                    <a:lnTo>
                      <a:pt x="0" y="0"/>
                    </a:lnTo>
                    <a:lnTo>
                      <a:pt x="62" y="1"/>
                    </a:lnTo>
                    <a:close/>
                  </a:path>
                </a:pathLst>
              </a:custGeom>
              <a:solidFill>
                <a:srgbClr val="000000"/>
              </a:solidFill>
              <a:ln w="9525">
                <a:noFill/>
                <a:round/>
                <a:headEnd/>
                <a:tailEnd/>
              </a:ln>
            </p:spPr>
            <p:txBody>
              <a:bodyPr lIns="82058" tIns="41029" rIns="82058" bIns="41029"/>
              <a:lstStyle/>
              <a:p>
                <a:endParaRPr lang="en-US"/>
              </a:p>
            </p:txBody>
          </p:sp>
          <p:sp>
            <p:nvSpPr>
              <p:cNvPr id="3744" name="Freeform 752"/>
              <p:cNvSpPr>
                <a:spLocks noChangeAspect="1"/>
              </p:cNvSpPr>
              <p:nvPr/>
            </p:nvSpPr>
            <p:spPr bwMode="auto">
              <a:xfrm>
                <a:off x="448" y="1855"/>
                <a:ext cx="54" cy="3"/>
              </a:xfrm>
              <a:custGeom>
                <a:avLst/>
                <a:gdLst>
                  <a:gd name="T0" fmla="*/ 54 w 54"/>
                  <a:gd name="T1" fmla="*/ 1 h 3"/>
                  <a:gd name="T2" fmla="*/ 54 w 54"/>
                  <a:gd name="T3" fmla="*/ 3 h 3"/>
                  <a:gd name="T4" fmla="*/ 0 w 54"/>
                  <a:gd name="T5" fmla="*/ 2 h 3"/>
                  <a:gd name="T6" fmla="*/ 0 w 54"/>
                  <a:gd name="T7" fmla="*/ 0 h 3"/>
                  <a:gd name="T8" fmla="*/ 54 w 54"/>
                  <a:gd name="T9" fmla="*/ 1 h 3"/>
                  <a:gd name="T10" fmla="*/ 0 60000 65536"/>
                  <a:gd name="T11" fmla="*/ 0 60000 65536"/>
                  <a:gd name="T12" fmla="*/ 0 60000 65536"/>
                  <a:gd name="T13" fmla="*/ 0 60000 65536"/>
                  <a:gd name="T14" fmla="*/ 0 60000 65536"/>
                  <a:gd name="T15" fmla="*/ 0 w 54"/>
                  <a:gd name="T16" fmla="*/ 0 h 3"/>
                  <a:gd name="T17" fmla="*/ 54 w 54"/>
                  <a:gd name="T18" fmla="*/ 3 h 3"/>
                </a:gdLst>
                <a:ahLst/>
                <a:cxnLst>
                  <a:cxn ang="T10">
                    <a:pos x="T0" y="T1"/>
                  </a:cxn>
                  <a:cxn ang="T11">
                    <a:pos x="T2" y="T3"/>
                  </a:cxn>
                  <a:cxn ang="T12">
                    <a:pos x="T4" y="T5"/>
                  </a:cxn>
                  <a:cxn ang="T13">
                    <a:pos x="T6" y="T7"/>
                  </a:cxn>
                  <a:cxn ang="T14">
                    <a:pos x="T8" y="T9"/>
                  </a:cxn>
                </a:cxnLst>
                <a:rect l="T15" t="T16" r="T17" b="T18"/>
                <a:pathLst>
                  <a:path w="54" h="3">
                    <a:moveTo>
                      <a:pt x="54" y="1"/>
                    </a:moveTo>
                    <a:lnTo>
                      <a:pt x="54" y="3"/>
                    </a:lnTo>
                    <a:lnTo>
                      <a:pt x="0" y="2"/>
                    </a:lnTo>
                    <a:lnTo>
                      <a:pt x="0" y="0"/>
                    </a:lnTo>
                    <a:lnTo>
                      <a:pt x="54" y="1"/>
                    </a:lnTo>
                    <a:close/>
                  </a:path>
                </a:pathLst>
              </a:custGeom>
              <a:solidFill>
                <a:srgbClr val="000000"/>
              </a:solidFill>
              <a:ln w="9525">
                <a:noFill/>
                <a:round/>
                <a:headEnd/>
                <a:tailEnd/>
              </a:ln>
            </p:spPr>
            <p:txBody>
              <a:bodyPr lIns="82058" tIns="41029" rIns="82058" bIns="41029"/>
              <a:lstStyle/>
              <a:p>
                <a:endParaRPr lang="en-US"/>
              </a:p>
            </p:txBody>
          </p:sp>
          <p:sp>
            <p:nvSpPr>
              <p:cNvPr id="3745" name="Line 753"/>
              <p:cNvSpPr>
                <a:spLocks noChangeAspect="1" noChangeShapeType="1"/>
              </p:cNvSpPr>
              <p:nvPr/>
            </p:nvSpPr>
            <p:spPr bwMode="auto">
              <a:xfrm flipH="1" flipV="1">
                <a:off x="448" y="1856"/>
                <a:ext cx="53" cy="1"/>
              </a:xfrm>
              <a:prstGeom prst="line">
                <a:avLst/>
              </a:prstGeom>
              <a:noFill/>
              <a:ln w="1588">
                <a:solidFill>
                  <a:srgbClr val="000000"/>
                </a:solidFill>
                <a:round/>
                <a:headEnd/>
                <a:tailEnd/>
              </a:ln>
            </p:spPr>
            <p:txBody>
              <a:bodyPr/>
              <a:lstStyle/>
              <a:p>
                <a:endParaRPr lang="en-US"/>
              </a:p>
            </p:txBody>
          </p:sp>
        </p:grpSp>
        <p:sp>
          <p:nvSpPr>
            <p:cNvPr id="3713" name="Line 755"/>
            <p:cNvSpPr>
              <a:spLocks noChangeAspect="1" noChangeShapeType="1"/>
            </p:cNvSpPr>
            <p:nvPr/>
          </p:nvSpPr>
          <p:spPr bwMode="auto">
            <a:xfrm flipH="1">
              <a:off x="818" y="587"/>
              <a:ext cx="100" cy="64"/>
            </a:xfrm>
            <a:prstGeom prst="line">
              <a:avLst/>
            </a:prstGeom>
            <a:noFill/>
            <a:ln w="1588">
              <a:solidFill>
                <a:srgbClr val="000000"/>
              </a:solidFill>
              <a:round/>
              <a:headEnd/>
              <a:tailEnd/>
            </a:ln>
          </p:spPr>
          <p:txBody>
            <a:bodyPr/>
            <a:lstStyle/>
            <a:p>
              <a:endParaRPr lang="en-US"/>
            </a:p>
          </p:txBody>
        </p:sp>
        <p:sp>
          <p:nvSpPr>
            <p:cNvPr id="3714" name="Freeform 756"/>
            <p:cNvSpPr>
              <a:spLocks noChangeAspect="1"/>
            </p:cNvSpPr>
            <p:nvPr/>
          </p:nvSpPr>
          <p:spPr bwMode="auto">
            <a:xfrm>
              <a:off x="815" y="581"/>
              <a:ext cx="105" cy="74"/>
            </a:xfrm>
            <a:custGeom>
              <a:avLst/>
              <a:gdLst>
                <a:gd name="T0" fmla="*/ 105 w 55"/>
                <a:gd name="T1" fmla="*/ 0 h 35"/>
                <a:gd name="T2" fmla="*/ 105 w 55"/>
                <a:gd name="T3" fmla="*/ 6 h 35"/>
                <a:gd name="T4" fmla="*/ 2 w 55"/>
                <a:gd name="T5" fmla="*/ 74 h 35"/>
                <a:gd name="T6" fmla="*/ 0 w 55"/>
                <a:gd name="T7" fmla="*/ 68 h 35"/>
                <a:gd name="T8" fmla="*/ 105 w 55"/>
                <a:gd name="T9" fmla="*/ 0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0"/>
                  </a:moveTo>
                  <a:lnTo>
                    <a:pt x="55" y="3"/>
                  </a:lnTo>
                  <a:lnTo>
                    <a:pt x="1" y="35"/>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715" name="Freeform 757"/>
            <p:cNvSpPr>
              <a:spLocks noChangeAspect="1"/>
            </p:cNvSpPr>
            <p:nvPr/>
          </p:nvSpPr>
          <p:spPr bwMode="auto">
            <a:xfrm>
              <a:off x="920" y="581"/>
              <a:ext cx="105" cy="72"/>
            </a:xfrm>
            <a:custGeom>
              <a:avLst/>
              <a:gdLst>
                <a:gd name="T0" fmla="*/ 105 w 55"/>
                <a:gd name="T1" fmla="*/ 68 h 34"/>
                <a:gd name="T2" fmla="*/ 105 w 55"/>
                <a:gd name="T3" fmla="*/ 70 h 34"/>
                <a:gd name="T4" fmla="*/ 103 w 55"/>
                <a:gd name="T5" fmla="*/ 72 h 34"/>
                <a:gd name="T6" fmla="*/ 0 w 55"/>
                <a:gd name="T7" fmla="*/ 6 h 34"/>
                <a:gd name="T8" fmla="*/ 0 w 55"/>
                <a:gd name="T9" fmla="*/ 0 h 34"/>
                <a:gd name="T10" fmla="*/ 105 w 55"/>
                <a:gd name="T11" fmla="*/ 68 h 34"/>
                <a:gd name="T12" fmla="*/ 0 60000 65536"/>
                <a:gd name="T13" fmla="*/ 0 60000 65536"/>
                <a:gd name="T14" fmla="*/ 0 60000 65536"/>
                <a:gd name="T15" fmla="*/ 0 60000 65536"/>
                <a:gd name="T16" fmla="*/ 0 60000 65536"/>
                <a:gd name="T17" fmla="*/ 0 60000 65536"/>
                <a:gd name="T18" fmla="*/ 0 w 55"/>
                <a:gd name="T19" fmla="*/ 0 h 34"/>
                <a:gd name="T20" fmla="*/ 55 w 5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5" h="34">
                  <a:moveTo>
                    <a:pt x="55" y="32"/>
                  </a:moveTo>
                  <a:lnTo>
                    <a:pt x="55" y="33"/>
                  </a:lnTo>
                  <a:lnTo>
                    <a:pt x="54" y="34"/>
                  </a:lnTo>
                  <a:lnTo>
                    <a:pt x="0" y="3"/>
                  </a:lnTo>
                  <a:lnTo>
                    <a:pt x="0" y="0"/>
                  </a:lnTo>
                  <a:lnTo>
                    <a:pt x="55" y="32"/>
                  </a:lnTo>
                  <a:close/>
                </a:path>
              </a:pathLst>
            </a:custGeom>
            <a:solidFill>
              <a:srgbClr val="000000"/>
            </a:solidFill>
            <a:ln w="9525">
              <a:noFill/>
              <a:round/>
              <a:headEnd/>
              <a:tailEnd/>
            </a:ln>
          </p:spPr>
          <p:txBody>
            <a:bodyPr lIns="82058" tIns="41029" rIns="82058" bIns="41029"/>
            <a:lstStyle/>
            <a:p>
              <a:endParaRPr lang="en-US"/>
            </a:p>
          </p:txBody>
        </p:sp>
        <p:sp>
          <p:nvSpPr>
            <p:cNvPr id="3716" name="Line 758"/>
            <p:cNvSpPr>
              <a:spLocks noChangeAspect="1" noChangeShapeType="1"/>
            </p:cNvSpPr>
            <p:nvPr/>
          </p:nvSpPr>
          <p:spPr bwMode="auto">
            <a:xfrm flipH="1" flipV="1">
              <a:off x="921" y="587"/>
              <a:ext cx="102" cy="64"/>
            </a:xfrm>
            <a:prstGeom prst="line">
              <a:avLst/>
            </a:prstGeom>
            <a:noFill/>
            <a:ln w="1588">
              <a:solidFill>
                <a:srgbClr val="000000"/>
              </a:solidFill>
              <a:round/>
              <a:headEnd/>
              <a:tailEnd/>
            </a:ln>
          </p:spPr>
          <p:txBody>
            <a:bodyPr/>
            <a:lstStyle/>
            <a:p>
              <a:endParaRPr lang="en-US"/>
            </a:p>
          </p:txBody>
        </p:sp>
        <p:sp>
          <p:nvSpPr>
            <p:cNvPr id="3717" name="Line 759"/>
            <p:cNvSpPr>
              <a:spLocks noChangeAspect="1" noChangeShapeType="1"/>
            </p:cNvSpPr>
            <p:nvPr/>
          </p:nvSpPr>
          <p:spPr bwMode="auto">
            <a:xfrm flipH="1">
              <a:off x="1026" y="651"/>
              <a:ext cx="118" cy="2"/>
            </a:xfrm>
            <a:prstGeom prst="line">
              <a:avLst/>
            </a:prstGeom>
            <a:noFill/>
            <a:ln w="1588">
              <a:solidFill>
                <a:srgbClr val="000000"/>
              </a:solidFill>
              <a:round/>
              <a:headEnd/>
              <a:tailEnd/>
            </a:ln>
          </p:spPr>
          <p:txBody>
            <a:bodyPr/>
            <a:lstStyle/>
            <a:p>
              <a:endParaRPr lang="en-US"/>
            </a:p>
          </p:txBody>
        </p:sp>
        <p:sp>
          <p:nvSpPr>
            <p:cNvPr id="3718" name="Freeform 760"/>
            <p:cNvSpPr>
              <a:spLocks noChangeAspect="1"/>
            </p:cNvSpPr>
            <p:nvPr/>
          </p:nvSpPr>
          <p:spPr bwMode="auto">
            <a:xfrm>
              <a:off x="1025" y="649"/>
              <a:ext cx="121" cy="6"/>
            </a:xfrm>
            <a:custGeom>
              <a:avLst/>
              <a:gdLst>
                <a:gd name="T0" fmla="*/ 119 w 63"/>
                <a:gd name="T1" fmla="*/ 0 h 3"/>
                <a:gd name="T2" fmla="*/ 121 w 63"/>
                <a:gd name="T3" fmla="*/ 2 h 3"/>
                <a:gd name="T4" fmla="*/ 117 w 63"/>
                <a:gd name="T5" fmla="*/ 6 h 3"/>
                <a:gd name="T6" fmla="*/ 4 w 63"/>
                <a:gd name="T7" fmla="*/ 6 h 3"/>
                <a:gd name="T8" fmla="*/ 0 w 63"/>
                <a:gd name="T9" fmla="*/ 2 h 3"/>
                <a:gd name="T10" fmla="*/ 0 w 63"/>
                <a:gd name="T11" fmla="*/ 0 h 3"/>
                <a:gd name="T12" fmla="*/ 119 w 63"/>
                <a:gd name="T13" fmla="*/ 0 h 3"/>
                <a:gd name="T14" fmla="*/ 0 60000 65536"/>
                <a:gd name="T15" fmla="*/ 0 60000 65536"/>
                <a:gd name="T16" fmla="*/ 0 60000 65536"/>
                <a:gd name="T17" fmla="*/ 0 60000 65536"/>
                <a:gd name="T18" fmla="*/ 0 60000 65536"/>
                <a:gd name="T19" fmla="*/ 0 60000 65536"/>
                <a:gd name="T20" fmla="*/ 0 60000 65536"/>
                <a:gd name="T21" fmla="*/ 0 w 63"/>
                <a:gd name="T22" fmla="*/ 0 h 3"/>
                <a:gd name="T23" fmla="*/ 63 w 63"/>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3">
                  <a:moveTo>
                    <a:pt x="62" y="0"/>
                  </a:moveTo>
                  <a:lnTo>
                    <a:pt x="63" y="1"/>
                  </a:lnTo>
                  <a:lnTo>
                    <a:pt x="61" y="3"/>
                  </a:lnTo>
                  <a:lnTo>
                    <a:pt x="2" y="3"/>
                  </a:lnTo>
                  <a:lnTo>
                    <a:pt x="0" y="1"/>
                  </a:lnTo>
                  <a:lnTo>
                    <a:pt x="0" y="0"/>
                  </a:lnTo>
                  <a:lnTo>
                    <a:pt x="62" y="0"/>
                  </a:lnTo>
                  <a:close/>
                </a:path>
              </a:pathLst>
            </a:custGeom>
            <a:solidFill>
              <a:srgbClr val="000000"/>
            </a:solidFill>
            <a:ln w="9525">
              <a:noFill/>
              <a:round/>
              <a:headEnd/>
              <a:tailEnd/>
            </a:ln>
          </p:spPr>
          <p:txBody>
            <a:bodyPr lIns="82058" tIns="41029" rIns="82058" bIns="41029"/>
            <a:lstStyle/>
            <a:p>
              <a:endParaRPr lang="en-US"/>
            </a:p>
          </p:txBody>
        </p:sp>
        <p:sp>
          <p:nvSpPr>
            <p:cNvPr id="3719" name="Freeform 761"/>
            <p:cNvSpPr>
              <a:spLocks noChangeAspect="1"/>
            </p:cNvSpPr>
            <p:nvPr/>
          </p:nvSpPr>
          <p:spPr bwMode="auto">
            <a:xfrm>
              <a:off x="603" y="435"/>
              <a:ext cx="102" cy="109"/>
            </a:xfrm>
            <a:custGeom>
              <a:avLst/>
              <a:gdLst>
                <a:gd name="T0" fmla="*/ 6 w 54"/>
                <a:gd name="T1" fmla="*/ 109 h 52"/>
                <a:gd name="T2" fmla="*/ 0 w 54"/>
                <a:gd name="T3" fmla="*/ 109 h 52"/>
                <a:gd name="T4" fmla="*/ 100 w 54"/>
                <a:gd name="T5" fmla="*/ 0 h 52"/>
                <a:gd name="T6" fmla="*/ 102 w 54"/>
                <a:gd name="T7" fmla="*/ 4 h 52"/>
                <a:gd name="T8" fmla="*/ 6 w 54"/>
                <a:gd name="T9" fmla="*/ 109 h 52"/>
                <a:gd name="T10" fmla="*/ 0 60000 65536"/>
                <a:gd name="T11" fmla="*/ 0 60000 65536"/>
                <a:gd name="T12" fmla="*/ 0 60000 65536"/>
                <a:gd name="T13" fmla="*/ 0 60000 65536"/>
                <a:gd name="T14" fmla="*/ 0 60000 65536"/>
                <a:gd name="T15" fmla="*/ 0 w 54"/>
                <a:gd name="T16" fmla="*/ 0 h 52"/>
                <a:gd name="T17" fmla="*/ 54 w 54"/>
                <a:gd name="T18" fmla="*/ 52 h 52"/>
              </a:gdLst>
              <a:ahLst/>
              <a:cxnLst>
                <a:cxn ang="T10">
                  <a:pos x="T0" y="T1"/>
                </a:cxn>
                <a:cxn ang="T11">
                  <a:pos x="T2" y="T3"/>
                </a:cxn>
                <a:cxn ang="T12">
                  <a:pos x="T4" y="T5"/>
                </a:cxn>
                <a:cxn ang="T13">
                  <a:pos x="T6" y="T7"/>
                </a:cxn>
                <a:cxn ang="T14">
                  <a:pos x="T8" y="T9"/>
                </a:cxn>
              </a:cxnLst>
              <a:rect l="T15" t="T16" r="T17" b="T18"/>
              <a:pathLst>
                <a:path w="54" h="52">
                  <a:moveTo>
                    <a:pt x="3" y="52"/>
                  </a:moveTo>
                  <a:lnTo>
                    <a:pt x="0" y="52"/>
                  </a:lnTo>
                  <a:lnTo>
                    <a:pt x="53" y="0"/>
                  </a:lnTo>
                  <a:lnTo>
                    <a:pt x="54" y="2"/>
                  </a:lnTo>
                  <a:lnTo>
                    <a:pt x="3" y="52"/>
                  </a:lnTo>
                  <a:close/>
                </a:path>
              </a:pathLst>
            </a:custGeom>
            <a:solidFill>
              <a:srgbClr val="000000"/>
            </a:solidFill>
            <a:ln w="9525">
              <a:noFill/>
              <a:round/>
              <a:headEnd/>
              <a:tailEnd/>
            </a:ln>
          </p:spPr>
          <p:txBody>
            <a:bodyPr lIns="82058" tIns="41029" rIns="82058" bIns="41029"/>
            <a:lstStyle/>
            <a:p>
              <a:endParaRPr lang="en-US"/>
            </a:p>
          </p:txBody>
        </p:sp>
        <p:sp>
          <p:nvSpPr>
            <p:cNvPr id="3720" name="Line 762"/>
            <p:cNvSpPr>
              <a:spLocks noChangeAspect="1" noChangeShapeType="1"/>
            </p:cNvSpPr>
            <p:nvPr/>
          </p:nvSpPr>
          <p:spPr bwMode="auto">
            <a:xfrm flipV="1">
              <a:off x="606" y="440"/>
              <a:ext cx="95" cy="103"/>
            </a:xfrm>
            <a:prstGeom prst="line">
              <a:avLst/>
            </a:prstGeom>
            <a:noFill/>
            <a:ln w="1588">
              <a:solidFill>
                <a:srgbClr val="000000"/>
              </a:solidFill>
              <a:round/>
              <a:headEnd/>
              <a:tailEnd/>
            </a:ln>
          </p:spPr>
          <p:txBody>
            <a:bodyPr/>
            <a:lstStyle/>
            <a:p>
              <a:endParaRPr lang="en-US"/>
            </a:p>
          </p:txBody>
        </p:sp>
        <p:sp>
          <p:nvSpPr>
            <p:cNvPr id="3721" name="Line 763"/>
            <p:cNvSpPr>
              <a:spLocks noChangeAspect="1" noChangeShapeType="1"/>
            </p:cNvSpPr>
            <p:nvPr/>
          </p:nvSpPr>
          <p:spPr bwMode="auto">
            <a:xfrm>
              <a:off x="606" y="546"/>
              <a:ext cx="95" cy="107"/>
            </a:xfrm>
            <a:prstGeom prst="line">
              <a:avLst/>
            </a:prstGeom>
            <a:noFill/>
            <a:ln w="1588">
              <a:solidFill>
                <a:srgbClr val="000000"/>
              </a:solidFill>
              <a:round/>
              <a:headEnd/>
              <a:tailEnd/>
            </a:ln>
          </p:spPr>
          <p:txBody>
            <a:bodyPr/>
            <a:lstStyle/>
            <a:p>
              <a:endParaRPr lang="en-US"/>
            </a:p>
          </p:txBody>
        </p:sp>
        <p:sp>
          <p:nvSpPr>
            <p:cNvPr id="3722" name="Freeform 764"/>
            <p:cNvSpPr>
              <a:spLocks noChangeAspect="1"/>
            </p:cNvSpPr>
            <p:nvPr/>
          </p:nvSpPr>
          <p:spPr bwMode="auto">
            <a:xfrm>
              <a:off x="603" y="544"/>
              <a:ext cx="102" cy="114"/>
            </a:xfrm>
            <a:custGeom>
              <a:avLst/>
              <a:gdLst>
                <a:gd name="T0" fmla="*/ 0 w 54"/>
                <a:gd name="T1" fmla="*/ 0 h 53"/>
                <a:gd name="T2" fmla="*/ 6 w 54"/>
                <a:gd name="T3" fmla="*/ 0 h 53"/>
                <a:gd name="T4" fmla="*/ 102 w 54"/>
                <a:gd name="T5" fmla="*/ 108 h 53"/>
                <a:gd name="T6" fmla="*/ 100 w 54"/>
                <a:gd name="T7" fmla="*/ 114 h 53"/>
                <a:gd name="T8" fmla="*/ 0 w 54"/>
                <a:gd name="T9" fmla="*/ 0 h 53"/>
                <a:gd name="T10" fmla="*/ 0 60000 65536"/>
                <a:gd name="T11" fmla="*/ 0 60000 65536"/>
                <a:gd name="T12" fmla="*/ 0 60000 65536"/>
                <a:gd name="T13" fmla="*/ 0 60000 65536"/>
                <a:gd name="T14" fmla="*/ 0 60000 65536"/>
                <a:gd name="T15" fmla="*/ 0 w 54"/>
                <a:gd name="T16" fmla="*/ 0 h 53"/>
                <a:gd name="T17" fmla="*/ 54 w 54"/>
                <a:gd name="T18" fmla="*/ 53 h 53"/>
              </a:gdLst>
              <a:ahLst/>
              <a:cxnLst>
                <a:cxn ang="T10">
                  <a:pos x="T0" y="T1"/>
                </a:cxn>
                <a:cxn ang="T11">
                  <a:pos x="T2" y="T3"/>
                </a:cxn>
                <a:cxn ang="T12">
                  <a:pos x="T4" y="T5"/>
                </a:cxn>
                <a:cxn ang="T13">
                  <a:pos x="T6" y="T7"/>
                </a:cxn>
                <a:cxn ang="T14">
                  <a:pos x="T8" y="T9"/>
                </a:cxn>
              </a:cxnLst>
              <a:rect l="T15" t="T16" r="T17" b="T18"/>
              <a:pathLst>
                <a:path w="54" h="53">
                  <a:moveTo>
                    <a:pt x="0" y="0"/>
                  </a:moveTo>
                  <a:lnTo>
                    <a:pt x="3" y="0"/>
                  </a:lnTo>
                  <a:lnTo>
                    <a:pt x="54" y="50"/>
                  </a:lnTo>
                  <a:lnTo>
                    <a:pt x="53" y="53"/>
                  </a:lnTo>
                  <a:lnTo>
                    <a:pt x="0" y="0"/>
                  </a:lnTo>
                  <a:close/>
                </a:path>
              </a:pathLst>
            </a:custGeom>
            <a:solidFill>
              <a:srgbClr val="000000"/>
            </a:solidFill>
            <a:ln w="9525">
              <a:noFill/>
              <a:round/>
              <a:headEnd/>
              <a:tailEnd/>
            </a:ln>
          </p:spPr>
          <p:txBody>
            <a:bodyPr lIns="82058" tIns="41029" rIns="82058" bIns="41029"/>
            <a:lstStyle/>
            <a:p>
              <a:endParaRPr lang="en-US"/>
            </a:p>
          </p:txBody>
        </p:sp>
        <p:grpSp>
          <p:nvGrpSpPr>
            <p:cNvPr id="10" name="Group 769"/>
            <p:cNvGrpSpPr>
              <a:grpSpLocks noChangeAspect="1"/>
            </p:cNvGrpSpPr>
            <p:nvPr/>
          </p:nvGrpSpPr>
          <p:grpSpPr bwMode="auto">
            <a:xfrm>
              <a:off x="1030" y="431"/>
              <a:ext cx="116" cy="34"/>
              <a:chOff x="614" y="1842"/>
              <a:chExt cx="61" cy="16"/>
            </a:xfrm>
          </p:grpSpPr>
          <p:sp>
            <p:nvSpPr>
              <p:cNvPr id="3738" name="Line 765"/>
              <p:cNvSpPr>
                <a:spLocks noChangeAspect="1" noChangeShapeType="1"/>
              </p:cNvSpPr>
              <p:nvPr/>
            </p:nvSpPr>
            <p:spPr bwMode="auto">
              <a:xfrm flipH="1">
                <a:off x="615" y="1844"/>
                <a:ext cx="59" cy="2"/>
              </a:xfrm>
              <a:prstGeom prst="line">
                <a:avLst/>
              </a:prstGeom>
              <a:noFill/>
              <a:ln w="1588">
                <a:solidFill>
                  <a:srgbClr val="000000"/>
                </a:solidFill>
                <a:round/>
                <a:headEnd/>
                <a:tailEnd/>
              </a:ln>
            </p:spPr>
            <p:txBody>
              <a:bodyPr/>
              <a:lstStyle/>
              <a:p>
                <a:endParaRPr lang="en-US"/>
              </a:p>
            </p:txBody>
          </p:sp>
          <p:sp>
            <p:nvSpPr>
              <p:cNvPr id="3739" name="Freeform 766"/>
              <p:cNvSpPr>
                <a:spLocks noChangeAspect="1"/>
              </p:cNvSpPr>
              <p:nvPr/>
            </p:nvSpPr>
            <p:spPr bwMode="auto">
              <a:xfrm>
                <a:off x="614" y="1842"/>
                <a:ext cx="61" cy="5"/>
              </a:xfrm>
              <a:custGeom>
                <a:avLst/>
                <a:gdLst>
                  <a:gd name="T0" fmla="*/ 61 w 61"/>
                  <a:gd name="T1" fmla="*/ 0 h 5"/>
                  <a:gd name="T2" fmla="*/ 60 w 61"/>
                  <a:gd name="T3" fmla="*/ 3 h 5"/>
                  <a:gd name="T4" fmla="*/ 0 w 61"/>
                  <a:gd name="T5" fmla="*/ 5 h 5"/>
                  <a:gd name="T6" fmla="*/ 0 w 61"/>
                  <a:gd name="T7" fmla="*/ 3 h 5"/>
                  <a:gd name="T8" fmla="*/ 61 w 61"/>
                  <a:gd name="T9" fmla="*/ 0 h 5"/>
                  <a:gd name="T10" fmla="*/ 0 60000 65536"/>
                  <a:gd name="T11" fmla="*/ 0 60000 65536"/>
                  <a:gd name="T12" fmla="*/ 0 60000 65536"/>
                  <a:gd name="T13" fmla="*/ 0 60000 65536"/>
                  <a:gd name="T14" fmla="*/ 0 60000 65536"/>
                  <a:gd name="T15" fmla="*/ 0 w 61"/>
                  <a:gd name="T16" fmla="*/ 0 h 5"/>
                  <a:gd name="T17" fmla="*/ 61 w 61"/>
                  <a:gd name="T18" fmla="*/ 5 h 5"/>
                </a:gdLst>
                <a:ahLst/>
                <a:cxnLst>
                  <a:cxn ang="T10">
                    <a:pos x="T0" y="T1"/>
                  </a:cxn>
                  <a:cxn ang="T11">
                    <a:pos x="T2" y="T3"/>
                  </a:cxn>
                  <a:cxn ang="T12">
                    <a:pos x="T4" y="T5"/>
                  </a:cxn>
                  <a:cxn ang="T13">
                    <a:pos x="T6" y="T7"/>
                  </a:cxn>
                  <a:cxn ang="T14">
                    <a:pos x="T8" y="T9"/>
                  </a:cxn>
                </a:cxnLst>
                <a:rect l="T15" t="T16" r="T17" b="T18"/>
                <a:pathLst>
                  <a:path w="61" h="5">
                    <a:moveTo>
                      <a:pt x="61" y="0"/>
                    </a:moveTo>
                    <a:lnTo>
                      <a:pt x="60" y="3"/>
                    </a:lnTo>
                    <a:lnTo>
                      <a:pt x="0" y="5"/>
                    </a:lnTo>
                    <a:lnTo>
                      <a:pt x="0" y="3"/>
                    </a:lnTo>
                    <a:lnTo>
                      <a:pt x="61" y="0"/>
                    </a:lnTo>
                    <a:close/>
                  </a:path>
                </a:pathLst>
              </a:custGeom>
              <a:solidFill>
                <a:srgbClr val="000000"/>
              </a:solidFill>
              <a:ln w="9525">
                <a:noFill/>
                <a:round/>
                <a:headEnd/>
                <a:tailEnd/>
              </a:ln>
            </p:spPr>
            <p:txBody>
              <a:bodyPr lIns="82058" tIns="41029" rIns="82058" bIns="41029"/>
              <a:lstStyle/>
              <a:p>
                <a:endParaRPr lang="en-US"/>
              </a:p>
            </p:txBody>
          </p:sp>
          <p:sp>
            <p:nvSpPr>
              <p:cNvPr id="3740" name="Freeform 767"/>
              <p:cNvSpPr>
                <a:spLocks noChangeAspect="1"/>
              </p:cNvSpPr>
              <p:nvPr/>
            </p:nvSpPr>
            <p:spPr bwMode="auto">
              <a:xfrm>
                <a:off x="617" y="1853"/>
                <a:ext cx="55" cy="5"/>
              </a:xfrm>
              <a:custGeom>
                <a:avLst/>
                <a:gdLst>
                  <a:gd name="T0" fmla="*/ 55 w 55"/>
                  <a:gd name="T1" fmla="*/ 0 h 5"/>
                  <a:gd name="T2" fmla="*/ 55 w 55"/>
                  <a:gd name="T3" fmla="*/ 3 h 5"/>
                  <a:gd name="T4" fmla="*/ 0 w 55"/>
                  <a:gd name="T5" fmla="*/ 5 h 5"/>
                  <a:gd name="T6" fmla="*/ 0 w 55"/>
                  <a:gd name="T7" fmla="*/ 2 h 5"/>
                  <a:gd name="T8" fmla="*/ 55 w 55"/>
                  <a:gd name="T9" fmla="*/ 0 h 5"/>
                  <a:gd name="T10" fmla="*/ 0 60000 65536"/>
                  <a:gd name="T11" fmla="*/ 0 60000 65536"/>
                  <a:gd name="T12" fmla="*/ 0 60000 65536"/>
                  <a:gd name="T13" fmla="*/ 0 60000 65536"/>
                  <a:gd name="T14" fmla="*/ 0 60000 65536"/>
                  <a:gd name="T15" fmla="*/ 0 w 55"/>
                  <a:gd name="T16" fmla="*/ 0 h 5"/>
                  <a:gd name="T17" fmla="*/ 55 w 55"/>
                  <a:gd name="T18" fmla="*/ 5 h 5"/>
                </a:gdLst>
                <a:ahLst/>
                <a:cxnLst>
                  <a:cxn ang="T10">
                    <a:pos x="T0" y="T1"/>
                  </a:cxn>
                  <a:cxn ang="T11">
                    <a:pos x="T2" y="T3"/>
                  </a:cxn>
                  <a:cxn ang="T12">
                    <a:pos x="T4" y="T5"/>
                  </a:cxn>
                  <a:cxn ang="T13">
                    <a:pos x="T6" y="T7"/>
                  </a:cxn>
                  <a:cxn ang="T14">
                    <a:pos x="T8" y="T9"/>
                  </a:cxn>
                </a:cxnLst>
                <a:rect l="T15" t="T16" r="T17" b="T18"/>
                <a:pathLst>
                  <a:path w="55" h="5">
                    <a:moveTo>
                      <a:pt x="55" y="0"/>
                    </a:moveTo>
                    <a:lnTo>
                      <a:pt x="55" y="3"/>
                    </a:lnTo>
                    <a:lnTo>
                      <a:pt x="0" y="5"/>
                    </a:lnTo>
                    <a:lnTo>
                      <a:pt x="0" y="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741" name="Line 768"/>
              <p:cNvSpPr>
                <a:spLocks noChangeAspect="1" noChangeShapeType="1"/>
              </p:cNvSpPr>
              <p:nvPr/>
            </p:nvSpPr>
            <p:spPr bwMode="auto">
              <a:xfrm flipH="1">
                <a:off x="618" y="1855"/>
                <a:ext cx="53" cy="2"/>
              </a:xfrm>
              <a:prstGeom prst="line">
                <a:avLst/>
              </a:prstGeom>
              <a:noFill/>
              <a:ln w="1588">
                <a:solidFill>
                  <a:srgbClr val="000000"/>
                </a:solidFill>
                <a:round/>
                <a:headEnd/>
                <a:tailEnd/>
              </a:ln>
            </p:spPr>
            <p:txBody>
              <a:bodyPr/>
              <a:lstStyle/>
              <a:p>
                <a:endParaRPr lang="en-US"/>
              </a:p>
            </p:txBody>
          </p:sp>
        </p:grpSp>
        <p:grpSp>
          <p:nvGrpSpPr>
            <p:cNvPr id="11" name="Group 775"/>
            <p:cNvGrpSpPr>
              <a:grpSpLocks noChangeAspect="1"/>
            </p:cNvGrpSpPr>
            <p:nvPr/>
          </p:nvGrpSpPr>
          <p:grpSpPr bwMode="auto">
            <a:xfrm>
              <a:off x="1547" y="379"/>
              <a:ext cx="23" cy="61"/>
              <a:chOff x="886" y="1817"/>
              <a:chExt cx="13" cy="29"/>
            </a:xfrm>
          </p:grpSpPr>
          <p:sp>
            <p:nvSpPr>
              <p:cNvPr id="3734" name="Line 771"/>
              <p:cNvSpPr>
                <a:spLocks noChangeAspect="1" noChangeShapeType="1"/>
              </p:cNvSpPr>
              <p:nvPr/>
            </p:nvSpPr>
            <p:spPr bwMode="auto">
              <a:xfrm>
                <a:off x="887" y="1818"/>
                <a:ext cx="2" cy="27"/>
              </a:xfrm>
              <a:prstGeom prst="line">
                <a:avLst/>
              </a:prstGeom>
              <a:noFill/>
              <a:ln w="1588">
                <a:solidFill>
                  <a:srgbClr val="000000"/>
                </a:solidFill>
                <a:round/>
                <a:headEnd/>
                <a:tailEnd/>
              </a:ln>
            </p:spPr>
            <p:txBody>
              <a:bodyPr/>
              <a:lstStyle/>
              <a:p>
                <a:endParaRPr lang="en-US"/>
              </a:p>
            </p:txBody>
          </p:sp>
          <p:sp>
            <p:nvSpPr>
              <p:cNvPr id="3735" name="Freeform 772"/>
              <p:cNvSpPr>
                <a:spLocks noChangeAspect="1"/>
              </p:cNvSpPr>
              <p:nvPr/>
            </p:nvSpPr>
            <p:spPr bwMode="auto">
              <a:xfrm>
                <a:off x="886" y="1817"/>
                <a:ext cx="4" cy="29"/>
              </a:xfrm>
              <a:custGeom>
                <a:avLst/>
                <a:gdLst>
                  <a:gd name="T0" fmla="*/ 0 w 4"/>
                  <a:gd name="T1" fmla="*/ 0 h 29"/>
                  <a:gd name="T2" fmla="*/ 3 w 4"/>
                  <a:gd name="T3" fmla="*/ 0 h 29"/>
                  <a:gd name="T4" fmla="*/ 4 w 4"/>
                  <a:gd name="T5" fmla="*/ 29 h 29"/>
                  <a:gd name="T6" fmla="*/ 1 w 4"/>
                  <a:gd name="T7" fmla="*/ 29 h 29"/>
                  <a:gd name="T8" fmla="*/ 0 w 4"/>
                  <a:gd name="T9" fmla="*/ 0 h 29"/>
                  <a:gd name="T10" fmla="*/ 0 60000 65536"/>
                  <a:gd name="T11" fmla="*/ 0 60000 65536"/>
                  <a:gd name="T12" fmla="*/ 0 60000 65536"/>
                  <a:gd name="T13" fmla="*/ 0 60000 65536"/>
                  <a:gd name="T14" fmla="*/ 0 60000 65536"/>
                  <a:gd name="T15" fmla="*/ 0 w 4"/>
                  <a:gd name="T16" fmla="*/ 0 h 29"/>
                  <a:gd name="T17" fmla="*/ 4 w 4"/>
                  <a:gd name="T18" fmla="*/ 29 h 29"/>
                </a:gdLst>
                <a:ahLst/>
                <a:cxnLst>
                  <a:cxn ang="T10">
                    <a:pos x="T0" y="T1"/>
                  </a:cxn>
                  <a:cxn ang="T11">
                    <a:pos x="T2" y="T3"/>
                  </a:cxn>
                  <a:cxn ang="T12">
                    <a:pos x="T4" y="T5"/>
                  </a:cxn>
                  <a:cxn ang="T13">
                    <a:pos x="T6" y="T7"/>
                  </a:cxn>
                  <a:cxn ang="T14">
                    <a:pos x="T8" y="T9"/>
                  </a:cxn>
                </a:cxnLst>
                <a:rect l="T15" t="T16" r="T17" b="T18"/>
                <a:pathLst>
                  <a:path w="4" h="29">
                    <a:moveTo>
                      <a:pt x="0" y="0"/>
                    </a:moveTo>
                    <a:lnTo>
                      <a:pt x="3" y="0"/>
                    </a:lnTo>
                    <a:lnTo>
                      <a:pt x="4" y="29"/>
                    </a:lnTo>
                    <a:lnTo>
                      <a:pt x="1" y="29"/>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736" name="Freeform 773"/>
              <p:cNvSpPr>
                <a:spLocks noChangeAspect="1"/>
              </p:cNvSpPr>
              <p:nvPr/>
            </p:nvSpPr>
            <p:spPr bwMode="auto">
              <a:xfrm>
                <a:off x="895" y="1817"/>
                <a:ext cx="4" cy="29"/>
              </a:xfrm>
              <a:custGeom>
                <a:avLst/>
                <a:gdLst>
                  <a:gd name="T0" fmla="*/ 0 w 4"/>
                  <a:gd name="T1" fmla="*/ 0 h 29"/>
                  <a:gd name="T2" fmla="*/ 3 w 4"/>
                  <a:gd name="T3" fmla="*/ 0 h 29"/>
                  <a:gd name="T4" fmla="*/ 4 w 4"/>
                  <a:gd name="T5" fmla="*/ 29 h 29"/>
                  <a:gd name="T6" fmla="*/ 1 w 4"/>
                  <a:gd name="T7" fmla="*/ 29 h 29"/>
                  <a:gd name="T8" fmla="*/ 0 w 4"/>
                  <a:gd name="T9" fmla="*/ 0 h 29"/>
                  <a:gd name="T10" fmla="*/ 0 60000 65536"/>
                  <a:gd name="T11" fmla="*/ 0 60000 65536"/>
                  <a:gd name="T12" fmla="*/ 0 60000 65536"/>
                  <a:gd name="T13" fmla="*/ 0 60000 65536"/>
                  <a:gd name="T14" fmla="*/ 0 60000 65536"/>
                  <a:gd name="T15" fmla="*/ 0 w 4"/>
                  <a:gd name="T16" fmla="*/ 0 h 29"/>
                  <a:gd name="T17" fmla="*/ 4 w 4"/>
                  <a:gd name="T18" fmla="*/ 29 h 29"/>
                </a:gdLst>
                <a:ahLst/>
                <a:cxnLst>
                  <a:cxn ang="T10">
                    <a:pos x="T0" y="T1"/>
                  </a:cxn>
                  <a:cxn ang="T11">
                    <a:pos x="T2" y="T3"/>
                  </a:cxn>
                  <a:cxn ang="T12">
                    <a:pos x="T4" y="T5"/>
                  </a:cxn>
                  <a:cxn ang="T13">
                    <a:pos x="T6" y="T7"/>
                  </a:cxn>
                  <a:cxn ang="T14">
                    <a:pos x="T8" y="T9"/>
                  </a:cxn>
                </a:cxnLst>
                <a:rect l="T15" t="T16" r="T17" b="T18"/>
                <a:pathLst>
                  <a:path w="4" h="29">
                    <a:moveTo>
                      <a:pt x="0" y="0"/>
                    </a:moveTo>
                    <a:lnTo>
                      <a:pt x="3" y="0"/>
                    </a:lnTo>
                    <a:lnTo>
                      <a:pt x="4" y="29"/>
                    </a:lnTo>
                    <a:lnTo>
                      <a:pt x="1" y="29"/>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737" name="Line 774"/>
              <p:cNvSpPr>
                <a:spLocks noChangeAspect="1" noChangeShapeType="1"/>
              </p:cNvSpPr>
              <p:nvPr/>
            </p:nvSpPr>
            <p:spPr bwMode="auto">
              <a:xfrm>
                <a:off x="896" y="1818"/>
                <a:ext cx="1" cy="28"/>
              </a:xfrm>
              <a:prstGeom prst="line">
                <a:avLst/>
              </a:prstGeom>
              <a:noFill/>
              <a:ln w="1588">
                <a:solidFill>
                  <a:srgbClr val="000000"/>
                </a:solidFill>
                <a:round/>
                <a:headEnd/>
                <a:tailEnd/>
              </a:ln>
            </p:spPr>
            <p:txBody>
              <a:bodyPr/>
              <a:lstStyle/>
              <a:p>
                <a:endParaRPr lang="en-US"/>
              </a:p>
            </p:txBody>
          </p:sp>
        </p:grpSp>
        <p:grpSp>
          <p:nvGrpSpPr>
            <p:cNvPr id="12" name="Group 780"/>
            <p:cNvGrpSpPr>
              <a:grpSpLocks noChangeAspect="1"/>
            </p:cNvGrpSpPr>
            <p:nvPr/>
          </p:nvGrpSpPr>
          <p:grpSpPr bwMode="auto">
            <a:xfrm>
              <a:off x="704" y="626"/>
              <a:ext cx="114" cy="32"/>
              <a:chOff x="443" y="1934"/>
              <a:chExt cx="60" cy="15"/>
            </a:xfrm>
          </p:grpSpPr>
          <p:sp>
            <p:nvSpPr>
              <p:cNvPr id="3730" name="Line 776"/>
              <p:cNvSpPr>
                <a:spLocks noChangeAspect="1" noChangeShapeType="1"/>
              </p:cNvSpPr>
              <p:nvPr/>
            </p:nvSpPr>
            <p:spPr bwMode="auto">
              <a:xfrm flipH="1">
                <a:off x="444" y="1946"/>
                <a:ext cx="58" cy="1"/>
              </a:xfrm>
              <a:prstGeom prst="line">
                <a:avLst/>
              </a:prstGeom>
              <a:noFill/>
              <a:ln w="1588">
                <a:solidFill>
                  <a:srgbClr val="000000"/>
                </a:solidFill>
                <a:round/>
                <a:headEnd/>
                <a:tailEnd/>
              </a:ln>
            </p:spPr>
            <p:txBody>
              <a:bodyPr/>
              <a:lstStyle/>
              <a:p>
                <a:endParaRPr lang="en-US"/>
              </a:p>
            </p:txBody>
          </p:sp>
          <p:sp>
            <p:nvSpPr>
              <p:cNvPr id="3731" name="Freeform 777"/>
              <p:cNvSpPr>
                <a:spLocks noChangeAspect="1"/>
              </p:cNvSpPr>
              <p:nvPr/>
            </p:nvSpPr>
            <p:spPr bwMode="auto">
              <a:xfrm>
                <a:off x="443" y="1945"/>
                <a:ext cx="60" cy="4"/>
              </a:xfrm>
              <a:custGeom>
                <a:avLst/>
                <a:gdLst>
                  <a:gd name="T0" fmla="*/ 59 w 60"/>
                  <a:gd name="T1" fmla="*/ 0 h 4"/>
                  <a:gd name="T2" fmla="*/ 60 w 60"/>
                  <a:gd name="T3" fmla="*/ 3 h 4"/>
                  <a:gd name="T4" fmla="*/ 0 w 60"/>
                  <a:gd name="T5" fmla="*/ 4 h 4"/>
                  <a:gd name="T6" fmla="*/ 1 w 60"/>
                  <a:gd name="T7" fmla="*/ 1 h 4"/>
                  <a:gd name="T8" fmla="*/ 59 w 60"/>
                  <a:gd name="T9" fmla="*/ 0 h 4"/>
                  <a:gd name="T10" fmla="*/ 0 60000 65536"/>
                  <a:gd name="T11" fmla="*/ 0 60000 65536"/>
                  <a:gd name="T12" fmla="*/ 0 60000 65536"/>
                  <a:gd name="T13" fmla="*/ 0 60000 65536"/>
                  <a:gd name="T14" fmla="*/ 0 60000 65536"/>
                  <a:gd name="T15" fmla="*/ 0 w 60"/>
                  <a:gd name="T16" fmla="*/ 0 h 4"/>
                  <a:gd name="T17" fmla="*/ 60 w 60"/>
                  <a:gd name="T18" fmla="*/ 4 h 4"/>
                </a:gdLst>
                <a:ahLst/>
                <a:cxnLst>
                  <a:cxn ang="T10">
                    <a:pos x="T0" y="T1"/>
                  </a:cxn>
                  <a:cxn ang="T11">
                    <a:pos x="T2" y="T3"/>
                  </a:cxn>
                  <a:cxn ang="T12">
                    <a:pos x="T4" y="T5"/>
                  </a:cxn>
                  <a:cxn ang="T13">
                    <a:pos x="T6" y="T7"/>
                  </a:cxn>
                  <a:cxn ang="T14">
                    <a:pos x="T8" y="T9"/>
                  </a:cxn>
                </a:cxnLst>
                <a:rect l="T15" t="T16" r="T17" b="T18"/>
                <a:pathLst>
                  <a:path w="60" h="4">
                    <a:moveTo>
                      <a:pt x="59" y="0"/>
                    </a:moveTo>
                    <a:lnTo>
                      <a:pt x="60" y="3"/>
                    </a:lnTo>
                    <a:lnTo>
                      <a:pt x="0" y="4"/>
                    </a:lnTo>
                    <a:lnTo>
                      <a:pt x="1" y="1"/>
                    </a:lnTo>
                    <a:lnTo>
                      <a:pt x="59" y="0"/>
                    </a:lnTo>
                    <a:close/>
                  </a:path>
                </a:pathLst>
              </a:custGeom>
              <a:solidFill>
                <a:srgbClr val="000000"/>
              </a:solidFill>
              <a:ln w="9525">
                <a:noFill/>
                <a:round/>
                <a:headEnd/>
                <a:tailEnd/>
              </a:ln>
            </p:spPr>
            <p:txBody>
              <a:bodyPr lIns="82058" tIns="41029" rIns="82058" bIns="41029"/>
              <a:lstStyle/>
              <a:p>
                <a:endParaRPr lang="en-US"/>
              </a:p>
            </p:txBody>
          </p:sp>
          <p:sp>
            <p:nvSpPr>
              <p:cNvPr id="3732" name="Freeform 778"/>
              <p:cNvSpPr>
                <a:spLocks noChangeAspect="1"/>
              </p:cNvSpPr>
              <p:nvPr/>
            </p:nvSpPr>
            <p:spPr bwMode="auto">
              <a:xfrm>
                <a:off x="447" y="1934"/>
                <a:ext cx="53" cy="4"/>
              </a:xfrm>
              <a:custGeom>
                <a:avLst/>
                <a:gdLst>
                  <a:gd name="T0" fmla="*/ 53 w 53"/>
                  <a:gd name="T1" fmla="*/ 0 h 4"/>
                  <a:gd name="T2" fmla="*/ 53 w 53"/>
                  <a:gd name="T3" fmla="*/ 3 h 4"/>
                  <a:gd name="T4" fmla="*/ 0 w 53"/>
                  <a:gd name="T5" fmla="*/ 4 h 4"/>
                  <a:gd name="T6" fmla="*/ 0 w 53"/>
                  <a:gd name="T7" fmla="*/ 1 h 4"/>
                  <a:gd name="T8" fmla="*/ 53 w 53"/>
                  <a:gd name="T9" fmla="*/ 0 h 4"/>
                  <a:gd name="T10" fmla="*/ 0 60000 65536"/>
                  <a:gd name="T11" fmla="*/ 0 60000 65536"/>
                  <a:gd name="T12" fmla="*/ 0 60000 65536"/>
                  <a:gd name="T13" fmla="*/ 0 60000 65536"/>
                  <a:gd name="T14" fmla="*/ 0 60000 65536"/>
                  <a:gd name="T15" fmla="*/ 0 w 53"/>
                  <a:gd name="T16" fmla="*/ 0 h 4"/>
                  <a:gd name="T17" fmla="*/ 53 w 53"/>
                  <a:gd name="T18" fmla="*/ 4 h 4"/>
                </a:gdLst>
                <a:ahLst/>
                <a:cxnLst>
                  <a:cxn ang="T10">
                    <a:pos x="T0" y="T1"/>
                  </a:cxn>
                  <a:cxn ang="T11">
                    <a:pos x="T2" y="T3"/>
                  </a:cxn>
                  <a:cxn ang="T12">
                    <a:pos x="T4" y="T5"/>
                  </a:cxn>
                  <a:cxn ang="T13">
                    <a:pos x="T6" y="T7"/>
                  </a:cxn>
                  <a:cxn ang="T14">
                    <a:pos x="T8" y="T9"/>
                  </a:cxn>
                </a:cxnLst>
                <a:rect l="T15" t="T16" r="T17" b="T18"/>
                <a:pathLst>
                  <a:path w="53" h="4">
                    <a:moveTo>
                      <a:pt x="53" y="0"/>
                    </a:moveTo>
                    <a:lnTo>
                      <a:pt x="53" y="3"/>
                    </a:lnTo>
                    <a:lnTo>
                      <a:pt x="0" y="4"/>
                    </a:lnTo>
                    <a:lnTo>
                      <a:pt x="0" y="1"/>
                    </a:lnTo>
                    <a:lnTo>
                      <a:pt x="53" y="0"/>
                    </a:lnTo>
                    <a:close/>
                  </a:path>
                </a:pathLst>
              </a:custGeom>
              <a:solidFill>
                <a:srgbClr val="000000"/>
              </a:solidFill>
              <a:ln w="9525">
                <a:noFill/>
                <a:round/>
                <a:headEnd/>
                <a:tailEnd/>
              </a:ln>
            </p:spPr>
            <p:txBody>
              <a:bodyPr lIns="82058" tIns="41029" rIns="82058" bIns="41029"/>
              <a:lstStyle/>
              <a:p>
                <a:endParaRPr lang="en-US"/>
              </a:p>
            </p:txBody>
          </p:sp>
          <p:sp>
            <p:nvSpPr>
              <p:cNvPr id="3733" name="Line 779"/>
              <p:cNvSpPr>
                <a:spLocks noChangeAspect="1" noChangeShapeType="1"/>
              </p:cNvSpPr>
              <p:nvPr/>
            </p:nvSpPr>
            <p:spPr bwMode="auto">
              <a:xfrm flipH="1">
                <a:off x="448" y="1936"/>
                <a:ext cx="51" cy="1"/>
              </a:xfrm>
              <a:prstGeom prst="line">
                <a:avLst/>
              </a:prstGeom>
              <a:noFill/>
              <a:ln w="1588">
                <a:solidFill>
                  <a:srgbClr val="000000"/>
                </a:solidFill>
                <a:round/>
                <a:headEnd/>
                <a:tailEnd/>
              </a:ln>
            </p:spPr>
            <p:txBody>
              <a:bodyPr/>
              <a:lstStyle/>
              <a:p>
                <a:endParaRPr lang="en-US"/>
              </a:p>
            </p:txBody>
          </p:sp>
        </p:grpSp>
        <p:sp>
          <p:nvSpPr>
            <p:cNvPr id="3726" name="Line 782"/>
            <p:cNvSpPr>
              <a:spLocks noChangeAspect="1" noChangeShapeType="1"/>
            </p:cNvSpPr>
            <p:nvPr/>
          </p:nvSpPr>
          <p:spPr bwMode="auto">
            <a:xfrm flipH="1" flipV="1">
              <a:off x="1026" y="653"/>
              <a:ext cx="35" cy="71"/>
            </a:xfrm>
            <a:prstGeom prst="line">
              <a:avLst/>
            </a:prstGeom>
            <a:noFill/>
            <a:ln w="1588">
              <a:solidFill>
                <a:srgbClr val="000000"/>
              </a:solidFill>
              <a:round/>
              <a:headEnd/>
              <a:tailEnd/>
            </a:ln>
          </p:spPr>
          <p:txBody>
            <a:bodyPr/>
            <a:lstStyle/>
            <a:p>
              <a:endParaRPr lang="en-US"/>
            </a:p>
          </p:txBody>
        </p:sp>
        <p:sp>
          <p:nvSpPr>
            <p:cNvPr id="3727" name="Freeform 783"/>
            <p:cNvSpPr>
              <a:spLocks noChangeAspect="1"/>
            </p:cNvSpPr>
            <p:nvPr/>
          </p:nvSpPr>
          <p:spPr bwMode="auto">
            <a:xfrm>
              <a:off x="1023" y="651"/>
              <a:ext cx="42" cy="76"/>
            </a:xfrm>
            <a:custGeom>
              <a:avLst/>
              <a:gdLst>
                <a:gd name="T0" fmla="*/ 42 w 22"/>
                <a:gd name="T1" fmla="*/ 72 h 36"/>
                <a:gd name="T2" fmla="*/ 36 w 22"/>
                <a:gd name="T3" fmla="*/ 76 h 36"/>
                <a:gd name="T4" fmla="*/ 0 w 22"/>
                <a:gd name="T5" fmla="*/ 2 h 36"/>
                <a:gd name="T6" fmla="*/ 2 w 22"/>
                <a:gd name="T7" fmla="*/ 0 h 36"/>
                <a:gd name="T8" fmla="*/ 6 w 22"/>
                <a:gd name="T9" fmla="*/ 4 h 36"/>
                <a:gd name="T10" fmla="*/ 42 w 22"/>
                <a:gd name="T11" fmla="*/ 72 h 36"/>
                <a:gd name="T12" fmla="*/ 0 60000 65536"/>
                <a:gd name="T13" fmla="*/ 0 60000 65536"/>
                <a:gd name="T14" fmla="*/ 0 60000 65536"/>
                <a:gd name="T15" fmla="*/ 0 60000 65536"/>
                <a:gd name="T16" fmla="*/ 0 60000 65536"/>
                <a:gd name="T17" fmla="*/ 0 60000 65536"/>
                <a:gd name="T18" fmla="*/ 0 w 22"/>
                <a:gd name="T19" fmla="*/ 0 h 36"/>
                <a:gd name="T20" fmla="*/ 22 w 22"/>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22" h="36">
                  <a:moveTo>
                    <a:pt x="22" y="34"/>
                  </a:moveTo>
                  <a:lnTo>
                    <a:pt x="19" y="36"/>
                  </a:lnTo>
                  <a:lnTo>
                    <a:pt x="0" y="1"/>
                  </a:lnTo>
                  <a:lnTo>
                    <a:pt x="1" y="0"/>
                  </a:lnTo>
                  <a:lnTo>
                    <a:pt x="3" y="2"/>
                  </a:lnTo>
                  <a:lnTo>
                    <a:pt x="22" y="34"/>
                  </a:lnTo>
                  <a:close/>
                </a:path>
              </a:pathLst>
            </a:custGeom>
            <a:solidFill>
              <a:srgbClr val="000000"/>
            </a:solidFill>
            <a:ln w="9525">
              <a:noFill/>
              <a:round/>
              <a:headEnd/>
              <a:tailEnd/>
            </a:ln>
          </p:spPr>
          <p:txBody>
            <a:bodyPr lIns="82058" tIns="41029" rIns="82058" bIns="41029"/>
            <a:lstStyle/>
            <a:p>
              <a:endParaRPr lang="en-US"/>
            </a:p>
          </p:txBody>
        </p:sp>
        <p:sp>
          <p:nvSpPr>
            <p:cNvPr id="3728" name="Freeform 784"/>
            <p:cNvSpPr>
              <a:spLocks noChangeAspect="1"/>
            </p:cNvSpPr>
            <p:nvPr/>
          </p:nvSpPr>
          <p:spPr bwMode="auto">
            <a:xfrm>
              <a:off x="1106" y="651"/>
              <a:ext cx="41" cy="76"/>
            </a:xfrm>
            <a:custGeom>
              <a:avLst/>
              <a:gdLst>
                <a:gd name="T0" fmla="*/ 35 w 22"/>
                <a:gd name="T1" fmla="*/ 4 h 36"/>
                <a:gd name="T2" fmla="*/ 39 w 22"/>
                <a:gd name="T3" fmla="*/ 0 h 36"/>
                <a:gd name="T4" fmla="*/ 41 w 22"/>
                <a:gd name="T5" fmla="*/ 2 h 36"/>
                <a:gd name="T6" fmla="*/ 4 w 22"/>
                <a:gd name="T7" fmla="*/ 76 h 36"/>
                <a:gd name="T8" fmla="*/ 0 w 22"/>
                <a:gd name="T9" fmla="*/ 74 h 36"/>
                <a:gd name="T10" fmla="*/ 35 w 22"/>
                <a:gd name="T11" fmla="*/ 4 h 36"/>
                <a:gd name="T12" fmla="*/ 0 60000 65536"/>
                <a:gd name="T13" fmla="*/ 0 60000 65536"/>
                <a:gd name="T14" fmla="*/ 0 60000 65536"/>
                <a:gd name="T15" fmla="*/ 0 60000 65536"/>
                <a:gd name="T16" fmla="*/ 0 60000 65536"/>
                <a:gd name="T17" fmla="*/ 0 60000 65536"/>
                <a:gd name="T18" fmla="*/ 0 w 22"/>
                <a:gd name="T19" fmla="*/ 0 h 36"/>
                <a:gd name="T20" fmla="*/ 22 w 22"/>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22" h="36">
                  <a:moveTo>
                    <a:pt x="19" y="2"/>
                  </a:moveTo>
                  <a:lnTo>
                    <a:pt x="21" y="0"/>
                  </a:lnTo>
                  <a:lnTo>
                    <a:pt x="22" y="1"/>
                  </a:lnTo>
                  <a:lnTo>
                    <a:pt x="2" y="36"/>
                  </a:lnTo>
                  <a:lnTo>
                    <a:pt x="0" y="35"/>
                  </a:lnTo>
                  <a:lnTo>
                    <a:pt x="19" y="2"/>
                  </a:lnTo>
                  <a:close/>
                </a:path>
              </a:pathLst>
            </a:custGeom>
            <a:solidFill>
              <a:srgbClr val="000000"/>
            </a:solidFill>
            <a:ln w="9525">
              <a:noFill/>
              <a:round/>
              <a:headEnd/>
              <a:tailEnd/>
            </a:ln>
          </p:spPr>
          <p:txBody>
            <a:bodyPr lIns="82058" tIns="41029" rIns="82058" bIns="41029"/>
            <a:lstStyle/>
            <a:p>
              <a:endParaRPr lang="en-US"/>
            </a:p>
          </p:txBody>
        </p:sp>
        <p:sp>
          <p:nvSpPr>
            <p:cNvPr id="3729" name="Line 785"/>
            <p:cNvSpPr>
              <a:spLocks noChangeAspect="1" noChangeShapeType="1"/>
            </p:cNvSpPr>
            <p:nvPr/>
          </p:nvSpPr>
          <p:spPr bwMode="auto">
            <a:xfrm flipH="1">
              <a:off x="1109" y="653"/>
              <a:ext cx="35" cy="72"/>
            </a:xfrm>
            <a:prstGeom prst="line">
              <a:avLst/>
            </a:prstGeom>
            <a:noFill/>
            <a:ln w="1588">
              <a:solidFill>
                <a:srgbClr val="000000"/>
              </a:solidFill>
              <a:round/>
              <a:headEnd/>
              <a:tailEnd/>
            </a:ln>
          </p:spPr>
          <p:txBody>
            <a:bodyPr/>
            <a:lstStyle/>
            <a:p>
              <a:endParaRPr lang="en-US"/>
            </a:p>
          </p:txBody>
        </p:sp>
      </p:grpSp>
      <p:sp>
        <p:nvSpPr>
          <p:cNvPr id="3077" name="Text Box 840"/>
          <p:cNvSpPr txBox="1">
            <a:spLocks noChangeAspect="1" noChangeArrowheads="1"/>
          </p:cNvSpPr>
          <p:nvPr/>
        </p:nvSpPr>
        <p:spPr bwMode="auto">
          <a:xfrm>
            <a:off x="3687763" y="1270000"/>
            <a:ext cx="955675" cy="280988"/>
          </a:xfrm>
          <a:prstGeom prst="rect">
            <a:avLst/>
          </a:prstGeom>
          <a:noFill/>
          <a:ln w="9525">
            <a:noFill/>
            <a:miter lim="800000"/>
            <a:headEnd/>
            <a:tailEnd/>
          </a:ln>
        </p:spPr>
        <p:txBody>
          <a:bodyPr wrap="none" lIns="82058" tIns="41029" rIns="82058" bIns="41029">
            <a:spAutoFit/>
          </a:bodyPr>
          <a:lstStyle/>
          <a:p>
            <a:pPr defTabSz="820738" eaLnBrk="0" hangingPunct="0"/>
            <a:r>
              <a:rPr lang="en-US" sz="1300" b="1">
                <a:ea typeface="ＭＳ Ｐゴシック" pitchFamily="1" charset="-128"/>
              </a:rPr>
              <a:t>11,12-EET</a:t>
            </a:r>
          </a:p>
        </p:txBody>
      </p:sp>
      <p:sp>
        <p:nvSpPr>
          <p:cNvPr id="3078" name="Text Box 841"/>
          <p:cNvSpPr txBox="1">
            <a:spLocks noChangeAspect="1" noChangeArrowheads="1"/>
          </p:cNvSpPr>
          <p:nvPr/>
        </p:nvSpPr>
        <p:spPr bwMode="auto">
          <a:xfrm>
            <a:off x="1430338" y="1270000"/>
            <a:ext cx="955675" cy="280988"/>
          </a:xfrm>
          <a:prstGeom prst="rect">
            <a:avLst/>
          </a:prstGeom>
          <a:noFill/>
          <a:ln w="9525">
            <a:noFill/>
            <a:miter lim="800000"/>
            <a:headEnd/>
            <a:tailEnd/>
          </a:ln>
        </p:spPr>
        <p:txBody>
          <a:bodyPr wrap="none" lIns="82058" tIns="41029" rIns="82058" bIns="41029">
            <a:spAutoFit/>
          </a:bodyPr>
          <a:lstStyle/>
          <a:p>
            <a:pPr defTabSz="820738" eaLnBrk="0" hangingPunct="0"/>
            <a:r>
              <a:rPr lang="en-US" sz="1300" b="1">
                <a:ea typeface="ＭＳ Ｐゴシック" pitchFamily="1" charset="-128"/>
              </a:rPr>
              <a:t>14,15-EET</a:t>
            </a:r>
          </a:p>
        </p:txBody>
      </p:sp>
      <p:sp>
        <p:nvSpPr>
          <p:cNvPr id="3079" name="Text Box 842"/>
          <p:cNvSpPr txBox="1">
            <a:spLocks noChangeAspect="1" noChangeArrowheads="1"/>
          </p:cNvSpPr>
          <p:nvPr/>
        </p:nvSpPr>
        <p:spPr bwMode="auto">
          <a:xfrm>
            <a:off x="5873750" y="1270000"/>
            <a:ext cx="771525" cy="280988"/>
          </a:xfrm>
          <a:prstGeom prst="rect">
            <a:avLst/>
          </a:prstGeom>
          <a:noFill/>
          <a:ln w="9525">
            <a:noFill/>
            <a:miter lim="800000"/>
            <a:headEnd/>
            <a:tailEnd/>
          </a:ln>
        </p:spPr>
        <p:txBody>
          <a:bodyPr wrap="none" lIns="82058" tIns="41029" rIns="82058" bIns="41029">
            <a:spAutoFit/>
          </a:bodyPr>
          <a:lstStyle/>
          <a:p>
            <a:pPr defTabSz="820738" eaLnBrk="0" hangingPunct="0"/>
            <a:r>
              <a:rPr lang="en-US" sz="1300" b="1">
                <a:ea typeface="ＭＳ Ｐゴシック" pitchFamily="1" charset="-128"/>
              </a:rPr>
              <a:t>8,9-EET</a:t>
            </a:r>
          </a:p>
        </p:txBody>
      </p:sp>
      <p:sp>
        <p:nvSpPr>
          <p:cNvPr id="3080" name="Freeform 417"/>
          <p:cNvSpPr>
            <a:spLocks noChangeAspect="1"/>
          </p:cNvSpPr>
          <p:nvPr/>
        </p:nvSpPr>
        <p:spPr bwMode="auto">
          <a:xfrm>
            <a:off x="1492250" y="1781175"/>
            <a:ext cx="169863" cy="117475"/>
          </a:xfrm>
          <a:custGeom>
            <a:avLst/>
            <a:gdLst>
              <a:gd name="T0" fmla="*/ 0 w 56"/>
              <a:gd name="T1" fmla="*/ 117475 h 35"/>
              <a:gd name="T2" fmla="*/ 0 w 56"/>
              <a:gd name="T3" fmla="*/ 104049 h 35"/>
              <a:gd name="T4" fmla="*/ 163796 w 56"/>
              <a:gd name="T5" fmla="*/ 0 h 35"/>
              <a:gd name="T6" fmla="*/ 169863 w 56"/>
              <a:gd name="T7" fmla="*/ 10069 h 35"/>
              <a:gd name="T8" fmla="*/ 0 w 56"/>
              <a:gd name="T9" fmla="*/ 117475 h 35"/>
              <a:gd name="T10" fmla="*/ 0 60000 65536"/>
              <a:gd name="T11" fmla="*/ 0 60000 65536"/>
              <a:gd name="T12" fmla="*/ 0 60000 65536"/>
              <a:gd name="T13" fmla="*/ 0 60000 65536"/>
              <a:gd name="T14" fmla="*/ 0 60000 65536"/>
              <a:gd name="T15" fmla="*/ 0 w 56"/>
              <a:gd name="T16" fmla="*/ 0 h 35"/>
              <a:gd name="T17" fmla="*/ 56 w 56"/>
              <a:gd name="T18" fmla="*/ 35 h 35"/>
            </a:gdLst>
            <a:ahLst/>
            <a:cxnLst>
              <a:cxn ang="T10">
                <a:pos x="T0" y="T1"/>
              </a:cxn>
              <a:cxn ang="T11">
                <a:pos x="T2" y="T3"/>
              </a:cxn>
              <a:cxn ang="T12">
                <a:pos x="T4" y="T5"/>
              </a:cxn>
              <a:cxn ang="T13">
                <a:pos x="T6" y="T7"/>
              </a:cxn>
              <a:cxn ang="T14">
                <a:pos x="T8" y="T9"/>
              </a:cxn>
            </a:cxnLst>
            <a:rect l="T15" t="T16" r="T17" b="T18"/>
            <a:pathLst>
              <a:path w="56" h="35">
                <a:moveTo>
                  <a:pt x="0" y="35"/>
                </a:moveTo>
                <a:lnTo>
                  <a:pt x="0" y="31"/>
                </a:lnTo>
                <a:lnTo>
                  <a:pt x="54" y="0"/>
                </a:lnTo>
                <a:lnTo>
                  <a:pt x="56" y="3"/>
                </a:lnTo>
                <a:lnTo>
                  <a:pt x="0" y="35"/>
                </a:lnTo>
                <a:close/>
              </a:path>
            </a:pathLst>
          </a:custGeom>
          <a:solidFill>
            <a:srgbClr val="000000"/>
          </a:solidFill>
          <a:ln w="9525">
            <a:noFill/>
            <a:round/>
            <a:headEnd/>
            <a:tailEnd/>
          </a:ln>
        </p:spPr>
        <p:txBody>
          <a:bodyPr lIns="82058" tIns="41029" rIns="82058" bIns="41029"/>
          <a:lstStyle/>
          <a:p>
            <a:endParaRPr lang="en-US"/>
          </a:p>
        </p:txBody>
      </p:sp>
      <p:sp>
        <p:nvSpPr>
          <p:cNvPr id="3081" name="Line 418"/>
          <p:cNvSpPr>
            <a:spLocks noChangeAspect="1" noChangeShapeType="1"/>
          </p:cNvSpPr>
          <p:nvPr/>
        </p:nvSpPr>
        <p:spPr bwMode="auto">
          <a:xfrm flipV="1">
            <a:off x="1495425" y="1787525"/>
            <a:ext cx="161925" cy="100013"/>
          </a:xfrm>
          <a:prstGeom prst="line">
            <a:avLst/>
          </a:prstGeom>
          <a:noFill/>
          <a:ln w="1588">
            <a:solidFill>
              <a:srgbClr val="000000"/>
            </a:solidFill>
            <a:round/>
            <a:headEnd/>
            <a:tailEnd/>
          </a:ln>
        </p:spPr>
        <p:txBody>
          <a:bodyPr/>
          <a:lstStyle/>
          <a:p>
            <a:endParaRPr lang="en-US"/>
          </a:p>
        </p:txBody>
      </p:sp>
      <p:sp>
        <p:nvSpPr>
          <p:cNvPr id="3082" name="Line 419"/>
          <p:cNvSpPr>
            <a:spLocks noChangeAspect="1" noChangeShapeType="1"/>
          </p:cNvSpPr>
          <p:nvPr/>
        </p:nvSpPr>
        <p:spPr bwMode="auto">
          <a:xfrm>
            <a:off x="1330325" y="1787525"/>
            <a:ext cx="160338" cy="100013"/>
          </a:xfrm>
          <a:prstGeom prst="line">
            <a:avLst/>
          </a:prstGeom>
          <a:noFill/>
          <a:ln w="1588">
            <a:solidFill>
              <a:srgbClr val="000000"/>
            </a:solidFill>
            <a:round/>
            <a:headEnd/>
            <a:tailEnd/>
          </a:ln>
        </p:spPr>
        <p:txBody>
          <a:bodyPr/>
          <a:lstStyle/>
          <a:p>
            <a:endParaRPr lang="en-US"/>
          </a:p>
        </p:txBody>
      </p:sp>
      <p:sp>
        <p:nvSpPr>
          <p:cNvPr id="3083" name="Freeform 420"/>
          <p:cNvSpPr>
            <a:spLocks noChangeAspect="1"/>
          </p:cNvSpPr>
          <p:nvPr/>
        </p:nvSpPr>
        <p:spPr bwMode="auto">
          <a:xfrm>
            <a:off x="1325563" y="1781175"/>
            <a:ext cx="166687" cy="117475"/>
          </a:xfrm>
          <a:custGeom>
            <a:avLst/>
            <a:gdLst>
              <a:gd name="T0" fmla="*/ 0 w 55"/>
              <a:gd name="T1" fmla="*/ 10069 h 35"/>
              <a:gd name="T2" fmla="*/ 3031 w 55"/>
              <a:gd name="T3" fmla="*/ 0 h 35"/>
              <a:gd name="T4" fmla="*/ 166687 w 55"/>
              <a:gd name="T5" fmla="*/ 104049 h 35"/>
              <a:gd name="T6" fmla="*/ 166687 w 55"/>
              <a:gd name="T7" fmla="*/ 117475 h 35"/>
              <a:gd name="T8" fmla="*/ 0 w 55"/>
              <a:gd name="T9" fmla="*/ 10069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0" y="3"/>
                </a:moveTo>
                <a:lnTo>
                  <a:pt x="1" y="0"/>
                </a:lnTo>
                <a:lnTo>
                  <a:pt x="55" y="31"/>
                </a:lnTo>
                <a:lnTo>
                  <a:pt x="55" y="35"/>
                </a:lnTo>
                <a:lnTo>
                  <a:pt x="0" y="3"/>
                </a:lnTo>
                <a:close/>
              </a:path>
            </a:pathLst>
          </a:custGeom>
          <a:solidFill>
            <a:srgbClr val="000000"/>
          </a:solidFill>
          <a:ln w="9525">
            <a:noFill/>
            <a:round/>
            <a:headEnd/>
            <a:tailEnd/>
          </a:ln>
        </p:spPr>
        <p:txBody>
          <a:bodyPr lIns="82058" tIns="41029" rIns="82058" bIns="41029"/>
          <a:lstStyle/>
          <a:p>
            <a:endParaRPr lang="en-US"/>
          </a:p>
        </p:txBody>
      </p:sp>
      <p:sp>
        <p:nvSpPr>
          <p:cNvPr id="3084" name="Freeform 421"/>
          <p:cNvSpPr>
            <a:spLocks noChangeAspect="1"/>
          </p:cNvSpPr>
          <p:nvPr/>
        </p:nvSpPr>
        <p:spPr bwMode="auto">
          <a:xfrm>
            <a:off x="1839913" y="1773238"/>
            <a:ext cx="166687" cy="114300"/>
          </a:xfrm>
          <a:custGeom>
            <a:avLst/>
            <a:gdLst>
              <a:gd name="T0" fmla="*/ 166687 w 55"/>
              <a:gd name="T1" fmla="*/ 104215 h 34"/>
              <a:gd name="T2" fmla="*/ 166687 w 55"/>
              <a:gd name="T3" fmla="*/ 114300 h 34"/>
              <a:gd name="T4" fmla="*/ 0 w 55"/>
              <a:gd name="T5" fmla="*/ 6724 h 34"/>
              <a:gd name="T6" fmla="*/ 3031 w 55"/>
              <a:gd name="T7" fmla="*/ 0 h 34"/>
              <a:gd name="T8" fmla="*/ 166687 w 55"/>
              <a:gd name="T9" fmla="*/ 104215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55" y="31"/>
                </a:moveTo>
                <a:lnTo>
                  <a:pt x="55" y="34"/>
                </a:lnTo>
                <a:lnTo>
                  <a:pt x="0" y="2"/>
                </a:lnTo>
                <a:lnTo>
                  <a:pt x="1"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085" name="Line 422"/>
          <p:cNvSpPr>
            <a:spLocks noChangeAspect="1" noChangeShapeType="1"/>
          </p:cNvSpPr>
          <p:nvPr/>
        </p:nvSpPr>
        <p:spPr bwMode="auto">
          <a:xfrm flipH="1" flipV="1">
            <a:off x="1843088" y="1781175"/>
            <a:ext cx="158750" cy="101600"/>
          </a:xfrm>
          <a:prstGeom prst="line">
            <a:avLst/>
          </a:prstGeom>
          <a:noFill/>
          <a:ln w="1588">
            <a:solidFill>
              <a:srgbClr val="000000"/>
            </a:solidFill>
            <a:round/>
            <a:headEnd/>
            <a:tailEnd/>
          </a:ln>
        </p:spPr>
        <p:txBody>
          <a:bodyPr/>
          <a:lstStyle/>
          <a:p>
            <a:endParaRPr lang="en-US"/>
          </a:p>
        </p:txBody>
      </p:sp>
      <p:sp>
        <p:nvSpPr>
          <p:cNvPr id="3086" name="Line 423"/>
          <p:cNvSpPr>
            <a:spLocks noChangeAspect="1" noChangeShapeType="1"/>
          </p:cNvSpPr>
          <p:nvPr/>
        </p:nvSpPr>
        <p:spPr bwMode="auto">
          <a:xfrm flipH="1">
            <a:off x="2009775" y="1781175"/>
            <a:ext cx="158750" cy="101600"/>
          </a:xfrm>
          <a:prstGeom prst="line">
            <a:avLst/>
          </a:prstGeom>
          <a:noFill/>
          <a:ln w="1588">
            <a:solidFill>
              <a:srgbClr val="000000"/>
            </a:solidFill>
            <a:round/>
            <a:headEnd/>
            <a:tailEnd/>
          </a:ln>
        </p:spPr>
        <p:txBody>
          <a:bodyPr/>
          <a:lstStyle/>
          <a:p>
            <a:endParaRPr lang="en-US"/>
          </a:p>
        </p:txBody>
      </p:sp>
      <p:sp>
        <p:nvSpPr>
          <p:cNvPr id="3087" name="Freeform 424"/>
          <p:cNvSpPr>
            <a:spLocks noChangeAspect="1"/>
          </p:cNvSpPr>
          <p:nvPr/>
        </p:nvSpPr>
        <p:spPr bwMode="auto">
          <a:xfrm>
            <a:off x="2006600" y="1773238"/>
            <a:ext cx="166688" cy="114300"/>
          </a:xfrm>
          <a:custGeom>
            <a:avLst/>
            <a:gdLst>
              <a:gd name="T0" fmla="*/ 166688 w 55"/>
              <a:gd name="T1" fmla="*/ 0 h 34"/>
              <a:gd name="T2" fmla="*/ 166688 w 55"/>
              <a:gd name="T3" fmla="*/ 10085 h 34"/>
              <a:gd name="T4" fmla="*/ 0 w 55"/>
              <a:gd name="T5" fmla="*/ 114300 h 34"/>
              <a:gd name="T6" fmla="*/ 0 w 55"/>
              <a:gd name="T7" fmla="*/ 104215 h 34"/>
              <a:gd name="T8" fmla="*/ 166688 w 55"/>
              <a:gd name="T9" fmla="*/ 0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55" y="0"/>
                </a:moveTo>
                <a:lnTo>
                  <a:pt x="55" y="3"/>
                </a:lnTo>
                <a:lnTo>
                  <a:pt x="0" y="34"/>
                </a:lnTo>
                <a:lnTo>
                  <a:pt x="0" y="31"/>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088" name="Freeform 425"/>
          <p:cNvSpPr>
            <a:spLocks noChangeAspect="1"/>
          </p:cNvSpPr>
          <p:nvPr/>
        </p:nvSpPr>
        <p:spPr bwMode="auto">
          <a:xfrm>
            <a:off x="2173288" y="1773238"/>
            <a:ext cx="165100" cy="114300"/>
          </a:xfrm>
          <a:custGeom>
            <a:avLst/>
            <a:gdLst>
              <a:gd name="T0" fmla="*/ 165100 w 55"/>
              <a:gd name="T1" fmla="*/ 104215 h 34"/>
              <a:gd name="T2" fmla="*/ 165100 w 55"/>
              <a:gd name="T3" fmla="*/ 114300 h 34"/>
              <a:gd name="T4" fmla="*/ 0 w 55"/>
              <a:gd name="T5" fmla="*/ 10085 h 34"/>
              <a:gd name="T6" fmla="*/ 0 w 55"/>
              <a:gd name="T7" fmla="*/ 0 h 34"/>
              <a:gd name="T8" fmla="*/ 165100 w 55"/>
              <a:gd name="T9" fmla="*/ 104215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55" y="31"/>
                </a:moveTo>
                <a:lnTo>
                  <a:pt x="55" y="34"/>
                </a:lnTo>
                <a:lnTo>
                  <a:pt x="0" y="3"/>
                </a:lnTo>
                <a:lnTo>
                  <a:pt x="0"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089" name="Line 426"/>
          <p:cNvSpPr>
            <a:spLocks noChangeAspect="1" noChangeShapeType="1"/>
          </p:cNvSpPr>
          <p:nvPr/>
        </p:nvSpPr>
        <p:spPr bwMode="auto">
          <a:xfrm flipH="1" flipV="1">
            <a:off x="2174875" y="1781175"/>
            <a:ext cx="158750" cy="101600"/>
          </a:xfrm>
          <a:prstGeom prst="line">
            <a:avLst/>
          </a:prstGeom>
          <a:noFill/>
          <a:ln w="1588">
            <a:solidFill>
              <a:srgbClr val="000000"/>
            </a:solidFill>
            <a:round/>
            <a:headEnd/>
            <a:tailEnd/>
          </a:ln>
        </p:spPr>
        <p:txBody>
          <a:bodyPr/>
          <a:lstStyle/>
          <a:p>
            <a:endParaRPr lang="en-US"/>
          </a:p>
        </p:txBody>
      </p:sp>
      <p:sp>
        <p:nvSpPr>
          <p:cNvPr id="3090" name="Line 427"/>
          <p:cNvSpPr>
            <a:spLocks noChangeAspect="1" noChangeShapeType="1"/>
          </p:cNvSpPr>
          <p:nvPr/>
        </p:nvSpPr>
        <p:spPr bwMode="auto">
          <a:xfrm flipH="1">
            <a:off x="2338388" y="1781175"/>
            <a:ext cx="158750" cy="101600"/>
          </a:xfrm>
          <a:prstGeom prst="line">
            <a:avLst/>
          </a:prstGeom>
          <a:noFill/>
          <a:ln w="1588">
            <a:solidFill>
              <a:srgbClr val="000000"/>
            </a:solidFill>
            <a:round/>
            <a:headEnd/>
            <a:tailEnd/>
          </a:ln>
        </p:spPr>
        <p:txBody>
          <a:bodyPr/>
          <a:lstStyle/>
          <a:p>
            <a:endParaRPr lang="en-US"/>
          </a:p>
        </p:txBody>
      </p:sp>
      <p:sp>
        <p:nvSpPr>
          <p:cNvPr id="3091" name="Freeform 428"/>
          <p:cNvSpPr>
            <a:spLocks noChangeAspect="1"/>
          </p:cNvSpPr>
          <p:nvPr/>
        </p:nvSpPr>
        <p:spPr bwMode="auto">
          <a:xfrm>
            <a:off x="2338388" y="1773238"/>
            <a:ext cx="161925" cy="114300"/>
          </a:xfrm>
          <a:custGeom>
            <a:avLst/>
            <a:gdLst>
              <a:gd name="T0" fmla="*/ 161925 w 54"/>
              <a:gd name="T1" fmla="*/ 0 h 34"/>
              <a:gd name="T2" fmla="*/ 161925 w 54"/>
              <a:gd name="T3" fmla="*/ 10085 h 34"/>
              <a:gd name="T4" fmla="*/ 0 w 54"/>
              <a:gd name="T5" fmla="*/ 114300 h 34"/>
              <a:gd name="T6" fmla="*/ 0 w 54"/>
              <a:gd name="T7" fmla="*/ 104215 h 34"/>
              <a:gd name="T8" fmla="*/ 161925 w 54"/>
              <a:gd name="T9" fmla="*/ 0 h 34"/>
              <a:gd name="T10" fmla="*/ 0 60000 65536"/>
              <a:gd name="T11" fmla="*/ 0 60000 65536"/>
              <a:gd name="T12" fmla="*/ 0 60000 65536"/>
              <a:gd name="T13" fmla="*/ 0 60000 65536"/>
              <a:gd name="T14" fmla="*/ 0 60000 65536"/>
              <a:gd name="T15" fmla="*/ 0 w 54"/>
              <a:gd name="T16" fmla="*/ 0 h 34"/>
              <a:gd name="T17" fmla="*/ 54 w 54"/>
              <a:gd name="T18" fmla="*/ 34 h 34"/>
            </a:gdLst>
            <a:ahLst/>
            <a:cxnLst>
              <a:cxn ang="T10">
                <a:pos x="T0" y="T1"/>
              </a:cxn>
              <a:cxn ang="T11">
                <a:pos x="T2" y="T3"/>
              </a:cxn>
              <a:cxn ang="T12">
                <a:pos x="T4" y="T5"/>
              </a:cxn>
              <a:cxn ang="T13">
                <a:pos x="T6" y="T7"/>
              </a:cxn>
              <a:cxn ang="T14">
                <a:pos x="T8" y="T9"/>
              </a:cxn>
            </a:cxnLst>
            <a:rect l="T15" t="T16" r="T17" b="T18"/>
            <a:pathLst>
              <a:path w="54" h="34">
                <a:moveTo>
                  <a:pt x="54" y="0"/>
                </a:moveTo>
                <a:lnTo>
                  <a:pt x="54" y="3"/>
                </a:lnTo>
                <a:lnTo>
                  <a:pt x="0" y="34"/>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grpSp>
        <p:nvGrpSpPr>
          <p:cNvPr id="13" name="Group 431"/>
          <p:cNvGrpSpPr>
            <a:grpSpLocks noChangeAspect="1"/>
          </p:cNvGrpSpPr>
          <p:nvPr/>
        </p:nvGrpSpPr>
        <p:grpSpPr bwMode="auto">
          <a:xfrm>
            <a:off x="2613025" y="1765300"/>
            <a:ext cx="222250" cy="200025"/>
            <a:chOff x="917" y="3231"/>
            <a:chExt cx="74" cy="59"/>
          </a:xfrm>
        </p:grpSpPr>
        <p:sp>
          <p:nvSpPr>
            <p:cNvPr id="3684" name="Rectangle 429"/>
            <p:cNvSpPr>
              <a:spLocks noChangeAspect="1" noChangeArrowheads="1"/>
            </p:cNvSpPr>
            <p:nvPr/>
          </p:nvSpPr>
          <p:spPr bwMode="auto">
            <a:xfrm>
              <a:off x="917" y="3231"/>
              <a:ext cx="43" cy="59"/>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sp>
          <p:nvSpPr>
            <p:cNvPr id="3685" name="Rectangle 430"/>
            <p:cNvSpPr>
              <a:spLocks noChangeAspect="1" noChangeArrowheads="1"/>
            </p:cNvSpPr>
            <p:nvPr/>
          </p:nvSpPr>
          <p:spPr bwMode="auto">
            <a:xfrm>
              <a:off x="951" y="3232"/>
              <a:ext cx="40" cy="58"/>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H</a:t>
              </a:r>
              <a:endParaRPr lang="en-US" sz="1300">
                <a:ea typeface="ＭＳ Ｐゴシック" pitchFamily="1" charset="-128"/>
              </a:endParaRPr>
            </a:p>
          </p:txBody>
        </p:sp>
      </p:grpSp>
      <p:sp>
        <p:nvSpPr>
          <p:cNvPr id="3093" name="Line 432"/>
          <p:cNvSpPr>
            <a:spLocks noChangeAspect="1" noChangeShapeType="1"/>
          </p:cNvSpPr>
          <p:nvPr/>
        </p:nvSpPr>
        <p:spPr bwMode="auto">
          <a:xfrm flipH="1" flipV="1">
            <a:off x="2505075" y="1781175"/>
            <a:ext cx="98425" cy="58738"/>
          </a:xfrm>
          <a:prstGeom prst="line">
            <a:avLst/>
          </a:prstGeom>
          <a:noFill/>
          <a:ln w="1588">
            <a:solidFill>
              <a:srgbClr val="000000"/>
            </a:solidFill>
            <a:round/>
            <a:headEnd/>
            <a:tailEnd/>
          </a:ln>
        </p:spPr>
        <p:txBody>
          <a:bodyPr/>
          <a:lstStyle/>
          <a:p>
            <a:endParaRPr lang="en-US"/>
          </a:p>
        </p:txBody>
      </p:sp>
      <p:sp>
        <p:nvSpPr>
          <p:cNvPr id="3094" name="Freeform 433"/>
          <p:cNvSpPr>
            <a:spLocks noChangeAspect="1"/>
          </p:cNvSpPr>
          <p:nvPr/>
        </p:nvSpPr>
        <p:spPr bwMode="auto">
          <a:xfrm>
            <a:off x="2500313" y="1773238"/>
            <a:ext cx="106362" cy="76200"/>
          </a:xfrm>
          <a:custGeom>
            <a:avLst/>
            <a:gdLst>
              <a:gd name="T0" fmla="*/ 106362 w 35"/>
              <a:gd name="T1" fmla="*/ 69273 h 22"/>
              <a:gd name="T2" fmla="*/ 103323 w 35"/>
              <a:gd name="T3" fmla="*/ 76200 h 22"/>
              <a:gd name="T4" fmla="*/ 0 w 35"/>
              <a:gd name="T5" fmla="*/ 10391 h 22"/>
              <a:gd name="T6" fmla="*/ 0 w 35"/>
              <a:gd name="T7" fmla="*/ 0 h 22"/>
              <a:gd name="T8" fmla="*/ 106362 w 35"/>
              <a:gd name="T9" fmla="*/ 69273 h 22"/>
              <a:gd name="T10" fmla="*/ 0 60000 65536"/>
              <a:gd name="T11" fmla="*/ 0 60000 65536"/>
              <a:gd name="T12" fmla="*/ 0 60000 65536"/>
              <a:gd name="T13" fmla="*/ 0 60000 65536"/>
              <a:gd name="T14" fmla="*/ 0 60000 65536"/>
              <a:gd name="T15" fmla="*/ 0 w 35"/>
              <a:gd name="T16" fmla="*/ 0 h 22"/>
              <a:gd name="T17" fmla="*/ 35 w 35"/>
              <a:gd name="T18" fmla="*/ 22 h 22"/>
            </a:gdLst>
            <a:ahLst/>
            <a:cxnLst>
              <a:cxn ang="T10">
                <a:pos x="T0" y="T1"/>
              </a:cxn>
              <a:cxn ang="T11">
                <a:pos x="T2" y="T3"/>
              </a:cxn>
              <a:cxn ang="T12">
                <a:pos x="T4" y="T5"/>
              </a:cxn>
              <a:cxn ang="T13">
                <a:pos x="T6" y="T7"/>
              </a:cxn>
              <a:cxn ang="T14">
                <a:pos x="T8" y="T9"/>
              </a:cxn>
            </a:cxnLst>
            <a:rect l="T15" t="T16" r="T17" b="T18"/>
            <a:pathLst>
              <a:path w="35" h="22">
                <a:moveTo>
                  <a:pt x="35" y="20"/>
                </a:moveTo>
                <a:lnTo>
                  <a:pt x="34" y="22"/>
                </a:lnTo>
                <a:lnTo>
                  <a:pt x="0" y="3"/>
                </a:lnTo>
                <a:lnTo>
                  <a:pt x="0" y="0"/>
                </a:lnTo>
                <a:lnTo>
                  <a:pt x="35" y="20"/>
                </a:lnTo>
                <a:close/>
              </a:path>
            </a:pathLst>
          </a:custGeom>
          <a:solidFill>
            <a:srgbClr val="000000"/>
          </a:solidFill>
          <a:ln w="9525">
            <a:noFill/>
            <a:round/>
            <a:headEnd/>
            <a:tailEnd/>
          </a:ln>
        </p:spPr>
        <p:txBody>
          <a:bodyPr lIns="82058" tIns="41029" rIns="82058" bIns="41029"/>
          <a:lstStyle/>
          <a:p>
            <a:endParaRPr lang="en-US"/>
          </a:p>
        </p:txBody>
      </p:sp>
      <p:sp>
        <p:nvSpPr>
          <p:cNvPr id="3095" name="Freeform 434"/>
          <p:cNvSpPr>
            <a:spLocks noChangeAspect="1"/>
          </p:cNvSpPr>
          <p:nvPr/>
        </p:nvSpPr>
        <p:spPr bwMode="auto">
          <a:xfrm>
            <a:off x="1839913" y="2011363"/>
            <a:ext cx="166687" cy="114300"/>
          </a:xfrm>
          <a:custGeom>
            <a:avLst/>
            <a:gdLst>
              <a:gd name="T0" fmla="*/ 166687 w 55"/>
              <a:gd name="T1" fmla="*/ 0 h 34"/>
              <a:gd name="T2" fmla="*/ 166687 w 55"/>
              <a:gd name="T3" fmla="*/ 10085 h 34"/>
              <a:gd name="T4" fmla="*/ 6061 w 55"/>
              <a:gd name="T5" fmla="*/ 114300 h 34"/>
              <a:gd name="T6" fmla="*/ 3031 w 55"/>
              <a:gd name="T7" fmla="*/ 110938 h 34"/>
              <a:gd name="T8" fmla="*/ 0 w 55"/>
              <a:gd name="T9" fmla="*/ 107576 h 34"/>
              <a:gd name="T10" fmla="*/ 166687 w 55"/>
              <a:gd name="T11" fmla="*/ 0 h 34"/>
              <a:gd name="T12" fmla="*/ 0 60000 65536"/>
              <a:gd name="T13" fmla="*/ 0 60000 65536"/>
              <a:gd name="T14" fmla="*/ 0 60000 65536"/>
              <a:gd name="T15" fmla="*/ 0 60000 65536"/>
              <a:gd name="T16" fmla="*/ 0 60000 65536"/>
              <a:gd name="T17" fmla="*/ 0 60000 65536"/>
              <a:gd name="T18" fmla="*/ 0 w 55"/>
              <a:gd name="T19" fmla="*/ 0 h 34"/>
              <a:gd name="T20" fmla="*/ 55 w 5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5" h="34">
                <a:moveTo>
                  <a:pt x="55" y="0"/>
                </a:moveTo>
                <a:lnTo>
                  <a:pt x="55" y="3"/>
                </a:lnTo>
                <a:lnTo>
                  <a:pt x="2" y="34"/>
                </a:lnTo>
                <a:lnTo>
                  <a:pt x="1" y="33"/>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096" name="Line 435"/>
          <p:cNvSpPr>
            <a:spLocks noChangeAspect="1" noChangeShapeType="1"/>
          </p:cNvSpPr>
          <p:nvPr/>
        </p:nvSpPr>
        <p:spPr bwMode="auto">
          <a:xfrm flipH="1">
            <a:off x="1846263" y="2019300"/>
            <a:ext cx="155575" cy="101600"/>
          </a:xfrm>
          <a:prstGeom prst="line">
            <a:avLst/>
          </a:prstGeom>
          <a:noFill/>
          <a:ln w="1588">
            <a:solidFill>
              <a:srgbClr val="000000"/>
            </a:solidFill>
            <a:round/>
            <a:headEnd/>
            <a:tailEnd/>
          </a:ln>
        </p:spPr>
        <p:txBody>
          <a:bodyPr/>
          <a:lstStyle/>
          <a:p>
            <a:endParaRPr lang="en-US"/>
          </a:p>
        </p:txBody>
      </p:sp>
      <p:sp>
        <p:nvSpPr>
          <p:cNvPr id="3097" name="Line 436"/>
          <p:cNvSpPr>
            <a:spLocks noChangeAspect="1" noChangeShapeType="1"/>
          </p:cNvSpPr>
          <p:nvPr/>
        </p:nvSpPr>
        <p:spPr bwMode="auto">
          <a:xfrm flipH="1" flipV="1">
            <a:off x="2009775" y="2019300"/>
            <a:ext cx="158750" cy="101600"/>
          </a:xfrm>
          <a:prstGeom prst="line">
            <a:avLst/>
          </a:prstGeom>
          <a:noFill/>
          <a:ln w="1588">
            <a:solidFill>
              <a:srgbClr val="000000"/>
            </a:solidFill>
            <a:round/>
            <a:headEnd/>
            <a:tailEnd/>
          </a:ln>
        </p:spPr>
        <p:txBody>
          <a:bodyPr/>
          <a:lstStyle/>
          <a:p>
            <a:endParaRPr lang="en-US"/>
          </a:p>
        </p:txBody>
      </p:sp>
      <p:sp>
        <p:nvSpPr>
          <p:cNvPr id="3098" name="Freeform 437"/>
          <p:cNvSpPr>
            <a:spLocks noChangeAspect="1"/>
          </p:cNvSpPr>
          <p:nvPr/>
        </p:nvSpPr>
        <p:spPr bwMode="auto">
          <a:xfrm>
            <a:off x="2006600" y="2011363"/>
            <a:ext cx="166688" cy="117475"/>
          </a:xfrm>
          <a:custGeom>
            <a:avLst/>
            <a:gdLst>
              <a:gd name="T0" fmla="*/ 166688 w 55"/>
              <a:gd name="T1" fmla="*/ 107406 h 35"/>
              <a:gd name="T2" fmla="*/ 166688 w 55"/>
              <a:gd name="T3" fmla="*/ 117475 h 35"/>
              <a:gd name="T4" fmla="*/ 0 w 55"/>
              <a:gd name="T5" fmla="*/ 10069 h 35"/>
              <a:gd name="T6" fmla="*/ 0 w 55"/>
              <a:gd name="T7" fmla="*/ 0 h 35"/>
              <a:gd name="T8" fmla="*/ 166688 w 55"/>
              <a:gd name="T9" fmla="*/ 107406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32"/>
                </a:moveTo>
                <a:lnTo>
                  <a:pt x="55" y="35"/>
                </a:lnTo>
                <a:lnTo>
                  <a:pt x="0" y="3"/>
                </a:lnTo>
                <a:lnTo>
                  <a:pt x="0" y="0"/>
                </a:lnTo>
                <a:lnTo>
                  <a:pt x="55" y="32"/>
                </a:lnTo>
                <a:close/>
              </a:path>
            </a:pathLst>
          </a:custGeom>
          <a:solidFill>
            <a:srgbClr val="000000"/>
          </a:solidFill>
          <a:ln w="9525">
            <a:noFill/>
            <a:round/>
            <a:headEnd/>
            <a:tailEnd/>
          </a:ln>
        </p:spPr>
        <p:txBody>
          <a:bodyPr lIns="82058" tIns="41029" rIns="82058" bIns="41029"/>
          <a:lstStyle/>
          <a:p>
            <a:endParaRPr lang="en-US"/>
          </a:p>
        </p:txBody>
      </p:sp>
      <p:sp>
        <p:nvSpPr>
          <p:cNvPr id="3099" name="Freeform 438"/>
          <p:cNvSpPr>
            <a:spLocks noChangeAspect="1"/>
          </p:cNvSpPr>
          <p:nvPr/>
        </p:nvSpPr>
        <p:spPr bwMode="auto">
          <a:xfrm>
            <a:off x="2173288" y="2011363"/>
            <a:ext cx="165100" cy="117475"/>
          </a:xfrm>
          <a:custGeom>
            <a:avLst/>
            <a:gdLst>
              <a:gd name="T0" fmla="*/ 165100 w 55"/>
              <a:gd name="T1" fmla="*/ 0 h 35"/>
              <a:gd name="T2" fmla="*/ 165100 w 55"/>
              <a:gd name="T3" fmla="*/ 10069 h 35"/>
              <a:gd name="T4" fmla="*/ 0 w 55"/>
              <a:gd name="T5" fmla="*/ 117475 h 35"/>
              <a:gd name="T6" fmla="*/ 0 w 55"/>
              <a:gd name="T7" fmla="*/ 107406 h 35"/>
              <a:gd name="T8" fmla="*/ 165100 w 55"/>
              <a:gd name="T9" fmla="*/ 0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0"/>
                </a:moveTo>
                <a:lnTo>
                  <a:pt x="55" y="3"/>
                </a:lnTo>
                <a:lnTo>
                  <a:pt x="0" y="35"/>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100" name="Line 439"/>
          <p:cNvSpPr>
            <a:spLocks noChangeAspect="1" noChangeShapeType="1"/>
          </p:cNvSpPr>
          <p:nvPr/>
        </p:nvSpPr>
        <p:spPr bwMode="auto">
          <a:xfrm flipH="1">
            <a:off x="2174875" y="2019300"/>
            <a:ext cx="158750" cy="101600"/>
          </a:xfrm>
          <a:prstGeom prst="line">
            <a:avLst/>
          </a:prstGeom>
          <a:noFill/>
          <a:ln w="1588">
            <a:solidFill>
              <a:srgbClr val="000000"/>
            </a:solidFill>
            <a:round/>
            <a:headEnd/>
            <a:tailEnd/>
          </a:ln>
        </p:spPr>
        <p:txBody>
          <a:bodyPr/>
          <a:lstStyle/>
          <a:p>
            <a:endParaRPr lang="en-US"/>
          </a:p>
        </p:txBody>
      </p:sp>
      <p:sp>
        <p:nvSpPr>
          <p:cNvPr id="3101" name="Line 440"/>
          <p:cNvSpPr>
            <a:spLocks noChangeAspect="1" noChangeShapeType="1"/>
          </p:cNvSpPr>
          <p:nvPr/>
        </p:nvSpPr>
        <p:spPr bwMode="auto">
          <a:xfrm flipH="1" flipV="1">
            <a:off x="2338388" y="2019300"/>
            <a:ext cx="158750" cy="101600"/>
          </a:xfrm>
          <a:prstGeom prst="line">
            <a:avLst/>
          </a:prstGeom>
          <a:noFill/>
          <a:ln w="1588">
            <a:solidFill>
              <a:srgbClr val="000000"/>
            </a:solidFill>
            <a:round/>
            <a:headEnd/>
            <a:tailEnd/>
          </a:ln>
        </p:spPr>
        <p:txBody>
          <a:bodyPr/>
          <a:lstStyle/>
          <a:p>
            <a:endParaRPr lang="en-US"/>
          </a:p>
        </p:txBody>
      </p:sp>
      <p:sp>
        <p:nvSpPr>
          <p:cNvPr id="3102" name="Freeform 441"/>
          <p:cNvSpPr>
            <a:spLocks noChangeAspect="1"/>
          </p:cNvSpPr>
          <p:nvPr/>
        </p:nvSpPr>
        <p:spPr bwMode="auto">
          <a:xfrm>
            <a:off x="2338388" y="2011363"/>
            <a:ext cx="161925" cy="117475"/>
          </a:xfrm>
          <a:custGeom>
            <a:avLst/>
            <a:gdLst>
              <a:gd name="T0" fmla="*/ 161925 w 54"/>
              <a:gd name="T1" fmla="*/ 107406 h 35"/>
              <a:gd name="T2" fmla="*/ 161925 w 54"/>
              <a:gd name="T3" fmla="*/ 117475 h 35"/>
              <a:gd name="T4" fmla="*/ 0 w 54"/>
              <a:gd name="T5" fmla="*/ 10069 h 35"/>
              <a:gd name="T6" fmla="*/ 0 w 54"/>
              <a:gd name="T7" fmla="*/ 0 h 35"/>
              <a:gd name="T8" fmla="*/ 161925 w 54"/>
              <a:gd name="T9" fmla="*/ 107406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32"/>
                </a:moveTo>
                <a:lnTo>
                  <a:pt x="54" y="35"/>
                </a:lnTo>
                <a:lnTo>
                  <a:pt x="0" y="3"/>
                </a:lnTo>
                <a:lnTo>
                  <a:pt x="0" y="0"/>
                </a:lnTo>
                <a:lnTo>
                  <a:pt x="54" y="32"/>
                </a:lnTo>
                <a:close/>
              </a:path>
            </a:pathLst>
          </a:custGeom>
          <a:solidFill>
            <a:srgbClr val="000000"/>
          </a:solidFill>
          <a:ln w="9525">
            <a:noFill/>
            <a:round/>
            <a:headEnd/>
            <a:tailEnd/>
          </a:ln>
        </p:spPr>
        <p:txBody>
          <a:bodyPr lIns="82058" tIns="41029" rIns="82058" bIns="41029"/>
          <a:lstStyle/>
          <a:p>
            <a:endParaRPr lang="en-US"/>
          </a:p>
        </p:txBody>
      </p:sp>
      <p:sp>
        <p:nvSpPr>
          <p:cNvPr id="3103" name="Freeform 442"/>
          <p:cNvSpPr>
            <a:spLocks noChangeAspect="1"/>
          </p:cNvSpPr>
          <p:nvPr/>
        </p:nvSpPr>
        <p:spPr bwMode="auto">
          <a:xfrm>
            <a:off x="2500313" y="2016125"/>
            <a:ext cx="166687" cy="112713"/>
          </a:xfrm>
          <a:custGeom>
            <a:avLst/>
            <a:gdLst>
              <a:gd name="T0" fmla="*/ 163656 w 55"/>
              <a:gd name="T1" fmla="*/ 0 h 34"/>
              <a:gd name="T2" fmla="*/ 166687 w 55"/>
              <a:gd name="T3" fmla="*/ 3315 h 34"/>
              <a:gd name="T4" fmla="*/ 166687 w 55"/>
              <a:gd name="T5" fmla="*/ 6630 h 34"/>
              <a:gd name="T6" fmla="*/ 0 w 55"/>
              <a:gd name="T7" fmla="*/ 112713 h 34"/>
              <a:gd name="T8" fmla="*/ 0 w 55"/>
              <a:gd name="T9" fmla="*/ 102768 h 34"/>
              <a:gd name="T10" fmla="*/ 163656 w 55"/>
              <a:gd name="T11" fmla="*/ 0 h 34"/>
              <a:gd name="T12" fmla="*/ 0 60000 65536"/>
              <a:gd name="T13" fmla="*/ 0 60000 65536"/>
              <a:gd name="T14" fmla="*/ 0 60000 65536"/>
              <a:gd name="T15" fmla="*/ 0 60000 65536"/>
              <a:gd name="T16" fmla="*/ 0 60000 65536"/>
              <a:gd name="T17" fmla="*/ 0 60000 65536"/>
              <a:gd name="T18" fmla="*/ 0 w 55"/>
              <a:gd name="T19" fmla="*/ 0 h 34"/>
              <a:gd name="T20" fmla="*/ 55 w 5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5" h="34">
                <a:moveTo>
                  <a:pt x="54" y="0"/>
                </a:moveTo>
                <a:lnTo>
                  <a:pt x="55" y="1"/>
                </a:lnTo>
                <a:lnTo>
                  <a:pt x="55" y="2"/>
                </a:lnTo>
                <a:lnTo>
                  <a:pt x="0" y="34"/>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104" name="Line 443"/>
          <p:cNvSpPr>
            <a:spLocks noChangeAspect="1" noChangeShapeType="1"/>
          </p:cNvSpPr>
          <p:nvPr/>
        </p:nvSpPr>
        <p:spPr bwMode="auto">
          <a:xfrm flipH="1">
            <a:off x="2505075" y="2019300"/>
            <a:ext cx="158750" cy="101600"/>
          </a:xfrm>
          <a:prstGeom prst="line">
            <a:avLst/>
          </a:prstGeom>
          <a:noFill/>
          <a:ln w="1588">
            <a:solidFill>
              <a:srgbClr val="000000"/>
            </a:solidFill>
            <a:round/>
            <a:headEnd/>
            <a:tailEnd/>
          </a:ln>
        </p:spPr>
        <p:txBody>
          <a:bodyPr/>
          <a:lstStyle/>
          <a:p>
            <a:endParaRPr lang="en-US"/>
          </a:p>
        </p:txBody>
      </p:sp>
      <p:sp>
        <p:nvSpPr>
          <p:cNvPr id="3105" name="Line 444"/>
          <p:cNvSpPr>
            <a:spLocks noChangeAspect="1" noChangeShapeType="1"/>
          </p:cNvSpPr>
          <p:nvPr/>
        </p:nvSpPr>
        <p:spPr bwMode="auto">
          <a:xfrm flipH="1">
            <a:off x="1325563" y="2019300"/>
            <a:ext cx="157162" cy="101600"/>
          </a:xfrm>
          <a:prstGeom prst="line">
            <a:avLst/>
          </a:prstGeom>
          <a:noFill/>
          <a:ln w="1588">
            <a:solidFill>
              <a:srgbClr val="000000"/>
            </a:solidFill>
            <a:round/>
            <a:headEnd/>
            <a:tailEnd/>
          </a:ln>
        </p:spPr>
        <p:txBody>
          <a:bodyPr/>
          <a:lstStyle/>
          <a:p>
            <a:endParaRPr lang="en-US"/>
          </a:p>
        </p:txBody>
      </p:sp>
      <p:sp>
        <p:nvSpPr>
          <p:cNvPr id="3106" name="Freeform 445"/>
          <p:cNvSpPr>
            <a:spLocks noChangeAspect="1"/>
          </p:cNvSpPr>
          <p:nvPr/>
        </p:nvSpPr>
        <p:spPr bwMode="auto">
          <a:xfrm>
            <a:off x="1317625" y="2011363"/>
            <a:ext cx="168275" cy="114300"/>
          </a:xfrm>
          <a:custGeom>
            <a:avLst/>
            <a:gdLst>
              <a:gd name="T0" fmla="*/ 168275 w 55"/>
              <a:gd name="T1" fmla="*/ 0 h 34"/>
              <a:gd name="T2" fmla="*/ 168275 w 55"/>
              <a:gd name="T3" fmla="*/ 10085 h 34"/>
              <a:gd name="T4" fmla="*/ 3060 w 55"/>
              <a:gd name="T5" fmla="*/ 114300 h 34"/>
              <a:gd name="T6" fmla="*/ 0 w 55"/>
              <a:gd name="T7" fmla="*/ 107576 h 34"/>
              <a:gd name="T8" fmla="*/ 168275 w 55"/>
              <a:gd name="T9" fmla="*/ 0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55" y="0"/>
                </a:moveTo>
                <a:lnTo>
                  <a:pt x="55" y="3"/>
                </a:lnTo>
                <a:lnTo>
                  <a:pt x="1" y="34"/>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107" name="Freeform 446"/>
          <p:cNvSpPr>
            <a:spLocks noChangeAspect="1"/>
          </p:cNvSpPr>
          <p:nvPr/>
        </p:nvSpPr>
        <p:spPr bwMode="auto">
          <a:xfrm>
            <a:off x="1485900" y="2011363"/>
            <a:ext cx="165100" cy="114300"/>
          </a:xfrm>
          <a:custGeom>
            <a:avLst/>
            <a:gdLst>
              <a:gd name="T0" fmla="*/ 165100 w 55"/>
              <a:gd name="T1" fmla="*/ 107576 h 34"/>
              <a:gd name="T2" fmla="*/ 165100 w 55"/>
              <a:gd name="T3" fmla="*/ 110938 h 34"/>
              <a:gd name="T4" fmla="*/ 162098 w 55"/>
              <a:gd name="T5" fmla="*/ 114300 h 34"/>
              <a:gd name="T6" fmla="*/ 0 w 55"/>
              <a:gd name="T7" fmla="*/ 10085 h 34"/>
              <a:gd name="T8" fmla="*/ 0 w 55"/>
              <a:gd name="T9" fmla="*/ 0 h 34"/>
              <a:gd name="T10" fmla="*/ 165100 w 55"/>
              <a:gd name="T11" fmla="*/ 107576 h 34"/>
              <a:gd name="T12" fmla="*/ 0 60000 65536"/>
              <a:gd name="T13" fmla="*/ 0 60000 65536"/>
              <a:gd name="T14" fmla="*/ 0 60000 65536"/>
              <a:gd name="T15" fmla="*/ 0 60000 65536"/>
              <a:gd name="T16" fmla="*/ 0 60000 65536"/>
              <a:gd name="T17" fmla="*/ 0 60000 65536"/>
              <a:gd name="T18" fmla="*/ 0 w 55"/>
              <a:gd name="T19" fmla="*/ 0 h 34"/>
              <a:gd name="T20" fmla="*/ 55 w 5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5" h="34">
                <a:moveTo>
                  <a:pt x="55" y="32"/>
                </a:moveTo>
                <a:lnTo>
                  <a:pt x="55" y="33"/>
                </a:lnTo>
                <a:lnTo>
                  <a:pt x="54" y="34"/>
                </a:lnTo>
                <a:lnTo>
                  <a:pt x="0" y="3"/>
                </a:lnTo>
                <a:lnTo>
                  <a:pt x="0" y="0"/>
                </a:lnTo>
                <a:lnTo>
                  <a:pt x="55" y="32"/>
                </a:lnTo>
                <a:close/>
              </a:path>
            </a:pathLst>
          </a:custGeom>
          <a:solidFill>
            <a:srgbClr val="000000"/>
          </a:solidFill>
          <a:ln w="9525">
            <a:noFill/>
            <a:round/>
            <a:headEnd/>
            <a:tailEnd/>
          </a:ln>
        </p:spPr>
        <p:txBody>
          <a:bodyPr lIns="82058" tIns="41029" rIns="82058" bIns="41029"/>
          <a:lstStyle/>
          <a:p>
            <a:endParaRPr lang="en-US"/>
          </a:p>
        </p:txBody>
      </p:sp>
      <p:sp>
        <p:nvSpPr>
          <p:cNvPr id="3108" name="Line 447"/>
          <p:cNvSpPr>
            <a:spLocks noChangeAspect="1" noChangeShapeType="1"/>
          </p:cNvSpPr>
          <p:nvPr/>
        </p:nvSpPr>
        <p:spPr bwMode="auto">
          <a:xfrm flipH="1" flipV="1">
            <a:off x="1490663" y="2019300"/>
            <a:ext cx="158750" cy="101600"/>
          </a:xfrm>
          <a:prstGeom prst="line">
            <a:avLst/>
          </a:prstGeom>
          <a:noFill/>
          <a:ln w="1588">
            <a:solidFill>
              <a:srgbClr val="000000"/>
            </a:solidFill>
            <a:round/>
            <a:headEnd/>
            <a:tailEnd/>
          </a:ln>
        </p:spPr>
        <p:txBody>
          <a:bodyPr/>
          <a:lstStyle/>
          <a:p>
            <a:endParaRPr lang="en-US"/>
          </a:p>
        </p:txBody>
      </p:sp>
      <p:sp>
        <p:nvSpPr>
          <p:cNvPr id="3109" name="Line 448"/>
          <p:cNvSpPr>
            <a:spLocks noChangeAspect="1" noChangeShapeType="1"/>
          </p:cNvSpPr>
          <p:nvPr/>
        </p:nvSpPr>
        <p:spPr bwMode="auto">
          <a:xfrm flipV="1">
            <a:off x="987425" y="1784350"/>
            <a:ext cx="152400" cy="168275"/>
          </a:xfrm>
          <a:prstGeom prst="line">
            <a:avLst/>
          </a:prstGeom>
          <a:noFill/>
          <a:ln w="1588">
            <a:solidFill>
              <a:srgbClr val="000000"/>
            </a:solidFill>
            <a:round/>
            <a:headEnd/>
            <a:tailEnd/>
          </a:ln>
        </p:spPr>
        <p:txBody>
          <a:bodyPr/>
          <a:lstStyle/>
          <a:p>
            <a:endParaRPr lang="en-US"/>
          </a:p>
        </p:txBody>
      </p:sp>
      <p:sp>
        <p:nvSpPr>
          <p:cNvPr id="3110" name="Freeform 449"/>
          <p:cNvSpPr>
            <a:spLocks noChangeAspect="1"/>
          </p:cNvSpPr>
          <p:nvPr/>
        </p:nvSpPr>
        <p:spPr bwMode="auto">
          <a:xfrm>
            <a:off x="977900" y="1776413"/>
            <a:ext cx="163513" cy="179387"/>
          </a:xfrm>
          <a:custGeom>
            <a:avLst/>
            <a:gdLst>
              <a:gd name="T0" fmla="*/ 12112 w 54"/>
              <a:gd name="T1" fmla="*/ 179387 h 53"/>
              <a:gd name="T2" fmla="*/ 0 w 54"/>
              <a:gd name="T3" fmla="*/ 179387 h 53"/>
              <a:gd name="T4" fmla="*/ 160485 w 54"/>
              <a:gd name="T5" fmla="*/ 0 h 53"/>
              <a:gd name="T6" fmla="*/ 163513 w 54"/>
              <a:gd name="T7" fmla="*/ 6769 h 53"/>
              <a:gd name="T8" fmla="*/ 12112 w 54"/>
              <a:gd name="T9" fmla="*/ 179387 h 53"/>
              <a:gd name="T10" fmla="*/ 0 60000 65536"/>
              <a:gd name="T11" fmla="*/ 0 60000 65536"/>
              <a:gd name="T12" fmla="*/ 0 60000 65536"/>
              <a:gd name="T13" fmla="*/ 0 60000 65536"/>
              <a:gd name="T14" fmla="*/ 0 60000 65536"/>
              <a:gd name="T15" fmla="*/ 0 w 54"/>
              <a:gd name="T16" fmla="*/ 0 h 53"/>
              <a:gd name="T17" fmla="*/ 54 w 54"/>
              <a:gd name="T18" fmla="*/ 53 h 53"/>
            </a:gdLst>
            <a:ahLst/>
            <a:cxnLst>
              <a:cxn ang="T10">
                <a:pos x="T0" y="T1"/>
              </a:cxn>
              <a:cxn ang="T11">
                <a:pos x="T2" y="T3"/>
              </a:cxn>
              <a:cxn ang="T12">
                <a:pos x="T4" y="T5"/>
              </a:cxn>
              <a:cxn ang="T13">
                <a:pos x="T6" y="T7"/>
              </a:cxn>
              <a:cxn ang="T14">
                <a:pos x="T8" y="T9"/>
              </a:cxn>
            </a:cxnLst>
            <a:rect l="T15" t="T16" r="T17" b="T18"/>
            <a:pathLst>
              <a:path w="54" h="53">
                <a:moveTo>
                  <a:pt x="4" y="53"/>
                </a:moveTo>
                <a:lnTo>
                  <a:pt x="0" y="53"/>
                </a:lnTo>
                <a:lnTo>
                  <a:pt x="53" y="0"/>
                </a:lnTo>
                <a:lnTo>
                  <a:pt x="54" y="2"/>
                </a:lnTo>
                <a:lnTo>
                  <a:pt x="4" y="53"/>
                </a:lnTo>
                <a:close/>
              </a:path>
            </a:pathLst>
          </a:custGeom>
          <a:solidFill>
            <a:srgbClr val="000000"/>
          </a:solidFill>
          <a:ln w="9525">
            <a:noFill/>
            <a:round/>
            <a:headEnd/>
            <a:tailEnd/>
          </a:ln>
        </p:spPr>
        <p:txBody>
          <a:bodyPr lIns="82058" tIns="41029" rIns="82058" bIns="41029"/>
          <a:lstStyle/>
          <a:p>
            <a:endParaRPr lang="en-US"/>
          </a:p>
        </p:txBody>
      </p:sp>
      <p:sp>
        <p:nvSpPr>
          <p:cNvPr id="3111" name="Freeform 450"/>
          <p:cNvSpPr>
            <a:spLocks noChangeAspect="1"/>
          </p:cNvSpPr>
          <p:nvPr/>
        </p:nvSpPr>
        <p:spPr bwMode="auto">
          <a:xfrm>
            <a:off x="977900" y="1955800"/>
            <a:ext cx="163513" cy="173038"/>
          </a:xfrm>
          <a:custGeom>
            <a:avLst/>
            <a:gdLst>
              <a:gd name="T0" fmla="*/ 0 w 54"/>
              <a:gd name="T1" fmla="*/ 0 h 52"/>
              <a:gd name="T2" fmla="*/ 12112 w 54"/>
              <a:gd name="T3" fmla="*/ 0 h 52"/>
              <a:gd name="T4" fmla="*/ 163513 w 54"/>
              <a:gd name="T5" fmla="*/ 166383 h 52"/>
              <a:gd name="T6" fmla="*/ 160485 w 54"/>
              <a:gd name="T7" fmla="*/ 173038 h 52"/>
              <a:gd name="T8" fmla="*/ 0 w 54"/>
              <a:gd name="T9" fmla="*/ 0 h 52"/>
              <a:gd name="T10" fmla="*/ 0 60000 65536"/>
              <a:gd name="T11" fmla="*/ 0 60000 65536"/>
              <a:gd name="T12" fmla="*/ 0 60000 65536"/>
              <a:gd name="T13" fmla="*/ 0 60000 65536"/>
              <a:gd name="T14" fmla="*/ 0 60000 65536"/>
              <a:gd name="T15" fmla="*/ 0 w 54"/>
              <a:gd name="T16" fmla="*/ 0 h 52"/>
              <a:gd name="T17" fmla="*/ 54 w 54"/>
              <a:gd name="T18" fmla="*/ 52 h 52"/>
            </a:gdLst>
            <a:ahLst/>
            <a:cxnLst>
              <a:cxn ang="T10">
                <a:pos x="T0" y="T1"/>
              </a:cxn>
              <a:cxn ang="T11">
                <a:pos x="T2" y="T3"/>
              </a:cxn>
              <a:cxn ang="T12">
                <a:pos x="T4" y="T5"/>
              </a:cxn>
              <a:cxn ang="T13">
                <a:pos x="T6" y="T7"/>
              </a:cxn>
              <a:cxn ang="T14">
                <a:pos x="T8" y="T9"/>
              </a:cxn>
            </a:cxnLst>
            <a:rect l="T15" t="T16" r="T17" b="T18"/>
            <a:pathLst>
              <a:path w="54" h="52">
                <a:moveTo>
                  <a:pt x="0" y="0"/>
                </a:moveTo>
                <a:lnTo>
                  <a:pt x="4" y="0"/>
                </a:lnTo>
                <a:lnTo>
                  <a:pt x="54" y="50"/>
                </a:lnTo>
                <a:lnTo>
                  <a:pt x="53" y="52"/>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112" name="Line 451"/>
          <p:cNvSpPr>
            <a:spLocks noChangeAspect="1" noChangeShapeType="1"/>
          </p:cNvSpPr>
          <p:nvPr/>
        </p:nvSpPr>
        <p:spPr bwMode="auto">
          <a:xfrm>
            <a:off x="987425" y="1957388"/>
            <a:ext cx="152400" cy="165100"/>
          </a:xfrm>
          <a:prstGeom prst="line">
            <a:avLst/>
          </a:prstGeom>
          <a:noFill/>
          <a:ln w="1588">
            <a:solidFill>
              <a:srgbClr val="000000"/>
            </a:solidFill>
            <a:round/>
            <a:headEnd/>
            <a:tailEnd/>
          </a:ln>
        </p:spPr>
        <p:txBody>
          <a:bodyPr/>
          <a:lstStyle/>
          <a:p>
            <a:endParaRPr lang="en-US"/>
          </a:p>
        </p:txBody>
      </p:sp>
      <p:sp>
        <p:nvSpPr>
          <p:cNvPr id="3113" name="Rectangle 452"/>
          <p:cNvSpPr>
            <a:spLocks noChangeAspect="1" noChangeArrowheads="1"/>
          </p:cNvSpPr>
          <p:nvPr/>
        </p:nvSpPr>
        <p:spPr bwMode="auto">
          <a:xfrm>
            <a:off x="1700213" y="2190750"/>
            <a:ext cx="128587" cy="198438"/>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sp>
        <p:nvSpPr>
          <p:cNvPr id="3114" name="Line 453"/>
          <p:cNvSpPr>
            <a:spLocks noChangeAspect="1" noChangeShapeType="1"/>
          </p:cNvSpPr>
          <p:nvPr/>
        </p:nvSpPr>
        <p:spPr bwMode="auto">
          <a:xfrm flipH="1">
            <a:off x="1663700" y="1776413"/>
            <a:ext cx="176213" cy="6350"/>
          </a:xfrm>
          <a:prstGeom prst="line">
            <a:avLst/>
          </a:prstGeom>
          <a:noFill/>
          <a:ln w="1588">
            <a:solidFill>
              <a:srgbClr val="000000"/>
            </a:solidFill>
            <a:round/>
            <a:headEnd/>
            <a:tailEnd/>
          </a:ln>
        </p:spPr>
        <p:txBody>
          <a:bodyPr/>
          <a:lstStyle/>
          <a:p>
            <a:endParaRPr lang="en-US"/>
          </a:p>
        </p:txBody>
      </p:sp>
      <p:sp>
        <p:nvSpPr>
          <p:cNvPr id="3115" name="Freeform 454"/>
          <p:cNvSpPr>
            <a:spLocks noChangeAspect="1"/>
          </p:cNvSpPr>
          <p:nvPr/>
        </p:nvSpPr>
        <p:spPr bwMode="auto">
          <a:xfrm>
            <a:off x="1657350" y="1773238"/>
            <a:ext cx="185738" cy="17462"/>
          </a:xfrm>
          <a:custGeom>
            <a:avLst/>
            <a:gdLst>
              <a:gd name="T0" fmla="*/ 185738 w 62"/>
              <a:gd name="T1" fmla="*/ 0 h 5"/>
              <a:gd name="T2" fmla="*/ 182742 w 62"/>
              <a:gd name="T3" fmla="*/ 6985 h 5"/>
              <a:gd name="T4" fmla="*/ 5992 w 62"/>
              <a:gd name="T5" fmla="*/ 17462 h 5"/>
              <a:gd name="T6" fmla="*/ 0 w 62"/>
              <a:gd name="T7" fmla="*/ 6985 h 5"/>
              <a:gd name="T8" fmla="*/ 185738 w 62"/>
              <a:gd name="T9" fmla="*/ 0 h 5"/>
              <a:gd name="T10" fmla="*/ 0 60000 65536"/>
              <a:gd name="T11" fmla="*/ 0 60000 65536"/>
              <a:gd name="T12" fmla="*/ 0 60000 65536"/>
              <a:gd name="T13" fmla="*/ 0 60000 65536"/>
              <a:gd name="T14" fmla="*/ 0 60000 65536"/>
              <a:gd name="T15" fmla="*/ 0 w 62"/>
              <a:gd name="T16" fmla="*/ 0 h 5"/>
              <a:gd name="T17" fmla="*/ 62 w 62"/>
              <a:gd name="T18" fmla="*/ 5 h 5"/>
            </a:gdLst>
            <a:ahLst/>
            <a:cxnLst>
              <a:cxn ang="T10">
                <a:pos x="T0" y="T1"/>
              </a:cxn>
              <a:cxn ang="T11">
                <a:pos x="T2" y="T3"/>
              </a:cxn>
              <a:cxn ang="T12">
                <a:pos x="T4" y="T5"/>
              </a:cxn>
              <a:cxn ang="T13">
                <a:pos x="T6" y="T7"/>
              </a:cxn>
              <a:cxn ang="T14">
                <a:pos x="T8" y="T9"/>
              </a:cxn>
            </a:cxnLst>
            <a:rect l="T15" t="T16" r="T17" b="T18"/>
            <a:pathLst>
              <a:path w="62" h="5">
                <a:moveTo>
                  <a:pt x="62" y="0"/>
                </a:moveTo>
                <a:lnTo>
                  <a:pt x="61" y="2"/>
                </a:lnTo>
                <a:lnTo>
                  <a:pt x="2" y="5"/>
                </a:lnTo>
                <a:lnTo>
                  <a:pt x="0" y="2"/>
                </a:lnTo>
                <a:lnTo>
                  <a:pt x="62" y="0"/>
                </a:lnTo>
                <a:close/>
              </a:path>
            </a:pathLst>
          </a:custGeom>
          <a:solidFill>
            <a:srgbClr val="000000"/>
          </a:solidFill>
          <a:ln w="9525">
            <a:noFill/>
            <a:round/>
            <a:headEnd/>
            <a:tailEnd/>
          </a:ln>
        </p:spPr>
        <p:txBody>
          <a:bodyPr lIns="82058" tIns="41029" rIns="82058" bIns="41029"/>
          <a:lstStyle/>
          <a:p>
            <a:endParaRPr lang="en-US"/>
          </a:p>
        </p:txBody>
      </p:sp>
      <p:sp>
        <p:nvSpPr>
          <p:cNvPr id="3116" name="Line 456"/>
          <p:cNvSpPr>
            <a:spLocks noChangeAspect="1" noChangeShapeType="1"/>
          </p:cNvSpPr>
          <p:nvPr/>
        </p:nvSpPr>
        <p:spPr bwMode="auto">
          <a:xfrm flipH="1">
            <a:off x="1152525" y="1814513"/>
            <a:ext cx="168275" cy="4762"/>
          </a:xfrm>
          <a:prstGeom prst="line">
            <a:avLst/>
          </a:prstGeom>
          <a:noFill/>
          <a:ln w="12700">
            <a:solidFill>
              <a:srgbClr val="000000"/>
            </a:solidFill>
            <a:round/>
            <a:headEnd/>
            <a:tailEnd/>
          </a:ln>
        </p:spPr>
        <p:txBody>
          <a:bodyPr/>
          <a:lstStyle/>
          <a:p>
            <a:endParaRPr lang="en-US"/>
          </a:p>
        </p:txBody>
      </p:sp>
      <p:sp>
        <p:nvSpPr>
          <p:cNvPr id="3117" name="Rectangle 458"/>
          <p:cNvSpPr>
            <a:spLocks noChangeAspect="1" noChangeArrowheads="1"/>
          </p:cNvSpPr>
          <p:nvPr/>
        </p:nvSpPr>
        <p:spPr bwMode="auto">
          <a:xfrm>
            <a:off x="2438400" y="1530350"/>
            <a:ext cx="128588" cy="198438"/>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grpSp>
        <p:nvGrpSpPr>
          <p:cNvPr id="14" name="Group 463"/>
          <p:cNvGrpSpPr>
            <a:grpSpLocks noChangeAspect="1"/>
          </p:cNvGrpSpPr>
          <p:nvPr/>
        </p:nvGrpSpPr>
        <p:grpSpPr bwMode="auto">
          <a:xfrm>
            <a:off x="2479675" y="1689100"/>
            <a:ext cx="38100" cy="98425"/>
            <a:chOff x="873" y="3191"/>
            <a:chExt cx="13" cy="29"/>
          </a:xfrm>
        </p:grpSpPr>
        <p:sp>
          <p:nvSpPr>
            <p:cNvPr id="3680" name="Line 459"/>
            <p:cNvSpPr>
              <a:spLocks noChangeAspect="1" noChangeShapeType="1"/>
            </p:cNvSpPr>
            <p:nvPr/>
          </p:nvSpPr>
          <p:spPr bwMode="auto">
            <a:xfrm>
              <a:off x="874" y="3192"/>
              <a:ext cx="1" cy="27"/>
            </a:xfrm>
            <a:prstGeom prst="line">
              <a:avLst/>
            </a:prstGeom>
            <a:noFill/>
            <a:ln w="1588">
              <a:solidFill>
                <a:srgbClr val="000000"/>
              </a:solidFill>
              <a:round/>
              <a:headEnd/>
              <a:tailEnd/>
            </a:ln>
          </p:spPr>
          <p:txBody>
            <a:bodyPr/>
            <a:lstStyle/>
            <a:p>
              <a:endParaRPr lang="en-US"/>
            </a:p>
          </p:txBody>
        </p:sp>
        <p:sp>
          <p:nvSpPr>
            <p:cNvPr id="3681" name="Freeform 460"/>
            <p:cNvSpPr>
              <a:spLocks noChangeAspect="1"/>
            </p:cNvSpPr>
            <p:nvPr/>
          </p:nvSpPr>
          <p:spPr bwMode="auto">
            <a:xfrm>
              <a:off x="873" y="3191"/>
              <a:ext cx="4" cy="29"/>
            </a:xfrm>
            <a:custGeom>
              <a:avLst/>
              <a:gdLst>
                <a:gd name="T0" fmla="*/ 0 w 4"/>
                <a:gd name="T1" fmla="*/ 0 h 29"/>
                <a:gd name="T2" fmla="*/ 3 w 4"/>
                <a:gd name="T3" fmla="*/ 0 h 29"/>
                <a:gd name="T4" fmla="*/ 4 w 4"/>
                <a:gd name="T5" fmla="*/ 28 h 29"/>
                <a:gd name="T6" fmla="*/ 1 w 4"/>
                <a:gd name="T7" fmla="*/ 29 h 29"/>
                <a:gd name="T8" fmla="*/ 0 w 4"/>
                <a:gd name="T9" fmla="*/ 0 h 29"/>
                <a:gd name="T10" fmla="*/ 0 60000 65536"/>
                <a:gd name="T11" fmla="*/ 0 60000 65536"/>
                <a:gd name="T12" fmla="*/ 0 60000 65536"/>
                <a:gd name="T13" fmla="*/ 0 60000 65536"/>
                <a:gd name="T14" fmla="*/ 0 60000 65536"/>
                <a:gd name="T15" fmla="*/ 0 w 4"/>
                <a:gd name="T16" fmla="*/ 0 h 29"/>
                <a:gd name="T17" fmla="*/ 4 w 4"/>
                <a:gd name="T18" fmla="*/ 29 h 29"/>
              </a:gdLst>
              <a:ahLst/>
              <a:cxnLst>
                <a:cxn ang="T10">
                  <a:pos x="T0" y="T1"/>
                </a:cxn>
                <a:cxn ang="T11">
                  <a:pos x="T2" y="T3"/>
                </a:cxn>
                <a:cxn ang="T12">
                  <a:pos x="T4" y="T5"/>
                </a:cxn>
                <a:cxn ang="T13">
                  <a:pos x="T6" y="T7"/>
                </a:cxn>
                <a:cxn ang="T14">
                  <a:pos x="T8" y="T9"/>
                </a:cxn>
              </a:cxnLst>
              <a:rect l="T15" t="T16" r="T17" b="T18"/>
              <a:pathLst>
                <a:path w="4" h="29">
                  <a:moveTo>
                    <a:pt x="0" y="0"/>
                  </a:moveTo>
                  <a:lnTo>
                    <a:pt x="3" y="0"/>
                  </a:lnTo>
                  <a:lnTo>
                    <a:pt x="4" y="28"/>
                  </a:lnTo>
                  <a:lnTo>
                    <a:pt x="1" y="29"/>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682" name="Freeform 461"/>
            <p:cNvSpPr>
              <a:spLocks noChangeAspect="1"/>
            </p:cNvSpPr>
            <p:nvPr/>
          </p:nvSpPr>
          <p:spPr bwMode="auto">
            <a:xfrm>
              <a:off x="882" y="3191"/>
              <a:ext cx="4" cy="29"/>
            </a:xfrm>
            <a:custGeom>
              <a:avLst/>
              <a:gdLst>
                <a:gd name="T0" fmla="*/ 0 w 4"/>
                <a:gd name="T1" fmla="*/ 0 h 29"/>
                <a:gd name="T2" fmla="*/ 3 w 4"/>
                <a:gd name="T3" fmla="*/ 0 h 29"/>
                <a:gd name="T4" fmla="*/ 4 w 4"/>
                <a:gd name="T5" fmla="*/ 29 h 29"/>
                <a:gd name="T6" fmla="*/ 1 w 4"/>
                <a:gd name="T7" fmla="*/ 29 h 29"/>
                <a:gd name="T8" fmla="*/ 0 w 4"/>
                <a:gd name="T9" fmla="*/ 0 h 29"/>
                <a:gd name="T10" fmla="*/ 0 60000 65536"/>
                <a:gd name="T11" fmla="*/ 0 60000 65536"/>
                <a:gd name="T12" fmla="*/ 0 60000 65536"/>
                <a:gd name="T13" fmla="*/ 0 60000 65536"/>
                <a:gd name="T14" fmla="*/ 0 60000 65536"/>
                <a:gd name="T15" fmla="*/ 0 w 4"/>
                <a:gd name="T16" fmla="*/ 0 h 29"/>
                <a:gd name="T17" fmla="*/ 4 w 4"/>
                <a:gd name="T18" fmla="*/ 29 h 29"/>
              </a:gdLst>
              <a:ahLst/>
              <a:cxnLst>
                <a:cxn ang="T10">
                  <a:pos x="T0" y="T1"/>
                </a:cxn>
                <a:cxn ang="T11">
                  <a:pos x="T2" y="T3"/>
                </a:cxn>
                <a:cxn ang="T12">
                  <a:pos x="T4" y="T5"/>
                </a:cxn>
                <a:cxn ang="T13">
                  <a:pos x="T6" y="T7"/>
                </a:cxn>
                <a:cxn ang="T14">
                  <a:pos x="T8" y="T9"/>
                </a:cxn>
              </a:cxnLst>
              <a:rect l="T15" t="T16" r="T17" b="T18"/>
              <a:pathLst>
                <a:path w="4" h="29">
                  <a:moveTo>
                    <a:pt x="0" y="0"/>
                  </a:moveTo>
                  <a:lnTo>
                    <a:pt x="3" y="0"/>
                  </a:lnTo>
                  <a:lnTo>
                    <a:pt x="4" y="29"/>
                  </a:lnTo>
                  <a:lnTo>
                    <a:pt x="1" y="29"/>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683" name="Line 462"/>
            <p:cNvSpPr>
              <a:spLocks noChangeAspect="1" noChangeShapeType="1"/>
            </p:cNvSpPr>
            <p:nvPr/>
          </p:nvSpPr>
          <p:spPr bwMode="auto">
            <a:xfrm>
              <a:off x="883" y="3191"/>
              <a:ext cx="1" cy="28"/>
            </a:xfrm>
            <a:prstGeom prst="line">
              <a:avLst/>
            </a:prstGeom>
            <a:noFill/>
            <a:ln w="1588">
              <a:solidFill>
                <a:srgbClr val="000000"/>
              </a:solidFill>
              <a:round/>
              <a:headEnd/>
              <a:tailEnd/>
            </a:ln>
          </p:spPr>
          <p:txBody>
            <a:bodyPr/>
            <a:lstStyle/>
            <a:p>
              <a:endParaRPr lang="en-US"/>
            </a:p>
          </p:txBody>
        </p:sp>
      </p:grpSp>
      <p:sp>
        <p:nvSpPr>
          <p:cNvPr id="3119" name="Line 476"/>
          <p:cNvSpPr>
            <a:spLocks noChangeAspect="1" noChangeShapeType="1"/>
          </p:cNvSpPr>
          <p:nvPr/>
        </p:nvSpPr>
        <p:spPr bwMode="auto">
          <a:xfrm>
            <a:off x="1651000" y="2125663"/>
            <a:ext cx="60325" cy="95250"/>
          </a:xfrm>
          <a:prstGeom prst="line">
            <a:avLst/>
          </a:prstGeom>
          <a:noFill/>
          <a:ln w="1588">
            <a:solidFill>
              <a:srgbClr val="000000"/>
            </a:solidFill>
            <a:round/>
            <a:headEnd/>
            <a:tailEnd/>
          </a:ln>
        </p:spPr>
        <p:txBody>
          <a:bodyPr/>
          <a:lstStyle/>
          <a:p>
            <a:endParaRPr lang="en-US"/>
          </a:p>
        </p:txBody>
      </p:sp>
      <p:sp>
        <p:nvSpPr>
          <p:cNvPr id="3120" name="Freeform 477"/>
          <p:cNvSpPr>
            <a:spLocks noChangeAspect="1"/>
          </p:cNvSpPr>
          <p:nvPr/>
        </p:nvSpPr>
        <p:spPr bwMode="auto">
          <a:xfrm>
            <a:off x="1649413" y="2122488"/>
            <a:ext cx="68262" cy="101600"/>
          </a:xfrm>
          <a:custGeom>
            <a:avLst/>
            <a:gdLst>
              <a:gd name="T0" fmla="*/ 0 w 22"/>
              <a:gd name="T1" fmla="*/ 3387 h 30"/>
              <a:gd name="T2" fmla="*/ 3103 w 22"/>
              <a:gd name="T3" fmla="*/ 0 h 30"/>
              <a:gd name="T4" fmla="*/ 12411 w 22"/>
              <a:gd name="T5" fmla="*/ 3387 h 30"/>
              <a:gd name="T6" fmla="*/ 68262 w 22"/>
              <a:gd name="T7" fmla="*/ 98213 h 30"/>
              <a:gd name="T8" fmla="*/ 62056 w 22"/>
              <a:gd name="T9" fmla="*/ 101600 h 30"/>
              <a:gd name="T10" fmla="*/ 0 w 22"/>
              <a:gd name="T11" fmla="*/ 3387 h 30"/>
              <a:gd name="T12" fmla="*/ 0 60000 65536"/>
              <a:gd name="T13" fmla="*/ 0 60000 65536"/>
              <a:gd name="T14" fmla="*/ 0 60000 65536"/>
              <a:gd name="T15" fmla="*/ 0 60000 65536"/>
              <a:gd name="T16" fmla="*/ 0 60000 65536"/>
              <a:gd name="T17" fmla="*/ 0 60000 65536"/>
              <a:gd name="T18" fmla="*/ 0 w 22"/>
              <a:gd name="T19" fmla="*/ 0 h 30"/>
              <a:gd name="T20" fmla="*/ 22 w 22"/>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22" h="30">
                <a:moveTo>
                  <a:pt x="0" y="1"/>
                </a:moveTo>
                <a:lnTo>
                  <a:pt x="1" y="0"/>
                </a:lnTo>
                <a:lnTo>
                  <a:pt x="4" y="1"/>
                </a:lnTo>
                <a:lnTo>
                  <a:pt x="22" y="29"/>
                </a:lnTo>
                <a:lnTo>
                  <a:pt x="20" y="30"/>
                </a:lnTo>
                <a:lnTo>
                  <a:pt x="0" y="1"/>
                </a:lnTo>
                <a:close/>
              </a:path>
            </a:pathLst>
          </a:custGeom>
          <a:solidFill>
            <a:srgbClr val="000000"/>
          </a:solidFill>
          <a:ln w="9525">
            <a:noFill/>
            <a:round/>
            <a:headEnd/>
            <a:tailEnd/>
          </a:ln>
        </p:spPr>
        <p:txBody>
          <a:bodyPr lIns="82058" tIns="41029" rIns="82058" bIns="41029"/>
          <a:lstStyle/>
          <a:p>
            <a:endParaRPr lang="en-US"/>
          </a:p>
        </p:txBody>
      </p:sp>
      <p:sp>
        <p:nvSpPr>
          <p:cNvPr id="3121" name="Freeform 478"/>
          <p:cNvSpPr>
            <a:spLocks noChangeAspect="1"/>
          </p:cNvSpPr>
          <p:nvPr/>
        </p:nvSpPr>
        <p:spPr bwMode="auto">
          <a:xfrm>
            <a:off x="1784350" y="2122488"/>
            <a:ext cx="61913" cy="101600"/>
          </a:xfrm>
          <a:custGeom>
            <a:avLst/>
            <a:gdLst>
              <a:gd name="T0" fmla="*/ 52626 w 20"/>
              <a:gd name="T1" fmla="*/ 3387 h 30"/>
              <a:gd name="T2" fmla="*/ 58817 w 20"/>
              <a:gd name="T3" fmla="*/ 0 h 30"/>
              <a:gd name="T4" fmla="*/ 61913 w 20"/>
              <a:gd name="T5" fmla="*/ 3387 h 30"/>
              <a:gd name="T6" fmla="*/ 9287 w 20"/>
              <a:gd name="T7" fmla="*/ 101600 h 30"/>
              <a:gd name="T8" fmla="*/ 0 w 20"/>
              <a:gd name="T9" fmla="*/ 98213 h 30"/>
              <a:gd name="T10" fmla="*/ 52626 w 20"/>
              <a:gd name="T11" fmla="*/ 3387 h 30"/>
              <a:gd name="T12" fmla="*/ 0 60000 65536"/>
              <a:gd name="T13" fmla="*/ 0 60000 65536"/>
              <a:gd name="T14" fmla="*/ 0 60000 65536"/>
              <a:gd name="T15" fmla="*/ 0 60000 65536"/>
              <a:gd name="T16" fmla="*/ 0 60000 65536"/>
              <a:gd name="T17" fmla="*/ 0 60000 65536"/>
              <a:gd name="T18" fmla="*/ 0 w 20"/>
              <a:gd name="T19" fmla="*/ 0 h 30"/>
              <a:gd name="T20" fmla="*/ 20 w 20"/>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20" h="30">
                <a:moveTo>
                  <a:pt x="17" y="1"/>
                </a:moveTo>
                <a:lnTo>
                  <a:pt x="19" y="0"/>
                </a:lnTo>
                <a:lnTo>
                  <a:pt x="20" y="1"/>
                </a:lnTo>
                <a:lnTo>
                  <a:pt x="3" y="30"/>
                </a:lnTo>
                <a:lnTo>
                  <a:pt x="0" y="29"/>
                </a:lnTo>
                <a:lnTo>
                  <a:pt x="17" y="1"/>
                </a:lnTo>
                <a:close/>
              </a:path>
            </a:pathLst>
          </a:custGeom>
          <a:solidFill>
            <a:srgbClr val="000000"/>
          </a:solidFill>
          <a:ln w="9525">
            <a:noFill/>
            <a:round/>
            <a:headEnd/>
            <a:tailEnd/>
          </a:ln>
        </p:spPr>
        <p:txBody>
          <a:bodyPr lIns="82058" tIns="41029" rIns="82058" bIns="41029"/>
          <a:lstStyle/>
          <a:p>
            <a:endParaRPr lang="en-US"/>
          </a:p>
        </p:txBody>
      </p:sp>
      <p:sp>
        <p:nvSpPr>
          <p:cNvPr id="3122" name="Line 479"/>
          <p:cNvSpPr>
            <a:spLocks noChangeAspect="1" noChangeShapeType="1"/>
          </p:cNvSpPr>
          <p:nvPr/>
        </p:nvSpPr>
        <p:spPr bwMode="auto">
          <a:xfrm flipH="1">
            <a:off x="1795463" y="2125663"/>
            <a:ext cx="44450" cy="90487"/>
          </a:xfrm>
          <a:prstGeom prst="line">
            <a:avLst/>
          </a:prstGeom>
          <a:noFill/>
          <a:ln w="1588">
            <a:solidFill>
              <a:srgbClr val="000000"/>
            </a:solidFill>
            <a:round/>
            <a:headEnd/>
            <a:tailEnd/>
          </a:ln>
        </p:spPr>
        <p:txBody>
          <a:bodyPr/>
          <a:lstStyle/>
          <a:p>
            <a:endParaRPr lang="en-US"/>
          </a:p>
        </p:txBody>
      </p:sp>
      <p:sp>
        <p:nvSpPr>
          <p:cNvPr id="3123" name="Line 480"/>
          <p:cNvSpPr>
            <a:spLocks noChangeAspect="1" noChangeShapeType="1"/>
          </p:cNvSpPr>
          <p:nvPr/>
        </p:nvSpPr>
        <p:spPr bwMode="auto">
          <a:xfrm flipH="1">
            <a:off x="1651000" y="2122488"/>
            <a:ext cx="188913" cy="3175"/>
          </a:xfrm>
          <a:prstGeom prst="line">
            <a:avLst/>
          </a:prstGeom>
          <a:noFill/>
          <a:ln w="1588">
            <a:solidFill>
              <a:srgbClr val="000000"/>
            </a:solidFill>
            <a:round/>
            <a:headEnd/>
            <a:tailEnd/>
          </a:ln>
        </p:spPr>
        <p:txBody>
          <a:bodyPr/>
          <a:lstStyle/>
          <a:p>
            <a:endParaRPr lang="en-US"/>
          </a:p>
        </p:txBody>
      </p:sp>
      <p:sp>
        <p:nvSpPr>
          <p:cNvPr id="3124" name="Freeform 481"/>
          <p:cNvSpPr>
            <a:spLocks noChangeAspect="1"/>
          </p:cNvSpPr>
          <p:nvPr/>
        </p:nvSpPr>
        <p:spPr bwMode="auto">
          <a:xfrm>
            <a:off x="1651000" y="2120900"/>
            <a:ext cx="192088" cy="4763"/>
          </a:xfrm>
          <a:custGeom>
            <a:avLst/>
            <a:gdLst>
              <a:gd name="T0" fmla="*/ 189039 w 63"/>
              <a:gd name="T1" fmla="*/ 0 h 2"/>
              <a:gd name="T2" fmla="*/ 192088 w 63"/>
              <a:gd name="T3" fmla="*/ 2382 h 2"/>
              <a:gd name="T4" fmla="*/ 185990 w 63"/>
              <a:gd name="T5" fmla="*/ 4763 h 2"/>
              <a:gd name="T6" fmla="*/ 9147 w 63"/>
              <a:gd name="T7" fmla="*/ 4763 h 2"/>
              <a:gd name="T8" fmla="*/ 0 w 63"/>
              <a:gd name="T9" fmla="*/ 2382 h 2"/>
              <a:gd name="T10" fmla="*/ 0 w 63"/>
              <a:gd name="T11" fmla="*/ 0 h 2"/>
              <a:gd name="T12" fmla="*/ 189039 w 63"/>
              <a:gd name="T13" fmla="*/ 0 h 2"/>
              <a:gd name="T14" fmla="*/ 0 60000 65536"/>
              <a:gd name="T15" fmla="*/ 0 60000 65536"/>
              <a:gd name="T16" fmla="*/ 0 60000 65536"/>
              <a:gd name="T17" fmla="*/ 0 60000 65536"/>
              <a:gd name="T18" fmla="*/ 0 60000 65536"/>
              <a:gd name="T19" fmla="*/ 0 60000 65536"/>
              <a:gd name="T20" fmla="*/ 0 60000 65536"/>
              <a:gd name="T21" fmla="*/ 0 w 63"/>
              <a:gd name="T22" fmla="*/ 0 h 2"/>
              <a:gd name="T23" fmla="*/ 63 w 6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2">
                <a:moveTo>
                  <a:pt x="62" y="0"/>
                </a:moveTo>
                <a:lnTo>
                  <a:pt x="63" y="1"/>
                </a:lnTo>
                <a:lnTo>
                  <a:pt x="61" y="2"/>
                </a:lnTo>
                <a:lnTo>
                  <a:pt x="3" y="2"/>
                </a:lnTo>
                <a:lnTo>
                  <a:pt x="0" y="1"/>
                </a:lnTo>
                <a:lnTo>
                  <a:pt x="0" y="0"/>
                </a:lnTo>
                <a:lnTo>
                  <a:pt x="62" y="0"/>
                </a:lnTo>
                <a:close/>
              </a:path>
            </a:pathLst>
          </a:custGeom>
          <a:solidFill>
            <a:srgbClr val="000000"/>
          </a:solidFill>
          <a:ln w="9525">
            <a:noFill/>
            <a:round/>
            <a:headEnd/>
            <a:tailEnd/>
          </a:ln>
        </p:spPr>
        <p:txBody>
          <a:bodyPr lIns="82058" tIns="41029" rIns="82058" bIns="41029"/>
          <a:lstStyle/>
          <a:p>
            <a:endParaRPr lang="en-US"/>
          </a:p>
        </p:txBody>
      </p:sp>
      <p:sp>
        <p:nvSpPr>
          <p:cNvPr id="3125" name="Freeform 482"/>
          <p:cNvSpPr>
            <a:spLocks noChangeAspect="1"/>
          </p:cNvSpPr>
          <p:nvPr/>
        </p:nvSpPr>
        <p:spPr bwMode="auto">
          <a:xfrm>
            <a:off x="1139825" y="1776413"/>
            <a:ext cx="188913" cy="14287"/>
          </a:xfrm>
          <a:custGeom>
            <a:avLst/>
            <a:gdLst>
              <a:gd name="T0" fmla="*/ 188913 w 63"/>
              <a:gd name="T1" fmla="*/ 3572 h 4"/>
              <a:gd name="T2" fmla="*/ 185914 w 63"/>
              <a:gd name="T3" fmla="*/ 14287 h 4"/>
              <a:gd name="T4" fmla="*/ 2999 w 63"/>
              <a:gd name="T5" fmla="*/ 7144 h 4"/>
              <a:gd name="T6" fmla="*/ 0 w 63"/>
              <a:gd name="T7" fmla="*/ 0 h 4"/>
              <a:gd name="T8" fmla="*/ 188913 w 63"/>
              <a:gd name="T9" fmla="*/ 3572 h 4"/>
              <a:gd name="T10" fmla="*/ 0 60000 65536"/>
              <a:gd name="T11" fmla="*/ 0 60000 65536"/>
              <a:gd name="T12" fmla="*/ 0 60000 65536"/>
              <a:gd name="T13" fmla="*/ 0 60000 65536"/>
              <a:gd name="T14" fmla="*/ 0 60000 65536"/>
              <a:gd name="T15" fmla="*/ 0 w 63"/>
              <a:gd name="T16" fmla="*/ 0 h 4"/>
              <a:gd name="T17" fmla="*/ 63 w 63"/>
              <a:gd name="T18" fmla="*/ 4 h 4"/>
            </a:gdLst>
            <a:ahLst/>
            <a:cxnLst>
              <a:cxn ang="T10">
                <a:pos x="T0" y="T1"/>
              </a:cxn>
              <a:cxn ang="T11">
                <a:pos x="T2" y="T3"/>
              </a:cxn>
              <a:cxn ang="T12">
                <a:pos x="T4" y="T5"/>
              </a:cxn>
              <a:cxn ang="T13">
                <a:pos x="T6" y="T7"/>
              </a:cxn>
              <a:cxn ang="T14">
                <a:pos x="T8" y="T9"/>
              </a:cxn>
            </a:cxnLst>
            <a:rect l="T15" t="T16" r="T17" b="T18"/>
            <a:pathLst>
              <a:path w="63" h="4">
                <a:moveTo>
                  <a:pt x="63" y="1"/>
                </a:moveTo>
                <a:lnTo>
                  <a:pt x="62" y="4"/>
                </a:lnTo>
                <a:lnTo>
                  <a:pt x="1" y="2"/>
                </a:lnTo>
                <a:lnTo>
                  <a:pt x="0" y="0"/>
                </a:lnTo>
                <a:lnTo>
                  <a:pt x="63" y="1"/>
                </a:lnTo>
                <a:close/>
              </a:path>
            </a:pathLst>
          </a:custGeom>
          <a:solidFill>
            <a:srgbClr val="000000"/>
          </a:solidFill>
          <a:ln w="9525">
            <a:noFill/>
            <a:round/>
            <a:headEnd/>
            <a:tailEnd/>
          </a:ln>
        </p:spPr>
        <p:txBody>
          <a:bodyPr lIns="82058" tIns="41029" rIns="82058" bIns="41029"/>
          <a:lstStyle/>
          <a:p>
            <a:endParaRPr lang="en-US"/>
          </a:p>
        </p:txBody>
      </p:sp>
      <p:sp>
        <p:nvSpPr>
          <p:cNvPr id="3126" name="Line 483"/>
          <p:cNvSpPr>
            <a:spLocks noChangeAspect="1" noChangeShapeType="1"/>
          </p:cNvSpPr>
          <p:nvPr/>
        </p:nvSpPr>
        <p:spPr bwMode="auto">
          <a:xfrm flipH="1" flipV="1">
            <a:off x="1144588" y="1781175"/>
            <a:ext cx="180975" cy="3175"/>
          </a:xfrm>
          <a:prstGeom prst="line">
            <a:avLst/>
          </a:prstGeom>
          <a:noFill/>
          <a:ln w="1588">
            <a:solidFill>
              <a:srgbClr val="000000"/>
            </a:solidFill>
            <a:round/>
            <a:headEnd/>
            <a:tailEnd/>
          </a:ln>
        </p:spPr>
        <p:txBody>
          <a:bodyPr/>
          <a:lstStyle/>
          <a:p>
            <a:endParaRPr lang="en-US"/>
          </a:p>
        </p:txBody>
      </p:sp>
      <p:sp>
        <p:nvSpPr>
          <p:cNvPr id="3127" name="Line 484"/>
          <p:cNvSpPr>
            <a:spLocks noChangeAspect="1" noChangeShapeType="1"/>
          </p:cNvSpPr>
          <p:nvPr/>
        </p:nvSpPr>
        <p:spPr bwMode="auto">
          <a:xfrm flipH="1">
            <a:off x="1144588" y="2122488"/>
            <a:ext cx="173037" cy="3175"/>
          </a:xfrm>
          <a:prstGeom prst="line">
            <a:avLst/>
          </a:prstGeom>
          <a:noFill/>
          <a:ln w="1588">
            <a:solidFill>
              <a:srgbClr val="000000"/>
            </a:solidFill>
            <a:round/>
            <a:headEnd/>
            <a:tailEnd/>
          </a:ln>
        </p:spPr>
        <p:txBody>
          <a:bodyPr/>
          <a:lstStyle/>
          <a:p>
            <a:endParaRPr lang="en-US"/>
          </a:p>
        </p:txBody>
      </p:sp>
      <p:sp>
        <p:nvSpPr>
          <p:cNvPr id="3128" name="Freeform 485"/>
          <p:cNvSpPr>
            <a:spLocks noChangeAspect="1"/>
          </p:cNvSpPr>
          <p:nvPr/>
        </p:nvSpPr>
        <p:spPr bwMode="auto">
          <a:xfrm>
            <a:off x="1139825" y="2120900"/>
            <a:ext cx="182563" cy="7938"/>
          </a:xfrm>
          <a:custGeom>
            <a:avLst/>
            <a:gdLst>
              <a:gd name="T0" fmla="*/ 179570 w 61"/>
              <a:gd name="T1" fmla="*/ 0 h 3"/>
              <a:gd name="T2" fmla="*/ 182563 w 61"/>
              <a:gd name="T3" fmla="*/ 5292 h 3"/>
              <a:gd name="T4" fmla="*/ 0 w 61"/>
              <a:gd name="T5" fmla="*/ 7938 h 3"/>
              <a:gd name="T6" fmla="*/ 2993 w 61"/>
              <a:gd name="T7" fmla="*/ 2646 h 3"/>
              <a:gd name="T8" fmla="*/ 179570 w 61"/>
              <a:gd name="T9" fmla="*/ 0 h 3"/>
              <a:gd name="T10" fmla="*/ 0 60000 65536"/>
              <a:gd name="T11" fmla="*/ 0 60000 65536"/>
              <a:gd name="T12" fmla="*/ 0 60000 65536"/>
              <a:gd name="T13" fmla="*/ 0 60000 65536"/>
              <a:gd name="T14" fmla="*/ 0 60000 65536"/>
              <a:gd name="T15" fmla="*/ 0 w 61"/>
              <a:gd name="T16" fmla="*/ 0 h 3"/>
              <a:gd name="T17" fmla="*/ 61 w 61"/>
              <a:gd name="T18" fmla="*/ 3 h 3"/>
            </a:gdLst>
            <a:ahLst/>
            <a:cxnLst>
              <a:cxn ang="T10">
                <a:pos x="T0" y="T1"/>
              </a:cxn>
              <a:cxn ang="T11">
                <a:pos x="T2" y="T3"/>
              </a:cxn>
              <a:cxn ang="T12">
                <a:pos x="T4" y="T5"/>
              </a:cxn>
              <a:cxn ang="T13">
                <a:pos x="T6" y="T7"/>
              </a:cxn>
              <a:cxn ang="T14">
                <a:pos x="T8" y="T9"/>
              </a:cxn>
            </a:cxnLst>
            <a:rect l="T15" t="T16" r="T17" b="T18"/>
            <a:pathLst>
              <a:path w="61" h="3">
                <a:moveTo>
                  <a:pt x="60" y="0"/>
                </a:moveTo>
                <a:lnTo>
                  <a:pt x="61" y="2"/>
                </a:lnTo>
                <a:lnTo>
                  <a:pt x="0" y="3"/>
                </a:lnTo>
                <a:lnTo>
                  <a:pt x="1" y="1"/>
                </a:lnTo>
                <a:lnTo>
                  <a:pt x="60" y="0"/>
                </a:lnTo>
                <a:close/>
              </a:path>
            </a:pathLst>
          </a:custGeom>
          <a:solidFill>
            <a:srgbClr val="000000"/>
          </a:solidFill>
          <a:ln w="9525">
            <a:noFill/>
            <a:round/>
            <a:headEnd/>
            <a:tailEnd/>
          </a:ln>
        </p:spPr>
        <p:txBody>
          <a:bodyPr lIns="82058" tIns="41029" rIns="82058" bIns="41029"/>
          <a:lstStyle/>
          <a:p>
            <a:endParaRPr lang="en-US"/>
          </a:p>
        </p:txBody>
      </p:sp>
      <p:sp>
        <p:nvSpPr>
          <p:cNvPr id="3129" name="Text Box 844"/>
          <p:cNvSpPr txBox="1">
            <a:spLocks noChangeAspect="1" noChangeArrowheads="1"/>
          </p:cNvSpPr>
          <p:nvPr/>
        </p:nvSpPr>
        <p:spPr bwMode="auto">
          <a:xfrm>
            <a:off x="1328738" y="2325688"/>
            <a:ext cx="1157287" cy="280987"/>
          </a:xfrm>
          <a:prstGeom prst="rect">
            <a:avLst/>
          </a:prstGeom>
          <a:noFill/>
          <a:ln w="9525">
            <a:noFill/>
            <a:miter lim="800000"/>
            <a:headEnd/>
            <a:tailEnd/>
          </a:ln>
        </p:spPr>
        <p:txBody>
          <a:bodyPr wrap="none" lIns="82058" tIns="41029" rIns="82058" bIns="41029">
            <a:spAutoFit/>
          </a:bodyPr>
          <a:lstStyle/>
          <a:p>
            <a:pPr defTabSz="820738" eaLnBrk="0" hangingPunct="0"/>
            <a:r>
              <a:rPr lang="en-US" sz="1300" b="1">
                <a:ea typeface="ＭＳ Ｐゴシック" pitchFamily="1" charset="-128"/>
              </a:rPr>
              <a:t>14,15-EE8ZE</a:t>
            </a:r>
          </a:p>
        </p:txBody>
      </p:sp>
      <p:grpSp>
        <p:nvGrpSpPr>
          <p:cNvPr id="15" name="Group 924"/>
          <p:cNvGrpSpPr>
            <a:grpSpLocks/>
          </p:cNvGrpSpPr>
          <p:nvPr/>
        </p:nvGrpSpPr>
        <p:grpSpPr bwMode="auto">
          <a:xfrm>
            <a:off x="3232150" y="439738"/>
            <a:ext cx="1866900" cy="841375"/>
            <a:chOff x="1976" y="277"/>
            <a:chExt cx="1176" cy="530"/>
          </a:xfrm>
        </p:grpSpPr>
        <p:sp>
          <p:nvSpPr>
            <p:cNvPr id="3619" name="Line 13"/>
            <p:cNvSpPr>
              <a:spLocks noChangeAspect="1" noChangeShapeType="1"/>
            </p:cNvSpPr>
            <p:nvPr/>
          </p:nvSpPr>
          <p:spPr bwMode="auto">
            <a:xfrm flipV="1">
              <a:off x="2301" y="440"/>
              <a:ext cx="102" cy="64"/>
            </a:xfrm>
            <a:prstGeom prst="line">
              <a:avLst/>
            </a:prstGeom>
            <a:noFill/>
            <a:ln w="1588">
              <a:solidFill>
                <a:srgbClr val="000000"/>
              </a:solidFill>
              <a:round/>
              <a:headEnd/>
              <a:tailEnd/>
            </a:ln>
          </p:spPr>
          <p:txBody>
            <a:bodyPr/>
            <a:lstStyle/>
            <a:p>
              <a:endParaRPr lang="en-US"/>
            </a:p>
          </p:txBody>
        </p:sp>
        <p:sp>
          <p:nvSpPr>
            <p:cNvPr id="3620" name="Freeform 14"/>
            <p:cNvSpPr>
              <a:spLocks noChangeAspect="1"/>
            </p:cNvSpPr>
            <p:nvPr/>
          </p:nvSpPr>
          <p:spPr bwMode="auto">
            <a:xfrm>
              <a:off x="2300" y="437"/>
              <a:ext cx="105" cy="70"/>
            </a:xfrm>
            <a:custGeom>
              <a:avLst/>
              <a:gdLst>
                <a:gd name="T0" fmla="*/ 0 w 55"/>
                <a:gd name="T1" fmla="*/ 70 h 34"/>
                <a:gd name="T2" fmla="*/ 0 w 55"/>
                <a:gd name="T3" fmla="*/ 64 h 34"/>
                <a:gd name="T4" fmla="*/ 103 w 55"/>
                <a:gd name="T5" fmla="*/ 0 h 34"/>
                <a:gd name="T6" fmla="*/ 105 w 55"/>
                <a:gd name="T7" fmla="*/ 6 h 34"/>
                <a:gd name="T8" fmla="*/ 0 w 55"/>
                <a:gd name="T9" fmla="*/ 70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0" y="34"/>
                  </a:moveTo>
                  <a:lnTo>
                    <a:pt x="0" y="31"/>
                  </a:lnTo>
                  <a:lnTo>
                    <a:pt x="54" y="0"/>
                  </a:lnTo>
                  <a:lnTo>
                    <a:pt x="55" y="3"/>
                  </a:lnTo>
                  <a:lnTo>
                    <a:pt x="0" y="34"/>
                  </a:lnTo>
                  <a:close/>
                </a:path>
              </a:pathLst>
            </a:custGeom>
            <a:solidFill>
              <a:srgbClr val="000000"/>
            </a:solidFill>
            <a:ln w="9525">
              <a:noFill/>
              <a:round/>
              <a:headEnd/>
              <a:tailEnd/>
            </a:ln>
          </p:spPr>
          <p:txBody>
            <a:bodyPr lIns="82058" tIns="41029" rIns="82058" bIns="41029"/>
            <a:lstStyle/>
            <a:p>
              <a:endParaRPr lang="en-US"/>
            </a:p>
          </p:txBody>
        </p:sp>
        <p:sp>
          <p:nvSpPr>
            <p:cNvPr id="3621" name="Freeform 15"/>
            <p:cNvSpPr>
              <a:spLocks noChangeAspect="1"/>
            </p:cNvSpPr>
            <p:nvPr/>
          </p:nvSpPr>
          <p:spPr bwMode="auto">
            <a:xfrm>
              <a:off x="2195" y="437"/>
              <a:ext cx="105" cy="70"/>
            </a:xfrm>
            <a:custGeom>
              <a:avLst/>
              <a:gdLst>
                <a:gd name="T0" fmla="*/ 0 w 55"/>
                <a:gd name="T1" fmla="*/ 6 h 34"/>
                <a:gd name="T2" fmla="*/ 2 w 55"/>
                <a:gd name="T3" fmla="*/ 0 h 34"/>
                <a:gd name="T4" fmla="*/ 105 w 55"/>
                <a:gd name="T5" fmla="*/ 64 h 34"/>
                <a:gd name="T6" fmla="*/ 105 w 55"/>
                <a:gd name="T7" fmla="*/ 70 h 34"/>
                <a:gd name="T8" fmla="*/ 0 w 55"/>
                <a:gd name="T9" fmla="*/ 6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0" y="3"/>
                  </a:moveTo>
                  <a:lnTo>
                    <a:pt x="1" y="0"/>
                  </a:lnTo>
                  <a:lnTo>
                    <a:pt x="55" y="31"/>
                  </a:lnTo>
                  <a:lnTo>
                    <a:pt x="55" y="34"/>
                  </a:lnTo>
                  <a:lnTo>
                    <a:pt x="0" y="3"/>
                  </a:lnTo>
                  <a:close/>
                </a:path>
              </a:pathLst>
            </a:custGeom>
            <a:solidFill>
              <a:srgbClr val="000000"/>
            </a:solidFill>
            <a:ln w="9525">
              <a:noFill/>
              <a:round/>
              <a:headEnd/>
              <a:tailEnd/>
            </a:ln>
          </p:spPr>
          <p:txBody>
            <a:bodyPr lIns="82058" tIns="41029" rIns="82058" bIns="41029"/>
            <a:lstStyle/>
            <a:p>
              <a:endParaRPr lang="en-US"/>
            </a:p>
          </p:txBody>
        </p:sp>
        <p:sp>
          <p:nvSpPr>
            <p:cNvPr id="3622" name="Line 16"/>
            <p:cNvSpPr>
              <a:spLocks noChangeAspect="1" noChangeShapeType="1"/>
            </p:cNvSpPr>
            <p:nvPr/>
          </p:nvSpPr>
          <p:spPr bwMode="auto">
            <a:xfrm>
              <a:off x="2197" y="440"/>
              <a:ext cx="101" cy="64"/>
            </a:xfrm>
            <a:prstGeom prst="line">
              <a:avLst/>
            </a:prstGeom>
            <a:noFill/>
            <a:ln w="1588">
              <a:solidFill>
                <a:srgbClr val="000000"/>
              </a:solidFill>
              <a:round/>
              <a:headEnd/>
              <a:tailEnd/>
            </a:ln>
          </p:spPr>
          <p:txBody>
            <a:bodyPr/>
            <a:lstStyle/>
            <a:p>
              <a:endParaRPr lang="en-US"/>
            </a:p>
          </p:txBody>
        </p:sp>
        <p:sp>
          <p:nvSpPr>
            <p:cNvPr id="3623" name="Line 17"/>
            <p:cNvSpPr>
              <a:spLocks noChangeAspect="1" noChangeShapeType="1"/>
            </p:cNvSpPr>
            <p:nvPr/>
          </p:nvSpPr>
          <p:spPr bwMode="auto">
            <a:xfrm flipH="1" flipV="1">
              <a:off x="2521" y="437"/>
              <a:ext cx="101" cy="62"/>
            </a:xfrm>
            <a:prstGeom prst="line">
              <a:avLst/>
            </a:prstGeom>
            <a:noFill/>
            <a:ln w="1588">
              <a:solidFill>
                <a:srgbClr val="000000"/>
              </a:solidFill>
              <a:round/>
              <a:headEnd/>
              <a:tailEnd/>
            </a:ln>
          </p:spPr>
          <p:txBody>
            <a:bodyPr/>
            <a:lstStyle/>
            <a:p>
              <a:endParaRPr lang="en-US"/>
            </a:p>
          </p:txBody>
        </p:sp>
        <p:sp>
          <p:nvSpPr>
            <p:cNvPr id="3624" name="Freeform 18"/>
            <p:cNvSpPr>
              <a:spLocks noChangeAspect="1"/>
            </p:cNvSpPr>
            <p:nvPr/>
          </p:nvSpPr>
          <p:spPr bwMode="auto">
            <a:xfrm>
              <a:off x="2519" y="431"/>
              <a:ext cx="105" cy="73"/>
            </a:xfrm>
            <a:custGeom>
              <a:avLst/>
              <a:gdLst>
                <a:gd name="T0" fmla="*/ 105 w 55"/>
                <a:gd name="T1" fmla="*/ 67 h 34"/>
                <a:gd name="T2" fmla="*/ 105 w 55"/>
                <a:gd name="T3" fmla="*/ 73 h 34"/>
                <a:gd name="T4" fmla="*/ 0 w 55"/>
                <a:gd name="T5" fmla="*/ 6 h 34"/>
                <a:gd name="T6" fmla="*/ 2 w 55"/>
                <a:gd name="T7" fmla="*/ 0 h 34"/>
                <a:gd name="T8" fmla="*/ 105 w 55"/>
                <a:gd name="T9" fmla="*/ 67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55" y="31"/>
                  </a:moveTo>
                  <a:lnTo>
                    <a:pt x="55" y="34"/>
                  </a:lnTo>
                  <a:lnTo>
                    <a:pt x="0" y="3"/>
                  </a:lnTo>
                  <a:lnTo>
                    <a:pt x="1"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625" name="Freeform 19"/>
            <p:cNvSpPr>
              <a:spLocks noChangeAspect="1"/>
            </p:cNvSpPr>
            <p:nvPr/>
          </p:nvSpPr>
          <p:spPr bwMode="auto">
            <a:xfrm>
              <a:off x="2624" y="431"/>
              <a:ext cx="103" cy="73"/>
            </a:xfrm>
            <a:custGeom>
              <a:avLst/>
              <a:gdLst>
                <a:gd name="T0" fmla="*/ 103 w 54"/>
                <a:gd name="T1" fmla="*/ 0 h 34"/>
                <a:gd name="T2" fmla="*/ 103 w 54"/>
                <a:gd name="T3" fmla="*/ 6 h 34"/>
                <a:gd name="T4" fmla="*/ 0 w 54"/>
                <a:gd name="T5" fmla="*/ 73 h 34"/>
                <a:gd name="T6" fmla="*/ 0 w 54"/>
                <a:gd name="T7" fmla="*/ 67 h 34"/>
                <a:gd name="T8" fmla="*/ 103 w 54"/>
                <a:gd name="T9" fmla="*/ 0 h 34"/>
                <a:gd name="T10" fmla="*/ 0 60000 65536"/>
                <a:gd name="T11" fmla="*/ 0 60000 65536"/>
                <a:gd name="T12" fmla="*/ 0 60000 65536"/>
                <a:gd name="T13" fmla="*/ 0 60000 65536"/>
                <a:gd name="T14" fmla="*/ 0 60000 65536"/>
                <a:gd name="T15" fmla="*/ 0 w 54"/>
                <a:gd name="T16" fmla="*/ 0 h 34"/>
                <a:gd name="T17" fmla="*/ 54 w 54"/>
                <a:gd name="T18" fmla="*/ 34 h 34"/>
              </a:gdLst>
              <a:ahLst/>
              <a:cxnLst>
                <a:cxn ang="T10">
                  <a:pos x="T0" y="T1"/>
                </a:cxn>
                <a:cxn ang="T11">
                  <a:pos x="T2" y="T3"/>
                </a:cxn>
                <a:cxn ang="T12">
                  <a:pos x="T4" y="T5"/>
                </a:cxn>
                <a:cxn ang="T13">
                  <a:pos x="T6" y="T7"/>
                </a:cxn>
                <a:cxn ang="T14">
                  <a:pos x="T8" y="T9"/>
                </a:cxn>
              </a:cxnLst>
              <a:rect l="T15" t="T16" r="T17" b="T18"/>
              <a:pathLst>
                <a:path w="54" h="34">
                  <a:moveTo>
                    <a:pt x="54" y="0"/>
                  </a:moveTo>
                  <a:lnTo>
                    <a:pt x="54" y="3"/>
                  </a:lnTo>
                  <a:lnTo>
                    <a:pt x="0" y="34"/>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626" name="Line 20"/>
            <p:cNvSpPr>
              <a:spLocks noChangeAspect="1" noChangeShapeType="1"/>
            </p:cNvSpPr>
            <p:nvPr/>
          </p:nvSpPr>
          <p:spPr bwMode="auto">
            <a:xfrm flipH="1">
              <a:off x="2626" y="437"/>
              <a:ext cx="101" cy="62"/>
            </a:xfrm>
            <a:prstGeom prst="line">
              <a:avLst/>
            </a:prstGeom>
            <a:noFill/>
            <a:ln w="1588">
              <a:solidFill>
                <a:srgbClr val="000000"/>
              </a:solidFill>
              <a:round/>
              <a:headEnd/>
              <a:tailEnd/>
            </a:ln>
          </p:spPr>
          <p:txBody>
            <a:bodyPr/>
            <a:lstStyle/>
            <a:p>
              <a:endParaRPr lang="en-US"/>
            </a:p>
          </p:txBody>
        </p:sp>
        <p:sp>
          <p:nvSpPr>
            <p:cNvPr id="3627" name="Line 21"/>
            <p:cNvSpPr>
              <a:spLocks noChangeAspect="1" noChangeShapeType="1"/>
            </p:cNvSpPr>
            <p:nvPr/>
          </p:nvSpPr>
          <p:spPr bwMode="auto">
            <a:xfrm flipH="1" flipV="1">
              <a:off x="2729" y="437"/>
              <a:ext cx="100" cy="62"/>
            </a:xfrm>
            <a:prstGeom prst="line">
              <a:avLst/>
            </a:prstGeom>
            <a:noFill/>
            <a:ln w="1588">
              <a:solidFill>
                <a:srgbClr val="000000"/>
              </a:solidFill>
              <a:round/>
              <a:headEnd/>
              <a:tailEnd/>
            </a:ln>
          </p:spPr>
          <p:txBody>
            <a:bodyPr/>
            <a:lstStyle/>
            <a:p>
              <a:endParaRPr lang="en-US"/>
            </a:p>
          </p:txBody>
        </p:sp>
        <p:sp>
          <p:nvSpPr>
            <p:cNvPr id="3628" name="Freeform 22"/>
            <p:cNvSpPr>
              <a:spLocks noChangeAspect="1"/>
            </p:cNvSpPr>
            <p:nvPr/>
          </p:nvSpPr>
          <p:spPr bwMode="auto">
            <a:xfrm>
              <a:off x="2727" y="431"/>
              <a:ext cx="104" cy="73"/>
            </a:xfrm>
            <a:custGeom>
              <a:avLst/>
              <a:gdLst>
                <a:gd name="T0" fmla="*/ 104 w 55"/>
                <a:gd name="T1" fmla="*/ 67 h 34"/>
                <a:gd name="T2" fmla="*/ 104 w 55"/>
                <a:gd name="T3" fmla="*/ 73 h 34"/>
                <a:gd name="T4" fmla="*/ 0 w 55"/>
                <a:gd name="T5" fmla="*/ 6 h 34"/>
                <a:gd name="T6" fmla="*/ 0 w 55"/>
                <a:gd name="T7" fmla="*/ 0 h 34"/>
                <a:gd name="T8" fmla="*/ 104 w 55"/>
                <a:gd name="T9" fmla="*/ 67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55" y="31"/>
                  </a:moveTo>
                  <a:lnTo>
                    <a:pt x="55" y="34"/>
                  </a:lnTo>
                  <a:lnTo>
                    <a:pt x="0" y="3"/>
                  </a:lnTo>
                  <a:lnTo>
                    <a:pt x="0"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629" name="Freeform 23"/>
            <p:cNvSpPr>
              <a:spLocks noChangeAspect="1"/>
            </p:cNvSpPr>
            <p:nvPr/>
          </p:nvSpPr>
          <p:spPr bwMode="auto">
            <a:xfrm>
              <a:off x="2831" y="431"/>
              <a:ext cx="102" cy="73"/>
            </a:xfrm>
            <a:custGeom>
              <a:avLst/>
              <a:gdLst>
                <a:gd name="T0" fmla="*/ 102 w 54"/>
                <a:gd name="T1" fmla="*/ 0 h 34"/>
                <a:gd name="T2" fmla="*/ 102 w 54"/>
                <a:gd name="T3" fmla="*/ 6 h 34"/>
                <a:gd name="T4" fmla="*/ 0 w 54"/>
                <a:gd name="T5" fmla="*/ 73 h 34"/>
                <a:gd name="T6" fmla="*/ 0 w 54"/>
                <a:gd name="T7" fmla="*/ 67 h 34"/>
                <a:gd name="T8" fmla="*/ 102 w 54"/>
                <a:gd name="T9" fmla="*/ 0 h 34"/>
                <a:gd name="T10" fmla="*/ 0 60000 65536"/>
                <a:gd name="T11" fmla="*/ 0 60000 65536"/>
                <a:gd name="T12" fmla="*/ 0 60000 65536"/>
                <a:gd name="T13" fmla="*/ 0 60000 65536"/>
                <a:gd name="T14" fmla="*/ 0 60000 65536"/>
                <a:gd name="T15" fmla="*/ 0 w 54"/>
                <a:gd name="T16" fmla="*/ 0 h 34"/>
                <a:gd name="T17" fmla="*/ 54 w 54"/>
                <a:gd name="T18" fmla="*/ 34 h 34"/>
              </a:gdLst>
              <a:ahLst/>
              <a:cxnLst>
                <a:cxn ang="T10">
                  <a:pos x="T0" y="T1"/>
                </a:cxn>
                <a:cxn ang="T11">
                  <a:pos x="T2" y="T3"/>
                </a:cxn>
                <a:cxn ang="T12">
                  <a:pos x="T4" y="T5"/>
                </a:cxn>
                <a:cxn ang="T13">
                  <a:pos x="T6" y="T7"/>
                </a:cxn>
                <a:cxn ang="T14">
                  <a:pos x="T8" y="T9"/>
                </a:cxn>
              </a:cxnLst>
              <a:rect l="T15" t="T16" r="T17" b="T18"/>
              <a:pathLst>
                <a:path w="54" h="34">
                  <a:moveTo>
                    <a:pt x="54" y="0"/>
                  </a:moveTo>
                  <a:lnTo>
                    <a:pt x="54" y="3"/>
                  </a:lnTo>
                  <a:lnTo>
                    <a:pt x="0" y="34"/>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630" name="Line 24"/>
            <p:cNvSpPr>
              <a:spLocks noChangeAspect="1" noChangeShapeType="1"/>
            </p:cNvSpPr>
            <p:nvPr/>
          </p:nvSpPr>
          <p:spPr bwMode="auto">
            <a:xfrm flipH="1">
              <a:off x="2833" y="437"/>
              <a:ext cx="100" cy="62"/>
            </a:xfrm>
            <a:prstGeom prst="line">
              <a:avLst/>
            </a:prstGeom>
            <a:noFill/>
            <a:ln w="1588">
              <a:solidFill>
                <a:srgbClr val="000000"/>
              </a:solidFill>
              <a:round/>
              <a:headEnd/>
              <a:tailEnd/>
            </a:ln>
          </p:spPr>
          <p:txBody>
            <a:bodyPr/>
            <a:lstStyle/>
            <a:p>
              <a:endParaRPr lang="en-US"/>
            </a:p>
          </p:txBody>
        </p:sp>
        <p:sp>
          <p:nvSpPr>
            <p:cNvPr id="3631" name="Rectangle 25"/>
            <p:cNvSpPr>
              <a:spLocks noChangeAspect="1" noChangeArrowheads="1"/>
            </p:cNvSpPr>
            <p:nvPr/>
          </p:nvSpPr>
          <p:spPr bwMode="auto">
            <a:xfrm>
              <a:off x="2996" y="442"/>
              <a:ext cx="156" cy="125"/>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OH</a:t>
              </a:r>
              <a:endParaRPr lang="en-US" sz="1300">
                <a:ea typeface="ＭＳ Ｐゴシック" pitchFamily="1" charset="-128"/>
              </a:endParaRPr>
            </a:p>
          </p:txBody>
        </p:sp>
        <p:sp>
          <p:nvSpPr>
            <p:cNvPr id="3632" name="Line 28"/>
            <p:cNvSpPr>
              <a:spLocks noChangeAspect="1" noChangeShapeType="1"/>
            </p:cNvSpPr>
            <p:nvPr/>
          </p:nvSpPr>
          <p:spPr bwMode="auto">
            <a:xfrm flipH="1" flipV="1">
              <a:off x="2934" y="437"/>
              <a:ext cx="64" cy="39"/>
            </a:xfrm>
            <a:prstGeom prst="line">
              <a:avLst/>
            </a:prstGeom>
            <a:noFill/>
            <a:ln w="1588">
              <a:solidFill>
                <a:srgbClr val="000000"/>
              </a:solidFill>
              <a:round/>
              <a:headEnd/>
              <a:tailEnd/>
            </a:ln>
          </p:spPr>
          <p:txBody>
            <a:bodyPr/>
            <a:lstStyle/>
            <a:p>
              <a:endParaRPr lang="en-US"/>
            </a:p>
          </p:txBody>
        </p:sp>
        <p:sp>
          <p:nvSpPr>
            <p:cNvPr id="3633" name="Freeform 29"/>
            <p:cNvSpPr>
              <a:spLocks noChangeAspect="1"/>
            </p:cNvSpPr>
            <p:nvPr/>
          </p:nvSpPr>
          <p:spPr bwMode="auto">
            <a:xfrm>
              <a:off x="2933" y="431"/>
              <a:ext cx="68" cy="46"/>
            </a:xfrm>
            <a:custGeom>
              <a:avLst/>
              <a:gdLst>
                <a:gd name="T0" fmla="*/ 68 w 36"/>
                <a:gd name="T1" fmla="*/ 42 h 22"/>
                <a:gd name="T2" fmla="*/ 64 w 36"/>
                <a:gd name="T3" fmla="*/ 46 h 22"/>
                <a:gd name="T4" fmla="*/ 0 w 36"/>
                <a:gd name="T5" fmla="*/ 6 h 22"/>
                <a:gd name="T6" fmla="*/ 0 w 36"/>
                <a:gd name="T7" fmla="*/ 0 h 22"/>
                <a:gd name="T8" fmla="*/ 68 w 36"/>
                <a:gd name="T9" fmla="*/ 42 h 22"/>
                <a:gd name="T10" fmla="*/ 0 60000 65536"/>
                <a:gd name="T11" fmla="*/ 0 60000 65536"/>
                <a:gd name="T12" fmla="*/ 0 60000 65536"/>
                <a:gd name="T13" fmla="*/ 0 60000 65536"/>
                <a:gd name="T14" fmla="*/ 0 60000 65536"/>
                <a:gd name="T15" fmla="*/ 0 w 36"/>
                <a:gd name="T16" fmla="*/ 0 h 22"/>
                <a:gd name="T17" fmla="*/ 36 w 36"/>
                <a:gd name="T18" fmla="*/ 22 h 22"/>
              </a:gdLst>
              <a:ahLst/>
              <a:cxnLst>
                <a:cxn ang="T10">
                  <a:pos x="T0" y="T1"/>
                </a:cxn>
                <a:cxn ang="T11">
                  <a:pos x="T2" y="T3"/>
                </a:cxn>
                <a:cxn ang="T12">
                  <a:pos x="T4" y="T5"/>
                </a:cxn>
                <a:cxn ang="T13">
                  <a:pos x="T6" y="T7"/>
                </a:cxn>
                <a:cxn ang="T14">
                  <a:pos x="T8" y="T9"/>
                </a:cxn>
              </a:cxnLst>
              <a:rect l="T15" t="T16" r="T17" b="T18"/>
              <a:pathLst>
                <a:path w="36" h="22">
                  <a:moveTo>
                    <a:pt x="36" y="20"/>
                  </a:moveTo>
                  <a:lnTo>
                    <a:pt x="34" y="22"/>
                  </a:lnTo>
                  <a:lnTo>
                    <a:pt x="0" y="3"/>
                  </a:lnTo>
                  <a:lnTo>
                    <a:pt x="0" y="0"/>
                  </a:lnTo>
                  <a:lnTo>
                    <a:pt x="36" y="20"/>
                  </a:lnTo>
                  <a:close/>
                </a:path>
              </a:pathLst>
            </a:custGeom>
            <a:solidFill>
              <a:srgbClr val="000000"/>
            </a:solidFill>
            <a:ln w="9525">
              <a:noFill/>
              <a:round/>
              <a:headEnd/>
              <a:tailEnd/>
            </a:ln>
          </p:spPr>
          <p:txBody>
            <a:bodyPr lIns="82058" tIns="41029" rIns="82058" bIns="41029"/>
            <a:lstStyle/>
            <a:p>
              <a:endParaRPr lang="en-US"/>
            </a:p>
          </p:txBody>
        </p:sp>
        <p:sp>
          <p:nvSpPr>
            <p:cNvPr id="3634" name="Freeform 30"/>
            <p:cNvSpPr>
              <a:spLocks noChangeAspect="1"/>
            </p:cNvSpPr>
            <p:nvPr/>
          </p:nvSpPr>
          <p:spPr bwMode="auto">
            <a:xfrm>
              <a:off x="2519" y="581"/>
              <a:ext cx="105" cy="75"/>
            </a:xfrm>
            <a:custGeom>
              <a:avLst/>
              <a:gdLst>
                <a:gd name="T0" fmla="*/ 105 w 55"/>
                <a:gd name="T1" fmla="*/ 0 h 35"/>
                <a:gd name="T2" fmla="*/ 105 w 55"/>
                <a:gd name="T3" fmla="*/ 6 h 35"/>
                <a:gd name="T4" fmla="*/ 2 w 55"/>
                <a:gd name="T5" fmla="*/ 75 h 35"/>
                <a:gd name="T6" fmla="*/ 0 w 55"/>
                <a:gd name="T7" fmla="*/ 69 h 35"/>
                <a:gd name="T8" fmla="*/ 105 w 55"/>
                <a:gd name="T9" fmla="*/ 0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0"/>
                  </a:moveTo>
                  <a:lnTo>
                    <a:pt x="55" y="3"/>
                  </a:lnTo>
                  <a:lnTo>
                    <a:pt x="1" y="35"/>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635" name="Line 31"/>
            <p:cNvSpPr>
              <a:spLocks noChangeAspect="1" noChangeShapeType="1"/>
            </p:cNvSpPr>
            <p:nvPr/>
          </p:nvSpPr>
          <p:spPr bwMode="auto">
            <a:xfrm flipH="1">
              <a:off x="2521" y="589"/>
              <a:ext cx="101" cy="63"/>
            </a:xfrm>
            <a:prstGeom prst="line">
              <a:avLst/>
            </a:prstGeom>
            <a:noFill/>
            <a:ln w="1588">
              <a:solidFill>
                <a:srgbClr val="000000"/>
              </a:solidFill>
              <a:round/>
              <a:headEnd/>
              <a:tailEnd/>
            </a:ln>
          </p:spPr>
          <p:txBody>
            <a:bodyPr/>
            <a:lstStyle/>
            <a:p>
              <a:endParaRPr lang="en-US"/>
            </a:p>
          </p:txBody>
        </p:sp>
        <p:sp>
          <p:nvSpPr>
            <p:cNvPr id="3636" name="Line 32"/>
            <p:cNvSpPr>
              <a:spLocks noChangeAspect="1" noChangeShapeType="1"/>
            </p:cNvSpPr>
            <p:nvPr/>
          </p:nvSpPr>
          <p:spPr bwMode="auto">
            <a:xfrm flipH="1" flipV="1">
              <a:off x="2626" y="589"/>
              <a:ext cx="101" cy="63"/>
            </a:xfrm>
            <a:prstGeom prst="line">
              <a:avLst/>
            </a:prstGeom>
            <a:noFill/>
            <a:ln w="1588">
              <a:solidFill>
                <a:srgbClr val="000000"/>
              </a:solidFill>
              <a:round/>
              <a:headEnd/>
              <a:tailEnd/>
            </a:ln>
          </p:spPr>
          <p:txBody>
            <a:bodyPr/>
            <a:lstStyle/>
            <a:p>
              <a:endParaRPr lang="en-US"/>
            </a:p>
          </p:txBody>
        </p:sp>
        <p:sp>
          <p:nvSpPr>
            <p:cNvPr id="3637" name="Freeform 33"/>
            <p:cNvSpPr>
              <a:spLocks noChangeAspect="1"/>
            </p:cNvSpPr>
            <p:nvPr/>
          </p:nvSpPr>
          <p:spPr bwMode="auto">
            <a:xfrm>
              <a:off x="2624" y="581"/>
              <a:ext cx="105" cy="75"/>
            </a:xfrm>
            <a:custGeom>
              <a:avLst/>
              <a:gdLst>
                <a:gd name="T0" fmla="*/ 105 w 55"/>
                <a:gd name="T1" fmla="*/ 66 h 35"/>
                <a:gd name="T2" fmla="*/ 105 w 55"/>
                <a:gd name="T3" fmla="*/ 75 h 35"/>
                <a:gd name="T4" fmla="*/ 0 w 55"/>
                <a:gd name="T5" fmla="*/ 6 h 35"/>
                <a:gd name="T6" fmla="*/ 0 w 55"/>
                <a:gd name="T7" fmla="*/ 0 h 35"/>
                <a:gd name="T8" fmla="*/ 105 w 55"/>
                <a:gd name="T9" fmla="*/ 66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31"/>
                  </a:moveTo>
                  <a:lnTo>
                    <a:pt x="55" y="35"/>
                  </a:lnTo>
                  <a:lnTo>
                    <a:pt x="0" y="3"/>
                  </a:lnTo>
                  <a:lnTo>
                    <a:pt x="0"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638" name="Freeform 34"/>
            <p:cNvSpPr>
              <a:spLocks noChangeAspect="1"/>
            </p:cNvSpPr>
            <p:nvPr/>
          </p:nvSpPr>
          <p:spPr bwMode="auto">
            <a:xfrm>
              <a:off x="2729" y="581"/>
              <a:ext cx="102" cy="75"/>
            </a:xfrm>
            <a:custGeom>
              <a:avLst/>
              <a:gdLst>
                <a:gd name="T0" fmla="*/ 102 w 54"/>
                <a:gd name="T1" fmla="*/ 0 h 35"/>
                <a:gd name="T2" fmla="*/ 102 w 54"/>
                <a:gd name="T3" fmla="*/ 6 h 35"/>
                <a:gd name="T4" fmla="*/ 0 w 54"/>
                <a:gd name="T5" fmla="*/ 75 h 35"/>
                <a:gd name="T6" fmla="*/ 0 w 54"/>
                <a:gd name="T7" fmla="*/ 66 h 35"/>
                <a:gd name="T8" fmla="*/ 102 w 54"/>
                <a:gd name="T9" fmla="*/ 0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0"/>
                  </a:moveTo>
                  <a:lnTo>
                    <a:pt x="54" y="3"/>
                  </a:lnTo>
                  <a:lnTo>
                    <a:pt x="0" y="35"/>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639" name="Line 35"/>
            <p:cNvSpPr>
              <a:spLocks noChangeAspect="1" noChangeShapeType="1"/>
            </p:cNvSpPr>
            <p:nvPr/>
          </p:nvSpPr>
          <p:spPr bwMode="auto">
            <a:xfrm flipH="1">
              <a:off x="2729" y="589"/>
              <a:ext cx="100" cy="63"/>
            </a:xfrm>
            <a:prstGeom prst="line">
              <a:avLst/>
            </a:prstGeom>
            <a:noFill/>
            <a:ln w="1588">
              <a:solidFill>
                <a:srgbClr val="000000"/>
              </a:solidFill>
              <a:round/>
              <a:headEnd/>
              <a:tailEnd/>
            </a:ln>
          </p:spPr>
          <p:txBody>
            <a:bodyPr/>
            <a:lstStyle/>
            <a:p>
              <a:endParaRPr lang="en-US"/>
            </a:p>
          </p:txBody>
        </p:sp>
        <p:sp>
          <p:nvSpPr>
            <p:cNvPr id="3640" name="Line 36"/>
            <p:cNvSpPr>
              <a:spLocks noChangeAspect="1" noChangeShapeType="1"/>
            </p:cNvSpPr>
            <p:nvPr/>
          </p:nvSpPr>
          <p:spPr bwMode="auto">
            <a:xfrm flipH="1" flipV="1">
              <a:off x="2833" y="589"/>
              <a:ext cx="100" cy="63"/>
            </a:xfrm>
            <a:prstGeom prst="line">
              <a:avLst/>
            </a:prstGeom>
            <a:noFill/>
            <a:ln w="1588">
              <a:solidFill>
                <a:srgbClr val="000000"/>
              </a:solidFill>
              <a:round/>
              <a:headEnd/>
              <a:tailEnd/>
            </a:ln>
          </p:spPr>
          <p:txBody>
            <a:bodyPr/>
            <a:lstStyle/>
            <a:p>
              <a:endParaRPr lang="en-US"/>
            </a:p>
          </p:txBody>
        </p:sp>
        <p:sp>
          <p:nvSpPr>
            <p:cNvPr id="3641" name="Freeform 37"/>
            <p:cNvSpPr>
              <a:spLocks noChangeAspect="1"/>
            </p:cNvSpPr>
            <p:nvPr/>
          </p:nvSpPr>
          <p:spPr bwMode="auto">
            <a:xfrm>
              <a:off x="2831" y="581"/>
              <a:ext cx="102" cy="75"/>
            </a:xfrm>
            <a:custGeom>
              <a:avLst/>
              <a:gdLst>
                <a:gd name="T0" fmla="*/ 102 w 54"/>
                <a:gd name="T1" fmla="*/ 66 h 35"/>
                <a:gd name="T2" fmla="*/ 102 w 54"/>
                <a:gd name="T3" fmla="*/ 75 h 35"/>
                <a:gd name="T4" fmla="*/ 0 w 54"/>
                <a:gd name="T5" fmla="*/ 6 h 35"/>
                <a:gd name="T6" fmla="*/ 0 w 54"/>
                <a:gd name="T7" fmla="*/ 0 h 35"/>
                <a:gd name="T8" fmla="*/ 102 w 54"/>
                <a:gd name="T9" fmla="*/ 66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31"/>
                  </a:moveTo>
                  <a:lnTo>
                    <a:pt x="54" y="35"/>
                  </a:lnTo>
                  <a:lnTo>
                    <a:pt x="0" y="3"/>
                  </a:lnTo>
                  <a:lnTo>
                    <a:pt x="0" y="0"/>
                  </a:lnTo>
                  <a:lnTo>
                    <a:pt x="54" y="31"/>
                  </a:lnTo>
                  <a:close/>
                </a:path>
              </a:pathLst>
            </a:custGeom>
            <a:solidFill>
              <a:srgbClr val="000000"/>
            </a:solidFill>
            <a:ln w="9525">
              <a:noFill/>
              <a:round/>
              <a:headEnd/>
              <a:tailEnd/>
            </a:ln>
          </p:spPr>
          <p:txBody>
            <a:bodyPr lIns="82058" tIns="41029" rIns="82058" bIns="41029"/>
            <a:lstStyle/>
            <a:p>
              <a:endParaRPr lang="en-US"/>
            </a:p>
          </p:txBody>
        </p:sp>
        <p:sp>
          <p:nvSpPr>
            <p:cNvPr id="3642" name="Freeform 38"/>
            <p:cNvSpPr>
              <a:spLocks noChangeAspect="1"/>
            </p:cNvSpPr>
            <p:nvPr/>
          </p:nvSpPr>
          <p:spPr bwMode="auto">
            <a:xfrm>
              <a:off x="2933" y="581"/>
              <a:ext cx="106" cy="75"/>
            </a:xfrm>
            <a:custGeom>
              <a:avLst/>
              <a:gdLst>
                <a:gd name="T0" fmla="*/ 102 w 56"/>
                <a:gd name="T1" fmla="*/ 0 h 35"/>
                <a:gd name="T2" fmla="*/ 104 w 56"/>
                <a:gd name="T3" fmla="*/ 4 h 35"/>
                <a:gd name="T4" fmla="*/ 106 w 56"/>
                <a:gd name="T5" fmla="*/ 6 h 35"/>
                <a:gd name="T6" fmla="*/ 0 w 56"/>
                <a:gd name="T7" fmla="*/ 75 h 35"/>
                <a:gd name="T8" fmla="*/ 0 w 56"/>
                <a:gd name="T9" fmla="*/ 66 h 35"/>
                <a:gd name="T10" fmla="*/ 102 w 56"/>
                <a:gd name="T11" fmla="*/ 0 h 35"/>
                <a:gd name="T12" fmla="*/ 0 60000 65536"/>
                <a:gd name="T13" fmla="*/ 0 60000 65536"/>
                <a:gd name="T14" fmla="*/ 0 60000 65536"/>
                <a:gd name="T15" fmla="*/ 0 60000 65536"/>
                <a:gd name="T16" fmla="*/ 0 60000 65536"/>
                <a:gd name="T17" fmla="*/ 0 60000 65536"/>
                <a:gd name="T18" fmla="*/ 0 w 56"/>
                <a:gd name="T19" fmla="*/ 0 h 35"/>
                <a:gd name="T20" fmla="*/ 56 w 56"/>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56" h="35">
                  <a:moveTo>
                    <a:pt x="54" y="0"/>
                  </a:moveTo>
                  <a:lnTo>
                    <a:pt x="55" y="2"/>
                  </a:lnTo>
                  <a:lnTo>
                    <a:pt x="56" y="3"/>
                  </a:lnTo>
                  <a:lnTo>
                    <a:pt x="0" y="35"/>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643" name="Line 39"/>
            <p:cNvSpPr>
              <a:spLocks noChangeAspect="1" noChangeShapeType="1"/>
            </p:cNvSpPr>
            <p:nvPr/>
          </p:nvSpPr>
          <p:spPr bwMode="auto">
            <a:xfrm flipH="1">
              <a:off x="2934" y="589"/>
              <a:ext cx="102" cy="63"/>
            </a:xfrm>
            <a:prstGeom prst="line">
              <a:avLst/>
            </a:prstGeom>
            <a:noFill/>
            <a:ln w="1588">
              <a:solidFill>
                <a:srgbClr val="000000"/>
              </a:solidFill>
              <a:round/>
              <a:headEnd/>
              <a:tailEnd/>
            </a:ln>
          </p:spPr>
          <p:txBody>
            <a:bodyPr/>
            <a:lstStyle/>
            <a:p>
              <a:endParaRPr lang="en-US"/>
            </a:p>
          </p:txBody>
        </p:sp>
        <p:grpSp>
          <p:nvGrpSpPr>
            <p:cNvPr id="16" name="Group 44"/>
            <p:cNvGrpSpPr>
              <a:grpSpLocks noChangeAspect="1"/>
            </p:cNvGrpSpPr>
            <p:nvPr/>
          </p:nvGrpSpPr>
          <p:grpSpPr bwMode="auto">
            <a:xfrm>
              <a:off x="2078" y="433"/>
              <a:ext cx="119" cy="32"/>
              <a:chOff x="435" y="1457"/>
              <a:chExt cx="63" cy="15"/>
            </a:xfrm>
          </p:grpSpPr>
          <p:sp>
            <p:nvSpPr>
              <p:cNvPr id="3676" name="Line 40"/>
              <p:cNvSpPr>
                <a:spLocks noChangeAspect="1" noChangeShapeType="1"/>
              </p:cNvSpPr>
              <p:nvPr/>
            </p:nvSpPr>
            <p:spPr bwMode="auto">
              <a:xfrm flipH="1" flipV="1">
                <a:off x="436" y="1458"/>
                <a:ext cx="61" cy="1"/>
              </a:xfrm>
              <a:prstGeom prst="line">
                <a:avLst/>
              </a:prstGeom>
              <a:noFill/>
              <a:ln w="1588">
                <a:solidFill>
                  <a:srgbClr val="000000"/>
                </a:solidFill>
                <a:round/>
                <a:headEnd/>
                <a:tailEnd/>
              </a:ln>
            </p:spPr>
            <p:txBody>
              <a:bodyPr/>
              <a:lstStyle/>
              <a:p>
                <a:endParaRPr lang="en-US"/>
              </a:p>
            </p:txBody>
          </p:sp>
          <p:sp>
            <p:nvSpPr>
              <p:cNvPr id="3677" name="Freeform 41"/>
              <p:cNvSpPr>
                <a:spLocks noChangeAspect="1"/>
              </p:cNvSpPr>
              <p:nvPr/>
            </p:nvSpPr>
            <p:spPr bwMode="auto">
              <a:xfrm>
                <a:off x="435" y="1457"/>
                <a:ext cx="63" cy="4"/>
              </a:xfrm>
              <a:custGeom>
                <a:avLst/>
                <a:gdLst>
                  <a:gd name="T0" fmla="*/ 63 w 63"/>
                  <a:gd name="T1" fmla="*/ 1 h 4"/>
                  <a:gd name="T2" fmla="*/ 62 w 63"/>
                  <a:gd name="T3" fmla="*/ 4 h 4"/>
                  <a:gd name="T4" fmla="*/ 1 w 63"/>
                  <a:gd name="T5" fmla="*/ 3 h 4"/>
                  <a:gd name="T6" fmla="*/ 0 w 63"/>
                  <a:gd name="T7" fmla="*/ 0 h 4"/>
                  <a:gd name="T8" fmla="*/ 63 w 63"/>
                  <a:gd name="T9" fmla="*/ 1 h 4"/>
                  <a:gd name="T10" fmla="*/ 0 60000 65536"/>
                  <a:gd name="T11" fmla="*/ 0 60000 65536"/>
                  <a:gd name="T12" fmla="*/ 0 60000 65536"/>
                  <a:gd name="T13" fmla="*/ 0 60000 65536"/>
                  <a:gd name="T14" fmla="*/ 0 60000 65536"/>
                  <a:gd name="T15" fmla="*/ 0 w 63"/>
                  <a:gd name="T16" fmla="*/ 0 h 4"/>
                  <a:gd name="T17" fmla="*/ 63 w 63"/>
                  <a:gd name="T18" fmla="*/ 4 h 4"/>
                </a:gdLst>
                <a:ahLst/>
                <a:cxnLst>
                  <a:cxn ang="T10">
                    <a:pos x="T0" y="T1"/>
                  </a:cxn>
                  <a:cxn ang="T11">
                    <a:pos x="T2" y="T3"/>
                  </a:cxn>
                  <a:cxn ang="T12">
                    <a:pos x="T4" y="T5"/>
                  </a:cxn>
                  <a:cxn ang="T13">
                    <a:pos x="T6" y="T7"/>
                  </a:cxn>
                  <a:cxn ang="T14">
                    <a:pos x="T8" y="T9"/>
                  </a:cxn>
                </a:cxnLst>
                <a:rect l="T15" t="T16" r="T17" b="T18"/>
                <a:pathLst>
                  <a:path w="63" h="4">
                    <a:moveTo>
                      <a:pt x="63" y="1"/>
                    </a:moveTo>
                    <a:lnTo>
                      <a:pt x="62" y="4"/>
                    </a:lnTo>
                    <a:lnTo>
                      <a:pt x="1" y="3"/>
                    </a:lnTo>
                    <a:lnTo>
                      <a:pt x="0" y="0"/>
                    </a:lnTo>
                    <a:lnTo>
                      <a:pt x="63" y="1"/>
                    </a:lnTo>
                    <a:close/>
                  </a:path>
                </a:pathLst>
              </a:custGeom>
              <a:solidFill>
                <a:srgbClr val="000000"/>
              </a:solidFill>
              <a:ln w="9525">
                <a:noFill/>
                <a:round/>
                <a:headEnd/>
                <a:tailEnd/>
              </a:ln>
            </p:spPr>
            <p:txBody>
              <a:bodyPr lIns="82058" tIns="41029" rIns="82058" bIns="41029"/>
              <a:lstStyle/>
              <a:p>
                <a:endParaRPr lang="en-US"/>
              </a:p>
            </p:txBody>
          </p:sp>
          <p:sp>
            <p:nvSpPr>
              <p:cNvPr id="3678" name="Freeform 42"/>
              <p:cNvSpPr>
                <a:spLocks noChangeAspect="1"/>
              </p:cNvSpPr>
              <p:nvPr/>
            </p:nvSpPr>
            <p:spPr bwMode="auto">
              <a:xfrm>
                <a:off x="440" y="1468"/>
                <a:ext cx="54" cy="4"/>
              </a:xfrm>
              <a:custGeom>
                <a:avLst/>
                <a:gdLst>
                  <a:gd name="T0" fmla="*/ 54 w 54"/>
                  <a:gd name="T1" fmla="*/ 1 h 4"/>
                  <a:gd name="T2" fmla="*/ 54 w 54"/>
                  <a:gd name="T3" fmla="*/ 4 h 4"/>
                  <a:gd name="T4" fmla="*/ 0 w 54"/>
                  <a:gd name="T5" fmla="*/ 3 h 4"/>
                  <a:gd name="T6" fmla="*/ 0 w 54"/>
                  <a:gd name="T7" fmla="*/ 0 h 4"/>
                  <a:gd name="T8" fmla="*/ 54 w 54"/>
                  <a:gd name="T9" fmla="*/ 1 h 4"/>
                  <a:gd name="T10" fmla="*/ 0 60000 65536"/>
                  <a:gd name="T11" fmla="*/ 0 60000 65536"/>
                  <a:gd name="T12" fmla="*/ 0 60000 65536"/>
                  <a:gd name="T13" fmla="*/ 0 60000 65536"/>
                  <a:gd name="T14" fmla="*/ 0 60000 65536"/>
                  <a:gd name="T15" fmla="*/ 0 w 54"/>
                  <a:gd name="T16" fmla="*/ 0 h 4"/>
                  <a:gd name="T17" fmla="*/ 54 w 54"/>
                  <a:gd name="T18" fmla="*/ 4 h 4"/>
                </a:gdLst>
                <a:ahLst/>
                <a:cxnLst>
                  <a:cxn ang="T10">
                    <a:pos x="T0" y="T1"/>
                  </a:cxn>
                  <a:cxn ang="T11">
                    <a:pos x="T2" y="T3"/>
                  </a:cxn>
                  <a:cxn ang="T12">
                    <a:pos x="T4" y="T5"/>
                  </a:cxn>
                  <a:cxn ang="T13">
                    <a:pos x="T6" y="T7"/>
                  </a:cxn>
                  <a:cxn ang="T14">
                    <a:pos x="T8" y="T9"/>
                  </a:cxn>
                </a:cxnLst>
                <a:rect l="T15" t="T16" r="T17" b="T18"/>
                <a:pathLst>
                  <a:path w="54" h="4">
                    <a:moveTo>
                      <a:pt x="54" y="1"/>
                    </a:moveTo>
                    <a:lnTo>
                      <a:pt x="54" y="4"/>
                    </a:lnTo>
                    <a:lnTo>
                      <a:pt x="0" y="3"/>
                    </a:lnTo>
                    <a:lnTo>
                      <a:pt x="0" y="0"/>
                    </a:lnTo>
                    <a:lnTo>
                      <a:pt x="54" y="1"/>
                    </a:lnTo>
                    <a:close/>
                  </a:path>
                </a:pathLst>
              </a:custGeom>
              <a:solidFill>
                <a:srgbClr val="000000"/>
              </a:solidFill>
              <a:ln w="9525">
                <a:noFill/>
                <a:round/>
                <a:headEnd/>
                <a:tailEnd/>
              </a:ln>
            </p:spPr>
            <p:txBody>
              <a:bodyPr lIns="82058" tIns="41029" rIns="82058" bIns="41029"/>
              <a:lstStyle/>
              <a:p>
                <a:endParaRPr lang="en-US"/>
              </a:p>
            </p:txBody>
          </p:sp>
          <p:sp>
            <p:nvSpPr>
              <p:cNvPr id="3679" name="Line 43"/>
              <p:cNvSpPr>
                <a:spLocks noChangeAspect="1" noChangeShapeType="1"/>
              </p:cNvSpPr>
              <p:nvPr/>
            </p:nvSpPr>
            <p:spPr bwMode="auto">
              <a:xfrm flipH="1">
                <a:off x="441" y="1470"/>
                <a:ext cx="52" cy="1"/>
              </a:xfrm>
              <a:prstGeom prst="line">
                <a:avLst/>
              </a:prstGeom>
              <a:noFill/>
              <a:ln w="1588">
                <a:solidFill>
                  <a:srgbClr val="000000"/>
                </a:solidFill>
                <a:round/>
                <a:headEnd/>
                <a:tailEnd/>
              </a:ln>
            </p:spPr>
            <p:txBody>
              <a:bodyPr/>
              <a:lstStyle/>
              <a:p>
                <a:endParaRPr lang="en-US"/>
              </a:p>
            </p:txBody>
          </p:sp>
        </p:grpSp>
        <p:sp>
          <p:nvSpPr>
            <p:cNvPr id="3645" name="Line 45"/>
            <p:cNvSpPr>
              <a:spLocks noChangeAspect="1" noChangeShapeType="1"/>
            </p:cNvSpPr>
            <p:nvPr/>
          </p:nvSpPr>
          <p:spPr bwMode="auto">
            <a:xfrm flipH="1">
              <a:off x="2193" y="589"/>
              <a:ext cx="101" cy="63"/>
            </a:xfrm>
            <a:prstGeom prst="line">
              <a:avLst/>
            </a:prstGeom>
            <a:noFill/>
            <a:ln w="1588">
              <a:solidFill>
                <a:srgbClr val="000000"/>
              </a:solidFill>
              <a:round/>
              <a:headEnd/>
              <a:tailEnd/>
            </a:ln>
          </p:spPr>
          <p:txBody>
            <a:bodyPr/>
            <a:lstStyle/>
            <a:p>
              <a:endParaRPr lang="en-US"/>
            </a:p>
          </p:txBody>
        </p:sp>
        <p:sp>
          <p:nvSpPr>
            <p:cNvPr id="3646" name="Freeform 46"/>
            <p:cNvSpPr>
              <a:spLocks noChangeAspect="1"/>
            </p:cNvSpPr>
            <p:nvPr/>
          </p:nvSpPr>
          <p:spPr bwMode="auto">
            <a:xfrm>
              <a:off x="2193" y="581"/>
              <a:ext cx="102" cy="73"/>
            </a:xfrm>
            <a:custGeom>
              <a:avLst/>
              <a:gdLst>
                <a:gd name="T0" fmla="*/ 102 w 55"/>
                <a:gd name="T1" fmla="*/ 0 h 34"/>
                <a:gd name="T2" fmla="*/ 102 w 55"/>
                <a:gd name="T3" fmla="*/ 6 h 34"/>
                <a:gd name="T4" fmla="*/ 2 w 55"/>
                <a:gd name="T5" fmla="*/ 73 h 34"/>
                <a:gd name="T6" fmla="*/ 2 w 55"/>
                <a:gd name="T7" fmla="*/ 71 h 34"/>
                <a:gd name="T8" fmla="*/ 0 w 55"/>
                <a:gd name="T9" fmla="*/ 69 h 34"/>
                <a:gd name="T10" fmla="*/ 102 w 55"/>
                <a:gd name="T11" fmla="*/ 0 h 34"/>
                <a:gd name="T12" fmla="*/ 0 60000 65536"/>
                <a:gd name="T13" fmla="*/ 0 60000 65536"/>
                <a:gd name="T14" fmla="*/ 0 60000 65536"/>
                <a:gd name="T15" fmla="*/ 0 60000 65536"/>
                <a:gd name="T16" fmla="*/ 0 60000 65536"/>
                <a:gd name="T17" fmla="*/ 0 60000 65536"/>
                <a:gd name="T18" fmla="*/ 0 w 55"/>
                <a:gd name="T19" fmla="*/ 0 h 34"/>
                <a:gd name="T20" fmla="*/ 55 w 5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5" h="34">
                  <a:moveTo>
                    <a:pt x="55" y="0"/>
                  </a:moveTo>
                  <a:lnTo>
                    <a:pt x="55" y="3"/>
                  </a:lnTo>
                  <a:lnTo>
                    <a:pt x="1" y="34"/>
                  </a:lnTo>
                  <a:lnTo>
                    <a:pt x="1" y="33"/>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647" name="Freeform 47"/>
            <p:cNvSpPr>
              <a:spLocks noChangeAspect="1"/>
            </p:cNvSpPr>
            <p:nvPr/>
          </p:nvSpPr>
          <p:spPr bwMode="auto">
            <a:xfrm>
              <a:off x="2295" y="581"/>
              <a:ext cx="106" cy="75"/>
            </a:xfrm>
            <a:custGeom>
              <a:avLst/>
              <a:gdLst>
                <a:gd name="T0" fmla="*/ 106 w 55"/>
                <a:gd name="T1" fmla="*/ 69 h 35"/>
                <a:gd name="T2" fmla="*/ 104 w 55"/>
                <a:gd name="T3" fmla="*/ 75 h 35"/>
                <a:gd name="T4" fmla="*/ 0 w 55"/>
                <a:gd name="T5" fmla="*/ 6 h 35"/>
                <a:gd name="T6" fmla="*/ 0 w 55"/>
                <a:gd name="T7" fmla="*/ 0 h 35"/>
                <a:gd name="T8" fmla="*/ 106 w 55"/>
                <a:gd name="T9" fmla="*/ 69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32"/>
                  </a:moveTo>
                  <a:lnTo>
                    <a:pt x="54" y="35"/>
                  </a:lnTo>
                  <a:lnTo>
                    <a:pt x="0" y="3"/>
                  </a:lnTo>
                  <a:lnTo>
                    <a:pt x="0" y="0"/>
                  </a:lnTo>
                  <a:lnTo>
                    <a:pt x="55" y="32"/>
                  </a:lnTo>
                  <a:close/>
                </a:path>
              </a:pathLst>
            </a:custGeom>
            <a:solidFill>
              <a:srgbClr val="000000"/>
            </a:solidFill>
            <a:ln w="9525">
              <a:noFill/>
              <a:round/>
              <a:headEnd/>
              <a:tailEnd/>
            </a:ln>
          </p:spPr>
          <p:txBody>
            <a:bodyPr lIns="82058" tIns="41029" rIns="82058" bIns="41029"/>
            <a:lstStyle/>
            <a:p>
              <a:endParaRPr lang="en-US"/>
            </a:p>
          </p:txBody>
        </p:sp>
        <p:sp>
          <p:nvSpPr>
            <p:cNvPr id="3648" name="Line 48"/>
            <p:cNvSpPr>
              <a:spLocks noChangeAspect="1" noChangeShapeType="1"/>
            </p:cNvSpPr>
            <p:nvPr/>
          </p:nvSpPr>
          <p:spPr bwMode="auto">
            <a:xfrm flipH="1" flipV="1">
              <a:off x="2298" y="589"/>
              <a:ext cx="100" cy="63"/>
            </a:xfrm>
            <a:prstGeom prst="line">
              <a:avLst/>
            </a:prstGeom>
            <a:noFill/>
            <a:ln w="1588">
              <a:solidFill>
                <a:srgbClr val="000000"/>
              </a:solidFill>
              <a:round/>
              <a:headEnd/>
              <a:tailEnd/>
            </a:ln>
          </p:spPr>
          <p:txBody>
            <a:bodyPr/>
            <a:lstStyle/>
            <a:p>
              <a:endParaRPr lang="en-US"/>
            </a:p>
          </p:txBody>
        </p:sp>
        <p:grpSp>
          <p:nvGrpSpPr>
            <p:cNvPr id="17" name="Group 53"/>
            <p:cNvGrpSpPr>
              <a:grpSpLocks noChangeAspect="1"/>
            </p:cNvGrpSpPr>
            <p:nvPr/>
          </p:nvGrpSpPr>
          <p:grpSpPr bwMode="auto">
            <a:xfrm>
              <a:off x="2398" y="624"/>
              <a:ext cx="123" cy="32"/>
              <a:chOff x="604" y="1547"/>
              <a:chExt cx="64" cy="15"/>
            </a:xfrm>
          </p:grpSpPr>
          <p:sp>
            <p:nvSpPr>
              <p:cNvPr id="3672" name="Line 49"/>
              <p:cNvSpPr>
                <a:spLocks noChangeAspect="1" noChangeShapeType="1"/>
              </p:cNvSpPr>
              <p:nvPr/>
            </p:nvSpPr>
            <p:spPr bwMode="auto">
              <a:xfrm flipH="1">
                <a:off x="605" y="1560"/>
                <a:ext cx="62" cy="1"/>
              </a:xfrm>
              <a:prstGeom prst="line">
                <a:avLst/>
              </a:prstGeom>
              <a:noFill/>
              <a:ln w="1588">
                <a:solidFill>
                  <a:srgbClr val="000000"/>
                </a:solidFill>
                <a:round/>
                <a:headEnd/>
                <a:tailEnd/>
              </a:ln>
            </p:spPr>
            <p:txBody>
              <a:bodyPr/>
              <a:lstStyle/>
              <a:p>
                <a:endParaRPr lang="en-US"/>
              </a:p>
            </p:txBody>
          </p:sp>
          <p:sp>
            <p:nvSpPr>
              <p:cNvPr id="3673" name="Freeform 50"/>
              <p:cNvSpPr>
                <a:spLocks noChangeAspect="1"/>
              </p:cNvSpPr>
              <p:nvPr/>
            </p:nvSpPr>
            <p:spPr bwMode="auto">
              <a:xfrm>
                <a:off x="604" y="1559"/>
                <a:ext cx="64" cy="3"/>
              </a:xfrm>
              <a:custGeom>
                <a:avLst/>
                <a:gdLst>
                  <a:gd name="T0" fmla="*/ 63 w 64"/>
                  <a:gd name="T1" fmla="*/ 0 h 3"/>
                  <a:gd name="T2" fmla="*/ 64 w 64"/>
                  <a:gd name="T3" fmla="*/ 3 h 3"/>
                  <a:gd name="T4" fmla="*/ 0 w 64"/>
                  <a:gd name="T5" fmla="*/ 3 h 3"/>
                  <a:gd name="T6" fmla="*/ 1 w 64"/>
                  <a:gd name="T7" fmla="*/ 0 h 3"/>
                  <a:gd name="T8" fmla="*/ 63 w 64"/>
                  <a:gd name="T9" fmla="*/ 0 h 3"/>
                  <a:gd name="T10" fmla="*/ 0 60000 65536"/>
                  <a:gd name="T11" fmla="*/ 0 60000 65536"/>
                  <a:gd name="T12" fmla="*/ 0 60000 65536"/>
                  <a:gd name="T13" fmla="*/ 0 60000 65536"/>
                  <a:gd name="T14" fmla="*/ 0 60000 65536"/>
                  <a:gd name="T15" fmla="*/ 0 w 64"/>
                  <a:gd name="T16" fmla="*/ 0 h 3"/>
                  <a:gd name="T17" fmla="*/ 64 w 64"/>
                  <a:gd name="T18" fmla="*/ 3 h 3"/>
                </a:gdLst>
                <a:ahLst/>
                <a:cxnLst>
                  <a:cxn ang="T10">
                    <a:pos x="T0" y="T1"/>
                  </a:cxn>
                  <a:cxn ang="T11">
                    <a:pos x="T2" y="T3"/>
                  </a:cxn>
                  <a:cxn ang="T12">
                    <a:pos x="T4" y="T5"/>
                  </a:cxn>
                  <a:cxn ang="T13">
                    <a:pos x="T6" y="T7"/>
                  </a:cxn>
                  <a:cxn ang="T14">
                    <a:pos x="T8" y="T9"/>
                  </a:cxn>
                </a:cxnLst>
                <a:rect l="T15" t="T16" r="T17" b="T18"/>
                <a:pathLst>
                  <a:path w="64" h="3">
                    <a:moveTo>
                      <a:pt x="63" y="0"/>
                    </a:moveTo>
                    <a:lnTo>
                      <a:pt x="64" y="3"/>
                    </a:lnTo>
                    <a:lnTo>
                      <a:pt x="0" y="3"/>
                    </a:lnTo>
                    <a:lnTo>
                      <a:pt x="1" y="0"/>
                    </a:lnTo>
                    <a:lnTo>
                      <a:pt x="63" y="0"/>
                    </a:lnTo>
                    <a:close/>
                  </a:path>
                </a:pathLst>
              </a:custGeom>
              <a:solidFill>
                <a:srgbClr val="000000"/>
              </a:solidFill>
              <a:ln w="9525">
                <a:noFill/>
                <a:round/>
                <a:headEnd/>
                <a:tailEnd/>
              </a:ln>
            </p:spPr>
            <p:txBody>
              <a:bodyPr lIns="82058" tIns="41029" rIns="82058" bIns="41029"/>
              <a:lstStyle/>
              <a:p>
                <a:endParaRPr lang="en-US"/>
              </a:p>
            </p:txBody>
          </p:sp>
          <p:sp>
            <p:nvSpPr>
              <p:cNvPr id="3674" name="Rectangle 51"/>
              <p:cNvSpPr>
                <a:spLocks noChangeAspect="1" noChangeArrowheads="1"/>
              </p:cNvSpPr>
              <p:nvPr/>
            </p:nvSpPr>
            <p:spPr bwMode="auto">
              <a:xfrm>
                <a:off x="607" y="1547"/>
                <a:ext cx="57" cy="3"/>
              </a:xfrm>
              <a:prstGeom prst="rect">
                <a:avLst/>
              </a:prstGeom>
              <a:solidFill>
                <a:srgbClr val="000000"/>
              </a:solidFill>
              <a:ln w="9525">
                <a:noFill/>
                <a:miter lim="800000"/>
                <a:headEnd/>
                <a:tailEnd/>
              </a:ln>
            </p:spPr>
            <p:txBody>
              <a:bodyPr lIns="82058" tIns="41029" rIns="82058" bIns="41029"/>
              <a:lstStyle/>
              <a:p>
                <a:pPr defTabSz="820738" eaLnBrk="0" hangingPunct="0"/>
                <a:endParaRPr lang="en-US" sz="1300">
                  <a:ea typeface="ＭＳ Ｐゴシック" pitchFamily="1" charset="-128"/>
                </a:endParaRPr>
              </a:p>
            </p:txBody>
          </p:sp>
          <p:sp>
            <p:nvSpPr>
              <p:cNvPr id="3675" name="Line 52"/>
              <p:cNvSpPr>
                <a:spLocks noChangeAspect="1" noChangeShapeType="1"/>
              </p:cNvSpPr>
              <p:nvPr/>
            </p:nvSpPr>
            <p:spPr bwMode="auto">
              <a:xfrm flipH="1">
                <a:off x="608" y="1549"/>
                <a:ext cx="55" cy="1"/>
              </a:xfrm>
              <a:prstGeom prst="line">
                <a:avLst/>
              </a:prstGeom>
              <a:noFill/>
              <a:ln w="1588">
                <a:solidFill>
                  <a:srgbClr val="000000"/>
                </a:solidFill>
                <a:round/>
                <a:headEnd/>
                <a:tailEnd/>
              </a:ln>
            </p:spPr>
            <p:txBody>
              <a:bodyPr/>
              <a:lstStyle/>
              <a:p>
                <a:endParaRPr lang="en-US"/>
              </a:p>
            </p:txBody>
          </p:sp>
        </p:grpSp>
        <p:sp>
          <p:nvSpPr>
            <p:cNvPr id="3650" name="Line 54"/>
            <p:cNvSpPr>
              <a:spLocks noChangeAspect="1" noChangeShapeType="1"/>
            </p:cNvSpPr>
            <p:nvPr/>
          </p:nvSpPr>
          <p:spPr bwMode="auto">
            <a:xfrm flipV="1">
              <a:off x="1983" y="439"/>
              <a:ext cx="95" cy="105"/>
            </a:xfrm>
            <a:prstGeom prst="line">
              <a:avLst/>
            </a:prstGeom>
            <a:noFill/>
            <a:ln w="1588">
              <a:solidFill>
                <a:srgbClr val="000000"/>
              </a:solidFill>
              <a:round/>
              <a:headEnd/>
              <a:tailEnd/>
            </a:ln>
          </p:spPr>
          <p:txBody>
            <a:bodyPr/>
            <a:lstStyle/>
            <a:p>
              <a:endParaRPr lang="en-US"/>
            </a:p>
          </p:txBody>
        </p:sp>
        <p:sp>
          <p:nvSpPr>
            <p:cNvPr id="3651" name="Freeform 55"/>
            <p:cNvSpPr>
              <a:spLocks noChangeAspect="1"/>
            </p:cNvSpPr>
            <p:nvPr/>
          </p:nvSpPr>
          <p:spPr bwMode="auto">
            <a:xfrm>
              <a:off x="1976" y="433"/>
              <a:ext cx="104" cy="113"/>
            </a:xfrm>
            <a:custGeom>
              <a:avLst/>
              <a:gdLst>
                <a:gd name="T0" fmla="*/ 8 w 54"/>
                <a:gd name="T1" fmla="*/ 113 h 53"/>
                <a:gd name="T2" fmla="*/ 0 w 54"/>
                <a:gd name="T3" fmla="*/ 113 h 53"/>
                <a:gd name="T4" fmla="*/ 102 w 54"/>
                <a:gd name="T5" fmla="*/ 0 h 53"/>
                <a:gd name="T6" fmla="*/ 104 w 54"/>
                <a:gd name="T7" fmla="*/ 6 h 53"/>
                <a:gd name="T8" fmla="*/ 8 w 54"/>
                <a:gd name="T9" fmla="*/ 113 h 53"/>
                <a:gd name="T10" fmla="*/ 0 60000 65536"/>
                <a:gd name="T11" fmla="*/ 0 60000 65536"/>
                <a:gd name="T12" fmla="*/ 0 60000 65536"/>
                <a:gd name="T13" fmla="*/ 0 60000 65536"/>
                <a:gd name="T14" fmla="*/ 0 60000 65536"/>
                <a:gd name="T15" fmla="*/ 0 w 54"/>
                <a:gd name="T16" fmla="*/ 0 h 53"/>
                <a:gd name="T17" fmla="*/ 54 w 54"/>
                <a:gd name="T18" fmla="*/ 53 h 53"/>
              </a:gdLst>
              <a:ahLst/>
              <a:cxnLst>
                <a:cxn ang="T10">
                  <a:pos x="T0" y="T1"/>
                </a:cxn>
                <a:cxn ang="T11">
                  <a:pos x="T2" y="T3"/>
                </a:cxn>
                <a:cxn ang="T12">
                  <a:pos x="T4" y="T5"/>
                </a:cxn>
                <a:cxn ang="T13">
                  <a:pos x="T6" y="T7"/>
                </a:cxn>
                <a:cxn ang="T14">
                  <a:pos x="T8" y="T9"/>
                </a:cxn>
              </a:cxnLst>
              <a:rect l="T15" t="T16" r="T17" b="T18"/>
              <a:pathLst>
                <a:path w="54" h="53">
                  <a:moveTo>
                    <a:pt x="4" y="53"/>
                  </a:moveTo>
                  <a:lnTo>
                    <a:pt x="0" y="53"/>
                  </a:lnTo>
                  <a:lnTo>
                    <a:pt x="53" y="0"/>
                  </a:lnTo>
                  <a:lnTo>
                    <a:pt x="54" y="3"/>
                  </a:lnTo>
                  <a:lnTo>
                    <a:pt x="4" y="53"/>
                  </a:lnTo>
                  <a:close/>
                </a:path>
              </a:pathLst>
            </a:custGeom>
            <a:solidFill>
              <a:srgbClr val="000000"/>
            </a:solidFill>
            <a:ln w="9525">
              <a:noFill/>
              <a:round/>
              <a:headEnd/>
              <a:tailEnd/>
            </a:ln>
          </p:spPr>
          <p:txBody>
            <a:bodyPr lIns="82058" tIns="41029" rIns="82058" bIns="41029"/>
            <a:lstStyle/>
            <a:p>
              <a:endParaRPr lang="en-US"/>
            </a:p>
          </p:txBody>
        </p:sp>
        <p:sp>
          <p:nvSpPr>
            <p:cNvPr id="3652" name="Freeform 56"/>
            <p:cNvSpPr>
              <a:spLocks noChangeAspect="1"/>
            </p:cNvSpPr>
            <p:nvPr/>
          </p:nvSpPr>
          <p:spPr bwMode="auto">
            <a:xfrm>
              <a:off x="1976" y="546"/>
              <a:ext cx="104" cy="110"/>
            </a:xfrm>
            <a:custGeom>
              <a:avLst/>
              <a:gdLst>
                <a:gd name="T0" fmla="*/ 0 w 54"/>
                <a:gd name="T1" fmla="*/ 0 h 52"/>
                <a:gd name="T2" fmla="*/ 8 w 54"/>
                <a:gd name="T3" fmla="*/ 0 h 52"/>
                <a:gd name="T4" fmla="*/ 104 w 54"/>
                <a:gd name="T5" fmla="*/ 106 h 52"/>
                <a:gd name="T6" fmla="*/ 104 w 54"/>
                <a:gd name="T7" fmla="*/ 108 h 52"/>
                <a:gd name="T8" fmla="*/ 102 w 54"/>
                <a:gd name="T9" fmla="*/ 110 h 52"/>
                <a:gd name="T10" fmla="*/ 0 w 54"/>
                <a:gd name="T11" fmla="*/ 0 h 52"/>
                <a:gd name="T12" fmla="*/ 0 60000 65536"/>
                <a:gd name="T13" fmla="*/ 0 60000 65536"/>
                <a:gd name="T14" fmla="*/ 0 60000 65536"/>
                <a:gd name="T15" fmla="*/ 0 60000 65536"/>
                <a:gd name="T16" fmla="*/ 0 60000 65536"/>
                <a:gd name="T17" fmla="*/ 0 60000 65536"/>
                <a:gd name="T18" fmla="*/ 0 w 54"/>
                <a:gd name="T19" fmla="*/ 0 h 52"/>
                <a:gd name="T20" fmla="*/ 54 w 54"/>
                <a:gd name="T21" fmla="*/ 52 h 52"/>
              </a:gdLst>
              <a:ahLst/>
              <a:cxnLst>
                <a:cxn ang="T12">
                  <a:pos x="T0" y="T1"/>
                </a:cxn>
                <a:cxn ang="T13">
                  <a:pos x="T2" y="T3"/>
                </a:cxn>
                <a:cxn ang="T14">
                  <a:pos x="T4" y="T5"/>
                </a:cxn>
                <a:cxn ang="T15">
                  <a:pos x="T6" y="T7"/>
                </a:cxn>
                <a:cxn ang="T16">
                  <a:pos x="T8" y="T9"/>
                </a:cxn>
                <a:cxn ang="T17">
                  <a:pos x="T10" y="T11"/>
                </a:cxn>
              </a:cxnLst>
              <a:rect l="T18" t="T19" r="T20" b="T21"/>
              <a:pathLst>
                <a:path w="54" h="52">
                  <a:moveTo>
                    <a:pt x="0" y="0"/>
                  </a:moveTo>
                  <a:lnTo>
                    <a:pt x="4" y="0"/>
                  </a:lnTo>
                  <a:lnTo>
                    <a:pt x="54" y="50"/>
                  </a:lnTo>
                  <a:lnTo>
                    <a:pt x="54" y="51"/>
                  </a:lnTo>
                  <a:lnTo>
                    <a:pt x="53" y="52"/>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653" name="Line 57"/>
            <p:cNvSpPr>
              <a:spLocks noChangeAspect="1" noChangeShapeType="1"/>
            </p:cNvSpPr>
            <p:nvPr/>
          </p:nvSpPr>
          <p:spPr bwMode="auto">
            <a:xfrm>
              <a:off x="1983" y="548"/>
              <a:ext cx="95" cy="106"/>
            </a:xfrm>
            <a:prstGeom prst="line">
              <a:avLst/>
            </a:prstGeom>
            <a:noFill/>
            <a:ln w="1588">
              <a:solidFill>
                <a:srgbClr val="000000"/>
              </a:solidFill>
              <a:round/>
              <a:headEnd/>
              <a:tailEnd/>
            </a:ln>
          </p:spPr>
          <p:txBody>
            <a:bodyPr/>
            <a:lstStyle/>
            <a:p>
              <a:endParaRPr lang="en-US"/>
            </a:p>
          </p:txBody>
        </p:sp>
        <p:grpSp>
          <p:nvGrpSpPr>
            <p:cNvPr id="18" name="Group 62"/>
            <p:cNvGrpSpPr>
              <a:grpSpLocks noChangeAspect="1"/>
            </p:cNvGrpSpPr>
            <p:nvPr/>
          </p:nvGrpSpPr>
          <p:grpSpPr bwMode="auto">
            <a:xfrm>
              <a:off x="2403" y="431"/>
              <a:ext cx="118" cy="32"/>
              <a:chOff x="606" y="1456"/>
              <a:chExt cx="62" cy="15"/>
            </a:xfrm>
          </p:grpSpPr>
          <p:sp>
            <p:nvSpPr>
              <p:cNvPr id="3668" name="Line 58"/>
              <p:cNvSpPr>
                <a:spLocks noChangeAspect="1" noChangeShapeType="1"/>
              </p:cNvSpPr>
              <p:nvPr/>
            </p:nvSpPr>
            <p:spPr bwMode="auto">
              <a:xfrm flipH="1">
                <a:off x="607" y="1457"/>
                <a:ext cx="60" cy="2"/>
              </a:xfrm>
              <a:prstGeom prst="line">
                <a:avLst/>
              </a:prstGeom>
              <a:noFill/>
              <a:ln w="1588">
                <a:solidFill>
                  <a:srgbClr val="000000"/>
                </a:solidFill>
                <a:round/>
                <a:headEnd/>
                <a:tailEnd/>
              </a:ln>
            </p:spPr>
            <p:txBody>
              <a:bodyPr/>
              <a:lstStyle/>
              <a:p>
                <a:endParaRPr lang="en-US"/>
              </a:p>
            </p:txBody>
          </p:sp>
          <p:sp>
            <p:nvSpPr>
              <p:cNvPr id="3669" name="Freeform 59"/>
              <p:cNvSpPr>
                <a:spLocks noChangeAspect="1"/>
              </p:cNvSpPr>
              <p:nvPr/>
            </p:nvSpPr>
            <p:spPr bwMode="auto">
              <a:xfrm>
                <a:off x="606" y="1456"/>
                <a:ext cx="62" cy="5"/>
              </a:xfrm>
              <a:custGeom>
                <a:avLst/>
                <a:gdLst>
                  <a:gd name="T0" fmla="*/ 62 w 62"/>
                  <a:gd name="T1" fmla="*/ 0 h 5"/>
                  <a:gd name="T2" fmla="*/ 61 w 62"/>
                  <a:gd name="T3" fmla="*/ 3 h 5"/>
                  <a:gd name="T4" fmla="*/ 1 w 62"/>
                  <a:gd name="T5" fmla="*/ 5 h 5"/>
                  <a:gd name="T6" fmla="*/ 0 w 62"/>
                  <a:gd name="T7" fmla="*/ 2 h 5"/>
                  <a:gd name="T8" fmla="*/ 62 w 62"/>
                  <a:gd name="T9" fmla="*/ 0 h 5"/>
                  <a:gd name="T10" fmla="*/ 0 60000 65536"/>
                  <a:gd name="T11" fmla="*/ 0 60000 65536"/>
                  <a:gd name="T12" fmla="*/ 0 60000 65536"/>
                  <a:gd name="T13" fmla="*/ 0 60000 65536"/>
                  <a:gd name="T14" fmla="*/ 0 60000 65536"/>
                  <a:gd name="T15" fmla="*/ 0 w 62"/>
                  <a:gd name="T16" fmla="*/ 0 h 5"/>
                  <a:gd name="T17" fmla="*/ 62 w 62"/>
                  <a:gd name="T18" fmla="*/ 5 h 5"/>
                </a:gdLst>
                <a:ahLst/>
                <a:cxnLst>
                  <a:cxn ang="T10">
                    <a:pos x="T0" y="T1"/>
                  </a:cxn>
                  <a:cxn ang="T11">
                    <a:pos x="T2" y="T3"/>
                  </a:cxn>
                  <a:cxn ang="T12">
                    <a:pos x="T4" y="T5"/>
                  </a:cxn>
                  <a:cxn ang="T13">
                    <a:pos x="T6" y="T7"/>
                  </a:cxn>
                  <a:cxn ang="T14">
                    <a:pos x="T8" y="T9"/>
                  </a:cxn>
                </a:cxnLst>
                <a:rect l="T15" t="T16" r="T17" b="T18"/>
                <a:pathLst>
                  <a:path w="62" h="5">
                    <a:moveTo>
                      <a:pt x="62" y="0"/>
                    </a:moveTo>
                    <a:lnTo>
                      <a:pt x="61" y="3"/>
                    </a:lnTo>
                    <a:lnTo>
                      <a:pt x="1" y="5"/>
                    </a:lnTo>
                    <a:lnTo>
                      <a:pt x="0" y="2"/>
                    </a:lnTo>
                    <a:lnTo>
                      <a:pt x="62" y="0"/>
                    </a:lnTo>
                    <a:close/>
                  </a:path>
                </a:pathLst>
              </a:custGeom>
              <a:solidFill>
                <a:srgbClr val="000000"/>
              </a:solidFill>
              <a:ln w="9525">
                <a:noFill/>
                <a:round/>
                <a:headEnd/>
                <a:tailEnd/>
              </a:ln>
            </p:spPr>
            <p:txBody>
              <a:bodyPr lIns="82058" tIns="41029" rIns="82058" bIns="41029"/>
              <a:lstStyle/>
              <a:p>
                <a:endParaRPr lang="en-US"/>
              </a:p>
            </p:txBody>
          </p:sp>
          <p:sp>
            <p:nvSpPr>
              <p:cNvPr id="3670" name="Freeform 60"/>
              <p:cNvSpPr>
                <a:spLocks noChangeAspect="1"/>
              </p:cNvSpPr>
              <p:nvPr/>
            </p:nvSpPr>
            <p:spPr bwMode="auto">
              <a:xfrm>
                <a:off x="609" y="1467"/>
                <a:ext cx="55" cy="4"/>
              </a:xfrm>
              <a:custGeom>
                <a:avLst/>
                <a:gdLst>
                  <a:gd name="T0" fmla="*/ 55 w 55"/>
                  <a:gd name="T1" fmla="*/ 0 h 4"/>
                  <a:gd name="T2" fmla="*/ 55 w 55"/>
                  <a:gd name="T3" fmla="*/ 3 h 4"/>
                  <a:gd name="T4" fmla="*/ 1 w 55"/>
                  <a:gd name="T5" fmla="*/ 4 h 4"/>
                  <a:gd name="T6" fmla="*/ 0 w 55"/>
                  <a:gd name="T7" fmla="*/ 2 h 4"/>
                  <a:gd name="T8" fmla="*/ 55 w 55"/>
                  <a:gd name="T9" fmla="*/ 0 h 4"/>
                  <a:gd name="T10" fmla="*/ 0 60000 65536"/>
                  <a:gd name="T11" fmla="*/ 0 60000 65536"/>
                  <a:gd name="T12" fmla="*/ 0 60000 65536"/>
                  <a:gd name="T13" fmla="*/ 0 60000 65536"/>
                  <a:gd name="T14" fmla="*/ 0 60000 65536"/>
                  <a:gd name="T15" fmla="*/ 0 w 55"/>
                  <a:gd name="T16" fmla="*/ 0 h 4"/>
                  <a:gd name="T17" fmla="*/ 55 w 55"/>
                  <a:gd name="T18" fmla="*/ 4 h 4"/>
                </a:gdLst>
                <a:ahLst/>
                <a:cxnLst>
                  <a:cxn ang="T10">
                    <a:pos x="T0" y="T1"/>
                  </a:cxn>
                  <a:cxn ang="T11">
                    <a:pos x="T2" y="T3"/>
                  </a:cxn>
                  <a:cxn ang="T12">
                    <a:pos x="T4" y="T5"/>
                  </a:cxn>
                  <a:cxn ang="T13">
                    <a:pos x="T6" y="T7"/>
                  </a:cxn>
                  <a:cxn ang="T14">
                    <a:pos x="T8" y="T9"/>
                  </a:cxn>
                </a:cxnLst>
                <a:rect l="T15" t="T16" r="T17" b="T18"/>
                <a:pathLst>
                  <a:path w="55" h="4">
                    <a:moveTo>
                      <a:pt x="55" y="0"/>
                    </a:moveTo>
                    <a:lnTo>
                      <a:pt x="55" y="3"/>
                    </a:lnTo>
                    <a:lnTo>
                      <a:pt x="1" y="4"/>
                    </a:lnTo>
                    <a:lnTo>
                      <a:pt x="0" y="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671" name="Line 61"/>
              <p:cNvSpPr>
                <a:spLocks noChangeAspect="1" noChangeShapeType="1"/>
              </p:cNvSpPr>
              <p:nvPr/>
            </p:nvSpPr>
            <p:spPr bwMode="auto">
              <a:xfrm flipH="1">
                <a:off x="610" y="1468"/>
                <a:ext cx="54" cy="2"/>
              </a:xfrm>
              <a:prstGeom prst="line">
                <a:avLst/>
              </a:prstGeom>
              <a:noFill/>
              <a:ln w="1588">
                <a:solidFill>
                  <a:srgbClr val="000000"/>
                </a:solidFill>
                <a:round/>
                <a:headEnd/>
                <a:tailEnd/>
              </a:ln>
            </p:spPr>
            <p:txBody>
              <a:bodyPr/>
              <a:lstStyle/>
              <a:p>
                <a:endParaRPr lang="en-US"/>
              </a:p>
            </p:txBody>
          </p:sp>
        </p:grpSp>
        <p:grpSp>
          <p:nvGrpSpPr>
            <p:cNvPr id="19" name="Group 68"/>
            <p:cNvGrpSpPr>
              <a:grpSpLocks noChangeAspect="1"/>
            </p:cNvGrpSpPr>
            <p:nvPr/>
          </p:nvGrpSpPr>
          <p:grpSpPr bwMode="auto">
            <a:xfrm>
              <a:off x="2922" y="377"/>
              <a:ext cx="25" cy="63"/>
              <a:chOff x="879" y="1430"/>
              <a:chExt cx="13" cy="30"/>
            </a:xfrm>
          </p:grpSpPr>
          <p:sp>
            <p:nvSpPr>
              <p:cNvPr id="3664" name="Line 64"/>
              <p:cNvSpPr>
                <a:spLocks noChangeAspect="1" noChangeShapeType="1"/>
              </p:cNvSpPr>
              <p:nvPr/>
            </p:nvSpPr>
            <p:spPr bwMode="auto">
              <a:xfrm>
                <a:off x="880" y="1431"/>
                <a:ext cx="1" cy="28"/>
              </a:xfrm>
              <a:prstGeom prst="line">
                <a:avLst/>
              </a:prstGeom>
              <a:noFill/>
              <a:ln w="1588">
                <a:solidFill>
                  <a:srgbClr val="000000"/>
                </a:solidFill>
                <a:round/>
                <a:headEnd/>
                <a:tailEnd/>
              </a:ln>
            </p:spPr>
            <p:txBody>
              <a:bodyPr/>
              <a:lstStyle/>
              <a:p>
                <a:endParaRPr lang="en-US"/>
              </a:p>
            </p:txBody>
          </p:sp>
          <p:sp>
            <p:nvSpPr>
              <p:cNvPr id="3665" name="Freeform 65"/>
              <p:cNvSpPr>
                <a:spLocks noChangeAspect="1"/>
              </p:cNvSpPr>
              <p:nvPr/>
            </p:nvSpPr>
            <p:spPr bwMode="auto">
              <a:xfrm>
                <a:off x="879" y="1430"/>
                <a:ext cx="3" cy="30"/>
              </a:xfrm>
              <a:custGeom>
                <a:avLst/>
                <a:gdLst>
                  <a:gd name="T0" fmla="*/ 0 w 3"/>
                  <a:gd name="T1" fmla="*/ 1 h 30"/>
                  <a:gd name="T2" fmla="*/ 2 w 3"/>
                  <a:gd name="T3" fmla="*/ 0 h 30"/>
                  <a:gd name="T4" fmla="*/ 3 w 3"/>
                  <a:gd name="T5" fmla="*/ 30 h 30"/>
                  <a:gd name="T6" fmla="*/ 1 w 3"/>
                  <a:gd name="T7" fmla="*/ 30 h 30"/>
                  <a:gd name="T8" fmla="*/ 0 w 3"/>
                  <a:gd name="T9" fmla="*/ 1 h 30"/>
                  <a:gd name="T10" fmla="*/ 0 60000 65536"/>
                  <a:gd name="T11" fmla="*/ 0 60000 65536"/>
                  <a:gd name="T12" fmla="*/ 0 60000 65536"/>
                  <a:gd name="T13" fmla="*/ 0 60000 65536"/>
                  <a:gd name="T14" fmla="*/ 0 60000 65536"/>
                  <a:gd name="T15" fmla="*/ 0 w 3"/>
                  <a:gd name="T16" fmla="*/ 0 h 30"/>
                  <a:gd name="T17" fmla="*/ 3 w 3"/>
                  <a:gd name="T18" fmla="*/ 30 h 30"/>
                </a:gdLst>
                <a:ahLst/>
                <a:cxnLst>
                  <a:cxn ang="T10">
                    <a:pos x="T0" y="T1"/>
                  </a:cxn>
                  <a:cxn ang="T11">
                    <a:pos x="T2" y="T3"/>
                  </a:cxn>
                  <a:cxn ang="T12">
                    <a:pos x="T4" y="T5"/>
                  </a:cxn>
                  <a:cxn ang="T13">
                    <a:pos x="T6" y="T7"/>
                  </a:cxn>
                  <a:cxn ang="T14">
                    <a:pos x="T8" y="T9"/>
                  </a:cxn>
                </a:cxnLst>
                <a:rect l="T15" t="T16" r="T17" b="T18"/>
                <a:pathLst>
                  <a:path w="3" h="30">
                    <a:moveTo>
                      <a:pt x="0" y="1"/>
                    </a:moveTo>
                    <a:lnTo>
                      <a:pt x="2" y="0"/>
                    </a:lnTo>
                    <a:lnTo>
                      <a:pt x="3" y="30"/>
                    </a:lnTo>
                    <a:lnTo>
                      <a:pt x="1" y="30"/>
                    </a:lnTo>
                    <a:lnTo>
                      <a:pt x="0" y="1"/>
                    </a:lnTo>
                    <a:close/>
                  </a:path>
                </a:pathLst>
              </a:custGeom>
              <a:solidFill>
                <a:srgbClr val="000000"/>
              </a:solidFill>
              <a:ln w="9525">
                <a:noFill/>
                <a:round/>
                <a:headEnd/>
                <a:tailEnd/>
              </a:ln>
            </p:spPr>
            <p:txBody>
              <a:bodyPr lIns="82058" tIns="41029" rIns="82058" bIns="41029"/>
              <a:lstStyle/>
              <a:p>
                <a:endParaRPr lang="en-US"/>
              </a:p>
            </p:txBody>
          </p:sp>
          <p:sp>
            <p:nvSpPr>
              <p:cNvPr id="3666" name="Freeform 66"/>
              <p:cNvSpPr>
                <a:spLocks noChangeAspect="1"/>
              </p:cNvSpPr>
              <p:nvPr/>
            </p:nvSpPr>
            <p:spPr bwMode="auto">
              <a:xfrm>
                <a:off x="888" y="1430"/>
                <a:ext cx="4" cy="30"/>
              </a:xfrm>
              <a:custGeom>
                <a:avLst/>
                <a:gdLst>
                  <a:gd name="T0" fmla="*/ 0 w 4"/>
                  <a:gd name="T1" fmla="*/ 0 h 30"/>
                  <a:gd name="T2" fmla="*/ 3 w 4"/>
                  <a:gd name="T3" fmla="*/ 0 h 30"/>
                  <a:gd name="T4" fmla="*/ 4 w 4"/>
                  <a:gd name="T5" fmla="*/ 30 h 30"/>
                  <a:gd name="T6" fmla="*/ 1 w 4"/>
                  <a:gd name="T7" fmla="*/ 30 h 30"/>
                  <a:gd name="T8" fmla="*/ 0 w 4"/>
                  <a:gd name="T9" fmla="*/ 0 h 30"/>
                  <a:gd name="T10" fmla="*/ 0 60000 65536"/>
                  <a:gd name="T11" fmla="*/ 0 60000 65536"/>
                  <a:gd name="T12" fmla="*/ 0 60000 65536"/>
                  <a:gd name="T13" fmla="*/ 0 60000 65536"/>
                  <a:gd name="T14" fmla="*/ 0 60000 65536"/>
                  <a:gd name="T15" fmla="*/ 0 w 4"/>
                  <a:gd name="T16" fmla="*/ 0 h 30"/>
                  <a:gd name="T17" fmla="*/ 4 w 4"/>
                  <a:gd name="T18" fmla="*/ 30 h 30"/>
                </a:gdLst>
                <a:ahLst/>
                <a:cxnLst>
                  <a:cxn ang="T10">
                    <a:pos x="T0" y="T1"/>
                  </a:cxn>
                  <a:cxn ang="T11">
                    <a:pos x="T2" y="T3"/>
                  </a:cxn>
                  <a:cxn ang="T12">
                    <a:pos x="T4" y="T5"/>
                  </a:cxn>
                  <a:cxn ang="T13">
                    <a:pos x="T6" y="T7"/>
                  </a:cxn>
                  <a:cxn ang="T14">
                    <a:pos x="T8" y="T9"/>
                  </a:cxn>
                </a:cxnLst>
                <a:rect l="T15" t="T16" r="T17" b="T18"/>
                <a:pathLst>
                  <a:path w="4" h="30">
                    <a:moveTo>
                      <a:pt x="0" y="0"/>
                    </a:moveTo>
                    <a:lnTo>
                      <a:pt x="3" y="0"/>
                    </a:lnTo>
                    <a:lnTo>
                      <a:pt x="4" y="30"/>
                    </a:lnTo>
                    <a:lnTo>
                      <a:pt x="1" y="30"/>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667" name="Line 67"/>
              <p:cNvSpPr>
                <a:spLocks noChangeAspect="1" noChangeShapeType="1"/>
              </p:cNvSpPr>
              <p:nvPr/>
            </p:nvSpPr>
            <p:spPr bwMode="auto">
              <a:xfrm>
                <a:off x="889" y="1431"/>
                <a:ext cx="1" cy="28"/>
              </a:xfrm>
              <a:prstGeom prst="line">
                <a:avLst/>
              </a:prstGeom>
              <a:noFill/>
              <a:ln w="1588">
                <a:solidFill>
                  <a:srgbClr val="000000"/>
                </a:solidFill>
                <a:round/>
                <a:headEnd/>
                <a:tailEnd/>
              </a:ln>
            </p:spPr>
            <p:txBody>
              <a:bodyPr/>
              <a:lstStyle/>
              <a:p>
                <a:endParaRPr lang="en-US"/>
              </a:p>
            </p:txBody>
          </p:sp>
        </p:grpSp>
        <p:sp>
          <p:nvSpPr>
            <p:cNvPr id="3656" name="Rectangle 160"/>
            <p:cNvSpPr>
              <a:spLocks noChangeAspect="1" noChangeArrowheads="1"/>
            </p:cNvSpPr>
            <p:nvPr/>
          </p:nvSpPr>
          <p:spPr bwMode="auto">
            <a:xfrm>
              <a:off x="2107" y="682"/>
              <a:ext cx="81" cy="125"/>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sp>
          <p:nvSpPr>
            <p:cNvPr id="3657" name="Line 161"/>
            <p:cNvSpPr>
              <a:spLocks noChangeAspect="1" noChangeShapeType="1"/>
            </p:cNvSpPr>
            <p:nvPr/>
          </p:nvSpPr>
          <p:spPr bwMode="auto">
            <a:xfrm flipH="1">
              <a:off x="2159" y="654"/>
              <a:ext cx="30" cy="49"/>
            </a:xfrm>
            <a:prstGeom prst="line">
              <a:avLst/>
            </a:prstGeom>
            <a:noFill/>
            <a:ln w="1588">
              <a:solidFill>
                <a:srgbClr val="000000"/>
              </a:solidFill>
              <a:round/>
              <a:headEnd/>
              <a:tailEnd/>
            </a:ln>
          </p:spPr>
          <p:txBody>
            <a:bodyPr/>
            <a:lstStyle/>
            <a:p>
              <a:endParaRPr lang="en-US"/>
            </a:p>
          </p:txBody>
        </p:sp>
        <p:sp>
          <p:nvSpPr>
            <p:cNvPr id="3658" name="Freeform 162"/>
            <p:cNvSpPr>
              <a:spLocks noChangeAspect="1"/>
            </p:cNvSpPr>
            <p:nvPr/>
          </p:nvSpPr>
          <p:spPr bwMode="auto">
            <a:xfrm>
              <a:off x="2158" y="652"/>
              <a:ext cx="35" cy="55"/>
            </a:xfrm>
            <a:custGeom>
              <a:avLst/>
              <a:gdLst>
                <a:gd name="T0" fmla="*/ 29 w 19"/>
                <a:gd name="T1" fmla="*/ 4 h 26"/>
                <a:gd name="T2" fmla="*/ 35 w 19"/>
                <a:gd name="T3" fmla="*/ 0 h 26"/>
                <a:gd name="T4" fmla="*/ 35 w 19"/>
                <a:gd name="T5" fmla="*/ 2 h 26"/>
                <a:gd name="T6" fmla="*/ 4 w 19"/>
                <a:gd name="T7" fmla="*/ 55 h 26"/>
                <a:gd name="T8" fmla="*/ 0 w 19"/>
                <a:gd name="T9" fmla="*/ 53 h 26"/>
                <a:gd name="T10" fmla="*/ 29 w 19"/>
                <a:gd name="T11" fmla="*/ 4 h 26"/>
                <a:gd name="T12" fmla="*/ 0 60000 65536"/>
                <a:gd name="T13" fmla="*/ 0 60000 65536"/>
                <a:gd name="T14" fmla="*/ 0 60000 65536"/>
                <a:gd name="T15" fmla="*/ 0 60000 65536"/>
                <a:gd name="T16" fmla="*/ 0 60000 65536"/>
                <a:gd name="T17" fmla="*/ 0 60000 65536"/>
                <a:gd name="T18" fmla="*/ 0 w 19"/>
                <a:gd name="T19" fmla="*/ 0 h 26"/>
                <a:gd name="T20" fmla="*/ 19 w 19"/>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19" h="26">
                  <a:moveTo>
                    <a:pt x="16" y="2"/>
                  </a:moveTo>
                  <a:lnTo>
                    <a:pt x="19" y="0"/>
                  </a:lnTo>
                  <a:lnTo>
                    <a:pt x="19" y="1"/>
                  </a:lnTo>
                  <a:lnTo>
                    <a:pt x="2" y="26"/>
                  </a:lnTo>
                  <a:lnTo>
                    <a:pt x="0" y="25"/>
                  </a:lnTo>
                  <a:lnTo>
                    <a:pt x="16" y="2"/>
                  </a:lnTo>
                  <a:close/>
                </a:path>
              </a:pathLst>
            </a:custGeom>
            <a:solidFill>
              <a:srgbClr val="000000"/>
            </a:solidFill>
            <a:ln w="9525">
              <a:noFill/>
              <a:round/>
              <a:headEnd/>
              <a:tailEnd/>
            </a:ln>
          </p:spPr>
          <p:txBody>
            <a:bodyPr lIns="82058" tIns="41029" rIns="82058" bIns="41029"/>
            <a:lstStyle/>
            <a:p>
              <a:endParaRPr lang="en-US"/>
            </a:p>
          </p:txBody>
        </p:sp>
        <p:sp>
          <p:nvSpPr>
            <p:cNvPr id="3659" name="Freeform 163"/>
            <p:cNvSpPr>
              <a:spLocks noChangeAspect="1"/>
            </p:cNvSpPr>
            <p:nvPr/>
          </p:nvSpPr>
          <p:spPr bwMode="auto">
            <a:xfrm>
              <a:off x="2078" y="654"/>
              <a:ext cx="32" cy="49"/>
            </a:xfrm>
            <a:custGeom>
              <a:avLst/>
              <a:gdLst>
                <a:gd name="T0" fmla="*/ 0 w 17"/>
                <a:gd name="T1" fmla="*/ 2 h 24"/>
                <a:gd name="T2" fmla="*/ 2 w 17"/>
                <a:gd name="T3" fmla="*/ 0 h 24"/>
                <a:gd name="T4" fmla="*/ 6 w 17"/>
                <a:gd name="T5" fmla="*/ 4 h 24"/>
                <a:gd name="T6" fmla="*/ 32 w 17"/>
                <a:gd name="T7" fmla="*/ 47 h 24"/>
                <a:gd name="T8" fmla="*/ 28 w 17"/>
                <a:gd name="T9" fmla="*/ 49 h 24"/>
                <a:gd name="T10" fmla="*/ 0 w 17"/>
                <a:gd name="T11" fmla="*/ 2 h 24"/>
                <a:gd name="T12" fmla="*/ 0 60000 65536"/>
                <a:gd name="T13" fmla="*/ 0 60000 65536"/>
                <a:gd name="T14" fmla="*/ 0 60000 65536"/>
                <a:gd name="T15" fmla="*/ 0 60000 65536"/>
                <a:gd name="T16" fmla="*/ 0 60000 65536"/>
                <a:gd name="T17" fmla="*/ 0 60000 65536"/>
                <a:gd name="T18" fmla="*/ 0 w 17"/>
                <a:gd name="T19" fmla="*/ 0 h 24"/>
                <a:gd name="T20" fmla="*/ 17 w 17"/>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17" h="24">
                  <a:moveTo>
                    <a:pt x="0" y="1"/>
                  </a:moveTo>
                  <a:lnTo>
                    <a:pt x="1" y="0"/>
                  </a:lnTo>
                  <a:lnTo>
                    <a:pt x="3" y="2"/>
                  </a:lnTo>
                  <a:lnTo>
                    <a:pt x="17" y="23"/>
                  </a:lnTo>
                  <a:lnTo>
                    <a:pt x="15" y="24"/>
                  </a:lnTo>
                  <a:lnTo>
                    <a:pt x="0" y="1"/>
                  </a:lnTo>
                  <a:close/>
                </a:path>
              </a:pathLst>
            </a:custGeom>
            <a:solidFill>
              <a:srgbClr val="000000"/>
            </a:solidFill>
            <a:ln w="9525">
              <a:noFill/>
              <a:round/>
              <a:headEnd/>
              <a:tailEnd/>
            </a:ln>
          </p:spPr>
          <p:txBody>
            <a:bodyPr lIns="82058" tIns="41029" rIns="82058" bIns="41029"/>
            <a:lstStyle/>
            <a:p>
              <a:endParaRPr lang="en-US"/>
            </a:p>
          </p:txBody>
        </p:sp>
        <p:sp>
          <p:nvSpPr>
            <p:cNvPr id="3660" name="Line 164"/>
            <p:cNvSpPr>
              <a:spLocks noChangeAspect="1" noChangeShapeType="1"/>
            </p:cNvSpPr>
            <p:nvPr/>
          </p:nvSpPr>
          <p:spPr bwMode="auto">
            <a:xfrm>
              <a:off x="2080" y="656"/>
              <a:ext cx="26" cy="45"/>
            </a:xfrm>
            <a:prstGeom prst="line">
              <a:avLst/>
            </a:prstGeom>
            <a:noFill/>
            <a:ln w="1588">
              <a:solidFill>
                <a:srgbClr val="000000"/>
              </a:solidFill>
              <a:round/>
              <a:headEnd/>
              <a:tailEnd/>
            </a:ln>
          </p:spPr>
          <p:txBody>
            <a:bodyPr/>
            <a:lstStyle/>
            <a:p>
              <a:endParaRPr lang="en-US"/>
            </a:p>
          </p:txBody>
        </p:sp>
        <p:sp>
          <p:nvSpPr>
            <p:cNvPr id="3661" name="Line 165"/>
            <p:cNvSpPr>
              <a:spLocks noChangeAspect="1" noChangeShapeType="1"/>
            </p:cNvSpPr>
            <p:nvPr/>
          </p:nvSpPr>
          <p:spPr bwMode="auto">
            <a:xfrm flipH="1">
              <a:off x="2080" y="652"/>
              <a:ext cx="109" cy="2"/>
            </a:xfrm>
            <a:prstGeom prst="line">
              <a:avLst/>
            </a:prstGeom>
            <a:noFill/>
            <a:ln w="1588">
              <a:solidFill>
                <a:srgbClr val="000000"/>
              </a:solidFill>
              <a:round/>
              <a:headEnd/>
              <a:tailEnd/>
            </a:ln>
          </p:spPr>
          <p:txBody>
            <a:bodyPr/>
            <a:lstStyle/>
            <a:p>
              <a:endParaRPr lang="en-US"/>
            </a:p>
          </p:txBody>
        </p:sp>
        <p:sp>
          <p:nvSpPr>
            <p:cNvPr id="3662" name="Freeform 166"/>
            <p:cNvSpPr>
              <a:spLocks noChangeAspect="1"/>
            </p:cNvSpPr>
            <p:nvPr/>
          </p:nvSpPr>
          <p:spPr bwMode="auto">
            <a:xfrm>
              <a:off x="2080" y="649"/>
              <a:ext cx="113" cy="8"/>
            </a:xfrm>
            <a:custGeom>
              <a:avLst/>
              <a:gdLst>
                <a:gd name="T0" fmla="*/ 111 w 60"/>
                <a:gd name="T1" fmla="*/ 0 h 4"/>
                <a:gd name="T2" fmla="*/ 113 w 60"/>
                <a:gd name="T3" fmla="*/ 2 h 4"/>
                <a:gd name="T4" fmla="*/ 107 w 60"/>
                <a:gd name="T5" fmla="*/ 6 h 4"/>
                <a:gd name="T6" fmla="*/ 4 w 60"/>
                <a:gd name="T7" fmla="*/ 8 h 4"/>
                <a:gd name="T8" fmla="*/ 0 w 60"/>
                <a:gd name="T9" fmla="*/ 4 h 4"/>
                <a:gd name="T10" fmla="*/ 0 w 60"/>
                <a:gd name="T11" fmla="*/ 2 h 4"/>
                <a:gd name="T12" fmla="*/ 111 w 60"/>
                <a:gd name="T13" fmla="*/ 0 h 4"/>
                <a:gd name="T14" fmla="*/ 0 60000 65536"/>
                <a:gd name="T15" fmla="*/ 0 60000 65536"/>
                <a:gd name="T16" fmla="*/ 0 60000 65536"/>
                <a:gd name="T17" fmla="*/ 0 60000 65536"/>
                <a:gd name="T18" fmla="*/ 0 60000 65536"/>
                <a:gd name="T19" fmla="*/ 0 60000 65536"/>
                <a:gd name="T20" fmla="*/ 0 60000 65536"/>
                <a:gd name="T21" fmla="*/ 0 w 60"/>
                <a:gd name="T22" fmla="*/ 0 h 4"/>
                <a:gd name="T23" fmla="*/ 60 w 60"/>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4">
                  <a:moveTo>
                    <a:pt x="59" y="0"/>
                  </a:moveTo>
                  <a:lnTo>
                    <a:pt x="60" y="1"/>
                  </a:lnTo>
                  <a:lnTo>
                    <a:pt x="57" y="3"/>
                  </a:lnTo>
                  <a:lnTo>
                    <a:pt x="2" y="4"/>
                  </a:lnTo>
                  <a:lnTo>
                    <a:pt x="0" y="2"/>
                  </a:lnTo>
                  <a:lnTo>
                    <a:pt x="0" y="1"/>
                  </a:lnTo>
                  <a:lnTo>
                    <a:pt x="59" y="0"/>
                  </a:lnTo>
                  <a:close/>
                </a:path>
              </a:pathLst>
            </a:custGeom>
            <a:solidFill>
              <a:srgbClr val="000000"/>
            </a:solidFill>
            <a:ln w="9525">
              <a:noFill/>
              <a:round/>
              <a:headEnd/>
              <a:tailEnd/>
            </a:ln>
          </p:spPr>
          <p:txBody>
            <a:bodyPr lIns="82058" tIns="41029" rIns="82058" bIns="41029"/>
            <a:lstStyle/>
            <a:p>
              <a:endParaRPr lang="en-US"/>
            </a:p>
          </p:txBody>
        </p:sp>
        <p:sp>
          <p:nvSpPr>
            <p:cNvPr id="3663" name="Rectangle 63"/>
            <p:cNvSpPr>
              <a:spLocks noChangeAspect="1" noChangeArrowheads="1"/>
            </p:cNvSpPr>
            <p:nvPr/>
          </p:nvSpPr>
          <p:spPr bwMode="auto">
            <a:xfrm>
              <a:off x="2902" y="277"/>
              <a:ext cx="81" cy="125"/>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grpSp>
      <p:sp>
        <p:nvSpPr>
          <p:cNvPr id="3131" name="Text Box 842"/>
          <p:cNvSpPr txBox="1">
            <a:spLocks noChangeAspect="1" noChangeArrowheads="1"/>
          </p:cNvSpPr>
          <p:nvPr/>
        </p:nvSpPr>
        <p:spPr bwMode="auto">
          <a:xfrm>
            <a:off x="5873750" y="2325688"/>
            <a:ext cx="771525" cy="280987"/>
          </a:xfrm>
          <a:prstGeom prst="rect">
            <a:avLst/>
          </a:prstGeom>
          <a:noFill/>
          <a:ln w="9525">
            <a:noFill/>
            <a:miter lim="800000"/>
            <a:headEnd/>
            <a:tailEnd/>
          </a:ln>
        </p:spPr>
        <p:txBody>
          <a:bodyPr wrap="none" lIns="82058" tIns="41029" rIns="82058" bIns="41029">
            <a:spAutoFit/>
          </a:bodyPr>
          <a:lstStyle/>
          <a:p>
            <a:pPr defTabSz="820738" eaLnBrk="0" hangingPunct="0"/>
            <a:r>
              <a:rPr lang="en-US" sz="1300" b="1">
                <a:ea typeface="ＭＳ Ｐゴシック" pitchFamily="1" charset="-128"/>
              </a:rPr>
              <a:t>5,6-EET</a:t>
            </a:r>
          </a:p>
        </p:txBody>
      </p:sp>
      <p:sp>
        <p:nvSpPr>
          <p:cNvPr id="3132" name="Rectangle 458"/>
          <p:cNvSpPr>
            <a:spLocks noChangeAspect="1" noChangeArrowheads="1"/>
          </p:cNvSpPr>
          <p:nvPr/>
        </p:nvSpPr>
        <p:spPr bwMode="auto">
          <a:xfrm>
            <a:off x="2428875" y="4425950"/>
            <a:ext cx="128588" cy="198438"/>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sp>
        <p:nvSpPr>
          <p:cNvPr id="3133" name="Freeform 417"/>
          <p:cNvSpPr>
            <a:spLocks noChangeAspect="1"/>
          </p:cNvSpPr>
          <p:nvPr/>
        </p:nvSpPr>
        <p:spPr bwMode="auto">
          <a:xfrm>
            <a:off x="1479550" y="4686300"/>
            <a:ext cx="168275" cy="117475"/>
          </a:xfrm>
          <a:custGeom>
            <a:avLst/>
            <a:gdLst>
              <a:gd name="T0" fmla="*/ 0 w 56"/>
              <a:gd name="T1" fmla="*/ 117475 h 35"/>
              <a:gd name="T2" fmla="*/ 0 w 56"/>
              <a:gd name="T3" fmla="*/ 104049 h 35"/>
              <a:gd name="T4" fmla="*/ 162265 w 56"/>
              <a:gd name="T5" fmla="*/ 0 h 35"/>
              <a:gd name="T6" fmla="*/ 168275 w 56"/>
              <a:gd name="T7" fmla="*/ 10069 h 35"/>
              <a:gd name="T8" fmla="*/ 0 w 56"/>
              <a:gd name="T9" fmla="*/ 117475 h 35"/>
              <a:gd name="T10" fmla="*/ 0 60000 65536"/>
              <a:gd name="T11" fmla="*/ 0 60000 65536"/>
              <a:gd name="T12" fmla="*/ 0 60000 65536"/>
              <a:gd name="T13" fmla="*/ 0 60000 65536"/>
              <a:gd name="T14" fmla="*/ 0 60000 65536"/>
              <a:gd name="T15" fmla="*/ 0 w 56"/>
              <a:gd name="T16" fmla="*/ 0 h 35"/>
              <a:gd name="T17" fmla="*/ 56 w 56"/>
              <a:gd name="T18" fmla="*/ 35 h 35"/>
            </a:gdLst>
            <a:ahLst/>
            <a:cxnLst>
              <a:cxn ang="T10">
                <a:pos x="T0" y="T1"/>
              </a:cxn>
              <a:cxn ang="T11">
                <a:pos x="T2" y="T3"/>
              </a:cxn>
              <a:cxn ang="T12">
                <a:pos x="T4" y="T5"/>
              </a:cxn>
              <a:cxn ang="T13">
                <a:pos x="T6" y="T7"/>
              </a:cxn>
              <a:cxn ang="T14">
                <a:pos x="T8" y="T9"/>
              </a:cxn>
            </a:cxnLst>
            <a:rect l="T15" t="T16" r="T17" b="T18"/>
            <a:pathLst>
              <a:path w="56" h="35">
                <a:moveTo>
                  <a:pt x="0" y="35"/>
                </a:moveTo>
                <a:lnTo>
                  <a:pt x="0" y="31"/>
                </a:lnTo>
                <a:lnTo>
                  <a:pt x="54" y="0"/>
                </a:lnTo>
                <a:lnTo>
                  <a:pt x="56" y="3"/>
                </a:lnTo>
                <a:lnTo>
                  <a:pt x="0" y="35"/>
                </a:lnTo>
                <a:close/>
              </a:path>
            </a:pathLst>
          </a:custGeom>
          <a:solidFill>
            <a:srgbClr val="000000"/>
          </a:solidFill>
          <a:ln w="9525">
            <a:noFill/>
            <a:round/>
            <a:headEnd/>
            <a:tailEnd/>
          </a:ln>
        </p:spPr>
        <p:txBody>
          <a:bodyPr lIns="82058" tIns="41029" rIns="82058" bIns="41029"/>
          <a:lstStyle/>
          <a:p>
            <a:endParaRPr lang="en-US"/>
          </a:p>
        </p:txBody>
      </p:sp>
      <p:sp>
        <p:nvSpPr>
          <p:cNvPr id="3134" name="Line 418"/>
          <p:cNvSpPr>
            <a:spLocks noChangeAspect="1" noChangeShapeType="1"/>
          </p:cNvSpPr>
          <p:nvPr/>
        </p:nvSpPr>
        <p:spPr bwMode="auto">
          <a:xfrm flipV="1">
            <a:off x="1481138" y="4691063"/>
            <a:ext cx="161925" cy="101600"/>
          </a:xfrm>
          <a:prstGeom prst="line">
            <a:avLst/>
          </a:prstGeom>
          <a:noFill/>
          <a:ln w="1588">
            <a:solidFill>
              <a:srgbClr val="000000"/>
            </a:solidFill>
            <a:round/>
            <a:headEnd/>
            <a:tailEnd/>
          </a:ln>
        </p:spPr>
        <p:txBody>
          <a:bodyPr/>
          <a:lstStyle/>
          <a:p>
            <a:endParaRPr lang="en-US"/>
          </a:p>
        </p:txBody>
      </p:sp>
      <p:sp>
        <p:nvSpPr>
          <p:cNvPr id="3135" name="Line 419"/>
          <p:cNvSpPr>
            <a:spLocks noChangeAspect="1" noChangeShapeType="1"/>
          </p:cNvSpPr>
          <p:nvPr/>
        </p:nvSpPr>
        <p:spPr bwMode="auto">
          <a:xfrm>
            <a:off x="1317625" y="4691063"/>
            <a:ext cx="158750" cy="101600"/>
          </a:xfrm>
          <a:prstGeom prst="line">
            <a:avLst/>
          </a:prstGeom>
          <a:noFill/>
          <a:ln w="1588">
            <a:solidFill>
              <a:srgbClr val="000000"/>
            </a:solidFill>
            <a:round/>
            <a:headEnd/>
            <a:tailEnd/>
          </a:ln>
        </p:spPr>
        <p:txBody>
          <a:bodyPr/>
          <a:lstStyle/>
          <a:p>
            <a:endParaRPr lang="en-US"/>
          </a:p>
        </p:txBody>
      </p:sp>
      <p:sp>
        <p:nvSpPr>
          <p:cNvPr id="3136" name="Freeform 420"/>
          <p:cNvSpPr>
            <a:spLocks noChangeAspect="1"/>
          </p:cNvSpPr>
          <p:nvPr/>
        </p:nvSpPr>
        <p:spPr bwMode="auto">
          <a:xfrm>
            <a:off x="1312863" y="4686300"/>
            <a:ext cx="166687" cy="117475"/>
          </a:xfrm>
          <a:custGeom>
            <a:avLst/>
            <a:gdLst>
              <a:gd name="T0" fmla="*/ 0 w 55"/>
              <a:gd name="T1" fmla="*/ 10069 h 35"/>
              <a:gd name="T2" fmla="*/ 3031 w 55"/>
              <a:gd name="T3" fmla="*/ 0 h 35"/>
              <a:gd name="T4" fmla="*/ 166687 w 55"/>
              <a:gd name="T5" fmla="*/ 104049 h 35"/>
              <a:gd name="T6" fmla="*/ 166687 w 55"/>
              <a:gd name="T7" fmla="*/ 117475 h 35"/>
              <a:gd name="T8" fmla="*/ 0 w 55"/>
              <a:gd name="T9" fmla="*/ 10069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0" y="3"/>
                </a:moveTo>
                <a:lnTo>
                  <a:pt x="1" y="0"/>
                </a:lnTo>
                <a:lnTo>
                  <a:pt x="55" y="31"/>
                </a:lnTo>
                <a:lnTo>
                  <a:pt x="55" y="35"/>
                </a:lnTo>
                <a:lnTo>
                  <a:pt x="0" y="3"/>
                </a:lnTo>
                <a:close/>
              </a:path>
            </a:pathLst>
          </a:custGeom>
          <a:solidFill>
            <a:srgbClr val="000000"/>
          </a:solidFill>
          <a:ln w="9525">
            <a:noFill/>
            <a:round/>
            <a:headEnd/>
            <a:tailEnd/>
          </a:ln>
        </p:spPr>
        <p:txBody>
          <a:bodyPr lIns="82058" tIns="41029" rIns="82058" bIns="41029"/>
          <a:lstStyle/>
          <a:p>
            <a:endParaRPr lang="en-US"/>
          </a:p>
        </p:txBody>
      </p:sp>
      <p:sp>
        <p:nvSpPr>
          <p:cNvPr id="3137" name="Freeform 421"/>
          <p:cNvSpPr>
            <a:spLocks noChangeAspect="1"/>
          </p:cNvSpPr>
          <p:nvPr/>
        </p:nvSpPr>
        <p:spPr bwMode="auto">
          <a:xfrm>
            <a:off x="1825625" y="4676775"/>
            <a:ext cx="166688" cy="115888"/>
          </a:xfrm>
          <a:custGeom>
            <a:avLst/>
            <a:gdLst>
              <a:gd name="T0" fmla="*/ 166688 w 55"/>
              <a:gd name="T1" fmla="*/ 105663 h 34"/>
              <a:gd name="T2" fmla="*/ 166688 w 55"/>
              <a:gd name="T3" fmla="*/ 115888 h 34"/>
              <a:gd name="T4" fmla="*/ 0 w 55"/>
              <a:gd name="T5" fmla="*/ 6817 h 34"/>
              <a:gd name="T6" fmla="*/ 3031 w 55"/>
              <a:gd name="T7" fmla="*/ 0 h 34"/>
              <a:gd name="T8" fmla="*/ 166688 w 55"/>
              <a:gd name="T9" fmla="*/ 105663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55" y="31"/>
                </a:moveTo>
                <a:lnTo>
                  <a:pt x="55" y="34"/>
                </a:lnTo>
                <a:lnTo>
                  <a:pt x="0" y="2"/>
                </a:lnTo>
                <a:lnTo>
                  <a:pt x="1"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138" name="Line 422"/>
          <p:cNvSpPr>
            <a:spLocks noChangeAspect="1" noChangeShapeType="1"/>
          </p:cNvSpPr>
          <p:nvPr/>
        </p:nvSpPr>
        <p:spPr bwMode="auto">
          <a:xfrm flipH="1" flipV="1">
            <a:off x="1828800" y="4686300"/>
            <a:ext cx="158750" cy="100013"/>
          </a:xfrm>
          <a:prstGeom prst="line">
            <a:avLst/>
          </a:prstGeom>
          <a:noFill/>
          <a:ln w="1588">
            <a:solidFill>
              <a:srgbClr val="000000"/>
            </a:solidFill>
            <a:round/>
            <a:headEnd/>
            <a:tailEnd/>
          </a:ln>
        </p:spPr>
        <p:txBody>
          <a:bodyPr/>
          <a:lstStyle/>
          <a:p>
            <a:endParaRPr lang="en-US"/>
          </a:p>
        </p:txBody>
      </p:sp>
      <p:sp>
        <p:nvSpPr>
          <p:cNvPr id="3139" name="Line 423"/>
          <p:cNvSpPr>
            <a:spLocks noChangeAspect="1" noChangeShapeType="1"/>
          </p:cNvSpPr>
          <p:nvPr/>
        </p:nvSpPr>
        <p:spPr bwMode="auto">
          <a:xfrm flipH="1">
            <a:off x="1995488" y="4686300"/>
            <a:ext cx="157162" cy="100013"/>
          </a:xfrm>
          <a:prstGeom prst="line">
            <a:avLst/>
          </a:prstGeom>
          <a:noFill/>
          <a:ln w="1588">
            <a:solidFill>
              <a:srgbClr val="000000"/>
            </a:solidFill>
            <a:round/>
            <a:headEnd/>
            <a:tailEnd/>
          </a:ln>
        </p:spPr>
        <p:txBody>
          <a:bodyPr/>
          <a:lstStyle/>
          <a:p>
            <a:endParaRPr lang="en-US"/>
          </a:p>
        </p:txBody>
      </p:sp>
      <p:sp>
        <p:nvSpPr>
          <p:cNvPr id="3140" name="Freeform 424"/>
          <p:cNvSpPr>
            <a:spLocks noChangeAspect="1"/>
          </p:cNvSpPr>
          <p:nvPr/>
        </p:nvSpPr>
        <p:spPr bwMode="auto">
          <a:xfrm>
            <a:off x="1992313" y="4676775"/>
            <a:ext cx="165100" cy="115888"/>
          </a:xfrm>
          <a:custGeom>
            <a:avLst/>
            <a:gdLst>
              <a:gd name="T0" fmla="*/ 165100 w 55"/>
              <a:gd name="T1" fmla="*/ 0 h 34"/>
              <a:gd name="T2" fmla="*/ 165100 w 55"/>
              <a:gd name="T3" fmla="*/ 10225 h 34"/>
              <a:gd name="T4" fmla="*/ 0 w 55"/>
              <a:gd name="T5" fmla="*/ 115888 h 34"/>
              <a:gd name="T6" fmla="*/ 0 w 55"/>
              <a:gd name="T7" fmla="*/ 105663 h 34"/>
              <a:gd name="T8" fmla="*/ 165100 w 55"/>
              <a:gd name="T9" fmla="*/ 0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55" y="0"/>
                </a:moveTo>
                <a:lnTo>
                  <a:pt x="55" y="3"/>
                </a:lnTo>
                <a:lnTo>
                  <a:pt x="0" y="34"/>
                </a:lnTo>
                <a:lnTo>
                  <a:pt x="0" y="31"/>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141" name="Freeform 425"/>
          <p:cNvSpPr>
            <a:spLocks noChangeAspect="1"/>
          </p:cNvSpPr>
          <p:nvPr/>
        </p:nvSpPr>
        <p:spPr bwMode="auto">
          <a:xfrm>
            <a:off x="2157413" y="4676775"/>
            <a:ext cx="166687" cy="115888"/>
          </a:xfrm>
          <a:custGeom>
            <a:avLst/>
            <a:gdLst>
              <a:gd name="T0" fmla="*/ 166687 w 55"/>
              <a:gd name="T1" fmla="*/ 105663 h 34"/>
              <a:gd name="T2" fmla="*/ 166687 w 55"/>
              <a:gd name="T3" fmla="*/ 115888 h 34"/>
              <a:gd name="T4" fmla="*/ 0 w 55"/>
              <a:gd name="T5" fmla="*/ 10225 h 34"/>
              <a:gd name="T6" fmla="*/ 0 w 55"/>
              <a:gd name="T7" fmla="*/ 0 h 34"/>
              <a:gd name="T8" fmla="*/ 166687 w 55"/>
              <a:gd name="T9" fmla="*/ 105663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55" y="31"/>
                </a:moveTo>
                <a:lnTo>
                  <a:pt x="55" y="34"/>
                </a:lnTo>
                <a:lnTo>
                  <a:pt x="0" y="3"/>
                </a:lnTo>
                <a:lnTo>
                  <a:pt x="0"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142" name="Line 426"/>
          <p:cNvSpPr>
            <a:spLocks noChangeAspect="1" noChangeShapeType="1"/>
          </p:cNvSpPr>
          <p:nvPr/>
        </p:nvSpPr>
        <p:spPr bwMode="auto">
          <a:xfrm flipH="1" flipV="1">
            <a:off x="2160588" y="4686300"/>
            <a:ext cx="158750" cy="100013"/>
          </a:xfrm>
          <a:prstGeom prst="line">
            <a:avLst/>
          </a:prstGeom>
          <a:noFill/>
          <a:ln w="1588">
            <a:solidFill>
              <a:srgbClr val="000000"/>
            </a:solidFill>
            <a:round/>
            <a:headEnd/>
            <a:tailEnd/>
          </a:ln>
        </p:spPr>
        <p:txBody>
          <a:bodyPr/>
          <a:lstStyle/>
          <a:p>
            <a:endParaRPr lang="en-US"/>
          </a:p>
        </p:txBody>
      </p:sp>
      <p:sp>
        <p:nvSpPr>
          <p:cNvPr id="3143" name="Line 427"/>
          <p:cNvSpPr>
            <a:spLocks noChangeAspect="1" noChangeShapeType="1"/>
          </p:cNvSpPr>
          <p:nvPr/>
        </p:nvSpPr>
        <p:spPr bwMode="auto">
          <a:xfrm flipH="1">
            <a:off x="2324100" y="4686300"/>
            <a:ext cx="158750" cy="100013"/>
          </a:xfrm>
          <a:prstGeom prst="line">
            <a:avLst/>
          </a:prstGeom>
          <a:noFill/>
          <a:ln w="1588">
            <a:solidFill>
              <a:srgbClr val="000000"/>
            </a:solidFill>
            <a:round/>
            <a:headEnd/>
            <a:tailEnd/>
          </a:ln>
        </p:spPr>
        <p:txBody>
          <a:bodyPr/>
          <a:lstStyle/>
          <a:p>
            <a:endParaRPr lang="en-US"/>
          </a:p>
        </p:txBody>
      </p:sp>
      <p:sp>
        <p:nvSpPr>
          <p:cNvPr id="3144" name="Freeform 428"/>
          <p:cNvSpPr>
            <a:spLocks noChangeAspect="1"/>
          </p:cNvSpPr>
          <p:nvPr/>
        </p:nvSpPr>
        <p:spPr bwMode="auto">
          <a:xfrm>
            <a:off x="2324100" y="4676775"/>
            <a:ext cx="160338" cy="115888"/>
          </a:xfrm>
          <a:custGeom>
            <a:avLst/>
            <a:gdLst>
              <a:gd name="T0" fmla="*/ 160338 w 54"/>
              <a:gd name="T1" fmla="*/ 0 h 34"/>
              <a:gd name="T2" fmla="*/ 160338 w 54"/>
              <a:gd name="T3" fmla="*/ 10225 h 34"/>
              <a:gd name="T4" fmla="*/ 0 w 54"/>
              <a:gd name="T5" fmla="*/ 115888 h 34"/>
              <a:gd name="T6" fmla="*/ 0 w 54"/>
              <a:gd name="T7" fmla="*/ 105663 h 34"/>
              <a:gd name="T8" fmla="*/ 160338 w 54"/>
              <a:gd name="T9" fmla="*/ 0 h 34"/>
              <a:gd name="T10" fmla="*/ 0 60000 65536"/>
              <a:gd name="T11" fmla="*/ 0 60000 65536"/>
              <a:gd name="T12" fmla="*/ 0 60000 65536"/>
              <a:gd name="T13" fmla="*/ 0 60000 65536"/>
              <a:gd name="T14" fmla="*/ 0 60000 65536"/>
              <a:gd name="T15" fmla="*/ 0 w 54"/>
              <a:gd name="T16" fmla="*/ 0 h 34"/>
              <a:gd name="T17" fmla="*/ 54 w 54"/>
              <a:gd name="T18" fmla="*/ 34 h 34"/>
            </a:gdLst>
            <a:ahLst/>
            <a:cxnLst>
              <a:cxn ang="T10">
                <a:pos x="T0" y="T1"/>
              </a:cxn>
              <a:cxn ang="T11">
                <a:pos x="T2" y="T3"/>
              </a:cxn>
              <a:cxn ang="T12">
                <a:pos x="T4" y="T5"/>
              </a:cxn>
              <a:cxn ang="T13">
                <a:pos x="T6" y="T7"/>
              </a:cxn>
              <a:cxn ang="T14">
                <a:pos x="T8" y="T9"/>
              </a:cxn>
            </a:cxnLst>
            <a:rect l="T15" t="T16" r="T17" b="T18"/>
            <a:pathLst>
              <a:path w="54" h="34">
                <a:moveTo>
                  <a:pt x="54" y="0"/>
                </a:moveTo>
                <a:lnTo>
                  <a:pt x="54" y="3"/>
                </a:lnTo>
                <a:lnTo>
                  <a:pt x="0" y="34"/>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grpSp>
        <p:nvGrpSpPr>
          <p:cNvPr id="20" name="Group 431"/>
          <p:cNvGrpSpPr>
            <a:grpSpLocks noChangeAspect="1"/>
          </p:cNvGrpSpPr>
          <p:nvPr/>
        </p:nvGrpSpPr>
        <p:grpSpPr bwMode="auto">
          <a:xfrm>
            <a:off x="2598738" y="4668838"/>
            <a:ext cx="220662" cy="200025"/>
            <a:chOff x="917" y="3231"/>
            <a:chExt cx="74" cy="59"/>
          </a:xfrm>
        </p:grpSpPr>
        <p:sp>
          <p:nvSpPr>
            <p:cNvPr id="3617" name="Rectangle 429"/>
            <p:cNvSpPr>
              <a:spLocks noChangeAspect="1" noChangeArrowheads="1"/>
            </p:cNvSpPr>
            <p:nvPr/>
          </p:nvSpPr>
          <p:spPr bwMode="auto">
            <a:xfrm>
              <a:off x="917" y="3231"/>
              <a:ext cx="43" cy="59"/>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sp>
          <p:nvSpPr>
            <p:cNvPr id="3618" name="Rectangle 430"/>
            <p:cNvSpPr>
              <a:spLocks noChangeAspect="1" noChangeArrowheads="1"/>
            </p:cNvSpPr>
            <p:nvPr/>
          </p:nvSpPr>
          <p:spPr bwMode="auto">
            <a:xfrm>
              <a:off x="951" y="3232"/>
              <a:ext cx="40" cy="58"/>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H</a:t>
              </a:r>
              <a:endParaRPr lang="en-US" sz="1300">
                <a:ea typeface="ＭＳ Ｐゴシック" pitchFamily="1" charset="-128"/>
              </a:endParaRPr>
            </a:p>
          </p:txBody>
        </p:sp>
      </p:grpSp>
      <p:sp>
        <p:nvSpPr>
          <p:cNvPr id="3146" name="Line 432"/>
          <p:cNvSpPr>
            <a:spLocks noChangeAspect="1" noChangeShapeType="1"/>
          </p:cNvSpPr>
          <p:nvPr/>
        </p:nvSpPr>
        <p:spPr bwMode="auto">
          <a:xfrm flipH="1" flipV="1">
            <a:off x="2490788" y="4686300"/>
            <a:ext cx="96837" cy="58738"/>
          </a:xfrm>
          <a:prstGeom prst="line">
            <a:avLst/>
          </a:prstGeom>
          <a:noFill/>
          <a:ln w="1588">
            <a:solidFill>
              <a:srgbClr val="000000"/>
            </a:solidFill>
            <a:round/>
            <a:headEnd/>
            <a:tailEnd/>
          </a:ln>
        </p:spPr>
        <p:txBody>
          <a:bodyPr/>
          <a:lstStyle/>
          <a:p>
            <a:endParaRPr lang="en-US"/>
          </a:p>
        </p:txBody>
      </p:sp>
      <p:sp>
        <p:nvSpPr>
          <p:cNvPr id="3147" name="Freeform 433"/>
          <p:cNvSpPr>
            <a:spLocks noChangeAspect="1"/>
          </p:cNvSpPr>
          <p:nvPr/>
        </p:nvSpPr>
        <p:spPr bwMode="auto">
          <a:xfrm>
            <a:off x="2484438" y="4676775"/>
            <a:ext cx="106362" cy="76200"/>
          </a:xfrm>
          <a:custGeom>
            <a:avLst/>
            <a:gdLst>
              <a:gd name="T0" fmla="*/ 106362 w 35"/>
              <a:gd name="T1" fmla="*/ 69273 h 22"/>
              <a:gd name="T2" fmla="*/ 103323 w 35"/>
              <a:gd name="T3" fmla="*/ 76200 h 22"/>
              <a:gd name="T4" fmla="*/ 0 w 35"/>
              <a:gd name="T5" fmla="*/ 10391 h 22"/>
              <a:gd name="T6" fmla="*/ 0 w 35"/>
              <a:gd name="T7" fmla="*/ 0 h 22"/>
              <a:gd name="T8" fmla="*/ 106362 w 35"/>
              <a:gd name="T9" fmla="*/ 69273 h 22"/>
              <a:gd name="T10" fmla="*/ 0 60000 65536"/>
              <a:gd name="T11" fmla="*/ 0 60000 65536"/>
              <a:gd name="T12" fmla="*/ 0 60000 65536"/>
              <a:gd name="T13" fmla="*/ 0 60000 65536"/>
              <a:gd name="T14" fmla="*/ 0 60000 65536"/>
              <a:gd name="T15" fmla="*/ 0 w 35"/>
              <a:gd name="T16" fmla="*/ 0 h 22"/>
              <a:gd name="T17" fmla="*/ 35 w 35"/>
              <a:gd name="T18" fmla="*/ 22 h 22"/>
            </a:gdLst>
            <a:ahLst/>
            <a:cxnLst>
              <a:cxn ang="T10">
                <a:pos x="T0" y="T1"/>
              </a:cxn>
              <a:cxn ang="T11">
                <a:pos x="T2" y="T3"/>
              </a:cxn>
              <a:cxn ang="T12">
                <a:pos x="T4" y="T5"/>
              </a:cxn>
              <a:cxn ang="T13">
                <a:pos x="T6" y="T7"/>
              </a:cxn>
              <a:cxn ang="T14">
                <a:pos x="T8" y="T9"/>
              </a:cxn>
            </a:cxnLst>
            <a:rect l="T15" t="T16" r="T17" b="T18"/>
            <a:pathLst>
              <a:path w="35" h="22">
                <a:moveTo>
                  <a:pt x="35" y="20"/>
                </a:moveTo>
                <a:lnTo>
                  <a:pt x="34" y="22"/>
                </a:lnTo>
                <a:lnTo>
                  <a:pt x="0" y="3"/>
                </a:lnTo>
                <a:lnTo>
                  <a:pt x="0" y="0"/>
                </a:lnTo>
                <a:lnTo>
                  <a:pt x="35" y="20"/>
                </a:lnTo>
                <a:close/>
              </a:path>
            </a:pathLst>
          </a:custGeom>
          <a:solidFill>
            <a:srgbClr val="000000"/>
          </a:solidFill>
          <a:ln w="9525">
            <a:noFill/>
            <a:round/>
            <a:headEnd/>
            <a:tailEnd/>
          </a:ln>
        </p:spPr>
        <p:txBody>
          <a:bodyPr lIns="82058" tIns="41029" rIns="82058" bIns="41029"/>
          <a:lstStyle/>
          <a:p>
            <a:endParaRPr lang="en-US"/>
          </a:p>
        </p:txBody>
      </p:sp>
      <p:sp>
        <p:nvSpPr>
          <p:cNvPr id="3148" name="Freeform 434"/>
          <p:cNvSpPr>
            <a:spLocks noChangeAspect="1"/>
          </p:cNvSpPr>
          <p:nvPr/>
        </p:nvSpPr>
        <p:spPr bwMode="auto">
          <a:xfrm>
            <a:off x="1825625" y="4914900"/>
            <a:ext cx="166688" cy="115888"/>
          </a:xfrm>
          <a:custGeom>
            <a:avLst/>
            <a:gdLst>
              <a:gd name="T0" fmla="*/ 166688 w 55"/>
              <a:gd name="T1" fmla="*/ 0 h 34"/>
              <a:gd name="T2" fmla="*/ 166688 w 55"/>
              <a:gd name="T3" fmla="*/ 10225 h 34"/>
              <a:gd name="T4" fmla="*/ 6061 w 55"/>
              <a:gd name="T5" fmla="*/ 115888 h 34"/>
              <a:gd name="T6" fmla="*/ 3031 w 55"/>
              <a:gd name="T7" fmla="*/ 112480 h 34"/>
              <a:gd name="T8" fmla="*/ 0 w 55"/>
              <a:gd name="T9" fmla="*/ 109071 h 34"/>
              <a:gd name="T10" fmla="*/ 166688 w 55"/>
              <a:gd name="T11" fmla="*/ 0 h 34"/>
              <a:gd name="T12" fmla="*/ 0 60000 65536"/>
              <a:gd name="T13" fmla="*/ 0 60000 65536"/>
              <a:gd name="T14" fmla="*/ 0 60000 65536"/>
              <a:gd name="T15" fmla="*/ 0 60000 65536"/>
              <a:gd name="T16" fmla="*/ 0 60000 65536"/>
              <a:gd name="T17" fmla="*/ 0 60000 65536"/>
              <a:gd name="T18" fmla="*/ 0 w 55"/>
              <a:gd name="T19" fmla="*/ 0 h 34"/>
              <a:gd name="T20" fmla="*/ 55 w 5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5" h="34">
                <a:moveTo>
                  <a:pt x="55" y="0"/>
                </a:moveTo>
                <a:lnTo>
                  <a:pt x="55" y="3"/>
                </a:lnTo>
                <a:lnTo>
                  <a:pt x="2" y="34"/>
                </a:lnTo>
                <a:lnTo>
                  <a:pt x="1" y="33"/>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149" name="Line 435"/>
          <p:cNvSpPr>
            <a:spLocks noChangeAspect="1" noChangeShapeType="1"/>
          </p:cNvSpPr>
          <p:nvPr/>
        </p:nvSpPr>
        <p:spPr bwMode="auto">
          <a:xfrm flipH="1">
            <a:off x="1831975" y="4924425"/>
            <a:ext cx="155575" cy="100013"/>
          </a:xfrm>
          <a:prstGeom prst="line">
            <a:avLst/>
          </a:prstGeom>
          <a:noFill/>
          <a:ln w="1588">
            <a:solidFill>
              <a:srgbClr val="000000"/>
            </a:solidFill>
            <a:round/>
            <a:headEnd/>
            <a:tailEnd/>
          </a:ln>
        </p:spPr>
        <p:txBody>
          <a:bodyPr/>
          <a:lstStyle/>
          <a:p>
            <a:endParaRPr lang="en-US"/>
          </a:p>
        </p:txBody>
      </p:sp>
      <p:sp>
        <p:nvSpPr>
          <p:cNvPr id="3150" name="Line 436"/>
          <p:cNvSpPr>
            <a:spLocks noChangeAspect="1" noChangeShapeType="1"/>
          </p:cNvSpPr>
          <p:nvPr/>
        </p:nvSpPr>
        <p:spPr bwMode="auto">
          <a:xfrm flipH="1" flipV="1">
            <a:off x="1995488" y="4924425"/>
            <a:ext cx="157162" cy="100013"/>
          </a:xfrm>
          <a:prstGeom prst="line">
            <a:avLst/>
          </a:prstGeom>
          <a:noFill/>
          <a:ln w="1588">
            <a:solidFill>
              <a:srgbClr val="000000"/>
            </a:solidFill>
            <a:round/>
            <a:headEnd/>
            <a:tailEnd/>
          </a:ln>
        </p:spPr>
        <p:txBody>
          <a:bodyPr/>
          <a:lstStyle/>
          <a:p>
            <a:endParaRPr lang="en-US"/>
          </a:p>
        </p:txBody>
      </p:sp>
      <p:sp>
        <p:nvSpPr>
          <p:cNvPr id="3151" name="Freeform 437"/>
          <p:cNvSpPr>
            <a:spLocks noChangeAspect="1"/>
          </p:cNvSpPr>
          <p:nvPr/>
        </p:nvSpPr>
        <p:spPr bwMode="auto">
          <a:xfrm>
            <a:off x="1992313" y="4914900"/>
            <a:ext cx="165100" cy="117475"/>
          </a:xfrm>
          <a:custGeom>
            <a:avLst/>
            <a:gdLst>
              <a:gd name="T0" fmla="*/ 165100 w 55"/>
              <a:gd name="T1" fmla="*/ 107406 h 35"/>
              <a:gd name="T2" fmla="*/ 165100 w 55"/>
              <a:gd name="T3" fmla="*/ 117475 h 35"/>
              <a:gd name="T4" fmla="*/ 0 w 55"/>
              <a:gd name="T5" fmla="*/ 10069 h 35"/>
              <a:gd name="T6" fmla="*/ 0 w 55"/>
              <a:gd name="T7" fmla="*/ 0 h 35"/>
              <a:gd name="T8" fmla="*/ 165100 w 55"/>
              <a:gd name="T9" fmla="*/ 107406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32"/>
                </a:moveTo>
                <a:lnTo>
                  <a:pt x="55" y="35"/>
                </a:lnTo>
                <a:lnTo>
                  <a:pt x="0" y="3"/>
                </a:lnTo>
                <a:lnTo>
                  <a:pt x="0" y="0"/>
                </a:lnTo>
                <a:lnTo>
                  <a:pt x="55" y="32"/>
                </a:lnTo>
                <a:close/>
              </a:path>
            </a:pathLst>
          </a:custGeom>
          <a:solidFill>
            <a:srgbClr val="000000"/>
          </a:solidFill>
          <a:ln w="9525">
            <a:noFill/>
            <a:round/>
            <a:headEnd/>
            <a:tailEnd/>
          </a:ln>
        </p:spPr>
        <p:txBody>
          <a:bodyPr lIns="82058" tIns="41029" rIns="82058" bIns="41029"/>
          <a:lstStyle/>
          <a:p>
            <a:endParaRPr lang="en-US"/>
          </a:p>
        </p:txBody>
      </p:sp>
      <p:sp>
        <p:nvSpPr>
          <p:cNvPr id="3152" name="Freeform 438"/>
          <p:cNvSpPr>
            <a:spLocks noChangeAspect="1"/>
          </p:cNvSpPr>
          <p:nvPr/>
        </p:nvSpPr>
        <p:spPr bwMode="auto">
          <a:xfrm>
            <a:off x="2157413" y="4914900"/>
            <a:ext cx="166687" cy="117475"/>
          </a:xfrm>
          <a:custGeom>
            <a:avLst/>
            <a:gdLst>
              <a:gd name="T0" fmla="*/ 166687 w 55"/>
              <a:gd name="T1" fmla="*/ 0 h 35"/>
              <a:gd name="T2" fmla="*/ 166687 w 55"/>
              <a:gd name="T3" fmla="*/ 10069 h 35"/>
              <a:gd name="T4" fmla="*/ 0 w 55"/>
              <a:gd name="T5" fmla="*/ 117475 h 35"/>
              <a:gd name="T6" fmla="*/ 0 w 55"/>
              <a:gd name="T7" fmla="*/ 107406 h 35"/>
              <a:gd name="T8" fmla="*/ 166687 w 55"/>
              <a:gd name="T9" fmla="*/ 0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0"/>
                </a:moveTo>
                <a:lnTo>
                  <a:pt x="55" y="3"/>
                </a:lnTo>
                <a:lnTo>
                  <a:pt x="0" y="35"/>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153" name="Line 439"/>
          <p:cNvSpPr>
            <a:spLocks noChangeAspect="1" noChangeShapeType="1"/>
          </p:cNvSpPr>
          <p:nvPr/>
        </p:nvSpPr>
        <p:spPr bwMode="auto">
          <a:xfrm flipH="1">
            <a:off x="2160588" y="4924425"/>
            <a:ext cx="158750" cy="100013"/>
          </a:xfrm>
          <a:prstGeom prst="line">
            <a:avLst/>
          </a:prstGeom>
          <a:noFill/>
          <a:ln w="1588">
            <a:solidFill>
              <a:srgbClr val="000000"/>
            </a:solidFill>
            <a:round/>
            <a:headEnd/>
            <a:tailEnd/>
          </a:ln>
        </p:spPr>
        <p:txBody>
          <a:bodyPr/>
          <a:lstStyle/>
          <a:p>
            <a:endParaRPr lang="en-US"/>
          </a:p>
        </p:txBody>
      </p:sp>
      <p:sp>
        <p:nvSpPr>
          <p:cNvPr id="3154" name="Line 440"/>
          <p:cNvSpPr>
            <a:spLocks noChangeAspect="1" noChangeShapeType="1"/>
          </p:cNvSpPr>
          <p:nvPr/>
        </p:nvSpPr>
        <p:spPr bwMode="auto">
          <a:xfrm flipH="1" flipV="1">
            <a:off x="2324100" y="4924425"/>
            <a:ext cx="158750" cy="100013"/>
          </a:xfrm>
          <a:prstGeom prst="line">
            <a:avLst/>
          </a:prstGeom>
          <a:noFill/>
          <a:ln w="1588">
            <a:solidFill>
              <a:srgbClr val="000000"/>
            </a:solidFill>
            <a:round/>
            <a:headEnd/>
            <a:tailEnd/>
          </a:ln>
        </p:spPr>
        <p:txBody>
          <a:bodyPr/>
          <a:lstStyle/>
          <a:p>
            <a:endParaRPr lang="en-US"/>
          </a:p>
        </p:txBody>
      </p:sp>
      <p:sp>
        <p:nvSpPr>
          <p:cNvPr id="3155" name="Freeform 441"/>
          <p:cNvSpPr>
            <a:spLocks noChangeAspect="1"/>
          </p:cNvSpPr>
          <p:nvPr/>
        </p:nvSpPr>
        <p:spPr bwMode="auto">
          <a:xfrm>
            <a:off x="2324100" y="4914900"/>
            <a:ext cx="160338" cy="117475"/>
          </a:xfrm>
          <a:custGeom>
            <a:avLst/>
            <a:gdLst>
              <a:gd name="T0" fmla="*/ 160338 w 54"/>
              <a:gd name="T1" fmla="*/ 107406 h 35"/>
              <a:gd name="T2" fmla="*/ 160338 w 54"/>
              <a:gd name="T3" fmla="*/ 117475 h 35"/>
              <a:gd name="T4" fmla="*/ 0 w 54"/>
              <a:gd name="T5" fmla="*/ 10069 h 35"/>
              <a:gd name="T6" fmla="*/ 0 w 54"/>
              <a:gd name="T7" fmla="*/ 0 h 35"/>
              <a:gd name="T8" fmla="*/ 160338 w 54"/>
              <a:gd name="T9" fmla="*/ 107406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32"/>
                </a:moveTo>
                <a:lnTo>
                  <a:pt x="54" y="35"/>
                </a:lnTo>
                <a:lnTo>
                  <a:pt x="0" y="3"/>
                </a:lnTo>
                <a:lnTo>
                  <a:pt x="0" y="0"/>
                </a:lnTo>
                <a:lnTo>
                  <a:pt x="54" y="32"/>
                </a:lnTo>
                <a:close/>
              </a:path>
            </a:pathLst>
          </a:custGeom>
          <a:solidFill>
            <a:srgbClr val="000000"/>
          </a:solidFill>
          <a:ln w="9525">
            <a:noFill/>
            <a:round/>
            <a:headEnd/>
            <a:tailEnd/>
          </a:ln>
        </p:spPr>
        <p:txBody>
          <a:bodyPr lIns="82058" tIns="41029" rIns="82058" bIns="41029"/>
          <a:lstStyle/>
          <a:p>
            <a:endParaRPr lang="en-US"/>
          </a:p>
        </p:txBody>
      </p:sp>
      <p:sp>
        <p:nvSpPr>
          <p:cNvPr id="3156" name="Freeform 442"/>
          <p:cNvSpPr>
            <a:spLocks noChangeAspect="1"/>
          </p:cNvSpPr>
          <p:nvPr/>
        </p:nvSpPr>
        <p:spPr bwMode="auto">
          <a:xfrm>
            <a:off x="2484438" y="4921250"/>
            <a:ext cx="166687" cy="111125"/>
          </a:xfrm>
          <a:custGeom>
            <a:avLst/>
            <a:gdLst>
              <a:gd name="T0" fmla="*/ 163656 w 55"/>
              <a:gd name="T1" fmla="*/ 0 h 34"/>
              <a:gd name="T2" fmla="*/ 166687 w 55"/>
              <a:gd name="T3" fmla="*/ 3268 h 34"/>
              <a:gd name="T4" fmla="*/ 166687 w 55"/>
              <a:gd name="T5" fmla="*/ 6537 h 34"/>
              <a:gd name="T6" fmla="*/ 0 w 55"/>
              <a:gd name="T7" fmla="*/ 111125 h 34"/>
              <a:gd name="T8" fmla="*/ 0 w 55"/>
              <a:gd name="T9" fmla="*/ 101320 h 34"/>
              <a:gd name="T10" fmla="*/ 163656 w 55"/>
              <a:gd name="T11" fmla="*/ 0 h 34"/>
              <a:gd name="T12" fmla="*/ 0 60000 65536"/>
              <a:gd name="T13" fmla="*/ 0 60000 65536"/>
              <a:gd name="T14" fmla="*/ 0 60000 65536"/>
              <a:gd name="T15" fmla="*/ 0 60000 65536"/>
              <a:gd name="T16" fmla="*/ 0 60000 65536"/>
              <a:gd name="T17" fmla="*/ 0 60000 65536"/>
              <a:gd name="T18" fmla="*/ 0 w 55"/>
              <a:gd name="T19" fmla="*/ 0 h 34"/>
              <a:gd name="T20" fmla="*/ 55 w 5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5" h="34">
                <a:moveTo>
                  <a:pt x="54" y="0"/>
                </a:moveTo>
                <a:lnTo>
                  <a:pt x="55" y="1"/>
                </a:lnTo>
                <a:lnTo>
                  <a:pt x="55" y="2"/>
                </a:lnTo>
                <a:lnTo>
                  <a:pt x="0" y="34"/>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157" name="Line 443"/>
          <p:cNvSpPr>
            <a:spLocks noChangeAspect="1" noChangeShapeType="1"/>
          </p:cNvSpPr>
          <p:nvPr/>
        </p:nvSpPr>
        <p:spPr bwMode="auto">
          <a:xfrm flipH="1">
            <a:off x="2490788" y="4924425"/>
            <a:ext cx="157162" cy="100013"/>
          </a:xfrm>
          <a:prstGeom prst="line">
            <a:avLst/>
          </a:prstGeom>
          <a:noFill/>
          <a:ln w="1588">
            <a:solidFill>
              <a:srgbClr val="000000"/>
            </a:solidFill>
            <a:round/>
            <a:headEnd/>
            <a:tailEnd/>
          </a:ln>
        </p:spPr>
        <p:txBody>
          <a:bodyPr/>
          <a:lstStyle/>
          <a:p>
            <a:endParaRPr lang="en-US"/>
          </a:p>
        </p:txBody>
      </p:sp>
      <p:sp>
        <p:nvSpPr>
          <p:cNvPr id="3158" name="Line 444"/>
          <p:cNvSpPr>
            <a:spLocks noChangeAspect="1" noChangeShapeType="1"/>
          </p:cNvSpPr>
          <p:nvPr/>
        </p:nvSpPr>
        <p:spPr bwMode="auto">
          <a:xfrm flipH="1">
            <a:off x="1312863" y="4924425"/>
            <a:ext cx="157162" cy="100013"/>
          </a:xfrm>
          <a:prstGeom prst="line">
            <a:avLst/>
          </a:prstGeom>
          <a:noFill/>
          <a:ln w="1588">
            <a:solidFill>
              <a:srgbClr val="000000"/>
            </a:solidFill>
            <a:round/>
            <a:headEnd/>
            <a:tailEnd/>
          </a:ln>
        </p:spPr>
        <p:txBody>
          <a:bodyPr/>
          <a:lstStyle/>
          <a:p>
            <a:endParaRPr lang="en-US"/>
          </a:p>
        </p:txBody>
      </p:sp>
      <p:sp>
        <p:nvSpPr>
          <p:cNvPr id="3159" name="Freeform 445"/>
          <p:cNvSpPr>
            <a:spLocks noChangeAspect="1"/>
          </p:cNvSpPr>
          <p:nvPr/>
        </p:nvSpPr>
        <p:spPr bwMode="auto">
          <a:xfrm>
            <a:off x="1304925" y="4914900"/>
            <a:ext cx="166688" cy="115888"/>
          </a:xfrm>
          <a:custGeom>
            <a:avLst/>
            <a:gdLst>
              <a:gd name="T0" fmla="*/ 166688 w 55"/>
              <a:gd name="T1" fmla="*/ 0 h 34"/>
              <a:gd name="T2" fmla="*/ 166688 w 55"/>
              <a:gd name="T3" fmla="*/ 10225 h 34"/>
              <a:gd name="T4" fmla="*/ 3031 w 55"/>
              <a:gd name="T5" fmla="*/ 115888 h 34"/>
              <a:gd name="T6" fmla="*/ 0 w 55"/>
              <a:gd name="T7" fmla="*/ 109071 h 34"/>
              <a:gd name="T8" fmla="*/ 166688 w 55"/>
              <a:gd name="T9" fmla="*/ 0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55" y="0"/>
                </a:moveTo>
                <a:lnTo>
                  <a:pt x="55" y="3"/>
                </a:lnTo>
                <a:lnTo>
                  <a:pt x="1" y="34"/>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160" name="Freeform 446"/>
          <p:cNvSpPr>
            <a:spLocks noChangeAspect="1"/>
          </p:cNvSpPr>
          <p:nvPr/>
        </p:nvSpPr>
        <p:spPr bwMode="auto">
          <a:xfrm>
            <a:off x="1471613" y="4914900"/>
            <a:ext cx="166687" cy="115888"/>
          </a:xfrm>
          <a:custGeom>
            <a:avLst/>
            <a:gdLst>
              <a:gd name="T0" fmla="*/ 166687 w 55"/>
              <a:gd name="T1" fmla="*/ 109071 h 34"/>
              <a:gd name="T2" fmla="*/ 166687 w 55"/>
              <a:gd name="T3" fmla="*/ 112480 h 34"/>
              <a:gd name="T4" fmla="*/ 163656 w 55"/>
              <a:gd name="T5" fmla="*/ 115888 h 34"/>
              <a:gd name="T6" fmla="*/ 0 w 55"/>
              <a:gd name="T7" fmla="*/ 10225 h 34"/>
              <a:gd name="T8" fmla="*/ 0 w 55"/>
              <a:gd name="T9" fmla="*/ 0 h 34"/>
              <a:gd name="T10" fmla="*/ 166687 w 55"/>
              <a:gd name="T11" fmla="*/ 109071 h 34"/>
              <a:gd name="T12" fmla="*/ 0 60000 65536"/>
              <a:gd name="T13" fmla="*/ 0 60000 65536"/>
              <a:gd name="T14" fmla="*/ 0 60000 65536"/>
              <a:gd name="T15" fmla="*/ 0 60000 65536"/>
              <a:gd name="T16" fmla="*/ 0 60000 65536"/>
              <a:gd name="T17" fmla="*/ 0 60000 65536"/>
              <a:gd name="T18" fmla="*/ 0 w 55"/>
              <a:gd name="T19" fmla="*/ 0 h 34"/>
              <a:gd name="T20" fmla="*/ 55 w 5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5" h="34">
                <a:moveTo>
                  <a:pt x="55" y="32"/>
                </a:moveTo>
                <a:lnTo>
                  <a:pt x="55" y="33"/>
                </a:lnTo>
                <a:lnTo>
                  <a:pt x="54" y="34"/>
                </a:lnTo>
                <a:lnTo>
                  <a:pt x="0" y="3"/>
                </a:lnTo>
                <a:lnTo>
                  <a:pt x="0" y="0"/>
                </a:lnTo>
                <a:lnTo>
                  <a:pt x="55" y="32"/>
                </a:lnTo>
                <a:close/>
              </a:path>
            </a:pathLst>
          </a:custGeom>
          <a:solidFill>
            <a:srgbClr val="000000"/>
          </a:solidFill>
          <a:ln w="9525">
            <a:noFill/>
            <a:round/>
            <a:headEnd/>
            <a:tailEnd/>
          </a:ln>
        </p:spPr>
        <p:txBody>
          <a:bodyPr lIns="82058" tIns="41029" rIns="82058" bIns="41029"/>
          <a:lstStyle/>
          <a:p>
            <a:endParaRPr lang="en-US"/>
          </a:p>
        </p:txBody>
      </p:sp>
      <p:sp>
        <p:nvSpPr>
          <p:cNvPr id="3161" name="Line 447"/>
          <p:cNvSpPr>
            <a:spLocks noChangeAspect="1" noChangeShapeType="1"/>
          </p:cNvSpPr>
          <p:nvPr/>
        </p:nvSpPr>
        <p:spPr bwMode="auto">
          <a:xfrm flipH="1" flipV="1">
            <a:off x="1476375" y="4924425"/>
            <a:ext cx="158750" cy="100013"/>
          </a:xfrm>
          <a:prstGeom prst="line">
            <a:avLst/>
          </a:prstGeom>
          <a:noFill/>
          <a:ln w="1588">
            <a:solidFill>
              <a:srgbClr val="000000"/>
            </a:solidFill>
            <a:round/>
            <a:headEnd/>
            <a:tailEnd/>
          </a:ln>
        </p:spPr>
        <p:txBody>
          <a:bodyPr/>
          <a:lstStyle/>
          <a:p>
            <a:endParaRPr lang="en-US"/>
          </a:p>
        </p:txBody>
      </p:sp>
      <p:sp>
        <p:nvSpPr>
          <p:cNvPr id="3162" name="Line 448"/>
          <p:cNvSpPr>
            <a:spLocks noChangeAspect="1" noChangeShapeType="1"/>
          </p:cNvSpPr>
          <p:nvPr/>
        </p:nvSpPr>
        <p:spPr bwMode="auto">
          <a:xfrm flipV="1">
            <a:off x="974725" y="4687888"/>
            <a:ext cx="150813" cy="168275"/>
          </a:xfrm>
          <a:prstGeom prst="line">
            <a:avLst/>
          </a:prstGeom>
          <a:noFill/>
          <a:ln w="1588">
            <a:solidFill>
              <a:srgbClr val="000000"/>
            </a:solidFill>
            <a:round/>
            <a:headEnd/>
            <a:tailEnd/>
          </a:ln>
        </p:spPr>
        <p:txBody>
          <a:bodyPr/>
          <a:lstStyle/>
          <a:p>
            <a:endParaRPr lang="en-US"/>
          </a:p>
        </p:txBody>
      </p:sp>
      <p:sp>
        <p:nvSpPr>
          <p:cNvPr id="3163" name="Freeform 449"/>
          <p:cNvSpPr>
            <a:spLocks noChangeAspect="1"/>
          </p:cNvSpPr>
          <p:nvPr/>
        </p:nvSpPr>
        <p:spPr bwMode="auto">
          <a:xfrm>
            <a:off x="965200" y="4679950"/>
            <a:ext cx="163513" cy="179388"/>
          </a:xfrm>
          <a:custGeom>
            <a:avLst/>
            <a:gdLst>
              <a:gd name="T0" fmla="*/ 12112 w 54"/>
              <a:gd name="T1" fmla="*/ 179388 h 53"/>
              <a:gd name="T2" fmla="*/ 0 w 54"/>
              <a:gd name="T3" fmla="*/ 179388 h 53"/>
              <a:gd name="T4" fmla="*/ 160485 w 54"/>
              <a:gd name="T5" fmla="*/ 0 h 53"/>
              <a:gd name="T6" fmla="*/ 163513 w 54"/>
              <a:gd name="T7" fmla="*/ 6769 h 53"/>
              <a:gd name="T8" fmla="*/ 12112 w 54"/>
              <a:gd name="T9" fmla="*/ 179388 h 53"/>
              <a:gd name="T10" fmla="*/ 0 60000 65536"/>
              <a:gd name="T11" fmla="*/ 0 60000 65536"/>
              <a:gd name="T12" fmla="*/ 0 60000 65536"/>
              <a:gd name="T13" fmla="*/ 0 60000 65536"/>
              <a:gd name="T14" fmla="*/ 0 60000 65536"/>
              <a:gd name="T15" fmla="*/ 0 w 54"/>
              <a:gd name="T16" fmla="*/ 0 h 53"/>
              <a:gd name="T17" fmla="*/ 54 w 54"/>
              <a:gd name="T18" fmla="*/ 53 h 53"/>
            </a:gdLst>
            <a:ahLst/>
            <a:cxnLst>
              <a:cxn ang="T10">
                <a:pos x="T0" y="T1"/>
              </a:cxn>
              <a:cxn ang="T11">
                <a:pos x="T2" y="T3"/>
              </a:cxn>
              <a:cxn ang="T12">
                <a:pos x="T4" y="T5"/>
              </a:cxn>
              <a:cxn ang="T13">
                <a:pos x="T6" y="T7"/>
              </a:cxn>
              <a:cxn ang="T14">
                <a:pos x="T8" y="T9"/>
              </a:cxn>
            </a:cxnLst>
            <a:rect l="T15" t="T16" r="T17" b="T18"/>
            <a:pathLst>
              <a:path w="54" h="53">
                <a:moveTo>
                  <a:pt x="4" y="53"/>
                </a:moveTo>
                <a:lnTo>
                  <a:pt x="0" y="53"/>
                </a:lnTo>
                <a:lnTo>
                  <a:pt x="53" y="0"/>
                </a:lnTo>
                <a:lnTo>
                  <a:pt x="54" y="2"/>
                </a:lnTo>
                <a:lnTo>
                  <a:pt x="4" y="53"/>
                </a:lnTo>
                <a:close/>
              </a:path>
            </a:pathLst>
          </a:custGeom>
          <a:solidFill>
            <a:srgbClr val="000000"/>
          </a:solidFill>
          <a:ln w="9525">
            <a:noFill/>
            <a:round/>
            <a:headEnd/>
            <a:tailEnd/>
          </a:ln>
        </p:spPr>
        <p:txBody>
          <a:bodyPr lIns="82058" tIns="41029" rIns="82058" bIns="41029"/>
          <a:lstStyle/>
          <a:p>
            <a:endParaRPr lang="en-US"/>
          </a:p>
        </p:txBody>
      </p:sp>
      <p:sp>
        <p:nvSpPr>
          <p:cNvPr id="3164" name="Freeform 450"/>
          <p:cNvSpPr>
            <a:spLocks noChangeAspect="1"/>
          </p:cNvSpPr>
          <p:nvPr/>
        </p:nvSpPr>
        <p:spPr bwMode="auto">
          <a:xfrm>
            <a:off x="965200" y="4859338"/>
            <a:ext cx="163513" cy="173037"/>
          </a:xfrm>
          <a:custGeom>
            <a:avLst/>
            <a:gdLst>
              <a:gd name="T0" fmla="*/ 0 w 54"/>
              <a:gd name="T1" fmla="*/ 0 h 52"/>
              <a:gd name="T2" fmla="*/ 12112 w 54"/>
              <a:gd name="T3" fmla="*/ 0 h 52"/>
              <a:gd name="T4" fmla="*/ 163513 w 54"/>
              <a:gd name="T5" fmla="*/ 166382 h 52"/>
              <a:gd name="T6" fmla="*/ 160485 w 54"/>
              <a:gd name="T7" fmla="*/ 173037 h 52"/>
              <a:gd name="T8" fmla="*/ 0 w 54"/>
              <a:gd name="T9" fmla="*/ 0 h 52"/>
              <a:gd name="T10" fmla="*/ 0 60000 65536"/>
              <a:gd name="T11" fmla="*/ 0 60000 65536"/>
              <a:gd name="T12" fmla="*/ 0 60000 65536"/>
              <a:gd name="T13" fmla="*/ 0 60000 65536"/>
              <a:gd name="T14" fmla="*/ 0 60000 65536"/>
              <a:gd name="T15" fmla="*/ 0 w 54"/>
              <a:gd name="T16" fmla="*/ 0 h 52"/>
              <a:gd name="T17" fmla="*/ 54 w 54"/>
              <a:gd name="T18" fmla="*/ 52 h 52"/>
            </a:gdLst>
            <a:ahLst/>
            <a:cxnLst>
              <a:cxn ang="T10">
                <a:pos x="T0" y="T1"/>
              </a:cxn>
              <a:cxn ang="T11">
                <a:pos x="T2" y="T3"/>
              </a:cxn>
              <a:cxn ang="T12">
                <a:pos x="T4" y="T5"/>
              </a:cxn>
              <a:cxn ang="T13">
                <a:pos x="T6" y="T7"/>
              </a:cxn>
              <a:cxn ang="T14">
                <a:pos x="T8" y="T9"/>
              </a:cxn>
            </a:cxnLst>
            <a:rect l="T15" t="T16" r="T17" b="T18"/>
            <a:pathLst>
              <a:path w="54" h="52">
                <a:moveTo>
                  <a:pt x="0" y="0"/>
                </a:moveTo>
                <a:lnTo>
                  <a:pt x="4" y="0"/>
                </a:lnTo>
                <a:lnTo>
                  <a:pt x="54" y="50"/>
                </a:lnTo>
                <a:lnTo>
                  <a:pt x="53" y="52"/>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165" name="Line 451"/>
          <p:cNvSpPr>
            <a:spLocks noChangeAspect="1" noChangeShapeType="1"/>
          </p:cNvSpPr>
          <p:nvPr/>
        </p:nvSpPr>
        <p:spPr bwMode="auto">
          <a:xfrm>
            <a:off x="974725" y="4862513"/>
            <a:ext cx="150813" cy="165100"/>
          </a:xfrm>
          <a:prstGeom prst="line">
            <a:avLst/>
          </a:prstGeom>
          <a:noFill/>
          <a:ln w="1588">
            <a:solidFill>
              <a:srgbClr val="000000"/>
            </a:solidFill>
            <a:round/>
            <a:headEnd/>
            <a:tailEnd/>
          </a:ln>
        </p:spPr>
        <p:txBody>
          <a:bodyPr/>
          <a:lstStyle/>
          <a:p>
            <a:endParaRPr lang="en-US"/>
          </a:p>
        </p:txBody>
      </p:sp>
      <p:sp>
        <p:nvSpPr>
          <p:cNvPr id="3166" name="Rectangle 452"/>
          <p:cNvSpPr>
            <a:spLocks noChangeAspect="1" noChangeArrowheads="1"/>
          </p:cNvSpPr>
          <p:nvPr/>
        </p:nvSpPr>
        <p:spPr bwMode="auto">
          <a:xfrm>
            <a:off x="1685925" y="5086350"/>
            <a:ext cx="128588" cy="198438"/>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grpSp>
        <p:nvGrpSpPr>
          <p:cNvPr id="21" name="Group 457"/>
          <p:cNvGrpSpPr>
            <a:grpSpLocks noChangeAspect="1"/>
          </p:cNvGrpSpPr>
          <p:nvPr/>
        </p:nvGrpSpPr>
        <p:grpSpPr bwMode="auto">
          <a:xfrm>
            <a:off x="1643063" y="4676775"/>
            <a:ext cx="185737" cy="53975"/>
            <a:chOff x="600" y="3216"/>
            <a:chExt cx="62" cy="16"/>
          </a:xfrm>
        </p:grpSpPr>
        <p:sp>
          <p:nvSpPr>
            <p:cNvPr id="3613" name="Line 453"/>
            <p:cNvSpPr>
              <a:spLocks noChangeAspect="1" noChangeShapeType="1"/>
            </p:cNvSpPr>
            <p:nvPr/>
          </p:nvSpPr>
          <p:spPr bwMode="auto">
            <a:xfrm flipH="1">
              <a:off x="602" y="3217"/>
              <a:ext cx="59" cy="2"/>
            </a:xfrm>
            <a:prstGeom prst="line">
              <a:avLst/>
            </a:prstGeom>
            <a:noFill/>
            <a:ln w="1588">
              <a:solidFill>
                <a:srgbClr val="000000"/>
              </a:solidFill>
              <a:round/>
              <a:headEnd/>
              <a:tailEnd/>
            </a:ln>
          </p:spPr>
          <p:txBody>
            <a:bodyPr/>
            <a:lstStyle/>
            <a:p>
              <a:endParaRPr lang="en-US"/>
            </a:p>
          </p:txBody>
        </p:sp>
        <p:sp>
          <p:nvSpPr>
            <p:cNvPr id="3614" name="Freeform 454"/>
            <p:cNvSpPr>
              <a:spLocks noChangeAspect="1"/>
            </p:cNvSpPr>
            <p:nvPr/>
          </p:nvSpPr>
          <p:spPr bwMode="auto">
            <a:xfrm>
              <a:off x="600" y="3216"/>
              <a:ext cx="62" cy="5"/>
            </a:xfrm>
            <a:custGeom>
              <a:avLst/>
              <a:gdLst>
                <a:gd name="T0" fmla="*/ 62 w 62"/>
                <a:gd name="T1" fmla="*/ 0 h 5"/>
                <a:gd name="T2" fmla="*/ 61 w 62"/>
                <a:gd name="T3" fmla="*/ 2 h 5"/>
                <a:gd name="T4" fmla="*/ 2 w 62"/>
                <a:gd name="T5" fmla="*/ 5 h 5"/>
                <a:gd name="T6" fmla="*/ 0 w 62"/>
                <a:gd name="T7" fmla="*/ 2 h 5"/>
                <a:gd name="T8" fmla="*/ 62 w 62"/>
                <a:gd name="T9" fmla="*/ 0 h 5"/>
                <a:gd name="T10" fmla="*/ 0 60000 65536"/>
                <a:gd name="T11" fmla="*/ 0 60000 65536"/>
                <a:gd name="T12" fmla="*/ 0 60000 65536"/>
                <a:gd name="T13" fmla="*/ 0 60000 65536"/>
                <a:gd name="T14" fmla="*/ 0 60000 65536"/>
                <a:gd name="T15" fmla="*/ 0 w 62"/>
                <a:gd name="T16" fmla="*/ 0 h 5"/>
                <a:gd name="T17" fmla="*/ 62 w 62"/>
                <a:gd name="T18" fmla="*/ 5 h 5"/>
              </a:gdLst>
              <a:ahLst/>
              <a:cxnLst>
                <a:cxn ang="T10">
                  <a:pos x="T0" y="T1"/>
                </a:cxn>
                <a:cxn ang="T11">
                  <a:pos x="T2" y="T3"/>
                </a:cxn>
                <a:cxn ang="T12">
                  <a:pos x="T4" y="T5"/>
                </a:cxn>
                <a:cxn ang="T13">
                  <a:pos x="T6" y="T7"/>
                </a:cxn>
                <a:cxn ang="T14">
                  <a:pos x="T8" y="T9"/>
                </a:cxn>
              </a:cxnLst>
              <a:rect l="T15" t="T16" r="T17" b="T18"/>
              <a:pathLst>
                <a:path w="62" h="5">
                  <a:moveTo>
                    <a:pt x="62" y="0"/>
                  </a:moveTo>
                  <a:lnTo>
                    <a:pt x="61" y="2"/>
                  </a:lnTo>
                  <a:lnTo>
                    <a:pt x="2" y="5"/>
                  </a:lnTo>
                  <a:lnTo>
                    <a:pt x="0" y="2"/>
                  </a:lnTo>
                  <a:lnTo>
                    <a:pt x="62" y="0"/>
                  </a:lnTo>
                  <a:close/>
                </a:path>
              </a:pathLst>
            </a:custGeom>
            <a:solidFill>
              <a:srgbClr val="000000"/>
            </a:solidFill>
            <a:ln w="9525">
              <a:noFill/>
              <a:round/>
              <a:headEnd/>
              <a:tailEnd/>
            </a:ln>
          </p:spPr>
          <p:txBody>
            <a:bodyPr lIns="82058" tIns="41029" rIns="82058" bIns="41029"/>
            <a:lstStyle/>
            <a:p>
              <a:endParaRPr lang="en-US"/>
            </a:p>
          </p:txBody>
        </p:sp>
        <p:sp>
          <p:nvSpPr>
            <p:cNvPr id="3615" name="Freeform 455"/>
            <p:cNvSpPr>
              <a:spLocks noChangeAspect="1"/>
            </p:cNvSpPr>
            <p:nvPr/>
          </p:nvSpPr>
          <p:spPr bwMode="auto">
            <a:xfrm>
              <a:off x="604" y="3227"/>
              <a:ext cx="55" cy="5"/>
            </a:xfrm>
            <a:custGeom>
              <a:avLst/>
              <a:gdLst>
                <a:gd name="T0" fmla="*/ 55 w 55"/>
                <a:gd name="T1" fmla="*/ 0 h 5"/>
                <a:gd name="T2" fmla="*/ 55 w 55"/>
                <a:gd name="T3" fmla="*/ 2 h 5"/>
                <a:gd name="T4" fmla="*/ 0 w 55"/>
                <a:gd name="T5" fmla="*/ 5 h 5"/>
                <a:gd name="T6" fmla="*/ 0 w 55"/>
                <a:gd name="T7" fmla="*/ 2 h 5"/>
                <a:gd name="T8" fmla="*/ 55 w 55"/>
                <a:gd name="T9" fmla="*/ 0 h 5"/>
                <a:gd name="T10" fmla="*/ 0 60000 65536"/>
                <a:gd name="T11" fmla="*/ 0 60000 65536"/>
                <a:gd name="T12" fmla="*/ 0 60000 65536"/>
                <a:gd name="T13" fmla="*/ 0 60000 65536"/>
                <a:gd name="T14" fmla="*/ 0 60000 65536"/>
                <a:gd name="T15" fmla="*/ 0 w 55"/>
                <a:gd name="T16" fmla="*/ 0 h 5"/>
                <a:gd name="T17" fmla="*/ 55 w 55"/>
                <a:gd name="T18" fmla="*/ 5 h 5"/>
              </a:gdLst>
              <a:ahLst/>
              <a:cxnLst>
                <a:cxn ang="T10">
                  <a:pos x="T0" y="T1"/>
                </a:cxn>
                <a:cxn ang="T11">
                  <a:pos x="T2" y="T3"/>
                </a:cxn>
                <a:cxn ang="T12">
                  <a:pos x="T4" y="T5"/>
                </a:cxn>
                <a:cxn ang="T13">
                  <a:pos x="T6" y="T7"/>
                </a:cxn>
                <a:cxn ang="T14">
                  <a:pos x="T8" y="T9"/>
                </a:cxn>
              </a:cxnLst>
              <a:rect l="T15" t="T16" r="T17" b="T18"/>
              <a:pathLst>
                <a:path w="55" h="5">
                  <a:moveTo>
                    <a:pt x="55" y="0"/>
                  </a:moveTo>
                  <a:lnTo>
                    <a:pt x="55" y="2"/>
                  </a:lnTo>
                  <a:lnTo>
                    <a:pt x="0" y="5"/>
                  </a:lnTo>
                  <a:lnTo>
                    <a:pt x="0" y="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616" name="Line 456"/>
            <p:cNvSpPr>
              <a:spLocks noChangeAspect="1" noChangeShapeType="1"/>
            </p:cNvSpPr>
            <p:nvPr/>
          </p:nvSpPr>
          <p:spPr bwMode="auto">
            <a:xfrm flipH="1">
              <a:off x="605" y="3228"/>
              <a:ext cx="53" cy="2"/>
            </a:xfrm>
            <a:prstGeom prst="line">
              <a:avLst/>
            </a:prstGeom>
            <a:noFill/>
            <a:ln w="1588">
              <a:solidFill>
                <a:srgbClr val="000000"/>
              </a:solidFill>
              <a:round/>
              <a:headEnd/>
              <a:tailEnd/>
            </a:ln>
          </p:spPr>
          <p:txBody>
            <a:bodyPr/>
            <a:lstStyle/>
            <a:p>
              <a:endParaRPr lang="en-US"/>
            </a:p>
          </p:txBody>
        </p:sp>
      </p:grpSp>
      <p:grpSp>
        <p:nvGrpSpPr>
          <p:cNvPr id="22" name="Group 463"/>
          <p:cNvGrpSpPr>
            <a:grpSpLocks noChangeAspect="1"/>
          </p:cNvGrpSpPr>
          <p:nvPr/>
        </p:nvGrpSpPr>
        <p:grpSpPr bwMode="auto">
          <a:xfrm>
            <a:off x="2465388" y="4592638"/>
            <a:ext cx="36512" cy="98425"/>
            <a:chOff x="873" y="3191"/>
            <a:chExt cx="13" cy="29"/>
          </a:xfrm>
        </p:grpSpPr>
        <p:sp>
          <p:nvSpPr>
            <p:cNvPr id="3609" name="Line 459"/>
            <p:cNvSpPr>
              <a:spLocks noChangeAspect="1" noChangeShapeType="1"/>
            </p:cNvSpPr>
            <p:nvPr/>
          </p:nvSpPr>
          <p:spPr bwMode="auto">
            <a:xfrm>
              <a:off x="874" y="3192"/>
              <a:ext cx="1" cy="27"/>
            </a:xfrm>
            <a:prstGeom prst="line">
              <a:avLst/>
            </a:prstGeom>
            <a:noFill/>
            <a:ln w="1588">
              <a:solidFill>
                <a:srgbClr val="000000"/>
              </a:solidFill>
              <a:round/>
              <a:headEnd/>
              <a:tailEnd/>
            </a:ln>
          </p:spPr>
          <p:txBody>
            <a:bodyPr/>
            <a:lstStyle/>
            <a:p>
              <a:endParaRPr lang="en-US"/>
            </a:p>
          </p:txBody>
        </p:sp>
        <p:sp>
          <p:nvSpPr>
            <p:cNvPr id="3610" name="Freeform 460"/>
            <p:cNvSpPr>
              <a:spLocks noChangeAspect="1"/>
            </p:cNvSpPr>
            <p:nvPr/>
          </p:nvSpPr>
          <p:spPr bwMode="auto">
            <a:xfrm>
              <a:off x="873" y="3191"/>
              <a:ext cx="4" cy="29"/>
            </a:xfrm>
            <a:custGeom>
              <a:avLst/>
              <a:gdLst>
                <a:gd name="T0" fmla="*/ 0 w 4"/>
                <a:gd name="T1" fmla="*/ 0 h 29"/>
                <a:gd name="T2" fmla="*/ 3 w 4"/>
                <a:gd name="T3" fmla="*/ 0 h 29"/>
                <a:gd name="T4" fmla="*/ 4 w 4"/>
                <a:gd name="T5" fmla="*/ 28 h 29"/>
                <a:gd name="T6" fmla="*/ 1 w 4"/>
                <a:gd name="T7" fmla="*/ 29 h 29"/>
                <a:gd name="T8" fmla="*/ 0 w 4"/>
                <a:gd name="T9" fmla="*/ 0 h 29"/>
                <a:gd name="T10" fmla="*/ 0 60000 65536"/>
                <a:gd name="T11" fmla="*/ 0 60000 65536"/>
                <a:gd name="T12" fmla="*/ 0 60000 65536"/>
                <a:gd name="T13" fmla="*/ 0 60000 65536"/>
                <a:gd name="T14" fmla="*/ 0 60000 65536"/>
                <a:gd name="T15" fmla="*/ 0 w 4"/>
                <a:gd name="T16" fmla="*/ 0 h 29"/>
                <a:gd name="T17" fmla="*/ 4 w 4"/>
                <a:gd name="T18" fmla="*/ 29 h 29"/>
              </a:gdLst>
              <a:ahLst/>
              <a:cxnLst>
                <a:cxn ang="T10">
                  <a:pos x="T0" y="T1"/>
                </a:cxn>
                <a:cxn ang="T11">
                  <a:pos x="T2" y="T3"/>
                </a:cxn>
                <a:cxn ang="T12">
                  <a:pos x="T4" y="T5"/>
                </a:cxn>
                <a:cxn ang="T13">
                  <a:pos x="T6" y="T7"/>
                </a:cxn>
                <a:cxn ang="T14">
                  <a:pos x="T8" y="T9"/>
                </a:cxn>
              </a:cxnLst>
              <a:rect l="T15" t="T16" r="T17" b="T18"/>
              <a:pathLst>
                <a:path w="4" h="29">
                  <a:moveTo>
                    <a:pt x="0" y="0"/>
                  </a:moveTo>
                  <a:lnTo>
                    <a:pt x="3" y="0"/>
                  </a:lnTo>
                  <a:lnTo>
                    <a:pt x="4" y="28"/>
                  </a:lnTo>
                  <a:lnTo>
                    <a:pt x="1" y="29"/>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611" name="Freeform 461"/>
            <p:cNvSpPr>
              <a:spLocks noChangeAspect="1"/>
            </p:cNvSpPr>
            <p:nvPr/>
          </p:nvSpPr>
          <p:spPr bwMode="auto">
            <a:xfrm>
              <a:off x="882" y="3191"/>
              <a:ext cx="4" cy="29"/>
            </a:xfrm>
            <a:custGeom>
              <a:avLst/>
              <a:gdLst>
                <a:gd name="T0" fmla="*/ 0 w 4"/>
                <a:gd name="T1" fmla="*/ 0 h 29"/>
                <a:gd name="T2" fmla="*/ 3 w 4"/>
                <a:gd name="T3" fmla="*/ 0 h 29"/>
                <a:gd name="T4" fmla="*/ 4 w 4"/>
                <a:gd name="T5" fmla="*/ 29 h 29"/>
                <a:gd name="T6" fmla="*/ 1 w 4"/>
                <a:gd name="T7" fmla="*/ 29 h 29"/>
                <a:gd name="T8" fmla="*/ 0 w 4"/>
                <a:gd name="T9" fmla="*/ 0 h 29"/>
                <a:gd name="T10" fmla="*/ 0 60000 65536"/>
                <a:gd name="T11" fmla="*/ 0 60000 65536"/>
                <a:gd name="T12" fmla="*/ 0 60000 65536"/>
                <a:gd name="T13" fmla="*/ 0 60000 65536"/>
                <a:gd name="T14" fmla="*/ 0 60000 65536"/>
                <a:gd name="T15" fmla="*/ 0 w 4"/>
                <a:gd name="T16" fmla="*/ 0 h 29"/>
                <a:gd name="T17" fmla="*/ 4 w 4"/>
                <a:gd name="T18" fmla="*/ 29 h 29"/>
              </a:gdLst>
              <a:ahLst/>
              <a:cxnLst>
                <a:cxn ang="T10">
                  <a:pos x="T0" y="T1"/>
                </a:cxn>
                <a:cxn ang="T11">
                  <a:pos x="T2" y="T3"/>
                </a:cxn>
                <a:cxn ang="T12">
                  <a:pos x="T4" y="T5"/>
                </a:cxn>
                <a:cxn ang="T13">
                  <a:pos x="T6" y="T7"/>
                </a:cxn>
                <a:cxn ang="T14">
                  <a:pos x="T8" y="T9"/>
                </a:cxn>
              </a:cxnLst>
              <a:rect l="T15" t="T16" r="T17" b="T18"/>
              <a:pathLst>
                <a:path w="4" h="29">
                  <a:moveTo>
                    <a:pt x="0" y="0"/>
                  </a:moveTo>
                  <a:lnTo>
                    <a:pt x="3" y="0"/>
                  </a:lnTo>
                  <a:lnTo>
                    <a:pt x="4" y="29"/>
                  </a:lnTo>
                  <a:lnTo>
                    <a:pt x="1" y="29"/>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612" name="Line 462"/>
            <p:cNvSpPr>
              <a:spLocks noChangeAspect="1" noChangeShapeType="1"/>
            </p:cNvSpPr>
            <p:nvPr/>
          </p:nvSpPr>
          <p:spPr bwMode="auto">
            <a:xfrm>
              <a:off x="883" y="3191"/>
              <a:ext cx="1" cy="28"/>
            </a:xfrm>
            <a:prstGeom prst="line">
              <a:avLst/>
            </a:prstGeom>
            <a:noFill/>
            <a:ln w="1588">
              <a:solidFill>
                <a:srgbClr val="000000"/>
              </a:solidFill>
              <a:round/>
              <a:headEnd/>
              <a:tailEnd/>
            </a:ln>
          </p:spPr>
          <p:txBody>
            <a:bodyPr/>
            <a:lstStyle/>
            <a:p>
              <a:endParaRPr lang="en-US"/>
            </a:p>
          </p:txBody>
        </p:sp>
      </p:grpSp>
      <p:sp>
        <p:nvSpPr>
          <p:cNvPr id="3169" name="Line 476"/>
          <p:cNvSpPr>
            <a:spLocks noChangeAspect="1" noChangeShapeType="1"/>
          </p:cNvSpPr>
          <p:nvPr/>
        </p:nvSpPr>
        <p:spPr bwMode="auto">
          <a:xfrm>
            <a:off x="1638300" y="5030788"/>
            <a:ext cx="60325" cy="93662"/>
          </a:xfrm>
          <a:prstGeom prst="line">
            <a:avLst/>
          </a:prstGeom>
          <a:noFill/>
          <a:ln w="1588">
            <a:solidFill>
              <a:srgbClr val="000000"/>
            </a:solidFill>
            <a:round/>
            <a:headEnd/>
            <a:tailEnd/>
          </a:ln>
        </p:spPr>
        <p:txBody>
          <a:bodyPr/>
          <a:lstStyle/>
          <a:p>
            <a:endParaRPr lang="en-US"/>
          </a:p>
        </p:txBody>
      </p:sp>
      <p:sp>
        <p:nvSpPr>
          <p:cNvPr id="3170" name="Freeform 477"/>
          <p:cNvSpPr>
            <a:spLocks noChangeAspect="1"/>
          </p:cNvSpPr>
          <p:nvPr/>
        </p:nvSpPr>
        <p:spPr bwMode="auto">
          <a:xfrm>
            <a:off x="1635125" y="5027613"/>
            <a:ext cx="68263" cy="100012"/>
          </a:xfrm>
          <a:custGeom>
            <a:avLst/>
            <a:gdLst>
              <a:gd name="T0" fmla="*/ 0 w 22"/>
              <a:gd name="T1" fmla="*/ 3334 h 30"/>
              <a:gd name="T2" fmla="*/ 3103 w 22"/>
              <a:gd name="T3" fmla="*/ 0 h 30"/>
              <a:gd name="T4" fmla="*/ 12411 w 22"/>
              <a:gd name="T5" fmla="*/ 3334 h 30"/>
              <a:gd name="T6" fmla="*/ 68263 w 22"/>
              <a:gd name="T7" fmla="*/ 96678 h 30"/>
              <a:gd name="T8" fmla="*/ 62057 w 22"/>
              <a:gd name="T9" fmla="*/ 100012 h 30"/>
              <a:gd name="T10" fmla="*/ 0 w 22"/>
              <a:gd name="T11" fmla="*/ 3334 h 30"/>
              <a:gd name="T12" fmla="*/ 0 60000 65536"/>
              <a:gd name="T13" fmla="*/ 0 60000 65536"/>
              <a:gd name="T14" fmla="*/ 0 60000 65536"/>
              <a:gd name="T15" fmla="*/ 0 60000 65536"/>
              <a:gd name="T16" fmla="*/ 0 60000 65536"/>
              <a:gd name="T17" fmla="*/ 0 60000 65536"/>
              <a:gd name="T18" fmla="*/ 0 w 22"/>
              <a:gd name="T19" fmla="*/ 0 h 30"/>
              <a:gd name="T20" fmla="*/ 22 w 22"/>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22" h="30">
                <a:moveTo>
                  <a:pt x="0" y="1"/>
                </a:moveTo>
                <a:lnTo>
                  <a:pt x="1" y="0"/>
                </a:lnTo>
                <a:lnTo>
                  <a:pt x="4" y="1"/>
                </a:lnTo>
                <a:lnTo>
                  <a:pt x="22" y="29"/>
                </a:lnTo>
                <a:lnTo>
                  <a:pt x="20" y="30"/>
                </a:lnTo>
                <a:lnTo>
                  <a:pt x="0" y="1"/>
                </a:lnTo>
                <a:close/>
              </a:path>
            </a:pathLst>
          </a:custGeom>
          <a:solidFill>
            <a:srgbClr val="000000"/>
          </a:solidFill>
          <a:ln w="9525">
            <a:noFill/>
            <a:round/>
            <a:headEnd/>
            <a:tailEnd/>
          </a:ln>
        </p:spPr>
        <p:txBody>
          <a:bodyPr lIns="82058" tIns="41029" rIns="82058" bIns="41029"/>
          <a:lstStyle/>
          <a:p>
            <a:endParaRPr lang="en-US"/>
          </a:p>
        </p:txBody>
      </p:sp>
      <p:sp>
        <p:nvSpPr>
          <p:cNvPr id="3171" name="Freeform 478"/>
          <p:cNvSpPr>
            <a:spLocks noChangeAspect="1"/>
          </p:cNvSpPr>
          <p:nvPr/>
        </p:nvSpPr>
        <p:spPr bwMode="auto">
          <a:xfrm>
            <a:off x="1771650" y="5027613"/>
            <a:ext cx="60325" cy="100012"/>
          </a:xfrm>
          <a:custGeom>
            <a:avLst/>
            <a:gdLst>
              <a:gd name="T0" fmla="*/ 51276 w 20"/>
              <a:gd name="T1" fmla="*/ 3334 h 30"/>
              <a:gd name="T2" fmla="*/ 57309 w 20"/>
              <a:gd name="T3" fmla="*/ 0 h 30"/>
              <a:gd name="T4" fmla="*/ 60325 w 20"/>
              <a:gd name="T5" fmla="*/ 3334 h 30"/>
              <a:gd name="T6" fmla="*/ 9049 w 20"/>
              <a:gd name="T7" fmla="*/ 100012 h 30"/>
              <a:gd name="T8" fmla="*/ 0 w 20"/>
              <a:gd name="T9" fmla="*/ 96678 h 30"/>
              <a:gd name="T10" fmla="*/ 51276 w 20"/>
              <a:gd name="T11" fmla="*/ 3334 h 30"/>
              <a:gd name="T12" fmla="*/ 0 60000 65536"/>
              <a:gd name="T13" fmla="*/ 0 60000 65536"/>
              <a:gd name="T14" fmla="*/ 0 60000 65536"/>
              <a:gd name="T15" fmla="*/ 0 60000 65536"/>
              <a:gd name="T16" fmla="*/ 0 60000 65536"/>
              <a:gd name="T17" fmla="*/ 0 60000 65536"/>
              <a:gd name="T18" fmla="*/ 0 w 20"/>
              <a:gd name="T19" fmla="*/ 0 h 30"/>
              <a:gd name="T20" fmla="*/ 20 w 20"/>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20" h="30">
                <a:moveTo>
                  <a:pt x="17" y="1"/>
                </a:moveTo>
                <a:lnTo>
                  <a:pt x="19" y="0"/>
                </a:lnTo>
                <a:lnTo>
                  <a:pt x="20" y="1"/>
                </a:lnTo>
                <a:lnTo>
                  <a:pt x="3" y="30"/>
                </a:lnTo>
                <a:lnTo>
                  <a:pt x="0" y="29"/>
                </a:lnTo>
                <a:lnTo>
                  <a:pt x="17" y="1"/>
                </a:lnTo>
                <a:close/>
              </a:path>
            </a:pathLst>
          </a:custGeom>
          <a:solidFill>
            <a:srgbClr val="000000"/>
          </a:solidFill>
          <a:ln w="9525">
            <a:noFill/>
            <a:round/>
            <a:headEnd/>
            <a:tailEnd/>
          </a:ln>
        </p:spPr>
        <p:txBody>
          <a:bodyPr lIns="82058" tIns="41029" rIns="82058" bIns="41029"/>
          <a:lstStyle/>
          <a:p>
            <a:endParaRPr lang="en-US"/>
          </a:p>
        </p:txBody>
      </p:sp>
      <p:sp>
        <p:nvSpPr>
          <p:cNvPr id="3172" name="Line 479"/>
          <p:cNvSpPr>
            <a:spLocks noChangeAspect="1" noChangeShapeType="1"/>
          </p:cNvSpPr>
          <p:nvPr/>
        </p:nvSpPr>
        <p:spPr bwMode="auto">
          <a:xfrm flipH="1">
            <a:off x="1781175" y="5030788"/>
            <a:ext cx="44450" cy="88900"/>
          </a:xfrm>
          <a:prstGeom prst="line">
            <a:avLst/>
          </a:prstGeom>
          <a:noFill/>
          <a:ln w="1588">
            <a:solidFill>
              <a:srgbClr val="000000"/>
            </a:solidFill>
            <a:round/>
            <a:headEnd/>
            <a:tailEnd/>
          </a:ln>
        </p:spPr>
        <p:txBody>
          <a:bodyPr/>
          <a:lstStyle/>
          <a:p>
            <a:endParaRPr lang="en-US"/>
          </a:p>
        </p:txBody>
      </p:sp>
      <p:sp>
        <p:nvSpPr>
          <p:cNvPr id="3173" name="Line 480"/>
          <p:cNvSpPr>
            <a:spLocks noChangeAspect="1" noChangeShapeType="1"/>
          </p:cNvSpPr>
          <p:nvPr/>
        </p:nvSpPr>
        <p:spPr bwMode="auto">
          <a:xfrm flipH="1">
            <a:off x="1638300" y="5027613"/>
            <a:ext cx="187325" cy="3175"/>
          </a:xfrm>
          <a:prstGeom prst="line">
            <a:avLst/>
          </a:prstGeom>
          <a:noFill/>
          <a:ln w="1588">
            <a:solidFill>
              <a:srgbClr val="000000"/>
            </a:solidFill>
            <a:round/>
            <a:headEnd/>
            <a:tailEnd/>
          </a:ln>
        </p:spPr>
        <p:txBody>
          <a:bodyPr/>
          <a:lstStyle/>
          <a:p>
            <a:endParaRPr lang="en-US"/>
          </a:p>
        </p:txBody>
      </p:sp>
      <p:sp>
        <p:nvSpPr>
          <p:cNvPr id="3174" name="Freeform 481"/>
          <p:cNvSpPr>
            <a:spLocks noChangeAspect="1"/>
          </p:cNvSpPr>
          <p:nvPr/>
        </p:nvSpPr>
        <p:spPr bwMode="auto">
          <a:xfrm>
            <a:off x="1638300" y="5024438"/>
            <a:ext cx="190500" cy="6350"/>
          </a:xfrm>
          <a:custGeom>
            <a:avLst/>
            <a:gdLst>
              <a:gd name="T0" fmla="*/ 187476 w 63"/>
              <a:gd name="T1" fmla="*/ 0 h 2"/>
              <a:gd name="T2" fmla="*/ 190500 w 63"/>
              <a:gd name="T3" fmla="*/ 3175 h 2"/>
              <a:gd name="T4" fmla="*/ 184452 w 63"/>
              <a:gd name="T5" fmla="*/ 6350 h 2"/>
              <a:gd name="T6" fmla="*/ 9071 w 63"/>
              <a:gd name="T7" fmla="*/ 6350 h 2"/>
              <a:gd name="T8" fmla="*/ 0 w 63"/>
              <a:gd name="T9" fmla="*/ 3175 h 2"/>
              <a:gd name="T10" fmla="*/ 0 w 63"/>
              <a:gd name="T11" fmla="*/ 0 h 2"/>
              <a:gd name="T12" fmla="*/ 187476 w 63"/>
              <a:gd name="T13" fmla="*/ 0 h 2"/>
              <a:gd name="T14" fmla="*/ 0 60000 65536"/>
              <a:gd name="T15" fmla="*/ 0 60000 65536"/>
              <a:gd name="T16" fmla="*/ 0 60000 65536"/>
              <a:gd name="T17" fmla="*/ 0 60000 65536"/>
              <a:gd name="T18" fmla="*/ 0 60000 65536"/>
              <a:gd name="T19" fmla="*/ 0 60000 65536"/>
              <a:gd name="T20" fmla="*/ 0 60000 65536"/>
              <a:gd name="T21" fmla="*/ 0 w 63"/>
              <a:gd name="T22" fmla="*/ 0 h 2"/>
              <a:gd name="T23" fmla="*/ 63 w 6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2">
                <a:moveTo>
                  <a:pt x="62" y="0"/>
                </a:moveTo>
                <a:lnTo>
                  <a:pt x="63" y="1"/>
                </a:lnTo>
                <a:lnTo>
                  <a:pt x="61" y="2"/>
                </a:lnTo>
                <a:lnTo>
                  <a:pt x="3" y="2"/>
                </a:lnTo>
                <a:lnTo>
                  <a:pt x="0" y="1"/>
                </a:lnTo>
                <a:lnTo>
                  <a:pt x="0" y="0"/>
                </a:lnTo>
                <a:lnTo>
                  <a:pt x="62" y="0"/>
                </a:lnTo>
                <a:close/>
              </a:path>
            </a:pathLst>
          </a:custGeom>
          <a:solidFill>
            <a:srgbClr val="000000"/>
          </a:solidFill>
          <a:ln w="9525">
            <a:noFill/>
            <a:round/>
            <a:headEnd/>
            <a:tailEnd/>
          </a:ln>
        </p:spPr>
        <p:txBody>
          <a:bodyPr lIns="82058" tIns="41029" rIns="82058" bIns="41029"/>
          <a:lstStyle/>
          <a:p>
            <a:endParaRPr lang="en-US"/>
          </a:p>
        </p:txBody>
      </p:sp>
      <p:sp>
        <p:nvSpPr>
          <p:cNvPr id="3175" name="Freeform 482"/>
          <p:cNvSpPr>
            <a:spLocks noChangeAspect="1"/>
          </p:cNvSpPr>
          <p:nvPr/>
        </p:nvSpPr>
        <p:spPr bwMode="auto">
          <a:xfrm>
            <a:off x="1125538" y="4679950"/>
            <a:ext cx="188912" cy="14288"/>
          </a:xfrm>
          <a:custGeom>
            <a:avLst/>
            <a:gdLst>
              <a:gd name="T0" fmla="*/ 188912 w 63"/>
              <a:gd name="T1" fmla="*/ 3572 h 4"/>
              <a:gd name="T2" fmla="*/ 185913 w 63"/>
              <a:gd name="T3" fmla="*/ 14288 h 4"/>
              <a:gd name="T4" fmla="*/ 2999 w 63"/>
              <a:gd name="T5" fmla="*/ 7144 h 4"/>
              <a:gd name="T6" fmla="*/ 0 w 63"/>
              <a:gd name="T7" fmla="*/ 0 h 4"/>
              <a:gd name="T8" fmla="*/ 188912 w 63"/>
              <a:gd name="T9" fmla="*/ 3572 h 4"/>
              <a:gd name="T10" fmla="*/ 0 60000 65536"/>
              <a:gd name="T11" fmla="*/ 0 60000 65536"/>
              <a:gd name="T12" fmla="*/ 0 60000 65536"/>
              <a:gd name="T13" fmla="*/ 0 60000 65536"/>
              <a:gd name="T14" fmla="*/ 0 60000 65536"/>
              <a:gd name="T15" fmla="*/ 0 w 63"/>
              <a:gd name="T16" fmla="*/ 0 h 4"/>
              <a:gd name="T17" fmla="*/ 63 w 63"/>
              <a:gd name="T18" fmla="*/ 4 h 4"/>
            </a:gdLst>
            <a:ahLst/>
            <a:cxnLst>
              <a:cxn ang="T10">
                <a:pos x="T0" y="T1"/>
              </a:cxn>
              <a:cxn ang="T11">
                <a:pos x="T2" y="T3"/>
              </a:cxn>
              <a:cxn ang="T12">
                <a:pos x="T4" y="T5"/>
              </a:cxn>
              <a:cxn ang="T13">
                <a:pos x="T6" y="T7"/>
              </a:cxn>
              <a:cxn ang="T14">
                <a:pos x="T8" y="T9"/>
              </a:cxn>
            </a:cxnLst>
            <a:rect l="T15" t="T16" r="T17" b="T18"/>
            <a:pathLst>
              <a:path w="63" h="4">
                <a:moveTo>
                  <a:pt x="63" y="1"/>
                </a:moveTo>
                <a:lnTo>
                  <a:pt x="62" y="4"/>
                </a:lnTo>
                <a:lnTo>
                  <a:pt x="1" y="2"/>
                </a:lnTo>
                <a:lnTo>
                  <a:pt x="0" y="0"/>
                </a:lnTo>
                <a:lnTo>
                  <a:pt x="63" y="1"/>
                </a:lnTo>
                <a:close/>
              </a:path>
            </a:pathLst>
          </a:custGeom>
          <a:solidFill>
            <a:srgbClr val="000000"/>
          </a:solidFill>
          <a:ln w="9525">
            <a:noFill/>
            <a:round/>
            <a:headEnd/>
            <a:tailEnd/>
          </a:ln>
        </p:spPr>
        <p:txBody>
          <a:bodyPr lIns="82058" tIns="41029" rIns="82058" bIns="41029"/>
          <a:lstStyle/>
          <a:p>
            <a:endParaRPr lang="en-US"/>
          </a:p>
        </p:txBody>
      </p:sp>
      <p:sp>
        <p:nvSpPr>
          <p:cNvPr id="3176" name="Line 483"/>
          <p:cNvSpPr>
            <a:spLocks noChangeAspect="1" noChangeShapeType="1"/>
          </p:cNvSpPr>
          <p:nvPr/>
        </p:nvSpPr>
        <p:spPr bwMode="auto">
          <a:xfrm flipH="1" flipV="1">
            <a:off x="1131888" y="4686300"/>
            <a:ext cx="180975" cy="1588"/>
          </a:xfrm>
          <a:prstGeom prst="line">
            <a:avLst/>
          </a:prstGeom>
          <a:noFill/>
          <a:ln w="1588">
            <a:solidFill>
              <a:srgbClr val="000000"/>
            </a:solidFill>
            <a:round/>
            <a:headEnd/>
            <a:tailEnd/>
          </a:ln>
        </p:spPr>
        <p:txBody>
          <a:bodyPr/>
          <a:lstStyle/>
          <a:p>
            <a:endParaRPr lang="en-US"/>
          </a:p>
        </p:txBody>
      </p:sp>
      <p:sp>
        <p:nvSpPr>
          <p:cNvPr id="3177" name="Line 484"/>
          <p:cNvSpPr>
            <a:spLocks noChangeAspect="1" noChangeShapeType="1"/>
          </p:cNvSpPr>
          <p:nvPr/>
        </p:nvSpPr>
        <p:spPr bwMode="auto">
          <a:xfrm flipH="1">
            <a:off x="1131888" y="5027613"/>
            <a:ext cx="173037" cy="3175"/>
          </a:xfrm>
          <a:prstGeom prst="line">
            <a:avLst/>
          </a:prstGeom>
          <a:noFill/>
          <a:ln w="1588">
            <a:solidFill>
              <a:srgbClr val="000000"/>
            </a:solidFill>
            <a:round/>
            <a:headEnd/>
            <a:tailEnd/>
          </a:ln>
        </p:spPr>
        <p:txBody>
          <a:bodyPr/>
          <a:lstStyle/>
          <a:p>
            <a:endParaRPr lang="en-US"/>
          </a:p>
        </p:txBody>
      </p:sp>
      <p:sp>
        <p:nvSpPr>
          <p:cNvPr id="3178" name="Freeform 485"/>
          <p:cNvSpPr>
            <a:spLocks noChangeAspect="1"/>
          </p:cNvSpPr>
          <p:nvPr/>
        </p:nvSpPr>
        <p:spPr bwMode="auto">
          <a:xfrm>
            <a:off x="1125538" y="5024438"/>
            <a:ext cx="184150" cy="7937"/>
          </a:xfrm>
          <a:custGeom>
            <a:avLst/>
            <a:gdLst>
              <a:gd name="T0" fmla="*/ 181131 w 61"/>
              <a:gd name="T1" fmla="*/ 0 h 3"/>
              <a:gd name="T2" fmla="*/ 184150 w 61"/>
              <a:gd name="T3" fmla="*/ 5291 h 3"/>
              <a:gd name="T4" fmla="*/ 0 w 61"/>
              <a:gd name="T5" fmla="*/ 7937 h 3"/>
              <a:gd name="T6" fmla="*/ 3019 w 61"/>
              <a:gd name="T7" fmla="*/ 2646 h 3"/>
              <a:gd name="T8" fmla="*/ 181131 w 61"/>
              <a:gd name="T9" fmla="*/ 0 h 3"/>
              <a:gd name="T10" fmla="*/ 0 60000 65536"/>
              <a:gd name="T11" fmla="*/ 0 60000 65536"/>
              <a:gd name="T12" fmla="*/ 0 60000 65536"/>
              <a:gd name="T13" fmla="*/ 0 60000 65536"/>
              <a:gd name="T14" fmla="*/ 0 60000 65536"/>
              <a:gd name="T15" fmla="*/ 0 w 61"/>
              <a:gd name="T16" fmla="*/ 0 h 3"/>
              <a:gd name="T17" fmla="*/ 61 w 61"/>
              <a:gd name="T18" fmla="*/ 3 h 3"/>
            </a:gdLst>
            <a:ahLst/>
            <a:cxnLst>
              <a:cxn ang="T10">
                <a:pos x="T0" y="T1"/>
              </a:cxn>
              <a:cxn ang="T11">
                <a:pos x="T2" y="T3"/>
              </a:cxn>
              <a:cxn ang="T12">
                <a:pos x="T4" y="T5"/>
              </a:cxn>
              <a:cxn ang="T13">
                <a:pos x="T6" y="T7"/>
              </a:cxn>
              <a:cxn ang="T14">
                <a:pos x="T8" y="T9"/>
              </a:cxn>
            </a:cxnLst>
            <a:rect l="T15" t="T16" r="T17" b="T18"/>
            <a:pathLst>
              <a:path w="61" h="3">
                <a:moveTo>
                  <a:pt x="60" y="0"/>
                </a:moveTo>
                <a:lnTo>
                  <a:pt x="61" y="2"/>
                </a:lnTo>
                <a:lnTo>
                  <a:pt x="0" y="3"/>
                </a:lnTo>
                <a:lnTo>
                  <a:pt x="1" y="1"/>
                </a:lnTo>
                <a:lnTo>
                  <a:pt x="60" y="0"/>
                </a:lnTo>
                <a:close/>
              </a:path>
            </a:pathLst>
          </a:custGeom>
          <a:solidFill>
            <a:srgbClr val="000000"/>
          </a:solidFill>
          <a:ln w="9525">
            <a:noFill/>
            <a:round/>
            <a:headEnd/>
            <a:tailEnd/>
          </a:ln>
        </p:spPr>
        <p:txBody>
          <a:bodyPr lIns="82058" tIns="41029" rIns="82058" bIns="41029"/>
          <a:lstStyle/>
          <a:p>
            <a:endParaRPr lang="en-US"/>
          </a:p>
        </p:txBody>
      </p:sp>
      <p:sp>
        <p:nvSpPr>
          <p:cNvPr id="3179" name="Text Box 844"/>
          <p:cNvSpPr txBox="1">
            <a:spLocks noChangeAspect="1" noChangeArrowheads="1"/>
          </p:cNvSpPr>
          <p:nvPr/>
        </p:nvSpPr>
        <p:spPr bwMode="auto">
          <a:xfrm>
            <a:off x="1328738" y="5245100"/>
            <a:ext cx="1157287" cy="280988"/>
          </a:xfrm>
          <a:prstGeom prst="rect">
            <a:avLst/>
          </a:prstGeom>
          <a:noFill/>
          <a:ln w="9525">
            <a:noFill/>
            <a:miter lim="800000"/>
            <a:headEnd/>
            <a:tailEnd/>
          </a:ln>
        </p:spPr>
        <p:txBody>
          <a:bodyPr wrap="none" lIns="82058" tIns="41029" rIns="82058" bIns="41029">
            <a:spAutoFit/>
          </a:bodyPr>
          <a:lstStyle/>
          <a:p>
            <a:pPr defTabSz="820738" eaLnBrk="0" hangingPunct="0"/>
            <a:r>
              <a:rPr lang="en-US" sz="1300" b="1">
                <a:ea typeface="ＭＳ Ｐゴシック" pitchFamily="1" charset="-128"/>
              </a:rPr>
              <a:t>14,15-EE5ZE</a:t>
            </a:r>
          </a:p>
        </p:txBody>
      </p:sp>
      <p:sp>
        <p:nvSpPr>
          <p:cNvPr id="3180" name="Text Box 843"/>
          <p:cNvSpPr txBox="1">
            <a:spLocks noChangeAspect="1" noChangeArrowheads="1"/>
          </p:cNvSpPr>
          <p:nvPr/>
        </p:nvSpPr>
        <p:spPr bwMode="auto">
          <a:xfrm>
            <a:off x="1150938" y="6281738"/>
            <a:ext cx="1514475" cy="280987"/>
          </a:xfrm>
          <a:prstGeom prst="rect">
            <a:avLst/>
          </a:prstGeom>
          <a:noFill/>
          <a:ln w="9525">
            <a:noFill/>
            <a:miter lim="800000"/>
            <a:headEnd/>
            <a:tailEnd/>
          </a:ln>
        </p:spPr>
        <p:txBody>
          <a:bodyPr wrap="none" lIns="82058" tIns="41029" rIns="82058" bIns="41029">
            <a:spAutoFit/>
          </a:bodyPr>
          <a:lstStyle/>
          <a:p>
            <a:pPr defTabSz="820738" eaLnBrk="0" hangingPunct="0"/>
            <a:r>
              <a:rPr lang="en-US" sz="1300" b="1">
                <a:ea typeface="ＭＳ Ｐゴシック" pitchFamily="1" charset="-128"/>
              </a:rPr>
              <a:t>14,15-EE5ZE-mSI</a:t>
            </a:r>
          </a:p>
        </p:txBody>
      </p:sp>
      <p:sp>
        <p:nvSpPr>
          <p:cNvPr id="3181" name="Rectangle 364"/>
          <p:cNvSpPr>
            <a:spLocks noChangeAspect="1" noChangeArrowheads="1"/>
          </p:cNvSpPr>
          <p:nvPr/>
        </p:nvSpPr>
        <p:spPr bwMode="auto">
          <a:xfrm>
            <a:off x="1638300" y="6124575"/>
            <a:ext cx="128588" cy="198438"/>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sp>
        <p:nvSpPr>
          <p:cNvPr id="3182" name="Freeform 319"/>
          <p:cNvSpPr>
            <a:spLocks noChangeAspect="1"/>
          </p:cNvSpPr>
          <p:nvPr/>
        </p:nvSpPr>
        <p:spPr bwMode="auto">
          <a:xfrm>
            <a:off x="1444625" y="5722938"/>
            <a:ext cx="168275" cy="117475"/>
          </a:xfrm>
          <a:custGeom>
            <a:avLst/>
            <a:gdLst>
              <a:gd name="T0" fmla="*/ 0 w 56"/>
              <a:gd name="T1" fmla="*/ 117475 h 35"/>
              <a:gd name="T2" fmla="*/ 0 w 56"/>
              <a:gd name="T3" fmla="*/ 104049 h 35"/>
              <a:gd name="T4" fmla="*/ 165270 w 56"/>
              <a:gd name="T5" fmla="*/ 0 h 35"/>
              <a:gd name="T6" fmla="*/ 168275 w 56"/>
              <a:gd name="T7" fmla="*/ 10069 h 35"/>
              <a:gd name="T8" fmla="*/ 0 w 56"/>
              <a:gd name="T9" fmla="*/ 117475 h 35"/>
              <a:gd name="T10" fmla="*/ 0 60000 65536"/>
              <a:gd name="T11" fmla="*/ 0 60000 65536"/>
              <a:gd name="T12" fmla="*/ 0 60000 65536"/>
              <a:gd name="T13" fmla="*/ 0 60000 65536"/>
              <a:gd name="T14" fmla="*/ 0 60000 65536"/>
              <a:gd name="T15" fmla="*/ 0 w 56"/>
              <a:gd name="T16" fmla="*/ 0 h 35"/>
              <a:gd name="T17" fmla="*/ 56 w 56"/>
              <a:gd name="T18" fmla="*/ 35 h 35"/>
            </a:gdLst>
            <a:ahLst/>
            <a:cxnLst>
              <a:cxn ang="T10">
                <a:pos x="T0" y="T1"/>
              </a:cxn>
              <a:cxn ang="T11">
                <a:pos x="T2" y="T3"/>
              </a:cxn>
              <a:cxn ang="T12">
                <a:pos x="T4" y="T5"/>
              </a:cxn>
              <a:cxn ang="T13">
                <a:pos x="T6" y="T7"/>
              </a:cxn>
              <a:cxn ang="T14">
                <a:pos x="T8" y="T9"/>
              </a:cxn>
            </a:cxnLst>
            <a:rect l="T15" t="T16" r="T17" b="T18"/>
            <a:pathLst>
              <a:path w="56" h="35">
                <a:moveTo>
                  <a:pt x="0" y="35"/>
                </a:moveTo>
                <a:lnTo>
                  <a:pt x="0" y="31"/>
                </a:lnTo>
                <a:lnTo>
                  <a:pt x="55" y="0"/>
                </a:lnTo>
                <a:lnTo>
                  <a:pt x="56" y="3"/>
                </a:lnTo>
                <a:lnTo>
                  <a:pt x="0" y="35"/>
                </a:lnTo>
                <a:close/>
              </a:path>
            </a:pathLst>
          </a:custGeom>
          <a:solidFill>
            <a:srgbClr val="000000"/>
          </a:solidFill>
          <a:ln w="9525">
            <a:noFill/>
            <a:round/>
            <a:headEnd/>
            <a:tailEnd/>
          </a:ln>
        </p:spPr>
        <p:txBody>
          <a:bodyPr lIns="82058" tIns="41029" rIns="82058" bIns="41029"/>
          <a:lstStyle/>
          <a:p>
            <a:endParaRPr lang="en-US"/>
          </a:p>
        </p:txBody>
      </p:sp>
      <p:sp>
        <p:nvSpPr>
          <p:cNvPr id="3183" name="Line 320"/>
          <p:cNvSpPr>
            <a:spLocks noChangeAspect="1" noChangeShapeType="1"/>
          </p:cNvSpPr>
          <p:nvPr/>
        </p:nvSpPr>
        <p:spPr bwMode="auto">
          <a:xfrm flipV="1">
            <a:off x="1449388" y="5730875"/>
            <a:ext cx="158750" cy="101600"/>
          </a:xfrm>
          <a:prstGeom prst="line">
            <a:avLst/>
          </a:prstGeom>
          <a:noFill/>
          <a:ln w="1588">
            <a:solidFill>
              <a:srgbClr val="000000"/>
            </a:solidFill>
            <a:round/>
            <a:headEnd/>
            <a:tailEnd/>
          </a:ln>
        </p:spPr>
        <p:txBody>
          <a:bodyPr/>
          <a:lstStyle/>
          <a:p>
            <a:endParaRPr lang="en-US"/>
          </a:p>
        </p:txBody>
      </p:sp>
      <p:sp>
        <p:nvSpPr>
          <p:cNvPr id="3184" name="Line 321"/>
          <p:cNvSpPr>
            <a:spLocks noChangeAspect="1" noChangeShapeType="1"/>
          </p:cNvSpPr>
          <p:nvPr/>
        </p:nvSpPr>
        <p:spPr bwMode="auto">
          <a:xfrm>
            <a:off x="1282700" y="5730875"/>
            <a:ext cx="161925" cy="101600"/>
          </a:xfrm>
          <a:prstGeom prst="line">
            <a:avLst/>
          </a:prstGeom>
          <a:noFill/>
          <a:ln w="1588">
            <a:solidFill>
              <a:srgbClr val="000000"/>
            </a:solidFill>
            <a:round/>
            <a:headEnd/>
            <a:tailEnd/>
          </a:ln>
        </p:spPr>
        <p:txBody>
          <a:bodyPr/>
          <a:lstStyle/>
          <a:p>
            <a:endParaRPr lang="en-US"/>
          </a:p>
        </p:txBody>
      </p:sp>
      <p:sp>
        <p:nvSpPr>
          <p:cNvPr id="3185" name="Freeform 322"/>
          <p:cNvSpPr>
            <a:spLocks noChangeAspect="1"/>
          </p:cNvSpPr>
          <p:nvPr/>
        </p:nvSpPr>
        <p:spPr bwMode="auto">
          <a:xfrm>
            <a:off x="1281113" y="5722938"/>
            <a:ext cx="163512" cy="117475"/>
          </a:xfrm>
          <a:custGeom>
            <a:avLst/>
            <a:gdLst>
              <a:gd name="T0" fmla="*/ 0 w 54"/>
              <a:gd name="T1" fmla="*/ 10069 h 35"/>
              <a:gd name="T2" fmla="*/ 0 w 54"/>
              <a:gd name="T3" fmla="*/ 0 h 35"/>
              <a:gd name="T4" fmla="*/ 163512 w 54"/>
              <a:gd name="T5" fmla="*/ 104049 h 35"/>
              <a:gd name="T6" fmla="*/ 163512 w 54"/>
              <a:gd name="T7" fmla="*/ 117475 h 35"/>
              <a:gd name="T8" fmla="*/ 0 w 54"/>
              <a:gd name="T9" fmla="*/ 10069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0" y="3"/>
                </a:moveTo>
                <a:lnTo>
                  <a:pt x="0" y="0"/>
                </a:lnTo>
                <a:lnTo>
                  <a:pt x="54" y="31"/>
                </a:lnTo>
                <a:lnTo>
                  <a:pt x="54" y="35"/>
                </a:lnTo>
                <a:lnTo>
                  <a:pt x="0" y="3"/>
                </a:lnTo>
                <a:close/>
              </a:path>
            </a:pathLst>
          </a:custGeom>
          <a:solidFill>
            <a:srgbClr val="000000"/>
          </a:solidFill>
          <a:ln w="9525">
            <a:noFill/>
            <a:round/>
            <a:headEnd/>
            <a:tailEnd/>
          </a:ln>
        </p:spPr>
        <p:txBody>
          <a:bodyPr lIns="82058" tIns="41029" rIns="82058" bIns="41029"/>
          <a:lstStyle/>
          <a:p>
            <a:endParaRPr lang="en-US"/>
          </a:p>
        </p:txBody>
      </p:sp>
      <p:sp>
        <p:nvSpPr>
          <p:cNvPr id="3186" name="Freeform 323"/>
          <p:cNvSpPr>
            <a:spLocks noChangeAspect="1"/>
          </p:cNvSpPr>
          <p:nvPr/>
        </p:nvSpPr>
        <p:spPr bwMode="auto">
          <a:xfrm>
            <a:off x="1793875" y="5716588"/>
            <a:ext cx="161925" cy="119062"/>
          </a:xfrm>
          <a:custGeom>
            <a:avLst/>
            <a:gdLst>
              <a:gd name="T0" fmla="*/ 161925 w 54"/>
              <a:gd name="T1" fmla="*/ 105455 h 35"/>
              <a:gd name="T2" fmla="*/ 161925 w 54"/>
              <a:gd name="T3" fmla="*/ 119062 h 35"/>
              <a:gd name="T4" fmla="*/ 0 w 54"/>
              <a:gd name="T5" fmla="*/ 6804 h 35"/>
              <a:gd name="T6" fmla="*/ 0 w 54"/>
              <a:gd name="T7" fmla="*/ 0 h 35"/>
              <a:gd name="T8" fmla="*/ 161925 w 54"/>
              <a:gd name="T9" fmla="*/ 105455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31"/>
                </a:moveTo>
                <a:lnTo>
                  <a:pt x="54" y="35"/>
                </a:lnTo>
                <a:lnTo>
                  <a:pt x="0" y="2"/>
                </a:lnTo>
                <a:lnTo>
                  <a:pt x="0" y="0"/>
                </a:lnTo>
                <a:lnTo>
                  <a:pt x="54" y="31"/>
                </a:lnTo>
                <a:close/>
              </a:path>
            </a:pathLst>
          </a:custGeom>
          <a:solidFill>
            <a:srgbClr val="000000"/>
          </a:solidFill>
          <a:ln w="9525">
            <a:noFill/>
            <a:round/>
            <a:headEnd/>
            <a:tailEnd/>
          </a:ln>
        </p:spPr>
        <p:txBody>
          <a:bodyPr lIns="82058" tIns="41029" rIns="82058" bIns="41029"/>
          <a:lstStyle/>
          <a:p>
            <a:endParaRPr lang="en-US"/>
          </a:p>
        </p:txBody>
      </p:sp>
      <p:sp>
        <p:nvSpPr>
          <p:cNvPr id="3187" name="Line 324"/>
          <p:cNvSpPr>
            <a:spLocks noChangeAspect="1" noChangeShapeType="1"/>
          </p:cNvSpPr>
          <p:nvPr/>
        </p:nvSpPr>
        <p:spPr bwMode="auto">
          <a:xfrm flipH="1" flipV="1">
            <a:off x="1797050" y="5722938"/>
            <a:ext cx="158750" cy="101600"/>
          </a:xfrm>
          <a:prstGeom prst="line">
            <a:avLst/>
          </a:prstGeom>
          <a:noFill/>
          <a:ln w="1588">
            <a:solidFill>
              <a:srgbClr val="000000"/>
            </a:solidFill>
            <a:round/>
            <a:headEnd/>
            <a:tailEnd/>
          </a:ln>
        </p:spPr>
        <p:txBody>
          <a:bodyPr/>
          <a:lstStyle/>
          <a:p>
            <a:endParaRPr lang="en-US"/>
          </a:p>
        </p:txBody>
      </p:sp>
      <p:sp>
        <p:nvSpPr>
          <p:cNvPr id="3188" name="Line 325"/>
          <p:cNvSpPr>
            <a:spLocks noChangeAspect="1" noChangeShapeType="1"/>
          </p:cNvSpPr>
          <p:nvPr/>
        </p:nvSpPr>
        <p:spPr bwMode="auto">
          <a:xfrm flipH="1">
            <a:off x="1963738" y="5722938"/>
            <a:ext cx="158750" cy="101600"/>
          </a:xfrm>
          <a:prstGeom prst="line">
            <a:avLst/>
          </a:prstGeom>
          <a:noFill/>
          <a:ln w="1588">
            <a:solidFill>
              <a:srgbClr val="000000"/>
            </a:solidFill>
            <a:round/>
            <a:headEnd/>
            <a:tailEnd/>
          </a:ln>
        </p:spPr>
        <p:txBody>
          <a:bodyPr/>
          <a:lstStyle/>
          <a:p>
            <a:endParaRPr lang="en-US"/>
          </a:p>
        </p:txBody>
      </p:sp>
      <p:sp>
        <p:nvSpPr>
          <p:cNvPr id="3189" name="Freeform 326"/>
          <p:cNvSpPr>
            <a:spLocks noChangeAspect="1"/>
          </p:cNvSpPr>
          <p:nvPr/>
        </p:nvSpPr>
        <p:spPr bwMode="auto">
          <a:xfrm>
            <a:off x="1955800" y="5716588"/>
            <a:ext cx="166688" cy="119062"/>
          </a:xfrm>
          <a:custGeom>
            <a:avLst/>
            <a:gdLst>
              <a:gd name="T0" fmla="*/ 166688 w 55"/>
              <a:gd name="T1" fmla="*/ 0 h 35"/>
              <a:gd name="T2" fmla="*/ 166688 w 55"/>
              <a:gd name="T3" fmla="*/ 10205 h 35"/>
              <a:gd name="T4" fmla="*/ 0 w 55"/>
              <a:gd name="T5" fmla="*/ 119062 h 35"/>
              <a:gd name="T6" fmla="*/ 0 w 55"/>
              <a:gd name="T7" fmla="*/ 105455 h 35"/>
              <a:gd name="T8" fmla="*/ 166688 w 55"/>
              <a:gd name="T9" fmla="*/ 0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0"/>
                </a:moveTo>
                <a:lnTo>
                  <a:pt x="55" y="3"/>
                </a:lnTo>
                <a:lnTo>
                  <a:pt x="0" y="35"/>
                </a:lnTo>
                <a:lnTo>
                  <a:pt x="0" y="31"/>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190" name="Freeform 327"/>
          <p:cNvSpPr>
            <a:spLocks noChangeAspect="1"/>
          </p:cNvSpPr>
          <p:nvPr/>
        </p:nvSpPr>
        <p:spPr bwMode="auto">
          <a:xfrm>
            <a:off x="2122488" y="5716588"/>
            <a:ext cx="165100" cy="119062"/>
          </a:xfrm>
          <a:custGeom>
            <a:avLst/>
            <a:gdLst>
              <a:gd name="T0" fmla="*/ 165100 w 55"/>
              <a:gd name="T1" fmla="*/ 105455 h 35"/>
              <a:gd name="T2" fmla="*/ 165100 w 55"/>
              <a:gd name="T3" fmla="*/ 119062 h 35"/>
              <a:gd name="T4" fmla="*/ 0 w 55"/>
              <a:gd name="T5" fmla="*/ 10205 h 35"/>
              <a:gd name="T6" fmla="*/ 0 w 55"/>
              <a:gd name="T7" fmla="*/ 0 h 35"/>
              <a:gd name="T8" fmla="*/ 165100 w 55"/>
              <a:gd name="T9" fmla="*/ 105455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31"/>
                </a:moveTo>
                <a:lnTo>
                  <a:pt x="55" y="35"/>
                </a:lnTo>
                <a:lnTo>
                  <a:pt x="0" y="3"/>
                </a:lnTo>
                <a:lnTo>
                  <a:pt x="0"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191" name="Line 328"/>
          <p:cNvSpPr>
            <a:spLocks noChangeAspect="1" noChangeShapeType="1"/>
          </p:cNvSpPr>
          <p:nvPr/>
        </p:nvSpPr>
        <p:spPr bwMode="auto">
          <a:xfrm flipH="1" flipV="1">
            <a:off x="2124075" y="5722938"/>
            <a:ext cx="161925" cy="101600"/>
          </a:xfrm>
          <a:prstGeom prst="line">
            <a:avLst/>
          </a:prstGeom>
          <a:noFill/>
          <a:ln w="1588">
            <a:solidFill>
              <a:srgbClr val="000000"/>
            </a:solidFill>
            <a:round/>
            <a:headEnd/>
            <a:tailEnd/>
          </a:ln>
        </p:spPr>
        <p:txBody>
          <a:bodyPr/>
          <a:lstStyle/>
          <a:p>
            <a:endParaRPr lang="en-US"/>
          </a:p>
        </p:txBody>
      </p:sp>
      <p:sp>
        <p:nvSpPr>
          <p:cNvPr id="3192" name="Line 329"/>
          <p:cNvSpPr>
            <a:spLocks noChangeAspect="1" noChangeShapeType="1"/>
          </p:cNvSpPr>
          <p:nvPr/>
        </p:nvSpPr>
        <p:spPr bwMode="auto">
          <a:xfrm flipH="1">
            <a:off x="2290763" y="5722938"/>
            <a:ext cx="158750" cy="101600"/>
          </a:xfrm>
          <a:prstGeom prst="line">
            <a:avLst/>
          </a:prstGeom>
          <a:noFill/>
          <a:ln w="1588">
            <a:solidFill>
              <a:srgbClr val="000000"/>
            </a:solidFill>
            <a:round/>
            <a:headEnd/>
            <a:tailEnd/>
          </a:ln>
        </p:spPr>
        <p:txBody>
          <a:bodyPr/>
          <a:lstStyle/>
          <a:p>
            <a:endParaRPr lang="en-US"/>
          </a:p>
        </p:txBody>
      </p:sp>
      <p:sp>
        <p:nvSpPr>
          <p:cNvPr id="3193" name="Freeform 330"/>
          <p:cNvSpPr>
            <a:spLocks noChangeAspect="1"/>
          </p:cNvSpPr>
          <p:nvPr/>
        </p:nvSpPr>
        <p:spPr bwMode="auto">
          <a:xfrm>
            <a:off x="2287588" y="5716588"/>
            <a:ext cx="163512" cy="119062"/>
          </a:xfrm>
          <a:custGeom>
            <a:avLst/>
            <a:gdLst>
              <a:gd name="T0" fmla="*/ 163512 w 54"/>
              <a:gd name="T1" fmla="*/ 0 h 35"/>
              <a:gd name="T2" fmla="*/ 163512 w 54"/>
              <a:gd name="T3" fmla="*/ 10205 h 35"/>
              <a:gd name="T4" fmla="*/ 0 w 54"/>
              <a:gd name="T5" fmla="*/ 119062 h 35"/>
              <a:gd name="T6" fmla="*/ 0 w 54"/>
              <a:gd name="T7" fmla="*/ 105455 h 35"/>
              <a:gd name="T8" fmla="*/ 163512 w 54"/>
              <a:gd name="T9" fmla="*/ 0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0"/>
                </a:moveTo>
                <a:lnTo>
                  <a:pt x="54" y="3"/>
                </a:lnTo>
                <a:lnTo>
                  <a:pt x="0" y="35"/>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194" name="Rectangle 331"/>
          <p:cNvSpPr>
            <a:spLocks noChangeAspect="1" noChangeArrowheads="1"/>
          </p:cNvSpPr>
          <p:nvPr/>
        </p:nvSpPr>
        <p:spPr bwMode="auto">
          <a:xfrm>
            <a:off x="2552700" y="5715000"/>
            <a:ext cx="119063" cy="196850"/>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N</a:t>
            </a:r>
            <a:endParaRPr lang="en-US" sz="1300">
              <a:ea typeface="ＭＳ Ｐゴシック" pitchFamily="1" charset="-128"/>
            </a:endParaRPr>
          </a:p>
        </p:txBody>
      </p:sp>
      <p:sp>
        <p:nvSpPr>
          <p:cNvPr id="3195" name="Rectangle 332"/>
          <p:cNvSpPr>
            <a:spLocks noChangeAspect="1" noChangeArrowheads="1"/>
          </p:cNvSpPr>
          <p:nvPr/>
        </p:nvSpPr>
        <p:spPr bwMode="auto">
          <a:xfrm>
            <a:off x="2663825" y="5715000"/>
            <a:ext cx="119063" cy="196850"/>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H</a:t>
            </a:r>
            <a:endParaRPr lang="en-US" sz="1300">
              <a:ea typeface="ＭＳ Ｐゴシック" pitchFamily="1" charset="-128"/>
            </a:endParaRPr>
          </a:p>
        </p:txBody>
      </p:sp>
      <p:sp>
        <p:nvSpPr>
          <p:cNvPr id="3196" name="Line 334"/>
          <p:cNvSpPr>
            <a:spLocks noChangeAspect="1" noChangeShapeType="1"/>
          </p:cNvSpPr>
          <p:nvPr/>
        </p:nvSpPr>
        <p:spPr bwMode="auto">
          <a:xfrm flipH="1" flipV="1">
            <a:off x="2454275" y="5722938"/>
            <a:ext cx="93663" cy="58737"/>
          </a:xfrm>
          <a:prstGeom prst="line">
            <a:avLst/>
          </a:prstGeom>
          <a:noFill/>
          <a:ln w="1588">
            <a:solidFill>
              <a:srgbClr val="000000"/>
            </a:solidFill>
            <a:round/>
            <a:headEnd/>
            <a:tailEnd/>
          </a:ln>
        </p:spPr>
        <p:txBody>
          <a:bodyPr/>
          <a:lstStyle/>
          <a:p>
            <a:endParaRPr lang="en-US"/>
          </a:p>
        </p:txBody>
      </p:sp>
      <p:sp>
        <p:nvSpPr>
          <p:cNvPr id="3197" name="Freeform 335"/>
          <p:cNvSpPr>
            <a:spLocks noChangeAspect="1"/>
          </p:cNvSpPr>
          <p:nvPr/>
        </p:nvSpPr>
        <p:spPr bwMode="auto">
          <a:xfrm>
            <a:off x="2451100" y="5716588"/>
            <a:ext cx="101600" cy="71437"/>
          </a:xfrm>
          <a:custGeom>
            <a:avLst/>
            <a:gdLst>
              <a:gd name="T0" fmla="*/ 101600 w 34"/>
              <a:gd name="T1" fmla="*/ 64633 h 21"/>
              <a:gd name="T2" fmla="*/ 95624 w 34"/>
              <a:gd name="T3" fmla="*/ 71437 h 21"/>
              <a:gd name="T4" fmla="*/ 0 w 34"/>
              <a:gd name="T5" fmla="*/ 10205 h 21"/>
              <a:gd name="T6" fmla="*/ 0 w 34"/>
              <a:gd name="T7" fmla="*/ 0 h 21"/>
              <a:gd name="T8" fmla="*/ 101600 w 34"/>
              <a:gd name="T9" fmla="*/ 64633 h 21"/>
              <a:gd name="T10" fmla="*/ 0 60000 65536"/>
              <a:gd name="T11" fmla="*/ 0 60000 65536"/>
              <a:gd name="T12" fmla="*/ 0 60000 65536"/>
              <a:gd name="T13" fmla="*/ 0 60000 65536"/>
              <a:gd name="T14" fmla="*/ 0 60000 65536"/>
              <a:gd name="T15" fmla="*/ 0 w 34"/>
              <a:gd name="T16" fmla="*/ 0 h 21"/>
              <a:gd name="T17" fmla="*/ 34 w 34"/>
              <a:gd name="T18" fmla="*/ 21 h 21"/>
            </a:gdLst>
            <a:ahLst/>
            <a:cxnLst>
              <a:cxn ang="T10">
                <a:pos x="T0" y="T1"/>
              </a:cxn>
              <a:cxn ang="T11">
                <a:pos x="T2" y="T3"/>
              </a:cxn>
              <a:cxn ang="T12">
                <a:pos x="T4" y="T5"/>
              </a:cxn>
              <a:cxn ang="T13">
                <a:pos x="T6" y="T7"/>
              </a:cxn>
              <a:cxn ang="T14">
                <a:pos x="T8" y="T9"/>
              </a:cxn>
            </a:cxnLst>
            <a:rect l="T15" t="T16" r="T17" b="T18"/>
            <a:pathLst>
              <a:path w="34" h="21">
                <a:moveTo>
                  <a:pt x="34" y="19"/>
                </a:moveTo>
                <a:lnTo>
                  <a:pt x="32" y="21"/>
                </a:lnTo>
                <a:lnTo>
                  <a:pt x="0" y="3"/>
                </a:lnTo>
                <a:lnTo>
                  <a:pt x="0" y="0"/>
                </a:lnTo>
                <a:lnTo>
                  <a:pt x="34" y="19"/>
                </a:lnTo>
                <a:close/>
              </a:path>
            </a:pathLst>
          </a:custGeom>
          <a:solidFill>
            <a:srgbClr val="000000"/>
          </a:solidFill>
          <a:ln w="9525">
            <a:noFill/>
            <a:round/>
            <a:headEnd/>
            <a:tailEnd/>
          </a:ln>
        </p:spPr>
        <p:txBody>
          <a:bodyPr lIns="82058" tIns="41029" rIns="82058" bIns="41029"/>
          <a:lstStyle/>
          <a:p>
            <a:endParaRPr lang="en-US"/>
          </a:p>
        </p:txBody>
      </p:sp>
      <p:sp>
        <p:nvSpPr>
          <p:cNvPr id="3198" name="Freeform 336"/>
          <p:cNvSpPr>
            <a:spLocks noChangeAspect="1"/>
          </p:cNvSpPr>
          <p:nvPr/>
        </p:nvSpPr>
        <p:spPr bwMode="auto">
          <a:xfrm>
            <a:off x="1793875" y="5956300"/>
            <a:ext cx="161925" cy="114300"/>
          </a:xfrm>
          <a:custGeom>
            <a:avLst/>
            <a:gdLst>
              <a:gd name="T0" fmla="*/ 161925 w 54"/>
              <a:gd name="T1" fmla="*/ 0 h 34"/>
              <a:gd name="T2" fmla="*/ 161925 w 54"/>
              <a:gd name="T3" fmla="*/ 10085 h 34"/>
              <a:gd name="T4" fmla="*/ 2999 w 54"/>
              <a:gd name="T5" fmla="*/ 114300 h 34"/>
              <a:gd name="T6" fmla="*/ 0 w 54"/>
              <a:gd name="T7" fmla="*/ 110938 h 34"/>
              <a:gd name="T8" fmla="*/ 0 w 54"/>
              <a:gd name="T9" fmla="*/ 107576 h 34"/>
              <a:gd name="T10" fmla="*/ 161925 w 54"/>
              <a:gd name="T11" fmla="*/ 0 h 34"/>
              <a:gd name="T12" fmla="*/ 0 60000 65536"/>
              <a:gd name="T13" fmla="*/ 0 60000 65536"/>
              <a:gd name="T14" fmla="*/ 0 60000 65536"/>
              <a:gd name="T15" fmla="*/ 0 60000 65536"/>
              <a:gd name="T16" fmla="*/ 0 60000 65536"/>
              <a:gd name="T17" fmla="*/ 0 60000 65536"/>
              <a:gd name="T18" fmla="*/ 0 w 54"/>
              <a:gd name="T19" fmla="*/ 0 h 34"/>
              <a:gd name="T20" fmla="*/ 54 w 54"/>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4" h="34">
                <a:moveTo>
                  <a:pt x="54" y="0"/>
                </a:moveTo>
                <a:lnTo>
                  <a:pt x="54" y="3"/>
                </a:lnTo>
                <a:lnTo>
                  <a:pt x="1" y="34"/>
                </a:lnTo>
                <a:lnTo>
                  <a:pt x="0" y="33"/>
                </a:lnTo>
                <a:lnTo>
                  <a:pt x="0" y="32"/>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199" name="Line 337"/>
          <p:cNvSpPr>
            <a:spLocks noChangeAspect="1" noChangeShapeType="1"/>
          </p:cNvSpPr>
          <p:nvPr/>
        </p:nvSpPr>
        <p:spPr bwMode="auto">
          <a:xfrm flipH="1">
            <a:off x="1797050" y="5961063"/>
            <a:ext cx="158750" cy="101600"/>
          </a:xfrm>
          <a:prstGeom prst="line">
            <a:avLst/>
          </a:prstGeom>
          <a:noFill/>
          <a:ln w="1588">
            <a:solidFill>
              <a:srgbClr val="000000"/>
            </a:solidFill>
            <a:round/>
            <a:headEnd/>
            <a:tailEnd/>
          </a:ln>
        </p:spPr>
        <p:txBody>
          <a:bodyPr/>
          <a:lstStyle/>
          <a:p>
            <a:endParaRPr lang="en-US"/>
          </a:p>
        </p:txBody>
      </p:sp>
      <p:sp>
        <p:nvSpPr>
          <p:cNvPr id="3200" name="Line 338"/>
          <p:cNvSpPr>
            <a:spLocks noChangeAspect="1" noChangeShapeType="1"/>
          </p:cNvSpPr>
          <p:nvPr/>
        </p:nvSpPr>
        <p:spPr bwMode="auto">
          <a:xfrm flipH="1" flipV="1">
            <a:off x="1963738" y="5961063"/>
            <a:ext cx="158750" cy="101600"/>
          </a:xfrm>
          <a:prstGeom prst="line">
            <a:avLst/>
          </a:prstGeom>
          <a:noFill/>
          <a:ln w="1588">
            <a:solidFill>
              <a:srgbClr val="000000"/>
            </a:solidFill>
            <a:round/>
            <a:headEnd/>
            <a:tailEnd/>
          </a:ln>
        </p:spPr>
        <p:txBody>
          <a:bodyPr/>
          <a:lstStyle/>
          <a:p>
            <a:endParaRPr lang="en-US"/>
          </a:p>
        </p:txBody>
      </p:sp>
      <p:sp>
        <p:nvSpPr>
          <p:cNvPr id="3201" name="Freeform 339"/>
          <p:cNvSpPr>
            <a:spLocks noChangeAspect="1"/>
          </p:cNvSpPr>
          <p:nvPr/>
        </p:nvSpPr>
        <p:spPr bwMode="auto">
          <a:xfrm>
            <a:off x="1955800" y="5956300"/>
            <a:ext cx="166688" cy="117475"/>
          </a:xfrm>
          <a:custGeom>
            <a:avLst/>
            <a:gdLst>
              <a:gd name="T0" fmla="*/ 166688 w 55"/>
              <a:gd name="T1" fmla="*/ 107406 h 35"/>
              <a:gd name="T2" fmla="*/ 166688 w 55"/>
              <a:gd name="T3" fmla="*/ 117475 h 35"/>
              <a:gd name="T4" fmla="*/ 0 w 55"/>
              <a:gd name="T5" fmla="*/ 10069 h 35"/>
              <a:gd name="T6" fmla="*/ 0 w 55"/>
              <a:gd name="T7" fmla="*/ 0 h 35"/>
              <a:gd name="T8" fmla="*/ 166688 w 55"/>
              <a:gd name="T9" fmla="*/ 107406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32"/>
                </a:moveTo>
                <a:lnTo>
                  <a:pt x="55" y="35"/>
                </a:lnTo>
                <a:lnTo>
                  <a:pt x="0" y="3"/>
                </a:lnTo>
                <a:lnTo>
                  <a:pt x="0" y="0"/>
                </a:lnTo>
                <a:lnTo>
                  <a:pt x="55" y="32"/>
                </a:lnTo>
                <a:close/>
              </a:path>
            </a:pathLst>
          </a:custGeom>
          <a:solidFill>
            <a:srgbClr val="000000"/>
          </a:solidFill>
          <a:ln w="9525">
            <a:noFill/>
            <a:round/>
            <a:headEnd/>
            <a:tailEnd/>
          </a:ln>
        </p:spPr>
        <p:txBody>
          <a:bodyPr lIns="82058" tIns="41029" rIns="82058" bIns="41029"/>
          <a:lstStyle/>
          <a:p>
            <a:endParaRPr lang="en-US"/>
          </a:p>
        </p:txBody>
      </p:sp>
      <p:sp>
        <p:nvSpPr>
          <p:cNvPr id="3202" name="Freeform 340"/>
          <p:cNvSpPr>
            <a:spLocks noChangeAspect="1"/>
          </p:cNvSpPr>
          <p:nvPr/>
        </p:nvSpPr>
        <p:spPr bwMode="auto">
          <a:xfrm>
            <a:off x="2122488" y="5956300"/>
            <a:ext cx="165100" cy="117475"/>
          </a:xfrm>
          <a:custGeom>
            <a:avLst/>
            <a:gdLst>
              <a:gd name="T0" fmla="*/ 165100 w 55"/>
              <a:gd name="T1" fmla="*/ 0 h 35"/>
              <a:gd name="T2" fmla="*/ 165100 w 55"/>
              <a:gd name="T3" fmla="*/ 10069 h 35"/>
              <a:gd name="T4" fmla="*/ 0 w 55"/>
              <a:gd name="T5" fmla="*/ 117475 h 35"/>
              <a:gd name="T6" fmla="*/ 0 w 55"/>
              <a:gd name="T7" fmla="*/ 107406 h 35"/>
              <a:gd name="T8" fmla="*/ 165100 w 55"/>
              <a:gd name="T9" fmla="*/ 0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0"/>
                </a:moveTo>
                <a:lnTo>
                  <a:pt x="55" y="3"/>
                </a:lnTo>
                <a:lnTo>
                  <a:pt x="0" y="35"/>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203" name="Line 341"/>
          <p:cNvSpPr>
            <a:spLocks noChangeAspect="1" noChangeShapeType="1"/>
          </p:cNvSpPr>
          <p:nvPr/>
        </p:nvSpPr>
        <p:spPr bwMode="auto">
          <a:xfrm flipH="1">
            <a:off x="2124075" y="5961063"/>
            <a:ext cx="161925" cy="101600"/>
          </a:xfrm>
          <a:prstGeom prst="line">
            <a:avLst/>
          </a:prstGeom>
          <a:noFill/>
          <a:ln w="1588">
            <a:solidFill>
              <a:srgbClr val="000000"/>
            </a:solidFill>
            <a:round/>
            <a:headEnd/>
            <a:tailEnd/>
          </a:ln>
        </p:spPr>
        <p:txBody>
          <a:bodyPr/>
          <a:lstStyle/>
          <a:p>
            <a:endParaRPr lang="en-US"/>
          </a:p>
        </p:txBody>
      </p:sp>
      <p:sp>
        <p:nvSpPr>
          <p:cNvPr id="3204" name="Line 342"/>
          <p:cNvSpPr>
            <a:spLocks noChangeAspect="1" noChangeShapeType="1"/>
          </p:cNvSpPr>
          <p:nvPr/>
        </p:nvSpPr>
        <p:spPr bwMode="auto">
          <a:xfrm flipH="1" flipV="1">
            <a:off x="2290763" y="5961063"/>
            <a:ext cx="158750" cy="101600"/>
          </a:xfrm>
          <a:prstGeom prst="line">
            <a:avLst/>
          </a:prstGeom>
          <a:noFill/>
          <a:ln w="1588">
            <a:solidFill>
              <a:srgbClr val="000000"/>
            </a:solidFill>
            <a:round/>
            <a:headEnd/>
            <a:tailEnd/>
          </a:ln>
        </p:spPr>
        <p:txBody>
          <a:bodyPr/>
          <a:lstStyle/>
          <a:p>
            <a:endParaRPr lang="en-US"/>
          </a:p>
        </p:txBody>
      </p:sp>
      <p:sp>
        <p:nvSpPr>
          <p:cNvPr id="3205" name="Freeform 343"/>
          <p:cNvSpPr>
            <a:spLocks noChangeAspect="1"/>
          </p:cNvSpPr>
          <p:nvPr/>
        </p:nvSpPr>
        <p:spPr bwMode="auto">
          <a:xfrm>
            <a:off x="2287588" y="5956300"/>
            <a:ext cx="163512" cy="117475"/>
          </a:xfrm>
          <a:custGeom>
            <a:avLst/>
            <a:gdLst>
              <a:gd name="T0" fmla="*/ 163512 w 54"/>
              <a:gd name="T1" fmla="*/ 107406 h 35"/>
              <a:gd name="T2" fmla="*/ 163512 w 54"/>
              <a:gd name="T3" fmla="*/ 117475 h 35"/>
              <a:gd name="T4" fmla="*/ 0 w 54"/>
              <a:gd name="T5" fmla="*/ 10069 h 35"/>
              <a:gd name="T6" fmla="*/ 0 w 54"/>
              <a:gd name="T7" fmla="*/ 0 h 35"/>
              <a:gd name="T8" fmla="*/ 163512 w 54"/>
              <a:gd name="T9" fmla="*/ 107406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32"/>
                </a:moveTo>
                <a:lnTo>
                  <a:pt x="54" y="35"/>
                </a:lnTo>
                <a:lnTo>
                  <a:pt x="0" y="3"/>
                </a:lnTo>
                <a:lnTo>
                  <a:pt x="0" y="0"/>
                </a:lnTo>
                <a:lnTo>
                  <a:pt x="54" y="32"/>
                </a:lnTo>
                <a:close/>
              </a:path>
            </a:pathLst>
          </a:custGeom>
          <a:solidFill>
            <a:srgbClr val="000000"/>
          </a:solidFill>
          <a:ln w="9525">
            <a:noFill/>
            <a:round/>
            <a:headEnd/>
            <a:tailEnd/>
          </a:ln>
        </p:spPr>
        <p:txBody>
          <a:bodyPr lIns="82058" tIns="41029" rIns="82058" bIns="41029"/>
          <a:lstStyle/>
          <a:p>
            <a:endParaRPr lang="en-US"/>
          </a:p>
        </p:txBody>
      </p:sp>
      <p:sp>
        <p:nvSpPr>
          <p:cNvPr id="3206" name="Freeform 344"/>
          <p:cNvSpPr>
            <a:spLocks noChangeAspect="1"/>
          </p:cNvSpPr>
          <p:nvPr/>
        </p:nvSpPr>
        <p:spPr bwMode="auto">
          <a:xfrm>
            <a:off x="2451100" y="5957888"/>
            <a:ext cx="166688" cy="115887"/>
          </a:xfrm>
          <a:custGeom>
            <a:avLst/>
            <a:gdLst>
              <a:gd name="T0" fmla="*/ 163657 w 55"/>
              <a:gd name="T1" fmla="*/ 0 h 34"/>
              <a:gd name="T2" fmla="*/ 166688 w 55"/>
              <a:gd name="T3" fmla="*/ 3408 h 34"/>
              <a:gd name="T4" fmla="*/ 166688 w 55"/>
              <a:gd name="T5" fmla="*/ 6817 h 34"/>
              <a:gd name="T6" fmla="*/ 0 w 55"/>
              <a:gd name="T7" fmla="*/ 115887 h 34"/>
              <a:gd name="T8" fmla="*/ 0 w 55"/>
              <a:gd name="T9" fmla="*/ 105662 h 34"/>
              <a:gd name="T10" fmla="*/ 163657 w 55"/>
              <a:gd name="T11" fmla="*/ 0 h 34"/>
              <a:gd name="T12" fmla="*/ 0 60000 65536"/>
              <a:gd name="T13" fmla="*/ 0 60000 65536"/>
              <a:gd name="T14" fmla="*/ 0 60000 65536"/>
              <a:gd name="T15" fmla="*/ 0 60000 65536"/>
              <a:gd name="T16" fmla="*/ 0 60000 65536"/>
              <a:gd name="T17" fmla="*/ 0 60000 65536"/>
              <a:gd name="T18" fmla="*/ 0 w 55"/>
              <a:gd name="T19" fmla="*/ 0 h 34"/>
              <a:gd name="T20" fmla="*/ 55 w 5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5" h="34">
                <a:moveTo>
                  <a:pt x="54" y="0"/>
                </a:moveTo>
                <a:lnTo>
                  <a:pt x="55" y="1"/>
                </a:lnTo>
                <a:lnTo>
                  <a:pt x="55" y="2"/>
                </a:lnTo>
                <a:lnTo>
                  <a:pt x="0" y="34"/>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207" name="Line 345"/>
          <p:cNvSpPr>
            <a:spLocks noChangeAspect="1" noChangeShapeType="1"/>
          </p:cNvSpPr>
          <p:nvPr/>
        </p:nvSpPr>
        <p:spPr bwMode="auto">
          <a:xfrm flipH="1">
            <a:off x="2454275" y="5961063"/>
            <a:ext cx="158750" cy="101600"/>
          </a:xfrm>
          <a:prstGeom prst="line">
            <a:avLst/>
          </a:prstGeom>
          <a:noFill/>
          <a:ln w="1588">
            <a:solidFill>
              <a:srgbClr val="000000"/>
            </a:solidFill>
            <a:round/>
            <a:headEnd/>
            <a:tailEnd/>
          </a:ln>
        </p:spPr>
        <p:txBody>
          <a:bodyPr/>
          <a:lstStyle/>
          <a:p>
            <a:endParaRPr lang="en-US"/>
          </a:p>
        </p:txBody>
      </p:sp>
      <p:sp>
        <p:nvSpPr>
          <p:cNvPr id="3208" name="Line 346"/>
          <p:cNvSpPr>
            <a:spLocks noChangeAspect="1" noChangeShapeType="1"/>
          </p:cNvSpPr>
          <p:nvPr/>
        </p:nvSpPr>
        <p:spPr bwMode="auto">
          <a:xfrm flipH="1" flipV="1">
            <a:off x="1095375" y="5722938"/>
            <a:ext cx="182563" cy="6350"/>
          </a:xfrm>
          <a:prstGeom prst="line">
            <a:avLst/>
          </a:prstGeom>
          <a:noFill/>
          <a:ln w="1588">
            <a:solidFill>
              <a:srgbClr val="000000"/>
            </a:solidFill>
            <a:round/>
            <a:headEnd/>
            <a:tailEnd/>
          </a:ln>
        </p:spPr>
        <p:txBody>
          <a:bodyPr/>
          <a:lstStyle/>
          <a:p>
            <a:endParaRPr lang="en-US"/>
          </a:p>
        </p:txBody>
      </p:sp>
      <p:sp>
        <p:nvSpPr>
          <p:cNvPr id="3209" name="Freeform 347"/>
          <p:cNvSpPr>
            <a:spLocks noChangeAspect="1"/>
          </p:cNvSpPr>
          <p:nvPr/>
        </p:nvSpPr>
        <p:spPr bwMode="auto">
          <a:xfrm>
            <a:off x="1089025" y="5719763"/>
            <a:ext cx="192088" cy="14287"/>
          </a:xfrm>
          <a:custGeom>
            <a:avLst/>
            <a:gdLst>
              <a:gd name="T0" fmla="*/ 192088 w 63"/>
              <a:gd name="T1" fmla="*/ 3572 h 4"/>
              <a:gd name="T2" fmla="*/ 192088 w 63"/>
              <a:gd name="T3" fmla="*/ 14287 h 4"/>
              <a:gd name="T4" fmla="*/ 6098 w 63"/>
              <a:gd name="T5" fmla="*/ 10715 h 4"/>
              <a:gd name="T6" fmla="*/ 0 w 63"/>
              <a:gd name="T7" fmla="*/ 0 h 4"/>
              <a:gd name="T8" fmla="*/ 192088 w 63"/>
              <a:gd name="T9" fmla="*/ 3572 h 4"/>
              <a:gd name="T10" fmla="*/ 0 60000 65536"/>
              <a:gd name="T11" fmla="*/ 0 60000 65536"/>
              <a:gd name="T12" fmla="*/ 0 60000 65536"/>
              <a:gd name="T13" fmla="*/ 0 60000 65536"/>
              <a:gd name="T14" fmla="*/ 0 60000 65536"/>
              <a:gd name="T15" fmla="*/ 0 w 63"/>
              <a:gd name="T16" fmla="*/ 0 h 4"/>
              <a:gd name="T17" fmla="*/ 63 w 63"/>
              <a:gd name="T18" fmla="*/ 4 h 4"/>
            </a:gdLst>
            <a:ahLst/>
            <a:cxnLst>
              <a:cxn ang="T10">
                <a:pos x="T0" y="T1"/>
              </a:cxn>
              <a:cxn ang="T11">
                <a:pos x="T2" y="T3"/>
              </a:cxn>
              <a:cxn ang="T12">
                <a:pos x="T4" y="T5"/>
              </a:cxn>
              <a:cxn ang="T13">
                <a:pos x="T6" y="T7"/>
              </a:cxn>
              <a:cxn ang="T14">
                <a:pos x="T8" y="T9"/>
              </a:cxn>
            </a:cxnLst>
            <a:rect l="T15" t="T16" r="T17" b="T18"/>
            <a:pathLst>
              <a:path w="63" h="4">
                <a:moveTo>
                  <a:pt x="63" y="1"/>
                </a:moveTo>
                <a:lnTo>
                  <a:pt x="63" y="4"/>
                </a:lnTo>
                <a:lnTo>
                  <a:pt x="2" y="3"/>
                </a:lnTo>
                <a:lnTo>
                  <a:pt x="0" y="0"/>
                </a:lnTo>
                <a:lnTo>
                  <a:pt x="63" y="1"/>
                </a:lnTo>
                <a:close/>
              </a:path>
            </a:pathLst>
          </a:custGeom>
          <a:solidFill>
            <a:srgbClr val="000000"/>
          </a:solidFill>
          <a:ln w="9525">
            <a:noFill/>
            <a:round/>
            <a:headEnd/>
            <a:tailEnd/>
          </a:ln>
        </p:spPr>
        <p:txBody>
          <a:bodyPr lIns="82058" tIns="41029" rIns="82058" bIns="41029"/>
          <a:lstStyle/>
          <a:p>
            <a:endParaRPr lang="en-US"/>
          </a:p>
        </p:txBody>
      </p:sp>
      <p:sp>
        <p:nvSpPr>
          <p:cNvPr id="3210" name="Line 351"/>
          <p:cNvSpPr>
            <a:spLocks noChangeAspect="1" noChangeShapeType="1"/>
          </p:cNvSpPr>
          <p:nvPr/>
        </p:nvSpPr>
        <p:spPr bwMode="auto">
          <a:xfrm flipH="1">
            <a:off x="1277938" y="5961063"/>
            <a:ext cx="158750" cy="101600"/>
          </a:xfrm>
          <a:prstGeom prst="line">
            <a:avLst/>
          </a:prstGeom>
          <a:noFill/>
          <a:ln w="1588">
            <a:solidFill>
              <a:srgbClr val="000000"/>
            </a:solidFill>
            <a:round/>
            <a:headEnd/>
            <a:tailEnd/>
          </a:ln>
        </p:spPr>
        <p:txBody>
          <a:bodyPr/>
          <a:lstStyle/>
          <a:p>
            <a:endParaRPr lang="en-US"/>
          </a:p>
        </p:txBody>
      </p:sp>
      <p:sp>
        <p:nvSpPr>
          <p:cNvPr id="3211" name="Freeform 352"/>
          <p:cNvSpPr>
            <a:spLocks noChangeAspect="1"/>
          </p:cNvSpPr>
          <p:nvPr/>
        </p:nvSpPr>
        <p:spPr bwMode="auto">
          <a:xfrm>
            <a:off x="1273175" y="5956300"/>
            <a:ext cx="163513" cy="114300"/>
          </a:xfrm>
          <a:custGeom>
            <a:avLst/>
            <a:gdLst>
              <a:gd name="T0" fmla="*/ 163513 w 54"/>
              <a:gd name="T1" fmla="*/ 0 h 34"/>
              <a:gd name="T2" fmla="*/ 163513 w 54"/>
              <a:gd name="T3" fmla="*/ 10085 h 34"/>
              <a:gd name="T4" fmla="*/ 0 w 54"/>
              <a:gd name="T5" fmla="*/ 114300 h 34"/>
              <a:gd name="T6" fmla="*/ 0 w 54"/>
              <a:gd name="T7" fmla="*/ 107576 h 34"/>
              <a:gd name="T8" fmla="*/ 163513 w 54"/>
              <a:gd name="T9" fmla="*/ 0 h 34"/>
              <a:gd name="T10" fmla="*/ 0 60000 65536"/>
              <a:gd name="T11" fmla="*/ 0 60000 65536"/>
              <a:gd name="T12" fmla="*/ 0 60000 65536"/>
              <a:gd name="T13" fmla="*/ 0 60000 65536"/>
              <a:gd name="T14" fmla="*/ 0 60000 65536"/>
              <a:gd name="T15" fmla="*/ 0 w 54"/>
              <a:gd name="T16" fmla="*/ 0 h 34"/>
              <a:gd name="T17" fmla="*/ 54 w 54"/>
              <a:gd name="T18" fmla="*/ 34 h 34"/>
            </a:gdLst>
            <a:ahLst/>
            <a:cxnLst>
              <a:cxn ang="T10">
                <a:pos x="T0" y="T1"/>
              </a:cxn>
              <a:cxn ang="T11">
                <a:pos x="T2" y="T3"/>
              </a:cxn>
              <a:cxn ang="T12">
                <a:pos x="T4" y="T5"/>
              </a:cxn>
              <a:cxn ang="T13">
                <a:pos x="T6" y="T7"/>
              </a:cxn>
              <a:cxn ang="T14">
                <a:pos x="T8" y="T9"/>
              </a:cxn>
            </a:cxnLst>
            <a:rect l="T15" t="T16" r="T17" b="T18"/>
            <a:pathLst>
              <a:path w="54" h="34">
                <a:moveTo>
                  <a:pt x="54" y="0"/>
                </a:moveTo>
                <a:lnTo>
                  <a:pt x="54" y="3"/>
                </a:lnTo>
                <a:lnTo>
                  <a:pt x="0" y="34"/>
                </a:lnTo>
                <a:lnTo>
                  <a:pt x="0" y="32"/>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212" name="Freeform 353"/>
          <p:cNvSpPr>
            <a:spLocks noChangeAspect="1"/>
          </p:cNvSpPr>
          <p:nvPr/>
        </p:nvSpPr>
        <p:spPr bwMode="auto">
          <a:xfrm>
            <a:off x="1436688" y="5956300"/>
            <a:ext cx="166687" cy="114300"/>
          </a:xfrm>
          <a:custGeom>
            <a:avLst/>
            <a:gdLst>
              <a:gd name="T0" fmla="*/ 166687 w 55"/>
              <a:gd name="T1" fmla="*/ 107576 h 34"/>
              <a:gd name="T2" fmla="*/ 166687 w 55"/>
              <a:gd name="T3" fmla="*/ 110938 h 34"/>
              <a:gd name="T4" fmla="*/ 163656 w 55"/>
              <a:gd name="T5" fmla="*/ 114300 h 34"/>
              <a:gd name="T6" fmla="*/ 0 w 55"/>
              <a:gd name="T7" fmla="*/ 10085 h 34"/>
              <a:gd name="T8" fmla="*/ 0 w 55"/>
              <a:gd name="T9" fmla="*/ 0 h 34"/>
              <a:gd name="T10" fmla="*/ 166687 w 55"/>
              <a:gd name="T11" fmla="*/ 107576 h 34"/>
              <a:gd name="T12" fmla="*/ 0 60000 65536"/>
              <a:gd name="T13" fmla="*/ 0 60000 65536"/>
              <a:gd name="T14" fmla="*/ 0 60000 65536"/>
              <a:gd name="T15" fmla="*/ 0 60000 65536"/>
              <a:gd name="T16" fmla="*/ 0 60000 65536"/>
              <a:gd name="T17" fmla="*/ 0 60000 65536"/>
              <a:gd name="T18" fmla="*/ 0 w 55"/>
              <a:gd name="T19" fmla="*/ 0 h 34"/>
              <a:gd name="T20" fmla="*/ 55 w 5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5" h="34">
                <a:moveTo>
                  <a:pt x="55" y="32"/>
                </a:moveTo>
                <a:lnTo>
                  <a:pt x="55" y="33"/>
                </a:lnTo>
                <a:lnTo>
                  <a:pt x="54" y="34"/>
                </a:lnTo>
                <a:lnTo>
                  <a:pt x="0" y="3"/>
                </a:lnTo>
                <a:lnTo>
                  <a:pt x="0" y="0"/>
                </a:lnTo>
                <a:lnTo>
                  <a:pt x="55" y="32"/>
                </a:lnTo>
                <a:close/>
              </a:path>
            </a:pathLst>
          </a:custGeom>
          <a:solidFill>
            <a:srgbClr val="000000"/>
          </a:solidFill>
          <a:ln w="9525">
            <a:noFill/>
            <a:round/>
            <a:headEnd/>
            <a:tailEnd/>
          </a:ln>
        </p:spPr>
        <p:txBody>
          <a:bodyPr lIns="82058" tIns="41029" rIns="82058" bIns="41029"/>
          <a:lstStyle/>
          <a:p>
            <a:endParaRPr lang="en-US"/>
          </a:p>
        </p:txBody>
      </p:sp>
      <p:sp>
        <p:nvSpPr>
          <p:cNvPr id="3213" name="Line 354"/>
          <p:cNvSpPr>
            <a:spLocks noChangeAspect="1" noChangeShapeType="1"/>
          </p:cNvSpPr>
          <p:nvPr/>
        </p:nvSpPr>
        <p:spPr bwMode="auto">
          <a:xfrm flipH="1" flipV="1">
            <a:off x="1439863" y="5961063"/>
            <a:ext cx="160337" cy="101600"/>
          </a:xfrm>
          <a:prstGeom prst="line">
            <a:avLst/>
          </a:prstGeom>
          <a:noFill/>
          <a:ln w="1588">
            <a:solidFill>
              <a:srgbClr val="000000"/>
            </a:solidFill>
            <a:round/>
            <a:headEnd/>
            <a:tailEnd/>
          </a:ln>
        </p:spPr>
        <p:txBody>
          <a:bodyPr/>
          <a:lstStyle/>
          <a:p>
            <a:endParaRPr lang="en-US"/>
          </a:p>
        </p:txBody>
      </p:sp>
      <p:sp>
        <p:nvSpPr>
          <p:cNvPr id="3214" name="Line 355"/>
          <p:cNvSpPr>
            <a:spLocks noChangeAspect="1" noChangeShapeType="1"/>
          </p:cNvSpPr>
          <p:nvPr/>
        </p:nvSpPr>
        <p:spPr bwMode="auto">
          <a:xfrm flipV="1">
            <a:off x="942975" y="5729288"/>
            <a:ext cx="146050" cy="165100"/>
          </a:xfrm>
          <a:prstGeom prst="line">
            <a:avLst/>
          </a:prstGeom>
          <a:noFill/>
          <a:ln w="1588">
            <a:solidFill>
              <a:srgbClr val="000000"/>
            </a:solidFill>
            <a:round/>
            <a:headEnd/>
            <a:tailEnd/>
          </a:ln>
        </p:spPr>
        <p:txBody>
          <a:bodyPr/>
          <a:lstStyle/>
          <a:p>
            <a:endParaRPr lang="en-US"/>
          </a:p>
        </p:txBody>
      </p:sp>
      <p:sp>
        <p:nvSpPr>
          <p:cNvPr id="3215" name="Freeform 356"/>
          <p:cNvSpPr>
            <a:spLocks noChangeAspect="1"/>
          </p:cNvSpPr>
          <p:nvPr/>
        </p:nvSpPr>
        <p:spPr bwMode="auto">
          <a:xfrm>
            <a:off x="933450" y="5719763"/>
            <a:ext cx="163513" cy="179387"/>
          </a:xfrm>
          <a:custGeom>
            <a:avLst/>
            <a:gdLst>
              <a:gd name="T0" fmla="*/ 12112 w 54"/>
              <a:gd name="T1" fmla="*/ 179387 h 53"/>
              <a:gd name="T2" fmla="*/ 0 w 54"/>
              <a:gd name="T3" fmla="*/ 179387 h 53"/>
              <a:gd name="T4" fmla="*/ 157457 w 54"/>
              <a:gd name="T5" fmla="*/ 0 h 53"/>
              <a:gd name="T6" fmla="*/ 163513 w 54"/>
              <a:gd name="T7" fmla="*/ 10154 h 53"/>
              <a:gd name="T8" fmla="*/ 12112 w 54"/>
              <a:gd name="T9" fmla="*/ 179387 h 53"/>
              <a:gd name="T10" fmla="*/ 0 60000 65536"/>
              <a:gd name="T11" fmla="*/ 0 60000 65536"/>
              <a:gd name="T12" fmla="*/ 0 60000 65536"/>
              <a:gd name="T13" fmla="*/ 0 60000 65536"/>
              <a:gd name="T14" fmla="*/ 0 60000 65536"/>
              <a:gd name="T15" fmla="*/ 0 w 54"/>
              <a:gd name="T16" fmla="*/ 0 h 53"/>
              <a:gd name="T17" fmla="*/ 54 w 54"/>
              <a:gd name="T18" fmla="*/ 53 h 53"/>
            </a:gdLst>
            <a:ahLst/>
            <a:cxnLst>
              <a:cxn ang="T10">
                <a:pos x="T0" y="T1"/>
              </a:cxn>
              <a:cxn ang="T11">
                <a:pos x="T2" y="T3"/>
              </a:cxn>
              <a:cxn ang="T12">
                <a:pos x="T4" y="T5"/>
              </a:cxn>
              <a:cxn ang="T13">
                <a:pos x="T6" y="T7"/>
              </a:cxn>
              <a:cxn ang="T14">
                <a:pos x="T8" y="T9"/>
              </a:cxn>
            </a:cxnLst>
            <a:rect l="T15" t="T16" r="T17" b="T18"/>
            <a:pathLst>
              <a:path w="54" h="53">
                <a:moveTo>
                  <a:pt x="4" y="53"/>
                </a:moveTo>
                <a:lnTo>
                  <a:pt x="0" y="53"/>
                </a:lnTo>
                <a:lnTo>
                  <a:pt x="52" y="0"/>
                </a:lnTo>
                <a:lnTo>
                  <a:pt x="54" y="3"/>
                </a:lnTo>
                <a:lnTo>
                  <a:pt x="4" y="53"/>
                </a:lnTo>
                <a:close/>
              </a:path>
            </a:pathLst>
          </a:custGeom>
          <a:solidFill>
            <a:srgbClr val="000000"/>
          </a:solidFill>
          <a:ln w="9525">
            <a:noFill/>
            <a:round/>
            <a:headEnd/>
            <a:tailEnd/>
          </a:ln>
        </p:spPr>
        <p:txBody>
          <a:bodyPr lIns="82058" tIns="41029" rIns="82058" bIns="41029"/>
          <a:lstStyle/>
          <a:p>
            <a:endParaRPr lang="en-US"/>
          </a:p>
        </p:txBody>
      </p:sp>
      <p:sp>
        <p:nvSpPr>
          <p:cNvPr id="3216" name="Freeform 357"/>
          <p:cNvSpPr>
            <a:spLocks noChangeAspect="1"/>
          </p:cNvSpPr>
          <p:nvPr/>
        </p:nvSpPr>
        <p:spPr bwMode="auto">
          <a:xfrm>
            <a:off x="933450" y="5899150"/>
            <a:ext cx="163513" cy="174625"/>
          </a:xfrm>
          <a:custGeom>
            <a:avLst/>
            <a:gdLst>
              <a:gd name="T0" fmla="*/ 0 w 54"/>
              <a:gd name="T1" fmla="*/ 0 h 52"/>
              <a:gd name="T2" fmla="*/ 12112 w 54"/>
              <a:gd name="T3" fmla="*/ 0 h 52"/>
              <a:gd name="T4" fmla="*/ 163513 w 54"/>
              <a:gd name="T5" fmla="*/ 167909 h 52"/>
              <a:gd name="T6" fmla="*/ 157457 w 54"/>
              <a:gd name="T7" fmla="*/ 174625 h 52"/>
              <a:gd name="T8" fmla="*/ 0 w 54"/>
              <a:gd name="T9" fmla="*/ 0 h 52"/>
              <a:gd name="T10" fmla="*/ 0 60000 65536"/>
              <a:gd name="T11" fmla="*/ 0 60000 65536"/>
              <a:gd name="T12" fmla="*/ 0 60000 65536"/>
              <a:gd name="T13" fmla="*/ 0 60000 65536"/>
              <a:gd name="T14" fmla="*/ 0 60000 65536"/>
              <a:gd name="T15" fmla="*/ 0 w 54"/>
              <a:gd name="T16" fmla="*/ 0 h 52"/>
              <a:gd name="T17" fmla="*/ 54 w 54"/>
              <a:gd name="T18" fmla="*/ 52 h 52"/>
            </a:gdLst>
            <a:ahLst/>
            <a:cxnLst>
              <a:cxn ang="T10">
                <a:pos x="T0" y="T1"/>
              </a:cxn>
              <a:cxn ang="T11">
                <a:pos x="T2" y="T3"/>
              </a:cxn>
              <a:cxn ang="T12">
                <a:pos x="T4" y="T5"/>
              </a:cxn>
              <a:cxn ang="T13">
                <a:pos x="T6" y="T7"/>
              </a:cxn>
              <a:cxn ang="T14">
                <a:pos x="T8" y="T9"/>
              </a:cxn>
            </a:cxnLst>
            <a:rect l="T15" t="T16" r="T17" b="T18"/>
            <a:pathLst>
              <a:path w="54" h="52">
                <a:moveTo>
                  <a:pt x="0" y="0"/>
                </a:moveTo>
                <a:lnTo>
                  <a:pt x="4" y="0"/>
                </a:lnTo>
                <a:lnTo>
                  <a:pt x="54" y="50"/>
                </a:lnTo>
                <a:lnTo>
                  <a:pt x="52" y="52"/>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217" name="Line 358"/>
          <p:cNvSpPr>
            <a:spLocks noChangeAspect="1" noChangeShapeType="1"/>
          </p:cNvSpPr>
          <p:nvPr/>
        </p:nvSpPr>
        <p:spPr bwMode="auto">
          <a:xfrm>
            <a:off x="942975" y="5902325"/>
            <a:ext cx="146050" cy="163513"/>
          </a:xfrm>
          <a:prstGeom prst="line">
            <a:avLst/>
          </a:prstGeom>
          <a:noFill/>
          <a:ln w="1588">
            <a:solidFill>
              <a:srgbClr val="000000"/>
            </a:solidFill>
            <a:round/>
            <a:headEnd/>
            <a:tailEnd/>
          </a:ln>
        </p:spPr>
        <p:txBody>
          <a:bodyPr/>
          <a:lstStyle/>
          <a:p>
            <a:endParaRPr lang="en-US"/>
          </a:p>
        </p:txBody>
      </p:sp>
      <p:sp>
        <p:nvSpPr>
          <p:cNvPr id="3218" name="Line 359"/>
          <p:cNvSpPr>
            <a:spLocks noChangeAspect="1" noChangeShapeType="1"/>
          </p:cNvSpPr>
          <p:nvPr/>
        </p:nvSpPr>
        <p:spPr bwMode="auto">
          <a:xfrm flipH="1">
            <a:off x="1095375" y="6065838"/>
            <a:ext cx="174625" cy="4762"/>
          </a:xfrm>
          <a:prstGeom prst="line">
            <a:avLst/>
          </a:prstGeom>
          <a:noFill/>
          <a:ln w="1588">
            <a:solidFill>
              <a:srgbClr val="000000"/>
            </a:solidFill>
            <a:round/>
            <a:headEnd/>
            <a:tailEnd/>
          </a:ln>
        </p:spPr>
        <p:txBody>
          <a:bodyPr/>
          <a:lstStyle/>
          <a:p>
            <a:endParaRPr lang="en-US"/>
          </a:p>
        </p:txBody>
      </p:sp>
      <p:sp>
        <p:nvSpPr>
          <p:cNvPr id="3219" name="Freeform 360"/>
          <p:cNvSpPr>
            <a:spLocks noChangeAspect="1"/>
          </p:cNvSpPr>
          <p:nvPr/>
        </p:nvSpPr>
        <p:spPr bwMode="auto">
          <a:xfrm>
            <a:off x="1089025" y="6064250"/>
            <a:ext cx="184150" cy="9525"/>
          </a:xfrm>
          <a:custGeom>
            <a:avLst/>
            <a:gdLst>
              <a:gd name="T0" fmla="*/ 184150 w 61"/>
              <a:gd name="T1" fmla="*/ 0 h 3"/>
              <a:gd name="T2" fmla="*/ 184150 w 61"/>
              <a:gd name="T3" fmla="*/ 6350 h 3"/>
              <a:gd name="T4" fmla="*/ 0 w 61"/>
              <a:gd name="T5" fmla="*/ 9525 h 3"/>
              <a:gd name="T6" fmla="*/ 6038 w 61"/>
              <a:gd name="T7" fmla="*/ 3175 h 3"/>
              <a:gd name="T8" fmla="*/ 184150 w 61"/>
              <a:gd name="T9" fmla="*/ 0 h 3"/>
              <a:gd name="T10" fmla="*/ 0 60000 65536"/>
              <a:gd name="T11" fmla="*/ 0 60000 65536"/>
              <a:gd name="T12" fmla="*/ 0 60000 65536"/>
              <a:gd name="T13" fmla="*/ 0 60000 65536"/>
              <a:gd name="T14" fmla="*/ 0 60000 65536"/>
              <a:gd name="T15" fmla="*/ 0 w 61"/>
              <a:gd name="T16" fmla="*/ 0 h 3"/>
              <a:gd name="T17" fmla="*/ 61 w 61"/>
              <a:gd name="T18" fmla="*/ 3 h 3"/>
            </a:gdLst>
            <a:ahLst/>
            <a:cxnLst>
              <a:cxn ang="T10">
                <a:pos x="T0" y="T1"/>
              </a:cxn>
              <a:cxn ang="T11">
                <a:pos x="T2" y="T3"/>
              </a:cxn>
              <a:cxn ang="T12">
                <a:pos x="T4" y="T5"/>
              </a:cxn>
              <a:cxn ang="T13">
                <a:pos x="T6" y="T7"/>
              </a:cxn>
              <a:cxn ang="T14">
                <a:pos x="T8" y="T9"/>
              </a:cxn>
            </a:cxnLst>
            <a:rect l="T15" t="T16" r="T17" b="T18"/>
            <a:pathLst>
              <a:path w="61" h="3">
                <a:moveTo>
                  <a:pt x="61" y="0"/>
                </a:moveTo>
                <a:lnTo>
                  <a:pt x="61" y="2"/>
                </a:lnTo>
                <a:lnTo>
                  <a:pt x="0" y="3"/>
                </a:lnTo>
                <a:lnTo>
                  <a:pt x="2" y="1"/>
                </a:lnTo>
                <a:lnTo>
                  <a:pt x="61" y="0"/>
                </a:lnTo>
                <a:close/>
              </a:path>
            </a:pathLst>
          </a:custGeom>
          <a:solidFill>
            <a:srgbClr val="000000"/>
          </a:solidFill>
          <a:ln w="9525">
            <a:noFill/>
            <a:round/>
            <a:headEnd/>
            <a:tailEnd/>
          </a:ln>
        </p:spPr>
        <p:txBody>
          <a:bodyPr lIns="82058" tIns="41029" rIns="82058" bIns="41029"/>
          <a:lstStyle/>
          <a:p>
            <a:endParaRPr lang="en-US"/>
          </a:p>
        </p:txBody>
      </p:sp>
      <p:grpSp>
        <p:nvGrpSpPr>
          <p:cNvPr id="23" name="Group 369"/>
          <p:cNvGrpSpPr>
            <a:grpSpLocks noChangeAspect="1"/>
          </p:cNvGrpSpPr>
          <p:nvPr/>
        </p:nvGrpSpPr>
        <p:grpSpPr bwMode="auto">
          <a:xfrm>
            <a:off x="1608138" y="5716588"/>
            <a:ext cx="185737" cy="53975"/>
            <a:chOff x="581" y="2755"/>
            <a:chExt cx="61" cy="16"/>
          </a:xfrm>
        </p:grpSpPr>
        <p:sp>
          <p:nvSpPr>
            <p:cNvPr id="3605" name="Line 365"/>
            <p:cNvSpPr>
              <a:spLocks noChangeAspect="1" noChangeShapeType="1"/>
            </p:cNvSpPr>
            <p:nvPr/>
          </p:nvSpPr>
          <p:spPr bwMode="auto">
            <a:xfrm flipH="1">
              <a:off x="582" y="2756"/>
              <a:ext cx="59" cy="3"/>
            </a:xfrm>
            <a:prstGeom prst="line">
              <a:avLst/>
            </a:prstGeom>
            <a:noFill/>
            <a:ln w="1588">
              <a:solidFill>
                <a:srgbClr val="000000"/>
              </a:solidFill>
              <a:round/>
              <a:headEnd/>
              <a:tailEnd/>
            </a:ln>
          </p:spPr>
          <p:txBody>
            <a:bodyPr/>
            <a:lstStyle/>
            <a:p>
              <a:endParaRPr lang="en-US"/>
            </a:p>
          </p:txBody>
        </p:sp>
        <p:sp>
          <p:nvSpPr>
            <p:cNvPr id="3606" name="Freeform 366"/>
            <p:cNvSpPr>
              <a:spLocks noChangeAspect="1"/>
            </p:cNvSpPr>
            <p:nvPr/>
          </p:nvSpPr>
          <p:spPr bwMode="auto">
            <a:xfrm>
              <a:off x="581" y="2755"/>
              <a:ext cx="61" cy="5"/>
            </a:xfrm>
            <a:custGeom>
              <a:avLst/>
              <a:gdLst>
                <a:gd name="T0" fmla="*/ 61 w 61"/>
                <a:gd name="T1" fmla="*/ 0 h 5"/>
                <a:gd name="T2" fmla="*/ 61 w 61"/>
                <a:gd name="T3" fmla="*/ 2 h 5"/>
                <a:gd name="T4" fmla="*/ 1 w 61"/>
                <a:gd name="T5" fmla="*/ 5 h 5"/>
                <a:gd name="T6" fmla="*/ 0 w 61"/>
                <a:gd name="T7" fmla="*/ 2 h 5"/>
                <a:gd name="T8" fmla="*/ 61 w 61"/>
                <a:gd name="T9" fmla="*/ 0 h 5"/>
                <a:gd name="T10" fmla="*/ 0 60000 65536"/>
                <a:gd name="T11" fmla="*/ 0 60000 65536"/>
                <a:gd name="T12" fmla="*/ 0 60000 65536"/>
                <a:gd name="T13" fmla="*/ 0 60000 65536"/>
                <a:gd name="T14" fmla="*/ 0 60000 65536"/>
                <a:gd name="T15" fmla="*/ 0 w 61"/>
                <a:gd name="T16" fmla="*/ 0 h 5"/>
                <a:gd name="T17" fmla="*/ 61 w 61"/>
                <a:gd name="T18" fmla="*/ 5 h 5"/>
              </a:gdLst>
              <a:ahLst/>
              <a:cxnLst>
                <a:cxn ang="T10">
                  <a:pos x="T0" y="T1"/>
                </a:cxn>
                <a:cxn ang="T11">
                  <a:pos x="T2" y="T3"/>
                </a:cxn>
                <a:cxn ang="T12">
                  <a:pos x="T4" y="T5"/>
                </a:cxn>
                <a:cxn ang="T13">
                  <a:pos x="T6" y="T7"/>
                </a:cxn>
                <a:cxn ang="T14">
                  <a:pos x="T8" y="T9"/>
                </a:cxn>
              </a:cxnLst>
              <a:rect l="T15" t="T16" r="T17" b="T18"/>
              <a:pathLst>
                <a:path w="61" h="5">
                  <a:moveTo>
                    <a:pt x="61" y="0"/>
                  </a:moveTo>
                  <a:lnTo>
                    <a:pt x="61" y="2"/>
                  </a:lnTo>
                  <a:lnTo>
                    <a:pt x="1" y="5"/>
                  </a:lnTo>
                  <a:lnTo>
                    <a:pt x="0" y="2"/>
                  </a:lnTo>
                  <a:lnTo>
                    <a:pt x="61" y="0"/>
                  </a:lnTo>
                  <a:close/>
                </a:path>
              </a:pathLst>
            </a:custGeom>
            <a:solidFill>
              <a:srgbClr val="000000"/>
            </a:solidFill>
            <a:ln w="9525">
              <a:noFill/>
              <a:round/>
              <a:headEnd/>
              <a:tailEnd/>
            </a:ln>
          </p:spPr>
          <p:txBody>
            <a:bodyPr lIns="82058" tIns="41029" rIns="82058" bIns="41029"/>
            <a:lstStyle/>
            <a:p>
              <a:endParaRPr lang="en-US"/>
            </a:p>
          </p:txBody>
        </p:sp>
        <p:sp>
          <p:nvSpPr>
            <p:cNvPr id="3607" name="Freeform 367"/>
            <p:cNvSpPr>
              <a:spLocks noChangeAspect="1"/>
            </p:cNvSpPr>
            <p:nvPr/>
          </p:nvSpPr>
          <p:spPr bwMode="auto">
            <a:xfrm>
              <a:off x="584" y="2766"/>
              <a:ext cx="55" cy="5"/>
            </a:xfrm>
            <a:custGeom>
              <a:avLst/>
              <a:gdLst>
                <a:gd name="T0" fmla="*/ 55 w 55"/>
                <a:gd name="T1" fmla="*/ 0 h 5"/>
                <a:gd name="T2" fmla="*/ 55 w 55"/>
                <a:gd name="T3" fmla="*/ 3 h 5"/>
                <a:gd name="T4" fmla="*/ 0 w 55"/>
                <a:gd name="T5" fmla="*/ 5 h 5"/>
                <a:gd name="T6" fmla="*/ 0 w 55"/>
                <a:gd name="T7" fmla="*/ 2 h 5"/>
                <a:gd name="T8" fmla="*/ 55 w 55"/>
                <a:gd name="T9" fmla="*/ 0 h 5"/>
                <a:gd name="T10" fmla="*/ 0 60000 65536"/>
                <a:gd name="T11" fmla="*/ 0 60000 65536"/>
                <a:gd name="T12" fmla="*/ 0 60000 65536"/>
                <a:gd name="T13" fmla="*/ 0 60000 65536"/>
                <a:gd name="T14" fmla="*/ 0 60000 65536"/>
                <a:gd name="T15" fmla="*/ 0 w 55"/>
                <a:gd name="T16" fmla="*/ 0 h 5"/>
                <a:gd name="T17" fmla="*/ 55 w 55"/>
                <a:gd name="T18" fmla="*/ 5 h 5"/>
              </a:gdLst>
              <a:ahLst/>
              <a:cxnLst>
                <a:cxn ang="T10">
                  <a:pos x="T0" y="T1"/>
                </a:cxn>
                <a:cxn ang="T11">
                  <a:pos x="T2" y="T3"/>
                </a:cxn>
                <a:cxn ang="T12">
                  <a:pos x="T4" y="T5"/>
                </a:cxn>
                <a:cxn ang="T13">
                  <a:pos x="T6" y="T7"/>
                </a:cxn>
                <a:cxn ang="T14">
                  <a:pos x="T8" y="T9"/>
                </a:cxn>
              </a:cxnLst>
              <a:rect l="T15" t="T16" r="T17" b="T18"/>
              <a:pathLst>
                <a:path w="55" h="5">
                  <a:moveTo>
                    <a:pt x="55" y="0"/>
                  </a:moveTo>
                  <a:lnTo>
                    <a:pt x="55" y="3"/>
                  </a:lnTo>
                  <a:lnTo>
                    <a:pt x="0" y="5"/>
                  </a:lnTo>
                  <a:lnTo>
                    <a:pt x="0" y="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608" name="Line 368"/>
            <p:cNvSpPr>
              <a:spLocks noChangeAspect="1" noChangeShapeType="1"/>
            </p:cNvSpPr>
            <p:nvPr/>
          </p:nvSpPr>
          <p:spPr bwMode="auto">
            <a:xfrm flipH="1">
              <a:off x="585" y="2767"/>
              <a:ext cx="54" cy="2"/>
            </a:xfrm>
            <a:prstGeom prst="line">
              <a:avLst/>
            </a:prstGeom>
            <a:noFill/>
            <a:ln w="1588">
              <a:solidFill>
                <a:srgbClr val="000000"/>
              </a:solidFill>
              <a:round/>
              <a:headEnd/>
              <a:tailEnd/>
            </a:ln>
          </p:spPr>
          <p:txBody>
            <a:bodyPr/>
            <a:lstStyle/>
            <a:p>
              <a:endParaRPr lang="en-US"/>
            </a:p>
          </p:txBody>
        </p:sp>
      </p:grpSp>
      <p:sp>
        <p:nvSpPr>
          <p:cNvPr id="3221" name="Rectangle 370"/>
          <p:cNvSpPr>
            <a:spLocks noChangeAspect="1" noChangeArrowheads="1"/>
          </p:cNvSpPr>
          <p:nvPr/>
        </p:nvSpPr>
        <p:spPr bwMode="auto">
          <a:xfrm>
            <a:off x="2395538" y="5491163"/>
            <a:ext cx="128587" cy="198437"/>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grpSp>
        <p:nvGrpSpPr>
          <p:cNvPr id="24" name="Group 375"/>
          <p:cNvGrpSpPr>
            <a:grpSpLocks noChangeAspect="1"/>
          </p:cNvGrpSpPr>
          <p:nvPr/>
        </p:nvGrpSpPr>
        <p:grpSpPr bwMode="auto">
          <a:xfrm>
            <a:off x="2428875" y="5632450"/>
            <a:ext cx="39688" cy="98425"/>
            <a:chOff x="853" y="2730"/>
            <a:chExt cx="13" cy="29"/>
          </a:xfrm>
        </p:grpSpPr>
        <p:sp>
          <p:nvSpPr>
            <p:cNvPr id="3601" name="Line 371"/>
            <p:cNvSpPr>
              <a:spLocks noChangeAspect="1" noChangeShapeType="1"/>
            </p:cNvSpPr>
            <p:nvPr/>
          </p:nvSpPr>
          <p:spPr bwMode="auto">
            <a:xfrm>
              <a:off x="855" y="2731"/>
              <a:ext cx="1" cy="27"/>
            </a:xfrm>
            <a:prstGeom prst="line">
              <a:avLst/>
            </a:prstGeom>
            <a:noFill/>
            <a:ln w="1588">
              <a:solidFill>
                <a:srgbClr val="000000"/>
              </a:solidFill>
              <a:round/>
              <a:headEnd/>
              <a:tailEnd/>
            </a:ln>
          </p:spPr>
          <p:txBody>
            <a:bodyPr/>
            <a:lstStyle/>
            <a:p>
              <a:endParaRPr lang="en-US"/>
            </a:p>
          </p:txBody>
        </p:sp>
        <p:sp>
          <p:nvSpPr>
            <p:cNvPr id="3602" name="Freeform 372"/>
            <p:cNvSpPr>
              <a:spLocks noChangeAspect="1"/>
            </p:cNvSpPr>
            <p:nvPr/>
          </p:nvSpPr>
          <p:spPr bwMode="auto">
            <a:xfrm>
              <a:off x="853" y="2730"/>
              <a:ext cx="4" cy="29"/>
            </a:xfrm>
            <a:custGeom>
              <a:avLst/>
              <a:gdLst>
                <a:gd name="T0" fmla="*/ 0 w 4"/>
                <a:gd name="T1" fmla="*/ 0 h 29"/>
                <a:gd name="T2" fmla="*/ 3 w 4"/>
                <a:gd name="T3" fmla="*/ 0 h 29"/>
                <a:gd name="T4" fmla="*/ 4 w 4"/>
                <a:gd name="T5" fmla="*/ 29 h 29"/>
                <a:gd name="T6" fmla="*/ 1 w 4"/>
                <a:gd name="T7" fmla="*/ 29 h 29"/>
                <a:gd name="T8" fmla="*/ 0 w 4"/>
                <a:gd name="T9" fmla="*/ 0 h 29"/>
                <a:gd name="T10" fmla="*/ 0 60000 65536"/>
                <a:gd name="T11" fmla="*/ 0 60000 65536"/>
                <a:gd name="T12" fmla="*/ 0 60000 65536"/>
                <a:gd name="T13" fmla="*/ 0 60000 65536"/>
                <a:gd name="T14" fmla="*/ 0 60000 65536"/>
                <a:gd name="T15" fmla="*/ 0 w 4"/>
                <a:gd name="T16" fmla="*/ 0 h 29"/>
                <a:gd name="T17" fmla="*/ 4 w 4"/>
                <a:gd name="T18" fmla="*/ 29 h 29"/>
              </a:gdLst>
              <a:ahLst/>
              <a:cxnLst>
                <a:cxn ang="T10">
                  <a:pos x="T0" y="T1"/>
                </a:cxn>
                <a:cxn ang="T11">
                  <a:pos x="T2" y="T3"/>
                </a:cxn>
                <a:cxn ang="T12">
                  <a:pos x="T4" y="T5"/>
                </a:cxn>
                <a:cxn ang="T13">
                  <a:pos x="T6" y="T7"/>
                </a:cxn>
                <a:cxn ang="T14">
                  <a:pos x="T8" y="T9"/>
                </a:cxn>
              </a:cxnLst>
              <a:rect l="T15" t="T16" r="T17" b="T18"/>
              <a:pathLst>
                <a:path w="4" h="29">
                  <a:moveTo>
                    <a:pt x="0" y="0"/>
                  </a:moveTo>
                  <a:lnTo>
                    <a:pt x="3" y="0"/>
                  </a:lnTo>
                  <a:lnTo>
                    <a:pt x="4" y="29"/>
                  </a:lnTo>
                  <a:lnTo>
                    <a:pt x="1" y="29"/>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603" name="Freeform 373"/>
            <p:cNvSpPr>
              <a:spLocks noChangeAspect="1"/>
            </p:cNvSpPr>
            <p:nvPr/>
          </p:nvSpPr>
          <p:spPr bwMode="auto">
            <a:xfrm>
              <a:off x="862" y="2730"/>
              <a:ext cx="4" cy="29"/>
            </a:xfrm>
            <a:custGeom>
              <a:avLst/>
              <a:gdLst>
                <a:gd name="T0" fmla="*/ 0 w 4"/>
                <a:gd name="T1" fmla="*/ 0 h 29"/>
                <a:gd name="T2" fmla="*/ 3 w 4"/>
                <a:gd name="T3" fmla="*/ 0 h 29"/>
                <a:gd name="T4" fmla="*/ 4 w 4"/>
                <a:gd name="T5" fmla="*/ 29 h 29"/>
                <a:gd name="T6" fmla="*/ 1 w 4"/>
                <a:gd name="T7" fmla="*/ 29 h 29"/>
                <a:gd name="T8" fmla="*/ 0 w 4"/>
                <a:gd name="T9" fmla="*/ 0 h 29"/>
                <a:gd name="T10" fmla="*/ 0 60000 65536"/>
                <a:gd name="T11" fmla="*/ 0 60000 65536"/>
                <a:gd name="T12" fmla="*/ 0 60000 65536"/>
                <a:gd name="T13" fmla="*/ 0 60000 65536"/>
                <a:gd name="T14" fmla="*/ 0 60000 65536"/>
                <a:gd name="T15" fmla="*/ 0 w 4"/>
                <a:gd name="T16" fmla="*/ 0 h 29"/>
                <a:gd name="T17" fmla="*/ 4 w 4"/>
                <a:gd name="T18" fmla="*/ 29 h 29"/>
              </a:gdLst>
              <a:ahLst/>
              <a:cxnLst>
                <a:cxn ang="T10">
                  <a:pos x="T0" y="T1"/>
                </a:cxn>
                <a:cxn ang="T11">
                  <a:pos x="T2" y="T3"/>
                </a:cxn>
                <a:cxn ang="T12">
                  <a:pos x="T4" y="T5"/>
                </a:cxn>
                <a:cxn ang="T13">
                  <a:pos x="T6" y="T7"/>
                </a:cxn>
                <a:cxn ang="T14">
                  <a:pos x="T8" y="T9"/>
                </a:cxn>
              </a:cxnLst>
              <a:rect l="T15" t="T16" r="T17" b="T18"/>
              <a:pathLst>
                <a:path w="4" h="29">
                  <a:moveTo>
                    <a:pt x="0" y="0"/>
                  </a:moveTo>
                  <a:lnTo>
                    <a:pt x="3" y="0"/>
                  </a:lnTo>
                  <a:lnTo>
                    <a:pt x="4" y="29"/>
                  </a:lnTo>
                  <a:lnTo>
                    <a:pt x="1" y="29"/>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604" name="Line 374"/>
            <p:cNvSpPr>
              <a:spLocks noChangeAspect="1" noChangeShapeType="1"/>
            </p:cNvSpPr>
            <p:nvPr/>
          </p:nvSpPr>
          <p:spPr bwMode="auto">
            <a:xfrm>
              <a:off x="864" y="2730"/>
              <a:ext cx="1" cy="28"/>
            </a:xfrm>
            <a:prstGeom prst="line">
              <a:avLst/>
            </a:prstGeom>
            <a:noFill/>
            <a:ln w="1588">
              <a:solidFill>
                <a:srgbClr val="000000"/>
              </a:solidFill>
              <a:round/>
              <a:headEnd/>
              <a:tailEnd/>
            </a:ln>
          </p:spPr>
          <p:txBody>
            <a:bodyPr/>
            <a:lstStyle/>
            <a:p>
              <a:endParaRPr lang="en-US"/>
            </a:p>
          </p:txBody>
        </p:sp>
      </p:grpSp>
      <p:sp>
        <p:nvSpPr>
          <p:cNvPr id="3223" name="Rectangle 390"/>
          <p:cNvSpPr>
            <a:spLocks noChangeAspect="1" noChangeArrowheads="1"/>
          </p:cNvSpPr>
          <p:nvPr/>
        </p:nvSpPr>
        <p:spPr bwMode="auto">
          <a:xfrm>
            <a:off x="2847975" y="5715000"/>
            <a:ext cx="109538" cy="198438"/>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S</a:t>
            </a:r>
            <a:endParaRPr lang="en-US" sz="1300">
              <a:ea typeface="ＭＳ Ｐゴシック" pitchFamily="1" charset="-128"/>
            </a:endParaRPr>
          </a:p>
        </p:txBody>
      </p:sp>
      <p:sp>
        <p:nvSpPr>
          <p:cNvPr id="3224" name="Rectangle 391"/>
          <p:cNvSpPr>
            <a:spLocks noChangeAspect="1" noChangeArrowheads="1"/>
          </p:cNvSpPr>
          <p:nvPr/>
        </p:nvSpPr>
        <p:spPr bwMode="auto">
          <a:xfrm>
            <a:off x="2830513" y="5930900"/>
            <a:ext cx="128587" cy="198438"/>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sp>
        <p:nvSpPr>
          <p:cNvPr id="3225" name="Rectangle 392"/>
          <p:cNvSpPr>
            <a:spLocks noChangeAspect="1" noChangeArrowheads="1"/>
          </p:cNvSpPr>
          <p:nvPr/>
        </p:nvSpPr>
        <p:spPr bwMode="auto">
          <a:xfrm>
            <a:off x="2838450" y="5483225"/>
            <a:ext cx="128588" cy="198438"/>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grpSp>
        <p:nvGrpSpPr>
          <p:cNvPr id="25" name="Group 399"/>
          <p:cNvGrpSpPr>
            <a:grpSpLocks noChangeAspect="1"/>
          </p:cNvGrpSpPr>
          <p:nvPr/>
        </p:nvGrpSpPr>
        <p:grpSpPr bwMode="auto">
          <a:xfrm>
            <a:off x="2873375" y="5868988"/>
            <a:ext cx="44450" cy="92075"/>
            <a:chOff x="996" y="2810"/>
            <a:chExt cx="15" cy="28"/>
          </a:xfrm>
        </p:grpSpPr>
        <p:sp>
          <p:nvSpPr>
            <p:cNvPr id="3597" name="Line 395"/>
            <p:cNvSpPr>
              <a:spLocks noChangeAspect="1" noChangeShapeType="1"/>
            </p:cNvSpPr>
            <p:nvPr/>
          </p:nvSpPr>
          <p:spPr bwMode="auto">
            <a:xfrm>
              <a:off x="997" y="2811"/>
              <a:ext cx="1" cy="26"/>
            </a:xfrm>
            <a:prstGeom prst="line">
              <a:avLst/>
            </a:prstGeom>
            <a:noFill/>
            <a:ln w="1588">
              <a:solidFill>
                <a:srgbClr val="000000"/>
              </a:solidFill>
              <a:round/>
              <a:headEnd/>
              <a:tailEnd/>
            </a:ln>
          </p:spPr>
          <p:txBody>
            <a:bodyPr/>
            <a:lstStyle/>
            <a:p>
              <a:endParaRPr lang="en-US"/>
            </a:p>
          </p:txBody>
        </p:sp>
        <p:sp>
          <p:nvSpPr>
            <p:cNvPr id="3598" name="Freeform 396"/>
            <p:cNvSpPr>
              <a:spLocks noChangeAspect="1"/>
            </p:cNvSpPr>
            <p:nvPr/>
          </p:nvSpPr>
          <p:spPr bwMode="auto">
            <a:xfrm>
              <a:off x="996" y="2810"/>
              <a:ext cx="3" cy="28"/>
            </a:xfrm>
            <a:custGeom>
              <a:avLst/>
              <a:gdLst>
                <a:gd name="T0" fmla="*/ 0 w 3"/>
                <a:gd name="T1" fmla="*/ 1 h 28"/>
                <a:gd name="T2" fmla="*/ 2 w 3"/>
                <a:gd name="T3" fmla="*/ 0 h 28"/>
                <a:gd name="T4" fmla="*/ 3 w 3"/>
                <a:gd name="T5" fmla="*/ 28 h 28"/>
                <a:gd name="T6" fmla="*/ 0 w 3"/>
                <a:gd name="T7" fmla="*/ 28 h 28"/>
                <a:gd name="T8" fmla="*/ 0 w 3"/>
                <a:gd name="T9" fmla="*/ 1 h 28"/>
                <a:gd name="T10" fmla="*/ 0 60000 65536"/>
                <a:gd name="T11" fmla="*/ 0 60000 65536"/>
                <a:gd name="T12" fmla="*/ 0 60000 65536"/>
                <a:gd name="T13" fmla="*/ 0 60000 65536"/>
                <a:gd name="T14" fmla="*/ 0 60000 65536"/>
                <a:gd name="T15" fmla="*/ 0 w 3"/>
                <a:gd name="T16" fmla="*/ 0 h 28"/>
                <a:gd name="T17" fmla="*/ 3 w 3"/>
                <a:gd name="T18" fmla="*/ 28 h 28"/>
              </a:gdLst>
              <a:ahLst/>
              <a:cxnLst>
                <a:cxn ang="T10">
                  <a:pos x="T0" y="T1"/>
                </a:cxn>
                <a:cxn ang="T11">
                  <a:pos x="T2" y="T3"/>
                </a:cxn>
                <a:cxn ang="T12">
                  <a:pos x="T4" y="T5"/>
                </a:cxn>
                <a:cxn ang="T13">
                  <a:pos x="T6" y="T7"/>
                </a:cxn>
                <a:cxn ang="T14">
                  <a:pos x="T8" y="T9"/>
                </a:cxn>
              </a:cxnLst>
              <a:rect l="T15" t="T16" r="T17" b="T18"/>
              <a:pathLst>
                <a:path w="3" h="28">
                  <a:moveTo>
                    <a:pt x="0" y="1"/>
                  </a:moveTo>
                  <a:lnTo>
                    <a:pt x="2" y="0"/>
                  </a:lnTo>
                  <a:lnTo>
                    <a:pt x="3" y="28"/>
                  </a:lnTo>
                  <a:lnTo>
                    <a:pt x="0" y="28"/>
                  </a:lnTo>
                  <a:lnTo>
                    <a:pt x="0" y="1"/>
                  </a:lnTo>
                  <a:close/>
                </a:path>
              </a:pathLst>
            </a:custGeom>
            <a:solidFill>
              <a:srgbClr val="000000"/>
            </a:solidFill>
            <a:ln w="9525">
              <a:noFill/>
              <a:round/>
              <a:headEnd/>
              <a:tailEnd/>
            </a:ln>
          </p:spPr>
          <p:txBody>
            <a:bodyPr lIns="82058" tIns="41029" rIns="82058" bIns="41029"/>
            <a:lstStyle/>
            <a:p>
              <a:endParaRPr lang="en-US"/>
            </a:p>
          </p:txBody>
        </p:sp>
        <p:sp>
          <p:nvSpPr>
            <p:cNvPr id="3599" name="Freeform 397"/>
            <p:cNvSpPr>
              <a:spLocks noChangeAspect="1"/>
            </p:cNvSpPr>
            <p:nvPr/>
          </p:nvSpPr>
          <p:spPr bwMode="auto">
            <a:xfrm>
              <a:off x="1008" y="2811"/>
              <a:ext cx="3" cy="27"/>
            </a:xfrm>
            <a:custGeom>
              <a:avLst/>
              <a:gdLst>
                <a:gd name="T0" fmla="*/ 0 w 3"/>
                <a:gd name="T1" fmla="*/ 1 h 27"/>
                <a:gd name="T2" fmla="*/ 3 w 3"/>
                <a:gd name="T3" fmla="*/ 0 h 27"/>
                <a:gd name="T4" fmla="*/ 3 w 3"/>
                <a:gd name="T5" fmla="*/ 27 h 27"/>
                <a:gd name="T6" fmla="*/ 1 w 3"/>
                <a:gd name="T7" fmla="*/ 27 h 27"/>
                <a:gd name="T8" fmla="*/ 0 w 3"/>
                <a:gd name="T9" fmla="*/ 1 h 27"/>
                <a:gd name="T10" fmla="*/ 0 60000 65536"/>
                <a:gd name="T11" fmla="*/ 0 60000 65536"/>
                <a:gd name="T12" fmla="*/ 0 60000 65536"/>
                <a:gd name="T13" fmla="*/ 0 60000 65536"/>
                <a:gd name="T14" fmla="*/ 0 60000 65536"/>
                <a:gd name="T15" fmla="*/ 0 w 3"/>
                <a:gd name="T16" fmla="*/ 0 h 27"/>
                <a:gd name="T17" fmla="*/ 3 w 3"/>
                <a:gd name="T18" fmla="*/ 27 h 27"/>
              </a:gdLst>
              <a:ahLst/>
              <a:cxnLst>
                <a:cxn ang="T10">
                  <a:pos x="T0" y="T1"/>
                </a:cxn>
                <a:cxn ang="T11">
                  <a:pos x="T2" y="T3"/>
                </a:cxn>
                <a:cxn ang="T12">
                  <a:pos x="T4" y="T5"/>
                </a:cxn>
                <a:cxn ang="T13">
                  <a:pos x="T6" y="T7"/>
                </a:cxn>
                <a:cxn ang="T14">
                  <a:pos x="T8" y="T9"/>
                </a:cxn>
              </a:cxnLst>
              <a:rect l="T15" t="T16" r="T17" b="T18"/>
              <a:pathLst>
                <a:path w="3" h="27">
                  <a:moveTo>
                    <a:pt x="0" y="1"/>
                  </a:moveTo>
                  <a:lnTo>
                    <a:pt x="3" y="0"/>
                  </a:lnTo>
                  <a:lnTo>
                    <a:pt x="3" y="27"/>
                  </a:lnTo>
                  <a:lnTo>
                    <a:pt x="1" y="27"/>
                  </a:lnTo>
                  <a:lnTo>
                    <a:pt x="0" y="1"/>
                  </a:lnTo>
                  <a:close/>
                </a:path>
              </a:pathLst>
            </a:custGeom>
            <a:solidFill>
              <a:srgbClr val="000000"/>
            </a:solidFill>
            <a:ln w="9525">
              <a:noFill/>
              <a:round/>
              <a:headEnd/>
              <a:tailEnd/>
            </a:ln>
          </p:spPr>
          <p:txBody>
            <a:bodyPr lIns="82058" tIns="41029" rIns="82058" bIns="41029"/>
            <a:lstStyle/>
            <a:p>
              <a:endParaRPr lang="en-US"/>
            </a:p>
          </p:txBody>
        </p:sp>
        <p:sp>
          <p:nvSpPr>
            <p:cNvPr id="3600" name="Line 398"/>
            <p:cNvSpPr>
              <a:spLocks noChangeAspect="1" noChangeShapeType="1"/>
            </p:cNvSpPr>
            <p:nvPr/>
          </p:nvSpPr>
          <p:spPr bwMode="auto">
            <a:xfrm>
              <a:off x="1010" y="2812"/>
              <a:ext cx="1" cy="25"/>
            </a:xfrm>
            <a:prstGeom prst="line">
              <a:avLst/>
            </a:prstGeom>
            <a:noFill/>
            <a:ln w="1588">
              <a:solidFill>
                <a:srgbClr val="000000"/>
              </a:solidFill>
              <a:round/>
              <a:headEnd/>
              <a:tailEnd/>
            </a:ln>
          </p:spPr>
          <p:txBody>
            <a:bodyPr/>
            <a:lstStyle/>
            <a:p>
              <a:endParaRPr lang="en-US"/>
            </a:p>
          </p:txBody>
        </p:sp>
      </p:grpSp>
      <p:grpSp>
        <p:nvGrpSpPr>
          <p:cNvPr id="26" name="Group 404"/>
          <p:cNvGrpSpPr>
            <a:grpSpLocks noChangeAspect="1"/>
          </p:cNvGrpSpPr>
          <p:nvPr/>
        </p:nvGrpSpPr>
        <p:grpSpPr bwMode="auto">
          <a:xfrm>
            <a:off x="2870200" y="5632450"/>
            <a:ext cx="50800" cy="101600"/>
            <a:chOff x="995" y="2740"/>
            <a:chExt cx="16" cy="30"/>
          </a:xfrm>
        </p:grpSpPr>
        <p:sp>
          <p:nvSpPr>
            <p:cNvPr id="3593" name="Line 400"/>
            <p:cNvSpPr>
              <a:spLocks noChangeAspect="1" noChangeShapeType="1"/>
            </p:cNvSpPr>
            <p:nvPr/>
          </p:nvSpPr>
          <p:spPr bwMode="auto">
            <a:xfrm flipH="1" flipV="1">
              <a:off x="1009" y="2741"/>
              <a:ext cx="1" cy="27"/>
            </a:xfrm>
            <a:prstGeom prst="line">
              <a:avLst/>
            </a:prstGeom>
            <a:noFill/>
            <a:ln w="1588">
              <a:solidFill>
                <a:srgbClr val="000000"/>
              </a:solidFill>
              <a:round/>
              <a:headEnd/>
              <a:tailEnd/>
            </a:ln>
          </p:spPr>
          <p:txBody>
            <a:bodyPr/>
            <a:lstStyle/>
            <a:p>
              <a:endParaRPr lang="en-US"/>
            </a:p>
          </p:txBody>
        </p:sp>
        <p:sp>
          <p:nvSpPr>
            <p:cNvPr id="3594" name="Freeform 401"/>
            <p:cNvSpPr>
              <a:spLocks noChangeAspect="1"/>
            </p:cNvSpPr>
            <p:nvPr/>
          </p:nvSpPr>
          <p:spPr bwMode="auto">
            <a:xfrm>
              <a:off x="1008" y="2740"/>
              <a:ext cx="3" cy="29"/>
            </a:xfrm>
            <a:custGeom>
              <a:avLst/>
              <a:gdLst>
                <a:gd name="T0" fmla="*/ 3 w 3"/>
                <a:gd name="T1" fmla="*/ 29 h 29"/>
                <a:gd name="T2" fmla="*/ 1 w 3"/>
                <a:gd name="T3" fmla="*/ 29 h 29"/>
                <a:gd name="T4" fmla="*/ 0 w 3"/>
                <a:gd name="T5" fmla="*/ 0 h 29"/>
                <a:gd name="T6" fmla="*/ 2 w 3"/>
                <a:gd name="T7" fmla="*/ 0 h 29"/>
                <a:gd name="T8" fmla="*/ 3 w 3"/>
                <a:gd name="T9" fmla="*/ 29 h 29"/>
                <a:gd name="T10" fmla="*/ 0 60000 65536"/>
                <a:gd name="T11" fmla="*/ 0 60000 65536"/>
                <a:gd name="T12" fmla="*/ 0 60000 65536"/>
                <a:gd name="T13" fmla="*/ 0 60000 65536"/>
                <a:gd name="T14" fmla="*/ 0 60000 65536"/>
                <a:gd name="T15" fmla="*/ 0 w 3"/>
                <a:gd name="T16" fmla="*/ 0 h 29"/>
                <a:gd name="T17" fmla="*/ 3 w 3"/>
                <a:gd name="T18" fmla="*/ 29 h 29"/>
              </a:gdLst>
              <a:ahLst/>
              <a:cxnLst>
                <a:cxn ang="T10">
                  <a:pos x="T0" y="T1"/>
                </a:cxn>
                <a:cxn ang="T11">
                  <a:pos x="T2" y="T3"/>
                </a:cxn>
                <a:cxn ang="T12">
                  <a:pos x="T4" y="T5"/>
                </a:cxn>
                <a:cxn ang="T13">
                  <a:pos x="T6" y="T7"/>
                </a:cxn>
                <a:cxn ang="T14">
                  <a:pos x="T8" y="T9"/>
                </a:cxn>
              </a:cxnLst>
              <a:rect l="T15" t="T16" r="T17" b="T18"/>
              <a:pathLst>
                <a:path w="3" h="29">
                  <a:moveTo>
                    <a:pt x="3" y="29"/>
                  </a:moveTo>
                  <a:lnTo>
                    <a:pt x="1" y="29"/>
                  </a:lnTo>
                  <a:lnTo>
                    <a:pt x="0" y="0"/>
                  </a:lnTo>
                  <a:lnTo>
                    <a:pt x="2" y="0"/>
                  </a:lnTo>
                  <a:lnTo>
                    <a:pt x="3" y="29"/>
                  </a:lnTo>
                  <a:close/>
                </a:path>
              </a:pathLst>
            </a:custGeom>
            <a:solidFill>
              <a:srgbClr val="000000"/>
            </a:solidFill>
            <a:ln w="9525">
              <a:noFill/>
              <a:round/>
              <a:headEnd/>
              <a:tailEnd/>
            </a:ln>
          </p:spPr>
          <p:txBody>
            <a:bodyPr lIns="82058" tIns="41029" rIns="82058" bIns="41029"/>
            <a:lstStyle/>
            <a:p>
              <a:endParaRPr lang="en-US"/>
            </a:p>
          </p:txBody>
        </p:sp>
        <p:sp>
          <p:nvSpPr>
            <p:cNvPr id="3595" name="Freeform 402"/>
            <p:cNvSpPr>
              <a:spLocks noChangeAspect="1"/>
            </p:cNvSpPr>
            <p:nvPr/>
          </p:nvSpPr>
          <p:spPr bwMode="auto">
            <a:xfrm>
              <a:off x="995" y="2740"/>
              <a:ext cx="3" cy="30"/>
            </a:xfrm>
            <a:custGeom>
              <a:avLst/>
              <a:gdLst>
                <a:gd name="T0" fmla="*/ 3 w 3"/>
                <a:gd name="T1" fmla="*/ 30 h 30"/>
                <a:gd name="T2" fmla="*/ 1 w 3"/>
                <a:gd name="T3" fmla="*/ 30 h 30"/>
                <a:gd name="T4" fmla="*/ 0 w 3"/>
                <a:gd name="T5" fmla="*/ 0 h 30"/>
                <a:gd name="T6" fmla="*/ 2 w 3"/>
                <a:gd name="T7" fmla="*/ 0 h 30"/>
                <a:gd name="T8" fmla="*/ 3 w 3"/>
                <a:gd name="T9" fmla="*/ 30 h 30"/>
                <a:gd name="T10" fmla="*/ 0 60000 65536"/>
                <a:gd name="T11" fmla="*/ 0 60000 65536"/>
                <a:gd name="T12" fmla="*/ 0 60000 65536"/>
                <a:gd name="T13" fmla="*/ 0 60000 65536"/>
                <a:gd name="T14" fmla="*/ 0 60000 65536"/>
                <a:gd name="T15" fmla="*/ 0 w 3"/>
                <a:gd name="T16" fmla="*/ 0 h 30"/>
                <a:gd name="T17" fmla="*/ 3 w 3"/>
                <a:gd name="T18" fmla="*/ 30 h 30"/>
              </a:gdLst>
              <a:ahLst/>
              <a:cxnLst>
                <a:cxn ang="T10">
                  <a:pos x="T0" y="T1"/>
                </a:cxn>
                <a:cxn ang="T11">
                  <a:pos x="T2" y="T3"/>
                </a:cxn>
                <a:cxn ang="T12">
                  <a:pos x="T4" y="T5"/>
                </a:cxn>
                <a:cxn ang="T13">
                  <a:pos x="T6" y="T7"/>
                </a:cxn>
                <a:cxn ang="T14">
                  <a:pos x="T8" y="T9"/>
                </a:cxn>
              </a:cxnLst>
              <a:rect l="T15" t="T16" r="T17" b="T18"/>
              <a:pathLst>
                <a:path w="3" h="30">
                  <a:moveTo>
                    <a:pt x="3" y="30"/>
                  </a:moveTo>
                  <a:lnTo>
                    <a:pt x="1" y="30"/>
                  </a:lnTo>
                  <a:lnTo>
                    <a:pt x="0" y="0"/>
                  </a:lnTo>
                  <a:lnTo>
                    <a:pt x="2" y="0"/>
                  </a:lnTo>
                  <a:lnTo>
                    <a:pt x="3" y="30"/>
                  </a:lnTo>
                  <a:close/>
                </a:path>
              </a:pathLst>
            </a:custGeom>
            <a:solidFill>
              <a:srgbClr val="000000"/>
            </a:solidFill>
            <a:ln w="9525">
              <a:noFill/>
              <a:round/>
              <a:headEnd/>
              <a:tailEnd/>
            </a:ln>
          </p:spPr>
          <p:txBody>
            <a:bodyPr lIns="82058" tIns="41029" rIns="82058" bIns="41029"/>
            <a:lstStyle/>
            <a:p>
              <a:endParaRPr lang="en-US"/>
            </a:p>
          </p:txBody>
        </p:sp>
        <p:sp>
          <p:nvSpPr>
            <p:cNvPr id="3596" name="Line 403"/>
            <p:cNvSpPr>
              <a:spLocks noChangeAspect="1" noChangeShapeType="1"/>
            </p:cNvSpPr>
            <p:nvPr/>
          </p:nvSpPr>
          <p:spPr bwMode="auto">
            <a:xfrm flipH="1" flipV="1">
              <a:off x="996" y="2741"/>
              <a:ext cx="1" cy="28"/>
            </a:xfrm>
            <a:prstGeom prst="line">
              <a:avLst/>
            </a:prstGeom>
            <a:noFill/>
            <a:ln w="1588">
              <a:solidFill>
                <a:srgbClr val="000000"/>
              </a:solidFill>
              <a:round/>
              <a:headEnd/>
              <a:tailEnd/>
            </a:ln>
          </p:spPr>
          <p:txBody>
            <a:bodyPr/>
            <a:lstStyle/>
            <a:p>
              <a:endParaRPr lang="en-US"/>
            </a:p>
          </p:txBody>
        </p:sp>
      </p:grpSp>
      <p:sp>
        <p:nvSpPr>
          <p:cNvPr id="3228" name="Line 405"/>
          <p:cNvSpPr>
            <a:spLocks noChangeAspect="1" noChangeShapeType="1"/>
          </p:cNvSpPr>
          <p:nvPr/>
        </p:nvSpPr>
        <p:spPr bwMode="auto">
          <a:xfrm flipV="1">
            <a:off x="1735138" y="6070600"/>
            <a:ext cx="53975" cy="92075"/>
          </a:xfrm>
          <a:prstGeom prst="line">
            <a:avLst/>
          </a:prstGeom>
          <a:noFill/>
          <a:ln w="1588">
            <a:solidFill>
              <a:srgbClr val="000000"/>
            </a:solidFill>
            <a:round/>
            <a:headEnd/>
            <a:tailEnd/>
          </a:ln>
        </p:spPr>
        <p:txBody>
          <a:bodyPr/>
          <a:lstStyle/>
          <a:p>
            <a:endParaRPr lang="en-US"/>
          </a:p>
        </p:txBody>
      </p:sp>
      <p:sp>
        <p:nvSpPr>
          <p:cNvPr id="3229" name="Freeform 406"/>
          <p:cNvSpPr>
            <a:spLocks noChangeAspect="1"/>
          </p:cNvSpPr>
          <p:nvPr/>
        </p:nvSpPr>
        <p:spPr bwMode="auto">
          <a:xfrm>
            <a:off x="1728788" y="6065838"/>
            <a:ext cx="68262" cy="103187"/>
          </a:xfrm>
          <a:custGeom>
            <a:avLst/>
            <a:gdLst>
              <a:gd name="T0" fmla="*/ 6206 w 22"/>
              <a:gd name="T1" fmla="*/ 103187 h 31"/>
              <a:gd name="T2" fmla="*/ 0 w 22"/>
              <a:gd name="T3" fmla="*/ 96530 h 31"/>
              <a:gd name="T4" fmla="*/ 58954 w 22"/>
              <a:gd name="T5" fmla="*/ 3329 h 31"/>
              <a:gd name="T6" fmla="*/ 65159 w 22"/>
              <a:gd name="T7" fmla="*/ 0 h 31"/>
              <a:gd name="T8" fmla="*/ 68262 w 22"/>
              <a:gd name="T9" fmla="*/ 3329 h 31"/>
              <a:gd name="T10" fmla="*/ 6206 w 22"/>
              <a:gd name="T11" fmla="*/ 103187 h 31"/>
              <a:gd name="T12" fmla="*/ 0 60000 65536"/>
              <a:gd name="T13" fmla="*/ 0 60000 65536"/>
              <a:gd name="T14" fmla="*/ 0 60000 65536"/>
              <a:gd name="T15" fmla="*/ 0 60000 65536"/>
              <a:gd name="T16" fmla="*/ 0 60000 65536"/>
              <a:gd name="T17" fmla="*/ 0 60000 65536"/>
              <a:gd name="T18" fmla="*/ 0 w 22"/>
              <a:gd name="T19" fmla="*/ 0 h 31"/>
              <a:gd name="T20" fmla="*/ 22 w 22"/>
              <a:gd name="T21" fmla="*/ 31 h 31"/>
            </a:gdLst>
            <a:ahLst/>
            <a:cxnLst>
              <a:cxn ang="T12">
                <a:pos x="T0" y="T1"/>
              </a:cxn>
              <a:cxn ang="T13">
                <a:pos x="T2" y="T3"/>
              </a:cxn>
              <a:cxn ang="T14">
                <a:pos x="T4" y="T5"/>
              </a:cxn>
              <a:cxn ang="T15">
                <a:pos x="T6" y="T7"/>
              </a:cxn>
              <a:cxn ang="T16">
                <a:pos x="T8" y="T9"/>
              </a:cxn>
              <a:cxn ang="T17">
                <a:pos x="T10" y="T11"/>
              </a:cxn>
            </a:cxnLst>
            <a:rect l="T18" t="T19" r="T20" b="T21"/>
            <a:pathLst>
              <a:path w="22" h="31">
                <a:moveTo>
                  <a:pt x="2" y="31"/>
                </a:moveTo>
                <a:lnTo>
                  <a:pt x="0" y="29"/>
                </a:lnTo>
                <a:lnTo>
                  <a:pt x="19" y="1"/>
                </a:lnTo>
                <a:lnTo>
                  <a:pt x="21" y="0"/>
                </a:lnTo>
                <a:lnTo>
                  <a:pt x="22" y="1"/>
                </a:lnTo>
                <a:lnTo>
                  <a:pt x="2" y="31"/>
                </a:lnTo>
                <a:close/>
              </a:path>
            </a:pathLst>
          </a:custGeom>
          <a:solidFill>
            <a:srgbClr val="000000"/>
          </a:solidFill>
          <a:ln w="9525">
            <a:noFill/>
            <a:round/>
            <a:headEnd/>
            <a:tailEnd/>
          </a:ln>
        </p:spPr>
        <p:txBody>
          <a:bodyPr lIns="82058" tIns="41029" rIns="82058" bIns="41029"/>
          <a:lstStyle/>
          <a:p>
            <a:endParaRPr lang="en-US"/>
          </a:p>
        </p:txBody>
      </p:sp>
      <p:sp>
        <p:nvSpPr>
          <p:cNvPr id="3230" name="Freeform 407"/>
          <p:cNvSpPr>
            <a:spLocks noChangeAspect="1"/>
          </p:cNvSpPr>
          <p:nvPr/>
        </p:nvSpPr>
        <p:spPr bwMode="auto">
          <a:xfrm>
            <a:off x="1600200" y="6065838"/>
            <a:ext cx="60325" cy="100012"/>
          </a:xfrm>
          <a:custGeom>
            <a:avLst/>
            <a:gdLst>
              <a:gd name="T0" fmla="*/ 60325 w 20"/>
              <a:gd name="T1" fmla="*/ 93345 h 30"/>
              <a:gd name="T2" fmla="*/ 54293 w 20"/>
              <a:gd name="T3" fmla="*/ 100012 h 30"/>
              <a:gd name="T4" fmla="*/ 0 w 20"/>
              <a:gd name="T5" fmla="*/ 3334 h 30"/>
              <a:gd name="T6" fmla="*/ 3016 w 20"/>
              <a:gd name="T7" fmla="*/ 0 h 30"/>
              <a:gd name="T8" fmla="*/ 12065 w 20"/>
              <a:gd name="T9" fmla="*/ 3334 h 30"/>
              <a:gd name="T10" fmla="*/ 60325 w 20"/>
              <a:gd name="T11" fmla="*/ 93345 h 30"/>
              <a:gd name="T12" fmla="*/ 0 60000 65536"/>
              <a:gd name="T13" fmla="*/ 0 60000 65536"/>
              <a:gd name="T14" fmla="*/ 0 60000 65536"/>
              <a:gd name="T15" fmla="*/ 0 60000 65536"/>
              <a:gd name="T16" fmla="*/ 0 60000 65536"/>
              <a:gd name="T17" fmla="*/ 0 60000 65536"/>
              <a:gd name="T18" fmla="*/ 0 w 20"/>
              <a:gd name="T19" fmla="*/ 0 h 30"/>
              <a:gd name="T20" fmla="*/ 20 w 20"/>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20" h="30">
                <a:moveTo>
                  <a:pt x="20" y="28"/>
                </a:moveTo>
                <a:lnTo>
                  <a:pt x="18" y="30"/>
                </a:lnTo>
                <a:lnTo>
                  <a:pt x="0" y="1"/>
                </a:lnTo>
                <a:lnTo>
                  <a:pt x="1" y="0"/>
                </a:lnTo>
                <a:lnTo>
                  <a:pt x="4" y="1"/>
                </a:lnTo>
                <a:lnTo>
                  <a:pt x="20" y="28"/>
                </a:lnTo>
                <a:close/>
              </a:path>
            </a:pathLst>
          </a:custGeom>
          <a:solidFill>
            <a:srgbClr val="000000"/>
          </a:solidFill>
          <a:ln w="9525">
            <a:noFill/>
            <a:round/>
            <a:headEnd/>
            <a:tailEnd/>
          </a:ln>
        </p:spPr>
        <p:txBody>
          <a:bodyPr lIns="82058" tIns="41029" rIns="82058" bIns="41029"/>
          <a:lstStyle/>
          <a:p>
            <a:endParaRPr lang="en-US"/>
          </a:p>
        </p:txBody>
      </p:sp>
      <p:sp>
        <p:nvSpPr>
          <p:cNvPr id="3231" name="Line 408"/>
          <p:cNvSpPr>
            <a:spLocks noChangeAspect="1" noChangeShapeType="1"/>
          </p:cNvSpPr>
          <p:nvPr/>
        </p:nvSpPr>
        <p:spPr bwMode="auto">
          <a:xfrm flipH="1" flipV="1">
            <a:off x="1604963" y="6070600"/>
            <a:ext cx="47625" cy="90488"/>
          </a:xfrm>
          <a:prstGeom prst="line">
            <a:avLst/>
          </a:prstGeom>
          <a:noFill/>
          <a:ln w="1588">
            <a:solidFill>
              <a:srgbClr val="000000"/>
            </a:solidFill>
            <a:round/>
            <a:headEnd/>
            <a:tailEnd/>
          </a:ln>
        </p:spPr>
        <p:txBody>
          <a:bodyPr/>
          <a:lstStyle/>
          <a:p>
            <a:endParaRPr lang="en-US"/>
          </a:p>
        </p:txBody>
      </p:sp>
      <p:sp>
        <p:nvSpPr>
          <p:cNvPr id="3232" name="Line 409"/>
          <p:cNvSpPr>
            <a:spLocks noChangeAspect="1" noChangeShapeType="1"/>
          </p:cNvSpPr>
          <p:nvPr/>
        </p:nvSpPr>
        <p:spPr bwMode="auto">
          <a:xfrm flipH="1">
            <a:off x="1604963" y="6065838"/>
            <a:ext cx="184150" cy="4762"/>
          </a:xfrm>
          <a:prstGeom prst="line">
            <a:avLst/>
          </a:prstGeom>
          <a:noFill/>
          <a:ln w="1588">
            <a:solidFill>
              <a:srgbClr val="000000"/>
            </a:solidFill>
            <a:round/>
            <a:headEnd/>
            <a:tailEnd/>
          </a:ln>
        </p:spPr>
        <p:txBody>
          <a:bodyPr/>
          <a:lstStyle/>
          <a:p>
            <a:endParaRPr lang="en-US"/>
          </a:p>
        </p:txBody>
      </p:sp>
      <p:sp>
        <p:nvSpPr>
          <p:cNvPr id="3233" name="Freeform 410"/>
          <p:cNvSpPr>
            <a:spLocks noChangeAspect="1"/>
          </p:cNvSpPr>
          <p:nvPr/>
        </p:nvSpPr>
        <p:spPr bwMode="auto">
          <a:xfrm>
            <a:off x="1603375" y="6062663"/>
            <a:ext cx="190500" cy="7937"/>
          </a:xfrm>
          <a:custGeom>
            <a:avLst/>
            <a:gdLst>
              <a:gd name="T0" fmla="*/ 190500 w 63"/>
              <a:gd name="T1" fmla="*/ 0 h 2"/>
              <a:gd name="T2" fmla="*/ 190500 w 63"/>
              <a:gd name="T3" fmla="*/ 3969 h 2"/>
              <a:gd name="T4" fmla="*/ 184452 w 63"/>
              <a:gd name="T5" fmla="*/ 7937 h 2"/>
              <a:gd name="T6" fmla="*/ 9071 w 63"/>
              <a:gd name="T7" fmla="*/ 7937 h 2"/>
              <a:gd name="T8" fmla="*/ 0 w 63"/>
              <a:gd name="T9" fmla="*/ 3969 h 2"/>
              <a:gd name="T10" fmla="*/ 0 w 63"/>
              <a:gd name="T11" fmla="*/ 0 h 2"/>
              <a:gd name="T12" fmla="*/ 190500 w 63"/>
              <a:gd name="T13" fmla="*/ 0 h 2"/>
              <a:gd name="T14" fmla="*/ 0 60000 65536"/>
              <a:gd name="T15" fmla="*/ 0 60000 65536"/>
              <a:gd name="T16" fmla="*/ 0 60000 65536"/>
              <a:gd name="T17" fmla="*/ 0 60000 65536"/>
              <a:gd name="T18" fmla="*/ 0 60000 65536"/>
              <a:gd name="T19" fmla="*/ 0 60000 65536"/>
              <a:gd name="T20" fmla="*/ 0 60000 65536"/>
              <a:gd name="T21" fmla="*/ 0 w 63"/>
              <a:gd name="T22" fmla="*/ 0 h 2"/>
              <a:gd name="T23" fmla="*/ 63 w 63"/>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2">
                <a:moveTo>
                  <a:pt x="63" y="0"/>
                </a:moveTo>
                <a:lnTo>
                  <a:pt x="63" y="1"/>
                </a:lnTo>
                <a:lnTo>
                  <a:pt x="61" y="2"/>
                </a:lnTo>
                <a:lnTo>
                  <a:pt x="3" y="2"/>
                </a:lnTo>
                <a:lnTo>
                  <a:pt x="0" y="1"/>
                </a:lnTo>
                <a:lnTo>
                  <a:pt x="0" y="0"/>
                </a:lnTo>
                <a:lnTo>
                  <a:pt x="63" y="0"/>
                </a:lnTo>
                <a:close/>
              </a:path>
            </a:pathLst>
          </a:custGeom>
          <a:solidFill>
            <a:srgbClr val="000000"/>
          </a:solidFill>
          <a:ln w="9525">
            <a:noFill/>
            <a:round/>
            <a:headEnd/>
            <a:tailEnd/>
          </a:ln>
        </p:spPr>
        <p:txBody>
          <a:bodyPr lIns="82058" tIns="41029" rIns="82058" bIns="41029"/>
          <a:lstStyle/>
          <a:p>
            <a:endParaRPr lang="en-US"/>
          </a:p>
        </p:txBody>
      </p:sp>
      <p:sp>
        <p:nvSpPr>
          <p:cNvPr id="3234" name="Rectangle 411"/>
          <p:cNvSpPr>
            <a:spLocks noChangeAspect="1" noChangeArrowheads="1"/>
          </p:cNvSpPr>
          <p:nvPr/>
        </p:nvSpPr>
        <p:spPr bwMode="auto">
          <a:xfrm>
            <a:off x="3036888" y="5705475"/>
            <a:ext cx="301625" cy="198438"/>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CH</a:t>
            </a:r>
            <a:r>
              <a:rPr lang="en-US" sz="1300" baseline="-20000">
                <a:solidFill>
                  <a:srgbClr val="000000"/>
                </a:solidFill>
                <a:latin typeface="Helvetica" pitchFamily="1" charset="0"/>
                <a:ea typeface="ＭＳ Ｐゴシック" pitchFamily="1" charset="-128"/>
              </a:rPr>
              <a:t>3</a:t>
            </a:r>
          </a:p>
        </p:txBody>
      </p:sp>
      <p:sp>
        <p:nvSpPr>
          <p:cNvPr id="3235" name="Line 415"/>
          <p:cNvSpPr>
            <a:spLocks noChangeAspect="1" noChangeShapeType="1"/>
          </p:cNvSpPr>
          <p:nvPr/>
        </p:nvSpPr>
        <p:spPr bwMode="auto">
          <a:xfrm flipH="1">
            <a:off x="2947988" y="5807075"/>
            <a:ext cx="73025" cy="3175"/>
          </a:xfrm>
          <a:prstGeom prst="line">
            <a:avLst/>
          </a:prstGeom>
          <a:noFill/>
          <a:ln w="1651">
            <a:solidFill>
              <a:srgbClr val="000000"/>
            </a:solidFill>
            <a:round/>
            <a:headEnd/>
            <a:tailEnd/>
          </a:ln>
        </p:spPr>
        <p:txBody>
          <a:bodyPr/>
          <a:lstStyle/>
          <a:p>
            <a:endParaRPr lang="en-US"/>
          </a:p>
        </p:txBody>
      </p:sp>
      <p:sp>
        <p:nvSpPr>
          <p:cNvPr id="3236" name="Line 862"/>
          <p:cNvSpPr>
            <a:spLocks noChangeAspect="1" noChangeShapeType="1"/>
          </p:cNvSpPr>
          <p:nvPr/>
        </p:nvSpPr>
        <p:spPr bwMode="auto">
          <a:xfrm flipH="1">
            <a:off x="2762250" y="5807075"/>
            <a:ext cx="73025" cy="3175"/>
          </a:xfrm>
          <a:prstGeom prst="line">
            <a:avLst/>
          </a:prstGeom>
          <a:noFill/>
          <a:ln w="1651">
            <a:solidFill>
              <a:srgbClr val="000000"/>
            </a:solidFill>
            <a:round/>
            <a:headEnd/>
            <a:tailEnd/>
          </a:ln>
        </p:spPr>
        <p:txBody>
          <a:bodyPr/>
          <a:lstStyle/>
          <a:p>
            <a:endParaRPr lang="en-US"/>
          </a:p>
        </p:txBody>
      </p:sp>
      <p:grpSp>
        <p:nvGrpSpPr>
          <p:cNvPr id="27" name="Group 928"/>
          <p:cNvGrpSpPr>
            <a:grpSpLocks/>
          </p:cNvGrpSpPr>
          <p:nvPr/>
        </p:nvGrpSpPr>
        <p:grpSpPr bwMode="auto">
          <a:xfrm>
            <a:off x="5332413" y="1520825"/>
            <a:ext cx="1854200" cy="630238"/>
            <a:chOff x="3344" y="994"/>
            <a:chExt cx="1168" cy="397"/>
          </a:xfrm>
        </p:grpSpPr>
        <p:grpSp>
          <p:nvGrpSpPr>
            <p:cNvPr id="28" name="Group 114"/>
            <p:cNvGrpSpPr>
              <a:grpSpLocks noChangeAspect="1"/>
            </p:cNvGrpSpPr>
            <p:nvPr/>
          </p:nvGrpSpPr>
          <p:grpSpPr bwMode="auto">
            <a:xfrm>
              <a:off x="3766" y="1352"/>
              <a:ext cx="121" cy="32"/>
              <a:chOff x="638" y="2357"/>
              <a:chExt cx="63" cy="15"/>
            </a:xfrm>
          </p:grpSpPr>
          <p:sp>
            <p:nvSpPr>
              <p:cNvPr id="3589" name="Line 110"/>
              <p:cNvSpPr>
                <a:spLocks noChangeAspect="1" noChangeShapeType="1"/>
              </p:cNvSpPr>
              <p:nvPr/>
            </p:nvSpPr>
            <p:spPr bwMode="auto">
              <a:xfrm flipH="1">
                <a:off x="639" y="2370"/>
                <a:ext cx="61" cy="1"/>
              </a:xfrm>
              <a:prstGeom prst="line">
                <a:avLst/>
              </a:prstGeom>
              <a:noFill/>
              <a:ln w="1588">
                <a:solidFill>
                  <a:srgbClr val="000000"/>
                </a:solidFill>
                <a:round/>
                <a:headEnd/>
                <a:tailEnd/>
              </a:ln>
            </p:spPr>
            <p:txBody>
              <a:bodyPr/>
              <a:lstStyle/>
              <a:p>
                <a:endParaRPr lang="en-US"/>
              </a:p>
            </p:txBody>
          </p:sp>
          <p:sp>
            <p:nvSpPr>
              <p:cNvPr id="3590" name="Rectangle 111"/>
              <p:cNvSpPr>
                <a:spLocks noChangeAspect="1" noChangeArrowheads="1"/>
              </p:cNvSpPr>
              <p:nvPr/>
            </p:nvSpPr>
            <p:spPr bwMode="auto">
              <a:xfrm>
                <a:off x="638" y="2369"/>
                <a:ext cx="63" cy="3"/>
              </a:xfrm>
              <a:prstGeom prst="rect">
                <a:avLst/>
              </a:prstGeom>
              <a:solidFill>
                <a:srgbClr val="000000"/>
              </a:solidFill>
              <a:ln w="9525">
                <a:noFill/>
                <a:miter lim="800000"/>
                <a:headEnd/>
                <a:tailEnd/>
              </a:ln>
            </p:spPr>
            <p:txBody>
              <a:bodyPr lIns="82058" tIns="41029" rIns="82058" bIns="41029"/>
              <a:lstStyle/>
              <a:p>
                <a:pPr defTabSz="820738" eaLnBrk="0" hangingPunct="0"/>
                <a:endParaRPr lang="en-US" sz="1300">
                  <a:ea typeface="ＭＳ Ｐゴシック" pitchFamily="1" charset="-128"/>
                </a:endParaRPr>
              </a:p>
            </p:txBody>
          </p:sp>
          <p:sp>
            <p:nvSpPr>
              <p:cNvPr id="3591" name="Rectangle 112"/>
              <p:cNvSpPr>
                <a:spLocks noChangeAspect="1" noChangeArrowheads="1"/>
              </p:cNvSpPr>
              <p:nvPr/>
            </p:nvSpPr>
            <p:spPr bwMode="auto">
              <a:xfrm>
                <a:off x="641" y="2357"/>
                <a:ext cx="57" cy="3"/>
              </a:xfrm>
              <a:prstGeom prst="rect">
                <a:avLst/>
              </a:prstGeom>
              <a:solidFill>
                <a:srgbClr val="000000"/>
              </a:solidFill>
              <a:ln w="9525">
                <a:noFill/>
                <a:miter lim="800000"/>
                <a:headEnd/>
                <a:tailEnd/>
              </a:ln>
            </p:spPr>
            <p:txBody>
              <a:bodyPr lIns="82058" tIns="41029" rIns="82058" bIns="41029"/>
              <a:lstStyle/>
              <a:p>
                <a:pPr defTabSz="820738" eaLnBrk="0" hangingPunct="0"/>
                <a:endParaRPr lang="en-US" sz="1300">
                  <a:ea typeface="ＭＳ Ｐゴシック" pitchFamily="1" charset="-128"/>
                </a:endParaRPr>
              </a:p>
            </p:txBody>
          </p:sp>
          <p:sp>
            <p:nvSpPr>
              <p:cNvPr id="3592" name="Line 113"/>
              <p:cNvSpPr>
                <a:spLocks noChangeAspect="1" noChangeShapeType="1"/>
              </p:cNvSpPr>
              <p:nvPr/>
            </p:nvSpPr>
            <p:spPr bwMode="auto">
              <a:xfrm flipH="1">
                <a:off x="642" y="2359"/>
                <a:ext cx="55" cy="1"/>
              </a:xfrm>
              <a:prstGeom prst="line">
                <a:avLst/>
              </a:prstGeom>
              <a:noFill/>
              <a:ln w="1588">
                <a:solidFill>
                  <a:srgbClr val="000000"/>
                </a:solidFill>
                <a:round/>
                <a:headEnd/>
                <a:tailEnd/>
              </a:ln>
            </p:spPr>
            <p:txBody>
              <a:bodyPr/>
              <a:lstStyle/>
              <a:p>
                <a:endParaRPr lang="en-US"/>
              </a:p>
            </p:txBody>
          </p:sp>
        </p:grpSp>
        <p:grpSp>
          <p:nvGrpSpPr>
            <p:cNvPr id="29" name="Group 123"/>
            <p:cNvGrpSpPr>
              <a:grpSpLocks noChangeAspect="1"/>
            </p:cNvGrpSpPr>
            <p:nvPr/>
          </p:nvGrpSpPr>
          <p:grpSpPr bwMode="auto">
            <a:xfrm>
              <a:off x="3445" y="1359"/>
              <a:ext cx="115" cy="32"/>
              <a:chOff x="469" y="2358"/>
              <a:chExt cx="60" cy="15"/>
            </a:xfrm>
          </p:grpSpPr>
          <p:sp>
            <p:nvSpPr>
              <p:cNvPr id="3585" name="Line 119"/>
              <p:cNvSpPr>
                <a:spLocks noChangeAspect="1" noChangeShapeType="1"/>
              </p:cNvSpPr>
              <p:nvPr/>
            </p:nvSpPr>
            <p:spPr bwMode="auto">
              <a:xfrm flipH="1">
                <a:off x="470" y="2370"/>
                <a:ext cx="58" cy="1"/>
              </a:xfrm>
              <a:prstGeom prst="line">
                <a:avLst/>
              </a:prstGeom>
              <a:noFill/>
              <a:ln w="1588">
                <a:solidFill>
                  <a:srgbClr val="000000"/>
                </a:solidFill>
                <a:round/>
                <a:headEnd/>
                <a:tailEnd/>
              </a:ln>
            </p:spPr>
            <p:txBody>
              <a:bodyPr/>
              <a:lstStyle/>
              <a:p>
                <a:endParaRPr lang="en-US"/>
              </a:p>
            </p:txBody>
          </p:sp>
          <p:sp>
            <p:nvSpPr>
              <p:cNvPr id="3586" name="Freeform 120"/>
              <p:cNvSpPr>
                <a:spLocks noChangeAspect="1"/>
              </p:cNvSpPr>
              <p:nvPr/>
            </p:nvSpPr>
            <p:spPr bwMode="auto">
              <a:xfrm>
                <a:off x="469" y="2369"/>
                <a:ext cx="60" cy="4"/>
              </a:xfrm>
              <a:custGeom>
                <a:avLst/>
                <a:gdLst>
                  <a:gd name="T0" fmla="*/ 60 w 60"/>
                  <a:gd name="T1" fmla="*/ 0 h 4"/>
                  <a:gd name="T2" fmla="*/ 60 w 60"/>
                  <a:gd name="T3" fmla="*/ 3 h 4"/>
                  <a:gd name="T4" fmla="*/ 0 w 60"/>
                  <a:gd name="T5" fmla="*/ 4 h 4"/>
                  <a:gd name="T6" fmla="*/ 1 w 60"/>
                  <a:gd name="T7" fmla="*/ 1 h 4"/>
                  <a:gd name="T8" fmla="*/ 60 w 60"/>
                  <a:gd name="T9" fmla="*/ 0 h 4"/>
                  <a:gd name="T10" fmla="*/ 0 60000 65536"/>
                  <a:gd name="T11" fmla="*/ 0 60000 65536"/>
                  <a:gd name="T12" fmla="*/ 0 60000 65536"/>
                  <a:gd name="T13" fmla="*/ 0 60000 65536"/>
                  <a:gd name="T14" fmla="*/ 0 60000 65536"/>
                  <a:gd name="T15" fmla="*/ 0 w 60"/>
                  <a:gd name="T16" fmla="*/ 0 h 4"/>
                  <a:gd name="T17" fmla="*/ 60 w 60"/>
                  <a:gd name="T18" fmla="*/ 4 h 4"/>
                </a:gdLst>
                <a:ahLst/>
                <a:cxnLst>
                  <a:cxn ang="T10">
                    <a:pos x="T0" y="T1"/>
                  </a:cxn>
                  <a:cxn ang="T11">
                    <a:pos x="T2" y="T3"/>
                  </a:cxn>
                  <a:cxn ang="T12">
                    <a:pos x="T4" y="T5"/>
                  </a:cxn>
                  <a:cxn ang="T13">
                    <a:pos x="T6" y="T7"/>
                  </a:cxn>
                  <a:cxn ang="T14">
                    <a:pos x="T8" y="T9"/>
                  </a:cxn>
                </a:cxnLst>
                <a:rect l="T15" t="T16" r="T17" b="T18"/>
                <a:pathLst>
                  <a:path w="60" h="4">
                    <a:moveTo>
                      <a:pt x="60" y="0"/>
                    </a:moveTo>
                    <a:lnTo>
                      <a:pt x="60" y="3"/>
                    </a:lnTo>
                    <a:lnTo>
                      <a:pt x="0" y="4"/>
                    </a:lnTo>
                    <a:lnTo>
                      <a:pt x="1" y="1"/>
                    </a:lnTo>
                    <a:lnTo>
                      <a:pt x="60" y="0"/>
                    </a:lnTo>
                    <a:close/>
                  </a:path>
                </a:pathLst>
              </a:custGeom>
              <a:solidFill>
                <a:srgbClr val="000000"/>
              </a:solidFill>
              <a:ln w="9525">
                <a:noFill/>
                <a:round/>
                <a:headEnd/>
                <a:tailEnd/>
              </a:ln>
            </p:spPr>
            <p:txBody>
              <a:bodyPr lIns="82058" tIns="41029" rIns="82058" bIns="41029"/>
              <a:lstStyle/>
              <a:p>
                <a:endParaRPr lang="en-US"/>
              </a:p>
            </p:txBody>
          </p:sp>
          <p:sp>
            <p:nvSpPr>
              <p:cNvPr id="3587" name="Freeform 121"/>
              <p:cNvSpPr>
                <a:spLocks noChangeAspect="1"/>
              </p:cNvSpPr>
              <p:nvPr/>
            </p:nvSpPr>
            <p:spPr bwMode="auto">
              <a:xfrm>
                <a:off x="473" y="2358"/>
                <a:ext cx="53" cy="4"/>
              </a:xfrm>
              <a:custGeom>
                <a:avLst/>
                <a:gdLst>
                  <a:gd name="T0" fmla="*/ 53 w 53"/>
                  <a:gd name="T1" fmla="*/ 0 h 4"/>
                  <a:gd name="T2" fmla="*/ 53 w 53"/>
                  <a:gd name="T3" fmla="*/ 3 h 4"/>
                  <a:gd name="T4" fmla="*/ 0 w 53"/>
                  <a:gd name="T5" fmla="*/ 4 h 4"/>
                  <a:gd name="T6" fmla="*/ 0 w 53"/>
                  <a:gd name="T7" fmla="*/ 1 h 4"/>
                  <a:gd name="T8" fmla="*/ 53 w 53"/>
                  <a:gd name="T9" fmla="*/ 0 h 4"/>
                  <a:gd name="T10" fmla="*/ 0 60000 65536"/>
                  <a:gd name="T11" fmla="*/ 0 60000 65536"/>
                  <a:gd name="T12" fmla="*/ 0 60000 65536"/>
                  <a:gd name="T13" fmla="*/ 0 60000 65536"/>
                  <a:gd name="T14" fmla="*/ 0 60000 65536"/>
                  <a:gd name="T15" fmla="*/ 0 w 53"/>
                  <a:gd name="T16" fmla="*/ 0 h 4"/>
                  <a:gd name="T17" fmla="*/ 53 w 53"/>
                  <a:gd name="T18" fmla="*/ 4 h 4"/>
                </a:gdLst>
                <a:ahLst/>
                <a:cxnLst>
                  <a:cxn ang="T10">
                    <a:pos x="T0" y="T1"/>
                  </a:cxn>
                  <a:cxn ang="T11">
                    <a:pos x="T2" y="T3"/>
                  </a:cxn>
                  <a:cxn ang="T12">
                    <a:pos x="T4" y="T5"/>
                  </a:cxn>
                  <a:cxn ang="T13">
                    <a:pos x="T6" y="T7"/>
                  </a:cxn>
                  <a:cxn ang="T14">
                    <a:pos x="T8" y="T9"/>
                  </a:cxn>
                </a:cxnLst>
                <a:rect l="T15" t="T16" r="T17" b="T18"/>
                <a:pathLst>
                  <a:path w="53" h="4">
                    <a:moveTo>
                      <a:pt x="53" y="0"/>
                    </a:moveTo>
                    <a:lnTo>
                      <a:pt x="53" y="3"/>
                    </a:lnTo>
                    <a:lnTo>
                      <a:pt x="0" y="4"/>
                    </a:lnTo>
                    <a:lnTo>
                      <a:pt x="0" y="1"/>
                    </a:lnTo>
                    <a:lnTo>
                      <a:pt x="53" y="0"/>
                    </a:lnTo>
                    <a:close/>
                  </a:path>
                </a:pathLst>
              </a:custGeom>
              <a:solidFill>
                <a:srgbClr val="000000"/>
              </a:solidFill>
              <a:ln w="9525">
                <a:noFill/>
                <a:round/>
                <a:headEnd/>
                <a:tailEnd/>
              </a:ln>
            </p:spPr>
            <p:txBody>
              <a:bodyPr lIns="82058" tIns="41029" rIns="82058" bIns="41029"/>
              <a:lstStyle/>
              <a:p>
                <a:endParaRPr lang="en-US"/>
              </a:p>
            </p:txBody>
          </p:sp>
          <p:sp>
            <p:nvSpPr>
              <p:cNvPr id="3588" name="Line 122"/>
              <p:cNvSpPr>
                <a:spLocks noChangeAspect="1" noChangeShapeType="1"/>
              </p:cNvSpPr>
              <p:nvPr/>
            </p:nvSpPr>
            <p:spPr bwMode="auto">
              <a:xfrm flipH="1">
                <a:off x="474" y="2360"/>
                <a:ext cx="51" cy="1"/>
              </a:xfrm>
              <a:prstGeom prst="line">
                <a:avLst/>
              </a:prstGeom>
              <a:noFill/>
              <a:ln w="1588">
                <a:solidFill>
                  <a:srgbClr val="000000"/>
                </a:solidFill>
                <a:round/>
                <a:headEnd/>
                <a:tailEnd/>
              </a:ln>
            </p:spPr>
            <p:txBody>
              <a:bodyPr/>
              <a:lstStyle/>
              <a:p>
                <a:endParaRPr lang="en-US"/>
              </a:p>
            </p:txBody>
          </p:sp>
        </p:grpSp>
        <p:grpSp>
          <p:nvGrpSpPr>
            <p:cNvPr id="30" name="Group 926"/>
            <p:cNvGrpSpPr>
              <a:grpSpLocks/>
            </p:cNvGrpSpPr>
            <p:nvPr/>
          </p:nvGrpSpPr>
          <p:grpSpPr bwMode="auto">
            <a:xfrm>
              <a:off x="3344" y="994"/>
              <a:ext cx="1168" cy="392"/>
              <a:chOff x="3344" y="994"/>
              <a:chExt cx="1168" cy="392"/>
            </a:xfrm>
          </p:grpSpPr>
          <p:sp>
            <p:nvSpPr>
              <p:cNvPr id="3532" name="Line 79"/>
              <p:cNvSpPr>
                <a:spLocks noChangeAspect="1" noChangeShapeType="1"/>
              </p:cNvSpPr>
              <p:nvPr/>
            </p:nvSpPr>
            <p:spPr bwMode="auto">
              <a:xfrm flipV="1">
                <a:off x="3668" y="1169"/>
                <a:ext cx="100" cy="63"/>
              </a:xfrm>
              <a:prstGeom prst="line">
                <a:avLst/>
              </a:prstGeom>
              <a:noFill/>
              <a:ln w="1588">
                <a:solidFill>
                  <a:srgbClr val="000000"/>
                </a:solidFill>
                <a:round/>
                <a:headEnd/>
                <a:tailEnd/>
              </a:ln>
            </p:spPr>
            <p:txBody>
              <a:bodyPr/>
              <a:lstStyle/>
              <a:p>
                <a:endParaRPr lang="en-US"/>
              </a:p>
            </p:txBody>
          </p:sp>
          <p:sp>
            <p:nvSpPr>
              <p:cNvPr id="3533" name="Freeform 80"/>
              <p:cNvSpPr>
                <a:spLocks noChangeAspect="1"/>
              </p:cNvSpPr>
              <p:nvPr/>
            </p:nvSpPr>
            <p:spPr bwMode="auto">
              <a:xfrm>
                <a:off x="3668" y="1163"/>
                <a:ext cx="103" cy="73"/>
              </a:xfrm>
              <a:custGeom>
                <a:avLst/>
                <a:gdLst>
                  <a:gd name="T0" fmla="*/ 0 w 54"/>
                  <a:gd name="T1" fmla="*/ 73 h 34"/>
                  <a:gd name="T2" fmla="*/ 0 w 54"/>
                  <a:gd name="T3" fmla="*/ 67 h 34"/>
                  <a:gd name="T4" fmla="*/ 103 w 54"/>
                  <a:gd name="T5" fmla="*/ 0 h 34"/>
                  <a:gd name="T6" fmla="*/ 103 w 54"/>
                  <a:gd name="T7" fmla="*/ 6 h 34"/>
                  <a:gd name="T8" fmla="*/ 0 w 54"/>
                  <a:gd name="T9" fmla="*/ 73 h 34"/>
                  <a:gd name="T10" fmla="*/ 0 60000 65536"/>
                  <a:gd name="T11" fmla="*/ 0 60000 65536"/>
                  <a:gd name="T12" fmla="*/ 0 60000 65536"/>
                  <a:gd name="T13" fmla="*/ 0 60000 65536"/>
                  <a:gd name="T14" fmla="*/ 0 60000 65536"/>
                  <a:gd name="T15" fmla="*/ 0 w 54"/>
                  <a:gd name="T16" fmla="*/ 0 h 34"/>
                  <a:gd name="T17" fmla="*/ 54 w 54"/>
                  <a:gd name="T18" fmla="*/ 34 h 34"/>
                </a:gdLst>
                <a:ahLst/>
                <a:cxnLst>
                  <a:cxn ang="T10">
                    <a:pos x="T0" y="T1"/>
                  </a:cxn>
                  <a:cxn ang="T11">
                    <a:pos x="T2" y="T3"/>
                  </a:cxn>
                  <a:cxn ang="T12">
                    <a:pos x="T4" y="T5"/>
                  </a:cxn>
                  <a:cxn ang="T13">
                    <a:pos x="T6" y="T7"/>
                  </a:cxn>
                  <a:cxn ang="T14">
                    <a:pos x="T8" y="T9"/>
                  </a:cxn>
                </a:cxnLst>
                <a:rect l="T15" t="T16" r="T17" b="T18"/>
                <a:pathLst>
                  <a:path w="54" h="34">
                    <a:moveTo>
                      <a:pt x="0" y="34"/>
                    </a:moveTo>
                    <a:lnTo>
                      <a:pt x="0" y="31"/>
                    </a:lnTo>
                    <a:lnTo>
                      <a:pt x="54" y="0"/>
                    </a:lnTo>
                    <a:lnTo>
                      <a:pt x="54" y="3"/>
                    </a:lnTo>
                    <a:lnTo>
                      <a:pt x="0" y="34"/>
                    </a:lnTo>
                    <a:close/>
                  </a:path>
                </a:pathLst>
              </a:custGeom>
              <a:solidFill>
                <a:srgbClr val="000000"/>
              </a:solidFill>
              <a:ln w="9525">
                <a:noFill/>
                <a:round/>
                <a:headEnd/>
                <a:tailEnd/>
              </a:ln>
            </p:spPr>
            <p:txBody>
              <a:bodyPr lIns="82058" tIns="41029" rIns="82058" bIns="41029"/>
              <a:lstStyle/>
              <a:p>
                <a:endParaRPr lang="en-US"/>
              </a:p>
            </p:txBody>
          </p:sp>
          <p:sp>
            <p:nvSpPr>
              <p:cNvPr id="3534" name="Freeform 81"/>
              <p:cNvSpPr>
                <a:spLocks noChangeAspect="1"/>
              </p:cNvSpPr>
              <p:nvPr/>
            </p:nvSpPr>
            <p:spPr bwMode="auto">
              <a:xfrm>
                <a:off x="3563" y="1163"/>
                <a:ext cx="105" cy="73"/>
              </a:xfrm>
              <a:custGeom>
                <a:avLst/>
                <a:gdLst>
                  <a:gd name="T0" fmla="*/ 0 w 55"/>
                  <a:gd name="T1" fmla="*/ 6 h 34"/>
                  <a:gd name="T2" fmla="*/ 0 w 55"/>
                  <a:gd name="T3" fmla="*/ 2 h 34"/>
                  <a:gd name="T4" fmla="*/ 2 w 55"/>
                  <a:gd name="T5" fmla="*/ 0 h 34"/>
                  <a:gd name="T6" fmla="*/ 105 w 55"/>
                  <a:gd name="T7" fmla="*/ 67 h 34"/>
                  <a:gd name="T8" fmla="*/ 105 w 55"/>
                  <a:gd name="T9" fmla="*/ 73 h 34"/>
                  <a:gd name="T10" fmla="*/ 0 w 55"/>
                  <a:gd name="T11" fmla="*/ 6 h 34"/>
                  <a:gd name="T12" fmla="*/ 0 60000 65536"/>
                  <a:gd name="T13" fmla="*/ 0 60000 65536"/>
                  <a:gd name="T14" fmla="*/ 0 60000 65536"/>
                  <a:gd name="T15" fmla="*/ 0 60000 65536"/>
                  <a:gd name="T16" fmla="*/ 0 60000 65536"/>
                  <a:gd name="T17" fmla="*/ 0 60000 65536"/>
                  <a:gd name="T18" fmla="*/ 0 w 55"/>
                  <a:gd name="T19" fmla="*/ 0 h 34"/>
                  <a:gd name="T20" fmla="*/ 55 w 5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5" h="34">
                    <a:moveTo>
                      <a:pt x="0" y="3"/>
                    </a:moveTo>
                    <a:lnTo>
                      <a:pt x="0" y="1"/>
                    </a:lnTo>
                    <a:lnTo>
                      <a:pt x="1" y="0"/>
                    </a:lnTo>
                    <a:lnTo>
                      <a:pt x="55" y="31"/>
                    </a:lnTo>
                    <a:lnTo>
                      <a:pt x="55" y="34"/>
                    </a:lnTo>
                    <a:lnTo>
                      <a:pt x="0" y="3"/>
                    </a:lnTo>
                    <a:close/>
                  </a:path>
                </a:pathLst>
              </a:custGeom>
              <a:solidFill>
                <a:srgbClr val="000000"/>
              </a:solidFill>
              <a:ln w="9525">
                <a:noFill/>
                <a:round/>
                <a:headEnd/>
                <a:tailEnd/>
              </a:ln>
            </p:spPr>
            <p:txBody>
              <a:bodyPr lIns="82058" tIns="41029" rIns="82058" bIns="41029"/>
              <a:lstStyle/>
              <a:p>
                <a:endParaRPr lang="en-US"/>
              </a:p>
            </p:txBody>
          </p:sp>
          <p:sp>
            <p:nvSpPr>
              <p:cNvPr id="3535" name="Line 82"/>
              <p:cNvSpPr>
                <a:spLocks noChangeAspect="1" noChangeShapeType="1"/>
              </p:cNvSpPr>
              <p:nvPr/>
            </p:nvSpPr>
            <p:spPr bwMode="auto">
              <a:xfrm>
                <a:off x="3564" y="1169"/>
                <a:ext cx="102" cy="63"/>
              </a:xfrm>
              <a:prstGeom prst="line">
                <a:avLst/>
              </a:prstGeom>
              <a:noFill/>
              <a:ln w="1588">
                <a:solidFill>
                  <a:srgbClr val="000000"/>
                </a:solidFill>
                <a:round/>
                <a:headEnd/>
                <a:tailEnd/>
              </a:ln>
            </p:spPr>
            <p:txBody>
              <a:bodyPr/>
              <a:lstStyle/>
              <a:p>
                <a:endParaRPr lang="en-US"/>
              </a:p>
            </p:txBody>
          </p:sp>
          <p:sp>
            <p:nvSpPr>
              <p:cNvPr id="3536" name="Line 83"/>
              <p:cNvSpPr>
                <a:spLocks noChangeAspect="1" noChangeShapeType="1"/>
              </p:cNvSpPr>
              <p:nvPr/>
            </p:nvSpPr>
            <p:spPr bwMode="auto">
              <a:xfrm flipH="1" flipV="1">
                <a:off x="3889" y="1163"/>
                <a:ext cx="101" cy="64"/>
              </a:xfrm>
              <a:prstGeom prst="line">
                <a:avLst/>
              </a:prstGeom>
              <a:noFill/>
              <a:ln w="1588">
                <a:solidFill>
                  <a:srgbClr val="000000"/>
                </a:solidFill>
                <a:round/>
                <a:headEnd/>
                <a:tailEnd/>
              </a:ln>
            </p:spPr>
            <p:txBody>
              <a:bodyPr/>
              <a:lstStyle/>
              <a:p>
                <a:endParaRPr lang="en-US"/>
              </a:p>
            </p:txBody>
          </p:sp>
          <p:sp>
            <p:nvSpPr>
              <p:cNvPr id="3537" name="Freeform 84"/>
              <p:cNvSpPr>
                <a:spLocks noChangeAspect="1"/>
              </p:cNvSpPr>
              <p:nvPr/>
            </p:nvSpPr>
            <p:spPr bwMode="auto">
              <a:xfrm>
                <a:off x="3887" y="1160"/>
                <a:ext cx="105" cy="72"/>
              </a:xfrm>
              <a:custGeom>
                <a:avLst/>
                <a:gdLst>
                  <a:gd name="T0" fmla="*/ 105 w 55"/>
                  <a:gd name="T1" fmla="*/ 66 h 34"/>
                  <a:gd name="T2" fmla="*/ 105 w 55"/>
                  <a:gd name="T3" fmla="*/ 72 h 34"/>
                  <a:gd name="T4" fmla="*/ 0 w 55"/>
                  <a:gd name="T5" fmla="*/ 6 h 34"/>
                  <a:gd name="T6" fmla="*/ 0 w 55"/>
                  <a:gd name="T7" fmla="*/ 0 h 34"/>
                  <a:gd name="T8" fmla="*/ 105 w 55"/>
                  <a:gd name="T9" fmla="*/ 66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55" y="31"/>
                    </a:moveTo>
                    <a:lnTo>
                      <a:pt x="55" y="34"/>
                    </a:lnTo>
                    <a:lnTo>
                      <a:pt x="0" y="3"/>
                    </a:lnTo>
                    <a:lnTo>
                      <a:pt x="0"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538" name="Freeform 85"/>
              <p:cNvSpPr>
                <a:spLocks noChangeAspect="1"/>
              </p:cNvSpPr>
              <p:nvPr/>
            </p:nvSpPr>
            <p:spPr bwMode="auto">
              <a:xfrm>
                <a:off x="3992" y="1160"/>
                <a:ext cx="103" cy="72"/>
              </a:xfrm>
              <a:custGeom>
                <a:avLst/>
                <a:gdLst>
                  <a:gd name="T0" fmla="*/ 103 w 54"/>
                  <a:gd name="T1" fmla="*/ 0 h 34"/>
                  <a:gd name="T2" fmla="*/ 103 w 54"/>
                  <a:gd name="T3" fmla="*/ 6 h 34"/>
                  <a:gd name="T4" fmla="*/ 0 w 54"/>
                  <a:gd name="T5" fmla="*/ 72 h 34"/>
                  <a:gd name="T6" fmla="*/ 0 w 54"/>
                  <a:gd name="T7" fmla="*/ 66 h 34"/>
                  <a:gd name="T8" fmla="*/ 103 w 54"/>
                  <a:gd name="T9" fmla="*/ 0 h 34"/>
                  <a:gd name="T10" fmla="*/ 0 60000 65536"/>
                  <a:gd name="T11" fmla="*/ 0 60000 65536"/>
                  <a:gd name="T12" fmla="*/ 0 60000 65536"/>
                  <a:gd name="T13" fmla="*/ 0 60000 65536"/>
                  <a:gd name="T14" fmla="*/ 0 60000 65536"/>
                  <a:gd name="T15" fmla="*/ 0 w 54"/>
                  <a:gd name="T16" fmla="*/ 0 h 34"/>
                  <a:gd name="T17" fmla="*/ 54 w 54"/>
                  <a:gd name="T18" fmla="*/ 34 h 34"/>
                </a:gdLst>
                <a:ahLst/>
                <a:cxnLst>
                  <a:cxn ang="T10">
                    <a:pos x="T0" y="T1"/>
                  </a:cxn>
                  <a:cxn ang="T11">
                    <a:pos x="T2" y="T3"/>
                  </a:cxn>
                  <a:cxn ang="T12">
                    <a:pos x="T4" y="T5"/>
                  </a:cxn>
                  <a:cxn ang="T13">
                    <a:pos x="T6" y="T7"/>
                  </a:cxn>
                  <a:cxn ang="T14">
                    <a:pos x="T8" y="T9"/>
                  </a:cxn>
                </a:cxnLst>
                <a:rect l="T15" t="T16" r="T17" b="T18"/>
                <a:pathLst>
                  <a:path w="54" h="34">
                    <a:moveTo>
                      <a:pt x="54" y="0"/>
                    </a:moveTo>
                    <a:lnTo>
                      <a:pt x="54" y="3"/>
                    </a:lnTo>
                    <a:lnTo>
                      <a:pt x="0" y="34"/>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539" name="Line 86"/>
              <p:cNvSpPr>
                <a:spLocks noChangeAspect="1" noChangeShapeType="1"/>
              </p:cNvSpPr>
              <p:nvPr/>
            </p:nvSpPr>
            <p:spPr bwMode="auto">
              <a:xfrm flipH="1">
                <a:off x="3992" y="1163"/>
                <a:ext cx="100" cy="64"/>
              </a:xfrm>
              <a:prstGeom prst="line">
                <a:avLst/>
              </a:prstGeom>
              <a:noFill/>
              <a:ln w="1588">
                <a:solidFill>
                  <a:srgbClr val="000000"/>
                </a:solidFill>
                <a:round/>
                <a:headEnd/>
                <a:tailEnd/>
              </a:ln>
            </p:spPr>
            <p:txBody>
              <a:bodyPr/>
              <a:lstStyle/>
              <a:p>
                <a:endParaRPr lang="en-US"/>
              </a:p>
            </p:txBody>
          </p:sp>
          <p:sp>
            <p:nvSpPr>
              <p:cNvPr id="3540" name="Line 87"/>
              <p:cNvSpPr>
                <a:spLocks noChangeAspect="1" noChangeShapeType="1"/>
              </p:cNvSpPr>
              <p:nvPr/>
            </p:nvSpPr>
            <p:spPr bwMode="auto">
              <a:xfrm flipH="1" flipV="1">
                <a:off x="4096" y="1163"/>
                <a:ext cx="100" cy="64"/>
              </a:xfrm>
              <a:prstGeom prst="line">
                <a:avLst/>
              </a:prstGeom>
              <a:noFill/>
              <a:ln w="1588">
                <a:solidFill>
                  <a:srgbClr val="000000"/>
                </a:solidFill>
                <a:round/>
                <a:headEnd/>
                <a:tailEnd/>
              </a:ln>
            </p:spPr>
            <p:txBody>
              <a:bodyPr/>
              <a:lstStyle/>
              <a:p>
                <a:endParaRPr lang="en-US"/>
              </a:p>
            </p:txBody>
          </p:sp>
          <p:sp>
            <p:nvSpPr>
              <p:cNvPr id="3541" name="Freeform 88"/>
              <p:cNvSpPr>
                <a:spLocks noChangeAspect="1"/>
              </p:cNvSpPr>
              <p:nvPr/>
            </p:nvSpPr>
            <p:spPr bwMode="auto">
              <a:xfrm>
                <a:off x="4095" y="1160"/>
                <a:ext cx="101" cy="72"/>
              </a:xfrm>
              <a:custGeom>
                <a:avLst/>
                <a:gdLst>
                  <a:gd name="T0" fmla="*/ 101 w 54"/>
                  <a:gd name="T1" fmla="*/ 66 h 34"/>
                  <a:gd name="T2" fmla="*/ 101 w 54"/>
                  <a:gd name="T3" fmla="*/ 72 h 34"/>
                  <a:gd name="T4" fmla="*/ 0 w 54"/>
                  <a:gd name="T5" fmla="*/ 6 h 34"/>
                  <a:gd name="T6" fmla="*/ 0 w 54"/>
                  <a:gd name="T7" fmla="*/ 0 h 34"/>
                  <a:gd name="T8" fmla="*/ 101 w 54"/>
                  <a:gd name="T9" fmla="*/ 66 h 34"/>
                  <a:gd name="T10" fmla="*/ 0 60000 65536"/>
                  <a:gd name="T11" fmla="*/ 0 60000 65536"/>
                  <a:gd name="T12" fmla="*/ 0 60000 65536"/>
                  <a:gd name="T13" fmla="*/ 0 60000 65536"/>
                  <a:gd name="T14" fmla="*/ 0 60000 65536"/>
                  <a:gd name="T15" fmla="*/ 0 w 54"/>
                  <a:gd name="T16" fmla="*/ 0 h 34"/>
                  <a:gd name="T17" fmla="*/ 54 w 54"/>
                  <a:gd name="T18" fmla="*/ 34 h 34"/>
                </a:gdLst>
                <a:ahLst/>
                <a:cxnLst>
                  <a:cxn ang="T10">
                    <a:pos x="T0" y="T1"/>
                  </a:cxn>
                  <a:cxn ang="T11">
                    <a:pos x="T2" y="T3"/>
                  </a:cxn>
                  <a:cxn ang="T12">
                    <a:pos x="T4" y="T5"/>
                  </a:cxn>
                  <a:cxn ang="T13">
                    <a:pos x="T6" y="T7"/>
                  </a:cxn>
                  <a:cxn ang="T14">
                    <a:pos x="T8" y="T9"/>
                  </a:cxn>
                </a:cxnLst>
                <a:rect l="T15" t="T16" r="T17" b="T18"/>
                <a:pathLst>
                  <a:path w="54" h="34">
                    <a:moveTo>
                      <a:pt x="54" y="31"/>
                    </a:moveTo>
                    <a:lnTo>
                      <a:pt x="54" y="34"/>
                    </a:lnTo>
                    <a:lnTo>
                      <a:pt x="0" y="3"/>
                    </a:lnTo>
                    <a:lnTo>
                      <a:pt x="0" y="0"/>
                    </a:lnTo>
                    <a:lnTo>
                      <a:pt x="54" y="31"/>
                    </a:lnTo>
                    <a:close/>
                  </a:path>
                </a:pathLst>
              </a:custGeom>
              <a:solidFill>
                <a:srgbClr val="000000"/>
              </a:solidFill>
              <a:ln w="9525">
                <a:noFill/>
                <a:round/>
                <a:headEnd/>
                <a:tailEnd/>
              </a:ln>
            </p:spPr>
            <p:txBody>
              <a:bodyPr lIns="82058" tIns="41029" rIns="82058" bIns="41029"/>
              <a:lstStyle/>
              <a:p>
                <a:endParaRPr lang="en-US"/>
              </a:p>
            </p:txBody>
          </p:sp>
          <p:sp>
            <p:nvSpPr>
              <p:cNvPr id="3542" name="Freeform 89"/>
              <p:cNvSpPr>
                <a:spLocks noChangeAspect="1"/>
              </p:cNvSpPr>
              <p:nvPr/>
            </p:nvSpPr>
            <p:spPr bwMode="auto">
              <a:xfrm>
                <a:off x="4196" y="1160"/>
                <a:ext cx="105" cy="72"/>
              </a:xfrm>
              <a:custGeom>
                <a:avLst/>
                <a:gdLst>
                  <a:gd name="T0" fmla="*/ 105 w 55"/>
                  <a:gd name="T1" fmla="*/ 0 h 34"/>
                  <a:gd name="T2" fmla="*/ 105 w 55"/>
                  <a:gd name="T3" fmla="*/ 6 h 34"/>
                  <a:gd name="T4" fmla="*/ 0 w 55"/>
                  <a:gd name="T5" fmla="*/ 72 h 34"/>
                  <a:gd name="T6" fmla="*/ 0 w 55"/>
                  <a:gd name="T7" fmla="*/ 66 h 34"/>
                  <a:gd name="T8" fmla="*/ 105 w 55"/>
                  <a:gd name="T9" fmla="*/ 0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55" y="0"/>
                    </a:moveTo>
                    <a:lnTo>
                      <a:pt x="55" y="3"/>
                    </a:lnTo>
                    <a:lnTo>
                      <a:pt x="0" y="34"/>
                    </a:lnTo>
                    <a:lnTo>
                      <a:pt x="0" y="31"/>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543" name="Line 90"/>
              <p:cNvSpPr>
                <a:spLocks noChangeAspect="1" noChangeShapeType="1"/>
              </p:cNvSpPr>
              <p:nvPr/>
            </p:nvSpPr>
            <p:spPr bwMode="auto">
              <a:xfrm flipH="1">
                <a:off x="4200" y="1163"/>
                <a:ext cx="99" cy="64"/>
              </a:xfrm>
              <a:prstGeom prst="line">
                <a:avLst/>
              </a:prstGeom>
              <a:noFill/>
              <a:ln w="1588">
                <a:solidFill>
                  <a:srgbClr val="000000"/>
                </a:solidFill>
                <a:round/>
                <a:headEnd/>
                <a:tailEnd/>
              </a:ln>
            </p:spPr>
            <p:txBody>
              <a:bodyPr/>
              <a:lstStyle/>
              <a:p>
                <a:endParaRPr lang="en-US"/>
              </a:p>
            </p:txBody>
          </p:sp>
          <p:grpSp>
            <p:nvGrpSpPr>
              <p:cNvPr id="31" name="Group 93"/>
              <p:cNvGrpSpPr>
                <a:grpSpLocks noChangeAspect="1"/>
              </p:cNvGrpSpPr>
              <p:nvPr/>
            </p:nvGrpSpPr>
            <p:grpSpPr bwMode="auto">
              <a:xfrm>
                <a:off x="4372" y="1149"/>
                <a:ext cx="140" cy="125"/>
                <a:chOff x="956" y="2281"/>
                <a:chExt cx="74" cy="58"/>
              </a:xfrm>
            </p:grpSpPr>
            <p:sp>
              <p:nvSpPr>
                <p:cNvPr id="3583" name="Rectangle 91"/>
                <p:cNvSpPr>
                  <a:spLocks noChangeAspect="1" noChangeArrowheads="1"/>
                </p:cNvSpPr>
                <p:nvPr/>
              </p:nvSpPr>
              <p:spPr bwMode="auto">
                <a:xfrm>
                  <a:off x="956" y="2281"/>
                  <a:ext cx="43" cy="58"/>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sp>
              <p:nvSpPr>
                <p:cNvPr id="3584" name="Rectangle 92"/>
                <p:cNvSpPr>
                  <a:spLocks noChangeAspect="1" noChangeArrowheads="1"/>
                </p:cNvSpPr>
                <p:nvPr/>
              </p:nvSpPr>
              <p:spPr bwMode="auto">
                <a:xfrm>
                  <a:off x="990" y="2281"/>
                  <a:ext cx="40" cy="58"/>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H</a:t>
                  </a:r>
                  <a:endParaRPr lang="en-US" sz="1300">
                    <a:ea typeface="ＭＳ Ｐゴシック" pitchFamily="1" charset="-128"/>
                  </a:endParaRPr>
                </a:p>
              </p:txBody>
            </p:sp>
          </p:grpSp>
          <p:sp>
            <p:nvSpPr>
              <p:cNvPr id="3545" name="Line 94"/>
              <p:cNvSpPr>
                <a:spLocks noChangeAspect="1" noChangeShapeType="1"/>
              </p:cNvSpPr>
              <p:nvPr/>
            </p:nvSpPr>
            <p:spPr bwMode="auto">
              <a:xfrm flipH="1" flipV="1">
                <a:off x="4303" y="1163"/>
                <a:ext cx="63" cy="41"/>
              </a:xfrm>
              <a:prstGeom prst="line">
                <a:avLst/>
              </a:prstGeom>
              <a:noFill/>
              <a:ln w="1588">
                <a:solidFill>
                  <a:srgbClr val="000000"/>
                </a:solidFill>
                <a:round/>
                <a:headEnd/>
                <a:tailEnd/>
              </a:ln>
            </p:spPr>
            <p:txBody>
              <a:bodyPr/>
              <a:lstStyle/>
              <a:p>
                <a:endParaRPr lang="en-US"/>
              </a:p>
            </p:txBody>
          </p:sp>
          <p:sp>
            <p:nvSpPr>
              <p:cNvPr id="3546" name="Freeform 95"/>
              <p:cNvSpPr>
                <a:spLocks noChangeAspect="1"/>
              </p:cNvSpPr>
              <p:nvPr/>
            </p:nvSpPr>
            <p:spPr bwMode="auto">
              <a:xfrm>
                <a:off x="4301" y="1160"/>
                <a:ext cx="67" cy="46"/>
              </a:xfrm>
              <a:custGeom>
                <a:avLst/>
                <a:gdLst>
                  <a:gd name="T0" fmla="*/ 67 w 35"/>
                  <a:gd name="T1" fmla="*/ 42 h 22"/>
                  <a:gd name="T2" fmla="*/ 65 w 35"/>
                  <a:gd name="T3" fmla="*/ 46 h 22"/>
                  <a:gd name="T4" fmla="*/ 0 w 35"/>
                  <a:gd name="T5" fmla="*/ 6 h 22"/>
                  <a:gd name="T6" fmla="*/ 0 w 35"/>
                  <a:gd name="T7" fmla="*/ 0 h 22"/>
                  <a:gd name="T8" fmla="*/ 67 w 35"/>
                  <a:gd name="T9" fmla="*/ 42 h 22"/>
                  <a:gd name="T10" fmla="*/ 0 60000 65536"/>
                  <a:gd name="T11" fmla="*/ 0 60000 65536"/>
                  <a:gd name="T12" fmla="*/ 0 60000 65536"/>
                  <a:gd name="T13" fmla="*/ 0 60000 65536"/>
                  <a:gd name="T14" fmla="*/ 0 60000 65536"/>
                  <a:gd name="T15" fmla="*/ 0 w 35"/>
                  <a:gd name="T16" fmla="*/ 0 h 22"/>
                  <a:gd name="T17" fmla="*/ 35 w 35"/>
                  <a:gd name="T18" fmla="*/ 22 h 22"/>
                </a:gdLst>
                <a:ahLst/>
                <a:cxnLst>
                  <a:cxn ang="T10">
                    <a:pos x="T0" y="T1"/>
                  </a:cxn>
                  <a:cxn ang="T11">
                    <a:pos x="T2" y="T3"/>
                  </a:cxn>
                  <a:cxn ang="T12">
                    <a:pos x="T4" y="T5"/>
                  </a:cxn>
                  <a:cxn ang="T13">
                    <a:pos x="T6" y="T7"/>
                  </a:cxn>
                  <a:cxn ang="T14">
                    <a:pos x="T8" y="T9"/>
                  </a:cxn>
                </a:cxnLst>
                <a:rect l="T15" t="T16" r="T17" b="T18"/>
                <a:pathLst>
                  <a:path w="35" h="22">
                    <a:moveTo>
                      <a:pt x="35" y="20"/>
                    </a:moveTo>
                    <a:lnTo>
                      <a:pt x="34" y="22"/>
                    </a:lnTo>
                    <a:lnTo>
                      <a:pt x="0" y="3"/>
                    </a:lnTo>
                    <a:lnTo>
                      <a:pt x="0" y="0"/>
                    </a:lnTo>
                    <a:lnTo>
                      <a:pt x="35" y="20"/>
                    </a:lnTo>
                    <a:close/>
                  </a:path>
                </a:pathLst>
              </a:custGeom>
              <a:solidFill>
                <a:srgbClr val="000000"/>
              </a:solidFill>
              <a:ln w="9525">
                <a:noFill/>
                <a:round/>
                <a:headEnd/>
                <a:tailEnd/>
              </a:ln>
            </p:spPr>
            <p:txBody>
              <a:bodyPr lIns="82058" tIns="41029" rIns="82058" bIns="41029"/>
              <a:lstStyle/>
              <a:p>
                <a:endParaRPr lang="en-US"/>
              </a:p>
            </p:txBody>
          </p:sp>
          <p:sp>
            <p:nvSpPr>
              <p:cNvPr id="3547" name="Freeform 96"/>
              <p:cNvSpPr>
                <a:spLocks noChangeAspect="1"/>
              </p:cNvSpPr>
              <p:nvPr/>
            </p:nvSpPr>
            <p:spPr bwMode="auto">
              <a:xfrm>
                <a:off x="3887" y="1310"/>
                <a:ext cx="105" cy="74"/>
              </a:xfrm>
              <a:custGeom>
                <a:avLst/>
                <a:gdLst>
                  <a:gd name="T0" fmla="*/ 105 w 55"/>
                  <a:gd name="T1" fmla="*/ 0 h 35"/>
                  <a:gd name="T2" fmla="*/ 105 w 55"/>
                  <a:gd name="T3" fmla="*/ 6 h 35"/>
                  <a:gd name="T4" fmla="*/ 0 w 55"/>
                  <a:gd name="T5" fmla="*/ 74 h 35"/>
                  <a:gd name="T6" fmla="*/ 0 w 55"/>
                  <a:gd name="T7" fmla="*/ 68 h 35"/>
                  <a:gd name="T8" fmla="*/ 105 w 55"/>
                  <a:gd name="T9" fmla="*/ 0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0"/>
                    </a:moveTo>
                    <a:lnTo>
                      <a:pt x="55" y="3"/>
                    </a:lnTo>
                    <a:lnTo>
                      <a:pt x="0" y="35"/>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548" name="Line 97"/>
              <p:cNvSpPr>
                <a:spLocks noChangeAspect="1" noChangeShapeType="1"/>
              </p:cNvSpPr>
              <p:nvPr/>
            </p:nvSpPr>
            <p:spPr bwMode="auto">
              <a:xfrm flipH="1">
                <a:off x="3889" y="1315"/>
                <a:ext cx="101" cy="64"/>
              </a:xfrm>
              <a:prstGeom prst="line">
                <a:avLst/>
              </a:prstGeom>
              <a:noFill/>
              <a:ln w="1588">
                <a:solidFill>
                  <a:srgbClr val="000000"/>
                </a:solidFill>
                <a:round/>
                <a:headEnd/>
                <a:tailEnd/>
              </a:ln>
            </p:spPr>
            <p:txBody>
              <a:bodyPr/>
              <a:lstStyle/>
              <a:p>
                <a:endParaRPr lang="en-US"/>
              </a:p>
            </p:txBody>
          </p:sp>
          <p:sp>
            <p:nvSpPr>
              <p:cNvPr id="3549" name="Line 98"/>
              <p:cNvSpPr>
                <a:spLocks noChangeAspect="1" noChangeShapeType="1"/>
              </p:cNvSpPr>
              <p:nvPr/>
            </p:nvSpPr>
            <p:spPr bwMode="auto">
              <a:xfrm flipH="1" flipV="1">
                <a:off x="3992" y="1315"/>
                <a:ext cx="100" cy="64"/>
              </a:xfrm>
              <a:prstGeom prst="line">
                <a:avLst/>
              </a:prstGeom>
              <a:noFill/>
              <a:ln w="1588">
                <a:solidFill>
                  <a:srgbClr val="000000"/>
                </a:solidFill>
                <a:round/>
                <a:headEnd/>
                <a:tailEnd/>
              </a:ln>
            </p:spPr>
            <p:txBody>
              <a:bodyPr/>
              <a:lstStyle/>
              <a:p>
                <a:endParaRPr lang="en-US"/>
              </a:p>
            </p:txBody>
          </p:sp>
          <p:sp>
            <p:nvSpPr>
              <p:cNvPr id="3550" name="Freeform 99"/>
              <p:cNvSpPr>
                <a:spLocks noChangeAspect="1"/>
              </p:cNvSpPr>
              <p:nvPr/>
            </p:nvSpPr>
            <p:spPr bwMode="auto">
              <a:xfrm>
                <a:off x="3992" y="1310"/>
                <a:ext cx="103" cy="74"/>
              </a:xfrm>
              <a:custGeom>
                <a:avLst/>
                <a:gdLst>
                  <a:gd name="T0" fmla="*/ 103 w 54"/>
                  <a:gd name="T1" fmla="*/ 66 h 35"/>
                  <a:gd name="T2" fmla="*/ 103 w 54"/>
                  <a:gd name="T3" fmla="*/ 74 h 35"/>
                  <a:gd name="T4" fmla="*/ 0 w 54"/>
                  <a:gd name="T5" fmla="*/ 6 h 35"/>
                  <a:gd name="T6" fmla="*/ 0 w 54"/>
                  <a:gd name="T7" fmla="*/ 0 h 35"/>
                  <a:gd name="T8" fmla="*/ 103 w 54"/>
                  <a:gd name="T9" fmla="*/ 66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31"/>
                    </a:moveTo>
                    <a:lnTo>
                      <a:pt x="54" y="35"/>
                    </a:lnTo>
                    <a:lnTo>
                      <a:pt x="0" y="3"/>
                    </a:lnTo>
                    <a:lnTo>
                      <a:pt x="0" y="0"/>
                    </a:lnTo>
                    <a:lnTo>
                      <a:pt x="54" y="31"/>
                    </a:lnTo>
                    <a:close/>
                  </a:path>
                </a:pathLst>
              </a:custGeom>
              <a:solidFill>
                <a:srgbClr val="000000"/>
              </a:solidFill>
              <a:ln w="9525">
                <a:noFill/>
                <a:round/>
                <a:headEnd/>
                <a:tailEnd/>
              </a:ln>
            </p:spPr>
            <p:txBody>
              <a:bodyPr lIns="82058" tIns="41029" rIns="82058" bIns="41029"/>
              <a:lstStyle/>
              <a:p>
                <a:endParaRPr lang="en-US"/>
              </a:p>
            </p:txBody>
          </p:sp>
          <p:sp>
            <p:nvSpPr>
              <p:cNvPr id="3551" name="Freeform 100"/>
              <p:cNvSpPr>
                <a:spLocks noChangeAspect="1"/>
              </p:cNvSpPr>
              <p:nvPr/>
            </p:nvSpPr>
            <p:spPr bwMode="auto">
              <a:xfrm>
                <a:off x="4095" y="1310"/>
                <a:ext cx="101" cy="74"/>
              </a:xfrm>
              <a:custGeom>
                <a:avLst/>
                <a:gdLst>
                  <a:gd name="T0" fmla="*/ 101 w 54"/>
                  <a:gd name="T1" fmla="*/ 0 h 35"/>
                  <a:gd name="T2" fmla="*/ 101 w 54"/>
                  <a:gd name="T3" fmla="*/ 6 h 35"/>
                  <a:gd name="T4" fmla="*/ 0 w 54"/>
                  <a:gd name="T5" fmla="*/ 74 h 35"/>
                  <a:gd name="T6" fmla="*/ 0 w 54"/>
                  <a:gd name="T7" fmla="*/ 66 h 35"/>
                  <a:gd name="T8" fmla="*/ 101 w 54"/>
                  <a:gd name="T9" fmla="*/ 0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0"/>
                    </a:moveTo>
                    <a:lnTo>
                      <a:pt x="54" y="3"/>
                    </a:lnTo>
                    <a:lnTo>
                      <a:pt x="0" y="35"/>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552" name="Line 101"/>
              <p:cNvSpPr>
                <a:spLocks noChangeAspect="1" noChangeShapeType="1"/>
              </p:cNvSpPr>
              <p:nvPr/>
            </p:nvSpPr>
            <p:spPr bwMode="auto">
              <a:xfrm flipH="1">
                <a:off x="4096" y="1315"/>
                <a:ext cx="100" cy="64"/>
              </a:xfrm>
              <a:prstGeom prst="line">
                <a:avLst/>
              </a:prstGeom>
              <a:noFill/>
              <a:ln w="1588">
                <a:solidFill>
                  <a:srgbClr val="000000"/>
                </a:solidFill>
                <a:round/>
                <a:headEnd/>
                <a:tailEnd/>
              </a:ln>
            </p:spPr>
            <p:txBody>
              <a:bodyPr/>
              <a:lstStyle/>
              <a:p>
                <a:endParaRPr lang="en-US"/>
              </a:p>
            </p:txBody>
          </p:sp>
          <p:sp>
            <p:nvSpPr>
              <p:cNvPr id="3553" name="Line 102"/>
              <p:cNvSpPr>
                <a:spLocks noChangeAspect="1" noChangeShapeType="1"/>
              </p:cNvSpPr>
              <p:nvPr/>
            </p:nvSpPr>
            <p:spPr bwMode="auto">
              <a:xfrm flipH="1" flipV="1">
                <a:off x="4200" y="1315"/>
                <a:ext cx="99" cy="64"/>
              </a:xfrm>
              <a:prstGeom prst="line">
                <a:avLst/>
              </a:prstGeom>
              <a:noFill/>
              <a:ln w="1588">
                <a:solidFill>
                  <a:srgbClr val="000000"/>
                </a:solidFill>
                <a:round/>
                <a:headEnd/>
                <a:tailEnd/>
              </a:ln>
            </p:spPr>
            <p:txBody>
              <a:bodyPr/>
              <a:lstStyle/>
              <a:p>
                <a:endParaRPr lang="en-US"/>
              </a:p>
            </p:txBody>
          </p:sp>
          <p:sp>
            <p:nvSpPr>
              <p:cNvPr id="3554" name="Freeform 103"/>
              <p:cNvSpPr>
                <a:spLocks noChangeAspect="1"/>
              </p:cNvSpPr>
              <p:nvPr/>
            </p:nvSpPr>
            <p:spPr bwMode="auto">
              <a:xfrm>
                <a:off x="4196" y="1310"/>
                <a:ext cx="105" cy="74"/>
              </a:xfrm>
              <a:custGeom>
                <a:avLst/>
                <a:gdLst>
                  <a:gd name="T0" fmla="*/ 105 w 55"/>
                  <a:gd name="T1" fmla="*/ 66 h 35"/>
                  <a:gd name="T2" fmla="*/ 105 w 55"/>
                  <a:gd name="T3" fmla="*/ 74 h 35"/>
                  <a:gd name="T4" fmla="*/ 0 w 55"/>
                  <a:gd name="T5" fmla="*/ 6 h 35"/>
                  <a:gd name="T6" fmla="*/ 0 w 55"/>
                  <a:gd name="T7" fmla="*/ 0 h 35"/>
                  <a:gd name="T8" fmla="*/ 105 w 55"/>
                  <a:gd name="T9" fmla="*/ 66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31"/>
                    </a:moveTo>
                    <a:lnTo>
                      <a:pt x="55" y="35"/>
                    </a:lnTo>
                    <a:lnTo>
                      <a:pt x="0" y="3"/>
                    </a:lnTo>
                    <a:lnTo>
                      <a:pt x="0"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555" name="Freeform 104"/>
              <p:cNvSpPr>
                <a:spLocks noChangeAspect="1"/>
              </p:cNvSpPr>
              <p:nvPr/>
            </p:nvSpPr>
            <p:spPr bwMode="auto">
              <a:xfrm>
                <a:off x="4301" y="1312"/>
                <a:ext cx="105" cy="72"/>
              </a:xfrm>
              <a:custGeom>
                <a:avLst/>
                <a:gdLst>
                  <a:gd name="T0" fmla="*/ 103 w 55"/>
                  <a:gd name="T1" fmla="*/ 0 h 34"/>
                  <a:gd name="T2" fmla="*/ 105 w 55"/>
                  <a:gd name="T3" fmla="*/ 2 h 34"/>
                  <a:gd name="T4" fmla="*/ 105 w 55"/>
                  <a:gd name="T5" fmla="*/ 4 h 34"/>
                  <a:gd name="T6" fmla="*/ 0 w 55"/>
                  <a:gd name="T7" fmla="*/ 72 h 34"/>
                  <a:gd name="T8" fmla="*/ 0 w 55"/>
                  <a:gd name="T9" fmla="*/ 64 h 34"/>
                  <a:gd name="T10" fmla="*/ 103 w 55"/>
                  <a:gd name="T11" fmla="*/ 0 h 34"/>
                  <a:gd name="T12" fmla="*/ 0 60000 65536"/>
                  <a:gd name="T13" fmla="*/ 0 60000 65536"/>
                  <a:gd name="T14" fmla="*/ 0 60000 65536"/>
                  <a:gd name="T15" fmla="*/ 0 60000 65536"/>
                  <a:gd name="T16" fmla="*/ 0 60000 65536"/>
                  <a:gd name="T17" fmla="*/ 0 60000 65536"/>
                  <a:gd name="T18" fmla="*/ 0 w 55"/>
                  <a:gd name="T19" fmla="*/ 0 h 34"/>
                  <a:gd name="T20" fmla="*/ 55 w 5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5" h="34">
                    <a:moveTo>
                      <a:pt x="54" y="0"/>
                    </a:moveTo>
                    <a:lnTo>
                      <a:pt x="55" y="1"/>
                    </a:lnTo>
                    <a:lnTo>
                      <a:pt x="55" y="2"/>
                    </a:lnTo>
                    <a:lnTo>
                      <a:pt x="0" y="34"/>
                    </a:lnTo>
                    <a:lnTo>
                      <a:pt x="0" y="30"/>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556" name="Line 105"/>
              <p:cNvSpPr>
                <a:spLocks noChangeAspect="1" noChangeShapeType="1"/>
              </p:cNvSpPr>
              <p:nvPr/>
            </p:nvSpPr>
            <p:spPr bwMode="auto">
              <a:xfrm flipH="1">
                <a:off x="4303" y="1315"/>
                <a:ext cx="101" cy="64"/>
              </a:xfrm>
              <a:prstGeom prst="line">
                <a:avLst/>
              </a:prstGeom>
              <a:noFill/>
              <a:ln w="1588">
                <a:solidFill>
                  <a:srgbClr val="000000"/>
                </a:solidFill>
                <a:round/>
                <a:headEnd/>
                <a:tailEnd/>
              </a:ln>
            </p:spPr>
            <p:txBody>
              <a:bodyPr/>
              <a:lstStyle/>
              <a:p>
                <a:endParaRPr lang="en-US"/>
              </a:p>
            </p:txBody>
          </p:sp>
          <p:sp>
            <p:nvSpPr>
              <p:cNvPr id="3557" name="Line 106"/>
              <p:cNvSpPr>
                <a:spLocks noChangeAspect="1" noChangeShapeType="1"/>
              </p:cNvSpPr>
              <p:nvPr/>
            </p:nvSpPr>
            <p:spPr bwMode="auto">
              <a:xfrm flipH="1">
                <a:off x="3561" y="1315"/>
                <a:ext cx="100" cy="64"/>
              </a:xfrm>
              <a:prstGeom prst="line">
                <a:avLst/>
              </a:prstGeom>
              <a:noFill/>
              <a:ln w="1588">
                <a:solidFill>
                  <a:srgbClr val="000000"/>
                </a:solidFill>
                <a:round/>
                <a:headEnd/>
                <a:tailEnd/>
              </a:ln>
            </p:spPr>
            <p:txBody>
              <a:bodyPr/>
              <a:lstStyle/>
              <a:p>
                <a:endParaRPr lang="en-US"/>
              </a:p>
            </p:txBody>
          </p:sp>
          <p:sp>
            <p:nvSpPr>
              <p:cNvPr id="3558" name="Freeform 107"/>
              <p:cNvSpPr>
                <a:spLocks noChangeAspect="1"/>
              </p:cNvSpPr>
              <p:nvPr/>
            </p:nvSpPr>
            <p:spPr bwMode="auto">
              <a:xfrm>
                <a:off x="3560" y="1310"/>
                <a:ext cx="103" cy="74"/>
              </a:xfrm>
              <a:custGeom>
                <a:avLst/>
                <a:gdLst>
                  <a:gd name="T0" fmla="*/ 103 w 55"/>
                  <a:gd name="T1" fmla="*/ 0 h 35"/>
                  <a:gd name="T2" fmla="*/ 103 w 55"/>
                  <a:gd name="T3" fmla="*/ 6 h 35"/>
                  <a:gd name="T4" fmla="*/ 0 w 55"/>
                  <a:gd name="T5" fmla="*/ 74 h 35"/>
                  <a:gd name="T6" fmla="*/ 0 w 55"/>
                  <a:gd name="T7" fmla="*/ 68 h 35"/>
                  <a:gd name="T8" fmla="*/ 103 w 55"/>
                  <a:gd name="T9" fmla="*/ 0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0"/>
                    </a:moveTo>
                    <a:lnTo>
                      <a:pt x="55" y="3"/>
                    </a:lnTo>
                    <a:lnTo>
                      <a:pt x="0" y="35"/>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559" name="Freeform 108"/>
              <p:cNvSpPr>
                <a:spLocks noChangeAspect="1"/>
              </p:cNvSpPr>
              <p:nvPr/>
            </p:nvSpPr>
            <p:spPr bwMode="auto">
              <a:xfrm>
                <a:off x="3663" y="1310"/>
                <a:ext cx="103" cy="74"/>
              </a:xfrm>
              <a:custGeom>
                <a:avLst/>
                <a:gdLst>
                  <a:gd name="T0" fmla="*/ 103 w 54"/>
                  <a:gd name="T1" fmla="*/ 68 h 35"/>
                  <a:gd name="T2" fmla="*/ 103 w 54"/>
                  <a:gd name="T3" fmla="*/ 74 h 35"/>
                  <a:gd name="T4" fmla="*/ 0 w 54"/>
                  <a:gd name="T5" fmla="*/ 6 h 35"/>
                  <a:gd name="T6" fmla="*/ 0 w 54"/>
                  <a:gd name="T7" fmla="*/ 0 h 35"/>
                  <a:gd name="T8" fmla="*/ 103 w 54"/>
                  <a:gd name="T9" fmla="*/ 68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32"/>
                    </a:moveTo>
                    <a:lnTo>
                      <a:pt x="54" y="35"/>
                    </a:lnTo>
                    <a:lnTo>
                      <a:pt x="0" y="3"/>
                    </a:lnTo>
                    <a:lnTo>
                      <a:pt x="0" y="0"/>
                    </a:lnTo>
                    <a:lnTo>
                      <a:pt x="54" y="32"/>
                    </a:lnTo>
                    <a:close/>
                  </a:path>
                </a:pathLst>
              </a:custGeom>
              <a:solidFill>
                <a:srgbClr val="000000"/>
              </a:solidFill>
              <a:ln w="9525">
                <a:noFill/>
                <a:round/>
                <a:headEnd/>
                <a:tailEnd/>
              </a:ln>
            </p:spPr>
            <p:txBody>
              <a:bodyPr lIns="82058" tIns="41029" rIns="82058" bIns="41029"/>
              <a:lstStyle/>
              <a:p>
                <a:endParaRPr lang="en-US"/>
              </a:p>
            </p:txBody>
          </p:sp>
          <p:sp>
            <p:nvSpPr>
              <p:cNvPr id="3560" name="Line 109"/>
              <p:cNvSpPr>
                <a:spLocks noChangeAspect="1" noChangeShapeType="1"/>
              </p:cNvSpPr>
              <p:nvPr/>
            </p:nvSpPr>
            <p:spPr bwMode="auto">
              <a:xfrm flipH="1" flipV="1">
                <a:off x="3663" y="1315"/>
                <a:ext cx="101" cy="64"/>
              </a:xfrm>
              <a:prstGeom prst="line">
                <a:avLst/>
              </a:prstGeom>
              <a:noFill/>
              <a:ln w="1588">
                <a:solidFill>
                  <a:srgbClr val="000000"/>
                </a:solidFill>
                <a:round/>
                <a:headEnd/>
                <a:tailEnd/>
              </a:ln>
            </p:spPr>
            <p:txBody>
              <a:bodyPr/>
              <a:lstStyle/>
              <a:p>
                <a:endParaRPr lang="en-US"/>
              </a:p>
            </p:txBody>
          </p:sp>
          <p:sp>
            <p:nvSpPr>
              <p:cNvPr id="3561" name="Line 115"/>
              <p:cNvSpPr>
                <a:spLocks noChangeAspect="1" noChangeShapeType="1"/>
              </p:cNvSpPr>
              <p:nvPr/>
            </p:nvSpPr>
            <p:spPr bwMode="auto">
              <a:xfrm flipV="1">
                <a:off x="3347" y="1165"/>
                <a:ext cx="95" cy="106"/>
              </a:xfrm>
              <a:prstGeom prst="line">
                <a:avLst/>
              </a:prstGeom>
              <a:noFill/>
              <a:ln w="1588">
                <a:solidFill>
                  <a:srgbClr val="000000"/>
                </a:solidFill>
                <a:round/>
                <a:headEnd/>
                <a:tailEnd/>
              </a:ln>
            </p:spPr>
            <p:txBody>
              <a:bodyPr/>
              <a:lstStyle/>
              <a:p>
                <a:endParaRPr lang="en-US"/>
              </a:p>
            </p:txBody>
          </p:sp>
          <p:sp>
            <p:nvSpPr>
              <p:cNvPr id="3562" name="Freeform 116"/>
              <p:cNvSpPr>
                <a:spLocks noChangeAspect="1"/>
              </p:cNvSpPr>
              <p:nvPr/>
            </p:nvSpPr>
            <p:spPr bwMode="auto">
              <a:xfrm>
                <a:off x="3344" y="1163"/>
                <a:ext cx="103" cy="112"/>
              </a:xfrm>
              <a:custGeom>
                <a:avLst/>
                <a:gdLst>
                  <a:gd name="T0" fmla="*/ 6 w 54"/>
                  <a:gd name="T1" fmla="*/ 112 h 52"/>
                  <a:gd name="T2" fmla="*/ 0 w 54"/>
                  <a:gd name="T3" fmla="*/ 112 h 52"/>
                  <a:gd name="T4" fmla="*/ 99 w 54"/>
                  <a:gd name="T5" fmla="*/ 0 h 52"/>
                  <a:gd name="T6" fmla="*/ 101 w 54"/>
                  <a:gd name="T7" fmla="*/ 0 h 52"/>
                  <a:gd name="T8" fmla="*/ 103 w 54"/>
                  <a:gd name="T9" fmla="*/ 4 h 52"/>
                  <a:gd name="T10" fmla="*/ 6 w 54"/>
                  <a:gd name="T11" fmla="*/ 112 h 52"/>
                  <a:gd name="T12" fmla="*/ 0 60000 65536"/>
                  <a:gd name="T13" fmla="*/ 0 60000 65536"/>
                  <a:gd name="T14" fmla="*/ 0 60000 65536"/>
                  <a:gd name="T15" fmla="*/ 0 60000 65536"/>
                  <a:gd name="T16" fmla="*/ 0 60000 65536"/>
                  <a:gd name="T17" fmla="*/ 0 60000 65536"/>
                  <a:gd name="T18" fmla="*/ 0 w 54"/>
                  <a:gd name="T19" fmla="*/ 0 h 52"/>
                  <a:gd name="T20" fmla="*/ 54 w 54"/>
                  <a:gd name="T21" fmla="*/ 52 h 52"/>
                </a:gdLst>
                <a:ahLst/>
                <a:cxnLst>
                  <a:cxn ang="T12">
                    <a:pos x="T0" y="T1"/>
                  </a:cxn>
                  <a:cxn ang="T13">
                    <a:pos x="T2" y="T3"/>
                  </a:cxn>
                  <a:cxn ang="T14">
                    <a:pos x="T4" y="T5"/>
                  </a:cxn>
                  <a:cxn ang="T15">
                    <a:pos x="T6" y="T7"/>
                  </a:cxn>
                  <a:cxn ang="T16">
                    <a:pos x="T8" y="T9"/>
                  </a:cxn>
                  <a:cxn ang="T17">
                    <a:pos x="T10" y="T11"/>
                  </a:cxn>
                </a:cxnLst>
                <a:rect l="T18" t="T19" r="T20" b="T21"/>
                <a:pathLst>
                  <a:path w="54" h="52">
                    <a:moveTo>
                      <a:pt x="3" y="52"/>
                    </a:moveTo>
                    <a:lnTo>
                      <a:pt x="0" y="52"/>
                    </a:lnTo>
                    <a:lnTo>
                      <a:pt x="52" y="0"/>
                    </a:lnTo>
                    <a:lnTo>
                      <a:pt x="53" y="0"/>
                    </a:lnTo>
                    <a:lnTo>
                      <a:pt x="54" y="2"/>
                    </a:lnTo>
                    <a:lnTo>
                      <a:pt x="3" y="52"/>
                    </a:lnTo>
                    <a:close/>
                  </a:path>
                </a:pathLst>
              </a:custGeom>
              <a:solidFill>
                <a:srgbClr val="000000"/>
              </a:solidFill>
              <a:ln w="9525">
                <a:noFill/>
                <a:round/>
                <a:headEnd/>
                <a:tailEnd/>
              </a:ln>
            </p:spPr>
            <p:txBody>
              <a:bodyPr lIns="82058" tIns="41029" rIns="82058" bIns="41029"/>
              <a:lstStyle/>
              <a:p>
                <a:endParaRPr lang="en-US"/>
              </a:p>
            </p:txBody>
          </p:sp>
          <p:sp>
            <p:nvSpPr>
              <p:cNvPr id="3563" name="Freeform 117"/>
              <p:cNvSpPr>
                <a:spLocks noChangeAspect="1"/>
              </p:cNvSpPr>
              <p:nvPr/>
            </p:nvSpPr>
            <p:spPr bwMode="auto">
              <a:xfrm>
                <a:off x="3344" y="1275"/>
                <a:ext cx="103" cy="111"/>
              </a:xfrm>
              <a:custGeom>
                <a:avLst/>
                <a:gdLst>
                  <a:gd name="T0" fmla="*/ 0 w 54"/>
                  <a:gd name="T1" fmla="*/ 0 h 53"/>
                  <a:gd name="T2" fmla="*/ 6 w 54"/>
                  <a:gd name="T3" fmla="*/ 0 h 53"/>
                  <a:gd name="T4" fmla="*/ 103 w 54"/>
                  <a:gd name="T5" fmla="*/ 105 h 53"/>
                  <a:gd name="T6" fmla="*/ 101 w 54"/>
                  <a:gd name="T7" fmla="*/ 111 h 53"/>
                  <a:gd name="T8" fmla="*/ 0 w 54"/>
                  <a:gd name="T9" fmla="*/ 0 h 53"/>
                  <a:gd name="T10" fmla="*/ 0 60000 65536"/>
                  <a:gd name="T11" fmla="*/ 0 60000 65536"/>
                  <a:gd name="T12" fmla="*/ 0 60000 65536"/>
                  <a:gd name="T13" fmla="*/ 0 60000 65536"/>
                  <a:gd name="T14" fmla="*/ 0 60000 65536"/>
                  <a:gd name="T15" fmla="*/ 0 w 54"/>
                  <a:gd name="T16" fmla="*/ 0 h 53"/>
                  <a:gd name="T17" fmla="*/ 54 w 54"/>
                  <a:gd name="T18" fmla="*/ 53 h 53"/>
                </a:gdLst>
                <a:ahLst/>
                <a:cxnLst>
                  <a:cxn ang="T10">
                    <a:pos x="T0" y="T1"/>
                  </a:cxn>
                  <a:cxn ang="T11">
                    <a:pos x="T2" y="T3"/>
                  </a:cxn>
                  <a:cxn ang="T12">
                    <a:pos x="T4" y="T5"/>
                  </a:cxn>
                  <a:cxn ang="T13">
                    <a:pos x="T6" y="T7"/>
                  </a:cxn>
                  <a:cxn ang="T14">
                    <a:pos x="T8" y="T9"/>
                  </a:cxn>
                </a:cxnLst>
                <a:rect l="T15" t="T16" r="T17" b="T18"/>
                <a:pathLst>
                  <a:path w="54" h="53">
                    <a:moveTo>
                      <a:pt x="0" y="0"/>
                    </a:moveTo>
                    <a:lnTo>
                      <a:pt x="3" y="0"/>
                    </a:lnTo>
                    <a:lnTo>
                      <a:pt x="54" y="50"/>
                    </a:lnTo>
                    <a:lnTo>
                      <a:pt x="53" y="53"/>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564" name="Line 118"/>
              <p:cNvSpPr>
                <a:spLocks noChangeAspect="1" noChangeShapeType="1"/>
              </p:cNvSpPr>
              <p:nvPr/>
            </p:nvSpPr>
            <p:spPr bwMode="auto">
              <a:xfrm>
                <a:off x="3347" y="1276"/>
                <a:ext cx="95" cy="106"/>
              </a:xfrm>
              <a:prstGeom prst="line">
                <a:avLst/>
              </a:prstGeom>
              <a:noFill/>
              <a:ln w="1588">
                <a:solidFill>
                  <a:srgbClr val="000000"/>
                </a:solidFill>
                <a:round/>
                <a:headEnd/>
                <a:tailEnd/>
              </a:ln>
            </p:spPr>
            <p:txBody>
              <a:bodyPr/>
              <a:lstStyle/>
              <a:p>
                <a:endParaRPr lang="en-US"/>
              </a:p>
            </p:txBody>
          </p:sp>
          <p:sp>
            <p:nvSpPr>
              <p:cNvPr id="3565" name="Rectangle 130"/>
              <p:cNvSpPr>
                <a:spLocks noChangeAspect="1" noChangeArrowheads="1"/>
              </p:cNvSpPr>
              <p:nvPr/>
            </p:nvSpPr>
            <p:spPr bwMode="auto">
              <a:xfrm>
                <a:off x="4272" y="1008"/>
                <a:ext cx="81" cy="125"/>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grpSp>
            <p:nvGrpSpPr>
              <p:cNvPr id="3712" name="Group 135"/>
              <p:cNvGrpSpPr>
                <a:grpSpLocks noChangeAspect="1"/>
              </p:cNvGrpSpPr>
              <p:nvPr/>
            </p:nvGrpSpPr>
            <p:grpSpPr bwMode="auto">
              <a:xfrm>
                <a:off x="4288" y="1105"/>
                <a:ext cx="24" cy="64"/>
                <a:chOff x="912" y="2240"/>
                <a:chExt cx="13" cy="30"/>
              </a:xfrm>
            </p:grpSpPr>
            <p:sp>
              <p:nvSpPr>
                <p:cNvPr id="3579" name="Line 131"/>
                <p:cNvSpPr>
                  <a:spLocks noChangeAspect="1" noChangeShapeType="1"/>
                </p:cNvSpPr>
                <p:nvPr/>
              </p:nvSpPr>
              <p:spPr bwMode="auto">
                <a:xfrm>
                  <a:off x="914" y="2241"/>
                  <a:ext cx="1" cy="28"/>
                </a:xfrm>
                <a:prstGeom prst="line">
                  <a:avLst/>
                </a:prstGeom>
                <a:noFill/>
                <a:ln w="1588">
                  <a:solidFill>
                    <a:srgbClr val="000000"/>
                  </a:solidFill>
                  <a:round/>
                  <a:headEnd/>
                  <a:tailEnd/>
                </a:ln>
              </p:spPr>
              <p:txBody>
                <a:bodyPr/>
                <a:lstStyle/>
                <a:p>
                  <a:endParaRPr lang="en-US"/>
                </a:p>
              </p:txBody>
            </p:sp>
            <p:sp>
              <p:nvSpPr>
                <p:cNvPr id="3580" name="Freeform 132"/>
                <p:cNvSpPr>
                  <a:spLocks noChangeAspect="1"/>
                </p:cNvSpPr>
                <p:nvPr/>
              </p:nvSpPr>
              <p:spPr bwMode="auto">
                <a:xfrm>
                  <a:off x="912" y="2240"/>
                  <a:ext cx="4" cy="30"/>
                </a:xfrm>
                <a:custGeom>
                  <a:avLst/>
                  <a:gdLst>
                    <a:gd name="T0" fmla="*/ 0 w 4"/>
                    <a:gd name="T1" fmla="*/ 1 h 30"/>
                    <a:gd name="T2" fmla="*/ 3 w 4"/>
                    <a:gd name="T3" fmla="*/ 0 h 30"/>
                    <a:gd name="T4" fmla="*/ 4 w 4"/>
                    <a:gd name="T5" fmla="*/ 30 h 30"/>
                    <a:gd name="T6" fmla="*/ 1 w 4"/>
                    <a:gd name="T7" fmla="*/ 30 h 30"/>
                    <a:gd name="T8" fmla="*/ 0 w 4"/>
                    <a:gd name="T9" fmla="*/ 1 h 30"/>
                    <a:gd name="T10" fmla="*/ 0 60000 65536"/>
                    <a:gd name="T11" fmla="*/ 0 60000 65536"/>
                    <a:gd name="T12" fmla="*/ 0 60000 65536"/>
                    <a:gd name="T13" fmla="*/ 0 60000 65536"/>
                    <a:gd name="T14" fmla="*/ 0 60000 65536"/>
                    <a:gd name="T15" fmla="*/ 0 w 4"/>
                    <a:gd name="T16" fmla="*/ 0 h 30"/>
                    <a:gd name="T17" fmla="*/ 4 w 4"/>
                    <a:gd name="T18" fmla="*/ 30 h 30"/>
                  </a:gdLst>
                  <a:ahLst/>
                  <a:cxnLst>
                    <a:cxn ang="T10">
                      <a:pos x="T0" y="T1"/>
                    </a:cxn>
                    <a:cxn ang="T11">
                      <a:pos x="T2" y="T3"/>
                    </a:cxn>
                    <a:cxn ang="T12">
                      <a:pos x="T4" y="T5"/>
                    </a:cxn>
                    <a:cxn ang="T13">
                      <a:pos x="T6" y="T7"/>
                    </a:cxn>
                    <a:cxn ang="T14">
                      <a:pos x="T8" y="T9"/>
                    </a:cxn>
                  </a:cxnLst>
                  <a:rect l="T15" t="T16" r="T17" b="T18"/>
                  <a:pathLst>
                    <a:path w="4" h="30">
                      <a:moveTo>
                        <a:pt x="0" y="1"/>
                      </a:moveTo>
                      <a:lnTo>
                        <a:pt x="3" y="0"/>
                      </a:lnTo>
                      <a:lnTo>
                        <a:pt x="4" y="30"/>
                      </a:lnTo>
                      <a:lnTo>
                        <a:pt x="1" y="30"/>
                      </a:lnTo>
                      <a:lnTo>
                        <a:pt x="0" y="1"/>
                      </a:lnTo>
                      <a:close/>
                    </a:path>
                  </a:pathLst>
                </a:custGeom>
                <a:solidFill>
                  <a:srgbClr val="000000"/>
                </a:solidFill>
                <a:ln w="9525">
                  <a:noFill/>
                  <a:round/>
                  <a:headEnd/>
                  <a:tailEnd/>
                </a:ln>
              </p:spPr>
              <p:txBody>
                <a:bodyPr lIns="82058" tIns="41029" rIns="82058" bIns="41029"/>
                <a:lstStyle/>
                <a:p>
                  <a:endParaRPr lang="en-US"/>
                </a:p>
              </p:txBody>
            </p:sp>
            <p:sp>
              <p:nvSpPr>
                <p:cNvPr id="3581" name="Freeform 133"/>
                <p:cNvSpPr>
                  <a:spLocks noChangeAspect="1"/>
                </p:cNvSpPr>
                <p:nvPr/>
              </p:nvSpPr>
              <p:spPr bwMode="auto">
                <a:xfrm>
                  <a:off x="921" y="2240"/>
                  <a:ext cx="4" cy="30"/>
                </a:xfrm>
                <a:custGeom>
                  <a:avLst/>
                  <a:gdLst>
                    <a:gd name="T0" fmla="*/ 0 w 4"/>
                    <a:gd name="T1" fmla="*/ 0 h 30"/>
                    <a:gd name="T2" fmla="*/ 3 w 4"/>
                    <a:gd name="T3" fmla="*/ 0 h 30"/>
                    <a:gd name="T4" fmla="*/ 4 w 4"/>
                    <a:gd name="T5" fmla="*/ 30 h 30"/>
                    <a:gd name="T6" fmla="*/ 2 w 4"/>
                    <a:gd name="T7" fmla="*/ 30 h 30"/>
                    <a:gd name="T8" fmla="*/ 0 w 4"/>
                    <a:gd name="T9" fmla="*/ 0 h 30"/>
                    <a:gd name="T10" fmla="*/ 0 60000 65536"/>
                    <a:gd name="T11" fmla="*/ 0 60000 65536"/>
                    <a:gd name="T12" fmla="*/ 0 60000 65536"/>
                    <a:gd name="T13" fmla="*/ 0 60000 65536"/>
                    <a:gd name="T14" fmla="*/ 0 60000 65536"/>
                    <a:gd name="T15" fmla="*/ 0 w 4"/>
                    <a:gd name="T16" fmla="*/ 0 h 30"/>
                    <a:gd name="T17" fmla="*/ 4 w 4"/>
                    <a:gd name="T18" fmla="*/ 30 h 30"/>
                  </a:gdLst>
                  <a:ahLst/>
                  <a:cxnLst>
                    <a:cxn ang="T10">
                      <a:pos x="T0" y="T1"/>
                    </a:cxn>
                    <a:cxn ang="T11">
                      <a:pos x="T2" y="T3"/>
                    </a:cxn>
                    <a:cxn ang="T12">
                      <a:pos x="T4" y="T5"/>
                    </a:cxn>
                    <a:cxn ang="T13">
                      <a:pos x="T6" y="T7"/>
                    </a:cxn>
                    <a:cxn ang="T14">
                      <a:pos x="T8" y="T9"/>
                    </a:cxn>
                  </a:cxnLst>
                  <a:rect l="T15" t="T16" r="T17" b="T18"/>
                  <a:pathLst>
                    <a:path w="4" h="30">
                      <a:moveTo>
                        <a:pt x="0" y="0"/>
                      </a:moveTo>
                      <a:lnTo>
                        <a:pt x="3" y="0"/>
                      </a:lnTo>
                      <a:lnTo>
                        <a:pt x="4" y="30"/>
                      </a:lnTo>
                      <a:lnTo>
                        <a:pt x="2" y="30"/>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582" name="Line 134"/>
                <p:cNvSpPr>
                  <a:spLocks noChangeAspect="1" noChangeShapeType="1"/>
                </p:cNvSpPr>
                <p:nvPr/>
              </p:nvSpPr>
              <p:spPr bwMode="auto">
                <a:xfrm>
                  <a:off x="923" y="2241"/>
                  <a:ext cx="1" cy="28"/>
                </a:xfrm>
                <a:prstGeom prst="line">
                  <a:avLst/>
                </a:prstGeom>
                <a:noFill/>
                <a:ln w="1588">
                  <a:solidFill>
                    <a:srgbClr val="000000"/>
                  </a:solidFill>
                  <a:round/>
                  <a:headEnd/>
                  <a:tailEnd/>
                </a:ln>
              </p:spPr>
              <p:txBody>
                <a:bodyPr/>
                <a:lstStyle/>
                <a:p>
                  <a:endParaRPr lang="en-US"/>
                </a:p>
              </p:txBody>
            </p:sp>
          </p:grpSp>
          <p:sp>
            <p:nvSpPr>
              <p:cNvPr id="3567" name="Rectangle 124"/>
              <p:cNvSpPr>
                <a:spLocks noChangeAspect="1" noChangeArrowheads="1"/>
              </p:cNvSpPr>
              <p:nvPr/>
            </p:nvSpPr>
            <p:spPr bwMode="auto">
              <a:xfrm>
                <a:off x="3804" y="994"/>
                <a:ext cx="81" cy="125"/>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sp>
            <p:nvSpPr>
              <p:cNvPr id="3568" name="Line 154"/>
              <p:cNvSpPr>
                <a:spLocks noChangeAspect="1" noChangeShapeType="1"/>
              </p:cNvSpPr>
              <p:nvPr/>
            </p:nvSpPr>
            <p:spPr bwMode="auto">
              <a:xfrm flipV="1">
                <a:off x="3777" y="1095"/>
                <a:ext cx="33" cy="69"/>
              </a:xfrm>
              <a:prstGeom prst="line">
                <a:avLst/>
              </a:prstGeom>
              <a:noFill/>
              <a:ln w="1588">
                <a:solidFill>
                  <a:srgbClr val="000000"/>
                </a:solidFill>
                <a:round/>
                <a:headEnd/>
                <a:tailEnd/>
              </a:ln>
            </p:spPr>
            <p:txBody>
              <a:bodyPr/>
              <a:lstStyle/>
              <a:p>
                <a:endParaRPr lang="en-US"/>
              </a:p>
            </p:txBody>
          </p:sp>
          <p:sp>
            <p:nvSpPr>
              <p:cNvPr id="3569" name="Freeform 155"/>
              <p:cNvSpPr>
                <a:spLocks noChangeAspect="1"/>
              </p:cNvSpPr>
              <p:nvPr/>
            </p:nvSpPr>
            <p:spPr bwMode="auto">
              <a:xfrm>
                <a:off x="3772" y="1093"/>
                <a:ext cx="43" cy="71"/>
              </a:xfrm>
              <a:custGeom>
                <a:avLst/>
                <a:gdLst>
                  <a:gd name="T0" fmla="*/ 6 w 22"/>
                  <a:gd name="T1" fmla="*/ 69 h 34"/>
                  <a:gd name="T2" fmla="*/ 2 w 22"/>
                  <a:gd name="T3" fmla="*/ 71 h 34"/>
                  <a:gd name="T4" fmla="*/ 0 w 22"/>
                  <a:gd name="T5" fmla="*/ 71 h 34"/>
                  <a:gd name="T6" fmla="*/ 37 w 22"/>
                  <a:gd name="T7" fmla="*/ 0 h 34"/>
                  <a:gd name="T8" fmla="*/ 43 w 22"/>
                  <a:gd name="T9" fmla="*/ 2 h 34"/>
                  <a:gd name="T10" fmla="*/ 6 w 22"/>
                  <a:gd name="T11" fmla="*/ 69 h 34"/>
                  <a:gd name="T12" fmla="*/ 0 60000 65536"/>
                  <a:gd name="T13" fmla="*/ 0 60000 65536"/>
                  <a:gd name="T14" fmla="*/ 0 60000 65536"/>
                  <a:gd name="T15" fmla="*/ 0 60000 65536"/>
                  <a:gd name="T16" fmla="*/ 0 60000 65536"/>
                  <a:gd name="T17" fmla="*/ 0 60000 65536"/>
                  <a:gd name="T18" fmla="*/ 0 w 22"/>
                  <a:gd name="T19" fmla="*/ 0 h 34"/>
                  <a:gd name="T20" fmla="*/ 22 w 22"/>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22" h="34">
                    <a:moveTo>
                      <a:pt x="3" y="33"/>
                    </a:moveTo>
                    <a:lnTo>
                      <a:pt x="1" y="34"/>
                    </a:lnTo>
                    <a:lnTo>
                      <a:pt x="0" y="34"/>
                    </a:lnTo>
                    <a:lnTo>
                      <a:pt x="19" y="0"/>
                    </a:lnTo>
                    <a:lnTo>
                      <a:pt x="22" y="1"/>
                    </a:lnTo>
                    <a:lnTo>
                      <a:pt x="3" y="33"/>
                    </a:lnTo>
                    <a:close/>
                  </a:path>
                </a:pathLst>
              </a:custGeom>
              <a:solidFill>
                <a:srgbClr val="000000"/>
              </a:solidFill>
              <a:ln w="9525">
                <a:noFill/>
                <a:round/>
                <a:headEnd/>
                <a:tailEnd/>
              </a:ln>
            </p:spPr>
            <p:txBody>
              <a:bodyPr lIns="82058" tIns="41029" rIns="82058" bIns="41029"/>
              <a:lstStyle/>
              <a:p>
                <a:endParaRPr lang="en-US"/>
              </a:p>
            </p:txBody>
          </p:sp>
          <p:sp>
            <p:nvSpPr>
              <p:cNvPr id="3570" name="Freeform 156"/>
              <p:cNvSpPr>
                <a:spLocks noChangeAspect="1"/>
              </p:cNvSpPr>
              <p:nvPr/>
            </p:nvSpPr>
            <p:spPr bwMode="auto">
              <a:xfrm>
                <a:off x="3853" y="1093"/>
                <a:ext cx="41" cy="73"/>
              </a:xfrm>
              <a:custGeom>
                <a:avLst/>
                <a:gdLst>
                  <a:gd name="T0" fmla="*/ 41 w 22"/>
                  <a:gd name="T1" fmla="*/ 71 h 35"/>
                  <a:gd name="T2" fmla="*/ 39 w 22"/>
                  <a:gd name="T3" fmla="*/ 73 h 35"/>
                  <a:gd name="T4" fmla="*/ 35 w 22"/>
                  <a:gd name="T5" fmla="*/ 71 h 35"/>
                  <a:gd name="T6" fmla="*/ 0 w 22"/>
                  <a:gd name="T7" fmla="*/ 2 h 35"/>
                  <a:gd name="T8" fmla="*/ 6 w 22"/>
                  <a:gd name="T9" fmla="*/ 0 h 35"/>
                  <a:gd name="T10" fmla="*/ 41 w 22"/>
                  <a:gd name="T11" fmla="*/ 71 h 35"/>
                  <a:gd name="T12" fmla="*/ 0 60000 65536"/>
                  <a:gd name="T13" fmla="*/ 0 60000 65536"/>
                  <a:gd name="T14" fmla="*/ 0 60000 65536"/>
                  <a:gd name="T15" fmla="*/ 0 60000 65536"/>
                  <a:gd name="T16" fmla="*/ 0 60000 65536"/>
                  <a:gd name="T17" fmla="*/ 0 60000 65536"/>
                  <a:gd name="T18" fmla="*/ 0 w 22"/>
                  <a:gd name="T19" fmla="*/ 0 h 35"/>
                  <a:gd name="T20" fmla="*/ 22 w 22"/>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22" h="35">
                    <a:moveTo>
                      <a:pt x="22" y="34"/>
                    </a:moveTo>
                    <a:lnTo>
                      <a:pt x="21" y="35"/>
                    </a:lnTo>
                    <a:lnTo>
                      <a:pt x="19" y="34"/>
                    </a:lnTo>
                    <a:lnTo>
                      <a:pt x="0" y="1"/>
                    </a:lnTo>
                    <a:lnTo>
                      <a:pt x="3" y="0"/>
                    </a:lnTo>
                    <a:lnTo>
                      <a:pt x="22" y="34"/>
                    </a:lnTo>
                    <a:close/>
                  </a:path>
                </a:pathLst>
              </a:custGeom>
              <a:solidFill>
                <a:srgbClr val="000000"/>
              </a:solidFill>
              <a:ln w="9525">
                <a:noFill/>
                <a:round/>
                <a:headEnd/>
                <a:tailEnd/>
              </a:ln>
            </p:spPr>
            <p:txBody>
              <a:bodyPr lIns="82058" tIns="41029" rIns="82058" bIns="41029"/>
              <a:lstStyle/>
              <a:p>
                <a:endParaRPr lang="en-US"/>
              </a:p>
            </p:txBody>
          </p:sp>
          <p:sp>
            <p:nvSpPr>
              <p:cNvPr id="3571" name="Line 157"/>
              <p:cNvSpPr>
                <a:spLocks noChangeAspect="1" noChangeShapeType="1"/>
              </p:cNvSpPr>
              <p:nvPr/>
            </p:nvSpPr>
            <p:spPr bwMode="auto">
              <a:xfrm flipH="1" flipV="1">
                <a:off x="3856" y="1095"/>
                <a:ext cx="35" cy="71"/>
              </a:xfrm>
              <a:prstGeom prst="line">
                <a:avLst/>
              </a:prstGeom>
              <a:noFill/>
              <a:ln w="1588">
                <a:solidFill>
                  <a:srgbClr val="000000"/>
                </a:solidFill>
                <a:round/>
                <a:headEnd/>
                <a:tailEnd/>
              </a:ln>
            </p:spPr>
            <p:txBody>
              <a:bodyPr/>
              <a:lstStyle/>
              <a:p>
                <a:endParaRPr lang="en-US"/>
              </a:p>
            </p:txBody>
          </p:sp>
          <p:sp>
            <p:nvSpPr>
              <p:cNvPr id="3572" name="Line 158"/>
              <p:cNvSpPr>
                <a:spLocks noChangeAspect="1" noChangeShapeType="1"/>
              </p:cNvSpPr>
              <p:nvPr/>
            </p:nvSpPr>
            <p:spPr bwMode="auto">
              <a:xfrm flipH="1" flipV="1">
                <a:off x="3777" y="1164"/>
                <a:ext cx="114" cy="2"/>
              </a:xfrm>
              <a:prstGeom prst="line">
                <a:avLst/>
              </a:prstGeom>
              <a:noFill/>
              <a:ln w="1588">
                <a:solidFill>
                  <a:srgbClr val="000000"/>
                </a:solidFill>
                <a:round/>
                <a:headEnd/>
                <a:tailEnd/>
              </a:ln>
            </p:spPr>
            <p:txBody>
              <a:bodyPr/>
              <a:lstStyle/>
              <a:p>
                <a:endParaRPr lang="en-US"/>
              </a:p>
            </p:txBody>
          </p:sp>
          <p:sp>
            <p:nvSpPr>
              <p:cNvPr id="3573" name="Freeform 159"/>
              <p:cNvSpPr>
                <a:spLocks noChangeAspect="1"/>
              </p:cNvSpPr>
              <p:nvPr/>
            </p:nvSpPr>
            <p:spPr bwMode="auto">
              <a:xfrm>
                <a:off x="3775" y="1162"/>
                <a:ext cx="117" cy="9"/>
              </a:xfrm>
              <a:custGeom>
                <a:avLst/>
                <a:gdLst>
                  <a:gd name="T0" fmla="*/ 113 w 62"/>
                  <a:gd name="T1" fmla="*/ 2 h 4"/>
                  <a:gd name="T2" fmla="*/ 117 w 62"/>
                  <a:gd name="T3" fmla="*/ 5 h 4"/>
                  <a:gd name="T4" fmla="*/ 117 w 62"/>
                  <a:gd name="T5" fmla="*/ 9 h 4"/>
                  <a:gd name="T6" fmla="*/ 2 w 62"/>
                  <a:gd name="T7" fmla="*/ 7 h 4"/>
                  <a:gd name="T8" fmla="*/ 0 w 62"/>
                  <a:gd name="T9" fmla="*/ 2 h 4"/>
                  <a:gd name="T10" fmla="*/ 4 w 62"/>
                  <a:gd name="T11" fmla="*/ 0 h 4"/>
                  <a:gd name="T12" fmla="*/ 113 w 62"/>
                  <a:gd name="T13" fmla="*/ 2 h 4"/>
                  <a:gd name="T14" fmla="*/ 0 60000 65536"/>
                  <a:gd name="T15" fmla="*/ 0 60000 65536"/>
                  <a:gd name="T16" fmla="*/ 0 60000 65536"/>
                  <a:gd name="T17" fmla="*/ 0 60000 65536"/>
                  <a:gd name="T18" fmla="*/ 0 60000 65536"/>
                  <a:gd name="T19" fmla="*/ 0 60000 65536"/>
                  <a:gd name="T20" fmla="*/ 0 60000 65536"/>
                  <a:gd name="T21" fmla="*/ 0 w 62"/>
                  <a:gd name="T22" fmla="*/ 0 h 4"/>
                  <a:gd name="T23" fmla="*/ 62 w 62"/>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4">
                    <a:moveTo>
                      <a:pt x="60" y="1"/>
                    </a:moveTo>
                    <a:lnTo>
                      <a:pt x="62" y="2"/>
                    </a:lnTo>
                    <a:lnTo>
                      <a:pt x="62" y="4"/>
                    </a:lnTo>
                    <a:lnTo>
                      <a:pt x="1" y="3"/>
                    </a:lnTo>
                    <a:lnTo>
                      <a:pt x="0" y="1"/>
                    </a:lnTo>
                    <a:lnTo>
                      <a:pt x="2" y="0"/>
                    </a:lnTo>
                    <a:lnTo>
                      <a:pt x="60" y="1"/>
                    </a:lnTo>
                    <a:close/>
                  </a:path>
                </a:pathLst>
              </a:custGeom>
              <a:solidFill>
                <a:srgbClr val="000000"/>
              </a:solidFill>
              <a:ln w="9525">
                <a:noFill/>
                <a:round/>
                <a:headEnd/>
                <a:tailEnd/>
              </a:ln>
            </p:spPr>
            <p:txBody>
              <a:bodyPr lIns="82058" tIns="41029" rIns="82058" bIns="41029"/>
              <a:lstStyle/>
              <a:p>
                <a:endParaRPr lang="en-US"/>
              </a:p>
            </p:txBody>
          </p:sp>
          <p:grpSp>
            <p:nvGrpSpPr>
              <p:cNvPr id="3723" name="Group 754"/>
              <p:cNvGrpSpPr>
                <a:grpSpLocks noChangeAspect="1"/>
              </p:cNvGrpSpPr>
              <p:nvPr/>
            </p:nvGrpSpPr>
            <p:grpSpPr bwMode="auto">
              <a:xfrm>
                <a:off x="3446" y="1160"/>
                <a:ext cx="118" cy="30"/>
                <a:chOff x="443" y="1844"/>
                <a:chExt cx="62" cy="14"/>
              </a:xfrm>
            </p:grpSpPr>
            <p:sp>
              <p:nvSpPr>
                <p:cNvPr id="3575" name="Line 750"/>
                <p:cNvSpPr>
                  <a:spLocks noChangeAspect="1" noChangeShapeType="1"/>
                </p:cNvSpPr>
                <p:nvPr/>
              </p:nvSpPr>
              <p:spPr bwMode="auto">
                <a:xfrm flipH="1" flipV="1">
                  <a:off x="444" y="1845"/>
                  <a:ext cx="60" cy="1"/>
                </a:xfrm>
                <a:prstGeom prst="line">
                  <a:avLst/>
                </a:prstGeom>
                <a:noFill/>
                <a:ln w="6350">
                  <a:solidFill>
                    <a:srgbClr val="000000"/>
                  </a:solidFill>
                  <a:round/>
                  <a:headEnd/>
                  <a:tailEnd/>
                </a:ln>
              </p:spPr>
              <p:txBody>
                <a:bodyPr/>
                <a:lstStyle/>
                <a:p>
                  <a:endParaRPr lang="en-US"/>
                </a:p>
              </p:txBody>
            </p:sp>
            <p:sp>
              <p:nvSpPr>
                <p:cNvPr id="3576" name="Freeform 751"/>
                <p:cNvSpPr>
                  <a:spLocks noChangeAspect="1"/>
                </p:cNvSpPr>
                <p:nvPr/>
              </p:nvSpPr>
              <p:spPr bwMode="auto">
                <a:xfrm>
                  <a:off x="443" y="1844"/>
                  <a:ext cx="62" cy="3"/>
                </a:xfrm>
                <a:custGeom>
                  <a:avLst/>
                  <a:gdLst>
                    <a:gd name="T0" fmla="*/ 62 w 62"/>
                    <a:gd name="T1" fmla="*/ 1 h 3"/>
                    <a:gd name="T2" fmla="*/ 61 w 62"/>
                    <a:gd name="T3" fmla="*/ 3 h 3"/>
                    <a:gd name="T4" fmla="*/ 1 w 62"/>
                    <a:gd name="T5" fmla="*/ 2 h 3"/>
                    <a:gd name="T6" fmla="*/ 0 w 62"/>
                    <a:gd name="T7" fmla="*/ 0 h 3"/>
                    <a:gd name="T8" fmla="*/ 62 w 62"/>
                    <a:gd name="T9" fmla="*/ 1 h 3"/>
                    <a:gd name="T10" fmla="*/ 0 60000 65536"/>
                    <a:gd name="T11" fmla="*/ 0 60000 65536"/>
                    <a:gd name="T12" fmla="*/ 0 60000 65536"/>
                    <a:gd name="T13" fmla="*/ 0 60000 65536"/>
                    <a:gd name="T14" fmla="*/ 0 60000 65536"/>
                    <a:gd name="T15" fmla="*/ 0 w 62"/>
                    <a:gd name="T16" fmla="*/ 0 h 3"/>
                    <a:gd name="T17" fmla="*/ 62 w 62"/>
                    <a:gd name="T18" fmla="*/ 3 h 3"/>
                  </a:gdLst>
                  <a:ahLst/>
                  <a:cxnLst>
                    <a:cxn ang="T10">
                      <a:pos x="T0" y="T1"/>
                    </a:cxn>
                    <a:cxn ang="T11">
                      <a:pos x="T2" y="T3"/>
                    </a:cxn>
                    <a:cxn ang="T12">
                      <a:pos x="T4" y="T5"/>
                    </a:cxn>
                    <a:cxn ang="T13">
                      <a:pos x="T6" y="T7"/>
                    </a:cxn>
                    <a:cxn ang="T14">
                      <a:pos x="T8" y="T9"/>
                    </a:cxn>
                  </a:cxnLst>
                  <a:rect l="T15" t="T16" r="T17" b="T18"/>
                  <a:pathLst>
                    <a:path w="62" h="3">
                      <a:moveTo>
                        <a:pt x="62" y="1"/>
                      </a:moveTo>
                      <a:lnTo>
                        <a:pt x="61" y="3"/>
                      </a:lnTo>
                      <a:lnTo>
                        <a:pt x="1" y="2"/>
                      </a:lnTo>
                      <a:lnTo>
                        <a:pt x="0" y="0"/>
                      </a:lnTo>
                      <a:lnTo>
                        <a:pt x="62" y="1"/>
                      </a:lnTo>
                      <a:close/>
                    </a:path>
                  </a:pathLst>
                </a:custGeom>
                <a:solidFill>
                  <a:srgbClr val="000000"/>
                </a:solidFill>
                <a:ln w="6350">
                  <a:solidFill>
                    <a:srgbClr val="000000"/>
                  </a:solidFill>
                  <a:round/>
                  <a:headEnd/>
                  <a:tailEnd/>
                </a:ln>
              </p:spPr>
              <p:txBody>
                <a:bodyPr lIns="82058" tIns="41029" rIns="82058" bIns="41029"/>
                <a:lstStyle/>
                <a:p>
                  <a:endParaRPr lang="en-US"/>
                </a:p>
              </p:txBody>
            </p:sp>
            <p:sp>
              <p:nvSpPr>
                <p:cNvPr id="3577" name="Freeform 752"/>
                <p:cNvSpPr>
                  <a:spLocks noChangeAspect="1"/>
                </p:cNvSpPr>
                <p:nvPr/>
              </p:nvSpPr>
              <p:spPr bwMode="auto">
                <a:xfrm>
                  <a:off x="448" y="1855"/>
                  <a:ext cx="54" cy="3"/>
                </a:xfrm>
                <a:custGeom>
                  <a:avLst/>
                  <a:gdLst>
                    <a:gd name="T0" fmla="*/ 54 w 54"/>
                    <a:gd name="T1" fmla="*/ 1 h 3"/>
                    <a:gd name="T2" fmla="*/ 54 w 54"/>
                    <a:gd name="T3" fmla="*/ 3 h 3"/>
                    <a:gd name="T4" fmla="*/ 0 w 54"/>
                    <a:gd name="T5" fmla="*/ 2 h 3"/>
                    <a:gd name="T6" fmla="*/ 0 w 54"/>
                    <a:gd name="T7" fmla="*/ 0 h 3"/>
                    <a:gd name="T8" fmla="*/ 54 w 54"/>
                    <a:gd name="T9" fmla="*/ 1 h 3"/>
                    <a:gd name="T10" fmla="*/ 0 60000 65536"/>
                    <a:gd name="T11" fmla="*/ 0 60000 65536"/>
                    <a:gd name="T12" fmla="*/ 0 60000 65536"/>
                    <a:gd name="T13" fmla="*/ 0 60000 65536"/>
                    <a:gd name="T14" fmla="*/ 0 60000 65536"/>
                    <a:gd name="T15" fmla="*/ 0 w 54"/>
                    <a:gd name="T16" fmla="*/ 0 h 3"/>
                    <a:gd name="T17" fmla="*/ 54 w 54"/>
                    <a:gd name="T18" fmla="*/ 3 h 3"/>
                  </a:gdLst>
                  <a:ahLst/>
                  <a:cxnLst>
                    <a:cxn ang="T10">
                      <a:pos x="T0" y="T1"/>
                    </a:cxn>
                    <a:cxn ang="T11">
                      <a:pos x="T2" y="T3"/>
                    </a:cxn>
                    <a:cxn ang="T12">
                      <a:pos x="T4" y="T5"/>
                    </a:cxn>
                    <a:cxn ang="T13">
                      <a:pos x="T6" y="T7"/>
                    </a:cxn>
                    <a:cxn ang="T14">
                      <a:pos x="T8" y="T9"/>
                    </a:cxn>
                  </a:cxnLst>
                  <a:rect l="T15" t="T16" r="T17" b="T18"/>
                  <a:pathLst>
                    <a:path w="54" h="3">
                      <a:moveTo>
                        <a:pt x="54" y="1"/>
                      </a:moveTo>
                      <a:lnTo>
                        <a:pt x="54" y="3"/>
                      </a:lnTo>
                      <a:lnTo>
                        <a:pt x="0" y="2"/>
                      </a:lnTo>
                      <a:lnTo>
                        <a:pt x="0" y="0"/>
                      </a:lnTo>
                      <a:lnTo>
                        <a:pt x="54" y="1"/>
                      </a:lnTo>
                      <a:close/>
                    </a:path>
                  </a:pathLst>
                </a:custGeom>
                <a:solidFill>
                  <a:srgbClr val="000000"/>
                </a:solidFill>
                <a:ln w="6350">
                  <a:solidFill>
                    <a:srgbClr val="000000"/>
                  </a:solidFill>
                  <a:round/>
                  <a:headEnd/>
                  <a:tailEnd/>
                </a:ln>
              </p:spPr>
              <p:txBody>
                <a:bodyPr lIns="82058" tIns="41029" rIns="82058" bIns="41029"/>
                <a:lstStyle/>
                <a:p>
                  <a:endParaRPr lang="en-US"/>
                </a:p>
              </p:txBody>
            </p:sp>
            <p:sp>
              <p:nvSpPr>
                <p:cNvPr id="3578" name="Line 753"/>
                <p:cNvSpPr>
                  <a:spLocks noChangeAspect="1" noChangeShapeType="1"/>
                </p:cNvSpPr>
                <p:nvPr/>
              </p:nvSpPr>
              <p:spPr bwMode="auto">
                <a:xfrm flipH="1" flipV="1">
                  <a:off x="448" y="1856"/>
                  <a:ext cx="53" cy="1"/>
                </a:xfrm>
                <a:prstGeom prst="line">
                  <a:avLst/>
                </a:prstGeom>
                <a:noFill/>
                <a:ln w="6350">
                  <a:solidFill>
                    <a:srgbClr val="000000"/>
                  </a:solidFill>
                  <a:round/>
                  <a:headEnd/>
                  <a:tailEnd/>
                </a:ln>
              </p:spPr>
              <p:txBody>
                <a:bodyPr/>
                <a:lstStyle/>
                <a:p>
                  <a:endParaRPr lang="en-US"/>
                </a:p>
              </p:txBody>
            </p:sp>
          </p:grpSp>
        </p:grpSp>
      </p:grpSp>
      <p:sp>
        <p:nvSpPr>
          <p:cNvPr id="3238" name="Text Box 614"/>
          <p:cNvSpPr txBox="1">
            <a:spLocks noChangeArrowheads="1"/>
          </p:cNvSpPr>
          <p:nvPr/>
        </p:nvSpPr>
        <p:spPr bwMode="auto">
          <a:xfrm>
            <a:off x="855663" y="166688"/>
            <a:ext cx="1033462" cy="327025"/>
          </a:xfrm>
          <a:prstGeom prst="rect">
            <a:avLst/>
          </a:prstGeom>
          <a:noFill/>
          <a:ln w="9525">
            <a:noFill/>
            <a:miter lim="800000"/>
            <a:headEnd/>
            <a:tailEnd/>
          </a:ln>
        </p:spPr>
        <p:txBody>
          <a:bodyPr wrap="none" lIns="82058" tIns="41029" rIns="82058" bIns="41029">
            <a:spAutoFit/>
          </a:bodyPr>
          <a:lstStyle/>
          <a:p>
            <a:r>
              <a:rPr lang="en-US" sz="1600" b="1" u="sng"/>
              <a:t>Agonists</a:t>
            </a:r>
          </a:p>
        </p:txBody>
      </p:sp>
      <p:sp>
        <p:nvSpPr>
          <p:cNvPr id="3239" name="Text Box 615"/>
          <p:cNvSpPr txBox="1">
            <a:spLocks noChangeArrowheads="1"/>
          </p:cNvSpPr>
          <p:nvPr/>
        </p:nvSpPr>
        <p:spPr bwMode="auto">
          <a:xfrm>
            <a:off x="855663" y="4170363"/>
            <a:ext cx="1338262" cy="327025"/>
          </a:xfrm>
          <a:prstGeom prst="rect">
            <a:avLst/>
          </a:prstGeom>
          <a:noFill/>
          <a:ln w="9525">
            <a:noFill/>
            <a:miter lim="800000"/>
            <a:headEnd/>
            <a:tailEnd/>
          </a:ln>
        </p:spPr>
        <p:txBody>
          <a:bodyPr wrap="none" lIns="82058" tIns="41029" rIns="82058" bIns="41029">
            <a:spAutoFit/>
          </a:bodyPr>
          <a:lstStyle/>
          <a:p>
            <a:r>
              <a:rPr lang="en-US" sz="1600" b="1" u="sng"/>
              <a:t>Antagonists</a:t>
            </a:r>
          </a:p>
        </p:txBody>
      </p:sp>
      <p:sp>
        <p:nvSpPr>
          <p:cNvPr id="3240" name="Text Box 840"/>
          <p:cNvSpPr txBox="1">
            <a:spLocks noChangeAspect="1" noChangeArrowheads="1"/>
          </p:cNvSpPr>
          <p:nvPr/>
        </p:nvSpPr>
        <p:spPr bwMode="auto">
          <a:xfrm>
            <a:off x="3622675" y="2325688"/>
            <a:ext cx="1084263" cy="280987"/>
          </a:xfrm>
          <a:prstGeom prst="rect">
            <a:avLst/>
          </a:prstGeom>
          <a:noFill/>
          <a:ln w="9525">
            <a:noFill/>
            <a:miter lim="800000"/>
            <a:headEnd/>
            <a:tailEnd/>
          </a:ln>
        </p:spPr>
        <p:txBody>
          <a:bodyPr wrap="none" lIns="82058" tIns="41029" rIns="82058" bIns="41029">
            <a:spAutoFit/>
          </a:bodyPr>
          <a:lstStyle/>
          <a:p>
            <a:pPr defTabSz="820738" eaLnBrk="0" hangingPunct="0"/>
            <a:r>
              <a:rPr lang="en-US" sz="1300" b="1">
                <a:ea typeface="ＭＳ Ｐゴシック" pitchFamily="1" charset="-128"/>
              </a:rPr>
              <a:t>11,12-DHET</a:t>
            </a:r>
          </a:p>
        </p:txBody>
      </p:sp>
      <p:grpSp>
        <p:nvGrpSpPr>
          <p:cNvPr id="3724" name="Group 617"/>
          <p:cNvGrpSpPr>
            <a:grpSpLocks/>
          </p:cNvGrpSpPr>
          <p:nvPr/>
        </p:nvGrpSpPr>
        <p:grpSpPr bwMode="auto">
          <a:xfrm>
            <a:off x="3200400" y="1520825"/>
            <a:ext cx="1928813" cy="842963"/>
            <a:chOff x="2352" y="1488"/>
            <a:chExt cx="1532" cy="601"/>
          </a:xfrm>
        </p:grpSpPr>
        <p:sp>
          <p:nvSpPr>
            <p:cNvPr id="3465" name="Line 13"/>
            <p:cNvSpPr>
              <a:spLocks noChangeAspect="1" noChangeShapeType="1"/>
            </p:cNvSpPr>
            <p:nvPr/>
          </p:nvSpPr>
          <p:spPr bwMode="auto">
            <a:xfrm flipV="1">
              <a:off x="2810" y="1673"/>
              <a:ext cx="129" cy="72"/>
            </a:xfrm>
            <a:prstGeom prst="line">
              <a:avLst/>
            </a:prstGeom>
            <a:noFill/>
            <a:ln w="1588">
              <a:solidFill>
                <a:srgbClr val="000000"/>
              </a:solidFill>
              <a:round/>
              <a:headEnd/>
              <a:tailEnd/>
            </a:ln>
          </p:spPr>
          <p:txBody>
            <a:bodyPr/>
            <a:lstStyle/>
            <a:p>
              <a:endParaRPr lang="en-US"/>
            </a:p>
          </p:txBody>
        </p:sp>
        <p:sp>
          <p:nvSpPr>
            <p:cNvPr id="3466" name="Freeform 14"/>
            <p:cNvSpPr>
              <a:spLocks noChangeAspect="1"/>
            </p:cNvSpPr>
            <p:nvPr/>
          </p:nvSpPr>
          <p:spPr bwMode="auto">
            <a:xfrm>
              <a:off x="2808" y="1669"/>
              <a:ext cx="133" cy="80"/>
            </a:xfrm>
            <a:custGeom>
              <a:avLst/>
              <a:gdLst>
                <a:gd name="T0" fmla="*/ 0 w 55"/>
                <a:gd name="T1" fmla="*/ 80 h 34"/>
                <a:gd name="T2" fmla="*/ 0 w 55"/>
                <a:gd name="T3" fmla="*/ 73 h 34"/>
                <a:gd name="T4" fmla="*/ 131 w 55"/>
                <a:gd name="T5" fmla="*/ 0 h 34"/>
                <a:gd name="T6" fmla="*/ 133 w 55"/>
                <a:gd name="T7" fmla="*/ 7 h 34"/>
                <a:gd name="T8" fmla="*/ 0 w 55"/>
                <a:gd name="T9" fmla="*/ 80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0" y="34"/>
                  </a:moveTo>
                  <a:lnTo>
                    <a:pt x="0" y="31"/>
                  </a:lnTo>
                  <a:lnTo>
                    <a:pt x="54" y="0"/>
                  </a:lnTo>
                  <a:lnTo>
                    <a:pt x="55" y="3"/>
                  </a:lnTo>
                  <a:lnTo>
                    <a:pt x="0" y="34"/>
                  </a:lnTo>
                  <a:close/>
                </a:path>
              </a:pathLst>
            </a:custGeom>
            <a:solidFill>
              <a:srgbClr val="000000"/>
            </a:solidFill>
            <a:ln w="9525">
              <a:noFill/>
              <a:round/>
              <a:headEnd/>
              <a:tailEnd/>
            </a:ln>
          </p:spPr>
          <p:txBody>
            <a:bodyPr lIns="82058" tIns="41029" rIns="82058" bIns="41029"/>
            <a:lstStyle/>
            <a:p>
              <a:endParaRPr lang="en-US"/>
            </a:p>
          </p:txBody>
        </p:sp>
        <p:sp>
          <p:nvSpPr>
            <p:cNvPr id="3467" name="Freeform 15"/>
            <p:cNvSpPr>
              <a:spLocks noChangeAspect="1"/>
            </p:cNvSpPr>
            <p:nvPr/>
          </p:nvSpPr>
          <p:spPr bwMode="auto">
            <a:xfrm>
              <a:off x="2676" y="1669"/>
              <a:ext cx="132" cy="80"/>
            </a:xfrm>
            <a:custGeom>
              <a:avLst/>
              <a:gdLst>
                <a:gd name="T0" fmla="*/ 0 w 55"/>
                <a:gd name="T1" fmla="*/ 7 h 34"/>
                <a:gd name="T2" fmla="*/ 2 w 55"/>
                <a:gd name="T3" fmla="*/ 0 h 34"/>
                <a:gd name="T4" fmla="*/ 132 w 55"/>
                <a:gd name="T5" fmla="*/ 73 h 34"/>
                <a:gd name="T6" fmla="*/ 132 w 55"/>
                <a:gd name="T7" fmla="*/ 80 h 34"/>
                <a:gd name="T8" fmla="*/ 0 w 55"/>
                <a:gd name="T9" fmla="*/ 7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0" y="3"/>
                  </a:moveTo>
                  <a:lnTo>
                    <a:pt x="1" y="0"/>
                  </a:lnTo>
                  <a:lnTo>
                    <a:pt x="55" y="31"/>
                  </a:lnTo>
                  <a:lnTo>
                    <a:pt x="55" y="34"/>
                  </a:lnTo>
                  <a:lnTo>
                    <a:pt x="0" y="3"/>
                  </a:lnTo>
                  <a:close/>
                </a:path>
              </a:pathLst>
            </a:custGeom>
            <a:solidFill>
              <a:srgbClr val="000000"/>
            </a:solidFill>
            <a:ln w="9525">
              <a:noFill/>
              <a:round/>
              <a:headEnd/>
              <a:tailEnd/>
            </a:ln>
          </p:spPr>
          <p:txBody>
            <a:bodyPr lIns="82058" tIns="41029" rIns="82058" bIns="41029"/>
            <a:lstStyle/>
            <a:p>
              <a:endParaRPr lang="en-US"/>
            </a:p>
          </p:txBody>
        </p:sp>
        <p:sp>
          <p:nvSpPr>
            <p:cNvPr id="3468" name="Line 16"/>
            <p:cNvSpPr>
              <a:spLocks noChangeAspect="1" noChangeShapeType="1"/>
            </p:cNvSpPr>
            <p:nvPr/>
          </p:nvSpPr>
          <p:spPr bwMode="auto">
            <a:xfrm>
              <a:off x="2678" y="1673"/>
              <a:ext cx="128" cy="72"/>
            </a:xfrm>
            <a:prstGeom prst="line">
              <a:avLst/>
            </a:prstGeom>
            <a:noFill/>
            <a:ln w="1588">
              <a:solidFill>
                <a:srgbClr val="000000"/>
              </a:solidFill>
              <a:round/>
              <a:headEnd/>
              <a:tailEnd/>
            </a:ln>
          </p:spPr>
          <p:txBody>
            <a:bodyPr/>
            <a:lstStyle/>
            <a:p>
              <a:endParaRPr lang="en-US"/>
            </a:p>
          </p:txBody>
        </p:sp>
        <p:sp>
          <p:nvSpPr>
            <p:cNvPr id="3469" name="Line 17"/>
            <p:cNvSpPr>
              <a:spLocks noChangeAspect="1" noChangeShapeType="1"/>
            </p:cNvSpPr>
            <p:nvPr/>
          </p:nvSpPr>
          <p:spPr bwMode="auto">
            <a:xfrm flipH="1" flipV="1">
              <a:off x="3087" y="1669"/>
              <a:ext cx="128" cy="70"/>
            </a:xfrm>
            <a:prstGeom prst="line">
              <a:avLst/>
            </a:prstGeom>
            <a:noFill/>
            <a:ln w="1588">
              <a:solidFill>
                <a:srgbClr val="000000"/>
              </a:solidFill>
              <a:round/>
              <a:headEnd/>
              <a:tailEnd/>
            </a:ln>
          </p:spPr>
          <p:txBody>
            <a:bodyPr/>
            <a:lstStyle/>
            <a:p>
              <a:endParaRPr lang="en-US"/>
            </a:p>
          </p:txBody>
        </p:sp>
        <p:sp>
          <p:nvSpPr>
            <p:cNvPr id="3470" name="Freeform 18"/>
            <p:cNvSpPr>
              <a:spLocks noChangeAspect="1"/>
            </p:cNvSpPr>
            <p:nvPr/>
          </p:nvSpPr>
          <p:spPr bwMode="auto">
            <a:xfrm>
              <a:off x="3085" y="1663"/>
              <a:ext cx="132" cy="82"/>
            </a:xfrm>
            <a:custGeom>
              <a:avLst/>
              <a:gdLst>
                <a:gd name="T0" fmla="*/ 132 w 55"/>
                <a:gd name="T1" fmla="*/ 75 h 34"/>
                <a:gd name="T2" fmla="*/ 132 w 55"/>
                <a:gd name="T3" fmla="*/ 82 h 34"/>
                <a:gd name="T4" fmla="*/ 0 w 55"/>
                <a:gd name="T5" fmla="*/ 7 h 34"/>
                <a:gd name="T6" fmla="*/ 2 w 55"/>
                <a:gd name="T7" fmla="*/ 0 h 34"/>
                <a:gd name="T8" fmla="*/ 132 w 55"/>
                <a:gd name="T9" fmla="*/ 75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55" y="31"/>
                  </a:moveTo>
                  <a:lnTo>
                    <a:pt x="55" y="34"/>
                  </a:lnTo>
                  <a:lnTo>
                    <a:pt x="0" y="3"/>
                  </a:lnTo>
                  <a:lnTo>
                    <a:pt x="1"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471" name="Freeform 19"/>
            <p:cNvSpPr>
              <a:spLocks noChangeAspect="1"/>
            </p:cNvSpPr>
            <p:nvPr/>
          </p:nvSpPr>
          <p:spPr bwMode="auto">
            <a:xfrm>
              <a:off x="3217" y="1663"/>
              <a:ext cx="130" cy="82"/>
            </a:xfrm>
            <a:custGeom>
              <a:avLst/>
              <a:gdLst>
                <a:gd name="T0" fmla="*/ 130 w 54"/>
                <a:gd name="T1" fmla="*/ 0 h 34"/>
                <a:gd name="T2" fmla="*/ 130 w 54"/>
                <a:gd name="T3" fmla="*/ 7 h 34"/>
                <a:gd name="T4" fmla="*/ 0 w 54"/>
                <a:gd name="T5" fmla="*/ 82 h 34"/>
                <a:gd name="T6" fmla="*/ 0 w 54"/>
                <a:gd name="T7" fmla="*/ 75 h 34"/>
                <a:gd name="T8" fmla="*/ 130 w 54"/>
                <a:gd name="T9" fmla="*/ 0 h 34"/>
                <a:gd name="T10" fmla="*/ 0 60000 65536"/>
                <a:gd name="T11" fmla="*/ 0 60000 65536"/>
                <a:gd name="T12" fmla="*/ 0 60000 65536"/>
                <a:gd name="T13" fmla="*/ 0 60000 65536"/>
                <a:gd name="T14" fmla="*/ 0 60000 65536"/>
                <a:gd name="T15" fmla="*/ 0 w 54"/>
                <a:gd name="T16" fmla="*/ 0 h 34"/>
                <a:gd name="T17" fmla="*/ 54 w 54"/>
                <a:gd name="T18" fmla="*/ 34 h 34"/>
              </a:gdLst>
              <a:ahLst/>
              <a:cxnLst>
                <a:cxn ang="T10">
                  <a:pos x="T0" y="T1"/>
                </a:cxn>
                <a:cxn ang="T11">
                  <a:pos x="T2" y="T3"/>
                </a:cxn>
                <a:cxn ang="T12">
                  <a:pos x="T4" y="T5"/>
                </a:cxn>
                <a:cxn ang="T13">
                  <a:pos x="T6" y="T7"/>
                </a:cxn>
                <a:cxn ang="T14">
                  <a:pos x="T8" y="T9"/>
                </a:cxn>
              </a:cxnLst>
              <a:rect l="T15" t="T16" r="T17" b="T18"/>
              <a:pathLst>
                <a:path w="54" h="34">
                  <a:moveTo>
                    <a:pt x="54" y="0"/>
                  </a:moveTo>
                  <a:lnTo>
                    <a:pt x="54" y="3"/>
                  </a:lnTo>
                  <a:lnTo>
                    <a:pt x="0" y="34"/>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472" name="Line 20"/>
            <p:cNvSpPr>
              <a:spLocks noChangeAspect="1" noChangeShapeType="1"/>
            </p:cNvSpPr>
            <p:nvPr/>
          </p:nvSpPr>
          <p:spPr bwMode="auto">
            <a:xfrm flipH="1">
              <a:off x="3219" y="1669"/>
              <a:ext cx="128" cy="70"/>
            </a:xfrm>
            <a:prstGeom prst="line">
              <a:avLst/>
            </a:prstGeom>
            <a:noFill/>
            <a:ln w="1588">
              <a:solidFill>
                <a:srgbClr val="000000"/>
              </a:solidFill>
              <a:round/>
              <a:headEnd/>
              <a:tailEnd/>
            </a:ln>
          </p:spPr>
          <p:txBody>
            <a:bodyPr/>
            <a:lstStyle/>
            <a:p>
              <a:endParaRPr lang="en-US"/>
            </a:p>
          </p:txBody>
        </p:sp>
        <p:sp>
          <p:nvSpPr>
            <p:cNvPr id="3473" name="Line 21"/>
            <p:cNvSpPr>
              <a:spLocks noChangeAspect="1" noChangeShapeType="1"/>
            </p:cNvSpPr>
            <p:nvPr/>
          </p:nvSpPr>
          <p:spPr bwMode="auto">
            <a:xfrm flipH="1" flipV="1">
              <a:off x="3349" y="1669"/>
              <a:ext cx="126" cy="70"/>
            </a:xfrm>
            <a:prstGeom prst="line">
              <a:avLst/>
            </a:prstGeom>
            <a:noFill/>
            <a:ln w="1588">
              <a:solidFill>
                <a:srgbClr val="000000"/>
              </a:solidFill>
              <a:round/>
              <a:headEnd/>
              <a:tailEnd/>
            </a:ln>
          </p:spPr>
          <p:txBody>
            <a:bodyPr/>
            <a:lstStyle/>
            <a:p>
              <a:endParaRPr lang="en-US"/>
            </a:p>
          </p:txBody>
        </p:sp>
        <p:sp>
          <p:nvSpPr>
            <p:cNvPr id="3474" name="Freeform 22"/>
            <p:cNvSpPr>
              <a:spLocks noChangeAspect="1"/>
            </p:cNvSpPr>
            <p:nvPr/>
          </p:nvSpPr>
          <p:spPr bwMode="auto">
            <a:xfrm>
              <a:off x="3347" y="1663"/>
              <a:ext cx="132" cy="82"/>
            </a:xfrm>
            <a:custGeom>
              <a:avLst/>
              <a:gdLst>
                <a:gd name="T0" fmla="*/ 132 w 55"/>
                <a:gd name="T1" fmla="*/ 75 h 34"/>
                <a:gd name="T2" fmla="*/ 132 w 55"/>
                <a:gd name="T3" fmla="*/ 82 h 34"/>
                <a:gd name="T4" fmla="*/ 0 w 55"/>
                <a:gd name="T5" fmla="*/ 7 h 34"/>
                <a:gd name="T6" fmla="*/ 0 w 55"/>
                <a:gd name="T7" fmla="*/ 0 h 34"/>
                <a:gd name="T8" fmla="*/ 132 w 55"/>
                <a:gd name="T9" fmla="*/ 75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55" y="31"/>
                  </a:moveTo>
                  <a:lnTo>
                    <a:pt x="55" y="34"/>
                  </a:lnTo>
                  <a:lnTo>
                    <a:pt x="0" y="3"/>
                  </a:lnTo>
                  <a:lnTo>
                    <a:pt x="0"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475" name="Freeform 23"/>
            <p:cNvSpPr>
              <a:spLocks noChangeAspect="1"/>
            </p:cNvSpPr>
            <p:nvPr/>
          </p:nvSpPr>
          <p:spPr bwMode="auto">
            <a:xfrm>
              <a:off x="3479" y="1663"/>
              <a:ext cx="128" cy="82"/>
            </a:xfrm>
            <a:custGeom>
              <a:avLst/>
              <a:gdLst>
                <a:gd name="T0" fmla="*/ 128 w 54"/>
                <a:gd name="T1" fmla="*/ 0 h 34"/>
                <a:gd name="T2" fmla="*/ 128 w 54"/>
                <a:gd name="T3" fmla="*/ 7 h 34"/>
                <a:gd name="T4" fmla="*/ 0 w 54"/>
                <a:gd name="T5" fmla="*/ 82 h 34"/>
                <a:gd name="T6" fmla="*/ 0 w 54"/>
                <a:gd name="T7" fmla="*/ 75 h 34"/>
                <a:gd name="T8" fmla="*/ 128 w 54"/>
                <a:gd name="T9" fmla="*/ 0 h 34"/>
                <a:gd name="T10" fmla="*/ 0 60000 65536"/>
                <a:gd name="T11" fmla="*/ 0 60000 65536"/>
                <a:gd name="T12" fmla="*/ 0 60000 65536"/>
                <a:gd name="T13" fmla="*/ 0 60000 65536"/>
                <a:gd name="T14" fmla="*/ 0 60000 65536"/>
                <a:gd name="T15" fmla="*/ 0 w 54"/>
                <a:gd name="T16" fmla="*/ 0 h 34"/>
                <a:gd name="T17" fmla="*/ 54 w 54"/>
                <a:gd name="T18" fmla="*/ 34 h 34"/>
              </a:gdLst>
              <a:ahLst/>
              <a:cxnLst>
                <a:cxn ang="T10">
                  <a:pos x="T0" y="T1"/>
                </a:cxn>
                <a:cxn ang="T11">
                  <a:pos x="T2" y="T3"/>
                </a:cxn>
                <a:cxn ang="T12">
                  <a:pos x="T4" y="T5"/>
                </a:cxn>
                <a:cxn ang="T13">
                  <a:pos x="T6" y="T7"/>
                </a:cxn>
                <a:cxn ang="T14">
                  <a:pos x="T8" y="T9"/>
                </a:cxn>
              </a:cxnLst>
              <a:rect l="T15" t="T16" r="T17" b="T18"/>
              <a:pathLst>
                <a:path w="54" h="34">
                  <a:moveTo>
                    <a:pt x="54" y="0"/>
                  </a:moveTo>
                  <a:lnTo>
                    <a:pt x="54" y="3"/>
                  </a:lnTo>
                  <a:lnTo>
                    <a:pt x="0" y="34"/>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476" name="Line 24"/>
            <p:cNvSpPr>
              <a:spLocks noChangeAspect="1" noChangeShapeType="1"/>
            </p:cNvSpPr>
            <p:nvPr/>
          </p:nvSpPr>
          <p:spPr bwMode="auto">
            <a:xfrm flipH="1">
              <a:off x="3481" y="1669"/>
              <a:ext cx="126" cy="70"/>
            </a:xfrm>
            <a:prstGeom prst="line">
              <a:avLst/>
            </a:prstGeom>
            <a:noFill/>
            <a:ln w="1588">
              <a:solidFill>
                <a:srgbClr val="000000"/>
              </a:solidFill>
              <a:round/>
              <a:headEnd/>
              <a:tailEnd/>
            </a:ln>
          </p:spPr>
          <p:txBody>
            <a:bodyPr/>
            <a:lstStyle/>
            <a:p>
              <a:endParaRPr lang="en-US"/>
            </a:p>
          </p:txBody>
        </p:sp>
        <p:sp>
          <p:nvSpPr>
            <p:cNvPr id="3477" name="Rectangle 25"/>
            <p:cNvSpPr>
              <a:spLocks noChangeAspect="1" noChangeArrowheads="1"/>
            </p:cNvSpPr>
            <p:nvPr/>
          </p:nvSpPr>
          <p:spPr bwMode="auto">
            <a:xfrm>
              <a:off x="3687" y="1675"/>
              <a:ext cx="197" cy="141"/>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OH</a:t>
              </a:r>
              <a:endParaRPr lang="en-US" sz="1300">
                <a:ea typeface="ＭＳ Ｐゴシック" pitchFamily="1" charset="-128"/>
              </a:endParaRPr>
            </a:p>
          </p:txBody>
        </p:sp>
        <p:sp>
          <p:nvSpPr>
            <p:cNvPr id="3478" name="Line 28"/>
            <p:cNvSpPr>
              <a:spLocks noChangeAspect="1" noChangeShapeType="1"/>
            </p:cNvSpPr>
            <p:nvPr/>
          </p:nvSpPr>
          <p:spPr bwMode="auto">
            <a:xfrm flipH="1" flipV="1">
              <a:off x="3609" y="1669"/>
              <a:ext cx="80" cy="44"/>
            </a:xfrm>
            <a:prstGeom prst="line">
              <a:avLst/>
            </a:prstGeom>
            <a:noFill/>
            <a:ln w="1588">
              <a:solidFill>
                <a:srgbClr val="000000"/>
              </a:solidFill>
              <a:round/>
              <a:headEnd/>
              <a:tailEnd/>
            </a:ln>
          </p:spPr>
          <p:txBody>
            <a:bodyPr/>
            <a:lstStyle/>
            <a:p>
              <a:endParaRPr lang="en-US"/>
            </a:p>
          </p:txBody>
        </p:sp>
        <p:sp>
          <p:nvSpPr>
            <p:cNvPr id="3479" name="Freeform 29"/>
            <p:cNvSpPr>
              <a:spLocks noChangeAspect="1"/>
            </p:cNvSpPr>
            <p:nvPr/>
          </p:nvSpPr>
          <p:spPr bwMode="auto">
            <a:xfrm>
              <a:off x="3607" y="1663"/>
              <a:ext cx="86" cy="52"/>
            </a:xfrm>
            <a:custGeom>
              <a:avLst/>
              <a:gdLst>
                <a:gd name="T0" fmla="*/ 86 w 36"/>
                <a:gd name="T1" fmla="*/ 47 h 22"/>
                <a:gd name="T2" fmla="*/ 81 w 36"/>
                <a:gd name="T3" fmla="*/ 52 h 22"/>
                <a:gd name="T4" fmla="*/ 0 w 36"/>
                <a:gd name="T5" fmla="*/ 7 h 22"/>
                <a:gd name="T6" fmla="*/ 0 w 36"/>
                <a:gd name="T7" fmla="*/ 0 h 22"/>
                <a:gd name="T8" fmla="*/ 86 w 36"/>
                <a:gd name="T9" fmla="*/ 47 h 22"/>
                <a:gd name="T10" fmla="*/ 0 60000 65536"/>
                <a:gd name="T11" fmla="*/ 0 60000 65536"/>
                <a:gd name="T12" fmla="*/ 0 60000 65536"/>
                <a:gd name="T13" fmla="*/ 0 60000 65536"/>
                <a:gd name="T14" fmla="*/ 0 60000 65536"/>
                <a:gd name="T15" fmla="*/ 0 w 36"/>
                <a:gd name="T16" fmla="*/ 0 h 22"/>
                <a:gd name="T17" fmla="*/ 36 w 36"/>
                <a:gd name="T18" fmla="*/ 22 h 22"/>
              </a:gdLst>
              <a:ahLst/>
              <a:cxnLst>
                <a:cxn ang="T10">
                  <a:pos x="T0" y="T1"/>
                </a:cxn>
                <a:cxn ang="T11">
                  <a:pos x="T2" y="T3"/>
                </a:cxn>
                <a:cxn ang="T12">
                  <a:pos x="T4" y="T5"/>
                </a:cxn>
                <a:cxn ang="T13">
                  <a:pos x="T6" y="T7"/>
                </a:cxn>
                <a:cxn ang="T14">
                  <a:pos x="T8" y="T9"/>
                </a:cxn>
              </a:cxnLst>
              <a:rect l="T15" t="T16" r="T17" b="T18"/>
              <a:pathLst>
                <a:path w="36" h="22">
                  <a:moveTo>
                    <a:pt x="36" y="20"/>
                  </a:moveTo>
                  <a:lnTo>
                    <a:pt x="34" y="22"/>
                  </a:lnTo>
                  <a:lnTo>
                    <a:pt x="0" y="3"/>
                  </a:lnTo>
                  <a:lnTo>
                    <a:pt x="0" y="0"/>
                  </a:lnTo>
                  <a:lnTo>
                    <a:pt x="36" y="20"/>
                  </a:lnTo>
                  <a:close/>
                </a:path>
              </a:pathLst>
            </a:custGeom>
            <a:solidFill>
              <a:srgbClr val="000000"/>
            </a:solidFill>
            <a:ln w="9525">
              <a:noFill/>
              <a:round/>
              <a:headEnd/>
              <a:tailEnd/>
            </a:ln>
          </p:spPr>
          <p:txBody>
            <a:bodyPr lIns="82058" tIns="41029" rIns="82058" bIns="41029"/>
            <a:lstStyle/>
            <a:p>
              <a:endParaRPr lang="en-US"/>
            </a:p>
          </p:txBody>
        </p:sp>
        <p:sp>
          <p:nvSpPr>
            <p:cNvPr id="3480" name="Freeform 30"/>
            <p:cNvSpPr>
              <a:spLocks noChangeAspect="1"/>
            </p:cNvSpPr>
            <p:nvPr/>
          </p:nvSpPr>
          <p:spPr bwMode="auto">
            <a:xfrm>
              <a:off x="3085" y="1833"/>
              <a:ext cx="132" cy="84"/>
            </a:xfrm>
            <a:custGeom>
              <a:avLst/>
              <a:gdLst>
                <a:gd name="T0" fmla="*/ 132 w 55"/>
                <a:gd name="T1" fmla="*/ 0 h 35"/>
                <a:gd name="T2" fmla="*/ 132 w 55"/>
                <a:gd name="T3" fmla="*/ 7 h 35"/>
                <a:gd name="T4" fmla="*/ 2 w 55"/>
                <a:gd name="T5" fmla="*/ 84 h 35"/>
                <a:gd name="T6" fmla="*/ 0 w 55"/>
                <a:gd name="T7" fmla="*/ 77 h 35"/>
                <a:gd name="T8" fmla="*/ 132 w 55"/>
                <a:gd name="T9" fmla="*/ 0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0"/>
                  </a:moveTo>
                  <a:lnTo>
                    <a:pt x="55" y="3"/>
                  </a:lnTo>
                  <a:lnTo>
                    <a:pt x="1" y="35"/>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481" name="Line 31"/>
            <p:cNvSpPr>
              <a:spLocks noChangeAspect="1" noChangeShapeType="1"/>
            </p:cNvSpPr>
            <p:nvPr/>
          </p:nvSpPr>
          <p:spPr bwMode="auto">
            <a:xfrm flipH="1">
              <a:off x="3087" y="1841"/>
              <a:ext cx="128" cy="72"/>
            </a:xfrm>
            <a:prstGeom prst="line">
              <a:avLst/>
            </a:prstGeom>
            <a:noFill/>
            <a:ln w="1588">
              <a:solidFill>
                <a:srgbClr val="000000"/>
              </a:solidFill>
              <a:round/>
              <a:headEnd/>
              <a:tailEnd/>
            </a:ln>
          </p:spPr>
          <p:txBody>
            <a:bodyPr/>
            <a:lstStyle/>
            <a:p>
              <a:endParaRPr lang="en-US"/>
            </a:p>
          </p:txBody>
        </p:sp>
        <p:sp>
          <p:nvSpPr>
            <p:cNvPr id="3482" name="Line 32"/>
            <p:cNvSpPr>
              <a:spLocks noChangeAspect="1" noChangeShapeType="1"/>
            </p:cNvSpPr>
            <p:nvPr/>
          </p:nvSpPr>
          <p:spPr bwMode="auto">
            <a:xfrm flipH="1" flipV="1">
              <a:off x="3219" y="1841"/>
              <a:ext cx="128" cy="72"/>
            </a:xfrm>
            <a:prstGeom prst="line">
              <a:avLst/>
            </a:prstGeom>
            <a:noFill/>
            <a:ln w="1588">
              <a:solidFill>
                <a:srgbClr val="000000"/>
              </a:solidFill>
              <a:round/>
              <a:headEnd/>
              <a:tailEnd/>
            </a:ln>
          </p:spPr>
          <p:txBody>
            <a:bodyPr/>
            <a:lstStyle/>
            <a:p>
              <a:endParaRPr lang="en-US"/>
            </a:p>
          </p:txBody>
        </p:sp>
        <p:sp>
          <p:nvSpPr>
            <p:cNvPr id="3483" name="Freeform 33"/>
            <p:cNvSpPr>
              <a:spLocks noChangeAspect="1"/>
            </p:cNvSpPr>
            <p:nvPr/>
          </p:nvSpPr>
          <p:spPr bwMode="auto">
            <a:xfrm>
              <a:off x="3217" y="1833"/>
              <a:ext cx="132" cy="84"/>
            </a:xfrm>
            <a:custGeom>
              <a:avLst/>
              <a:gdLst>
                <a:gd name="T0" fmla="*/ 132 w 55"/>
                <a:gd name="T1" fmla="*/ 74 h 35"/>
                <a:gd name="T2" fmla="*/ 132 w 55"/>
                <a:gd name="T3" fmla="*/ 84 h 35"/>
                <a:gd name="T4" fmla="*/ 0 w 55"/>
                <a:gd name="T5" fmla="*/ 7 h 35"/>
                <a:gd name="T6" fmla="*/ 0 w 55"/>
                <a:gd name="T7" fmla="*/ 0 h 35"/>
                <a:gd name="T8" fmla="*/ 132 w 55"/>
                <a:gd name="T9" fmla="*/ 74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31"/>
                  </a:moveTo>
                  <a:lnTo>
                    <a:pt x="55" y="35"/>
                  </a:lnTo>
                  <a:lnTo>
                    <a:pt x="0" y="3"/>
                  </a:lnTo>
                  <a:lnTo>
                    <a:pt x="0"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484" name="Freeform 34"/>
            <p:cNvSpPr>
              <a:spLocks noChangeAspect="1"/>
            </p:cNvSpPr>
            <p:nvPr/>
          </p:nvSpPr>
          <p:spPr bwMode="auto">
            <a:xfrm>
              <a:off x="3349" y="1833"/>
              <a:ext cx="130" cy="84"/>
            </a:xfrm>
            <a:custGeom>
              <a:avLst/>
              <a:gdLst>
                <a:gd name="T0" fmla="*/ 130 w 54"/>
                <a:gd name="T1" fmla="*/ 0 h 35"/>
                <a:gd name="T2" fmla="*/ 130 w 54"/>
                <a:gd name="T3" fmla="*/ 7 h 35"/>
                <a:gd name="T4" fmla="*/ 0 w 54"/>
                <a:gd name="T5" fmla="*/ 84 h 35"/>
                <a:gd name="T6" fmla="*/ 0 w 54"/>
                <a:gd name="T7" fmla="*/ 74 h 35"/>
                <a:gd name="T8" fmla="*/ 130 w 54"/>
                <a:gd name="T9" fmla="*/ 0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0"/>
                  </a:moveTo>
                  <a:lnTo>
                    <a:pt x="54" y="3"/>
                  </a:lnTo>
                  <a:lnTo>
                    <a:pt x="0" y="35"/>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485" name="Line 35"/>
            <p:cNvSpPr>
              <a:spLocks noChangeAspect="1" noChangeShapeType="1"/>
            </p:cNvSpPr>
            <p:nvPr/>
          </p:nvSpPr>
          <p:spPr bwMode="auto">
            <a:xfrm flipH="1">
              <a:off x="3349" y="1841"/>
              <a:ext cx="126" cy="72"/>
            </a:xfrm>
            <a:prstGeom prst="line">
              <a:avLst/>
            </a:prstGeom>
            <a:noFill/>
            <a:ln w="1588">
              <a:solidFill>
                <a:srgbClr val="000000"/>
              </a:solidFill>
              <a:round/>
              <a:headEnd/>
              <a:tailEnd/>
            </a:ln>
          </p:spPr>
          <p:txBody>
            <a:bodyPr/>
            <a:lstStyle/>
            <a:p>
              <a:endParaRPr lang="en-US"/>
            </a:p>
          </p:txBody>
        </p:sp>
        <p:sp>
          <p:nvSpPr>
            <p:cNvPr id="3486" name="Line 36"/>
            <p:cNvSpPr>
              <a:spLocks noChangeAspect="1" noChangeShapeType="1"/>
            </p:cNvSpPr>
            <p:nvPr/>
          </p:nvSpPr>
          <p:spPr bwMode="auto">
            <a:xfrm flipH="1" flipV="1">
              <a:off x="3481" y="1841"/>
              <a:ext cx="126" cy="72"/>
            </a:xfrm>
            <a:prstGeom prst="line">
              <a:avLst/>
            </a:prstGeom>
            <a:noFill/>
            <a:ln w="1588">
              <a:solidFill>
                <a:srgbClr val="000000"/>
              </a:solidFill>
              <a:round/>
              <a:headEnd/>
              <a:tailEnd/>
            </a:ln>
          </p:spPr>
          <p:txBody>
            <a:bodyPr/>
            <a:lstStyle/>
            <a:p>
              <a:endParaRPr lang="en-US"/>
            </a:p>
          </p:txBody>
        </p:sp>
        <p:sp>
          <p:nvSpPr>
            <p:cNvPr id="3487" name="Freeform 37"/>
            <p:cNvSpPr>
              <a:spLocks noChangeAspect="1"/>
            </p:cNvSpPr>
            <p:nvPr/>
          </p:nvSpPr>
          <p:spPr bwMode="auto">
            <a:xfrm>
              <a:off x="3479" y="1833"/>
              <a:ext cx="128" cy="84"/>
            </a:xfrm>
            <a:custGeom>
              <a:avLst/>
              <a:gdLst>
                <a:gd name="T0" fmla="*/ 128 w 54"/>
                <a:gd name="T1" fmla="*/ 74 h 35"/>
                <a:gd name="T2" fmla="*/ 128 w 54"/>
                <a:gd name="T3" fmla="*/ 84 h 35"/>
                <a:gd name="T4" fmla="*/ 0 w 54"/>
                <a:gd name="T5" fmla="*/ 7 h 35"/>
                <a:gd name="T6" fmla="*/ 0 w 54"/>
                <a:gd name="T7" fmla="*/ 0 h 35"/>
                <a:gd name="T8" fmla="*/ 128 w 54"/>
                <a:gd name="T9" fmla="*/ 74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31"/>
                  </a:moveTo>
                  <a:lnTo>
                    <a:pt x="54" y="35"/>
                  </a:lnTo>
                  <a:lnTo>
                    <a:pt x="0" y="3"/>
                  </a:lnTo>
                  <a:lnTo>
                    <a:pt x="0" y="0"/>
                  </a:lnTo>
                  <a:lnTo>
                    <a:pt x="54" y="31"/>
                  </a:lnTo>
                  <a:close/>
                </a:path>
              </a:pathLst>
            </a:custGeom>
            <a:solidFill>
              <a:srgbClr val="000000"/>
            </a:solidFill>
            <a:ln w="9525">
              <a:noFill/>
              <a:round/>
              <a:headEnd/>
              <a:tailEnd/>
            </a:ln>
          </p:spPr>
          <p:txBody>
            <a:bodyPr lIns="82058" tIns="41029" rIns="82058" bIns="41029"/>
            <a:lstStyle/>
            <a:p>
              <a:endParaRPr lang="en-US"/>
            </a:p>
          </p:txBody>
        </p:sp>
        <p:sp>
          <p:nvSpPr>
            <p:cNvPr id="3488" name="Freeform 38"/>
            <p:cNvSpPr>
              <a:spLocks noChangeAspect="1"/>
            </p:cNvSpPr>
            <p:nvPr/>
          </p:nvSpPr>
          <p:spPr bwMode="auto">
            <a:xfrm>
              <a:off x="3607" y="1833"/>
              <a:ext cx="134" cy="84"/>
            </a:xfrm>
            <a:custGeom>
              <a:avLst/>
              <a:gdLst>
                <a:gd name="T0" fmla="*/ 129 w 56"/>
                <a:gd name="T1" fmla="*/ 0 h 35"/>
                <a:gd name="T2" fmla="*/ 132 w 56"/>
                <a:gd name="T3" fmla="*/ 5 h 35"/>
                <a:gd name="T4" fmla="*/ 134 w 56"/>
                <a:gd name="T5" fmla="*/ 7 h 35"/>
                <a:gd name="T6" fmla="*/ 0 w 56"/>
                <a:gd name="T7" fmla="*/ 84 h 35"/>
                <a:gd name="T8" fmla="*/ 0 w 56"/>
                <a:gd name="T9" fmla="*/ 74 h 35"/>
                <a:gd name="T10" fmla="*/ 129 w 56"/>
                <a:gd name="T11" fmla="*/ 0 h 35"/>
                <a:gd name="T12" fmla="*/ 0 60000 65536"/>
                <a:gd name="T13" fmla="*/ 0 60000 65536"/>
                <a:gd name="T14" fmla="*/ 0 60000 65536"/>
                <a:gd name="T15" fmla="*/ 0 60000 65536"/>
                <a:gd name="T16" fmla="*/ 0 60000 65536"/>
                <a:gd name="T17" fmla="*/ 0 60000 65536"/>
                <a:gd name="T18" fmla="*/ 0 w 56"/>
                <a:gd name="T19" fmla="*/ 0 h 35"/>
                <a:gd name="T20" fmla="*/ 56 w 56"/>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56" h="35">
                  <a:moveTo>
                    <a:pt x="54" y="0"/>
                  </a:moveTo>
                  <a:lnTo>
                    <a:pt x="55" y="2"/>
                  </a:lnTo>
                  <a:lnTo>
                    <a:pt x="56" y="3"/>
                  </a:lnTo>
                  <a:lnTo>
                    <a:pt x="0" y="35"/>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489" name="Line 39"/>
            <p:cNvSpPr>
              <a:spLocks noChangeAspect="1" noChangeShapeType="1"/>
            </p:cNvSpPr>
            <p:nvPr/>
          </p:nvSpPr>
          <p:spPr bwMode="auto">
            <a:xfrm flipH="1">
              <a:off x="3609" y="1841"/>
              <a:ext cx="128" cy="72"/>
            </a:xfrm>
            <a:prstGeom prst="line">
              <a:avLst/>
            </a:prstGeom>
            <a:noFill/>
            <a:ln w="1588">
              <a:solidFill>
                <a:srgbClr val="000000"/>
              </a:solidFill>
              <a:round/>
              <a:headEnd/>
              <a:tailEnd/>
            </a:ln>
          </p:spPr>
          <p:txBody>
            <a:bodyPr/>
            <a:lstStyle/>
            <a:p>
              <a:endParaRPr lang="en-US"/>
            </a:p>
          </p:txBody>
        </p:sp>
        <p:grpSp>
          <p:nvGrpSpPr>
            <p:cNvPr id="3725" name="Group 44"/>
            <p:cNvGrpSpPr>
              <a:grpSpLocks noChangeAspect="1"/>
            </p:cNvGrpSpPr>
            <p:nvPr/>
          </p:nvGrpSpPr>
          <p:grpSpPr bwMode="auto">
            <a:xfrm>
              <a:off x="2528" y="1665"/>
              <a:ext cx="150" cy="36"/>
              <a:chOff x="435" y="1457"/>
              <a:chExt cx="63" cy="15"/>
            </a:xfrm>
          </p:grpSpPr>
          <p:sp>
            <p:nvSpPr>
              <p:cNvPr id="3525" name="Line 40"/>
              <p:cNvSpPr>
                <a:spLocks noChangeAspect="1" noChangeShapeType="1"/>
              </p:cNvSpPr>
              <p:nvPr/>
            </p:nvSpPr>
            <p:spPr bwMode="auto">
              <a:xfrm flipH="1" flipV="1">
                <a:off x="436" y="1458"/>
                <a:ext cx="61" cy="1"/>
              </a:xfrm>
              <a:prstGeom prst="line">
                <a:avLst/>
              </a:prstGeom>
              <a:noFill/>
              <a:ln w="1588">
                <a:solidFill>
                  <a:srgbClr val="000000"/>
                </a:solidFill>
                <a:round/>
                <a:headEnd/>
                <a:tailEnd/>
              </a:ln>
            </p:spPr>
            <p:txBody>
              <a:bodyPr/>
              <a:lstStyle/>
              <a:p>
                <a:endParaRPr lang="en-US"/>
              </a:p>
            </p:txBody>
          </p:sp>
          <p:sp>
            <p:nvSpPr>
              <p:cNvPr id="3526" name="Freeform 41"/>
              <p:cNvSpPr>
                <a:spLocks noChangeAspect="1"/>
              </p:cNvSpPr>
              <p:nvPr/>
            </p:nvSpPr>
            <p:spPr bwMode="auto">
              <a:xfrm>
                <a:off x="435" y="1457"/>
                <a:ext cx="63" cy="4"/>
              </a:xfrm>
              <a:custGeom>
                <a:avLst/>
                <a:gdLst>
                  <a:gd name="T0" fmla="*/ 63 w 63"/>
                  <a:gd name="T1" fmla="*/ 1 h 4"/>
                  <a:gd name="T2" fmla="*/ 62 w 63"/>
                  <a:gd name="T3" fmla="*/ 4 h 4"/>
                  <a:gd name="T4" fmla="*/ 1 w 63"/>
                  <a:gd name="T5" fmla="*/ 3 h 4"/>
                  <a:gd name="T6" fmla="*/ 0 w 63"/>
                  <a:gd name="T7" fmla="*/ 0 h 4"/>
                  <a:gd name="T8" fmla="*/ 63 w 63"/>
                  <a:gd name="T9" fmla="*/ 1 h 4"/>
                  <a:gd name="T10" fmla="*/ 0 60000 65536"/>
                  <a:gd name="T11" fmla="*/ 0 60000 65536"/>
                  <a:gd name="T12" fmla="*/ 0 60000 65536"/>
                  <a:gd name="T13" fmla="*/ 0 60000 65536"/>
                  <a:gd name="T14" fmla="*/ 0 60000 65536"/>
                  <a:gd name="T15" fmla="*/ 0 w 63"/>
                  <a:gd name="T16" fmla="*/ 0 h 4"/>
                  <a:gd name="T17" fmla="*/ 63 w 63"/>
                  <a:gd name="T18" fmla="*/ 4 h 4"/>
                </a:gdLst>
                <a:ahLst/>
                <a:cxnLst>
                  <a:cxn ang="T10">
                    <a:pos x="T0" y="T1"/>
                  </a:cxn>
                  <a:cxn ang="T11">
                    <a:pos x="T2" y="T3"/>
                  </a:cxn>
                  <a:cxn ang="T12">
                    <a:pos x="T4" y="T5"/>
                  </a:cxn>
                  <a:cxn ang="T13">
                    <a:pos x="T6" y="T7"/>
                  </a:cxn>
                  <a:cxn ang="T14">
                    <a:pos x="T8" y="T9"/>
                  </a:cxn>
                </a:cxnLst>
                <a:rect l="T15" t="T16" r="T17" b="T18"/>
                <a:pathLst>
                  <a:path w="63" h="4">
                    <a:moveTo>
                      <a:pt x="63" y="1"/>
                    </a:moveTo>
                    <a:lnTo>
                      <a:pt x="62" y="4"/>
                    </a:lnTo>
                    <a:lnTo>
                      <a:pt x="1" y="3"/>
                    </a:lnTo>
                    <a:lnTo>
                      <a:pt x="0" y="0"/>
                    </a:lnTo>
                    <a:lnTo>
                      <a:pt x="63" y="1"/>
                    </a:lnTo>
                    <a:close/>
                  </a:path>
                </a:pathLst>
              </a:custGeom>
              <a:solidFill>
                <a:srgbClr val="000000"/>
              </a:solidFill>
              <a:ln w="9525">
                <a:noFill/>
                <a:round/>
                <a:headEnd/>
                <a:tailEnd/>
              </a:ln>
            </p:spPr>
            <p:txBody>
              <a:bodyPr lIns="82058" tIns="41029" rIns="82058" bIns="41029"/>
              <a:lstStyle/>
              <a:p>
                <a:endParaRPr lang="en-US"/>
              </a:p>
            </p:txBody>
          </p:sp>
          <p:sp>
            <p:nvSpPr>
              <p:cNvPr id="3527" name="Freeform 42"/>
              <p:cNvSpPr>
                <a:spLocks noChangeAspect="1"/>
              </p:cNvSpPr>
              <p:nvPr/>
            </p:nvSpPr>
            <p:spPr bwMode="auto">
              <a:xfrm>
                <a:off x="440" y="1468"/>
                <a:ext cx="54" cy="4"/>
              </a:xfrm>
              <a:custGeom>
                <a:avLst/>
                <a:gdLst>
                  <a:gd name="T0" fmla="*/ 54 w 54"/>
                  <a:gd name="T1" fmla="*/ 1 h 4"/>
                  <a:gd name="T2" fmla="*/ 54 w 54"/>
                  <a:gd name="T3" fmla="*/ 4 h 4"/>
                  <a:gd name="T4" fmla="*/ 0 w 54"/>
                  <a:gd name="T5" fmla="*/ 3 h 4"/>
                  <a:gd name="T6" fmla="*/ 0 w 54"/>
                  <a:gd name="T7" fmla="*/ 0 h 4"/>
                  <a:gd name="T8" fmla="*/ 54 w 54"/>
                  <a:gd name="T9" fmla="*/ 1 h 4"/>
                  <a:gd name="T10" fmla="*/ 0 60000 65536"/>
                  <a:gd name="T11" fmla="*/ 0 60000 65536"/>
                  <a:gd name="T12" fmla="*/ 0 60000 65536"/>
                  <a:gd name="T13" fmla="*/ 0 60000 65536"/>
                  <a:gd name="T14" fmla="*/ 0 60000 65536"/>
                  <a:gd name="T15" fmla="*/ 0 w 54"/>
                  <a:gd name="T16" fmla="*/ 0 h 4"/>
                  <a:gd name="T17" fmla="*/ 54 w 54"/>
                  <a:gd name="T18" fmla="*/ 4 h 4"/>
                </a:gdLst>
                <a:ahLst/>
                <a:cxnLst>
                  <a:cxn ang="T10">
                    <a:pos x="T0" y="T1"/>
                  </a:cxn>
                  <a:cxn ang="T11">
                    <a:pos x="T2" y="T3"/>
                  </a:cxn>
                  <a:cxn ang="T12">
                    <a:pos x="T4" y="T5"/>
                  </a:cxn>
                  <a:cxn ang="T13">
                    <a:pos x="T6" y="T7"/>
                  </a:cxn>
                  <a:cxn ang="T14">
                    <a:pos x="T8" y="T9"/>
                  </a:cxn>
                </a:cxnLst>
                <a:rect l="T15" t="T16" r="T17" b="T18"/>
                <a:pathLst>
                  <a:path w="54" h="4">
                    <a:moveTo>
                      <a:pt x="54" y="1"/>
                    </a:moveTo>
                    <a:lnTo>
                      <a:pt x="54" y="4"/>
                    </a:lnTo>
                    <a:lnTo>
                      <a:pt x="0" y="3"/>
                    </a:lnTo>
                    <a:lnTo>
                      <a:pt x="0" y="0"/>
                    </a:lnTo>
                    <a:lnTo>
                      <a:pt x="54" y="1"/>
                    </a:lnTo>
                    <a:close/>
                  </a:path>
                </a:pathLst>
              </a:custGeom>
              <a:solidFill>
                <a:srgbClr val="000000"/>
              </a:solidFill>
              <a:ln w="9525">
                <a:noFill/>
                <a:round/>
                <a:headEnd/>
                <a:tailEnd/>
              </a:ln>
            </p:spPr>
            <p:txBody>
              <a:bodyPr lIns="82058" tIns="41029" rIns="82058" bIns="41029"/>
              <a:lstStyle/>
              <a:p>
                <a:endParaRPr lang="en-US"/>
              </a:p>
            </p:txBody>
          </p:sp>
          <p:sp>
            <p:nvSpPr>
              <p:cNvPr id="3528" name="Line 43"/>
              <p:cNvSpPr>
                <a:spLocks noChangeAspect="1" noChangeShapeType="1"/>
              </p:cNvSpPr>
              <p:nvPr/>
            </p:nvSpPr>
            <p:spPr bwMode="auto">
              <a:xfrm flipH="1">
                <a:off x="441" y="1470"/>
                <a:ext cx="52" cy="1"/>
              </a:xfrm>
              <a:prstGeom prst="line">
                <a:avLst/>
              </a:prstGeom>
              <a:noFill/>
              <a:ln w="1588">
                <a:solidFill>
                  <a:srgbClr val="000000"/>
                </a:solidFill>
                <a:round/>
                <a:headEnd/>
                <a:tailEnd/>
              </a:ln>
            </p:spPr>
            <p:txBody>
              <a:bodyPr/>
              <a:lstStyle/>
              <a:p>
                <a:endParaRPr lang="en-US"/>
              </a:p>
            </p:txBody>
          </p:sp>
        </p:grpSp>
        <p:sp>
          <p:nvSpPr>
            <p:cNvPr id="3491" name="Line 45"/>
            <p:cNvSpPr>
              <a:spLocks noChangeAspect="1" noChangeShapeType="1"/>
            </p:cNvSpPr>
            <p:nvPr/>
          </p:nvSpPr>
          <p:spPr bwMode="auto">
            <a:xfrm flipH="1">
              <a:off x="2674" y="1841"/>
              <a:ext cx="126" cy="72"/>
            </a:xfrm>
            <a:prstGeom prst="line">
              <a:avLst/>
            </a:prstGeom>
            <a:noFill/>
            <a:ln w="1588">
              <a:solidFill>
                <a:srgbClr val="000000"/>
              </a:solidFill>
              <a:round/>
              <a:headEnd/>
              <a:tailEnd/>
            </a:ln>
          </p:spPr>
          <p:txBody>
            <a:bodyPr/>
            <a:lstStyle/>
            <a:p>
              <a:endParaRPr lang="en-US"/>
            </a:p>
          </p:txBody>
        </p:sp>
        <p:sp>
          <p:nvSpPr>
            <p:cNvPr id="3492" name="Freeform 46"/>
            <p:cNvSpPr>
              <a:spLocks noChangeAspect="1"/>
            </p:cNvSpPr>
            <p:nvPr/>
          </p:nvSpPr>
          <p:spPr bwMode="auto">
            <a:xfrm>
              <a:off x="2672" y="1833"/>
              <a:ext cx="130" cy="82"/>
            </a:xfrm>
            <a:custGeom>
              <a:avLst/>
              <a:gdLst>
                <a:gd name="T0" fmla="*/ 130 w 55"/>
                <a:gd name="T1" fmla="*/ 0 h 34"/>
                <a:gd name="T2" fmla="*/ 130 w 55"/>
                <a:gd name="T3" fmla="*/ 7 h 34"/>
                <a:gd name="T4" fmla="*/ 2 w 55"/>
                <a:gd name="T5" fmla="*/ 82 h 34"/>
                <a:gd name="T6" fmla="*/ 2 w 55"/>
                <a:gd name="T7" fmla="*/ 80 h 34"/>
                <a:gd name="T8" fmla="*/ 0 w 55"/>
                <a:gd name="T9" fmla="*/ 77 h 34"/>
                <a:gd name="T10" fmla="*/ 130 w 55"/>
                <a:gd name="T11" fmla="*/ 0 h 34"/>
                <a:gd name="T12" fmla="*/ 0 60000 65536"/>
                <a:gd name="T13" fmla="*/ 0 60000 65536"/>
                <a:gd name="T14" fmla="*/ 0 60000 65536"/>
                <a:gd name="T15" fmla="*/ 0 60000 65536"/>
                <a:gd name="T16" fmla="*/ 0 60000 65536"/>
                <a:gd name="T17" fmla="*/ 0 60000 65536"/>
                <a:gd name="T18" fmla="*/ 0 w 55"/>
                <a:gd name="T19" fmla="*/ 0 h 34"/>
                <a:gd name="T20" fmla="*/ 55 w 5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5" h="34">
                  <a:moveTo>
                    <a:pt x="55" y="0"/>
                  </a:moveTo>
                  <a:lnTo>
                    <a:pt x="55" y="3"/>
                  </a:lnTo>
                  <a:lnTo>
                    <a:pt x="1" y="34"/>
                  </a:lnTo>
                  <a:lnTo>
                    <a:pt x="1" y="33"/>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493" name="Freeform 47"/>
            <p:cNvSpPr>
              <a:spLocks noChangeAspect="1"/>
            </p:cNvSpPr>
            <p:nvPr/>
          </p:nvSpPr>
          <p:spPr bwMode="auto">
            <a:xfrm>
              <a:off x="2802" y="1833"/>
              <a:ext cx="133" cy="84"/>
            </a:xfrm>
            <a:custGeom>
              <a:avLst/>
              <a:gdLst>
                <a:gd name="T0" fmla="*/ 133 w 55"/>
                <a:gd name="T1" fmla="*/ 77 h 35"/>
                <a:gd name="T2" fmla="*/ 131 w 55"/>
                <a:gd name="T3" fmla="*/ 84 h 35"/>
                <a:gd name="T4" fmla="*/ 0 w 55"/>
                <a:gd name="T5" fmla="*/ 7 h 35"/>
                <a:gd name="T6" fmla="*/ 0 w 55"/>
                <a:gd name="T7" fmla="*/ 0 h 35"/>
                <a:gd name="T8" fmla="*/ 133 w 55"/>
                <a:gd name="T9" fmla="*/ 77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32"/>
                  </a:moveTo>
                  <a:lnTo>
                    <a:pt x="54" y="35"/>
                  </a:lnTo>
                  <a:lnTo>
                    <a:pt x="0" y="3"/>
                  </a:lnTo>
                  <a:lnTo>
                    <a:pt x="0" y="0"/>
                  </a:lnTo>
                  <a:lnTo>
                    <a:pt x="55" y="32"/>
                  </a:lnTo>
                  <a:close/>
                </a:path>
              </a:pathLst>
            </a:custGeom>
            <a:solidFill>
              <a:srgbClr val="000000"/>
            </a:solidFill>
            <a:ln w="9525">
              <a:noFill/>
              <a:round/>
              <a:headEnd/>
              <a:tailEnd/>
            </a:ln>
          </p:spPr>
          <p:txBody>
            <a:bodyPr lIns="82058" tIns="41029" rIns="82058" bIns="41029"/>
            <a:lstStyle/>
            <a:p>
              <a:endParaRPr lang="en-US"/>
            </a:p>
          </p:txBody>
        </p:sp>
        <p:sp>
          <p:nvSpPr>
            <p:cNvPr id="3494" name="Line 48"/>
            <p:cNvSpPr>
              <a:spLocks noChangeAspect="1" noChangeShapeType="1"/>
            </p:cNvSpPr>
            <p:nvPr/>
          </p:nvSpPr>
          <p:spPr bwMode="auto">
            <a:xfrm flipH="1" flipV="1">
              <a:off x="2806" y="1841"/>
              <a:ext cx="126" cy="72"/>
            </a:xfrm>
            <a:prstGeom prst="line">
              <a:avLst/>
            </a:prstGeom>
            <a:noFill/>
            <a:ln w="1588">
              <a:solidFill>
                <a:srgbClr val="000000"/>
              </a:solidFill>
              <a:round/>
              <a:headEnd/>
              <a:tailEnd/>
            </a:ln>
          </p:spPr>
          <p:txBody>
            <a:bodyPr/>
            <a:lstStyle/>
            <a:p>
              <a:endParaRPr lang="en-US"/>
            </a:p>
          </p:txBody>
        </p:sp>
        <p:grpSp>
          <p:nvGrpSpPr>
            <p:cNvPr id="3758" name="Group 53"/>
            <p:cNvGrpSpPr>
              <a:grpSpLocks noChangeAspect="1"/>
            </p:cNvGrpSpPr>
            <p:nvPr/>
          </p:nvGrpSpPr>
          <p:grpSpPr bwMode="auto">
            <a:xfrm>
              <a:off x="2932" y="1881"/>
              <a:ext cx="155" cy="36"/>
              <a:chOff x="604" y="1547"/>
              <a:chExt cx="64" cy="15"/>
            </a:xfrm>
          </p:grpSpPr>
          <p:sp>
            <p:nvSpPr>
              <p:cNvPr id="3521" name="Line 49"/>
              <p:cNvSpPr>
                <a:spLocks noChangeAspect="1" noChangeShapeType="1"/>
              </p:cNvSpPr>
              <p:nvPr/>
            </p:nvSpPr>
            <p:spPr bwMode="auto">
              <a:xfrm flipH="1">
                <a:off x="605" y="1560"/>
                <a:ext cx="62" cy="1"/>
              </a:xfrm>
              <a:prstGeom prst="line">
                <a:avLst/>
              </a:prstGeom>
              <a:noFill/>
              <a:ln w="1588">
                <a:solidFill>
                  <a:srgbClr val="000000"/>
                </a:solidFill>
                <a:round/>
                <a:headEnd/>
                <a:tailEnd/>
              </a:ln>
            </p:spPr>
            <p:txBody>
              <a:bodyPr/>
              <a:lstStyle/>
              <a:p>
                <a:endParaRPr lang="en-US"/>
              </a:p>
            </p:txBody>
          </p:sp>
          <p:sp>
            <p:nvSpPr>
              <p:cNvPr id="3522" name="Freeform 50"/>
              <p:cNvSpPr>
                <a:spLocks noChangeAspect="1"/>
              </p:cNvSpPr>
              <p:nvPr/>
            </p:nvSpPr>
            <p:spPr bwMode="auto">
              <a:xfrm>
                <a:off x="604" y="1559"/>
                <a:ext cx="64" cy="3"/>
              </a:xfrm>
              <a:custGeom>
                <a:avLst/>
                <a:gdLst>
                  <a:gd name="T0" fmla="*/ 63 w 64"/>
                  <a:gd name="T1" fmla="*/ 0 h 3"/>
                  <a:gd name="T2" fmla="*/ 64 w 64"/>
                  <a:gd name="T3" fmla="*/ 3 h 3"/>
                  <a:gd name="T4" fmla="*/ 0 w 64"/>
                  <a:gd name="T5" fmla="*/ 3 h 3"/>
                  <a:gd name="T6" fmla="*/ 1 w 64"/>
                  <a:gd name="T7" fmla="*/ 0 h 3"/>
                  <a:gd name="T8" fmla="*/ 63 w 64"/>
                  <a:gd name="T9" fmla="*/ 0 h 3"/>
                  <a:gd name="T10" fmla="*/ 0 60000 65536"/>
                  <a:gd name="T11" fmla="*/ 0 60000 65536"/>
                  <a:gd name="T12" fmla="*/ 0 60000 65536"/>
                  <a:gd name="T13" fmla="*/ 0 60000 65536"/>
                  <a:gd name="T14" fmla="*/ 0 60000 65536"/>
                  <a:gd name="T15" fmla="*/ 0 w 64"/>
                  <a:gd name="T16" fmla="*/ 0 h 3"/>
                  <a:gd name="T17" fmla="*/ 64 w 64"/>
                  <a:gd name="T18" fmla="*/ 3 h 3"/>
                </a:gdLst>
                <a:ahLst/>
                <a:cxnLst>
                  <a:cxn ang="T10">
                    <a:pos x="T0" y="T1"/>
                  </a:cxn>
                  <a:cxn ang="T11">
                    <a:pos x="T2" y="T3"/>
                  </a:cxn>
                  <a:cxn ang="T12">
                    <a:pos x="T4" y="T5"/>
                  </a:cxn>
                  <a:cxn ang="T13">
                    <a:pos x="T6" y="T7"/>
                  </a:cxn>
                  <a:cxn ang="T14">
                    <a:pos x="T8" y="T9"/>
                  </a:cxn>
                </a:cxnLst>
                <a:rect l="T15" t="T16" r="T17" b="T18"/>
                <a:pathLst>
                  <a:path w="64" h="3">
                    <a:moveTo>
                      <a:pt x="63" y="0"/>
                    </a:moveTo>
                    <a:lnTo>
                      <a:pt x="64" y="3"/>
                    </a:lnTo>
                    <a:lnTo>
                      <a:pt x="0" y="3"/>
                    </a:lnTo>
                    <a:lnTo>
                      <a:pt x="1" y="0"/>
                    </a:lnTo>
                    <a:lnTo>
                      <a:pt x="63" y="0"/>
                    </a:lnTo>
                    <a:close/>
                  </a:path>
                </a:pathLst>
              </a:custGeom>
              <a:solidFill>
                <a:srgbClr val="000000"/>
              </a:solidFill>
              <a:ln w="9525">
                <a:noFill/>
                <a:round/>
                <a:headEnd/>
                <a:tailEnd/>
              </a:ln>
            </p:spPr>
            <p:txBody>
              <a:bodyPr lIns="82058" tIns="41029" rIns="82058" bIns="41029"/>
              <a:lstStyle/>
              <a:p>
                <a:endParaRPr lang="en-US"/>
              </a:p>
            </p:txBody>
          </p:sp>
          <p:sp>
            <p:nvSpPr>
              <p:cNvPr id="3523" name="Rectangle 51"/>
              <p:cNvSpPr>
                <a:spLocks noChangeAspect="1" noChangeArrowheads="1"/>
              </p:cNvSpPr>
              <p:nvPr/>
            </p:nvSpPr>
            <p:spPr bwMode="auto">
              <a:xfrm>
                <a:off x="607" y="1547"/>
                <a:ext cx="57" cy="3"/>
              </a:xfrm>
              <a:prstGeom prst="rect">
                <a:avLst/>
              </a:prstGeom>
              <a:solidFill>
                <a:srgbClr val="000000"/>
              </a:solidFill>
              <a:ln w="9525">
                <a:noFill/>
                <a:miter lim="800000"/>
                <a:headEnd/>
                <a:tailEnd/>
              </a:ln>
            </p:spPr>
            <p:txBody>
              <a:bodyPr lIns="82058" tIns="41029" rIns="82058" bIns="41029"/>
              <a:lstStyle/>
              <a:p>
                <a:pPr defTabSz="820738" eaLnBrk="0" hangingPunct="0"/>
                <a:endParaRPr lang="en-US" sz="1300">
                  <a:ea typeface="ＭＳ Ｐゴシック" pitchFamily="1" charset="-128"/>
                </a:endParaRPr>
              </a:p>
            </p:txBody>
          </p:sp>
          <p:sp>
            <p:nvSpPr>
              <p:cNvPr id="3524" name="Line 52"/>
              <p:cNvSpPr>
                <a:spLocks noChangeAspect="1" noChangeShapeType="1"/>
              </p:cNvSpPr>
              <p:nvPr/>
            </p:nvSpPr>
            <p:spPr bwMode="auto">
              <a:xfrm flipH="1">
                <a:off x="608" y="1549"/>
                <a:ext cx="55" cy="1"/>
              </a:xfrm>
              <a:prstGeom prst="line">
                <a:avLst/>
              </a:prstGeom>
              <a:noFill/>
              <a:ln w="1588">
                <a:solidFill>
                  <a:srgbClr val="000000"/>
                </a:solidFill>
                <a:round/>
                <a:headEnd/>
                <a:tailEnd/>
              </a:ln>
            </p:spPr>
            <p:txBody>
              <a:bodyPr/>
              <a:lstStyle/>
              <a:p>
                <a:endParaRPr lang="en-US"/>
              </a:p>
            </p:txBody>
          </p:sp>
        </p:grpSp>
        <p:sp>
          <p:nvSpPr>
            <p:cNvPr id="3496" name="Line 54"/>
            <p:cNvSpPr>
              <a:spLocks noChangeAspect="1" noChangeShapeType="1"/>
            </p:cNvSpPr>
            <p:nvPr/>
          </p:nvSpPr>
          <p:spPr bwMode="auto">
            <a:xfrm flipV="1">
              <a:off x="2408" y="1671"/>
              <a:ext cx="120" cy="120"/>
            </a:xfrm>
            <a:prstGeom prst="line">
              <a:avLst/>
            </a:prstGeom>
            <a:noFill/>
            <a:ln w="1588">
              <a:solidFill>
                <a:srgbClr val="000000"/>
              </a:solidFill>
              <a:round/>
              <a:headEnd/>
              <a:tailEnd/>
            </a:ln>
          </p:spPr>
          <p:txBody>
            <a:bodyPr/>
            <a:lstStyle/>
            <a:p>
              <a:endParaRPr lang="en-US"/>
            </a:p>
          </p:txBody>
        </p:sp>
        <p:sp>
          <p:nvSpPr>
            <p:cNvPr id="3497" name="Freeform 55"/>
            <p:cNvSpPr>
              <a:spLocks noChangeAspect="1"/>
            </p:cNvSpPr>
            <p:nvPr/>
          </p:nvSpPr>
          <p:spPr bwMode="auto">
            <a:xfrm>
              <a:off x="2400" y="1665"/>
              <a:ext cx="130" cy="128"/>
            </a:xfrm>
            <a:custGeom>
              <a:avLst/>
              <a:gdLst>
                <a:gd name="T0" fmla="*/ 10 w 54"/>
                <a:gd name="T1" fmla="*/ 128 h 53"/>
                <a:gd name="T2" fmla="*/ 0 w 54"/>
                <a:gd name="T3" fmla="*/ 128 h 53"/>
                <a:gd name="T4" fmla="*/ 128 w 54"/>
                <a:gd name="T5" fmla="*/ 0 h 53"/>
                <a:gd name="T6" fmla="*/ 130 w 54"/>
                <a:gd name="T7" fmla="*/ 7 h 53"/>
                <a:gd name="T8" fmla="*/ 10 w 54"/>
                <a:gd name="T9" fmla="*/ 128 h 53"/>
                <a:gd name="T10" fmla="*/ 0 60000 65536"/>
                <a:gd name="T11" fmla="*/ 0 60000 65536"/>
                <a:gd name="T12" fmla="*/ 0 60000 65536"/>
                <a:gd name="T13" fmla="*/ 0 60000 65536"/>
                <a:gd name="T14" fmla="*/ 0 60000 65536"/>
                <a:gd name="T15" fmla="*/ 0 w 54"/>
                <a:gd name="T16" fmla="*/ 0 h 53"/>
                <a:gd name="T17" fmla="*/ 54 w 54"/>
                <a:gd name="T18" fmla="*/ 53 h 53"/>
              </a:gdLst>
              <a:ahLst/>
              <a:cxnLst>
                <a:cxn ang="T10">
                  <a:pos x="T0" y="T1"/>
                </a:cxn>
                <a:cxn ang="T11">
                  <a:pos x="T2" y="T3"/>
                </a:cxn>
                <a:cxn ang="T12">
                  <a:pos x="T4" y="T5"/>
                </a:cxn>
                <a:cxn ang="T13">
                  <a:pos x="T6" y="T7"/>
                </a:cxn>
                <a:cxn ang="T14">
                  <a:pos x="T8" y="T9"/>
                </a:cxn>
              </a:cxnLst>
              <a:rect l="T15" t="T16" r="T17" b="T18"/>
              <a:pathLst>
                <a:path w="54" h="53">
                  <a:moveTo>
                    <a:pt x="4" y="53"/>
                  </a:moveTo>
                  <a:lnTo>
                    <a:pt x="0" y="53"/>
                  </a:lnTo>
                  <a:lnTo>
                    <a:pt x="53" y="0"/>
                  </a:lnTo>
                  <a:lnTo>
                    <a:pt x="54" y="3"/>
                  </a:lnTo>
                  <a:lnTo>
                    <a:pt x="4" y="53"/>
                  </a:lnTo>
                  <a:close/>
                </a:path>
              </a:pathLst>
            </a:custGeom>
            <a:solidFill>
              <a:srgbClr val="000000"/>
            </a:solidFill>
            <a:ln w="9525">
              <a:noFill/>
              <a:round/>
              <a:headEnd/>
              <a:tailEnd/>
            </a:ln>
          </p:spPr>
          <p:txBody>
            <a:bodyPr lIns="82058" tIns="41029" rIns="82058" bIns="41029"/>
            <a:lstStyle/>
            <a:p>
              <a:endParaRPr lang="en-US"/>
            </a:p>
          </p:txBody>
        </p:sp>
        <p:sp>
          <p:nvSpPr>
            <p:cNvPr id="3498" name="Freeform 56"/>
            <p:cNvSpPr>
              <a:spLocks noChangeAspect="1"/>
            </p:cNvSpPr>
            <p:nvPr/>
          </p:nvSpPr>
          <p:spPr bwMode="auto">
            <a:xfrm>
              <a:off x="2400" y="1793"/>
              <a:ext cx="130" cy="124"/>
            </a:xfrm>
            <a:custGeom>
              <a:avLst/>
              <a:gdLst>
                <a:gd name="T0" fmla="*/ 0 w 54"/>
                <a:gd name="T1" fmla="*/ 0 h 52"/>
                <a:gd name="T2" fmla="*/ 10 w 54"/>
                <a:gd name="T3" fmla="*/ 0 h 52"/>
                <a:gd name="T4" fmla="*/ 130 w 54"/>
                <a:gd name="T5" fmla="*/ 119 h 52"/>
                <a:gd name="T6" fmla="*/ 130 w 54"/>
                <a:gd name="T7" fmla="*/ 122 h 52"/>
                <a:gd name="T8" fmla="*/ 128 w 54"/>
                <a:gd name="T9" fmla="*/ 124 h 52"/>
                <a:gd name="T10" fmla="*/ 0 w 54"/>
                <a:gd name="T11" fmla="*/ 0 h 52"/>
                <a:gd name="T12" fmla="*/ 0 60000 65536"/>
                <a:gd name="T13" fmla="*/ 0 60000 65536"/>
                <a:gd name="T14" fmla="*/ 0 60000 65536"/>
                <a:gd name="T15" fmla="*/ 0 60000 65536"/>
                <a:gd name="T16" fmla="*/ 0 60000 65536"/>
                <a:gd name="T17" fmla="*/ 0 60000 65536"/>
                <a:gd name="T18" fmla="*/ 0 w 54"/>
                <a:gd name="T19" fmla="*/ 0 h 52"/>
                <a:gd name="T20" fmla="*/ 54 w 54"/>
                <a:gd name="T21" fmla="*/ 52 h 52"/>
              </a:gdLst>
              <a:ahLst/>
              <a:cxnLst>
                <a:cxn ang="T12">
                  <a:pos x="T0" y="T1"/>
                </a:cxn>
                <a:cxn ang="T13">
                  <a:pos x="T2" y="T3"/>
                </a:cxn>
                <a:cxn ang="T14">
                  <a:pos x="T4" y="T5"/>
                </a:cxn>
                <a:cxn ang="T15">
                  <a:pos x="T6" y="T7"/>
                </a:cxn>
                <a:cxn ang="T16">
                  <a:pos x="T8" y="T9"/>
                </a:cxn>
                <a:cxn ang="T17">
                  <a:pos x="T10" y="T11"/>
                </a:cxn>
              </a:cxnLst>
              <a:rect l="T18" t="T19" r="T20" b="T21"/>
              <a:pathLst>
                <a:path w="54" h="52">
                  <a:moveTo>
                    <a:pt x="0" y="0"/>
                  </a:moveTo>
                  <a:lnTo>
                    <a:pt x="4" y="0"/>
                  </a:lnTo>
                  <a:lnTo>
                    <a:pt x="54" y="50"/>
                  </a:lnTo>
                  <a:lnTo>
                    <a:pt x="54" y="51"/>
                  </a:lnTo>
                  <a:lnTo>
                    <a:pt x="53" y="52"/>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499" name="Line 57"/>
            <p:cNvSpPr>
              <a:spLocks noChangeAspect="1" noChangeShapeType="1"/>
            </p:cNvSpPr>
            <p:nvPr/>
          </p:nvSpPr>
          <p:spPr bwMode="auto">
            <a:xfrm>
              <a:off x="2408" y="1795"/>
              <a:ext cx="120" cy="120"/>
            </a:xfrm>
            <a:prstGeom prst="line">
              <a:avLst/>
            </a:prstGeom>
            <a:noFill/>
            <a:ln w="1588">
              <a:solidFill>
                <a:srgbClr val="000000"/>
              </a:solidFill>
              <a:round/>
              <a:headEnd/>
              <a:tailEnd/>
            </a:ln>
          </p:spPr>
          <p:txBody>
            <a:bodyPr/>
            <a:lstStyle/>
            <a:p>
              <a:endParaRPr lang="en-US"/>
            </a:p>
          </p:txBody>
        </p:sp>
        <p:grpSp>
          <p:nvGrpSpPr>
            <p:cNvPr id="3775" name="Group 62"/>
            <p:cNvGrpSpPr>
              <a:grpSpLocks noChangeAspect="1"/>
            </p:cNvGrpSpPr>
            <p:nvPr/>
          </p:nvGrpSpPr>
          <p:grpSpPr bwMode="auto">
            <a:xfrm>
              <a:off x="2939" y="1663"/>
              <a:ext cx="148" cy="36"/>
              <a:chOff x="606" y="1456"/>
              <a:chExt cx="62" cy="15"/>
            </a:xfrm>
          </p:grpSpPr>
          <p:sp>
            <p:nvSpPr>
              <p:cNvPr id="3517" name="Line 58"/>
              <p:cNvSpPr>
                <a:spLocks noChangeAspect="1" noChangeShapeType="1"/>
              </p:cNvSpPr>
              <p:nvPr/>
            </p:nvSpPr>
            <p:spPr bwMode="auto">
              <a:xfrm flipH="1">
                <a:off x="607" y="1457"/>
                <a:ext cx="60" cy="2"/>
              </a:xfrm>
              <a:prstGeom prst="line">
                <a:avLst/>
              </a:prstGeom>
              <a:noFill/>
              <a:ln w="1588">
                <a:solidFill>
                  <a:srgbClr val="000000"/>
                </a:solidFill>
                <a:round/>
                <a:headEnd/>
                <a:tailEnd/>
              </a:ln>
            </p:spPr>
            <p:txBody>
              <a:bodyPr/>
              <a:lstStyle/>
              <a:p>
                <a:endParaRPr lang="en-US"/>
              </a:p>
            </p:txBody>
          </p:sp>
          <p:sp>
            <p:nvSpPr>
              <p:cNvPr id="3518" name="Freeform 59"/>
              <p:cNvSpPr>
                <a:spLocks noChangeAspect="1"/>
              </p:cNvSpPr>
              <p:nvPr/>
            </p:nvSpPr>
            <p:spPr bwMode="auto">
              <a:xfrm>
                <a:off x="606" y="1456"/>
                <a:ext cx="62" cy="5"/>
              </a:xfrm>
              <a:custGeom>
                <a:avLst/>
                <a:gdLst>
                  <a:gd name="T0" fmla="*/ 62 w 62"/>
                  <a:gd name="T1" fmla="*/ 0 h 5"/>
                  <a:gd name="T2" fmla="*/ 61 w 62"/>
                  <a:gd name="T3" fmla="*/ 3 h 5"/>
                  <a:gd name="T4" fmla="*/ 1 w 62"/>
                  <a:gd name="T5" fmla="*/ 5 h 5"/>
                  <a:gd name="T6" fmla="*/ 0 w 62"/>
                  <a:gd name="T7" fmla="*/ 2 h 5"/>
                  <a:gd name="T8" fmla="*/ 62 w 62"/>
                  <a:gd name="T9" fmla="*/ 0 h 5"/>
                  <a:gd name="T10" fmla="*/ 0 60000 65536"/>
                  <a:gd name="T11" fmla="*/ 0 60000 65536"/>
                  <a:gd name="T12" fmla="*/ 0 60000 65536"/>
                  <a:gd name="T13" fmla="*/ 0 60000 65536"/>
                  <a:gd name="T14" fmla="*/ 0 60000 65536"/>
                  <a:gd name="T15" fmla="*/ 0 w 62"/>
                  <a:gd name="T16" fmla="*/ 0 h 5"/>
                  <a:gd name="T17" fmla="*/ 62 w 62"/>
                  <a:gd name="T18" fmla="*/ 5 h 5"/>
                </a:gdLst>
                <a:ahLst/>
                <a:cxnLst>
                  <a:cxn ang="T10">
                    <a:pos x="T0" y="T1"/>
                  </a:cxn>
                  <a:cxn ang="T11">
                    <a:pos x="T2" y="T3"/>
                  </a:cxn>
                  <a:cxn ang="T12">
                    <a:pos x="T4" y="T5"/>
                  </a:cxn>
                  <a:cxn ang="T13">
                    <a:pos x="T6" y="T7"/>
                  </a:cxn>
                  <a:cxn ang="T14">
                    <a:pos x="T8" y="T9"/>
                  </a:cxn>
                </a:cxnLst>
                <a:rect l="T15" t="T16" r="T17" b="T18"/>
                <a:pathLst>
                  <a:path w="62" h="5">
                    <a:moveTo>
                      <a:pt x="62" y="0"/>
                    </a:moveTo>
                    <a:lnTo>
                      <a:pt x="61" y="3"/>
                    </a:lnTo>
                    <a:lnTo>
                      <a:pt x="1" y="5"/>
                    </a:lnTo>
                    <a:lnTo>
                      <a:pt x="0" y="2"/>
                    </a:lnTo>
                    <a:lnTo>
                      <a:pt x="62" y="0"/>
                    </a:lnTo>
                    <a:close/>
                  </a:path>
                </a:pathLst>
              </a:custGeom>
              <a:solidFill>
                <a:srgbClr val="000000"/>
              </a:solidFill>
              <a:ln w="9525">
                <a:noFill/>
                <a:round/>
                <a:headEnd/>
                <a:tailEnd/>
              </a:ln>
            </p:spPr>
            <p:txBody>
              <a:bodyPr lIns="82058" tIns="41029" rIns="82058" bIns="41029"/>
              <a:lstStyle/>
              <a:p>
                <a:endParaRPr lang="en-US"/>
              </a:p>
            </p:txBody>
          </p:sp>
          <p:sp>
            <p:nvSpPr>
              <p:cNvPr id="3519" name="Freeform 60"/>
              <p:cNvSpPr>
                <a:spLocks noChangeAspect="1"/>
              </p:cNvSpPr>
              <p:nvPr/>
            </p:nvSpPr>
            <p:spPr bwMode="auto">
              <a:xfrm>
                <a:off x="609" y="1467"/>
                <a:ext cx="55" cy="4"/>
              </a:xfrm>
              <a:custGeom>
                <a:avLst/>
                <a:gdLst>
                  <a:gd name="T0" fmla="*/ 55 w 55"/>
                  <a:gd name="T1" fmla="*/ 0 h 4"/>
                  <a:gd name="T2" fmla="*/ 55 w 55"/>
                  <a:gd name="T3" fmla="*/ 3 h 4"/>
                  <a:gd name="T4" fmla="*/ 1 w 55"/>
                  <a:gd name="T5" fmla="*/ 4 h 4"/>
                  <a:gd name="T6" fmla="*/ 0 w 55"/>
                  <a:gd name="T7" fmla="*/ 2 h 4"/>
                  <a:gd name="T8" fmla="*/ 55 w 55"/>
                  <a:gd name="T9" fmla="*/ 0 h 4"/>
                  <a:gd name="T10" fmla="*/ 0 60000 65536"/>
                  <a:gd name="T11" fmla="*/ 0 60000 65536"/>
                  <a:gd name="T12" fmla="*/ 0 60000 65536"/>
                  <a:gd name="T13" fmla="*/ 0 60000 65536"/>
                  <a:gd name="T14" fmla="*/ 0 60000 65536"/>
                  <a:gd name="T15" fmla="*/ 0 w 55"/>
                  <a:gd name="T16" fmla="*/ 0 h 4"/>
                  <a:gd name="T17" fmla="*/ 55 w 55"/>
                  <a:gd name="T18" fmla="*/ 4 h 4"/>
                </a:gdLst>
                <a:ahLst/>
                <a:cxnLst>
                  <a:cxn ang="T10">
                    <a:pos x="T0" y="T1"/>
                  </a:cxn>
                  <a:cxn ang="T11">
                    <a:pos x="T2" y="T3"/>
                  </a:cxn>
                  <a:cxn ang="T12">
                    <a:pos x="T4" y="T5"/>
                  </a:cxn>
                  <a:cxn ang="T13">
                    <a:pos x="T6" y="T7"/>
                  </a:cxn>
                  <a:cxn ang="T14">
                    <a:pos x="T8" y="T9"/>
                  </a:cxn>
                </a:cxnLst>
                <a:rect l="T15" t="T16" r="T17" b="T18"/>
                <a:pathLst>
                  <a:path w="55" h="4">
                    <a:moveTo>
                      <a:pt x="55" y="0"/>
                    </a:moveTo>
                    <a:lnTo>
                      <a:pt x="55" y="3"/>
                    </a:lnTo>
                    <a:lnTo>
                      <a:pt x="1" y="4"/>
                    </a:lnTo>
                    <a:lnTo>
                      <a:pt x="0" y="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520" name="Line 61"/>
              <p:cNvSpPr>
                <a:spLocks noChangeAspect="1" noChangeShapeType="1"/>
              </p:cNvSpPr>
              <p:nvPr/>
            </p:nvSpPr>
            <p:spPr bwMode="auto">
              <a:xfrm flipH="1">
                <a:off x="610" y="1468"/>
                <a:ext cx="54" cy="2"/>
              </a:xfrm>
              <a:prstGeom prst="line">
                <a:avLst/>
              </a:prstGeom>
              <a:noFill/>
              <a:ln w="1588">
                <a:solidFill>
                  <a:srgbClr val="000000"/>
                </a:solidFill>
                <a:round/>
                <a:headEnd/>
                <a:tailEnd/>
              </a:ln>
            </p:spPr>
            <p:txBody>
              <a:bodyPr/>
              <a:lstStyle/>
              <a:p>
                <a:endParaRPr lang="en-US"/>
              </a:p>
            </p:txBody>
          </p:sp>
        </p:grpSp>
        <p:grpSp>
          <p:nvGrpSpPr>
            <p:cNvPr id="3780" name="Group 68"/>
            <p:cNvGrpSpPr>
              <a:grpSpLocks noChangeAspect="1"/>
            </p:cNvGrpSpPr>
            <p:nvPr/>
          </p:nvGrpSpPr>
          <p:grpSpPr bwMode="auto">
            <a:xfrm>
              <a:off x="3593" y="1601"/>
              <a:ext cx="32" cy="72"/>
              <a:chOff x="879" y="1430"/>
              <a:chExt cx="13" cy="30"/>
            </a:xfrm>
          </p:grpSpPr>
          <p:sp>
            <p:nvSpPr>
              <p:cNvPr id="3513" name="Line 64"/>
              <p:cNvSpPr>
                <a:spLocks noChangeAspect="1" noChangeShapeType="1"/>
              </p:cNvSpPr>
              <p:nvPr/>
            </p:nvSpPr>
            <p:spPr bwMode="auto">
              <a:xfrm>
                <a:off x="880" y="1431"/>
                <a:ext cx="1" cy="28"/>
              </a:xfrm>
              <a:prstGeom prst="line">
                <a:avLst/>
              </a:prstGeom>
              <a:noFill/>
              <a:ln w="1588">
                <a:solidFill>
                  <a:srgbClr val="000000"/>
                </a:solidFill>
                <a:round/>
                <a:headEnd/>
                <a:tailEnd/>
              </a:ln>
            </p:spPr>
            <p:txBody>
              <a:bodyPr/>
              <a:lstStyle/>
              <a:p>
                <a:endParaRPr lang="en-US"/>
              </a:p>
            </p:txBody>
          </p:sp>
          <p:sp>
            <p:nvSpPr>
              <p:cNvPr id="3514" name="Freeform 65"/>
              <p:cNvSpPr>
                <a:spLocks noChangeAspect="1"/>
              </p:cNvSpPr>
              <p:nvPr/>
            </p:nvSpPr>
            <p:spPr bwMode="auto">
              <a:xfrm>
                <a:off x="879" y="1430"/>
                <a:ext cx="3" cy="30"/>
              </a:xfrm>
              <a:custGeom>
                <a:avLst/>
                <a:gdLst>
                  <a:gd name="T0" fmla="*/ 0 w 3"/>
                  <a:gd name="T1" fmla="*/ 1 h 30"/>
                  <a:gd name="T2" fmla="*/ 2 w 3"/>
                  <a:gd name="T3" fmla="*/ 0 h 30"/>
                  <a:gd name="T4" fmla="*/ 3 w 3"/>
                  <a:gd name="T5" fmla="*/ 30 h 30"/>
                  <a:gd name="T6" fmla="*/ 1 w 3"/>
                  <a:gd name="T7" fmla="*/ 30 h 30"/>
                  <a:gd name="T8" fmla="*/ 0 w 3"/>
                  <a:gd name="T9" fmla="*/ 1 h 30"/>
                  <a:gd name="T10" fmla="*/ 0 60000 65536"/>
                  <a:gd name="T11" fmla="*/ 0 60000 65536"/>
                  <a:gd name="T12" fmla="*/ 0 60000 65536"/>
                  <a:gd name="T13" fmla="*/ 0 60000 65536"/>
                  <a:gd name="T14" fmla="*/ 0 60000 65536"/>
                  <a:gd name="T15" fmla="*/ 0 w 3"/>
                  <a:gd name="T16" fmla="*/ 0 h 30"/>
                  <a:gd name="T17" fmla="*/ 3 w 3"/>
                  <a:gd name="T18" fmla="*/ 30 h 30"/>
                </a:gdLst>
                <a:ahLst/>
                <a:cxnLst>
                  <a:cxn ang="T10">
                    <a:pos x="T0" y="T1"/>
                  </a:cxn>
                  <a:cxn ang="T11">
                    <a:pos x="T2" y="T3"/>
                  </a:cxn>
                  <a:cxn ang="T12">
                    <a:pos x="T4" y="T5"/>
                  </a:cxn>
                  <a:cxn ang="T13">
                    <a:pos x="T6" y="T7"/>
                  </a:cxn>
                  <a:cxn ang="T14">
                    <a:pos x="T8" y="T9"/>
                  </a:cxn>
                </a:cxnLst>
                <a:rect l="T15" t="T16" r="T17" b="T18"/>
                <a:pathLst>
                  <a:path w="3" h="30">
                    <a:moveTo>
                      <a:pt x="0" y="1"/>
                    </a:moveTo>
                    <a:lnTo>
                      <a:pt x="2" y="0"/>
                    </a:lnTo>
                    <a:lnTo>
                      <a:pt x="3" y="30"/>
                    </a:lnTo>
                    <a:lnTo>
                      <a:pt x="1" y="30"/>
                    </a:lnTo>
                    <a:lnTo>
                      <a:pt x="0" y="1"/>
                    </a:lnTo>
                    <a:close/>
                  </a:path>
                </a:pathLst>
              </a:custGeom>
              <a:solidFill>
                <a:srgbClr val="000000"/>
              </a:solidFill>
              <a:ln w="9525">
                <a:noFill/>
                <a:round/>
                <a:headEnd/>
                <a:tailEnd/>
              </a:ln>
            </p:spPr>
            <p:txBody>
              <a:bodyPr lIns="82058" tIns="41029" rIns="82058" bIns="41029"/>
              <a:lstStyle/>
              <a:p>
                <a:endParaRPr lang="en-US"/>
              </a:p>
            </p:txBody>
          </p:sp>
          <p:sp>
            <p:nvSpPr>
              <p:cNvPr id="3515" name="Freeform 66"/>
              <p:cNvSpPr>
                <a:spLocks noChangeAspect="1"/>
              </p:cNvSpPr>
              <p:nvPr/>
            </p:nvSpPr>
            <p:spPr bwMode="auto">
              <a:xfrm>
                <a:off x="888" y="1430"/>
                <a:ext cx="4" cy="30"/>
              </a:xfrm>
              <a:custGeom>
                <a:avLst/>
                <a:gdLst>
                  <a:gd name="T0" fmla="*/ 0 w 4"/>
                  <a:gd name="T1" fmla="*/ 0 h 30"/>
                  <a:gd name="T2" fmla="*/ 3 w 4"/>
                  <a:gd name="T3" fmla="*/ 0 h 30"/>
                  <a:gd name="T4" fmla="*/ 4 w 4"/>
                  <a:gd name="T5" fmla="*/ 30 h 30"/>
                  <a:gd name="T6" fmla="*/ 1 w 4"/>
                  <a:gd name="T7" fmla="*/ 30 h 30"/>
                  <a:gd name="T8" fmla="*/ 0 w 4"/>
                  <a:gd name="T9" fmla="*/ 0 h 30"/>
                  <a:gd name="T10" fmla="*/ 0 60000 65536"/>
                  <a:gd name="T11" fmla="*/ 0 60000 65536"/>
                  <a:gd name="T12" fmla="*/ 0 60000 65536"/>
                  <a:gd name="T13" fmla="*/ 0 60000 65536"/>
                  <a:gd name="T14" fmla="*/ 0 60000 65536"/>
                  <a:gd name="T15" fmla="*/ 0 w 4"/>
                  <a:gd name="T16" fmla="*/ 0 h 30"/>
                  <a:gd name="T17" fmla="*/ 4 w 4"/>
                  <a:gd name="T18" fmla="*/ 30 h 30"/>
                </a:gdLst>
                <a:ahLst/>
                <a:cxnLst>
                  <a:cxn ang="T10">
                    <a:pos x="T0" y="T1"/>
                  </a:cxn>
                  <a:cxn ang="T11">
                    <a:pos x="T2" y="T3"/>
                  </a:cxn>
                  <a:cxn ang="T12">
                    <a:pos x="T4" y="T5"/>
                  </a:cxn>
                  <a:cxn ang="T13">
                    <a:pos x="T6" y="T7"/>
                  </a:cxn>
                  <a:cxn ang="T14">
                    <a:pos x="T8" y="T9"/>
                  </a:cxn>
                </a:cxnLst>
                <a:rect l="T15" t="T16" r="T17" b="T18"/>
                <a:pathLst>
                  <a:path w="4" h="30">
                    <a:moveTo>
                      <a:pt x="0" y="0"/>
                    </a:moveTo>
                    <a:lnTo>
                      <a:pt x="3" y="0"/>
                    </a:lnTo>
                    <a:lnTo>
                      <a:pt x="4" y="30"/>
                    </a:lnTo>
                    <a:lnTo>
                      <a:pt x="1" y="30"/>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516" name="Line 67"/>
              <p:cNvSpPr>
                <a:spLocks noChangeAspect="1" noChangeShapeType="1"/>
              </p:cNvSpPr>
              <p:nvPr/>
            </p:nvSpPr>
            <p:spPr bwMode="auto">
              <a:xfrm>
                <a:off x="889" y="1431"/>
                <a:ext cx="1" cy="28"/>
              </a:xfrm>
              <a:prstGeom prst="line">
                <a:avLst/>
              </a:prstGeom>
              <a:noFill/>
              <a:ln w="1588">
                <a:solidFill>
                  <a:srgbClr val="000000"/>
                </a:solidFill>
                <a:round/>
                <a:headEnd/>
                <a:tailEnd/>
              </a:ln>
            </p:spPr>
            <p:txBody>
              <a:bodyPr/>
              <a:lstStyle/>
              <a:p>
                <a:endParaRPr lang="en-US"/>
              </a:p>
            </p:txBody>
          </p:sp>
        </p:grpSp>
        <p:sp>
          <p:nvSpPr>
            <p:cNvPr id="3502" name="Rectangle 160"/>
            <p:cNvSpPr>
              <a:spLocks noChangeAspect="1" noChangeArrowheads="1"/>
            </p:cNvSpPr>
            <p:nvPr/>
          </p:nvSpPr>
          <p:spPr bwMode="auto">
            <a:xfrm>
              <a:off x="2687" y="1948"/>
              <a:ext cx="197" cy="141"/>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OH</a:t>
              </a:r>
              <a:endParaRPr lang="en-US" sz="1300">
                <a:ea typeface="ＭＳ Ｐゴシック" pitchFamily="1" charset="-128"/>
              </a:endParaRPr>
            </a:p>
          </p:txBody>
        </p:sp>
        <p:grpSp>
          <p:nvGrpSpPr>
            <p:cNvPr id="3782" name="Group 672"/>
            <p:cNvGrpSpPr>
              <a:grpSpLocks/>
            </p:cNvGrpSpPr>
            <p:nvPr/>
          </p:nvGrpSpPr>
          <p:grpSpPr bwMode="auto">
            <a:xfrm flipH="1">
              <a:off x="2676" y="1913"/>
              <a:ext cx="46" cy="62"/>
              <a:chOff x="2628" y="1913"/>
              <a:chExt cx="46" cy="62"/>
            </a:xfrm>
          </p:grpSpPr>
          <p:sp>
            <p:nvSpPr>
              <p:cNvPr id="3511" name="Line 161"/>
              <p:cNvSpPr>
                <a:spLocks noChangeAspect="1" noChangeShapeType="1"/>
              </p:cNvSpPr>
              <p:nvPr/>
            </p:nvSpPr>
            <p:spPr bwMode="auto">
              <a:xfrm flipH="1">
                <a:off x="2630" y="1915"/>
                <a:ext cx="38" cy="56"/>
              </a:xfrm>
              <a:prstGeom prst="line">
                <a:avLst/>
              </a:prstGeom>
              <a:noFill/>
              <a:ln w="1588">
                <a:solidFill>
                  <a:srgbClr val="000000"/>
                </a:solidFill>
                <a:round/>
                <a:headEnd/>
                <a:tailEnd/>
              </a:ln>
            </p:spPr>
            <p:txBody>
              <a:bodyPr/>
              <a:lstStyle/>
              <a:p>
                <a:endParaRPr lang="en-US"/>
              </a:p>
            </p:txBody>
          </p:sp>
          <p:sp>
            <p:nvSpPr>
              <p:cNvPr id="3512" name="Freeform 162"/>
              <p:cNvSpPr>
                <a:spLocks noChangeAspect="1"/>
              </p:cNvSpPr>
              <p:nvPr/>
            </p:nvSpPr>
            <p:spPr bwMode="auto">
              <a:xfrm>
                <a:off x="2628" y="1913"/>
                <a:ext cx="46" cy="62"/>
              </a:xfrm>
              <a:custGeom>
                <a:avLst/>
                <a:gdLst>
                  <a:gd name="T0" fmla="*/ 39 w 19"/>
                  <a:gd name="T1" fmla="*/ 5 h 26"/>
                  <a:gd name="T2" fmla="*/ 46 w 19"/>
                  <a:gd name="T3" fmla="*/ 0 h 26"/>
                  <a:gd name="T4" fmla="*/ 46 w 19"/>
                  <a:gd name="T5" fmla="*/ 2 h 26"/>
                  <a:gd name="T6" fmla="*/ 5 w 19"/>
                  <a:gd name="T7" fmla="*/ 62 h 26"/>
                  <a:gd name="T8" fmla="*/ 0 w 19"/>
                  <a:gd name="T9" fmla="*/ 60 h 26"/>
                  <a:gd name="T10" fmla="*/ 39 w 19"/>
                  <a:gd name="T11" fmla="*/ 5 h 26"/>
                  <a:gd name="T12" fmla="*/ 0 60000 65536"/>
                  <a:gd name="T13" fmla="*/ 0 60000 65536"/>
                  <a:gd name="T14" fmla="*/ 0 60000 65536"/>
                  <a:gd name="T15" fmla="*/ 0 60000 65536"/>
                  <a:gd name="T16" fmla="*/ 0 60000 65536"/>
                  <a:gd name="T17" fmla="*/ 0 60000 65536"/>
                  <a:gd name="T18" fmla="*/ 0 w 19"/>
                  <a:gd name="T19" fmla="*/ 0 h 26"/>
                  <a:gd name="T20" fmla="*/ 19 w 19"/>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19" h="26">
                    <a:moveTo>
                      <a:pt x="16" y="2"/>
                    </a:moveTo>
                    <a:lnTo>
                      <a:pt x="19" y="0"/>
                    </a:lnTo>
                    <a:lnTo>
                      <a:pt x="19" y="1"/>
                    </a:lnTo>
                    <a:lnTo>
                      <a:pt x="2" y="26"/>
                    </a:lnTo>
                    <a:lnTo>
                      <a:pt x="0" y="25"/>
                    </a:lnTo>
                    <a:lnTo>
                      <a:pt x="16" y="2"/>
                    </a:lnTo>
                    <a:close/>
                  </a:path>
                </a:pathLst>
              </a:custGeom>
              <a:solidFill>
                <a:srgbClr val="000000"/>
              </a:solidFill>
              <a:ln w="9525">
                <a:noFill/>
                <a:round/>
                <a:headEnd/>
                <a:tailEnd/>
              </a:ln>
            </p:spPr>
            <p:txBody>
              <a:bodyPr lIns="82058" tIns="41029" rIns="82058" bIns="41029"/>
              <a:lstStyle/>
              <a:p>
                <a:endParaRPr lang="en-US"/>
              </a:p>
            </p:txBody>
          </p:sp>
        </p:grpSp>
        <p:sp>
          <p:nvSpPr>
            <p:cNvPr id="3504" name="Line 165"/>
            <p:cNvSpPr>
              <a:spLocks noChangeAspect="1" noChangeShapeType="1"/>
            </p:cNvSpPr>
            <p:nvPr/>
          </p:nvSpPr>
          <p:spPr bwMode="auto">
            <a:xfrm flipH="1">
              <a:off x="2530" y="1913"/>
              <a:ext cx="138" cy="2"/>
            </a:xfrm>
            <a:prstGeom prst="line">
              <a:avLst/>
            </a:prstGeom>
            <a:noFill/>
            <a:ln w="1588">
              <a:solidFill>
                <a:srgbClr val="000000"/>
              </a:solidFill>
              <a:round/>
              <a:headEnd/>
              <a:tailEnd/>
            </a:ln>
          </p:spPr>
          <p:txBody>
            <a:bodyPr/>
            <a:lstStyle/>
            <a:p>
              <a:endParaRPr lang="en-US"/>
            </a:p>
          </p:txBody>
        </p:sp>
        <p:sp>
          <p:nvSpPr>
            <p:cNvPr id="3505" name="Freeform 166"/>
            <p:cNvSpPr>
              <a:spLocks noChangeAspect="1"/>
            </p:cNvSpPr>
            <p:nvPr/>
          </p:nvSpPr>
          <p:spPr bwMode="auto">
            <a:xfrm>
              <a:off x="2530" y="1909"/>
              <a:ext cx="144" cy="10"/>
            </a:xfrm>
            <a:custGeom>
              <a:avLst/>
              <a:gdLst>
                <a:gd name="T0" fmla="*/ 142 w 60"/>
                <a:gd name="T1" fmla="*/ 0 h 4"/>
                <a:gd name="T2" fmla="*/ 144 w 60"/>
                <a:gd name="T3" fmla="*/ 3 h 4"/>
                <a:gd name="T4" fmla="*/ 137 w 60"/>
                <a:gd name="T5" fmla="*/ 7 h 4"/>
                <a:gd name="T6" fmla="*/ 5 w 60"/>
                <a:gd name="T7" fmla="*/ 10 h 4"/>
                <a:gd name="T8" fmla="*/ 0 w 60"/>
                <a:gd name="T9" fmla="*/ 5 h 4"/>
                <a:gd name="T10" fmla="*/ 0 w 60"/>
                <a:gd name="T11" fmla="*/ 3 h 4"/>
                <a:gd name="T12" fmla="*/ 142 w 60"/>
                <a:gd name="T13" fmla="*/ 0 h 4"/>
                <a:gd name="T14" fmla="*/ 0 60000 65536"/>
                <a:gd name="T15" fmla="*/ 0 60000 65536"/>
                <a:gd name="T16" fmla="*/ 0 60000 65536"/>
                <a:gd name="T17" fmla="*/ 0 60000 65536"/>
                <a:gd name="T18" fmla="*/ 0 60000 65536"/>
                <a:gd name="T19" fmla="*/ 0 60000 65536"/>
                <a:gd name="T20" fmla="*/ 0 60000 65536"/>
                <a:gd name="T21" fmla="*/ 0 w 60"/>
                <a:gd name="T22" fmla="*/ 0 h 4"/>
                <a:gd name="T23" fmla="*/ 60 w 60"/>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4">
                  <a:moveTo>
                    <a:pt x="59" y="0"/>
                  </a:moveTo>
                  <a:lnTo>
                    <a:pt x="60" y="1"/>
                  </a:lnTo>
                  <a:lnTo>
                    <a:pt x="57" y="3"/>
                  </a:lnTo>
                  <a:lnTo>
                    <a:pt x="2" y="4"/>
                  </a:lnTo>
                  <a:lnTo>
                    <a:pt x="0" y="2"/>
                  </a:lnTo>
                  <a:lnTo>
                    <a:pt x="0" y="1"/>
                  </a:lnTo>
                  <a:lnTo>
                    <a:pt x="59" y="0"/>
                  </a:lnTo>
                  <a:close/>
                </a:path>
              </a:pathLst>
            </a:custGeom>
            <a:solidFill>
              <a:srgbClr val="000000"/>
            </a:solidFill>
            <a:ln w="9525">
              <a:noFill/>
              <a:round/>
              <a:headEnd/>
              <a:tailEnd/>
            </a:ln>
          </p:spPr>
          <p:txBody>
            <a:bodyPr lIns="82058" tIns="41029" rIns="82058" bIns="41029"/>
            <a:lstStyle/>
            <a:p>
              <a:endParaRPr lang="en-US"/>
            </a:p>
          </p:txBody>
        </p:sp>
        <p:sp>
          <p:nvSpPr>
            <p:cNvPr id="3506" name="Rectangle 63"/>
            <p:cNvSpPr>
              <a:spLocks noChangeAspect="1" noChangeArrowheads="1"/>
            </p:cNvSpPr>
            <p:nvPr/>
          </p:nvSpPr>
          <p:spPr bwMode="auto">
            <a:xfrm>
              <a:off x="3568" y="1488"/>
              <a:ext cx="102" cy="141"/>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grpSp>
          <p:nvGrpSpPr>
            <p:cNvPr id="3784" name="Group 678"/>
            <p:cNvGrpSpPr>
              <a:grpSpLocks/>
            </p:cNvGrpSpPr>
            <p:nvPr/>
          </p:nvGrpSpPr>
          <p:grpSpPr bwMode="auto">
            <a:xfrm>
              <a:off x="2488" y="1917"/>
              <a:ext cx="46" cy="62"/>
              <a:chOff x="2628" y="1913"/>
              <a:chExt cx="46" cy="62"/>
            </a:xfrm>
          </p:grpSpPr>
          <p:sp>
            <p:nvSpPr>
              <p:cNvPr id="3509" name="Line 161"/>
              <p:cNvSpPr>
                <a:spLocks noChangeAspect="1" noChangeShapeType="1"/>
              </p:cNvSpPr>
              <p:nvPr/>
            </p:nvSpPr>
            <p:spPr bwMode="auto">
              <a:xfrm flipH="1">
                <a:off x="2630" y="1915"/>
                <a:ext cx="38" cy="56"/>
              </a:xfrm>
              <a:prstGeom prst="line">
                <a:avLst/>
              </a:prstGeom>
              <a:noFill/>
              <a:ln w="1588">
                <a:solidFill>
                  <a:srgbClr val="000000"/>
                </a:solidFill>
                <a:round/>
                <a:headEnd/>
                <a:tailEnd/>
              </a:ln>
            </p:spPr>
            <p:txBody>
              <a:bodyPr/>
              <a:lstStyle/>
              <a:p>
                <a:endParaRPr lang="en-US"/>
              </a:p>
            </p:txBody>
          </p:sp>
          <p:sp>
            <p:nvSpPr>
              <p:cNvPr id="3510" name="Freeform 162"/>
              <p:cNvSpPr>
                <a:spLocks noChangeAspect="1"/>
              </p:cNvSpPr>
              <p:nvPr/>
            </p:nvSpPr>
            <p:spPr bwMode="auto">
              <a:xfrm>
                <a:off x="2628" y="1913"/>
                <a:ext cx="46" cy="62"/>
              </a:xfrm>
              <a:custGeom>
                <a:avLst/>
                <a:gdLst>
                  <a:gd name="T0" fmla="*/ 39 w 19"/>
                  <a:gd name="T1" fmla="*/ 5 h 26"/>
                  <a:gd name="T2" fmla="*/ 46 w 19"/>
                  <a:gd name="T3" fmla="*/ 0 h 26"/>
                  <a:gd name="T4" fmla="*/ 46 w 19"/>
                  <a:gd name="T5" fmla="*/ 2 h 26"/>
                  <a:gd name="T6" fmla="*/ 5 w 19"/>
                  <a:gd name="T7" fmla="*/ 62 h 26"/>
                  <a:gd name="T8" fmla="*/ 0 w 19"/>
                  <a:gd name="T9" fmla="*/ 60 h 26"/>
                  <a:gd name="T10" fmla="*/ 39 w 19"/>
                  <a:gd name="T11" fmla="*/ 5 h 26"/>
                  <a:gd name="T12" fmla="*/ 0 60000 65536"/>
                  <a:gd name="T13" fmla="*/ 0 60000 65536"/>
                  <a:gd name="T14" fmla="*/ 0 60000 65536"/>
                  <a:gd name="T15" fmla="*/ 0 60000 65536"/>
                  <a:gd name="T16" fmla="*/ 0 60000 65536"/>
                  <a:gd name="T17" fmla="*/ 0 60000 65536"/>
                  <a:gd name="T18" fmla="*/ 0 w 19"/>
                  <a:gd name="T19" fmla="*/ 0 h 26"/>
                  <a:gd name="T20" fmla="*/ 19 w 19"/>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19" h="26">
                    <a:moveTo>
                      <a:pt x="16" y="2"/>
                    </a:moveTo>
                    <a:lnTo>
                      <a:pt x="19" y="0"/>
                    </a:lnTo>
                    <a:lnTo>
                      <a:pt x="19" y="1"/>
                    </a:lnTo>
                    <a:lnTo>
                      <a:pt x="2" y="26"/>
                    </a:lnTo>
                    <a:lnTo>
                      <a:pt x="0" y="25"/>
                    </a:lnTo>
                    <a:lnTo>
                      <a:pt x="16" y="2"/>
                    </a:lnTo>
                    <a:close/>
                  </a:path>
                </a:pathLst>
              </a:custGeom>
              <a:solidFill>
                <a:srgbClr val="000000"/>
              </a:solidFill>
              <a:ln w="9525">
                <a:noFill/>
                <a:round/>
                <a:headEnd/>
                <a:tailEnd/>
              </a:ln>
            </p:spPr>
            <p:txBody>
              <a:bodyPr lIns="82058" tIns="41029" rIns="82058" bIns="41029"/>
              <a:lstStyle/>
              <a:p>
                <a:endParaRPr lang="en-US"/>
              </a:p>
            </p:txBody>
          </p:sp>
        </p:grpSp>
        <p:sp>
          <p:nvSpPr>
            <p:cNvPr id="3508" name="Rectangle 160"/>
            <p:cNvSpPr>
              <a:spLocks noChangeAspect="1" noChangeArrowheads="1"/>
            </p:cNvSpPr>
            <p:nvPr/>
          </p:nvSpPr>
          <p:spPr bwMode="auto">
            <a:xfrm>
              <a:off x="2352" y="1948"/>
              <a:ext cx="197" cy="141"/>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HO</a:t>
              </a:r>
              <a:endParaRPr lang="en-US" sz="1300">
                <a:ea typeface="ＭＳ Ｐゴシック" pitchFamily="1" charset="-128"/>
              </a:endParaRPr>
            </a:p>
          </p:txBody>
        </p:sp>
      </p:grpSp>
      <p:grpSp>
        <p:nvGrpSpPr>
          <p:cNvPr id="3072" name="Group 684"/>
          <p:cNvGrpSpPr>
            <a:grpSpLocks/>
          </p:cNvGrpSpPr>
          <p:nvPr/>
        </p:nvGrpSpPr>
        <p:grpSpPr bwMode="auto">
          <a:xfrm>
            <a:off x="5356225" y="3986213"/>
            <a:ext cx="1808163" cy="1354137"/>
            <a:chOff x="3652" y="3498"/>
            <a:chExt cx="1253" cy="967"/>
          </a:xfrm>
        </p:grpSpPr>
        <p:sp>
          <p:nvSpPr>
            <p:cNvPr id="3380" name="Rectangle 332"/>
            <p:cNvSpPr>
              <a:spLocks noChangeAspect="1" noChangeArrowheads="1"/>
            </p:cNvSpPr>
            <p:nvPr/>
          </p:nvSpPr>
          <p:spPr bwMode="auto">
            <a:xfrm>
              <a:off x="3652" y="4323"/>
              <a:ext cx="108" cy="142"/>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Cl</a:t>
              </a:r>
              <a:endParaRPr lang="en-US" sz="1300">
                <a:ea typeface="ＭＳ Ｐゴシック" pitchFamily="1" charset="-128"/>
              </a:endParaRPr>
            </a:p>
          </p:txBody>
        </p:sp>
        <p:grpSp>
          <p:nvGrpSpPr>
            <p:cNvPr id="3073" name="Group 296"/>
            <p:cNvGrpSpPr>
              <a:grpSpLocks noChangeAspect="1"/>
            </p:cNvGrpSpPr>
            <p:nvPr/>
          </p:nvGrpSpPr>
          <p:grpSpPr bwMode="auto">
            <a:xfrm>
              <a:off x="3944" y="4285"/>
              <a:ext cx="120" cy="86"/>
              <a:chOff x="3211" y="1326"/>
              <a:chExt cx="50" cy="36"/>
            </a:xfrm>
          </p:grpSpPr>
          <p:sp>
            <p:nvSpPr>
              <p:cNvPr id="3461" name="Line 292"/>
              <p:cNvSpPr>
                <a:spLocks noChangeAspect="1" noChangeShapeType="1"/>
              </p:cNvSpPr>
              <p:nvPr/>
            </p:nvSpPr>
            <p:spPr bwMode="auto">
              <a:xfrm flipH="1">
                <a:off x="3212" y="1333"/>
                <a:ext cx="47" cy="27"/>
              </a:xfrm>
              <a:prstGeom prst="line">
                <a:avLst/>
              </a:prstGeom>
              <a:noFill/>
              <a:ln w="6350">
                <a:solidFill>
                  <a:srgbClr val="000000"/>
                </a:solidFill>
                <a:round/>
                <a:headEnd/>
                <a:tailEnd/>
              </a:ln>
            </p:spPr>
            <p:txBody>
              <a:bodyPr/>
              <a:lstStyle/>
              <a:p>
                <a:endParaRPr lang="en-US"/>
              </a:p>
            </p:txBody>
          </p:sp>
          <p:sp>
            <p:nvSpPr>
              <p:cNvPr id="3462" name="Freeform 293"/>
              <p:cNvSpPr>
                <a:spLocks noChangeAspect="1"/>
              </p:cNvSpPr>
              <p:nvPr/>
            </p:nvSpPr>
            <p:spPr bwMode="auto">
              <a:xfrm>
                <a:off x="3211" y="1332"/>
                <a:ext cx="50" cy="30"/>
              </a:xfrm>
              <a:custGeom>
                <a:avLst/>
                <a:gdLst>
                  <a:gd name="T0" fmla="*/ 48 w 50"/>
                  <a:gd name="T1" fmla="*/ 0 h 30"/>
                  <a:gd name="T2" fmla="*/ 50 w 50"/>
                  <a:gd name="T3" fmla="*/ 1 h 30"/>
                  <a:gd name="T4" fmla="*/ 0 w 50"/>
                  <a:gd name="T5" fmla="*/ 30 h 30"/>
                  <a:gd name="T6" fmla="*/ 0 w 50"/>
                  <a:gd name="T7" fmla="*/ 27 h 30"/>
                  <a:gd name="T8" fmla="*/ 48 w 50"/>
                  <a:gd name="T9" fmla="*/ 0 h 30"/>
                  <a:gd name="T10" fmla="*/ 48 w 50"/>
                  <a:gd name="T11" fmla="*/ 0 h 30"/>
                  <a:gd name="T12" fmla="*/ 0 60000 65536"/>
                  <a:gd name="T13" fmla="*/ 0 60000 65536"/>
                  <a:gd name="T14" fmla="*/ 0 60000 65536"/>
                  <a:gd name="T15" fmla="*/ 0 60000 65536"/>
                  <a:gd name="T16" fmla="*/ 0 60000 65536"/>
                  <a:gd name="T17" fmla="*/ 0 60000 65536"/>
                  <a:gd name="T18" fmla="*/ 0 w 50"/>
                  <a:gd name="T19" fmla="*/ 0 h 30"/>
                  <a:gd name="T20" fmla="*/ 50 w 50"/>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50" h="30">
                    <a:moveTo>
                      <a:pt x="48" y="0"/>
                    </a:moveTo>
                    <a:lnTo>
                      <a:pt x="50" y="1"/>
                    </a:lnTo>
                    <a:lnTo>
                      <a:pt x="0" y="30"/>
                    </a:lnTo>
                    <a:lnTo>
                      <a:pt x="0" y="27"/>
                    </a:lnTo>
                    <a:lnTo>
                      <a:pt x="48" y="0"/>
                    </a:lnTo>
                    <a:close/>
                  </a:path>
                </a:pathLst>
              </a:custGeom>
              <a:solidFill>
                <a:srgbClr val="000000"/>
              </a:solidFill>
              <a:ln w="9525">
                <a:noFill/>
                <a:round/>
                <a:headEnd/>
                <a:tailEnd/>
              </a:ln>
            </p:spPr>
            <p:txBody>
              <a:bodyPr lIns="82058" tIns="41029" rIns="82058" bIns="41029"/>
              <a:lstStyle/>
              <a:p>
                <a:endParaRPr lang="en-US"/>
              </a:p>
            </p:txBody>
          </p:sp>
          <p:sp>
            <p:nvSpPr>
              <p:cNvPr id="3463" name="Freeform 294"/>
              <p:cNvSpPr>
                <a:spLocks noChangeAspect="1"/>
              </p:cNvSpPr>
              <p:nvPr/>
            </p:nvSpPr>
            <p:spPr bwMode="auto">
              <a:xfrm>
                <a:off x="3211" y="1326"/>
                <a:ext cx="40" cy="24"/>
              </a:xfrm>
              <a:custGeom>
                <a:avLst/>
                <a:gdLst>
                  <a:gd name="T0" fmla="*/ 39 w 40"/>
                  <a:gd name="T1" fmla="*/ 0 h 24"/>
                  <a:gd name="T2" fmla="*/ 40 w 40"/>
                  <a:gd name="T3" fmla="*/ 2 h 24"/>
                  <a:gd name="T4" fmla="*/ 1 w 40"/>
                  <a:gd name="T5" fmla="*/ 24 h 24"/>
                  <a:gd name="T6" fmla="*/ 0 w 40"/>
                  <a:gd name="T7" fmla="*/ 22 h 24"/>
                  <a:gd name="T8" fmla="*/ 39 w 40"/>
                  <a:gd name="T9" fmla="*/ 0 h 24"/>
                  <a:gd name="T10" fmla="*/ 39 w 40"/>
                  <a:gd name="T11" fmla="*/ 0 h 24"/>
                  <a:gd name="T12" fmla="*/ 0 60000 65536"/>
                  <a:gd name="T13" fmla="*/ 0 60000 65536"/>
                  <a:gd name="T14" fmla="*/ 0 60000 65536"/>
                  <a:gd name="T15" fmla="*/ 0 60000 65536"/>
                  <a:gd name="T16" fmla="*/ 0 60000 65536"/>
                  <a:gd name="T17" fmla="*/ 0 60000 65536"/>
                  <a:gd name="T18" fmla="*/ 0 w 40"/>
                  <a:gd name="T19" fmla="*/ 0 h 24"/>
                  <a:gd name="T20" fmla="*/ 40 w 40"/>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40" h="24">
                    <a:moveTo>
                      <a:pt x="39" y="0"/>
                    </a:moveTo>
                    <a:lnTo>
                      <a:pt x="40" y="2"/>
                    </a:lnTo>
                    <a:lnTo>
                      <a:pt x="1" y="24"/>
                    </a:lnTo>
                    <a:lnTo>
                      <a:pt x="0" y="22"/>
                    </a:lnTo>
                    <a:lnTo>
                      <a:pt x="39" y="0"/>
                    </a:lnTo>
                    <a:close/>
                  </a:path>
                </a:pathLst>
              </a:custGeom>
              <a:solidFill>
                <a:srgbClr val="000000"/>
              </a:solidFill>
              <a:ln w="9525">
                <a:noFill/>
                <a:round/>
                <a:headEnd/>
                <a:tailEnd/>
              </a:ln>
            </p:spPr>
            <p:txBody>
              <a:bodyPr lIns="82058" tIns="41029" rIns="82058" bIns="41029"/>
              <a:lstStyle/>
              <a:p>
                <a:endParaRPr lang="en-US"/>
              </a:p>
            </p:txBody>
          </p:sp>
          <p:sp>
            <p:nvSpPr>
              <p:cNvPr id="3464" name="Line 295"/>
              <p:cNvSpPr>
                <a:spLocks noChangeAspect="1" noChangeShapeType="1"/>
              </p:cNvSpPr>
              <p:nvPr/>
            </p:nvSpPr>
            <p:spPr bwMode="auto">
              <a:xfrm flipH="1">
                <a:off x="3212" y="1328"/>
                <a:ext cx="37" cy="20"/>
              </a:xfrm>
              <a:prstGeom prst="line">
                <a:avLst/>
              </a:prstGeom>
              <a:noFill/>
              <a:ln w="6350">
                <a:solidFill>
                  <a:srgbClr val="000000"/>
                </a:solidFill>
                <a:round/>
                <a:headEnd/>
                <a:tailEnd/>
              </a:ln>
            </p:spPr>
            <p:txBody>
              <a:bodyPr/>
              <a:lstStyle/>
              <a:p>
                <a:endParaRPr lang="en-US"/>
              </a:p>
            </p:txBody>
          </p:sp>
        </p:grpSp>
        <p:sp>
          <p:nvSpPr>
            <p:cNvPr id="3382" name="Line 297"/>
            <p:cNvSpPr>
              <a:spLocks noChangeAspect="1" noChangeShapeType="1"/>
            </p:cNvSpPr>
            <p:nvPr/>
          </p:nvSpPr>
          <p:spPr bwMode="auto">
            <a:xfrm>
              <a:off x="4060" y="4167"/>
              <a:ext cx="4" cy="132"/>
            </a:xfrm>
            <a:prstGeom prst="line">
              <a:avLst/>
            </a:prstGeom>
            <a:noFill/>
            <a:ln w="6350">
              <a:solidFill>
                <a:srgbClr val="000000"/>
              </a:solidFill>
              <a:round/>
              <a:headEnd/>
              <a:tailEnd/>
            </a:ln>
          </p:spPr>
          <p:txBody>
            <a:bodyPr/>
            <a:lstStyle/>
            <a:p>
              <a:endParaRPr lang="en-US"/>
            </a:p>
          </p:txBody>
        </p:sp>
        <p:sp>
          <p:nvSpPr>
            <p:cNvPr id="3383" name="Freeform 298"/>
            <p:cNvSpPr>
              <a:spLocks noChangeAspect="1"/>
            </p:cNvSpPr>
            <p:nvPr/>
          </p:nvSpPr>
          <p:spPr bwMode="auto">
            <a:xfrm>
              <a:off x="4058" y="4167"/>
              <a:ext cx="6" cy="134"/>
            </a:xfrm>
            <a:custGeom>
              <a:avLst/>
              <a:gdLst>
                <a:gd name="T0" fmla="*/ 0 w 2"/>
                <a:gd name="T1" fmla="*/ 0 h 56"/>
                <a:gd name="T2" fmla="*/ 3 w 2"/>
                <a:gd name="T3" fmla="*/ 0 h 56"/>
                <a:gd name="T4" fmla="*/ 6 w 2"/>
                <a:gd name="T5" fmla="*/ 0 h 56"/>
                <a:gd name="T6" fmla="*/ 6 w 2"/>
                <a:gd name="T7" fmla="*/ 134 h 56"/>
                <a:gd name="T8" fmla="*/ 0 w 2"/>
                <a:gd name="T9" fmla="*/ 132 h 56"/>
                <a:gd name="T10" fmla="*/ 0 w 2"/>
                <a:gd name="T11" fmla="*/ 0 h 56"/>
                <a:gd name="T12" fmla="*/ 0 w 2"/>
                <a:gd name="T13" fmla="*/ 0 h 56"/>
                <a:gd name="T14" fmla="*/ 0 60000 65536"/>
                <a:gd name="T15" fmla="*/ 0 60000 65536"/>
                <a:gd name="T16" fmla="*/ 0 60000 65536"/>
                <a:gd name="T17" fmla="*/ 0 60000 65536"/>
                <a:gd name="T18" fmla="*/ 0 60000 65536"/>
                <a:gd name="T19" fmla="*/ 0 60000 65536"/>
                <a:gd name="T20" fmla="*/ 0 60000 65536"/>
                <a:gd name="T21" fmla="*/ 0 w 2"/>
                <a:gd name="T22" fmla="*/ 0 h 56"/>
                <a:gd name="T23" fmla="*/ 2 w 2"/>
                <a:gd name="T24" fmla="*/ 56 h 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56">
                  <a:moveTo>
                    <a:pt x="0" y="0"/>
                  </a:moveTo>
                  <a:lnTo>
                    <a:pt x="1" y="0"/>
                  </a:lnTo>
                  <a:lnTo>
                    <a:pt x="2" y="0"/>
                  </a:lnTo>
                  <a:lnTo>
                    <a:pt x="2" y="56"/>
                  </a:lnTo>
                  <a:lnTo>
                    <a:pt x="0" y="55"/>
                  </a:lnTo>
                  <a:lnTo>
                    <a:pt x="0" y="0"/>
                  </a:lnTo>
                  <a:close/>
                </a:path>
              </a:pathLst>
            </a:custGeom>
            <a:solidFill>
              <a:srgbClr val="000000"/>
            </a:solidFill>
            <a:ln w="9525">
              <a:noFill/>
              <a:round/>
              <a:headEnd/>
              <a:tailEnd/>
            </a:ln>
          </p:spPr>
          <p:txBody>
            <a:bodyPr lIns="82058" tIns="41029" rIns="82058" bIns="41029"/>
            <a:lstStyle/>
            <a:p>
              <a:endParaRPr lang="en-US"/>
            </a:p>
          </p:txBody>
        </p:sp>
        <p:grpSp>
          <p:nvGrpSpPr>
            <p:cNvPr id="3074" name="Group 303"/>
            <p:cNvGrpSpPr>
              <a:grpSpLocks noChangeAspect="1"/>
            </p:cNvGrpSpPr>
            <p:nvPr/>
          </p:nvGrpSpPr>
          <p:grpSpPr bwMode="auto">
            <a:xfrm>
              <a:off x="3944" y="4096"/>
              <a:ext cx="116" cy="87"/>
              <a:chOff x="3211" y="1248"/>
              <a:chExt cx="49" cy="36"/>
            </a:xfrm>
          </p:grpSpPr>
          <p:sp>
            <p:nvSpPr>
              <p:cNvPr id="3457" name="Line 299"/>
              <p:cNvSpPr>
                <a:spLocks noChangeAspect="1" noChangeShapeType="1"/>
              </p:cNvSpPr>
              <p:nvPr/>
            </p:nvSpPr>
            <p:spPr bwMode="auto">
              <a:xfrm>
                <a:off x="3212" y="1249"/>
                <a:ext cx="47" cy="27"/>
              </a:xfrm>
              <a:prstGeom prst="line">
                <a:avLst/>
              </a:prstGeom>
              <a:noFill/>
              <a:ln w="6350">
                <a:solidFill>
                  <a:srgbClr val="000000"/>
                </a:solidFill>
                <a:round/>
                <a:headEnd/>
                <a:tailEnd/>
              </a:ln>
            </p:spPr>
            <p:txBody>
              <a:bodyPr/>
              <a:lstStyle/>
              <a:p>
                <a:endParaRPr lang="en-US"/>
              </a:p>
            </p:txBody>
          </p:sp>
          <p:sp>
            <p:nvSpPr>
              <p:cNvPr id="3458" name="Freeform 300"/>
              <p:cNvSpPr>
                <a:spLocks noChangeAspect="1"/>
              </p:cNvSpPr>
              <p:nvPr/>
            </p:nvSpPr>
            <p:spPr bwMode="auto">
              <a:xfrm>
                <a:off x="3211" y="1248"/>
                <a:ext cx="49" cy="29"/>
              </a:xfrm>
              <a:custGeom>
                <a:avLst/>
                <a:gdLst>
                  <a:gd name="T0" fmla="*/ 0 w 49"/>
                  <a:gd name="T1" fmla="*/ 2 h 29"/>
                  <a:gd name="T2" fmla="*/ 0 w 49"/>
                  <a:gd name="T3" fmla="*/ 1 h 29"/>
                  <a:gd name="T4" fmla="*/ 2 w 49"/>
                  <a:gd name="T5" fmla="*/ 0 h 29"/>
                  <a:gd name="T6" fmla="*/ 49 w 49"/>
                  <a:gd name="T7" fmla="*/ 27 h 29"/>
                  <a:gd name="T8" fmla="*/ 49 w 49"/>
                  <a:gd name="T9" fmla="*/ 29 h 29"/>
                  <a:gd name="T10" fmla="*/ 48 w 49"/>
                  <a:gd name="T11" fmla="*/ 29 h 29"/>
                  <a:gd name="T12" fmla="*/ 0 w 49"/>
                  <a:gd name="T13" fmla="*/ 2 h 29"/>
                  <a:gd name="T14" fmla="*/ 0 w 49"/>
                  <a:gd name="T15" fmla="*/ 2 h 29"/>
                  <a:gd name="T16" fmla="*/ 0 60000 65536"/>
                  <a:gd name="T17" fmla="*/ 0 60000 65536"/>
                  <a:gd name="T18" fmla="*/ 0 60000 65536"/>
                  <a:gd name="T19" fmla="*/ 0 60000 65536"/>
                  <a:gd name="T20" fmla="*/ 0 60000 65536"/>
                  <a:gd name="T21" fmla="*/ 0 60000 65536"/>
                  <a:gd name="T22" fmla="*/ 0 60000 65536"/>
                  <a:gd name="T23" fmla="*/ 0 60000 65536"/>
                  <a:gd name="T24" fmla="*/ 0 w 49"/>
                  <a:gd name="T25" fmla="*/ 0 h 29"/>
                  <a:gd name="T26" fmla="*/ 49 w 49"/>
                  <a:gd name="T27" fmla="*/ 29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9" h="29">
                    <a:moveTo>
                      <a:pt x="0" y="2"/>
                    </a:moveTo>
                    <a:lnTo>
                      <a:pt x="0" y="1"/>
                    </a:lnTo>
                    <a:lnTo>
                      <a:pt x="2" y="0"/>
                    </a:lnTo>
                    <a:lnTo>
                      <a:pt x="49" y="27"/>
                    </a:lnTo>
                    <a:lnTo>
                      <a:pt x="49" y="29"/>
                    </a:lnTo>
                    <a:lnTo>
                      <a:pt x="48" y="29"/>
                    </a:lnTo>
                    <a:lnTo>
                      <a:pt x="0" y="2"/>
                    </a:lnTo>
                    <a:close/>
                  </a:path>
                </a:pathLst>
              </a:custGeom>
              <a:solidFill>
                <a:srgbClr val="000000"/>
              </a:solidFill>
              <a:ln w="9525">
                <a:noFill/>
                <a:round/>
                <a:headEnd/>
                <a:tailEnd/>
              </a:ln>
            </p:spPr>
            <p:txBody>
              <a:bodyPr lIns="82058" tIns="41029" rIns="82058" bIns="41029"/>
              <a:lstStyle/>
              <a:p>
                <a:endParaRPr lang="en-US"/>
              </a:p>
            </p:txBody>
          </p:sp>
          <p:sp>
            <p:nvSpPr>
              <p:cNvPr id="3459" name="Freeform 301"/>
              <p:cNvSpPr>
                <a:spLocks noChangeAspect="1"/>
              </p:cNvSpPr>
              <p:nvPr/>
            </p:nvSpPr>
            <p:spPr bwMode="auto">
              <a:xfrm>
                <a:off x="3211" y="1259"/>
                <a:ext cx="40" cy="25"/>
              </a:xfrm>
              <a:custGeom>
                <a:avLst/>
                <a:gdLst>
                  <a:gd name="T0" fmla="*/ 0 w 40"/>
                  <a:gd name="T1" fmla="*/ 2 h 25"/>
                  <a:gd name="T2" fmla="*/ 1 w 40"/>
                  <a:gd name="T3" fmla="*/ 0 h 25"/>
                  <a:gd name="T4" fmla="*/ 40 w 40"/>
                  <a:gd name="T5" fmla="*/ 23 h 25"/>
                  <a:gd name="T6" fmla="*/ 39 w 40"/>
                  <a:gd name="T7" fmla="*/ 25 h 25"/>
                  <a:gd name="T8" fmla="*/ 0 w 40"/>
                  <a:gd name="T9" fmla="*/ 2 h 25"/>
                  <a:gd name="T10" fmla="*/ 0 w 40"/>
                  <a:gd name="T11" fmla="*/ 2 h 25"/>
                  <a:gd name="T12" fmla="*/ 0 60000 65536"/>
                  <a:gd name="T13" fmla="*/ 0 60000 65536"/>
                  <a:gd name="T14" fmla="*/ 0 60000 65536"/>
                  <a:gd name="T15" fmla="*/ 0 60000 65536"/>
                  <a:gd name="T16" fmla="*/ 0 60000 65536"/>
                  <a:gd name="T17" fmla="*/ 0 60000 65536"/>
                  <a:gd name="T18" fmla="*/ 0 w 40"/>
                  <a:gd name="T19" fmla="*/ 0 h 25"/>
                  <a:gd name="T20" fmla="*/ 40 w 40"/>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40" h="25">
                    <a:moveTo>
                      <a:pt x="0" y="2"/>
                    </a:moveTo>
                    <a:lnTo>
                      <a:pt x="1" y="0"/>
                    </a:lnTo>
                    <a:lnTo>
                      <a:pt x="40" y="23"/>
                    </a:lnTo>
                    <a:lnTo>
                      <a:pt x="39" y="25"/>
                    </a:lnTo>
                    <a:lnTo>
                      <a:pt x="0" y="2"/>
                    </a:lnTo>
                    <a:close/>
                  </a:path>
                </a:pathLst>
              </a:custGeom>
              <a:solidFill>
                <a:srgbClr val="000000"/>
              </a:solidFill>
              <a:ln w="9525">
                <a:noFill/>
                <a:round/>
                <a:headEnd/>
                <a:tailEnd/>
              </a:ln>
            </p:spPr>
            <p:txBody>
              <a:bodyPr lIns="82058" tIns="41029" rIns="82058" bIns="41029"/>
              <a:lstStyle/>
              <a:p>
                <a:endParaRPr lang="en-US"/>
              </a:p>
            </p:txBody>
          </p:sp>
          <p:sp>
            <p:nvSpPr>
              <p:cNvPr id="3460" name="Line 302"/>
              <p:cNvSpPr>
                <a:spLocks noChangeAspect="1" noChangeShapeType="1"/>
              </p:cNvSpPr>
              <p:nvPr/>
            </p:nvSpPr>
            <p:spPr bwMode="auto">
              <a:xfrm>
                <a:off x="3212" y="1261"/>
                <a:ext cx="37" cy="21"/>
              </a:xfrm>
              <a:prstGeom prst="line">
                <a:avLst/>
              </a:prstGeom>
              <a:noFill/>
              <a:ln w="6350">
                <a:solidFill>
                  <a:srgbClr val="000000"/>
                </a:solidFill>
                <a:round/>
                <a:headEnd/>
                <a:tailEnd/>
              </a:ln>
            </p:spPr>
            <p:txBody>
              <a:bodyPr/>
              <a:lstStyle/>
              <a:p>
                <a:endParaRPr lang="en-US"/>
              </a:p>
            </p:txBody>
          </p:sp>
        </p:grpSp>
        <p:sp>
          <p:nvSpPr>
            <p:cNvPr id="3385" name="Line 304"/>
            <p:cNvSpPr>
              <a:spLocks noChangeAspect="1" noChangeShapeType="1"/>
            </p:cNvSpPr>
            <p:nvPr/>
          </p:nvSpPr>
          <p:spPr bwMode="auto">
            <a:xfrm flipV="1">
              <a:off x="3830" y="4098"/>
              <a:ext cx="114" cy="67"/>
            </a:xfrm>
            <a:prstGeom prst="line">
              <a:avLst/>
            </a:prstGeom>
            <a:noFill/>
            <a:ln w="6350">
              <a:solidFill>
                <a:srgbClr val="000000"/>
              </a:solidFill>
              <a:round/>
              <a:headEnd/>
              <a:tailEnd/>
            </a:ln>
          </p:spPr>
          <p:txBody>
            <a:bodyPr/>
            <a:lstStyle/>
            <a:p>
              <a:endParaRPr lang="en-US"/>
            </a:p>
          </p:txBody>
        </p:sp>
        <p:sp>
          <p:nvSpPr>
            <p:cNvPr id="3386" name="Freeform 305"/>
            <p:cNvSpPr>
              <a:spLocks noChangeAspect="1"/>
            </p:cNvSpPr>
            <p:nvPr/>
          </p:nvSpPr>
          <p:spPr bwMode="auto">
            <a:xfrm>
              <a:off x="3826" y="4096"/>
              <a:ext cx="118" cy="71"/>
            </a:xfrm>
            <a:custGeom>
              <a:avLst/>
              <a:gdLst>
                <a:gd name="T0" fmla="*/ 5 w 49"/>
                <a:gd name="T1" fmla="*/ 71 h 29"/>
                <a:gd name="T2" fmla="*/ 0 w 49"/>
                <a:gd name="T3" fmla="*/ 69 h 29"/>
                <a:gd name="T4" fmla="*/ 116 w 49"/>
                <a:gd name="T5" fmla="*/ 0 h 29"/>
                <a:gd name="T6" fmla="*/ 118 w 49"/>
                <a:gd name="T7" fmla="*/ 2 h 29"/>
                <a:gd name="T8" fmla="*/ 118 w 49"/>
                <a:gd name="T9" fmla="*/ 5 h 29"/>
                <a:gd name="T10" fmla="*/ 5 w 49"/>
                <a:gd name="T11" fmla="*/ 71 h 29"/>
                <a:gd name="T12" fmla="*/ 5 w 49"/>
                <a:gd name="T13" fmla="*/ 71 h 29"/>
                <a:gd name="T14" fmla="*/ 0 60000 65536"/>
                <a:gd name="T15" fmla="*/ 0 60000 65536"/>
                <a:gd name="T16" fmla="*/ 0 60000 65536"/>
                <a:gd name="T17" fmla="*/ 0 60000 65536"/>
                <a:gd name="T18" fmla="*/ 0 60000 65536"/>
                <a:gd name="T19" fmla="*/ 0 60000 65536"/>
                <a:gd name="T20" fmla="*/ 0 60000 65536"/>
                <a:gd name="T21" fmla="*/ 0 w 49"/>
                <a:gd name="T22" fmla="*/ 0 h 29"/>
                <a:gd name="T23" fmla="*/ 49 w 49"/>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29">
                  <a:moveTo>
                    <a:pt x="2" y="29"/>
                  </a:moveTo>
                  <a:lnTo>
                    <a:pt x="0" y="28"/>
                  </a:lnTo>
                  <a:lnTo>
                    <a:pt x="48" y="0"/>
                  </a:lnTo>
                  <a:lnTo>
                    <a:pt x="49" y="1"/>
                  </a:lnTo>
                  <a:lnTo>
                    <a:pt x="49" y="2"/>
                  </a:lnTo>
                  <a:lnTo>
                    <a:pt x="2" y="29"/>
                  </a:lnTo>
                  <a:close/>
                </a:path>
              </a:pathLst>
            </a:custGeom>
            <a:solidFill>
              <a:srgbClr val="000000"/>
            </a:solidFill>
            <a:ln w="9525">
              <a:noFill/>
              <a:round/>
              <a:headEnd/>
              <a:tailEnd/>
            </a:ln>
          </p:spPr>
          <p:txBody>
            <a:bodyPr lIns="82058" tIns="41029" rIns="82058" bIns="41029"/>
            <a:lstStyle/>
            <a:p>
              <a:endParaRPr lang="en-US"/>
            </a:p>
          </p:txBody>
        </p:sp>
        <p:grpSp>
          <p:nvGrpSpPr>
            <p:cNvPr id="3076" name="Group 310"/>
            <p:cNvGrpSpPr>
              <a:grpSpLocks noChangeAspect="1"/>
            </p:cNvGrpSpPr>
            <p:nvPr/>
          </p:nvGrpSpPr>
          <p:grpSpPr bwMode="auto">
            <a:xfrm>
              <a:off x="3826" y="4165"/>
              <a:ext cx="30" cy="136"/>
              <a:chOff x="3162" y="1276"/>
              <a:chExt cx="13" cy="57"/>
            </a:xfrm>
          </p:grpSpPr>
          <p:sp>
            <p:nvSpPr>
              <p:cNvPr id="3453" name="Line 306"/>
              <p:cNvSpPr>
                <a:spLocks noChangeAspect="1" noChangeShapeType="1"/>
              </p:cNvSpPr>
              <p:nvPr/>
            </p:nvSpPr>
            <p:spPr bwMode="auto">
              <a:xfrm flipV="1">
                <a:off x="3163" y="1277"/>
                <a:ext cx="1" cy="55"/>
              </a:xfrm>
              <a:prstGeom prst="line">
                <a:avLst/>
              </a:prstGeom>
              <a:noFill/>
              <a:ln w="6350">
                <a:solidFill>
                  <a:srgbClr val="000000"/>
                </a:solidFill>
                <a:round/>
                <a:headEnd/>
                <a:tailEnd/>
              </a:ln>
            </p:spPr>
            <p:txBody>
              <a:bodyPr/>
              <a:lstStyle/>
              <a:p>
                <a:endParaRPr lang="en-US"/>
              </a:p>
            </p:txBody>
          </p:sp>
          <p:sp>
            <p:nvSpPr>
              <p:cNvPr id="3454" name="Freeform 307"/>
              <p:cNvSpPr>
                <a:spLocks noChangeAspect="1"/>
              </p:cNvSpPr>
              <p:nvPr/>
            </p:nvSpPr>
            <p:spPr bwMode="auto">
              <a:xfrm>
                <a:off x="3162" y="1276"/>
                <a:ext cx="2" cy="57"/>
              </a:xfrm>
              <a:custGeom>
                <a:avLst/>
                <a:gdLst>
                  <a:gd name="T0" fmla="*/ 2 w 2"/>
                  <a:gd name="T1" fmla="*/ 56 h 57"/>
                  <a:gd name="T2" fmla="*/ 1 w 2"/>
                  <a:gd name="T3" fmla="*/ 57 h 57"/>
                  <a:gd name="T4" fmla="*/ 0 w 2"/>
                  <a:gd name="T5" fmla="*/ 56 h 57"/>
                  <a:gd name="T6" fmla="*/ 0 w 2"/>
                  <a:gd name="T7" fmla="*/ 0 h 57"/>
                  <a:gd name="T8" fmla="*/ 2 w 2"/>
                  <a:gd name="T9" fmla="*/ 1 h 57"/>
                  <a:gd name="T10" fmla="*/ 2 w 2"/>
                  <a:gd name="T11" fmla="*/ 56 h 57"/>
                  <a:gd name="T12" fmla="*/ 2 w 2"/>
                  <a:gd name="T13" fmla="*/ 56 h 57"/>
                  <a:gd name="T14" fmla="*/ 0 60000 65536"/>
                  <a:gd name="T15" fmla="*/ 0 60000 65536"/>
                  <a:gd name="T16" fmla="*/ 0 60000 65536"/>
                  <a:gd name="T17" fmla="*/ 0 60000 65536"/>
                  <a:gd name="T18" fmla="*/ 0 60000 65536"/>
                  <a:gd name="T19" fmla="*/ 0 60000 65536"/>
                  <a:gd name="T20" fmla="*/ 0 60000 65536"/>
                  <a:gd name="T21" fmla="*/ 0 w 2"/>
                  <a:gd name="T22" fmla="*/ 0 h 57"/>
                  <a:gd name="T23" fmla="*/ 2 w 2"/>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57">
                    <a:moveTo>
                      <a:pt x="2" y="56"/>
                    </a:moveTo>
                    <a:lnTo>
                      <a:pt x="1" y="57"/>
                    </a:lnTo>
                    <a:lnTo>
                      <a:pt x="0" y="56"/>
                    </a:lnTo>
                    <a:lnTo>
                      <a:pt x="0" y="0"/>
                    </a:lnTo>
                    <a:lnTo>
                      <a:pt x="2" y="1"/>
                    </a:lnTo>
                    <a:lnTo>
                      <a:pt x="2" y="56"/>
                    </a:lnTo>
                    <a:close/>
                  </a:path>
                </a:pathLst>
              </a:custGeom>
              <a:solidFill>
                <a:srgbClr val="000000"/>
              </a:solidFill>
              <a:ln w="9525">
                <a:noFill/>
                <a:round/>
                <a:headEnd/>
                <a:tailEnd/>
              </a:ln>
            </p:spPr>
            <p:txBody>
              <a:bodyPr lIns="82058" tIns="41029" rIns="82058" bIns="41029"/>
              <a:lstStyle/>
              <a:p>
                <a:endParaRPr lang="en-US"/>
              </a:p>
            </p:txBody>
          </p:sp>
          <p:sp>
            <p:nvSpPr>
              <p:cNvPr id="3455" name="Rectangle 308"/>
              <p:cNvSpPr>
                <a:spLocks noChangeAspect="1" noChangeArrowheads="1"/>
              </p:cNvSpPr>
              <p:nvPr/>
            </p:nvSpPr>
            <p:spPr bwMode="auto">
              <a:xfrm>
                <a:off x="3173" y="1282"/>
                <a:ext cx="2" cy="45"/>
              </a:xfrm>
              <a:prstGeom prst="rect">
                <a:avLst/>
              </a:prstGeom>
              <a:solidFill>
                <a:srgbClr val="000000"/>
              </a:solidFill>
              <a:ln w="9525">
                <a:noFill/>
                <a:miter lim="800000"/>
                <a:headEnd/>
                <a:tailEnd/>
              </a:ln>
            </p:spPr>
            <p:txBody>
              <a:bodyPr lIns="82058" tIns="41029" rIns="82058" bIns="41029"/>
              <a:lstStyle/>
              <a:p>
                <a:pPr defTabSz="820738" eaLnBrk="0" hangingPunct="0"/>
                <a:endParaRPr lang="en-US" sz="1300">
                  <a:ea typeface="ＭＳ Ｐゴシック" pitchFamily="1" charset="-128"/>
                </a:endParaRPr>
              </a:p>
            </p:txBody>
          </p:sp>
          <p:sp>
            <p:nvSpPr>
              <p:cNvPr id="3456" name="Line 309"/>
              <p:cNvSpPr>
                <a:spLocks noChangeAspect="1" noChangeShapeType="1"/>
              </p:cNvSpPr>
              <p:nvPr/>
            </p:nvSpPr>
            <p:spPr bwMode="auto">
              <a:xfrm flipV="1">
                <a:off x="3174" y="1283"/>
                <a:ext cx="1" cy="43"/>
              </a:xfrm>
              <a:prstGeom prst="line">
                <a:avLst/>
              </a:prstGeom>
              <a:noFill/>
              <a:ln w="6350">
                <a:solidFill>
                  <a:srgbClr val="000000"/>
                </a:solidFill>
                <a:round/>
                <a:headEnd/>
                <a:tailEnd/>
              </a:ln>
            </p:spPr>
            <p:txBody>
              <a:bodyPr/>
              <a:lstStyle/>
              <a:p>
                <a:endParaRPr lang="en-US"/>
              </a:p>
            </p:txBody>
          </p:sp>
        </p:grpSp>
        <p:sp>
          <p:nvSpPr>
            <p:cNvPr id="3388" name="Line 311"/>
            <p:cNvSpPr>
              <a:spLocks noChangeAspect="1" noChangeShapeType="1"/>
            </p:cNvSpPr>
            <p:nvPr/>
          </p:nvSpPr>
          <p:spPr bwMode="auto">
            <a:xfrm flipH="1" flipV="1">
              <a:off x="3830" y="4301"/>
              <a:ext cx="114" cy="66"/>
            </a:xfrm>
            <a:prstGeom prst="line">
              <a:avLst/>
            </a:prstGeom>
            <a:noFill/>
            <a:ln w="6350">
              <a:solidFill>
                <a:srgbClr val="000000"/>
              </a:solidFill>
              <a:round/>
              <a:headEnd/>
              <a:tailEnd/>
            </a:ln>
          </p:spPr>
          <p:txBody>
            <a:bodyPr/>
            <a:lstStyle/>
            <a:p>
              <a:endParaRPr lang="en-US"/>
            </a:p>
          </p:txBody>
        </p:sp>
        <p:sp>
          <p:nvSpPr>
            <p:cNvPr id="3389" name="Freeform 312"/>
            <p:cNvSpPr>
              <a:spLocks noChangeAspect="1"/>
            </p:cNvSpPr>
            <p:nvPr/>
          </p:nvSpPr>
          <p:spPr bwMode="auto">
            <a:xfrm>
              <a:off x="3828" y="4299"/>
              <a:ext cx="116" cy="72"/>
            </a:xfrm>
            <a:custGeom>
              <a:avLst/>
              <a:gdLst>
                <a:gd name="T0" fmla="*/ 116 w 48"/>
                <a:gd name="T1" fmla="*/ 65 h 30"/>
                <a:gd name="T2" fmla="*/ 116 w 48"/>
                <a:gd name="T3" fmla="*/ 72 h 30"/>
                <a:gd name="T4" fmla="*/ 0 w 48"/>
                <a:gd name="T5" fmla="*/ 5 h 30"/>
                <a:gd name="T6" fmla="*/ 0 w 48"/>
                <a:gd name="T7" fmla="*/ 2 h 30"/>
                <a:gd name="T8" fmla="*/ 2 w 48"/>
                <a:gd name="T9" fmla="*/ 0 h 30"/>
                <a:gd name="T10" fmla="*/ 116 w 48"/>
                <a:gd name="T11" fmla="*/ 65 h 30"/>
                <a:gd name="T12" fmla="*/ 116 w 48"/>
                <a:gd name="T13" fmla="*/ 65 h 30"/>
                <a:gd name="T14" fmla="*/ 0 60000 65536"/>
                <a:gd name="T15" fmla="*/ 0 60000 65536"/>
                <a:gd name="T16" fmla="*/ 0 60000 65536"/>
                <a:gd name="T17" fmla="*/ 0 60000 65536"/>
                <a:gd name="T18" fmla="*/ 0 60000 65536"/>
                <a:gd name="T19" fmla="*/ 0 60000 65536"/>
                <a:gd name="T20" fmla="*/ 0 60000 65536"/>
                <a:gd name="T21" fmla="*/ 0 w 48"/>
                <a:gd name="T22" fmla="*/ 0 h 30"/>
                <a:gd name="T23" fmla="*/ 48 w 48"/>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30">
                  <a:moveTo>
                    <a:pt x="48" y="27"/>
                  </a:moveTo>
                  <a:lnTo>
                    <a:pt x="48" y="30"/>
                  </a:lnTo>
                  <a:lnTo>
                    <a:pt x="0" y="2"/>
                  </a:lnTo>
                  <a:lnTo>
                    <a:pt x="0" y="1"/>
                  </a:lnTo>
                  <a:lnTo>
                    <a:pt x="1" y="0"/>
                  </a:lnTo>
                  <a:lnTo>
                    <a:pt x="48" y="27"/>
                  </a:lnTo>
                  <a:close/>
                </a:path>
              </a:pathLst>
            </a:custGeom>
            <a:solidFill>
              <a:srgbClr val="000000"/>
            </a:solidFill>
            <a:ln w="9525">
              <a:noFill/>
              <a:round/>
              <a:headEnd/>
              <a:tailEnd/>
            </a:ln>
          </p:spPr>
          <p:txBody>
            <a:bodyPr lIns="82058" tIns="41029" rIns="82058" bIns="41029"/>
            <a:lstStyle/>
            <a:p>
              <a:endParaRPr lang="en-US"/>
            </a:p>
          </p:txBody>
        </p:sp>
        <p:sp>
          <p:nvSpPr>
            <p:cNvPr id="3390" name="Freeform 313"/>
            <p:cNvSpPr>
              <a:spLocks noChangeAspect="1"/>
            </p:cNvSpPr>
            <p:nvPr/>
          </p:nvSpPr>
          <p:spPr bwMode="auto">
            <a:xfrm>
              <a:off x="4060" y="4094"/>
              <a:ext cx="116" cy="73"/>
            </a:xfrm>
            <a:custGeom>
              <a:avLst/>
              <a:gdLst>
                <a:gd name="T0" fmla="*/ 116 w 48"/>
                <a:gd name="T1" fmla="*/ 0 h 30"/>
                <a:gd name="T2" fmla="*/ 116 w 48"/>
                <a:gd name="T3" fmla="*/ 7 h 30"/>
                <a:gd name="T4" fmla="*/ 2 w 48"/>
                <a:gd name="T5" fmla="*/ 73 h 30"/>
                <a:gd name="T6" fmla="*/ 0 w 48"/>
                <a:gd name="T7" fmla="*/ 73 h 30"/>
                <a:gd name="T8" fmla="*/ 0 w 48"/>
                <a:gd name="T9" fmla="*/ 68 h 30"/>
                <a:gd name="T10" fmla="*/ 116 w 48"/>
                <a:gd name="T11" fmla="*/ 0 h 30"/>
                <a:gd name="T12" fmla="*/ 116 w 48"/>
                <a:gd name="T13" fmla="*/ 0 h 30"/>
                <a:gd name="T14" fmla="*/ 0 60000 65536"/>
                <a:gd name="T15" fmla="*/ 0 60000 65536"/>
                <a:gd name="T16" fmla="*/ 0 60000 65536"/>
                <a:gd name="T17" fmla="*/ 0 60000 65536"/>
                <a:gd name="T18" fmla="*/ 0 60000 65536"/>
                <a:gd name="T19" fmla="*/ 0 60000 65536"/>
                <a:gd name="T20" fmla="*/ 0 60000 65536"/>
                <a:gd name="T21" fmla="*/ 0 w 48"/>
                <a:gd name="T22" fmla="*/ 0 h 30"/>
                <a:gd name="T23" fmla="*/ 48 w 48"/>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30">
                  <a:moveTo>
                    <a:pt x="48" y="0"/>
                  </a:moveTo>
                  <a:lnTo>
                    <a:pt x="48" y="3"/>
                  </a:lnTo>
                  <a:lnTo>
                    <a:pt x="1" y="30"/>
                  </a:lnTo>
                  <a:lnTo>
                    <a:pt x="0" y="30"/>
                  </a:lnTo>
                  <a:lnTo>
                    <a:pt x="0" y="28"/>
                  </a:lnTo>
                  <a:lnTo>
                    <a:pt x="48" y="0"/>
                  </a:lnTo>
                  <a:close/>
                </a:path>
              </a:pathLst>
            </a:custGeom>
            <a:solidFill>
              <a:srgbClr val="000000"/>
            </a:solidFill>
            <a:ln w="9525">
              <a:noFill/>
              <a:round/>
              <a:headEnd/>
              <a:tailEnd/>
            </a:ln>
          </p:spPr>
          <p:txBody>
            <a:bodyPr lIns="82058" tIns="41029" rIns="82058" bIns="41029"/>
            <a:lstStyle/>
            <a:p>
              <a:endParaRPr lang="en-US"/>
            </a:p>
          </p:txBody>
        </p:sp>
        <p:sp>
          <p:nvSpPr>
            <p:cNvPr id="3391" name="Line 314"/>
            <p:cNvSpPr>
              <a:spLocks noChangeAspect="1" noChangeShapeType="1"/>
            </p:cNvSpPr>
            <p:nvPr/>
          </p:nvSpPr>
          <p:spPr bwMode="auto">
            <a:xfrm flipH="1">
              <a:off x="4064" y="4098"/>
              <a:ext cx="112" cy="67"/>
            </a:xfrm>
            <a:prstGeom prst="line">
              <a:avLst/>
            </a:prstGeom>
            <a:noFill/>
            <a:ln w="6350">
              <a:solidFill>
                <a:srgbClr val="000000"/>
              </a:solidFill>
              <a:round/>
              <a:headEnd/>
              <a:tailEnd/>
            </a:ln>
          </p:spPr>
          <p:txBody>
            <a:bodyPr/>
            <a:lstStyle/>
            <a:p>
              <a:endParaRPr lang="en-US"/>
            </a:p>
          </p:txBody>
        </p:sp>
        <p:sp>
          <p:nvSpPr>
            <p:cNvPr id="3392" name="Rectangle 315"/>
            <p:cNvSpPr>
              <a:spLocks noChangeAspect="1" noChangeArrowheads="1"/>
            </p:cNvSpPr>
            <p:nvPr/>
          </p:nvSpPr>
          <p:spPr bwMode="auto">
            <a:xfrm>
              <a:off x="4258" y="4118"/>
              <a:ext cx="89" cy="142"/>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sp>
          <p:nvSpPr>
            <p:cNvPr id="3393" name="Line 316"/>
            <p:cNvSpPr>
              <a:spLocks noChangeAspect="1" noChangeShapeType="1"/>
            </p:cNvSpPr>
            <p:nvPr/>
          </p:nvSpPr>
          <p:spPr bwMode="auto">
            <a:xfrm flipH="1" flipV="1">
              <a:off x="4178" y="4098"/>
              <a:ext cx="72" cy="42"/>
            </a:xfrm>
            <a:prstGeom prst="line">
              <a:avLst/>
            </a:prstGeom>
            <a:noFill/>
            <a:ln w="6350">
              <a:solidFill>
                <a:srgbClr val="000000"/>
              </a:solidFill>
              <a:round/>
              <a:headEnd/>
              <a:tailEnd/>
            </a:ln>
          </p:spPr>
          <p:txBody>
            <a:bodyPr/>
            <a:lstStyle/>
            <a:p>
              <a:endParaRPr lang="en-US"/>
            </a:p>
          </p:txBody>
        </p:sp>
        <p:sp>
          <p:nvSpPr>
            <p:cNvPr id="3394" name="Freeform 317"/>
            <p:cNvSpPr>
              <a:spLocks noChangeAspect="1"/>
            </p:cNvSpPr>
            <p:nvPr/>
          </p:nvSpPr>
          <p:spPr bwMode="auto">
            <a:xfrm>
              <a:off x="4176" y="4094"/>
              <a:ext cx="74" cy="51"/>
            </a:xfrm>
            <a:custGeom>
              <a:avLst/>
              <a:gdLst>
                <a:gd name="T0" fmla="*/ 74 w 31"/>
                <a:gd name="T1" fmla="*/ 46 h 21"/>
                <a:gd name="T2" fmla="*/ 74 w 31"/>
                <a:gd name="T3" fmla="*/ 51 h 21"/>
                <a:gd name="T4" fmla="*/ 0 w 31"/>
                <a:gd name="T5" fmla="*/ 7 h 21"/>
                <a:gd name="T6" fmla="*/ 0 w 31"/>
                <a:gd name="T7" fmla="*/ 0 h 21"/>
                <a:gd name="T8" fmla="*/ 74 w 31"/>
                <a:gd name="T9" fmla="*/ 46 h 21"/>
                <a:gd name="T10" fmla="*/ 74 w 31"/>
                <a:gd name="T11" fmla="*/ 46 h 21"/>
                <a:gd name="T12" fmla="*/ 0 60000 65536"/>
                <a:gd name="T13" fmla="*/ 0 60000 65536"/>
                <a:gd name="T14" fmla="*/ 0 60000 65536"/>
                <a:gd name="T15" fmla="*/ 0 60000 65536"/>
                <a:gd name="T16" fmla="*/ 0 60000 65536"/>
                <a:gd name="T17" fmla="*/ 0 60000 65536"/>
                <a:gd name="T18" fmla="*/ 0 w 31"/>
                <a:gd name="T19" fmla="*/ 0 h 21"/>
                <a:gd name="T20" fmla="*/ 31 w 31"/>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31" h="21">
                  <a:moveTo>
                    <a:pt x="31" y="19"/>
                  </a:moveTo>
                  <a:lnTo>
                    <a:pt x="31" y="21"/>
                  </a:lnTo>
                  <a:lnTo>
                    <a:pt x="0" y="3"/>
                  </a:lnTo>
                  <a:lnTo>
                    <a:pt x="0" y="0"/>
                  </a:lnTo>
                  <a:lnTo>
                    <a:pt x="31" y="19"/>
                  </a:lnTo>
                  <a:close/>
                </a:path>
              </a:pathLst>
            </a:custGeom>
            <a:solidFill>
              <a:srgbClr val="000000"/>
            </a:solidFill>
            <a:ln w="9525">
              <a:noFill/>
              <a:round/>
              <a:headEnd/>
              <a:tailEnd/>
            </a:ln>
          </p:spPr>
          <p:txBody>
            <a:bodyPr lIns="82058" tIns="41029" rIns="82058" bIns="41029"/>
            <a:lstStyle/>
            <a:p>
              <a:endParaRPr lang="en-US"/>
            </a:p>
          </p:txBody>
        </p:sp>
        <p:sp>
          <p:nvSpPr>
            <p:cNvPr id="3395" name="Freeform 318"/>
            <p:cNvSpPr>
              <a:spLocks noChangeAspect="1"/>
            </p:cNvSpPr>
            <p:nvPr/>
          </p:nvSpPr>
          <p:spPr bwMode="auto">
            <a:xfrm>
              <a:off x="4332" y="4096"/>
              <a:ext cx="76" cy="49"/>
            </a:xfrm>
            <a:custGeom>
              <a:avLst/>
              <a:gdLst>
                <a:gd name="T0" fmla="*/ 76 w 32"/>
                <a:gd name="T1" fmla="*/ 0 h 20"/>
                <a:gd name="T2" fmla="*/ 76 w 32"/>
                <a:gd name="T3" fmla="*/ 2 h 20"/>
                <a:gd name="T4" fmla="*/ 76 w 32"/>
                <a:gd name="T5" fmla="*/ 5 h 20"/>
                <a:gd name="T6" fmla="*/ 5 w 32"/>
                <a:gd name="T7" fmla="*/ 49 h 20"/>
                <a:gd name="T8" fmla="*/ 0 w 32"/>
                <a:gd name="T9" fmla="*/ 44 h 20"/>
                <a:gd name="T10" fmla="*/ 76 w 32"/>
                <a:gd name="T11" fmla="*/ 0 h 20"/>
                <a:gd name="T12" fmla="*/ 76 w 32"/>
                <a:gd name="T13" fmla="*/ 0 h 20"/>
                <a:gd name="T14" fmla="*/ 0 60000 65536"/>
                <a:gd name="T15" fmla="*/ 0 60000 65536"/>
                <a:gd name="T16" fmla="*/ 0 60000 65536"/>
                <a:gd name="T17" fmla="*/ 0 60000 65536"/>
                <a:gd name="T18" fmla="*/ 0 60000 65536"/>
                <a:gd name="T19" fmla="*/ 0 60000 65536"/>
                <a:gd name="T20" fmla="*/ 0 60000 65536"/>
                <a:gd name="T21" fmla="*/ 0 w 32"/>
                <a:gd name="T22" fmla="*/ 0 h 20"/>
                <a:gd name="T23" fmla="*/ 32 w 32"/>
                <a:gd name="T24" fmla="*/ 20 h 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20">
                  <a:moveTo>
                    <a:pt x="32" y="0"/>
                  </a:moveTo>
                  <a:lnTo>
                    <a:pt x="32" y="1"/>
                  </a:lnTo>
                  <a:lnTo>
                    <a:pt x="32" y="2"/>
                  </a:lnTo>
                  <a:lnTo>
                    <a:pt x="2" y="20"/>
                  </a:lnTo>
                  <a:lnTo>
                    <a:pt x="0" y="18"/>
                  </a:lnTo>
                  <a:lnTo>
                    <a:pt x="32" y="0"/>
                  </a:lnTo>
                  <a:close/>
                </a:path>
              </a:pathLst>
            </a:custGeom>
            <a:solidFill>
              <a:srgbClr val="000000"/>
            </a:solidFill>
            <a:ln w="9525">
              <a:noFill/>
              <a:round/>
              <a:headEnd/>
              <a:tailEnd/>
            </a:ln>
          </p:spPr>
          <p:txBody>
            <a:bodyPr lIns="82058" tIns="41029" rIns="82058" bIns="41029"/>
            <a:lstStyle/>
            <a:p>
              <a:endParaRPr lang="en-US"/>
            </a:p>
          </p:txBody>
        </p:sp>
        <p:sp>
          <p:nvSpPr>
            <p:cNvPr id="3396" name="Line 319"/>
            <p:cNvSpPr>
              <a:spLocks noChangeAspect="1" noChangeShapeType="1"/>
            </p:cNvSpPr>
            <p:nvPr/>
          </p:nvSpPr>
          <p:spPr bwMode="auto">
            <a:xfrm flipH="1">
              <a:off x="4336" y="4098"/>
              <a:ext cx="72" cy="42"/>
            </a:xfrm>
            <a:prstGeom prst="line">
              <a:avLst/>
            </a:prstGeom>
            <a:noFill/>
            <a:ln w="6350">
              <a:solidFill>
                <a:srgbClr val="000000"/>
              </a:solidFill>
              <a:round/>
              <a:headEnd/>
              <a:tailEnd/>
            </a:ln>
          </p:spPr>
          <p:txBody>
            <a:bodyPr/>
            <a:lstStyle/>
            <a:p>
              <a:endParaRPr lang="en-US"/>
            </a:p>
          </p:txBody>
        </p:sp>
        <p:sp>
          <p:nvSpPr>
            <p:cNvPr id="3397" name="Line 320"/>
            <p:cNvSpPr>
              <a:spLocks noChangeAspect="1" noChangeShapeType="1"/>
            </p:cNvSpPr>
            <p:nvPr/>
          </p:nvSpPr>
          <p:spPr bwMode="auto">
            <a:xfrm flipH="1" flipV="1">
              <a:off x="4410" y="4098"/>
              <a:ext cx="114" cy="67"/>
            </a:xfrm>
            <a:prstGeom prst="line">
              <a:avLst/>
            </a:prstGeom>
            <a:noFill/>
            <a:ln w="6350">
              <a:solidFill>
                <a:srgbClr val="000000"/>
              </a:solidFill>
              <a:round/>
              <a:headEnd/>
              <a:tailEnd/>
            </a:ln>
          </p:spPr>
          <p:txBody>
            <a:bodyPr/>
            <a:lstStyle/>
            <a:p>
              <a:endParaRPr lang="en-US"/>
            </a:p>
          </p:txBody>
        </p:sp>
        <p:sp>
          <p:nvSpPr>
            <p:cNvPr id="3398" name="Freeform 321"/>
            <p:cNvSpPr>
              <a:spLocks noChangeAspect="1"/>
            </p:cNvSpPr>
            <p:nvPr/>
          </p:nvSpPr>
          <p:spPr bwMode="auto">
            <a:xfrm>
              <a:off x="4408" y="4096"/>
              <a:ext cx="118" cy="73"/>
            </a:xfrm>
            <a:custGeom>
              <a:avLst/>
              <a:gdLst>
                <a:gd name="T0" fmla="*/ 118 w 49"/>
                <a:gd name="T1" fmla="*/ 66 h 30"/>
                <a:gd name="T2" fmla="*/ 118 w 49"/>
                <a:gd name="T3" fmla="*/ 73 h 30"/>
                <a:gd name="T4" fmla="*/ 0 w 49"/>
                <a:gd name="T5" fmla="*/ 5 h 30"/>
                <a:gd name="T6" fmla="*/ 0 w 49"/>
                <a:gd name="T7" fmla="*/ 2 h 30"/>
                <a:gd name="T8" fmla="*/ 5 w 49"/>
                <a:gd name="T9" fmla="*/ 0 h 30"/>
                <a:gd name="T10" fmla="*/ 118 w 49"/>
                <a:gd name="T11" fmla="*/ 66 h 30"/>
                <a:gd name="T12" fmla="*/ 118 w 49"/>
                <a:gd name="T13" fmla="*/ 66 h 30"/>
                <a:gd name="T14" fmla="*/ 0 60000 65536"/>
                <a:gd name="T15" fmla="*/ 0 60000 65536"/>
                <a:gd name="T16" fmla="*/ 0 60000 65536"/>
                <a:gd name="T17" fmla="*/ 0 60000 65536"/>
                <a:gd name="T18" fmla="*/ 0 60000 65536"/>
                <a:gd name="T19" fmla="*/ 0 60000 65536"/>
                <a:gd name="T20" fmla="*/ 0 60000 65536"/>
                <a:gd name="T21" fmla="*/ 0 w 49"/>
                <a:gd name="T22" fmla="*/ 0 h 30"/>
                <a:gd name="T23" fmla="*/ 49 w 49"/>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30">
                  <a:moveTo>
                    <a:pt x="49" y="27"/>
                  </a:moveTo>
                  <a:lnTo>
                    <a:pt x="49" y="30"/>
                  </a:lnTo>
                  <a:lnTo>
                    <a:pt x="0" y="2"/>
                  </a:lnTo>
                  <a:lnTo>
                    <a:pt x="0" y="1"/>
                  </a:lnTo>
                  <a:lnTo>
                    <a:pt x="2" y="0"/>
                  </a:lnTo>
                  <a:lnTo>
                    <a:pt x="49" y="27"/>
                  </a:lnTo>
                  <a:close/>
                </a:path>
              </a:pathLst>
            </a:custGeom>
            <a:solidFill>
              <a:srgbClr val="000000"/>
            </a:solidFill>
            <a:ln w="9525">
              <a:noFill/>
              <a:round/>
              <a:headEnd/>
              <a:tailEnd/>
            </a:ln>
          </p:spPr>
          <p:txBody>
            <a:bodyPr lIns="82058" tIns="41029" rIns="82058" bIns="41029"/>
            <a:lstStyle/>
            <a:p>
              <a:endParaRPr lang="en-US"/>
            </a:p>
          </p:txBody>
        </p:sp>
        <p:sp>
          <p:nvSpPr>
            <p:cNvPr id="3399" name="Freeform 322"/>
            <p:cNvSpPr>
              <a:spLocks noChangeAspect="1"/>
            </p:cNvSpPr>
            <p:nvPr/>
          </p:nvSpPr>
          <p:spPr bwMode="auto">
            <a:xfrm>
              <a:off x="4408" y="3964"/>
              <a:ext cx="6" cy="134"/>
            </a:xfrm>
            <a:custGeom>
              <a:avLst/>
              <a:gdLst>
                <a:gd name="T0" fmla="*/ 0 w 2"/>
                <a:gd name="T1" fmla="*/ 0 h 56"/>
                <a:gd name="T2" fmla="*/ 0 w 2"/>
                <a:gd name="T3" fmla="*/ 0 h 56"/>
                <a:gd name="T4" fmla="*/ 6 w 2"/>
                <a:gd name="T5" fmla="*/ 0 h 56"/>
                <a:gd name="T6" fmla="*/ 6 w 2"/>
                <a:gd name="T7" fmla="*/ 132 h 56"/>
                <a:gd name="T8" fmla="*/ 0 w 2"/>
                <a:gd name="T9" fmla="*/ 134 h 56"/>
                <a:gd name="T10" fmla="*/ 0 w 2"/>
                <a:gd name="T11" fmla="*/ 132 h 56"/>
                <a:gd name="T12" fmla="*/ 0 w 2"/>
                <a:gd name="T13" fmla="*/ 0 h 56"/>
                <a:gd name="T14" fmla="*/ 0 w 2"/>
                <a:gd name="T15" fmla="*/ 0 h 56"/>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56"/>
                <a:gd name="T26" fmla="*/ 2 w 2"/>
                <a:gd name="T27" fmla="*/ 56 h 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56">
                  <a:moveTo>
                    <a:pt x="0" y="0"/>
                  </a:moveTo>
                  <a:lnTo>
                    <a:pt x="0" y="0"/>
                  </a:lnTo>
                  <a:lnTo>
                    <a:pt x="2" y="0"/>
                  </a:lnTo>
                  <a:lnTo>
                    <a:pt x="2" y="55"/>
                  </a:lnTo>
                  <a:lnTo>
                    <a:pt x="0" y="56"/>
                  </a:lnTo>
                  <a:lnTo>
                    <a:pt x="0" y="55"/>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400" name="Line 323"/>
            <p:cNvSpPr>
              <a:spLocks noChangeAspect="1" noChangeShapeType="1"/>
            </p:cNvSpPr>
            <p:nvPr/>
          </p:nvSpPr>
          <p:spPr bwMode="auto">
            <a:xfrm>
              <a:off x="4408" y="3964"/>
              <a:ext cx="2" cy="132"/>
            </a:xfrm>
            <a:prstGeom prst="line">
              <a:avLst/>
            </a:prstGeom>
            <a:noFill/>
            <a:ln w="6350">
              <a:solidFill>
                <a:srgbClr val="000000"/>
              </a:solidFill>
              <a:round/>
              <a:headEnd/>
              <a:tailEnd/>
            </a:ln>
          </p:spPr>
          <p:txBody>
            <a:bodyPr/>
            <a:lstStyle/>
            <a:p>
              <a:endParaRPr lang="en-US"/>
            </a:p>
          </p:txBody>
        </p:sp>
        <p:sp>
          <p:nvSpPr>
            <p:cNvPr id="3401" name="Rectangle 324"/>
            <p:cNvSpPr>
              <a:spLocks noChangeAspect="1" noChangeArrowheads="1"/>
            </p:cNvSpPr>
            <p:nvPr/>
          </p:nvSpPr>
          <p:spPr bwMode="auto">
            <a:xfrm>
              <a:off x="4608" y="4036"/>
              <a:ext cx="82" cy="142"/>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N</a:t>
              </a:r>
              <a:endParaRPr lang="en-US" sz="1300">
                <a:ea typeface="ＭＳ Ｐゴシック" pitchFamily="1" charset="-128"/>
              </a:endParaRPr>
            </a:p>
          </p:txBody>
        </p:sp>
        <p:sp>
          <p:nvSpPr>
            <p:cNvPr id="3402" name="Line 325"/>
            <p:cNvSpPr>
              <a:spLocks noChangeAspect="1" noChangeShapeType="1"/>
            </p:cNvSpPr>
            <p:nvPr/>
          </p:nvSpPr>
          <p:spPr bwMode="auto">
            <a:xfrm flipH="1">
              <a:off x="4526" y="4128"/>
              <a:ext cx="66" cy="37"/>
            </a:xfrm>
            <a:prstGeom prst="line">
              <a:avLst/>
            </a:prstGeom>
            <a:noFill/>
            <a:ln w="6350">
              <a:solidFill>
                <a:srgbClr val="000000"/>
              </a:solidFill>
              <a:round/>
              <a:headEnd/>
              <a:tailEnd/>
            </a:ln>
          </p:spPr>
          <p:txBody>
            <a:bodyPr/>
            <a:lstStyle/>
            <a:p>
              <a:endParaRPr lang="en-US"/>
            </a:p>
          </p:txBody>
        </p:sp>
        <p:sp>
          <p:nvSpPr>
            <p:cNvPr id="3403" name="Freeform 326"/>
            <p:cNvSpPr>
              <a:spLocks noChangeAspect="1"/>
            </p:cNvSpPr>
            <p:nvPr/>
          </p:nvSpPr>
          <p:spPr bwMode="auto">
            <a:xfrm>
              <a:off x="4526" y="4122"/>
              <a:ext cx="70" cy="47"/>
            </a:xfrm>
            <a:custGeom>
              <a:avLst/>
              <a:gdLst>
                <a:gd name="T0" fmla="*/ 68 w 29"/>
                <a:gd name="T1" fmla="*/ 0 h 19"/>
                <a:gd name="T2" fmla="*/ 70 w 29"/>
                <a:gd name="T3" fmla="*/ 5 h 19"/>
                <a:gd name="T4" fmla="*/ 0 w 29"/>
                <a:gd name="T5" fmla="*/ 47 h 19"/>
                <a:gd name="T6" fmla="*/ 0 w 29"/>
                <a:gd name="T7" fmla="*/ 40 h 19"/>
                <a:gd name="T8" fmla="*/ 68 w 29"/>
                <a:gd name="T9" fmla="*/ 0 h 19"/>
                <a:gd name="T10" fmla="*/ 68 w 29"/>
                <a:gd name="T11" fmla="*/ 0 h 19"/>
                <a:gd name="T12" fmla="*/ 0 60000 65536"/>
                <a:gd name="T13" fmla="*/ 0 60000 65536"/>
                <a:gd name="T14" fmla="*/ 0 60000 65536"/>
                <a:gd name="T15" fmla="*/ 0 60000 65536"/>
                <a:gd name="T16" fmla="*/ 0 60000 65536"/>
                <a:gd name="T17" fmla="*/ 0 60000 65536"/>
                <a:gd name="T18" fmla="*/ 0 w 29"/>
                <a:gd name="T19" fmla="*/ 0 h 19"/>
                <a:gd name="T20" fmla="*/ 29 w 29"/>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29" h="19">
                  <a:moveTo>
                    <a:pt x="28" y="0"/>
                  </a:moveTo>
                  <a:lnTo>
                    <a:pt x="29" y="2"/>
                  </a:lnTo>
                  <a:lnTo>
                    <a:pt x="0" y="19"/>
                  </a:lnTo>
                  <a:lnTo>
                    <a:pt x="0" y="16"/>
                  </a:lnTo>
                  <a:lnTo>
                    <a:pt x="28" y="0"/>
                  </a:lnTo>
                  <a:close/>
                </a:path>
              </a:pathLst>
            </a:custGeom>
            <a:solidFill>
              <a:srgbClr val="000000"/>
            </a:solidFill>
            <a:ln w="9525">
              <a:noFill/>
              <a:round/>
              <a:headEnd/>
              <a:tailEnd/>
            </a:ln>
          </p:spPr>
          <p:txBody>
            <a:bodyPr lIns="82058" tIns="41029" rIns="82058" bIns="41029"/>
            <a:lstStyle/>
            <a:p>
              <a:endParaRPr lang="en-US"/>
            </a:p>
          </p:txBody>
        </p:sp>
        <p:sp>
          <p:nvSpPr>
            <p:cNvPr id="3404" name="Rectangle 327"/>
            <p:cNvSpPr>
              <a:spLocks noChangeAspect="1" noChangeArrowheads="1"/>
            </p:cNvSpPr>
            <p:nvPr/>
          </p:nvSpPr>
          <p:spPr bwMode="auto">
            <a:xfrm>
              <a:off x="3889" y="3894"/>
              <a:ext cx="107" cy="141"/>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Cl</a:t>
              </a:r>
              <a:endParaRPr lang="en-US" sz="1300">
                <a:ea typeface="ＭＳ Ｐゴシック" pitchFamily="1" charset="-128"/>
              </a:endParaRPr>
            </a:p>
          </p:txBody>
        </p:sp>
        <p:sp>
          <p:nvSpPr>
            <p:cNvPr id="3405" name="Line 330"/>
            <p:cNvSpPr>
              <a:spLocks noChangeAspect="1" noChangeShapeType="1"/>
            </p:cNvSpPr>
            <p:nvPr/>
          </p:nvSpPr>
          <p:spPr bwMode="auto">
            <a:xfrm>
              <a:off x="3944" y="4014"/>
              <a:ext cx="2" cy="82"/>
            </a:xfrm>
            <a:prstGeom prst="line">
              <a:avLst/>
            </a:prstGeom>
            <a:noFill/>
            <a:ln w="6350">
              <a:solidFill>
                <a:srgbClr val="000000"/>
              </a:solidFill>
              <a:round/>
              <a:headEnd/>
              <a:tailEnd/>
            </a:ln>
          </p:spPr>
          <p:txBody>
            <a:bodyPr/>
            <a:lstStyle/>
            <a:p>
              <a:endParaRPr lang="en-US"/>
            </a:p>
          </p:txBody>
        </p:sp>
        <p:sp>
          <p:nvSpPr>
            <p:cNvPr id="3406" name="Freeform 331"/>
            <p:cNvSpPr>
              <a:spLocks noChangeAspect="1"/>
            </p:cNvSpPr>
            <p:nvPr/>
          </p:nvSpPr>
          <p:spPr bwMode="auto">
            <a:xfrm>
              <a:off x="3940" y="4012"/>
              <a:ext cx="8" cy="86"/>
            </a:xfrm>
            <a:custGeom>
              <a:avLst/>
              <a:gdLst>
                <a:gd name="T0" fmla="*/ 0 w 3"/>
                <a:gd name="T1" fmla="*/ 0 h 36"/>
                <a:gd name="T2" fmla="*/ 8 w 3"/>
                <a:gd name="T3" fmla="*/ 0 h 36"/>
                <a:gd name="T4" fmla="*/ 8 w 3"/>
                <a:gd name="T5" fmla="*/ 84 h 36"/>
                <a:gd name="T6" fmla="*/ 3 w 3"/>
                <a:gd name="T7" fmla="*/ 86 h 36"/>
                <a:gd name="T8" fmla="*/ 0 w 3"/>
                <a:gd name="T9" fmla="*/ 84 h 36"/>
                <a:gd name="T10" fmla="*/ 0 w 3"/>
                <a:gd name="T11" fmla="*/ 0 h 36"/>
                <a:gd name="T12" fmla="*/ 0 w 3"/>
                <a:gd name="T13" fmla="*/ 0 h 36"/>
                <a:gd name="T14" fmla="*/ 0 60000 65536"/>
                <a:gd name="T15" fmla="*/ 0 60000 65536"/>
                <a:gd name="T16" fmla="*/ 0 60000 65536"/>
                <a:gd name="T17" fmla="*/ 0 60000 65536"/>
                <a:gd name="T18" fmla="*/ 0 60000 65536"/>
                <a:gd name="T19" fmla="*/ 0 60000 65536"/>
                <a:gd name="T20" fmla="*/ 0 60000 65536"/>
                <a:gd name="T21" fmla="*/ 0 w 3"/>
                <a:gd name="T22" fmla="*/ 0 h 36"/>
                <a:gd name="T23" fmla="*/ 3 w 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36">
                  <a:moveTo>
                    <a:pt x="0" y="0"/>
                  </a:moveTo>
                  <a:lnTo>
                    <a:pt x="3" y="0"/>
                  </a:lnTo>
                  <a:lnTo>
                    <a:pt x="3" y="35"/>
                  </a:lnTo>
                  <a:lnTo>
                    <a:pt x="1" y="36"/>
                  </a:lnTo>
                  <a:lnTo>
                    <a:pt x="0" y="35"/>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407" name="Line 335"/>
            <p:cNvSpPr>
              <a:spLocks noChangeAspect="1" noChangeShapeType="1"/>
            </p:cNvSpPr>
            <p:nvPr/>
          </p:nvSpPr>
          <p:spPr bwMode="auto">
            <a:xfrm flipV="1">
              <a:off x="3762" y="4301"/>
              <a:ext cx="66" cy="68"/>
            </a:xfrm>
            <a:prstGeom prst="line">
              <a:avLst/>
            </a:prstGeom>
            <a:noFill/>
            <a:ln w="6350">
              <a:solidFill>
                <a:srgbClr val="000000"/>
              </a:solidFill>
              <a:round/>
              <a:headEnd/>
              <a:tailEnd/>
            </a:ln>
          </p:spPr>
          <p:txBody>
            <a:bodyPr/>
            <a:lstStyle/>
            <a:p>
              <a:endParaRPr lang="en-US"/>
            </a:p>
          </p:txBody>
        </p:sp>
        <p:sp>
          <p:nvSpPr>
            <p:cNvPr id="3408" name="Freeform 336"/>
            <p:cNvSpPr>
              <a:spLocks noChangeAspect="1"/>
            </p:cNvSpPr>
            <p:nvPr/>
          </p:nvSpPr>
          <p:spPr bwMode="auto">
            <a:xfrm>
              <a:off x="3756" y="4299"/>
              <a:ext cx="72" cy="74"/>
            </a:xfrm>
            <a:custGeom>
              <a:avLst/>
              <a:gdLst>
                <a:gd name="T0" fmla="*/ 5 w 30"/>
                <a:gd name="T1" fmla="*/ 74 h 31"/>
                <a:gd name="T2" fmla="*/ 0 w 30"/>
                <a:gd name="T3" fmla="*/ 69 h 31"/>
                <a:gd name="T4" fmla="*/ 70 w 30"/>
                <a:gd name="T5" fmla="*/ 0 h 31"/>
                <a:gd name="T6" fmla="*/ 72 w 30"/>
                <a:gd name="T7" fmla="*/ 2 h 31"/>
                <a:gd name="T8" fmla="*/ 72 w 30"/>
                <a:gd name="T9" fmla="*/ 5 h 31"/>
                <a:gd name="T10" fmla="*/ 5 w 30"/>
                <a:gd name="T11" fmla="*/ 74 h 31"/>
                <a:gd name="T12" fmla="*/ 5 w 30"/>
                <a:gd name="T13" fmla="*/ 74 h 31"/>
                <a:gd name="T14" fmla="*/ 0 60000 65536"/>
                <a:gd name="T15" fmla="*/ 0 60000 65536"/>
                <a:gd name="T16" fmla="*/ 0 60000 65536"/>
                <a:gd name="T17" fmla="*/ 0 60000 65536"/>
                <a:gd name="T18" fmla="*/ 0 60000 65536"/>
                <a:gd name="T19" fmla="*/ 0 60000 65536"/>
                <a:gd name="T20" fmla="*/ 0 60000 65536"/>
                <a:gd name="T21" fmla="*/ 0 w 30"/>
                <a:gd name="T22" fmla="*/ 0 h 31"/>
                <a:gd name="T23" fmla="*/ 30 w 30"/>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31">
                  <a:moveTo>
                    <a:pt x="2" y="31"/>
                  </a:moveTo>
                  <a:lnTo>
                    <a:pt x="0" y="29"/>
                  </a:lnTo>
                  <a:lnTo>
                    <a:pt x="29" y="0"/>
                  </a:lnTo>
                  <a:lnTo>
                    <a:pt x="30" y="1"/>
                  </a:lnTo>
                  <a:lnTo>
                    <a:pt x="30" y="2"/>
                  </a:lnTo>
                  <a:lnTo>
                    <a:pt x="2" y="31"/>
                  </a:lnTo>
                  <a:close/>
                </a:path>
              </a:pathLst>
            </a:custGeom>
            <a:solidFill>
              <a:srgbClr val="000000"/>
            </a:solidFill>
            <a:ln w="9525">
              <a:noFill/>
              <a:round/>
              <a:headEnd/>
              <a:tailEnd/>
            </a:ln>
          </p:spPr>
          <p:txBody>
            <a:bodyPr lIns="82058" tIns="41029" rIns="82058" bIns="41029"/>
            <a:lstStyle/>
            <a:p>
              <a:endParaRPr lang="en-US"/>
            </a:p>
          </p:txBody>
        </p:sp>
        <p:sp>
          <p:nvSpPr>
            <p:cNvPr id="3409" name="Rectangle 337"/>
            <p:cNvSpPr>
              <a:spLocks noChangeAspect="1" noChangeArrowheads="1"/>
            </p:cNvSpPr>
            <p:nvPr/>
          </p:nvSpPr>
          <p:spPr bwMode="auto">
            <a:xfrm>
              <a:off x="4822" y="4014"/>
              <a:ext cx="83" cy="141"/>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N</a:t>
              </a:r>
              <a:endParaRPr lang="en-US" sz="1300">
                <a:ea typeface="ＭＳ Ｐゴシック" pitchFamily="1" charset="-128"/>
              </a:endParaRPr>
            </a:p>
          </p:txBody>
        </p:sp>
        <p:grpSp>
          <p:nvGrpSpPr>
            <p:cNvPr id="3092" name="Group 342"/>
            <p:cNvGrpSpPr>
              <a:grpSpLocks noChangeAspect="1"/>
            </p:cNvGrpSpPr>
            <p:nvPr/>
          </p:nvGrpSpPr>
          <p:grpSpPr bwMode="auto">
            <a:xfrm>
              <a:off x="4687" y="4102"/>
              <a:ext cx="72" cy="67"/>
              <a:chOff x="3521" y="1250"/>
              <a:chExt cx="30" cy="28"/>
            </a:xfrm>
          </p:grpSpPr>
          <p:sp>
            <p:nvSpPr>
              <p:cNvPr id="3449" name="Line 338"/>
              <p:cNvSpPr>
                <a:spLocks noChangeAspect="1" noChangeShapeType="1"/>
              </p:cNvSpPr>
              <p:nvPr/>
            </p:nvSpPr>
            <p:spPr bwMode="auto">
              <a:xfrm flipH="1" flipV="1">
                <a:off x="3522" y="1260"/>
                <a:ext cx="28" cy="16"/>
              </a:xfrm>
              <a:prstGeom prst="line">
                <a:avLst/>
              </a:prstGeom>
              <a:noFill/>
              <a:ln w="6350">
                <a:solidFill>
                  <a:srgbClr val="000000"/>
                </a:solidFill>
                <a:round/>
                <a:headEnd/>
                <a:tailEnd/>
              </a:ln>
            </p:spPr>
            <p:txBody>
              <a:bodyPr/>
              <a:lstStyle/>
              <a:p>
                <a:endParaRPr lang="en-US"/>
              </a:p>
            </p:txBody>
          </p:sp>
          <p:sp>
            <p:nvSpPr>
              <p:cNvPr id="3450" name="Freeform 339"/>
              <p:cNvSpPr>
                <a:spLocks noChangeAspect="1"/>
              </p:cNvSpPr>
              <p:nvPr/>
            </p:nvSpPr>
            <p:spPr bwMode="auto">
              <a:xfrm>
                <a:off x="3521" y="1259"/>
                <a:ext cx="30" cy="19"/>
              </a:xfrm>
              <a:custGeom>
                <a:avLst/>
                <a:gdLst>
                  <a:gd name="T0" fmla="*/ 29 w 30"/>
                  <a:gd name="T1" fmla="*/ 16 h 19"/>
                  <a:gd name="T2" fmla="*/ 30 w 30"/>
                  <a:gd name="T3" fmla="*/ 19 h 19"/>
                  <a:gd name="T4" fmla="*/ 0 w 30"/>
                  <a:gd name="T5" fmla="*/ 2 h 19"/>
                  <a:gd name="T6" fmla="*/ 1 w 30"/>
                  <a:gd name="T7" fmla="*/ 0 h 19"/>
                  <a:gd name="T8" fmla="*/ 29 w 30"/>
                  <a:gd name="T9" fmla="*/ 16 h 19"/>
                  <a:gd name="T10" fmla="*/ 29 w 30"/>
                  <a:gd name="T11" fmla="*/ 16 h 19"/>
                  <a:gd name="T12" fmla="*/ 0 60000 65536"/>
                  <a:gd name="T13" fmla="*/ 0 60000 65536"/>
                  <a:gd name="T14" fmla="*/ 0 60000 65536"/>
                  <a:gd name="T15" fmla="*/ 0 60000 65536"/>
                  <a:gd name="T16" fmla="*/ 0 60000 65536"/>
                  <a:gd name="T17" fmla="*/ 0 60000 65536"/>
                  <a:gd name="T18" fmla="*/ 0 w 30"/>
                  <a:gd name="T19" fmla="*/ 0 h 19"/>
                  <a:gd name="T20" fmla="*/ 30 w 30"/>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30" h="19">
                    <a:moveTo>
                      <a:pt x="29" y="16"/>
                    </a:moveTo>
                    <a:lnTo>
                      <a:pt x="30" y="19"/>
                    </a:lnTo>
                    <a:lnTo>
                      <a:pt x="0" y="2"/>
                    </a:lnTo>
                    <a:lnTo>
                      <a:pt x="1" y="0"/>
                    </a:lnTo>
                    <a:lnTo>
                      <a:pt x="29" y="16"/>
                    </a:lnTo>
                    <a:close/>
                  </a:path>
                </a:pathLst>
              </a:custGeom>
              <a:solidFill>
                <a:srgbClr val="000000"/>
              </a:solidFill>
              <a:ln w="9525">
                <a:noFill/>
                <a:round/>
                <a:headEnd/>
                <a:tailEnd/>
              </a:ln>
            </p:spPr>
            <p:txBody>
              <a:bodyPr lIns="82058" tIns="41029" rIns="82058" bIns="41029"/>
              <a:lstStyle/>
              <a:p>
                <a:endParaRPr lang="en-US"/>
              </a:p>
            </p:txBody>
          </p:sp>
          <p:sp>
            <p:nvSpPr>
              <p:cNvPr id="3451" name="Freeform 340"/>
              <p:cNvSpPr>
                <a:spLocks noChangeAspect="1"/>
              </p:cNvSpPr>
              <p:nvPr/>
            </p:nvSpPr>
            <p:spPr bwMode="auto">
              <a:xfrm>
                <a:off x="3526" y="1250"/>
                <a:ext cx="24" cy="16"/>
              </a:xfrm>
              <a:custGeom>
                <a:avLst/>
                <a:gdLst>
                  <a:gd name="T0" fmla="*/ 24 w 24"/>
                  <a:gd name="T1" fmla="*/ 13 h 16"/>
                  <a:gd name="T2" fmla="*/ 23 w 24"/>
                  <a:gd name="T3" fmla="*/ 16 h 16"/>
                  <a:gd name="T4" fmla="*/ 0 w 24"/>
                  <a:gd name="T5" fmla="*/ 2 h 16"/>
                  <a:gd name="T6" fmla="*/ 1 w 24"/>
                  <a:gd name="T7" fmla="*/ 0 h 16"/>
                  <a:gd name="T8" fmla="*/ 24 w 24"/>
                  <a:gd name="T9" fmla="*/ 13 h 16"/>
                  <a:gd name="T10" fmla="*/ 24 w 24"/>
                  <a:gd name="T11" fmla="*/ 13 h 16"/>
                  <a:gd name="T12" fmla="*/ 0 60000 65536"/>
                  <a:gd name="T13" fmla="*/ 0 60000 65536"/>
                  <a:gd name="T14" fmla="*/ 0 60000 65536"/>
                  <a:gd name="T15" fmla="*/ 0 60000 65536"/>
                  <a:gd name="T16" fmla="*/ 0 60000 65536"/>
                  <a:gd name="T17" fmla="*/ 0 60000 65536"/>
                  <a:gd name="T18" fmla="*/ 0 w 24"/>
                  <a:gd name="T19" fmla="*/ 0 h 16"/>
                  <a:gd name="T20" fmla="*/ 24 w 24"/>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24" h="16">
                    <a:moveTo>
                      <a:pt x="24" y="13"/>
                    </a:moveTo>
                    <a:lnTo>
                      <a:pt x="23" y="16"/>
                    </a:lnTo>
                    <a:lnTo>
                      <a:pt x="0" y="2"/>
                    </a:lnTo>
                    <a:lnTo>
                      <a:pt x="1" y="0"/>
                    </a:lnTo>
                    <a:lnTo>
                      <a:pt x="24" y="13"/>
                    </a:lnTo>
                    <a:close/>
                  </a:path>
                </a:pathLst>
              </a:custGeom>
              <a:solidFill>
                <a:srgbClr val="000000"/>
              </a:solidFill>
              <a:ln w="9525">
                <a:noFill/>
                <a:round/>
                <a:headEnd/>
                <a:tailEnd/>
              </a:ln>
            </p:spPr>
            <p:txBody>
              <a:bodyPr lIns="82058" tIns="41029" rIns="82058" bIns="41029"/>
              <a:lstStyle/>
              <a:p>
                <a:endParaRPr lang="en-US"/>
              </a:p>
            </p:txBody>
          </p:sp>
          <p:sp>
            <p:nvSpPr>
              <p:cNvPr id="3452" name="Line 341"/>
              <p:cNvSpPr>
                <a:spLocks noChangeAspect="1" noChangeShapeType="1"/>
              </p:cNvSpPr>
              <p:nvPr/>
            </p:nvSpPr>
            <p:spPr bwMode="auto">
              <a:xfrm flipH="1" flipV="1">
                <a:off x="3527" y="1252"/>
                <a:ext cx="22" cy="12"/>
              </a:xfrm>
              <a:prstGeom prst="line">
                <a:avLst/>
              </a:prstGeom>
              <a:noFill/>
              <a:ln w="6350">
                <a:solidFill>
                  <a:srgbClr val="000000"/>
                </a:solidFill>
                <a:round/>
                <a:headEnd/>
                <a:tailEnd/>
              </a:ln>
            </p:spPr>
            <p:txBody>
              <a:bodyPr/>
              <a:lstStyle/>
              <a:p>
                <a:endParaRPr lang="en-US"/>
              </a:p>
            </p:txBody>
          </p:sp>
        </p:grpSp>
        <p:sp>
          <p:nvSpPr>
            <p:cNvPr id="3411" name="Line 343"/>
            <p:cNvSpPr>
              <a:spLocks noChangeAspect="1" noChangeShapeType="1"/>
            </p:cNvSpPr>
            <p:nvPr/>
          </p:nvSpPr>
          <p:spPr bwMode="auto">
            <a:xfrm flipH="1">
              <a:off x="4759" y="4116"/>
              <a:ext cx="56" cy="49"/>
            </a:xfrm>
            <a:prstGeom prst="line">
              <a:avLst/>
            </a:prstGeom>
            <a:noFill/>
            <a:ln w="6350">
              <a:solidFill>
                <a:srgbClr val="000000"/>
              </a:solidFill>
              <a:round/>
              <a:headEnd/>
              <a:tailEnd/>
            </a:ln>
          </p:spPr>
          <p:txBody>
            <a:bodyPr/>
            <a:lstStyle/>
            <a:p>
              <a:endParaRPr lang="en-US"/>
            </a:p>
          </p:txBody>
        </p:sp>
        <p:sp>
          <p:nvSpPr>
            <p:cNvPr id="3412" name="Freeform 344"/>
            <p:cNvSpPr>
              <a:spLocks noChangeAspect="1"/>
            </p:cNvSpPr>
            <p:nvPr/>
          </p:nvSpPr>
          <p:spPr bwMode="auto">
            <a:xfrm>
              <a:off x="4757" y="4110"/>
              <a:ext cx="60" cy="59"/>
            </a:xfrm>
            <a:custGeom>
              <a:avLst/>
              <a:gdLst>
                <a:gd name="T0" fmla="*/ 58 w 25"/>
                <a:gd name="T1" fmla="*/ 0 h 24"/>
                <a:gd name="T2" fmla="*/ 60 w 25"/>
                <a:gd name="T3" fmla="*/ 5 h 24"/>
                <a:gd name="T4" fmla="*/ 2 w 25"/>
                <a:gd name="T5" fmla="*/ 59 h 24"/>
                <a:gd name="T6" fmla="*/ 0 w 25"/>
                <a:gd name="T7" fmla="*/ 52 h 24"/>
                <a:gd name="T8" fmla="*/ 58 w 25"/>
                <a:gd name="T9" fmla="*/ 0 h 24"/>
                <a:gd name="T10" fmla="*/ 58 w 25"/>
                <a:gd name="T11" fmla="*/ 0 h 24"/>
                <a:gd name="T12" fmla="*/ 0 60000 65536"/>
                <a:gd name="T13" fmla="*/ 0 60000 65536"/>
                <a:gd name="T14" fmla="*/ 0 60000 65536"/>
                <a:gd name="T15" fmla="*/ 0 60000 65536"/>
                <a:gd name="T16" fmla="*/ 0 60000 65536"/>
                <a:gd name="T17" fmla="*/ 0 60000 65536"/>
                <a:gd name="T18" fmla="*/ 0 w 25"/>
                <a:gd name="T19" fmla="*/ 0 h 24"/>
                <a:gd name="T20" fmla="*/ 25 w 25"/>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25" h="24">
                  <a:moveTo>
                    <a:pt x="24" y="0"/>
                  </a:moveTo>
                  <a:lnTo>
                    <a:pt x="25" y="2"/>
                  </a:lnTo>
                  <a:lnTo>
                    <a:pt x="1" y="24"/>
                  </a:lnTo>
                  <a:lnTo>
                    <a:pt x="0" y="21"/>
                  </a:lnTo>
                  <a:lnTo>
                    <a:pt x="24" y="0"/>
                  </a:lnTo>
                  <a:close/>
                </a:path>
              </a:pathLst>
            </a:custGeom>
            <a:solidFill>
              <a:srgbClr val="000000"/>
            </a:solidFill>
            <a:ln w="9525">
              <a:noFill/>
              <a:round/>
              <a:headEnd/>
              <a:tailEnd/>
            </a:ln>
          </p:spPr>
          <p:txBody>
            <a:bodyPr lIns="82058" tIns="41029" rIns="82058" bIns="41029"/>
            <a:lstStyle/>
            <a:p>
              <a:endParaRPr lang="en-US"/>
            </a:p>
          </p:txBody>
        </p:sp>
        <p:grpSp>
          <p:nvGrpSpPr>
            <p:cNvPr id="3809" name="Group 349"/>
            <p:cNvGrpSpPr>
              <a:grpSpLocks noChangeAspect="1"/>
            </p:cNvGrpSpPr>
            <p:nvPr/>
          </p:nvGrpSpPr>
          <p:grpSpPr bwMode="auto">
            <a:xfrm>
              <a:off x="4785" y="3950"/>
              <a:ext cx="54" cy="86"/>
              <a:chOff x="3562" y="1187"/>
              <a:chExt cx="22" cy="36"/>
            </a:xfrm>
          </p:grpSpPr>
          <p:sp>
            <p:nvSpPr>
              <p:cNvPr id="3445" name="Line 345"/>
              <p:cNvSpPr>
                <a:spLocks noChangeAspect="1" noChangeShapeType="1"/>
              </p:cNvSpPr>
              <p:nvPr/>
            </p:nvSpPr>
            <p:spPr bwMode="auto">
              <a:xfrm>
                <a:off x="3569" y="1189"/>
                <a:ext cx="14" cy="29"/>
              </a:xfrm>
              <a:prstGeom prst="line">
                <a:avLst/>
              </a:prstGeom>
              <a:noFill/>
              <a:ln w="6350">
                <a:solidFill>
                  <a:srgbClr val="000000"/>
                </a:solidFill>
                <a:round/>
                <a:headEnd/>
                <a:tailEnd/>
              </a:ln>
            </p:spPr>
            <p:txBody>
              <a:bodyPr/>
              <a:lstStyle/>
              <a:p>
                <a:endParaRPr lang="en-US"/>
              </a:p>
            </p:txBody>
          </p:sp>
          <p:sp>
            <p:nvSpPr>
              <p:cNvPr id="3446" name="Freeform 346"/>
              <p:cNvSpPr>
                <a:spLocks noChangeAspect="1"/>
              </p:cNvSpPr>
              <p:nvPr/>
            </p:nvSpPr>
            <p:spPr bwMode="auto">
              <a:xfrm>
                <a:off x="3569" y="1187"/>
                <a:ext cx="15" cy="32"/>
              </a:xfrm>
              <a:custGeom>
                <a:avLst/>
                <a:gdLst>
                  <a:gd name="T0" fmla="*/ 0 w 15"/>
                  <a:gd name="T1" fmla="*/ 2 h 32"/>
                  <a:gd name="T2" fmla="*/ 1 w 15"/>
                  <a:gd name="T3" fmla="*/ 0 h 32"/>
                  <a:gd name="T4" fmla="*/ 15 w 15"/>
                  <a:gd name="T5" fmla="*/ 31 h 32"/>
                  <a:gd name="T6" fmla="*/ 12 w 15"/>
                  <a:gd name="T7" fmla="*/ 32 h 32"/>
                  <a:gd name="T8" fmla="*/ 0 w 15"/>
                  <a:gd name="T9" fmla="*/ 2 h 32"/>
                  <a:gd name="T10" fmla="*/ 0 w 15"/>
                  <a:gd name="T11" fmla="*/ 2 h 32"/>
                  <a:gd name="T12" fmla="*/ 0 60000 65536"/>
                  <a:gd name="T13" fmla="*/ 0 60000 65536"/>
                  <a:gd name="T14" fmla="*/ 0 60000 65536"/>
                  <a:gd name="T15" fmla="*/ 0 60000 65536"/>
                  <a:gd name="T16" fmla="*/ 0 60000 65536"/>
                  <a:gd name="T17" fmla="*/ 0 60000 65536"/>
                  <a:gd name="T18" fmla="*/ 0 w 15"/>
                  <a:gd name="T19" fmla="*/ 0 h 32"/>
                  <a:gd name="T20" fmla="*/ 15 w 15"/>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15" h="32">
                    <a:moveTo>
                      <a:pt x="0" y="2"/>
                    </a:moveTo>
                    <a:lnTo>
                      <a:pt x="1" y="0"/>
                    </a:lnTo>
                    <a:lnTo>
                      <a:pt x="15" y="31"/>
                    </a:lnTo>
                    <a:lnTo>
                      <a:pt x="12" y="32"/>
                    </a:lnTo>
                    <a:lnTo>
                      <a:pt x="0" y="2"/>
                    </a:lnTo>
                    <a:close/>
                  </a:path>
                </a:pathLst>
              </a:custGeom>
              <a:solidFill>
                <a:srgbClr val="000000"/>
              </a:solidFill>
              <a:ln w="9525">
                <a:noFill/>
                <a:round/>
                <a:headEnd/>
                <a:tailEnd/>
              </a:ln>
            </p:spPr>
            <p:txBody>
              <a:bodyPr lIns="82058" tIns="41029" rIns="82058" bIns="41029"/>
              <a:lstStyle/>
              <a:p>
                <a:endParaRPr lang="en-US"/>
              </a:p>
            </p:txBody>
          </p:sp>
          <p:sp>
            <p:nvSpPr>
              <p:cNvPr id="3447" name="Freeform 347"/>
              <p:cNvSpPr>
                <a:spLocks noChangeAspect="1"/>
              </p:cNvSpPr>
              <p:nvPr/>
            </p:nvSpPr>
            <p:spPr bwMode="auto">
              <a:xfrm>
                <a:off x="3562" y="1199"/>
                <a:ext cx="12" cy="24"/>
              </a:xfrm>
              <a:custGeom>
                <a:avLst/>
                <a:gdLst>
                  <a:gd name="T0" fmla="*/ 0 w 12"/>
                  <a:gd name="T1" fmla="*/ 1 h 24"/>
                  <a:gd name="T2" fmla="*/ 2 w 12"/>
                  <a:gd name="T3" fmla="*/ 0 h 24"/>
                  <a:gd name="T4" fmla="*/ 12 w 12"/>
                  <a:gd name="T5" fmla="*/ 23 h 24"/>
                  <a:gd name="T6" fmla="*/ 10 w 12"/>
                  <a:gd name="T7" fmla="*/ 24 h 24"/>
                  <a:gd name="T8" fmla="*/ 0 w 12"/>
                  <a:gd name="T9" fmla="*/ 1 h 24"/>
                  <a:gd name="T10" fmla="*/ 0 w 12"/>
                  <a:gd name="T11" fmla="*/ 1 h 24"/>
                  <a:gd name="T12" fmla="*/ 0 60000 65536"/>
                  <a:gd name="T13" fmla="*/ 0 60000 65536"/>
                  <a:gd name="T14" fmla="*/ 0 60000 65536"/>
                  <a:gd name="T15" fmla="*/ 0 60000 65536"/>
                  <a:gd name="T16" fmla="*/ 0 60000 65536"/>
                  <a:gd name="T17" fmla="*/ 0 60000 65536"/>
                  <a:gd name="T18" fmla="*/ 0 w 12"/>
                  <a:gd name="T19" fmla="*/ 0 h 24"/>
                  <a:gd name="T20" fmla="*/ 12 w 12"/>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12" h="24">
                    <a:moveTo>
                      <a:pt x="0" y="1"/>
                    </a:moveTo>
                    <a:lnTo>
                      <a:pt x="2" y="0"/>
                    </a:lnTo>
                    <a:lnTo>
                      <a:pt x="12" y="23"/>
                    </a:lnTo>
                    <a:lnTo>
                      <a:pt x="10" y="24"/>
                    </a:lnTo>
                    <a:lnTo>
                      <a:pt x="0" y="1"/>
                    </a:lnTo>
                    <a:close/>
                  </a:path>
                </a:pathLst>
              </a:custGeom>
              <a:solidFill>
                <a:srgbClr val="000000"/>
              </a:solidFill>
              <a:ln w="9525">
                <a:noFill/>
                <a:round/>
                <a:headEnd/>
                <a:tailEnd/>
              </a:ln>
            </p:spPr>
            <p:txBody>
              <a:bodyPr lIns="82058" tIns="41029" rIns="82058" bIns="41029"/>
              <a:lstStyle/>
              <a:p>
                <a:endParaRPr lang="en-US"/>
              </a:p>
            </p:txBody>
          </p:sp>
          <p:sp>
            <p:nvSpPr>
              <p:cNvPr id="3448" name="Line 348"/>
              <p:cNvSpPr>
                <a:spLocks noChangeAspect="1" noChangeShapeType="1"/>
              </p:cNvSpPr>
              <p:nvPr/>
            </p:nvSpPr>
            <p:spPr bwMode="auto">
              <a:xfrm>
                <a:off x="3563" y="1200"/>
                <a:ext cx="10" cy="21"/>
              </a:xfrm>
              <a:prstGeom prst="line">
                <a:avLst/>
              </a:prstGeom>
              <a:noFill/>
              <a:ln w="6350">
                <a:solidFill>
                  <a:srgbClr val="000000"/>
                </a:solidFill>
                <a:round/>
                <a:headEnd/>
                <a:tailEnd/>
              </a:ln>
            </p:spPr>
            <p:txBody>
              <a:bodyPr/>
              <a:lstStyle/>
              <a:p>
                <a:endParaRPr lang="en-US"/>
              </a:p>
            </p:txBody>
          </p:sp>
        </p:grpSp>
        <p:sp>
          <p:nvSpPr>
            <p:cNvPr id="3414" name="Line 350"/>
            <p:cNvSpPr>
              <a:spLocks noChangeAspect="1" noChangeShapeType="1"/>
            </p:cNvSpPr>
            <p:nvPr/>
          </p:nvSpPr>
          <p:spPr bwMode="auto">
            <a:xfrm flipV="1">
              <a:off x="4671" y="3952"/>
              <a:ext cx="132" cy="16"/>
            </a:xfrm>
            <a:prstGeom prst="line">
              <a:avLst/>
            </a:prstGeom>
            <a:noFill/>
            <a:ln w="6350">
              <a:solidFill>
                <a:srgbClr val="000000"/>
              </a:solidFill>
              <a:round/>
              <a:headEnd/>
              <a:tailEnd/>
            </a:ln>
          </p:spPr>
          <p:txBody>
            <a:bodyPr/>
            <a:lstStyle/>
            <a:p>
              <a:endParaRPr lang="en-US"/>
            </a:p>
          </p:txBody>
        </p:sp>
        <p:sp>
          <p:nvSpPr>
            <p:cNvPr id="3415" name="Freeform 351"/>
            <p:cNvSpPr>
              <a:spLocks noChangeAspect="1"/>
            </p:cNvSpPr>
            <p:nvPr/>
          </p:nvSpPr>
          <p:spPr bwMode="auto">
            <a:xfrm>
              <a:off x="4669" y="3950"/>
              <a:ext cx="136" cy="20"/>
            </a:xfrm>
            <a:custGeom>
              <a:avLst/>
              <a:gdLst>
                <a:gd name="T0" fmla="*/ 5 w 57"/>
                <a:gd name="T1" fmla="*/ 20 h 8"/>
                <a:gd name="T2" fmla="*/ 0 w 57"/>
                <a:gd name="T3" fmla="*/ 15 h 8"/>
                <a:gd name="T4" fmla="*/ 136 w 57"/>
                <a:gd name="T5" fmla="*/ 0 h 8"/>
                <a:gd name="T6" fmla="*/ 134 w 57"/>
                <a:gd name="T7" fmla="*/ 5 h 8"/>
                <a:gd name="T8" fmla="*/ 5 w 57"/>
                <a:gd name="T9" fmla="*/ 20 h 8"/>
                <a:gd name="T10" fmla="*/ 5 w 57"/>
                <a:gd name="T11" fmla="*/ 20 h 8"/>
                <a:gd name="T12" fmla="*/ 0 60000 65536"/>
                <a:gd name="T13" fmla="*/ 0 60000 65536"/>
                <a:gd name="T14" fmla="*/ 0 60000 65536"/>
                <a:gd name="T15" fmla="*/ 0 60000 65536"/>
                <a:gd name="T16" fmla="*/ 0 60000 65536"/>
                <a:gd name="T17" fmla="*/ 0 60000 65536"/>
                <a:gd name="T18" fmla="*/ 0 w 57"/>
                <a:gd name="T19" fmla="*/ 0 h 8"/>
                <a:gd name="T20" fmla="*/ 57 w 57"/>
                <a:gd name="T21" fmla="*/ 8 h 8"/>
              </a:gdLst>
              <a:ahLst/>
              <a:cxnLst>
                <a:cxn ang="T12">
                  <a:pos x="T0" y="T1"/>
                </a:cxn>
                <a:cxn ang="T13">
                  <a:pos x="T2" y="T3"/>
                </a:cxn>
                <a:cxn ang="T14">
                  <a:pos x="T4" y="T5"/>
                </a:cxn>
                <a:cxn ang="T15">
                  <a:pos x="T6" y="T7"/>
                </a:cxn>
                <a:cxn ang="T16">
                  <a:pos x="T8" y="T9"/>
                </a:cxn>
                <a:cxn ang="T17">
                  <a:pos x="T10" y="T11"/>
                </a:cxn>
              </a:cxnLst>
              <a:rect l="T18" t="T19" r="T20" b="T21"/>
              <a:pathLst>
                <a:path w="57" h="8">
                  <a:moveTo>
                    <a:pt x="2" y="8"/>
                  </a:moveTo>
                  <a:lnTo>
                    <a:pt x="0" y="6"/>
                  </a:lnTo>
                  <a:lnTo>
                    <a:pt x="57" y="0"/>
                  </a:lnTo>
                  <a:lnTo>
                    <a:pt x="56" y="2"/>
                  </a:lnTo>
                  <a:lnTo>
                    <a:pt x="2" y="8"/>
                  </a:lnTo>
                  <a:close/>
                </a:path>
              </a:pathLst>
            </a:custGeom>
            <a:solidFill>
              <a:srgbClr val="000000"/>
            </a:solidFill>
            <a:ln w="9525">
              <a:noFill/>
              <a:round/>
              <a:headEnd/>
              <a:tailEnd/>
            </a:ln>
          </p:spPr>
          <p:txBody>
            <a:bodyPr lIns="82058" tIns="41029" rIns="82058" bIns="41029"/>
            <a:lstStyle/>
            <a:p>
              <a:endParaRPr lang="en-US"/>
            </a:p>
          </p:txBody>
        </p:sp>
        <p:sp>
          <p:nvSpPr>
            <p:cNvPr id="3416" name="Freeform 352"/>
            <p:cNvSpPr>
              <a:spLocks noChangeAspect="1"/>
            </p:cNvSpPr>
            <p:nvPr/>
          </p:nvSpPr>
          <p:spPr bwMode="auto">
            <a:xfrm>
              <a:off x="4649" y="3964"/>
              <a:ext cx="24" cy="84"/>
            </a:xfrm>
            <a:custGeom>
              <a:avLst/>
              <a:gdLst>
                <a:gd name="T0" fmla="*/ 7 w 10"/>
                <a:gd name="T1" fmla="*/ 84 h 35"/>
                <a:gd name="T2" fmla="*/ 0 w 10"/>
                <a:gd name="T3" fmla="*/ 82 h 35"/>
                <a:gd name="T4" fmla="*/ 19 w 10"/>
                <a:gd name="T5" fmla="*/ 0 h 35"/>
                <a:gd name="T6" fmla="*/ 24 w 10"/>
                <a:gd name="T7" fmla="*/ 5 h 35"/>
                <a:gd name="T8" fmla="*/ 7 w 10"/>
                <a:gd name="T9" fmla="*/ 84 h 35"/>
                <a:gd name="T10" fmla="*/ 7 w 10"/>
                <a:gd name="T11" fmla="*/ 84 h 35"/>
                <a:gd name="T12" fmla="*/ 0 60000 65536"/>
                <a:gd name="T13" fmla="*/ 0 60000 65536"/>
                <a:gd name="T14" fmla="*/ 0 60000 65536"/>
                <a:gd name="T15" fmla="*/ 0 60000 65536"/>
                <a:gd name="T16" fmla="*/ 0 60000 65536"/>
                <a:gd name="T17" fmla="*/ 0 60000 65536"/>
                <a:gd name="T18" fmla="*/ 0 w 10"/>
                <a:gd name="T19" fmla="*/ 0 h 35"/>
                <a:gd name="T20" fmla="*/ 10 w 10"/>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10" h="35">
                  <a:moveTo>
                    <a:pt x="3" y="35"/>
                  </a:moveTo>
                  <a:lnTo>
                    <a:pt x="0" y="34"/>
                  </a:lnTo>
                  <a:lnTo>
                    <a:pt x="8" y="0"/>
                  </a:lnTo>
                  <a:lnTo>
                    <a:pt x="10" y="2"/>
                  </a:lnTo>
                  <a:lnTo>
                    <a:pt x="3" y="35"/>
                  </a:lnTo>
                  <a:close/>
                </a:path>
              </a:pathLst>
            </a:custGeom>
            <a:solidFill>
              <a:srgbClr val="000000"/>
            </a:solidFill>
            <a:ln w="9525">
              <a:noFill/>
              <a:round/>
              <a:headEnd/>
              <a:tailEnd/>
            </a:ln>
          </p:spPr>
          <p:txBody>
            <a:bodyPr lIns="82058" tIns="41029" rIns="82058" bIns="41029"/>
            <a:lstStyle/>
            <a:p>
              <a:endParaRPr lang="en-US"/>
            </a:p>
          </p:txBody>
        </p:sp>
        <p:sp>
          <p:nvSpPr>
            <p:cNvPr id="3417" name="Line 353"/>
            <p:cNvSpPr>
              <a:spLocks noChangeAspect="1" noChangeShapeType="1"/>
            </p:cNvSpPr>
            <p:nvPr/>
          </p:nvSpPr>
          <p:spPr bwMode="auto">
            <a:xfrm flipV="1">
              <a:off x="4653" y="3970"/>
              <a:ext cx="18" cy="76"/>
            </a:xfrm>
            <a:prstGeom prst="line">
              <a:avLst/>
            </a:prstGeom>
            <a:noFill/>
            <a:ln w="6350">
              <a:solidFill>
                <a:srgbClr val="000000"/>
              </a:solidFill>
              <a:round/>
              <a:headEnd/>
              <a:tailEnd/>
            </a:ln>
          </p:spPr>
          <p:txBody>
            <a:bodyPr/>
            <a:lstStyle/>
            <a:p>
              <a:endParaRPr lang="en-US"/>
            </a:p>
          </p:txBody>
        </p:sp>
        <p:grpSp>
          <p:nvGrpSpPr>
            <p:cNvPr id="3810" name="Group 358"/>
            <p:cNvGrpSpPr>
              <a:grpSpLocks noChangeAspect="1"/>
            </p:cNvGrpSpPr>
            <p:nvPr/>
          </p:nvGrpSpPr>
          <p:grpSpPr bwMode="auto">
            <a:xfrm>
              <a:off x="4408" y="3880"/>
              <a:ext cx="120" cy="84"/>
              <a:chOff x="3405" y="1158"/>
              <a:chExt cx="50" cy="35"/>
            </a:xfrm>
          </p:grpSpPr>
          <p:sp>
            <p:nvSpPr>
              <p:cNvPr id="3441" name="Line 354"/>
              <p:cNvSpPr>
                <a:spLocks noChangeAspect="1" noChangeShapeType="1"/>
              </p:cNvSpPr>
              <p:nvPr/>
            </p:nvSpPr>
            <p:spPr bwMode="auto">
              <a:xfrm flipH="1">
                <a:off x="3406" y="1166"/>
                <a:ext cx="47" cy="26"/>
              </a:xfrm>
              <a:prstGeom prst="line">
                <a:avLst/>
              </a:prstGeom>
              <a:noFill/>
              <a:ln w="6350">
                <a:solidFill>
                  <a:srgbClr val="000000"/>
                </a:solidFill>
                <a:round/>
                <a:headEnd/>
                <a:tailEnd/>
              </a:ln>
            </p:spPr>
            <p:txBody>
              <a:bodyPr/>
              <a:lstStyle/>
              <a:p>
                <a:endParaRPr lang="en-US"/>
              </a:p>
            </p:txBody>
          </p:sp>
          <p:sp>
            <p:nvSpPr>
              <p:cNvPr id="3442" name="Freeform 355"/>
              <p:cNvSpPr>
                <a:spLocks noChangeAspect="1"/>
              </p:cNvSpPr>
              <p:nvPr/>
            </p:nvSpPr>
            <p:spPr bwMode="auto">
              <a:xfrm>
                <a:off x="3405" y="1165"/>
                <a:ext cx="50" cy="28"/>
              </a:xfrm>
              <a:custGeom>
                <a:avLst/>
                <a:gdLst>
                  <a:gd name="T0" fmla="*/ 48 w 50"/>
                  <a:gd name="T1" fmla="*/ 0 h 28"/>
                  <a:gd name="T2" fmla="*/ 50 w 50"/>
                  <a:gd name="T3" fmla="*/ 1 h 28"/>
                  <a:gd name="T4" fmla="*/ 2 w 50"/>
                  <a:gd name="T5" fmla="*/ 28 h 28"/>
                  <a:gd name="T6" fmla="*/ 0 w 50"/>
                  <a:gd name="T7" fmla="*/ 28 h 28"/>
                  <a:gd name="T8" fmla="*/ 0 w 50"/>
                  <a:gd name="T9" fmla="*/ 26 h 28"/>
                  <a:gd name="T10" fmla="*/ 48 w 50"/>
                  <a:gd name="T11" fmla="*/ 0 h 28"/>
                  <a:gd name="T12" fmla="*/ 48 w 50"/>
                  <a:gd name="T13" fmla="*/ 0 h 28"/>
                  <a:gd name="T14" fmla="*/ 0 60000 65536"/>
                  <a:gd name="T15" fmla="*/ 0 60000 65536"/>
                  <a:gd name="T16" fmla="*/ 0 60000 65536"/>
                  <a:gd name="T17" fmla="*/ 0 60000 65536"/>
                  <a:gd name="T18" fmla="*/ 0 60000 65536"/>
                  <a:gd name="T19" fmla="*/ 0 60000 65536"/>
                  <a:gd name="T20" fmla="*/ 0 60000 65536"/>
                  <a:gd name="T21" fmla="*/ 0 w 50"/>
                  <a:gd name="T22" fmla="*/ 0 h 28"/>
                  <a:gd name="T23" fmla="*/ 50 w 50"/>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28">
                    <a:moveTo>
                      <a:pt x="48" y="0"/>
                    </a:moveTo>
                    <a:lnTo>
                      <a:pt x="50" y="1"/>
                    </a:lnTo>
                    <a:lnTo>
                      <a:pt x="2" y="28"/>
                    </a:lnTo>
                    <a:lnTo>
                      <a:pt x="0" y="28"/>
                    </a:lnTo>
                    <a:lnTo>
                      <a:pt x="0" y="26"/>
                    </a:lnTo>
                    <a:lnTo>
                      <a:pt x="48" y="0"/>
                    </a:lnTo>
                    <a:close/>
                  </a:path>
                </a:pathLst>
              </a:custGeom>
              <a:solidFill>
                <a:srgbClr val="000000"/>
              </a:solidFill>
              <a:ln w="9525">
                <a:noFill/>
                <a:round/>
                <a:headEnd/>
                <a:tailEnd/>
              </a:ln>
            </p:spPr>
            <p:txBody>
              <a:bodyPr lIns="82058" tIns="41029" rIns="82058" bIns="41029"/>
              <a:lstStyle/>
              <a:p>
                <a:endParaRPr lang="en-US"/>
              </a:p>
            </p:txBody>
          </p:sp>
          <p:sp>
            <p:nvSpPr>
              <p:cNvPr id="3443" name="Freeform 356"/>
              <p:cNvSpPr>
                <a:spLocks noChangeAspect="1"/>
              </p:cNvSpPr>
              <p:nvPr/>
            </p:nvSpPr>
            <p:spPr bwMode="auto">
              <a:xfrm>
                <a:off x="3405" y="1158"/>
                <a:ext cx="39" cy="24"/>
              </a:xfrm>
              <a:custGeom>
                <a:avLst/>
                <a:gdLst>
                  <a:gd name="T0" fmla="*/ 38 w 39"/>
                  <a:gd name="T1" fmla="*/ 0 h 24"/>
                  <a:gd name="T2" fmla="*/ 39 w 39"/>
                  <a:gd name="T3" fmla="*/ 2 h 24"/>
                  <a:gd name="T4" fmla="*/ 1 w 39"/>
                  <a:gd name="T5" fmla="*/ 24 h 24"/>
                  <a:gd name="T6" fmla="*/ 0 w 39"/>
                  <a:gd name="T7" fmla="*/ 22 h 24"/>
                  <a:gd name="T8" fmla="*/ 38 w 39"/>
                  <a:gd name="T9" fmla="*/ 0 h 24"/>
                  <a:gd name="T10" fmla="*/ 38 w 39"/>
                  <a:gd name="T11" fmla="*/ 0 h 24"/>
                  <a:gd name="T12" fmla="*/ 0 60000 65536"/>
                  <a:gd name="T13" fmla="*/ 0 60000 65536"/>
                  <a:gd name="T14" fmla="*/ 0 60000 65536"/>
                  <a:gd name="T15" fmla="*/ 0 60000 65536"/>
                  <a:gd name="T16" fmla="*/ 0 60000 65536"/>
                  <a:gd name="T17" fmla="*/ 0 60000 65536"/>
                  <a:gd name="T18" fmla="*/ 0 w 39"/>
                  <a:gd name="T19" fmla="*/ 0 h 24"/>
                  <a:gd name="T20" fmla="*/ 39 w 39"/>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39" h="24">
                    <a:moveTo>
                      <a:pt x="38" y="0"/>
                    </a:moveTo>
                    <a:lnTo>
                      <a:pt x="39" y="2"/>
                    </a:lnTo>
                    <a:lnTo>
                      <a:pt x="1" y="24"/>
                    </a:lnTo>
                    <a:lnTo>
                      <a:pt x="0" y="22"/>
                    </a:lnTo>
                    <a:lnTo>
                      <a:pt x="38" y="0"/>
                    </a:lnTo>
                    <a:close/>
                  </a:path>
                </a:pathLst>
              </a:custGeom>
              <a:solidFill>
                <a:srgbClr val="000000"/>
              </a:solidFill>
              <a:ln w="9525">
                <a:noFill/>
                <a:round/>
                <a:headEnd/>
                <a:tailEnd/>
              </a:ln>
            </p:spPr>
            <p:txBody>
              <a:bodyPr lIns="82058" tIns="41029" rIns="82058" bIns="41029"/>
              <a:lstStyle/>
              <a:p>
                <a:endParaRPr lang="en-US"/>
              </a:p>
            </p:txBody>
          </p:sp>
          <p:sp>
            <p:nvSpPr>
              <p:cNvPr id="3444" name="Line 357"/>
              <p:cNvSpPr>
                <a:spLocks noChangeAspect="1" noChangeShapeType="1"/>
              </p:cNvSpPr>
              <p:nvPr/>
            </p:nvSpPr>
            <p:spPr bwMode="auto">
              <a:xfrm flipH="1">
                <a:off x="3406" y="1160"/>
                <a:ext cx="37" cy="21"/>
              </a:xfrm>
              <a:prstGeom prst="line">
                <a:avLst/>
              </a:prstGeom>
              <a:noFill/>
              <a:ln w="6350">
                <a:solidFill>
                  <a:srgbClr val="000000"/>
                </a:solidFill>
                <a:round/>
                <a:headEnd/>
                <a:tailEnd/>
              </a:ln>
            </p:spPr>
            <p:txBody>
              <a:bodyPr/>
              <a:lstStyle/>
              <a:p>
                <a:endParaRPr lang="en-US"/>
              </a:p>
            </p:txBody>
          </p:sp>
        </p:grpSp>
        <p:sp>
          <p:nvSpPr>
            <p:cNvPr id="3419" name="Line 359"/>
            <p:cNvSpPr>
              <a:spLocks noChangeAspect="1" noChangeShapeType="1"/>
            </p:cNvSpPr>
            <p:nvPr/>
          </p:nvSpPr>
          <p:spPr bwMode="auto">
            <a:xfrm>
              <a:off x="4526" y="3764"/>
              <a:ext cx="2" cy="132"/>
            </a:xfrm>
            <a:prstGeom prst="line">
              <a:avLst/>
            </a:prstGeom>
            <a:noFill/>
            <a:ln w="6350">
              <a:solidFill>
                <a:srgbClr val="000000"/>
              </a:solidFill>
              <a:round/>
              <a:headEnd/>
              <a:tailEnd/>
            </a:ln>
          </p:spPr>
          <p:txBody>
            <a:bodyPr/>
            <a:lstStyle/>
            <a:p>
              <a:endParaRPr lang="en-US"/>
            </a:p>
          </p:txBody>
        </p:sp>
        <p:sp>
          <p:nvSpPr>
            <p:cNvPr id="3420" name="Freeform 360"/>
            <p:cNvSpPr>
              <a:spLocks noChangeAspect="1"/>
            </p:cNvSpPr>
            <p:nvPr/>
          </p:nvSpPr>
          <p:spPr bwMode="auto">
            <a:xfrm>
              <a:off x="4524" y="3760"/>
              <a:ext cx="4" cy="140"/>
            </a:xfrm>
            <a:custGeom>
              <a:avLst/>
              <a:gdLst>
                <a:gd name="T0" fmla="*/ 0 w 2"/>
                <a:gd name="T1" fmla="*/ 2 h 58"/>
                <a:gd name="T2" fmla="*/ 4 w 2"/>
                <a:gd name="T3" fmla="*/ 0 h 58"/>
                <a:gd name="T4" fmla="*/ 4 w 2"/>
                <a:gd name="T5" fmla="*/ 140 h 58"/>
                <a:gd name="T6" fmla="*/ 0 w 2"/>
                <a:gd name="T7" fmla="*/ 138 h 58"/>
                <a:gd name="T8" fmla="*/ 0 w 2"/>
                <a:gd name="T9" fmla="*/ 2 h 58"/>
                <a:gd name="T10" fmla="*/ 0 w 2"/>
                <a:gd name="T11" fmla="*/ 2 h 58"/>
                <a:gd name="T12" fmla="*/ 0 60000 65536"/>
                <a:gd name="T13" fmla="*/ 0 60000 65536"/>
                <a:gd name="T14" fmla="*/ 0 60000 65536"/>
                <a:gd name="T15" fmla="*/ 0 60000 65536"/>
                <a:gd name="T16" fmla="*/ 0 60000 65536"/>
                <a:gd name="T17" fmla="*/ 0 60000 65536"/>
                <a:gd name="T18" fmla="*/ 0 w 2"/>
                <a:gd name="T19" fmla="*/ 0 h 58"/>
                <a:gd name="T20" fmla="*/ 2 w 2"/>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2" h="58">
                  <a:moveTo>
                    <a:pt x="0" y="1"/>
                  </a:moveTo>
                  <a:lnTo>
                    <a:pt x="2" y="0"/>
                  </a:lnTo>
                  <a:lnTo>
                    <a:pt x="2" y="58"/>
                  </a:lnTo>
                  <a:lnTo>
                    <a:pt x="0" y="57"/>
                  </a:lnTo>
                  <a:lnTo>
                    <a:pt x="0" y="1"/>
                  </a:lnTo>
                  <a:close/>
                </a:path>
              </a:pathLst>
            </a:custGeom>
            <a:solidFill>
              <a:srgbClr val="000000"/>
            </a:solidFill>
            <a:ln w="9525">
              <a:noFill/>
              <a:round/>
              <a:headEnd/>
              <a:tailEnd/>
            </a:ln>
          </p:spPr>
          <p:txBody>
            <a:bodyPr lIns="82058" tIns="41029" rIns="82058" bIns="41029"/>
            <a:lstStyle/>
            <a:p>
              <a:endParaRPr lang="en-US"/>
            </a:p>
          </p:txBody>
        </p:sp>
        <p:grpSp>
          <p:nvGrpSpPr>
            <p:cNvPr id="3811" name="Group 365"/>
            <p:cNvGrpSpPr>
              <a:grpSpLocks noChangeAspect="1"/>
            </p:cNvGrpSpPr>
            <p:nvPr/>
          </p:nvGrpSpPr>
          <p:grpSpPr bwMode="auto">
            <a:xfrm>
              <a:off x="4408" y="3696"/>
              <a:ext cx="120" cy="84"/>
              <a:chOff x="3405" y="1081"/>
              <a:chExt cx="50" cy="35"/>
            </a:xfrm>
          </p:grpSpPr>
          <p:sp>
            <p:nvSpPr>
              <p:cNvPr id="3437" name="Line 361"/>
              <p:cNvSpPr>
                <a:spLocks noChangeAspect="1" noChangeShapeType="1"/>
              </p:cNvSpPr>
              <p:nvPr/>
            </p:nvSpPr>
            <p:spPr bwMode="auto">
              <a:xfrm>
                <a:off x="3406" y="1082"/>
                <a:ext cx="47" cy="26"/>
              </a:xfrm>
              <a:prstGeom prst="line">
                <a:avLst/>
              </a:prstGeom>
              <a:noFill/>
              <a:ln w="6350">
                <a:solidFill>
                  <a:srgbClr val="000000"/>
                </a:solidFill>
                <a:round/>
                <a:headEnd/>
                <a:tailEnd/>
              </a:ln>
            </p:spPr>
            <p:txBody>
              <a:bodyPr/>
              <a:lstStyle/>
              <a:p>
                <a:endParaRPr lang="en-US"/>
              </a:p>
            </p:txBody>
          </p:sp>
          <p:sp>
            <p:nvSpPr>
              <p:cNvPr id="3438" name="Freeform 362"/>
              <p:cNvSpPr>
                <a:spLocks noChangeAspect="1"/>
              </p:cNvSpPr>
              <p:nvPr/>
            </p:nvSpPr>
            <p:spPr bwMode="auto">
              <a:xfrm>
                <a:off x="3405" y="1081"/>
                <a:ext cx="50" cy="28"/>
              </a:xfrm>
              <a:custGeom>
                <a:avLst/>
                <a:gdLst>
                  <a:gd name="T0" fmla="*/ 0 w 50"/>
                  <a:gd name="T1" fmla="*/ 2 h 28"/>
                  <a:gd name="T2" fmla="*/ 0 w 50"/>
                  <a:gd name="T3" fmla="*/ 0 h 28"/>
                  <a:gd name="T4" fmla="*/ 2 w 50"/>
                  <a:gd name="T5" fmla="*/ 0 h 28"/>
                  <a:gd name="T6" fmla="*/ 50 w 50"/>
                  <a:gd name="T7" fmla="*/ 27 h 28"/>
                  <a:gd name="T8" fmla="*/ 48 w 50"/>
                  <a:gd name="T9" fmla="*/ 28 h 28"/>
                  <a:gd name="T10" fmla="*/ 0 w 50"/>
                  <a:gd name="T11" fmla="*/ 2 h 28"/>
                  <a:gd name="T12" fmla="*/ 0 w 50"/>
                  <a:gd name="T13" fmla="*/ 2 h 28"/>
                  <a:gd name="T14" fmla="*/ 0 60000 65536"/>
                  <a:gd name="T15" fmla="*/ 0 60000 65536"/>
                  <a:gd name="T16" fmla="*/ 0 60000 65536"/>
                  <a:gd name="T17" fmla="*/ 0 60000 65536"/>
                  <a:gd name="T18" fmla="*/ 0 60000 65536"/>
                  <a:gd name="T19" fmla="*/ 0 60000 65536"/>
                  <a:gd name="T20" fmla="*/ 0 60000 65536"/>
                  <a:gd name="T21" fmla="*/ 0 w 50"/>
                  <a:gd name="T22" fmla="*/ 0 h 28"/>
                  <a:gd name="T23" fmla="*/ 50 w 50"/>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28">
                    <a:moveTo>
                      <a:pt x="0" y="2"/>
                    </a:moveTo>
                    <a:lnTo>
                      <a:pt x="0" y="0"/>
                    </a:lnTo>
                    <a:lnTo>
                      <a:pt x="2" y="0"/>
                    </a:lnTo>
                    <a:lnTo>
                      <a:pt x="50" y="27"/>
                    </a:lnTo>
                    <a:lnTo>
                      <a:pt x="48" y="28"/>
                    </a:lnTo>
                    <a:lnTo>
                      <a:pt x="0" y="2"/>
                    </a:lnTo>
                    <a:close/>
                  </a:path>
                </a:pathLst>
              </a:custGeom>
              <a:solidFill>
                <a:srgbClr val="000000"/>
              </a:solidFill>
              <a:ln w="9525">
                <a:noFill/>
                <a:round/>
                <a:headEnd/>
                <a:tailEnd/>
              </a:ln>
            </p:spPr>
            <p:txBody>
              <a:bodyPr lIns="82058" tIns="41029" rIns="82058" bIns="41029"/>
              <a:lstStyle/>
              <a:p>
                <a:endParaRPr lang="en-US"/>
              </a:p>
            </p:txBody>
          </p:sp>
          <p:sp>
            <p:nvSpPr>
              <p:cNvPr id="3439" name="Freeform 363"/>
              <p:cNvSpPr>
                <a:spLocks noChangeAspect="1"/>
              </p:cNvSpPr>
              <p:nvPr/>
            </p:nvSpPr>
            <p:spPr bwMode="auto">
              <a:xfrm>
                <a:off x="3405" y="1092"/>
                <a:ext cx="39" cy="24"/>
              </a:xfrm>
              <a:custGeom>
                <a:avLst/>
                <a:gdLst>
                  <a:gd name="T0" fmla="*/ 0 w 39"/>
                  <a:gd name="T1" fmla="*/ 2 h 24"/>
                  <a:gd name="T2" fmla="*/ 1 w 39"/>
                  <a:gd name="T3" fmla="*/ 0 h 24"/>
                  <a:gd name="T4" fmla="*/ 39 w 39"/>
                  <a:gd name="T5" fmla="*/ 22 h 24"/>
                  <a:gd name="T6" fmla="*/ 38 w 39"/>
                  <a:gd name="T7" fmla="*/ 24 h 24"/>
                  <a:gd name="T8" fmla="*/ 0 w 39"/>
                  <a:gd name="T9" fmla="*/ 2 h 24"/>
                  <a:gd name="T10" fmla="*/ 0 w 39"/>
                  <a:gd name="T11" fmla="*/ 2 h 24"/>
                  <a:gd name="T12" fmla="*/ 0 60000 65536"/>
                  <a:gd name="T13" fmla="*/ 0 60000 65536"/>
                  <a:gd name="T14" fmla="*/ 0 60000 65536"/>
                  <a:gd name="T15" fmla="*/ 0 60000 65536"/>
                  <a:gd name="T16" fmla="*/ 0 60000 65536"/>
                  <a:gd name="T17" fmla="*/ 0 60000 65536"/>
                  <a:gd name="T18" fmla="*/ 0 w 39"/>
                  <a:gd name="T19" fmla="*/ 0 h 24"/>
                  <a:gd name="T20" fmla="*/ 39 w 39"/>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39" h="24">
                    <a:moveTo>
                      <a:pt x="0" y="2"/>
                    </a:moveTo>
                    <a:lnTo>
                      <a:pt x="1" y="0"/>
                    </a:lnTo>
                    <a:lnTo>
                      <a:pt x="39" y="22"/>
                    </a:lnTo>
                    <a:lnTo>
                      <a:pt x="38" y="24"/>
                    </a:lnTo>
                    <a:lnTo>
                      <a:pt x="0" y="2"/>
                    </a:lnTo>
                    <a:close/>
                  </a:path>
                </a:pathLst>
              </a:custGeom>
              <a:solidFill>
                <a:srgbClr val="000000"/>
              </a:solidFill>
              <a:ln w="9525">
                <a:noFill/>
                <a:round/>
                <a:headEnd/>
                <a:tailEnd/>
              </a:ln>
            </p:spPr>
            <p:txBody>
              <a:bodyPr lIns="82058" tIns="41029" rIns="82058" bIns="41029"/>
              <a:lstStyle/>
              <a:p>
                <a:endParaRPr lang="en-US"/>
              </a:p>
            </p:txBody>
          </p:sp>
          <p:sp>
            <p:nvSpPr>
              <p:cNvPr id="3440" name="Line 364"/>
              <p:cNvSpPr>
                <a:spLocks noChangeAspect="1" noChangeShapeType="1"/>
              </p:cNvSpPr>
              <p:nvPr/>
            </p:nvSpPr>
            <p:spPr bwMode="auto">
              <a:xfrm>
                <a:off x="3406" y="1093"/>
                <a:ext cx="37" cy="21"/>
              </a:xfrm>
              <a:prstGeom prst="line">
                <a:avLst/>
              </a:prstGeom>
              <a:noFill/>
              <a:ln w="6350">
                <a:solidFill>
                  <a:srgbClr val="000000"/>
                </a:solidFill>
                <a:round/>
                <a:headEnd/>
                <a:tailEnd/>
              </a:ln>
            </p:spPr>
            <p:txBody>
              <a:bodyPr/>
              <a:lstStyle/>
              <a:p>
                <a:endParaRPr lang="en-US"/>
              </a:p>
            </p:txBody>
          </p:sp>
        </p:grpSp>
        <p:sp>
          <p:nvSpPr>
            <p:cNvPr id="3422" name="Line 366"/>
            <p:cNvSpPr>
              <a:spLocks noChangeAspect="1" noChangeShapeType="1"/>
            </p:cNvSpPr>
            <p:nvPr/>
          </p:nvSpPr>
          <p:spPr bwMode="auto">
            <a:xfrm flipV="1">
              <a:off x="4296" y="3698"/>
              <a:ext cx="112" cy="62"/>
            </a:xfrm>
            <a:prstGeom prst="line">
              <a:avLst/>
            </a:prstGeom>
            <a:noFill/>
            <a:ln w="6350">
              <a:solidFill>
                <a:srgbClr val="000000"/>
              </a:solidFill>
              <a:round/>
              <a:headEnd/>
              <a:tailEnd/>
            </a:ln>
          </p:spPr>
          <p:txBody>
            <a:bodyPr/>
            <a:lstStyle/>
            <a:p>
              <a:endParaRPr lang="en-US"/>
            </a:p>
          </p:txBody>
        </p:sp>
        <p:sp>
          <p:nvSpPr>
            <p:cNvPr id="3423" name="Freeform 367"/>
            <p:cNvSpPr>
              <a:spLocks noChangeAspect="1"/>
            </p:cNvSpPr>
            <p:nvPr/>
          </p:nvSpPr>
          <p:spPr bwMode="auto">
            <a:xfrm>
              <a:off x="4290" y="3696"/>
              <a:ext cx="118" cy="68"/>
            </a:xfrm>
            <a:custGeom>
              <a:avLst/>
              <a:gdLst>
                <a:gd name="T0" fmla="*/ 5 w 49"/>
                <a:gd name="T1" fmla="*/ 68 h 28"/>
                <a:gd name="T2" fmla="*/ 0 w 49"/>
                <a:gd name="T3" fmla="*/ 66 h 28"/>
                <a:gd name="T4" fmla="*/ 118 w 49"/>
                <a:gd name="T5" fmla="*/ 0 h 28"/>
                <a:gd name="T6" fmla="*/ 118 w 49"/>
                <a:gd name="T7" fmla="*/ 0 h 28"/>
                <a:gd name="T8" fmla="*/ 118 w 49"/>
                <a:gd name="T9" fmla="*/ 5 h 28"/>
                <a:gd name="T10" fmla="*/ 5 w 49"/>
                <a:gd name="T11" fmla="*/ 68 h 28"/>
                <a:gd name="T12" fmla="*/ 5 w 49"/>
                <a:gd name="T13" fmla="*/ 68 h 28"/>
                <a:gd name="T14" fmla="*/ 0 60000 65536"/>
                <a:gd name="T15" fmla="*/ 0 60000 65536"/>
                <a:gd name="T16" fmla="*/ 0 60000 65536"/>
                <a:gd name="T17" fmla="*/ 0 60000 65536"/>
                <a:gd name="T18" fmla="*/ 0 60000 65536"/>
                <a:gd name="T19" fmla="*/ 0 60000 65536"/>
                <a:gd name="T20" fmla="*/ 0 60000 65536"/>
                <a:gd name="T21" fmla="*/ 0 w 49"/>
                <a:gd name="T22" fmla="*/ 0 h 28"/>
                <a:gd name="T23" fmla="*/ 49 w 49"/>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28">
                  <a:moveTo>
                    <a:pt x="2" y="28"/>
                  </a:moveTo>
                  <a:lnTo>
                    <a:pt x="0" y="27"/>
                  </a:lnTo>
                  <a:lnTo>
                    <a:pt x="49" y="0"/>
                  </a:lnTo>
                  <a:lnTo>
                    <a:pt x="49" y="2"/>
                  </a:lnTo>
                  <a:lnTo>
                    <a:pt x="2" y="28"/>
                  </a:lnTo>
                  <a:close/>
                </a:path>
              </a:pathLst>
            </a:custGeom>
            <a:solidFill>
              <a:srgbClr val="000000"/>
            </a:solidFill>
            <a:ln w="9525">
              <a:noFill/>
              <a:round/>
              <a:headEnd/>
              <a:tailEnd/>
            </a:ln>
          </p:spPr>
          <p:txBody>
            <a:bodyPr lIns="82058" tIns="41029" rIns="82058" bIns="41029"/>
            <a:lstStyle/>
            <a:p>
              <a:endParaRPr lang="en-US"/>
            </a:p>
          </p:txBody>
        </p:sp>
        <p:grpSp>
          <p:nvGrpSpPr>
            <p:cNvPr id="3812" name="Group 372"/>
            <p:cNvGrpSpPr>
              <a:grpSpLocks noChangeAspect="1"/>
            </p:cNvGrpSpPr>
            <p:nvPr/>
          </p:nvGrpSpPr>
          <p:grpSpPr bwMode="auto">
            <a:xfrm>
              <a:off x="4290" y="3760"/>
              <a:ext cx="30" cy="138"/>
              <a:chOff x="3356" y="1108"/>
              <a:chExt cx="12" cy="57"/>
            </a:xfrm>
          </p:grpSpPr>
          <p:sp>
            <p:nvSpPr>
              <p:cNvPr id="3433" name="Line 368"/>
              <p:cNvSpPr>
                <a:spLocks noChangeAspect="1" noChangeShapeType="1"/>
              </p:cNvSpPr>
              <p:nvPr/>
            </p:nvSpPr>
            <p:spPr bwMode="auto">
              <a:xfrm flipV="1">
                <a:off x="3357" y="1109"/>
                <a:ext cx="1" cy="55"/>
              </a:xfrm>
              <a:prstGeom prst="line">
                <a:avLst/>
              </a:prstGeom>
              <a:noFill/>
              <a:ln w="6350">
                <a:solidFill>
                  <a:srgbClr val="000000"/>
                </a:solidFill>
                <a:round/>
                <a:headEnd/>
                <a:tailEnd/>
              </a:ln>
            </p:spPr>
            <p:txBody>
              <a:bodyPr/>
              <a:lstStyle/>
              <a:p>
                <a:endParaRPr lang="en-US"/>
              </a:p>
            </p:txBody>
          </p:sp>
          <p:sp>
            <p:nvSpPr>
              <p:cNvPr id="3434" name="Freeform 369"/>
              <p:cNvSpPr>
                <a:spLocks noChangeAspect="1"/>
              </p:cNvSpPr>
              <p:nvPr/>
            </p:nvSpPr>
            <p:spPr bwMode="auto">
              <a:xfrm>
                <a:off x="3356" y="1108"/>
                <a:ext cx="2" cy="57"/>
              </a:xfrm>
              <a:custGeom>
                <a:avLst/>
                <a:gdLst>
                  <a:gd name="T0" fmla="*/ 2 w 2"/>
                  <a:gd name="T1" fmla="*/ 57 h 57"/>
                  <a:gd name="T2" fmla="*/ 1 w 2"/>
                  <a:gd name="T3" fmla="*/ 57 h 57"/>
                  <a:gd name="T4" fmla="*/ 0 w 2"/>
                  <a:gd name="T5" fmla="*/ 57 h 57"/>
                  <a:gd name="T6" fmla="*/ 0 w 2"/>
                  <a:gd name="T7" fmla="*/ 0 h 57"/>
                  <a:gd name="T8" fmla="*/ 2 w 2"/>
                  <a:gd name="T9" fmla="*/ 1 h 57"/>
                  <a:gd name="T10" fmla="*/ 2 w 2"/>
                  <a:gd name="T11" fmla="*/ 57 h 57"/>
                  <a:gd name="T12" fmla="*/ 2 w 2"/>
                  <a:gd name="T13" fmla="*/ 57 h 57"/>
                  <a:gd name="T14" fmla="*/ 0 60000 65536"/>
                  <a:gd name="T15" fmla="*/ 0 60000 65536"/>
                  <a:gd name="T16" fmla="*/ 0 60000 65536"/>
                  <a:gd name="T17" fmla="*/ 0 60000 65536"/>
                  <a:gd name="T18" fmla="*/ 0 60000 65536"/>
                  <a:gd name="T19" fmla="*/ 0 60000 65536"/>
                  <a:gd name="T20" fmla="*/ 0 60000 65536"/>
                  <a:gd name="T21" fmla="*/ 0 w 2"/>
                  <a:gd name="T22" fmla="*/ 0 h 57"/>
                  <a:gd name="T23" fmla="*/ 2 w 2"/>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57">
                    <a:moveTo>
                      <a:pt x="2" y="57"/>
                    </a:moveTo>
                    <a:lnTo>
                      <a:pt x="1" y="57"/>
                    </a:lnTo>
                    <a:lnTo>
                      <a:pt x="0" y="57"/>
                    </a:lnTo>
                    <a:lnTo>
                      <a:pt x="0" y="0"/>
                    </a:lnTo>
                    <a:lnTo>
                      <a:pt x="2" y="1"/>
                    </a:lnTo>
                    <a:lnTo>
                      <a:pt x="2" y="57"/>
                    </a:lnTo>
                    <a:close/>
                  </a:path>
                </a:pathLst>
              </a:custGeom>
              <a:solidFill>
                <a:srgbClr val="000000"/>
              </a:solidFill>
              <a:ln w="9525">
                <a:noFill/>
                <a:round/>
                <a:headEnd/>
                <a:tailEnd/>
              </a:ln>
            </p:spPr>
            <p:txBody>
              <a:bodyPr lIns="82058" tIns="41029" rIns="82058" bIns="41029"/>
              <a:lstStyle/>
              <a:p>
                <a:endParaRPr lang="en-US"/>
              </a:p>
            </p:txBody>
          </p:sp>
          <p:sp>
            <p:nvSpPr>
              <p:cNvPr id="3435" name="Rectangle 370"/>
              <p:cNvSpPr>
                <a:spLocks noChangeAspect="1" noChangeArrowheads="1"/>
              </p:cNvSpPr>
              <p:nvPr/>
            </p:nvSpPr>
            <p:spPr bwMode="auto">
              <a:xfrm>
                <a:off x="3366" y="1115"/>
                <a:ext cx="2" cy="44"/>
              </a:xfrm>
              <a:prstGeom prst="rect">
                <a:avLst/>
              </a:prstGeom>
              <a:solidFill>
                <a:srgbClr val="000000"/>
              </a:solidFill>
              <a:ln w="9525">
                <a:noFill/>
                <a:miter lim="800000"/>
                <a:headEnd/>
                <a:tailEnd/>
              </a:ln>
            </p:spPr>
            <p:txBody>
              <a:bodyPr lIns="82058" tIns="41029" rIns="82058" bIns="41029"/>
              <a:lstStyle/>
              <a:p>
                <a:pPr defTabSz="820738" eaLnBrk="0" hangingPunct="0"/>
                <a:endParaRPr lang="en-US" sz="1300">
                  <a:ea typeface="ＭＳ Ｐゴシック" pitchFamily="1" charset="-128"/>
                </a:endParaRPr>
              </a:p>
            </p:txBody>
          </p:sp>
          <p:sp>
            <p:nvSpPr>
              <p:cNvPr id="3436" name="Line 371"/>
              <p:cNvSpPr>
                <a:spLocks noChangeAspect="1" noChangeShapeType="1"/>
              </p:cNvSpPr>
              <p:nvPr/>
            </p:nvSpPr>
            <p:spPr bwMode="auto">
              <a:xfrm flipV="1">
                <a:off x="3367" y="1116"/>
                <a:ext cx="1" cy="42"/>
              </a:xfrm>
              <a:prstGeom prst="line">
                <a:avLst/>
              </a:prstGeom>
              <a:noFill/>
              <a:ln w="6350">
                <a:solidFill>
                  <a:srgbClr val="000000"/>
                </a:solidFill>
                <a:round/>
                <a:headEnd/>
                <a:tailEnd/>
              </a:ln>
            </p:spPr>
            <p:txBody>
              <a:bodyPr/>
              <a:lstStyle/>
              <a:p>
                <a:endParaRPr lang="en-US"/>
              </a:p>
            </p:txBody>
          </p:sp>
        </p:grpSp>
        <p:sp>
          <p:nvSpPr>
            <p:cNvPr id="3425" name="Line 373"/>
            <p:cNvSpPr>
              <a:spLocks noChangeAspect="1" noChangeShapeType="1"/>
            </p:cNvSpPr>
            <p:nvPr/>
          </p:nvSpPr>
          <p:spPr bwMode="auto">
            <a:xfrm flipH="1" flipV="1">
              <a:off x="4296" y="3900"/>
              <a:ext cx="112" cy="62"/>
            </a:xfrm>
            <a:prstGeom prst="line">
              <a:avLst/>
            </a:prstGeom>
            <a:noFill/>
            <a:ln w="6350">
              <a:solidFill>
                <a:srgbClr val="000000"/>
              </a:solidFill>
              <a:round/>
              <a:headEnd/>
              <a:tailEnd/>
            </a:ln>
          </p:spPr>
          <p:txBody>
            <a:bodyPr/>
            <a:lstStyle/>
            <a:p>
              <a:endParaRPr lang="en-US"/>
            </a:p>
          </p:txBody>
        </p:sp>
        <p:sp>
          <p:nvSpPr>
            <p:cNvPr id="3426" name="Freeform 374"/>
            <p:cNvSpPr>
              <a:spLocks noChangeAspect="1"/>
            </p:cNvSpPr>
            <p:nvPr/>
          </p:nvSpPr>
          <p:spPr bwMode="auto">
            <a:xfrm>
              <a:off x="4294" y="3898"/>
              <a:ext cx="114" cy="66"/>
            </a:xfrm>
            <a:custGeom>
              <a:avLst/>
              <a:gdLst>
                <a:gd name="T0" fmla="*/ 114 w 48"/>
                <a:gd name="T1" fmla="*/ 61 h 28"/>
                <a:gd name="T2" fmla="*/ 114 w 48"/>
                <a:gd name="T3" fmla="*/ 66 h 28"/>
                <a:gd name="T4" fmla="*/ 114 w 48"/>
                <a:gd name="T5" fmla="*/ 66 h 28"/>
                <a:gd name="T6" fmla="*/ 0 w 48"/>
                <a:gd name="T7" fmla="*/ 2 h 28"/>
                <a:gd name="T8" fmla="*/ 0 w 48"/>
                <a:gd name="T9" fmla="*/ 0 h 28"/>
                <a:gd name="T10" fmla="*/ 2 w 48"/>
                <a:gd name="T11" fmla="*/ 0 h 28"/>
                <a:gd name="T12" fmla="*/ 114 w 48"/>
                <a:gd name="T13" fmla="*/ 61 h 28"/>
                <a:gd name="T14" fmla="*/ 114 w 48"/>
                <a:gd name="T15" fmla="*/ 61 h 28"/>
                <a:gd name="T16" fmla="*/ 0 60000 65536"/>
                <a:gd name="T17" fmla="*/ 0 60000 65536"/>
                <a:gd name="T18" fmla="*/ 0 60000 65536"/>
                <a:gd name="T19" fmla="*/ 0 60000 65536"/>
                <a:gd name="T20" fmla="*/ 0 60000 65536"/>
                <a:gd name="T21" fmla="*/ 0 60000 65536"/>
                <a:gd name="T22" fmla="*/ 0 60000 65536"/>
                <a:gd name="T23" fmla="*/ 0 60000 65536"/>
                <a:gd name="T24" fmla="*/ 0 w 48"/>
                <a:gd name="T25" fmla="*/ 0 h 28"/>
                <a:gd name="T26" fmla="*/ 48 w 48"/>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 h="28">
                  <a:moveTo>
                    <a:pt x="48" y="26"/>
                  </a:moveTo>
                  <a:lnTo>
                    <a:pt x="48" y="28"/>
                  </a:lnTo>
                  <a:lnTo>
                    <a:pt x="0" y="1"/>
                  </a:lnTo>
                  <a:lnTo>
                    <a:pt x="0" y="0"/>
                  </a:lnTo>
                  <a:lnTo>
                    <a:pt x="1" y="0"/>
                  </a:lnTo>
                  <a:lnTo>
                    <a:pt x="48" y="26"/>
                  </a:lnTo>
                  <a:close/>
                </a:path>
              </a:pathLst>
            </a:custGeom>
            <a:solidFill>
              <a:srgbClr val="000000"/>
            </a:solidFill>
            <a:ln w="9525">
              <a:noFill/>
              <a:round/>
              <a:headEnd/>
              <a:tailEnd/>
            </a:ln>
          </p:spPr>
          <p:txBody>
            <a:bodyPr lIns="82058" tIns="41029" rIns="82058" bIns="41029"/>
            <a:lstStyle/>
            <a:p>
              <a:endParaRPr lang="en-US"/>
            </a:p>
          </p:txBody>
        </p:sp>
        <p:sp>
          <p:nvSpPr>
            <p:cNvPr id="3427" name="Rectangle 375"/>
            <p:cNvSpPr>
              <a:spLocks noChangeAspect="1" noChangeArrowheads="1"/>
            </p:cNvSpPr>
            <p:nvPr/>
          </p:nvSpPr>
          <p:spPr bwMode="auto">
            <a:xfrm>
              <a:off x="4349" y="3498"/>
              <a:ext cx="108" cy="142"/>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Cl</a:t>
              </a:r>
              <a:endParaRPr lang="en-US" sz="1300">
                <a:ea typeface="ＭＳ Ｐゴシック" pitchFamily="1" charset="-128"/>
              </a:endParaRPr>
            </a:p>
          </p:txBody>
        </p:sp>
        <p:sp>
          <p:nvSpPr>
            <p:cNvPr id="3428" name="Line 378"/>
            <p:cNvSpPr>
              <a:spLocks noChangeAspect="1" noChangeShapeType="1"/>
            </p:cNvSpPr>
            <p:nvPr/>
          </p:nvSpPr>
          <p:spPr bwMode="auto">
            <a:xfrm>
              <a:off x="4408" y="3614"/>
              <a:ext cx="2" cy="80"/>
            </a:xfrm>
            <a:prstGeom prst="line">
              <a:avLst/>
            </a:prstGeom>
            <a:noFill/>
            <a:ln w="6350">
              <a:solidFill>
                <a:srgbClr val="000000"/>
              </a:solidFill>
              <a:round/>
              <a:headEnd/>
              <a:tailEnd/>
            </a:ln>
          </p:spPr>
          <p:txBody>
            <a:bodyPr/>
            <a:lstStyle/>
            <a:p>
              <a:endParaRPr lang="en-US"/>
            </a:p>
          </p:txBody>
        </p:sp>
        <p:sp>
          <p:nvSpPr>
            <p:cNvPr id="3429" name="Freeform 379"/>
            <p:cNvSpPr>
              <a:spLocks noChangeAspect="1"/>
            </p:cNvSpPr>
            <p:nvPr/>
          </p:nvSpPr>
          <p:spPr bwMode="auto">
            <a:xfrm>
              <a:off x="4408" y="3612"/>
              <a:ext cx="6" cy="84"/>
            </a:xfrm>
            <a:custGeom>
              <a:avLst/>
              <a:gdLst>
                <a:gd name="T0" fmla="*/ 0 w 2"/>
                <a:gd name="T1" fmla="*/ 0 h 35"/>
                <a:gd name="T2" fmla="*/ 6 w 2"/>
                <a:gd name="T3" fmla="*/ 0 h 35"/>
                <a:gd name="T4" fmla="*/ 6 w 2"/>
                <a:gd name="T5" fmla="*/ 84 h 35"/>
                <a:gd name="T6" fmla="*/ 0 w 2"/>
                <a:gd name="T7" fmla="*/ 84 h 35"/>
                <a:gd name="T8" fmla="*/ 0 w 2"/>
                <a:gd name="T9" fmla="*/ 84 h 35"/>
                <a:gd name="T10" fmla="*/ 0 w 2"/>
                <a:gd name="T11" fmla="*/ 0 h 35"/>
                <a:gd name="T12" fmla="*/ 0 w 2"/>
                <a:gd name="T13" fmla="*/ 0 h 35"/>
                <a:gd name="T14" fmla="*/ 0 60000 65536"/>
                <a:gd name="T15" fmla="*/ 0 60000 65536"/>
                <a:gd name="T16" fmla="*/ 0 60000 65536"/>
                <a:gd name="T17" fmla="*/ 0 60000 65536"/>
                <a:gd name="T18" fmla="*/ 0 60000 65536"/>
                <a:gd name="T19" fmla="*/ 0 60000 65536"/>
                <a:gd name="T20" fmla="*/ 0 60000 65536"/>
                <a:gd name="T21" fmla="*/ 0 w 2"/>
                <a:gd name="T22" fmla="*/ 0 h 35"/>
                <a:gd name="T23" fmla="*/ 2 w 2"/>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5">
                  <a:moveTo>
                    <a:pt x="0" y="0"/>
                  </a:moveTo>
                  <a:lnTo>
                    <a:pt x="2" y="0"/>
                  </a:lnTo>
                  <a:lnTo>
                    <a:pt x="2" y="35"/>
                  </a:lnTo>
                  <a:lnTo>
                    <a:pt x="0" y="35"/>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430" name="Rectangle 380"/>
            <p:cNvSpPr>
              <a:spLocks noChangeAspect="1" noChangeArrowheads="1"/>
            </p:cNvSpPr>
            <p:nvPr/>
          </p:nvSpPr>
          <p:spPr bwMode="auto">
            <a:xfrm>
              <a:off x="4084" y="3894"/>
              <a:ext cx="108" cy="141"/>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Cl</a:t>
              </a:r>
              <a:endParaRPr lang="en-US" sz="1300">
                <a:ea typeface="ＭＳ Ｐゴシック" pitchFamily="1" charset="-128"/>
              </a:endParaRPr>
            </a:p>
          </p:txBody>
        </p:sp>
        <p:sp>
          <p:nvSpPr>
            <p:cNvPr id="3431" name="Line 383"/>
            <p:cNvSpPr>
              <a:spLocks noChangeAspect="1" noChangeShapeType="1"/>
            </p:cNvSpPr>
            <p:nvPr/>
          </p:nvSpPr>
          <p:spPr bwMode="auto">
            <a:xfrm flipV="1">
              <a:off x="4202" y="3900"/>
              <a:ext cx="88" cy="50"/>
            </a:xfrm>
            <a:prstGeom prst="line">
              <a:avLst/>
            </a:prstGeom>
            <a:noFill/>
            <a:ln w="6350">
              <a:solidFill>
                <a:srgbClr val="000000"/>
              </a:solidFill>
              <a:round/>
              <a:headEnd/>
              <a:tailEnd/>
            </a:ln>
          </p:spPr>
          <p:txBody>
            <a:bodyPr/>
            <a:lstStyle/>
            <a:p>
              <a:endParaRPr lang="en-US"/>
            </a:p>
          </p:txBody>
        </p:sp>
        <p:sp>
          <p:nvSpPr>
            <p:cNvPr id="3432" name="Freeform 384"/>
            <p:cNvSpPr>
              <a:spLocks noChangeAspect="1"/>
            </p:cNvSpPr>
            <p:nvPr/>
          </p:nvSpPr>
          <p:spPr bwMode="auto">
            <a:xfrm>
              <a:off x="4200" y="3898"/>
              <a:ext cx="94" cy="54"/>
            </a:xfrm>
            <a:custGeom>
              <a:avLst/>
              <a:gdLst>
                <a:gd name="T0" fmla="*/ 2 w 39"/>
                <a:gd name="T1" fmla="*/ 54 h 23"/>
                <a:gd name="T2" fmla="*/ 0 w 39"/>
                <a:gd name="T3" fmla="*/ 49 h 23"/>
                <a:gd name="T4" fmla="*/ 92 w 39"/>
                <a:gd name="T5" fmla="*/ 0 h 23"/>
                <a:gd name="T6" fmla="*/ 94 w 39"/>
                <a:gd name="T7" fmla="*/ 0 h 23"/>
                <a:gd name="T8" fmla="*/ 94 w 39"/>
                <a:gd name="T9" fmla="*/ 2 h 23"/>
                <a:gd name="T10" fmla="*/ 2 w 39"/>
                <a:gd name="T11" fmla="*/ 54 h 23"/>
                <a:gd name="T12" fmla="*/ 2 w 39"/>
                <a:gd name="T13" fmla="*/ 54 h 23"/>
                <a:gd name="T14" fmla="*/ 0 60000 65536"/>
                <a:gd name="T15" fmla="*/ 0 60000 65536"/>
                <a:gd name="T16" fmla="*/ 0 60000 65536"/>
                <a:gd name="T17" fmla="*/ 0 60000 65536"/>
                <a:gd name="T18" fmla="*/ 0 60000 65536"/>
                <a:gd name="T19" fmla="*/ 0 60000 65536"/>
                <a:gd name="T20" fmla="*/ 0 60000 65536"/>
                <a:gd name="T21" fmla="*/ 0 w 39"/>
                <a:gd name="T22" fmla="*/ 0 h 23"/>
                <a:gd name="T23" fmla="*/ 39 w 39"/>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23">
                  <a:moveTo>
                    <a:pt x="1" y="23"/>
                  </a:moveTo>
                  <a:lnTo>
                    <a:pt x="0" y="21"/>
                  </a:lnTo>
                  <a:lnTo>
                    <a:pt x="38" y="0"/>
                  </a:lnTo>
                  <a:lnTo>
                    <a:pt x="39" y="0"/>
                  </a:lnTo>
                  <a:lnTo>
                    <a:pt x="39" y="1"/>
                  </a:lnTo>
                  <a:lnTo>
                    <a:pt x="1" y="23"/>
                  </a:lnTo>
                  <a:close/>
                </a:path>
              </a:pathLst>
            </a:custGeom>
            <a:solidFill>
              <a:srgbClr val="000000"/>
            </a:solidFill>
            <a:ln w="9525">
              <a:noFill/>
              <a:round/>
              <a:headEnd/>
              <a:tailEnd/>
            </a:ln>
          </p:spPr>
          <p:txBody>
            <a:bodyPr lIns="82058" tIns="41029" rIns="82058" bIns="41029"/>
            <a:lstStyle/>
            <a:p>
              <a:endParaRPr lang="en-US"/>
            </a:p>
          </p:txBody>
        </p:sp>
      </p:grpSp>
      <p:grpSp>
        <p:nvGrpSpPr>
          <p:cNvPr id="3813" name="Group 933"/>
          <p:cNvGrpSpPr>
            <a:grpSpLocks/>
          </p:cNvGrpSpPr>
          <p:nvPr/>
        </p:nvGrpSpPr>
        <p:grpSpPr bwMode="auto">
          <a:xfrm>
            <a:off x="2997200" y="4610100"/>
            <a:ext cx="2336800" cy="700088"/>
            <a:chOff x="1888" y="2904"/>
            <a:chExt cx="1472" cy="441"/>
          </a:xfrm>
        </p:grpSpPr>
        <p:grpSp>
          <p:nvGrpSpPr>
            <p:cNvPr id="3814" name="Group 549"/>
            <p:cNvGrpSpPr>
              <a:grpSpLocks noChangeAspect="1"/>
            </p:cNvGrpSpPr>
            <p:nvPr/>
          </p:nvGrpSpPr>
          <p:grpSpPr bwMode="auto">
            <a:xfrm>
              <a:off x="1888" y="2943"/>
              <a:ext cx="107" cy="76"/>
              <a:chOff x="3075" y="1585"/>
              <a:chExt cx="49" cy="36"/>
            </a:xfrm>
          </p:grpSpPr>
          <p:sp>
            <p:nvSpPr>
              <p:cNvPr id="3376" name="Line 545"/>
              <p:cNvSpPr>
                <a:spLocks noChangeAspect="1" noChangeShapeType="1"/>
              </p:cNvSpPr>
              <p:nvPr/>
            </p:nvSpPr>
            <p:spPr bwMode="auto">
              <a:xfrm flipV="1">
                <a:off x="3076" y="1587"/>
                <a:ext cx="48" cy="27"/>
              </a:xfrm>
              <a:prstGeom prst="line">
                <a:avLst/>
              </a:prstGeom>
              <a:noFill/>
              <a:ln w="6350">
                <a:solidFill>
                  <a:srgbClr val="000000"/>
                </a:solidFill>
                <a:round/>
                <a:headEnd/>
                <a:tailEnd/>
              </a:ln>
            </p:spPr>
            <p:txBody>
              <a:bodyPr/>
              <a:lstStyle/>
              <a:p>
                <a:endParaRPr lang="en-US"/>
              </a:p>
            </p:txBody>
          </p:sp>
          <p:sp>
            <p:nvSpPr>
              <p:cNvPr id="3377" name="Freeform 546"/>
              <p:cNvSpPr>
                <a:spLocks noChangeAspect="1"/>
              </p:cNvSpPr>
              <p:nvPr/>
            </p:nvSpPr>
            <p:spPr bwMode="auto">
              <a:xfrm>
                <a:off x="3075" y="1585"/>
                <a:ext cx="49" cy="30"/>
              </a:xfrm>
              <a:custGeom>
                <a:avLst/>
                <a:gdLst>
                  <a:gd name="T0" fmla="*/ 2 w 49"/>
                  <a:gd name="T1" fmla="*/ 30 h 30"/>
                  <a:gd name="T2" fmla="*/ 0 w 49"/>
                  <a:gd name="T3" fmla="*/ 29 h 30"/>
                  <a:gd name="T4" fmla="*/ 49 w 49"/>
                  <a:gd name="T5" fmla="*/ 0 h 30"/>
                  <a:gd name="T6" fmla="*/ 49 w 49"/>
                  <a:gd name="T7" fmla="*/ 3 h 30"/>
                  <a:gd name="T8" fmla="*/ 2 w 49"/>
                  <a:gd name="T9" fmla="*/ 30 h 30"/>
                  <a:gd name="T10" fmla="*/ 2 w 49"/>
                  <a:gd name="T11" fmla="*/ 30 h 30"/>
                  <a:gd name="T12" fmla="*/ 0 60000 65536"/>
                  <a:gd name="T13" fmla="*/ 0 60000 65536"/>
                  <a:gd name="T14" fmla="*/ 0 60000 65536"/>
                  <a:gd name="T15" fmla="*/ 0 60000 65536"/>
                  <a:gd name="T16" fmla="*/ 0 60000 65536"/>
                  <a:gd name="T17" fmla="*/ 0 60000 65536"/>
                  <a:gd name="T18" fmla="*/ 0 w 49"/>
                  <a:gd name="T19" fmla="*/ 0 h 30"/>
                  <a:gd name="T20" fmla="*/ 49 w 49"/>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49" h="30">
                    <a:moveTo>
                      <a:pt x="2" y="30"/>
                    </a:moveTo>
                    <a:lnTo>
                      <a:pt x="0" y="29"/>
                    </a:lnTo>
                    <a:lnTo>
                      <a:pt x="49" y="0"/>
                    </a:lnTo>
                    <a:lnTo>
                      <a:pt x="49" y="3"/>
                    </a:lnTo>
                    <a:lnTo>
                      <a:pt x="2" y="30"/>
                    </a:lnTo>
                    <a:close/>
                  </a:path>
                </a:pathLst>
              </a:custGeom>
              <a:solidFill>
                <a:srgbClr val="000000"/>
              </a:solidFill>
              <a:ln w="9525">
                <a:noFill/>
                <a:round/>
                <a:headEnd/>
                <a:tailEnd/>
              </a:ln>
            </p:spPr>
            <p:txBody>
              <a:bodyPr lIns="82058" tIns="41029" rIns="82058" bIns="41029"/>
              <a:lstStyle/>
              <a:p>
                <a:endParaRPr lang="en-US"/>
              </a:p>
            </p:txBody>
          </p:sp>
          <p:sp>
            <p:nvSpPr>
              <p:cNvPr id="3378" name="Freeform 547"/>
              <p:cNvSpPr>
                <a:spLocks noChangeAspect="1"/>
              </p:cNvSpPr>
              <p:nvPr/>
            </p:nvSpPr>
            <p:spPr bwMode="auto">
              <a:xfrm>
                <a:off x="3085" y="1597"/>
                <a:ext cx="39" cy="24"/>
              </a:xfrm>
              <a:custGeom>
                <a:avLst/>
                <a:gdLst>
                  <a:gd name="T0" fmla="*/ 1 w 39"/>
                  <a:gd name="T1" fmla="*/ 24 h 24"/>
                  <a:gd name="T2" fmla="*/ 0 w 39"/>
                  <a:gd name="T3" fmla="*/ 22 h 24"/>
                  <a:gd name="T4" fmla="*/ 39 w 39"/>
                  <a:gd name="T5" fmla="*/ 0 h 24"/>
                  <a:gd name="T6" fmla="*/ 39 w 39"/>
                  <a:gd name="T7" fmla="*/ 2 h 24"/>
                  <a:gd name="T8" fmla="*/ 1 w 39"/>
                  <a:gd name="T9" fmla="*/ 24 h 24"/>
                  <a:gd name="T10" fmla="*/ 1 w 39"/>
                  <a:gd name="T11" fmla="*/ 24 h 24"/>
                  <a:gd name="T12" fmla="*/ 0 60000 65536"/>
                  <a:gd name="T13" fmla="*/ 0 60000 65536"/>
                  <a:gd name="T14" fmla="*/ 0 60000 65536"/>
                  <a:gd name="T15" fmla="*/ 0 60000 65536"/>
                  <a:gd name="T16" fmla="*/ 0 60000 65536"/>
                  <a:gd name="T17" fmla="*/ 0 60000 65536"/>
                  <a:gd name="T18" fmla="*/ 0 w 39"/>
                  <a:gd name="T19" fmla="*/ 0 h 24"/>
                  <a:gd name="T20" fmla="*/ 39 w 39"/>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39" h="24">
                    <a:moveTo>
                      <a:pt x="1" y="24"/>
                    </a:moveTo>
                    <a:lnTo>
                      <a:pt x="0" y="22"/>
                    </a:lnTo>
                    <a:lnTo>
                      <a:pt x="39" y="0"/>
                    </a:lnTo>
                    <a:lnTo>
                      <a:pt x="39" y="2"/>
                    </a:lnTo>
                    <a:lnTo>
                      <a:pt x="1" y="24"/>
                    </a:lnTo>
                    <a:close/>
                  </a:path>
                </a:pathLst>
              </a:custGeom>
              <a:solidFill>
                <a:srgbClr val="000000"/>
              </a:solidFill>
              <a:ln w="9525">
                <a:noFill/>
                <a:round/>
                <a:headEnd/>
                <a:tailEnd/>
              </a:ln>
            </p:spPr>
            <p:txBody>
              <a:bodyPr lIns="82058" tIns="41029" rIns="82058" bIns="41029"/>
              <a:lstStyle/>
              <a:p>
                <a:endParaRPr lang="en-US"/>
              </a:p>
            </p:txBody>
          </p:sp>
          <p:sp>
            <p:nvSpPr>
              <p:cNvPr id="3379" name="Line 548"/>
              <p:cNvSpPr>
                <a:spLocks noChangeAspect="1" noChangeShapeType="1"/>
              </p:cNvSpPr>
              <p:nvPr/>
            </p:nvSpPr>
            <p:spPr bwMode="auto">
              <a:xfrm flipV="1">
                <a:off x="3086" y="1599"/>
                <a:ext cx="38" cy="21"/>
              </a:xfrm>
              <a:prstGeom prst="line">
                <a:avLst/>
              </a:prstGeom>
              <a:noFill/>
              <a:ln w="6350">
                <a:solidFill>
                  <a:srgbClr val="000000"/>
                </a:solidFill>
                <a:round/>
                <a:headEnd/>
                <a:tailEnd/>
              </a:ln>
            </p:spPr>
            <p:txBody>
              <a:bodyPr/>
              <a:lstStyle/>
              <a:p>
                <a:endParaRPr lang="en-US"/>
              </a:p>
            </p:txBody>
          </p:sp>
        </p:grpSp>
        <p:sp>
          <p:nvSpPr>
            <p:cNvPr id="3307" name="Line 550"/>
            <p:cNvSpPr>
              <a:spLocks noChangeAspect="1" noChangeShapeType="1"/>
            </p:cNvSpPr>
            <p:nvPr/>
          </p:nvSpPr>
          <p:spPr bwMode="auto">
            <a:xfrm flipV="1">
              <a:off x="1888" y="3006"/>
              <a:ext cx="2" cy="117"/>
            </a:xfrm>
            <a:prstGeom prst="line">
              <a:avLst/>
            </a:prstGeom>
            <a:noFill/>
            <a:ln w="6350">
              <a:solidFill>
                <a:srgbClr val="000000"/>
              </a:solidFill>
              <a:round/>
              <a:headEnd/>
              <a:tailEnd/>
            </a:ln>
          </p:spPr>
          <p:txBody>
            <a:bodyPr/>
            <a:lstStyle/>
            <a:p>
              <a:endParaRPr lang="en-US"/>
            </a:p>
          </p:txBody>
        </p:sp>
        <p:sp>
          <p:nvSpPr>
            <p:cNvPr id="3308" name="Freeform 551"/>
            <p:cNvSpPr>
              <a:spLocks noChangeAspect="1"/>
            </p:cNvSpPr>
            <p:nvPr/>
          </p:nvSpPr>
          <p:spPr bwMode="auto">
            <a:xfrm>
              <a:off x="1888" y="3005"/>
              <a:ext cx="4" cy="120"/>
            </a:xfrm>
            <a:custGeom>
              <a:avLst/>
              <a:gdLst>
                <a:gd name="T0" fmla="*/ 4 w 2"/>
                <a:gd name="T1" fmla="*/ 118 h 57"/>
                <a:gd name="T2" fmla="*/ 0 w 2"/>
                <a:gd name="T3" fmla="*/ 120 h 57"/>
                <a:gd name="T4" fmla="*/ 0 w 2"/>
                <a:gd name="T5" fmla="*/ 0 h 57"/>
                <a:gd name="T6" fmla="*/ 4 w 2"/>
                <a:gd name="T7" fmla="*/ 2 h 57"/>
                <a:gd name="T8" fmla="*/ 4 w 2"/>
                <a:gd name="T9" fmla="*/ 118 h 57"/>
                <a:gd name="T10" fmla="*/ 4 w 2"/>
                <a:gd name="T11" fmla="*/ 118 h 57"/>
                <a:gd name="T12" fmla="*/ 0 60000 65536"/>
                <a:gd name="T13" fmla="*/ 0 60000 65536"/>
                <a:gd name="T14" fmla="*/ 0 60000 65536"/>
                <a:gd name="T15" fmla="*/ 0 60000 65536"/>
                <a:gd name="T16" fmla="*/ 0 60000 65536"/>
                <a:gd name="T17" fmla="*/ 0 60000 65536"/>
                <a:gd name="T18" fmla="*/ 0 w 2"/>
                <a:gd name="T19" fmla="*/ 0 h 57"/>
                <a:gd name="T20" fmla="*/ 2 w 2"/>
                <a:gd name="T21" fmla="*/ 57 h 57"/>
              </a:gdLst>
              <a:ahLst/>
              <a:cxnLst>
                <a:cxn ang="T12">
                  <a:pos x="T0" y="T1"/>
                </a:cxn>
                <a:cxn ang="T13">
                  <a:pos x="T2" y="T3"/>
                </a:cxn>
                <a:cxn ang="T14">
                  <a:pos x="T4" y="T5"/>
                </a:cxn>
                <a:cxn ang="T15">
                  <a:pos x="T6" y="T7"/>
                </a:cxn>
                <a:cxn ang="T16">
                  <a:pos x="T8" y="T9"/>
                </a:cxn>
                <a:cxn ang="T17">
                  <a:pos x="T10" y="T11"/>
                </a:cxn>
              </a:cxnLst>
              <a:rect l="T18" t="T19" r="T20" b="T21"/>
              <a:pathLst>
                <a:path w="2" h="57">
                  <a:moveTo>
                    <a:pt x="2" y="56"/>
                  </a:moveTo>
                  <a:lnTo>
                    <a:pt x="0" y="57"/>
                  </a:lnTo>
                  <a:lnTo>
                    <a:pt x="0" y="0"/>
                  </a:lnTo>
                  <a:lnTo>
                    <a:pt x="2" y="1"/>
                  </a:lnTo>
                  <a:lnTo>
                    <a:pt x="2" y="56"/>
                  </a:lnTo>
                  <a:close/>
                </a:path>
              </a:pathLst>
            </a:custGeom>
            <a:solidFill>
              <a:srgbClr val="000000"/>
            </a:solidFill>
            <a:ln w="9525">
              <a:noFill/>
              <a:round/>
              <a:headEnd/>
              <a:tailEnd/>
            </a:ln>
          </p:spPr>
          <p:txBody>
            <a:bodyPr lIns="82058" tIns="41029" rIns="82058" bIns="41029"/>
            <a:lstStyle/>
            <a:p>
              <a:endParaRPr lang="en-US"/>
            </a:p>
          </p:txBody>
        </p:sp>
        <p:grpSp>
          <p:nvGrpSpPr>
            <p:cNvPr id="3815" name="Group 556"/>
            <p:cNvGrpSpPr>
              <a:grpSpLocks noChangeAspect="1"/>
            </p:cNvGrpSpPr>
            <p:nvPr/>
          </p:nvGrpSpPr>
          <p:grpSpPr bwMode="auto">
            <a:xfrm>
              <a:off x="1888" y="3107"/>
              <a:ext cx="107" cy="79"/>
              <a:chOff x="3075" y="1663"/>
              <a:chExt cx="49" cy="37"/>
            </a:xfrm>
          </p:grpSpPr>
          <p:sp>
            <p:nvSpPr>
              <p:cNvPr id="3372" name="Line 552"/>
              <p:cNvSpPr>
                <a:spLocks noChangeAspect="1" noChangeShapeType="1"/>
              </p:cNvSpPr>
              <p:nvPr/>
            </p:nvSpPr>
            <p:spPr bwMode="auto">
              <a:xfrm flipH="1" flipV="1">
                <a:off x="3076" y="1671"/>
                <a:ext cx="48" cy="26"/>
              </a:xfrm>
              <a:prstGeom prst="line">
                <a:avLst/>
              </a:prstGeom>
              <a:noFill/>
              <a:ln w="6350">
                <a:solidFill>
                  <a:srgbClr val="000000"/>
                </a:solidFill>
                <a:round/>
                <a:headEnd/>
                <a:tailEnd/>
              </a:ln>
            </p:spPr>
            <p:txBody>
              <a:bodyPr/>
              <a:lstStyle/>
              <a:p>
                <a:endParaRPr lang="en-US"/>
              </a:p>
            </p:txBody>
          </p:sp>
          <p:sp>
            <p:nvSpPr>
              <p:cNvPr id="3373" name="Freeform 553"/>
              <p:cNvSpPr>
                <a:spLocks noChangeAspect="1"/>
              </p:cNvSpPr>
              <p:nvPr/>
            </p:nvSpPr>
            <p:spPr bwMode="auto">
              <a:xfrm>
                <a:off x="3075" y="1670"/>
                <a:ext cx="49" cy="30"/>
              </a:xfrm>
              <a:custGeom>
                <a:avLst/>
                <a:gdLst>
                  <a:gd name="T0" fmla="*/ 49 w 49"/>
                  <a:gd name="T1" fmla="*/ 27 h 30"/>
                  <a:gd name="T2" fmla="*/ 49 w 49"/>
                  <a:gd name="T3" fmla="*/ 30 h 30"/>
                  <a:gd name="T4" fmla="*/ 0 w 49"/>
                  <a:gd name="T5" fmla="*/ 1 h 30"/>
                  <a:gd name="T6" fmla="*/ 2 w 49"/>
                  <a:gd name="T7" fmla="*/ 0 h 30"/>
                  <a:gd name="T8" fmla="*/ 49 w 49"/>
                  <a:gd name="T9" fmla="*/ 27 h 30"/>
                  <a:gd name="T10" fmla="*/ 49 w 49"/>
                  <a:gd name="T11" fmla="*/ 27 h 30"/>
                  <a:gd name="T12" fmla="*/ 0 60000 65536"/>
                  <a:gd name="T13" fmla="*/ 0 60000 65536"/>
                  <a:gd name="T14" fmla="*/ 0 60000 65536"/>
                  <a:gd name="T15" fmla="*/ 0 60000 65536"/>
                  <a:gd name="T16" fmla="*/ 0 60000 65536"/>
                  <a:gd name="T17" fmla="*/ 0 60000 65536"/>
                  <a:gd name="T18" fmla="*/ 0 w 49"/>
                  <a:gd name="T19" fmla="*/ 0 h 30"/>
                  <a:gd name="T20" fmla="*/ 49 w 49"/>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49" h="30">
                    <a:moveTo>
                      <a:pt x="49" y="27"/>
                    </a:moveTo>
                    <a:lnTo>
                      <a:pt x="49" y="30"/>
                    </a:lnTo>
                    <a:lnTo>
                      <a:pt x="0" y="1"/>
                    </a:lnTo>
                    <a:lnTo>
                      <a:pt x="2" y="0"/>
                    </a:lnTo>
                    <a:lnTo>
                      <a:pt x="49" y="27"/>
                    </a:lnTo>
                    <a:close/>
                  </a:path>
                </a:pathLst>
              </a:custGeom>
              <a:solidFill>
                <a:srgbClr val="000000"/>
              </a:solidFill>
              <a:ln w="9525">
                <a:noFill/>
                <a:round/>
                <a:headEnd/>
                <a:tailEnd/>
              </a:ln>
            </p:spPr>
            <p:txBody>
              <a:bodyPr lIns="82058" tIns="41029" rIns="82058" bIns="41029"/>
              <a:lstStyle/>
              <a:p>
                <a:endParaRPr lang="en-US"/>
              </a:p>
            </p:txBody>
          </p:sp>
          <p:sp>
            <p:nvSpPr>
              <p:cNvPr id="3374" name="Freeform 554"/>
              <p:cNvSpPr>
                <a:spLocks noChangeAspect="1"/>
              </p:cNvSpPr>
              <p:nvPr/>
            </p:nvSpPr>
            <p:spPr bwMode="auto">
              <a:xfrm>
                <a:off x="3085" y="1663"/>
                <a:ext cx="39" cy="25"/>
              </a:xfrm>
              <a:custGeom>
                <a:avLst/>
                <a:gdLst>
                  <a:gd name="T0" fmla="*/ 39 w 39"/>
                  <a:gd name="T1" fmla="*/ 23 h 25"/>
                  <a:gd name="T2" fmla="*/ 39 w 39"/>
                  <a:gd name="T3" fmla="*/ 25 h 25"/>
                  <a:gd name="T4" fmla="*/ 0 w 39"/>
                  <a:gd name="T5" fmla="*/ 2 h 25"/>
                  <a:gd name="T6" fmla="*/ 1 w 39"/>
                  <a:gd name="T7" fmla="*/ 0 h 25"/>
                  <a:gd name="T8" fmla="*/ 39 w 39"/>
                  <a:gd name="T9" fmla="*/ 23 h 25"/>
                  <a:gd name="T10" fmla="*/ 39 w 39"/>
                  <a:gd name="T11" fmla="*/ 23 h 25"/>
                  <a:gd name="T12" fmla="*/ 0 60000 65536"/>
                  <a:gd name="T13" fmla="*/ 0 60000 65536"/>
                  <a:gd name="T14" fmla="*/ 0 60000 65536"/>
                  <a:gd name="T15" fmla="*/ 0 60000 65536"/>
                  <a:gd name="T16" fmla="*/ 0 60000 65536"/>
                  <a:gd name="T17" fmla="*/ 0 60000 65536"/>
                  <a:gd name="T18" fmla="*/ 0 w 39"/>
                  <a:gd name="T19" fmla="*/ 0 h 25"/>
                  <a:gd name="T20" fmla="*/ 39 w 39"/>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39" h="25">
                    <a:moveTo>
                      <a:pt x="39" y="23"/>
                    </a:moveTo>
                    <a:lnTo>
                      <a:pt x="39" y="25"/>
                    </a:lnTo>
                    <a:lnTo>
                      <a:pt x="0" y="2"/>
                    </a:lnTo>
                    <a:lnTo>
                      <a:pt x="1" y="0"/>
                    </a:lnTo>
                    <a:lnTo>
                      <a:pt x="39" y="23"/>
                    </a:lnTo>
                    <a:close/>
                  </a:path>
                </a:pathLst>
              </a:custGeom>
              <a:solidFill>
                <a:srgbClr val="000000"/>
              </a:solidFill>
              <a:ln w="9525">
                <a:noFill/>
                <a:round/>
                <a:headEnd/>
                <a:tailEnd/>
              </a:ln>
            </p:spPr>
            <p:txBody>
              <a:bodyPr lIns="82058" tIns="41029" rIns="82058" bIns="41029"/>
              <a:lstStyle/>
              <a:p>
                <a:endParaRPr lang="en-US"/>
              </a:p>
            </p:txBody>
          </p:sp>
          <p:sp>
            <p:nvSpPr>
              <p:cNvPr id="3375" name="Line 555"/>
              <p:cNvSpPr>
                <a:spLocks noChangeAspect="1" noChangeShapeType="1"/>
              </p:cNvSpPr>
              <p:nvPr/>
            </p:nvSpPr>
            <p:spPr bwMode="auto">
              <a:xfrm flipH="1" flipV="1">
                <a:off x="3086" y="1665"/>
                <a:ext cx="38" cy="21"/>
              </a:xfrm>
              <a:prstGeom prst="line">
                <a:avLst/>
              </a:prstGeom>
              <a:noFill/>
              <a:ln w="6350">
                <a:solidFill>
                  <a:srgbClr val="000000"/>
                </a:solidFill>
                <a:round/>
                <a:headEnd/>
                <a:tailEnd/>
              </a:ln>
            </p:spPr>
            <p:txBody>
              <a:bodyPr/>
              <a:lstStyle/>
              <a:p>
                <a:endParaRPr lang="en-US"/>
              </a:p>
            </p:txBody>
          </p:sp>
        </p:grpSp>
        <p:sp>
          <p:nvSpPr>
            <p:cNvPr id="3310" name="Line 557"/>
            <p:cNvSpPr>
              <a:spLocks noChangeAspect="1" noChangeShapeType="1"/>
            </p:cNvSpPr>
            <p:nvPr/>
          </p:nvSpPr>
          <p:spPr bwMode="auto">
            <a:xfrm flipH="1">
              <a:off x="1997" y="3125"/>
              <a:ext cx="102" cy="54"/>
            </a:xfrm>
            <a:prstGeom prst="line">
              <a:avLst/>
            </a:prstGeom>
            <a:noFill/>
            <a:ln w="6350">
              <a:solidFill>
                <a:srgbClr val="000000"/>
              </a:solidFill>
              <a:round/>
              <a:headEnd/>
              <a:tailEnd/>
            </a:ln>
          </p:spPr>
          <p:txBody>
            <a:bodyPr/>
            <a:lstStyle/>
            <a:p>
              <a:endParaRPr lang="en-US"/>
            </a:p>
          </p:txBody>
        </p:sp>
        <p:sp>
          <p:nvSpPr>
            <p:cNvPr id="3311" name="Freeform 558"/>
            <p:cNvSpPr>
              <a:spLocks noChangeAspect="1"/>
            </p:cNvSpPr>
            <p:nvPr/>
          </p:nvSpPr>
          <p:spPr bwMode="auto">
            <a:xfrm>
              <a:off x="1995" y="3123"/>
              <a:ext cx="104" cy="63"/>
            </a:xfrm>
            <a:custGeom>
              <a:avLst/>
              <a:gdLst>
                <a:gd name="T0" fmla="*/ 104 w 48"/>
                <a:gd name="T1" fmla="*/ 0 h 30"/>
                <a:gd name="T2" fmla="*/ 104 w 48"/>
                <a:gd name="T3" fmla="*/ 2 h 30"/>
                <a:gd name="T4" fmla="*/ 104 w 48"/>
                <a:gd name="T5" fmla="*/ 4 h 30"/>
                <a:gd name="T6" fmla="*/ 0 w 48"/>
                <a:gd name="T7" fmla="*/ 63 h 30"/>
                <a:gd name="T8" fmla="*/ 0 w 48"/>
                <a:gd name="T9" fmla="*/ 57 h 30"/>
                <a:gd name="T10" fmla="*/ 104 w 48"/>
                <a:gd name="T11" fmla="*/ 0 h 30"/>
                <a:gd name="T12" fmla="*/ 104 w 48"/>
                <a:gd name="T13" fmla="*/ 0 h 30"/>
                <a:gd name="T14" fmla="*/ 0 60000 65536"/>
                <a:gd name="T15" fmla="*/ 0 60000 65536"/>
                <a:gd name="T16" fmla="*/ 0 60000 65536"/>
                <a:gd name="T17" fmla="*/ 0 60000 65536"/>
                <a:gd name="T18" fmla="*/ 0 60000 65536"/>
                <a:gd name="T19" fmla="*/ 0 60000 65536"/>
                <a:gd name="T20" fmla="*/ 0 60000 65536"/>
                <a:gd name="T21" fmla="*/ 0 w 48"/>
                <a:gd name="T22" fmla="*/ 0 h 30"/>
                <a:gd name="T23" fmla="*/ 48 w 48"/>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30">
                  <a:moveTo>
                    <a:pt x="48" y="0"/>
                  </a:moveTo>
                  <a:lnTo>
                    <a:pt x="48" y="1"/>
                  </a:lnTo>
                  <a:lnTo>
                    <a:pt x="48" y="2"/>
                  </a:lnTo>
                  <a:lnTo>
                    <a:pt x="0" y="30"/>
                  </a:lnTo>
                  <a:lnTo>
                    <a:pt x="0" y="27"/>
                  </a:lnTo>
                  <a:lnTo>
                    <a:pt x="48" y="0"/>
                  </a:lnTo>
                  <a:close/>
                </a:path>
              </a:pathLst>
            </a:custGeom>
            <a:solidFill>
              <a:srgbClr val="000000"/>
            </a:solidFill>
            <a:ln w="9525">
              <a:noFill/>
              <a:round/>
              <a:headEnd/>
              <a:tailEnd/>
            </a:ln>
          </p:spPr>
          <p:txBody>
            <a:bodyPr lIns="82058" tIns="41029" rIns="82058" bIns="41029"/>
            <a:lstStyle/>
            <a:p>
              <a:endParaRPr lang="en-US"/>
            </a:p>
          </p:txBody>
        </p:sp>
        <p:grpSp>
          <p:nvGrpSpPr>
            <p:cNvPr id="3816" name="Group 563"/>
            <p:cNvGrpSpPr>
              <a:grpSpLocks noChangeAspect="1"/>
            </p:cNvGrpSpPr>
            <p:nvPr/>
          </p:nvGrpSpPr>
          <p:grpSpPr bwMode="auto">
            <a:xfrm>
              <a:off x="2075" y="3006"/>
              <a:ext cx="29" cy="119"/>
              <a:chOff x="3161" y="1615"/>
              <a:chExt cx="13" cy="56"/>
            </a:xfrm>
          </p:grpSpPr>
          <p:sp>
            <p:nvSpPr>
              <p:cNvPr id="3368" name="Line 559"/>
              <p:cNvSpPr>
                <a:spLocks noChangeAspect="1" noChangeShapeType="1"/>
              </p:cNvSpPr>
              <p:nvPr/>
            </p:nvSpPr>
            <p:spPr bwMode="auto">
              <a:xfrm>
                <a:off x="3172" y="1615"/>
                <a:ext cx="1" cy="55"/>
              </a:xfrm>
              <a:prstGeom prst="line">
                <a:avLst/>
              </a:prstGeom>
              <a:noFill/>
              <a:ln w="6350">
                <a:solidFill>
                  <a:srgbClr val="000000"/>
                </a:solidFill>
                <a:round/>
                <a:headEnd/>
                <a:tailEnd/>
              </a:ln>
            </p:spPr>
            <p:txBody>
              <a:bodyPr/>
              <a:lstStyle/>
              <a:p>
                <a:endParaRPr lang="en-US"/>
              </a:p>
            </p:txBody>
          </p:sp>
          <p:sp>
            <p:nvSpPr>
              <p:cNvPr id="3369" name="Freeform 560"/>
              <p:cNvSpPr>
                <a:spLocks noChangeAspect="1"/>
              </p:cNvSpPr>
              <p:nvPr/>
            </p:nvSpPr>
            <p:spPr bwMode="auto">
              <a:xfrm>
                <a:off x="3172" y="1615"/>
                <a:ext cx="2" cy="56"/>
              </a:xfrm>
              <a:custGeom>
                <a:avLst/>
                <a:gdLst>
                  <a:gd name="T0" fmla="*/ 0 w 2"/>
                  <a:gd name="T1" fmla="*/ 0 h 56"/>
                  <a:gd name="T2" fmla="*/ 0 w 2"/>
                  <a:gd name="T3" fmla="*/ 0 h 56"/>
                  <a:gd name="T4" fmla="*/ 2 w 2"/>
                  <a:gd name="T5" fmla="*/ 0 h 56"/>
                  <a:gd name="T6" fmla="*/ 2 w 2"/>
                  <a:gd name="T7" fmla="*/ 55 h 56"/>
                  <a:gd name="T8" fmla="*/ 0 w 2"/>
                  <a:gd name="T9" fmla="*/ 56 h 56"/>
                  <a:gd name="T10" fmla="*/ 0 w 2"/>
                  <a:gd name="T11" fmla="*/ 55 h 56"/>
                  <a:gd name="T12" fmla="*/ 0 w 2"/>
                  <a:gd name="T13" fmla="*/ 0 h 56"/>
                  <a:gd name="T14" fmla="*/ 0 w 2"/>
                  <a:gd name="T15" fmla="*/ 0 h 56"/>
                  <a:gd name="T16" fmla="*/ 0 60000 65536"/>
                  <a:gd name="T17" fmla="*/ 0 60000 65536"/>
                  <a:gd name="T18" fmla="*/ 0 60000 65536"/>
                  <a:gd name="T19" fmla="*/ 0 60000 65536"/>
                  <a:gd name="T20" fmla="*/ 0 60000 65536"/>
                  <a:gd name="T21" fmla="*/ 0 60000 65536"/>
                  <a:gd name="T22" fmla="*/ 0 60000 65536"/>
                  <a:gd name="T23" fmla="*/ 0 60000 65536"/>
                  <a:gd name="T24" fmla="*/ 0 w 2"/>
                  <a:gd name="T25" fmla="*/ 0 h 56"/>
                  <a:gd name="T26" fmla="*/ 2 w 2"/>
                  <a:gd name="T27" fmla="*/ 56 h 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 h="56">
                    <a:moveTo>
                      <a:pt x="0" y="0"/>
                    </a:moveTo>
                    <a:lnTo>
                      <a:pt x="0" y="0"/>
                    </a:lnTo>
                    <a:lnTo>
                      <a:pt x="2" y="0"/>
                    </a:lnTo>
                    <a:lnTo>
                      <a:pt x="2" y="55"/>
                    </a:lnTo>
                    <a:lnTo>
                      <a:pt x="0" y="56"/>
                    </a:lnTo>
                    <a:lnTo>
                      <a:pt x="0" y="55"/>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370" name="Rectangle 561"/>
              <p:cNvSpPr>
                <a:spLocks noChangeAspect="1" noChangeArrowheads="1"/>
              </p:cNvSpPr>
              <p:nvPr/>
            </p:nvSpPr>
            <p:spPr bwMode="auto">
              <a:xfrm>
                <a:off x="3161" y="1620"/>
                <a:ext cx="2" cy="44"/>
              </a:xfrm>
              <a:prstGeom prst="rect">
                <a:avLst/>
              </a:prstGeom>
              <a:solidFill>
                <a:srgbClr val="000000"/>
              </a:solidFill>
              <a:ln w="9525">
                <a:noFill/>
                <a:miter lim="800000"/>
                <a:headEnd/>
                <a:tailEnd/>
              </a:ln>
            </p:spPr>
            <p:txBody>
              <a:bodyPr lIns="82058" tIns="41029" rIns="82058" bIns="41029"/>
              <a:lstStyle/>
              <a:p>
                <a:pPr defTabSz="820738" eaLnBrk="0" hangingPunct="0"/>
                <a:endParaRPr lang="en-US" sz="1300">
                  <a:ea typeface="ＭＳ Ｐゴシック" pitchFamily="1" charset="-128"/>
                </a:endParaRPr>
              </a:p>
            </p:txBody>
          </p:sp>
          <p:sp>
            <p:nvSpPr>
              <p:cNvPr id="3371" name="Line 562"/>
              <p:cNvSpPr>
                <a:spLocks noChangeAspect="1" noChangeShapeType="1"/>
              </p:cNvSpPr>
              <p:nvPr/>
            </p:nvSpPr>
            <p:spPr bwMode="auto">
              <a:xfrm>
                <a:off x="3162" y="1621"/>
                <a:ext cx="1" cy="43"/>
              </a:xfrm>
              <a:prstGeom prst="line">
                <a:avLst/>
              </a:prstGeom>
              <a:noFill/>
              <a:ln w="6350">
                <a:solidFill>
                  <a:srgbClr val="000000"/>
                </a:solidFill>
                <a:round/>
                <a:headEnd/>
                <a:tailEnd/>
              </a:ln>
            </p:spPr>
            <p:txBody>
              <a:bodyPr/>
              <a:lstStyle/>
              <a:p>
                <a:endParaRPr lang="en-US"/>
              </a:p>
            </p:txBody>
          </p:sp>
        </p:grpSp>
        <p:sp>
          <p:nvSpPr>
            <p:cNvPr id="3313" name="Line 564"/>
            <p:cNvSpPr>
              <a:spLocks noChangeAspect="1" noChangeShapeType="1"/>
            </p:cNvSpPr>
            <p:nvPr/>
          </p:nvSpPr>
          <p:spPr bwMode="auto">
            <a:xfrm>
              <a:off x="1997" y="2946"/>
              <a:ext cx="102" cy="59"/>
            </a:xfrm>
            <a:prstGeom prst="line">
              <a:avLst/>
            </a:prstGeom>
            <a:noFill/>
            <a:ln w="6350">
              <a:solidFill>
                <a:srgbClr val="000000"/>
              </a:solidFill>
              <a:round/>
              <a:headEnd/>
              <a:tailEnd/>
            </a:ln>
          </p:spPr>
          <p:txBody>
            <a:bodyPr/>
            <a:lstStyle/>
            <a:p>
              <a:endParaRPr lang="en-US"/>
            </a:p>
          </p:txBody>
        </p:sp>
        <p:sp>
          <p:nvSpPr>
            <p:cNvPr id="3314" name="Freeform 565"/>
            <p:cNvSpPr>
              <a:spLocks noChangeAspect="1"/>
            </p:cNvSpPr>
            <p:nvPr/>
          </p:nvSpPr>
          <p:spPr bwMode="auto">
            <a:xfrm>
              <a:off x="1995" y="2943"/>
              <a:ext cx="104" cy="63"/>
            </a:xfrm>
            <a:custGeom>
              <a:avLst/>
              <a:gdLst>
                <a:gd name="T0" fmla="*/ 0 w 48"/>
                <a:gd name="T1" fmla="*/ 6 h 30"/>
                <a:gd name="T2" fmla="*/ 0 w 48"/>
                <a:gd name="T3" fmla="*/ 0 h 30"/>
                <a:gd name="T4" fmla="*/ 104 w 48"/>
                <a:gd name="T5" fmla="*/ 59 h 30"/>
                <a:gd name="T6" fmla="*/ 104 w 48"/>
                <a:gd name="T7" fmla="*/ 63 h 30"/>
                <a:gd name="T8" fmla="*/ 104 w 48"/>
                <a:gd name="T9" fmla="*/ 63 h 30"/>
                <a:gd name="T10" fmla="*/ 0 w 48"/>
                <a:gd name="T11" fmla="*/ 6 h 30"/>
                <a:gd name="T12" fmla="*/ 0 w 48"/>
                <a:gd name="T13" fmla="*/ 6 h 30"/>
                <a:gd name="T14" fmla="*/ 0 60000 65536"/>
                <a:gd name="T15" fmla="*/ 0 60000 65536"/>
                <a:gd name="T16" fmla="*/ 0 60000 65536"/>
                <a:gd name="T17" fmla="*/ 0 60000 65536"/>
                <a:gd name="T18" fmla="*/ 0 60000 65536"/>
                <a:gd name="T19" fmla="*/ 0 60000 65536"/>
                <a:gd name="T20" fmla="*/ 0 60000 65536"/>
                <a:gd name="T21" fmla="*/ 0 w 48"/>
                <a:gd name="T22" fmla="*/ 0 h 30"/>
                <a:gd name="T23" fmla="*/ 48 w 48"/>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30">
                  <a:moveTo>
                    <a:pt x="0" y="3"/>
                  </a:moveTo>
                  <a:lnTo>
                    <a:pt x="0" y="0"/>
                  </a:lnTo>
                  <a:lnTo>
                    <a:pt x="48" y="28"/>
                  </a:lnTo>
                  <a:lnTo>
                    <a:pt x="48" y="30"/>
                  </a:lnTo>
                  <a:lnTo>
                    <a:pt x="0" y="3"/>
                  </a:lnTo>
                  <a:close/>
                </a:path>
              </a:pathLst>
            </a:custGeom>
            <a:solidFill>
              <a:srgbClr val="000000"/>
            </a:solidFill>
            <a:ln w="9525">
              <a:noFill/>
              <a:round/>
              <a:headEnd/>
              <a:tailEnd/>
            </a:ln>
          </p:spPr>
          <p:txBody>
            <a:bodyPr lIns="82058" tIns="41029" rIns="82058" bIns="41029"/>
            <a:lstStyle/>
            <a:p>
              <a:endParaRPr lang="en-US"/>
            </a:p>
          </p:txBody>
        </p:sp>
        <p:sp>
          <p:nvSpPr>
            <p:cNvPr id="3315" name="Rectangle 566"/>
            <p:cNvSpPr>
              <a:spLocks noChangeAspect="1" noChangeArrowheads="1"/>
            </p:cNvSpPr>
            <p:nvPr/>
          </p:nvSpPr>
          <p:spPr bwMode="auto">
            <a:xfrm>
              <a:off x="2163" y="2904"/>
              <a:ext cx="81" cy="125"/>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sp>
          <p:nvSpPr>
            <p:cNvPr id="3316" name="Line 567"/>
            <p:cNvSpPr>
              <a:spLocks noChangeAspect="1" noChangeShapeType="1"/>
            </p:cNvSpPr>
            <p:nvPr/>
          </p:nvSpPr>
          <p:spPr bwMode="auto">
            <a:xfrm flipH="1">
              <a:off x="2101" y="2969"/>
              <a:ext cx="63" cy="36"/>
            </a:xfrm>
            <a:prstGeom prst="line">
              <a:avLst/>
            </a:prstGeom>
            <a:noFill/>
            <a:ln w="6350">
              <a:solidFill>
                <a:srgbClr val="000000"/>
              </a:solidFill>
              <a:round/>
              <a:headEnd/>
              <a:tailEnd/>
            </a:ln>
          </p:spPr>
          <p:txBody>
            <a:bodyPr/>
            <a:lstStyle/>
            <a:p>
              <a:endParaRPr lang="en-US"/>
            </a:p>
          </p:txBody>
        </p:sp>
        <p:sp>
          <p:nvSpPr>
            <p:cNvPr id="3317" name="Freeform 568"/>
            <p:cNvSpPr>
              <a:spLocks noChangeAspect="1"/>
            </p:cNvSpPr>
            <p:nvPr/>
          </p:nvSpPr>
          <p:spPr bwMode="auto">
            <a:xfrm>
              <a:off x="2099" y="2966"/>
              <a:ext cx="67" cy="40"/>
            </a:xfrm>
            <a:custGeom>
              <a:avLst/>
              <a:gdLst>
                <a:gd name="T0" fmla="*/ 65 w 31"/>
                <a:gd name="T1" fmla="*/ 0 h 19"/>
                <a:gd name="T2" fmla="*/ 67 w 31"/>
                <a:gd name="T3" fmla="*/ 4 h 19"/>
                <a:gd name="T4" fmla="*/ 4 w 31"/>
                <a:gd name="T5" fmla="*/ 40 h 19"/>
                <a:gd name="T6" fmla="*/ 0 w 31"/>
                <a:gd name="T7" fmla="*/ 40 h 19"/>
                <a:gd name="T8" fmla="*/ 0 w 31"/>
                <a:gd name="T9" fmla="*/ 36 h 19"/>
                <a:gd name="T10" fmla="*/ 65 w 31"/>
                <a:gd name="T11" fmla="*/ 0 h 19"/>
                <a:gd name="T12" fmla="*/ 65 w 31"/>
                <a:gd name="T13" fmla="*/ 0 h 19"/>
                <a:gd name="T14" fmla="*/ 0 60000 65536"/>
                <a:gd name="T15" fmla="*/ 0 60000 65536"/>
                <a:gd name="T16" fmla="*/ 0 60000 65536"/>
                <a:gd name="T17" fmla="*/ 0 60000 65536"/>
                <a:gd name="T18" fmla="*/ 0 60000 65536"/>
                <a:gd name="T19" fmla="*/ 0 60000 65536"/>
                <a:gd name="T20" fmla="*/ 0 60000 65536"/>
                <a:gd name="T21" fmla="*/ 0 w 31"/>
                <a:gd name="T22" fmla="*/ 0 h 19"/>
                <a:gd name="T23" fmla="*/ 31 w 31"/>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19">
                  <a:moveTo>
                    <a:pt x="30" y="0"/>
                  </a:moveTo>
                  <a:lnTo>
                    <a:pt x="31" y="2"/>
                  </a:lnTo>
                  <a:lnTo>
                    <a:pt x="2" y="19"/>
                  </a:lnTo>
                  <a:lnTo>
                    <a:pt x="0" y="19"/>
                  </a:lnTo>
                  <a:lnTo>
                    <a:pt x="0" y="17"/>
                  </a:lnTo>
                  <a:lnTo>
                    <a:pt x="30" y="0"/>
                  </a:lnTo>
                  <a:close/>
                </a:path>
              </a:pathLst>
            </a:custGeom>
            <a:solidFill>
              <a:srgbClr val="000000"/>
            </a:solidFill>
            <a:ln w="9525">
              <a:noFill/>
              <a:round/>
              <a:headEnd/>
              <a:tailEnd/>
            </a:ln>
          </p:spPr>
          <p:txBody>
            <a:bodyPr lIns="82058" tIns="41029" rIns="82058" bIns="41029"/>
            <a:lstStyle/>
            <a:p>
              <a:endParaRPr lang="en-US"/>
            </a:p>
          </p:txBody>
        </p:sp>
        <p:sp>
          <p:nvSpPr>
            <p:cNvPr id="3318" name="Freeform 569"/>
            <p:cNvSpPr>
              <a:spLocks noChangeAspect="1"/>
            </p:cNvSpPr>
            <p:nvPr/>
          </p:nvSpPr>
          <p:spPr bwMode="auto">
            <a:xfrm>
              <a:off x="2241" y="2966"/>
              <a:ext cx="69" cy="42"/>
            </a:xfrm>
            <a:custGeom>
              <a:avLst/>
              <a:gdLst>
                <a:gd name="T0" fmla="*/ 69 w 32"/>
                <a:gd name="T1" fmla="*/ 36 h 20"/>
                <a:gd name="T2" fmla="*/ 69 w 32"/>
                <a:gd name="T3" fmla="*/ 42 h 20"/>
                <a:gd name="T4" fmla="*/ 0 w 32"/>
                <a:gd name="T5" fmla="*/ 2 h 20"/>
                <a:gd name="T6" fmla="*/ 4 w 32"/>
                <a:gd name="T7" fmla="*/ 0 h 20"/>
                <a:gd name="T8" fmla="*/ 69 w 32"/>
                <a:gd name="T9" fmla="*/ 36 h 20"/>
                <a:gd name="T10" fmla="*/ 69 w 32"/>
                <a:gd name="T11" fmla="*/ 36 h 20"/>
                <a:gd name="T12" fmla="*/ 0 60000 65536"/>
                <a:gd name="T13" fmla="*/ 0 60000 65536"/>
                <a:gd name="T14" fmla="*/ 0 60000 65536"/>
                <a:gd name="T15" fmla="*/ 0 60000 65536"/>
                <a:gd name="T16" fmla="*/ 0 60000 65536"/>
                <a:gd name="T17" fmla="*/ 0 60000 65536"/>
                <a:gd name="T18" fmla="*/ 0 w 32"/>
                <a:gd name="T19" fmla="*/ 0 h 20"/>
                <a:gd name="T20" fmla="*/ 32 w 32"/>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32" h="20">
                  <a:moveTo>
                    <a:pt x="32" y="17"/>
                  </a:moveTo>
                  <a:lnTo>
                    <a:pt x="32" y="20"/>
                  </a:lnTo>
                  <a:lnTo>
                    <a:pt x="0" y="1"/>
                  </a:lnTo>
                  <a:lnTo>
                    <a:pt x="2" y="0"/>
                  </a:lnTo>
                  <a:lnTo>
                    <a:pt x="32" y="17"/>
                  </a:lnTo>
                  <a:close/>
                </a:path>
              </a:pathLst>
            </a:custGeom>
            <a:solidFill>
              <a:srgbClr val="000000"/>
            </a:solidFill>
            <a:ln w="9525">
              <a:noFill/>
              <a:round/>
              <a:headEnd/>
              <a:tailEnd/>
            </a:ln>
          </p:spPr>
          <p:txBody>
            <a:bodyPr lIns="82058" tIns="41029" rIns="82058" bIns="41029"/>
            <a:lstStyle/>
            <a:p>
              <a:endParaRPr lang="en-US"/>
            </a:p>
          </p:txBody>
        </p:sp>
        <p:sp>
          <p:nvSpPr>
            <p:cNvPr id="3319" name="Line 570"/>
            <p:cNvSpPr>
              <a:spLocks noChangeAspect="1" noChangeShapeType="1"/>
            </p:cNvSpPr>
            <p:nvPr/>
          </p:nvSpPr>
          <p:spPr bwMode="auto">
            <a:xfrm flipH="1" flipV="1">
              <a:off x="2244" y="2968"/>
              <a:ext cx="64" cy="37"/>
            </a:xfrm>
            <a:prstGeom prst="line">
              <a:avLst/>
            </a:prstGeom>
            <a:noFill/>
            <a:ln w="6350">
              <a:solidFill>
                <a:srgbClr val="000000"/>
              </a:solidFill>
              <a:round/>
              <a:headEnd/>
              <a:tailEnd/>
            </a:ln>
          </p:spPr>
          <p:txBody>
            <a:bodyPr/>
            <a:lstStyle/>
            <a:p>
              <a:endParaRPr lang="en-US"/>
            </a:p>
          </p:txBody>
        </p:sp>
        <p:sp>
          <p:nvSpPr>
            <p:cNvPr id="3320" name="Line 571"/>
            <p:cNvSpPr>
              <a:spLocks noChangeAspect="1" noChangeShapeType="1"/>
            </p:cNvSpPr>
            <p:nvPr/>
          </p:nvSpPr>
          <p:spPr bwMode="auto">
            <a:xfrm flipH="1">
              <a:off x="2313" y="2946"/>
              <a:ext cx="102" cy="59"/>
            </a:xfrm>
            <a:prstGeom prst="line">
              <a:avLst/>
            </a:prstGeom>
            <a:noFill/>
            <a:ln w="6350">
              <a:solidFill>
                <a:srgbClr val="000000"/>
              </a:solidFill>
              <a:round/>
              <a:headEnd/>
              <a:tailEnd/>
            </a:ln>
          </p:spPr>
          <p:txBody>
            <a:bodyPr/>
            <a:lstStyle/>
            <a:p>
              <a:endParaRPr lang="en-US"/>
            </a:p>
          </p:txBody>
        </p:sp>
        <p:sp>
          <p:nvSpPr>
            <p:cNvPr id="3321" name="Freeform 572"/>
            <p:cNvSpPr>
              <a:spLocks noChangeAspect="1"/>
            </p:cNvSpPr>
            <p:nvPr/>
          </p:nvSpPr>
          <p:spPr bwMode="auto">
            <a:xfrm>
              <a:off x="2310" y="2943"/>
              <a:ext cx="107" cy="65"/>
            </a:xfrm>
            <a:custGeom>
              <a:avLst/>
              <a:gdLst>
                <a:gd name="T0" fmla="*/ 105 w 49"/>
                <a:gd name="T1" fmla="*/ 0 h 31"/>
                <a:gd name="T2" fmla="*/ 107 w 49"/>
                <a:gd name="T3" fmla="*/ 6 h 31"/>
                <a:gd name="T4" fmla="*/ 0 w 49"/>
                <a:gd name="T5" fmla="*/ 65 h 31"/>
                <a:gd name="T6" fmla="*/ 0 w 49"/>
                <a:gd name="T7" fmla="*/ 59 h 31"/>
                <a:gd name="T8" fmla="*/ 105 w 49"/>
                <a:gd name="T9" fmla="*/ 0 h 31"/>
                <a:gd name="T10" fmla="*/ 105 w 49"/>
                <a:gd name="T11" fmla="*/ 0 h 31"/>
                <a:gd name="T12" fmla="*/ 0 60000 65536"/>
                <a:gd name="T13" fmla="*/ 0 60000 65536"/>
                <a:gd name="T14" fmla="*/ 0 60000 65536"/>
                <a:gd name="T15" fmla="*/ 0 60000 65536"/>
                <a:gd name="T16" fmla="*/ 0 60000 65536"/>
                <a:gd name="T17" fmla="*/ 0 60000 65536"/>
                <a:gd name="T18" fmla="*/ 0 w 49"/>
                <a:gd name="T19" fmla="*/ 0 h 31"/>
                <a:gd name="T20" fmla="*/ 49 w 49"/>
                <a:gd name="T21" fmla="*/ 31 h 31"/>
              </a:gdLst>
              <a:ahLst/>
              <a:cxnLst>
                <a:cxn ang="T12">
                  <a:pos x="T0" y="T1"/>
                </a:cxn>
                <a:cxn ang="T13">
                  <a:pos x="T2" y="T3"/>
                </a:cxn>
                <a:cxn ang="T14">
                  <a:pos x="T4" y="T5"/>
                </a:cxn>
                <a:cxn ang="T15">
                  <a:pos x="T6" y="T7"/>
                </a:cxn>
                <a:cxn ang="T16">
                  <a:pos x="T8" y="T9"/>
                </a:cxn>
                <a:cxn ang="T17">
                  <a:pos x="T10" y="T11"/>
                </a:cxn>
              </a:cxnLst>
              <a:rect l="T18" t="T19" r="T20" b="T21"/>
              <a:pathLst>
                <a:path w="49" h="31">
                  <a:moveTo>
                    <a:pt x="48" y="0"/>
                  </a:moveTo>
                  <a:lnTo>
                    <a:pt x="49" y="3"/>
                  </a:lnTo>
                  <a:lnTo>
                    <a:pt x="0" y="31"/>
                  </a:lnTo>
                  <a:lnTo>
                    <a:pt x="0" y="28"/>
                  </a:lnTo>
                  <a:lnTo>
                    <a:pt x="48" y="0"/>
                  </a:lnTo>
                  <a:close/>
                </a:path>
              </a:pathLst>
            </a:custGeom>
            <a:solidFill>
              <a:srgbClr val="000000"/>
            </a:solidFill>
            <a:ln w="9525">
              <a:noFill/>
              <a:round/>
              <a:headEnd/>
              <a:tailEnd/>
            </a:ln>
          </p:spPr>
          <p:txBody>
            <a:bodyPr lIns="82058" tIns="41029" rIns="82058" bIns="41029"/>
            <a:lstStyle/>
            <a:p>
              <a:endParaRPr lang="en-US"/>
            </a:p>
          </p:txBody>
        </p:sp>
        <p:grpSp>
          <p:nvGrpSpPr>
            <p:cNvPr id="3817" name="Group 579"/>
            <p:cNvGrpSpPr>
              <a:grpSpLocks noChangeAspect="1"/>
            </p:cNvGrpSpPr>
            <p:nvPr/>
          </p:nvGrpSpPr>
          <p:grpSpPr bwMode="auto">
            <a:xfrm>
              <a:off x="2415" y="2923"/>
              <a:ext cx="105" cy="39"/>
              <a:chOff x="3317" y="1576"/>
              <a:chExt cx="56" cy="22"/>
            </a:xfrm>
          </p:grpSpPr>
          <p:sp>
            <p:nvSpPr>
              <p:cNvPr id="3362" name="Line 573"/>
              <p:cNvSpPr>
                <a:spLocks noChangeAspect="1" noChangeShapeType="1"/>
              </p:cNvSpPr>
              <p:nvPr/>
            </p:nvSpPr>
            <p:spPr bwMode="auto">
              <a:xfrm flipH="1">
                <a:off x="3318" y="1577"/>
                <a:ext cx="54" cy="1"/>
              </a:xfrm>
              <a:prstGeom prst="line">
                <a:avLst/>
              </a:prstGeom>
              <a:noFill/>
              <a:ln w="3175">
                <a:solidFill>
                  <a:srgbClr val="000000"/>
                </a:solidFill>
                <a:round/>
                <a:headEnd/>
                <a:tailEnd/>
              </a:ln>
            </p:spPr>
            <p:txBody>
              <a:bodyPr/>
              <a:lstStyle/>
              <a:p>
                <a:endParaRPr lang="en-US"/>
              </a:p>
            </p:txBody>
          </p:sp>
          <p:sp>
            <p:nvSpPr>
              <p:cNvPr id="3363" name="Rectangle 574"/>
              <p:cNvSpPr>
                <a:spLocks noChangeAspect="1" noChangeArrowheads="1"/>
              </p:cNvSpPr>
              <p:nvPr/>
            </p:nvSpPr>
            <p:spPr bwMode="auto">
              <a:xfrm>
                <a:off x="3318" y="1576"/>
                <a:ext cx="55" cy="2"/>
              </a:xfrm>
              <a:prstGeom prst="rect">
                <a:avLst/>
              </a:prstGeom>
              <a:solidFill>
                <a:srgbClr val="000000"/>
              </a:solidFill>
              <a:ln w="3175">
                <a:solidFill>
                  <a:srgbClr val="000000"/>
                </a:solidFill>
                <a:miter lim="800000"/>
                <a:headEnd/>
                <a:tailEnd/>
              </a:ln>
            </p:spPr>
            <p:txBody>
              <a:bodyPr lIns="82058" tIns="41029" rIns="82058" bIns="41029"/>
              <a:lstStyle/>
              <a:p>
                <a:pPr defTabSz="820738" eaLnBrk="0" hangingPunct="0"/>
                <a:endParaRPr lang="en-US" sz="1300">
                  <a:ea typeface="ＭＳ Ｐゴシック" pitchFamily="1" charset="-128"/>
                </a:endParaRPr>
              </a:p>
            </p:txBody>
          </p:sp>
          <p:sp>
            <p:nvSpPr>
              <p:cNvPr id="3364" name="Freeform 575"/>
              <p:cNvSpPr>
                <a:spLocks noChangeAspect="1"/>
              </p:cNvSpPr>
              <p:nvPr/>
            </p:nvSpPr>
            <p:spPr bwMode="auto">
              <a:xfrm>
                <a:off x="3317" y="1585"/>
                <a:ext cx="56" cy="3"/>
              </a:xfrm>
              <a:custGeom>
                <a:avLst/>
                <a:gdLst>
                  <a:gd name="T0" fmla="*/ 56 w 56"/>
                  <a:gd name="T1" fmla="*/ 0 h 3"/>
                  <a:gd name="T2" fmla="*/ 56 w 56"/>
                  <a:gd name="T3" fmla="*/ 3 h 3"/>
                  <a:gd name="T4" fmla="*/ 1 w 56"/>
                  <a:gd name="T5" fmla="*/ 3 h 3"/>
                  <a:gd name="T6" fmla="*/ 0 w 56"/>
                  <a:gd name="T7" fmla="*/ 0 h 3"/>
                  <a:gd name="T8" fmla="*/ 56 w 56"/>
                  <a:gd name="T9" fmla="*/ 0 h 3"/>
                  <a:gd name="T10" fmla="*/ 56 w 56"/>
                  <a:gd name="T11" fmla="*/ 0 h 3"/>
                  <a:gd name="T12" fmla="*/ 0 60000 65536"/>
                  <a:gd name="T13" fmla="*/ 0 60000 65536"/>
                  <a:gd name="T14" fmla="*/ 0 60000 65536"/>
                  <a:gd name="T15" fmla="*/ 0 60000 65536"/>
                  <a:gd name="T16" fmla="*/ 0 60000 65536"/>
                  <a:gd name="T17" fmla="*/ 0 60000 65536"/>
                  <a:gd name="T18" fmla="*/ 0 w 56"/>
                  <a:gd name="T19" fmla="*/ 0 h 3"/>
                  <a:gd name="T20" fmla="*/ 56 w 56"/>
                  <a:gd name="T21" fmla="*/ 3 h 3"/>
                </a:gdLst>
                <a:ahLst/>
                <a:cxnLst>
                  <a:cxn ang="T12">
                    <a:pos x="T0" y="T1"/>
                  </a:cxn>
                  <a:cxn ang="T13">
                    <a:pos x="T2" y="T3"/>
                  </a:cxn>
                  <a:cxn ang="T14">
                    <a:pos x="T4" y="T5"/>
                  </a:cxn>
                  <a:cxn ang="T15">
                    <a:pos x="T6" y="T7"/>
                  </a:cxn>
                  <a:cxn ang="T16">
                    <a:pos x="T8" y="T9"/>
                  </a:cxn>
                  <a:cxn ang="T17">
                    <a:pos x="T10" y="T11"/>
                  </a:cxn>
                </a:cxnLst>
                <a:rect l="T18" t="T19" r="T20" b="T21"/>
                <a:pathLst>
                  <a:path w="56" h="3">
                    <a:moveTo>
                      <a:pt x="56" y="0"/>
                    </a:moveTo>
                    <a:lnTo>
                      <a:pt x="56" y="3"/>
                    </a:lnTo>
                    <a:lnTo>
                      <a:pt x="1" y="3"/>
                    </a:lnTo>
                    <a:lnTo>
                      <a:pt x="0" y="0"/>
                    </a:lnTo>
                    <a:lnTo>
                      <a:pt x="56" y="0"/>
                    </a:lnTo>
                    <a:close/>
                  </a:path>
                </a:pathLst>
              </a:custGeom>
              <a:solidFill>
                <a:srgbClr val="000000"/>
              </a:solidFill>
              <a:ln w="3175">
                <a:solidFill>
                  <a:srgbClr val="000000"/>
                </a:solidFill>
                <a:round/>
                <a:headEnd/>
                <a:tailEnd/>
              </a:ln>
            </p:spPr>
            <p:txBody>
              <a:bodyPr lIns="82058" tIns="41029" rIns="82058" bIns="41029"/>
              <a:lstStyle/>
              <a:p>
                <a:endParaRPr lang="en-US"/>
              </a:p>
            </p:txBody>
          </p:sp>
          <p:sp>
            <p:nvSpPr>
              <p:cNvPr id="3365" name="Line 576"/>
              <p:cNvSpPr>
                <a:spLocks noChangeAspect="1" noChangeShapeType="1"/>
              </p:cNvSpPr>
              <p:nvPr/>
            </p:nvSpPr>
            <p:spPr bwMode="auto">
              <a:xfrm flipH="1">
                <a:off x="3318" y="1587"/>
                <a:ext cx="54" cy="1"/>
              </a:xfrm>
              <a:prstGeom prst="line">
                <a:avLst/>
              </a:prstGeom>
              <a:noFill/>
              <a:ln w="3175">
                <a:solidFill>
                  <a:srgbClr val="000000"/>
                </a:solidFill>
                <a:round/>
                <a:headEnd/>
                <a:tailEnd/>
              </a:ln>
            </p:spPr>
            <p:txBody>
              <a:bodyPr/>
              <a:lstStyle/>
              <a:p>
                <a:endParaRPr lang="en-US"/>
              </a:p>
            </p:txBody>
          </p:sp>
          <p:sp>
            <p:nvSpPr>
              <p:cNvPr id="3366" name="Line 577"/>
              <p:cNvSpPr>
                <a:spLocks noChangeAspect="1" noChangeShapeType="1"/>
              </p:cNvSpPr>
              <p:nvPr/>
            </p:nvSpPr>
            <p:spPr bwMode="auto">
              <a:xfrm flipH="1">
                <a:off x="3318" y="1597"/>
                <a:ext cx="54" cy="1"/>
              </a:xfrm>
              <a:prstGeom prst="line">
                <a:avLst/>
              </a:prstGeom>
              <a:noFill/>
              <a:ln w="3175">
                <a:solidFill>
                  <a:srgbClr val="000000"/>
                </a:solidFill>
                <a:round/>
                <a:headEnd/>
                <a:tailEnd/>
              </a:ln>
            </p:spPr>
            <p:txBody>
              <a:bodyPr/>
              <a:lstStyle/>
              <a:p>
                <a:endParaRPr lang="en-US"/>
              </a:p>
            </p:txBody>
          </p:sp>
          <p:sp>
            <p:nvSpPr>
              <p:cNvPr id="3367" name="Rectangle 578"/>
              <p:cNvSpPr>
                <a:spLocks noChangeAspect="1" noChangeArrowheads="1"/>
              </p:cNvSpPr>
              <p:nvPr/>
            </p:nvSpPr>
            <p:spPr bwMode="auto">
              <a:xfrm>
                <a:off x="3318" y="1596"/>
                <a:ext cx="55" cy="2"/>
              </a:xfrm>
              <a:prstGeom prst="rect">
                <a:avLst/>
              </a:prstGeom>
              <a:solidFill>
                <a:srgbClr val="000000"/>
              </a:solidFill>
              <a:ln w="3175">
                <a:solidFill>
                  <a:srgbClr val="000000"/>
                </a:solidFill>
                <a:miter lim="800000"/>
                <a:headEnd/>
                <a:tailEnd/>
              </a:ln>
            </p:spPr>
            <p:txBody>
              <a:bodyPr lIns="82058" tIns="41029" rIns="82058" bIns="41029"/>
              <a:lstStyle/>
              <a:p>
                <a:pPr defTabSz="820738" eaLnBrk="0" hangingPunct="0"/>
                <a:endParaRPr lang="en-US" sz="1300">
                  <a:ea typeface="ＭＳ Ｐゴシック" pitchFamily="1" charset="-128"/>
                </a:endParaRPr>
              </a:p>
            </p:txBody>
          </p:sp>
        </p:grpSp>
        <p:sp>
          <p:nvSpPr>
            <p:cNvPr id="3323" name="Line 580"/>
            <p:cNvSpPr>
              <a:spLocks noChangeAspect="1" noChangeShapeType="1"/>
            </p:cNvSpPr>
            <p:nvPr/>
          </p:nvSpPr>
          <p:spPr bwMode="auto">
            <a:xfrm flipH="1" flipV="1">
              <a:off x="2101" y="3125"/>
              <a:ext cx="103" cy="54"/>
            </a:xfrm>
            <a:prstGeom prst="line">
              <a:avLst/>
            </a:prstGeom>
            <a:noFill/>
            <a:ln w="6350">
              <a:solidFill>
                <a:srgbClr val="000000"/>
              </a:solidFill>
              <a:round/>
              <a:headEnd/>
              <a:tailEnd/>
            </a:ln>
          </p:spPr>
          <p:txBody>
            <a:bodyPr/>
            <a:lstStyle/>
            <a:p>
              <a:endParaRPr lang="en-US"/>
            </a:p>
          </p:txBody>
        </p:sp>
        <p:sp>
          <p:nvSpPr>
            <p:cNvPr id="3324" name="Freeform 581"/>
            <p:cNvSpPr>
              <a:spLocks noChangeAspect="1"/>
            </p:cNvSpPr>
            <p:nvPr/>
          </p:nvSpPr>
          <p:spPr bwMode="auto">
            <a:xfrm>
              <a:off x="2099" y="3123"/>
              <a:ext cx="107" cy="63"/>
            </a:xfrm>
            <a:custGeom>
              <a:avLst/>
              <a:gdLst>
                <a:gd name="T0" fmla="*/ 107 w 49"/>
                <a:gd name="T1" fmla="*/ 57 h 30"/>
                <a:gd name="T2" fmla="*/ 107 w 49"/>
                <a:gd name="T3" fmla="*/ 63 h 30"/>
                <a:gd name="T4" fmla="*/ 0 w 49"/>
                <a:gd name="T5" fmla="*/ 4 h 30"/>
                <a:gd name="T6" fmla="*/ 0 w 49"/>
                <a:gd name="T7" fmla="*/ 2 h 30"/>
                <a:gd name="T8" fmla="*/ 4 w 49"/>
                <a:gd name="T9" fmla="*/ 0 h 30"/>
                <a:gd name="T10" fmla="*/ 107 w 49"/>
                <a:gd name="T11" fmla="*/ 57 h 30"/>
                <a:gd name="T12" fmla="*/ 107 w 49"/>
                <a:gd name="T13" fmla="*/ 57 h 30"/>
                <a:gd name="T14" fmla="*/ 0 60000 65536"/>
                <a:gd name="T15" fmla="*/ 0 60000 65536"/>
                <a:gd name="T16" fmla="*/ 0 60000 65536"/>
                <a:gd name="T17" fmla="*/ 0 60000 65536"/>
                <a:gd name="T18" fmla="*/ 0 60000 65536"/>
                <a:gd name="T19" fmla="*/ 0 60000 65536"/>
                <a:gd name="T20" fmla="*/ 0 60000 65536"/>
                <a:gd name="T21" fmla="*/ 0 w 49"/>
                <a:gd name="T22" fmla="*/ 0 h 30"/>
                <a:gd name="T23" fmla="*/ 49 w 49"/>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30">
                  <a:moveTo>
                    <a:pt x="49" y="27"/>
                  </a:moveTo>
                  <a:lnTo>
                    <a:pt x="49" y="30"/>
                  </a:lnTo>
                  <a:lnTo>
                    <a:pt x="0" y="2"/>
                  </a:lnTo>
                  <a:lnTo>
                    <a:pt x="0" y="1"/>
                  </a:lnTo>
                  <a:lnTo>
                    <a:pt x="2" y="0"/>
                  </a:lnTo>
                  <a:lnTo>
                    <a:pt x="49" y="27"/>
                  </a:lnTo>
                  <a:close/>
                </a:path>
              </a:pathLst>
            </a:custGeom>
            <a:solidFill>
              <a:srgbClr val="000000"/>
            </a:solidFill>
            <a:ln w="9525">
              <a:noFill/>
              <a:round/>
              <a:headEnd/>
              <a:tailEnd/>
            </a:ln>
          </p:spPr>
          <p:txBody>
            <a:bodyPr lIns="82058" tIns="41029" rIns="82058" bIns="41029"/>
            <a:lstStyle/>
            <a:p>
              <a:endParaRPr lang="en-US"/>
            </a:p>
          </p:txBody>
        </p:sp>
        <p:sp>
          <p:nvSpPr>
            <p:cNvPr id="3325" name="Freeform 582"/>
            <p:cNvSpPr>
              <a:spLocks noChangeAspect="1"/>
            </p:cNvSpPr>
            <p:nvPr/>
          </p:nvSpPr>
          <p:spPr bwMode="auto">
            <a:xfrm>
              <a:off x="2206" y="3119"/>
              <a:ext cx="104" cy="67"/>
            </a:xfrm>
            <a:custGeom>
              <a:avLst/>
              <a:gdLst>
                <a:gd name="T0" fmla="*/ 104 w 48"/>
                <a:gd name="T1" fmla="*/ 0 h 31"/>
                <a:gd name="T2" fmla="*/ 104 w 48"/>
                <a:gd name="T3" fmla="*/ 6 h 31"/>
                <a:gd name="T4" fmla="*/ 0 w 48"/>
                <a:gd name="T5" fmla="*/ 67 h 31"/>
                <a:gd name="T6" fmla="*/ 0 w 48"/>
                <a:gd name="T7" fmla="*/ 61 h 31"/>
                <a:gd name="T8" fmla="*/ 104 w 48"/>
                <a:gd name="T9" fmla="*/ 0 h 31"/>
                <a:gd name="T10" fmla="*/ 104 w 48"/>
                <a:gd name="T11" fmla="*/ 0 h 31"/>
                <a:gd name="T12" fmla="*/ 0 60000 65536"/>
                <a:gd name="T13" fmla="*/ 0 60000 65536"/>
                <a:gd name="T14" fmla="*/ 0 60000 65536"/>
                <a:gd name="T15" fmla="*/ 0 60000 65536"/>
                <a:gd name="T16" fmla="*/ 0 60000 65536"/>
                <a:gd name="T17" fmla="*/ 0 60000 65536"/>
                <a:gd name="T18" fmla="*/ 0 w 48"/>
                <a:gd name="T19" fmla="*/ 0 h 31"/>
                <a:gd name="T20" fmla="*/ 48 w 48"/>
                <a:gd name="T21" fmla="*/ 31 h 31"/>
              </a:gdLst>
              <a:ahLst/>
              <a:cxnLst>
                <a:cxn ang="T12">
                  <a:pos x="T0" y="T1"/>
                </a:cxn>
                <a:cxn ang="T13">
                  <a:pos x="T2" y="T3"/>
                </a:cxn>
                <a:cxn ang="T14">
                  <a:pos x="T4" y="T5"/>
                </a:cxn>
                <a:cxn ang="T15">
                  <a:pos x="T6" y="T7"/>
                </a:cxn>
                <a:cxn ang="T16">
                  <a:pos x="T8" y="T9"/>
                </a:cxn>
                <a:cxn ang="T17">
                  <a:pos x="T10" y="T11"/>
                </a:cxn>
              </a:cxnLst>
              <a:rect l="T18" t="T19" r="T20" b="T21"/>
              <a:pathLst>
                <a:path w="48" h="31">
                  <a:moveTo>
                    <a:pt x="48" y="0"/>
                  </a:moveTo>
                  <a:lnTo>
                    <a:pt x="48" y="3"/>
                  </a:lnTo>
                  <a:lnTo>
                    <a:pt x="0" y="31"/>
                  </a:lnTo>
                  <a:lnTo>
                    <a:pt x="0" y="28"/>
                  </a:lnTo>
                  <a:lnTo>
                    <a:pt x="48" y="0"/>
                  </a:lnTo>
                  <a:close/>
                </a:path>
              </a:pathLst>
            </a:custGeom>
            <a:solidFill>
              <a:srgbClr val="000000"/>
            </a:solidFill>
            <a:ln w="9525">
              <a:noFill/>
              <a:round/>
              <a:headEnd/>
              <a:tailEnd/>
            </a:ln>
          </p:spPr>
          <p:txBody>
            <a:bodyPr lIns="82058" tIns="41029" rIns="82058" bIns="41029"/>
            <a:lstStyle/>
            <a:p>
              <a:endParaRPr lang="en-US"/>
            </a:p>
          </p:txBody>
        </p:sp>
        <p:sp>
          <p:nvSpPr>
            <p:cNvPr id="3326" name="Line 583"/>
            <p:cNvSpPr>
              <a:spLocks noChangeAspect="1" noChangeShapeType="1"/>
            </p:cNvSpPr>
            <p:nvPr/>
          </p:nvSpPr>
          <p:spPr bwMode="auto">
            <a:xfrm flipH="1">
              <a:off x="2206" y="3125"/>
              <a:ext cx="102" cy="54"/>
            </a:xfrm>
            <a:prstGeom prst="line">
              <a:avLst/>
            </a:prstGeom>
            <a:noFill/>
            <a:ln w="6350">
              <a:solidFill>
                <a:srgbClr val="000000"/>
              </a:solidFill>
              <a:round/>
              <a:headEnd/>
              <a:tailEnd/>
            </a:ln>
          </p:spPr>
          <p:txBody>
            <a:bodyPr/>
            <a:lstStyle/>
            <a:p>
              <a:endParaRPr lang="en-US"/>
            </a:p>
          </p:txBody>
        </p:sp>
        <p:sp>
          <p:nvSpPr>
            <p:cNvPr id="3327" name="Line 584"/>
            <p:cNvSpPr>
              <a:spLocks noChangeAspect="1" noChangeShapeType="1"/>
            </p:cNvSpPr>
            <p:nvPr/>
          </p:nvSpPr>
          <p:spPr bwMode="auto">
            <a:xfrm flipH="1" flipV="1">
              <a:off x="2313" y="3125"/>
              <a:ext cx="102" cy="54"/>
            </a:xfrm>
            <a:prstGeom prst="line">
              <a:avLst/>
            </a:prstGeom>
            <a:noFill/>
            <a:ln w="6350">
              <a:solidFill>
                <a:srgbClr val="000000"/>
              </a:solidFill>
              <a:round/>
              <a:headEnd/>
              <a:tailEnd/>
            </a:ln>
          </p:spPr>
          <p:txBody>
            <a:bodyPr/>
            <a:lstStyle/>
            <a:p>
              <a:endParaRPr lang="en-US"/>
            </a:p>
          </p:txBody>
        </p:sp>
        <p:sp>
          <p:nvSpPr>
            <p:cNvPr id="3328" name="Freeform 585"/>
            <p:cNvSpPr>
              <a:spLocks noChangeAspect="1"/>
            </p:cNvSpPr>
            <p:nvPr/>
          </p:nvSpPr>
          <p:spPr bwMode="auto">
            <a:xfrm>
              <a:off x="2310" y="3119"/>
              <a:ext cx="107" cy="67"/>
            </a:xfrm>
            <a:custGeom>
              <a:avLst/>
              <a:gdLst>
                <a:gd name="T0" fmla="*/ 107 w 49"/>
                <a:gd name="T1" fmla="*/ 61 h 31"/>
                <a:gd name="T2" fmla="*/ 107 w 49"/>
                <a:gd name="T3" fmla="*/ 67 h 31"/>
                <a:gd name="T4" fmla="*/ 0 w 49"/>
                <a:gd name="T5" fmla="*/ 6 h 31"/>
                <a:gd name="T6" fmla="*/ 0 w 49"/>
                <a:gd name="T7" fmla="*/ 0 h 31"/>
                <a:gd name="T8" fmla="*/ 107 w 49"/>
                <a:gd name="T9" fmla="*/ 61 h 31"/>
                <a:gd name="T10" fmla="*/ 107 w 49"/>
                <a:gd name="T11" fmla="*/ 61 h 31"/>
                <a:gd name="T12" fmla="*/ 0 60000 65536"/>
                <a:gd name="T13" fmla="*/ 0 60000 65536"/>
                <a:gd name="T14" fmla="*/ 0 60000 65536"/>
                <a:gd name="T15" fmla="*/ 0 60000 65536"/>
                <a:gd name="T16" fmla="*/ 0 60000 65536"/>
                <a:gd name="T17" fmla="*/ 0 60000 65536"/>
                <a:gd name="T18" fmla="*/ 0 w 49"/>
                <a:gd name="T19" fmla="*/ 0 h 31"/>
                <a:gd name="T20" fmla="*/ 49 w 49"/>
                <a:gd name="T21" fmla="*/ 31 h 31"/>
              </a:gdLst>
              <a:ahLst/>
              <a:cxnLst>
                <a:cxn ang="T12">
                  <a:pos x="T0" y="T1"/>
                </a:cxn>
                <a:cxn ang="T13">
                  <a:pos x="T2" y="T3"/>
                </a:cxn>
                <a:cxn ang="T14">
                  <a:pos x="T4" y="T5"/>
                </a:cxn>
                <a:cxn ang="T15">
                  <a:pos x="T6" y="T7"/>
                </a:cxn>
                <a:cxn ang="T16">
                  <a:pos x="T8" y="T9"/>
                </a:cxn>
                <a:cxn ang="T17">
                  <a:pos x="T10" y="T11"/>
                </a:cxn>
              </a:cxnLst>
              <a:rect l="T18" t="T19" r="T20" b="T21"/>
              <a:pathLst>
                <a:path w="49" h="31">
                  <a:moveTo>
                    <a:pt x="49" y="28"/>
                  </a:moveTo>
                  <a:lnTo>
                    <a:pt x="49" y="31"/>
                  </a:lnTo>
                  <a:lnTo>
                    <a:pt x="0" y="3"/>
                  </a:lnTo>
                  <a:lnTo>
                    <a:pt x="0" y="0"/>
                  </a:lnTo>
                  <a:lnTo>
                    <a:pt x="49" y="28"/>
                  </a:lnTo>
                  <a:close/>
                </a:path>
              </a:pathLst>
            </a:custGeom>
            <a:solidFill>
              <a:srgbClr val="000000"/>
            </a:solidFill>
            <a:ln w="9525">
              <a:noFill/>
              <a:round/>
              <a:headEnd/>
              <a:tailEnd/>
            </a:ln>
          </p:spPr>
          <p:txBody>
            <a:bodyPr lIns="82058" tIns="41029" rIns="82058" bIns="41029"/>
            <a:lstStyle/>
            <a:p>
              <a:endParaRPr lang="en-US"/>
            </a:p>
          </p:txBody>
        </p:sp>
        <p:sp>
          <p:nvSpPr>
            <p:cNvPr id="3329" name="Freeform 586"/>
            <p:cNvSpPr>
              <a:spLocks noChangeAspect="1"/>
            </p:cNvSpPr>
            <p:nvPr/>
          </p:nvSpPr>
          <p:spPr bwMode="auto">
            <a:xfrm>
              <a:off x="2417" y="3119"/>
              <a:ext cx="105" cy="67"/>
            </a:xfrm>
            <a:custGeom>
              <a:avLst/>
              <a:gdLst>
                <a:gd name="T0" fmla="*/ 105 w 48"/>
                <a:gd name="T1" fmla="*/ 0 h 31"/>
                <a:gd name="T2" fmla="*/ 105 w 48"/>
                <a:gd name="T3" fmla="*/ 6 h 31"/>
                <a:gd name="T4" fmla="*/ 0 w 48"/>
                <a:gd name="T5" fmla="*/ 67 h 31"/>
                <a:gd name="T6" fmla="*/ 0 w 48"/>
                <a:gd name="T7" fmla="*/ 61 h 31"/>
                <a:gd name="T8" fmla="*/ 105 w 48"/>
                <a:gd name="T9" fmla="*/ 0 h 31"/>
                <a:gd name="T10" fmla="*/ 105 w 48"/>
                <a:gd name="T11" fmla="*/ 0 h 31"/>
                <a:gd name="T12" fmla="*/ 0 60000 65536"/>
                <a:gd name="T13" fmla="*/ 0 60000 65536"/>
                <a:gd name="T14" fmla="*/ 0 60000 65536"/>
                <a:gd name="T15" fmla="*/ 0 60000 65536"/>
                <a:gd name="T16" fmla="*/ 0 60000 65536"/>
                <a:gd name="T17" fmla="*/ 0 60000 65536"/>
                <a:gd name="T18" fmla="*/ 0 w 48"/>
                <a:gd name="T19" fmla="*/ 0 h 31"/>
                <a:gd name="T20" fmla="*/ 48 w 48"/>
                <a:gd name="T21" fmla="*/ 31 h 31"/>
              </a:gdLst>
              <a:ahLst/>
              <a:cxnLst>
                <a:cxn ang="T12">
                  <a:pos x="T0" y="T1"/>
                </a:cxn>
                <a:cxn ang="T13">
                  <a:pos x="T2" y="T3"/>
                </a:cxn>
                <a:cxn ang="T14">
                  <a:pos x="T4" y="T5"/>
                </a:cxn>
                <a:cxn ang="T15">
                  <a:pos x="T6" y="T7"/>
                </a:cxn>
                <a:cxn ang="T16">
                  <a:pos x="T8" y="T9"/>
                </a:cxn>
                <a:cxn ang="T17">
                  <a:pos x="T10" y="T11"/>
                </a:cxn>
              </a:cxnLst>
              <a:rect l="T18" t="T19" r="T20" b="T21"/>
              <a:pathLst>
                <a:path w="48" h="31">
                  <a:moveTo>
                    <a:pt x="48" y="0"/>
                  </a:moveTo>
                  <a:lnTo>
                    <a:pt x="48" y="3"/>
                  </a:lnTo>
                  <a:lnTo>
                    <a:pt x="0" y="31"/>
                  </a:lnTo>
                  <a:lnTo>
                    <a:pt x="0" y="28"/>
                  </a:lnTo>
                  <a:lnTo>
                    <a:pt x="48" y="0"/>
                  </a:lnTo>
                  <a:close/>
                </a:path>
              </a:pathLst>
            </a:custGeom>
            <a:solidFill>
              <a:srgbClr val="000000"/>
            </a:solidFill>
            <a:ln w="9525">
              <a:noFill/>
              <a:round/>
              <a:headEnd/>
              <a:tailEnd/>
            </a:ln>
          </p:spPr>
          <p:txBody>
            <a:bodyPr lIns="82058" tIns="41029" rIns="82058" bIns="41029"/>
            <a:lstStyle/>
            <a:p>
              <a:endParaRPr lang="en-US"/>
            </a:p>
          </p:txBody>
        </p:sp>
        <p:sp>
          <p:nvSpPr>
            <p:cNvPr id="3330" name="Line 587"/>
            <p:cNvSpPr>
              <a:spLocks noChangeAspect="1" noChangeShapeType="1"/>
            </p:cNvSpPr>
            <p:nvPr/>
          </p:nvSpPr>
          <p:spPr bwMode="auto">
            <a:xfrm flipH="1">
              <a:off x="2417" y="3125"/>
              <a:ext cx="102" cy="54"/>
            </a:xfrm>
            <a:prstGeom prst="line">
              <a:avLst/>
            </a:prstGeom>
            <a:noFill/>
            <a:ln w="6350">
              <a:solidFill>
                <a:srgbClr val="000000"/>
              </a:solidFill>
              <a:round/>
              <a:headEnd/>
              <a:tailEnd/>
            </a:ln>
          </p:spPr>
          <p:txBody>
            <a:bodyPr/>
            <a:lstStyle/>
            <a:p>
              <a:endParaRPr lang="en-US"/>
            </a:p>
          </p:txBody>
        </p:sp>
        <p:sp>
          <p:nvSpPr>
            <p:cNvPr id="3331" name="Line 588"/>
            <p:cNvSpPr>
              <a:spLocks noChangeAspect="1" noChangeShapeType="1"/>
            </p:cNvSpPr>
            <p:nvPr/>
          </p:nvSpPr>
          <p:spPr bwMode="auto">
            <a:xfrm flipH="1" flipV="1">
              <a:off x="2524" y="3125"/>
              <a:ext cx="102" cy="54"/>
            </a:xfrm>
            <a:prstGeom prst="line">
              <a:avLst/>
            </a:prstGeom>
            <a:noFill/>
            <a:ln w="6350">
              <a:solidFill>
                <a:srgbClr val="000000"/>
              </a:solidFill>
              <a:round/>
              <a:headEnd/>
              <a:tailEnd/>
            </a:ln>
          </p:spPr>
          <p:txBody>
            <a:bodyPr/>
            <a:lstStyle/>
            <a:p>
              <a:endParaRPr lang="en-US"/>
            </a:p>
          </p:txBody>
        </p:sp>
        <p:sp>
          <p:nvSpPr>
            <p:cNvPr id="3332" name="Freeform 589"/>
            <p:cNvSpPr>
              <a:spLocks noChangeAspect="1"/>
            </p:cNvSpPr>
            <p:nvPr/>
          </p:nvSpPr>
          <p:spPr bwMode="auto">
            <a:xfrm>
              <a:off x="2522" y="3119"/>
              <a:ext cx="106" cy="67"/>
            </a:xfrm>
            <a:custGeom>
              <a:avLst/>
              <a:gdLst>
                <a:gd name="T0" fmla="*/ 106 w 49"/>
                <a:gd name="T1" fmla="*/ 61 h 31"/>
                <a:gd name="T2" fmla="*/ 106 w 49"/>
                <a:gd name="T3" fmla="*/ 67 h 31"/>
                <a:gd name="T4" fmla="*/ 0 w 49"/>
                <a:gd name="T5" fmla="*/ 6 h 31"/>
                <a:gd name="T6" fmla="*/ 0 w 49"/>
                <a:gd name="T7" fmla="*/ 0 h 31"/>
                <a:gd name="T8" fmla="*/ 106 w 49"/>
                <a:gd name="T9" fmla="*/ 61 h 31"/>
                <a:gd name="T10" fmla="*/ 106 w 49"/>
                <a:gd name="T11" fmla="*/ 61 h 31"/>
                <a:gd name="T12" fmla="*/ 0 60000 65536"/>
                <a:gd name="T13" fmla="*/ 0 60000 65536"/>
                <a:gd name="T14" fmla="*/ 0 60000 65536"/>
                <a:gd name="T15" fmla="*/ 0 60000 65536"/>
                <a:gd name="T16" fmla="*/ 0 60000 65536"/>
                <a:gd name="T17" fmla="*/ 0 60000 65536"/>
                <a:gd name="T18" fmla="*/ 0 w 49"/>
                <a:gd name="T19" fmla="*/ 0 h 31"/>
                <a:gd name="T20" fmla="*/ 49 w 49"/>
                <a:gd name="T21" fmla="*/ 31 h 31"/>
              </a:gdLst>
              <a:ahLst/>
              <a:cxnLst>
                <a:cxn ang="T12">
                  <a:pos x="T0" y="T1"/>
                </a:cxn>
                <a:cxn ang="T13">
                  <a:pos x="T2" y="T3"/>
                </a:cxn>
                <a:cxn ang="T14">
                  <a:pos x="T4" y="T5"/>
                </a:cxn>
                <a:cxn ang="T15">
                  <a:pos x="T6" y="T7"/>
                </a:cxn>
                <a:cxn ang="T16">
                  <a:pos x="T8" y="T9"/>
                </a:cxn>
                <a:cxn ang="T17">
                  <a:pos x="T10" y="T11"/>
                </a:cxn>
              </a:cxnLst>
              <a:rect l="T18" t="T19" r="T20" b="T21"/>
              <a:pathLst>
                <a:path w="49" h="31">
                  <a:moveTo>
                    <a:pt x="49" y="28"/>
                  </a:moveTo>
                  <a:lnTo>
                    <a:pt x="49" y="31"/>
                  </a:lnTo>
                  <a:lnTo>
                    <a:pt x="0" y="3"/>
                  </a:lnTo>
                  <a:lnTo>
                    <a:pt x="0" y="0"/>
                  </a:lnTo>
                  <a:lnTo>
                    <a:pt x="49" y="28"/>
                  </a:lnTo>
                  <a:close/>
                </a:path>
              </a:pathLst>
            </a:custGeom>
            <a:solidFill>
              <a:srgbClr val="000000"/>
            </a:solidFill>
            <a:ln w="9525">
              <a:noFill/>
              <a:round/>
              <a:headEnd/>
              <a:tailEnd/>
            </a:ln>
          </p:spPr>
          <p:txBody>
            <a:bodyPr lIns="82058" tIns="41029" rIns="82058" bIns="41029"/>
            <a:lstStyle/>
            <a:p>
              <a:endParaRPr lang="en-US"/>
            </a:p>
          </p:txBody>
        </p:sp>
        <p:sp>
          <p:nvSpPr>
            <p:cNvPr id="3333" name="Freeform 590"/>
            <p:cNvSpPr>
              <a:spLocks noChangeAspect="1"/>
            </p:cNvSpPr>
            <p:nvPr/>
          </p:nvSpPr>
          <p:spPr bwMode="auto">
            <a:xfrm>
              <a:off x="2628" y="3119"/>
              <a:ext cx="105" cy="67"/>
            </a:xfrm>
            <a:custGeom>
              <a:avLst/>
              <a:gdLst>
                <a:gd name="T0" fmla="*/ 105 w 48"/>
                <a:gd name="T1" fmla="*/ 0 h 31"/>
                <a:gd name="T2" fmla="*/ 105 w 48"/>
                <a:gd name="T3" fmla="*/ 6 h 31"/>
                <a:gd name="T4" fmla="*/ 0 w 48"/>
                <a:gd name="T5" fmla="*/ 67 h 31"/>
                <a:gd name="T6" fmla="*/ 0 w 48"/>
                <a:gd name="T7" fmla="*/ 61 h 31"/>
                <a:gd name="T8" fmla="*/ 105 w 48"/>
                <a:gd name="T9" fmla="*/ 0 h 31"/>
                <a:gd name="T10" fmla="*/ 105 w 48"/>
                <a:gd name="T11" fmla="*/ 0 h 31"/>
                <a:gd name="T12" fmla="*/ 0 60000 65536"/>
                <a:gd name="T13" fmla="*/ 0 60000 65536"/>
                <a:gd name="T14" fmla="*/ 0 60000 65536"/>
                <a:gd name="T15" fmla="*/ 0 60000 65536"/>
                <a:gd name="T16" fmla="*/ 0 60000 65536"/>
                <a:gd name="T17" fmla="*/ 0 60000 65536"/>
                <a:gd name="T18" fmla="*/ 0 w 48"/>
                <a:gd name="T19" fmla="*/ 0 h 31"/>
                <a:gd name="T20" fmla="*/ 48 w 48"/>
                <a:gd name="T21" fmla="*/ 31 h 31"/>
              </a:gdLst>
              <a:ahLst/>
              <a:cxnLst>
                <a:cxn ang="T12">
                  <a:pos x="T0" y="T1"/>
                </a:cxn>
                <a:cxn ang="T13">
                  <a:pos x="T2" y="T3"/>
                </a:cxn>
                <a:cxn ang="T14">
                  <a:pos x="T4" y="T5"/>
                </a:cxn>
                <a:cxn ang="T15">
                  <a:pos x="T6" y="T7"/>
                </a:cxn>
                <a:cxn ang="T16">
                  <a:pos x="T8" y="T9"/>
                </a:cxn>
                <a:cxn ang="T17">
                  <a:pos x="T10" y="T11"/>
                </a:cxn>
              </a:cxnLst>
              <a:rect l="T18" t="T19" r="T20" b="T21"/>
              <a:pathLst>
                <a:path w="48" h="31">
                  <a:moveTo>
                    <a:pt x="48" y="0"/>
                  </a:moveTo>
                  <a:lnTo>
                    <a:pt x="48" y="3"/>
                  </a:lnTo>
                  <a:lnTo>
                    <a:pt x="0" y="31"/>
                  </a:lnTo>
                  <a:lnTo>
                    <a:pt x="0" y="28"/>
                  </a:lnTo>
                  <a:lnTo>
                    <a:pt x="48" y="0"/>
                  </a:lnTo>
                  <a:close/>
                </a:path>
              </a:pathLst>
            </a:custGeom>
            <a:solidFill>
              <a:srgbClr val="000000"/>
            </a:solidFill>
            <a:ln w="9525">
              <a:noFill/>
              <a:round/>
              <a:headEnd/>
              <a:tailEnd/>
            </a:ln>
          </p:spPr>
          <p:txBody>
            <a:bodyPr lIns="82058" tIns="41029" rIns="82058" bIns="41029"/>
            <a:lstStyle/>
            <a:p>
              <a:endParaRPr lang="en-US"/>
            </a:p>
          </p:txBody>
        </p:sp>
        <p:sp>
          <p:nvSpPr>
            <p:cNvPr id="3334" name="Line 591"/>
            <p:cNvSpPr>
              <a:spLocks noChangeAspect="1" noChangeShapeType="1"/>
            </p:cNvSpPr>
            <p:nvPr/>
          </p:nvSpPr>
          <p:spPr bwMode="auto">
            <a:xfrm flipH="1">
              <a:off x="2628" y="3125"/>
              <a:ext cx="104" cy="54"/>
            </a:xfrm>
            <a:prstGeom prst="line">
              <a:avLst/>
            </a:prstGeom>
            <a:noFill/>
            <a:ln w="6350">
              <a:solidFill>
                <a:srgbClr val="000000"/>
              </a:solidFill>
              <a:round/>
              <a:headEnd/>
              <a:tailEnd/>
            </a:ln>
          </p:spPr>
          <p:txBody>
            <a:bodyPr/>
            <a:lstStyle/>
            <a:p>
              <a:endParaRPr lang="en-US"/>
            </a:p>
          </p:txBody>
        </p:sp>
        <p:sp>
          <p:nvSpPr>
            <p:cNvPr id="3335" name="Rectangle 592"/>
            <p:cNvSpPr>
              <a:spLocks noChangeAspect="1" noChangeArrowheads="1"/>
            </p:cNvSpPr>
            <p:nvPr/>
          </p:nvSpPr>
          <p:spPr bwMode="auto">
            <a:xfrm>
              <a:off x="2793" y="3107"/>
              <a:ext cx="150" cy="125"/>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NH</a:t>
              </a:r>
              <a:endParaRPr lang="en-US" sz="1300">
                <a:ea typeface="ＭＳ Ｐゴシック" pitchFamily="1" charset="-128"/>
              </a:endParaRPr>
            </a:p>
          </p:txBody>
        </p:sp>
        <p:sp>
          <p:nvSpPr>
            <p:cNvPr id="3336" name="Line 595"/>
            <p:cNvSpPr>
              <a:spLocks noChangeAspect="1" noChangeShapeType="1"/>
            </p:cNvSpPr>
            <p:nvPr/>
          </p:nvSpPr>
          <p:spPr bwMode="auto">
            <a:xfrm flipH="1" flipV="1">
              <a:off x="2733" y="3125"/>
              <a:ext cx="60" cy="31"/>
            </a:xfrm>
            <a:prstGeom prst="line">
              <a:avLst/>
            </a:prstGeom>
            <a:noFill/>
            <a:ln w="6350">
              <a:solidFill>
                <a:srgbClr val="000000"/>
              </a:solidFill>
              <a:round/>
              <a:headEnd/>
              <a:tailEnd/>
            </a:ln>
          </p:spPr>
          <p:txBody>
            <a:bodyPr/>
            <a:lstStyle/>
            <a:p>
              <a:endParaRPr lang="en-US"/>
            </a:p>
          </p:txBody>
        </p:sp>
        <p:sp>
          <p:nvSpPr>
            <p:cNvPr id="3337" name="Freeform 596"/>
            <p:cNvSpPr>
              <a:spLocks noChangeAspect="1"/>
            </p:cNvSpPr>
            <p:nvPr/>
          </p:nvSpPr>
          <p:spPr bwMode="auto">
            <a:xfrm>
              <a:off x="2733" y="3119"/>
              <a:ext cx="64" cy="41"/>
            </a:xfrm>
            <a:custGeom>
              <a:avLst/>
              <a:gdLst>
                <a:gd name="T0" fmla="*/ 64 w 29"/>
                <a:gd name="T1" fmla="*/ 37 h 19"/>
                <a:gd name="T2" fmla="*/ 62 w 29"/>
                <a:gd name="T3" fmla="*/ 41 h 19"/>
                <a:gd name="T4" fmla="*/ 0 w 29"/>
                <a:gd name="T5" fmla="*/ 6 h 19"/>
                <a:gd name="T6" fmla="*/ 0 w 29"/>
                <a:gd name="T7" fmla="*/ 0 h 19"/>
                <a:gd name="T8" fmla="*/ 64 w 29"/>
                <a:gd name="T9" fmla="*/ 37 h 19"/>
                <a:gd name="T10" fmla="*/ 64 w 29"/>
                <a:gd name="T11" fmla="*/ 37 h 19"/>
                <a:gd name="T12" fmla="*/ 0 60000 65536"/>
                <a:gd name="T13" fmla="*/ 0 60000 65536"/>
                <a:gd name="T14" fmla="*/ 0 60000 65536"/>
                <a:gd name="T15" fmla="*/ 0 60000 65536"/>
                <a:gd name="T16" fmla="*/ 0 60000 65536"/>
                <a:gd name="T17" fmla="*/ 0 60000 65536"/>
                <a:gd name="T18" fmla="*/ 0 w 29"/>
                <a:gd name="T19" fmla="*/ 0 h 19"/>
                <a:gd name="T20" fmla="*/ 29 w 29"/>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29" h="19">
                  <a:moveTo>
                    <a:pt x="29" y="17"/>
                  </a:moveTo>
                  <a:lnTo>
                    <a:pt x="28" y="19"/>
                  </a:lnTo>
                  <a:lnTo>
                    <a:pt x="0" y="3"/>
                  </a:lnTo>
                  <a:lnTo>
                    <a:pt x="0" y="0"/>
                  </a:lnTo>
                  <a:lnTo>
                    <a:pt x="29" y="17"/>
                  </a:lnTo>
                  <a:close/>
                </a:path>
              </a:pathLst>
            </a:custGeom>
            <a:solidFill>
              <a:srgbClr val="000000"/>
            </a:solidFill>
            <a:ln w="9525">
              <a:noFill/>
              <a:round/>
              <a:headEnd/>
              <a:tailEnd/>
            </a:ln>
          </p:spPr>
          <p:txBody>
            <a:bodyPr lIns="82058" tIns="41029" rIns="82058" bIns="41029"/>
            <a:lstStyle/>
            <a:p>
              <a:endParaRPr lang="en-US"/>
            </a:p>
          </p:txBody>
        </p:sp>
        <p:sp>
          <p:nvSpPr>
            <p:cNvPr id="3338" name="Rectangle 597"/>
            <p:cNvSpPr>
              <a:spLocks noChangeAspect="1" noChangeArrowheads="1"/>
            </p:cNvSpPr>
            <p:nvPr/>
          </p:nvSpPr>
          <p:spPr bwMode="auto">
            <a:xfrm>
              <a:off x="2692" y="2946"/>
              <a:ext cx="81" cy="125"/>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grpSp>
          <p:nvGrpSpPr>
            <p:cNvPr id="3818" name="Group 602"/>
            <p:cNvGrpSpPr>
              <a:grpSpLocks noChangeAspect="1"/>
            </p:cNvGrpSpPr>
            <p:nvPr/>
          </p:nvGrpSpPr>
          <p:grpSpPr bwMode="auto">
            <a:xfrm>
              <a:off x="2717" y="3049"/>
              <a:ext cx="29" cy="81"/>
              <a:chOff x="3456" y="1635"/>
              <a:chExt cx="13" cy="39"/>
            </a:xfrm>
          </p:grpSpPr>
          <p:sp>
            <p:nvSpPr>
              <p:cNvPr id="3358" name="Line 598"/>
              <p:cNvSpPr>
                <a:spLocks noChangeAspect="1" noChangeShapeType="1"/>
              </p:cNvSpPr>
              <p:nvPr/>
            </p:nvSpPr>
            <p:spPr bwMode="auto">
              <a:xfrm>
                <a:off x="3458" y="1636"/>
                <a:ext cx="1" cy="37"/>
              </a:xfrm>
              <a:prstGeom prst="line">
                <a:avLst/>
              </a:prstGeom>
              <a:noFill/>
              <a:ln w="6350">
                <a:solidFill>
                  <a:srgbClr val="000000"/>
                </a:solidFill>
                <a:round/>
                <a:headEnd/>
                <a:tailEnd/>
              </a:ln>
            </p:spPr>
            <p:txBody>
              <a:bodyPr/>
              <a:lstStyle/>
              <a:p>
                <a:endParaRPr lang="en-US"/>
              </a:p>
            </p:txBody>
          </p:sp>
          <p:sp>
            <p:nvSpPr>
              <p:cNvPr id="3359" name="Rectangle 599"/>
              <p:cNvSpPr>
                <a:spLocks noChangeAspect="1" noChangeArrowheads="1"/>
              </p:cNvSpPr>
              <p:nvPr/>
            </p:nvSpPr>
            <p:spPr bwMode="auto">
              <a:xfrm>
                <a:off x="3456" y="1635"/>
                <a:ext cx="3" cy="39"/>
              </a:xfrm>
              <a:prstGeom prst="rect">
                <a:avLst/>
              </a:prstGeom>
              <a:solidFill>
                <a:srgbClr val="000000"/>
              </a:solidFill>
              <a:ln w="9525">
                <a:noFill/>
                <a:miter lim="800000"/>
                <a:headEnd/>
                <a:tailEnd/>
              </a:ln>
            </p:spPr>
            <p:txBody>
              <a:bodyPr lIns="82058" tIns="41029" rIns="82058" bIns="41029"/>
              <a:lstStyle/>
              <a:p>
                <a:pPr defTabSz="820738" eaLnBrk="0" hangingPunct="0"/>
                <a:endParaRPr lang="en-US" sz="1300">
                  <a:ea typeface="ＭＳ Ｐゴシック" pitchFamily="1" charset="-128"/>
                </a:endParaRPr>
              </a:p>
            </p:txBody>
          </p:sp>
          <p:sp>
            <p:nvSpPr>
              <p:cNvPr id="3360" name="Rectangle 600"/>
              <p:cNvSpPr>
                <a:spLocks noChangeAspect="1" noChangeArrowheads="1"/>
              </p:cNvSpPr>
              <p:nvPr/>
            </p:nvSpPr>
            <p:spPr bwMode="auto">
              <a:xfrm>
                <a:off x="3467" y="1635"/>
                <a:ext cx="2" cy="39"/>
              </a:xfrm>
              <a:prstGeom prst="rect">
                <a:avLst/>
              </a:prstGeom>
              <a:solidFill>
                <a:srgbClr val="000000"/>
              </a:solidFill>
              <a:ln w="9525">
                <a:noFill/>
                <a:miter lim="800000"/>
                <a:headEnd/>
                <a:tailEnd/>
              </a:ln>
            </p:spPr>
            <p:txBody>
              <a:bodyPr lIns="82058" tIns="41029" rIns="82058" bIns="41029"/>
              <a:lstStyle/>
              <a:p>
                <a:pPr defTabSz="820738" eaLnBrk="0" hangingPunct="0"/>
                <a:endParaRPr lang="en-US" sz="1300">
                  <a:ea typeface="ＭＳ Ｐゴシック" pitchFamily="1" charset="-128"/>
                </a:endParaRPr>
              </a:p>
            </p:txBody>
          </p:sp>
          <p:sp>
            <p:nvSpPr>
              <p:cNvPr id="3361" name="Line 601"/>
              <p:cNvSpPr>
                <a:spLocks noChangeAspect="1" noChangeShapeType="1"/>
              </p:cNvSpPr>
              <p:nvPr/>
            </p:nvSpPr>
            <p:spPr bwMode="auto">
              <a:xfrm>
                <a:off x="3468" y="1636"/>
                <a:ext cx="1" cy="37"/>
              </a:xfrm>
              <a:prstGeom prst="line">
                <a:avLst/>
              </a:prstGeom>
              <a:noFill/>
              <a:ln w="6350">
                <a:solidFill>
                  <a:srgbClr val="000000"/>
                </a:solidFill>
                <a:round/>
                <a:headEnd/>
                <a:tailEnd/>
              </a:ln>
            </p:spPr>
            <p:txBody>
              <a:bodyPr/>
              <a:lstStyle/>
              <a:p>
                <a:endParaRPr lang="en-US"/>
              </a:p>
            </p:txBody>
          </p:sp>
        </p:grpSp>
        <p:sp>
          <p:nvSpPr>
            <p:cNvPr id="3340" name="Rectangle 603"/>
            <p:cNvSpPr>
              <a:spLocks noChangeAspect="1" noChangeArrowheads="1"/>
            </p:cNvSpPr>
            <p:nvPr/>
          </p:nvSpPr>
          <p:spPr bwMode="auto">
            <a:xfrm>
              <a:off x="2992" y="3107"/>
              <a:ext cx="69" cy="125"/>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S</a:t>
              </a:r>
              <a:endParaRPr lang="en-US" sz="1300">
                <a:ea typeface="ＭＳ Ｐゴシック" pitchFamily="1" charset="-128"/>
              </a:endParaRPr>
            </a:p>
          </p:txBody>
        </p:sp>
        <p:sp>
          <p:nvSpPr>
            <p:cNvPr id="3341" name="Line 604"/>
            <p:cNvSpPr>
              <a:spLocks noChangeAspect="1" noChangeShapeType="1"/>
            </p:cNvSpPr>
            <p:nvPr/>
          </p:nvSpPr>
          <p:spPr bwMode="auto">
            <a:xfrm flipH="1">
              <a:off x="2946" y="3165"/>
              <a:ext cx="44" cy="2"/>
            </a:xfrm>
            <a:prstGeom prst="line">
              <a:avLst/>
            </a:prstGeom>
            <a:noFill/>
            <a:ln w="6350">
              <a:solidFill>
                <a:srgbClr val="000000"/>
              </a:solidFill>
              <a:round/>
              <a:headEnd/>
              <a:tailEnd/>
            </a:ln>
          </p:spPr>
          <p:txBody>
            <a:bodyPr/>
            <a:lstStyle/>
            <a:p>
              <a:endParaRPr lang="en-US"/>
            </a:p>
          </p:txBody>
        </p:sp>
        <p:sp>
          <p:nvSpPr>
            <p:cNvPr id="3342" name="Rectangle 605"/>
            <p:cNvSpPr>
              <a:spLocks noChangeAspect="1" noChangeArrowheads="1"/>
            </p:cNvSpPr>
            <p:nvPr/>
          </p:nvSpPr>
          <p:spPr bwMode="auto">
            <a:xfrm>
              <a:off x="2944" y="3164"/>
              <a:ext cx="47" cy="4"/>
            </a:xfrm>
            <a:prstGeom prst="rect">
              <a:avLst/>
            </a:prstGeom>
            <a:solidFill>
              <a:srgbClr val="000000"/>
            </a:solidFill>
            <a:ln w="9525">
              <a:noFill/>
              <a:miter lim="800000"/>
              <a:headEnd/>
              <a:tailEnd/>
            </a:ln>
          </p:spPr>
          <p:txBody>
            <a:bodyPr lIns="82058" tIns="41029" rIns="82058" bIns="41029"/>
            <a:lstStyle/>
            <a:p>
              <a:pPr defTabSz="820738" eaLnBrk="0" hangingPunct="0"/>
              <a:endParaRPr lang="en-US" sz="1300">
                <a:ea typeface="ＭＳ Ｐゴシック" pitchFamily="1" charset="-128"/>
              </a:endParaRPr>
            </a:p>
          </p:txBody>
        </p:sp>
        <p:sp>
          <p:nvSpPr>
            <p:cNvPr id="3343" name="Rectangle 606"/>
            <p:cNvSpPr>
              <a:spLocks noChangeAspect="1" noChangeArrowheads="1"/>
            </p:cNvSpPr>
            <p:nvPr/>
          </p:nvSpPr>
          <p:spPr bwMode="auto">
            <a:xfrm>
              <a:off x="2987" y="3220"/>
              <a:ext cx="81" cy="125"/>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grpSp>
          <p:nvGrpSpPr>
            <p:cNvPr id="3819" name="Group 611"/>
            <p:cNvGrpSpPr>
              <a:grpSpLocks noChangeAspect="1"/>
            </p:cNvGrpSpPr>
            <p:nvPr/>
          </p:nvGrpSpPr>
          <p:grpSpPr bwMode="auto">
            <a:xfrm>
              <a:off x="3013" y="3206"/>
              <a:ext cx="28" cy="31"/>
              <a:chOff x="3561" y="1719"/>
              <a:chExt cx="12" cy="15"/>
            </a:xfrm>
          </p:grpSpPr>
          <p:sp>
            <p:nvSpPr>
              <p:cNvPr id="3354" name="Line 607"/>
              <p:cNvSpPr>
                <a:spLocks noChangeAspect="1" noChangeShapeType="1"/>
              </p:cNvSpPr>
              <p:nvPr/>
            </p:nvSpPr>
            <p:spPr bwMode="auto">
              <a:xfrm flipV="1">
                <a:off x="3572" y="1720"/>
                <a:ext cx="1" cy="13"/>
              </a:xfrm>
              <a:prstGeom prst="line">
                <a:avLst/>
              </a:prstGeom>
              <a:noFill/>
              <a:ln w="6350">
                <a:solidFill>
                  <a:srgbClr val="000000"/>
                </a:solidFill>
                <a:round/>
                <a:headEnd/>
                <a:tailEnd/>
              </a:ln>
            </p:spPr>
            <p:txBody>
              <a:bodyPr/>
              <a:lstStyle/>
              <a:p>
                <a:endParaRPr lang="en-US"/>
              </a:p>
            </p:txBody>
          </p:sp>
          <p:sp>
            <p:nvSpPr>
              <p:cNvPr id="3355" name="Rectangle 608"/>
              <p:cNvSpPr>
                <a:spLocks noChangeAspect="1" noChangeArrowheads="1"/>
              </p:cNvSpPr>
              <p:nvPr/>
            </p:nvSpPr>
            <p:spPr bwMode="auto">
              <a:xfrm>
                <a:off x="3571" y="1719"/>
                <a:ext cx="2" cy="15"/>
              </a:xfrm>
              <a:prstGeom prst="rect">
                <a:avLst/>
              </a:prstGeom>
              <a:solidFill>
                <a:srgbClr val="000000"/>
              </a:solidFill>
              <a:ln w="9525">
                <a:noFill/>
                <a:miter lim="800000"/>
                <a:headEnd/>
                <a:tailEnd/>
              </a:ln>
            </p:spPr>
            <p:txBody>
              <a:bodyPr lIns="82058" tIns="41029" rIns="82058" bIns="41029"/>
              <a:lstStyle/>
              <a:p>
                <a:pPr defTabSz="820738" eaLnBrk="0" hangingPunct="0"/>
                <a:endParaRPr lang="en-US" sz="1300">
                  <a:ea typeface="ＭＳ Ｐゴシック" pitchFamily="1" charset="-128"/>
                </a:endParaRPr>
              </a:p>
            </p:txBody>
          </p:sp>
          <p:sp>
            <p:nvSpPr>
              <p:cNvPr id="3356" name="Rectangle 609"/>
              <p:cNvSpPr>
                <a:spLocks noChangeAspect="1" noChangeArrowheads="1"/>
              </p:cNvSpPr>
              <p:nvPr/>
            </p:nvSpPr>
            <p:spPr bwMode="auto">
              <a:xfrm>
                <a:off x="3561" y="1719"/>
                <a:ext cx="2" cy="15"/>
              </a:xfrm>
              <a:prstGeom prst="rect">
                <a:avLst/>
              </a:prstGeom>
              <a:solidFill>
                <a:srgbClr val="000000"/>
              </a:solidFill>
              <a:ln w="9525">
                <a:noFill/>
                <a:miter lim="800000"/>
                <a:headEnd/>
                <a:tailEnd/>
              </a:ln>
            </p:spPr>
            <p:txBody>
              <a:bodyPr lIns="82058" tIns="41029" rIns="82058" bIns="41029"/>
              <a:lstStyle/>
              <a:p>
                <a:pPr defTabSz="820738" eaLnBrk="0" hangingPunct="0"/>
                <a:endParaRPr lang="en-US" sz="1300">
                  <a:ea typeface="ＭＳ Ｐゴシック" pitchFamily="1" charset="-128"/>
                </a:endParaRPr>
              </a:p>
            </p:txBody>
          </p:sp>
          <p:sp>
            <p:nvSpPr>
              <p:cNvPr id="3357" name="Line 610"/>
              <p:cNvSpPr>
                <a:spLocks noChangeAspect="1" noChangeShapeType="1"/>
              </p:cNvSpPr>
              <p:nvPr/>
            </p:nvSpPr>
            <p:spPr bwMode="auto">
              <a:xfrm flipV="1">
                <a:off x="3562" y="1720"/>
                <a:ext cx="1" cy="13"/>
              </a:xfrm>
              <a:prstGeom prst="line">
                <a:avLst/>
              </a:prstGeom>
              <a:noFill/>
              <a:ln w="6350">
                <a:solidFill>
                  <a:srgbClr val="000000"/>
                </a:solidFill>
                <a:round/>
                <a:headEnd/>
                <a:tailEnd/>
              </a:ln>
            </p:spPr>
            <p:txBody>
              <a:bodyPr/>
              <a:lstStyle/>
              <a:p>
                <a:endParaRPr lang="en-US"/>
              </a:p>
            </p:txBody>
          </p:sp>
        </p:grpSp>
        <p:sp>
          <p:nvSpPr>
            <p:cNvPr id="3345" name="Rectangle 612"/>
            <p:cNvSpPr>
              <a:spLocks noChangeAspect="1" noChangeArrowheads="1"/>
            </p:cNvSpPr>
            <p:nvPr/>
          </p:nvSpPr>
          <p:spPr bwMode="auto">
            <a:xfrm>
              <a:off x="2987" y="2975"/>
              <a:ext cx="81" cy="125"/>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grpSp>
          <p:nvGrpSpPr>
            <p:cNvPr id="3820" name="Group 617"/>
            <p:cNvGrpSpPr>
              <a:grpSpLocks noChangeAspect="1"/>
            </p:cNvGrpSpPr>
            <p:nvPr/>
          </p:nvGrpSpPr>
          <p:grpSpPr bwMode="auto">
            <a:xfrm>
              <a:off x="3013" y="3077"/>
              <a:ext cx="28" cy="32"/>
              <a:chOff x="3561" y="1663"/>
              <a:chExt cx="12" cy="15"/>
            </a:xfrm>
          </p:grpSpPr>
          <p:sp>
            <p:nvSpPr>
              <p:cNvPr id="3350" name="Line 613"/>
              <p:cNvSpPr>
                <a:spLocks noChangeAspect="1" noChangeShapeType="1"/>
              </p:cNvSpPr>
              <p:nvPr/>
            </p:nvSpPr>
            <p:spPr bwMode="auto">
              <a:xfrm>
                <a:off x="3562" y="1663"/>
                <a:ext cx="1" cy="15"/>
              </a:xfrm>
              <a:prstGeom prst="line">
                <a:avLst/>
              </a:prstGeom>
              <a:noFill/>
              <a:ln w="6350">
                <a:solidFill>
                  <a:srgbClr val="000000"/>
                </a:solidFill>
                <a:round/>
                <a:headEnd/>
                <a:tailEnd/>
              </a:ln>
            </p:spPr>
            <p:txBody>
              <a:bodyPr/>
              <a:lstStyle/>
              <a:p>
                <a:endParaRPr lang="en-US"/>
              </a:p>
            </p:txBody>
          </p:sp>
          <p:sp>
            <p:nvSpPr>
              <p:cNvPr id="3351" name="Rectangle 614"/>
              <p:cNvSpPr>
                <a:spLocks noChangeAspect="1" noChangeArrowheads="1"/>
              </p:cNvSpPr>
              <p:nvPr/>
            </p:nvSpPr>
            <p:spPr bwMode="auto">
              <a:xfrm>
                <a:off x="3561" y="1663"/>
                <a:ext cx="2" cy="15"/>
              </a:xfrm>
              <a:prstGeom prst="rect">
                <a:avLst/>
              </a:prstGeom>
              <a:solidFill>
                <a:srgbClr val="000000"/>
              </a:solidFill>
              <a:ln w="9525">
                <a:noFill/>
                <a:miter lim="800000"/>
                <a:headEnd/>
                <a:tailEnd/>
              </a:ln>
            </p:spPr>
            <p:txBody>
              <a:bodyPr lIns="82058" tIns="41029" rIns="82058" bIns="41029"/>
              <a:lstStyle/>
              <a:p>
                <a:pPr defTabSz="820738" eaLnBrk="0" hangingPunct="0"/>
                <a:endParaRPr lang="en-US" sz="1300">
                  <a:ea typeface="ＭＳ Ｐゴシック" pitchFamily="1" charset="-128"/>
                </a:endParaRPr>
              </a:p>
            </p:txBody>
          </p:sp>
          <p:sp>
            <p:nvSpPr>
              <p:cNvPr id="3352" name="Rectangle 615"/>
              <p:cNvSpPr>
                <a:spLocks noChangeAspect="1" noChangeArrowheads="1"/>
              </p:cNvSpPr>
              <p:nvPr/>
            </p:nvSpPr>
            <p:spPr bwMode="auto">
              <a:xfrm>
                <a:off x="3571" y="1663"/>
                <a:ext cx="2" cy="15"/>
              </a:xfrm>
              <a:prstGeom prst="rect">
                <a:avLst/>
              </a:prstGeom>
              <a:solidFill>
                <a:srgbClr val="000000"/>
              </a:solidFill>
              <a:ln w="9525">
                <a:noFill/>
                <a:miter lim="800000"/>
                <a:headEnd/>
                <a:tailEnd/>
              </a:ln>
            </p:spPr>
            <p:txBody>
              <a:bodyPr lIns="82058" tIns="41029" rIns="82058" bIns="41029"/>
              <a:lstStyle/>
              <a:p>
                <a:pPr defTabSz="820738" eaLnBrk="0" hangingPunct="0"/>
                <a:endParaRPr lang="en-US" sz="1300">
                  <a:ea typeface="ＭＳ Ｐゴシック" pitchFamily="1" charset="-128"/>
                </a:endParaRPr>
              </a:p>
            </p:txBody>
          </p:sp>
          <p:sp>
            <p:nvSpPr>
              <p:cNvPr id="3353" name="Line 616"/>
              <p:cNvSpPr>
                <a:spLocks noChangeAspect="1" noChangeShapeType="1"/>
              </p:cNvSpPr>
              <p:nvPr/>
            </p:nvSpPr>
            <p:spPr bwMode="auto">
              <a:xfrm>
                <a:off x="3572" y="1663"/>
                <a:ext cx="1" cy="15"/>
              </a:xfrm>
              <a:prstGeom prst="line">
                <a:avLst/>
              </a:prstGeom>
              <a:noFill/>
              <a:ln w="6350">
                <a:solidFill>
                  <a:srgbClr val="000000"/>
                </a:solidFill>
                <a:round/>
                <a:headEnd/>
                <a:tailEnd/>
              </a:ln>
            </p:spPr>
            <p:txBody>
              <a:bodyPr/>
              <a:lstStyle/>
              <a:p>
                <a:endParaRPr lang="en-US"/>
              </a:p>
            </p:txBody>
          </p:sp>
        </p:grpSp>
        <p:sp>
          <p:nvSpPr>
            <p:cNvPr id="3347" name="Rectangle 618"/>
            <p:cNvSpPr>
              <a:spLocks noChangeAspect="1" noChangeArrowheads="1"/>
            </p:cNvSpPr>
            <p:nvPr/>
          </p:nvSpPr>
          <p:spPr bwMode="auto">
            <a:xfrm>
              <a:off x="3122" y="3107"/>
              <a:ext cx="238" cy="125"/>
            </a:xfrm>
            <a:prstGeom prst="rect">
              <a:avLst/>
            </a:prstGeom>
            <a:noFill/>
            <a:ln w="9525">
              <a:noFill/>
              <a:miter lim="800000"/>
              <a:headEnd/>
              <a:tailEnd/>
            </a:ln>
          </p:spPr>
          <p:txBody>
            <a:bodyPr lIns="0" tIns="0" rIns="0" bIns="0">
              <a:spAutoFit/>
            </a:bodyPr>
            <a:lstStyle/>
            <a:p>
              <a:pPr defTabSz="820738" eaLnBrk="0" hangingPunct="0"/>
              <a:r>
                <a:rPr lang="en-US" sz="1300">
                  <a:solidFill>
                    <a:srgbClr val="000000"/>
                  </a:solidFill>
                  <a:latin typeface="Helvetica" pitchFamily="1" charset="0"/>
                  <a:ea typeface="ＭＳ Ｐゴシック" pitchFamily="1" charset="-128"/>
                </a:rPr>
                <a:t>CH</a:t>
              </a:r>
              <a:r>
                <a:rPr lang="en-US" sz="1300" baseline="-20000">
                  <a:solidFill>
                    <a:srgbClr val="000000"/>
                  </a:solidFill>
                  <a:latin typeface="Helvetica" pitchFamily="1" charset="0"/>
                  <a:ea typeface="ＭＳ Ｐゴシック" pitchFamily="1" charset="-128"/>
                </a:rPr>
                <a:t>3</a:t>
              </a:r>
            </a:p>
          </p:txBody>
        </p:sp>
        <p:sp>
          <p:nvSpPr>
            <p:cNvPr id="3348" name="Line 622"/>
            <p:cNvSpPr>
              <a:spLocks noChangeAspect="1" noChangeShapeType="1"/>
            </p:cNvSpPr>
            <p:nvPr/>
          </p:nvSpPr>
          <p:spPr bwMode="auto">
            <a:xfrm flipH="1">
              <a:off x="3066" y="3165"/>
              <a:ext cx="42" cy="2"/>
            </a:xfrm>
            <a:prstGeom prst="line">
              <a:avLst/>
            </a:prstGeom>
            <a:noFill/>
            <a:ln w="6350">
              <a:solidFill>
                <a:srgbClr val="000000"/>
              </a:solidFill>
              <a:round/>
              <a:headEnd/>
              <a:tailEnd/>
            </a:ln>
          </p:spPr>
          <p:txBody>
            <a:bodyPr/>
            <a:lstStyle/>
            <a:p>
              <a:endParaRPr lang="en-US"/>
            </a:p>
          </p:txBody>
        </p:sp>
        <p:sp>
          <p:nvSpPr>
            <p:cNvPr id="3349" name="Rectangle 623"/>
            <p:cNvSpPr>
              <a:spLocks noChangeAspect="1" noChangeArrowheads="1"/>
            </p:cNvSpPr>
            <p:nvPr/>
          </p:nvSpPr>
          <p:spPr bwMode="auto">
            <a:xfrm>
              <a:off x="3066" y="3164"/>
              <a:ext cx="44" cy="4"/>
            </a:xfrm>
            <a:prstGeom prst="rect">
              <a:avLst/>
            </a:prstGeom>
            <a:solidFill>
              <a:srgbClr val="000000"/>
            </a:solidFill>
            <a:ln w="9525">
              <a:noFill/>
              <a:miter lim="800000"/>
              <a:headEnd/>
              <a:tailEnd/>
            </a:ln>
          </p:spPr>
          <p:txBody>
            <a:bodyPr lIns="82058" tIns="41029" rIns="82058" bIns="41029"/>
            <a:lstStyle/>
            <a:p>
              <a:pPr defTabSz="820738" eaLnBrk="0" hangingPunct="0"/>
              <a:endParaRPr lang="en-US" sz="1300">
                <a:ea typeface="ＭＳ Ｐゴシック" pitchFamily="1" charset="-128"/>
              </a:endParaRPr>
            </a:p>
          </p:txBody>
        </p:sp>
      </p:grpSp>
      <p:sp>
        <p:nvSpPr>
          <p:cNvPr id="3244" name="Text Box 856"/>
          <p:cNvSpPr txBox="1">
            <a:spLocks noChangeAspect="1" noChangeArrowheads="1"/>
          </p:cNvSpPr>
          <p:nvPr/>
        </p:nvSpPr>
        <p:spPr bwMode="auto">
          <a:xfrm>
            <a:off x="5730875" y="5245100"/>
            <a:ext cx="1058863" cy="280988"/>
          </a:xfrm>
          <a:prstGeom prst="rect">
            <a:avLst/>
          </a:prstGeom>
          <a:noFill/>
          <a:ln w="9525">
            <a:noFill/>
            <a:miter lim="800000"/>
            <a:headEnd/>
            <a:tailEnd/>
          </a:ln>
        </p:spPr>
        <p:txBody>
          <a:bodyPr wrap="none" lIns="82058" tIns="41029" rIns="82058" bIns="41029">
            <a:spAutoFit/>
          </a:bodyPr>
          <a:lstStyle/>
          <a:p>
            <a:pPr defTabSz="820738" eaLnBrk="0" hangingPunct="0"/>
            <a:r>
              <a:rPr lang="en-US" sz="1300" b="1">
                <a:ea typeface="ＭＳ Ｐゴシック" pitchFamily="1" charset="-128"/>
              </a:rPr>
              <a:t>Miconazole</a:t>
            </a:r>
            <a:endParaRPr lang="en-US" sz="2200" b="1">
              <a:ea typeface="ＭＳ Ｐゴシック" pitchFamily="1" charset="-128"/>
            </a:endParaRPr>
          </a:p>
        </p:txBody>
      </p:sp>
      <p:sp>
        <p:nvSpPr>
          <p:cNvPr id="3245" name="Text Box 857"/>
          <p:cNvSpPr txBox="1">
            <a:spLocks noChangeAspect="1" noChangeArrowheads="1"/>
          </p:cNvSpPr>
          <p:nvPr/>
        </p:nvSpPr>
        <p:spPr bwMode="auto">
          <a:xfrm>
            <a:off x="3697288" y="5245100"/>
            <a:ext cx="935037" cy="280988"/>
          </a:xfrm>
          <a:prstGeom prst="rect">
            <a:avLst/>
          </a:prstGeom>
          <a:noFill/>
          <a:ln w="9525">
            <a:noFill/>
            <a:miter lim="800000"/>
            <a:headEnd/>
            <a:tailEnd/>
          </a:ln>
        </p:spPr>
        <p:txBody>
          <a:bodyPr wrap="none" lIns="82058" tIns="41029" rIns="82058" bIns="41029">
            <a:spAutoFit/>
          </a:bodyPr>
          <a:lstStyle/>
          <a:p>
            <a:pPr defTabSz="820738" eaLnBrk="0" hangingPunct="0"/>
            <a:r>
              <a:rPr lang="en-US" sz="1300" b="1">
                <a:ea typeface="ＭＳ Ｐゴシック" pitchFamily="1" charset="-128"/>
              </a:rPr>
              <a:t>MS-PPOH</a:t>
            </a:r>
            <a:endParaRPr lang="en-US" sz="2200" b="1">
              <a:ea typeface="ＭＳ Ｐゴシック" pitchFamily="1" charset="-128"/>
            </a:endParaRPr>
          </a:p>
        </p:txBody>
      </p:sp>
      <p:sp>
        <p:nvSpPr>
          <p:cNvPr id="3246" name="Text Box 840"/>
          <p:cNvSpPr txBox="1">
            <a:spLocks noChangeAspect="1" noChangeArrowheads="1"/>
          </p:cNvSpPr>
          <p:nvPr/>
        </p:nvSpPr>
        <p:spPr bwMode="auto">
          <a:xfrm>
            <a:off x="1171575" y="3833813"/>
            <a:ext cx="1470025" cy="280987"/>
          </a:xfrm>
          <a:prstGeom prst="rect">
            <a:avLst/>
          </a:prstGeom>
          <a:noFill/>
          <a:ln w="9525">
            <a:noFill/>
            <a:miter lim="800000"/>
            <a:headEnd/>
            <a:tailEnd/>
          </a:ln>
        </p:spPr>
        <p:txBody>
          <a:bodyPr wrap="none" lIns="82058" tIns="41029" rIns="82058" bIns="41029">
            <a:spAutoFit/>
          </a:bodyPr>
          <a:lstStyle/>
          <a:p>
            <a:pPr defTabSz="820738" eaLnBrk="0" hangingPunct="0"/>
            <a:r>
              <a:rPr lang="en-US" sz="1300" b="1">
                <a:ea typeface="ＭＳ Ｐゴシック" pitchFamily="1" charset="-128"/>
              </a:rPr>
              <a:t>14,15-Urea-E8ZE</a:t>
            </a:r>
          </a:p>
        </p:txBody>
      </p:sp>
      <p:grpSp>
        <p:nvGrpSpPr>
          <p:cNvPr id="3821" name="Group 932"/>
          <p:cNvGrpSpPr>
            <a:grpSpLocks/>
          </p:cNvGrpSpPr>
          <p:nvPr/>
        </p:nvGrpSpPr>
        <p:grpSpPr bwMode="auto">
          <a:xfrm>
            <a:off x="973138" y="2946400"/>
            <a:ext cx="1866900" cy="881063"/>
            <a:chOff x="594" y="2000"/>
            <a:chExt cx="1176" cy="555"/>
          </a:xfrm>
        </p:grpSpPr>
        <p:sp>
          <p:nvSpPr>
            <p:cNvPr id="3250" name="Line 13"/>
            <p:cNvSpPr>
              <a:spLocks noChangeAspect="1" noChangeShapeType="1"/>
            </p:cNvSpPr>
            <p:nvPr/>
          </p:nvSpPr>
          <p:spPr bwMode="auto">
            <a:xfrm flipV="1">
              <a:off x="919" y="2163"/>
              <a:ext cx="102" cy="64"/>
            </a:xfrm>
            <a:prstGeom prst="line">
              <a:avLst/>
            </a:prstGeom>
            <a:noFill/>
            <a:ln w="1588">
              <a:solidFill>
                <a:srgbClr val="000000"/>
              </a:solidFill>
              <a:round/>
              <a:headEnd/>
              <a:tailEnd/>
            </a:ln>
          </p:spPr>
          <p:txBody>
            <a:bodyPr/>
            <a:lstStyle/>
            <a:p>
              <a:endParaRPr lang="en-US"/>
            </a:p>
          </p:txBody>
        </p:sp>
        <p:sp>
          <p:nvSpPr>
            <p:cNvPr id="3251" name="Freeform 14"/>
            <p:cNvSpPr>
              <a:spLocks noChangeAspect="1"/>
            </p:cNvSpPr>
            <p:nvPr/>
          </p:nvSpPr>
          <p:spPr bwMode="auto">
            <a:xfrm>
              <a:off x="918" y="2160"/>
              <a:ext cx="105" cy="70"/>
            </a:xfrm>
            <a:custGeom>
              <a:avLst/>
              <a:gdLst>
                <a:gd name="T0" fmla="*/ 0 w 55"/>
                <a:gd name="T1" fmla="*/ 70 h 34"/>
                <a:gd name="T2" fmla="*/ 0 w 55"/>
                <a:gd name="T3" fmla="*/ 64 h 34"/>
                <a:gd name="T4" fmla="*/ 103 w 55"/>
                <a:gd name="T5" fmla="*/ 0 h 34"/>
                <a:gd name="T6" fmla="*/ 105 w 55"/>
                <a:gd name="T7" fmla="*/ 6 h 34"/>
                <a:gd name="T8" fmla="*/ 0 w 55"/>
                <a:gd name="T9" fmla="*/ 70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0" y="34"/>
                  </a:moveTo>
                  <a:lnTo>
                    <a:pt x="0" y="31"/>
                  </a:lnTo>
                  <a:lnTo>
                    <a:pt x="54" y="0"/>
                  </a:lnTo>
                  <a:lnTo>
                    <a:pt x="55" y="3"/>
                  </a:lnTo>
                  <a:lnTo>
                    <a:pt x="0" y="34"/>
                  </a:lnTo>
                  <a:close/>
                </a:path>
              </a:pathLst>
            </a:custGeom>
            <a:solidFill>
              <a:srgbClr val="000000"/>
            </a:solidFill>
            <a:ln w="9525">
              <a:noFill/>
              <a:round/>
              <a:headEnd/>
              <a:tailEnd/>
            </a:ln>
          </p:spPr>
          <p:txBody>
            <a:bodyPr lIns="82058" tIns="41029" rIns="82058" bIns="41029"/>
            <a:lstStyle/>
            <a:p>
              <a:endParaRPr lang="en-US"/>
            </a:p>
          </p:txBody>
        </p:sp>
        <p:sp>
          <p:nvSpPr>
            <p:cNvPr id="3252" name="Freeform 15"/>
            <p:cNvSpPr>
              <a:spLocks noChangeAspect="1"/>
            </p:cNvSpPr>
            <p:nvPr/>
          </p:nvSpPr>
          <p:spPr bwMode="auto">
            <a:xfrm>
              <a:off x="813" y="2160"/>
              <a:ext cx="105" cy="70"/>
            </a:xfrm>
            <a:custGeom>
              <a:avLst/>
              <a:gdLst>
                <a:gd name="T0" fmla="*/ 0 w 55"/>
                <a:gd name="T1" fmla="*/ 6 h 34"/>
                <a:gd name="T2" fmla="*/ 2 w 55"/>
                <a:gd name="T3" fmla="*/ 0 h 34"/>
                <a:gd name="T4" fmla="*/ 105 w 55"/>
                <a:gd name="T5" fmla="*/ 64 h 34"/>
                <a:gd name="T6" fmla="*/ 105 w 55"/>
                <a:gd name="T7" fmla="*/ 70 h 34"/>
                <a:gd name="T8" fmla="*/ 0 w 55"/>
                <a:gd name="T9" fmla="*/ 6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0" y="3"/>
                  </a:moveTo>
                  <a:lnTo>
                    <a:pt x="1" y="0"/>
                  </a:lnTo>
                  <a:lnTo>
                    <a:pt x="55" y="31"/>
                  </a:lnTo>
                  <a:lnTo>
                    <a:pt x="55" y="34"/>
                  </a:lnTo>
                  <a:lnTo>
                    <a:pt x="0" y="3"/>
                  </a:lnTo>
                  <a:close/>
                </a:path>
              </a:pathLst>
            </a:custGeom>
            <a:solidFill>
              <a:srgbClr val="000000"/>
            </a:solidFill>
            <a:ln w="9525">
              <a:noFill/>
              <a:round/>
              <a:headEnd/>
              <a:tailEnd/>
            </a:ln>
          </p:spPr>
          <p:txBody>
            <a:bodyPr lIns="82058" tIns="41029" rIns="82058" bIns="41029"/>
            <a:lstStyle/>
            <a:p>
              <a:endParaRPr lang="en-US"/>
            </a:p>
          </p:txBody>
        </p:sp>
        <p:sp>
          <p:nvSpPr>
            <p:cNvPr id="3253" name="Line 16"/>
            <p:cNvSpPr>
              <a:spLocks noChangeAspect="1" noChangeShapeType="1"/>
            </p:cNvSpPr>
            <p:nvPr/>
          </p:nvSpPr>
          <p:spPr bwMode="auto">
            <a:xfrm>
              <a:off x="815" y="2163"/>
              <a:ext cx="101" cy="64"/>
            </a:xfrm>
            <a:prstGeom prst="line">
              <a:avLst/>
            </a:prstGeom>
            <a:noFill/>
            <a:ln w="1588">
              <a:solidFill>
                <a:srgbClr val="000000"/>
              </a:solidFill>
              <a:round/>
              <a:headEnd/>
              <a:tailEnd/>
            </a:ln>
          </p:spPr>
          <p:txBody>
            <a:bodyPr/>
            <a:lstStyle/>
            <a:p>
              <a:endParaRPr lang="en-US"/>
            </a:p>
          </p:txBody>
        </p:sp>
        <p:sp>
          <p:nvSpPr>
            <p:cNvPr id="3254" name="Line 17"/>
            <p:cNvSpPr>
              <a:spLocks noChangeAspect="1" noChangeShapeType="1"/>
            </p:cNvSpPr>
            <p:nvPr/>
          </p:nvSpPr>
          <p:spPr bwMode="auto">
            <a:xfrm flipH="1" flipV="1">
              <a:off x="1139" y="2160"/>
              <a:ext cx="101" cy="62"/>
            </a:xfrm>
            <a:prstGeom prst="line">
              <a:avLst/>
            </a:prstGeom>
            <a:noFill/>
            <a:ln w="1588">
              <a:solidFill>
                <a:srgbClr val="000000"/>
              </a:solidFill>
              <a:round/>
              <a:headEnd/>
              <a:tailEnd/>
            </a:ln>
          </p:spPr>
          <p:txBody>
            <a:bodyPr/>
            <a:lstStyle/>
            <a:p>
              <a:endParaRPr lang="en-US"/>
            </a:p>
          </p:txBody>
        </p:sp>
        <p:sp>
          <p:nvSpPr>
            <p:cNvPr id="3255" name="Freeform 18"/>
            <p:cNvSpPr>
              <a:spLocks noChangeAspect="1"/>
            </p:cNvSpPr>
            <p:nvPr/>
          </p:nvSpPr>
          <p:spPr bwMode="auto">
            <a:xfrm>
              <a:off x="1137" y="2154"/>
              <a:ext cx="105" cy="73"/>
            </a:xfrm>
            <a:custGeom>
              <a:avLst/>
              <a:gdLst>
                <a:gd name="T0" fmla="*/ 105 w 55"/>
                <a:gd name="T1" fmla="*/ 67 h 34"/>
                <a:gd name="T2" fmla="*/ 105 w 55"/>
                <a:gd name="T3" fmla="*/ 73 h 34"/>
                <a:gd name="T4" fmla="*/ 0 w 55"/>
                <a:gd name="T5" fmla="*/ 6 h 34"/>
                <a:gd name="T6" fmla="*/ 2 w 55"/>
                <a:gd name="T7" fmla="*/ 0 h 34"/>
                <a:gd name="T8" fmla="*/ 105 w 55"/>
                <a:gd name="T9" fmla="*/ 67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55" y="31"/>
                  </a:moveTo>
                  <a:lnTo>
                    <a:pt x="55" y="34"/>
                  </a:lnTo>
                  <a:lnTo>
                    <a:pt x="0" y="3"/>
                  </a:lnTo>
                  <a:lnTo>
                    <a:pt x="1"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256" name="Freeform 19"/>
            <p:cNvSpPr>
              <a:spLocks noChangeAspect="1"/>
            </p:cNvSpPr>
            <p:nvPr/>
          </p:nvSpPr>
          <p:spPr bwMode="auto">
            <a:xfrm>
              <a:off x="1242" y="2154"/>
              <a:ext cx="103" cy="73"/>
            </a:xfrm>
            <a:custGeom>
              <a:avLst/>
              <a:gdLst>
                <a:gd name="T0" fmla="*/ 103 w 54"/>
                <a:gd name="T1" fmla="*/ 0 h 34"/>
                <a:gd name="T2" fmla="*/ 103 w 54"/>
                <a:gd name="T3" fmla="*/ 6 h 34"/>
                <a:gd name="T4" fmla="*/ 0 w 54"/>
                <a:gd name="T5" fmla="*/ 73 h 34"/>
                <a:gd name="T6" fmla="*/ 0 w 54"/>
                <a:gd name="T7" fmla="*/ 67 h 34"/>
                <a:gd name="T8" fmla="*/ 103 w 54"/>
                <a:gd name="T9" fmla="*/ 0 h 34"/>
                <a:gd name="T10" fmla="*/ 0 60000 65536"/>
                <a:gd name="T11" fmla="*/ 0 60000 65536"/>
                <a:gd name="T12" fmla="*/ 0 60000 65536"/>
                <a:gd name="T13" fmla="*/ 0 60000 65536"/>
                <a:gd name="T14" fmla="*/ 0 60000 65536"/>
                <a:gd name="T15" fmla="*/ 0 w 54"/>
                <a:gd name="T16" fmla="*/ 0 h 34"/>
                <a:gd name="T17" fmla="*/ 54 w 54"/>
                <a:gd name="T18" fmla="*/ 34 h 34"/>
              </a:gdLst>
              <a:ahLst/>
              <a:cxnLst>
                <a:cxn ang="T10">
                  <a:pos x="T0" y="T1"/>
                </a:cxn>
                <a:cxn ang="T11">
                  <a:pos x="T2" y="T3"/>
                </a:cxn>
                <a:cxn ang="T12">
                  <a:pos x="T4" y="T5"/>
                </a:cxn>
                <a:cxn ang="T13">
                  <a:pos x="T6" y="T7"/>
                </a:cxn>
                <a:cxn ang="T14">
                  <a:pos x="T8" y="T9"/>
                </a:cxn>
              </a:cxnLst>
              <a:rect l="T15" t="T16" r="T17" b="T18"/>
              <a:pathLst>
                <a:path w="54" h="34">
                  <a:moveTo>
                    <a:pt x="54" y="0"/>
                  </a:moveTo>
                  <a:lnTo>
                    <a:pt x="54" y="3"/>
                  </a:lnTo>
                  <a:lnTo>
                    <a:pt x="0" y="34"/>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257" name="Line 20"/>
            <p:cNvSpPr>
              <a:spLocks noChangeAspect="1" noChangeShapeType="1"/>
            </p:cNvSpPr>
            <p:nvPr/>
          </p:nvSpPr>
          <p:spPr bwMode="auto">
            <a:xfrm flipH="1">
              <a:off x="1244" y="2160"/>
              <a:ext cx="101" cy="62"/>
            </a:xfrm>
            <a:prstGeom prst="line">
              <a:avLst/>
            </a:prstGeom>
            <a:noFill/>
            <a:ln w="1588">
              <a:solidFill>
                <a:srgbClr val="000000"/>
              </a:solidFill>
              <a:round/>
              <a:headEnd/>
              <a:tailEnd/>
            </a:ln>
          </p:spPr>
          <p:txBody>
            <a:bodyPr/>
            <a:lstStyle/>
            <a:p>
              <a:endParaRPr lang="en-US"/>
            </a:p>
          </p:txBody>
        </p:sp>
        <p:sp>
          <p:nvSpPr>
            <p:cNvPr id="3258" name="Line 21"/>
            <p:cNvSpPr>
              <a:spLocks noChangeAspect="1" noChangeShapeType="1"/>
            </p:cNvSpPr>
            <p:nvPr/>
          </p:nvSpPr>
          <p:spPr bwMode="auto">
            <a:xfrm flipH="1" flipV="1">
              <a:off x="1347" y="2160"/>
              <a:ext cx="100" cy="62"/>
            </a:xfrm>
            <a:prstGeom prst="line">
              <a:avLst/>
            </a:prstGeom>
            <a:noFill/>
            <a:ln w="1588">
              <a:solidFill>
                <a:srgbClr val="000000"/>
              </a:solidFill>
              <a:round/>
              <a:headEnd/>
              <a:tailEnd/>
            </a:ln>
          </p:spPr>
          <p:txBody>
            <a:bodyPr/>
            <a:lstStyle/>
            <a:p>
              <a:endParaRPr lang="en-US"/>
            </a:p>
          </p:txBody>
        </p:sp>
        <p:sp>
          <p:nvSpPr>
            <p:cNvPr id="3259" name="Freeform 22"/>
            <p:cNvSpPr>
              <a:spLocks noChangeAspect="1"/>
            </p:cNvSpPr>
            <p:nvPr/>
          </p:nvSpPr>
          <p:spPr bwMode="auto">
            <a:xfrm>
              <a:off x="1345" y="2154"/>
              <a:ext cx="104" cy="73"/>
            </a:xfrm>
            <a:custGeom>
              <a:avLst/>
              <a:gdLst>
                <a:gd name="T0" fmla="*/ 104 w 55"/>
                <a:gd name="T1" fmla="*/ 67 h 34"/>
                <a:gd name="T2" fmla="*/ 104 w 55"/>
                <a:gd name="T3" fmla="*/ 73 h 34"/>
                <a:gd name="T4" fmla="*/ 0 w 55"/>
                <a:gd name="T5" fmla="*/ 6 h 34"/>
                <a:gd name="T6" fmla="*/ 0 w 55"/>
                <a:gd name="T7" fmla="*/ 0 h 34"/>
                <a:gd name="T8" fmla="*/ 104 w 55"/>
                <a:gd name="T9" fmla="*/ 67 h 34"/>
                <a:gd name="T10" fmla="*/ 0 60000 65536"/>
                <a:gd name="T11" fmla="*/ 0 60000 65536"/>
                <a:gd name="T12" fmla="*/ 0 60000 65536"/>
                <a:gd name="T13" fmla="*/ 0 60000 65536"/>
                <a:gd name="T14" fmla="*/ 0 60000 65536"/>
                <a:gd name="T15" fmla="*/ 0 w 55"/>
                <a:gd name="T16" fmla="*/ 0 h 34"/>
                <a:gd name="T17" fmla="*/ 55 w 55"/>
                <a:gd name="T18" fmla="*/ 34 h 34"/>
              </a:gdLst>
              <a:ahLst/>
              <a:cxnLst>
                <a:cxn ang="T10">
                  <a:pos x="T0" y="T1"/>
                </a:cxn>
                <a:cxn ang="T11">
                  <a:pos x="T2" y="T3"/>
                </a:cxn>
                <a:cxn ang="T12">
                  <a:pos x="T4" y="T5"/>
                </a:cxn>
                <a:cxn ang="T13">
                  <a:pos x="T6" y="T7"/>
                </a:cxn>
                <a:cxn ang="T14">
                  <a:pos x="T8" y="T9"/>
                </a:cxn>
              </a:cxnLst>
              <a:rect l="T15" t="T16" r="T17" b="T18"/>
              <a:pathLst>
                <a:path w="55" h="34">
                  <a:moveTo>
                    <a:pt x="55" y="31"/>
                  </a:moveTo>
                  <a:lnTo>
                    <a:pt x="55" y="34"/>
                  </a:lnTo>
                  <a:lnTo>
                    <a:pt x="0" y="3"/>
                  </a:lnTo>
                  <a:lnTo>
                    <a:pt x="0"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260" name="Freeform 23"/>
            <p:cNvSpPr>
              <a:spLocks noChangeAspect="1"/>
            </p:cNvSpPr>
            <p:nvPr/>
          </p:nvSpPr>
          <p:spPr bwMode="auto">
            <a:xfrm>
              <a:off x="1449" y="2154"/>
              <a:ext cx="102" cy="73"/>
            </a:xfrm>
            <a:custGeom>
              <a:avLst/>
              <a:gdLst>
                <a:gd name="T0" fmla="*/ 102 w 54"/>
                <a:gd name="T1" fmla="*/ 0 h 34"/>
                <a:gd name="T2" fmla="*/ 102 w 54"/>
                <a:gd name="T3" fmla="*/ 6 h 34"/>
                <a:gd name="T4" fmla="*/ 0 w 54"/>
                <a:gd name="T5" fmla="*/ 73 h 34"/>
                <a:gd name="T6" fmla="*/ 0 w 54"/>
                <a:gd name="T7" fmla="*/ 67 h 34"/>
                <a:gd name="T8" fmla="*/ 102 w 54"/>
                <a:gd name="T9" fmla="*/ 0 h 34"/>
                <a:gd name="T10" fmla="*/ 0 60000 65536"/>
                <a:gd name="T11" fmla="*/ 0 60000 65536"/>
                <a:gd name="T12" fmla="*/ 0 60000 65536"/>
                <a:gd name="T13" fmla="*/ 0 60000 65536"/>
                <a:gd name="T14" fmla="*/ 0 60000 65536"/>
                <a:gd name="T15" fmla="*/ 0 w 54"/>
                <a:gd name="T16" fmla="*/ 0 h 34"/>
                <a:gd name="T17" fmla="*/ 54 w 54"/>
                <a:gd name="T18" fmla="*/ 34 h 34"/>
              </a:gdLst>
              <a:ahLst/>
              <a:cxnLst>
                <a:cxn ang="T10">
                  <a:pos x="T0" y="T1"/>
                </a:cxn>
                <a:cxn ang="T11">
                  <a:pos x="T2" y="T3"/>
                </a:cxn>
                <a:cxn ang="T12">
                  <a:pos x="T4" y="T5"/>
                </a:cxn>
                <a:cxn ang="T13">
                  <a:pos x="T6" y="T7"/>
                </a:cxn>
                <a:cxn ang="T14">
                  <a:pos x="T8" y="T9"/>
                </a:cxn>
              </a:cxnLst>
              <a:rect l="T15" t="T16" r="T17" b="T18"/>
              <a:pathLst>
                <a:path w="54" h="34">
                  <a:moveTo>
                    <a:pt x="54" y="0"/>
                  </a:moveTo>
                  <a:lnTo>
                    <a:pt x="54" y="3"/>
                  </a:lnTo>
                  <a:lnTo>
                    <a:pt x="0" y="34"/>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261" name="Line 24"/>
            <p:cNvSpPr>
              <a:spLocks noChangeAspect="1" noChangeShapeType="1"/>
            </p:cNvSpPr>
            <p:nvPr/>
          </p:nvSpPr>
          <p:spPr bwMode="auto">
            <a:xfrm flipH="1">
              <a:off x="1451" y="2160"/>
              <a:ext cx="100" cy="62"/>
            </a:xfrm>
            <a:prstGeom prst="line">
              <a:avLst/>
            </a:prstGeom>
            <a:noFill/>
            <a:ln w="1588">
              <a:solidFill>
                <a:srgbClr val="000000"/>
              </a:solidFill>
              <a:round/>
              <a:headEnd/>
              <a:tailEnd/>
            </a:ln>
          </p:spPr>
          <p:txBody>
            <a:bodyPr/>
            <a:lstStyle/>
            <a:p>
              <a:endParaRPr lang="en-US"/>
            </a:p>
          </p:txBody>
        </p:sp>
        <p:sp>
          <p:nvSpPr>
            <p:cNvPr id="3262" name="Rectangle 25"/>
            <p:cNvSpPr>
              <a:spLocks noChangeAspect="1" noChangeArrowheads="1"/>
            </p:cNvSpPr>
            <p:nvPr/>
          </p:nvSpPr>
          <p:spPr bwMode="auto">
            <a:xfrm>
              <a:off x="1614" y="2165"/>
              <a:ext cx="156" cy="125"/>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OH</a:t>
              </a:r>
              <a:endParaRPr lang="en-US" sz="1300">
                <a:ea typeface="ＭＳ Ｐゴシック" pitchFamily="1" charset="-128"/>
              </a:endParaRPr>
            </a:p>
          </p:txBody>
        </p:sp>
        <p:sp>
          <p:nvSpPr>
            <p:cNvPr id="3263" name="Line 28"/>
            <p:cNvSpPr>
              <a:spLocks noChangeAspect="1" noChangeShapeType="1"/>
            </p:cNvSpPr>
            <p:nvPr/>
          </p:nvSpPr>
          <p:spPr bwMode="auto">
            <a:xfrm flipH="1" flipV="1">
              <a:off x="1552" y="2160"/>
              <a:ext cx="64" cy="39"/>
            </a:xfrm>
            <a:prstGeom prst="line">
              <a:avLst/>
            </a:prstGeom>
            <a:noFill/>
            <a:ln w="1588">
              <a:solidFill>
                <a:srgbClr val="000000"/>
              </a:solidFill>
              <a:round/>
              <a:headEnd/>
              <a:tailEnd/>
            </a:ln>
          </p:spPr>
          <p:txBody>
            <a:bodyPr/>
            <a:lstStyle/>
            <a:p>
              <a:endParaRPr lang="en-US"/>
            </a:p>
          </p:txBody>
        </p:sp>
        <p:sp>
          <p:nvSpPr>
            <p:cNvPr id="3264" name="Freeform 29"/>
            <p:cNvSpPr>
              <a:spLocks noChangeAspect="1"/>
            </p:cNvSpPr>
            <p:nvPr/>
          </p:nvSpPr>
          <p:spPr bwMode="auto">
            <a:xfrm>
              <a:off x="1551" y="2154"/>
              <a:ext cx="68" cy="46"/>
            </a:xfrm>
            <a:custGeom>
              <a:avLst/>
              <a:gdLst>
                <a:gd name="T0" fmla="*/ 68 w 36"/>
                <a:gd name="T1" fmla="*/ 42 h 22"/>
                <a:gd name="T2" fmla="*/ 64 w 36"/>
                <a:gd name="T3" fmla="*/ 46 h 22"/>
                <a:gd name="T4" fmla="*/ 0 w 36"/>
                <a:gd name="T5" fmla="*/ 6 h 22"/>
                <a:gd name="T6" fmla="*/ 0 w 36"/>
                <a:gd name="T7" fmla="*/ 0 h 22"/>
                <a:gd name="T8" fmla="*/ 68 w 36"/>
                <a:gd name="T9" fmla="*/ 42 h 22"/>
                <a:gd name="T10" fmla="*/ 0 60000 65536"/>
                <a:gd name="T11" fmla="*/ 0 60000 65536"/>
                <a:gd name="T12" fmla="*/ 0 60000 65536"/>
                <a:gd name="T13" fmla="*/ 0 60000 65536"/>
                <a:gd name="T14" fmla="*/ 0 60000 65536"/>
                <a:gd name="T15" fmla="*/ 0 w 36"/>
                <a:gd name="T16" fmla="*/ 0 h 22"/>
                <a:gd name="T17" fmla="*/ 36 w 36"/>
                <a:gd name="T18" fmla="*/ 22 h 22"/>
              </a:gdLst>
              <a:ahLst/>
              <a:cxnLst>
                <a:cxn ang="T10">
                  <a:pos x="T0" y="T1"/>
                </a:cxn>
                <a:cxn ang="T11">
                  <a:pos x="T2" y="T3"/>
                </a:cxn>
                <a:cxn ang="T12">
                  <a:pos x="T4" y="T5"/>
                </a:cxn>
                <a:cxn ang="T13">
                  <a:pos x="T6" y="T7"/>
                </a:cxn>
                <a:cxn ang="T14">
                  <a:pos x="T8" y="T9"/>
                </a:cxn>
              </a:cxnLst>
              <a:rect l="T15" t="T16" r="T17" b="T18"/>
              <a:pathLst>
                <a:path w="36" h="22">
                  <a:moveTo>
                    <a:pt x="36" y="20"/>
                  </a:moveTo>
                  <a:lnTo>
                    <a:pt x="34" y="22"/>
                  </a:lnTo>
                  <a:lnTo>
                    <a:pt x="0" y="3"/>
                  </a:lnTo>
                  <a:lnTo>
                    <a:pt x="0" y="0"/>
                  </a:lnTo>
                  <a:lnTo>
                    <a:pt x="36" y="20"/>
                  </a:lnTo>
                  <a:close/>
                </a:path>
              </a:pathLst>
            </a:custGeom>
            <a:solidFill>
              <a:srgbClr val="000000"/>
            </a:solidFill>
            <a:ln w="9525">
              <a:noFill/>
              <a:round/>
              <a:headEnd/>
              <a:tailEnd/>
            </a:ln>
          </p:spPr>
          <p:txBody>
            <a:bodyPr lIns="82058" tIns="41029" rIns="82058" bIns="41029"/>
            <a:lstStyle/>
            <a:p>
              <a:endParaRPr lang="en-US"/>
            </a:p>
          </p:txBody>
        </p:sp>
        <p:sp>
          <p:nvSpPr>
            <p:cNvPr id="3265" name="Freeform 30"/>
            <p:cNvSpPr>
              <a:spLocks noChangeAspect="1"/>
            </p:cNvSpPr>
            <p:nvPr/>
          </p:nvSpPr>
          <p:spPr bwMode="auto">
            <a:xfrm>
              <a:off x="1137" y="2304"/>
              <a:ext cx="105" cy="75"/>
            </a:xfrm>
            <a:custGeom>
              <a:avLst/>
              <a:gdLst>
                <a:gd name="T0" fmla="*/ 105 w 55"/>
                <a:gd name="T1" fmla="*/ 0 h 35"/>
                <a:gd name="T2" fmla="*/ 105 w 55"/>
                <a:gd name="T3" fmla="*/ 6 h 35"/>
                <a:gd name="T4" fmla="*/ 2 w 55"/>
                <a:gd name="T5" fmla="*/ 75 h 35"/>
                <a:gd name="T6" fmla="*/ 0 w 55"/>
                <a:gd name="T7" fmla="*/ 69 h 35"/>
                <a:gd name="T8" fmla="*/ 105 w 55"/>
                <a:gd name="T9" fmla="*/ 0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0"/>
                  </a:moveTo>
                  <a:lnTo>
                    <a:pt x="55" y="3"/>
                  </a:lnTo>
                  <a:lnTo>
                    <a:pt x="1" y="35"/>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266" name="Line 31"/>
            <p:cNvSpPr>
              <a:spLocks noChangeAspect="1" noChangeShapeType="1"/>
            </p:cNvSpPr>
            <p:nvPr/>
          </p:nvSpPr>
          <p:spPr bwMode="auto">
            <a:xfrm flipH="1">
              <a:off x="1139" y="2312"/>
              <a:ext cx="101" cy="63"/>
            </a:xfrm>
            <a:prstGeom prst="line">
              <a:avLst/>
            </a:prstGeom>
            <a:noFill/>
            <a:ln w="1588">
              <a:solidFill>
                <a:srgbClr val="000000"/>
              </a:solidFill>
              <a:round/>
              <a:headEnd/>
              <a:tailEnd/>
            </a:ln>
          </p:spPr>
          <p:txBody>
            <a:bodyPr/>
            <a:lstStyle/>
            <a:p>
              <a:endParaRPr lang="en-US"/>
            </a:p>
          </p:txBody>
        </p:sp>
        <p:sp>
          <p:nvSpPr>
            <p:cNvPr id="3267" name="Line 32"/>
            <p:cNvSpPr>
              <a:spLocks noChangeAspect="1" noChangeShapeType="1"/>
            </p:cNvSpPr>
            <p:nvPr/>
          </p:nvSpPr>
          <p:spPr bwMode="auto">
            <a:xfrm flipH="1" flipV="1">
              <a:off x="1244" y="2312"/>
              <a:ext cx="101" cy="63"/>
            </a:xfrm>
            <a:prstGeom prst="line">
              <a:avLst/>
            </a:prstGeom>
            <a:noFill/>
            <a:ln w="1588">
              <a:solidFill>
                <a:srgbClr val="000000"/>
              </a:solidFill>
              <a:round/>
              <a:headEnd/>
              <a:tailEnd/>
            </a:ln>
          </p:spPr>
          <p:txBody>
            <a:bodyPr/>
            <a:lstStyle/>
            <a:p>
              <a:endParaRPr lang="en-US"/>
            </a:p>
          </p:txBody>
        </p:sp>
        <p:sp>
          <p:nvSpPr>
            <p:cNvPr id="3268" name="Freeform 33"/>
            <p:cNvSpPr>
              <a:spLocks noChangeAspect="1"/>
            </p:cNvSpPr>
            <p:nvPr/>
          </p:nvSpPr>
          <p:spPr bwMode="auto">
            <a:xfrm>
              <a:off x="1242" y="2304"/>
              <a:ext cx="105" cy="75"/>
            </a:xfrm>
            <a:custGeom>
              <a:avLst/>
              <a:gdLst>
                <a:gd name="T0" fmla="*/ 105 w 55"/>
                <a:gd name="T1" fmla="*/ 66 h 35"/>
                <a:gd name="T2" fmla="*/ 105 w 55"/>
                <a:gd name="T3" fmla="*/ 75 h 35"/>
                <a:gd name="T4" fmla="*/ 0 w 55"/>
                <a:gd name="T5" fmla="*/ 6 h 35"/>
                <a:gd name="T6" fmla="*/ 0 w 55"/>
                <a:gd name="T7" fmla="*/ 0 h 35"/>
                <a:gd name="T8" fmla="*/ 105 w 55"/>
                <a:gd name="T9" fmla="*/ 66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31"/>
                  </a:moveTo>
                  <a:lnTo>
                    <a:pt x="55" y="35"/>
                  </a:lnTo>
                  <a:lnTo>
                    <a:pt x="0" y="3"/>
                  </a:lnTo>
                  <a:lnTo>
                    <a:pt x="0" y="0"/>
                  </a:lnTo>
                  <a:lnTo>
                    <a:pt x="55" y="31"/>
                  </a:lnTo>
                  <a:close/>
                </a:path>
              </a:pathLst>
            </a:custGeom>
            <a:solidFill>
              <a:srgbClr val="000000"/>
            </a:solidFill>
            <a:ln w="9525">
              <a:noFill/>
              <a:round/>
              <a:headEnd/>
              <a:tailEnd/>
            </a:ln>
          </p:spPr>
          <p:txBody>
            <a:bodyPr lIns="82058" tIns="41029" rIns="82058" bIns="41029"/>
            <a:lstStyle/>
            <a:p>
              <a:endParaRPr lang="en-US"/>
            </a:p>
          </p:txBody>
        </p:sp>
        <p:sp>
          <p:nvSpPr>
            <p:cNvPr id="3269" name="Freeform 34"/>
            <p:cNvSpPr>
              <a:spLocks noChangeAspect="1"/>
            </p:cNvSpPr>
            <p:nvPr/>
          </p:nvSpPr>
          <p:spPr bwMode="auto">
            <a:xfrm>
              <a:off x="1347" y="2304"/>
              <a:ext cx="102" cy="75"/>
            </a:xfrm>
            <a:custGeom>
              <a:avLst/>
              <a:gdLst>
                <a:gd name="T0" fmla="*/ 102 w 54"/>
                <a:gd name="T1" fmla="*/ 0 h 35"/>
                <a:gd name="T2" fmla="*/ 102 w 54"/>
                <a:gd name="T3" fmla="*/ 6 h 35"/>
                <a:gd name="T4" fmla="*/ 0 w 54"/>
                <a:gd name="T5" fmla="*/ 75 h 35"/>
                <a:gd name="T6" fmla="*/ 0 w 54"/>
                <a:gd name="T7" fmla="*/ 66 h 35"/>
                <a:gd name="T8" fmla="*/ 102 w 54"/>
                <a:gd name="T9" fmla="*/ 0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0"/>
                  </a:moveTo>
                  <a:lnTo>
                    <a:pt x="54" y="3"/>
                  </a:lnTo>
                  <a:lnTo>
                    <a:pt x="0" y="35"/>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270" name="Line 35"/>
            <p:cNvSpPr>
              <a:spLocks noChangeAspect="1" noChangeShapeType="1"/>
            </p:cNvSpPr>
            <p:nvPr/>
          </p:nvSpPr>
          <p:spPr bwMode="auto">
            <a:xfrm flipH="1">
              <a:off x="1347" y="2312"/>
              <a:ext cx="100" cy="63"/>
            </a:xfrm>
            <a:prstGeom prst="line">
              <a:avLst/>
            </a:prstGeom>
            <a:noFill/>
            <a:ln w="1588">
              <a:solidFill>
                <a:srgbClr val="000000"/>
              </a:solidFill>
              <a:round/>
              <a:headEnd/>
              <a:tailEnd/>
            </a:ln>
          </p:spPr>
          <p:txBody>
            <a:bodyPr/>
            <a:lstStyle/>
            <a:p>
              <a:endParaRPr lang="en-US"/>
            </a:p>
          </p:txBody>
        </p:sp>
        <p:sp>
          <p:nvSpPr>
            <p:cNvPr id="3271" name="Line 36"/>
            <p:cNvSpPr>
              <a:spLocks noChangeAspect="1" noChangeShapeType="1"/>
            </p:cNvSpPr>
            <p:nvPr/>
          </p:nvSpPr>
          <p:spPr bwMode="auto">
            <a:xfrm flipH="1" flipV="1">
              <a:off x="1451" y="2312"/>
              <a:ext cx="100" cy="63"/>
            </a:xfrm>
            <a:prstGeom prst="line">
              <a:avLst/>
            </a:prstGeom>
            <a:noFill/>
            <a:ln w="1588">
              <a:solidFill>
                <a:srgbClr val="000000"/>
              </a:solidFill>
              <a:round/>
              <a:headEnd/>
              <a:tailEnd/>
            </a:ln>
          </p:spPr>
          <p:txBody>
            <a:bodyPr/>
            <a:lstStyle/>
            <a:p>
              <a:endParaRPr lang="en-US"/>
            </a:p>
          </p:txBody>
        </p:sp>
        <p:sp>
          <p:nvSpPr>
            <p:cNvPr id="3272" name="Freeform 37"/>
            <p:cNvSpPr>
              <a:spLocks noChangeAspect="1"/>
            </p:cNvSpPr>
            <p:nvPr/>
          </p:nvSpPr>
          <p:spPr bwMode="auto">
            <a:xfrm>
              <a:off x="1449" y="2304"/>
              <a:ext cx="102" cy="75"/>
            </a:xfrm>
            <a:custGeom>
              <a:avLst/>
              <a:gdLst>
                <a:gd name="T0" fmla="*/ 102 w 54"/>
                <a:gd name="T1" fmla="*/ 66 h 35"/>
                <a:gd name="T2" fmla="*/ 102 w 54"/>
                <a:gd name="T3" fmla="*/ 75 h 35"/>
                <a:gd name="T4" fmla="*/ 0 w 54"/>
                <a:gd name="T5" fmla="*/ 6 h 35"/>
                <a:gd name="T6" fmla="*/ 0 w 54"/>
                <a:gd name="T7" fmla="*/ 0 h 35"/>
                <a:gd name="T8" fmla="*/ 102 w 54"/>
                <a:gd name="T9" fmla="*/ 66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31"/>
                  </a:moveTo>
                  <a:lnTo>
                    <a:pt x="54" y="35"/>
                  </a:lnTo>
                  <a:lnTo>
                    <a:pt x="0" y="3"/>
                  </a:lnTo>
                  <a:lnTo>
                    <a:pt x="0" y="0"/>
                  </a:lnTo>
                  <a:lnTo>
                    <a:pt x="54" y="31"/>
                  </a:lnTo>
                  <a:close/>
                </a:path>
              </a:pathLst>
            </a:custGeom>
            <a:solidFill>
              <a:srgbClr val="000000"/>
            </a:solidFill>
            <a:ln w="9525">
              <a:noFill/>
              <a:round/>
              <a:headEnd/>
              <a:tailEnd/>
            </a:ln>
          </p:spPr>
          <p:txBody>
            <a:bodyPr lIns="82058" tIns="41029" rIns="82058" bIns="41029"/>
            <a:lstStyle/>
            <a:p>
              <a:endParaRPr lang="en-US"/>
            </a:p>
          </p:txBody>
        </p:sp>
        <p:sp>
          <p:nvSpPr>
            <p:cNvPr id="3273" name="Freeform 38"/>
            <p:cNvSpPr>
              <a:spLocks noChangeAspect="1"/>
            </p:cNvSpPr>
            <p:nvPr/>
          </p:nvSpPr>
          <p:spPr bwMode="auto">
            <a:xfrm>
              <a:off x="1551" y="2304"/>
              <a:ext cx="106" cy="75"/>
            </a:xfrm>
            <a:custGeom>
              <a:avLst/>
              <a:gdLst>
                <a:gd name="T0" fmla="*/ 102 w 56"/>
                <a:gd name="T1" fmla="*/ 0 h 35"/>
                <a:gd name="T2" fmla="*/ 104 w 56"/>
                <a:gd name="T3" fmla="*/ 4 h 35"/>
                <a:gd name="T4" fmla="*/ 106 w 56"/>
                <a:gd name="T5" fmla="*/ 6 h 35"/>
                <a:gd name="T6" fmla="*/ 0 w 56"/>
                <a:gd name="T7" fmla="*/ 75 h 35"/>
                <a:gd name="T8" fmla="*/ 0 w 56"/>
                <a:gd name="T9" fmla="*/ 66 h 35"/>
                <a:gd name="T10" fmla="*/ 102 w 56"/>
                <a:gd name="T11" fmla="*/ 0 h 35"/>
                <a:gd name="T12" fmla="*/ 0 60000 65536"/>
                <a:gd name="T13" fmla="*/ 0 60000 65536"/>
                <a:gd name="T14" fmla="*/ 0 60000 65536"/>
                <a:gd name="T15" fmla="*/ 0 60000 65536"/>
                <a:gd name="T16" fmla="*/ 0 60000 65536"/>
                <a:gd name="T17" fmla="*/ 0 60000 65536"/>
                <a:gd name="T18" fmla="*/ 0 w 56"/>
                <a:gd name="T19" fmla="*/ 0 h 35"/>
                <a:gd name="T20" fmla="*/ 56 w 56"/>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56" h="35">
                  <a:moveTo>
                    <a:pt x="54" y="0"/>
                  </a:moveTo>
                  <a:lnTo>
                    <a:pt x="55" y="2"/>
                  </a:lnTo>
                  <a:lnTo>
                    <a:pt x="56" y="3"/>
                  </a:lnTo>
                  <a:lnTo>
                    <a:pt x="0" y="35"/>
                  </a:lnTo>
                  <a:lnTo>
                    <a:pt x="0" y="31"/>
                  </a:lnTo>
                  <a:lnTo>
                    <a:pt x="54" y="0"/>
                  </a:lnTo>
                  <a:close/>
                </a:path>
              </a:pathLst>
            </a:custGeom>
            <a:solidFill>
              <a:srgbClr val="000000"/>
            </a:solidFill>
            <a:ln w="9525">
              <a:noFill/>
              <a:round/>
              <a:headEnd/>
              <a:tailEnd/>
            </a:ln>
          </p:spPr>
          <p:txBody>
            <a:bodyPr lIns="82058" tIns="41029" rIns="82058" bIns="41029"/>
            <a:lstStyle/>
            <a:p>
              <a:endParaRPr lang="en-US"/>
            </a:p>
          </p:txBody>
        </p:sp>
        <p:sp>
          <p:nvSpPr>
            <p:cNvPr id="3274" name="Line 39"/>
            <p:cNvSpPr>
              <a:spLocks noChangeAspect="1" noChangeShapeType="1"/>
            </p:cNvSpPr>
            <p:nvPr/>
          </p:nvSpPr>
          <p:spPr bwMode="auto">
            <a:xfrm flipH="1">
              <a:off x="1552" y="2312"/>
              <a:ext cx="102" cy="63"/>
            </a:xfrm>
            <a:prstGeom prst="line">
              <a:avLst/>
            </a:prstGeom>
            <a:noFill/>
            <a:ln w="1588">
              <a:solidFill>
                <a:srgbClr val="000000"/>
              </a:solidFill>
              <a:round/>
              <a:headEnd/>
              <a:tailEnd/>
            </a:ln>
          </p:spPr>
          <p:txBody>
            <a:bodyPr/>
            <a:lstStyle/>
            <a:p>
              <a:endParaRPr lang="en-US"/>
            </a:p>
          </p:txBody>
        </p:sp>
        <p:grpSp>
          <p:nvGrpSpPr>
            <p:cNvPr id="3822" name="Group 44"/>
            <p:cNvGrpSpPr>
              <a:grpSpLocks noChangeAspect="1"/>
            </p:cNvGrpSpPr>
            <p:nvPr/>
          </p:nvGrpSpPr>
          <p:grpSpPr bwMode="auto">
            <a:xfrm>
              <a:off x="696" y="2156"/>
              <a:ext cx="119" cy="32"/>
              <a:chOff x="435" y="1457"/>
              <a:chExt cx="63" cy="15"/>
            </a:xfrm>
          </p:grpSpPr>
          <p:sp>
            <p:nvSpPr>
              <p:cNvPr id="3302" name="Line 40"/>
              <p:cNvSpPr>
                <a:spLocks noChangeAspect="1" noChangeShapeType="1"/>
              </p:cNvSpPr>
              <p:nvPr/>
            </p:nvSpPr>
            <p:spPr bwMode="auto">
              <a:xfrm flipH="1" flipV="1">
                <a:off x="436" y="1458"/>
                <a:ext cx="61" cy="1"/>
              </a:xfrm>
              <a:prstGeom prst="line">
                <a:avLst/>
              </a:prstGeom>
              <a:noFill/>
              <a:ln w="1588">
                <a:solidFill>
                  <a:srgbClr val="000000"/>
                </a:solidFill>
                <a:round/>
                <a:headEnd/>
                <a:tailEnd/>
              </a:ln>
            </p:spPr>
            <p:txBody>
              <a:bodyPr/>
              <a:lstStyle/>
              <a:p>
                <a:endParaRPr lang="en-US"/>
              </a:p>
            </p:txBody>
          </p:sp>
          <p:sp>
            <p:nvSpPr>
              <p:cNvPr id="3303" name="Freeform 41"/>
              <p:cNvSpPr>
                <a:spLocks noChangeAspect="1"/>
              </p:cNvSpPr>
              <p:nvPr/>
            </p:nvSpPr>
            <p:spPr bwMode="auto">
              <a:xfrm>
                <a:off x="435" y="1457"/>
                <a:ext cx="63" cy="4"/>
              </a:xfrm>
              <a:custGeom>
                <a:avLst/>
                <a:gdLst>
                  <a:gd name="T0" fmla="*/ 63 w 63"/>
                  <a:gd name="T1" fmla="*/ 1 h 4"/>
                  <a:gd name="T2" fmla="*/ 62 w 63"/>
                  <a:gd name="T3" fmla="*/ 4 h 4"/>
                  <a:gd name="T4" fmla="*/ 1 w 63"/>
                  <a:gd name="T5" fmla="*/ 3 h 4"/>
                  <a:gd name="T6" fmla="*/ 0 w 63"/>
                  <a:gd name="T7" fmla="*/ 0 h 4"/>
                  <a:gd name="T8" fmla="*/ 63 w 63"/>
                  <a:gd name="T9" fmla="*/ 1 h 4"/>
                  <a:gd name="T10" fmla="*/ 0 60000 65536"/>
                  <a:gd name="T11" fmla="*/ 0 60000 65536"/>
                  <a:gd name="T12" fmla="*/ 0 60000 65536"/>
                  <a:gd name="T13" fmla="*/ 0 60000 65536"/>
                  <a:gd name="T14" fmla="*/ 0 60000 65536"/>
                  <a:gd name="T15" fmla="*/ 0 w 63"/>
                  <a:gd name="T16" fmla="*/ 0 h 4"/>
                  <a:gd name="T17" fmla="*/ 63 w 63"/>
                  <a:gd name="T18" fmla="*/ 4 h 4"/>
                </a:gdLst>
                <a:ahLst/>
                <a:cxnLst>
                  <a:cxn ang="T10">
                    <a:pos x="T0" y="T1"/>
                  </a:cxn>
                  <a:cxn ang="T11">
                    <a:pos x="T2" y="T3"/>
                  </a:cxn>
                  <a:cxn ang="T12">
                    <a:pos x="T4" y="T5"/>
                  </a:cxn>
                  <a:cxn ang="T13">
                    <a:pos x="T6" y="T7"/>
                  </a:cxn>
                  <a:cxn ang="T14">
                    <a:pos x="T8" y="T9"/>
                  </a:cxn>
                </a:cxnLst>
                <a:rect l="T15" t="T16" r="T17" b="T18"/>
                <a:pathLst>
                  <a:path w="63" h="4">
                    <a:moveTo>
                      <a:pt x="63" y="1"/>
                    </a:moveTo>
                    <a:lnTo>
                      <a:pt x="62" y="4"/>
                    </a:lnTo>
                    <a:lnTo>
                      <a:pt x="1" y="3"/>
                    </a:lnTo>
                    <a:lnTo>
                      <a:pt x="0" y="0"/>
                    </a:lnTo>
                    <a:lnTo>
                      <a:pt x="63" y="1"/>
                    </a:lnTo>
                    <a:close/>
                  </a:path>
                </a:pathLst>
              </a:custGeom>
              <a:solidFill>
                <a:srgbClr val="000000"/>
              </a:solidFill>
              <a:ln w="9525">
                <a:noFill/>
                <a:round/>
                <a:headEnd/>
                <a:tailEnd/>
              </a:ln>
            </p:spPr>
            <p:txBody>
              <a:bodyPr lIns="82058" tIns="41029" rIns="82058" bIns="41029"/>
              <a:lstStyle/>
              <a:p>
                <a:endParaRPr lang="en-US"/>
              </a:p>
            </p:txBody>
          </p:sp>
          <p:sp>
            <p:nvSpPr>
              <p:cNvPr id="3304" name="Freeform 42"/>
              <p:cNvSpPr>
                <a:spLocks noChangeAspect="1"/>
              </p:cNvSpPr>
              <p:nvPr/>
            </p:nvSpPr>
            <p:spPr bwMode="auto">
              <a:xfrm>
                <a:off x="440" y="1468"/>
                <a:ext cx="54" cy="4"/>
              </a:xfrm>
              <a:custGeom>
                <a:avLst/>
                <a:gdLst>
                  <a:gd name="T0" fmla="*/ 54 w 54"/>
                  <a:gd name="T1" fmla="*/ 1 h 4"/>
                  <a:gd name="T2" fmla="*/ 54 w 54"/>
                  <a:gd name="T3" fmla="*/ 4 h 4"/>
                  <a:gd name="T4" fmla="*/ 0 w 54"/>
                  <a:gd name="T5" fmla="*/ 3 h 4"/>
                  <a:gd name="T6" fmla="*/ 0 w 54"/>
                  <a:gd name="T7" fmla="*/ 0 h 4"/>
                  <a:gd name="T8" fmla="*/ 54 w 54"/>
                  <a:gd name="T9" fmla="*/ 1 h 4"/>
                  <a:gd name="T10" fmla="*/ 0 60000 65536"/>
                  <a:gd name="T11" fmla="*/ 0 60000 65536"/>
                  <a:gd name="T12" fmla="*/ 0 60000 65536"/>
                  <a:gd name="T13" fmla="*/ 0 60000 65536"/>
                  <a:gd name="T14" fmla="*/ 0 60000 65536"/>
                  <a:gd name="T15" fmla="*/ 0 w 54"/>
                  <a:gd name="T16" fmla="*/ 0 h 4"/>
                  <a:gd name="T17" fmla="*/ 54 w 54"/>
                  <a:gd name="T18" fmla="*/ 4 h 4"/>
                </a:gdLst>
                <a:ahLst/>
                <a:cxnLst>
                  <a:cxn ang="T10">
                    <a:pos x="T0" y="T1"/>
                  </a:cxn>
                  <a:cxn ang="T11">
                    <a:pos x="T2" y="T3"/>
                  </a:cxn>
                  <a:cxn ang="T12">
                    <a:pos x="T4" y="T5"/>
                  </a:cxn>
                  <a:cxn ang="T13">
                    <a:pos x="T6" y="T7"/>
                  </a:cxn>
                  <a:cxn ang="T14">
                    <a:pos x="T8" y="T9"/>
                  </a:cxn>
                </a:cxnLst>
                <a:rect l="T15" t="T16" r="T17" b="T18"/>
                <a:pathLst>
                  <a:path w="54" h="4">
                    <a:moveTo>
                      <a:pt x="54" y="1"/>
                    </a:moveTo>
                    <a:lnTo>
                      <a:pt x="54" y="4"/>
                    </a:lnTo>
                    <a:lnTo>
                      <a:pt x="0" y="3"/>
                    </a:lnTo>
                    <a:lnTo>
                      <a:pt x="0" y="0"/>
                    </a:lnTo>
                    <a:lnTo>
                      <a:pt x="54" y="1"/>
                    </a:lnTo>
                    <a:close/>
                  </a:path>
                </a:pathLst>
              </a:custGeom>
              <a:solidFill>
                <a:srgbClr val="000000"/>
              </a:solidFill>
              <a:ln w="9525">
                <a:noFill/>
                <a:round/>
                <a:headEnd/>
                <a:tailEnd/>
              </a:ln>
            </p:spPr>
            <p:txBody>
              <a:bodyPr lIns="82058" tIns="41029" rIns="82058" bIns="41029"/>
              <a:lstStyle/>
              <a:p>
                <a:endParaRPr lang="en-US"/>
              </a:p>
            </p:txBody>
          </p:sp>
          <p:sp>
            <p:nvSpPr>
              <p:cNvPr id="3305" name="Line 43"/>
              <p:cNvSpPr>
                <a:spLocks noChangeAspect="1" noChangeShapeType="1"/>
              </p:cNvSpPr>
              <p:nvPr/>
            </p:nvSpPr>
            <p:spPr bwMode="auto">
              <a:xfrm flipH="1">
                <a:off x="441" y="1470"/>
                <a:ext cx="52" cy="1"/>
              </a:xfrm>
              <a:prstGeom prst="line">
                <a:avLst/>
              </a:prstGeom>
              <a:noFill/>
              <a:ln w="1588">
                <a:solidFill>
                  <a:srgbClr val="000000"/>
                </a:solidFill>
                <a:round/>
                <a:headEnd/>
                <a:tailEnd/>
              </a:ln>
            </p:spPr>
            <p:txBody>
              <a:bodyPr/>
              <a:lstStyle/>
              <a:p>
                <a:endParaRPr lang="en-US"/>
              </a:p>
            </p:txBody>
          </p:sp>
        </p:grpSp>
        <p:sp>
          <p:nvSpPr>
            <p:cNvPr id="3276" name="Freeform 46"/>
            <p:cNvSpPr>
              <a:spLocks noChangeAspect="1"/>
            </p:cNvSpPr>
            <p:nvPr/>
          </p:nvSpPr>
          <p:spPr bwMode="auto">
            <a:xfrm>
              <a:off x="696" y="2304"/>
              <a:ext cx="102" cy="73"/>
            </a:xfrm>
            <a:custGeom>
              <a:avLst/>
              <a:gdLst>
                <a:gd name="T0" fmla="*/ 102 w 55"/>
                <a:gd name="T1" fmla="*/ 0 h 34"/>
                <a:gd name="T2" fmla="*/ 102 w 55"/>
                <a:gd name="T3" fmla="*/ 6 h 34"/>
                <a:gd name="T4" fmla="*/ 2 w 55"/>
                <a:gd name="T5" fmla="*/ 73 h 34"/>
                <a:gd name="T6" fmla="*/ 2 w 55"/>
                <a:gd name="T7" fmla="*/ 71 h 34"/>
                <a:gd name="T8" fmla="*/ 0 w 55"/>
                <a:gd name="T9" fmla="*/ 69 h 34"/>
                <a:gd name="T10" fmla="*/ 102 w 55"/>
                <a:gd name="T11" fmla="*/ 0 h 34"/>
                <a:gd name="T12" fmla="*/ 0 60000 65536"/>
                <a:gd name="T13" fmla="*/ 0 60000 65536"/>
                <a:gd name="T14" fmla="*/ 0 60000 65536"/>
                <a:gd name="T15" fmla="*/ 0 60000 65536"/>
                <a:gd name="T16" fmla="*/ 0 60000 65536"/>
                <a:gd name="T17" fmla="*/ 0 60000 65536"/>
                <a:gd name="T18" fmla="*/ 0 w 55"/>
                <a:gd name="T19" fmla="*/ 0 h 34"/>
                <a:gd name="T20" fmla="*/ 55 w 55"/>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55" h="34">
                  <a:moveTo>
                    <a:pt x="55" y="0"/>
                  </a:moveTo>
                  <a:lnTo>
                    <a:pt x="55" y="3"/>
                  </a:lnTo>
                  <a:lnTo>
                    <a:pt x="1" y="34"/>
                  </a:lnTo>
                  <a:lnTo>
                    <a:pt x="1" y="33"/>
                  </a:lnTo>
                  <a:lnTo>
                    <a:pt x="0" y="32"/>
                  </a:lnTo>
                  <a:lnTo>
                    <a:pt x="55" y="0"/>
                  </a:lnTo>
                  <a:close/>
                </a:path>
              </a:pathLst>
            </a:custGeom>
            <a:solidFill>
              <a:srgbClr val="000000"/>
            </a:solidFill>
            <a:ln w="9525">
              <a:noFill/>
              <a:round/>
              <a:headEnd/>
              <a:tailEnd/>
            </a:ln>
          </p:spPr>
          <p:txBody>
            <a:bodyPr lIns="82058" tIns="41029" rIns="82058" bIns="41029"/>
            <a:lstStyle/>
            <a:p>
              <a:endParaRPr lang="en-US"/>
            </a:p>
          </p:txBody>
        </p:sp>
        <p:sp>
          <p:nvSpPr>
            <p:cNvPr id="3277" name="Freeform 47"/>
            <p:cNvSpPr>
              <a:spLocks noChangeAspect="1"/>
            </p:cNvSpPr>
            <p:nvPr/>
          </p:nvSpPr>
          <p:spPr bwMode="auto">
            <a:xfrm>
              <a:off x="798" y="2304"/>
              <a:ext cx="106" cy="75"/>
            </a:xfrm>
            <a:custGeom>
              <a:avLst/>
              <a:gdLst>
                <a:gd name="T0" fmla="*/ 106 w 55"/>
                <a:gd name="T1" fmla="*/ 69 h 35"/>
                <a:gd name="T2" fmla="*/ 104 w 55"/>
                <a:gd name="T3" fmla="*/ 75 h 35"/>
                <a:gd name="T4" fmla="*/ 0 w 55"/>
                <a:gd name="T5" fmla="*/ 6 h 35"/>
                <a:gd name="T6" fmla="*/ 0 w 55"/>
                <a:gd name="T7" fmla="*/ 0 h 35"/>
                <a:gd name="T8" fmla="*/ 106 w 55"/>
                <a:gd name="T9" fmla="*/ 69 h 35"/>
                <a:gd name="T10" fmla="*/ 0 60000 65536"/>
                <a:gd name="T11" fmla="*/ 0 60000 65536"/>
                <a:gd name="T12" fmla="*/ 0 60000 65536"/>
                <a:gd name="T13" fmla="*/ 0 60000 65536"/>
                <a:gd name="T14" fmla="*/ 0 60000 65536"/>
                <a:gd name="T15" fmla="*/ 0 w 55"/>
                <a:gd name="T16" fmla="*/ 0 h 35"/>
                <a:gd name="T17" fmla="*/ 55 w 55"/>
                <a:gd name="T18" fmla="*/ 35 h 35"/>
              </a:gdLst>
              <a:ahLst/>
              <a:cxnLst>
                <a:cxn ang="T10">
                  <a:pos x="T0" y="T1"/>
                </a:cxn>
                <a:cxn ang="T11">
                  <a:pos x="T2" y="T3"/>
                </a:cxn>
                <a:cxn ang="T12">
                  <a:pos x="T4" y="T5"/>
                </a:cxn>
                <a:cxn ang="T13">
                  <a:pos x="T6" y="T7"/>
                </a:cxn>
                <a:cxn ang="T14">
                  <a:pos x="T8" y="T9"/>
                </a:cxn>
              </a:cxnLst>
              <a:rect l="T15" t="T16" r="T17" b="T18"/>
              <a:pathLst>
                <a:path w="55" h="35">
                  <a:moveTo>
                    <a:pt x="55" y="32"/>
                  </a:moveTo>
                  <a:lnTo>
                    <a:pt x="54" y="35"/>
                  </a:lnTo>
                  <a:lnTo>
                    <a:pt x="0" y="3"/>
                  </a:lnTo>
                  <a:lnTo>
                    <a:pt x="0" y="0"/>
                  </a:lnTo>
                  <a:lnTo>
                    <a:pt x="55" y="32"/>
                  </a:lnTo>
                  <a:close/>
                </a:path>
              </a:pathLst>
            </a:custGeom>
            <a:solidFill>
              <a:srgbClr val="000000"/>
            </a:solidFill>
            <a:ln w="9525">
              <a:noFill/>
              <a:round/>
              <a:headEnd/>
              <a:tailEnd/>
            </a:ln>
          </p:spPr>
          <p:txBody>
            <a:bodyPr lIns="82058" tIns="41029" rIns="82058" bIns="41029"/>
            <a:lstStyle/>
            <a:p>
              <a:endParaRPr lang="en-US"/>
            </a:p>
          </p:txBody>
        </p:sp>
        <p:sp>
          <p:nvSpPr>
            <p:cNvPr id="3278" name="Line 54"/>
            <p:cNvSpPr>
              <a:spLocks noChangeAspect="1" noChangeShapeType="1"/>
            </p:cNvSpPr>
            <p:nvPr/>
          </p:nvSpPr>
          <p:spPr bwMode="auto">
            <a:xfrm flipV="1">
              <a:off x="601" y="2162"/>
              <a:ext cx="95" cy="105"/>
            </a:xfrm>
            <a:prstGeom prst="line">
              <a:avLst/>
            </a:prstGeom>
            <a:noFill/>
            <a:ln w="1588">
              <a:solidFill>
                <a:srgbClr val="000000"/>
              </a:solidFill>
              <a:round/>
              <a:headEnd/>
              <a:tailEnd/>
            </a:ln>
          </p:spPr>
          <p:txBody>
            <a:bodyPr/>
            <a:lstStyle/>
            <a:p>
              <a:endParaRPr lang="en-US"/>
            </a:p>
          </p:txBody>
        </p:sp>
        <p:sp>
          <p:nvSpPr>
            <p:cNvPr id="3279" name="Freeform 55"/>
            <p:cNvSpPr>
              <a:spLocks noChangeAspect="1"/>
            </p:cNvSpPr>
            <p:nvPr/>
          </p:nvSpPr>
          <p:spPr bwMode="auto">
            <a:xfrm>
              <a:off x="594" y="2156"/>
              <a:ext cx="104" cy="113"/>
            </a:xfrm>
            <a:custGeom>
              <a:avLst/>
              <a:gdLst>
                <a:gd name="T0" fmla="*/ 8 w 54"/>
                <a:gd name="T1" fmla="*/ 113 h 53"/>
                <a:gd name="T2" fmla="*/ 0 w 54"/>
                <a:gd name="T3" fmla="*/ 113 h 53"/>
                <a:gd name="T4" fmla="*/ 102 w 54"/>
                <a:gd name="T5" fmla="*/ 0 h 53"/>
                <a:gd name="T6" fmla="*/ 104 w 54"/>
                <a:gd name="T7" fmla="*/ 6 h 53"/>
                <a:gd name="T8" fmla="*/ 8 w 54"/>
                <a:gd name="T9" fmla="*/ 113 h 53"/>
                <a:gd name="T10" fmla="*/ 0 60000 65536"/>
                <a:gd name="T11" fmla="*/ 0 60000 65536"/>
                <a:gd name="T12" fmla="*/ 0 60000 65536"/>
                <a:gd name="T13" fmla="*/ 0 60000 65536"/>
                <a:gd name="T14" fmla="*/ 0 60000 65536"/>
                <a:gd name="T15" fmla="*/ 0 w 54"/>
                <a:gd name="T16" fmla="*/ 0 h 53"/>
                <a:gd name="T17" fmla="*/ 54 w 54"/>
                <a:gd name="T18" fmla="*/ 53 h 53"/>
              </a:gdLst>
              <a:ahLst/>
              <a:cxnLst>
                <a:cxn ang="T10">
                  <a:pos x="T0" y="T1"/>
                </a:cxn>
                <a:cxn ang="T11">
                  <a:pos x="T2" y="T3"/>
                </a:cxn>
                <a:cxn ang="T12">
                  <a:pos x="T4" y="T5"/>
                </a:cxn>
                <a:cxn ang="T13">
                  <a:pos x="T6" y="T7"/>
                </a:cxn>
                <a:cxn ang="T14">
                  <a:pos x="T8" y="T9"/>
                </a:cxn>
              </a:cxnLst>
              <a:rect l="T15" t="T16" r="T17" b="T18"/>
              <a:pathLst>
                <a:path w="54" h="53">
                  <a:moveTo>
                    <a:pt x="4" y="53"/>
                  </a:moveTo>
                  <a:lnTo>
                    <a:pt x="0" y="53"/>
                  </a:lnTo>
                  <a:lnTo>
                    <a:pt x="53" y="0"/>
                  </a:lnTo>
                  <a:lnTo>
                    <a:pt x="54" y="3"/>
                  </a:lnTo>
                  <a:lnTo>
                    <a:pt x="4" y="53"/>
                  </a:lnTo>
                  <a:close/>
                </a:path>
              </a:pathLst>
            </a:custGeom>
            <a:solidFill>
              <a:srgbClr val="000000"/>
            </a:solidFill>
            <a:ln w="9525">
              <a:noFill/>
              <a:round/>
              <a:headEnd/>
              <a:tailEnd/>
            </a:ln>
          </p:spPr>
          <p:txBody>
            <a:bodyPr lIns="82058" tIns="41029" rIns="82058" bIns="41029"/>
            <a:lstStyle/>
            <a:p>
              <a:endParaRPr lang="en-US"/>
            </a:p>
          </p:txBody>
        </p:sp>
        <p:sp>
          <p:nvSpPr>
            <p:cNvPr id="3280" name="Freeform 56"/>
            <p:cNvSpPr>
              <a:spLocks noChangeAspect="1"/>
            </p:cNvSpPr>
            <p:nvPr/>
          </p:nvSpPr>
          <p:spPr bwMode="auto">
            <a:xfrm>
              <a:off x="594" y="2269"/>
              <a:ext cx="104" cy="110"/>
            </a:xfrm>
            <a:custGeom>
              <a:avLst/>
              <a:gdLst>
                <a:gd name="T0" fmla="*/ 0 w 54"/>
                <a:gd name="T1" fmla="*/ 0 h 52"/>
                <a:gd name="T2" fmla="*/ 8 w 54"/>
                <a:gd name="T3" fmla="*/ 0 h 52"/>
                <a:gd name="T4" fmla="*/ 104 w 54"/>
                <a:gd name="T5" fmla="*/ 106 h 52"/>
                <a:gd name="T6" fmla="*/ 104 w 54"/>
                <a:gd name="T7" fmla="*/ 108 h 52"/>
                <a:gd name="T8" fmla="*/ 102 w 54"/>
                <a:gd name="T9" fmla="*/ 110 h 52"/>
                <a:gd name="T10" fmla="*/ 0 w 54"/>
                <a:gd name="T11" fmla="*/ 0 h 52"/>
                <a:gd name="T12" fmla="*/ 0 60000 65536"/>
                <a:gd name="T13" fmla="*/ 0 60000 65536"/>
                <a:gd name="T14" fmla="*/ 0 60000 65536"/>
                <a:gd name="T15" fmla="*/ 0 60000 65536"/>
                <a:gd name="T16" fmla="*/ 0 60000 65536"/>
                <a:gd name="T17" fmla="*/ 0 60000 65536"/>
                <a:gd name="T18" fmla="*/ 0 w 54"/>
                <a:gd name="T19" fmla="*/ 0 h 52"/>
                <a:gd name="T20" fmla="*/ 54 w 54"/>
                <a:gd name="T21" fmla="*/ 52 h 52"/>
              </a:gdLst>
              <a:ahLst/>
              <a:cxnLst>
                <a:cxn ang="T12">
                  <a:pos x="T0" y="T1"/>
                </a:cxn>
                <a:cxn ang="T13">
                  <a:pos x="T2" y="T3"/>
                </a:cxn>
                <a:cxn ang="T14">
                  <a:pos x="T4" y="T5"/>
                </a:cxn>
                <a:cxn ang="T15">
                  <a:pos x="T6" y="T7"/>
                </a:cxn>
                <a:cxn ang="T16">
                  <a:pos x="T8" y="T9"/>
                </a:cxn>
                <a:cxn ang="T17">
                  <a:pos x="T10" y="T11"/>
                </a:cxn>
              </a:cxnLst>
              <a:rect l="T18" t="T19" r="T20" b="T21"/>
              <a:pathLst>
                <a:path w="54" h="52">
                  <a:moveTo>
                    <a:pt x="0" y="0"/>
                  </a:moveTo>
                  <a:lnTo>
                    <a:pt x="4" y="0"/>
                  </a:lnTo>
                  <a:lnTo>
                    <a:pt x="54" y="50"/>
                  </a:lnTo>
                  <a:lnTo>
                    <a:pt x="54" y="51"/>
                  </a:lnTo>
                  <a:lnTo>
                    <a:pt x="53" y="52"/>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281" name="Line 57"/>
            <p:cNvSpPr>
              <a:spLocks noChangeAspect="1" noChangeShapeType="1"/>
            </p:cNvSpPr>
            <p:nvPr/>
          </p:nvSpPr>
          <p:spPr bwMode="auto">
            <a:xfrm>
              <a:off x="601" y="2271"/>
              <a:ext cx="95" cy="106"/>
            </a:xfrm>
            <a:prstGeom prst="line">
              <a:avLst/>
            </a:prstGeom>
            <a:noFill/>
            <a:ln w="1588">
              <a:solidFill>
                <a:srgbClr val="000000"/>
              </a:solidFill>
              <a:round/>
              <a:headEnd/>
              <a:tailEnd/>
            </a:ln>
          </p:spPr>
          <p:txBody>
            <a:bodyPr/>
            <a:lstStyle/>
            <a:p>
              <a:endParaRPr lang="en-US"/>
            </a:p>
          </p:txBody>
        </p:sp>
        <p:sp>
          <p:nvSpPr>
            <p:cNvPr id="3282" name="Line 58"/>
            <p:cNvSpPr>
              <a:spLocks noChangeAspect="1" noChangeShapeType="1"/>
            </p:cNvSpPr>
            <p:nvPr/>
          </p:nvSpPr>
          <p:spPr bwMode="auto">
            <a:xfrm flipH="1">
              <a:off x="1023" y="2156"/>
              <a:ext cx="114" cy="4"/>
            </a:xfrm>
            <a:prstGeom prst="line">
              <a:avLst/>
            </a:prstGeom>
            <a:noFill/>
            <a:ln w="1588">
              <a:solidFill>
                <a:srgbClr val="000000"/>
              </a:solidFill>
              <a:round/>
              <a:headEnd/>
              <a:tailEnd/>
            </a:ln>
          </p:spPr>
          <p:txBody>
            <a:bodyPr/>
            <a:lstStyle/>
            <a:p>
              <a:endParaRPr lang="en-US"/>
            </a:p>
          </p:txBody>
        </p:sp>
        <p:sp>
          <p:nvSpPr>
            <p:cNvPr id="3283" name="Freeform 59"/>
            <p:cNvSpPr>
              <a:spLocks noChangeAspect="1"/>
            </p:cNvSpPr>
            <p:nvPr/>
          </p:nvSpPr>
          <p:spPr bwMode="auto">
            <a:xfrm>
              <a:off x="1021" y="2154"/>
              <a:ext cx="118" cy="11"/>
            </a:xfrm>
            <a:custGeom>
              <a:avLst/>
              <a:gdLst>
                <a:gd name="T0" fmla="*/ 118 w 62"/>
                <a:gd name="T1" fmla="*/ 0 h 5"/>
                <a:gd name="T2" fmla="*/ 116 w 62"/>
                <a:gd name="T3" fmla="*/ 7 h 5"/>
                <a:gd name="T4" fmla="*/ 2 w 62"/>
                <a:gd name="T5" fmla="*/ 11 h 5"/>
                <a:gd name="T6" fmla="*/ 0 w 62"/>
                <a:gd name="T7" fmla="*/ 4 h 5"/>
                <a:gd name="T8" fmla="*/ 118 w 62"/>
                <a:gd name="T9" fmla="*/ 0 h 5"/>
                <a:gd name="T10" fmla="*/ 0 60000 65536"/>
                <a:gd name="T11" fmla="*/ 0 60000 65536"/>
                <a:gd name="T12" fmla="*/ 0 60000 65536"/>
                <a:gd name="T13" fmla="*/ 0 60000 65536"/>
                <a:gd name="T14" fmla="*/ 0 60000 65536"/>
                <a:gd name="T15" fmla="*/ 0 w 62"/>
                <a:gd name="T16" fmla="*/ 0 h 5"/>
                <a:gd name="T17" fmla="*/ 62 w 62"/>
                <a:gd name="T18" fmla="*/ 5 h 5"/>
              </a:gdLst>
              <a:ahLst/>
              <a:cxnLst>
                <a:cxn ang="T10">
                  <a:pos x="T0" y="T1"/>
                </a:cxn>
                <a:cxn ang="T11">
                  <a:pos x="T2" y="T3"/>
                </a:cxn>
                <a:cxn ang="T12">
                  <a:pos x="T4" y="T5"/>
                </a:cxn>
                <a:cxn ang="T13">
                  <a:pos x="T6" y="T7"/>
                </a:cxn>
                <a:cxn ang="T14">
                  <a:pos x="T8" y="T9"/>
                </a:cxn>
              </a:cxnLst>
              <a:rect l="T15" t="T16" r="T17" b="T18"/>
              <a:pathLst>
                <a:path w="62" h="5">
                  <a:moveTo>
                    <a:pt x="62" y="0"/>
                  </a:moveTo>
                  <a:lnTo>
                    <a:pt x="61" y="3"/>
                  </a:lnTo>
                  <a:lnTo>
                    <a:pt x="1" y="5"/>
                  </a:lnTo>
                  <a:lnTo>
                    <a:pt x="0" y="2"/>
                  </a:lnTo>
                  <a:lnTo>
                    <a:pt x="62" y="0"/>
                  </a:lnTo>
                  <a:close/>
                </a:path>
              </a:pathLst>
            </a:custGeom>
            <a:solidFill>
              <a:srgbClr val="000000"/>
            </a:solidFill>
            <a:ln w="9525">
              <a:noFill/>
              <a:round/>
              <a:headEnd/>
              <a:tailEnd/>
            </a:ln>
          </p:spPr>
          <p:txBody>
            <a:bodyPr lIns="82058" tIns="41029" rIns="82058" bIns="41029"/>
            <a:lstStyle/>
            <a:p>
              <a:endParaRPr lang="en-US"/>
            </a:p>
          </p:txBody>
        </p:sp>
        <p:grpSp>
          <p:nvGrpSpPr>
            <p:cNvPr id="3823" name="Group 68"/>
            <p:cNvGrpSpPr>
              <a:grpSpLocks noChangeAspect="1"/>
            </p:cNvGrpSpPr>
            <p:nvPr/>
          </p:nvGrpSpPr>
          <p:grpSpPr bwMode="auto">
            <a:xfrm>
              <a:off x="1540" y="2100"/>
              <a:ext cx="25" cy="63"/>
              <a:chOff x="879" y="1430"/>
              <a:chExt cx="13" cy="30"/>
            </a:xfrm>
          </p:grpSpPr>
          <p:sp>
            <p:nvSpPr>
              <p:cNvPr id="3298" name="Line 64"/>
              <p:cNvSpPr>
                <a:spLocks noChangeAspect="1" noChangeShapeType="1"/>
              </p:cNvSpPr>
              <p:nvPr/>
            </p:nvSpPr>
            <p:spPr bwMode="auto">
              <a:xfrm>
                <a:off x="880" y="1431"/>
                <a:ext cx="1" cy="28"/>
              </a:xfrm>
              <a:prstGeom prst="line">
                <a:avLst/>
              </a:prstGeom>
              <a:noFill/>
              <a:ln w="1588">
                <a:solidFill>
                  <a:srgbClr val="000000"/>
                </a:solidFill>
                <a:round/>
                <a:headEnd/>
                <a:tailEnd/>
              </a:ln>
            </p:spPr>
            <p:txBody>
              <a:bodyPr/>
              <a:lstStyle/>
              <a:p>
                <a:endParaRPr lang="en-US"/>
              </a:p>
            </p:txBody>
          </p:sp>
          <p:sp>
            <p:nvSpPr>
              <p:cNvPr id="3299" name="Freeform 65"/>
              <p:cNvSpPr>
                <a:spLocks noChangeAspect="1"/>
              </p:cNvSpPr>
              <p:nvPr/>
            </p:nvSpPr>
            <p:spPr bwMode="auto">
              <a:xfrm>
                <a:off x="879" y="1430"/>
                <a:ext cx="3" cy="30"/>
              </a:xfrm>
              <a:custGeom>
                <a:avLst/>
                <a:gdLst>
                  <a:gd name="T0" fmla="*/ 0 w 3"/>
                  <a:gd name="T1" fmla="*/ 1 h 30"/>
                  <a:gd name="T2" fmla="*/ 2 w 3"/>
                  <a:gd name="T3" fmla="*/ 0 h 30"/>
                  <a:gd name="T4" fmla="*/ 3 w 3"/>
                  <a:gd name="T5" fmla="*/ 30 h 30"/>
                  <a:gd name="T6" fmla="*/ 1 w 3"/>
                  <a:gd name="T7" fmla="*/ 30 h 30"/>
                  <a:gd name="T8" fmla="*/ 0 w 3"/>
                  <a:gd name="T9" fmla="*/ 1 h 30"/>
                  <a:gd name="T10" fmla="*/ 0 60000 65536"/>
                  <a:gd name="T11" fmla="*/ 0 60000 65536"/>
                  <a:gd name="T12" fmla="*/ 0 60000 65536"/>
                  <a:gd name="T13" fmla="*/ 0 60000 65536"/>
                  <a:gd name="T14" fmla="*/ 0 60000 65536"/>
                  <a:gd name="T15" fmla="*/ 0 w 3"/>
                  <a:gd name="T16" fmla="*/ 0 h 30"/>
                  <a:gd name="T17" fmla="*/ 3 w 3"/>
                  <a:gd name="T18" fmla="*/ 30 h 30"/>
                </a:gdLst>
                <a:ahLst/>
                <a:cxnLst>
                  <a:cxn ang="T10">
                    <a:pos x="T0" y="T1"/>
                  </a:cxn>
                  <a:cxn ang="T11">
                    <a:pos x="T2" y="T3"/>
                  </a:cxn>
                  <a:cxn ang="T12">
                    <a:pos x="T4" y="T5"/>
                  </a:cxn>
                  <a:cxn ang="T13">
                    <a:pos x="T6" y="T7"/>
                  </a:cxn>
                  <a:cxn ang="T14">
                    <a:pos x="T8" y="T9"/>
                  </a:cxn>
                </a:cxnLst>
                <a:rect l="T15" t="T16" r="T17" b="T18"/>
                <a:pathLst>
                  <a:path w="3" h="30">
                    <a:moveTo>
                      <a:pt x="0" y="1"/>
                    </a:moveTo>
                    <a:lnTo>
                      <a:pt x="2" y="0"/>
                    </a:lnTo>
                    <a:lnTo>
                      <a:pt x="3" y="30"/>
                    </a:lnTo>
                    <a:lnTo>
                      <a:pt x="1" y="30"/>
                    </a:lnTo>
                    <a:lnTo>
                      <a:pt x="0" y="1"/>
                    </a:lnTo>
                    <a:close/>
                  </a:path>
                </a:pathLst>
              </a:custGeom>
              <a:solidFill>
                <a:srgbClr val="000000"/>
              </a:solidFill>
              <a:ln w="9525">
                <a:noFill/>
                <a:round/>
                <a:headEnd/>
                <a:tailEnd/>
              </a:ln>
            </p:spPr>
            <p:txBody>
              <a:bodyPr lIns="82058" tIns="41029" rIns="82058" bIns="41029"/>
              <a:lstStyle/>
              <a:p>
                <a:endParaRPr lang="en-US"/>
              </a:p>
            </p:txBody>
          </p:sp>
          <p:sp>
            <p:nvSpPr>
              <p:cNvPr id="3300" name="Freeform 66"/>
              <p:cNvSpPr>
                <a:spLocks noChangeAspect="1"/>
              </p:cNvSpPr>
              <p:nvPr/>
            </p:nvSpPr>
            <p:spPr bwMode="auto">
              <a:xfrm>
                <a:off x="888" y="1430"/>
                <a:ext cx="4" cy="30"/>
              </a:xfrm>
              <a:custGeom>
                <a:avLst/>
                <a:gdLst>
                  <a:gd name="T0" fmla="*/ 0 w 4"/>
                  <a:gd name="T1" fmla="*/ 0 h 30"/>
                  <a:gd name="T2" fmla="*/ 3 w 4"/>
                  <a:gd name="T3" fmla="*/ 0 h 30"/>
                  <a:gd name="T4" fmla="*/ 4 w 4"/>
                  <a:gd name="T5" fmla="*/ 30 h 30"/>
                  <a:gd name="T6" fmla="*/ 1 w 4"/>
                  <a:gd name="T7" fmla="*/ 30 h 30"/>
                  <a:gd name="T8" fmla="*/ 0 w 4"/>
                  <a:gd name="T9" fmla="*/ 0 h 30"/>
                  <a:gd name="T10" fmla="*/ 0 60000 65536"/>
                  <a:gd name="T11" fmla="*/ 0 60000 65536"/>
                  <a:gd name="T12" fmla="*/ 0 60000 65536"/>
                  <a:gd name="T13" fmla="*/ 0 60000 65536"/>
                  <a:gd name="T14" fmla="*/ 0 60000 65536"/>
                  <a:gd name="T15" fmla="*/ 0 w 4"/>
                  <a:gd name="T16" fmla="*/ 0 h 30"/>
                  <a:gd name="T17" fmla="*/ 4 w 4"/>
                  <a:gd name="T18" fmla="*/ 30 h 30"/>
                </a:gdLst>
                <a:ahLst/>
                <a:cxnLst>
                  <a:cxn ang="T10">
                    <a:pos x="T0" y="T1"/>
                  </a:cxn>
                  <a:cxn ang="T11">
                    <a:pos x="T2" y="T3"/>
                  </a:cxn>
                  <a:cxn ang="T12">
                    <a:pos x="T4" y="T5"/>
                  </a:cxn>
                  <a:cxn ang="T13">
                    <a:pos x="T6" y="T7"/>
                  </a:cxn>
                  <a:cxn ang="T14">
                    <a:pos x="T8" y="T9"/>
                  </a:cxn>
                </a:cxnLst>
                <a:rect l="T15" t="T16" r="T17" b="T18"/>
                <a:pathLst>
                  <a:path w="4" h="30">
                    <a:moveTo>
                      <a:pt x="0" y="0"/>
                    </a:moveTo>
                    <a:lnTo>
                      <a:pt x="3" y="0"/>
                    </a:lnTo>
                    <a:lnTo>
                      <a:pt x="4" y="30"/>
                    </a:lnTo>
                    <a:lnTo>
                      <a:pt x="1" y="30"/>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301" name="Line 67"/>
              <p:cNvSpPr>
                <a:spLocks noChangeAspect="1" noChangeShapeType="1"/>
              </p:cNvSpPr>
              <p:nvPr/>
            </p:nvSpPr>
            <p:spPr bwMode="auto">
              <a:xfrm>
                <a:off x="889" y="1431"/>
                <a:ext cx="1" cy="28"/>
              </a:xfrm>
              <a:prstGeom prst="line">
                <a:avLst/>
              </a:prstGeom>
              <a:noFill/>
              <a:ln w="1588">
                <a:solidFill>
                  <a:srgbClr val="000000"/>
                </a:solidFill>
                <a:round/>
                <a:headEnd/>
                <a:tailEnd/>
              </a:ln>
            </p:spPr>
            <p:txBody>
              <a:bodyPr/>
              <a:lstStyle/>
              <a:p>
                <a:endParaRPr lang="en-US"/>
              </a:p>
            </p:txBody>
          </p:sp>
        </p:grpSp>
        <p:sp>
          <p:nvSpPr>
            <p:cNvPr id="3285" name="Rectangle 160"/>
            <p:cNvSpPr>
              <a:spLocks noChangeAspect="1" noChangeArrowheads="1"/>
            </p:cNvSpPr>
            <p:nvPr/>
          </p:nvSpPr>
          <p:spPr bwMode="auto">
            <a:xfrm>
              <a:off x="984" y="2187"/>
              <a:ext cx="81" cy="125"/>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sp>
          <p:nvSpPr>
            <p:cNvPr id="3286" name="Rectangle 63"/>
            <p:cNvSpPr>
              <a:spLocks noChangeAspect="1" noChangeArrowheads="1"/>
            </p:cNvSpPr>
            <p:nvPr/>
          </p:nvSpPr>
          <p:spPr bwMode="auto">
            <a:xfrm>
              <a:off x="1520" y="2000"/>
              <a:ext cx="81" cy="125"/>
            </a:xfrm>
            <a:prstGeom prst="rect">
              <a:avLst/>
            </a:prstGeom>
            <a:noFill/>
            <a:ln w="9525">
              <a:noFill/>
              <a:miter lim="800000"/>
              <a:headEnd/>
              <a:tailEnd/>
            </a:ln>
          </p:spPr>
          <p:txBody>
            <a:bodyPr wrap="none" lIns="0" tIns="0" rIns="0" bIns="0">
              <a:spAutoFit/>
            </a:bodyPr>
            <a:lstStyle/>
            <a:p>
              <a:pPr defTabSz="820738" eaLnBrk="0" hangingPunct="0"/>
              <a:r>
                <a:rPr lang="en-US" sz="1300">
                  <a:solidFill>
                    <a:srgbClr val="000000"/>
                  </a:solidFill>
                  <a:latin typeface="Helvetica" pitchFamily="1" charset="0"/>
                  <a:ea typeface="ＭＳ Ｐゴシック" pitchFamily="1" charset="-128"/>
                </a:rPr>
                <a:t>O</a:t>
              </a:r>
              <a:endParaRPr lang="en-US" sz="1300">
                <a:ea typeface="ＭＳ Ｐゴシック" pitchFamily="1" charset="-128"/>
              </a:endParaRPr>
            </a:p>
          </p:txBody>
        </p:sp>
        <p:sp>
          <p:nvSpPr>
            <p:cNvPr id="3287" name="Rectangle 160"/>
            <p:cNvSpPr>
              <a:spLocks noChangeAspect="1" noChangeArrowheads="1"/>
            </p:cNvSpPr>
            <p:nvPr/>
          </p:nvSpPr>
          <p:spPr bwMode="auto">
            <a:xfrm>
              <a:off x="904" y="2355"/>
              <a:ext cx="75" cy="200"/>
            </a:xfrm>
            <a:prstGeom prst="rect">
              <a:avLst/>
            </a:prstGeom>
            <a:noFill/>
            <a:ln w="9525">
              <a:noFill/>
              <a:miter lim="800000"/>
              <a:headEnd/>
              <a:tailEnd/>
            </a:ln>
          </p:spPr>
          <p:txBody>
            <a:bodyPr wrap="none" lIns="0" tIns="0" rIns="0" bIns="0">
              <a:spAutoFit/>
            </a:bodyPr>
            <a:lstStyle/>
            <a:p>
              <a:pPr defTabSz="820738" eaLnBrk="0" hangingPunct="0">
                <a:lnSpc>
                  <a:spcPct val="80000"/>
                </a:lnSpc>
              </a:pPr>
              <a:r>
                <a:rPr lang="en-US" sz="1300">
                  <a:solidFill>
                    <a:srgbClr val="000000"/>
                  </a:solidFill>
                  <a:latin typeface="Helvetica" pitchFamily="1" charset="0"/>
                  <a:ea typeface="ＭＳ Ｐゴシック" pitchFamily="1" charset="-128"/>
                </a:rPr>
                <a:t>N</a:t>
              </a:r>
            </a:p>
            <a:p>
              <a:pPr defTabSz="820738" eaLnBrk="0" hangingPunct="0">
                <a:lnSpc>
                  <a:spcPct val="80000"/>
                </a:lnSpc>
              </a:pPr>
              <a:r>
                <a:rPr lang="en-US" sz="1300">
                  <a:solidFill>
                    <a:srgbClr val="000000"/>
                  </a:solidFill>
                  <a:latin typeface="Helvetica" pitchFamily="1" charset="0"/>
                  <a:ea typeface="ＭＳ Ｐゴシック" pitchFamily="1" charset="-128"/>
                </a:rPr>
                <a:t>H</a:t>
              </a:r>
              <a:endParaRPr lang="en-US" sz="1300">
                <a:ea typeface="ＭＳ Ｐゴシック" pitchFamily="1" charset="-128"/>
              </a:endParaRPr>
            </a:p>
          </p:txBody>
        </p:sp>
        <p:sp>
          <p:nvSpPr>
            <p:cNvPr id="3288" name="Rectangle 160"/>
            <p:cNvSpPr>
              <a:spLocks noChangeAspect="1" noChangeArrowheads="1"/>
            </p:cNvSpPr>
            <p:nvPr/>
          </p:nvSpPr>
          <p:spPr bwMode="auto">
            <a:xfrm>
              <a:off x="1077" y="2355"/>
              <a:ext cx="75" cy="200"/>
            </a:xfrm>
            <a:prstGeom prst="rect">
              <a:avLst/>
            </a:prstGeom>
            <a:noFill/>
            <a:ln w="9525">
              <a:noFill/>
              <a:miter lim="800000"/>
              <a:headEnd/>
              <a:tailEnd/>
            </a:ln>
          </p:spPr>
          <p:txBody>
            <a:bodyPr wrap="none" lIns="0" tIns="0" rIns="0" bIns="0">
              <a:spAutoFit/>
            </a:bodyPr>
            <a:lstStyle/>
            <a:p>
              <a:pPr defTabSz="820738" eaLnBrk="0" hangingPunct="0">
                <a:lnSpc>
                  <a:spcPct val="80000"/>
                </a:lnSpc>
              </a:pPr>
              <a:r>
                <a:rPr lang="en-US" sz="1300">
                  <a:solidFill>
                    <a:srgbClr val="000000"/>
                  </a:solidFill>
                  <a:latin typeface="Helvetica" pitchFamily="1" charset="0"/>
                  <a:ea typeface="ＭＳ Ｐゴシック" pitchFamily="1" charset="-128"/>
                </a:rPr>
                <a:t>N</a:t>
              </a:r>
            </a:p>
            <a:p>
              <a:pPr defTabSz="820738" eaLnBrk="0" hangingPunct="0">
                <a:lnSpc>
                  <a:spcPct val="80000"/>
                </a:lnSpc>
              </a:pPr>
              <a:r>
                <a:rPr lang="en-US" sz="1300">
                  <a:solidFill>
                    <a:srgbClr val="000000"/>
                  </a:solidFill>
                  <a:latin typeface="Helvetica" pitchFamily="1" charset="0"/>
                  <a:ea typeface="ＭＳ Ｐゴシック" pitchFamily="1" charset="-128"/>
                </a:rPr>
                <a:t>H</a:t>
              </a:r>
              <a:endParaRPr lang="en-US" sz="1300">
                <a:ea typeface="ＭＳ Ｐゴシック" pitchFamily="1" charset="-128"/>
              </a:endParaRPr>
            </a:p>
          </p:txBody>
        </p:sp>
        <p:sp>
          <p:nvSpPr>
            <p:cNvPr id="3289" name="Line 20"/>
            <p:cNvSpPr>
              <a:spLocks noChangeAspect="1" noChangeShapeType="1"/>
            </p:cNvSpPr>
            <p:nvPr/>
          </p:nvSpPr>
          <p:spPr bwMode="auto">
            <a:xfrm flipH="1">
              <a:off x="972" y="2351"/>
              <a:ext cx="52" cy="29"/>
            </a:xfrm>
            <a:prstGeom prst="line">
              <a:avLst/>
            </a:prstGeom>
            <a:noFill/>
            <a:ln w="10795">
              <a:solidFill>
                <a:srgbClr val="000000"/>
              </a:solidFill>
              <a:round/>
              <a:headEnd/>
              <a:tailEnd/>
            </a:ln>
          </p:spPr>
          <p:txBody>
            <a:bodyPr/>
            <a:lstStyle/>
            <a:p>
              <a:endParaRPr lang="en-US"/>
            </a:p>
          </p:txBody>
        </p:sp>
        <p:sp>
          <p:nvSpPr>
            <p:cNvPr id="3290" name="Line 20"/>
            <p:cNvSpPr>
              <a:spLocks noChangeAspect="1" noChangeShapeType="1"/>
            </p:cNvSpPr>
            <p:nvPr/>
          </p:nvSpPr>
          <p:spPr bwMode="auto">
            <a:xfrm>
              <a:off x="1024" y="2347"/>
              <a:ext cx="52" cy="29"/>
            </a:xfrm>
            <a:prstGeom prst="line">
              <a:avLst/>
            </a:prstGeom>
            <a:noFill/>
            <a:ln w="10795">
              <a:solidFill>
                <a:srgbClr val="000000"/>
              </a:solidFill>
              <a:round/>
              <a:headEnd/>
              <a:tailEnd/>
            </a:ln>
          </p:spPr>
          <p:txBody>
            <a:bodyPr/>
            <a:lstStyle/>
            <a:p>
              <a:endParaRPr lang="en-US"/>
            </a:p>
          </p:txBody>
        </p:sp>
        <p:grpSp>
          <p:nvGrpSpPr>
            <p:cNvPr id="3824" name="Group 68"/>
            <p:cNvGrpSpPr>
              <a:grpSpLocks noChangeAspect="1"/>
            </p:cNvGrpSpPr>
            <p:nvPr/>
          </p:nvGrpSpPr>
          <p:grpSpPr bwMode="auto">
            <a:xfrm>
              <a:off x="1012" y="2292"/>
              <a:ext cx="25" cy="63"/>
              <a:chOff x="879" y="1430"/>
              <a:chExt cx="13" cy="30"/>
            </a:xfrm>
          </p:grpSpPr>
          <p:sp>
            <p:nvSpPr>
              <p:cNvPr id="3294" name="Line 64"/>
              <p:cNvSpPr>
                <a:spLocks noChangeAspect="1" noChangeShapeType="1"/>
              </p:cNvSpPr>
              <p:nvPr/>
            </p:nvSpPr>
            <p:spPr bwMode="auto">
              <a:xfrm>
                <a:off x="880" y="1431"/>
                <a:ext cx="1" cy="28"/>
              </a:xfrm>
              <a:prstGeom prst="line">
                <a:avLst/>
              </a:prstGeom>
              <a:noFill/>
              <a:ln w="1588">
                <a:solidFill>
                  <a:srgbClr val="000000"/>
                </a:solidFill>
                <a:round/>
                <a:headEnd/>
                <a:tailEnd/>
              </a:ln>
            </p:spPr>
            <p:txBody>
              <a:bodyPr/>
              <a:lstStyle/>
              <a:p>
                <a:endParaRPr lang="en-US"/>
              </a:p>
            </p:txBody>
          </p:sp>
          <p:sp>
            <p:nvSpPr>
              <p:cNvPr id="3295" name="Freeform 65"/>
              <p:cNvSpPr>
                <a:spLocks noChangeAspect="1"/>
              </p:cNvSpPr>
              <p:nvPr/>
            </p:nvSpPr>
            <p:spPr bwMode="auto">
              <a:xfrm>
                <a:off x="879" y="1430"/>
                <a:ext cx="3" cy="30"/>
              </a:xfrm>
              <a:custGeom>
                <a:avLst/>
                <a:gdLst>
                  <a:gd name="T0" fmla="*/ 0 w 3"/>
                  <a:gd name="T1" fmla="*/ 1 h 30"/>
                  <a:gd name="T2" fmla="*/ 2 w 3"/>
                  <a:gd name="T3" fmla="*/ 0 h 30"/>
                  <a:gd name="T4" fmla="*/ 3 w 3"/>
                  <a:gd name="T5" fmla="*/ 30 h 30"/>
                  <a:gd name="T6" fmla="*/ 1 w 3"/>
                  <a:gd name="T7" fmla="*/ 30 h 30"/>
                  <a:gd name="T8" fmla="*/ 0 w 3"/>
                  <a:gd name="T9" fmla="*/ 1 h 30"/>
                  <a:gd name="T10" fmla="*/ 0 60000 65536"/>
                  <a:gd name="T11" fmla="*/ 0 60000 65536"/>
                  <a:gd name="T12" fmla="*/ 0 60000 65536"/>
                  <a:gd name="T13" fmla="*/ 0 60000 65536"/>
                  <a:gd name="T14" fmla="*/ 0 60000 65536"/>
                  <a:gd name="T15" fmla="*/ 0 w 3"/>
                  <a:gd name="T16" fmla="*/ 0 h 30"/>
                  <a:gd name="T17" fmla="*/ 3 w 3"/>
                  <a:gd name="T18" fmla="*/ 30 h 30"/>
                </a:gdLst>
                <a:ahLst/>
                <a:cxnLst>
                  <a:cxn ang="T10">
                    <a:pos x="T0" y="T1"/>
                  </a:cxn>
                  <a:cxn ang="T11">
                    <a:pos x="T2" y="T3"/>
                  </a:cxn>
                  <a:cxn ang="T12">
                    <a:pos x="T4" y="T5"/>
                  </a:cxn>
                  <a:cxn ang="T13">
                    <a:pos x="T6" y="T7"/>
                  </a:cxn>
                  <a:cxn ang="T14">
                    <a:pos x="T8" y="T9"/>
                  </a:cxn>
                </a:cxnLst>
                <a:rect l="T15" t="T16" r="T17" b="T18"/>
                <a:pathLst>
                  <a:path w="3" h="30">
                    <a:moveTo>
                      <a:pt x="0" y="1"/>
                    </a:moveTo>
                    <a:lnTo>
                      <a:pt x="2" y="0"/>
                    </a:lnTo>
                    <a:lnTo>
                      <a:pt x="3" y="30"/>
                    </a:lnTo>
                    <a:lnTo>
                      <a:pt x="1" y="30"/>
                    </a:lnTo>
                    <a:lnTo>
                      <a:pt x="0" y="1"/>
                    </a:lnTo>
                    <a:close/>
                  </a:path>
                </a:pathLst>
              </a:custGeom>
              <a:solidFill>
                <a:srgbClr val="000000"/>
              </a:solidFill>
              <a:ln w="9525">
                <a:noFill/>
                <a:round/>
                <a:headEnd/>
                <a:tailEnd/>
              </a:ln>
            </p:spPr>
            <p:txBody>
              <a:bodyPr lIns="82058" tIns="41029" rIns="82058" bIns="41029"/>
              <a:lstStyle/>
              <a:p>
                <a:endParaRPr lang="en-US"/>
              </a:p>
            </p:txBody>
          </p:sp>
          <p:sp>
            <p:nvSpPr>
              <p:cNvPr id="3296" name="Freeform 66"/>
              <p:cNvSpPr>
                <a:spLocks noChangeAspect="1"/>
              </p:cNvSpPr>
              <p:nvPr/>
            </p:nvSpPr>
            <p:spPr bwMode="auto">
              <a:xfrm>
                <a:off x="888" y="1430"/>
                <a:ext cx="4" cy="30"/>
              </a:xfrm>
              <a:custGeom>
                <a:avLst/>
                <a:gdLst>
                  <a:gd name="T0" fmla="*/ 0 w 4"/>
                  <a:gd name="T1" fmla="*/ 0 h 30"/>
                  <a:gd name="T2" fmla="*/ 3 w 4"/>
                  <a:gd name="T3" fmla="*/ 0 h 30"/>
                  <a:gd name="T4" fmla="*/ 4 w 4"/>
                  <a:gd name="T5" fmla="*/ 30 h 30"/>
                  <a:gd name="T6" fmla="*/ 1 w 4"/>
                  <a:gd name="T7" fmla="*/ 30 h 30"/>
                  <a:gd name="T8" fmla="*/ 0 w 4"/>
                  <a:gd name="T9" fmla="*/ 0 h 30"/>
                  <a:gd name="T10" fmla="*/ 0 60000 65536"/>
                  <a:gd name="T11" fmla="*/ 0 60000 65536"/>
                  <a:gd name="T12" fmla="*/ 0 60000 65536"/>
                  <a:gd name="T13" fmla="*/ 0 60000 65536"/>
                  <a:gd name="T14" fmla="*/ 0 60000 65536"/>
                  <a:gd name="T15" fmla="*/ 0 w 4"/>
                  <a:gd name="T16" fmla="*/ 0 h 30"/>
                  <a:gd name="T17" fmla="*/ 4 w 4"/>
                  <a:gd name="T18" fmla="*/ 30 h 30"/>
                </a:gdLst>
                <a:ahLst/>
                <a:cxnLst>
                  <a:cxn ang="T10">
                    <a:pos x="T0" y="T1"/>
                  </a:cxn>
                  <a:cxn ang="T11">
                    <a:pos x="T2" y="T3"/>
                  </a:cxn>
                  <a:cxn ang="T12">
                    <a:pos x="T4" y="T5"/>
                  </a:cxn>
                  <a:cxn ang="T13">
                    <a:pos x="T6" y="T7"/>
                  </a:cxn>
                  <a:cxn ang="T14">
                    <a:pos x="T8" y="T9"/>
                  </a:cxn>
                </a:cxnLst>
                <a:rect l="T15" t="T16" r="T17" b="T18"/>
                <a:pathLst>
                  <a:path w="4" h="30">
                    <a:moveTo>
                      <a:pt x="0" y="0"/>
                    </a:moveTo>
                    <a:lnTo>
                      <a:pt x="3" y="0"/>
                    </a:lnTo>
                    <a:lnTo>
                      <a:pt x="4" y="30"/>
                    </a:lnTo>
                    <a:lnTo>
                      <a:pt x="1" y="30"/>
                    </a:lnTo>
                    <a:lnTo>
                      <a:pt x="0" y="0"/>
                    </a:lnTo>
                    <a:close/>
                  </a:path>
                </a:pathLst>
              </a:custGeom>
              <a:solidFill>
                <a:srgbClr val="000000"/>
              </a:solidFill>
              <a:ln w="9525">
                <a:noFill/>
                <a:round/>
                <a:headEnd/>
                <a:tailEnd/>
              </a:ln>
            </p:spPr>
            <p:txBody>
              <a:bodyPr lIns="82058" tIns="41029" rIns="82058" bIns="41029"/>
              <a:lstStyle/>
              <a:p>
                <a:endParaRPr lang="en-US"/>
              </a:p>
            </p:txBody>
          </p:sp>
          <p:sp>
            <p:nvSpPr>
              <p:cNvPr id="3297" name="Line 67"/>
              <p:cNvSpPr>
                <a:spLocks noChangeAspect="1" noChangeShapeType="1"/>
              </p:cNvSpPr>
              <p:nvPr/>
            </p:nvSpPr>
            <p:spPr bwMode="auto">
              <a:xfrm>
                <a:off x="889" y="1431"/>
                <a:ext cx="1" cy="28"/>
              </a:xfrm>
              <a:prstGeom prst="line">
                <a:avLst/>
              </a:prstGeom>
              <a:noFill/>
              <a:ln w="1588">
                <a:solidFill>
                  <a:srgbClr val="000000"/>
                </a:solidFill>
                <a:round/>
                <a:headEnd/>
                <a:tailEnd/>
              </a:ln>
            </p:spPr>
            <p:txBody>
              <a:bodyPr/>
              <a:lstStyle/>
              <a:p>
                <a:endParaRPr lang="en-US"/>
              </a:p>
            </p:txBody>
          </p:sp>
        </p:grpSp>
        <p:sp>
          <p:nvSpPr>
            <p:cNvPr id="3292" name="Line 36"/>
            <p:cNvSpPr>
              <a:spLocks noChangeAspect="1" noChangeShapeType="1"/>
            </p:cNvSpPr>
            <p:nvPr/>
          </p:nvSpPr>
          <p:spPr bwMode="auto">
            <a:xfrm flipH="1" flipV="1">
              <a:off x="1651" y="2312"/>
              <a:ext cx="100" cy="63"/>
            </a:xfrm>
            <a:prstGeom prst="line">
              <a:avLst/>
            </a:prstGeom>
            <a:noFill/>
            <a:ln w="1588">
              <a:solidFill>
                <a:srgbClr val="000000"/>
              </a:solidFill>
              <a:round/>
              <a:headEnd/>
              <a:tailEnd/>
            </a:ln>
          </p:spPr>
          <p:txBody>
            <a:bodyPr/>
            <a:lstStyle/>
            <a:p>
              <a:endParaRPr lang="en-US"/>
            </a:p>
          </p:txBody>
        </p:sp>
        <p:sp>
          <p:nvSpPr>
            <p:cNvPr id="3293" name="Freeform 37"/>
            <p:cNvSpPr>
              <a:spLocks noChangeAspect="1"/>
            </p:cNvSpPr>
            <p:nvPr/>
          </p:nvSpPr>
          <p:spPr bwMode="auto">
            <a:xfrm>
              <a:off x="1649" y="2304"/>
              <a:ext cx="102" cy="75"/>
            </a:xfrm>
            <a:custGeom>
              <a:avLst/>
              <a:gdLst>
                <a:gd name="T0" fmla="*/ 102 w 54"/>
                <a:gd name="T1" fmla="*/ 66 h 35"/>
                <a:gd name="T2" fmla="*/ 102 w 54"/>
                <a:gd name="T3" fmla="*/ 75 h 35"/>
                <a:gd name="T4" fmla="*/ 0 w 54"/>
                <a:gd name="T5" fmla="*/ 6 h 35"/>
                <a:gd name="T6" fmla="*/ 0 w 54"/>
                <a:gd name="T7" fmla="*/ 0 h 35"/>
                <a:gd name="T8" fmla="*/ 102 w 54"/>
                <a:gd name="T9" fmla="*/ 66 h 35"/>
                <a:gd name="T10" fmla="*/ 0 60000 65536"/>
                <a:gd name="T11" fmla="*/ 0 60000 65536"/>
                <a:gd name="T12" fmla="*/ 0 60000 65536"/>
                <a:gd name="T13" fmla="*/ 0 60000 65536"/>
                <a:gd name="T14" fmla="*/ 0 60000 65536"/>
                <a:gd name="T15" fmla="*/ 0 w 54"/>
                <a:gd name="T16" fmla="*/ 0 h 35"/>
                <a:gd name="T17" fmla="*/ 54 w 54"/>
                <a:gd name="T18" fmla="*/ 35 h 35"/>
              </a:gdLst>
              <a:ahLst/>
              <a:cxnLst>
                <a:cxn ang="T10">
                  <a:pos x="T0" y="T1"/>
                </a:cxn>
                <a:cxn ang="T11">
                  <a:pos x="T2" y="T3"/>
                </a:cxn>
                <a:cxn ang="T12">
                  <a:pos x="T4" y="T5"/>
                </a:cxn>
                <a:cxn ang="T13">
                  <a:pos x="T6" y="T7"/>
                </a:cxn>
                <a:cxn ang="T14">
                  <a:pos x="T8" y="T9"/>
                </a:cxn>
              </a:cxnLst>
              <a:rect l="T15" t="T16" r="T17" b="T18"/>
              <a:pathLst>
                <a:path w="54" h="35">
                  <a:moveTo>
                    <a:pt x="54" y="31"/>
                  </a:moveTo>
                  <a:lnTo>
                    <a:pt x="54" y="35"/>
                  </a:lnTo>
                  <a:lnTo>
                    <a:pt x="0" y="3"/>
                  </a:lnTo>
                  <a:lnTo>
                    <a:pt x="0" y="0"/>
                  </a:lnTo>
                  <a:lnTo>
                    <a:pt x="54" y="31"/>
                  </a:lnTo>
                  <a:close/>
                </a:path>
              </a:pathLst>
            </a:custGeom>
            <a:solidFill>
              <a:srgbClr val="000000"/>
            </a:solidFill>
            <a:ln w="9525">
              <a:noFill/>
              <a:round/>
              <a:headEnd/>
              <a:tailEnd/>
            </a:ln>
          </p:spPr>
          <p:txBody>
            <a:bodyPr lIns="82058" tIns="41029" rIns="82058" bIns="41029"/>
            <a:lstStyle/>
            <a:p>
              <a:endParaRPr lang="en-US"/>
            </a:p>
          </p:txBody>
        </p:sp>
      </p:grpSp>
      <p:sp>
        <p:nvSpPr>
          <p:cNvPr id="3248" name="Text Box 923"/>
          <p:cNvSpPr txBox="1">
            <a:spLocks noChangeArrowheads="1"/>
          </p:cNvSpPr>
          <p:nvPr/>
        </p:nvSpPr>
        <p:spPr bwMode="auto">
          <a:xfrm>
            <a:off x="855663" y="2659063"/>
            <a:ext cx="2243137" cy="327025"/>
          </a:xfrm>
          <a:prstGeom prst="rect">
            <a:avLst/>
          </a:prstGeom>
          <a:noFill/>
          <a:ln w="9525">
            <a:noFill/>
            <a:miter lim="800000"/>
            <a:headEnd/>
            <a:tailEnd/>
          </a:ln>
        </p:spPr>
        <p:txBody>
          <a:bodyPr wrap="none" lIns="82058" tIns="41029" rIns="82058" bIns="41029">
            <a:spAutoFit/>
          </a:bodyPr>
          <a:lstStyle/>
          <a:p>
            <a:r>
              <a:rPr lang="en-US" sz="1600" b="1" u="sng"/>
              <a:t>Agonist/sEH inhibitor</a:t>
            </a:r>
          </a:p>
        </p:txBody>
      </p:sp>
      <p:sp>
        <p:nvSpPr>
          <p:cNvPr id="3249" name="Text Box 934"/>
          <p:cNvSpPr txBox="1">
            <a:spLocks noChangeArrowheads="1"/>
          </p:cNvSpPr>
          <p:nvPr/>
        </p:nvSpPr>
        <p:spPr bwMode="auto">
          <a:xfrm>
            <a:off x="6629400" y="6172200"/>
            <a:ext cx="1022350" cy="366713"/>
          </a:xfrm>
          <a:prstGeom prst="rect">
            <a:avLst/>
          </a:prstGeom>
          <a:noFill/>
          <a:ln w="9525">
            <a:noFill/>
            <a:miter lim="800000"/>
            <a:headEnd/>
            <a:tailEnd/>
          </a:ln>
        </p:spPr>
        <p:txBody>
          <a:bodyPr wrap="none">
            <a:spAutoFit/>
          </a:bodyPr>
          <a:lstStyle/>
          <a:p>
            <a:r>
              <a:rPr lang="en-US"/>
              <a:t>Figure 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Introduction</a:t>
            </a:r>
            <a:endParaRPr lang="en-US" b="1" dirty="0">
              <a:solidFill>
                <a:srgbClr val="0070C0"/>
              </a:solidFill>
            </a:endParaRPr>
          </a:p>
        </p:txBody>
      </p:sp>
      <p:sp>
        <p:nvSpPr>
          <p:cNvPr id="6" name="TextBox 5"/>
          <p:cNvSpPr txBox="1"/>
          <p:nvPr/>
        </p:nvSpPr>
        <p:spPr>
          <a:xfrm>
            <a:off x="323528" y="1484784"/>
            <a:ext cx="8280920" cy="3139321"/>
          </a:xfrm>
          <a:prstGeom prst="rect">
            <a:avLst/>
          </a:prstGeom>
          <a:noFill/>
        </p:spPr>
        <p:txBody>
          <a:bodyPr wrap="square" rtlCol="0">
            <a:spAutoFit/>
          </a:bodyPr>
          <a:lstStyle/>
          <a:p>
            <a:r>
              <a:rPr lang="en-US" b="1" dirty="0" smtClean="0"/>
              <a:t>Several reported physiological </a:t>
            </a:r>
            <a:r>
              <a:rPr lang="en-US" b="1" dirty="0"/>
              <a:t>functions of </a:t>
            </a:r>
            <a:r>
              <a:rPr lang="en-US" b="1" dirty="0" smtClean="0"/>
              <a:t>EETs include:</a:t>
            </a:r>
          </a:p>
          <a:p>
            <a:endParaRPr lang="en-US" b="1" dirty="0">
              <a:solidFill>
                <a:schemeClr val="accent1">
                  <a:lumMod val="75000"/>
                </a:schemeClr>
              </a:solidFill>
            </a:endParaRPr>
          </a:p>
          <a:p>
            <a:r>
              <a:rPr lang="en-US" b="1" dirty="0" smtClean="0">
                <a:solidFill>
                  <a:schemeClr val="accent1">
                    <a:lumMod val="75000"/>
                  </a:schemeClr>
                </a:solidFill>
              </a:rPr>
              <a:t>dilatation </a:t>
            </a:r>
            <a:r>
              <a:rPr lang="en-US" b="1" dirty="0">
                <a:solidFill>
                  <a:schemeClr val="accent1">
                    <a:lumMod val="75000"/>
                  </a:schemeClr>
                </a:solidFill>
              </a:rPr>
              <a:t>of coronary</a:t>
            </a:r>
            <a:r>
              <a:rPr lang="en-US" b="1" dirty="0"/>
              <a:t>, </a:t>
            </a:r>
            <a:r>
              <a:rPr lang="en-US" b="1" dirty="0">
                <a:solidFill>
                  <a:schemeClr val="accent1">
                    <a:lumMod val="75000"/>
                  </a:schemeClr>
                </a:solidFill>
              </a:rPr>
              <a:t>renal and cerebral arteries and anti-inflammatory effects in vascular </a:t>
            </a:r>
            <a:r>
              <a:rPr lang="en-US" b="1" dirty="0" smtClean="0">
                <a:solidFill>
                  <a:schemeClr val="accent1">
                    <a:lumMod val="75000"/>
                  </a:schemeClr>
                </a:solidFill>
              </a:rPr>
              <a:t>tissue </a:t>
            </a:r>
            <a:r>
              <a:rPr lang="en-US" b="1" dirty="0" smtClean="0"/>
              <a:t>(</a:t>
            </a:r>
            <a:r>
              <a:rPr lang="en-US" b="1" dirty="0" smtClean="0">
                <a:solidFill>
                  <a:srgbClr val="FF0000"/>
                </a:solidFill>
              </a:rPr>
              <a:t>Campbell and </a:t>
            </a:r>
            <a:r>
              <a:rPr lang="en-US" b="1" dirty="0" err="1" smtClean="0">
                <a:solidFill>
                  <a:srgbClr val="FF0000"/>
                </a:solidFill>
              </a:rPr>
              <a:t>Falck</a:t>
            </a:r>
            <a:r>
              <a:rPr lang="en-US" b="1" dirty="0" smtClean="0">
                <a:solidFill>
                  <a:srgbClr val="FF0000"/>
                </a:solidFill>
              </a:rPr>
              <a:t>, 2007; Larsen et al., 2007; Spector and Norris, 2007 and </a:t>
            </a:r>
            <a:r>
              <a:rPr lang="en-US" b="1" dirty="0" err="1" smtClean="0">
                <a:solidFill>
                  <a:srgbClr val="FF0000"/>
                </a:solidFill>
              </a:rPr>
              <a:t>Bukhari</a:t>
            </a:r>
            <a:r>
              <a:rPr lang="en-US" b="1" dirty="0" smtClean="0">
                <a:solidFill>
                  <a:srgbClr val="FF0000"/>
                </a:solidFill>
              </a:rPr>
              <a:t> et al.,2011</a:t>
            </a:r>
            <a:r>
              <a:rPr lang="en-US" b="1" dirty="0" smtClean="0"/>
              <a:t>). </a:t>
            </a:r>
          </a:p>
          <a:p>
            <a:endParaRPr lang="en-US" b="1" dirty="0" smtClean="0"/>
          </a:p>
          <a:p>
            <a:r>
              <a:rPr lang="en-US" b="1" dirty="0" smtClean="0">
                <a:solidFill>
                  <a:srgbClr val="0070C0"/>
                </a:solidFill>
              </a:rPr>
              <a:t>up-regulation of </a:t>
            </a:r>
            <a:r>
              <a:rPr lang="en-US" b="1" dirty="0" err="1" smtClean="0">
                <a:solidFill>
                  <a:schemeClr val="accent2">
                    <a:lumMod val="75000"/>
                  </a:schemeClr>
                </a:solidFill>
              </a:rPr>
              <a:t>sEH</a:t>
            </a:r>
            <a:r>
              <a:rPr lang="en-US" b="1" dirty="0" smtClean="0">
                <a:solidFill>
                  <a:schemeClr val="accent2">
                    <a:lumMod val="75000"/>
                  </a:schemeClr>
                </a:solidFill>
              </a:rPr>
              <a:t> expression</a:t>
            </a:r>
            <a:r>
              <a:rPr lang="en-US" b="1" dirty="0" smtClean="0"/>
              <a:t>, leading to a decrease in EET availability,  with the development of left ventricular (LV) Dysfunction (</a:t>
            </a:r>
            <a:r>
              <a:rPr lang="en-US" b="1" dirty="0" err="1" smtClean="0">
                <a:solidFill>
                  <a:srgbClr val="FF0000"/>
                </a:solidFill>
              </a:rPr>
              <a:t>Monti</a:t>
            </a:r>
            <a:r>
              <a:rPr lang="en-US" b="1" dirty="0" smtClean="0">
                <a:solidFill>
                  <a:srgbClr val="FF0000"/>
                </a:solidFill>
              </a:rPr>
              <a:t> et al., 2008</a:t>
            </a:r>
            <a:r>
              <a:rPr lang="en-US" b="1" dirty="0" smtClean="0"/>
              <a:t>)</a:t>
            </a:r>
          </a:p>
          <a:p>
            <a:endParaRPr lang="en-US" b="1" dirty="0"/>
          </a:p>
        </p:txBody>
      </p:sp>
      <p:sp>
        <p:nvSpPr>
          <p:cNvPr id="7" name="Rectangle 6"/>
          <p:cNvSpPr/>
          <p:nvPr/>
        </p:nvSpPr>
        <p:spPr>
          <a:xfrm>
            <a:off x="373891" y="4437112"/>
            <a:ext cx="8352928" cy="1754326"/>
          </a:xfrm>
          <a:prstGeom prst="rect">
            <a:avLst/>
          </a:prstGeom>
        </p:spPr>
        <p:txBody>
          <a:bodyPr wrap="square">
            <a:spAutoFit/>
          </a:bodyPr>
          <a:lstStyle/>
          <a:p>
            <a:r>
              <a:rPr lang="en-US" b="1" dirty="0" smtClean="0"/>
              <a:t>Recent in vitro/in vivo studies in isolated cells and transgenic animal models have revealed  potent cardiac protective effect of EETs and markedly reduce I/R induced heart injuries. (</a:t>
            </a:r>
            <a:r>
              <a:rPr lang="en-US" b="1" dirty="0" err="1" smtClean="0">
                <a:solidFill>
                  <a:srgbClr val="FF0000"/>
                </a:solidFill>
              </a:rPr>
              <a:t>Nithipatikom</a:t>
            </a:r>
            <a:r>
              <a:rPr lang="en-US" b="1" dirty="0" smtClean="0">
                <a:solidFill>
                  <a:srgbClr val="FF0000"/>
                </a:solidFill>
              </a:rPr>
              <a:t> and Gross 2010; </a:t>
            </a:r>
            <a:r>
              <a:rPr lang="en-US" b="1" dirty="0" err="1" smtClean="0">
                <a:solidFill>
                  <a:srgbClr val="FF0000"/>
                </a:solidFill>
              </a:rPr>
              <a:t>Denga</a:t>
            </a:r>
            <a:r>
              <a:rPr lang="en-US" b="1" dirty="0" smtClean="0">
                <a:solidFill>
                  <a:srgbClr val="FF0000"/>
                </a:solidFill>
              </a:rPr>
              <a:t> et al., 2010; </a:t>
            </a:r>
            <a:r>
              <a:rPr lang="en-US" b="1" dirty="0" err="1" smtClean="0">
                <a:solidFill>
                  <a:srgbClr val="FF0000"/>
                </a:solidFill>
              </a:rPr>
              <a:t>Batchu</a:t>
            </a:r>
            <a:r>
              <a:rPr lang="en-US" b="1" dirty="0" smtClean="0">
                <a:solidFill>
                  <a:srgbClr val="FF0000"/>
                </a:solidFill>
              </a:rPr>
              <a:t> et al., 2011</a:t>
            </a:r>
            <a:r>
              <a:rPr lang="en-US" b="1" dirty="0" smtClean="0"/>
              <a:t>).</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Rationale of our study</a:t>
            </a:r>
            <a:endParaRPr lang="en-US" b="1" dirty="0">
              <a:solidFill>
                <a:srgbClr val="0070C0"/>
              </a:solidFill>
            </a:endParaRPr>
          </a:p>
        </p:txBody>
      </p:sp>
      <p:sp>
        <p:nvSpPr>
          <p:cNvPr id="4" name="TextBox 3"/>
          <p:cNvSpPr txBox="1"/>
          <p:nvPr/>
        </p:nvSpPr>
        <p:spPr>
          <a:xfrm>
            <a:off x="323528" y="2348881"/>
            <a:ext cx="8568952" cy="4247317"/>
          </a:xfrm>
          <a:prstGeom prst="rect">
            <a:avLst/>
          </a:prstGeom>
          <a:noFill/>
        </p:spPr>
        <p:txBody>
          <a:bodyPr wrap="square" rtlCol="0">
            <a:spAutoFit/>
          </a:bodyPr>
          <a:lstStyle/>
          <a:p>
            <a:endParaRPr lang="en-US" dirty="0" smtClean="0"/>
          </a:p>
          <a:p>
            <a:r>
              <a:rPr lang="en-US" b="1" dirty="0" smtClean="0"/>
              <a:t>Increasing EETs bioavailability, by inhibition of soluble epoxide hydrolase (</a:t>
            </a:r>
            <a:r>
              <a:rPr lang="en-US" b="1" dirty="0" err="1" smtClean="0"/>
              <a:t>sEH</a:t>
            </a:r>
            <a:r>
              <a:rPr lang="en-US" b="1" dirty="0" smtClean="0"/>
              <a:t>), is a little explored but promising pharmacological target</a:t>
            </a:r>
          </a:p>
          <a:p>
            <a:endParaRPr lang="en-US" b="1" dirty="0" smtClean="0"/>
          </a:p>
          <a:p>
            <a:endParaRPr lang="en-US" b="1" dirty="0" smtClean="0"/>
          </a:p>
          <a:p>
            <a:endParaRPr lang="en-US" b="1" dirty="0" smtClean="0"/>
          </a:p>
          <a:p>
            <a:endParaRPr lang="en-US" b="1" dirty="0" smtClean="0"/>
          </a:p>
          <a:p>
            <a:r>
              <a:rPr lang="en-US" b="1" dirty="0" smtClean="0"/>
              <a:t>Several </a:t>
            </a:r>
            <a:r>
              <a:rPr lang="en-US" b="1" dirty="0"/>
              <a:t>in-vitro studies  </a:t>
            </a:r>
            <a:r>
              <a:rPr lang="en-US" b="1" dirty="0" smtClean="0"/>
              <a:t>have </a:t>
            </a:r>
            <a:r>
              <a:rPr lang="en-US" b="1" dirty="0"/>
              <a:t>shown the cardiac protective effect of EETs but </a:t>
            </a:r>
            <a:r>
              <a:rPr lang="en-US" b="1" dirty="0" smtClean="0"/>
              <a:t>studies </a:t>
            </a:r>
            <a:r>
              <a:rPr lang="en-US" b="1" dirty="0"/>
              <a:t>related to increased production of endogenous EETs by fibrates and its </a:t>
            </a:r>
            <a:r>
              <a:rPr lang="en-US" b="1" dirty="0" smtClean="0"/>
              <a:t>cardiac protective effects are lacking (</a:t>
            </a:r>
            <a:r>
              <a:rPr lang="en-US" b="1" dirty="0" err="1" smtClean="0">
                <a:solidFill>
                  <a:srgbClr val="FF0000"/>
                </a:solidFill>
              </a:rPr>
              <a:t>Nithipatikom</a:t>
            </a:r>
            <a:r>
              <a:rPr lang="en-US" b="1" dirty="0" smtClean="0">
                <a:solidFill>
                  <a:srgbClr val="FF0000"/>
                </a:solidFill>
              </a:rPr>
              <a:t> and Gross 2010; </a:t>
            </a:r>
            <a:r>
              <a:rPr lang="en-US" b="1" dirty="0" err="1" smtClean="0">
                <a:solidFill>
                  <a:srgbClr val="FF0000"/>
                </a:solidFill>
              </a:rPr>
              <a:t>Denga</a:t>
            </a:r>
            <a:r>
              <a:rPr lang="en-US" b="1" dirty="0" smtClean="0">
                <a:solidFill>
                  <a:srgbClr val="FF0000"/>
                </a:solidFill>
              </a:rPr>
              <a:t> et al., 2010; </a:t>
            </a:r>
            <a:r>
              <a:rPr lang="en-US" b="1" dirty="0" err="1" smtClean="0">
                <a:solidFill>
                  <a:srgbClr val="FF0000"/>
                </a:solidFill>
              </a:rPr>
              <a:t>Batchu</a:t>
            </a:r>
            <a:r>
              <a:rPr lang="en-US" b="1" dirty="0" smtClean="0">
                <a:solidFill>
                  <a:srgbClr val="FF0000"/>
                </a:solidFill>
              </a:rPr>
              <a:t> et al., 2011</a:t>
            </a:r>
            <a:r>
              <a:rPr lang="en-US" b="1" dirty="0" smtClean="0"/>
              <a:t>).. </a:t>
            </a:r>
          </a:p>
          <a:p>
            <a:endParaRPr lang="en-US" dirty="0"/>
          </a:p>
          <a:p>
            <a:endParaRPr lang="en-US" dirty="0"/>
          </a:p>
        </p:txBody>
      </p:sp>
      <p:sp>
        <p:nvSpPr>
          <p:cNvPr id="6" name="TextBox 5"/>
          <p:cNvSpPr txBox="1"/>
          <p:nvPr/>
        </p:nvSpPr>
        <p:spPr>
          <a:xfrm>
            <a:off x="323528" y="1412776"/>
            <a:ext cx="8424936" cy="923330"/>
          </a:xfrm>
          <a:prstGeom prst="rect">
            <a:avLst/>
          </a:prstGeom>
          <a:noFill/>
        </p:spPr>
        <p:txBody>
          <a:bodyPr wrap="square" rtlCol="0">
            <a:spAutoFit/>
          </a:bodyPr>
          <a:lstStyle/>
          <a:p>
            <a:r>
              <a:rPr lang="en-US" b="1" dirty="0" err="1"/>
              <a:t>Fibrates</a:t>
            </a:r>
            <a:r>
              <a:rPr lang="en-US" b="1" dirty="0"/>
              <a:t> have previously been reported to increase CYP </a:t>
            </a:r>
            <a:r>
              <a:rPr lang="en-US" b="1" dirty="0" err="1"/>
              <a:t>epoxygenase</a:t>
            </a:r>
            <a:r>
              <a:rPr lang="en-US" b="1" dirty="0"/>
              <a:t> activity , EETs production and anti-hypertensive effects (</a:t>
            </a:r>
            <a:r>
              <a:rPr lang="en-US" b="1" dirty="0">
                <a:solidFill>
                  <a:srgbClr val="FF0000"/>
                </a:solidFill>
              </a:rPr>
              <a:t>Huang et al., 2007</a:t>
            </a:r>
            <a:r>
              <a:rPr lang="en-US" b="1" dirty="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1724</TotalTime>
  <Words>1043</Words>
  <Application>Microsoft Office PowerPoint</Application>
  <PresentationFormat>On-screen Show (4:3)</PresentationFormat>
  <Paragraphs>224</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Civic</vt:lpstr>
      <vt:lpstr>About OMICS Group</vt:lpstr>
      <vt:lpstr>About OMICS Group Conferences</vt:lpstr>
      <vt:lpstr>Protective Effect of Diltiazem and Fenofibrate Against  Ischemia-reperfusion Induced Cardiac Arrhythmias in the Isolated Rat  Heart. </vt:lpstr>
      <vt:lpstr>Introduction</vt:lpstr>
      <vt:lpstr>Introduction</vt:lpstr>
      <vt:lpstr>Slide 6</vt:lpstr>
      <vt:lpstr>Slide 7</vt:lpstr>
      <vt:lpstr>Introduction</vt:lpstr>
      <vt:lpstr>Rationale of our study</vt:lpstr>
      <vt:lpstr>Aim of our study</vt:lpstr>
      <vt:lpstr>Methods</vt:lpstr>
      <vt:lpstr>Method: Ischemia-reperfusion-induced arrhythmia </vt:lpstr>
      <vt:lpstr>Method</vt:lpstr>
      <vt:lpstr>Results</vt:lpstr>
      <vt:lpstr>Results</vt:lpstr>
      <vt:lpstr>Results</vt:lpstr>
      <vt:lpstr>Slide 17</vt:lpstr>
      <vt:lpstr>Discussion and conclusion </vt:lpstr>
      <vt:lpstr>  Discussion and conclusion </vt:lpstr>
      <vt:lpstr>Conclusion</vt:lpstr>
      <vt:lpstr>References</vt:lpstr>
      <vt:lpstr>Acknowledgments</vt:lpstr>
      <vt:lpstr>Slide 23</vt:lpstr>
      <vt:lpstr>Slide 24</vt:lpstr>
      <vt:lpstr>Let Us Meet Again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Ishfaq</dc:creator>
  <cp:lastModifiedBy>Rachana</cp:lastModifiedBy>
  <cp:revision>98</cp:revision>
  <dcterms:created xsi:type="dcterms:W3CDTF">2014-07-22T11:15:04Z</dcterms:created>
  <dcterms:modified xsi:type="dcterms:W3CDTF">2014-09-23T16:44:47Z</dcterms:modified>
</cp:coreProperties>
</file>