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6" r:id="rId3"/>
    <p:sldId id="312" r:id="rId4"/>
    <p:sldId id="331" r:id="rId5"/>
    <p:sldId id="321" r:id="rId6"/>
    <p:sldId id="322" r:id="rId7"/>
    <p:sldId id="309" r:id="rId8"/>
    <p:sldId id="308" r:id="rId9"/>
    <p:sldId id="302" r:id="rId10"/>
    <p:sldId id="304" r:id="rId11"/>
    <p:sldId id="313" r:id="rId12"/>
    <p:sldId id="314" r:id="rId13"/>
    <p:sldId id="330" r:id="rId14"/>
    <p:sldId id="307" r:id="rId15"/>
    <p:sldId id="281" r:id="rId16"/>
    <p:sldId id="282" r:id="rId17"/>
    <p:sldId id="316" r:id="rId18"/>
    <p:sldId id="315" r:id="rId19"/>
    <p:sldId id="317" r:id="rId20"/>
    <p:sldId id="285" r:id="rId21"/>
    <p:sldId id="329" r:id="rId22"/>
    <p:sldId id="278" r:id="rId23"/>
    <p:sldId id="276" r:id="rId24"/>
    <p:sldId id="293" r:id="rId25"/>
    <p:sldId id="335" r:id="rId26"/>
    <p:sldId id="301" r:id="rId27"/>
    <p:sldId id="260" r:id="rId28"/>
    <p:sldId id="33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38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D204-2685-7C47-91DE-40F7F207EE1D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9E13-BC9E-424F-8626-401FB196D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12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9E13-BC9E-424F-8626-401FB196D7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62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9E13-BC9E-424F-8626-401FB196D7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62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9E13-BC9E-424F-8626-401FB196D7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62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9E13-BC9E-424F-8626-401FB196D7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62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9E13-BC9E-424F-8626-401FB196D7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62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88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68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10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07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4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46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99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4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22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9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D7F6-C702-4C4F-ACE2-58752BC8F65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FDA48-AFFA-4796-9A63-BC4B88852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27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flen2008.files.wordpress.com/2008/09/nosmokingsymbol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flen2008.files.wordpress.com/2008/09/nosmokingsymbol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flen2008.files.wordpress.com/2008/09/nosmokingsymbol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flen2008.files.wordpress.com/2008/09/nosmokingsymbol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flen2008.files.wordpress.com/2008/09/nosmokingsymbol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6324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October 27, 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5334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Isabel Rambob, DDS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University of Maryland School of Dentistry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Department of General Dentistry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Subtitle 8"/>
          <p:cNvSpPr txBox="1">
            <a:spLocks noGrp="1"/>
          </p:cNvSpPr>
          <p:nvPr>
            <p:ph type="subTitle" idx="1"/>
          </p:nvPr>
        </p:nvSpPr>
        <p:spPr>
          <a:xfrm>
            <a:off x="0" y="2286000"/>
            <a:ext cx="9144000" cy="34163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Oral Health, HIV, TB &amp; Smoking: Addressing Behavioral Health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Picture 8" descr="http://www.oralsystemicconnection.com/E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705600" y="4572000"/>
            <a:ext cx="2286000" cy="2158210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11" name="Picture 4" descr="http://www.aids-info.ch/bilder/schule_aids/jpg_bilder/koch6_2.jpg"/>
          <p:cNvPicPr>
            <a:picLocks noChangeAspect="1" noChangeArrowheads="1"/>
          </p:cNvPicPr>
          <p:nvPr/>
        </p:nvPicPr>
        <p:blipFill>
          <a:blip r:embed="rId3"/>
          <a:srcRect b="8333"/>
          <a:stretch>
            <a:fillRect/>
          </a:stretch>
        </p:blipFill>
        <p:spPr bwMode="auto">
          <a:xfrm>
            <a:off x="304800" y="381000"/>
            <a:ext cx="1988139" cy="226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http://images.radiopaedia.org/images/153551/e7cbee5aef2aeead8ed91abc94836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1" t="2680" r="2282" b="3523"/>
          <a:stretch/>
        </p:blipFill>
        <p:spPr bwMode="auto">
          <a:xfrm>
            <a:off x="3657600" y="457200"/>
            <a:ext cx="2036275" cy="20098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 descr="http://www.cgarena.com/gallery/3d/description/fullimages/cgarena_high-res_addictio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79"/>
          <a:stretch/>
        </p:blipFill>
        <p:spPr bwMode="auto">
          <a:xfrm>
            <a:off x="7162800" y="304800"/>
            <a:ext cx="1693981" cy="211150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2" descr="http://s1.hubimg.com/u/4107764_f5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752600" cy="1445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69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6" name="Picture 5" descr="http://images.radiopaedia.org/images/153551/e7cbee5aef2aeead8ed91abc94836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1" t="2680" r="2282" b="3523"/>
          <a:stretch/>
        </p:blipFill>
        <p:spPr bwMode="auto">
          <a:xfrm>
            <a:off x="457200" y="4343400"/>
            <a:ext cx="2036275" cy="20098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2" descr="http://s1.hubimg.com/u/4107764_f5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30"/>
          <a:stretch/>
        </p:blipFill>
        <p:spPr bwMode="auto">
          <a:xfrm>
            <a:off x="6019800" y="4267200"/>
            <a:ext cx="2665629" cy="204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ids-info.ch/bilder/schule_aids/jpg_bilder/koch6_2.jpg"/>
          <p:cNvPicPr>
            <a:picLocks noChangeAspect="1" noChangeArrowheads="1"/>
          </p:cNvPicPr>
          <p:nvPr/>
        </p:nvPicPr>
        <p:blipFill>
          <a:blip r:embed="rId4"/>
          <a:srcRect b="8333"/>
          <a:stretch>
            <a:fillRect/>
          </a:stretch>
        </p:blipFill>
        <p:spPr bwMode="auto">
          <a:xfrm>
            <a:off x="3346375" y="4357357"/>
            <a:ext cx="1828800" cy="208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TB &amp; HIV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553" y="1371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Clr>
                <a:srgbClr val="CC9B00"/>
              </a:buClr>
            </a:pPr>
            <a:r>
              <a:rPr lang="en-US" sz="4000" dirty="0">
                <a:solidFill>
                  <a:srgbClr val="FFFFFF"/>
                </a:solidFill>
              </a:rPr>
              <a:t>HIV has added a new face to respiratory disease with increased rates of </a:t>
            </a:r>
            <a:r>
              <a:rPr lang="en-US" sz="4000" b="1" dirty="0">
                <a:solidFill>
                  <a:srgbClr val="FF0000"/>
                </a:solidFill>
              </a:rPr>
              <a:t>TB and </a:t>
            </a:r>
            <a:r>
              <a:rPr lang="en-US" sz="4000" b="1" dirty="0" smtClean="0">
                <a:solidFill>
                  <a:srgbClr val="FF0000"/>
                </a:solidFill>
              </a:rPr>
              <a:t>pneumonia</a:t>
            </a:r>
            <a:r>
              <a:rPr lang="en-US" sz="40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4363" y="2865090"/>
            <a:ext cx="2286000" cy="138499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35 million </a:t>
            </a:r>
            <a:r>
              <a:rPr lang="en-US" sz="2800" b="1" dirty="0">
                <a:solidFill>
                  <a:schemeClr val="bg1"/>
                </a:solidFill>
              </a:rPr>
              <a:t>people living with HIV </a:t>
            </a:r>
          </a:p>
        </p:txBody>
      </p:sp>
    </p:spTree>
    <p:extLst>
      <p:ext uri="{BB962C8B-B14F-4D97-AF65-F5344CB8AC3E}">
        <p14:creationId xmlns:p14="http://schemas.microsoft.com/office/powerpoint/2010/main" xmlns="" val="177824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6" name="Picture 5" descr="http://images.radiopaedia.org/images/153551/e7cbee5aef2aeead8ed91abc94836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1" t="2680" r="2282" b="3523"/>
          <a:stretch/>
        </p:blipFill>
        <p:spPr bwMode="auto">
          <a:xfrm>
            <a:off x="463625" y="4558043"/>
            <a:ext cx="2036275" cy="20098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2" descr="http://s1.hubimg.com/u/4107764_f5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30"/>
          <a:stretch/>
        </p:blipFill>
        <p:spPr bwMode="auto">
          <a:xfrm>
            <a:off x="6026225" y="4481843"/>
            <a:ext cx="2665629" cy="204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ids-info.ch/bilder/schule_aids/jpg_bilder/koch6_2.jpg"/>
          <p:cNvPicPr>
            <a:picLocks noChangeAspect="1" noChangeArrowheads="1"/>
          </p:cNvPicPr>
          <p:nvPr/>
        </p:nvPicPr>
        <p:blipFill>
          <a:blip r:embed="rId4"/>
          <a:srcRect b="8333"/>
          <a:stretch>
            <a:fillRect/>
          </a:stretch>
        </p:blipFill>
        <p:spPr bwMode="auto">
          <a:xfrm>
            <a:off x="3352800" y="4572000"/>
            <a:ext cx="1828800" cy="208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TB &amp; HIV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82296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C9B00"/>
              </a:buClr>
              <a:buFont typeface="Wingdings" charset="2"/>
              <a:buChar char="ü"/>
            </a:pPr>
            <a:r>
              <a:rPr lang="en-US" sz="2800" dirty="0">
                <a:solidFill>
                  <a:srgbClr val="FFFFFF"/>
                </a:solidFill>
                <a:latin typeface="+mn-lt"/>
              </a:rPr>
              <a:t>TB is particularly dangerous for people with HIV infection. </a:t>
            </a:r>
          </a:p>
          <a:p>
            <a:pPr marL="457200" indent="-457200" algn="just">
              <a:buClr>
                <a:srgbClr val="CC9B00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People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who have both HIV infection and 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latent TB infection (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LTBI) are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20 to 30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times as likely to develop active TB disease as those who do not have HIV infection. </a:t>
            </a:r>
          </a:p>
          <a:p>
            <a:pPr marL="855663" lvl="1" indent="-457200" algn="just">
              <a:buClr>
                <a:srgbClr val="CC9B00"/>
              </a:buClr>
              <a:buFont typeface="Wingdings" pitchFamily="2" charset="2"/>
              <a:buChar char="ü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" y="4134155"/>
            <a:ext cx="8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www.cdc.gov/hiv/resources/factsheets/PDF/hivtb.pdf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7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6" name="Picture 5" descr="http://images.radiopaedia.org/images/153551/e7cbee5aef2aeead8ed91abc94836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1" t="2680" r="2282" b="3523"/>
          <a:stretch/>
        </p:blipFill>
        <p:spPr bwMode="auto">
          <a:xfrm>
            <a:off x="463625" y="4558043"/>
            <a:ext cx="2036275" cy="20098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2" descr="http://s1.hubimg.com/u/4107764_f5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30"/>
          <a:stretch/>
        </p:blipFill>
        <p:spPr bwMode="auto">
          <a:xfrm>
            <a:off x="6026225" y="4481843"/>
            <a:ext cx="2665629" cy="204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ids-info.ch/bilder/schule_aids/jpg_bilder/koch6_2.jpg"/>
          <p:cNvPicPr>
            <a:picLocks noChangeAspect="1" noChangeArrowheads="1"/>
          </p:cNvPicPr>
          <p:nvPr/>
        </p:nvPicPr>
        <p:blipFill>
          <a:blip r:embed="rId4"/>
          <a:srcRect b="8333"/>
          <a:stretch>
            <a:fillRect/>
          </a:stretch>
        </p:blipFill>
        <p:spPr bwMode="auto">
          <a:xfrm>
            <a:off x="3352800" y="4572000"/>
            <a:ext cx="1828800" cy="208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TB &amp; HIV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810000"/>
            <a:ext cx="8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www.cdc.gov/hiv/resources/factsheets/PDF/hivtb.pdf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981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lvl="1" algn="just">
              <a:buClr>
                <a:srgbClr val="CC9B00"/>
              </a:buClr>
            </a:pP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All individuals newly diagnosed with HIV infection should be tested for TB ASAP. </a:t>
            </a:r>
          </a:p>
        </p:txBody>
      </p:sp>
    </p:spTree>
    <p:extLst>
      <p:ext uri="{BB962C8B-B14F-4D97-AF65-F5344CB8AC3E}">
        <p14:creationId xmlns:p14="http://schemas.microsoft.com/office/powerpoint/2010/main" xmlns="" val="32810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7" name="Picture 6" descr="http://researchspot.wikispaces.com/file/view/smoking2.jpg/33176855/smoking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86000" y="381000"/>
            <a:ext cx="4830778" cy="46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" y="5334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9B00"/>
              </a:buClr>
            </a:pPr>
            <a:r>
              <a:rPr lang="en-US" sz="3200" dirty="0">
                <a:solidFill>
                  <a:srgbClr val="FFFFFF"/>
                </a:solidFill>
              </a:rPr>
              <a:t>Tobacco use continues to be the leading global cause of preventable death. </a:t>
            </a:r>
          </a:p>
        </p:txBody>
      </p:sp>
    </p:spTree>
    <p:extLst>
      <p:ext uri="{BB962C8B-B14F-4D97-AF65-F5344CB8AC3E}">
        <p14:creationId xmlns:p14="http://schemas.microsoft.com/office/powerpoint/2010/main" xmlns="" val="396525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Tobacco Facts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76400"/>
            <a:ext cx="80771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FF"/>
                </a:solidFill>
              </a:rPr>
              <a:t>It kills </a:t>
            </a:r>
            <a:r>
              <a:rPr lang="en-US" sz="2800" dirty="0">
                <a:solidFill>
                  <a:srgbClr val="FFFFFF"/>
                </a:solidFill>
              </a:rPr>
              <a:t>nearly </a:t>
            </a:r>
            <a:r>
              <a:rPr lang="en-US" sz="2800" b="1" dirty="0">
                <a:solidFill>
                  <a:srgbClr val="FF0000"/>
                </a:solidFill>
              </a:rPr>
              <a:t>6 million people </a:t>
            </a:r>
            <a:r>
              <a:rPr lang="en-US" sz="2800" dirty="0">
                <a:solidFill>
                  <a:srgbClr val="FFFFFF"/>
                </a:solidFill>
              </a:rPr>
              <a:t>and </a:t>
            </a:r>
            <a:r>
              <a:rPr lang="en-US" sz="2800" dirty="0" smtClean="0">
                <a:solidFill>
                  <a:srgbClr val="FFFFFF"/>
                </a:solidFill>
              </a:rPr>
              <a:t>causes hundreds </a:t>
            </a:r>
            <a:r>
              <a:rPr lang="en-US" sz="2800" dirty="0">
                <a:solidFill>
                  <a:srgbClr val="FFFFFF"/>
                </a:solidFill>
              </a:rPr>
              <a:t>of billions of dollars of </a:t>
            </a:r>
            <a:r>
              <a:rPr lang="en-US" sz="2800" dirty="0" smtClean="0">
                <a:solidFill>
                  <a:srgbClr val="FFFFFF"/>
                </a:solidFill>
              </a:rPr>
              <a:t>economic damage </a:t>
            </a:r>
            <a:r>
              <a:rPr lang="en-US" sz="2800" dirty="0">
                <a:solidFill>
                  <a:srgbClr val="FFFFFF"/>
                </a:solidFill>
              </a:rPr>
              <a:t>worldwide each year.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FF"/>
                </a:solidFill>
              </a:rPr>
              <a:t>Most </a:t>
            </a:r>
            <a:r>
              <a:rPr lang="en-US" sz="2800" dirty="0">
                <a:solidFill>
                  <a:srgbClr val="FFFFFF"/>
                </a:solidFill>
              </a:rPr>
              <a:t>of </a:t>
            </a:r>
            <a:r>
              <a:rPr lang="en-US" sz="2800" dirty="0" smtClean="0">
                <a:solidFill>
                  <a:srgbClr val="FFFFFF"/>
                </a:solidFill>
              </a:rPr>
              <a:t>these deaths </a:t>
            </a:r>
            <a:r>
              <a:rPr lang="en-US" sz="2800" dirty="0">
                <a:solidFill>
                  <a:srgbClr val="FFFFFF"/>
                </a:solidFill>
              </a:rPr>
              <a:t>occur in low- and </a:t>
            </a:r>
            <a:r>
              <a:rPr lang="en-US" sz="2800" dirty="0" smtClean="0">
                <a:solidFill>
                  <a:srgbClr val="FFFFFF"/>
                </a:solidFill>
              </a:rPr>
              <a:t>middle-income countries</a:t>
            </a:r>
            <a:r>
              <a:rPr lang="en-US" sz="2800" dirty="0">
                <a:solidFill>
                  <a:srgbClr val="FFFFFF"/>
                </a:solidFill>
              </a:rPr>
              <a:t>, and this disparity is </a:t>
            </a:r>
            <a:r>
              <a:rPr lang="en-US" sz="2800" dirty="0" smtClean="0">
                <a:solidFill>
                  <a:srgbClr val="FFFFFF"/>
                </a:solidFill>
              </a:rPr>
              <a:t>expected to </a:t>
            </a:r>
            <a:r>
              <a:rPr lang="en-US" sz="2800" dirty="0">
                <a:solidFill>
                  <a:srgbClr val="FFFFFF"/>
                </a:solidFill>
              </a:rPr>
              <a:t>widen further over the next </a:t>
            </a:r>
            <a:r>
              <a:rPr lang="en-US" sz="2800" dirty="0" smtClean="0">
                <a:solidFill>
                  <a:srgbClr val="FFFFFF"/>
                </a:solidFill>
              </a:rPr>
              <a:t>several decades.</a:t>
            </a:r>
            <a:endParaRPr lang="en-US" sz="2800" dirty="0">
              <a:solidFill>
                <a:srgbClr val="FFFFFF"/>
              </a:solidFill>
            </a:endParaRPr>
          </a:p>
          <a:p>
            <a:pPr algn="just" eaLnBrk="1" hangingPunct="1">
              <a:buClr>
                <a:srgbClr val="CC9B00"/>
              </a:buCl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</a:p>
          <a:p>
            <a:pPr algn="just" eaLnBrk="1" hangingPunct="1">
              <a:buClr>
                <a:srgbClr val="CC9B00"/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WHO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on the Global Tobacco Epidemic,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2011.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9" name="Picture 8" descr="No smoking">
            <a:hlinkClick r:id="rId2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6600" y="5257800"/>
            <a:ext cx="13716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988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Smoking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30579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C9B00"/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FF"/>
                </a:solidFill>
              </a:rPr>
              <a:t>There </a:t>
            </a:r>
            <a:r>
              <a:rPr lang="en-US" sz="2800" dirty="0">
                <a:solidFill>
                  <a:srgbClr val="FFFFFF"/>
                </a:solidFill>
              </a:rPr>
              <a:t>is a strong dose-response relationship between the intensity of tobacco dependence counseling and its effectiveness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 algn="just">
              <a:buClr>
                <a:srgbClr val="CC9B00"/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Because smoking is a habitual behavior, it is important to encourage patients to alter their daily routines, which helps to disassociate related behaviors.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pic>
        <p:nvPicPr>
          <p:cNvPr id="9" name="Picture 8" descr="http://www.cgarena.com/gallery/3d/description/fullimages/cgarena_high-res_addiction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58000" y="4419600"/>
            <a:ext cx="1846381" cy="226390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3758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HIV/AIDS &amp; Tobacco Use 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No smoking">
            <a:hlinkClick r:id="rId3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6600" y="4267200"/>
            <a:ext cx="1515701" cy="14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www.aids-info.ch/bilder/schule_aids/jpg_bilder/koch6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546264" cy="175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1752600"/>
            <a:ext cx="632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C9B00"/>
              </a:buClr>
              <a:buFont typeface="Wingdings" charset="2"/>
              <a:buChar char="ü"/>
            </a:pP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</a:rPr>
              <a:t>The proportion of individuals living with HIV/AIDS who are current cigarette smokers is between </a:t>
            </a:r>
            <a:r>
              <a:rPr lang="en-US" altLang="zh-CN" sz="3200" b="1" dirty="0">
                <a:solidFill>
                  <a:srgbClr val="FF0000"/>
                </a:solidFill>
                <a:ea typeface="SimSun" pitchFamily="2" charset="-122"/>
              </a:rPr>
              <a:t>47%-65%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</a:rPr>
              <a:t>.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indent="-342900" algn="just">
              <a:buClr>
                <a:srgbClr val="CC9B00"/>
              </a:buClr>
              <a:buFont typeface="Wingdings" charset="2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Smoking </a:t>
            </a:r>
            <a:r>
              <a:rPr lang="en-US" sz="3200" dirty="0">
                <a:solidFill>
                  <a:srgbClr val="FFFFFF"/>
                </a:solidFill>
              </a:rPr>
              <a:t>tobacco has also been found to decrease the effectiveness of HAART </a:t>
            </a:r>
            <a:r>
              <a:rPr lang="en-US" sz="3200" dirty="0" smtClean="0">
                <a:solidFill>
                  <a:srgbClr val="FFFFFF"/>
                </a:solidFill>
              </a:rPr>
              <a:t>therapy. </a:t>
            </a:r>
          </a:p>
          <a:p>
            <a:pPr algn="just">
              <a:buClr>
                <a:srgbClr val="CC9B00"/>
              </a:buClr>
            </a:pPr>
            <a:r>
              <a:rPr lang="en-US" sz="3200" dirty="0" smtClean="0">
                <a:solidFill>
                  <a:srgbClr val="FFFFFF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618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14:prism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HIV/AIDS &amp; Tobacco Use 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No smoking">
            <a:hlinkClick r:id="rId3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6600" y="4267200"/>
            <a:ext cx="1515701" cy="14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www.aids-info.ch/bilder/schule_aids/jpg_bilder/koch6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546264" cy="175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1322476"/>
            <a:ext cx="6324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C9B00"/>
              </a:buClr>
              <a:buFont typeface="Wingdings" charset="2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Smoking </a:t>
            </a:r>
            <a:r>
              <a:rPr lang="en-US" sz="3200" dirty="0">
                <a:solidFill>
                  <a:schemeClr val="bg1"/>
                </a:solidFill>
              </a:rPr>
              <a:t>further raises the extremely high risk of contracting TB in HIV + </a:t>
            </a:r>
            <a:r>
              <a:rPr lang="en-US" sz="3200" dirty="0" smtClean="0">
                <a:solidFill>
                  <a:schemeClr val="bg1"/>
                </a:solidFill>
              </a:rPr>
              <a:t>individuals.</a:t>
            </a:r>
          </a:p>
          <a:p>
            <a:pPr marL="457200" indent="-457200" algn="just">
              <a:buClr>
                <a:srgbClr val="CC9B00"/>
              </a:buClr>
              <a:buFont typeface="Wingdings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In </a:t>
            </a:r>
            <a:r>
              <a:rPr lang="en-US" sz="3200" dirty="0">
                <a:solidFill>
                  <a:schemeClr val="bg1"/>
                </a:solidFill>
              </a:rPr>
              <a:t>addition to increased susceptibility of community-acquired bacterial </a:t>
            </a:r>
            <a:r>
              <a:rPr lang="en-US" sz="3200" dirty="0" smtClean="0">
                <a:solidFill>
                  <a:schemeClr val="bg1"/>
                </a:solidFill>
              </a:rPr>
              <a:t>pneumonia.</a:t>
            </a:r>
          </a:p>
          <a:p>
            <a:pPr marL="457200" indent="-457200" algn="just">
              <a:buClr>
                <a:srgbClr val="CC9B00"/>
              </a:buClr>
              <a:buFont typeface="Wingdings" charset="2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HIV-infected patients are </a:t>
            </a:r>
            <a:r>
              <a:rPr lang="en-US" sz="3200" b="1" dirty="0">
                <a:solidFill>
                  <a:srgbClr val="FF0000"/>
                </a:solidFill>
              </a:rPr>
              <a:t>2-3 times</a:t>
            </a:r>
            <a:r>
              <a:rPr lang="en-US" sz="3200" dirty="0">
                <a:solidFill>
                  <a:srgbClr val="FFFFFF"/>
                </a:solidFill>
              </a:rPr>
              <a:t> more likely to be smokers than their age-matched HIV-uninfected counterparts.</a:t>
            </a:r>
          </a:p>
          <a:p>
            <a:pPr marL="457200" indent="-457200" algn="just">
              <a:buClr>
                <a:srgbClr val="CC9B00"/>
              </a:buClr>
              <a:buFont typeface="Wingdings" charset="2"/>
              <a:buChar char="ü"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98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HIV/AIDS,  Smoking &amp; Oral Health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No smoking">
            <a:hlinkClick r:id="rId3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6600" y="4267200"/>
            <a:ext cx="1515701" cy="14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www.aids-info.ch/bilder/schule_aids/jpg_bilder/koch6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747242" cy="198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://www.oralsystemicconnection.com/E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7086600" y="3124200"/>
            <a:ext cx="1533525" cy="1447800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81000" y="21336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C9B00"/>
              </a:buClr>
              <a:buFont typeface="Wingdings" pitchFamily="2" charset="2"/>
              <a:buChar char="ü"/>
            </a:pPr>
            <a:r>
              <a:rPr lang="en-US" altLang="zh-CN" sz="3200" dirty="0" smtClean="0">
                <a:solidFill>
                  <a:schemeClr val="bg1"/>
                </a:solidFill>
                <a:latin typeface="+mn-lt"/>
                <a:ea typeface="SimSun" pitchFamily="2" charset="-122"/>
              </a:rPr>
              <a:t>Tobacco use in HIV+ smokers is responsible for increased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periodontal disease and tooth loss</a:t>
            </a:r>
            <a:r>
              <a:rPr lang="en-US" altLang="zh-CN" sz="3200" dirty="0" smtClean="0">
                <a:solidFill>
                  <a:schemeClr val="bg1"/>
                </a:solidFill>
                <a:latin typeface="+mn-lt"/>
                <a:ea typeface="SimSun" pitchFamily="2" charset="-122"/>
              </a:rPr>
              <a:t>. </a:t>
            </a:r>
          </a:p>
          <a:p>
            <a:pPr marL="342900" indent="-342900" algn="just">
              <a:buClr>
                <a:srgbClr val="CC9B00"/>
              </a:buClr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  <a:latin typeface="+mn-lt"/>
                <a:ea typeface="SimSun" pitchFamily="2" charset="-122"/>
              </a:rPr>
              <a:t>HIV+ smokers also have an increased incidence of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cancer of the larynx, pharynx and esophagus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SimSun" pitchFamily="2" charset="-122"/>
              </a:rPr>
              <a:t>.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7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14:prism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HIV/AIDS,  Smoking &amp; Oral Health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No smoking">
            <a:hlinkClick r:id="rId3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6600" y="4267200"/>
            <a:ext cx="1515701" cy="14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www.aids-info.ch/bilder/schule_aids/jpg_bilder/koch6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747242" cy="198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://www.oralsystemicconnection.com/E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7086600" y="3124200"/>
            <a:ext cx="1533525" cy="1447800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81000" y="1828800"/>
            <a:ext cx="6553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C9B00"/>
              </a:buClr>
              <a:buFont typeface="Wingdings" pitchFamily="2" charset="2"/>
              <a:buChar char="ü"/>
            </a:pP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</a:rPr>
              <a:t>Smokers have an increased risk of oral candidiasis and oral leukoplakia, as well as decreasing healing of oral lesions.</a:t>
            </a:r>
          </a:p>
          <a:p>
            <a:pPr marL="342900" indent="-342900" algn="just">
              <a:buClr>
                <a:srgbClr val="CC9B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FFFFFF"/>
                </a:solidFill>
                <a:ea typeface="SimSun" pitchFamily="2" charset="-122"/>
              </a:rPr>
              <a:t>There is a marked risk of oral cancer in tobacco users and more than </a:t>
            </a:r>
            <a:r>
              <a:rPr lang="en-US" sz="3200" b="1" dirty="0">
                <a:solidFill>
                  <a:srgbClr val="FF0000"/>
                </a:solidFill>
                <a:ea typeface="SimSun" pitchFamily="2" charset="-122"/>
              </a:rPr>
              <a:t>80%</a:t>
            </a:r>
            <a:r>
              <a:rPr lang="en-US" sz="3200" dirty="0">
                <a:solidFill>
                  <a:srgbClr val="FFFFFF"/>
                </a:solidFill>
                <a:ea typeface="SimSun" pitchFamily="2" charset="-122"/>
              </a:rPr>
              <a:t> is squamous cell carcinoma.</a:t>
            </a:r>
          </a:p>
          <a:p>
            <a:pPr algn="just">
              <a:buClr>
                <a:srgbClr val="CC9B00"/>
              </a:buClr>
            </a:pPr>
            <a:endParaRPr lang="en-US" sz="32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0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00400"/>
            <a:ext cx="6373446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724400" cy="4229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www.cgarena.com/gallery/3d/description/fullimages/cgarena_high-res_addictio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79"/>
          <a:stretch/>
        </p:blipFill>
        <p:spPr bwMode="auto">
          <a:xfrm>
            <a:off x="7239000" y="4343400"/>
            <a:ext cx="1693981" cy="211150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2" descr="http://s1.hubimg.com/u/4107764_f5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209800" cy="182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ids-info.ch/bilder/schule_aids/jpg_bilder/koch6_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1747242" cy="198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ttp://www.oralsystemicconnection.com/E.jpg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2743200" y="1828800"/>
            <a:ext cx="4356935" cy="4113379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4" name="Rounded Rectangle 3"/>
          <p:cNvSpPr/>
          <p:nvPr/>
        </p:nvSpPr>
        <p:spPr>
          <a:xfrm>
            <a:off x="4724400" y="533400"/>
            <a:ext cx="40386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62626"/>
                </a:solidFill>
              </a:rPr>
              <a:t>Disease Susceptibility </a:t>
            </a:r>
            <a:endParaRPr lang="en-US" sz="3200" b="1" dirty="0">
              <a:solidFill>
                <a:srgbClr val="26262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4400" y="1676400"/>
            <a:ext cx="40386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62626"/>
                </a:solidFill>
              </a:rPr>
              <a:t>Worsening Outcomes</a:t>
            </a:r>
            <a:endParaRPr lang="en-US" sz="32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0055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705600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527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14:window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Smoking Cessation 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590800" cy="2145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38200" y="1752600"/>
            <a:ext cx="746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high prevalence of smoking among the </a:t>
            </a:r>
            <a:r>
              <a:rPr lang="en-US" sz="2800" dirty="0" smtClean="0">
                <a:solidFill>
                  <a:srgbClr val="FFFFFF"/>
                </a:solidFill>
              </a:rPr>
              <a:t>HIV population</a:t>
            </a:r>
            <a:r>
              <a:rPr lang="en-US" sz="2800" dirty="0">
                <a:solidFill>
                  <a:srgbClr val="FFFFFF"/>
                </a:solidFill>
              </a:rPr>
              <a:t>, the many health risks that can result </a:t>
            </a:r>
            <a:r>
              <a:rPr lang="en-US" sz="2800" dirty="0" smtClean="0">
                <a:solidFill>
                  <a:srgbClr val="FFFFFF"/>
                </a:solidFill>
              </a:rPr>
              <a:t>from it</a:t>
            </a:r>
            <a:r>
              <a:rPr lang="en-US" sz="2800" dirty="0">
                <a:solidFill>
                  <a:srgbClr val="FFFFFF"/>
                </a:solidFill>
              </a:rPr>
              <a:t>, and the proven efficacy of cessation interventions </a:t>
            </a:r>
            <a:r>
              <a:rPr lang="en-US" sz="2800" dirty="0" smtClean="0">
                <a:solidFill>
                  <a:srgbClr val="FFFFFF"/>
                </a:solidFill>
              </a:rPr>
              <a:t>in HIV + </a:t>
            </a:r>
            <a:r>
              <a:rPr lang="en-US" sz="2800" dirty="0">
                <a:solidFill>
                  <a:srgbClr val="FFFFFF"/>
                </a:solidFill>
              </a:rPr>
              <a:t>patients should encourage clinicians </a:t>
            </a:r>
            <a:r>
              <a:rPr lang="en-US" sz="2800" dirty="0" smtClean="0">
                <a:solidFill>
                  <a:srgbClr val="FFFFFF"/>
                </a:solidFill>
              </a:rPr>
              <a:t>to make </a:t>
            </a:r>
            <a:r>
              <a:rPr lang="en-US" sz="2800" dirty="0">
                <a:solidFill>
                  <a:srgbClr val="FFFFFF"/>
                </a:solidFill>
              </a:rPr>
              <a:t>smoking cessation for their patients a </a:t>
            </a:r>
            <a:r>
              <a:rPr lang="en-US" sz="2800" b="1" dirty="0" smtClean="0">
                <a:solidFill>
                  <a:srgbClr val="FF0000"/>
                </a:solidFill>
              </a:rPr>
              <a:t>high priority</a:t>
            </a:r>
            <a:r>
              <a:rPr lang="en-US" sz="2800" dirty="0" smtClean="0">
                <a:solidFill>
                  <a:srgbClr val="FFFFFF"/>
                </a:solidFill>
              </a:rPr>
              <a:t>. </a:t>
            </a:r>
          </a:p>
          <a:p>
            <a:pPr algn="just">
              <a:buClr>
                <a:srgbClr val="CC9B00"/>
              </a:buClr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rgbClr val="CC9B00"/>
              </a:buClr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353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C9B00"/>
              </a:buClr>
              <a:buFont typeface="Wingdings" pitchFamily="2" charset="2"/>
              <a:buChar char="ü"/>
            </a:pPr>
            <a:r>
              <a:rPr lang="en-US" altLang="zh-CN" sz="2800" dirty="0">
                <a:solidFill>
                  <a:srgbClr val="FFFFFF"/>
                </a:solidFill>
                <a:ea typeface="SimSun" pitchFamily="2" charset="-122"/>
              </a:rPr>
              <a:t>Oral manifestations are an especially important component of HIV disease, because </a:t>
            </a:r>
            <a:r>
              <a:rPr lang="en-US" altLang="zh-CN" sz="2800" b="1" dirty="0">
                <a:solidFill>
                  <a:srgbClr val="FF0000"/>
                </a:solidFill>
                <a:ea typeface="SimSun" pitchFamily="2" charset="-122"/>
              </a:rPr>
              <a:t>oral lesions </a:t>
            </a:r>
            <a:r>
              <a:rPr lang="en-US" altLang="zh-CN" sz="2800" dirty="0">
                <a:solidFill>
                  <a:srgbClr val="FFFFFF"/>
                </a:solidFill>
                <a:ea typeface="SimSun" pitchFamily="2" charset="-122"/>
              </a:rPr>
              <a:t>are often the </a:t>
            </a:r>
            <a:r>
              <a:rPr lang="en-US" altLang="zh-CN" sz="2800" b="1" dirty="0">
                <a:solidFill>
                  <a:srgbClr val="FF0000"/>
                </a:solidFill>
                <a:ea typeface="SimSun" pitchFamily="2" charset="-122"/>
              </a:rPr>
              <a:t>first overt clinical feature of HIV infection. </a:t>
            </a:r>
            <a:endParaRPr lang="en-US" altLang="zh-CN" sz="2800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>
              <a:buClr>
                <a:srgbClr val="CC9B00"/>
              </a:buClr>
            </a:pPr>
            <a:endParaRPr lang="en-US" altLang="zh-CN" sz="2800" dirty="0">
              <a:solidFill>
                <a:srgbClr val="FFFFFF"/>
              </a:solidFill>
              <a:ea typeface="SimSun" pitchFamily="2" charset="-122"/>
            </a:endParaRPr>
          </a:p>
          <a:p>
            <a:pPr marL="342900" indent="-342900" algn="just">
              <a:buClr>
                <a:srgbClr val="CC9B00"/>
              </a:buClr>
              <a:buFont typeface="Wingdings" pitchFamily="2" charset="2"/>
              <a:buChar char="ü"/>
            </a:pPr>
            <a:r>
              <a:rPr lang="en-US" altLang="zh-CN" sz="2800" dirty="0">
                <a:solidFill>
                  <a:srgbClr val="FFFFFF"/>
                </a:solidFill>
                <a:ea typeface="SimSun" pitchFamily="2" charset="-122"/>
              </a:rPr>
              <a:t>Oral </a:t>
            </a:r>
            <a:r>
              <a:rPr lang="en-US" altLang="zh-CN" sz="2800" dirty="0" smtClean="0">
                <a:solidFill>
                  <a:srgbClr val="FFFFFF"/>
                </a:solidFill>
                <a:ea typeface="SimSun" pitchFamily="2" charset="-122"/>
              </a:rPr>
              <a:t>lesions </a:t>
            </a:r>
            <a:r>
              <a:rPr lang="en-US" altLang="zh-CN" sz="2800" dirty="0">
                <a:solidFill>
                  <a:srgbClr val="FFFFFF"/>
                </a:solidFill>
                <a:ea typeface="SimSun" pitchFamily="2" charset="-122"/>
              </a:rPr>
              <a:t>are among the most frequent </a:t>
            </a:r>
            <a:r>
              <a:rPr lang="en-US" altLang="zh-CN" sz="2800" dirty="0">
                <a:solidFill>
                  <a:schemeClr val="bg1"/>
                </a:solidFill>
                <a:ea typeface="SimSun" pitchFamily="2" charset="-122"/>
              </a:rPr>
              <a:t>problems associated with HIV infection, with more than </a:t>
            </a:r>
            <a:r>
              <a:rPr lang="en-US" altLang="zh-CN" sz="2800" b="1" dirty="0">
                <a:solidFill>
                  <a:srgbClr val="FF0000"/>
                </a:solidFill>
                <a:ea typeface="SimSun" pitchFamily="2" charset="-122"/>
              </a:rPr>
              <a:t>90%</a:t>
            </a:r>
            <a:r>
              <a:rPr lang="en-US" altLang="zh-CN" sz="2800" dirty="0">
                <a:solidFill>
                  <a:srgbClr val="FFFFFF"/>
                </a:solidFill>
                <a:ea typeface="SimSun" pitchFamily="2" charset="-122"/>
              </a:rPr>
              <a:t> of patients having at least one oral manifestation during the course of their disease.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Oral Manifestation of HIV/AIDS 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68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Oral Manifestation of HIV/AIDS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76962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C9B00"/>
              </a:buClr>
              <a:buFont typeface="Wingdings" pitchFamily="2" charset="2"/>
              <a:buChar char="ü"/>
            </a:pPr>
            <a:r>
              <a:rPr lang="en-US" altLang="zh-CN" sz="2800" dirty="0">
                <a:solidFill>
                  <a:schemeClr val="bg1"/>
                </a:solidFill>
                <a:ea typeface="SimSun" pitchFamily="2" charset="-122"/>
              </a:rPr>
              <a:t>Health professionals should be able to recognize HIV-associated oral disease and to provide appropriate care and referral</a:t>
            </a:r>
            <a:r>
              <a:rPr lang="en-US" altLang="zh-CN" sz="2800" dirty="0" smtClean="0">
                <a:solidFill>
                  <a:schemeClr val="bg1"/>
                </a:solidFill>
                <a:ea typeface="SimSun" pitchFamily="2" charset="-122"/>
              </a:rPr>
              <a:t>.</a:t>
            </a:r>
          </a:p>
          <a:p>
            <a:pPr algn="just">
              <a:buClr>
                <a:srgbClr val="CC9B00"/>
              </a:buClr>
            </a:pPr>
            <a:endParaRPr lang="en-US" altLang="zh-CN" sz="2800" dirty="0">
              <a:solidFill>
                <a:schemeClr val="bg1"/>
              </a:solidFill>
              <a:ea typeface="SimSun" pitchFamily="2" charset="-122"/>
            </a:endParaRPr>
          </a:p>
          <a:p>
            <a:pPr marL="342900" indent="-342900" algn="just">
              <a:buClr>
                <a:srgbClr val="CC9B00"/>
              </a:buClr>
              <a:buFont typeface="Wingdings" pitchFamily="2" charset="2"/>
              <a:buChar char="ü"/>
            </a:pPr>
            <a:r>
              <a:rPr lang="en-US" altLang="zh-CN" sz="2800" dirty="0">
                <a:solidFill>
                  <a:srgbClr val="FFFFFF"/>
                </a:solidFill>
                <a:ea typeface="SimSun" pitchFamily="2" charset="-122"/>
              </a:rPr>
              <a:t>Factors t</a:t>
            </a:r>
            <a:r>
              <a:rPr lang="en-US" altLang="zh-CN" sz="2800" dirty="0">
                <a:solidFill>
                  <a:schemeClr val="bg1"/>
                </a:solidFill>
                <a:ea typeface="SimSun" pitchFamily="2" charset="-122"/>
              </a:rPr>
              <a:t>hat predispose </a:t>
            </a:r>
            <a:r>
              <a:rPr lang="en-US" altLang="zh-CN" sz="2800" dirty="0">
                <a:solidFill>
                  <a:srgbClr val="FFFFFF"/>
                </a:solidFill>
                <a:ea typeface="SimSun" pitchFamily="2" charset="-122"/>
              </a:rPr>
              <a:t>to HIV-related oral conditions include CD4+ cell count of less than </a:t>
            </a:r>
            <a:r>
              <a:rPr lang="en-US" altLang="zh-CN" sz="2800" b="1" dirty="0">
                <a:solidFill>
                  <a:srgbClr val="FF0000"/>
                </a:solidFill>
                <a:ea typeface="SimSun" pitchFamily="2" charset="-122"/>
              </a:rPr>
              <a:t>200/</a:t>
            </a:r>
            <a:r>
              <a:rPr lang="en-US" altLang="zh-CN" sz="2800" b="1" dirty="0" err="1">
                <a:solidFill>
                  <a:srgbClr val="FF0000"/>
                </a:solidFill>
                <a:ea typeface="SimSun" pitchFamily="2" charset="-122"/>
              </a:rPr>
              <a:t>μL</a:t>
            </a:r>
            <a:r>
              <a:rPr lang="en-US" altLang="zh-CN" sz="2800" dirty="0">
                <a:solidFill>
                  <a:srgbClr val="FFFFFF"/>
                </a:solidFill>
                <a:ea typeface="SimSun" pitchFamily="2" charset="-122"/>
              </a:rPr>
              <a:t>, plasma HIVRNA levels greater than </a:t>
            </a:r>
            <a:r>
              <a:rPr lang="en-US" altLang="zh-CN" sz="2800" b="1" dirty="0">
                <a:solidFill>
                  <a:srgbClr val="FF0000"/>
                </a:solidFill>
                <a:ea typeface="SimSun" pitchFamily="2" charset="-122"/>
              </a:rPr>
              <a:t>3000 copies/mL, </a:t>
            </a:r>
            <a:r>
              <a:rPr lang="en-US" altLang="zh-CN" sz="2800" dirty="0" err="1">
                <a:solidFill>
                  <a:srgbClr val="FFFFFF"/>
                </a:solidFill>
                <a:ea typeface="SimSun" pitchFamily="2" charset="-122"/>
              </a:rPr>
              <a:t>xerostomia</a:t>
            </a:r>
            <a:r>
              <a:rPr lang="en-US" altLang="zh-CN" sz="2800" dirty="0">
                <a:solidFill>
                  <a:srgbClr val="FFFFFF"/>
                </a:solidFill>
                <a:ea typeface="SimSun" pitchFamily="2" charset="-122"/>
              </a:rPr>
              <a:t>, poor oral hygiene, and smoking.</a:t>
            </a:r>
          </a:p>
          <a:p>
            <a:pPr algn="just">
              <a:buClr>
                <a:srgbClr val="CC9B00"/>
              </a:buClr>
            </a:pPr>
            <a:endParaRPr lang="en-US" altLang="zh-CN" sz="2800" dirty="0">
              <a:solidFill>
                <a:srgbClr val="FFFFFF"/>
              </a:solidFill>
              <a:ea typeface="SimSun" pitchFamily="2" charset="-122"/>
            </a:endParaRPr>
          </a:p>
          <a:p>
            <a:pPr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57144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219" y="1019698"/>
            <a:ext cx="8495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0" indent="-34290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382449"/>
            <a:ext cx="8686800" cy="523220"/>
          </a:xfrm>
          <a:prstGeom prst="rect">
            <a:avLst/>
          </a:prstGeom>
          <a:noFill/>
          <a:ln w="38100">
            <a:solidFill>
              <a:srgbClr val="CC9B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C9B00"/>
                </a:solidFill>
              </a:rPr>
              <a:t>Conditions Found More Often in People With HIV</a:t>
            </a:r>
            <a:endParaRPr lang="en-US" dirty="0">
              <a:solidFill>
                <a:srgbClr val="CC9B00"/>
              </a:solidFill>
            </a:endParaRPr>
          </a:p>
        </p:txBody>
      </p:sp>
      <p:pic>
        <p:nvPicPr>
          <p:cNvPr id="7" name="Picture 3" descr="esophogeal cand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41"/>
          <a:stretch>
            <a:fillRect/>
          </a:stretch>
        </p:blipFill>
        <p:spPr bwMode="auto">
          <a:xfrm>
            <a:off x="304800" y="1068249"/>
            <a:ext cx="2667000" cy="1760538"/>
          </a:xfrm>
          <a:prstGeom prst="rect">
            <a:avLst/>
          </a:prstGeom>
          <a:noFill/>
          <a:ln w="28575">
            <a:solidFill>
              <a:srgbClr val="CC9B00"/>
            </a:solidFill>
            <a:miter lim="800000"/>
            <a:headEnd/>
            <a:tailEnd/>
          </a:ln>
        </p:spPr>
      </p:pic>
      <p:pic>
        <p:nvPicPr>
          <p:cNvPr id="8" name="Picture 4" descr="STB009bb[1] (2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" r="2613" b="16339"/>
          <a:stretch/>
        </p:blipFill>
        <p:spPr bwMode="auto">
          <a:xfrm>
            <a:off x="3200400" y="1059518"/>
            <a:ext cx="2892582" cy="1790700"/>
          </a:xfrm>
          <a:prstGeom prst="rect">
            <a:avLst/>
          </a:prstGeom>
          <a:noFill/>
          <a:ln w="28575">
            <a:solidFill>
              <a:srgbClr val="CC9B00"/>
            </a:solidFill>
            <a:miter lim="800000"/>
            <a:headEnd/>
            <a:tailEnd/>
          </a:ln>
        </p:spPr>
      </p:pic>
      <p:pic>
        <p:nvPicPr>
          <p:cNvPr id="9" name="Picture 5" descr="HSV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67"/>
          <a:stretch/>
        </p:blipFill>
        <p:spPr bwMode="auto">
          <a:xfrm>
            <a:off x="6324600" y="1068249"/>
            <a:ext cx="2502529" cy="1773238"/>
          </a:xfrm>
          <a:prstGeom prst="rect">
            <a:avLst/>
          </a:prstGeom>
          <a:noFill/>
          <a:ln w="28575">
            <a:solidFill>
              <a:srgbClr val="CC9B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3581400"/>
            <a:ext cx="8686800" cy="523220"/>
          </a:xfrm>
          <a:prstGeom prst="rect">
            <a:avLst/>
          </a:prstGeom>
          <a:noFill/>
          <a:ln w="28575">
            <a:solidFill>
              <a:srgbClr val="CC9B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C9B00"/>
                </a:solidFill>
              </a:rPr>
              <a:t>Conditions Found Primarily in People With HIV</a:t>
            </a:r>
            <a:endParaRPr lang="en-US" dirty="0">
              <a:solidFill>
                <a:srgbClr val="CC9B00"/>
              </a:solidFill>
            </a:endParaRPr>
          </a:p>
        </p:txBody>
      </p:sp>
      <p:pic>
        <p:nvPicPr>
          <p:cNvPr id="11" name="Picture 7" descr="hairy leukoplaki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667000" cy="1835150"/>
          </a:xfrm>
          <a:prstGeom prst="rect">
            <a:avLst/>
          </a:prstGeom>
          <a:noFill/>
          <a:ln w="28575">
            <a:solidFill>
              <a:srgbClr val="CC9B00"/>
            </a:solidFill>
            <a:miter lim="800000"/>
            <a:headEnd/>
            <a:tailEnd/>
          </a:ln>
        </p:spPr>
      </p:pic>
      <p:pic>
        <p:nvPicPr>
          <p:cNvPr id="12" name="Picture 8" descr="K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743200" cy="1801813"/>
          </a:xfrm>
          <a:prstGeom prst="rect">
            <a:avLst/>
          </a:prstGeom>
          <a:noFill/>
          <a:ln w="28575">
            <a:solidFill>
              <a:srgbClr val="CC9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nhlymphoma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0"/>
          <a:stretch/>
        </p:blipFill>
        <p:spPr bwMode="auto">
          <a:xfrm>
            <a:off x="6156356" y="4334668"/>
            <a:ext cx="2670773" cy="1819275"/>
          </a:xfrm>
          <a:prstGeom prst="rect">
            <a:avLst/>
          </a:prstGeom>
          <a:noFill/>
          <a:ln w="28575">
            <a:solidFill>
              <a:srgbClr val="CC9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79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590800"/>
            <a:ext cx="90678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FFFF"/>
                </a:solidFill>
              </a:rPr>
              <a:t>Multidisciplinary </a:t>
            </a:r>
            <a:r>
              <a:rPr lang="en-US" sz="6000" dirty="0" smtClean="0">
                <a:solidFill>
                  <a:srgbClr val="FFFFFF"/>
                </a:solidFill>
              </a:rPr>
              <a:t>approach </a:t>
            </a:r>
            <a:r>
              <a:rPr lang="en-US" sz="6000" dirty="0">
                <a:solidFill>
                  <a:srgbClr val="FFFFFF"/>
                </a:solidFill>
              </a:rPr>
              <a:t>is necessary to reduce the impact of these </a:t>
            </a:r>
            <a:r>
              <a:rPr lang="en-US" sz="6000" dirty="0" smtClean="0">
                <a:solidFill>
                  <a:srgbClr val="FFFFFF"/>
                </a:solidFill>
              </a:rPr>
              <a:t>conditions!!!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902460" cy="215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240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143000"/>
            <a:ext cx="75438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FFFF"/>
                </a:solidFill>
              </a:rPr>
              <a:t>CDC. HIV and Tuberculosis. March 2013. http://</a:t>
            </a:r>
            <a:r>
              <a:rPr lang="en-US" sz="1600" dirty="0" err="1">
                <a:solidFill>
                  <a:srgbClr val="FFFFFF"/>
                </a:solidFill>
              </a:rPr>
              <a:t>www.cdc.gov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hiv</a:t>
            </a:r>
            <a:r>
              <a:rPr lang="en-US" sz="1600" dirty="0">
                <a:solidFill>
                  <a:srgbClr val="FFFFFF"/>
                </a:solidFill>
              </a:rPr>
              <a:t>/resources/factsheets/PDF/</a:t>
            </a:r>
            <a:r>
              <a:rPr lang="en-US" sz="1600" dirty="0" err="1">
                <a:solidFill>
                  <a:srgbClr val="FFFFFF"/>
                </a:solidFill>
              </a:rPr>
              <a:t>hivtb.pdf</a:t>
            </a:r>
            <a:endParaRPr lang="en-US" sz="1600" dirty="0">
              <a:solidFill>
                <a:srgbClr val="FFFFFF"/>
              </a:solidFill>
            </a:endParaRPr>
          </a:p>
          <a:p>
            <a:pPr algn="just"/>
            <a:endParaRPr lang="en-US" sz="1600" dirty="0">
              <a:solidFill>
                <a:srgbClr val="FFFFFF"/>
              </a:solidFill>
            </a:endParaRPr>
          </a:p>
          <a:p>
            <a:pPr algn="just"/>
            <a:r>
              <a:rPr lang="en-US" sz="1600" dirty="0">
                <a:solidFill>
                  <a:srgbClr val="FFFFFF"/>
                </a:solidFill>
              </a:rPr>
              <a:t>CDC. HIV/AIDS Surveillance Report. 2011 vol.23.</a:t>
            </a:r>
          </a:p>
          <a:p>
            <a:pPr algn="just"/>
            <a:r>
              <a:rPr lang="en-US" sz="1600" dirty="0">
                <a:solidFill>
                  <a:srgbClr val="FFFFFF"/>
                </a:solidFill>
              </a:rPr>
              <a:t>http://</a:t>
            </a:r>
            <a:r>
              <a:rPr lang="en-US" sz="1600" dirty="0" err="1">
                <a:solidFill>
                  <a:srgbClr val="FFFFFF"/>
                </a:solidFill>
              </a:rPr>
              <a:t>www.cdc.gov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hiv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pdf</a:t>
            </a:r>
            <a:r>
              <a:rPr lang="en-US" sz="1600" dirty="0">
                <a:solidFill>
                  <a:srgbClr val="FFFFFF"/>
                </a:solidFill>
              </a:rPr>
              <a:t>/statitics_2011_HIV_Surveillance_Report_vol_23.pdf</a:t>
            </a:r>
          </a:p>
          <a:p>
            <a:pPr algn="just"/>
            <a:endParaRPr lang="en-US" sz="1600" dirty="0"/>
          </a:p>
          <a:p>
            <a:pPr algn="just">
              <a:buClr>
                <a:srgbClr val="CC9B00"/>
              </a:buClr>
            </a:pPr>
            <a:r>
              <a:rPr lang="nl-NL" sz="1600" dirty="0" err="1">
                <a:solidFill>
                  <a:srgbClr val="FFFFFF"/>
                </a:solidFill>
              </a:rPr>
              <a:t>Lifson</a:t>
            </a:r>
            <a:r>
              <a:rPr lang="nl-NL" sz="1600" dirty="0">
                <a:solidFill>
                  <a:srgbClr val="FFFFFF"/>
                </a:solidFill>
              </a:rPr>
              <a:t> A, </a:t>
            </a:r>
            <a:r>
              <a:rPr lang="nl-NL" sz="1600" dirty="0" err="1">
                <a:solidFill>
                  <a:srgbClr val="FFFFFF"/>
                </a:solidFill>
              </a:rPr>
              <a:t>Neuhaus</a:t>
            </a:r>
            <a:r>
              <a:rPr lang="nl-NL" sz="1600" dirty="0">
                <a:solidFill>
                  <a:srgbClr val="FFFFFF"/>
                </a:solidFill>
              </a:rPr>
              <a:t> J, </a:t>
            </a:r>
            <a:r>
              <a:rPr lang="nl-NL" sz="1600" dirty="0" err="1">
                <a:solidFill>
                  <a:srgbClr val="FFFFFF"/>
                </a:solidFill>
              </a:rPr>
              <a:t>Arribas</a:t>
            </a:r>
            <a:r>
              <a:rPr lang="nl-NL" sz="1600" dirty="0">
                <a:solidFill>
                  <a:srgbClr val="FFFFFF"/>
                </a:solidFill>
              </a:rPr>
              <a:t> JR, van den Berg-Wolf M, </a:t>
            </a:r>
            <a:r>
              <a:rPr lang="nl-NL" sz="1600" dirty="0" err="1">
                <a:solidFill>
                  <a:srgbClr val="FFFFFF"/>
                </a:solidFill>
              </a:rPr>
              <a:t>Labriola</a:t>
            </a:r>
            <a:r>
              <a:rPr lang="nl-NL" sz="1600" dirty="0">
                <a:solidFill>
                  <a:srgbClr val="FFFFFF"/>
                </a:solidFill>
              </a:rPr>
              <a:t> AM, Read TR, </a:t>
            </a:r>
            <a:r>
              <a:rPr lang="en-US" sz="1600" dirty="0">
                <a:solidFill>
                  <a:srgbClr val="FFFFFF"/>
                </a:solidFill>
              </a:rPr>
              <a:t>INSIGHT SMART Study Group: Smoking-related health risks among person with HIV in the Strategies for Management of Antiretroviral Therapy clinical trial. Am J Public Health 2010, 100:1896-1903.</a:t>
            </a:r>
            <a:endParaRPr lang="it-IT" sz="1600" dirty="0">
              <a:solidFill>
                <a:srgbClr val="FFFFFF"/>
              </a:solidFill>
            </a:endParaRPr>
          </a:p>
          <a:p>
            <a:pPr algn="just">
              <a:buClr>
                <a:srgbClr val="CC9B00"/>
              </a:buClr>
            </a:pPr>
            <a:endParaRPr lang="en-US" sz="1600" dirty="0" smtClean="0">
              <a:solidFill>
                <a:srgbClr val="FFFFFF"/>
              </a:solidFill>
            </a:endParaRPr>
          </a:p>
          <a:p>
            <a:pPr algn="just"/>
            <a:r>
              <a:rPr lang="en-US" sz="1600" dirty="0">
                <a:solidFill>
                  <a:srgbClr val="FFFFFF"/>
                </a:solidFill>
              </a:rPr>
              <a:t>Smoking Cessation</a:t>
            </a:r>
          </a:p>
          <a:p>
            <a:pPr algn="just"/>
            <a:r>
              <a:rPr lang="en-US" sz="1600" dirty="0">
                <a:solidFill>
                  <a:srgbClr val="FFFFFF"/>
                </a:solidFill>
              </a:rPr>
              <a:t>http://</a:t>
            </a:r>
            <a:r>
              <a:rPr lang="en-US" sz="1600" dirty="0" err="1">
                <a:solidFill>
                  <a:srgbClr val="FFFFFF"/>
                </a:solidFill>
              </a:rPr>
              <a:t>hab.hrsa.gov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deliverhivaidscare</a:t>
            </a:r>
            <a:r>
              <a:rPr lang="en-US" sz="1600" dirty="0">
                <a:solidFill>
                  <a:srgbClr val="FFFFFF"/>
                </a:solidFill>
              </a:rPr>
              <a:t>/clinicalguide11/cg-308_smoking_cessation.html</a:t>
            </a:r>
          </a:p>
          <a:p>
            <a:pPr algn="just">
              <a:buClr>
                <a:srgbClr val="CC9B00"/>
              </a:buClr>
            </a:pPr>
            <a:endParaRPr lang="en-US" sz="1600" dirty="0" smtClean="0">
              <a:solidFill>
                <a:srgbClr val="FFFFFF"/>
              </a:solidFill>
            </a:endParaRPr>
          </a:p>
          <a:p>
            <a:pPr algn="just">
              <a:buClr>
                <a:srgbClr val="CC9B00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Smoking </a:t>
            </a:r>
            <a:r>
              <a:rPr lang="en-US" sz="1600" dirty="0">
                <a:solidFill>
                  <a:srgbClr val="FFFFFF"/>
                </a:solidFill>
              </a:rPr>
              <a:t>and Tobacco Use: HIV and Smoking. </a:t>
            </a:r>
          </a:p>
          <a:p>
            <a:pPr algn="just">
              <a:buClr>
                <a:srgbClr val="CC9B00"/>
              </a:buClr>
            </a:pPr>
            <a:r>
              <a:rPr lang="en-US" sz="1600" dirty="0">
                <a:solidFill>
                  <a:srgbClr val="FFFFFF"/>
                </a:solidFill>
              </a:rPr>
              <a:t>http://</a:t>
            </a:r>
            <a:r>
              <a:rPr lang="en-US" sz="1600" dirty="0" err="1">
                <a:solidFill>
                  <a:srgbClr val="FFFFFF"/>
                </a:solidFill>
              </a:rPr>
              <a:t>aids.gov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hiv</a:t>
            </a:r>
            <a:r>
              <a:rPr lang="en-US" sz="1600" dirty="0">
                <a:solidFill>
                  <a:srgbClr val="FFFFFF"/>
                </a:solidFill>
              </a:rPr>
              <a:t>-aids-basics/staying-healthy-with-</a:t>
            </a:r>
            <a:r>
              <a:rPr lang="en-US" sz="1600" dirty="0" err="1">
                <a:solidFill>
                  <a:srgbClr val="FFFFFF"/>
                </a:solidFill>
              </a:rPr>
              <a:t>hiv</a:t>
            </a:r>
            <a:r>
              <a:rPr lang="en-US" sz="1600" dirty="0">
                <a:solidFill>
                  <a:srgbClr val="FFFFFF"/>
                </a:solidFill>
              </a:rPr>
              <a:t>-aids/taking-care-of-yourself/smoking-tobacco-use/</a:t>
            </a:r>
          </a:p>
          <a:p>
            <a:pPr algn="just"/>
            <a:endParaRPr lang="de-DE" sz="1600" dirty="0" smtClean="0">
              <a:solidFill>
                <a:srgbClr val="FFFFFF"/>
              </a:solidFill>
            </a:endParaRPr>
          </a:p>
          <a:p>
            <a:pPr algn="just"/>
            <a:r>
              <a:rPr lang="de-DE" sz="1600" dirty="0" smtClean="0">
                <a:solidFill>
                  <a:srgbClr val="FFFFFF"/>
                </a:solidFill>
              </a:rPr>
              <a:t>Van </a:t>
            </a:r>
            <a:r>
              <a:rPr lang="de-DE" sz="1600" dirty="0">
                <a:solidFill>
                  <a:srgbClr val="FFFFFF"/>
                </a:solidFill>
              </a:rPr>
              <a:t>Zyl-Smit RN, Brunet L, Pai M, Yew WW. </a:t>
            </a:r>
            <a:r>
              <a:rPr lang="en-US" sz="1600" dirty="0">
                <a:solidFill>
                  <a:srgbClr val="FFFFFF"/>
                </a:solidFill>
              </a:rPr>
              <a:t>The convergence of the global smoking, COPD, Tuberculosis, HIV, and respiratory infection epidemics. Infect Dis </a:t>
            </a:r>
            <a:r>
              <a:rPr lang="en-US" sz="1600" dirty="0" err="1">
                <a:solidFill>
                  <a:srgbClr val="FFFFFF"/>
                </a:solidFill>
              </a:rPr>
              <a:t>Clin</a:t>
            </a:r>
            <a:r>
              <a:rPr lang="en-US" sz="1600" dirty="0">
                <a:solidFill>
                  <a:srgbClr val="FFFFFF"/>
                </a:solidFill>
              </a:rPr>
              <a:t> North Am. 2010 September ; 24(3): 693–703</a:t>
            </a:r>
          </a:p>
          <a:p>
            <a:pPr algn="just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References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47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204075" cy="5207000"/>
          </a:xfrm>
          <a:prstGeom prst="rect">
            <a:avLst/>
          </a:prstGeom>
          <a:noFill/>
          <a:ln w="28575">
            <a:solidFill>
              <a:srgbClr val="E2AC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990600"/>
            <a:ext cx="6858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Thoughtful reflection is how the human brain begins to store newly acquired information into long term </a:t>
            </a:r>
            <a:r>
              <a:rPr lang="en-US" sz="3600" dirty="0" smtClean="0">
                <a:solidFill>
                  <a:schemeClr val="bg1"/>
                </a:solidFill>
              </a:rPr>
              <a:t>memory.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”</a:t>
            </a:r>
            <a:r>
              <a:rPr lang="en-US" sz="3600" dirty="0" smtClean="0">
                <a:latin typeface="Calibri" pitchFamily="34" charset="0"/>
              </a:rPr>
              <a:t> </a:t>
            </a:r>
            <a:endParaRPr lang="en-US" sz="3600" dirty="0">
              <a:solidFill>
                <a:srgbClr val="17375E"/>
              </a:solidFill>
              <a:latin typeface="Calibri" pitchFamily="34" charset="0"/>
            </a:endParaRPr>
          </a:p>
          <a:p>
            <a:endParaRPr lang="en-US" sz="3600" dirty="0">
              <a:solidFill>
                <a:srgbClr val="17375E"/>
              </a:solidFill>
              <a:latin typeface="Calibri" pitchFamily="34" charset="0"/>
            </a:endParaRPr>
          </a:p>
          <a:p>
            <a:endParaRPr lang="en-US" sz="3600" dirty="0">
              <a:solidFill>
                <a:srgbClr val="17375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0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8" name="Picture 4" descr="K:\Dental\Conferences\IWLC 2010\Pictures\IMG_4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346" y="2758076"/>
            <a:ext cx="5276485" cy="3517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:\Dental\Conferences\IWLC 2010\Pictures\IMG_4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700" y="2557825"/>
            <a:ext cx="5421560" cy="36143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:\Dental\Conferences\IWLC 2010\Pictures\IMG_4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400" y="990600"/>
            <a:ext cx="5735236" cy="3152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K:\Dental\Conferences\IWLC 2010\Pictures\IMG_51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4054" y="587335"/>
            <a:ext cx="5364530" cy="3260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6313" y="2742239"/>
            <a:ext cx="499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324600"/>
            <a:ext cx="266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irambob@umaryland.edu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95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066800"/>
            <a:ext cx="4953000" cy="49946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719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solidFill>
                  <a:schemeClr val="bg1"/>
                </a:solidFill>
              </a:rPr>
              <a:t>TB or not TB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59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7439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C9B00"/>
              </a:buClr>
            </a:pPr>
            <a:r>
              <a:rPr lang="en-US" sz="3200" dirty="0">
                <a:solidFill>
                  <a:schemeClr val="bg1"/>
                </a:solidFill>
              </a:rPr>
              <a:t>According to </a:t>
            </a:r>
            <a:r>
              <a:rPr lang="en-US" sz="3200" dirty="0" smtClean="0">
                <a:solidFill>
                  <a:schemeClr val="bg1"/>
                </a:solidFill>
              </a:rPr>
              <a:t>WHO (2012), </a:t>
            </a:r>
            <a:r>
              <a:rPr lang="en-US" sz="3200" dirty="0">
                <a:solidFill>
                  <a:schemeClr val="bg1"/>
                </a:solidFill>
              </a:rPr>
              <a:t>TB remains a major global health </a:t>
            </a:r>
            <a:r>
              <a:rPr lang="en-US" sz="3200" dirty="0" smtClean="0">
                <a:solidFill>
                  <a:schemeClr val="bg1"/>
                </a:solidFill>
              </a:rPr>
              <a:t>problem 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8.6 million new TB </a:t>
            </a:r>
            <a:r>
              <a:rPr lang="en-US" sz="3200" b="1" dirty="0" smtClean="0">
                <a:solidFill>
                  <a:srgbClr val="FF0000"/>
                </a:solidFill>
              </a:rPr>
              <a:t>cases)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chemeClr val="bg1"/>
                </a:solidFill>
              </a:rPr>
              <a:t>It ranks as the 2</a:t>
            </a:r>
            <a:r>
              <a:rPr lang="en-US" sz="3200" baseline="30000" dirty="0">
                <a:solidFill>
                  <a:schemeClr val="bg1"/>
                </a:solidFill>
              </a:rPr>
              <a:t>nd</a:t>
            </a:r>
            <a:r>
              <a:rPr lang="en-US" sz="3200" dirty="0">
                <a:solidFill>
                  <a:schemeClr val="bg1"/>
                </a:solidFill>
              </a:rPr>
              <a:t>  leading cause of death from an infectious disease </a:t>
            </a:r>
            <a:r>
              <a:rPr lang="en-US" sz="3200" dirty="0" smtClean="0">
                <a:solidFill>
                  <a:schemeClr val="bg1"/>
                </a:solidFill>
              </a:rPr>
              <a:t>worldwide, </a:t>
            </a:r>
            <a:r>
              <a:rPr lang="en-US" sz="3200" dirty="0">
                <a:solidFill>
                  <a:schemeClr val="bg1"/>
                </a:solidFill>
              </a:rPr>
              <a:t>after </a:t>
            </a:r>
            <a:r>
              <a:rPr lang="en-US" sz="3200" dirty="0" smtClean="0">
                <a:solidFill>
                  <a:schemeClr val="bg1"/>
                </a:solidFill>
              </a:rPr>
              <a:t>HIV</a:t>
            </a:r>
            <a:r>
              <a:rPr lang="en-US" sz="3200" dirty="0" smtClean="0">
                <a:solidFill>
                  <a:srgbClr val="FFFFFF"/>
                </a:solidFill>
              </a:rPr>
              <a:t>. </a:t>
            </a:r>
            <a:endParaRPr lang="en-US" sz="3200" dirty="0">
              <a:solidFill>
                <a:srgbClr val="FFFFFF"/>
              </a:solidFill>
            </a:endParaRPr>
          </a:p>
          <a:p>
            <a:pPr algn="just">
              <a:buClr>
                <a:srgbClr val="CC9B00"/>
              </a:buClr>
            </a:pP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2" descr="http://s1.hubimg.com/u/4107764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209800" cy="182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167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TB or not TB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575" y="1600200"/>
            <a:ext cx="757555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FF"/>
                </a:solidFill>
              </a:rPr>
              <a:t>TB </a:t>
            </a:r>
            <a:r>
              <a:rPr lang="en-US" sz="2800" dirty="0">
                <a:solidFill>
                  <a:srgbClr val="FFFFFF"/>
                </a:solidFill>
              </a:rPr>
              <a:t>is caused </a:t>
            </a:r>
            <a:r>
              <a:rPr lang="en-US" sz="2800" dirty="0" smtClean="0">
                <a:solidFill>
                  <a:srgbClr val="FFFFFF"/>
                </a:solidFill>
              </a:rPr>
              <a:t>by </a:t>
            </a:r>
            <a:r>
              <a:rPr lang="en-US" sz="2800" b="1" i="1" dirty="0" smtClean="0">
                <a:solidFill>
                  <a:srgbClr val="FF0000"/>
                </a:solidFill>
              </a:rPr>
              <a:t>Mycobacterium </a:t>
            </a:r>
            <a:r>
              <a:rPr lang="en-US" sz="2800" b="1" i="1" dirty="0">
                <a:solidFill>
                  <a:srgbClr val="FF0000"/>
                </a:solidFill>
              </a:rPr>
              <a:t>tuberculosis</a:t>
            </a:r>
            <a:r>
              <a:rPr lang="en-US" sz="2800" dirty="0">
                <a:solidFill>
                  <a:srgbClr val="FFFFFF"/>
                </a:solidFill>
              </a:rPr>
              <a:t>, which can be present as either latent infection or active disease.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FF"/>
                </a:solidFill>
              </a:rPr>
              <a:t>Latent </a:t>
            </a:r>
            <a:r>
              <a:rPr lang="en-US" sz="2800" dirty="0">
                <a:solidFill>
                  <a:srgbClr val="FFFFFF"/>
                </a:solidFill>
              </a:rPr>
              <a:t>TB infection means that TB bacteria are living in the body but not causing any symptoms.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FF"/>
                </a:solidFill>
              </a:rPr>
              <a:t>People </a:t>
            </a:r>
            <a:r>
              <a:rPr lang="en-US" sz="2800" dirty="0">
                <a:solidFill>
                  <a:srgbClr val="FFFFFF"/>
                </a:solidFill>
              </a:rPr>
              <a:t>with latent TB infection are not sick, do not have symptoms, and cannot spread the disease. </a:t>
            </a:r>
          </a:p>
        </p:txBody>
      </p:sp>
      <p:pic>
        <p:nvPicPr>
          <p:cNvPr id="7" name="Picture 2" descr="http://s1.hubimg.com/u/4107764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209800" cy="182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461821"/>
            <a:ext cx="711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www.cdc.gov/hiv/resources/factsheets/PDF/hivtb.pdf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7873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TB or not TB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7575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TB </a:t>
            </a:r>
            <a:r>
              <a:rPr lang="en-US" sz="2400" dirty="0">
                <a:solidFill>
                  <a:schemeClr val="bg1"/>
                </a:solidFill>
              </a:rPr>
              <a:t>disease means that the bacteria are multiplying and are destroying body tissues; if not diagnosed and treated properly, </a:t>
            </a:r>
            <a:r>
              <a:rPr lang="en-US" sz="2400" b="1" dirty="0">
                <a:solidFill>
                  <a:srgbClr val="FF0000"/>
                </a:solidFill>
              </a:rPr>
              <a:t>it can be </a:t>
            </a:r>
            <a:r>
              <a:rPr lang="en-US" sz="2400" b="1" dirty="0" smtClean="0">
                <a:solidFill>
                  <a:srgbClr val="FF0000"/>
                </a:solidFill>
              </a:rPr>
              <a:t>fatal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1.3 million </a:t>
            </a:r>
            <a:r>
              <a:rPr lang="en-US" sz="2400" dirty="0" smtClean="0">
                <a:solidFill>
                  <a:srgbClr val="FFFFFF"/>
                </a:solidFill>
              </a:rPr>
              <a:t>deaths in 2012).</a:t>
            </a:r>
          </a:p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People </a:t>
            </a:r>
            <a:r>
              <a:rPr lang="en-US" sz="2400" dirty="0">
                <a:solidFill>
                  <a:schemeClr val="bg1"/>
                </a:solidFill>
              </a:rPr>
              <a:t>with TB disease are sick, do have symptoms, and can spread the disease. Only TB disease is infectious; latent TB infection is not.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TB </a:t>
            </a:r>
            <a:r>
              <a:rPr lang="en-US" sz="2400" dirty="0">
                <a:solidFill>
                  <a:schemeClr val="bg1"/>
                </a:solidFill>
              </a:rPr>
              <a:t>disease of the lungs or airways can be spread from person to person through the air when a person with TB disease coughs, sneezes, speaks, or sings.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6324600"/>
            <a:ext cx="711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www.cdc.gov/hiv/resources/factsheets/PDF/hivtb.pdf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 descr="http://images.radiopaedia.org/images/153551/e7cbee5aef2aeead8ed91abc94836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1" t="2680" r="2282" b="3523"/>
          <a:stretch/>
        </p:blipFill>
        <p:spPr bwMode="auto">
          <a:xfrm>
            <a:off x="6705600" y="4419600"/>
            <a:ext cx="1431925" cy="187826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7046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TB or not TB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382000" cy="506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29000" y="1676400"/>
            <a:ext cx="2819400" cy="3970318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A bad </a:t>
            </a:r>
            <a:r>
              <a:rPr lang="en-US" sz="2800" b="1" dirty="0" smtClean="0"/>
              <a:t>cough</a:t>
            </a:r>
            <a:endParaRPr lang="en-US" sz="2800" b="1" dirty="0"/>
          </a:p>
          <a:p>
            <a:pPr lvl="0"/>
            <a:r>
              <a:rPr lang="en-US" sz="2800" b="1" dirty="0" smtClean="0"/>
              <a:t>Chest Pain</a:t>
            </a:r>
            <a:endParaRPr lang="en-US" sz="2800" b="1" dirty="0"/>
          </a:p>
          <a:p>
            <a:pPr lvl="0"/>
            <a:r>
              <a:rPr lang="en-US" sz="2800" b="1" dirty="0" smtClean="0"/>
              <a:t>Weakness </a:t>
            </a:r>
          </a:p>
          <a:p>
            <a:pPr lvl="0"/>
            <a:r>
              <a:rPr lang="en-US" sz="2800" b="1" dirty="0" smtClean="0"/>
              <a:t>Fatigue</a:t>
            </a:r>
            <a:endParaRPr lang="en-US" sz="2800" b="1" dirty="0"/>
          </a:p>
          <a:p>
            <a:pPr lvl="0"/>
            <a:r>
              <a:rPr lang="en-US" sz="2800" b="1" dirty="0"/>
              <a:t>Weight loss</a:t>
            </a:r>
          </a:p>
          <a:p>
            <a:pPr lvl="0"/>
            <a:r>
              <a:rPr lang="en-US" sz="2800" b="1" dirty="0"/>
              <a:t>No appetite</a:t>
            </a:r>
          </a:p>
          <a:p>
            <a:pPr lvl="0"/>
            <a:r>
              <a:rPr lang="en-US" sz="2800" b="1" dirty="0"/>
              <a:t>Chills</a:t>
            </a:r>
          </a:p>
          <a:p>
            <a:pPr lvl="0"/>
            <a:r>
              <a:rPr lang="en-US" sz="2800" b="1" dirty="0"/>
              <a:t>Fever</a:t>
            </a:r>
          </a:p>
          <a:p>
            <a:pPr lvl="0"/>
            <a:r>
              <a:rPr lang="en-US" sz="2800" b="1" dirty="0"/>
              <a:t>Sweating at </a:t>
            </a:r>
            <a:r>
              <a:rPr lang="en-US" sz="2800" b="1" dirty="0" smtClean="0"/>
              <a:t>night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2810914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6" name="Picture 5" descr="http://drchetan.com/images/dental-drill-fea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41148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85800" y="50292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FFFF"/>
                </a:solidFill>
              </a:rPr>
              <a:t>Elective dental treatment should be deferred until the patient has been declared </a:t>
            </a:r>
            <a:r>
              <a:rPr lang="en-US" sz="2800" dirty="0" smtClean="0">
                <a:solidFill>
                  <a:srgbClr val="FFFFFF"/>
                </a:solidFill>
              </a:rPr>
              <a:t>non</a:t>
            </a:r>
            <a:r>
              <a:rPr lang="en-US" sz="2800" dirty="0">
                <a:solidFill>
                  <a:srgbClr val="FFFFFF"/>
                </a:solidFill>
              </a:rPr>
              <a:t>-infectious </a:t>
            </a:r>
            <a:r>
              <a:rPr lang="en-US" sz="2800" dirty="0" smtClean="0">
                <a:solidFill>
                  <a:srgbClr val="FFFFFF"/>
                </a:solidFill>
              </a:rPr>
              <a:t>by his/ </a:t>
            </a:r>
            <a:r>
              <a:rPr lang="en-US" sz="2800" dirty="0">
                <a:solidFill>
                  <a:srgbClr val="FFFFFF"/>
                </a:solidFill>
              </a:rPr>
              <a:t>her physician.</a:t>
            </a:r>
          </a:p>
        </p:txBody>
      </p:sp>
    </p:spTree>
    <p:extLst>
      <p:ext uri="{BB962C8B-B14F-4D97-AF65-F5344CB8AC3E}">
        <p14:creationId xmlns:p14="http://schemas.microsoft.com/office/powerpoint/2010/main" xmlns="" val="187953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wheel spokes="1"/>
      </p:transition>
    </mc:Choice>
    <mc:Fallback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0" y="65833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irambob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TB or not TB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8229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iagnosis </a:t>
            </a:r>
            <a:r>
              <a:rPr lang="en-US" sz="2800" dirty="0">
                <a:solidFill>
                  <a:schemeClr val="bg1"/>
                </a:solidFill>
              </a:rPr>
              <a:t>delay and non-completion of treatment are two central behavioral </a:t>
            </a:r>
            <a:r>
              <a:rPr lang="en-US" sz="2800" dirty="0" smtClean="0">
                <a:solidFill>
                  <a:schemeClr val="bg1"/>
                </a:solidFill>
              </a:rPr>
              <a:t>challenges for TB control.</a:t>
            </a:r>
          </a:p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Patients are expected to seek care and complete treatment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Clr>
                <a:srgbClr val="CC9B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Success </a:t>
            </a:r>
            <a:r>
              <a:rPr lang="en-US" sz="2800" dirty="0">
                <a:solidFill>
                  <a:schemeClr val="bg1"/>
                </a:solidFill>
              </a:rPr>
              <a:t>in TB detection and treatment requires specific behaviors from patients and health care providers within contexts that facilitate those practices.</a:t>
            </a:r>
          </a:p>
        </p:txBody>
      </p:sp>
      <p:pic>
        <p:nvPicPr>
          <p:cNvPr id="10" name="Picture 9" descr="http://images.radiopaedia.org/images/153551/e7cbee5aef2aeead8ed91abc94836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1" t="2680" r="2282" b="3523"/>
          <a:stretch/>
        </p:blipFill>
        <p:spPr bwMode="auto">
          <a:xfrm>
            <a:off x="7162800" y="4648200"/>
            <a:ext cx="1431925" cy="187826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3829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1096</Words>
  <Application>Microsoft Macintosh PowerPoint</Application>
  <PresentationFormat>On-screen Show (4:3)</PresentationFormat>
  <Paragraphs>130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GP6</dc:title>
  <dc:creator>Rambob, Isabel M.</dc:creator>
  <cp:lastModifiedBy>sahoo</cp:lastModifiedBy>
  <cp:revision>179</cp:revision>
  <dcterms:created xsi:type="dcterms:W3CDTF">2013-04-26T12:50:13Z</dcterms:created>
  <dcterms:modified xsi:type="dcterms:W3CDTF">2014-10-31T13:08:40Z</dcterms:modified>
</cp:coreProperties>
</file>