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0"/>
  </p:notesMasterIdLst>
  <p:sldIdLst>
    <p:sldId id="374" r:id="rId2"/>
    <p:sldId id="265" r:id="rId3"/>
    <p:sldId id="266" r:id="rId4"/>
    <p:sldId id="259" r:id="rId5"/>
    <p:sldId id="278" r:id="rId6"/>
    <p:sldId id="279" r:id="rId7"/>
    <p:sldId id="330" r:id="rId8"/>
    <p:sldId id="291" r:id="rId9"/>
    <p:sldId id="358" r:id="rId10"/>
    <p:sldId id="267" r:id="rId11"/>
    <p:sldId id="362" r:id="rId12"/>
    <p:sldId id="376" r:id="rId13"/>
    <p:sldId id="260" r:id="rId14"/>
    <p:sldId id="271" r:id="rId15"/>
    <p:sldId id="348" r:id="rId16"/>
    <p:sldId id="347" r:id="rId17"/>
    <p:sldId id="351" r:id="rId18"/>
    <p:sldId id="356" r:id="rId19"/>
    <p:sldId id="268" r:id="rId20"/>
    <p:sldId id="377" r:id="rId21"/>
    <p:sldId id="375" r:id="rId22"/>
    <p:sldId id="258" r:id="rId23"/>
    <p:sldId id="257" r:id="rId24"/>
    <p:sldId id="264" r:id="rId25"/>
    <p:sldId id="341" r:id="rId26"/>
    <p:sldId id="359" r:id="rId27"/>
    <p:sldId id="350" r:id="rId28"/>
    <p:sldId id="370" r:id="rId29"/>
    <p:sldId id="371" r:id="rId30"/>
    <p:sldId id="372" r:id="rId31"/>
    <p:sldId id="366" r:id="rId32"/>
    <p:sldId id="367" r:id="rId33"/>
    <p:sldId id="368" r:id="rId34"/>
    <p:sldId id="373" r:id="rId35"/>
    <p:sldId id="369" r:id="rId36"/>
    <p:sldId id="364" r:id="rId37"/>
    <p:sldId id="357" r:id="rId38"/>
    <p:sldId id="365" r:id="rId39"/>
    <p:sldId id="342" r:id="rId40"/>
    <p:sldId id="270" r:id="rId41"/>
    <p:sldId id="354" r:id="rId42"/>
    <p:sldId id="355" r:id="rId43"/>
    <p:sldId id="353" r:id="rId44"/>
    <p:sldId id="352" r:id="rId45"/>
    <p:sldId id="285" r:id="rId46"/>
    <p:sldId id="349" r:id="rId47"/>
    <p:sldId id="345" r:id="rId48"/>
    <p:sldId id="323" r:id="rId49"/>
    <p:sldId id="288" r:id="rId50"/>
    <p:sldId id="319" r:id="rId51"/>
    <p:sldId id="320" r:id="rId52"/>
    <p:sldId id="321" r:id="rId53"/>
    <p:sldId id="322" r:id="rId54"/>
    <p:sldId id="327" r:id="rId55"/>
    <p:sldId id="299" r:id="rId56"/>
    <p:sldId id="301" r:id="rId57"/>
    <p:sldId id="303" r:id="rId58"/>
    <p:sldId id="304" r:id="rId5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CE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 autoAdjust="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r">
              <a:defRPr sz="1200"/>
            </a:lvl1pPr>
          </a:lstStyle>
          <a:p>
            <a:fld id="{051125A3-6BD5-41B4-846E-B686FE76030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8" tIns="46464" rIns="92928" bIns="464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2928" tIns="46464" rIns="92928" bIns="464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13763" cy="465455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r">
              <a:defRPr sz="1200"/>
            </a:lvl1pPr>
          </a:lstStyle>
          <a:p>
            <a:fld id="{8D13150B-4C3F-4BC0-8774-828D0A0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Immunoblot</a:t>
            </a:r>
            <a:r>
              <a:rPr lang="en-US" dirty="0" smtClean="0"/>
              <a:t> analysis and immunofluorescence microscopy reveal that IL-4 induces pore-forming claudin-2 expression and localization at the TJs. Claudin-2</a:t>
            </a:r>
            <a:r>
              <a:rPr lang="en-US" baseline="0" dirty="0" smtClean="0"/>
              <a:t> </a:t>
            </a:r>
            <a:r>
              <a:rPr lang="en-US" dirty="0" smtClean="0"/>
              <a:t>is characterized as forming pores for </a:t>
            </a:r>
            <a:r>
              <a:rPr lang="en-US" dirty="0" err="1" smtClean="0"/>
              <a:t>cations</a:t>
            </a:r>
            <a:r>
              <a:rPr lang="en-US" dirty="0" smtClean="0"/>
              <a:t>, but not for macromolecules such as</a:t>
            </a:r>
          </a:p>
          <a:p>
            <a:r>
              <a:rPr lang="en-US" dirty="0" smtClean="0"/>
              <a:t>dextran, suggesting the presence of additional mechanisms.</a:t>
            </a:r>
          </a:p>
          <a:p>
            <a:endParaRPr lang="en-US" dirty="0" smtClean="0"/>
          </a:p>
          <a:p>
            <a:r>
              <a:rPr lang="en-US" dirty="0"/>
              <a:t>Interleukin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study has demonstrated that this cytokine induces </a:t>
            </a:r>
            <a:r>
              <a:rPr lang="en-US" dirty="0" err="1" smtClean="0"/>
              <a:t>claudin</a:t>
            </a:r>
            <a:r>
              <a:rPr lang="en-US" dirty="0" smtClean="0"/>
              <a:t> expression. In intestinal T84 cells, IL-17 increases 2 </a:t>
            </a:r>
            <a:r>
              <a:rPr lang="en-US" dirty="0" err="1" smtClean="0"/>
              <a:t>claudin</a:t>
            </a:r>
            <a:r>
              <a:rPr lang="en-US" dirty="0" smtClean="0"/>
              <a:t> isoforms, claudin-1 and -2, which have </a:t>
            </a:r>
            <a:r>
              <a:rPr lang="en-US" baseline="0" dirty="0" smtClean="0">
                <a:solidFill>
                  <a:srgbClr val="FF0000"/>
                </a:solidFill>
              </a:rPr>
              <a:t>opposing effects </a:t>
            </a:r>
            <a:r>
              <a:rPr lang="en-US" dirty="0" smtClean="0"/>
              <a:t>on TJ integrity: claudin-1 is categorized as a barrier-forming isoform, while claudin-2 forms </a:t>
            </a:r>
            <a:r>
              <a:rPr lang="en-US" dirty="0" err="1" smtClean="0"/>
              <a:t>cation</a:t>
            </a:r>
            <a:r>
              <a:rPr lang="en-US" dirty="0" smtClean="0"/>
              <a:t>-selective pores. As a consequence of the increases in claudin-1 and -2 induced by IL-17, the cells exhibit increased TER and decreased </a:t>
            </a:r>
            <a:r>
              <a:rPr lang="en-US" dirty="0" err="1" smtClean="0"/>
              <a:t>mannitol</a:t>
            </a:r>
            <a:r>
              <a:rPr lang="en-US" dirty="0" smtClean="0"/>
              <a:t> (</a:t>
            </a:r>
            <a:r>
              <a:rPr lang="zh-CN" altLang="en-US" dirty="0" smtClean="0"/>
              <a:t>甘露醇</a:t>
            </a:r>
            <a:r>
              <a:rPr lang="en-US" dirty="0" smtClean="0"/>
              <a:t>) permeability.</a:t>
            </a:r>
          </a:p>
          <a:p>
            <a:r>
              <a:rPr lang="en-US" dirty="0">
                <a:solidFill>
                  <a:schemeClr val="dk1"/>
                </a:solidFill>
                <a:latin typeface="Times New Roman"/>
                <a:ea typeface="宋体"/>
                <a:cs typeface="Times New Roman"/>
              </a:rPr>
              <a:t>EHEC,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宋体"/>
                <a:cs typeface="Times New Roman"/>
              </a:rPr>
              <a:t>Enterohemorrhagic</a:t>
            </a:r>
            <a:r>
              <a:rPr lang="en-US" dirty="0">
                <a:solidFill>
                  <a:schemeClr val="dk1"/>
                </a:solidFill>
                <a:latin typeface="Times New Roman"/>
                <a:ea typeface="宋体"/>
                <a:cs typeface="Times New Roman"/>
              </a:rPr>
              <a:t> Escherichia coli,</a:t>
            </a:r>
          </a:p>
          <a:p>
            <a:r>
              <a:rPr lang="en-US" dirty="0" smtClean="0"/>
              <a:t>TGF---Transforming growth factor</a:t>
            </a:r>
          </a:p>
          <a:p>
            <a:r>
              <a:rPr lang="en-US" dirty="0" smtClean="0"/>
              <a:t>EGF---Epidermal growth factor</a:t>
            </a:r>
          </a:p>
          <a:p>
            <a:r>
              <a:rPr lang="en-US" dirty="0" smtClean="0"/>
              <a:t>the effects of TGF-a on the intestinal barrier are reportedly controversial</a:t>
            </a:r>
          </a:p>
          <a:p>
            <a:r>
              <a:rPr lang="en-US" dirty="0" smtClean="0"/>
              <a:t>TGF-b decreases the </a:t>
            </a:r>
            <a:r>
              <a:rPr lang="en-US" dirty="0" err="1" smtClean="0"/>
              <a:t>paracellular</a:t>
            </a:r>
            <a:r>
              <a:rPr lang="en-US" dirty="0" smtClean="0"/>
              <a:t> permeability with increased claudin-4 expression.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0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EGF: </a:t>
            </a:r>
            <a:r>
              <a:rPr lang="en-US" dirty="0"/>
              <a:t>Epidermal growth factor</a:t>
            </a:r>
          </a:p>
          <a:p>
            <a:r>
              <a:rPr lang="en-US" dirty="0"/>
              <a:t>TGF: Transforming growth factor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6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EE41D5-65F4-4C5D-BD74-5CB39A07505F}" type="slidenum">
              <a:rPr lang="en-US" altLang="en-US" smtClean="0">
                <a:latin typeface="Arial" pitchFamily="34" charset="0"/>
              </a:rPr>
              <a:pPr/>
              <a:t>22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940177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3" tIns="46456" rIns="92913" bIns="46456" anchor="b"/>
          <a:lstStyle/>
          <a:p>
            <a:pPr algn="r"/>
            <a:fld id="{16E3D7D6-2419-4559-AC10-46561DCA2F27}" type="slidenum">
              <a:rPr lang="ru-RU" altLang="en-US" sz="1200"/>
              <a:pPr algn="r"/>
              <a:t>22</a:t>
            </a:fld>
            <a:endParaRPr lang="ru-RU" altLang="en-US" sz="1200" dirty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283">
              <a:defRPr/>
            </a:pPr>
            <a:r>
              <a:rPr lang="en-US" dirty="0"/>
              <a:t>Cells were harvested at 12 hours after infection. Whole cell lysates were </a:t>
            </a:r>
            <a:r>
              <a:rPr lang="en-US" dirty="0" err="1"/>
              <a:t>immunoprecipitated</a:t>
            </a:r>
            <a:r>
              <a:rPr lang="en-US" dirty="0"/>
              <a:t> with specific antibodies against </a:t>
            </a:r>
            <a:r>
              <a:rPr lang="en-US" dirty="0" err="1"/>
              <a:t>occludin</a:t>
            </a:r>
            <a:r>
              <a:rPr lang="en-US" dirty="0"/>
              <a:t> (A) or ZO-1 (B), then blotted with the same antibody or with an </a:t>
            </a:r>
            <a:r>
              <a:rPr lang="en-US" dirty="0" err="1"/>
              <a:t>antiphosphoserine</a:t>
            </a:r>
            <a:r>
              <a:rPr lang="en-US" dirty="0"/>
              <a:t> (A) or </a:t>
            </a:r>
            <a:r>
              <a:rPr lang="en-US" dirty="0" err="1"/>
              <a:t>antiphosphotyrosine</a:t>
            </a:r>
            <a:r>
              <a:rPr lang="en-US" dirty="0"/>
              <a:t> (B) antibody. The upper panels are representative blots whereas the lower panels show means (SEM) for </a:t>
            </a:r>
            <a:r>
              <a:rPr lang="en-US" dirty="0" err="1"/>
              <a:t>densitometric</a:t>
            </a:r>
            <a:r>
              <a:rPr lang="en-US" dirty="0"/>
              <a:t> analyses, n=6. **p&lt;0.01; ***p&lt;0.001 compared with uninfected controls (by ANOVA).</a:t>
            </a:r>
          </a:p>
          <a:p>
            <a:pPr defTabSz="929283">
              <a:defRPr/>
            </a:pPr>
            <a:endParaRPr lang="en-US" dirty="0"/>
          </a:p>
          <a:p>
            <a:r>
              <a:rPr lang="en-US" dirty="0"/>
              <a:t>Streptococcus </a:t>
            </a:r>
            <a:r>
              <a:rPr lang="en-US" dirty="0" err="1"/>
              <a:t>thermophilus</a:t>
            </a:r>
            <a:r>
              <a:rPr lang="en-US" dirty="0"/>
              <a:t> and Lactobacillus acidophilus separately increase basal TER in Caco-2 cells. Further, the combination of two probiotics attenuates the barrier disruption induced by </a:t>
            </a:r>
            <a:r>
              <a:rPr lang="en-US" dirty="0" err="1"/>
              <a:t>enteroinvasive</a:t>
            </a:r>
            <a:r>
              <a:rPr lang="en-US" dirty="0"/>
              <a:t> E. coli in intestinal HT29/cl.19A cells [226]. The promotion and maintenance of phosphorylation in ZO-1 and </a:t>
            </a:r>
            <a:r>
              <a:rPr lang="en-US" dirty="0" err="1"/>
              <a:t>occludin</a:t>
            </a:r>
            <a:r>
              <a:rPr lang="en-US" dirty="0"/>
              <a:t> seem to be involved in the protective effects of the combined probiotics, although they did not alter TJ protein expression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Interferon </a:t>
            </a:r>
            <a:r>
              <a:rPr lang="en-US" altLang="zh-CN" dirty="0">
                <a:latin typeface="Times New Roman"/>
                <a:cs typeface="Times New Roman"/>
              </a:rPr>
              <a:t>γ</a:t>
            </a:r>
          </a:p>
          <a:p>
            <a:r>
              <a:rPr lang="en-US" dirty="0" smtClean="0"/>
              <a:t>Tumor necrosis factor</a:t>
            </a:r>
          </a:p>
          <a:p>
            <a:r>
              <a:rPr lang="en-US" dirty="0" err="1" smtClean="0"/>
              <a:t>Lymphotoxin</a:t>
            </a:r>
            <a:r>
              <a:rPr lang="en-US" dirty="0" smtClean="0"/>
              <a:t>-like inducible protein</a:t>
            </a:r>
          </a:p>
          <a:p>
            <a:r>
              <a:rPr lang="en-US" dirty="0" smtClean="0"/>
              <a:t>Myosin light chain</a:t>
            </a:r>
            <a:r>
              <a:rPr lang="en-US" baseline="0" dirty="0" smtClean="0"/>
              <a:t> kinase</a:t>
            </a:r>
          </a:p>
          <a:p>
            <a:r>
              <a:rPr lang="en-US" dirty="0" smtClean="0"/>
              <a:t>Phosphorylation</a:t>
            </a:r>
          </a:p>
          <a:p>
            <a:r>
              <a:rPr lang="en-US" dirty="0" err="1" smtClean="0"/>
              <a:t>Claudin</a:t>
            </a:r>
            <a:r>
              <a:rPr lang="en-US" dirty="0" smtClean="0"/>
              <a:t>-</a:t>
            </a:r>
            <a:r>
              <a:rPr lang="en-US" baseline="0" dirty="0" smtClean="0"/>
              <a:t> 2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3150B-4C3F-4BC0-8774-828D0A008F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0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A99E-6382-4E50-86B6-26F1B41A4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1819-9792-46BC-8148-DC71078A937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C57E-1EE3-4C09-9D87-B9CA2581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oleObject" Target="../embeddings/oleObject7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521700" cy="24384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Probiotic Approach for Mitigation of Stress Adverse Effects </a:t>
            </a:r>
            <a:endParaRPr lang="en-US" altLang="en-US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962400" y="3429000"/>
            <a:ext cx="43434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Iryna Sorokulova</a:t>
            </a:r>
            <a:r>
              <a:rPr lang="en-US" altLang="en-US" sz="1800"/>
              <a:t>, Ph.D., D.Sc.</a:t>
            </a:r>
          </a:p>
          <a:p>
            <a:pPr algn="r" eaLnBrk="1" hangingPunct="1">
              <a:buFontTx/>
              <a:buNone/>
            </a:pPr>
            <a:r>
              <a:rPr lang="en-US" altLang="en-US" sz="1800">
                <a:cs typeface="Times New Roman" pitchFamily="18" charset="0"/>
              </a:rPr>
              <a:t>Department of Anatomy, </a:t>
            </a:r>
          </a:p>
          <a:p>
            <a:pPr algn="r" eaLnBrk="1" hangingPunct="1">
              <a:buFontTx/>
              <a:buNone/>
            </a:pPr>
            <a:r>
              <a:rPr lang="en-US" altLang="en-US" sz="1800">
                <a:cs typeface="Times New Roman" pitchFamily="18" charset="0"/>
              </a:rPr>
              <a:t>Physiology and Pharmacology</a:t>
            </a:r>
          </a:p>
          <a:p>
            <a:pPr algn="r" eaLnBrk="1" hangingPunct="1">
              <a:buFontTx/>
              <a:buNone/>
            </a:pPr>
            <a:r>
              <a:rPr lang="en-US" altLang="en-US" sz="1800">
                <a:cs typeface="Times New Roman" pitchFamily="18" charset="0"/>
              </a:rPr>
              <a:t>109 Greene Hall</a:t>
            </a:r>
          </a:p>
          <a:p>
            <a:pPr algn="r" eaLnBrk="1" hangingPunct="1">
              <a:buFontTx/>
              <a:buNone/>
            </a:pPr>
            <a:r>
              <a:rPr lang="en-US" altLang="en-US" sz="1800">
                <a:cs typeface="Times New Roman" pitchFamily="18" charset="0"/>
              </a:rPr>
              <a:t>Auburn University, AL 36849</a:t>
            </a:r>
          </a:p>
          <a:p>
            <a:pPr algn="r" eaLnBrk="1" hangingPunct="1">
              <a:buFontTx/>
              <a:buNone/>
            </a:pPr>
            <a:r>
              <a:rPr lang="en-US" altLang="en-US" sz="1800">
                <a:cs typeface="Times New Roman" pitchFamily="18" charset="0"/>
              </a:rPr>
              <a:t>Telephone: 334-844-5307</a:t>
            </a:r>
          </a:p>
          <a:p>
            <a:pPr algn="r" eaLnBrk="1" hangingPunct="1">
              <a:buFontTx/>
              <a:buNone/>
            </a:pPr>
            <a:r>
              <a:rPr lang="en-US" altLang="en-US" sz="1800">
                <a:cs typeface="Times New Roman" pitchFamily="18" charset="0"/>
              </a:rPr>
              <a:t>FAX: 334-844-5388</a:t>
            </a:r>
          </a:p>
          <a:p>
            <a:pPr algn="r" eaLnBrk="1" hangingPunct="1">
              <a:buFontTx/>
              <a:buNone/>
            </a:pPr>
            <a:r>
              <a:rPr lang="en-US" altLang="en-US" sz="1800">
                <a:cs typeface="Times New Roman" pitchFamily="18" charset="0"/>
              </a:rPr>
              <a:t>e-mail: sorokib@auburn.edu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4100" name="Group 7"/>
          <p:cNvGrpSpPr>
            <a:grpSpLocks noChangeAspect="1"/>
          </p:cNvGrpSpPr>
          <p:nvPr/>
        </p:nvGrpSpPr>
        <p:grpSpPr bwMode="auto">
          <a:xfrm>
            <a:off x="533400" y="3429000"/>
            <a:ext cx="3124200" cy="2833688"/>
            <a:chOff x="336" y="2005"/>
            <a:chExt cx="1968" cy="1785"/>
          </a:xfrm>
        </p:grpSpPr>
        <p:sp useBgFill="1">
          <p:nvSpPr>
            <p:cNvPr id="4101" name="AutoShape 6"/>
            <p:cNvSpPr>
              <a:spLocks noChangeAspect="1" noChangeArrowheads="1" noTextEdit="1"/>
            </p:cNvSpPr>
            <p:nvPr/>
          </p:nvSpPr>
          <p:spPr bwMode="auto">
            <a:xfrm>
              <a:off x="336" y="2005"/>
              <a:ext cx="1968" cy="1785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05"/>
              <a:ext cx="1971" cy="1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2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44887" y="1564130"/>
            <a:ext cx="7994720" cy="4959941"/>
            <a:chOff x="125413" y="1159867"/>
            <a:chExt cx="4476838" cy="2819171"/>
          </a:xfrm>
        </p:grpSpPr>
        <p:pic>
          <p:nvPicPr>
            <p:cNvPr id="6148" name="Picture 4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10000"/>
            </a:blip>
            <a:srcRect/>
            <a:stretch>
              <a:fillRect/>
            </a:stretch>
          </p:blipFill>
          <p:spPr bwMode="auto">
            <a:xfrm>
              <a:off x="1722438" y="1300163"/>
              <a:ext cx="1274762" cy="1173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49" name="Picture 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10000"/>
            </a:blip>
            <a:srcRect/>
            <a:stretch>
              <a:fillRect/>
            </a:stretch>
          </p:blipFill>
          <p:spPr bwMode="auto">
            <a:xfrm>
              <a:off x="484188" y="1474788"/>
              <a:ext cx="1192212" cy="965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150" name="Rectangle 43"/>
            <p:cNvSpPr>
              <a:spLocks noChangeArrowheads="1"/>
            </p:cNvSpPr>
            <p:nvPr/>
          </p:nvSpPr>
          <p:spPr bwMode="auto">
            <a:xfrm>
              <a:off x="1366838" y="2574925"/>
              <a:ext cx="2067357" cy="275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/>
                <a:t>Intestinal epithelial cells</a:t>
              </a:r>
            </a:p>
          </p:txBody>
        </p:sp>
        <p:sp>
          <p:nvSpPr>
            <p:cNvPr id="6151" name="TextBox 44"/>
            <p:cNvSpPr txBox="1">
              <a:spLocks noChangeArrowheads="1"/>
            </p:cNvSpPr>
            <p:nvPr/>
          </p:nvSpPr>
          <p:spPr bwMode="auto">
            <a:xfrm>
              <a:off x="942975" y="2387600"/>
              <a:ext cx="206829" cy="22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 b="1"/>
                <a:t>1</a:t>
              </a:r>
            </a:p>
          </p:txBody>
        </p:sp>
        <p:sp>
          <p:nvSpPr>
            <p:cNvPr id="6152" name="Rectangle 45"/>
            <p:cNvSpPr>
              <a:spLocks noChangeArrowheads="1"/>
            </p:cNvSpPr>
            <p:nvPr/>
          </p:nvSpPr>
          <p:spPr bwMode="auto">
            <a:xfrm>
              <a:off x="2182813" y="2401889"/>
              <a:ext cx="206829" cy="22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 b="1"/>
                <a:t>2</a:t>
              </a:r>
            </a:p>
          </p:txBody>
        </p:sp>
        <p:sp>
          <p:nvSpPr>
            <p:cNvPr id="6153" name="Rectangle 46"/>
            <p:cNvSpPr>
              <a:spLocks noChangeArrowheads="1"/>
            </p:cNvSpPr>
            <p:nvPr/>
          </p:nvSpPr>
          <p:spPr bwMode="auto">
            <a:xfrm>
              <a:off x="3530600" y="2413001"/>
              <a:ext cx="206829" cy="22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 b="1"/>
                <a:t>3</a:t>
              </a:r>
            </a:p>
          </p:txBody>
        </p:sp>
        <p:cxnSp>
          <p:nvCxnSpPr>
            <p:cNvPr id="6154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1366837" y="2454276"/>
              <a:ext cx="201613" cy="12541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92375" y="2444750"/>
              <a:ext cx="193675" cy="163513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6" name="Straight Arrow Connector 56"/>
            <p:cNvCxnSpPr>
              <a:cxnSpLocks noChangeShapeType="1"/>
            </p:cNvCxnSpPr>
            <p:nvPr/>
          </p:nvCxnSpPr>
          <p:spPr bwMode="auto">
            <a:xfrm flipV="1">
              <a:off x="2971800" y="2454275"/>
              <a:ext cx="530225" cy="17303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7" name="Straight Arrow Connector 58"/>
            <p:cNvCxnSpPr>
              <a:cxnSpLocks noChangeShapeType="1"/>
            </p:cNvCxnSpPr>
            <p:nvPr/>
          </p:nvCxnSpPr>
          <p:spPr bwMode="auto">
            <a:xfrm rot="16200000" flipV="1">
              <a:off x="1968500" y="2525713"/>
              <a:ext cx="192088" cy="4921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58" name="Rectangle 59"/>
            <p:cNvSpPr>
              <a:spLocks noChangeArrowheads="1"/>
            </p:cNvSpPr>
            <p:nvPr/>
          </p:nvSpPr>
          <p:spPr bwMode="auto">
            <a:xfrm rot="-5400000">
              <a:off x="-299844" y="1693769"/>
              <a:ext cx="1041001" cy="1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Normal microflora</a:t>
              </a:r>
            </a:p>
          </p:txBody>
        </p:sp>
        <p:cxnSp>
          <p:nvCxnSpPr>
            <p:cNvPr id="6159" name="Straight Arrow Connector 67"/>
            <p:cNvCxnSpPr>
              <a:cxnSpLocks noChangeShapeType="1"/>
            </p:cNvCxnSpPr>
            <p:nvPr/>
          </p:nvCxnSpPr>
          <p:spPr bwMode="auto">
            <a:xfrm flipV="1">
              <a:off x="387350" y="1589088"/>
              <a:ext cx="157163" cy="952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60" name="Rectangle 69"/>
            <p:cNvSpPr>
              <a:spLocks noChangeArrowheads="1"/>
            </p:cNvSpPr>
            <p:nvPr/>
          </p:nvSpPr>
          <p:spPr bwMode="auto">
            <a:xfrm rot="-5400000">
              <a:off x="3939307" y="1632323"/>
              <a:ext cx="1135399" cy="1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Restored microflora</a:t>
              </a:r>
              <a:endParaRPr lang="ru-RU" altLang="en-US" sz="1100" b="1"/>
            </a:p>
          </p:txBody>
        </p:sp>
        <p:cxnSp>
          <p:nvCxnSpPr>
            <p:cNvPr id="6161" name="Straight Arrow Connector 71"/>
            <p:cNvCxnSpPr>
              <a:cxnSpLocks noChangeShapeType="1"/>
            </p:cNvCxnSpPr>
            <p:nvPr/>
          </p:nvCxnSpPr>
          <p:spPr bwMode="auto">
            <a:xfrm rot="10800000" flipV="1">
              <a:off x="4289425" y="1560513"/>
              <a:ext cx="134938" cy="1587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62" name="Rectangle 72"/>
            <p:cNvSpPr>
              <a:spLocks noChangeArrowheads="1"/>
            </p:cNvSpPr>
            <p:nvPr/>
          </p:nvSpPr>
          <p:spPr bwMode="auto">
            <a:xfrm>
              <a:off x="319088" y="2751138"/>
              <a:ext cx="1226105" cy="209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FF0000"/>
                  </a:solidFill>
                </a:rPr>
                <a:t>Healthy intestine (1):</a:t>
              </a:r>
            </a:p>
          </p:txBody>
        </p:sp>
        <p:sp>
          <p:nvSpPr>
            <p:cNvPr id="6163" name="Rectangle 73"/>
            <p:cNvSpPr>
              <a:spLocks noChangeArrowheads="1"/>
            </p:cNvSpPr>
            <p:nvPr/>
          </p:nvSpPr>
          <p:spPr bwMode="auto">
            <a:xfrm>
              <a:off x="1900904" y="2791809"/>
              <a:ext cx="1020653" cy="209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FF0000"/>
                  </a:solidFill>
                </a:rPr>
                <a:t>Stress effects (2):</a:t>
              </a:r>
            </a:p>
          </p:txBody>
        </p:sp>
        <p:sp>
          <p:nvSpPr>
            <p:cNvPr id="6164" name="Rectangle 74"/>
            <p:cNvSpPr>
              <a:spLocks noChangeArrowheads="1"/>
            </p:cNvSpPr>
            <p:nvPr/>
          </p:nvSpPr>
          <p:spPr bwMode="auto">
            <a:xfrm>
              <a:off x="3294063" y="2740025"/>
              <a:ext cx="1299820" cy="209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FF0000"/>
                  </a:solidFill>
                </a:rPr>
                <a:t>Effect of probiotic  (3):</a:t>
              </a:r>
            </a:p>
          </p:txBody>
        </p:sp>
        <p:sp>
          <p:nvSpPr>
            <p:cNvPr id="6165" name="TextBox 75"/>
            <p:cNvSpPr txBox="1">
              <a:spLocks noChangeArrowheads="1"/>
            </p:cNvSpPr>
            <p:nvPr/>
          </p:nvSpPr>
          <p:spPr bwMode="auto">
            <a:xfrm>
              <a:off x="125413" y="2932113"/>
              <a:ext cx="1429981" cy="89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en-US" sz="1600" b="1" dirty="0"/>
                <a:t>physical barrier to hinder invasion of pathogens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600" b="1" dirty="0"/>
                <a:t>immune system development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600" b="1" dirty="0"/>
                <a:t>activation of immune and inflammatory response</a:t>
              </a:r>
            </a:p>
          </p:txBody>
        </p:sp>
        <p:sp>
          <p:nvSpPr>
            <p:cNvPr id="6166" name="Rectangle 43"/>
            <p:cNvSpPr>
              <a:spLocks noChangeArrowheads="1"/>
            </p:cNvSpPr>
            <p:nvPr/>
          </p:nvSpPr>
          <p:spPr bwMode="auto">
            <a:xfrm>
              <a:off x="1798363" y="2952301"/>
              <a:ext cx="1207264" cy="1026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82051" tIns="41026" rIns="82051" bIns="41026" anchor="ctr">
              <a:spAutoFit/>
            </a:bodyPr>
            <a:lstStyle/>
            <a:p>
              <a:pPr>
                <a:buFontTx/>
                <a:buChar char="•"/>
                <a:tabLst>
                  <a:tab pos="457200" algn="l"/>
                </a:tabLst>
              </a:pPr>
              <a:r>
                <a:rPr lang="en-US" altLang="ko-KR" sz="1600" b="1" dirty="0">
                  <a:ea typeface="Batang" pitchFamily="18" charset="-127"/>
                  <a:cs typeface="Arial" pitchFamily="34" charset="0"/>
                </a:rPr>
                <a:t>depression of mucosal barrier function</a:t>
              </a:r>
            </a:p>
            <a:p>
              <a:pPr>
                <a:buFont typeface="Arial" pitchFamily="34" charset="0"/>
                <a:buChar char="•"/>
                <a:tabLst>
                  <a:tab pos="457200" algn="l"/>
                </a:tabLst>
              </a:pPr>
              <a:r>
                <a:rPr lang="en-US" altLang="ko-KR" sz="1600" b="1" dirty="0">
                  <a:ea typeface="Batang" pitchFamily="18" charset="-127"/>
                  <a:cs typeface="Arial" pitchFamily="34" charset="0"/>
                </a:rPr>
                <a:t>immune system depression </a:t>
              </a:r>
            </a:p>
            <a:p>
              <a:pPr>
                <a:buFontTx/>
                <a:buChar char="•"/>
                <a:tabLst>
                  <a:tab pos="457200" algn="l"/>
                </a:tabLst>
              </a:pPr>
              <a:r>
                <a:rPr lang="en-US" altLang="ko-KR" sz="1600" b="1" dirty="0">
                  <a:ea typeface="Batang" pitchFamily="18" charset="-127"/>
                  <a:cs typeface="Arial" pitchFamily="34" charset="0"/>
                </a:rPr>
                <a:t>reduction of the bacteria of the normal </a:t>
              </a:r>
              <a:r>
                <a:rPr lang="en-US" altLang="ko-KR" sz="1600" b="1" dirty="0" err="1">
                  <a:ea typeface="Batang" pitchFamily="18" charset="-127"/>
                  <a:cs typeface="Arial" pitchFamily="34" charset="0"/>
                </a:rPr>
                <a:t>microflora</a:t>
              </a:r>
              <a:endParaRPr lang="en-US" altLang="ko-KR" sz="1600" b="1" dirty="0"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6167" name="TextBox 80"/>
            <p:cNvSpPr txBox="1">
              <a:spLocks noChangeArrowheads="1"/>
            </p:cNvSpPr>
            <p:nvPr/>
          </p:nvSpPr>
          <p:spPr bwMode="auto">
            <a:xfrm>
              <a:off x="3252788" y="2906713"/>
              <a:ext cx="1347787" cy="848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en-US" sz="1600" b="1" dirty="0"/>
                <a:t>restoration of normal </a:t>
              </a:r>
              <a:r>
                <a:rPr lang="en-US" altLang="en-US" sz="1600" b="1" dirty="0" err="1"/>
                <a:t>microflora</a:t>
              </a:r>
              <a:r>
                <a:rPr lang="en-US" altLang="en-US" sz="1600" b="1" dirty="0"/>
                <a:t> and mucosal barrier function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600" b="1" dirty="0"/>
                <a:t>activation of immune system</a:t>
              </a:r>
            </a:p>
            <a:p>
              <a:endParaRPr lang="en-US" altLang="en-US" sz="1100" b="1" dirty="0"/>
            </a:p>
          </p:txBody>
        </p:sp>
        <p:pic>
          <p:nvPicPr>
            <p:cNvPr id="6168" name="Picture 4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10000"/>
            </a:blip>
            <a:srcRect/>
            <a:stretch>
              <a:fillRect/>
            </a:stretch>
          </p:blipFill>
          <p:spPr bwMode="auto">
            <a:xfrm>
              <a:off x="3051175" y="1284288"/>
              <a:ext cx="1239838" cy="1162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6147" name="Rectangle 23"/>
          <p:cNvSpPr>
            <a:spLocks noChangeArrowheads="1"/>
          </p:cNvSpPr>
          <p:nvPr/>
        </p:nvSpPr>
        <p:spPr bwMode="auto">
          <a:xfrm>
            <a:off x="169120" y="96983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Probiotic Bacteria 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Stress-Inhibited Intestine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11351" y="2534692"/>
            <a:ext cx="329869" cy="307211"/>
            <a:chOff x="4179645" y="2132733"/>
            <a:chExt cx="329869" cy="307211"/>
          </a:xfrm>
        </p:grpSpPr>
        <p:grpSp>
          <p:nvGrpSpPr>
            <p:cNvPr id="25" name="Group 138"/>
            <p:cNvGrpSpPr>
              <a:grpSpLocks/>
            </p:cNvGrpSpPr>
            <p:nvPr/>
          </p:nvGrpSpPr>
          <p:grpSpPr bwMode="auto">
            <a:xfrm rot="4459125">
              <a:off x="4127709" y="2247507"/>
              <a:ext cx="307211" cy="77663"/>
              <a:chOff x="2112" y="1488"/>
              <a:chExt cx="816" cy="192"/>
            </a:xfrm>
            <a:solidFill>
              <a:srgbClr val="FF0000"/>
            </a:solidFill>
          </p:grpSpPr>
          <p:sp>
            <p:nvSpPr>
              <p:cNvPr id="26" name="Freeform 139"/>
              <p:cNvSpPr>
                <a:spLocks/>
              </p:cNvSpPr>
              <p:nvPr/>
            </p:nvSpPr>
            <p:spPr bwMode="auto">
              <a:xfrm>
                <a:off x="2160" y="1488"/>
                <a:ext cx="768" cy="192"/>
              </a:xfrm>
              <a:custGeom>
                <a:avLst/>
                <a:gdLst>
                  <a:gd name="T0" fmla="*/ 96 w 768"/>
                  <a:gd name="T1" fmla="*/ 56 h 64"/>
                  <a:gd name="T2" fmla="*/ 96 w 768"/>
                  <a:gd name="T3" fmla="*/ 8 h 64"/>
                  <a:gd name="T4" fmla="*/ 672 w 768"/>
                  <a:gd name="T5" fmla="*/ 8 h 64"/>
                  <a:gd name="T6" fmla="*/ 672 w 768"/>
                  <a:gd name="T7" fmla="*/ 56 h 64"/>
                  <a:gd name="T8" fmla="*/ 384 w 768"/>
                  <a:gd name="T9" fmla="*/ 56 h 64"/>
                  <a:gd name="T10" fmla="*/ 96 w 768"/>
                  <a:gd name="T11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8" h="64">
                    <a:moveTo>
                      <a:pt x="96" y="56"/>
                    </a:moveTo>
                    <a:cubicBezTo>
                      <a:pt x="48" y="48"/>
                      <a:pt x="0" y="16"/>
                      <a:pt x="96" y="8"/>
                    </a:cubicBezTo>
                    <a:cubicBezTo>
                      <a:pt x="192" y="0"/>
                      <a:pt x="576" y="0"/>
                      <a:pt x="672" y="8"/>
                    </a:cubicBezTo>
                    <a:cubicBezTo>
                      <a:pt x="768" y="16"/>
                      <a:pt x="720" y="48"/>
                      <a:pt x="672" y="56"/>
                    </a:cubicBezTo>
                    <a:cubicBezTo>
                      <a:pt x="624" y="64"/>
                      <a:pt x="480" y="56"/>
                      <a:pt x="384" y="56"/>
                    </a:cubicBezTo>
                    <a:cubicBezTo>
                      <a:pt x="288" y="56"/>
                      <a:pt x="144" y="64"/>
                      <a:pt x="96" y="56"/>
                    </a:cubicBezTo>
                    <a:close/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0"/>
              <p:cNvSpPr>
                <a:spLocks/>
              </p:cNvSpPr>
              <p:nvPr/>
            </p:nvSpPr>
            <p:spPr bwMode="auto">
              <a:xfrm>
                <a:off x="2112" y="1528"/>
                <a:ext cx="96" cy="56"/>
              </a:xfrm>
              <a:custGeom>
                <a:avLst/>
                <a:gdLst>
                  <a:gd name="T0" fmla="*/ 96 w 96"/>
                  <a:gd name="T1" fmla="*/ 56 h 56"/>
                  <a:gd name="T2" fmla="*/ 48 w 96"/>
                  <a:gd name="T3" fmla="*/ 8 h 56"/>
                  <a:gd name="T4" fmla="*/ 0 w 96"/>
                  <a:gd name="T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96" y="56"/>
                    </a:moveTo>
                    <a:cubicBezTo>
                      <a:pt x="80" y="36"/>
                      <a:pt x="64" y="16"/>
                      <a:pt x="48" y="8"/>
                    </a:cubicBezTo>
                    <a:cubicBezTo>
                      <a:pt x="32" y="0"/>
                      <a:pt x="8" y="8"/>
                      <a:pt x="0" y="8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1"/>
              <p:cNvSpPr>
                <a:spLocks/>
              </p:cNvSpPr>
              <p:nvPr/>
            </p:nvSpPr>
            <p:spPr bwMode="auto">
              <a:xfrm>
                <a:off x="2112" y="1576"/>
                <a:ext cx="96" cy="64"/>
              </a:xfrm>
              <a:custGeom>
                <a:avLst/>
                <a:gdLst>
                  <a:gd name="T0" fmla="*/ 96 w 96"/>
                  <a:gd name="T1" fmla="*/ 8 h 64"/>
                  <a:gd name="T2" fmla="*/ 48 w 96"/>
                  <a:gd name="T3" fmla="*/ 8 h 64"/>
                  <a:gd name="T4" fmla="*/ 48 w 96"/>
                  <a:gd name="T5" fmla="*/ 56 h 64"/>
                  <a:gd name="T6" fmla="*/ 0 w 96"/>
                  <a:gd name="T7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64">
                    <a:moveTo>
                      <a:pt x="96" y="8"/>
                    </a:moveTo>
                    <a:cubicBezTo>
                      <a:pt x="76" y="4"/>
                      <a:pt x="56" y="0"/>
                      <a:pt x="48" y="8"/>
                    </a:cubicBezTo>
                    <a:cubicBezTo>
                      <a:pt x="40" y="16"/>
                      <a:pt x="56" y="48"/>
                      <a:pt x="48" y="56"/>
                    </a:cubicBezTo>
                    <a:cubicBezTo>
                      <a:pt x="40" y="64"/>
                      <a:pt x="20" y="60"/>
                      <a:pt x="0" y="56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2"/>
              <p:cNvSpPr>
                <a:spLocks/>
              </p:cNvSpPr>
              <p:nvPr/>
            </p:nvSpPr>
            <p:spPr bwMode="auto">
              <a:xfrm>
                <a:off x="2160" y="1584"/>
                <a:ext cx="56" cy="96"/>
              </a:xfrm>
              <a:custGeom>
                <a:avLst/>
                <a:gdLst>
                  <a:gd name="T0" fmla="*/ 48 w 56"/>
                  <a:gd name="T1" fmla="*/ 0 h 96"/>
                  <a:gd name="T2" fmla="*/ 48 w 56"/>
                  <a:gd name="T3" fmla="*/ 48 h 96"/>
                  <a:gd name="T4" fmla="*/ 0 w 56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96">
                    <a:moveTo>
                      <a:pt x="48" y="0"/>
                    </a:moveTo>
                    <a:cubicBezTo>
                      <a:pt x="52" y="16"/>
                      <a:pt x="56" y="32"/>
                      <a:pt x="48" y="48"/>
                    </a:cubicBezTo>
                    <a:cubicBezTo>
                      <a:pt x="40" y="64"/>
                      <a:pt x="20" y="80"/>
                      <a:pt x="0" y="96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38"/>
            <p:cNvGrpSpPr>
              <a:grpSpLocks/>
            </p:cNvGrpSpPr>
            <p:nvPr/>
          </p:nvGrpSpPr>
          <p:grpSpPr bwMode="auto">
            <a:xfrm rot="1527620">
              <a:off x="4179645" y="2178378"/>
              <a:ext cx="329869" cy="74246"/>
              <a:chOff x="2112" y="1488"/>
              <a:chExt cx="816" cy="192"/>
            </a:xfrm>
            <a:solidFill>
              <a:srgbClr val="FF0000"/>
            </a:solidFill>
          </p:grpSpPr>
          <p:sp>
            <p:nvSpPr>
              <p:cNvPr id="31" name="Freeform 139"/>
              <p:cNvSpPr>
                <a:spLocks/>
              </p:cNvSpPr>
              <p:nvPr/>
            </p:nvSpPr>
            <p:spPr bwMode="auto">
              <a:xfrm>
                <a:off x="2160" y="1488"/>
                <a:ext cx="768" cy="192"/>
              </a:xfrm>
              <a:custGeom>
                <a:avLst/>
                <a:gdLst>
                  <a:gd name="T0" fmla="*/ 96 w 768"/>
                  <a:gd name="T1" fmla="*/ 56 h 64"/>
                  <a:gd name="T2" fmla="*/ 96 w 768"/>
                  <a:gd name="T3" fmla="*/ 8 h 64"/>
                  <a:gd name="T4" fmla="*/ 672 w 768"/>
                  <a:gd name="T5" fmla="*/ 8 h 64"/>
                  <a:gd name="T6" fmla="*/ 672 w 768"/>
                  <a:gd name="T7" fmla="*/ 56 h 64"/>
                  <a:gd name="T8" fmla="*/ 384 w 768"/>
                  <a:gd name="T9" fmla="*/ 56 h 64"/>
                  <a:gd name="T10" fmla="*/ 96 w 768"/>
                  <a:gd name="T11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8" h="64">
                    <a:moveTo>
                      <a:pt x="96" y="56"/>
                    </a:moveTo>
                    <a:cubicBezTo>
                      <a:pt x="48" y="48"/>
                      <a:pt x="0" y="16"/>
                      <a:pt x="96" y="8"/>
                    </a:cubicBezTo>
                    <a:cubicBezTo>
                      <a:pt x="192" y="0"/>
                      <a:pt x="576" y="0"/>
                      <a:pt x="672" y="8"/>
                    </a:cubicBezTo>
                    <a:cubicBezTo>
                      <a:pt x="768" y="16"/>
                      <a:pt x="720" y="48"/>
                      <a:pt x="672" y="56"/>
                    </a:cubicBezTo>
                    <a:cubicBezTo>
                      <a:pt x="624" y="64"/>
                      <a:pt x="480" y="56"/>
                      <a:pt x="384" y="56"/>
                    </a:cubicBezTo>
                    <a:cubicBezTo>
                      <a:pt x="288" y="56"/>
                      <a:pt x="144" y="64"/>
                      <a:pt x="96" y="56"/>
                    </a:cubicBezTo>
                    <a:close/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40"/>
              <p:cNvSpPr>
                <a:spLocks/>
              </p:cNvSpPr>
              <p:nvPr/>
            </p:nvSpPr>
            <p:spPr bwMode="auto">
              <a:xfrm>
                <a:off x="2112" y="1528"/>
                <a:ext cx="96" cy="56"/>
              </a:xfrm>
              <a:custGeom>
                <a:avLst/>
                <a:gdLst>
                  <a:gd name="T0" fmla="*/ 96 w 96"/>
                  <a:gd name="T1" fmla="*/ 56 h 56"/>
                  <a:gd name="T2" fmla="*/ 48 w 96"/>
                  <a:gd name="T3" fmla="*/ 8 h 56"/>
                  <a:gd name="T4" fmla="*/ 0 w 96"/>
                  <a:gd name="T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96" y="56"/>
                    </a:moveTo>
                    <a:cubicBezTo>
                      <a:pt x="80" y="36"/>
                      <a:pt x="64" y="16"/>
                      <a:pt x="48" y="8"/>
                    </a:cubicBezTo>
                    <a:cubicBezTo>
                      <a:pt x="32" y="0"/>
                      <a:pt x="8" y="8"/>
                      <a:pt x="0" y="8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1"/>
              <p:cNvSpPr>
                <a:spLocks/>
              </p:cNvSpPr>
              <p:nvPr/>
            </p:nvSpPr>
            <p:spPr bwMode="auto">
              <a:xfrm>
                <a:off x="2112" y="1576"/>
                <a:ext cx="96" cy="64"/>
              </a:xfrm>
              <a:custGeom>
                <a:avLst/>
                <a:gdLst>
                  <a:gd name="T0" fmla="*/ 96 w 96"/>
                  <a:gd name="T1" fmla="*/ 8 h 64"/>
                  <a:gd name="T2" fmla="*/ 48 w 96"/>
                  <a:gd name="T3" fmla="*/ 8 h 64"/>
                  <a:gd name="T4" fmla="*/ 48 w 96"/>
                  <a:gd name="T5" fmla="*/ 56 h 64"/>
                  <a:gd name="T6" fmla="*/ 0 w 96"/>
                  <a:gd name="T7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64">
                    <a:moveTo>
                      <a:pt x="96" y="8"/>
                    </a:moveTo>
                    <a:cubicBezTo>
                      <a:pt x="76" y="4"/>
                      <a:pt x="56" y="0"/>
                      <a:pt x="48" y="8"/>
                    </a:cubicBezTo>
                    <a:cubicBezTo>
                      <a:pt x="40" y="16"/>
                      <a:pt x="56" y="48"/>
                      <a:pt x="48" y="56"/>
                    </a:cubicBezTo>
                    <a:cubicBezTo>
                      <a:pt x="40" y="64"/>
                      <a:pt x="20" y="60"/>
                      <a:pt x="0" y="56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42"/>
              <p:cNvSpPr>
                <a:spLocks/>
              </p:cNvSpPr>
              <p:nvPr/>
            </p:nvSpPr>
            <p:spPr bwMode="auto">
              <a:xfrm>
                <a:off x="2160" y="1584"/>
                <a:ext cx="56" cy="96"/>
              </a:xfrm>
              <a:custGeom>
                <a:avLst/>
                <a:gdLst>
                  <a:gd name="T0" fmla="*/ 48 w 56"/>
                  <a:gd name="T1" fmla="*/ 0 h 96"/>
                  <a:gd name="T2" fmla="*/ 48 w 56"/>
                  <a:gd name="T3" fmla="*/ 48 h 96"/>
                  <a:gd name="T4" fmla="*/ 0 w 56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96">
                    <a:moveTo>
                      <a:pt x="48" y="0"/>
                    </a:moveTo>
                    <a:cubicBezTo>
                      <a:pt x="52" y="16"/>
                      <a:pt x="56" y="32"/>
                      <a:pt x="48" y="48"/>
                    </a:cubicBezTo>
                    <a:cubicBezTo>
                      <a:pt x="40" y="64"/>
                      <a:pt x="20" y="80"/>
                      <a:pt x="0" y="96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" name="Group 138"/>
          <p:cNvGrpSpPr>
            <a:grpSpLocks/>
          </p:cNvGrpSpPr>
          <p:nvPr/>
        </p:nvGrpSpPr>
        <p:grpSpPr bwMode="auto">
          <a:xfrm rot="20680705">
            <a:off x="3999338" y="2567257"/>
            <a:ext cx="307211" cy="77663"/>
            <a:chOff x="2112" y="1488"/>
            <a:chExt cx="816" cy="192"/>
          </a:xfrm>
          <a:solidFill>
            <a:srgbClr val="FF0000"/>
          </a:solidFill>
        </p:grpSpPr>
        <p:sp>
          <p:nvSpPr>
            <p:cNvPr id="36" name="Freeform 139"/>
            <p:cNvSpPr>
              <a:spLocks/>
            </p:cNvSpPr>
            <p:nvPr/>
          </p:nvSpPr>
          <p:spPr bwMode="auto">
            <a:xfrm>
              <a:off x="2160" y="1488"/>
              <a:ext cx="768" cy="192"/>
            </a:xfrm>
            <a:custGeom>
              <a:avLst/>
              <a:gdLst>
                <a:gd name="T0" fmla="*/ 96 w 768"/>
                <a:gd name="T1" fmla="*/ 56 h 64"/>
                <a:gd name="T2" fmla="*/ 96 w 768"/>
                <a:gd name="T3" fmla="*/ 8 h 64"/>
                <a:gd name="T4" fmla="*/ 672 w 768"/>
                <a:gd name="T5" fmla="*/ 8 h 64"/>
                <a:gd name="T6" fmla="*/ 672 w 768"/>
                <a:gd name="T7" fmla="*/ 56 h 64"/>
                <a:gd name="T8" fmla="*/ 384 w 768"/>
                <a:gd name="T9" fmla="*/ 56 h 64"/>
                <a:gd name="T10" fmla="*/ 96 w 768"/>
                <a:gd name="T11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64">
                  <a:moveTo>
                    <a:pt x="96" y="56"/>
                  </a:moveTo>
                  <a:cubicBezTo>
                    <a:pt x="48" y="48"/>
                    <a:pt x="0" y="16"/>
                    <a:pt x="96" y="8"/>
                  </a:cubicBezTo>
                  <a:cubicBezTo>
                    <a:pt x="192" y="0"/>
                    <a:pt x="576" y="0"/>
                    <a:pt x="672" y="8"/>
                  </a:cubicBezTo>
                  <a:cubicBezTo>
                    <a:pt x="768" y="16"/>
                    <a:pt x="720" y="48"/>
                    <a:pt x="672" y="56"/>
                  </a:cubicBezTo>
                  <a:cubicBezTo>
                    <a:pt x="624" y="64"/>
                    <a:pt x="480" y="56"/>
                    <a:pt x="384" y="56"/>
                  </a:cubicBezTo>
                  <a:cubicBezTo>
                    <a:pt x="288" y="56"/>
                    <a:pt x="144" y="64"/>
                    <a:pt x="96" y="56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0"/>
            <p:cNvSpPr>
              <a:spLocks/>
            </p:cNvSpPr>
            <p:nvPr/>
          </p:nvSpPr>
          <p:spPr bwMode="auto">
            <a:xfrm>
              <a:off x="2112" y="1528"/>
              <a:ext cx="96" cy="56"/>
            </a:xfrm>
            <a:custGeom>
              <a:avLst/>
              <a:gdLst>
                <a:gd name="T0" fmla="*/ 96 w 96"/>
                <a:gd name="T1" fmla="*/ 56 h 56"/>
                <a:gd name="T2" fmla="*/ 48 w 96"/>
                <a:gd name="T3" fmla="*/ 8 h 56"/>
                <a:gd name="T4" fmla="*/ 0 w 96"/>
                <a:gd name="T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6">
                  <a:moveTo>
                    <a:pt x="96" y="56"/>
                  </a:moveTo>
                  <a:cubicBezTo>
                    <a:pt x="80" y="36"/>
                    <a:pt x="64" y="16"/>
                    <a:pt x="48" y="8"/>
                  </a:cubicBezTo>
                  <a:cubicBezTo>
                    <a:pt x="32" y="0"/>
                    <a:pt x="8" y="8"/>
                    <a:pt x="0" y="8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1"/>
            <p:cNvSpPr>
              <a:spLocks/>
            </p:cNvSpPr>
            <p:nvPr/>
          </p:nvSpPr>
          <p:spPr bwMode="auto">
            <a:xfrm>
              <a:off x="2112" y="1576"/>
              <a:ext cx="96" cy="64"/>
            </a:xfrm>
            <a:custGeom>
              <a:avLst/>
              <a:gdLst>
                <a:gd name="T0" fmla="*/ 96 w 96"/>
                <a:gd name="T1" fmla="*/ 8 h 64"/>
                <a:gd name="T2" fmla="*/ 48 w 96"/>
                <a:gd name="T3" fmla="*/ 8 h 64"/>
                <a:gd name="T4" fmla="*/ 48 w 96"/>
                <a:gd name="T5" fmla="*/ 56 h 64"/>
                <a:gd name="T6" fmla="*/ 0 w 96"/>
                <a:gd name="T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64">
                  <a:moveTo>
                    <a:pt x="96" y="8"/>
                  </a:moveTo>
                  <a:cubicBezTo>
                    <a:pt x="76" y="4"/>
                    <a:pt x="56" y="0"/>
                    <a:pt x="48" y="8"/>
                  </a:cubicBezTo>
                  <a:cubicBezTo>
                    <a:pt x="40" y="16"/>
                    <a:pt x="56" y="48"/>
                    <a:pt x="48" y="56"/>
                  </a:cubicBezTo>
                  <a:cubicBezTo>
                    <a:pt x="40" y="64"/>
                    <a:pt x="20" y="60"/>
                    <a:pt x="0" y="5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2"/>
            <p:cNvSpPr>
              <a:spLocks/>
            </p:cNvSpPr>
            <p:nvPr/>
          </p:nvSpPr>
          <p:spPr bwMode="auto">
            <a:xfrm>
              <a:off x="2160" y="1584"/>
              <a:ext cx="56" cy="96"/>
            </a:xfrm>
            <a:custGeom>
              <a:avLst/>
              <a:gdLst>
                <a:gd name="T0" fmla="*/ 48 w 56"/>
                <a:gd name="T1" fmla="*/ 0 h 96"/>
                <a:gd name="T2" fmla="*/ 48 w 56"/>
                <a:gd name="T3" fmla="*/ 48 h 96"/>
                <a:gd name="T4" fmla="*/ 0 w 5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96">
                  <a:moveTo>
                    <a:pt x="48" y="0"/>
                  </a:moveTo>
                  <a:cubicBezTo>
                    <a:pt x="52" y="16"/>
                    <a:pt x="56" y="32"/>
                    <a:pt x="48" y="48"/>
                  </a:cubicBezTo>
                  <a:cubicBezTo>
                    <a:pt x="40" y="64"/>
                    <a:pt x="20" y="80"/>
                    <a:pt x="0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4453248" y="3124200"/>
            <a:ext cx="57150" cy="1100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36320" y="2929482"/>
            <a:ext cx="85725" cy="525371"/>
            <a:chOff x="4358288" y="2616060"/>
            <a:chExt cx="85725" cy="525371"/>
          </a:xfrm>
        </p:grpSpPr>
        <p:sp>
          <p:nvSpPr>
            <p:cNvPr id="42" name="Oval 41"/>
            <p:cNvSpPr/>
            <p:nvPr/>
          </p:nvSpPr>
          <p:spPr>
            <a:xfrm>
              <a:off x="4386863" y="3031349"/>
              <a:ext cx="57150" cy="11008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358288" y="2616060"/>
              <a:ext cx="57150" cy="11008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5186" y="1256354"/>
            <a:ext cx="1713302" cy="615554"/>
            <a:chOff x="1098295" y="5829716"/>
            <a:chExt cx="1713302" cy="615554"/>
          </a:xfrm>
        </p:grpSpPr>
        <p:sp>
          <p:nvSpPr>
            <p:cNvPr id="3" name="TextBox 2"/>
            <p:cNvSpPr txBox="1"/>
            <p:nvPr/>
          </p:nvSpPr>
          <p:spPr>
            <a:xfrm>
              <a:off x="1694756" y="5829716"/>
              <a:ext cx="947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Arial" panose="020B0604020202020204" pitchFamily="34" charset="0"/>
                </a:rPr>
                <a:t>Pathogens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grpSp>
          <p:nvGrpSpPr>
            <p:cNvPr id="44" name="Group 138"/>
            <p:cNvGrpSpPr>
              <a:grpSpLocks/>
            </p:cNvGrpSpPr>
            <p:nvPr/>
          </p:nvGrpSpPr>
          <p:grpSpPr bwMode="auto">
            <a:xfrm rot="21448673">
              <a:off x="1098295" y="5946195"/>
              <a:ext cx="329869" cy="74246"/>
              <a:chOff x="2112" y="1488"/>
              <a:chExt cx="816" cy="192"/>
            </a:xfrm>
            <a:solidFill>
              <a:srgbClr val="FF0000"/>
            </a:solidFill>
          </p:grpSpPr>
          <p:sp>
            <p:nvSpPr>
              <p:cNvPr id="45" name="Freeform 139"/>
              <p:cNvSpPr>
                <a:spLocks/>
              </p:cNvSpPr>
              <p:nvPr/>
            </p:nvSpPr>
            <p:spPr bwMode="auto">
              <a:xfrm>
                <a:off x="2160" y="1488"/>
                <a:ext cx="768" cy="192"/>
              </a:xfrm>
              <a:custGeom>
                <a:avLst/>
                <a:gdLst>
                  <a:gd name="T0" fmla="*/ 96 w 768"/>
                  <a:gd name="T1" fmla="*/ 56 h 64"/>
                  <a:gd name="T2" fmla="*/ 96 w 768"/>
                  <a:gd name="T3" fmla="*/ 8 h 64"/>
                  <a:gd name="T4" fmla="*/ 672 w 768"/>
                  <a:gd name="T5" fmla="*/ 8 h 64"/>
                  <a:gd name="T6" fmla="*/ 672 w 768"/>
                  <a:gd name="T7" fmla="*/ 56 h 64"/>
                  <a:gd name="T8" fmla="*/ 384 w 768"/>
                  <a:gd name="T9" fmla="*/ 56 h 64"/>
                  <a:gd name="T10" fmla="*/ 96 w 768"/>
                  <a:gd name="T11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8" h="64">
                    <a:moveTo>
                      <a:pt x="96" y="56"/>
                    </a:moveTo>
                    <a:cubicBezTo>
                      <a:pt x="48" y="48"/>
                      <a:pt x="0" y="16"/>
                      <a:pt x="96" y="8"/>
                    </a:cubicBezTo>
                    <a:cubicBezTo>
                      <a:pt x="192" y="0"/>
                      <a:pt x="576" y="0"/>
                      <a:pt x="672" y="8"/>
                    </a:cubicBezTo>
                    <a:cubicBezTo>
                      <a:pt x="768" y="16"/>
                      <a:pt x="720" y="48"/>
                      <a:pt x="672" y="56"/>
                    </a:cubicBezTo>
                    <a:cubicBezTo>
                      <a:pt x="624" y="64"/>
                      <a:pt x="480" y="56"/>
                      <a:pt x="384" y="56"/>
                    </a:cubicBezTo>
                    <a:cubicBezTo>
                      <a:pt x="288" y="56"/>
                      <a:pt x="144" y="64"/>
                      <a:pt x="96" y="56"/>
                    </a:cubicBezTo>
                    <a:close/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40"/>
              <p:cNvSpPr>
                <a:spLocks/>
              </p:cNvSpPr>
              <p:nvPr/>
            </p:nvSpPr>
            <p:spPr bwMode="auto">
              <a:xfrm>
                <a:off x="2112" y="1528"/>
                <a:ext cx="96" cy="56"/>
              </a:xfrm>
              <a:custGeom>
                <a:avLst/>
                <a:gdLst>
                  <a:gd name="T0" fmla="*/ 96 w 96"/>
                  <a:gd name="T1" fmla="*/ 56 h 56"/>
                  <a:gd name="T2" fmla="*/ 48 w 96"/>
                  <a:gd name="T3" fmla="*/ 8 h 56"/>
                  <a:gd name="T4" fmla="*/ 0 w 96"/>
                  <a:gd name="T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96" y="56"/>
                    </a:moveTo>
                    <a:cubicBezTo>
                      <a:pt x="80" y="36"/>
                      <a:pt x="64" y="16"/>
                      <a:pt x="48" y="8"/>
                    </a:cubicBezTo>
                    <a:cubicBezTo>
                      <a:pt x="32" y="0"/>
                      <a:pt x="8" y="8"/>
                      <a:pt x="0" y="8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41"/>
              <p:cNvSpPr>
                <a:spLocks/>
              </p:cNvSpPr>
              <p:nvPr/>
            </p:nvSpPr>
            <p:spPr bwMode="auto">
              <a:xfrm>
                <a:off x="2112" y="1576"/>
                <a:ext cx="96" cy="64"/>
              </a:xfrm>
              <a:custGeom>
                <a:avLst/>
                <a:gdLst>
                  <a:gd name="T0" fmla="*/ 96 w 96"/>
                  <a:gd name="T1" fmla="*/ 8 h 64"/>
                  <a:gd name="T2" fmla="*/ 48 w 96"/>
                  <a:gd name="T3" fmla="*/ 8 h 64"/>
                  <a:gd name="T4" fmla="*/ 48 w 96"/>
                  <a:gd name="T5" fmla="*/ 56 h 64"/>
                  <a:gd name="T6" fmla="*/ 0 w 96"/>
                  <a:gd name="T7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64">
                    <a:moveTo>
                      <a:pt x="96" y="8"/>
                    </a:moveTo>
                    <a:cubicBezTo>
                      <a:pt x="76" y="4"/>
                      <a:pt x="56" y="0"/>
                      <a:pt x="48" y="8"/>
                    </a:cubicBezTo>
                    <a:cubicBezTo>
                      <a:pt x="40" y="16"/>
                      <a:pt x="56" y="48"/>
                      <a:pt x="48" y="56"/>
                    </a:cubicBezTo>
                    <a:cubicBezTo>
                      <a:pt x="40" y="64"/>
                      <a:pt x="20" y="60"/>
                      <a:pt x="0" y="56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2"/>
              <p:cNvSpPr>
                <a:spLocks/>
              </p:cNvSpPr>
              <p:nvPr/>
            </p:nvSpPr>
            <p:spPr bwMode="auto">
              <a:xfrm>
                <a:off x="2160" y="1584"/>
                <a:ext cx="56" cy="96"/>
              </a:xfrm>
              <a:custGeom>
                <a:avLst/>
                <a:gdLst>
                  <a:gd name="T0" fmla="*/ 48 w 56"/>
                  <a:gd name="T1" fmla="*/ 0 h 96"/>
                  <a:gd name="T2" fmla="*/ 48 w 56"/>
                  <a:gd name="T3" fmla="*/ 48 h 96"/>
                  <a:gd name="T4" fmla="*/ 0 w 56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96">
                    <a:moveTo>
                      <a:pt x="48" y="0"/>
                    </a:moveTo>
                    <a:cubicBezTo>
                      <a:pt x="52" y="16"/>
                      <a:pt x="56" y="32"/>
                      <a:pt x="48" y="48"/>
                    </a:cubicBezTo>
                    <a:cubicBezTo>
                      <a:pt x="40" y="64"/>
                      <a:pt x="20" y="80"/>
                      <a:pt x="0" y="96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1268136" y="6248400"/>
              <a:ext cx="57150" cy="11008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7320" y="6137493"/>
              <a:ext cx="1104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Enterotoxins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Stressors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>
              <a:buClr>
                <a:srgbClr val="FF0000"/>
              </a:buClr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</a:p>
          <a:p>
            <a:pPr>
              <a:buClr>
                <a:srgbClr val="FF0000"/>
              </a:buClr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hemical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rokib\Documents\OriginLab\90\User Files\Figure 1Italy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934200" cy="5257255"/>
          </a:xfrm>
          <a:prstGeom prst="rect">
            <a:avLst/>
          </a:prstGeom>
          <a:solidFill>
            <a:schemeClr val="tx2">
              <a:lumMod val="20000"/>
              <a:lumOff val="80000"/>
              <a:alpha val="93000"/>
            </a:schemeClr>
          </a:solidFill>
          <a:ex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Effect of </a:t>
            </a:r>
            <a:r>
              <a:rPr lang="en-US" altLang="en-US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subtilis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Probiotic on Gut Epithelial Cells</a:t>
            </a:r>
          </a:p>
        </p:txBody>
      </p:sp>
      <p:graphicFrame>
        <p:nvGraphicFramePr>
          <p:cNvPr id="348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00048"/>
              </p:ext>
            </p:extLst>
          </p:nvPr>
        </p:nvGraphicFramePr>
        <p:xfrm>
          <a:off x="149098" y="2060574"/>
          <a:ext cx="4427666" cy="334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Graph" r:id="rId3" imgW="3906000" imgH="2964960" progId="Origin50.Graph">
                  <p:embed/>
                </p:oleObj>
              </mc:Choice>
              <mc:Fallback>
                <p:oleObj name="Graph" r:id="rId3" imgW="3906000" imgH="296496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98" y="2060574"/>
                        <a:ext cx="4427666" cy="33496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474898"/>
              </p:ext>
            </p:extLst>
          </p:nvPr>
        </p:nvGraphicFramePr>
        <p:xfrm>
          <a:off x="4338667" y="2060574"/>
          <a:ext cx="4427508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Graph" r:id="rId5" imgW="3906000" imgH="2964960" progId="Origin50.Graph">
                  <p:embed/>
                </p:oleObj>
              </mc:Choice>
              <mc:Fallback>
                <p:oleObj name="Graph" r:id="rId5" imgW="3906000" imgH="2964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67" y="2060574"/>
                        <a:ext cx="4427508" cy="3349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32114" y="5410200"/>
            <a:ext cx="9144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2114" y="5867400"/>
            <a:ext cx="914400" cy="228600"/>
          </a:xfrm>
          <a:prstGeom prst="rect">
            <a:avLst/>
          </a:prstGeom>
          <a:solidFill>
            <a:srgbClr val="3CE4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5345277"/>
            <a:ext cx="10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Probiotic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58293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2437"/>
            <a:ext cx="7673027" cy="5754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2057400" y="324433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PBS/25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322049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PBS/45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923353"/>
            <a:ext cx="15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Probiotic/25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5902984"/>
            <a:ext cx="19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Probiotic/45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20503" y="121572"/>
            <a:ext cx="5732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 images of intestinal mucosa </a:t>
            </a:r>
          </a:p>
        </p:txBody>
      </p:sp>
    </p:spTree>
    <p:extLst>
      <p:ext uri="{BB962C8B-B14F-4D97-AF65-F5344CB8AC3E}">
        <p14:creationId xmlns:p14="http://schemas.microsoft.com/office/powerpoint/2010/main" val="10512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Bacterial Translocation by Probiotic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585422"/>
              </p:ext>
            </p:extLst>
          </p:nvPr>
        </p:nvGraphicFramePr>
        <p:xfrm>
          <a:off x="1752600" y="1752600"/>
          <a:ext cx="5638800" cy="428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Graph" r:id="rId3" imgW="3906000" imgH="2964960" progId="Origin50.Graph">
                  <p:embed/>
                </p:oleObj>
              </mc:Choice>
              <mc:Fallback>
                <p:oleObj name="Graph" r:id="rId3" imgW="3906000" imgH="2964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752600"/>
                        <a:ext cx="5638800" cy="428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37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Effect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Probiotic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8461"/>
              </p:ext>
            </p:extLst>
          </p:nvPr>
        </p:nvGraphicFramePr>
        <p:xfrm>
          <a:off x="4876800" y="1905000"/>
          <a:ext cx="390525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Graph" r:id="rId3" imgW="3906000" imgH="2964960" progId="Origin50.Graph">
                  <p:embed/>
                </p:oleObj>
              </mc:Choice>
              <mc:Fallback>
                <p:oleObj name="Graph" r:id="rId3" imgW="3906000" imgH="2964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1905000"/>
                        <a:ext cx="3905250" cy="296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5822"/>
              </p:ext>
            </p:extLst>
          </p:nvPr>
        </p:nvGraphicFramePr>
        <p:xfrm>
          <a:off x="356851" y="1752600"/>
          <a:ext cx="421465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Graph" r:id="rId5" imgW="3906000" imgH="2964960" progId="Origin50.Graph">
                  <p:embed/>
                </p:oleObj>
              </mc:Choice>
              <mc:Fallback>
                <p:oleObj name="Graph" r:id="rId5" imgW="3906000" imgH="2964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851" y="1752600"/>
                        <a:ext cx="4214659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5644242"/>
            <a:ext cx="914400" cy="2286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5181600"/>
            <a:ext cx="914400" cy="228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13051" y="5151409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Probiotic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64424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4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Effect of </a:t>
            </a:r>
            <a:r>
              <a:rPr lang="en-US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Probiotic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Intestinal Tight Junction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3" y="4876800"/>
            <a:ext cx="3505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3" y="5791200"/>
            <a:ext cx="35052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511146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Claudin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0700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7461"/>
              </p:ext>
            </p:extLst>
          </p:nvPr>
        </p:nvGraphicFramePr>
        <p:xfrm>
          <a:off x="433531" y="666938"/>
          <a:ext cx="5867400" cy="445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Graph" r:id="rId7" imgW="3906000" imgH="2964960" progId="Origin50.Graph">
                  <p:embed/>
                </p:oleObj>
              </mc:Choice>
              <mc:Fallback>
                <p:oleObj name="Graph" r:id="rId7" imgW="3906000" imgH="2964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531" y="666938"/>
                        <a:ext cx="5867400" cy="4455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42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Effect of </a:t>
            </a:r>
            <a:r>
              <a:rPr lang="en-US" sz="3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Probiotic on Intestinal Tight Junction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17258"/>
              </p:ext>
            </p:extLst>
          </p:nvPr>
        </p:nvGraphicFramePr>
        <p:xfrm>
          <a:off x="1267337" y="990600"/>
          <a:ext cx="5225613" cy="396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Graph" r:id="rId3" imgW="3906000" imgH="2964960" progId="Origin50.Graph">
                  <p:embed/>
                </p:oleObj>
              </mc:Choice>
              <mc:Fallback>
                <p:oleObj name="Graph" r:id="rId3" imgW="3906000" imgH="2964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7337" y="990600"/>
                        <a:ext cx="5225613" cy="3968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3" y="5830207"/>
            <a:ext cx="386320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6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543" y="4826454"/>
            <a:ext cx="3863203" cy="9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1090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760" y="511327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ZO-1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6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3200400" y="872290"/>
            <a:ext cx="1981200" cy="990600"/>
          </a:xfrm>
          <a:prstGeom prst="ellipse">
            <a:avLst/>
          </a:prstGeom>
          <a:solidFill>
            <a:srgbClr val="FF9900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 i="1" dirty="0" smtClean="0">
                <a:solidFill>
                  <a:srgbClr val="000000"/>
                </a:solidFill>
              </a:rPr>
              <a:t>Bacillus subtilis</a:t>
            </a:r>
            <a:endParaRPr lang="ru-RU" alt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3352800" y="2362200"/>
            <a:ext cx="1676400" cy="533400"/>
          </a:xfrm>
          <a:prstGeom prst="rect">
            <a:avLst/>
          </a:prstGeom>
          <a:solidFill>
            <a:srgbClr val="FFFF99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effects</a:t>
            </a:r>
            <a:endParaRPr lang="ru-RU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25926" y="2400300"/>
            <a:ext cx="1119188" cy="914400"/>
          </a:xfrm>
          <a:prstGeom prst="rect">
            <a:avLst/>
          </a:prstGeom>
          <a:solidFill>
            <a:srgbClr val="FFFF99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intestinal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microbiota 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endParaRPr lang="ru-RU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781800" y="2590800"/>
            <a:ext cx="1676400" cy="533400"/>
          </a:xfrm>
          <a:prstGeom prst="rect">
            <a:avLst/>
          </a:prstGeom>
          <a:solidFill>
            <a:srgbClr val="FFFF99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Immunomodulation</a:t>
            </a:r>
            <a:endParaRPr lang="ru-RU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3200400" y="5943600"/>
            <a:ext cx="2819400" cy="685800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CC3300"/>
                </a:solidFill>
                <a:latin typeface="Arial" charset="0"/>
              </a:rPr>
              <a:t>Control of stress-induced adverse </a:t>
            </a:r>
          </a:p>
          <a:p>
            <a:pPr algn="ctr">
              <a:defRPr/>
            </a:pPr>
            <a:r>
              <a:rPr lang="en-US" sz="1400" dirty="0">
                <a:solidFill>
                  <a:srgbClr val="CC3300"/>
                </a:solidFill>
                <a:latin typeface="Arial" charset="0"/>
              </a:rPr>
              <a:t>effects in the gut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514600" y="426720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Protection of intestinal cells 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against tissue damage and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loss of barrier function</a:t>
            </a:r>
            <a:endParaRPr lang="ru-RU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7467600" y="4953000"/>
            <a:ext cx="1371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Strengthened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innate immunity</a:t>
            </a: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2971800" y="3200400"/>
            <a:ext cx="113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Antibiotics,</a:t>
            </a:r>
          </a:p>
          <a:p>
            <a:r>
              <a:rPr lang="en-US" altLang="en-US" sz="1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biosurfactants</a:t>
            </a:r>
            <a:endParaRPr lang="en-US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ru-RU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4800600" y="327660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Quorum-sensing</a:t>
            </a:r>
          </a:p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peptides production</a:t>
            </a:r>
            <a:endParaRPr lang="ru-RU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6629400" y="3886200"/>
            <a:ext cx="822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</a:p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</a:p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ru-RU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5562600" y="4953000"/>
            <a:ext cx="16002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Antiallergic effects</a:t>
            </a: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001000" y="3124200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6395" idx="0"/>
          </p:cNvCxnSpPr>
          <p:nvPr/>
        </p:nvCxnSpPr>
        <p:spPr>
          <a:xfrm flipH="1">
            <a:off x="7040563" y="3124200"/>
            <a:ext cx="3508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495776" y="5042836"/>
            <a:ext cx="101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Colonisation</a:t>
            </a:r>
            <a:endParaRPr lang="en-US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endParaRPr lang="ru-RU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16386" idx="4"/>
          </p:cNvCxnSpPr>
          <p:nvPr/>
        </p:nvCxnSpPr>
        <p:spPr>
          <a:xfrm>
            <a:off x="4191000" y="186289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143000" y="1600200"/>
            <a:ext cx="205740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6393" idx="0"/>
          </p:cNvCxnSpPr>
          <p:nvPr/>
        </p:nvCxnSpPr>
        <p:spPr>
          <a:xfrm flipH="1">
            <a:off x="3541713" y="2895600"/>
            <a:ext cx="268287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29200" y="1676400"/>
            <a:ext cx="2209800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66470" y="3352800"/>
            <a:ext cx="38100" cy="1676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399" idx="2"/>
          </p:cNvCxnSpPr>
          <p:nvPr/>
        </p:nvCxnSpPr>
        <p:spPr>
          <a:xfrm>
            <a:off x="1004570" y="5500036"/>
            <a:ext cx="1981200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29000" y="38100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648200" y="2895600"/>
            <a:ext cx="6858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419600" y="3711742"/>
            <a:ext cx="91440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886200" y="51816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6393" idx="1"/>
            <a:endCxn id="16388" idx="3"/>
          </p:cNvCxnSpPr>
          <p:nvPr/>
        </p:nvCxnSpPr>
        <p:spPr>
          <a:xfrm flipH="1" flipV="1">
            <a:off x="1545114" y="2857500"/>
            <a:ext cx="1426686" cy="665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858000" y="44958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486400" y="54102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019800" y="5410200"/>
            <a:ext cx="190500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Rectangle 63"/>
          <p:cNvSpPr>
            <a:spLocks noChangeArrowheads="1"/>
          </p:cNvSpPr>
          <p:nvPr/>
        </p:nvSpPr>
        <p:spPr bwMode="auto">
          <a:xfrm>
            <a:off x="2133600" y="2286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33400" y="1941513"/>
            <a:ext cx="807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000000"/>
                </a:solidFill>
              </a:rPr>
              <a:t>‘‘Stress is any threat to the homeostasis of an organism’’  </a:t>
            </a:r>
          </a:p>
          <a:p>
            <a:pPr algn="ctr" eaLnBrk="0" hangingPunct="0"/>
            <a:endParaRPr lang="en-US" altLang="en-US" b="1"/>
          </a:p>
          <a:p>
            <a:pPr algn="ctr" eaLnBrk="0" hangingPunct="0"/>
            <a:r>
              <a:rPr lang="en-US" altLang="en-US" b="1">
                <a:solidFill>
                  <a:srgbClr val="CC3300"/>
                </a:solidFill>
              </a:rPr>
              <a:t>Selye H., Nature, 1936</a:t>
            </a:r>
            <a:r>
              <a:rPr lang="ru-RU" altLang="en-US" b="1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0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Bacillus subtilis </a:t>
            </a:r>
            <a:r>
              <a:rPr lang="en-US" altLang="en-US" sz="10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probiotic prevents heat stress- related complications:</a:t>
            </a:r>
          </a:p>
          <a:p>
            <a:pPr>
              <a:lnSpc>
                <a:spcPct val="120000"/>
              </a:lnSpc>
            </a:pPr>
            <a:r>
              <a:rPr lang="en-US" altLang="en-US" sz="10400" dirty="0" smtClean="0">
                <a:latin typeface="Arial" pitchFamily="34" charset="0"/>
                <a:cs typeface="Arial" panose="020B0604020202020204" pitchFamily="34" charset="0"/>
              </a:rPr>
              <a:t>changes in </a:t>
            </a:r>
            <a:r>
              <a:rPr 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morphology of intestinal cells</a:t>
            </a:r>
          </a:p>
          <a:p>
            <a:pPr>
              <a:lnSpc>
                <a:spcPct val="120000"/>
              </a:lnSpc>
            </a:pPr>
            <a:r>
              <a:rPr lang="en-US" alt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translocation of bacteria into lymph nodes and liver</a:t>
            </a:r>
          </a:p>
          <a:p>
            <a:pPr>
              <a:lnSpc>
                <a:spcPct val="120000"/>
              </a:lnSpc>
            </a:pPr>
            <a:r>
              <a:rPr lang="en-US" altLang="en-US" sz="10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levation of LPS level in serum</a:t>
            </a:r>
          </a:p>
          <a:p>
            <a:pPr>
              <a:lnSpc>
                <a:spcPct val="120000"/>
              </a:lnSpc>
            </a:pPr>
            <a:r>
              <a:rPr lang="en-US" alt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of serum cytokines composition</a:t>
            </a:r>
          </a:p>
          <a:p>
            <a:pPr>
              <a:lnSpc>
                <a:spcPct val="120000"/>
              </a:lnSpc>
            </a:pPr>
            <a:r>
              <a:rPr lang="en-US" altLang="en-US" sz="10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hanges of TJ proteins composition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0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0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pregulation</a:t>
            </a:r>
            <a:r>
              <a:rPr lang="en-US" sz="10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TJ </a:t>
            </a:r>
            <a:r>
              <a:rPr lang="en-US" sz="10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with probiotic </a:t>
            </a:r>
            <a:r>
              <a:rPr lang="en-US" sz="10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rats exposed to heat stress is one of the mechanisms of animal protection against stress-related adverse effects. </a:t>
            </a:r>
            <a:endParaRPr lang="en-US" sz="10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27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975549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Probiotics:</a:t>
            </a:r>
          </a:p>
          <a:p>
            <a:pPr>
              <a:defRPr/>
            </a:pPr>
            <a:endParaRPr lang="en-US" sz="4400" b="1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“Live microorganisms which when administered in adequate amounts confer a health benefit on the host”</a:t>
            </a:r>
            <a:r>
              <a:rPr lang="ru-RU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Joint FAO/WHO Expert Consultation, October 2001</a:t>
            </a:r>
          </a:p>
          <a:p>
            <a:pPr>
              <a:defRPr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http://www.who.int/foodsafety/publications/fs_management/en/probiotics.pdf</a:t>
            </a:r>
          </a:p>
          <a:p>
            <a:pPr>
              <a:defRPr/>
            </a:pP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err="1" smtClean="0">
                <a:latin typeface="Arial" pitchFamily="34" charset="0"/>
                <a:cs typeface="Arial" pitchFamily="34" charset="0"/>
              </a:rPr>
              <a:t>Probiotic</a:t>
            </a: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 Microorganisms </a:t>
            </a:r>
            <a:endParaRPr lang="en-US" alt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sz="1600" i="1" dirty="0" err="1">
                <a:latin typeface="Arial" pitchFamily="34" charset="0"/>
                <a:cs typeface="Arial" pitchFamily="34" charset="0"/>
              </a:rPr>
              <a:t>Bifidobacterium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i="1" dirty="0" err="1">
                <a:latin typeface="Arial" pitchFamily="34" charset="0"/>
                <a:cs typeface="Arial" pitchFamily="34" charset="0"/>
              </a:rPr>
              <a:t>breve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err="1">
                <a:latin typeface="Arial" pitchFamily="34" charset="0"/>
                <a:cs typeface="Arial" pitchFamily="34" charset="0"/>
              </a:rPr>
              <a:t>B.bifidum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adolescentis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B.infantis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err="1">
                <a:latin typeface="Arial" pitchFamily="34" charset="0"/>
                <a:cs typeface="Arial" pitchFamily="34" charset="0"/>
              </a:rPr>
              <a:t>B.lactis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B.longum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thermophilum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Lactobacillus 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acidophilus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err="1">
                <a:latin typeface="Arial" pitchFamily="34" charset="0"/>
                <a:cs typeface="Arial" pitchFamily="34" charset="0"/>
              </a:rPr>
              <a:t>L.delbrueckii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subs</a:t>
            </a:r>
            <a:r>
              <a:rPr lang="en-GB" sz="1600" i="1" dirty="0" err="1">
                <a:latin typeface="Arial" pitchFamily="34" charset="0"/>
                <a:cs typeface="Arial" pitchFamily="34" charset="0"/>
              </a:rPr>
              <a:t>.bulgaricus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err="1">
                <a:latin typeface="Arial" pitchFamily="34" charset="0"/>
                <a:cs typeface="Arial" pitchFamily="34" charset="0"/>
              </a:rPr>
              <a:t>L.casei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L.johnsonii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reuteri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crispatus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fermentum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en-GB" sz="1600" i="1" dirty="0" err="1" smtClean="0">
                <a:latin typeface="Arial" pitchFamily="34" charset="0"/>
                <a:cs typeface="Arial" pitchFamily="34" charset="0"/>
              </a:rPr>
              <a:t>Gasseri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brevis</a:t>
            </a:r>
            <a:endParaRPr lang="en-GB" altLang="en-US" sz="16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600" i="1" dirty="0" smtClean="0"/>
          </a:p>
          <a:p>
            <a:pPr>
              <a:defRPr/>
            </a:pPr>
            <a:endParaRPr lang="en-GB" sz="1600" i="1" dirty="0"/>
          </a:p>
          <a:p>
            <a:pPr>
              <a:defRPr/>
            </a:pPr>
            <a:endParaRPr lang="en-GB" sz="1600" i="1" dirty="0" smtClean="0"/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L.plantarum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ramnosus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altLang="en-US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fr-FR" altLang="en-US" sz="1600" i="1" dirty="0" err="1" smtClean="0">
                <a:latin typeface="Arial" pitchFamily="34" charset="0"/>
                <a:cs typeface="Arial" pitchFamily="34" charset="0"/>
              </a:rPr>
              <a:t>salivarius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1600" i="1" dirty="0" err="1" smtClean="0">
                <a:latin typeface="Arial" pitchFamily="34" charset="0"/>
                <a:cs typeface="Arial" pitchFamily="34" charset="0"/>
              </a:rPr>
              <a:t>Lactococcus</a:t>
            </a:r>
            <a:r>
              <a:rPr lang="en-US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i="1" dirty="0" err="1" smtClean="0">
                <a:latin typeface="Arial" pitchFamily="34" charset="0"/>
                <a:cs typeface="Arial" pitchFamily="34" charset="0"/>
              </a:rPr>
              <a:t>lactis</a:t>
            </a:r>
            <a:endParaRPr lang="en-US" altLang="en-US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altLang="en-US" sz="1600" i="1" dirty="0" err="1" smtClean="0">
                <a:latin typeface="Arial" pitchFamily="34" charset="0"/>
                <a:cs typeface="Arial" pitchFamily="34" charset="0"/>
              </a:rPr>
              <a:t>Enterococcus</a:t>
            </a:r>
            <a:r>
              <a:rPr lang="fr-FR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1600" i="1" dirty="0" err="1" smtClean="0">
                <a:latin typeface="Arial" pitchFamily="34" charset="0"/>
                <a:cs typeface="Arial" pitchFamily="34" charset="0"/>
              </a:rPr>
              <a:t>faecium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altLang="en-US" sz="1600" i="1" dirty="0" err="1" smtClean="0">
                <a:latin typeface="Arial" pitchFamily="34" charset="0"/>
                <a:cs typeface="Arial" pitchFamily="34" charset="0"/>
              </a:rPr>
              <a:t>Streptococcus</a:t>
            </a:r>
            <a:r>
              <a:rPr lang="fr-FR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1600" i="1" dirty="0" err="1" smtClean="0">
                <a:latin typeface="Arial" pitchFamily="34" charset="0"/>
                <a:cs typeface="Arial" pitchFamily="34" charset="0"/>
              </a:rPr>
              <a:t>salivarius</a:t>
            </a:r>
            <a:r>
              <a:rPr lang="fr-FR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altLang="en-US" sz="1600" i="1" dirty="0" err="1" smtClean="0">
                <a:latin typeface="Arial" pitchFamily="34" charset="0"/>
                <a:cs typeface="Arial" pitchFamily="34" charset="0"/>
              </a:rPr>
              <a:t>Pediococcus</a:t>
            </a:r>
            <a:r>
              <a:rPr lang="fr-FR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1600" i="1" dirty="0" err="1" smtClean="0">
                <a:latin typeface="Arial" pitchFamily="34" charset="0"/>
                <a:cs typeface="Arial" pitchFamily="34" charset="0"/>
              </a:rPr>
              <a:t>acidilactici</a:t>
            </a:r>
            <a:endParaRPr lang="fr-FR" altLang="en-US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Bacillus cereus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clausii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B.coagulans</a:t>
            </a:r>
            <a:endParaRPr lang="en-GB" altLang="en-US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subtilis</a:t>
            </a:r>
            <a:endParaRPr lang="en-GB" altLang="en-US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licheniformis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Escherishia</a:t>
            </a:r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 coli</a:t>
            </a:r>
          </a:p>
          <a:p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Propionibacterium</a:t>
            </a:r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shermanii</a:t>
            </a:r>
            <a:endParaRPr lang="en-GB" altLang="en-US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Saccharomyces</a:t>
            </a:r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cerevisiae</a:t>
            </a:r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altLang="en-US" sz="16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GB" altLang="en-US" sz="1600" i="1" dirty="0" err="1" smtClean="0">
                <a:latin typeface="Arial" pitchFamily="34" charset="0"/>
                <a:cs typeface="Arial" pitchFamily="34" charset="0"/>
              </a:rPr>
              <a:t>boulardii</a:t>
            </a:r>
            <a:endParaRPr lang="en-GB" altLang="en-US" sz="1600" i="1" dirty="0" smtClean="0">
              <a:latin typeface="Arial" pitchFamily="34" charset="0"/>
              <a:cs typeface="Arial" pitchFamily="34" charset="0"/>
            </a:endParaRPr>
          </a:p>
          <a:p>
            <a:endParaRPr lang="en-US" altLang="en-US" sz="1600" dirty="0" smtClean="0"/>
          </a:p>
          <a:p>
            <a:pPr>
              <a:buFont typeface="Wingdings" pitchFamily="2" charset="2"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Modulation of tight junctions</a:t>
            </a:r>
          </a:p>
        </p:txBody>
      </p:sp>
      <p:sp>
        <p:nvSpPr>
          <p:cNvPr id="35843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724400" y="1295400"/>
            <a:ext cx="4038600" cy="5257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err="1" smtClean="0"/>
              <a:t>Upregulation</a:t>
            </a:r>
            <a:r>
              <a:rPr lang="en-US" altLang="en-US" sz="2400" dirty="0" smtClean="0"/>
              <a:t> of tight junction proteins (</a:t>
            </a:r>
            <a:r>
              <a:rPr lang="en-US" altLang="en-US" sz="2400" b="1" dirty="0" err="1" smtClean="0"/>
              <a:t>occludin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claudin</a:t>
            </a:r>
            <a:r>
              <a:rPr lang="en-US" altLang="en-US" sz="2400" b="1" dirty="0" smtClean="0"/>
              <a:t>, and junctional adhesion protein)</a:t>
            </a:r>
            <a:r>
              <a:rPr lang="en-US" altLang="en-US" sz="2400" dirty="0" smtClean="0"/>
              <a:t> might help to limit the damage that is caused to epithelia by inflammatory processes or pathogens.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/>
              <a:t>The probiotic-coated surface retains an intact junction.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51734" y="1314450"/>
            <a:ext cx="4382832" cy="3333750"/>
            <a:chOff x="1632" y="1426"/>
            <a:chExt cx="2256" cy="1716"/>
          </a:xfrm>
        </p:grpSpPr>
        <p:sp>
          <p:nvSpPr>
            <p:cNvPr id="3584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632" y="1426"/>
              <a:ext cx="2256" cy="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84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2" y="1426"/>
              <a:ext cx="2264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3550045" y="1502963"/>
            <a:ext cx="10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Probiotic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29802" y="1812447"/>
            <a:ext cx="304800" cy="1196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354373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Pathogen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1300368" y="1539039"/>
            <a:ext cx="452232" cy="61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Beneficial Effect of Probiotic on Intestinal Tight Junction 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7200" y="2193924"/>
            <a:ext cx="4343400" cy="29114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probiotic bacteria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Nissle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1917 on changes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ZO-2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mRNA 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T84 epithelial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  after infection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enteropathogenic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(EPEC)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371600"/>
            <a:ext cx="35718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781800" y="5594866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Zyrek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669" y="6257925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Beneficial Effect of Probiotic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Intestinal Tight Junction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716282" y="1706513"/>
            <a:ext cx="6091238" cy="2576513"/>
            <a:chOff x="480" y="1075"/>
            <a:chExt cx="3837" cy="1623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1443" y="1624"/>
              <a:ext cx="2874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75"/>
              <a:ext cx="28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6"/>
          <p:cNvGrpSpPr>
            <a:grpSpLocks noChangeAspect="1"/>
          </p:cNvGrpSpPr>
          <p:nvPr/>
        </p:nvGrpSpPr>
        <p:grpSpPr bwMode="auto">
          <a:xfrm>
            <a:off x="716282" y="3810000"/>
            <a:ext cx="4564781" cy="1704975"/>
            <a:chOff x="498" y="2448"/>
            <a:chExt cx="2706" cy="1074"/>
          </a:xfrm>
          <a:blipFill>
            <a:blip r:embed="rId3"/>
            <a:tile tx="0" ty="0" sx="100000" sy="100000" flip="none" algn="tl"/>
          </a:blipFill>
        </p:grpSpPr>
        <p:sp>
          <p:nvSpPr>
            <p:cNvPr id="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98" y="2448"/>
              <a:ext cx="2706" cy="10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2448"/>
              <a:ext cx="2712" cy="1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700809" y="2596243"/>
            <a:ext cx="2933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ST/LA -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Streptococcus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thermophilus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Lactobacillus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acidophilus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EIEC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enteroinvasive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6248400"/>
            <a:ext cx="194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Resta-Lenert</a:t>
            </a:r>
            <a:r>
              <a:rPr lang="en-US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159560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08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Occludin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distribution after infection with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enteropathogenic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EPEC)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6131" y="1905000"/>
            <a:ext cx="8243887" cy="2759326"/>
            <a:chOff x="304801" y="1219200"/>
            <a:chExt cx="8243887" cy="275932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219200"/>
              <a:ext cx="4143274" cy="275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29" y="1219200"/>
              <a:ext cx="4116959" cy="274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33400" y="1447800"/>
            <a:ext cx="379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Occludin</a:t>
            </a:r>
            <a:r>
              <a:rPr lang="en-US" dirty="0" smtClean="0"/>
              <a:t>            Actin                  Merge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5955" y="1480457"/>
            <a:ext cx="379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Occludin</a:t>
            </a:r>
            <a:r>
              <a:rPr lang="en-US" dirty="0" smtClean="0"/>
              <a:t>            Actin                  Merge</a:t>
            </a:r>
            <a:endParaRPr lang="en-US" dirty="0"/>
          </a:p>
        </p:txBody>
      </p:sp>
      <p:sp>
        <p:nvSpPr>
          <p:cNvPr id="9" name="矩形 11"/>
          <p:cNvSpPr/>
          <p:nvPr/>
        </p:nvSpPr>
        <p:spPr>
          <a:xfrm>
            <a:off x="-32657" y="3295549"/>
            <a:ext cx="461665" cy="102670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 smtClean="0"/>
              <a:t>EPEC</a:t>
            </a:r>
            <a:endParaRPr lang="en-US" dirty="0"/>
          </a:p>
        </p:txBody>
      </p:sp>
      <p:sp>
        <p:nvSpPr>
          <p:cNvPr id="10" name="矩形 10"/>
          <p:cNvSpPr/>
          <p:nvPr/>
        </p:nvSpPr>
        <p:spPr>
          <a:xfrm>
            <a:off x="-32657" y="2133600"/>
            <a:ext cx="461665" cy="102670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143000" y="5715000"/>
            <a:ext cx="5936664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Ileal (a) and colonic (b) epithelium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0" y="4953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9017" y="4855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9"/>
          <p:cNvSpPr/>
          <p:nvPr/>
        </p:nvSpPr>
        <p:spPr>
          <a:xfrm>
            <a:off x="6935256" y="6329065"/>
            <a:ext cx="150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Shifflett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4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57200"/>
            <a:ext cx="57054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559067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Groschwitz</a:t>
            </a:r>
            <a:r>
              <a:rPr lang="en-US" dirty="0" smtClean="0"/>
              <a:t> and Hogan, 2009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799" y="4759677"/>
            <a:ext cx="8046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Pathways of epithelial permeability.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Transcellular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permeability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associated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solute or water movement through intestinal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epithelial cells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Paracellular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permeability is associated with movement in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intercellular space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epithelial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cells and is regulated by TJs localized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junction of the apical-lateral membranes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429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447800" y="838200"/>
            <a:ext cx="6010275" cy="2924175"/>
            <a:chOff x="987" y="1240"/>
            <a:chExt cx="3786" cy="1842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987" y="1240"/>
              <a:ext cx="3786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1240"/>
              <a:ext cx="379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486400" y="559067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Groschwitz</a:t>
            </a:r>
            <a:r>
              <a:rPr lang="en-US" dirty="0" smtClean="0"/>
              <a:t> and Hogan, 2009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0642" y="42672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Overview of intestinal epithelial junctional complexes.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intestinal epithelium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consists of a single layer of polarized epithelial cells.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Adjacent cells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connected by 3 main junctional complexes: desmosomes, AJs,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TJs. Desmosomes are localized dense plaques that are connected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keratin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filaments. AJs and TJs both consist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transcellular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connected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intracellularly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through adaptor proteins to the actin cytoskeleton.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collection of proteins in the junctional complexes forms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cytoplasmic plaques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78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"/>
            <a:ext cx="7924800" cy="1325563"/>
          </a:xfrm>
        </p:spPr>
        <p:txBody>
          <a:bodyPr/>
          <a:lstStyle/>
          <a:p>
            <a:pPr eaLnBrk="1" hangingPunct="1"/>
            <a:r>
              <a:rPr lang="en-US" altLang="en-US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Conditions Associated With Changes </a:t>
            </a:r>
            <a:br>
              <a:rPr lang="en-US" altLang="en-US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Gut </a:t>
            </a:r>
            <a:r>
              <a:rPr lang="en-US" altLang="en-US" sz="3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Microflora</a:t>
            </a:r>
            <a:endParaRPr lang="en-US" altLang="en-US" sz="3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9580" name="Group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2357491"/>
              </p:ext>
            </p:extLst>
          </p:nvPr>
        </p:nvGraphicFramePr>
        <p:xfrm>
          <a:off x="381000" y="1295400"/>
          <a:ext cx="8540750" cy="5356246"/>
        </p:xfrm>
        <a:graphic>
          <a:graphicData uri="http://schemas.openxmlformats.org/drawingml/2006/table">
            <a:tbl>
              <a:tblPr/>
              <a:tblGrid>
                <a:gridCol w="4270375"/>
                <a:gridCol w="4270375"/>
              </a:tblGrid>
              <a:tr h="51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Condition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References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Thermoregulation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Kent et al., 1992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Neuroendocrine control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Kent et al. 1992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Sleep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Kent et al. 1992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Social behavior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Bercik</a:t>
                      </a: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 et al., 2011; Li, 2009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Cognition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Kent et al. 1992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Gut neuro-motor function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Verdu et al., 2009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Muscular activity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Verdu et al, 2006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Memory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Li, 2009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Anxiety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Bercik</a:t>
                      </a: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 et al., 2010, 2011a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2" name="Text Box 6"/>
          <p:cNvSpPr txBox="1">
            <a:spLocks noChangeArrowheads="1"/>
          </p:cNvSpPr>
          <p:nvPr/>
        </p:nvSpPr>
        <p:spPr bwMode="auto">
          <a:xfrm>
            <a:off x="5257800" y="1676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-956469" y="-228600"/>
            <a:ext cx="10772776" cy="7620000"/>
            <a:chOff x="-513" y="-238"/>
            <a:chExt cx="6786" cy="4800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13" y="-238"/>
              <a:ext cx="6786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6"/>
              <a:ext cx="4909" cy="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874853" y="301625"/>
            <a:ext cx="2269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Groschwitz</a:t>
            </a:r>
            <a:r>
              <a:rPr lang="en-US" sz="1400" dirty="0" smtClean="0"/>
              <a:t> and Hogan, 2009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52400" y="5715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TJs are localized to the apical-lateral membrane junction. They consist of integral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transmembrane proteins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occludin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claudins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JAMs) that interact in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paracellular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space with proteins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adjacent cells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Interactions can be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homophilic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claudin-1/claudin-1) 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heterophilic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claudin-1/claudin-3).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intracellular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domains of transmembrane proteins interact with PDZ domain–containing adaptor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that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mechanically link the TJ complex to the actin cytoskeleton. TJ proteins are regulated by means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phosphorylation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kinases, phosphatases, and other signaling molecules</a:t>
            </a:r>
          </a:p>
        </p:txBody>
      </p:sp>
    </p:spTree>
    <p:extLst>
      <p:ext uri="{BB962C8B-B14F-4D97-AF65-F5344CB8AC3E}">
        <p14:creationId xmlns:p14="http://schemas.microsoft.com/office/powerpoint/2010/main" val="190197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00250"/>
            <a:ext cx="619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" y="5406371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http://www.dbriers.com/tutorials/2012/12/junctions-between-cells-simplified/</a:t>
            </a:r>
          </a:p>
        </p:txBody>
      </p:sp>
    </p:spTree>
    <p:extLst>
      <p:ext uri="{BB962C8B-B14F-4D97-AF65-F5344CB8AC3E}">
        <p14:creationId xmlns:p14="http://schemas.microsoft.com/office/powerpoint/2010/main" val="703760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ight 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18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http://www.dbriers.com/tutorials/2012/12/junctions-between-cells-simplified/</a:t>
            </a:r>
          </a:p>
        </p:txBody>
      </p:sp>
    </p:spTree>
    <p:extLst>
      <p:ext uri="{BB962C8B-B14F-4D97-AF65-F5344CB8AC3E}">
        <p14:creationId xmlns:p14="http://schemas.microsoft.com/office/powerpoint/2010/main" val="588246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219325"/>
            <a:ext cx="3895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1054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http://allnaturaladvantage.com.au/how_gastrointestinal_health_affe.htm</a:t>
            </a:r>
          </a:p>
        </p:txBody>
      </p:sp>
    </p:spTree>
    <p:extLst>
      <p:ext uri="{BB962C8B-B14F-4D97-AF65-F5344CB8AC3E}">
        <p14:creationId xmlns:p14="http://schemas.microsoft.com/office/powerpoint/2010/main" val="3716774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009650" y="1876125"/>
            <a:ext cx="3076575" cy="3038475"/>
            <a:chOff x="1911" y="1204"/>
            <a:chExt cx="1938" cy="1914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11" y="1204"/>
              <a:ext cx="1938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" y="1204"/>
              <a:ext cx="194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609600" y="5105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Schematic diagram of interactions of ZO-1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zonula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occludens-1)with transmembrane,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cytosolic and cytoskeletal proteins. JAM, junctional adhesion molecule; PDZ, Post synaptic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density 95, Disc large and ZO-1 domain; SH3,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homology domain; GUK,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guanylate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kinase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domain.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6248400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Kosinska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15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3305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487680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Cai,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95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Vodyanoy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Benson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Akingbemi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Mrs.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Ludmila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Globa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Mr. Oleg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Pustovyy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44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631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28613" y="682625"/>
            <a:ext cx="8486775" cy="5495925"/>
            <a:chOff x="207" y="430"/>
            <a:chExt cx="5346" cy="3462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" y="430"/>
              <a:ext cx="5346" cy="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430"/>
              <a:ext cx="5352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791200" y="6447322"/>
            <a:ext cx="138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Santos,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98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Live probiotics protect intestinal epithelial cells from the effects of infection with </a:t>
            </a:r>
            <a:r>
              <a:rPr lang="en-US" sz="2000" dirty="0" err="1"/>
              <a:t>enteroinvasive</a:t>
            </a:r>
            <a:r>
              <a:rPr lang="en-US" sz="2000" dirty="0"/>
              <a:t> </a:t>
            </a:r>
            <a:r>
              <a:rPr lang="en-US" sz="2200" dirty="0"/>
              <a:t>Escherichia coli (EIEC)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86" y="4495800"/>
            <a:ext cx="9067800" cy="1981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Infection with EIEC alters phosphorylation of the tight junction proteins </a:t>
            </a:r>
            <a:r>
              <a:rPr lang="en-US" sz="2000" dirty="0" err="1" smtClean="0"/>
              <a:t>occludin</a:t>
            </a:r>
            <a:r>
              <a:rPr lang="en-US" sz="2000" dirty="0" smtClean="0"/>
              <a:t> and ZO-1. </a:t>
            </a:r>
          </a:p>
          <a:p>
            <a:r>
              <a:rPr lang="en-US" sz="2000" i="1" dirty="0" smtClean="0"/>
              <a:t>Streptococcus </a:t>
            </a:r>
            <a:r>
              <a:rPr lang="en-US" sz="2000" i="1" dirty="0" err="1" smtClean="0"/>
              <a:t>thermophilus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Lactobacillus acidophilus</a:t>
            </a:r>
            <a:r>
              <a:rPr lang="en-US" sz="2000" dirty="0" smtClean="0"/>
              <a:t> (ST/LA) living and antibiotic killed (a) were tested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</a:t>
            </a:r>
            <a:r>
              <a:rPr lang="en-US" sz="2000" dirty="0" err="1" smtClean="0"/>
              <a:t>Resta-Lenert</a:t>
            </a:r>
            <a:r>
              <a:rPr lang="en-US" sz="2000" dirty="0" smtClean="0"/>
              <a:t>, 2003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2" y="609600"/>
            <a:ext cx="9034848" cy="37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Impact of Stress on Intestinal </a:t>
            </a:r>
            <a:br>
              <a:rPr lang="en-US" alt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Barrier Function</a:t>
            </a:r>
            <a:endParaRPr lang="en-US" altLang="en-US" sz="36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379610" y="1143000"/>
            <a:ext cx="5939784" cy="4222750"/>
            <a:chOff x="735" y="864"/>
            <a:chExt cx="4338" cy="308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735" y="864"/>
              <a:ext cx="4338" cy="30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864"/>
              <a:ext cx="4344" cy="309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6591300" y="6483350"/>
            <a:ext cx="2322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en-US" sz="1400">
                <a:solidFill>
                  <a:srgbClr val="000000"/>
                </a:solidFill>
              </a:rPr>
              <a:t>Soderholm, Perdue,  2001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12713" y="534035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Stress, via signals from the central nervous system, leads to the altered release of and response to neuroendocrine factors (acetylcholine, </a:t>
            </a:r>
            <a:r>
              <a:rPr lang="en-US" alt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neurotensin</a:t>
            </a: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the intestinal mucosa.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factors may act on the epithelium, inducing barrier dysfunction and the uptake of </a:t>
            </a:r>
            <a:r>
              <a:rPr lang="en-US" alt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proinflammatory</a:t>
            </a: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from the gut lumen.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resultant inflammation causes disability and increases stress, which further amplifies the defect.</a:t>
            </a: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533400" y="914400"/>
            <a:ext cx="5867400" cy="3711575"/>
            <a:chOff x="336" y="576"/>
            <a:chExt cx="4362" cy="2760"/>
          </a:xfrm>
        </p:grpSpPr>
        <p:sp>
          <p:nvSpPr>
            <p:cNvPr id="3687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6" y="576"/>
              <a:ext cx="4362" cy="2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576"/>
              <a:ext cx="4368" cy="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81000" y="4800600"/>
            <a:ext cx="8153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Stool concentrations of zonulin in trained men before and after 14 weeks of treatment. Pro with probiotics supplemented group, Plac placebo group, Tx treatment, wk week; n = 11 (probiotic supplementation), n = 12 (placebo). Values are means ± SD. There was a</a:t>
            </a:r>
          </a:p>
          <a:p>
            <a:r>
              <a:rPr lang="en-US" altLang="en-US" sz="1400"/>
              <a:t>signficant difference between groups after 14 wk of treatment: PTx &lt; 0.05.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7102475" y="6370638"/>
            <a:ext cx="15271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Lamprecht, 2012</a:t>
            </a: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6156325" y="569913"/>
            <a:ext cx="26066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Zonulin is regarded as a phyiological modulator of intercellular tight junctions and a surrogate marker of impaired gut barrier.</a:t>
            </a:r>
          </a:p>
          <a:p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 sz="1600"/>
              <a:t>Increased zonulin concentrations are related to changes in tight junction competency and increased GI permeability</a:t>
            </a: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198723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6212" y="228600"/>
            <a:ext cx="8791575" cy="4800600"/>
            <a:chOff x="111" y="648"/>
            <a:chExt cx="5538" cy="3024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1" y="648"/>
              <a:ext cx="5538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648"/>
              <a:ext cx="5544" cy="3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59229" y="5181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overview of mechanisms involved in probiotic-induced enhancement of epithelial barrier function. These include direct </a:t>
            </a:r>
            <a:r>
              <a:rPr lang="en-US" dirty="0" smtClean="0"/>
              <a:t>modulation of </a:t>
            </a:r>
            <a:r>
              <a:rPr lang="en-US" dirty="0"/>
              <a:t>epithelial cell signaling pathways and tight junctions, as well as effects on microbial ecology and innate and adaptive </a:t>
            </a:r>
            <a:r>
              <a:rPr lang="en-US" dirty="0" smtClean="0"/>
              <a:t>immune </a:t>
            </a:r>
            <a:r>
              <a:rPr lang="en-US" dirty="0"/>
              <a:t>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6292334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Madsen,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0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295400" y="381000"/>
            <a:ext cx="5867399" cy="4103344"/>
            <a:chOff x="1503" y="1197"/>
            <a:chExt cx="2754" cy="1926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03" y="1197"/>
              <a:ext cx="2754" cy="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" y="1197"/>
              <a:ext cx="2760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7162799" y="609600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Ohland,2010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1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62000" y="533400"/>
            <a:ext cx="7648575" cy="3619500"/>
            <a:chOff x="471" y="1020"/>
            <a:chExt cx="4818" cy="2280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1" y="1020"/>
              <a:ext cx="4818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1020"/>
              <a:ext cx="4824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267200"/>
            <a:ext cx="803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9834" y="6180364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Barreau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92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36827" y="1828800"/>
            <a:ext cx="7648575" cy="4362450"/>
            <a:chOff x="471" y="786"/>
            <a:chExt cx="4818" cy="2748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1" y="786"/>
              <a:ext cx="4818" cy="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786"/>
              <a:ext cx="4824" cy="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546100" y="381000"/>
            <a:ext cx="8029575" cy="923925"/>
            <a:chOff x="344" y="240"/>
            <a:chExt cx="5058" cy="582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44" y="240"/>
              <a:ext cx="505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240"/>
              <a:ext cx="5064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079834" y="6180364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Barreau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21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1258907"/>
            <a:ext cx="4657725" cy="474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82532" y="3048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2800" b="1" dirty="0" smtClean="0"/>
              <a:t>Gastrointestinal selective </a:t>
            </a:r>
            <a:r>
              <a:rPr lang="en-US" sz="2800" b="1" dirty="0"/>
              <a:t>permeable barrier is achieved by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intercellular tight junction </a:t>
            </a:r>
            <a:r>
              <a:rPr lang="en-US" sz="2800" b="1" dirty="0"/>
              <a:t>(TJ) </a:t>
            </a:r>
            <a:r>
              <a:rPr lang="en-US" sz="2800" b="1" dirty="0" smtClean="0"/>
              <a:t>structures</a:t>
            </a:r>
            <a:endParaRPr lang="en-US" sz="1200" b="1" dirty="0"/>
          </a:p>
        </p:txBody>
      </p:sp>
      <p:sp>
        <p:nvSpPr>
          <p:cNvPr id="3" name="矩形 2"/>
          <p:cNvSpPr/>
          <p:nvPr/>
        </p:nvSpPr>
        <p:spPr>
          <a:xfrm>
            <a:off x="6858000" y="6236255"/>
            <a:ext cx="141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Suzuki, 2013 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5181600" y="3048713"/>
            <a:ext cx="3606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Disruption of the intestinal TJ barrier, followed by permeation of luminal noxious molecules, induces a perturbation of the mucosal immune system and inflammation, and can act as a trigger for the development of intestinal and systemic diseases.</a:t>
            </a:r>
          </a:p>
        </p:txBody>
      </p:sp>
    </p:spTree>
    <p:extLst>
      <p:ext uri="{BB962C8B-B14F-4D97-AF65-F5344CB8AC3E}">
        <p14:creationId xmlns:p14="http://schemas.microsoft.com/office/powerpoint/2010/main" val="14887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Junction Proteins</a:t>
            </a:r>
            <a:endParaRPr lang="en-US" dirty="0"/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1143000" y="1524000"/>
            <a:ext cx="6543675" cy="3914775"/>
            <a:chOff x="528" y="1104"/>
            <a:chExt cx="4122" cy="2466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528" y="1104"/>
              <a:ext cx="4122" cy="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04"/>
              <a:ext cx="412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705600" y="617220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Zuhl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5729968"/>
            <a:ext cx="27146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52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dirty="0" smtClean="0"/>
              <a:t>Structure disruption/protection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860" y="2209800"/>
            <a:ext cx="8229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gene</a:t>
            </a:r>
            <a:r>
              <a:rPr lang="en-US" dirty="0" smtClean="0"/>
              <a:t> expression alteration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Cytokines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7724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Intestinal TJ regulation </a:t>
            </a:r>
            <a:r>
              <a:rPr lang="en-US" sz="2800" dirty="0" smtClean="0">
                <a:solidFill>
                  <a:schemeClr val="tx1"/>
                </a:solidFill>
              </a:rPr>
              <a:t>by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85597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Intestinal TJ </a:t>
            </a:r>
            <a:r>
              <a:rPr lang="en-US" sz="2800" dirty="0" smtClean="0"/>
              <a:t>regulation by </a:t>
            </a:r>
            <a:r>
              <a:rPr lang="en-US" sz="2800" dirty="0"/>
              <a:t>cytokines </a:t>
            </a:r>
          </a:p>
        </p:txBody>
      </p:sp>
      <p:sp>
        <p:nvSpPr>
          <p:cNvPr id="3" name="矩形 2"/>
          <p:cNvSpPr/>
          <p:nvPr/>
        </p:nvSpPr>
        <p:spPr>
          <a:xfrm>
            <a:off x="830580" y="1676400"/>
            <a:ext cx="7170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roles of cytokines in intestinal TJ regulation </a:t>
            </a:r>
            <a:r>
              <a:rPr lang="en-US" sz="2400" dirty="0" smtClean="0"/>
              <a:t>under pathophysiological </a:t>
            </a:r>
            <a:r>
              <a:rPr lang="en-US" sz="2400" dirty="0"/>
              <a:t>conditions have been well </a:t>
            </a:r>
            <a:r>
              <a:rPr lang="en-US" sz="2400" dirty="0" smtClean="0"/>
              <a:t>investigated using </a:t>
            </a:r>
            <a:r>
              <a:rPr lang="en-US" sz="2400" dirty="0"/>
              <a:t>cell cultures and animal models.</a:t>
            </a:r>
          </a:p>
        </p:txBody>
      </p:sp>
      <p:sp>
        <p:nvSpPr>
          <p:cNvPr id="4" name="矩形 3"/>
          <p:cNvSpPr/>
          <p:nvPr/>
        </p:nvSpPr>
        <p:spPr>
          <a:xfrm>
            <a:off x="830580" y="32766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cytokine mediated dysfunction </a:t>
            </a:r>
            <a:r>
              <a:rPr lang="en-US" sz="2400" dirty="0"/>
              <a:t>of the TJ barrier, resulting in </a:t>
            </a:r>
            <a:r>
              <a:rPr lang="en-US" sz="2400" dirty="0" smtClean="0"/>
              <a:t>immune activation </a:t>
            </a:r>
            <a:r>
              <a:rPr lang="en-US" sz="2400" dirty="0"/>
              <a:t>and tissue </a:t>
            </a:r>
            <a:r>
              <a:rPr lang="en-US" sz="2400" dirty="0" smtClean="0"/>
              <a:t> inflammation</a:t>
            </a:r>
            <a:r>
              <a:rPr lang="en-US" sz="2400" dirty="0"/>
              <a:t>, is thought to </a:t>
            </a:r>
            <a:r>
              <a:rPr lang="en-US" sz="2400" dirty="0" smtClean="0"/>
              <a:t>be important </a:t>
            </a:r>
            <a:r>
              <a:rPr lang="en-US" sz="2400" dirty="0"/>
              <a:t>in the initiation and/or development of </a:t>
            </a:r>
            <a:r>
              <a:rPr lang="en-US" sz="2400" dirty="0" smtClean="0"/>
              <a:t>several intestinal </a:t>
            </a:r>
            <a:r>
              <a:rPr lang="en-US" sz="2400" dirty="0"/>
              <a:t>and systemic diseases </a:t>
            </a:r>
            <a:r>
              <a:rPr lang="en-US" sz="2400" dirty="0" smtClean="0"/>
              <a:t>. </a:t>
            </a:r>
            <a:r>
              <a:rPr lang="en-US" sz="2400" dirty="0"/>
              <a:t>In contrast, </a:t>
            </a:r>
            <a:r>
              <a:rPr lang="en-US" sz="2400" dirty="0" smtClean="0"/>
              <a:t>some growth </a:t>
            </a:r>
            <a:r>
              <a:rPr lang="en-US" sz="2400" dirty="0"/>
              <a:t>factors play roles in the protection and </a:t>
            </a:r>
            <a:r>
              <a:rPr lang="en-US" sz="2400" dirty="0" smtClean="0"/>
              <a:t>maintenance of </a:t>
            </a:r>
            <a:r>
              <a:rPr lang="en-US" sz="2400" dirty="0"/>
              <a:t>TJ integrity.</a:t>
            </a:r>
          </a:p>
        </p:txBody>
      </p:sp>
    </p:spTree>
    <p:extLst>
      <p:ext uri="{BB962C8B-B14F-4D97-AF65-F5344CB8AC3E}">
        <p14:creationId xmlns:p14="http://schemas.microsoft.com/office/powerpoint/2010/main" val="2663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1524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Intestinal barrier function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the ability to control uptake across the mucosa and to protect the gut from harmful substances present in the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lumen. 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intercellular junctions of intestinal epithelial cells are sealed by different protein complexes, including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tight junctions (TJs),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adherens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junctions (AJs), and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desmosomes. 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TJs, multiple protein complexes, locate at the apical ends of the lateral membranes of intestinal epithelial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hey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act as a primary barrier to the diffusion of solutes through the intercellular space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4953000" y="3185752"/>
            <a:ext cx="2664742" cy="3366830"/>
            <a:chOff x="3462" y="1792"/>
            <a:chExt cx="1002" cy="1266"/>
          </a:xfrm>
        </p:grpSpPr>
        <p:sp>
          <p:nvSpPr>
            <p:cNvPr id="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462" y="1792"/>
              <a:ext cx="100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" y="1792"/>
              <a:ext cx="1008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0" y="3172912"/>
            <a:ext cx="383026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67200" y="4419600"/>
            <a:ext cx="15240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67200" y="4914900"/>
            <a:ext cx="1658754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5781575"/>
            <a:ext cx="15240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Cytokines </a:t>
            </a:r>
            <a:r>
              <a:rPr lang="en-US" sz="3200" dirty="0" smtClean="0"/>
              <a:t> which </a:t>
            </a:r>
            <a:r>
              <a:rPr lang="en-US" sz="3200" dirty="0">
                <a:solidFill>
                  <a:srgbClr val="FF0000"/>
                </a:solidFill>
              </a:rPr>
              <a:t>increase</a:t>
            </a:r>
            <a:r>
              <a:rPr lang="en-US" sz="3200" dirty="0"/>
              <a:t> intestinal TJ permeability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69224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954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Cytokines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</a:tr>
              <a:tr h="1000760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IFN-</a:t>
                      </a: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γ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146685" indent="-107950" algn="l">
                        <a:lnSpc>
                          <a:spcPct val="102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Myosin</a:t>
                      </a:r>
                      <a:r>
                        <a:rPr lang="en-US" sz="2000" spc="5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II-dependent</a:t>
                      </a:r>
                      <a:r>
                        <a:rPr lang="en-US" sz="2000" spc="3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vacuolarization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 internalization</a:t>
                      </a:r>
                      <a:r>
                        <a:rPr lang="en-US" sz="2000" spc="7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of</a:t>
                      </a:r>
                      <a:r>
                        <a:rPr lang="en-US" sz="2000" spc="6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JAM-A,</a:t>
                      </a:r>
                      <a:r>
                        <a:rPr lang="en-US" sz="2000" spc="4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occludin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2000" spc="-3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claudin-1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and</a:t>
                      </a:r>
                      <a:r>
                        <a:rPr lang="en-US" sz="2000" spc="6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claudin-4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Bruewer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M, 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et al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2003;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Bruewer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M, 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et al.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,2005)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TNF-</a:t>
                      </a: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α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ZO-1</a:t>
                      </a:r>
                      <a:r>
                        <a:rPr lang="zh-CN" altLang="en-US" sz="2000" spc="40" dirty="0" smtClean="0">
                          <a:solidFill>
                            <a:schemeClr val="tx1"/>
                          </a:solidFill>
                          <a:effectLst/>
                        </a:rPr>
                        <a:t>↓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[Ma TY, et al., 2004]  MLCK</a:t>
                      </a:r>
                      <a:r>
                        <a:rPr lang="en-US" sz="2000" spc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2000" spc="7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pMLC</a:t>
                      </a:r>
                      <a:r>
                        <a:rPr lang="en-US" sz="2000" spc="4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[Ma TY, et al.2005</a:t>
                      </a:r>
                      <a:r>
                        <a:rPr lang="en-US" sz="2000" spc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;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Ye D, et al. 2006]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HT29/B6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Claudin-2</a:t>
                      </a:r>
                      <a:r>
                        <a:rPr lang="en-US" sz="2000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Mankertz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J, et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al. 2009)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TNF-</a:t>
                      </a: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α</a:t>
                      </a:r>
                      <a:endParaRPr lang="en-US" sz="2000" dirty="0" smtClean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/IFN</a:t>
                      </a:r>
                      <a:r>
                        <a:rPr lang="en-US" sz="2000" spc="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2000" spc="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γ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MLCK</a:t>
                      </a:r>
                      <a:r>
                        <a:rPr lang="en-US" sz="2000" spc="5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2000" spc="7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pMLC</a:t>
                      </a:r>
                      <a:r>
                        <a:rPr lang="en-US" sz="2000" spc="4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Wang F, et al. 2005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;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Wang F, et al.2006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LIGHT</a:t>
                      </a:r>
                    </a:p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/IFN</a:t>
                      </a:r>
                      <a:r>
                        <a:rPr lang="en-US" sz="2000" spc="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2000" spc="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γ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MLCK</a:t>
                      </a:r>
                      <a:r>
                        <a:rPr lang="en-US" sz="2000" spc="5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2000" spc="7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pMLC</a:t>
                      </a:r>
                      <a:r>
                        <a:rPr lang="en-US" sz="2000" spc="4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2000" spc="7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Caveolar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endocytosis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163195" marR="7620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occludin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2000" spc="3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ZO-1</a:t>
                      </a:r>
                      <a:r>
                        <a:rPr lang="en-US" sz="2000" spc="5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and</a:t>
                      </a:r>
                      <a:r>
                        <a:rPr lang="en-US" sz="2000" spc="6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claudin-1)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(Schwarz BT, 2007)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8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Cytokines </a:t>
            </a:r>
            <a:r>
              <a:rPr lang="en-US" sz="3200" dirty="0" smtClean="0"/>
              <a:t> which </a:t>
            </a:r>
            <a:r>
              <a:rPr lang="en-US" sz="3200" dirty="0">
                <a:solidFill>
                  <a:srgbClr val="FF0000"/>
                </a:solidFill>
              </a:rPr>
              <a:t>increase</a:t>
            </a:r>
            <a:r>
              <a:rPr lang="en-US" sz="3200" dirty="0"/>
              <a:t> intestinal TJ permeability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614520"/>
              </p:ext>
            </p:extLst>
          </p:nvPr>
        </p:nvGraphicFramePr>
        <p:xfrm>
          <a:off x="457200" y="16002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676400"/>
                <a:gridCol w="5410200"/>
              </a:tblGrid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Cytokines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IL-1</a:t>
                      </a: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β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Occludin</a:t>
                      </a:r>
                      <a:r>
                        <a:rPr lang="en-US" sz="2000" spc="5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0" dirty="0" smtClean="0">
                          <a:effectLst/>
                        </a:rPr>
                        <a:t>↓ </a:t>
                      </a:r>
                      <a:r>
                        <a:rPr lang="en-US" altLang="zh-CN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it-IT" altLang="zh-CN" sz="2000" spc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Al-Sadi RM, Ma TY, 2007)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MLCK</a:t>
                      </a:r>
                      <a:r>
                        <a:rPr lang="en-US" sz="2000" spc="5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2000" spc="7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pMLC</a:t>
                      </a:r>
                      <a:r>
                        <a:rPr lang="en-US" sz="2000" spc="4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(Al-</a:t>
                      </a:r>
                      <a:r>
                        <a:rPr lang="en-US" sz="2000" spc="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Sadi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R,2008)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IL-4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Claudin-2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(Wisner DM,2008)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IL-6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Caco-2,</a:t>
                      </a:r>
                      <a:r>
                        <a:rPr lang="en-US" sz="2000" spc="45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Claudin-2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2000" spc="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Kusugami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K,1995)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254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IL-13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Claudin-2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(Weber CR,2010)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HT29/B6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Claudin-2</a:t>
                      </a:r>
                      <a:r>
                        <a:rPr lang="en-US" sz="2000" spc="4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spc="-95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(Prasad S,2005)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Potentiate</a:t>
                      </a:r>
                      <a:r>
                        <a:rPr lang="en-US" sz="2000" spc="7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oxidant</a:t>
                      </a:r>
                      <a:r>
                        <a:rPr lang="en-US" sz="2000" spc="45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2000" spc="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Rao</a:t>
                      </a:r>
                      <a:r>
                        <a:rPr lang="en-US" sz="2000" spc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R,1999)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7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Cytokines </a:t>
            </a:r>
            <a:r>
              <a:rPr lang="en-US" sz="3200" dirty="0" smtClean="0"/>
              <a:t> which </a:t>
            </a:r>
            <a:r>
              <a:rPr lang="en-US" sz="3200" dirty="0" smtClean="0">
                <a:solidFill>
                  <a:srgbClr val="FF0000"/>
                </a:solidFill>
              </a:rPr>
              <a:t>decrease</a:t>
            </a:r>
            <a:r>
              <a:rPr lang="en-US" sz="3200" dirty="0" smtClean="0"/>
              <a:t> </a:t>
            </a:r>
            <a:r>
              <a:rPr lang="en-US" sz="3200" dirty="0"/>
              <a:t>intestinal TJ permeability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97560"/>
              </p:ext>
            </p:extLst>
          </p:nvPr>
        </p:nvGraphicFramePr>
        <p:xfrm>
          <a:off x="457200" y="1600200"/>
          <a:ext cx="815340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Cytokines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IL-10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Decrease Neutralize IFN-c 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Madsen KL, 1997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IL-17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Claudin-1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 Claudin-2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Kinugasa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T, et al.,  2000)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TGF-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α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antibody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hydrogen peroxide (Forsyth CB,2007)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TGF-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β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Claudin-1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Howe KL, et al, 2005)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HT29 / B6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Claudin-4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Hering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NA,et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al.,2011)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EHEC, restoration of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occludin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, claudin-2 and ZO-1 expression 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Howe KL, et al,2005)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Cytokines </a:t>
            </a:r>
            <a:r>
              <a:rPr lang="en-US" sz="3200" dirty="0" smtClean="0"/>
              <a:t>which </a:t>
            </a:r>
            <a:r>
              <a:rPr lang="en-US" sz="3200" dirty="0">
                <a:solidFill>
                  <a:srgbClr val="FF0000"/>
                </a:solidFill>
              </a:rPr>
              <a:t>decrease</a:t>
            </a:r>
            <a:r>
              <a:rPr lang="en-US" sz="3200" dirty="0"/>
              <a:t> intestinal TJ permeability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311557"/>
              </p:ext>
            </p:extLst>
          </p:nvPr>
        </p:nvGraphicFramePr>
        <p:xfrm>
          <a:off x="228600" y="1524000"/>
          <a:ext cx="8763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655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Cytokines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TGF-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β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IFN-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γ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T84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cryptosporidium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parvum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(Roche JK, et al.,2000)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EGF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hydrogen peroxide, restoration of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occludin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and ZO-1 distribution  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Basuroy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S, et al,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2006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 </a:t>
                      </a:r>
                    </a:p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hydrogen peroxide, restoration of actin cytoskeleton assembly 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Banan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A, et al, 2001;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Banan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A, et al., 2004]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 </a:t>
                      </a:r>
                    </a:p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ethanol, restoration of microtubule  assembly and oxidation/nitration of tubulin 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Banan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A, et al, 2007)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Caco-2 </a:t>
                      </a:r>
                    </a:p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Neutralize acetaldehyde, restoration of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occludin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an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ZO-1 distribution (Suzuki T, et al., 2008;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Samak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G, et al. 2011)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2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>
            <a:spLocks/>
          </p:cNvSpPr>
          <p:nvPr/>
        </p:nvSpPr>
        <p:spPr>
          <a:xfrm>
            <a:off x="838200" y="2590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food </a:t>
            </a:r>
            <a:r>
              <a:rPr lang="en-US" dirty="0"/>
              <a:t>factors</a:t>
            </a:r>
          </a:p>
        </p:txBody>
      </p:sp>
      <p:sp>
        <p:nvSpPr>
          <p:cNvPr id="5" name="文本占位符 3"/>
          <p:cNvSpPr txBox="1">
            <a:spLocks/>
          </p:cNvSpPr>
          <p:nvPr/>
        </p:nvSpPr>
        <p:spPr>
          <a:xfrm>
            <a:off x="457200" y="17526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mtClean="0"/>
              <a:t>Intestinal TJ regulation 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Nutrients and food factors </a:t>
            </a:r>
            <a:r>
              <a:rPr lang="en-US" sz="2800" b="1" dirty="0"/>
              <a:t>decrease</a:t>
            </a:r>
            <a:r>
              <a:rPr lang="en-US" sz="2800" dirty="0"/>
              <a:t> and restore intestinal TJ permeability</a:t>
            </a:r>
          </a:p>
        </p:txBody>
      </p:sp>
      <p:graphicFrame>
        <p:nvGraphicFramePr>
          <p:cNvPr id="7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489047"/>
              </p:ext>
            </p:extLst>
          </p:nvPr>
        </p:nvGraphicFramePr>
        <p:xfrm>
          <a:off x="228600" y="1676400"/>
          <a:ext cx="8763000" cy="2415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947"/>
                <a:gridCol w="1180218"/>
                <a:gridCol w="5617835"/>
              </a:tblGrid>
              <a:tr h="507211">
                <a:tc>
                  <a:txBody>
                    <a:bodyPr/>
                    <a:lstStyle/>
                    <a:p>
                      <a:pPr marL="25400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Amino  acid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endParaRPr lang="en-US" sz="2000" baseline="30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Cell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Mechanism 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580514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Gln</a:t>
                      </a:r>
                      <a:r>
                        <a:rPr lang="en-US" sz="2000" spc="5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Caco-2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claudin-1</a:t>
                      </a:r>
                      <a:r>
                        <a:rPr lang="zh-CN" altLang="en-US" sz="2000" spc="45" dirty="0" smtClean="0">
                          <a:effectLst/>
                        </a:rPr>
                        <a:t>←</a:t>
                      </a:r>
                      <a:r>
                        <a:rPr lang="en-US" sz="2000" spc="45" dirty="0" smtClean="0">
                          <a:effectLst/>
                        </a:rPr>
                        <a:t> </a:t>
                      </a:r>
                      <a:r>
                        <a:rPr lang="zh-CN" altLang="en-US" sz="2000" spc="45" dirty="0" smtClean="0">
                          <a:effectLst/>
                        </a:rPr>
                        <a:t>→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6983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Gln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acetaldehyde, restoration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occludin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ZO-1 distribution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0514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Trp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1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Nutrients and food factors </a:t>
            </a:r>
            <a:r>
              <a:rPr lang="en-US" sz="2800" b="1" dirty="0">
                <a:solidFill>
                  <a:srgbClr val="FF0000"/>
                </a:solidFill>
              </a:rPr>
              <a:t>decrease</a:t>
            </a:r>
            <a:r>
              <a:rPr lang="en-US" sz="2800" dirty="0"/>
              <a:t> and restore intestinal TJ permeability</a:t>
            </a:r>
          </a:p>
        </p:txBody>
      </p:sp>
      <p:graphicFrame>
        <p:nvGraphicFramePr>
          <p:cNvPr id="7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712109"/>
              </p:ext>
            </p:extLst>
          </p:nvPr>
        </p:nvGraphicFramePr>
        <p:xfrm>
          <a:off x="228600" y="1676400"/>
          <a:ext cx="8717280" cy="3848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/>
                <a:gridCol w="1905000"/>
                <a:gridCol w="4754880"/>
              </a:tblGrid>
              <a:tr h="428414">
                <a:tc>
                  <a:txBody>
                    <a:bodyPr/>
                    <a:lstStyle/>
                    <a:p>
                      <a:pPr marL="25400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Fatty acid</a:t>
                      </a:r>
                      <a:endParaRPr lang="en-US" sz="2000" baseline="30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Cell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Mechanism 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90329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EPA, DHA,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arachidonic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acid, </a:t>
                      </a:r>
                    </a:p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 -LA, di-homo- γ -LA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T84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329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EPA, DHA,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arachidonic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acid, </a:t>
                      </a:r>
                    </a:p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di-homo- γ -LA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T84</a:t>
                      </a:r>
                      <a:endParaRPr lang="en-US" sz="24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IL-4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329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Acetic acid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r>
                        <a:rPr lang="zh-CN" altLang="en-US" sz="2000" dirty="0" smtClean="0">
                          <a:effectLst/>
                        </a:rPr>
                        <a:t>，</a:t>
                      </a:r>
                      <a:r>
                        <a:rPr lang="en-US" altLang="zh-CN" sz="2000" dirty="0" smtClean="0">
                          <a:effectLst/>
                        </a:rPr>
                        <a:t>T84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965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Propionic  acid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2165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r>
                        <a:rPr lang="zh-CN" altLang="en-US" sz="2000" dirty="0" smtClean="0">
                          <a:effectLst/>
                        </a:rPr>
                        <a:t>，</a:t>
                      </a:r>
                      <a:r>
                        <a:rPr lang="en-US" altLang="zh-CN" sz="2000" dirty="0" smtClean="0">
                          <a:effectLst/>
                        </a:rPr>
                        <a:t>T84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2165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Unknown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marL="9652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Butyric acid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occludin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ZO-1 assembly                                                                                                                                         in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-induced TJ reassembly 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3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Nutrients and food factors </a:t>
            </a:r>
            <a:r>
              <a:rPr lang="en-US" sz="2800" b="1" dirty="0">
                <a:solidFill>
                  <a:srgbClr val="FF0000"/>
                </a:solidFill>
              </a:rPr>
              <a:t>decrease</a:t>
            </a:r>
            <a:r>
              <a:rPr lang="en-US" sz="2800" dirty="0"/>
              <a:t> and restore intestinal TJ permeability</a:t>
            </a:r>
          </a:p>
        </p:txBody>
      </p:sp>
      <p:graphicFrame>
        <p:nvGraphicFramePr>
          <p:cNvPr id="7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63785"/>
              </p:ext>
            </p:extLst>
          </p:nvPr>
        </p:nvGraphicFramePr>
        <p:xfrm>
          <a:off x="228600" y="1676400"/>
          <a:ext cx="8717280" cy="2496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/>
                <a:gridCol w="1905000"/>
                <a:gridCol w="4754880"/>
              </a:tblGrid>
              <a:tr h="428414">
                <a:tc>
                  <a:txBody>
                    <a:bodyPr/>
                    <a:lstStyle/>
                    <a:p>
                      <a:pPr marL="25400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Vitamin </a:t>
                      </a:r>
                      <a:endParaRPr lang="en-US" sz="2000" baseline="30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Cell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Mechanism 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90329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Vitamin A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Caco2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Clostridium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difficile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toxin A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Maciel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AA,2007)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0329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Vitamin D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SW480, not determined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permeability</a:t>
                      </a:r>
                      <a:endParaRPr lang="en-US" sz="24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ZO1 </a:t>
                      </a:r>
                      <a:r>
                        <a:rPr lang="zh-CN" altLang="en-US" sz="1800" spc="45" dirty="0" smtClean="0">
                          <a:effectLst/>
                        </a:rPr>
                        <a:t>↑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claudin-1 </a:t>
                      </a:r>
                      <a:r>
                        <a:rPr lang="zh-CN" altLang="en-US" sz="1800" spc="45" dirty="0" smtClean="0">
                          <a:effectLst/>
                        </a:rPr>
                        <a:t>↑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claudin-2 </a:t>
                      </a:r>
                      <a:r>
                        <a:rPr lang="zh-CN" altLang="en-US" sz="1800" spc="45" dirty="0" smtClean="0">
                          <a:effectLst/>
                        </a:rPr>
                        <a:t>↑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E-cadherin </a:t>
                      </a:r>
                      <a:r>
                        <a:rPr lang="zh-CN" altLang="en-US" sz="2000" spc="45" dirty="0" smtClean="0">
                          <a:effectLst/>
                        </a:rPr>
                        <a:t>↑</a:t>
                      </a:r>
                      <a:endParaRPr lang="en-US" altLang="zh-CN" sz="2000" spc="45" dirty="0" smtClean="0">
                        <a:effectLst/>
                      </a:endParaRPr>
                    </a:p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(Kong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J,et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al,2008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0329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r>
                        <a:rPr lang="zh-CN" altLang="en-US" sz="2000" dirty="0" smtClean="0">
                          <a:effectLst/>
                        </a:rPr>
                        <a:t> </a:t>
                      </a:r>
                      <a:r>
                        <a:rPr lang="en-US" altLang="zh-CN" sz="2000" dirty="0" smtClean="0">
                          <a:effectLst/>
                        </a:rPr>
                        <a:t> 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DSS (Kong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J,et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al,2008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Nutrients and food factors </a:t>
            </a:r>
            <a:r>
              <a:rPr lang="en-US" sz="2800" b="1" dirty="0"/>
              <a:t>decrease</a:t>
            </a:r>
            <a:r>
              <a:rPr lang="en-US" sz="2800" dirty="0"/>
              <a:t> and restore intestinal TJ permeability</a:t>
            </a:r>
          </a:p>
        </p:txBody>
      </p:sp>
      <p:graphicFrame>
        <p:nvGraphicFramePr>
          <p:cNvPr id="7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63835"/>
              </p:ext>
            </p:extLst>
          </p:nvPr>
        </p:nvGraphicFramePr>
        <p:xfrm>
          <a:off x="304800" y="1295400"/>
          <a:ext cx="8641080" cy="3036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1600200"/>
                <a:gridCol w="4754880"/>
              </a:tblGrid>
              <a:tr h="428414">
                <a:tc>
                  <a:txBody>
                    <a:bodyPr/>
                    <a:lstStyle/>
                    <a:p>
                      <a:pPr marL="25400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Polyphenol</a:t>
                      </a:r>
                      <a:endParaRPr lang="en-US" sz="2000" baseline="30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Cell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Mechanism 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90329">
                <a:tc rowSpan="2"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Genistein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Caco2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hydrogen peroxide,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occludin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ZO-1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 </a:t>
                      </a:r>
                      <a:r>
                        <a:rPr lang="en-US" altLang="zh-CN" sz="1800" spc="45" dirty="0" smtClean="0">
                          <a:effectLst/>
                        </a:rPr>
                        <a:t>(</a:t>
                      </a:r>
                      <a:r>
                        <a:rPr lang="en-US" altLang="zh-CN" sz="1800" spc="45" dirty="0" err="1" smtClean="0">
                          <a:effectLst/>
                        </a:rPr>
                        <a:t>Rao</a:t>
                      </a:r>
                      <a:r>
                        <a:rPr lang="en-US" altLang="zh-CN" sz="1800" spc="45" dirty="0" smtClean="0">
                          <a:effectLst/>
                        </a:rPr>
                        <a:t> RK,2002)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0329">
                <a:tc vMerge="1"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Caco2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acetaldehyde,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occludin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ZO-1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 </a:t>
                      </a:r>
                      <a:r>
                        <a:rPr lang="en-US" altLang="zh-CN" sz="1800" spc="45" dirty="0" smtClean="0">
                          <a:effectLst/>
                        </a:rPr>
                        <a:t>(Atkinson KJ,2001)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0329">
                <a:tc>
                  <a:txBody>
                    <a:bodyPr/>
                    <a:lstStyle/>
                    <a:p>
                      <a:pPr marL="96520" marR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Curcumin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r>
                        <a:rPr lang="zh-CN" altLang="en-US" sz="2000" dirty="0" smtClean="0">
                          <a:effectLst/>
                        </a:rPr>
                        <a:t> </a:t>
                      </a:r>
                      <a:r>
                        <a:rPr lang="en-US" altLang="zh-CN" sz="2000" dirty="0" smtClean="0">
                          <a:effectLst/>
                        </a:rPr>
                        <a:t> 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TNF-a  (Ye D,2006)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965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2165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r>
                        <a:rPr lang="en-US" altLang="zh-CN" sz="200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2165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Neutralize IL-1b  (Al-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RM,2007)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marL="9652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EGCG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T84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Neutralize IFN-c  (Watson JL,2004)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34264"/>
              </p:ext>
            </p:extLst>
          </p:nvPr>
        </p:nvGraphicFramePr>
        <p:xfrm>
          <a:off x="304800" y="4343400"/>
          <a:ext cx="8686800" cy="1683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1600200"/>
                <a:gridCol w="4800600"/>
              </a:tblGrid>
              <a:tr h="428142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965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Quercetin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2165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r>
                        <a:rPr lang="en-US" altLang="zh-CN" sz="200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2165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Claudin-4 </a:t>
                      </a:r>
                      <a:r>
                        <a:rPr lang="zh-CN" altLang="en-US" sz="1800" spc="45" dirty="0" smtClean="0">
                          <a:effectLst/>
                        </a:rPr>
                        <a:t>↑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ZO-2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claudin-1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occludin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Suzuki T, Hara H,2009)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marL="9652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Kaempferol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ZO-2 </a:t>
                      </a:r>
                      <a:r>
                        <a:rPr lang="zh-CN" altLang="en-US" sz="1800" spc="45" dirty="0" smtClean="0">
                          <a:effectLst/>
                        </a:rPr>
                        <a:t>↑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claudin-4 </a:t>
                      </a:r>
                      <a:r>
                        <a:rPr lang="zh-CN" altLang="en-US" sz="1800" spc="45" dirty="0" smtClean="0">
                          <a:effectLst/>
                        </a:rPr>
                        <a:t>↑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occluidn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claudin-1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claudin-3 </a:t>
                      </a:r>
                      <a:r>
                        <a:rPr lang="zh-CN" altLang="en-US" sz="1800" spc="45" dirty="0" smtClean="0">
                          <a:effectLst/>
                        </a:rPr>
                        <a:t>←</a:t>
                      </a:r>
                      <a:r>
                        <a:rPr lang="en-US" sz="1800" spc="45" dirty="0" smtClean="0">
                          <a:effectLst/>
                        </a:rPr>
                        <a:t> </a:t>
                      </a:r>
                      <a:r>
                        <a:rPr lang="zh-CN" altLang="en-US" sz="1800" spc="45" dirty="0" smtClean="0">
                          <a:effectLst/>
                        </a:rPr>
                        <a:t>→</a:t>
                      </a:r>
                      <a:r>
                        <a:rPr lang="en-US" altLang="zh-CN" sz="1800" spc="45" dirty="0" smtClean="0">
                          <a:effectLst/>
                        </a:rPr>
                        <a:t>(Suzuki </a:t>
                      </a:r>
                      <a:r>
                        <a:rPr lang="en-US" altLang="zh-CN" sz="1800" spc="45" dirty="0" err="1" smtClean="0">
                          <a:effectLst/>
                        </a:rPr>
                        <a:t>T,et</a:t>
                      </a:r>
                      <a:r>
                        <a:rPr lang="en-US" altLang="zh-CN" sz="1800" spc="45" dirty="0" smtClean="0">
                          <a:effectLst/>
                        </a:rPr>
                        <a:t> al 2011)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marL="9652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Myricetin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Caco-2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 (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Suzuki T, Hara H,2009)</a:t>
                      </a:r>
                      <a:endParaRPr lang="en-US" sz="20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6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001" y="838200"/>
            <a:ext cx="838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           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Claudin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family of 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 members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main structural components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intramembrane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strands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 ion selectivity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paracellular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pathway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Occludin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paracellular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diffusion of small hydrophilic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molecules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been linked to the formation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intramembrane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diffusion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transepithelial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migration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neutrophils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Junctional adhesion molecule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(JAMs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JAM is involved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assembly of TJs in intestinal epithelial cells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512" y="381000"/>
            <a:ext cx="8104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 J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unction Integral Proteins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685800"/>
            <a:ext cx="861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intestinal TJ barrier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dynamically regulated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physiological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pathophysiological factors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microorganisms (probiotics and pathogens)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cytokines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factors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Downregulation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Intestinal Tight Junction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Pathogens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31242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Vibrio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cholerae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>
              <a:buClr>
                <a:srgbClr val="FF0000"/>
              </a:buClr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Enteropathogenic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endParaRPr lang="en-US" altLang="zh-C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perfringens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Upregulation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 Junction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roteins by Probiotics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Streptococcus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thermophilus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Lactobacillus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acidophilus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Nissle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1917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Saccharomyces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boulardii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13429</TotalTime>
  <Words>2626</Words>
  <Application>Microsoft Office PowerPoint</Application>
  <PresentationFormat>On-screen Show (4:3)</PresentationFormat>
  <Paragraphs>470</Paragraphs>
  <Slides>58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Graph</vt:lpstr>
      <vt:lpstr>Probiotic Approach for Mitigation of Stress Adverse Effects </vt:lpstr>
      <vt:lpstr>PowerPoint Presentation</vt:lpstr>
      <vt:lpstr>Conditions Associated With Changes  in Gut Microflora</vt:lpstr>
      <vt:lpstr>Impact of Stress on Intestinal  Barrier Function</vt:lpstr>
      <vt:lpstr>PowerPoint Presentation</vt:lpstr>
      <vt:lpstr>PowerPoint Presentation</vt:lpstr>
      <vt:lpstr>PowerPoint Presentation</vt:lpstr>
      <vt:lpstr> Downregulation of Intestinal Tight Junction by Pathogens  </vt:lpstr>
      <vt:lpstr>Upregulation of Tight Junction Proteins by Probiotics</vt:lpstr>
      <vt:lpstr>PowerPoint Presentation</vt:lpstr>
      <vt:lpstr>Types of Stressors</vt:lpstr>
      <vt:lpstr>PowerPoint Presentation</vt:lpstr>
      <vt:lpstr>Protective Effect of Bacillus subtilis Probiotic on Gut Epithelial Cells</vt:lpstr>
      <vt:lpstr>PowerPoint Presentation</vt:lpstr>
      <vt:lpstr>Prevention of Bacterial Translocation by Probiotic</vt:lpstr>
      <vt:lpstr>Protective Effect of Probiotic</vt:lpstr>
      <vt:lpstr>Beneficial Effect of Bacillus Probiotic on Intestinal Tight Junction</vt:lpstr>
      <vt:lpstr>Beneficial Effect of Bacillus Probiotic on Intestinal Tight Junction</vt:lpstr>
      <vt:lpstr>PowerPoint Presentation</vt:lpstr>
      <vt:lpstr>Conclusion</vt:lpstr>
      <vt:lpstr>PowerPoint Presentation</vt:lpstr>
      <vt:lpstr>PowerPoint Presentation</vt:lpstr>
      <vt:lpstr>Probiotic Microorganisms </vt:lpstr>
      <vt:lpstr>Modulation of tight junctions</vt:lpstr>
      <vt:lpstr> Beneficial Effect of Probiotic on Intestinal Tight Junction </vt:lpstr>
      <vt:lpstr>Beneficial Effect of Probiotic on Intestinal Tight Junction </vt:lpstr>
      <vt:lpstr>Occludin distribution after infection with enteropathogenic E. coli (EPEC)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</vt:lpstr>
      <vt:lpstr>PowerPoint Presentation</vt:lpstr>
      <vt:lpstr>PowerPoint Presentation</vt:lpstr>
      <vt:lpstr>Live probiotics protect intestinal epithelial cells from the effects of infection with enteroinvasive Escherichia coli (EIEC)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Tight Junction Proteins</vt:lpstr>
      <vt:lpstr>Structure disruption/protection</vt:lpstr>
      <vt:lpstr>Cytokines</vt:lpstr>
      <vt:lpstr>PowerPoint Presentation</vt:lpstr>
      <vt:lpstr>Cytokines  which increase intestinal TJ permeability</vt:lpstr>
      <vt:lpstr>Cytokines  which increase intestinal TJ permeability</vt:lpstr>
      <vt:lpstr>Cytokines  which decrease intestinal TJ permeability</vt:lpstr>
      <vt:lpstr>Cytokines which decrease intestinal TJ permeability</vt:lpstr>
      <vt:lpstr>PowerPoint Presentation</vt:lpstr>
      <vt:lpstr>Nutrients and food factors decrease and restore intestinal TJ permeability</vt:lpstr>
      <vt:lpstr>Nutrients and food factors decrease and restore intestinal TJ permeability</vt:lpstr>
      <vt:lpstr>Nutrients and food factors decrease and restore intestinal TJ permeability</vt:lpstr>
      <vt:lpstr>Nutrients and food factors decrease and restore intestinal TJ permeability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Iryna</dc:creator>
  <cp:lastModifiedBy>sorokib</cp:lastModifiedBy>
  <cp:revision>300</cp:revision>
  <cp:lastPrinted>2014-08-04T20:13:12Z</cp:lastPrinted>
  <dcterms:created xsi:type="dcterms:W3CDTF">2014-03-17T01:14:23Z</dcterms:created>
  <dcterms:modified xsi:type="dcterms:W3CDTF">2014-09-04T15:27:48Z</dcterms:modified>
</cp:coreProperties>
</file>