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2" r:id="rId5"/>
    <p:sldId id="258" r:id="rId6"/>
    <p:sldId id="259" r:id="rId7"/>
    <p:sldId id="274" r:id="rId8"/>
    <p:sldId id="260" r:id="rId9"/>
    <p:sldId id="276" r:id="rId10"/>
    <p:sldId id="265" r:id="rId11"/>
    <p:sldId id="261" r:id="rId12"/>
    <p:sldId id="277" r:id="rId13"/>
    <p:sldId id="275" r:id="rId14"/>
    <p:sldId id="262" r:id="rId15"/>
    <p:sldId id="267" r:id="rId16"/>
    <p:sldId id="278" r:id="rId17"/>
    <p:sldId id="263" r:id="rId18"/>
    <p:sldId id="270" r:id="rId19"/>
    <p:sldId id="271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FIRST</a:t>
            </a:r>
            <a:r>
              <a:rPr lang="en-US" baseline="0" dirty="0" smtClean="0"/>
              <a:t> BIOPSY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focal segmental glomerulosclerosis FK 4/CyA 5</c:v>
                </c:pt>
                <c:pt idx="1">
                  <c:v>Minimal changes FK3/CyA 4</c:v>
                </c:pt>
                <c:pt idx="2">
                  <c:v>Diffuse mesangial proliferation FK1/ CyA 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FOCAL SEGMENTAL GLOMERULOSCLEROSIS Fk 3/CyA 1</c:v>
                </c:pt>
                <c:pt idx="1">
                  <c:v>FOCAL SEGMENTAL GLOMERULOSCLEROSIS TIN Fk 1/CyA 1</c:v>
                </c:pt>
                <c:pt idx="2">
                  <c:v>MINIMAL CHANGES FK 2/ CyA2</c:v>
                </c:pt>
                <c:pt idx="3">
                  <c:v>DIFFUSE MEMBRANOPROLIFERATIVE FK 1/ CyA 0</c:v>
                </c:pt>
                <c:pt idx="4">
                  <c:v>GLOBAL SCLEROSIS FK 0/CyA 4</c:v>
                </c:pt>
                <c:pt idx="5">
                  <c:v>GLOBAL SCLEROSIS TIN FK1/CyA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062AB4-9810-4B67-8C57-6AAF7E07EC19}" type="datetimeFigureOut">
              <a:rPr lang="es-MX" smtClean="0"/>
              <a:pPr/>
              <a:t>09/07/2014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576712-77D5-4D83-B22D-11DC8D28914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6696744" cy="230425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Effectiveness </a:t>
            </a:r>
            <a:r>
              <a:rPr lang="en-GB" sz="2800" b="1" dirty="0"/>
              <a:t>of combination Prednisone–</a:t>
            </a:r>
            <a:r>
              <a:rPr lang="en-GB" sz="2800" b="1" dirty="0" err="1"/>
              <a:t>Tacrolimus</a:t>
            </a:r>
            <a:r>
              <a:rPr lang="en-GB" sz="2800" b="1" dirty="0"/>
              <a:t> compared with Prednisone –Cyclosporine in treatment Steroid-Resistant </a:t>
            </a:r>
            <a:r>
              <a:rPr lang="en-GB" sz="2800" b="1" dirty="0" err="1"/>
              <a:t>Nephrotic</a:t>
            </a:r>
            <a:r>
              <a:rPr lang="en-GB" sz="2800" b="1" dirty="0"/>
              <a:t> Syndrome</a:t>
            </a:r>
            <a:endParaRPr lang="es-MX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892480" cy="1584176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Dra. Irma Esther del Moral Espinosa</a:t>
            </a:r>
          </a:p>
          <a:p>
            <a:r>
              <a:rPr lang="es-MX" dirty="0" smtClean="0"/>
              <a:t>Nefrología Pediátrica</a:t>
            </a:r>
          </a:p>
          <a:p>
            <a:r>
              <a:rPr lang="es-MX" dirty="0" smtClean="0"/>
              <a:t>Hospital Infantil de México Federico Gómez </a:t>
            </a:r>
          </a:p>
          <a:p>
            <a:r>
              <a:rPr lang="es-MX" dirty="0"/>
              <a:t>d</a:t>
            </a:r>
            <a:r>
              <a:rPr lang="es-MX" dirty="0" smtClean="0"/>
              <a:t>rairma.nefroped@gmail.com</a:t>
            </a:r>
          </a:p>
          <a:p>
            <a:endParaRPr lang="es-MX" dirty="0"/>
          </a:p>
        </p:txBody>
      </p:sp>
      <p:pic>
        <p:nvPicPr>
          <p:cNvPr id="15362" name="Picture 2" descr="http://portaltransparencia.gob.mx/pdf/imagenes/12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0"/>
            <a:ext cx="1685925" cy="224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BIOPSY DIAGNOSIS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Results: </a:t>
            </a:r>
            <a:r>
              <a:rPr lang="en-US" dirty="0"/>
              <a:t>20 patients were included, 10 in Group I and 10 in Group II with follow-up of 8 years</a:t>
            </a:r>
            <a:r>
              <a:rPr lang="en-US" dirty="0" smtClean="0"/>
              <a:t>. 9 and 7 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29126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 characteristics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Group 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FK</a:t>
                      </a:r>
                    </a:p>
                    <a:p>
                      <a:r>
                        <a:rPr lang="en-US" dirty="0" smtClean="0"/>
                        <a:t>Group II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p </a:t>
                      </a:r>
                      <a:r>
                        <a:rPr lang="en-US" baseline="0" dirty="0" smtClean="0"/>
                        <a:t> value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Age of onset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7.46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4.5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4.8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</a:t>
                      </a:r>
                      <a:endParaRPr lang="es-MX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male/female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3/ 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</a:t>
                      </a:r>
                      <a:endParaRPr lang="es-MX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24 h urinary protein excretion(g)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3.71</a:t>
                      </a:r>
                      <a:r>
                        <a:rPr lang="en-US" u="sng" dirty="0" smtClean="0"/>
                        <a:t> + </a:t>
                      </a:r>
                      <a:r>
                        <a:rPr lang="en-US" dirty="0" smtClean="0"/>
                        <a:t>1.64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4.85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2.57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</a:t>
                      </a:r>
                      <a:endParaRPr lang="es-MX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cholesterol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345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98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386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110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s-MX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triglycerides</a:t>
                      </a:r>
                      <a:r>
                        <a:rPr lang="en-US" baseline="0" dirty="0" smtClean="0"/>
                        <a:t>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398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104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376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102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s-MX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Serum </a:t>
                      </a:r>
                      <a:r>
                        <a:rPr lang="en-US" dirty="0" err="1" smtClean="0"/>
                        <a:t>creatinine</a:t>
                      </a:r>
                      <a:r>
                        <a:rPr lang="en-US" dirty="0" smtClean="0"/>
                        <a:t>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0.45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0.23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0.28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es-MX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eGFR</a:t>
                      </a:r>
                      <a:r>
                        <a:rPr lang="en-US" dirty="0" smtClean="0"/>
                        <a:t> Schwartz ml/min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128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46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34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Time of </a:t>
                      </a:r>
                      <a:r>
                        <a:rPr lang="es-MX" dirty="0" err="1" smtClean="0"/>
                        <a:t>treatment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Answer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weeks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Remision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type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PDN y </a:t>
                      </a:r>
                      <a:r>
                        <a:rPr lang="es-MX" dirty="0" err="1" smtClean="0"/>
                        <a:t>CyA</a:t>
                      </a:r>
                      <a:endParaRPr lang="es-MX" dirty="0" smtClean="0"/>
                    </a:p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PDN y FK</a:t>
                      </a:r>
                    </a:p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II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Complete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14.2 (1/9)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28.5 (2/7)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Complete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28.5 (2/9)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smtClean="0"/>
                        <a:t> 42.85 </a:t>
                      </a:r>
                      <a:r>
                        <a:rPr lang="es-MX" smtClean="0"/>
                        <a:t>(3/7</a:t>
                      </a:r>
                      <a:r>
                        <a:rPr lang="es-MX" dirty="0" smtClean="0"/>
                        <a:t>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Complete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14.2 (1/9)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14.28 (1/7)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36-52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Complete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14.2 (1/9)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   (0/7)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14.2 (1/9)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0  (0/7)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response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14.2 (1/9)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14.28  (1/7)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s-MX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5373216"/>
            <a:ext cx="99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55.5 %</a:t>
            </a:r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85.7 %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hypertension was present in 71.42% (6/9) for group I and 25% (2/7) for group II. </a:t>
            </a:r>
          </a:p>
          <a:p>
            <a:endParaRPr lang="en-US" dirty="0" smtClean="0"/>
          </a:p>
          <a:p>
            <a:r>
              <a:rPr lang="en-US" dirty="0" smtClean="0"/>
              <a:t>Relapses</a:t>
            </a:r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RESULTS</a:t>
            </a:r>
            <a:endParaRPr lang="es-MX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414908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PDN/FK   (4/7)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PDN/</a:t>
                      </a:r>
                      <a:r>
                        <a:rPr lang="en-US" dirty="0" err="1" smtClean="0"/>
                        <a:t>CyA</a:t>
                      </a:r>
                      <a:r>
                        <a:rPr lang="en-US" dirty="0" smtClean="0"/>
                        <a:t>  (5/9)</a:t>
                      </a:r>
                      <a:endParaRPr lang="es-MX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24 months (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 months)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22.8 months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u="sng" baseline="0" dirty="0" smtClean="0"/>
                        <a:t>+</a:t>
                      </a:r>
                      <a:r>
                        <a:rPr lang="en-US" baseline="0" dirty="0" smtClean="0"/>
                        <a:t>12)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BIOPSY AFTER ONE YEAR OF TX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10 YEARs later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95536" y="980728"/>
          <a:ext cx="829126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/>
                <a:gridCol w="2072816"/>
                <a:gridCol w="2072816"/>
                <a:gridCol w="2072816"/>
              </a:tblGrid>
              <a:tr h="552836">
                <a:tc>
                  <a:txBody>
                    <a:bodyPr/>
                    <a:lstStyle/>
                    <a:p>
                      <a:r>
                        <a:rPr lang="en-US" dirty="0" smtClean="0"/>
                        <a:t>Demographic characteristics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FK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p  </a:t>
                      </a:r>
                      <a:r>
                        <a:rPr lang="en-US" baseline="0" dirty="0" err="1" smtClean="0"/>
                        <a:t>valeu</a:t>
                      </a:r>
                      <a:endParaRPr lang="es-MX" dirty="0"/>
                    </a:p>
                  </a:txBody>
                  <a:tcPr/>
                </a:tc>
              </a:tr>
              <a:tr h="315906">
                <a:tc>
                  <a:txBody>
                    <a:bodyPr/>
                    <a:lstStyle/>
                    <a:p>
                      <a:r>
                        <a:rPr lang="en-US" dirty="0" smtClean="0"/>
                        <a:t>Age of onset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16.46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4.5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4.8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0.62</a:t>
                      </a:r>
                      <a:endParaRPr lang="es-MX" dirty="0"/>
                    </a:p>
                  </a:txBody>
                  <a:tcPr/>
                </a:tc>
              </a:tr>
              <a:tr h="552836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r>
                        <a:rPr lang="en-US" baseline="0" dirty="0" smtClean="0"/>
                        <a:t> male/female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3/ 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</a:t>
                      </a:r>
                      <a:endParaRPr lang="es-MX" dirty="0"/>
                    </a:p>
                  </a:txBody>
                  <a:tcPr/>
                </a:tc>
              </a:tr>
              <a:tr h="789765">
                <a:tc>
                  <a:txBody>
                    <a:bodyPr/>
                    <a:lstStyle/>
                    <a:p>
                      <a:r>
                        <a:rPr lang="en-US" dirty="0" smtClean="0"/>
                        <a:t>24 h urinary protein excretion(g)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1.71</a:t>
                      </a:r>
                      <a:r>
                        <a:rPr lang="en-US" u="sng" dirty="0" smtClean="0"/>
                        <a:t> + </a:t>
                      </a:r>
                      <a:r>
                        <a:rPr lang="en-US" dirty="0" smtClean="0"/>
                        <a:t>1.64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2.57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0.007</a:t>
                      </a:r>
                      <a:endParaRPr lang="es-MX" dirty="0"/>
                    </a:p>
                  </a:txBody>
                  <a:tcPr/>
                </a:tc>
              </a:tr>
              <a:tr h="789765">
                <a:tc>
                  <a:txBody>
                    <a:bodyPr/>
                    <a:lstStyle/>
                    <a:p>
                      <a:r>
                        <a:rPr lang="en-US" dirty="0" smtClean="0"/>
                        <a:t>Serum cholesterol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205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68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126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110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s-MX" dirty="0"/>
                    </a:p>
                  </a:txBody>
                  <a:tcPr/>
                </a:tc>
              </a:tr>
              <a:tr h="789765">
                <a:tc>
                  <a:txBody>
                    <a:bodyPr/>
                    <a:lstStyle/>
                    <a:p>
                      <a:r>
                        <a:rPr lang="en-US" dirty="0" smtClean="0"/>
                        <a:t>Serum triglycerides</a:t>
                      </a:r>
                      <a:r>
                        <a:rPr lang="en-US" baseline="0" dirty="0" smtClean="0"/>
                        <a:t>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64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</a:t>
                      </a:r>
                    </a:p>
                    <a:p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61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</a:t>
                      </a:r>
                      <a:endParaRPr lang="es-MX" dirty="0"/>
                    </a:p>
                  </a:txBody>
                  <a:tcPr/>
                </a:tc>
              </a:tr>
              <a:tr h="552836">
                <a:tc>
                  <a:txBody>
                    <a:bodyPr/>
                    <a:lstStyle/>
                    <a:p>
                      <a:r>
                        <a:rPr lang="en-US" dirty="0" smtClean="0"/>
                        <a:t>Serum </a:t>
                      </a:r>
                      <a:r>
                        <a:rPr lang="en-US" dirty="0" err="1" smtClean="0"/>
                        <a:t>creatinine</a:t>
                      </a:r>
                      <a:r>
                        <a:rPr lang="en-US" dirty="0" smtClean="0"/>
                        <a:t> mg/dl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0.68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0.23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r>
                        <a:rPr lang="en-US" u="sng" dirty="0" smtClean="0"/>
                        <a:t>+</a:t>
                      </a:r>
                      <a:r>
                        <a:rPr lang="en-US" baseline="0" dirty="0" smtClean="0"/>
                        <a:t> 0.28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es-MX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eGFR</a:t>
                      </a:r>
                      <a:r>
                        <a:rPr lang="en-US" dirty="0" smtClean="0"/>
                        <a:t> Schwartz ml/min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128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46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 </a:t>
                      </a:r>
                      <a:r>
                        <a:rPr lang="en-US" u="sng" dirty="0" smtClean="0"/>
                        <a:t>+</a:t>
                      </a:r>
                      <a:r>
                        <a:rPr lang="en-US" dirty="0" smtClean="0"/>
                        <a:t> 34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pediatric patients with SRNS, the treatment FK-PDN had a greater percentage of complete remission than </a:t>
            </a:r>
            <a:r>
              <a:rPr lang="en-US" dirty="0" err="1"/>
              <a:t>CyA</a:t>
            </a:r>
            <a:r>
              <a:rPr lang="en-US" dirty="0"/>
              <a:t>-PDN treatment and lower incidence of hypertension and </a:t>
            </a:r>
            <a:r>
              <a:rPr lang="en-US" dirty="0" err="1"/>
              <a:t>nephrotoxicity</a:t>
            </a:r>
            <a:r>
              <a:rPr lang="en-US" dirty="0"/>
              <a:t>. </a:t>
            </a:r>
            <a:endParaRPr lang="es-MX" dirty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96753"/>
            <a:ext cx="8136904" cy="165618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MX" dirty="0" smtClean="0"/>
              <a:t>Dr. Luis Velázquez Jones. Jefe de Departamento </a:t>
            </a:r>
          </a:p>
          <a:p>
            <a:pPr>
              <a:buNone/>
            </a:pPr>
            <a:r>
              <a:rPr lang="es-MX" dirty="0" smtClean="0"/>
              <a:t>Dr. Saúl Valverde Rosas. Departamento de Nefrología</a:t>
            </a:r>
          </a:p>
          <a:p>
            <a:pPr>
              <a:buNone/>
            </a:pPr>
            <a:r>
              <a:rPr lang="es-MX" dirty="0" smtClean="0"/>
              <a:t>Dr. Benjamín Romero Navarro. Departamento de Nefrología. Hospital Español </a:t>
            </a:r>
          </a:p>
          <a:p>
            <a:pPr>
              <a:buNone/>
            </a:pPr>
            <a:r>
              <a:rPr lang="es-MX" dirty="0" smtClean="0"/>
              <a:t>Dra. Rebeca Gómez Chico. Departamento de Nefrología</a:t>
            </a:r>
          </a:p>
          <a:p>
            <a:pPr>
              <a:buNone/>
            </a:pPr>
            <a:r>
              <a:rPr lang="es-MX" dirty="0" smtClean="0"/>
              <a:t>Dra. Mara </a:t>
            </a:r>
            <a:r>
              <a:rPr lang="es-MX" dirty="0" err="1" smtClean="0"/>
              <a:t>Medeiros</a:t>
            </a:r>
            <a:r>
              <a:rPr lang="es-MX" dirty="0" smtClean="0"/>
              <a:t> Domingo. Departamento de Nefrología</a:t>
            </a:r>
          </a:p>
          <a:p>
            <a:pPr>
              <a:buNone/>
            </a:pPr>
            <a:r>
              <a:rPr lang="es-MX" dirty="0" err="1" smtClean="0"/>
              <a:t>Quim</a:t>
            </a:r>
            <a:r>
              <a:rPr lang="es-MX" dirty="0" smtClean="0"/>
              <a:t>. Ana María Hernández. Departamento de Nefrología</a:t>
            </a:r>
          </a:p>
          <a:p>
            <a:pPr>
              <a:buNone/>
            </a:pPr>
            <a:r>
              <a:rPr lang="es-MX" dirty="0" smtClean="0"/>
              <a:t>Dr. Guillermo </a:t>
            </a:r>
            <a:r>
              <a:rPr lang="es-MX" dirty="0" err="1" smtClean="0"/>
              <a:t>Ramon</a:t>
            </a:r>
            <a:r>
              <a:rPr lang="es-MX" dirty="0" smtClean="0"/>
              <a:t>. Departamento de Patología</a:t>
            </a:r>
          </a:p>
          <a:p>
            <a:pPr>
              <a:buNone/>
            </a:pPr>
            <a:r>
              <a:rPr lang="es-MX" dirty="0" smtClean="0"/>
              <a:t>Dr. José Carlos Romo Vázquez. Departamento de Nefrología</a:t>
            </a:r>
          </a:p>
          <a:p>
            <a:pPr>
              <a:buNone/>
            </a:pPr>
            <a:r>
              <a:rPr lang="es-MX" dirty="0" smtClean="0"/>
              <a:t>Dr. Ricardo Guerrero </a:t>
            </a:r>
            <a:r>
              <a:rPr lang="es-MX" dirty="0" err="1" smtClean="0"/>
              <a:t>Kanán</a:t>
            </a:r>
            <a:r>
              <a:rPr lang="es-MX" dirty="0" smtClean="0"/>
              <a:t> . Departamento de Nefrología</a:t>
            </a:r>
          </a:p>
        </p:txBody>
      </p:sp>
      <p:pic>
        <p:nvPicPr>
          <p:cNvPr id="1028" name="Picture 4" descr="http://upload.wikimedia.org/wikipedia/commons/6/6b/Castillo_de_Chapultepec_(Museo_Nacional_de_Historia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8363272" cy="37444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MX" dirty="0" err="1" smtClean="0"/>
              <a:t>Aknowledgments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pload.wikimedia.org/wikipedia/commons/8/8b/Angel_de_la_Independencia_Mexico_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err="1" smtClean="0"/>
              <a:t>Many</a:t>
            </a:r>
            <a:r>
              <a:rPr lang="es-MX" dirty="0" smtClean="0"/>
              <a:t> </a:t>
            </a:r>
            <a:r>
              <a:rPr lang="es-MX" dirty="0" err="1" smtClean="0"/>
              <a:t>children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idiopathic</a:t>
            </a:r>
            <a:r>
              <a:rPr lang="es-MX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nephrotic</a:t>
            </a:r>
            <a:r>
              <a:rPr lang="en-US" dirty="0" smtClean="0"/>
              <a:t> syndrome initially respond to steroid therapy, but patients with </a:t>
            </a:r>
            <a:r>
              <a:rPr lang="en-US" dirty="0" err="1" smtClean="0"/>
              <a:t>frecuent</a:t>
            </a:r>
            <a:r>
              <a:rPr lang="en-US" dirty="0" smtClean="0"/>
              <a:t> </a:t>
            </a:r>
            <a:r>
              <a:rPr lang="en-US" dirty="0" err="1" smtClean="0"/>
              <a:t>relapses,steroid</a:t>
            </a:r>
            <a:r>
              <a:rPr lang="en-US" dirty="0" smtClean="0"/>
              <a:t> dependency or resistance to steroid therapy require alternative treatment.</a:t>
            </a:r>
          </a:p>
          <a:p>
            <a:pPr algn="just"/>
            <a:endParaRPr lang="en-US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INTRODUCTION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Cyclosporine  A is usually effective.</a:t>
            </a:r>
          </a:p>
          <a:p>
            <a:endParaRPr lang="en-US" dirty="0" smtClean="0"/>
          </a:p>
          <a:p>
            <a:r>
              <a:rPr lang="en-US" dirty="0" err="1" smtClean="0"/>
              <a:t>Tacrolimus</a:t>
            </a:r>
            <a:r>
              <a:rPr lang="en-US" dirty="0" smtClean="0"/>
              <a:t> reduce side effects.</a:t>
            </a:r>
          </a:p>
          <a:p>
            <a:endParaRPr lang="es-MX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s-MX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136904" cy="287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Most children with idiopathic </a:t>
            </a:r>
            <a:r>
              <a:rPr lang="en-US" sz="2800" dirty="0" err="1" smtClean="0"/>
              <a:t>nephrotic</a:t>
            </a:r>
            <a:r>
              <a:rPr lang="en-US" sz="2800" dirty="0" smtClean="0"/>
              <a:t> syndrome(NS) usually show in the renal biopsy minimal change disease (MCD) and responding to treatment with steroids.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However, 5% present steroid-resistant </a:t>
            </a:r>
            <a:r>
              <a:rPr lang="en-US" sz="2800" dirty="0" err="1" smtClean="0"/>
              <a:t>nephrotic</a:t>
            </a:r>
            <a:r>
              <a:rPr lang="en-US" sz="2800" dirty="0" smtClean="0"/>
              <a:t> syndrome(SRNS) with the presence of focal segmental </a:t>
            </a:r>
            <a:r>
              <a:rPr lang="en-US" sz="2800" dirty="0" err="1" smtClean="0"/>
              <a:t>glomerulosclerosis</a:t>
            </a:r>
            <a:r>
              <a:rPr lang="en-US" sz="2800" dirty="0" smtClean="0"/>
              <a:t> (FSGS).</a:t>
            </a:r>
            <a:r>
              <a:rPr lang="en-US" dirty="0" smtClean="0"/>
              <a:t> </a:t>
            </a:r>
            <a:endParaRPr lang="es-MX" dirty="0" smtClean="0"/>
          </a:p>
          <a:p>
            <a:pPr algn="just"/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Demonstrate treatment with Prednisone (PDN) and </a:t>
            </a:r>
            <a:r>
              <a:rPr lang="en-US" dirty="0" err="1"/>
              <a:t>Tacrolimus</a:t>
            </a:r>
            <a:r>
              <a:rPr lang="en-US" dirty="0"/>
              <a:t> (FK) in pediatric patients with SRNS for a period of 12 months having greater frequency of complete or partial remissions in relation to the standard treatment with prednisone and Cyclosporine (</a:t>
            </a:r>
            <a:r>
              <a:rPr lang="en-US" dirty="0" err="1"/>
              <a:t>CyA</a:t>
            </a:r>
            <a:r>
              <a:rPr lang="en-US" dirty="0"/>
              <a:t>).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OBJECTIVE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Comparative, multicenter randomized clinical trial was conducted  in children with SRNS, approved by Investigation and Ethics </a:t>
            </a:r>
            <a:r>
              <a:rPr lang="en-US" dirty="0" smtClean="0"/>
              <a:t>Committees.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/>
              <a:t>groups received PDN 60mg/m2/day, during 1 month continued by 30mg/m2/day each/48h. for 5 months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Inclusion criteria: SRNS, normal GFR, treatment previous PDN only.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AND METHODS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Group I receive </a:t>
            </a:r>
            <a:r>
              <a:rPr lang="en-US" dirty="0" err="1" smtClean="0"/>
              <a:t>CyA</a:t>
            </a:r>
            <a:r>
              <a:rPr lang="en-US" dirty="0" smtClean="0"/>
              <a:t> 5mg/kg/day in two doses for 12 month. Through levels 100-200 </a:t>
            </a:r>
            <a:r>
              <a:rPr lang="en-US" dirty="0" err="1" smtClean="0"/>
              <a:t>ng</a:t>
            </a:r>
            <a:r>
              <a:rPr lang="en-US" dirty="0" smtClean="0"/>
              <a:t>/ml.</a:t>
            </a:r>
          </a:p>
          <a:p>
            <a:r>
              <a:rPr lang="en-US" dirty="0" smtClean="0"/>
              <a:t> Group II receive FK 0.10mg/Kg/day in two doses for 12 months. Through levels 5-10 </a:t>
            </a:r>
            <a:r>
              <a:rPr lang="en-US" dirty="0" err="1" smtClean="0"/>
              <a:t>ng</a:t>
            </a:r>
            <a:r>
              <a:rPr lang="en-US" dirty="0" smtClean="0"/>
              <a:t>/ml. Renal biopsy at beginning of treatment and control at 12 months. </a:t>
            </a:r>
          </a:p>
          <a:p>
            <a:r>
              <a:rPr lang="en-US" dirty="0" smtClean="0"/>
              <a:t>Cholesterol, albumin and serum </a:t>
            </a:r>
            <a:r>
              <a:rPr lang="en-US" dirty="0" err="1" smtClean="0"/>
              <a:t>creatinine</a:t>
            </a:r>
            <a:r>
              <a:rPr lang="en-US" dirty="0" smtClean="0"/>
              <a:t>, </a:t>
            </a:r>
            <a:r>
              <a:rPr lang="en-US" dirty="0" err="1" smtClean="0"/>
              <a:t>glomerular</a:t>
            </a:r>
            <a:r>
              <a:rPr lang="en-US" dirty="0" smtClean="0"/>
              <a:t> filtration rate, </a:t>
            </a:r>
            <a:r>
              <a:rPr lang="en-US" dirty="0" err="1" smtClean="0"/>
              <a:t>proteinuria</a:t>
            </a:r>
            <a:r>
              <a:rPr lang="en-US" dirty="0" smtClean="0"/>
              <a:t> were </a:t>
            </a:r>
            <a:r>
              <a:rPr lang="en-US" dirty="0" err="1" smtClean="0"/>
              <a:t>determinated</a:t>
            </a:r>
            <a:r>
              <a:rPr lang="en-US" dirty="0" smtClean="0"/>
              <a:t> in both groups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METHODS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Group II receive FK 0.10mg/Kg/day in two doses for 12 months. Through levels 5-10 </a:t>
            </a:r>
            <a:r>
              <a:rPr lang="en-US" dirty="0" err="1" smtClean="0"/>
              <a:t>ng</a:t>
            </a:r>
            <a:r>
              <a:rPr lang="en-US" dirty="0" smtClean="0"/>
              <a:t>/ml.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Renal biopsy at beginning of treatment and control at 12 months. Cholesterol, albumin and serum </a:t>
            </a:r>
            <a:r>
              <a:rPr lang="en-US" dirty="0" err="1" smtClean="0"/>
              <a:t>creatinine</a:t>
            </a:r>
            <a:r>
              <a:rPr lang="en-US" dirty="0" smtClean="0"/>
              <a:t>, </a:t>
            </a:r>
            <a:r>
              <a:rPr lang="en-US" dirty="0" err="1" smtClean="0"/>
              <a:t>glomerular</a:t>
            </a:r>
            <a:r>
              <a:rPr lang="en-US" dirty="0" smtClean="0"/>
              <a:t> filtration rate, </a:t>
            </a:r>
            <a:r>
              <a:rPr lang="en-US" dirty="0" err="1" smtClean="0"/>
              <a:t>proteinuria</a:t>
            </a:r>
            <a:r>
              <a:rPr lang="en-US" dirty="0" smtClean="0"/>
              <a:t> were </a:t>
            </a:r>
            <a:r>
              <a:rPr lang="en-US" dirty="0" err="1" smtClean="0"/>
              <a:t>determinated</a:t>
            </a:r>
            <a:r>
              <a:rPr lang="en-US" dirty="0" smtClean="0"/>
              <a:t> in both groups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AND METHODS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 smtClean="0"/>
              <a:t>Complete remission</a:t>
            </a:r>
            <a:r>
              <a:rPr lang="en-US" dirty="0" smtClean="0"/>
              <a:t>: disappearance of clinical symptoms and negative test for urine protein.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Partial remission</a:t>
            </a:r>
            <a:r>
              <a:rPr lang="en-US" dirty="0" smtClean="0"/>
              <a:t>: reduce of </a:t>
            </a:r>
            <a:r>
              <a:rPr lang="en-US" dirty="0" err="1" smtClean="0"/>
              <a:t>proteinuria</a:t>
            </a:r>
            <a:r>
              <a:rPr lang="en-US" dirty="0" smtClean="0"/>
              <a:t> </a:t>
            </a:r>
            <a:r>
              <a:rPr lang="en-US" sz="2400" dirty="0" smtClean="0"/>
              <a:t>4.1-40mgm</a:t>
            </a:r>
            <a:r>
              <a:rPr lang="en-US" sz="1100" dirty="0" smtClean="0"/>
              <a:t>2</a:t>
            </a:r>
            <a:r>
              <a:rPr lang="en-US" sz="2400" dirty="0" smtClean="0"/>
              <a:t>BSA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No response</a:t>
            </a:r>
            <a:r>
              <a:rPr lang="en-US" dirty="0" smtClean="0"/>
              <a:t>: without clinical improvement within 6 months of therapeutic levels of </a:t>
            </a:r>
            <a:r>
              <a:rPr lang="en-US" dirty="0" err="1" smtClean="0"/>
              <a:t>CyA</a:t>
            </a:r>
            <a:r>
              <a:rPr lang="en-US" dirty="0" smtClean="0"/>
              <a:t> and FK.</a:t>
            </a:r>
          </a:p>
          <a:p>
            <a:endParaRPr lang="es-MX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METHODS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</TotalTime>
  <Words>818</Words>
  <Application>Microsoft Office PowerPoint</Application>
  <PresentationFormat>On-screen Show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Effectiveness of combination Prednisone–Tacrolimus compared with Prednisone –Cyclosporine in treatment Steroid-Resistant Nephrotic Syndrome</vt:lpstr>
      <vt:lpstr>INTRODUCTION</vt:lpstr>
      <vt:lpstr>INTRODUCTION</vt:lpstr>
      <vt:lpstr>INTRODUCTION</vt:lpstr>
      <vt:lpstr>OBJECTIVE</vt:lpstr>
      <vt:lpstr>MATERIAL AND METHODS</vt:lpstr>
      <vt:lpstr>MATERIAL AND METHODS</vt:lpstr>
      <vt:lpstr>MATERIAL AND METHODS</vt:lpstr>
      <vt:lpstr>MATERIAL AND METHODS</vt:lpstr>
      <vt:lpstr>BIOPSY DIAGNOSIS</vt:lpstr>
      <vt:lpstr>RESULTS</vt:lpstr>
      <vt:lpstr>RESULTS</vt:lpstr>
      <vt:lpstr>RESULTS</vt:lpstr>
      <vt:lpstr>RESULTS</vt:lpstr>
      <vt:lpstr>BIOPSY AFTER ONE YEAR OF TX</vt:lpstr>
      <vt:lpstr>10 YEARs later</vt:lpstr>
      <vt:lpstr>CONCLUSION</vt:lpstr>
      <vt:lpstr>Aknowledgments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SINDROME NEFROTICO CORTICORESISTENTE </dc:title>
  <dc:creator>HP</dc:creator>
  <cp:lastModifiedBy>HP</cp:lastModifiedBy>
  <cp:revision>11</cp:revision>
  <dcterms:created xsi:type="dcterms:W3CDTF">2014-06-11T22:31:47Z</dcterms:created>
  <dcterms:modified xsi:type="dcterms:W3CDTF">2014-07-09T19:21:49Z</dcterms:modified>
</cp:coreProperties>
</file>