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569" r:id="rId3"/>
    <p:sldId id="320" r:id="rId4"/>
    <p:sldId id="561" r:id="rId5"/>
    <p:sldId id="562" r:id="rId6"/>
    <p:sldId id="563" r:id="rId7"/>
    <p:sldId id="564" r:id="rId8"/>
    <p:sldId id="565" r:id="rId9"/>
    <p:sldId id="566" r:id="rId10"/>
    <p:sldId id="567" r:id="rId11"/>
    <p:sldId id="568" r:id="rId12"/>
    <p:sldId id="329" r:id="rId13"/>
    <p:sldId id="330" r:id="rId14"/>
    <p:sldId id="331" r:id="rId15"/>
    <p:sldId id="332" r:id="rId16"/>
    <p:sldId id="465" r:id="rId17"/>
    <p:sldId id="534" r:id="rId18"/>
    <p:sldId id="535" r:id="rId19"/>
    <p:sldId id="335" r:id="rId20"/>
    <p:sldId id="547" r:id="rId21"/>
    <p:sldId id="554" r:id="rId22"/>
    <p:sldId id="555" r:id="rId23"/>
    <p:sldId id="553" r:id="rId24"/>
    <p:sldId id="471" r:id="rId25"/>
    <p:sldId id="511" r:id="rId26"/>
    <p:sldId id="558" r:id="rId27"/>
    <p:sldId id="557" r:id="rId28"/>
  </p:sldIdLst>
  <p:sldSz cx="9144000" cy="6858000" type="screen4x3"/>
  <p:notesSz cx="6797675" cy="9926638"/>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7D"/>
    <a:srgbClr val="9A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37" autoAdjust="0"/>
  </p:normalViewPr>
  <p:slideViewPr>
    <p:cSldViewPr>
      <p:cViewPr>
        <p:scale>
          <a:sx n="60" d="100"/>
          <a:sy n="60" d="100"/>
        </p:scale>
        <p:origin x="-78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E7A3FA2-F771-4176-B220-CA2017A3DD16}" type="slidenum">
              <a:rPr lang="en-US"/>
              <a:pPr>
                <a:defRPr/>
              </a:pPr>
              <a:t>‹#›</a:t>
            </a:fld>
            <a:endParaRPr lang="en-US"/>
          </a:p>
        </p:txBody>
      </p:sp>
    </p:spTree>
    <p:extLst>
      <p:ext uri="{BB962C8B-B14F-4D97-AF65-F5344CB8AC3E}">
        <p14:creationId xmlns:p14="http://schemas.microsoft.com/office/powerpoint/2010/main" val="2784859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8491A20-216E-48B9-A1B7-6F9F8D2E0CCA}" type="slidenum">
              <a:rPr lang="en-US" altLang="en-US" smtClean="0"/>
              <a:pPr/>
              <a:t>1</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Good afternoon everyone. </a:t>
            </a:r>
            <a:r>
              <a:rPr lang="en-US" dirty="0" smtClean="0"/>
              <a:t>My story today is about treating (</a:t>
            </a:r>
            <a:r>
              <a:rPr lang="en-AU" dirty="0" smtClean="0"/>
              <a:t>breast) cancer using novel combinations of radiotherapy and immunotherapy, which I will call ‘radio-immunotherapy’. This work was </a:t>
            </a:r>
            <a:r>
              <a:rPr lang="en-US" dirty="0" smtClean="0"/>
              <a:t>initiated in Melbourne, Australia, and continued at the Netherlands Cancer Institute in Amsterdam.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7DDD346-F96C-461B-B883-D3E3088B11EF}" type="slidenum">
              <a:rPr lang="en-AU" smtClean="0"/>
              <a:pPr/>
              <a:t>10</a:t>
            </a:fld>
            <a:endParaRPr lang="en-AU"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dirty="0" smtClean="0"/>
              <a:t>Why radiotherapy? Well, practically</a:t>
            </a:r>
            <a:r>
              <a:rPr lang="en-US" baseline="0" dirty="0" smtClean="0"/>
              <a:t>; </a:t>
            </a:r>
            <a:r>
              <a:rPr lang="en-US" dirty="0" smtClean="0"/>
              <a:t>radiotherapy </a:t>
            </a:r>
            <a:r>
              <a:rPr lang="en-AU" dirty="0" smtClean="0">
                <a:sym typeface="Wingdings" pitchFamily="2" charset="2"/>
              </a:rPr>
              <a:t>has been around for a long time is very common in treatment protocols in a variety of </a:t>
            </a:r>
            <a:r>
              <a:rPr lang="en-AU" dirty="0" err="1" smtClean="0">
                <a:sym typeface="Wingdings" pitchFamily="2" charset="2"/>
              </a:rPr>
              <a:t>tumor</a:t>
            </a:r>
            <a:r>
              <a:rPr lang="en-AU" dirty="0" smtClean="0">
                <a:sym typeface="Wingdings" pitchFamily="2" charset="2"/>
              </a:rPr>
              <a:t> types, so can be relatively easily </a:t>
            </a:r>
            <a:r>
              <a:rPr lang="en-AU" dirty="0" err="1" smtClean="0">
                <a:sym typeface="Wingdings" pitchFamily="2" charset="2"/>
              </a:rPr>
              <a:t>incoorporated</a:t>
            </a:r>
            <a:r>
              <a:rPr lang="en-AU" dirty="0" smtClean="0">
                <a:sym typeface="Wingdings" pitchFamily="2" charset="2"/>
              </a:rPr>
              <a:t> into immunotherapy schedules. Rationally,</a:t>
            </a:r>
            <a:r>
              <a:rPr lang="en-AU" baseline="0" dirty="0" smtClean="0">
                <a:sym typeface="Wingdings" pitchFamily="2" charset="2"/>
              </a:rPr>
              <a:t> </a:t>
            </a:r>
            <a:r>
              <a:rPr lang="en-AU" dirty="0" smtClean="0">
                <a:sym typeface="Wingdings" pitchFamily="2" charset="2"/>
              </a:rPr>
              <a:t>radiotherapy </a:t>
            </a:r>
            <a:r>
              <a:rPr lang="nl-NL" dirty="0" smtClean="0"/>
              <a:t>induces DNA damage and thereby reduces tumor cell clonogenicity, and induces cell death</a:t>
            </a:r>
            <a:endParaRPr lang="en-AU" dirty="0" smtClean="0"/>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EECD806-0755-47C6-8A6D-81808E62F510}" type="slidenum">
              <a:rPr lang="en-AU" smtClean="0"/>
              <a:pPr/>
              <a:t>11</a:t>
            </a:fld>
            <a:endParaRPr lang="en-AU"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nl-NL" smtClean="0"/>
              <a:t>... And it has immunomodulatory properties, for instance through the release of tumor antigens from dying tumor cells, and by upregulating MHC molecules on tumor cells, making them better immune targets. Collectively, these properties makes radiotherapy an ideal candidate </a:t>
            </a:r>
            <a:r>
              <a:rPr lang="en-AU" smtClean="0"/>
              <a:t>for combination with immunotherapy.  </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C146D27A-44B1-455F-8523-7E09C741BA35}" type="slidenum">
              <a:rPr lang="en-US" altLang="en-US" sz="1200"/>
              <a:pPr algn="r"/>
              <a:t>12</a:t>
            </a:fld>
            <a:endParaRPr lang="en-US" altLang="en-US" sz="1200"/>
          </a:p>
        </p:txBody>
      </p:sp>
      <p:sp>
        <p:nvSpPr>
          <p:cNvPr id="5120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7658A2FA-26F0-49E3-8C4D-318714BD8725}" type="slidenum">
              <a:rPr lang="en-US" altLang="en-US" sz="1200"/>
              <a:pPr algn="r"/>
              <a:t>12</a:t>
            </a:fld>
            <a:endParaRPr lang="en-US" altLang="en-US" sz="1200"/>
          </a:p>
        </p:txBody>
      </p:sp>
      <p:sp>
        <p:nvSpPr>
          <p:cNvPr id="51204"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A1FE5260-6A95-443F-B615-C6C82C1E0477}" type="slidenum">
              <a:rPr lang="en-AU" altLang="en-US" sz="1200"/>
              <a:pPr algn="r"/>
              <a:t>12</a:t>
            </a:fld>
            <a:endParaRPr lang="en-AU" altLang="en-US" sz="1200"/>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p:spPr>
        <p:txBody>
          <a:bodyPr/>
          <a:lstStyle/>
          <a:p>
            <a:r>
              <a:rPr lang="en-US" altLang="en-US" smtClean="0"/>
              <a:t>So, I will discuss with you how effective the combination of radiotherapy and immunotherapy is, some of the underlying mechanisms, and at the end touch upon some potential clinical applications </a:t>
            </a:r>
          </a:p>
          <a:p>
            <a:endParaRPr lang="en-US" altLang="en-US" smtClean="0"/>
          </a:p>
          <a:p>
            <a:r>
              <a:rPr lang="en-US" altLang="en-US" smtClean="0"/>
              <a:t>(strong rationale,  providing there are T cells in the peripheral repertoire able to recognize tumor cells).</a:t>
            </a:r>
          </a:p>
          <a:p>
            <a:endParaRPr lang="en-US" altLang="en-US" smtClean="0"/>
          </a:p>
          <a:p>
            <a:endParaRPr lang="en-US" altLang="en-US" smtClean="0"/>
          </a:p>
          <a:p>
            <a:r>
              <a:rPr lang="en-US" altLang="en-US" smtClean="0"/>
              <a:t> </a:t>
            </a: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AU" altLang="en-US" dirty="0" smtClean="0"/>
              <a:t>We tested the efficacy of our radio-immunotherapy approach in various </a:t>
            </a:r>
            <a:r>
              <a:rPr lang="en-AU" altLang="en-US" dirty="0" err="1" smtClean="0"/>
              <a:t>tumor</a:t>
            </a:r>
            <a:r>
              <a:rPr lang="en-AU" altLang="en-US" baseline="0" dirty="0" smtClean="0"/>
              <a:t> </a:t>
            </a:r>
            <a:r>
              <a:rPr lang="en-AU" altLang="en-US" dirty="0" smtClean="0"/>
              <a:t>models, including the AT-3 </a:t>
            </a:r>
            <a:r>
              <a:rPr lang="en-AU" altLang="en-US" dirty="0" err="1" smtClean="0"/>
              <a:t>tumor</a:t>
            </a:r>
            <a:r>
              <a:rPr lang="en-AU" altLang="en-US" dirty="0" smtClean="0"/>
              <a:t> model, which is a mouse model for triple-negative breast cancer. </a:t>
            </a:r>
          </a:p>
          <a:p>
            <a:pPr eaLnBrk="1" hangingPunct="1"/>
            <a:r>
              <a:rPr lang="en-AU" altLang="en-US" dirty="0" err="1" smtClean="0"/>
              <a:t>Tumor</a:t>
            </a:r>
            <a:r>
              <a:rPr lang="en-AU" altLang="en-US" dirty="0" smtClean="0"/>
              <a:t> cells are injected </a:t>
            </a:r>
            <a:r>
              <a:rPr lang="en-AU" altLang="en-US" dirty="0" err="1" smtClean="0"/>
              <a:t>orthotopically</a:t>
            </a:r>
            <a:r>
              <a:rPr lang="en-AU" altLang="en-US" dirty="0" smtClean="0"/>
              <a:t>, in the mammary fat pad of </a:t>
            </a:r>
            <a:r>
              <a:rPr lang="en-AU" altLang="en-US" dirty="0" err="1" smtClean="0"/>
              <a:t>immunocompetent</a:t>
            </a:r>
            <a:r>
              <a:rPr lang="en-AU" altLang="en-US" dirty="0" smtClean="0"/>
              <a:t> </a:t>
            </a:r>
            <a:r>
              <a:rPr lang="en-AU" altLang="en-US" dirty="0" err="1" smtClean="0"/>
              <a:t>syngeneic</a:t>
            </a:r>
            <a:r>
              <a:rPr lang="en-AU" altLang="en-US" dirty="0" smtClean="0"/>
              <a:t> mice. When </a:t>
            </a:r>
            <a:r>
              <a:rPr lang="en-AU" altLang="en-US" dirty="0" err="1" smtClean="0"/>
              <a:t>tumors</a:t>
            </a:r>
            <a:r>
              <a:rPr lang="en-AU" altLang="en-US" dirty="0" smtClean="0"/>
              <a:t> were established, we treated mice with a single dose of 10 </a:t>
            </a:r>
            <a:r>
              <a:rPr lang="en-AU" altLang="en-US" dirty="0" err="1" smtClean="0"/>
              <a:t>Gy</a:t>
            </a:r>
            <a:r>
              <a:rPr lang="en-AU" altLang="en-US" dirty="0" smtClean="0"/>
              <a:t> radiotherapy and 4 doses immunotherapy. </a:t>
            </a:r>
          </a:p>
          <a:p>
            <a:pPr eaLnBrk="1" hangingPunct="1"/>
            <a:endParaRPr lang="en-AU" altLang="en-US" dirty="0" smtClean="0"/>
          </a:p>
          <a:p>
            <a:pPr eaLnBrk="1" hangingPunct="1"/>
            <a:r>
              <a:rPr lang="en-AU" altLang="en-US" dirty="0" smtClean="0"/>
              <a:t>(derived from MMTV-</a:t>
            </a:r>
            <a:r>
              <a:rPr lang="en-AU" altLang="en-US" dirty="0" err="1" smtClean="0"/>
              <a:t>PyMT</a:t>
            </a:r>
            <a:r>
              <a:rPr lang="en-AU" altLang="en-US" dirty="0" smtClean="0"/>
              <a:t> transgenic mouse), where the viral middle-t </a:t>
            </a:r>
            <a:r>
              <a:rPr lang="en-AU" altLang="en-US" dirty="0" err="1" smtClean="0"/>
              <a:t>oncogene</a:t>
            </a:r>
            <a:r>
              <a:rPr lang="en-AU" altLang="en-US" dirty="0" smtClean="0"/>
              <a:t> drives mammary </a:t>
            </a:r>
            <a:r>
              <a:rPr lang="en-AU" altLang="en-US" dirty="0" err="1" smtClean="0"/>
              <a:t>tumor</a:t>
            </a:r>
            <a:r>
              <a:rPr lang="en-AU" altLang="en-US" dirty="0" smtClean="0"/>
              <a:t> formation and therefore we expect this foreign protein to be present in </a:t>
            </a:r>
            <a:r>
              <a:rPr lang="en-AU" altLang="en-US" dirty="0" err="1" smtClean="0"/>
              <a:t>tumors</a:t>
            </a:r>
            <a:r>
              <a:rPr lang="en-AU" altLang="en-US" dirty="0" smtClean="0"/>
              <a:t>. </a:t>
            </a:r>
          </a:p>
          <a:p>
            <a:pPr eaLnBrk="1" hangingPunct="1"/>
            <a:endParaRPr lang="en-AU"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114692D-2535-42CE-BF46-DC277418A0A9}" type="slidenum">
              <a:rPr lang="en-US" altLang="en-US" smtClean="0">
                <a:cs typeface="Arial" charset="0"/>
              </a:rPr>
              <a:pPr/>
              <a:t>14</a:t>
            </a:fld>
            <a:endParaRPr lang="en-US" altLang="en-US" smtClean="0">
              <a:cs typeface="Arial" charset="0"/>
            </a:endParaRPr>
          </a:p>
        </p:txBody>
      </p:sp>
      <p:sp>
        <p:nvSpPr>
          <p:cNvPr id="5325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C1519EF9-70BC-4CC9-8C91-28F7C4EFB713}" type="slidenum">
              <a:rPr lang="en-US" altLang="en-US" sz="1200"/>
              <a:pPr algn="r"/>
              <a:t>14</a:t>
            </a:fld>
            <a:endParaRPr lang="en-US" altLang="en-US" sz="1200"/>
          </a:p>
        </p:txBody>
      </p:sp>
      <p:sp>
        <p:nvSpPr>
          <p:cNvPr id="5325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FB2B35B3-D3F3-4C8B-AE26-65878A33AEE7}" type="slidenum">
              <a:rPr lang="en-AU" altLang="en-US" sz="1200"/>
              <a:pPr algn="r"/>
              <a:t>14</a:t>
            </a:fld>
            <a:endParaRPr lang="en-AU" altLang="en-US" sz="1200"/>
          </a:p>
        </p:txBody>
      </p:sp>
      <p:sp>
        <p:nvSpPr>
          <p:cNvPr id="53253" name="Rectangle 2"/>
          <p:cNvSpPr>
            <a:spLocks noGrp="1" noRot="1" noChangeAspect="1" noTextEdit="1"/>
          </p:cNvSpPr>
          <p:nvPr>
            <p:ph type="sldImg"/>
          </p:nvPr>
        </p:nvSpPr>
        <p:spPr>
          <a:ln/>
        </p:spPr>
      </p:sp>
      <p:sp>
        <p:nvSpPr>
          <p:cNvPr id="53254" name="Rectangle 3"/>
          <p:cNvSpPr>
            <a:spLocks noGrp="1"/>
          </p:cNvSpPr>
          <p:nvPr>
            <p:ph type="body" idx="1"/>
          </p:nvPr>
        </p:nvSpPr>
        <p:spPr>
          <a:noFill/>
          <a:ln/>
        </p:spPr>
        <p:txBody>
          <a:bodyPr/>
          <a:lstStyle/>
          <a:p>
            <a:pPr marL="220663" indent="-220663" eaLnBrk="1" hangingPunct="1"/>
            <a:r>
              <a:rPr lang="en-AU" altLang="en-US" smtClean="0"/>
              <a:t>Radiotherapy was administered using </a:t>
            </a:r>
            <a:r>
              <a:rPr lang="en-US" altLang="en-US" smtClean="0"/>
              <a:t>advanced image-guided radiotherapy with a cone-beam CT scanner for small animals, where mice are placed on this platform and a CT scan is generated. On this scan, we can locate the tumor and target it for radiotherapy with a precision of 0.1mm.  </a:t>
            </a:r>
            <a:endParaRPr lang="en-US" altLang="en-US" smtClean="0">
              <a:latin typeface="Verdana" pitchFamily="34" charset="0"/>
              <a:cs typeface="Arial" charset="0"/>
            </a:endParaRPr>
          </a:p>
          <a:p>
            <a:pPr marL="220663" indent="-220663" eaLnBrk="1" hangingPunct="1"/>
            <a:endParaRPr lang="en-US" altLang="en-US" smtClean="0">
              <a:latin typeface="Verdana" pitchFamily="34" charset="0"/>
              <a:cs typeface="Arial" charset="0"/>
            </a:endParaRPr>
          </a:p>
          <a:p>
            <a:pPr marL="220663" indent="-220663" eaLnBrk="1" hangingPunct="1"/>
            <a:endParaRPr lang="en-US" altLang="en-US" smtClean="0">
              <a:latin typeface="Verdana" pitchFamily="34" charset="0"/>
              <a:cs typeface="Arial" charset="0"/>
            </a:endParaRPr>
          </a:p>
          <a:p>
            <a:pPr marL="220663" indent="-220663" eaLnBrk="1" hangingPunct="1"/>
            <a:endParaRPr lang="en-AU"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66E2933-5C7F-4616-B859-B29A15426707}" type="slidenum">
              <a:rPr lang="en-US" altLang="en-US" smtClean="0">
                <a:cs typeface="Arial" charset="0"/>
              </a:rPr>
              <a:pPr/>
              <a:t>15</a:t>
            </a:fld>
            <a:endParaRPr lang="en-US" altLang="en-US" smtClean="0">
              <a:cs typeface="Arial" charset="0"/>
            </a:endParaRPr>
          </a:p>
        </p:txBody>
      </p:sp>
      <p:sp>
        <p:nvSpPr>
          <p:cNvPr id="5427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DD5BB854-2C0E-4F39-99AC-CE7EA669E5D4}" type="slidenum">
              <a:rPr lang="en-US" altLang="en-US" sz="1200"/>
              <a:pPr algn="r"/>
              <a:t>15</a:t>
            </a:fld>
            <a:endParaRPr lang="en-US" altLang="en-US" sz="1200"/>
          </a:p>
        </p:txBody>
      </p:sp>
      <p:sp>
        <p:nvSpPr>
          <p:cNvPr id="54276"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73E491B0-8D0A-4BB7-B7F7-90404D35D7BE}" type="slidenum">
              <a:rPr lang="en-AU" altLang="en-US" sz="1200"/>
              <a:pPr algn="r"/>
              <a:t>15</a:t>
            </a:fld>
            <a:endParaRPr lang="en-AU" altLang="en-US" sz="1200"/>
          </a:p>
        </p:txBody>
      </p:sp>
      <p:sp>
        <p:nvSpPr>
          <p:cNvPr id="54277" name="Rectangle 2"/>
          <p:cNvSpPr>
            <a:spLocks noGrp="1" noRot="1" noChangeAspect="1" noTextEdit="1"/>
          </p:cNvSpPr>
          <p:nvPr>
            <p:ph type="sldImg"/>
          </p:nvPr>
        </p:nvSpPr>
        <p:spPr>
          <a:ln/>
        </p:spPr>
      </p:sp>
      <p:sp>
        <p:nvSpPr>
          <p:cNvPr id="54278" name="Rectangle 3"/>
          <p:cNvSpPr>
            <a:spLocks noGrp="1"/>
          </p:cNvSpPr>
          <p:nvPr>
            <p:ph type="body" idx="1"/>
          </p:nvPr>
        </p:nvSpPr>
        <p:spPr>
          <a:noFill/>
          <a:ln/>
        </p:spPr>
        <p:txBody>
          <a:bodyPr/>
          <a:lstStyle/>
          <a:p>
            <a:pPr marL="220663" indent="-220663" eaLnBrk="1" hangingPunct="1"/>
            <a:r>
              <a:rPr lang="en-AU" altLang="en-US" dirty="0" smtClean="0"/>
              <a:t>Here are the responses to treatment; These are the </a:t>
            </a:r>
            <a:r>
              <a:rPr lang="en-AU" altLang="en-US" dirty="0" err="1" smtClean="0"/>
              <a:t>tumor</a:t>
            </a:r>
            <a:r>
              <a:rPr lang="en-AU" altLang="en-US" dirty="0" smtClean="0"/>
              <a:t> growth curves for the four groups of mice. In each case, the individual </a:t>
            </a:r>
            <a:r>
              <a:rPr lang="en-AU" altLang="en-US" dirty="0" err="1" smtClean="0"/>
              <a:t>tumor</a:t>
            </a:r>
            <a:r>
              <a:rPr lang="en-AU" altLang="en-US" dirty="0" smtClean="0"/>
              <a:t> growth curves are the grey lines and the black lines represent the mean of that group. Compared to control treated mice, mice that were treated with immunotherapy or radiotherapy alone show some </a:t>
            </a:r>
            <a:r>
              <a:rPr lang="en-AU" altLang="en-US" dirty="0" err="1" smtClean="0"/>
              <a:t>tumor</a:t>
            </a:r>
            <a:r>
              <a:rPr lang="en-AU" altLang="en-US" dirty="0" smtClean="0"/>
              <a:t> growth delay, but eventually all </a:t>
            </a:r>
            <a:r>
              <a:rPr lang="en-AU" altLang="en-US" dirty="0" err="1" smtClean="0"/>
              <a:t>tumors</a:t>
            </a:r>
            <a:r>
              <a:rPr lang="en-AU" altLang="en-US" dirty="0" smtClean="0"/>
              <a:t> relapse. Now, when mice were treated with our radio-immunotherapy combination, </a:t>
            </a:r>
            <a:r>
              <a:rPr lang="en-AU" altLang="en-US" dirty="0" err="1" smtClean="0"/>
              <a:t>tumors</a:t>
            </a:r>
            <a:r>
              <a:rPr lang="en-AU" altLang="en-US" dirty="0" smtClean="0"/>
              <a:t> were reproducibly eliminated </a:t>
            </a:r>
            <a:r>
              <a:rPr lang="en-AU" altLang="en-US" dirty="0" err="1" smtClean="0"/>
              <a:t>tumors</a:t>
            </a:r>
            <a:r>
              <a:rPr lang="en-AU" altLang="en-US" dirty="0" smtClean="0"/>
              <a:t> in almost 100% of the mice, indicating that this radio-immunotherapy approach was highly effective. </a:t>
            </a:r>
          </a:p>
          <a:p>
            <a:pPr marL="220663" indent="-220663" eaLnBrk="1" hangingPunct="1"/>
            <a:endParaRPr lang="en-AU" altLang="en-US" dirty="0" smtClean="0"/>
          </a:p>
          <a:p>
            <a:pPr marL="220663" indent="-220663" eaLnBrk="1" hangingPunct="1"/>
            <a:r>
              <a:rPr lang="en-AU" altLang="en-US" dirty="0" smtClean="0"/>
              <a:t>(Specific to this combination; targeting other receptors less effective, also targeting CD137 or PD-1 alone, much less effective.)</a:t>
            </a:r>
          </a:p>
          <a:p>
            <a:pPr marL="220663" indent="-220663" eaLnBrk="1" hangingPunct="1"/>
            <a:endParaRPr lang="en-AU"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820C686C-E957-4A1E-BB89-31087EAB60F9}" type="slidenum">
              <a:rPr lang="en-US" altLang="en-US" sz="1200"/>
              <a:pPr algn="r"/>
              <a:t>16</a:t>
            </a:fld>
            <a:endParaRPr lang="en-US" altLang="en-US" sz="1200"/>
          </a:p>
        </p:txBody>
      </p:sp>
      <p:sp>
        <p:nvSpPr>
          <p:cNvPr id="5529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AB4A0937-59AD-45F6-AA51-6715CE155A2C}" type="slidenum">
              <a:rPr lang="en-US" altLang="en-US" sz="1200"/>
              <a:pPr algn="r"/>
              <a:t>16</a:t>
            </a:fld>
            <a:endParaRPr lang="en-US" altLang="en-US" sz="1200"/>
          </a:p>
        </p:txBody>
      </p:sp>
      <p:sp>
        <p:nvSpPr>
          <p:cNvPr id="55300"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1ECF9F4F-F72D-483C-BF30-9665E1773422}" type="slidenum">
              <a:rPr lang="en-AU" altLang="en-US" sz="1200"/>
              <a:pPr algn="r"/>
              <a:t>16</a:t>
            </a:fld>
            <a:endParaRPr lang="en-AU" altLang="en-US" sz="1200"/>
          </a:p>
        </p:txBody>
      </p:sp>
      <p:sp>
        <p:nvSpPr>
          <p:cNvPr id="55301" name="Rectangle 2"/>
          <p:cNvSpPr>
            <a:spLocks noGrp="1" noRot="1" noChangeAspect="1" noChangeArrowheads="1" noTextEdit="1"/>
          </p:cNvSpPr>
          <p:nvPr>
            <p:ph type="sldImg"/>
          </p:nvPr>
        </p:nvSpPr>
        <p:spPr>
          <a:ln/>
        </p:spPr>
      </p:sp>
      <p:sp>
        <p:nvSpPr>
          <p:cNvPr id="55302" name="Rectangle 3"/>
          <p:cNvSpPr>
            <a:spLocks noGrp="1" noChangeArrowheads="1"/>
          </p:cNvSpPr>
          <p:nvPr>
            <p:ph type="body" idx="1"/>
          </p:nvPr>
        </p:nvSpPr>
        <p:spPr>
          <a:noFill/>
          <a:ln/>
        </p:spPr>
        <p:txBody>
          <a:bodyPr/>
          <a:lstStyle/>
          <a:p>
            <a:r>
              <a:rPr lang="en-US" altLang="en-US" smtClean="0"/>
              <a:t>Next, we wanted to know, how this type of radio-immunotherapy work? </a:t>
            </a:r>
          </a:p>
          <a:p>
            <a:endParaRPr lang="en-US" altLang="en-US" smtClean="0"/>
          </a:p>
          <a:p>
            <a:r>
              <a:rPr lang="en-US" altLang="en-US" smtClean="0"/>
              <a:t>(strong rationale,  providing there are T cells in the peripheral repertoire able to recognize tumor cells).</a:t>
            </a:r>
          </a:p>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54F0EC7-EA59-426C-BB63-F60CC232B646}" type="slidenum">
              <a:rPr lang="en-US" smtClean="0"/>
              <a:pPr/>
              <a:t>17</a:t>
            </a:fld>
            <a:endParaRPr lang="en-US" smtClean="0"/>
          </a:p>
        </p:txBody>
      </p:sp>
      <p:sp>
        <p:nvSpPr>
          <p:cNvPr id="5632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52B5F7BA-0995-4AC9-959D-FC4B3612F7A4}" type="slidenum">
              <a:rPr lang="en-US" sz="1200"/>
              <a:pPr algn="r"/>
              <a:t>17</a:t>
            </a:fld>
            <a:endParaRPr lang="en-US" sz="1200"/>
          </a:p>
        </p:txBody>
      </p:sp>
      <p:sp>
        <p:nvSpPr>
          <p:cNvPr id="56324"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8D2DCBC4-4003-4EB2-A715-77546CEF90A8}" type="slidenum">
              <a:rPr lang="en-AU" sz="1200"/>
              <a:pPr algn="r"/>
              <a:t>17</a:t>
            </a:fld>
            <a:endParaRPr lang="en-AU" sz="1200"/>
          </a:p>
        </p:txBody>
      </p:sp>
      <p:sp>
        <p:nvSpPr>
          <p:cNvPr id="56325" name="Rectangle 2"/>
          <p:cNvSpPr>
            <a:spLocks noGrp="1" noRot="1" noChangeAspect="1" noTextEdit="1"/>
          </p:cNvSpPr>
          <p:nvPr>
            <p:ph type="sldImg"/>
          </p:nvPr>
        </p:nvSpPr>
        <p:spPr>
          <a:ln/>
        </p:spPr>
      </p:sp>
      <p:sp>
        <p:nvSpPr>
          <p:cNvPr id="56326" name="Rectangle 3"/>
          <p:cNvSpPr>
            <a:spLocks noGrp="1"/>
          </p:cNvSpPr>
          <p:nvPr>
            <p:ph type="body" idx="1"/>
          </p:nvPr>
        </p:nvSpPr>
        <p:spPr>
          <a:noFill/>
          <a:ln/>
        </p:spPr>
        <p:txBody>
          <a:bodyPr/>
          <a:lstStyle/>
          <a:p>
            <a:pPr eaLnBrk="1" hangingPunct="1">
              <a:spcBef>
                <a:spcPct val="0"/>
              </a:spcBef>
            </a:pPr>
            <a:r>
              <a:rPr lang="en-US"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BC82FE6-C940-4391-9EE1-3AEC71FDB957}" type="slidenum">
              <a:rPr lang="en-US" smtClean="0"/>
              <a:pPr/>
              <a:t>18</a:t>
            </a:fld>
            <a:endParaRPr lang="en-US" smtClean="0"/>
          </a:p>
        </p:txBody>
      </p:sp>
      <p:sp>
        <p:nvSpPr>
          <p:cNvPr id="5734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A350EA4C-5AC7-4615-AC87-D56A08F60642}" type="slidenum">
              <a:rPr lang="en-US" sz="1200"/>
              <a:pPr algn="r"/>
              <a:t>18</a:t>
            </a:fld>
            <a:endParaRPr lang="en-US" sz="1200"/>
          </a:p>
        </p:txBody>
      </p:sp>
      <p:sp>
        <p:nvSpPr>
          <p:cNvPr id="5734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878C227E-E515-420A-8B57-13DC495C249E}" type="slidenum">
              <a:rPr lang="en-AU" sz="1200"/>
              <a:pPr algn="r"/>
              <a:t>18</a:t>
            </a:fld>
            <a:endParaRPr lang="en-AU" sz="1200"/>
          </a:p>
        </p:txBody>
      </p:sp>
      <p:sp>
        <p:nvSpPr>
          <p:cNvPr id="57349" name="Rectangle 2"/>
          <p:cNvSpPr>
            <a:spLocks noGrp="1" noRot="1" noChangeAspect="1" noTextEdit="1"/>
          </p:cNvSpPr>
          <p:nvPr>
            <p:ph type="sldImg"/>
          </p:nvPr>
        </p:nvSpPr>
        <p:spPr>
          <a:ln/>
        </p:spPr>
      </p:sp>
      <p:sp>
        <p:nvSpPr>
          <p:cNvPr id="57350" name="Rectangle 3"/>
          <p:cNvSpPr>
            <a:spLocks noGrp="1"/>
          </p:cNvSpPr>
          <p:nvPr>
            <p:ph type="body" idx="1"/>
          </p:nvPr>
        </p:nvSpPr>
        <p:spPr>
          <a:noFill/>
          <a:ln/>
        </p:spPr>
        <p:txBody>
          <a:bodyPr/>
          <a:lstStyle/>
          <a:p>
            <a:pPr eaLnBrk="1" hangingPunct="1">
              <a:spcBef>
                <a:spcPct val="0"/>
              </a:spcBef>
            </a:pPr>
            <a:r>
              <a:rPr lang="en-US" smtClean="0"/>
              <a:t>… and we started by looking at the immune cells, more specifically which immune cell subsets, CD4+ helper T cells, Natural killer cells, and CD8+ cytotoxic T cells,  contributed to the therapeutic response of radio-immunotherapy. And we can do this, by simply using antibodies to deplete these subsets in mice.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286E3F-5DEC-4740-9D51-E28B18BD57EE}" type="slidenum">
              <a:rPr lang="en-US" altLang="en-US" smtClean="0">
                <a:cs typeface="Arial" charset="0"/>
              </a:rPr>
              <a:pPr/>
              <a:t>19</a:t>
            </a:fld>
            <a:endParaRPr lang="en-US" altLang="en-US" smtClean="0">
              <a:cs typeface="Arial" charset="0"/>
            </a:endParaRPr>
          </a:p>
        </p:txBody>
      </p:sp>
      <p:sp>
        <p:nvSpPr>
          <p:cNvPr id="5837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17069741-D7EA-4929-BB02-C2916991AF65}" type="slidenum">
              <a:rPr lang="en-US" altLang="en-US" sz="1200"/>
              <a:pPr algn="r"/>
              <a:t>19</a:t>
            </a:fld>
            <a:endParaRPr lang="en-US" altLang="en-US" sz="1200"/>
          </a:p>
        </p:txBody>
      </p:sp>
      <p:sp>
        <p:nvSpPr>
          <p:cNvPr id="5837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2CADCECD-180D-4980-A620-9A5CD57BE26F}" type="slidenum">
              <a:rPr lang="en-AU" altLang="en-US" sz="1200"/>
              <a:pPr algn="r"/>
              <a:t>19</a:t>
            </a:fld>
            <a:endParaRPr lang="en-AU" altLang="en-US" sz="1200"/>
          </a:p>
        </p:txBody>
      </p:sp>
      <p:sp>
        <p:nvSpPr>
          <p:cNvPr id="58373" name="Rectangle 2"/>
          <p:cNvSpPr>
            <a:spLocks noGrp="1" noRot="1" noChangeAspect="1" noTextEdit="1"/>
          </p:cNvSpPr>
          <p:nvPr>
            <p:ph type="sldImg"/>
          </p:nvPr>
        </p:nvSpPr>
        <p:spPr>
          <a:ln/>
        </p:spPr>
      </p:sp>
      <p:sp>
        <p:nvSpPr>
          <p:cNvPr id="58374" name="Rectangle 3"/>
          <p:cNvSpPr>
            <a:spLocks noGrp="1"/>
          </p:cNvSpPr>
          <p:nvPr>
            <p:ph type="body" idx="1"/>
          </p:nvPr>
        </p:nvSpPr>
        <p:spPr>
          <a:noFill/>
          <a:ln/>
        </p:spPr>
        <p:txBody>
          <a:bodyPr/>
          <a:lstStyle/>
          <a:p>
            <a:pPr marL="220663" indent="-220663" eaLnBrk="1" hangingPunct="1">
              <a:buFontTx/>
              <a:buChar char="-"/>
            </a:pPr>
            <a:r>
              <a:rPr lang="en-AU" altLang="en-US" smtClean="0"/>
              <a:t>And we see in these tumor growth curves that RIT is still </a:t>
            </a:r>
          </a:p>
          <a:p>
            <a:pPr marL="220663" indent="-220663" eaLnBrk="1" hangingPunct="1">
              <a:buFontTx/>
              <a:buChar char="-"/>
            </a:pPr>
            <a:r>
              <a:rPr lang="en-AU" altLang="en-US" smtClean="0"/>
              <a:t>Effective in control depleted mice</a:t>
            </a:r>
          </a:p>
          <a:p>
            <a:pPr marL="220663" indent="-220663" eaLnBrk="1" hangingPunct="1">
              <a:buFontTx/>
              <a:buChar char="-"/>
            </a:pPr>
            <a:r>
              <a:rPr lang="en-AU" altLang="en-US" smtClean="0"/>
              <a:t>Still effective in CD4 depleted mice</a:t>
            </a:r>
          </a:p>
          <a:p>
            <a:pPr marL="220663" indent="-220663" eaLnBrk="1" hangingPunct="1">
              <a:buFontTx/>
              <a:buChar char="-"/>
            </a:pPr>
            <a:r>
              <a:rPr lang="en-AU" altLang="en-US" smtClean="0"/>
              <a:t>We see that depletion NK: slightly impairs therapeutic effect</a:t>
            </a:r>
          </a:p>
          <a:p>
            <a:pPr marL="220663" indent="-220663" eaLnBrk="1" hangingPunct="1">
              <a:buFontTx/>
              <a:buChar char="-"/>
            </a:pPr>
            <a:r>
              <a:rPr lang="en-AU" altLang="en-US" smtClean="0"/>
              <a:t>Depletion CD8: strongly impairs therapeutic effect. Indicates that a combination of both CD8 and NK cells required for optimal therapeutic response.</a:t>
            </a:r>
          </a:p>
          <a:p>
            <a:pPr marL="220663" indent="-220663" eaLnBrk="1" hangingPunct="1">
              <a:buFontTx/>
              <a:buChar char="-"/>
            </a:pPr>
            <a:endParaRPr lang="en-AU" altLang="en-US" smtClean="0"/>
          </a:p>
          <a:p>
            <a:pPr marL="220663" indent="-220663" eaLnBrk="1" hangingPunct="1">
              <a:buFontTx/>
              <a:buChar char="-"/>
            </a:pPr>
            <a:r>
              <a:rPr lang="en-AU" altLang="en-US" smtClean="0"/>
              <a:t>In addition, don’t forget that I am only comparing the effect of radio-immunotherapy to control treatment, so part of the effect is probably also that of radiotherapy alone.</a:t>
            </a:r>
          </a:p>
          <a:p>
            <a:pPr marL="220663" indent="-220663" eaLnBrk="1" hangingPunct="1">
              <a:buFontTx/>
              <a:buChar char="-"/>
            </a:pPr>
            <a:endParaRPr lang="en-AU"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B9F17BF6-D282-4C16-9028-15C1D5704A7A}" type="slidenum">
              <a:rPr lang="en-US" altLang="en-US" sz="1200"/>
              <a:pPr algn="r"/>
              <a:t>2</a:t>
            </a:fld>
            <a:endParaRPr lang="en-US" altLang="en-US" sz="1200"/>
          </a:p>
        </p:txBody>
      </p:sp>
      <p:sp>
        <p:nvSpPr>
          <p:cNvPr id="4301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2671DEDB-FBB6-47D8-B2B0-7B2A964E5663}" type="slidenum">
              <a:rPr lang="en-US" altLang="en-US" sz="1200"/>
              <a:pPr algn="r"/>
              <a:t>2</a:t>
            </a:fld>
            <a:endParaRPr lang="en-US" altLang="en-US" sz="1200"/>
          </a:p>
        </p:txBody>
      </p:sp>
      <p:sp>
        <p:nvSpPr>
          <p:cNvPr id="4301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587C4F3F-31F5-4235-B490-79EDA1C74A6C}" type="slidenum">
              <a:rPr lang="en-AU" altLang="en-US" sz="1200"/>
              <a:pPr algn="r"/>
              <a:t>2</a:t>
            </a:fld>
            <a:endParaRPr lang="en-AU" altLang="en-US" sz="1200"/>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noFill/>
          <a:ln/>
        </p:spPr>
        <p:txBody>
          <a:bodyPr/>
          <a:lstStyle/>
          <a:p>
            <a:r>
              <a:rPr lang="en-US" altLang="en-US" dirty="0" smtClean="0"/>
              <a:t>As we heard this</a:t>
            </a:r>
            <a:r>
              <a:rPr lang="en-US" altLang="en-US" baseline="0" dirty="0" smtClean="0"/>
              <a:t> morning, </a:t>
            </a:r>
            <a:r>
              <a:rPr lang="en-US" dirty="0" smtClean="0"/>
              <a:t>immunotherapy of cancer is aimed at engaging a patient’s immune system, in particular</a:t>
            </a:r>
            <a:r>
              <a:rPr lang="en-US" baseline="0" dirty="0" smtClean="0"/>
              <a:t> the </a:t>
            </a:r>
            <a:r>
              <a:rPr lang="en-US" baseline="0" dirty="0" err="1" smtClean="0"/>
              <a:t>cytotoxic</a:t>
            </a:r>
            <a:r>
              <a:rPr lang="en-US" baseline="0" dirty="0" smtClean="0"/>
              <a:t> T cells to r</a:t>
            </a:r>
            <a:r>
              <a:rPr lang="en-US" dirty="0" smtClean="0"/>
              <a:t>ecognize and clear tumors. </a:t>
            </a:r>
            <a:r>
              <a:rPr lang="en-US" altLang="en-US" dirty="0" smtClean="0"/>
              <a:t>Since immune cells can go anywhere in the body, these T cells also have the potential to cure metastatic cancer…</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7E2DC21-D942-4EC3-B064-DF2071A5122F}" type="slidenum">
              <a:rPr lang="en-US" smtClean="0"/>
              <a:pPr/>
              <a:t>20</a:t>
            </a:fld>
            <a:endParaRPr lang="en-US" smtClean="0"/>
          </a:p>
        </p:txBody>
      </p:sp>
      <p:sp>
        <p:nvSpPr>
          <p:cNvPr id="5939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517F3292-5ADE-4917-9A4C-8E55B8F6DF1A}" type="slidenum">
              <a:rPr lang="en-US" sz="1200"/>
              <a:pPr algn="r"/>
              <a:t>20</a:t>
            </a:fld>
            <a:endParaRPr lang="en-US" sz="1200"/>
          </a:p>
        </p:txBody>
      </p:sp>
      <p:sp>
        <p:nvSpPr>
          <p:cNvPr id="59396"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9F651E1A-9A19-48FA-9CC4-2A49042EC208}" type="slidenum">
              <a:rPr lang="en-AU" sz="1200"/>
              <a:pPr algn="r"/>
              <a:t>20</a:t>
            </a:fld>
            <a:endParaRPr lang="en-AU" sz="1200"/>
          </a:p>
        </p:txBody>
      </p:sp>
      <p:sp>
        <p:nvSpPr>
          <p:cNvPr id="59397" name="Rectangle 2"/>
          <p:cNvSpPr>
            <a:spLocks noGrp="1" noRot="1" noChangeAspect="1" noTextEdit="1"/>
          </p:cNvSpPr>
          <p:nvPr>
            <p:ph type="sldImg"/>
          </p:nvPr>
        </p:nvSpPr>
        <p:spPr>
          <a:ln/>
        </p:spPr>
      </p:sp>
      <p:sp>
        <p:nvSpPr>
          <p:cNvPr id="59398" name="Rectangle 3"/>
          <p:cNvSpPr>
            <a:spLocks noGrp="1"/>
          </p:cNvSpPr>
          <p:nvPr>
            <p:ph type="body" idx="1"/>
          </p:nvPr>
        </p:nvSpPr>
        <p:spPr>
          <a:noFill/>
          <a:ln/>
        </p:spPr>
        <p:txBody>
          <a:bodyPr/>
          <a:lstStyle/>
          <a:p>
            <a:pPr eaLnBrk="1" hangingPunct="1">
              <a:spcBef>
                <a:spcPct val="0"/>
              </a:spcBef>
            </a:pPr>
            <a:r>
              <a:rPr lang="en-US" smtClean="0"/>
              <a:t>So now, what about the other side… </a:t>
            </a:r>
          </a:p>
          <a:p>
            <a:pPr eaLnBrk="1" hangingPunct="1">
              <a:spcBef>
                <a:spcPct val="0"/>
              </a:spcBef>
            </a:pPr>
            <a:endParaRPr lang="en-US" smtClean="0"/>
          </a:p>
          <a:p>
            <a:pPr eaLnBrk="1" hangingPunct="1">
              <a:spcBef>
                <a:spcPct val="0"/>
              </a:spcBef>
            </a:pPr>
            <a:r>
              <a:rPr lang="en-US" smtClean="0"/>
              <a:t>… does radiotherapy also modulate tumor cells to make them better immune targets and if yes, how important is this for the therapeutic effect of radio-immunotherapy?</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C128D499-F20E-4A59-902B-CBB5D4D71D1D}" type="slidenum">
              <a:rPr lang="en-US" sz="1200"/>
              <a:pPr algn="r"/>
              <a:t>21</a:t>
            </a:fld>
            <a:endParaRPr lang="en-US" sz="1200"/>
          </a:p>
        </p:txBody>
      </p:sp>
      <p:sp>
        <p:nvSpPr>
          <p:cNvPr id="6041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C76FA095-25FB-4619-8635-28B3753A6C5F}" type="slidenum">
              <a:rPr lang="en-US" sz="1200"/>
              <a:pPr algn="r"/>
              <a:t>21</a:t>
            </a:fld>
            <a:endParaRPr lang="en-US" sz="1200"/>
          </a:p>
        </p:txBody>
      </p:sp>
      <p:sp>
        <p:nvSpPr>
          <p:cNvPr id="60420"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283A147D-2F39-4685-AC01-709063C7F380}" type="slidenum">
              <a:rPr lang="en-AU" sz="1200"/>
              <a:pPr algn="r"/>
              <a:t>21</a:t>
            </a:fld>
            <a:endParaRPr lang="en-AU" sz="1200"/>
          </a:p>
        </p:txBody>
      </p:sp>
      <p:sp>
        <p:nvSpPr>
          <p:cNvPr id="60421" name="Rectangle 2"/>
          <p:cNvSpPr>
            <a:spLocks noGrp="1" noRot="1" noChangeAspect="1" noTextEdit="1"/>
          </p:cNvSpPr>
          <p:nvPr>
            <p:ph type="sldImg"/>
          </p:nvPr>
        </p:nvSpPr>
        <p:spPr>
          <a:ln/>
        </p:spPr>
      </p:sp>
      <p:sp>
        <p:nvSpPr>
          <p:cNvPr id="60422" name="Rectangle 3"/>
          <p:cNvSpPr>
            <a:spLocks noGrp="1"/>
          </p:cNvSpPr>
          <p:nvPr>
            <p:ph type="body" idx="1"/>
          </p:nvPr>
        </p:nvSpPr>
        <p:spPr>
          <a:noFill/>
          <a:ln/>
        </p:spPr>
        <p:txBody>
          <a:bodyPr/>
          <a:lstStyle/>
          <a:p>
            <a:pPr eaLnBrk="1" hangingPunct="1"/>
            <a:r>
              <a:rPr lang="en-US" dirty="0" smtClean="0"/>
              <a:t>As mentioned, one of the </a:t>
            </a:r>
            <a:r>
              <a:rPr lang="en-US" dirty="0" err="1" smtClean="0"/>
              <a:t>immunomodulatory</a:t>
            </a:r>
            <a:r>
              <a:rPr lang="en-US" dirty="0" smtClean="0"/>
              <a:t> properties of radiotherapy, is the </a:t>
            </a:r>
            <a:r>
              <a:rPr lang="en-US" dirty="0" err="1" smtClean="0"/>
              <a:t>upregulation</a:t>
            </a:r>
            <a:r>
              <a:rPr lang="en-US" dirty="0" smtClean="0"/>
              <a:t> of MHC class I on tumor cells (which present tumor peptide and make tumor cells visible to </a:t>
            </a:r>
            <a:r>
              <a:rPr lang="en-US" dirty="0" err="1" smtClean="0"/>
              <a:t>cyototoxic</a:t>
            </a:r>
            <a:r>
              <a:rPr lang="en-US" dirty="0" smtClean="0"/>
              <a:t> T cells). Indeed, radiotherapy </a:t>
            </a:r>
            <a:r>
              <a:rPr lang="en-US" dirty="0" err="1" smtClean="0"/>
              <a:t>upregulates</a:t>
            </a:r>
            <a:r>
              <a:rPr lang="en-US" dirty="0" smtClean="0"/>
              <a:t> MHC I expression on our tumor cells. So the next question was, how does radiotherapy </a:t>
            </a:r>
            <a:r>
              <a:rPr lang="en-US" dirty="0" err="1" smtClean="0"/>
              <a:t>upregulate</a:t>
            </a:r>
            <a:r>
              <a:rPr lang="en-US" dirty="0" smtClean="0"/>
              <a:t> MHC class I expression?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48DDAF3-D986-4EB8-9F3D-2EA59AC10BD6}" type="slidenum">
              <a:rPr lang="en-US" smtClean="0">
                <a:cs typeface="Arial" charset="0"/>
              </a:rPr>
              <a:pPr/>
              <a:t>22</a:t>
            </a:fld>
            <a:endParaRPr lang="en-US" smtClean="0">
              <a:cs typeface="Arial" charset="0"/>
            </a:endParaRPr>
          </a:p>
        </p:txBody>
      </p:sp>
      <p:sp>
        <p:nvSpPr>
          <p:cNvPr id="61443"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D5651EAC-A97A-4046-B5C9-894BBB32CE07}" type="slidenum">
              <a:rPr lang="en-US" sz="1200"/>
              <a:pPr algn="r"/>
              <a:t>22</a:t>
            </a:fld>
            <a:endParaRPr lang="en-US" sz="1200"/>
          </a:p>
        </p:txBody>
      </p:sp>
      <p:sp>
        <p:nvSpPr>
          <p:cNvPr id="61444"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3DFEDC2C-EEC8-4D0C-9298-56C18E46D09D}" type="slidenum">
              <a:rPr lang="en-AU" sz="1200"/>
              <a:pPr algn="r"/>
              <a:t>22</a:t>
            </a:fld>
            <a:endParaRPr lang="en-AU" sz="1200"/>
          </a:p>
        </p:txBody>
      </p:sp>
      <p:sp>
        <p:nvSpPr>
          <p:cNvPr id="61445" name="Rectangle 2"/>
          <p:cNvSpPr>
            <a:spLocks noGrp="1" noRot="1" noChangeAspect="1" noTextEdit="1"/>
          </p:cNvSpPr>
          <p:nvPr>
            <p:ph type="sldImg"/>
          </p:nvPr>
        </p:nvSpPr>
        <p:spPr>
          <a:ln/>
        </p:spPr>
      </p:sp>
      <p:sp>
        <p:nvSpPr>
          <p:cNvPr id="61446" name="Rectangle 3"/>
          <p:cNvSpPr>
            <a:spLocks noGrp="1"/>
          </p:cNvSpPr>
          <p:nvPr>
            <p:ph type="body" idx="1"/>
          </p:nvPr>
        </p:nvSpPr>
        <p:spPr>
          <a:noFill/>
          <a:ln/>
        </p:spPr>
        <p:txBody>
          <a:bodyPr/>
          <a:lstStyle/>
          <a:p>
            <a:pPr eaLnBrk="1" hangingPunct="1"/>
            <a:r>
              <a:rPr lang="en-US" dirty="0" smtClean="0"/>
              <a:t>Well, to make a long story short, we found that </a:t>
            </a:r>
            <a:r>
              <a:rPr lang="en-US" dirty="0" err="1" smtClean="0"/>
              <a:t>mTOR</a:t>
            </a:r>
            <a:r>
              <a:rPr lang="en-US" dirty="0" smtClean="0"/>
              <a:t> signaling, a crucial regulator in protein translation, cell growth and proliferation, but also cancer progression, was critical for radiotherapy-induced MHC I </a:t>
            </a:r>
            <a:r>
              <a:rPr lang="en-US" dirty="0" err="1" smtClean="0"/>
              <a:t>upregulation</a:t>
            </a:r>
            <a:r>
              <a:rPr lang="en-US" dirty="0" smtClean="0"/>
              <a:t>.</a:t>
            </a:r>
          </a:p>
          <a:p>
            <a:pPr eaLnBrk="1" hangingPunct="1"/>
            <a:r>
              <a:rPr lang="en-US" dirty="0" smtClean="0"/>
              <a:t>In this experiment, </a:t>
            </a:r>
            <a:r>
              <a:rPr lang="en-US" dirty="0" err="1" smtClean="0"/>
              <a:t>mTOR</a:t>
            </a:r>
            <a:r>
              <a:rPr lang="en-US" dirty="0" smtClean="0"/>
              <a:t> signaling was inhibited using </a:t>
            </a:r>
            <a:r>
              <a:rPr lang="en-US" dirty="0" err="1" smtClean="0"/>
              <a:t>everolimus</a:t>
            </a:r>
            <a:r>
              <a:rPr lang="en-US" dirty="0" smtClean="0"/>
              <a:t>, or RAD001 and indeed radiotherapy-induced MHC class I </a:t>
            </a:r>
            <a:r>
              <a:rPr lang="en-US" dirty="0" err="1" smtClean="0"/>
              <a:t>upregulation</a:t>
            </a:r>
            <a:r>
              <a:rPr lang="en-US" dirty="0" smtClean="0"/>
              <a:t> was completely abolished. </a:t>
            </a:r>
          </a:p>
          <a:p>
            <a:pPr eaLnBrk="1" hangingPunct="1"/>
            <a:endParaRPr lang="en-US" dirty="0" smtClean="0"/>
          </a:p>
          <a:p>
            <a:pPr eaLnBrk="1" hangingPunct="1"/>
            <a:r>
              <a:rPr lang="en-US" dirty="0" smtClean="0"/>
              <a:t>Then, the next question of course is: how important is this in vivo? If </a:t>
            </a:r>
            <a:r>
              <a:rPr lang="en-US" dirty="0" err="1" smtClean="0"/>
              <a:t>mTOR</a:t>
            </a:r>
            <a:r>
              <a:rPr lang="en-US" dirty="0" smtClean="0"/>
              <a:t>-mediated MHC I </a:t>
            </a:r>
            <a:r>
              <a:rPr lang="en-US" dirty="0" err="1" smtClean="0"/>
              <a:t>upregulation</a:t>
            </a:r>
            <a:r>
              <a:rPr lang="en-US" dirty="0" smtClean="0"/>
              <a:t> following radiotherapy is critical for radio-immunotherapy responses, we predict that inhibition of </a:t>
            </a:r>
            <a:r>
              <a:rPr lang="en-US" dirty="0" err="1" smtClean="0"/>
              <a:t>mTOR</a:t>
            </a:r>
            <a:r>
              <a:rPr lang="en-US" dirty="0" smtClean="0"/>
              <a:t> signaling during treatment would abrogate therapeutic responses to radio-immunotherapy.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dirty="0" smtClean="0"/>
              <a:t>Therefore, we performed the same radio-immunotherapy experiment as before, but we treated mice with an </a:t>
            </a:r>
            <a:r>
              <a:rPr lang="en-US" dirty="0" err="1" smtClean="0"/>
              <a:t>mTOR</a:t>
            </a:r>
            <a:r>
              <a:rPr lang="en-US" dirty="0" smtClean="0"/>
              <a:t> </a:t>
            </a:r>
            <a:r>
              <a:rPr lang="en-US" dirty="0" err="1" smtClean="0"/>
              <a:t>inhibitior</a:t>
            </a:r>
            <a:r>
              <a:rPr lang="en-US" dirty="0" smtClean="0"/>
              <a:t> for 10 days, starting one day prior to radiotherapy. </a:t>
            </a:r>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D0E23F2-D9F1-40B9-B3E0-241E9C9AC117}" type="slidenum">
              <a:rPr lang="en-US" altLang="en-US" smtClean="0">
                <a:cs typeface="Arial" charset="0"/>
              </a:rPr>
              <a:pPr/>
              <a:t>24</a:t>
            </a:fld>
            <a:endParaRPr lang="en-US" altLang="en-US" smtClean="0">
              <a:cs typeface="Arial" charset="0"/>
            </a:endParaRPr>
          </a:p>
        </p:txBody>
      </p:sp>
      <p:sp>
        <p:nvSpPr>
          <p:cNvPr id="63491"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6F814ED5-9AD1-467E-9C68-307B5E49A2C7}" type="slidenum">
              <a:rPr lang="en-US" altLang="en-US" sz="1200"/>
              <a:pPr algn="r"/>
              <a:t>24</a:t>
            </a:fld>
            <a:endParaRPr lang="en-US" altLang="en-US" sz="1200"/>
          </a:p>
        </p:txBody>
      </p:sp>
      <p:sp>
        <p:nvSpPr>
          <p:cNvPr id="6349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BC6F1B98-23F1-4B32-8C59-991060BC2C76}" type="slidenum">
              <a:rPr lang="en-AU" altLang="en-US" sz="1200"/>
              <a:pPr algn="r"/>
              <a:t>24</a:t>
            </a:fld>
            <a:endParaRPr lang="en-AU" altLang="en-US" sz="1200"/>
          </a:p>
        </p:txBody>
      </p:sp>
      <p:sp>
        <p:nvSpPr>
          <p:cNvPr id="63493" name="Rectangle 2"/>
          <p:cNvSpPr>
            <a:spLocks noGrp="1" noRot="1" noChangeAspect="1" noTextEdit="1"/>
          </p:cNvSpPr>
          <p:nvPr>
            <p:ph type="sldImg"/>
          </p:nvPr>
        </p:nvSpPr>
        <p:spPr>
          <a:ln/>
        </p:spPr>
      </p:sp>
      <p:sp>
        <p:nvSpPr>
          <p:cNvPr id="63494" name="Rectangle 3"/>
          <p:cNvSpPr>
            <a:spLocks noGrp="1"/>
          </p:cNvSpPr>
          <p:nvPr>
            <p:ph type="body" idx="1"/>
          </p:nvPr>
        </p:nvSpPr>
        <p:spPr>
          <a:noFill/>
          <a:ln/>
        </p:spPr>
        <p:txBody>
          <a:bodyPr/>
          <a:lstStyle/>
          <a:p>
            <a:pPr eaLnBrk="1" hangingPunct="1"/>
            <a:r>
              <a:rPr lang="en-US" dirty="0" smtClean="0">
                <a:latin typeface="Verdana" pitchFamily="34" charset="0"/>
                <a:cs typeface="Arial" charset="0"/>
              </a:rPr>
              <a:t>And while radio-immunotherapy was again highly effective, </a:t>
            </a:r>
            <a:r>
              <a:rPr lang="en-US" dirty="0" err="1" smtClean="0">
                <a:latin typeface="Verdana" pitchFamily="34" charset="0"/>
                <a:cs typeface="Arial" charset="0"/>
              </a:rPr>
              <a:t>mTOR</a:t>
            </a:r>
            <a:r>
              <a:rPr lang="en-US" dirty="0" smtClean="0">
                <a:latin typeface="Verdana" pitchFamily="34" charset="0"/>
                <a:cs typeface="Arial" charset="0"/>
              </a:rPr>
              <a:t> inhibition almost completely abrogated the therapeutic effect of radio-immunotherapy and significantly reduced survival,</a:t>
            </a:r>
            <a:r>
              <a:rPr lang="en-US" baseline="0" dirty="0" smtClean="0">
                <a:latin typeface="Verdana" pitchFamily="34" charset="0"/>
                <a:cs typeface="Arial" charset="0"/>
              </a:rPr>
              <a:t> indicating that </a:t>
            </a:r>
            <a:r>
              <a:rPr lang="en-US" baseline="0" dirty="0" err="1" smtClean="0">
                <a:latin typeface="Verdana" pitchFamily="34" charset="0"/>
                <a:cs typeface="Arial" charset="0"/>
              </a:rPr>
              <a:t>mTOR</a:t>
            </a:r>
            <a:r>
              <a:rPr lang="en-US" baseline="0" dirty="0" smtClean="0">
                <a:latin typeface="Verdana" pitchFamily="34" charset="0"/>
                <a:cs typeface="Arial" charset="0"/>
              </a:rPr>
              <a:t> </a:t>
            </a:r>
            <a:r>
              <a:rPr lang="en-US" dirty="0" smtClean="0">
                <a:latin typeface="Verdana" pitchFamily="34" charset="0"/>
                <a:cs typeface="Arial" charset="0"/>
              </a:rPr>
              <a:t>signaling is very important for the therapeutic effect of radio-immunotherapy. </a:t>
            </a:r>
          </a:p>
          <a:p>
            <a:pPr eaLnBrk="1" hangingPunct="1"/>
            <a:endParaRPr lang="en-US" dirty="0" smtClean="0">
              <a:latin typeface="Verdana" pitchFamily="34" charset="0"/>
              <a:cs typeface="Arial" charset="0"/>
            </a:endParaRPr>
          </a:p>
          <a:p>
            <a:pPr eaLnBrk="1" hangingPunct="1"/>
            <a:r>
              <a:rPr lang="en-US" dirty="0" smtClean="0">
                <a:latin typeface="Verdana" pitchFamily="34" charset="0"/>
                <a:cs typeface="Arial" charset="0"/>
              </a:rPr>
              <a:t>(of course consider </a:t>
            </a:r>
            <a:r>
              <a:rPr lang="en-US" dirty="0" err="1" smtClean="0">
                <a:latin typeface="Verdana" pitchFamily="34" charset="0"/>
                <a:cs typeface="Arial" charset="0"/>
              </a:rPr>
              <a:t>mTOR</a:t>
            </a:r>
            <a:r>
              <a:rPr lang="en-US" dirty="0" smtClean="0">
                <a:latin typeface="Verdana" pitchFamily="34" charset="0"/>
                <a:cs typeface="Arial" charset="0"/>
              </a:rPr>
              <a:t> inhibitors suppress immune system, which I don’t have time to show, but is also</a:t>
            </a:r>
            <a:r>
              <a:rPr lang="en-US" baseline="0" dirty="0" smtClean="0">
                <a:latin typeface="Verdana" pitchFamily="34" charset="0"/>
                <a:cs typeface="Arial" charset="0"/>
              </a:rPr>
              <a:t> happening…</a:t>
            </a:r>
            <a:r>
              <a:rPr lang="en-US" dirty="0" smtClean="0">
                <a:latin typeface="Verdana" pitchFamily="34" charset="0"/>
                <a:cs typeface="Arial" charset="0"/>
              </a:rPr>
              <a:t> happy to</a:t>
            </a:r>
            <a:r>
              <a:rPr lang="en-US" baseline="0" dirty="0" smtClean="0">
                <a:latin typeface="Verdana" pitchFamily="34" charset="0"/>
                <a:cs typeface="Arial" charset="0"/>
              </a:rPr>
              <a:t> talk about this too…</a:t>
            </a:r>
            <a:r>
              <a:rPr lang="en-US" dirty="0" smtClean="0">
                <a:latin typeface="Verdana" pitchFamily="34" charset="0"/>
                <a:cs typeface="Arial" charset="0"/>
              </a:rPr>
              <a:t>)</a:t>
            </a:r>
          </a:p>
          <a:p>
            <a:pPr eaLnBrk="1" hangingPunct="1"/>
            <a:endParaRPr lang="en-AU"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altLang="en-US" dirty="0" smtClean="0"/>
              <a:t>So, where do we currently stand and what are the potential applications of radio-immunotherapy?</a:t>
            </a:r>
          </a:p>
          <a:p>
            <a:endParaRPr lang="en-US" altLang="en-US" dirty="0" smtClean="0"/>
          </a:p>
          <a:p>
            <a:pPr eaLnBrk="1" hangingPunct="1"/>
            <a:r>
              <a:rPr lang="en-US" dirty="0" smtClean="0"/>
              <a:t>We showed that radiotherapy kills tumor cells locally and that RT may increase visibility of surviving cells for CTL-killing through </a:t>
            </a:r>
            <a:r>
              <a:rPr lang="en-US" dirty="0" err="1" smtClean="0"/>
              <a:t>mTOR</a:t>
            </a:r>
            <a:r>
              <a:rPr lang="en-US" dirty="0" smtClean="0"/>
              <a:t> dependent MHC I </a:t>
            </a:r>
            <a:r>
              <a:rPr lang="en-US" dirty="0" err="1" smtClean="0"/>
              <a:t>upregulation</a:t>
            </a:r>
            <a:r>
              <a:rPr lang="en-US" dirty="0" smtClean="0"/>
              <a:t>. When subsequently combined with aPD-1 and aCD137 antibodies, we showed very good local tumor control, which was dependent on </a:t>
            </a:r>
            <a:r>
              <a:rPr lang="en-US" dirty="0" err="1" smtClean="0"/>
              <a:t>Cytotoxic</a:t>
            </a:r>
            <a:r>
              <a:rPr lang="en-US" dirty="0" smtClean="0"/>
              <a:t> T cells and </a:t>
            </a:r>
            <a:r>
              <a:rPr lang="en-US" dirty="0" err="1" smtClean="0"/>
              <a:t>mTOR</a:t>
            </a:r>
            <a:r>
              <a:rPr lang="en-US" dirty="0" smtClean="0"/>
              <a:t> signaling. </a:t>
            </a:r>
          </a:p>
          <a:p>
            <a:pPr eaLnBrk="1" hangingPunct="1"/>
            <a:endParaRPr lang="en-US" dirty="0" smtClean="0"/>
          </a:p>
          <a:p>
            <a:r>
              <a:rPr lang="en-US" altLang="en-US" dirty="0" smtClean="0"/>
              <a:t>In this context, we are very excited to move radio-immunotherapy to the clinic. At the NKI we are running – and preparing to run - a number of clinical trials that focus on enhancing local </a:t>
            </a:r>
            <a:r>
              <a:rPr lang="en-US" altLang="en-US" dirty="0" err="1" smtClean="0"/>
              <a:t>tumour</a:t>
            </a:r>
            <a:r>
              <a:rPr lang="en-US" altLang="en-US" dirty="0" smtClean="0"/>
              <a:t> control with radio-immunotherapy (Christian, </a:t>
            </a:r>
            <a:r>
              <a:rPr lang="en-US" altLang="en-US" dirty="0" err="1" smtClean="0"/>
              <a:t>Marleen</a:t>
            </a:r>
            <a:r>
              <a:rPr lang="en-US" altLang="en-US" dirty="0" smtClean="0"/>
              <a:t>, Marcel) (in this case with anti-PD-1, but I also see great potential for combination with CTLA-4 or CD137). </a:t>
            </a:r>
          </a:p>
          <a:p>
            <a:endParaRPr lang="en-US" altLang="en-US" dirty="0" smtClean="0"/>
          </a:p>
          <a:p>
            <a:r>
              <a:rPr lang="en-US" altLang="en-US" dirty="0" smtClean="0"/>
              <a:t>Experiments are now underway to examine the mechanism of action of radio-immunotherapy in more detail and whether and/or under which conditions an </a:t>
            </a:r>
            <a:r>
              <a:rPr lang="en-US" altLang="en-US" dirty="0" err="1" smtClean="0"/>
              <a:t>abscopal</a:t>
            </a:r>
            <a:r>
              <a:rPr lang="en-US" altLang="en-US" dirty="0" smtClean="0"/>
              <a:t> effect, which is the elimination</a:t>
            </a:r>
            <a:r>
              <a:rPr lang="en-US" altLang="en-US" baseline="0" dirty="0" smtClean="0"/>
              <a:t> of non-irradiated metastases</a:t>
            </a:r>
            <a:r>
              <a:rPr lang="en-US" altLang="en-US" dirty="0" smtClean="0"/>
              <a:t> can be observed using our radio-immunotherapy approach. And ultimately this is what we want to achieve in patients with metastatic disease.</a:t>
            </a:r>
          </a:p>
          <a:p>
            <a:r>
              <a:rPr lang="en-US" altLang="en-US" dirty="0" smtClean="0"/>
              <a:t>(in essence turning localized radiotherapy into an in situ vaccine.) </a:t>
            </a:r>
          </a:p>
          <a:p>
            <a:endParaRPr lang="en-US" altLang="en-US" dirty="0" smtClean="0"/>
          </a:p>
          <a:p>
            <a:r>
              <a:rPr lang="en-US" altLang="en-US" dirty="0" smtClean="0"/>
              <a:t>So whether radio-immunotherapy does not only result in enhanced local tumor control, but can also eliminate distant metastases.  </a:t>
            </a:r>
          </a:p>
          <a:p>
            <a:endParaRPr lang="en-US" altLang="en-US" dirty="0" smtClean="0"/>
          </a:p>
          <a:p>
            <a:pPr eaLnBrk="1" hangingPunct="1">
              <a:lnSpc>
                <a:spcPct val="90000"/>
              </a:lnSpc>
            </a:pPr>
            <a:r>
              <a:rPr lang="en-US" altLang="en-US" dirty="0" smtClean="0"/>
              <a:t>(Given that in cured mice a secondary tumor challenge is rejected or strongly delayed in outgrowth also indicates that systemic immunological memory is established.)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8BB49B0-F453-4C51-9D0F-1A422989E254}" type="slidenum">
              <a:rPr lang="en-US" altLang="en-US" smtClean="0">
                <a:cs typeface="Arial" charset="0"/>
              </a:rPr>
              <a:pPr/>
              <a:t>26</a:t>
            </a:fld>
            <a:endParaRPr lang="en-US" altLang="en-US" smtClean="0">
              <a:cs typeface="Arial" charset="0"/>
            </a:endParaRPr>
          </a:p>
        </p:txBody>
      </p:sp>
      <p:sp>
        <p:nvSpPr>
          <p:cNvPr id="6553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F80220A2-4592-48E9-BC91-67F88472A825}" type="slidenum">
              <a:rPr lang="en-US" altLang="en-US" sz="1200"/>
              <a:pPr algn="r"/>
              <a:t>26</a:t>
            </a:fld>
            <a:endParaRPr lang="en-US" altLang="en-US" sz="1200"/>
          </a:p>
        </p:txBody>
      </p:sp>
      <p:sp>
        <p:nvSpPr>
          <p:cNvPr id="65540"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88724" tIns="44362" rIns="88724" bIns="44362" anchor="b"/>
          <a:lstStyle/>
          <a:p>
            <a:pPr algn="r"/>
            <a:fld id="{6FED8A8C-B88C-432C-9F09-46D8B0E19938}" type="slidenum">
              <a:rPr lang="en-AU" altLang="en-US" sz="1200"/>
              <a:pPr algn="r"/>
              <a:t>26</a:t>
            </a:fld>
            <a:endParaRPr lang="en-AU" altLang="en-US" sz="120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p:spPr>
        <p:txBody>
          <a:bodyPr/>
          <a:lstStyle/>
          <a:p>
            <a:pPr eaLnBrk="1" hangingPunct="1"/>
            <a:r>
              <a:rPr lang="en-AU" altLang="en-US" smtClean="0"/>
              <a:t>Finally, I’d like to thank these people that contributed to the work as well as the funding agents, KWF/Alpe d’Huzes. From the NKI, I would like to acknowledge especially Paula and Victoria who are currently performing many of the experiments and Jannie and Sjaak for discussions and mentorship. Nicole and Ricky from the PeterMac in Melbourne, where Nicole and I initiated this project. </a:t>
            </a:r>
          </a:p>
          <a:p>
            <a:pPr eaLnBrk="1" hangingPunct="1"/>
            <a:endParaRPr lang="en-AU" altLang="en-US" smtClean="0"/>
          </a:p>
          <a:p>
            <a:pPr eaLnBrk="1" hangingPunct="1"/>
            <a:r>
              <a:rPr lang="en-AU" altLang="en-US" smtClean="0"/>
              <a:t>Of course, many thanks also to the clinicians and of course big thanks to Jannie for mentorship and advice (supervision). Finally, many thanks to KWF/ Alpe d’Huzes for funding. And thank you for your attention, I am very happy to answer any questions.</a:t>
            </a:r>
            <a:r>
              <a:rPr lang="en-US" altLang="en-US" smtClean="0"/>
              <a:t> </a:t>
            </a:r>
          </a:p>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ltLang="en-US" smtClean="0"/>
          </a:p>
        </p:txBody>
      </p:sp>
      <p:sp>
        <p:nvSpPr>
          <p:cNvPr id="66564" name="Slide Number Placeholder 3"/>
          <p:cNvSpPr>
            <a:spLocks noGrp="1"/>
          </p:cNvSpPr>
          <p:nvPr>
            <p:ph type="sldNum" sz="quarter" idx="5"/>
          </p:nvPr>
        </p:nvSpPr>
        <p:spPr>
          <a:noFill/>
        </p:spPr>
        <p:txBody>
          <a:bodyPr/>
          <a:lstStyle/>
          <a:p>
            <a:fld id="{1C4DF85C-96B7-49DB-ADC4-E8B47BE40784}" type="slidenum">
              <a:rPr lang="en-US" altLang="en-US" smtClean="0"/>
              <a:pPr/>
              <a:t>27</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en-US" altLang="en-US" dirty="0" smtClean="0"/>
              <a:t>However, in general, it is very difficult to raise a </a:t>
            </a:r>
            <a:r>
              <a:rPr lang="en-US" altLang="en-US" dirty="0" err="1" smtClean="0"/>
              <a:t>cytotoxic</a:t>
            </a:r>
            <a:r>
              <a:rPr lang="en-US" altLang="en-US" baseline="0" dirty="0" smtClean="0"/>
              <a:t> T cell</a:t>
            </a:r>
            <a:r>
              <a:rPr lang="en-US" altLang="en-US" dirty="0" smtClean="0"/>
              <a:t> response against tumors, because there are a number of bottlenecks:</a:t>
            </a:r>
          </a:p>
          <a:p>
            <a:pPr eaLnBrk="1" hangingPunct="1"/>
            <a:endParaRPr lang="en-US" altLang="en-US" dirty="0" smtClean="0"/>
          </a:p>
          <a:p>
            <a:pPr marL="228600" indent="-228600" eaLnBrk="1" hangingPunct="1">
              <a:buAutoNum type="arabicPeriod"/>
            </a:pPr>
            <a:r>
              <a:rPr lang="en-US" altLang="en-US" dirty="0" smtClean="0"/>
              <a:t>Tumors are derived from our own body, they do not present foreign antigens and are therefore not recognized by T cells. (Since our immune system should not have T cells present that recognize these ‘self’ antigens, our immune system generally does not recognize tumors as foreign.)</a:t>
            </a:r>
          </a:p>
          <a:p>
            <a:pPr marL="228600" indent="-228600" eaLnBrk="1" hangingPunct="1">
              <a:buAutoNum type="arabicPeriod"/>
            </a:pPr>
            <a:r>
              <a:rPr lang="en-US" altLang="en-US" dirty="0" smtClean="0"/>
              <a:t>But even if tumor-reactive CTLs are raised and are present in the tumor, their activity may be inhibited in the tumor microenvironment. One well-established pathway by which this can occur is via the </a:t>
            </a:r>
            <a:r>
              <a:rPr lang="en-US" altLang="en-US" dirty="0" err="1" smtClean="0"/>
              <a:t>coinhibitory</a:t>
            </a:r>
            <a:r>
              <a:rPr lang="en-US" altLang="en-US" dirty="0" smtClean="0"/>
              <a:t> receptor PD-1 (or </a:t>
            </a:r>
            <a:r>
              <a:rPr lang="en-US" altLang="en-US" dirty="0" err="1" smtClean="0"/>
              <a:t>downregulation</a:t>
            </a:r>
            <a:r>
              <a:rPr lang="en-US" altLang="en-US" dirty="0" smtClean="0"/>
              <a:t> of MHC I).</a:t>
            </a:r>
          </a:p>
          <a:p>
            <a:pPr eaLnBrk="1" hangingPunct="1">
              <a:spcBef>
                <a:spcPct val="0"/>
              </a:spcBef>
            </a:pPr>
            <a:endParaRPr lang="en-US" dirty="0" smtClean="0"/>
          </a:p>
          <a:p>
            <a:pPr eaLnBrk="1" hangingPunct="1">
              <a:spcBef>
                <a:spcPct val="0"/>
              </a:spcBef>
            </a:pPr>
            <a:r>
              <a:rPr lang="en-US" dirty="0" smtClean="0"/>
              <a:t>To overcome some of these bottlenecks, several forms of immunotherapy are in use at the Netherlands Cancer Institute in the treatment of melanoma patients…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29CA12C-E129-4A2E-A27D-81B29D565234}" type="slidenum">
              <a:rPr lang="en-US" smtClean="0"/>
              <a:pPr/>
              <a:t>4</a:t>
            </a:fld>
            <a:endParaRPr lang="en-US" smtClean="0"/>
          </a:p>
        </p:txBody>
      </p:sp>
      <p:sp>
        <p:nvSpPr>
          <p:cNvPr id="32771" name="Rectangle 7"/>
          <p:cNvSpPr txBox="1">
            <a:spLocks noGrp="1" noChangeArrowheads="1"/>
          </p:cNvSpPr>
          <p:nvPr/>
        </p:nvSpPr>
        <p:spPr bwMode="auto">
          <a:xfrm>
            <a:off x="3850443" y="9428583"/>
            <a:ext cx="2945659" cy="496332"/>
          </a:xfrm>
          <a:prstGeom prst="rect">
            <a:avLst/>
          </a:prstGeom>
          <a:noFill/>
          <a:ln w="9525">
            <a:noFill/>
            <a:miter lim="800000"/>
            <a:headEnd/>
            <a:tailEnd/>
          </a:ln>
        </p:spPr>
        <p:txBody>
          <a:bodyPr anchor="b"/>
          <a:lstStyle/>
          <a:p>
            <a:pPr algn="r"/>
            <a:fld id="{6664C12C-308E-4EF4-9AC9-7581EE9699C8}" type="slidenum">
              <a:rPr lang="en-US" sz="1200"/>
              <a:pPr algn="r"/>
              <a:t>4</a:t>
            </a:fld>
            <a:endParaRPr lang="en-US" sz="1200"/>
          </a:p>
        </p:txBody>
      </p:sp>
      <p:sp>
        <p:nvSpPr>
          <p:cNvPr id="32772" name="Rectangle 7"/>
          <p:cNvSpPr txBox="1">
            <a:spLocks noGrp="1" noChangeArrowheads="1"/>
          </p:cNvSpPr>
          <p:nvPr/>
        </p:nvSpPr>
        <p:spPr bwMode="auto">
          <a:xfrm>
            <a:off x="3850443" y="9428583"/>
            <a:ext cx="2945659" cy="496332"/>
          </a:xfrm>
          <a:prstGeom prst="rect">
            <a:avLst/>
          </a:prstGeom>
          <a:noFill/>
          <a:ln w="9525">
            <a:noFill/>
            <a:miter lim="800000"/>
            <a:headEnd/>
            <a:tailEnd/>
          </a:ln>
        </p:spPr>
        <p:txBody>
          <a:bodyPr anchor="b"/>
          <a:lstStyle/>
          <a:p>
            <a:pPr algn="r"/>
            <a:fld id="{805986D3-03E8-457B-AB1F-4315F430C9E7}" type="slidenum">
              <a:rPr lang="en-AU" sz="1200"/>
              <a:pPr algn="r"/>
              <a:t>4</a:t>
            </a:fld>
            <a:endParaRPr lang="en-AU" sz="1200"/>
          </a:p>
        </p:txBody>
      </p:sp>
      <p:sp>
        <p:nvSpPr>
          <p:cNvPr id="32773" name="Rectangle 7"/>
          <p:cNvSpPr txBox="1">
            <a:spLocks noGrp="1" noChangeArrowheads="1"/>
          </p:cNvSpPr>
          <p:nvPr/>
        </p:nvSpPr>
        <p:spPr bwMode="auto">
          <a:xfrm>
            <a:off x="3850443" y="9428583"/>
            <a:ext cx="2945659" cy="496332"/>
          </a:xfrm>
          <a:prstGeom prst="rect">
            <a:avLst/>
          </a:prstGeom>
          <a:noFill/>
          <a:ln w="9525">
            <a:noFill/>
            <a:miter lim="800000"/>
            <a:headEnd/>
            <a:tailEnd/>
          </a:ln>
        </p:spPr>
        <p:txBody>
          <a:bodyPr anchor="b"/>
          <a:lstStyle/>
          <a:p>
            <a:pPr algn="r"/>
            <a:fld id="{5F376F12-33A3-4134-9A08-8B2B719890B7}" type="slidenum">
              <a:rPr lang="en-GB" sz="1200"/>
              <a:pPr algn="r"/>
              <a:t>4</a:t>
            </a:fld>
            <a:endParaRPr lang="en-GB" sz="1200"/>
          </a:p>
        </p:txBody>
      </p:sp>
      <p:sp>
        <p:nvSpPr>
          <p:cNvPr id="32774" name="Rectangle 2"/>
          <p:cNvSpPr>
            <a:spLocks noGrp="1" noRot="1" noChangeAspect="1" noChangeArrowheads="1" noTextEdit="1"/>
          </p:cNvSpPr>
          <p:nvPr>
            <p:ph type="sldImg"/>
          </p:nvPr>
        </p:nvSpPr>
        <p:spPr>
          <a:ln/>
        </p:spPr>
      </p:sp>
      <p:sp>
        <p:nvSpPr>
          <p:cNvPr id="32775" name="Rectangle 3"/>
          <p:cNvSpPr>
            <a:spLocks noGrp="1" noChangeArrowheads="1"/>
          </p:cNvSpPr>
          <p:nvPr>
            <p:ph type="body" idx="1"/>
          </p:nvPr>
        </p:nvSpPr>
        <p:spPr>
          <a:noFill/>
          <a:ln/>
        </p:spPr>
        <p:txBody>
          <a:bodyPr/>
          <a:lstStyle/>
          <a:p>
            <a:pPr eaLnBrk="1" hangingPunct="1">
              <a:spcBef>
                <a:spcPct val="0"/>
              </a:spcBef>
            </a:pPr>
            <a:r>
              <a:rPr lang="en-US" dirty="0" smtClean="0"/>
              <a:t>… and intended to engage the </a:t>
            </a:r>
            <a:r>
              <a:rPr lang="en-US" dirty="0" err="1" smtClean="0"/>
              <a:t>cytotoxic</a:t>
            </a:r>
            <a:r>
              <a:rPr lang="en-US" dirty="0" smtClean="0"/>
              <a:t> T cells.  </a:t>
            </a:r>
          </a:p>
          <a:p>
            <a:pPr eaLnBrk="1" hangingPunct="1">
              <a:spcBef>
                <a:spcPct val="0"/>
              </a:spcBef>
            </a:pPr>
            <a:endParaRPr lang="en-US" dirty="0" smtClean="0"/>
          </a:p>
          <a:p>
            <a:pPr eaLnBrk="1" hangingPunct="1">
              <a:spcBef>
                <a:spcPct val="0"/>
              </a:spcBef>
            </a:pPr>
            <a:r>
              <a:rPr lang="en-US" dirty="0" smtClean="0"/>
              <a:t>Very</a:t>
            </a:r>
            <a:r>
              <a:rPr lang="en-US" baseline="0" dirty="0" smtClean="0"/>
              <a:t> briefly back to the basics: </a:t>
            </a:r>
            <a:r>
              <a:rPr lang="en-US" dirty="0" smtClean="0"/>
              <a:t>In</a:t>
            </a:r>
            <a:r>
              <a:rPr lang="en-US" baseline="0" dirty="0" smtClean="0"/>
              <a:t> order for a T cell to k</a:t>
            </a:r>
            <a:r>
              <a:rPr lang="en-US" dirty="0" smtClean="0"/>
              <a:t>ill a target cell (tumor cell in this case), the T cell receptor (or TCR) must recognize a tumor antigen (peptide) that is presented on major </a:t>
            </a:r>
            <a:r>
              <a:rPr lang="en-US" dirty="0" err="1" smtClean="0"/>
              <a:t>histocompatibility</a:t>
            </a:r>
            <a:r>
              <a:rPr lang="en-US" dirty="0" smtClean="0"/>
              <a:t> (or MHC) molecules. This is much like a T cell recognizing a virus-infected cell that needs to be destructed.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273E733-85FD-4CEF-83E1-DD82379982C1}" type="slidenum">
              <a:rPr lang="en-US" smtClean="0"/>
              <a:pPr/>
              <a:t>5</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spcBef>
                <a:spcPct val="0"/>
              </a:spcBef>
            </a:pPr>
            <a:r>
              <a:rPr lang="en-US" dirty="0" smtClean="0"/>
              <a:t>But</a:t>
            </a:r>
            <a:r>
              <a:rPr lang="en-US" smtClean="0"/>
              <a:t>,</a:t>
            </a:r>
            <a:r>
              <a:rPr lang="en-US" baseline="0" smtClean="0"/>
              <a:t> in </a:t>
            </a:r>
            <a:r>
              <a:rPr lang="en-US" baseline="0" dirty="0" smtClean="0"/>
              <a:t>addition, T cells need to have encountered</a:t>
            </a:r>
            <a:r>
              <a:rPr lang="en-US" dirty="0" smtClean="0"/>
              <a:t> a second, so-called co-stimulatory signal (normally from the APC in the lymph node). Co-stimulation can be achieved through activation of co-stimulatory receptors, such as CD137 (4-1BB), and</a:t>
            </a:r>
            <a:r>
              <a:rPr lang="en-US" baseline="0" dirty="0" smtClean="0"/>
              <a:t> can be counteracted</a:t>
            </a:r>
            <a:r>
              <a:rPr lang="en-US" dirty="0" smtClean="0"/>
              <a:t> by inhibitory receptors, of which PD-1 and CTLA-4 are famous examples.</a:t>
            </a:r>
            <a:r>
              <a:rPr lang="en-US" baseline="0" dirty="0" smtClean="0"/>
              <a:t> </a:t>
            </a:r>
            <a:endParaRPr lang="en-US" dirty="0" smtClean="0"/>
          </a:p>
          <a:p>
            <a:pPr eaLnBrk="1" hangingPunct="1">
              <a:spcBef>
                <a:spcPct val="0"/>
              </a:spcBef>
            </a:pPr>
            <a:endParaRPr lang="en-US" dirty="0" smtClean="0"/>
          </a:p>
          <a:p>
            <a:pPr eaLnBrk="1" hangingPunct="1">
              <a:spcBef>
                <a:spcPct val="0"/>
              </a:spcBef>
            </a:pPr>
            <a:r>
              <a:rPr lang="en-US" dirty="0" smtClean="0"/>
              <a:t>As we already heard, antibodies have been recently generated that allow modulation of these receptors to achieve optimal co-stimulation. An this is the type of immunotherapy that I am particularly interested in.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C54EA0B-141D-4BB6-BAA2-64970D26A5D2}" type="slidenum">
              <a:rPr lang="en-US" smtClean="0"/>
              <a:pPr/>
              <a:t>6</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spcBef>
                <a:spcPct val="0"/>
              </a:spcBef>
            </a:pPr>
            <a:r>
              <a:rPr lang="en-US" dirty="0" smtClean="0"/>
              <a:t>On the one hand, there are antibodies that block co-inhibitory receptors such as PD-1 and CTLA-4, thereby ‘releasing the brake’ on T cells. A number of these antibodies (</a:t>
            </a:r>
            <a:r>
              <a:rPr lang="en-US" dirty="0" err="1" smtClean="0"/>
              <a:t>ipilimumab</a:t>
            </a:r>
            <a:r>
              <a:rPr lang="en-US" dirty="0" smtClean="0"/>
              <a:t>, </a:t>
            </a:r>
            <a:r>
              <a:rPr lang="en-US" dirty="0" err="1" smtClean="0"/>
              <a:t>pembrolizumab</a:t>
            </a:r>
            <a:r>
              <a:rPr lang="en-US" dirty="0" smtClean="0"/>
              <a:t>, </a:t>
            </a:r>
            <a:r>
              <a:rPr lang="en-US" dirty="0" err="1" smtClean="0"/>
              <a:t>nivolumab</a:t>
            </a:r>
            <a:r>
              <a:rPr lang="en-US" dirty="0" smtClean="0"/>
              <a:t>) are now approved to treat patients with metastatic melanoma…</a:t>
            </a:r>
          </a:p>
          <a:p>
            <a:pPr eaLnBrk="1" hangingPunct="1">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9904586-9E86-4B29-A51A-8207BB92F0C1}" type="slidenum">
              <a:rPr lang="en-US" smtClean="0"/>
              <a:pPr/>
              <a:t>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t>… and the other hand, there are agonistic antibodies, such as those targeting CD137 but there are many others that promote co-stimulation, thereby pressing the gas of these immune cells. These</a:t>
            </a:r>
            <a:r>
              <a:rPr lang="en-US" baseline="0" dirty="0" smtClean="0"/>
              <a:t> antibodies are </a:t>
            </a:r>
            <a:r>
              <a:rPr lang="en-US" dirty="0" smtClean="0"/>
              <a:t>currently in clinical development…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D8A5FFF-6F22-4FF2-932E-ADC65B726B3C}" type="slidenum">
              <a:rPr lang="en-US" smtClean="0"/>
              <a:pPr/>
              <a:t>8</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t>… so both types of antibodies may enable T cell activation allowing them to kill tumor cells.</a:t>
            </a:r>
            <a:r>
              <a:rPr lang="en-US" baseline="0" dirty="0" smtClean="0"/>
              <a:t> In my research I focus on the combination of anti-PD-1 and anti-CD137, because this combination was most effective.</a:t>
            </a:r>
            <a:endParaRPr lang="en-US" dirty="0" smtClean="0"/>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56661E3-C374-4DCE-BDBB-13C5A04DAD1B}" type="slidenum">
              <a:rPr lang="en-US" smtClean="0"/>
              <a:pPr/>
              <a:t>9</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smtClean="0"/>
              <a:t>Although </a:t>
            </a:r>
            <a:r>
              <a:rPr lang="en-US" dirty="0" err="1" smtClean="0"/>
              <a:t>immunotherapies</a:t>
            </a:r>
            <a:r>
              <a:rPr lang="en-US" dirty="0" smtClean="0"/>
              <a:t> as single agents are definitely promising and effective</a:t>
            </a:r>
            <a:r>
              <a:rPr lang="en-US" baseline="0" dirty="0" smtClean="0"/>
              <a:t> in cancer control, particularly melanoma, </a:t>
            </a:r>
            <a:r>
              <a:rPr lang="en-US" dirty="0" smtClean="0"/>
              <a:t>the response-rates are still sub-optimal. To improve response-rates, we focus</a:t>
            </a:r>
            <a:r>
              <a:rPr lang="en-US" baseline="0" dirty="0" smtClean="0"/>
              <a:t> on combining </a:t>
            </a:r>
            <a:r>
              <a:rPr lang="en-US" dirty="0" smtClean="0"/>
              <a:t>immunotherapy with localized (conventional) radiotherapy,</a:t>
            </a:r>
            <a:r>
              <a:rPr lang="en-US" baseline="0" dirty="0" smtClean="0"/>
              <a:t> which we call radio-immunotherapy.</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11188" y="476250"/>
            <a:ext cx="7772400" cy="1470025"/>
          </a:xfrm>
        </p:spPr>
        <p:txBody>
          <a:bodyPr/>
          <a:lstStyle>
            <a:lvl1pPr>
              <a:defRPr/>
            </a:lvl1pPr>
          </a:lstStyle>
          <a:p>
            <a:r>
              <a:rPr lang="nl-NL"/>
              <a:t>Klik om het opmaakprofiel te bewerken</a:t>
            </a:r>
          </a:p>
        </p:txBody>
      </p:sp>
      <p:sp>
        <p:nvSpPr>
          <p:cNvPr id="10243" name="Rectangle 3"/>
          <p:cNvSpPr>
            <a:spLocks noGrp="1" noChangeArrowheads="1"/>
          </p:cNvSpPr>
          <p:nvPr>
            <p:ph type="subTitle" idx="1"/>
          </p:nvPr>
        </p:nvSpPr>
        <p:spPr>
          <a:xfrm>
            <a:off x="1258888" y="2349500"/>
            <a:ext cx="6400800" cy="1752600"/>
          </a:xfrm>
        </p:spPr>
        <p:txBody>
          <a:bodyPr/>
          <a:lstStyle>
            <a:lvl1pPr marL="0" indent="0" algn="ctr">
              <a:buFontTx/>
              <a:buNone/>
              <a:defRPr/>
            </a:lvl1pPr>
          </a:lstStyle>
          <a:p>
            <a:r>
              <a:rPr lang="nl-NL"/>
              <a:t>Klik om het opmaakprofiel van de modelondertitel te bewerken</a:t>
            </a:r>
          </a:p>
        </p:txBody>
      </p:sp>
      <p:sp>
        <p:nvSpPr>
          <p:cNvPr id="4" name="Rectangle 4"/>
          <p:cNvSpPr>
            <a:spLocks noGrp="1" noChangeArrowheads="1"/>
          </p:cNvSpPr>
          <p:nvPr>
            <p:ph type="dt" sz="half" idx="10"/>
          </p:nvPr>
        </p:nvSpPr>
        <p:spPr/>
        <p:txBody>
          <a:bodyPr/>
          <a:lstStyle>
            <a:lvl1pPr>
              <a:defRPr/>
            </a:lvl1pPr>
          </a:lstStyle>
          <a:p>
            <a:pPr>
              <a:defRPr/>
            </a:pPr>
            <a:endParaRPr lang="nl-NL"/>
          </a:p>
        </p:txBody>
      </p:sp>
      <p:sp>
        <p:nvSpPr>
          <p:cNvPr id="5" name="Rectangle 5"/>
          <p:cNvSpPr>
            <a:spLocks noGrp="1" noChangeArrowheads="1"/>
          </p:cNvSpPr>
          <p:nvPr>
            <p:ph type="ftr" sz="quarter" idx="11"/>
          </p:nvPr>
        </p:nvSpPr>
        <p:spPr/>
        <p:txBody>
          <a:bodyPr/>
          <a:lstStyle>
            <a:lvl1pPr>
              <a:defRPr/>
            </a:lvl1pPr>
          </a:lstStyle>
          <a:p>
            <a:pPr>
              <a:defRPr/>
            </a:pPr>
            <a:endParaRPr lang="nl-NL"/>
          </a:p>
        </p:txBody>
      </p:sp>
      <p:sp>
        <p:nvSpPr>
          <p:cNvPr id="6" name="Rectangle 6"/>
          <p:cNvSpPr>
            <a:spLocks noGrp="1" noChangeArrowheads="1"/>
          </p:cNvSpPr>
          <p:nvPr>
            <p:ph type="sldNum" sz="quarter" idx="12"/>
          </p:nvPr>
        </p:nvSpPr>
        <p:spPr/>
        <p:txBody>
          <a:bodyPr/>
          <a:lstStyle>
            <a:lvl1pPr>
              <a:defRPr/>
            </a:lvl1pPr>
          </a:lstStyle>
          <a:p>
            <a:pPr>
              <a:defRPr/>
            </a:pPr>
            <a:fld id="{2691F95B-D09E-4F70-9F8F-33556562F101}" type="slidenum">
              <a:rPr lang="nl-NL"/>
              <a:pPr>
                <a:defRPr/>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755C62CA-0A45-4BBD-AD39-315078BCE3BB}" type="slidenum">
              <a:rPr lang="nl-NL"/>
              <a:pPr>
                <a:defRPr/>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EC4EAF3-1AC8-4C1F-BDC1-CA88DDD54AF7}" type="slidenum">
              <a:rPr lang="nl-NL"/>
              <a:pPr>
                <a:defRPr/>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205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205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AU"/>
          </a:p>
        </p:txBody>
      </p:sp>
      <p:sp>
        <p:nvSpPr>
          <p:cNvPr id="6" name="Rectangle 5"/>
          <p:cNvSpPr>
            <a:spLocks noGrp="1" noChangeArrowheads="1"/>
          </p:cNvSpPr>
          <p:nvPr>
            <p:ph type="ftr" sz="quarter" idx="11"/>
          </p:nvPr>
        </p:nvSpPr>
        <p:spPr/>
        <p:txBody>
          <a:bodyPr/>
          <a:lstStyle>
            <a:lvl1pPr>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vl1pPr>
          </a:lstStyle>
          <a:p>
            <a:pPr>
              <a:defRPr/>
            </a:pPr>
            <a:fld id="{C33E3219-0996-4BD3-96FD-F1EC6A0480D9}"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AB4BB0E-36B6-4585-9134-0CC04F7CE5D0}" type="slidenum">
              <a:rPr lang="nl-NL"/>
              <a:pPr>
                <a:defRPr/>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7DBF77B-48EF-4FF0-8D1E-CC5877FBFBFF}" type="slidenum">
              <a:rPr lang="nl-NL"/>
              <a:pPr>
                <a:defRPr/>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66143D59-1256-4765-BBDD-E3775F052E55}" type="slidenum">
              <a:rPr lang="nl-NL"/>
              <a:pPr>
                <a:defRPr/>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3B1765D6-E925-44ED-845F-619F716E5BA0}" type="slidenum">
              <a:rPr lang="nl-NL"/>
              <a:pPr>
                <a:defRPr/>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A10E0310-D77C-46C0-B16F-73834D971676}" type="slidenum">
              <a:rPr lang="nl-NL"/>
              <a:pPr>
                <a:defRPr/>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59760153-B308-4683-A645-E89609D723FD}" type="slidenum">
              <a:rPr lang="nl-NL"/>
              <a:pPr>
                <a:defRPr/>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D015B892-9370-4C2D-93BD-AD0E36A6C716}" type="slidenum">
              <a:rPr lang="nl-NL"/>
              <a:pPr>
                <a:defRPr/>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334D912A-F081-437D-8A42-11B59F69FF5E}" type="slidenum">
              <a:rPr lang="nl-NL"/>
              <a:pPr>
                <a:defRPr/>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en-US" smtClean="0"/>
              <a:t>Klik om het opmaakprofiel te bewerken</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en-US" smtClean="0"/>
              <a:t>Klik om de opmaakprofielen van de modeltekst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2A145571-7FA8-467E-A1F9-256A0B85DD09}"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087"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8" r:id="rId12"/>
  </p:sldLayoutIdLst>
  <p:txStyles>
    <p:titleStyle>
      <a:lvl1pPr algn="ctr" rtl="0" eaLnBrk="0" fontAlgn="base" hangingPunct="0">
        <a:spcBef>
          <a:spcPct val="0"/>
        </a:spcBef>
        <a:spcAft>
          <a:spcPct val="0"/>
        </a:spcAft>
        <a:defRPr sz="4400">
          <a:solidFill>
            <a:srgbClr val="1F307D"/>
          </a:solidFill>
          <a:latin typeface="+mj-lt"/>
          <a:ea typeface="+mj-ea"/>
          <a:cs typeface="+mj-cs"/>
        </a:defRPr>
      </a:lvl1pPr>
      <a:lvl2pPr algn="ctr" rtl="0" eaLnBrk="0" fontAlgn="base" hangingPunct="0">
        <a:spcBef>
          <a:spcPct val="0"/>
        </a:spcBef>
        <a:spcAft>
          <a:spcPct val="0"/>
        </a:spcAft>
        <a:defRPr sz="4400">
          <a:solidFill>
            <a:srgbClr val="1F307D"/>
          </a:solidFill>
          <a:latin typeface="Arial" charset="0"/>
        </a:defRPr>
      </a:lvl2pPr>
      <a:lvl3pPr algn="ctr" rtl="0" eaLnBrk="0" fontAlgn="base" hangingPunct="0">
        <a:spcBef>
          <a:spcPct val="0"/>
        </a:spcBef>
        <a:spcAft>
          <a:spcPct val="0"/>
        </a:spcAft>
        <a:defRPr sz="4400">
          <a:solidFill>
            <a:srgbClr val="1F307D"/>
          </a:solidFill>
          <a:latin typeface="Arial" charset="0"/>
        </a:defRPr>
      </a:lvl3pPr>
      <a:lvl4pPr algn="ctr" rtl="0" eaLnBrk="0" fontAlgn="base" hangingPunct="0">
        <a:spcBef>
          <a:spcPct val="0"/>
        </a:spcBef>
        <a:spcAft>
          <a:spcPct val="0"/>
        </a:spcAft>
        <a:defRPr sz="4400">
          <a:solidFill>
            <a:srgbClr val="1F307D"/>
          </a:solidFill>
          <a:latin typeface="Arial" charset="0"/>
        </a:defRPr>
      </a:lvl4pPr>
      <a:lvl5pPr algn="ctr" rtl="0" eaLnBrk="0" fontAlgn="base" hangingPunct="0">
        <a:spcBef>
          <a:spcPct val="0"/>
        </a:spcBef>
        <a:spcAft>
          <a:spcPct val="0"/>
        </a:spcAft>
        <a:defRPr sz="4400">
          <a:solidFill>
            <a:srgbClr val="1F307D"/>
          </a:solidFill>
          <a:latin typeface="Arial" charset="0"/>
        </a:defRPr>
      </a:lvl5pPr>
      <a:lvl6pPr marL="457200" algn="ctr" rtl="0" fontAlgn="base">
        <a:spcBef>
          <a:spcPct val="0"/>
        </a:spcBef>
        <a:spcAft>
          <a:spcPct val="0"/>
        </a:spcAft>
        <a:defRPr sz="4400">
          <a:solidFill>
            <a:srgbClr val="1F307D"/>
          </a:solidFill>
          <a:latin typeface="Arial" charset="0"/>
        </a:defRPr>
      </a:lvl6pPr>
      <a:lvl7pPr marL="914400" algn="ctr" rtl="0" fontAlgn="base">
        <a:spcBef>
          <a:spcPct val="0"/>
        </a:spcBef>
        <a:spcAft>
          <a:spcPct val="0"/>
        </a:spcAft>
        <a:defRPr sz="4400">
          <a:solidFill>
            <a:srgbClr val="1F307D"/>
          </a:solidFill>
          <a:latin typeface="Arial" charset="0"/>
        </a:defRPr>
      </a:lvl7pPr>
      <a:lvl8pPr marL="1371600" algn="ctr" rtl="0" fontAlgn="base">
        <a:spcBef>
          <a:spcPct val="0"/>
        </a:spcBef>
        <a:spcAft>
          <a:spcPct val="0"/>
        </a:spcAft>
        <a:defRPr sz="4400">
          <a:solidFill>
            <a:srgbClr val="1F307D"/>
          </a:solidFill>
          <a:latin typeface="Arial" charset="0"/>
        </a:defRPr>
      </a:lvl8pPr>
      <a:lvl9pPr marL="1828800" algn="ctr" rtl="0" fontAlgn="base">
        <a:spcBef>
          <a:spcPct val="0"/>
        </a:spcBef>
        <a:spcAft>
          <a:spcPct val="0"/>
        </a:spcAft>
        <a:defRPr sz="4400">
          <a:solidFill>
            <a:srgbClr val="1F307D"/>
          </a:solidFill>
          <a:latin typeface="Arial" charset="0"/>
        </a:defRPr>
      </a:lvl9pPr>
    </p:titleStyle>
    <p:bodyStyle>
      <a:lvl1pPr marL="342900" indent="-342900" algn="l" rtl="0" eaLnBrk="0" fontAlgn="base" hangingPunct="0">
        <a:spcBef>
          <a:spcPct val="20000"/>
        </a:spcBef>
        <a:spcAft>
          <a:spcPct val="0"/>
        </a:spcAft>
        <a:buChar char="•"/>
        <a:defRPr sz="3200">
          <a:solidFill>
            <a:srgbClr val="1F307D"/>
          </a:solidFill>
          <a:latin typeface="+mn-lt"/>
          <a:ea typeface="+mn-ea"/>
          <a:cs typeface="+mn-cs"/>
        </a:defRPr>
      </a:lvl1pPr>
      <a:lvl2pPr marL="742950" indent="-285750" algn="l" rtl="0" eaLnBrk="0" fontAlgn="base" hangingPunct="0">
        <a:spcBef>
          <a:spcPct val="20000"/>
        </a:spcBef>
        <a:spcAft>
          <a:spcPct val="0"/>
        </a:spcAft>
        <a:buChar char="–"/>
        <a:defRPr sz="2800">
          <a:solidFill>
            <a:srgbClr val="1F307D"/>
          </a:solidFill>
          <a:latin typeface="+mn-lt"/>
        </a:defRPr>
      </a:lvl2pPr>
      <a:lvl3pPr marL="1143000" indent="-228600" algn="l" rtl="0" eaLnBrk="0" fontAlgn="base" hangingPunct="0">
        <a:spcBef>
          <a:spcPct val="20000"/>
        </a:spcBef>
        <a:spcAft>
          <a:spcPct val="0"/>
        </a:spcAft>
        <a:buChar char="•"/>
        <a:defRPr sz="2400">
          <a:solidFill>
            <a:srgbClr val="1F307D"/>
          </a:solidFill>
          <a:latin typeface="+mn-lt"/>
        </a:defRPr>
      </a:lvl3pPr>
      <a:lvl4pPr marL="1600200" indent="-228600" algn="l" rtl="0" eaLnBrk="0" fontAlgn="base" hangingPunct="0">
        <a:spcBef>
          <a:spcPct val="20000"/>
        </a:spcBef>
        <a:spcAft>
          <a:spcPct val="0"/>
        </a:spcAft>
        <a:buChar char="–"/>
        <a:defRPr sz="2000">
          <a:solidFill>
            <a:srgbClr val="1F307D"/>
          </a:solidFill>
          <a:latin typeface="+mn-lt"/>
        </a:defRPr>
      </a:lvl4pPr>
      <a:lvl5pPr marL="2057400" indent="-228600" algn="l" rtl="0" eaLnBrk="0" fontAlgn="base" hangingPunct="0">
        <a:spcBef>
          <a:spcPct val="20000"/>
        </a:spcBef>
        <a:spcAft>
          <a:spcPct val="0"/>
        </a:spcAft>
        <a:buChar char="»"/>
        <a:defRPr sz="2000">
          <a:solidFill>
            <a:srgbClr val="1F307D"/>
          </a:solidFill>
          <a:latin typeface="+mn-lt"/>
        </a:defRPr>
      </a:lvl5pPr>
      <a:lvl6pPr marL="2514600" indent="-228600" algn="l" rtl="0" fontAlgn="base">
        <a:spcBef>
          <a:spcPct val="20000"/>
        </a:spcBef>
        <a:spcAft>
          <a:spcPct val="0"/>
        </a:spcAft>
        <a:buChar char="»"/>
        <a:defRPr sz="2000">
          <a:solidFill>
            <a:srgbClr val="1F307D"/>
          </a:solidFill>
          <a:latin typeface="+mn-lt"/>
        </a:defRPr>
      </a:lvl6pPr>
      <a:lvl7pPr marL="2971800" indent="-228600" algn="l" rtl="0" fontAlgn="base">
        <a:spcBef>
          <a:spcPct val="20000"/>
        </a:spcBef>
        <a:spcAft>
          <a:spcPct val="0"/>
        </a:spcAft>
        <a:buChar char="»"/>
        <a:defRPr sz="2000">
          <a:solidFill>
            <a:srgbClr val="1F307D"/>
          </a:solidFill>
          <a:latin typeface="+mn-lt"/>
        </a:defRPr>
      </a:lvl7pPr>
      <a:lvl8pPr marL="3429000" indent="-228600" algn="l" rtl="0" fontAlgn="base">
        <a:spcBef>
          <a:spcPct val="20000"/>
        </a:spcBef>
        <a:spcAft>
          <a:spcPct val="0"/>
        </a:spcAft>
        <a:buChar char="»"/>
        <a:defRPr sz="2000">
          <a:solidFill>
            <a:srgbClr val="1F307D"/>
          </a:solidFill>
          <a:latin typeface="+mn-lt"/>
        </a:defRPr>
      </a:lvl8pPr>
      <a:lvl9pPr marL="3886200" indent="-228600" algn="l" rtl="0" fontAlgn="base">
        <a:spcBef>
          <a:spcPct val="20000"/>
        </a:spcBef>
        <a:spcAft>
          <a:spcPct val="0"/>
        </a:spcAft>
        <a:buChar char="»"/>
        <a:defRPr sz="2000">
          <a:solidFill>
            <a:srgbClr val="1F307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hyperlink" Target="http://images.google.nl/imgres?imgurl=http://www.leeds.ac.uk/light/research/deb/molecular/images/petridish.jpeg&amp;imgrefurl=http://www.leeds.ac.uk/light/research/deb/molecular/dnadamage.html&amp;usg=__JJ-CXGsmn_EEm0PiT2DZs9S_kwY=&amp;h=316&amp;w=301&amp;sz=9&amp;hl=nl&amp;start=29&amp;tbnid=MAXR4uRCLdwpeM:&amp;tbnh=117&amp;tbnw=111&amp;prev=/images?q=petridish&amp;start=18&amp;gbv=2&amp;ndsp=18&amp;hl=nl&amp;sa=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hyperlink" Target="http://images.google.nl/imgres?imgurl=http://www.leeds.ac.uk/light/research/deb/molecular/images/petridish.jpeg&amp;imgrefurl=http://www.leeds.ac.uk/light/research/deb/molecular/dnadamage.html&amp;usg=__JJ-CXGsmn_EEm0PiT2DZs9S_kwY=&amp;h=316&amp;w=301&amp;sz=9&amp;hl=nl&amp;start=29&amp;tbnid=MAXR4uRCLdwpeM:&amp;tbnh=117&amp;tbnw=111&amp;prev=/images?q=petridish&amp;start=18&amp;gbv=2&amp;ndsp=18&amp;hl=nl&amp;sa=N"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oleObject" Target="../embeddings/oleObject3.bin"/><Relationship Id="rId12" Type="http://schemas.openxmlformats.org/officeDocument/2006/relationships/image" Target="../media/image2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8.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20.png"/><Relationship Id="rId4" Type="http://schemas.openxmlformats.org/officeDocument/2006/relationships/notesSlide" Target="../notesSlides/notesSlide15.xml"/><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oleObject6.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20121012152507_nki_avl_building"/>
          <p:cNvPicPr>
            <a:picLocks noChangeAspect="1" noChangeArrowheads="1"/>
          </p:cNvPicPr>
          <p:nvPr/>
        </p:nvPicPr>
        <p:blipFill>
          <a:blip r:embed="rId3" cstate="print"/>
          <a:srcRect/>
          <a:stretch>
            <a:fillRect/>
          </a:stretch>
        </p:blipFill>
        <p:spPr bwMode="auto">
          <a:xfrm>
            <a:off x="323850" y="2636838"/>
            <a:ext cx="3706813" cy="2781300"/>
          </a:xfrm>
          <a:prstGeom prst="rect">
            <a:avLst/>
          </a:prstGeom>
          <a:noFill/>
          <a:ln w="9525">
            <a:noFill/>
            <a:miter lim="800000"/>
            <a:headEnd/>
            <a:tailEnd/>
          </a:ln>
        </p:spPr>
      </p:pic>
      <p:sp>
        <p:nvSpPr>
          <p:cNvPr id="7171" name="Rectangle 15"/>
          <p:cNvSpPr>
            <a:spLocks noChangeArrowheads="1"/>
          </p:cNvSpPr>
          <p:nvPr/>
        </p:nvSpPr>
        <p:spPr bwMode="auto">
          <a:xfrm>
            <a:off x="3060700" y="6503988"/>
            <a:ext cx="6119813" cy="381000"/>
          </a:xfrm>
          <a:prstGeom prst="rect">
            <a:avLst/>
          </a:prstGeom>
          <a:noFill/>
          <a:ln w="9525">
            <a:noFill/>
            <a:miter lim="800000"/>
            <a:headEnd/>
            <a:tailEnd/>
          </a:ln>
        </p:spPr>
        <p:txBody>
          <a:bodyPr anchor="ctr"/>
          <a:lstStyle/>
          <a:p>
            <a:pPr algn="r"/>
            <a:r>
              <a:rPr lang="en-US" altLang="en-US" sz="1600">
                <a:solidFill>
                  <a:srgbClr val="1F307D"/>
                </a:solidFill>
              </a:rPr>
              <a:t>World Congress on Breast Cancer, Birmingham, August 4</a:t>
            </a:r>
            <a:r>
              <a:rPr lang="en-US" altLang="en-US" sz="1600" baseline="30000">
                <a:solidFill>
                  <a:srgbClr val="1F307D"/>
                </a:solidFill>
              </a:rPr>
              <a:t>th</a:t>
            </a:r>
            <a:r>
              <a:rPr lang="en-US" altLang="en-US" sz="1600">
                <a:solidFill>
                  <a:srgbClr val="1F307D"/>
                </a:solidFill>
              </a:rPr>
              <a:t> 2015</a:t>
            </a:r>
          </a:p>
        </p:txBody>
      </p:sp>
      <p:sp>
        <p:nvSpPr>
          <p:cNvPr id="9" name="Rectangle 2"/>
          <p:cNvSpPr txBox="1">
            <a:spLocks noChangeArrowheads="1"/>
          </p:cNvSpPr>
          <p:nvPr/>
        </p:nvSpPr>
        <p:spPr bwMode="auto">
          <a:xfrm>
            <a:off x="-9525" y="44450"/>
            <a:ext cx="9144000" cy="1565275"/>
          </a:xfrm>
          <a:prstGeom prst="rect">
            <a:avLst/>
          </a:prstGeom>
          <a:noFill/>
          <a:ln>
            <a:noFill/>
          </a:ln>
          <a:extLst/>
        </p:spPr>
        <p:txBody>
          <a:bodyPr anchor="ctr"/>
          <a:lstStyle>
            <a:lvl1pPr algn="ctr" rtl="0" eaLnBrk="0" fontAlgn="base" hangingPunct="0">
              <a:spcBef>
                <a:spcPct val="0"/>
              </a:spcBef>
              <a:spcAft>
                <a:spcPct val="0"/>
              </a:spcAft>
              <a:defRPr sz="4400">
                <a:solidFill>
                  <a:srgbClr val="1F307D"/>
                </a:solidFill>
                <a:latin typeface="+mj-lt"/>
                <a:ea typeface="+mj-ea"/>
                <a:cs typeface="+mj-cs"/>
              </a:defRPr>
            </a:lvl1pPr>
            <a:lvl2pPr algn="ctr" rtl="0" eaLnBrk="0" fontAlgn="base" hangingPunct="0">
              <a:spcBef>
                <a:spcPct val="0"/>
              </a:spcBef>
              <a:spcAft>
                <a:spcPct val="0"/>
              </a:spcAft>
              <a:defRPr sz="4400">
                <a:solidFill>
                  <a:srgbClr val="1F307D"/>
                </a:solidFill>
                <a:latin typeface="Arial" charset="0"/>
              </a:defRPr>
            </a:lvl2pPr>
            <a:lvl3pPr algn="ctr" rtl="0" eaLnBrk="0" fontAlgn="base" hangingPunct="0">
              <a:spcBef>
                <a:spcPct val="0"/>
              </a:spcBef>
              <a:spcAft>
                <a:spcPct val="0"/>
              </a:spcAft>
              <a:defRPr sz="4400">
                <a:solidFill>
                  <a:srgbClr val="1F307D"/>
                </a:solidFill>
                <a:latin typeface="Arial" charset="0"/>
              </a:defRPr>
            </a:lvl3pPr>
            <a:lvl4pPr algn="ctr" rtl="0" eaLnBrk="0" fontAlgn="base" hangingPunct="0">
              <a:spcBef>
                <a:spcPct val="0"/>
              </a:spcBef>
              <a:spcAft>
                <a:spcPct val="0"/>
              </a:spcAft>
              <a:defRPr sz="4400">
                <a:solidFill>
                  <a:srgbClr val="1F307D"/>
                </a:solidFill>
                <a:latin typeface="Arial" charset="0"/>
              </a:defRPr>
            </a:lvl4pPr>
            <a:lvl5pPr algn="ctr" rtl="0" eaLnBrk="0" fontAlgn="base" hangingPunct="0">
              <a:spcBef>
                <a:spcPct val="0"/>
              </a:spcBef>
              <a:spcAft>
                <a:spcPct val="0"/>
              </a:spcAft>
              <a:defRPr sz="4400">
                <a:solidFill>
                  <a:srgbClr val="1F307D"/>
                </a:solidFill>
                <a:latin typeface="Arial" charset="0"/>
              </a:defRPr>
            </a:lvl5pPr>
            <a:lvl6pPr marL="457200" algn="ctr" rtl="0" fontAlgn="base">
              <a:spcBef>
                <a:spcPct val="0"/>
              </a:spcBef>
              <a:spcAft>
                <a:spcPct val="0"/>
              </a:spcAft>
              <a:defRPr sz="4400">
                <a:solidFill>
                  <a:srgbClr val="1F307D"/>
                </a:solidFill>
                <a:latin typeface="Arial" charset="0"/>
              </a:defRPr>
            </a:lvl6pPr>
            <a:lvl7pPr marL="914400" algn="ctr" rtl="0" fontAlgn="base">
              <a:spcBef>
                <a:spcPct val="0"/>
              </a:spcBef>
              <a:spcAft>
                <a:spcPct val="0"/>
              </a:spcAft>
              <a:defRPr sz="4400">
                <a:solidFill>
                  <a:srgbClr val="1F307D"/>
                </a:solidFill>
                <a:latin typeface="Arial" charset="0"/>
              </a:defRPr>
            </a:lvl7pPr>
            <a:lvl8pPr marL="1371600" algn="ctr" rtl="0" fontAlgn="base">
              <a:spcBef>
                <a:spcPct val="0"/>
              </a:spcBef>
              <a:spcAft>
                <a:spcPct val="0"/>
              </a:spcAft>
              <a:defRPr sz="4400">
                <a:solidFill>
                  <a:srgbClr val="1F307D"/>
                </a:solidFill>
                <a:latin typeface="Arial" charset="0"/>
              </a:defRPr>
            </a:lvl8pPr>
            <a:lvl9pPr marL="1828800" algn="ctr" rtl="0" fontAlgn="base">
              <a:spcBef>
                <a:spcPct val="0"/>
              </a:spcBef>
              <a:spcAft>
                <a:spcPct val="0"/>
              </a:spcAft>
              <a:defRPr sz="4400">
                <a:solidFill>
                  <a:srgbClr val="1F307D"/>
                </a:solidFill>
                <a:latin typeface="Arial" charset="0"/>
              </a:defRPr>
            </a:lvl9pPr>
          </a:lstStyle>
          <a:p>
            <a:pPr eaLnBrk="1" hangingPunct="1">
              <a:defRPr/>
            </a:pPr>
            <a:r>
              <a:rPr lang="en-US" sz="2800" kern="0" dirty="0" smtClean="0"/>
              <a:t>Radio-immunotherapy of cancer</a:t>
            </a:r>
          </a:p>
          <a:p>
            <a:pPr eaLnBrk="1" hangingPunct="1">
              <a:defRPr/>
            </a:pPr>
            <a:endParaRPr lang="en-US" sz="600" kern="0" dirty="0" smtClean="0"/>
          </a:p>
          <a:p>
            <a:pPr eaLnBrk="1" hangingPunct="1">
              <a:defRPr/>
            </a:pPr>
            <a:r>
              <a:rPr lang="en-US" sz="2000" i="1" kern="0" dirty="0" smtClean="0"/>
              <a:t>Therapeutic efficacy, underlying mechanisms and potential applications</a:t>
            </a:r>
          </a:p>
        </p:txBody>
      </p:sp>
      <p:sp>
        <p:nvSpPr>
          <p:cNvPr id="7173" name="Rectangle 10"/>
          <p:cNvSpPr>
            <a:spLocks noChangeArrowheads="1"/>
          </p:cNvSpPr>
          <p:nvPr/>
        </p:nvSpPr>
        <p:spPr bwMode="auto">
          <a:xfrm>
            <a:off x="250825" y="1484313"/>
            <a:ext cx="8496300" cy="649287"/>
          </a:xfrm>
          <a:prstGeom prst="rect">
            <a:avLst/>
          </a:prstGeom>
          <a:noFill/>
          <a:ln w="9525">
            <a:noFill/>
            <a:miter lim="800000"/>
            <a:headEnd/>
            <a:tailEnd/>
          </a:ln>
        </p:spPr>
        <p:txBody>
          <a:bodyPr anchor="ctr"/>
          <a:lstStyle/>
          <a:p>
            <a:pPr algn="ctr"/>
            <a:r>
              <a:rPr lang="en-US" sz="1600" dirty="0">
                <a:solidFill>
                  <a:srgbClr val="1F307D"/>
                </a:solidFill>
              </a:rPr>
              <a:t>Paula </a:t>
            </a:r>
            <a:r>
              <a:rPr lang="en-US" sz="1600" dirty="0" err="1">
                <a:solidFill>
                  <a:srgbClr val="1F307D"/>
                </a:solidFill>
              </a:rPr>
              <a:t>Kroon</a:t>
            </a:r>
            <a:r>
              <a:rPr lang="en-US" sz="1600" dirty="0">
                <a:solidFill>
                  <a:srgbClr val="1F307D"/>
                </a:solidFill>
              </a:rPr>
              <a:t>, </a:t>
            </a:r>
            <a:r>
              <a:rPr lang="en-US" sz="1600" dirty="0" smtClean="0">
                <a:solidFill>
                  <a:srgbClr val="1F307D"/>
                </a:solidFill>
              </a:rPr>
              <a:t>Nicole Haynes, Victoria </a:t>
            </a:r>
            <a:r>
              <a:rPr lang="en-US" sz="1600" dirty="0">
                <a:solidFill>
                  <a:srgbClr val="1F307D"/>
                </a:solidFill>
              </a:rPr>
              <a:t>Iglesias-</a:t>
            </a:r>
            <a:r>
              <a:rPr lang="en-US" sz="1600" dirty="0" err="1">
                <a:solidFill>
                  <a:srgbClr val="1F307D"/>
                </a:solidFill>
              </a:rPr>
              <a:t>Guimarais</a:t>
            </a:r>
            <a:r>
              <a:rPr lang="en-US" sz="1600" dirty="0" smtClean="0">
                <a:solidFill>
                  <a:srgbClr val="1F307D"/>
                </a:solidFill>
              </a:rPr>
              <a:t>, </a:t>
            </a:r>
            <a:r>
              <a:rPr lang="en-US" sz="1600" dirty="0">
                <a:solidFill>
                  <a:srgbClr val="1F307D"/>
                </a:solidFill>
              </a:rPr>
              <a:t>Ricky </a:t>
            </a:r>
            <a:r>
              <a:rPr lang="en-US" sz="1600" dirty="0" err="1">
                <a:solidFill>
                  <a:srgbClr val="1F307D"/>
                </a:solidFill>
              </a:rPr>
              <a:t>Johnstone</a:t>
            </a:r>
            <a:r>
              <a:rPr lang="en-US" sz="1600" dirty="0">
                <a:solidFill>
                  <a:srgbClr val="1F307D"/>
                </a:solidFill>
              </a:rPr>
              <a:t>, Jules </a:t>
            </a:r>
            <a:r>
              <a:rPr lang="en-US" sz="1600" dirty="0" err="1">
                <a:solidFill>
                  <a:srgbClr val="1F307D"/>
                </a:solidFill>
              </a:rPr>
              <a:t>Gadiot</a:t>
            </a:r>
            <a:r>
              <a:rPr lang="en-US" sz="1600" dirty="0">
                <a:solidFill>
                  <a:srgbClr val="1F307D"/>
                </a:solidFill>
              </a:rPr>
              <a:t>, Marcel </a:t>
            </a:r>
            <a:r>
              <a:rPr lang="en-US" sz="1600" dirty="0" err="1">
                <a:solidFill>
                  <a:srgbClr val="1F307D"/>
                </a:solidFill>
              </a:rPr>
              <a:t>Verheij</a:t>
            </a:r>
            <a:r>
              <a:rPr lang="en-US" sz="1600" dirty="0">
                <a:solidFill>
                  <a:srgbClr val="1F307D"/>
                </a:solidFill>
              </a:rPr>
              <a:t>, Christian Blank, Jacques </a:t>
            </a:r>
            <a:r>
              <a:rPr lang="en-US" sz="1600" dirty="0" err="1">
                <a:solidFill>
                  <a:srgbClr val="1F307D"/>
                </a:solidFill>
              </a:rPr>
              <a:t>Neefjes</a:t>
            </a:r>
            <a:r>
              <a:rPr lang="en-US" sz="1600" dirty="0">
                <a:solidFill>
                  <a:srgbClr val="1F307D"/>
                </a:solidFill>
              </a:rPr>
              <a:t>, </a:t>
            </a:r>
            <a:r>
              <a:rPr lang="en-US" sz="1600" dirty="0" err="1">
                <a:solidFill>
                  <a:srgbClr val="1F307D"/>
                </a:solidFill>
              </a:rPr>
              <a:t>Jannie</a:t>
            </a:r>
            <a:r>
              <a:rPr lang="en-US" sz="1600" dirty="0">
                <a:solidFill>
                  <a:srgbClr val="1F307D"/>
                </a:solidFill>
              </a:rPr>
              <a:t> </a:t>
            </a:r>
            <a:r>
              <a:rPr lang="en-US" sz="1600" dirty="0" err="1">
                <a:solidFill>
                  <a:srgbClr val="1F307D"/>
                </a:solidFill>
              </a:rPr>
              <a:t>Borst</a:t>
            </a:r>
            <a:r>
              <a:rPr lang="en-US" sz="1600" dirty="0">
                <a:solidFill>
                  <a:srgbClr val="1F307D"/>
                </a:solidFill>
              </a:rPr>
              <a:t>, </a:t>
            </a:r>
            <a:r>
              <a:rPr lang="en-US" sz="1600" u="sng" dirty="0" err="1">
                <a:solidFill>
                  <a:srgbClr val="1F307D"/>
                </a:solidFill>
              </a:rPr>
              <a:t>Inge</a:t>
            </a:r>
            <a:r>
              <a:rPr lang="en-US" sz="1600" u="sng" dirty="0">
                <a:solidFill>
                  <a:srgbClr val="1F307D"/>
                </a:solidFill>
              </a:rPr>
              <a:t> </a:t>
            </a:r>
            <a:r>
              <a:rPr lang="en-US" sz="1600" u="sng" dirty="0" err="1">
                <a:solidFill>
                  <a:srgbClr val="1F307D"/>
                </a:solidFill>
              </a:rPr>
              <a:t>Verbrugge</a:t>
            </a:r>
            <a:endParaRPr lang="en-US" sz="1600" dirty="0">
              <a:solidFill>
                <a:srgbClr val="1F307D"/>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linear_accelerator"/>
          <p:cNvPicPr>
            <a:picLocks noChangeAspect="1" noChangeArrowheads="1"/>
          </p:cNvPicPr>
          <p:nvPr/>
        </p:nvPicPr>
        <p:blipFill>
          <a:blip r:embed="rId3" cstate="print"/>
          <a:srcRect/>
          <a:stretch>
            <a:fillRect/>
          </a:stretch>
        </p:blipFill>
        <p:spPr bwMode="auto">
          <a:xfrm>
            <a:off x="323850" y="981075"/>
            <a:ext cx="2519363" cy="1889125"/>
          </a:xfrm>
          <a:prstGeom prst="rect">
            <a:avLst/>
          </a:prstGeom>
          <a:noFill/>
          <a:ln w="9525">
            <a:noFill/>
            <a:miter lim="800000"/>
            <a:headEnd/>
            <a:tailEnd/>
          </a:ln>
        </p:spPr>
      </p:pic>
      <p:sp>
        <p:nvSpPr>
          <p:cNvPr id="15363" name="Line 4"/>
          <p:cNvSpPr>
            <a:spLocks noChangeShapeType="1"/>
          </p:cNvSpPr>
          <p:nvPr/>
        </p:nvSpPr>
        <p:spPr bwMode="auto">
          <a:xfrm>
            <a:off x="323850" y="836613"/>
            <a:ext cx="8424863" cy="0"/>
          </a:xfrm>
          <a:prstGeom prst="line">
            <a:avLst/>
          </a:prstGeom>
          <a:noFill/>
          <a:ln w="25400">
            <a:solidFill>
              <a:schemeClr val="accent2"/>
            </a:solidFill>
            <a:round/>
            <a:headEnd/>
            <a:tailEnd/>
          </a:ln>
        </p:spPr>
        <p:txBody>
          <a:bodyPr/>
          <a:lstStyle/>
          <a:p>
            <a:endParaRPr lang="en-US"/>
          </a:p>
        </p:txBody>
      </p:sp>
      <p:pic>
        <p:nvPicPr>
          <p:cNvPr id="15364" name="Picture 3" descr="petridish">
            <a:hlinkClick r:id="rId4"/>
          </p:cNvPr>
          <p:cNvPicPr>
            <a:picLocks noChangeAspect="1" noChangeArrowheads="1"/>
          </p:cNvPicPr>
          <p:nvPr/>
        </p:nvPicPr>
        <p:blipFill>
          <a:blip r:embed="rId5" cstate="print"/>
          <a:srcRect/>
          <a:stretch>
            <a:fillRect/>
          </a:stretch>
        </p:blipFill>
        <p:spPr bwMode="auto">
          <a:xfrm>
            <a:off x="7667625" y="3300413"/>
            <a:ext cx="1093788" cy="1152525"/>
          </a:xfrm>
          <a:prstGeom prst="rect">
            <a:avLst/>
          </a:prstGeom>
          <a:noFill/>
          <a:ln w="9525">
            <a:noFill/>
            <a:miter lim="800000"/>
            <a:headEnd/>
            <a:tailEnd/>
          </a:ln>
        </p:spPr>
      </p:pic>
      <p:sp>
        <p:nvSpPr>
          <p:cNvPr id="15365" name="AutoShape 2"/>
          <p:cNvSpPr>
            <a:spLocks noChangeArrowheads="1"/>
          </p:cNvSpPr>
          <p:nvPr/>
        </p:nvSpPr>
        <p:spPr bwMode="auto">
          <a:xfrm flipV="1">
            <a:off x="384175" y="4799013"/>
            <a:ext cx="719138" cy="762000"/>
          </a:xfrm>
          <a:prstGeom prst="lightningBolt">
            <a:avLst/>
          </a:prstGeom>
          <a:solidFill>
            <a:srgbClr val="FFCC00"/>
          </a:solidFill>
          <a:ln w="9525">
            <a:solidFill>
              <a:schemeClr val="tx1"/>
            </a:solidFill>
            <a:miter lim="800000"/>
            <a:headEnd/>
            <a:tailEnd/>
          </a:ln>
        </p:spPr>
        <p:txBody>
          <a:bodyPr rot="10800000" wrap="none" anchor="ctr"/>
          <a:lstStyle/>
          <a:p>
            <a:endParaRPr lang="en-US"/>
          </a:p>
        </p:txBody>
      </p:sp>
      <p:sp>
        <p:nvSpPr>
          <p:cNvPr id="15366" name="Text Box 7"/>
          <p:cNvSpPr txBox="1">
            <a:spLocks noChangeArrowheads="1"/>
          </p:cNvSpPr>
          <p:nvPr/>
        </p:nvSpPr>
        <p:spPr bwMode="auto">
          <a:xfrm>
            <a:off x="457200" y="4164013"/>
            <a:ext cx="1719263" cy="406400"/>
          </a:xfrm>
          <a:prstGeom prst="rect">
            <a:avLst/>
          </a:prstGeom>
          <a:noFill/>
          <a:ln w="9525">
            <a:solidFill>
              <a:schemeClr val="tx1"/>
            </a:solidFill>
            <a:miter lim="800000"/>
            <a:headEnd/>
            <a:tailEnd/>
          </a:ln>
        </p:spPr>
        <p:txBody>
          <a:bodyPr wrap="none">
            <a:spAutoFit/>
          </a:bodyPr>
          <a:lstStyle/>
          <a:p>
            <a:r>
              <a:rPr lang="nl-NL" sz="2000"/>
              <a:t>DNA damage</a:t>
            </a:r>
          </a:p>
        </p:txBody>
      </p:sp>
      <p:sp>
        <p:nvSpPr>
          <p:cNvPr id="15367" name="Line 8"/>
          <p:cNvSpPr>
            <a:spLocks noChangeShapeType="1"/>
          </p:cNvSpPr>
          <p:nvPr/>
        </p:nvSpPr>
        <p:spPr bwMode="auto">
          <a:xfrm flipV="1">
            <a:off x="1476375" y="3230563"/>
            <a:ext cx="1871663" cy="863600"/>
          </a:xfrm>
          <a:prstGeom prst="line">
            <a:avLst/>
          </a:prstGeom>
          <a:noFill/>
          <a:ln w="25400">
            <a:solidFill>
              <a:schemeClr val="tx1"/>
            </a:solidFill>
            <a:round/>
            <a:headEnd/>
            <a:tailEnd type="triangle" w="med" len="med"/>
          </a:ln>
        </p:spPr>
        <p:txBody>
          <a:bodyPr/>
          <a:lstStyle/>
          <a:p>
            <a:endParaRPr lang="en-US"/>
          </a:p>
        </p:txBody>
      </p:sp>
      <p:sp>
        <p:nvSpPr>
          <p:cNvPr id="15368" name="Text Box 9"/>
          <p:cNvSpPr txBox="1">
            <a:spLocks noChangeArrowheads="1"/>
          </p:cNvSpPr>
          <p:nvPr/>
        </p:nvSpPr>
        <p:spPr bwMode="auto">
          <a:xfrm>
            <a:off x="3411538" y="2868613"/>
            <a:ext cx="5048250" cy="1938337"/>
          </a:xfrm>
          <a:prstGeom prst="rect">
            <a:avLst/>
          </a:prstGeom>
          <a:noFill/>
          <a:ln w="9525">
            <a:noFill/>
            <a:miter lim="800000"/>
            <a:headEnd/>
            <a:tailEnd/>
          </a:ln>
        </p:spPr>
        <p:txBody>
          <a:bodyPr>
            <a:spAutoFit/>
          </a:bodyPr>
          <a:lstStyle/>
          <a:p>
            <a:pPr marL="457200" indent="-457200">
              <a:lnSpc>
                <a:spcPct val="150000"/>
              </a:lnSpc>
            </a:pPr>
            <a:r>
              <a:rPr lang="en-US" sz="2000"/>
              <a:t>1.	</a:t>
            </a:r>
            <a:r>
              <a:rPr lang="en-US" sz="2000" u="sng"/>
              <a:t>Reducing tumor cell clonogenicity</a:t>
            </a:r>
          </a:p>
          <a:p>
            <a:pPr marL="457200" indent="-457200">
              <a:lnSpc>
                <a:spcPct val="150000"/>
              </a:lnSpc>
              <a:buFontTx/>
              <a:buChar char="-"/>
            </a:pPr>
            <a:r>
              <a:rPr lang="en-US" sz="2000"/>
              <a:t>(Irreversible) cell cycle arrest</a:t>
            </a:r>
          </a:p>
          <a:p>
            <a:pPr marL="457200" indent="-457200">
              <a:buFontTx/>
              <a:buChar char="-"/>
            </a:pPr>
            <a:r>
              <a:rPr lang="en-US" sz="2000"/>
              <a:t>Mitotic catastrophe</a:t>
            </a:r>
          </a:p>
          <a:p>
            <a:pPr marL="457200" indent="-457200">
              <a:buFontTx/>
              <a:buChar char="-"/>
            </a:pPr>
            <a:r>
              <a:rPr lang="en-US" sz="2000"/>
              <a:t>Apoptosis</a:t>
            </a:r>
          </a:p>
          <a:p>
            <a:pPr marL="457200" indent="-457200">
              <a:buFontTx/>
              <a:buChar char="-"/>
            </a:pPr>
            <a:endParaRPr lang="en-US" sz="2000"/>
          </a:p>
        </p:txBody>
      </p:sp>
      <p:sp>
        <p:nvSpPr>
          <p:cNvPr id="15369" name="Rectangle 10"/>
          <p:cNvSpPr>
            <a:spLocks noChangeArrowheads="1"/>
          </p:cNvSpPr>
          <p:nvPr/>
        </p:nvSpPr>
        <p:spPr bwMode="auto">
          <a:xfrm>
            <a:off x="230188" y="-17463"/>
            <a:ext cx="8229600" cy="1143001"/>
          </a:xfrm>
          <a:prstGeom prst="rect">
            <a:avLst/>
          </a:prstGeom>
          <a:noFill/>
          <a:ln w="9525">
            <a:noFill/>
            <a:miter lim="800000"/>
            <a:headEnd/>
            <a:tailEnd/>
          </a:ln>
        </p:spPr>
        <p:txBody>
          <a:bodyPr anchor="ctr"/>
          <a:lstStyle/>
          <a:p>
            <a:r>
              <a:rPr lang="en-AU" sz="2200" dirty="0">
                <a:solidFill>
                  <a:schemeClr val="tx2"/>
                </a:solidFill>
              </a:rPr>
              <a:t>Radiotherapy</a:t>
            </a:r>
          </a:p>
        </p:txBody>
      </p:sp>
      <p:sp>
        <p:nvSpPr>
          <p:cNvPr id="10" name="Rectangle 9"/>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59563" y="4437063"/>
            <a:ext cx="2484437" cy="2420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8" name="Line 4"/>
          <p:cNvSpPr>
            <a:spLocks noChangeShapeType="1"/>
          </p:cNvSpPr>
          <p:nvPr/>
        </p:nvSpPr>
        <p:spPr bwMode="auto">
          <a:xfrm>
            <a:off x="323850" y="836613"/>
            <a:ext cx="8424863" cy="0"/>
          </a:xfrm>
          <a:prstGeom prst="line">
            <a:avLst/>
          </a:prstGeom>
          <a:noFill/>
          <a:ln w="25400">
            <a:solidFill>
              <a:schemeClr val="accent2"/>
            </a:solidFill>
            <a:round/>
            <a:headEnd/>
            <a:tailEnd/>
          </a:ln>
        </p:spPr>
        <p:txBody>
          <a:bodyPr/>
          <a:lstStyle/>
          <a:p>
            <a:endParaRPr lang="en-US"/>
          </a:p>
        </p:txBody>
      </p:sp>
      <p:pic>
        <p:nvPicPr>
          <p:cNvPr id="1029" name="Picture 3" descr="petridish">
            <a:hlinkClick r:id="rId4"/>
          </p:cNvPr>
          <p:cNvPicPr>
            <a:picLocks noChangeAspect="1" noChangeArrowheads="1"/>
          </p:cNvPicPr>
          <p:nvPr/>
        </p:nvPicPr>
        <p:blipFill>
          <a:blip r:embed="rId5" cstate="print"/>
          <a:srcRect/>
          <a:stretch>
            <a:fillRect/>
          </a:stretch>
        </p:blipFill>
        <p:spPr bwMode="auto">
          <a:xfrm>
            <a:off x="7667625" y="3300413"/>
            <a:ext cx="1093788" cy="1152525"/>
          </a:xfrm>
          <a:prstGeom prst="rect">
            <a:avLst/>
          </a:prstGeom>
          <a:noFill/>
          <a:ln w="9525">
            <a:noFill/>
            <a:miter lim="800000"/>
            <a:headEnd/>
            <a:tailEnd/>
          </a:ln>
        </p:spPr>
      </p:pic>
      <p:sp>
        <p:nvSpPr>
          <p:cNvPr id="1030" name="AutoShape 2"/>
          <p:cNvSpPr>
            <a:spLocks noChangeArrowheads="1"/>
          </p:cNvSpPr>
          <p:nvPr/>
        </p:nvSpPr>
        <p:spPr bwMode="auto">
          <a:xfrm flipV="1">
            <a:off x="384175" y="4799013"/>
            <a:ext cx="719138" cy="762000"/>
          </a:xfrm>
          <a:prstGeom prst="lightningBolt">
            <a:avLst/>
          </a:prstGeom>
          <a:solidFill>
            <a:srgbClr val="FFCC00"/>
          </a:solidFill>
          <a:ln w="9525">
            <a:solidFill>
              <a:schemeClr val="tx1"/>
            </a:solidFill>
            <a:miter lim="800000"/>
            <a:headEnd/>
            <a:tailEnd/>
          </a:ln>
        </p:spPr>
        <p:txBody>
          <a:bodyPr rot="10800000" wrap="none" anchor="ctr"/>
          <a:lstStyle/>
          <a:p>
            <a:endParaRPr lang="en-US"/>
          </a:p>
        </p:txBody>
      </p:sp>
      <p:sp>
        <p:nvSpPr>
          <p:cNvPr id="1031" name="Text Box 7"/>
          <p:cNvSpPr txBox="1">
            <a:spLocks noChangeArrowheads="1"/>
          </p:cNvSpPr>
          <p:nvPr/>
        </p:nvSpPr>
        <p:spPr bwMode="auto">
          <a:xfrm>
            <a:off x="457200" y="4164013"/>
            <a:ext cx="1719263" cy="406400"/>
          </a:xfrm>
          <a:prstGeom prst="rect">
            <a:avLst/>
          </a:prstGeom>
          <a:noFill/>
          <a:ln w="9525">
            <a:solidFill>
              <a:schemeClr val="tx1"/>
            </a:solidFill>
            <a:miter lim="800000"/>
            <a:headEnd/>
            <a:tailEnd/>
          </a:ln>
        </p:spPr>
        <p:txBody>
          <a:bodyPr wrap="none">
            <a:spAutoFit/>
          </a:bodyPr>
          <a:lstStyle/>
          <a:p>
            <a:r>
              <a:rPr lang="nl-NL" sz="2000"/>
              <a:t>DNA damage</a:t>
            </a:r>
          </a:p>
        </p:txBody>
      </p:sp>
      <p:sp>
        <p:nvSpPr>
          <p:cNvPr id="1032" name="Line 8"/>
          <p:cNvSpPr>
            <a:spLocks noChangeShapeType="1"/>
          </p:cNvSpPr>
          <p:nvPr/>
        </p:nvSpPr>
        <p:spPr bwMode="auto">
          <a:xfrm flipV="1">
            <a:off x="1476375" y="3230563"/>
            <a:ext cx="1871663" cy="863600"/>
          </a:xfrm>
          <a:prstGeom prst="line">
            <a:avLst/>
          </a:prstGeom>
          <a:noFill/>
          <a:ln w="25400">
            <a:solidFill>
              <a:srgbClr val="DDDDDD"/>
            </a:solidFill>
            <a:round/>
            <a:headEnd/>
            <a:tailEnd type="triangle" w="med" len="med"/>
          </a:ln>
        </p:spPr>
        <p:txBody>
          <a:bodyPr/>
          <a:lstStyle/>
          <a:p>
            <a:endParaRPr lang="en-US"/>
          </a:p>
        </p:txBody>
      </p:sp>
      <p:sp>
        <p:nvSpPr>
          <p:cNvPr id="1033" name="Text Box 9"/>
          <p:cNvSpPr txBox="1">
            <a:spLocks noChangeArrowheads="1"/>
          </p:cNvSpPr>
          <p:nvPr/>
        </p:nvSpPr>
        <p:spPr bwMode="auto">
          <a:xfrm>
            <a:off x="3411538" y="2868613"/>
            <a:ext cx="4976812" cy="1631950"/>
          </a:xfrm>
          <a:prstGeom prst="rect">
            <a:avLst/>
          </a:prstGeom>
          <a:noFill/>
          <a:ln w="9525">
            <a:noFill/>
            <a:miter lim="800000"/>
            <a:headEnd/>
            <a:tailEnd/>
          </a:ln>
        </p:spPr>
        <p:txBody>
          <a:bodyPr>
            <a:spAutoFit/>
          </a:bodyPr>
          <a:lstStyle/>
          <a:p>
            <a:pPr marL="457200" indent="-457200">
              <a:lnSpc>
                <a:spcPct val="150000"/>
              </a:lnSpc>
            </a:pPr>
            <a:r>
              <a:rPr lang="en-US" sz="2000">
                <a:solidFill>
                  <a:srgbClr val="DDDDDD"/>
                </a:solidFill>
              </a:rPr>
              <a:t>1.	</a:t>
            </a:r>
            <a:r>
              <a:rPr lang="en-US" sz="2000" u="sng">
                <a:solidFill>
                  <a:srgbClr val="DDDDDD"/>
                </a:solidFill>
              </a:rPr>
              <a:t>Reducing tumor cell clonogenicity</a:t>
            </a:r>
          </a:p>
          <a:p>
            <a:pPr marL="457200" indent="-457200">
              <a:lnSpc>
                <a:spcPct val="150000"/>
              </a:lnSpc>
              <a:buFontTx/>
              <a:buChar char="-"/>
            </a:pPr>
            <a:r>
              <a:rPr lang="en-US" sz="2000">
                <a:solidFill>
                  <a:srgbClr val="DDDDDD"/>
                </a:solidFill>
              </a:rPr>
              <a:t>(Irreversible) cell cycle arrest</a:t>
            </a:r>
          </a:p>
          <a:p>
            <a:pPr marL="457200" indent="-457200">
              <a:buFontTx/>
              <a:buChar char="-"/>
            </a:pPr>
            <a:r>
              <a:rPr lang="en-US" sz="2000">
                <a:solidFill>
                  <a:srgbClr val="DDDDDD"/>
                </a:solidFill>
              </a:rPr>
              <a:t>Mitotic catastrophe</a:t>
            </a:r>
          </a:p>
          <a:p>
            <a:pPr marL="457200" indent="-457200">
              <a:buFontTx/>
              <a:buChar char="-"/>
            </a:pPr>
            <a:r>
              <a:rPr lang="en-US" sz="2000">
                <a:solidFill>
                  <a:srgbClr val="DDDDDD"/>
                </a:solidFill>
              </a:rPr>
              <a:t>Apoptosis</a:t>
            </a:r>
          </a:p>
        </p:txBody>
      </p:sp>
      <p:sp>
        <p:nvSpPr>
          <p:cNvPr id="1034" name="Line 11"/>
          <p:cNvSpPr>
            <a:spLocks noChangeShapeType="1"/>
          </p:cNvSpPr>
          <p:nvPr/>
        </p:nvSpPr>
        <p:spPr bwMode="auto">
          <a:xfrm>
            <a:off x="1322388" y="5029200"/>
            <a:ext cx="1800225" cy="0"/>
          </a:xfrm>
          <a:prstGeom prst="line">
            <a:avLst/>
          </a:prstGeom>
          <a:noFill/>
          <a:ln w="25400">
            <a:solidFill>
              <a:schemeClr val="tx1"/>
            </a:solidFill>
            <a:round/>
            <a:headEnd/>
            <a:tailEnd type="triangle" w="med" len="med"/>
          </a:ln>
        </p:spPr>
        <p:txBody>
          <a:bodyPr/>
          <a:lstStyle/>
          <a:p>
            <a:endParaRPr lang="en-US"/>
          </a:p>
        </p:txBody>
      </p:sp>
      <p:sp>
        <p:nvSpPr>
          <p:cNvPr id="1035" name="Rectangle 13"/>
          <p:cNvSpPr>
            <a:spLocks noChangeArrowheads="1"/>
          </p:cNvSpPr>
          <p:nvPr/>
        </p:nvSpPr>
        <p:spPr bwMode="auto">
          <a:xfrm>
            <a:off x="230188" y="-17463"/>
            <a:ext cx="8229600" cy="1143001"/>
          </a:xfrm>
          <a:prstGeom prst="rect">
            <a:avLst/>
          </a:prstGeom>
          <a:noFill/>
          <a:ln w="9525">
            <a:noFill/>
            <a:miter lim="800000"/>
            <a:headEnd/>
            <a:tailEnd/>
          </a:ln>
        </p:spPr>
        <p:txBody>
          <a:bodyPr anchor="ctr"/>
          <a:lstStyle/>
          <a:p>
            <a:r>
              <a:rPr lang="en-AU" sz="2200" dirty="0">
                <a:solidFill>
                  <a:schemeClr val="tx2"/>
                </a:solidFill>
              </a:rPr>
              <a:t>Radiotherapy</a:t>
            </a:r>
          </a:p>
        </p:txBody>
      </p:sp>
      <p:pic>
        <p:nvPicPr>
          <p:cNvPr id="1036" name="Picture 8" descr="linear_accelerator"/>
          <p:cNvPicPr>
            <a:picLocks noChangeAspect="1" noChangeArrowheads="1"/>
          </p:cNvPicPr>
          <p:nvPr/>
        </p:nvPicPr>
        <p:blipFill>
          <a:blip r:embed="rId6" cstate="print"/>
          <a:srcRect/>
          <a:stretch>
            <a:fillRect/>
          </a:stretch>
        </p:blipFill>
        <p:spPr bwMode="auto">
          <a:xfrm>
            <a:off x="323850" y="981075"/>
            <a:ext cx="2519363" cy="1889125"/>
          </a:xfrm>
          <a:prstGeom prst="rect">
            <a:avLst/>
          </a:prstGeom>
          <a:noFill/>
          <a:ln w="9525">
            <a:noFill/>
            <a:miter lim="800000"/>
            <a:headEnd/>
            <a:tailEnd/>
          </a:ln>
        </p:spPr>
      </p:pic>
      <p:sp>
        <p:nvSpPr>
          <p:cNvPr id="1037" name="Text Box 10"/>
          <p:cNvSpPr txBox="1">
            <a:spLocks noChangeArrowheads="1"/>
          </p:cNvSpPr>
          <p:nvPr/>
        </p:nvSpPr>
        <p:spPr bwMode="auto">
          <a:xfrm>
            <a:off x="3411538" y="4806950"/>
            <a:ext cx="5192712" cy="1323975"/>
          </a:xfrm>
          <a:prstGeom prst="rect">
            <a:avLst/>
          </a:prstGeom>
          <a:solidFill>
            <a:schemeClr val="bg1"/>
          </a:solidFill>
          <a:ln w="9525">
            <a:noFill/>
            <a:miter lim="800000"/>
            <a:headEnd/>
            <a:tailEnd/>
          </a:ln>
        </p:spPr>
        <p:txBody>
          <a:bodyPr>
            <a:spAutoFit/>
          </a:bodyPr>
          <a:lstStyle/>
          <a:p>
            <a:pPr marL="457200" indent="-457200"/>
            <a:r>
              <a:rPr lang="en-US" sz="2000"/>
              <a:t>2.	</a:t>
            </a:r>
            <a:r>
              <a:rPr lang="en-US" sz="2000" u="sng"/>
              <a:t>Immunomodulatory effects</a:t>
            </a:r>
          </a:p>
          <a:p>
            <a:pPr marL="457200" indent="-457200">
              <a:buFontTx/>
              <a:buChar char="-"/>
            </a:pPr>
            <a:r>
              <a:rPr lang="en-US" sz="2000"/>
              <a:t>Induce anti-tumor immune responses through release of tumor Ags</a:t>
            </a:r>
          </a:p>
          <a:p>
            <a:pPr marL="457200" indent="-457200"/>
            <a:r>
              <a:rPr lang="en-US" sz="2000"/>
              <a:t>-	Upregulate MHCI</a:t>
            </a:r>
          </a:p>
        </p:txBody>
      </p:sp>
      <p:graphicFrame>
        <p:nvGraphicFramePr>
          <p:cNvPr id="1026" name="Object 12"/>
          <p:cNvGraphicFramePr>
            <a:graphicFrameLocks noGrp="1" noChangeAspect="1"/>
          </p:cNvGraphicFramePr>
          <p:nvPr>
            <p:ph sz="half" idx="2"/>
          </p:nvPr>
        </p:nvGraphicFramePr>
        <p:xfrm>
          <a:off x="7704138" y="5661025"/>
          <a:ext cx="1439862" cy="1196975"/>
        </p:xfrm>
        <a:graphic>
          <a:graphicData uri="http://schemas.openxmlformats.org/presentationml/2006/ole">
            <mc:AlternateContent xmlns:mc="http://schemas.openxmlformats.org/markup-compatibility/2006">
              <mc:Choice xmlns:v="urn:schemas-microsoft-com:vml" Requires="v">
                <p:oleObj spid="_x0000_s95236" name="Image" r:id="rId7" imgW="1650794" imgH="1371429" progId="">
                  <p:embed/>
                </p:oleObj>
              </mc:Choice>
              <mc:Fallback>
                <p:oleObj name="Image" r:id="rId7" imgW="1650794" imgH="1371429" progId="">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4138" y="5661025"/>
                        <a:ext cx="1439862"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2"/>
          <p:cNvSpPr>
            <a:spLocks noChangeArrowheads="1"/>
          </p:cNvSpPr>
          <p:nvPr/>
        </p:nvSpPr>
        <p:spPr bwMode="auto">
          <a:xfrm>
            <a:off x="323850" y="1773238"/>
            <a:ext cx="8712200" cy="4525962"/>
          </a:xfrm>
          <a:prstGeom prst="rect">
            <a:avLst/>
          </a:prstGeom>
          <a:noFill/>
          <a:ln>
            <a:noFill/>
          </a:ln>
          <a:extLst/>
        </p:spPr>
        <p:txBody>
          <a:bodyPr/>
          <a:lstStyle>
            <a:lvl1pPr marL="342900" indent="-342900" eaLnBrk="0" hangingPunct="0">
              <a:spcBef>
                <a:spcPct val="20000"/>
              </a:spcBef>
              <a:buChar char="•"/>
              <a:defRPr sz="3200">
                <a:solidFill>
                  <a:srgbClr val="1F307D"/>
                </a:solidFill>
                <a:latin typeface="Arial" charset="0"/>
              </a:defRPr>
            </a:lvl1pPr>
            <a:lvl2pPr marL="742950" indent="-285750" eaLnBrk="0" hangingPunct="0">
              <a:spcBef>
                <a:spcPct val="20000"/>
              </a:spcBef>
              <a:buChar char="–"/>
              <a:defRPr sz="2800">
                <a:solidFill>
                  <a:srgbClr val="1F307D"/>
                </a:solidFill>
                <a:latin typeface="Arial" charset="0"/>
              </a:defRPr>
            </a:lvl2pPr>
            <a:lvl3pPr marL="1143000" indent="-228600" eaLnBrk="0" hangingPunct="0">
              <a:spcBef>
                <a:spcPct val="20000"/>
              </a:spcBef>
              <a:buChar char="•"/>
              <a:defRPr sz="2400">
                <a:solidFill>
                  <a:srgbClr val="1F307D"/>
                </a:solidFill>
                <a:latin typeface="Arial" charset="0"/>
              </a:defRPr>
            </a:lvl3pPr>
            <a:lvl4pPr marL="1600200" indent="-228600" eaLnBrk="0" hangingPunct="0">
              <a:spcBef>
                <a:spcPct val="20000"/>
              </a:spcBef>
              <a:buChar char="–"/>
              <a:defRPr sz="2000">
                <a:solidFill>
                  <a:srgbClr val="1F307D"/>
                </a:solidFill>
                <a:latin typeface="Arial" charset="0"/>
              </a:defRPr>
            </a:lvl4pPr>
            <a:lvl5pPr marL="2057400" indent="-228600" eaLnBrk="0" hangingPunct="0">
              <a:spcBef>
                <a:spcPct val="20000"/>
              </a:spcBef>
              <a:buChar char="»"/>
              <a:defRPr sz="2000">
                <a:solidFill>
                  <a:srgbClr val="1F307D"/>
                </a:solidFill>
                <a:latin typeface="Arial" charset="0"/>
              </a:defRPr>
            </a:lvl5pPr>
            <a:lvl6pPr marL="2514600" indent="-228600" eaLnBrk="0" fontAlgn="base" hangingPunct="0">
              <a:spcBef>
                <a:spcPct val="20000"/>
              </a:spcBef>
              <a:spcAft>
                <a:spcPct val="0"/>
              </a:spcAft>
              <a:buChar char="»"/>
              <a:defRPr sz="2000">
                <a:solidFill>
                  <a:srgbClr val="1F307D"/>
                </a:solidFill>
                <a:latin typeface="Arial" charset="0"/>
              </a:defRPr>
            </a:lvl6pPr>
            <a:lvl7pPr marL="2971800" indent="-228600" eaLnBrk="0" fontAlgn="base" hangingPunct="0">
              <a:spcBef>
                <a:spcPct val="20000"/>
              </a:spcBef>
              <a:spcAft>
                <a:spcPct val="0"/>
              </a:spcAft>
              <a:buChar char="»"/>
              <a:defRPr sz="2000">
                <a:solidFill>
                  <a:srgbClr val="1F307D"/>
                </a:solidFill>
                <a:latin typeface="Arial" charset="0"/>
              </a:defRPr>
            </a:lvl7pPr>
            <a:lvl8pPr marL="3429000" indent="-228600" eaLnBrk="0" fontAlgn="base" hangingPunct="0">
              <a:spcBef>
                <a:spcPct val="20000"/>
              </a:spcBef>
              <a:spcAft>
                <a:spcPct val="0"/>
              </a:spcAft>
              <a:buChar char="»"/>
              <a:defRPr sz="2000">
                <a:solidFill>
                  <a:srgbClr val="1F307D"/>
                </a:solidFill>
                <a:latin typeface="Arial" charset="0"/>
              </a:defRPr>
            </a:lvl8pPr>
            <a:lvl9pPr marL="3886200" indent="-228600" eaLnBrk="0" fontAlgn="base" hangingPunct="0">
              <a:spcBef>
                <a:spcPct val="20000"/>
              </a:spcBef>
              <a:spcAft>
                <a:spcPct val="0"/>
              </a:spcAft>
              <a:buChar char="»"/>
              <a:defRPr sz="2000">
                <a:solidFill>
                  <a:srgbClr val="1F307D"/>
                </a:solidFill>
                <a:latin typeface="Arial" charset="0"/>
              </a:defRPr>
            </a:lvl9pPr>
          </a:lstStyle>
          <a:p>
            <a:pPr lvl="1">
              <a:defRPr/>
            </a:pPr>
            <a:endParaRPr lang="en-US" altLang="en-US" sz="2600" dirty="0" smtClean="0">
              <a:solidFill>
                <a:schemeClr val="tx1"/>
              </a:solidFill>
            </a:endParaRPr>
          </a:p>
          <a:p>
            <a:pPr lvl="1">
              <a:buFontTx/>
              <a:buNone/>
              <a:defRPr/>
            </a:pPr>
            <a:r>
              <a:rPr lang="en-US" altLang="en-US" sz="2600" dirty="0" smtClean="0">
                <a:solidFill>
                  <a:schemeClr val="tx1"/>
                </a:solidFill>
              </a:rPr>
              <a:t>1) Efficacy?</a:t>
            </a:r>
          </a:p>
          <a:p>
            <a:pPr lvl="1">
              <a:buFontTx/>
              <a:buNone/>
              <a:defRPr/>
            </a:pPr>
            <a:endParaRPr lang="en-US" altLang="en-US" sz="2600" dirty="0" smtClean="0">
              <a:solidFill>
                <a:schemeClr val="bg1">
                  <a:lumMod val="75000"/>
                </a:schemeClr>
              </a:solidFill>
            </a:endParaRPr>
          </a:p>
          <a:p>
            <a:pPr lvl="1">
              <a:buFontTx/>
              <a:buNone/>
              <a:defRPr/>
            </a:pPr>
            <a:r>
              <a:rPr lang="en-US" altLang="en-US" sz="2600" dirty="0" smtClean="0">
                <a:solidFill>
                  <a:schemeClr val="bg1">
                    <a:lumMod val="75000"/>
                  </a:schemeClr>
                </a:solidFill>
              </a:rPr>
              <a:t>2) Mechanism?</a:t>
            </a:r>
          </a:p>
          <a:p>
            <a:pPr lvl="1">
              <a:buFontTx/>
              <a:buNone/>
              <a:defRPr/>
            </a:pPr>
            <a:endParaRPr lang="en-US" altLang="en-US" sz="2600" dirty="0">
              <a:solidFill>
                <a:schemeClr val="bg1">
                  <a:lumMod val="75000"/>
                </a:schemeClr>
              </a:solidFill>
            </a:endParaRPr>
          </a:p>
          <a:p>
            <a:pPr lvl="1">
              <a:buFontTx/>
              <a:buNone/>
              <a:defRPr/>
            </a:pPr>
            <a:r>
              <a:rPr lang="en-US" altLang="en-US" sz="2600" dirty="0" smtClean="0">
                <a:solidFill>
                  <a:schemeClr val="bg1">
                    <a:lumMod val="75000"/>
                  </a:schemeClr>
                </a:solidFill>
              </a:rPr>
              <a:t>3) Potential applications? </a:t>
            </a:r>
          </a:p>
          <a:p>
            <a:pPr>
              <a:buFontTx/>
              <a:buNone/>
              <a:defRPr/>
            </a:pPr>
            <a:endParaRPr lang="en-US" altLang="en-US" sz="2600" dirty="0" smtClean="0">
              <a:solidFill>
                <a:srgbClr val="C0C0C0"/>
              </a:solidFill>
              <a:sym typeface="Wingdings" pitchFamily="2" charset="2"/>
            </a:endParaRPr>
          </a:p>
        </p:txBody>
      </p:sp>
      <p:sp>
        <p:nvSpPr>
          <p:cNvPr id="3" name="Rectangle 2"/>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sz="half" idx="1"/>
          </p:nvPr>
        </p:nvSpPr>
        <p:spPr>
          <a:xfrm>
            <a:off x="206375" y="1700808"/>
            <a:ext cx="8686800" cy="2908300"/>
          </a:xfrm>
        </p:spPr>
        <p:txBody>
          <a:bodyPr/>
          <a:lstStyle/>
          <a:p>
            <a:r>
              <a:rPr lang="en-US" altLang="en-US" sz="1600" dirty="0" smtClean="0">
                <a:solidFill>
                  <a:schemeClr val="tx1"/>
                </a:solidFill>
              </a:rPr>
              <a:t>Triple-negative breast cancer cell line</a:t>
            </a:r>
          </a:p>
          <a:p>
            <a:endParaRPr lang="en-US" altLang="en-US" sz="1600" dirty="0" smtClean="0">
              <a:solidFill>
                <a:schemeClr val="tx1"/>
              </a:solidFill>
            </a:endParaRPr>
          </a:p>
          <a:p>
            <a:pPr>
              <a:buFontTx/>
              <a:buNone/>
            </a:pPr>
            <a:r>
              <a:rPr lang="en-US" altLang="en-US" sz="1600" dirty="0" smtClean="0">
                <a:solidFill>
                  <a:schemeClr val="tx1"/>
                </a:solidFill>
                <a:sym typeface="Wingdings" pitchFamily="2" charset="2"/>
              </a:rPr>
              <a:t>	</a:t>
            </a:r>
            <a:endParaRPr lang="en-US" altLang="en-US" sz="1600" dirty="0" smtClean="0">
              <a:solidFill>
                <a:schemeClr val="tx1"/>
              </a:solidFill>
            </a:endParaRPr>
          </a:p>
        </p:txBody>
      </p:sp>
      <p:sp>
        <p:nvSpPr>
          <p:cNvPr id="17411" name="Rectangle 45"/>
          <p:cNvSpPr>
            <a:spLocks noChangeArrowheads="1"/>
          </p:cNvSpPr>
          <p:nvPr/>
        </p:nvSpPr>
        <p:spPr bwMode="auto">
          <a:xfrm>
            <a:off x="250825" y="260350"/>
            <a:ext cx="8786813" cy="576263"/>
          </a:xfrm>
          <a:prstGeom prst="rect">
            <a:avLst/>
          </a:prstGeom>
          <a:noFill/>
          <a:ln w="9525">
            <a:noFill/>
            <a:miter lim="800000"/>
            <a:headEnd/>
            <a:tailEnd/>
          </a:ln>
        </p:spPr>
        <p:txBody>
          <a:bodyPr anchor="ctr"/>
          <a:lstStyle/>
          <a:p>
            <a:pPr marL="342900" indent="-342900"/>
            <a:r>
              <a:rPr lang="nl-NL" altLang="nl-NL" sz="2200">
                <a:solidFill>
                  <a:schemeClr val="tx2"/>
                </a:solidFill>
              </a:rPr>
              <a:t>Transplantable AT-3 breast cancer model</a:t>
            </a:r>
            <a:endParaRPr lang="el-GR" altLang="nl-NL" sz="2200" i="1">
              <a:solidFill>
                <a:srgbClr val="FF3300"/>
              </a:solidFill>
            </a:endParaRPr>
          </a:p>
        </p:txBody>
      </p:sp>
      <p:sp>
        <p:nvSpPr>
          <p:cNvPr id="8" name="Rectangle 7"/>
          <p:cNvSpPr/>
          <p:nvPr/>
        </p:nvSpPr>
        <p:spPr>
          <a:xfrm>
            <a:off x="6372225" y="510063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2"/>
          <p:cNvGrpSpPr>
            <a:grpSpLocks/>
          </p:cNvGrpSpPr>
          <p:nvPr/>
        </p:nvGrpSpPr>
        <p:grpSpPr bwMode="auto">
          <a:xfrm>
            <a:off x="611188" y="3068638"/>
            <a:ext cx="7883525" cy="2998787"/>
            <a:chOff x="431" y="2205"/>
            <a:chExt cx="4966" cy="1889"/>
          </a:xfrm>
        </p:grpSpPr>
        <p:pic>
          <p:nvPicPr>
            <p:cNvPr id="17415" name="Picture 10"/>
            <p:cNvPicPr>
              <a:picLocks noChangeAspect="1" noChangeArrowheads="1"/>
            </p:cNvPicPr>
            <p:nvPr/>
          </p:nvPicPr>
          <p:blipFill>
            <a:blip r:embed="rId4" cstate="print"/>
            <a:srcRect/>
            <a:stretch>
              <a:fillRect/>
            </a:stretch>
          </p:blipFill>
          <p:spPr bwMode="auto">
            <a:xfrm>
              <a:off x="431" y="2205"/>
              <a:ext cx="4966" cy="1856"/>
            </a:xfrm>
            <a:prstGeom prst="rect">
              <a:avLst/>
            </a:prstGeom>
            <a:noFill/>
            <a:ln w="9525">
              <a:noFill/>
              <a:miter lim="800000"/>
              <a:headEnd/>
              <a:tailEnd/>
            </a:ln>
          </p:spPr>
        </p:pic>
        <p:sp>
          <p:nvSpPr>
            <p:cNvPr id="17416" name="Rectangle 7"/>
            <p:cNvSpPr>
              <a:spLocks noChangeArrowheads="1"/>
            </p:cNvSpPr>
            <p:nvPr/>
          </p:nvSpPr>
          <p:spPr bwMode="auto">
            <a:xfrm>
              <a:off x="628" y="3868"/>
              <a:ext cx="181" cy="226"/>
            </a:xfrm>
            <a:prstGeom prst="rect">
              <a:avLst/>
            </a:prstGeom>
            <a:solidFill>
              <a:schemeClr val="bg1"/>
            </a:solidFill>
            <a:ln w="9525">
              <a:noFill/>
              <a:miter lim="800000"/>
              <a:headEnd/>
              <a:tailEnd/>
            </a:ln>
          </p:spPr>
          <p:txBody>
            <a:bodyPr wrap="none" anchor="ctr"/>
            <a:lstStyle/>
            <a:p>
              <a:endParaRPr lang="en-US" altLang="en-US"/>
            </a:p>
          </p:txBody>
        </p:sp>
        <p:sp>
          <p:nvSpPr>
            <p:cNvPr id="17417" name="Text Box 9"/>
            <p:cNvSpPr txBox="1">
              <a:spLocks noChangeArrowheads="1"/>
            </p:cNvSpPr>
            <p:nvPr/>
          </p:nvSpPr>
          <p:spPr bwMode="auto">
            <a:xfrm>
              <a:off x="745" y="3875"/>
              <a:ext cx="156" cy="202"/>
            </a:xfrm>
            <a:prstGeom prst="rect">
              <a:avLst/>
            </a:prstGeom>
            <a:noFill/>
            <a:ln w="9525">
              <a:noFill/>
              <a:miter lim="800000"/>
              <a:headEnd/>
              <a:tailEnd/>
            </a:ln>
          </p:spPr>
          <p:txBody>
            <a:bodyPr wrap="none">
              <a:spAutoFit/>
            </a:bodyPr>
            <a:lstStyle/>
            <a:p>
              <a:r>
                <a:rPr lang="en-US" altLang="en-US" sz="1500"/>
                <a:t>(</a:t>
              </a:r>
            </a:p>
          </p:txBody>
        </p:sp>
      </p:grpSp>
      <p:sp>
        <p:nvSpPr>
          <p:cNvPr id="17414"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5"/>
          <p:cNvSpPr>
            <a:spLocks noChangeArrowheads="1"/>
          </p:cNvSpPr>
          <p:nvPr/>
        </p:nvSpPr>
        <p:spPr bwMode="auto">
          <a:xfrm>
            <a:off x="236538" y="260350"/>
            <a:ext cx="8713787" cy="576263"/>
          </a:xfrm>
          <a:prstGeom prst="rect">
            <a:avLst/>
          </a:prstGeom>
          <a:noFill/>
          <a:ln w="9525">
            <a:noFill/>
            <a:miter lim="800000"/>
            <a:headEnd/>
            <a:tailEnd/>
          </a:ln>
        </p:spPr>
        <p:txBody>
          <a:bodyPr anchor="ctr"/>
          <a:lstStyle/>
          <a:p>
            <a:pPr marL="342900" indent="-342900"/>
            <a:r>
              <a:rPr lang="nl-NL" altLang="nl-NL" sz="2200">
                <a:solidFill>
                  <a:schemeClr val="tx2"/>
                </a:solidFill>
              </a:rPr>
              <a:t>Small animal Image-Guided Radiotherapy</a:t>
            </a:r>
          </a:p>
        </p:txBody>
      </p:sp>
      <p:pic>
        <p:nvPicPr>
          <p:cNvPr id="18436" name="Picture 2"/>
          <p:cNvPicPr>
            <a:picLocks noChangeAspect="1" noChangeArrowheads="1"/>
          </p:cNvPicPr>
          <p:nvPr/>
        </p:nvPicPr>
        <p:blipFill>
          <a:blip r:embed="rId5" cstate="print"/>
          <a:srcRect/>
          <a:stretch>
            <a:fillRect/>
          </a:stretch>
        </p:blipFill>
        <p:spPr bwMode="auto">
          <a:xfrm>
            <a:off x="4119563" y="1933575"/>
            <a:ext cx="4989512" cy="3224213"/>
          </a:xfrm>
          <a:prstGeom prst="rect">
            <a:avLst/>
          </a:prstGeom>
          <a:noFill/>
          <a:ln w="9525">
            <a:noFill/>
            <a:miter lim="800000"/>
            <a:headEnd/>
            <a:tailEnd/>
          </a:ln>
        </p:spPr>
      </p:pic>
      <p:sp>
        <p:nvSpPr>
          <p:cNvPr id="18437" name="Text Box 5"/>
          <p:cNvSpPr txBox="1">
            <a:spLocks noChangeArrowheads="1"/>
          </p:cNvSpPr>
          <p:nvPr/>
        </p:nvSpPr>
        <p:spPr bwMode="auto">
          <a:xfrm>
            <a:off x="-36513" y="6569075"/>
            <a:ext cx="1847851" cy="274638"/>
          </a:xfrm>
          <a:prstGeom prst="rect">
            <a:avLst/>
          </a:prstGeom>
          <a:noFill/>
          <a:ln w="9525">
            <a:noFill/>
            <a:miter lim="800000"/>
            <a:headEnd/>
            <a:tailEnd/>
          </a:ln>
        </p:spPr>
        <p:txBody>
          <a:bodyPr wrap="none">
            <a:spAutoFit/>
          </a:bodyPr>
          <a:lstStyle/>
          <a:p>
            <a:r>
              <a:rPr lang="en-AU" altLang="en-US" sz="1200"/>
              <a:t>Movie: Jan-Jakob Sonke</a:t>
            </a:r>
          </a:p>
        </p:txBody>
      </p:sp>
      <p:sp>
        <p:nvSpPr>
          <p:cNvPr id="18438" name="Line 4"/>
          <p:cNvSpPr>
            <a:spLocks noChangeShapeType="1"/>
          </p:cNvSpPr>
          <p:nvPr/>
        </p:nvSpPr>
        <p:spPr bwMode="auto">
          <a:xfrm flipH="1">
            <a:off x="1890713" y="3141663"/>
            <a:ext cx="377825" cy="346075"/>
          </a:xfrm>
          <a:prstGeom prst="line">
            <a:avLst/>
          </a:prstGeom>
          <a:noFill/>
          <a:ln w="63500">
            <a:solidFill>
              <a:srgbClr val="FFFF00"/>
            </a:solidFill>
            <a:round/>
            <a:headEnd/>
            <a:tailEnd type="triangle" w="med" len="med"/>
          </a:ln>
        </p:spPr>
        <p:txBody>
          <a:bodyPr/>
          <a:lstStyle/>
          <a:p>
            <a:endParaRPr lang="en-US"/>
          </a:p>
        </p:txBody>
      </p:sp>
      <p:sp>
        <p:nvSpPr>
          <p:cNvPr id="8" name="Rectangle 7"/>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40"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pic>
        <p:nvPicPr>
          <p:cNvPr id="3" name="Movie_Slide_1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2032381"/>
            <a:ext cx="3785136" cy="2838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1" name="Rectangle 45"/>
          <p:cNvSpPr>
            <a:spLocks noChangeArrowheads="1"/>
          </p:cNvSpPr>
          <p:nvPr/>
        </p:nvSpPr>
        <p:spPr bwMode="auto">
          <a:xfrm>
            <a:off x="250825" y="182563"/>
            <a:ext cx="8893175" cy="576262"/>
          </a:xfrm>
          <a:prstGeom prst="rect">
            <a:avLst/>
          </a:prstGeom>
          <a:noFill/>
          <a:ln w="9525">
            <a:noFill/>
            <a:miter lim="800000"/>
            <a:headEnd/>
            <a:tailEnd/>
          </a:ln>
        </p:spPr>
        <p:txBody>
          <a:bodyPr anchor="ctr"/>
          <a:lstStyle/>
          <a:p>
            <a:pPr marL="342900" indent="-342900"/>
            <a:r>
              <a:rPr lang="nl-NL" altLang="nl-NL" sz="2200">
                <a:solidFill>
                  <a:schemeClr val="tx2"/>
                </a:solidFill>
              </a:rPr>
              <a:t>Radiotherapy improves the response to immunotherapy</a:t>
            </a:r>
            <a:endParaRPr lang="el-GR" altLang="nl-NL" sz="2200">
              <a:solidFill>
                <a:srgbClr val="FF3300"/>
              </a:solidFill>
            </a:endParaRPr>
          </a:p>
        </p:txBody>
      </p:sp>
      <p:sp>
        <p:nvSpPr>
          <p:cNvPr id="1032" name="Text Box 5"/>
          <p:cNvSpPr txBox="1">
            <a:spLocks noChangeArrowheads="1"/>
          </p:cNvSpPr>
          <p:nvPr/>
        </p:nvSpPr>
        <p:spPr bwMode="auto">
          <a:xfrm>
            <a:off x="-36513" y="6556375"/>
            <a:ext cx="3578226" cy="277813"/>
          </a:xfrm>
          <a:prstGeom prst="rect">
            <a:avLst/>
          </a:prstGeom>
          <a:noFill/>
          <a:ln w="9525">
            <a:noFill/>
            <a:miter lim="800000"/>
            <a:headEnd/>
            <a:tailEnd/>
          </a:ln>
        </p:spPr>
        <p:txBody>
          <a:bodyPr wrap="none">
            <a:spAutoFit/>
          </a:bodyPr>
          <a:lstStyle/>
          <a:p>
            <a:r>
              <a:rPr lang="en-AU" altLang="en-US" sz="1200"/>
              <a:t>Verbrugge I et al. Cancer Res 2012;72:3163-3174</a:t>
            </a:r>
          </a:p>
        </p:txBody>
      </p:sp>
      <p:sp>
        <p:nvSpPr>
          <p:cNvPr id="1033" name="Rectangle 7"/>
          <p:cNvSpPr>
            <a:spLocks noChangeArrowheads="1"/>
          </p:cNvSpPr>
          <p:nvPr/>
        </p:nvSpPr>
        <p:spPr bwMode="auto">
          <a:xfrm>
            <a:off x="1104900" y="1628775"/>
            <a:ext cx="503238" cy="287338"/>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4" name="Rectangle 8"/>
          <p:cNvSpPr>
            <a:spLocks noChangeArrowheads="1"/>
          </p:cNvSpPr>
          <p:nvPr/>
        </p:nvSpPr>
        <p:spPr bwMode="auto">
          <a:xfrm>
            <a:off x="3757613" y="1628775"/>
            <a:ext cx="503237" cy="287338"/>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5" name="Rectangle 9"/>
          <p:cNvSpPr>
            <a:spLocks noChangeArrowheads="1"/>
          </p:cNvSpPr>
          <p:nvPr/>
        </p:nvSpPr>
        <p:spPr bwMode="auto">
          <a:xfrm>
            <a:off x="6410325" y="1628775"/>
            <a:ext cx="503238" cy="287338"/>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6" name="Rectangle 10"/>
          <p:cNvSpPr>
            <a:spLocks noChangeArrowheads="1"/>
          </p:cNvSpPr>
          <p:nvPr/>
        </p:nvSpPr>
        <p:spPr bwMode="auto">
          <a:xfrm>
            <a:off x="1104900" y="4049713"/>
            <a:ext cx="503238" cy="287337"/>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7" name="Rectangle 11"/>
          <p:cNvSpPr>
            <a:spLocks noChangeArrowheads="1"/>
          </p:cNvSpPr>
          <p:nvPr/>
        </p:nvSpPr>
        <p:spPr bwMode="auto">
          <a:xfrm>
            <a:off x="3757613" y="4049713"/>
            <a:ext cx="503237" cy="287337"/>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8" name="Rectangle 12"/>
          <p:cNvSpPr>
            <a:spLocks noChangeArrowheads="1"/>
          </p:cNvSpPr>
          <p:nvPr/>
        </p:nvSpPr>
        <p:spPr bwMode="auto">
          <a:xfrm>
            <a:off x="6383338" y="4065588"/>
            <a:ext cx="503237" cy="287337"/>
          </a:xfrm>
          <a:prstGeom prst="rect">
            <a:avLst/>
          </a:prstGeom>
          <a:solidFill>
            <a:schemeClr val="bg1"/>
          </a:solidFill>
          <a:ln w="9525">
            <a:solidFill>
              <a:schemeClr val="bg1"/>
            </a:solidFill>
            <a:miter lim="800000"/>
            <a:headEnd/>
            <a:tailEnd/>
          </a:ln>
        </p:spPr>
        <p:txBody>
          <a:bodyPr wrap="none" anchor="ctr"/>
          <a:lstStyle/>
          <a:p>
            <a:endParaRPr lang="en-US" altLang="en-US"/>
          </a:p>
        </p:txBody>
      </p:sp>
      <p:sp>
        <p:nvSpPr>
          <p:cNvPr id="1039" name="Rectangle 29"/>
          <p:cNvSpPr>
            <a:spLocks noChangeArrowheads="1"/>
          </p:cNvSpPr>
          <p:nvPr/>
        </p:nvSpPr>
        <p:spPr bwMode="auto">
          <a:xfrm>
            <a:off x="323850" y="1628775"/>
            <a:ext cx="360363" cy="215900"/>
          </a:xfrm>
          <a:prstGeom prst="rect">
            <a:avLst/>
          </a:prstGeom>
          <a:solidFill>
            <a:schemeClr val="bg1"/>
          </a:solidFill>
          <a:ln w="9525">
            <a:solidFill>
              <a:schemeClr val="bg1"/>
            </a:solidFill>
            <a:miter lim="800000"/>
            <a:headEnd/>
            <a:tailEnd/>
          </a:ln>
        </p:spPr>
        <p:txBody>
          <a:bodyPr wrap="none" anchor="ctr"/>
          <a:lstStyle/>
          <a:p>
            <a:endParaRPr lang="en-US" altLang="en-US"/>
          </a:p>
        </p:txBody>
      </p:sp>
      <p:graphicFrame>
        <p:nvGraphicFramePr>
          <p:cNvPr id="1026" name="Object 2"/>
          <p:cNvGraphicFramePr>
            <a:graphicFrameLocks noChangeAspect="1"/>
          </p:cNvGraphicFramePr>
          <p:nvPr/>
        </p:nvGraphicFramePr>
        <p:xfrm>
          <a:off x="1617663" y="1652588"/>
          <a:ext cx="5041900" cy="4368800"/>
        </p:xfrm>
        <a:graphic>
          <a:graphicData uri="http://schemas.openxmlformats.org/presentationml/2006/ole">
            <mc:AlternateContent xmlns:mc="http://schemas.openxmlformats.org/markup-compatibility/2006">
              <mc:Choice xmlns:v="urn:schemas-microsoft-com:vml" Requires="v">
                <p:oleObj spid="_x0000_s1034" name="Image" r:id="rId5" imgW="10082540" imgH="8736508" progId="">
                  <p:embed/>
                </p:oleObj>
              </mc:Choice>
              <mc:Fallback>
                <p:oleObj name="Image" r:id="rId5" imgW="10082540" imgH="8736508"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7663" y="1652588"/>
                        <a:ext cx="50419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Text Box 21"/>
          <p:cNvSpPr txBox="1">
            <a:spLocks noChangeArrowheads="1"/>
          </p:cNvSpPr>
          <p:nvPr/>
        </p:nvSpPr>
        <p:spPr bwMode="auto">
          <a:xfrm>
            <a:off x="2878138" y="1592263"/>
            <a:ext cx="755650" cy="304800"/>
          </a:xfrm>
          <a:prstGeom prst="rect">
            <a:avLst/>
          </a:prstGeom>
          <a:solidFill>
            <a:schemeClr val="bg1"/>
          </a:solidFill>
          <a:ln w="9525">
            <a:noFill/>
            <a:miter lim="800000"/>
            <a:headEnd/>
            <a:tailEnd/>
          </a:ln>
        </p:spPr>
        <p:txBody>
          <a:bodyPr wrap="none">
            <a:spAutoFit/>
          </a:bodyPr>
          <a:lstStyle/>
          <a:p>
            <a:r>
              <a:rPr lang="en-US" altLang="en-US" sz="1400"/>
              <a:t>Control</a:t>
            </a:r>
          </a:p>
        </p:txBody>
      </p:sp>
      <p:graphicFrame>
        <p:nvGraphicFramePr>
          <p:cNvPr id="1027" name="Object 3"/>
          <p:cNvGraphicFramePr>
            <a:graphicFrameLocks noChangeAspect="1"/>
          </p:cNvGraphicFramePr>
          <p:nvPr/>
        </p:nvGraphicFramePr>
        <p:xfrm>
          <a:off x="4284663" y="1666875"/>
          <a:ext cx="2357437" cy="1893888"/>
        </p:xfrm>
        <a:graphic>
          <a:graphicData uri="http://schemas.openxmlformats.org/presentationml/2006/ole">
            <mc:AlternateContent xmlns:mc="http://schemas.openxmlformats.org/markup-compatibility/2006">
              <mc:Choice xmlns:v="urn:schemas-microsoft-com:vml" Requires="v">
                <p:oleObj spid="_x0000_s1035" name="Image" r:id="rId7" imgW="4711111" imgH="3784127" progId="">
                  <p:embed/>
                </p:oleObj>
              </mc:Choice>
              <mc:Fallback>
                <p:oleObj name="Image" r:id="rId7" imgW="4711111" imgH="3784127"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1666875"/>
                        <a:ext cx="2357437" cy="18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Text Box 22"/>
          <p:cNvSpPr txBox="1">
            <a:spLocks noChangeArrowheads="1"/>
          </p:cNvSpPr>
          <p:nvPr/>
        </p:nvSpPr>
        <p:spPr bwMode="auto">
          <a:xfrm>
            <a:off x="4643438" y="1592263"/>
            <a:ext cx="1906587" cy="304800"/>
          </a:xfrm>
          <a:prstGeom prst="rect">
            <a:avLst/>
          </a:prstGeom>
          <a:solidFill>
            <a:schemeClr val="bg1"/>
          </a:solidFill>
          <a:ln w="9525">
            <a:noFill/>
            <a:miter lim="800000"/>
            <a:headEnd/>
            <a:tailEnd/>
          </a:ln>
        </p:spPr>
        <p:txBody>
          <a:bodyPr wrap="none">
            <a:spAutoFit/>
          </a:bodyPr>
          <a:lstStyle/>
          <a:p>
            <a:r>
              <a:rPr lang="en-US" altLang="en-US" sz="1400"/>
              <a:t>     Immunotherapy     </a:t>
            </a:r>
          </a:p>
        </p:txBody>
      </p:sp>
      <p:graphicFrame>
        <p:nvGraphicFramePr>
          <p:cNvPr id="1028" name="Object 4"/>
          <p:cNvGraphicFramePr>
            <a:graphicFrameLocks noChangeAspect="1"/>
          </p:cNvGraphicFramePr>
          <p:nvPr/>
        </p:nvGraphicFramePr>
        <p:xfrm>
          <a:off x="1982788" y="3549650"/>
          <a:ext cx="2439987" cy="2078038"/>
        </p:xfrm>
        <a:graphic>
          <a:graphicData uri="http://schemas.openxmlformats.org/presentationml/2006/ole">
            <mc:AlternateContent xmlns:mc="http://schemas.openxmlformats.org/markup-compatibility/2006">
              <mc:Choice xmlns:v="urn:schemas-microsoft-com:vml" Requires="v">
                <p:oleObj spid="_x0000_s1036" name="Image" r:id="rId9" imgW="4876190" imgH="4152381" progId="">
                  <p:embed/>
                </p:oleObj>
              </mc:Choice>
              <mc:Fallback>
                <p:oleObj name="Image" r:id="rId9" imgW="4876190" imgH="4152381" progId="">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2788" y="3549650"/>
                        <a:ext cx="2439987"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2" name="Text Box 23"/>
          <p:cNvSpPr txBox="1">
            <a:spLocks noChangeArrowheads="1"/>
          </p:cNvSpPr>
          <p:nvPr/>
        </p:nvSpPr>
        <p:spPr bwMode="auto">
          <a:xfrm>
            <a:off x="2646363" y="3567113"/>
            <a:ext cx="1238250" cy="304800"/>
          </a:xfrm>
          <a:prstGeom prst="rect">
            <a:avLst/>
          </a:prstGeom>
          <a:solidFill>
            <a:schemeClr val="bg1"/>
          </a:solidFill>
          <a:ln w="9525">
            <a:noFill/>
            <a:miter lim="800000"/>
            <a:headEnd/>
            <a:tailEnd/>
          </a:ln>
        </p:spPr>
        <p:txBody>
          <a:bodyPr wrap="none">
            <a:spAutoFit/>
          </a:bodyPr>
          <a:lstStyle/>
          <a:p>
            <a:r>
              <a:rPr lang="en-US" altLang="en-US" sz="1400"/>
              <a:t>Radiotherapy</a:t>
            </a:r>
          </a:p>
        </p:txBody>
      </p:sp>
      <p:grpSp>
        <p:nvGrpSpPr>
          <p:cNvPr id="1043" name="Group 17"/>
          <p:cNvGrpSpPr>
            <a:grpSpLocks/>
          </p:cNvGrpSpPr>
          <p:nvPr/>
        </p:nvGrpSpPr>
        <p:grpSpPr bwMode="auto">
          <a:xfrm>
            <a:off x="4356100" y="3500438"/>
            <a:ext cx="2303463" cy="2124075"/>
            <a:chOff x="4356100" y="3500438"/>
            <a:chExt cx="2303463" cy="2124075"/>
          </a:xfrm>
        </p:grpSpPr>
        <p:graphicFrame>
          <p:nvGraphicFramePr>
            <p:cNvPr id="1029" name="Object 5"/>
            <p:cNvGraphicFramePr>
              <a:graphicFrameLocks noChangeAspect="1"/>
            </p:cNvGraphicFramePr>
            <p:nvPr/>
          </p:nvGraphicFramePr>
          <p:xfrm>
            <a:off x="4384675" y="3548063"/>
            <a:ext cx="2260600" cy="2076450"/>
          </p:xfrm>
          <a:graphic>
            <a:graphicData uri="http://schemas.openxmlformats.org/presentationml/2006/ole">
              <mc:AlternateContent xmlns:mc="http://schemas.openxmlformats.org/markup-compatibility/2006">
                <mc:Choice xmlns:v="urn:schemas-microsoft-com:vml" Requires="v">
                  <p:oleObj spid="_x0000_s1037" name="Image" r:id="rId11" imgW="4520635" imgH="4152381" progId="">
                    <p:embed/>
                  </p:oleObj>
                </mc:Choice>
                <mc:Fallback>
                  <p:oleObj name="Image" r:id="rId11" imgW="4520635" imgH="4152381" progId="">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4675" y="3548063"/>
                          <a:ext cx="22606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9" name="Rectangle 5"/>
            <p:cNvSpPr>
              <a:spLocks noChangeArrowheads="1"/>
            </p:cNvSpPr>
            <p:nvPr/>
          </p:nvSpPr>
          <p:spPr bwMode="auto">
            <a:xfrm>
              <a:off x="4356100" y="3500438"/>
              <a:ext cx="2303463" cy="2089150"/>
            </a:xfrm>
            <a:prstGeom prst="rect">
              <a:avLst/>
            </a:prstGeom>
            <a:noFill/>
            <a:ln w="25400">
              <a:solidFill>
                <a:srgbClr val="FF0000"/>
              </a:solidFill>
              <a:miter lim="800000"/>
              <a:headEnd/>
              <a:tailEnd/>
            </a:ln>
          </p:spPr>
          <p:txBody>
            <a:bodyPr wrap="none" anchor="ctr"/>
            <a:lstStyle/>
            <a:p>
              <a:endParaRPr lang="en-US" altLang="en-US"/>
            </a:p>
          </p:txBody>
        </p:sp>
      </p:grpSp>
      <p:sp>
        <p:nvSpPr>
          <p:cNvPr id="1044" name="Text Box 24"/>
          <p:cNvSpPr txBox="1">
            <a:spLocks noChangeArrowheads="1"/>
          </p:cNvSpPr>
          <p:nvPr/>
        </p:nvSpPr>
        <p:spPr bwMode="auto">
          <a:xfrm>
            <a:off x="4446588" y="3567113"/>
            <a:ext cx="2124075" cy="304800"/>
          </a:xfrm>
          <a:prstGeom prst="rect">
            <a:avLst/>
          </a:prstGeom>
          <a:solidFill>
            <a:schemeClr val="bg1"/>
          </a:solidFill>
          <a:ln w="9525">
            <a:noFill/>
            <a:miter lim="800000"/>
            <a:headEnd/>
            <a:tailEnd/>
          </a:ln>
        </p:spPr>
        <p:txBody>
          <a:bodyPr wrap="none">
            <a:spAutoFit/>
          </a:bodyPr>
          <a:lstStyle/>
          <a:p>
            <a:r>
              <a:rPr lang="en-US" altLang="en-US" sz="1400"/>
              <a:t>  Radio-immunotherapy  </a:t>
            </a:r>
          </a:p>
        </p:txBody>
      </p:sp>
      <p:sp>
        <p:nvSpPr>
          <p:cNvPr id="23" name="Rectangle 22"/>
          <p:cNvSpPr/>
          <p:nvPr/>
        </p:nvSpPr>
        <p:spPr>
          <a:xfrm>
            <a:off x="4356100" y="1668463"/>
            <a:ext cx="2232025"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1979613" y="3644900"/>
            <a:ext cx="2376487" cy="187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4346575" y="3429000"/>
            <a:ext cx="2449513" cy="223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8"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2"/>
          <p:cNvSpPr>
            <a:spLocks noChangeArrowheads="1"/>
          </p:cNvSpPr>
          <p:nvPr/>
        </p:nvSpPr>
        <p:spPr bwMode="auto">
          <a:xfrm>
            <a:off x="323850" y="1773238"/>
            <a:ext cx="8712200" cy="4525962"/>
          </a:xfrm>
          <a:prstGeom prst="rect">
            <a:avLst/>
          </a:prstGeom>
          <a:noFill/>
          <a:ln>
            <a:noFill/>
          </a:ln>
          <a:extLst/>
        </p:spPr>
        <p:txBody>
          <a:bodyPr/>
          <a:lstStyle>
            <a:lvl1pPr marL="342900" indent="-342900" eaLnBrk="0" hangingPunct="0">
              <a:spcBef>
                <a:spcPct val="20000"/>
              </a:spcBef>
              <a:buChar char="•"/>
              <a:defRPr sz="3200">
                <a:solidFill>
                  <a:srgbClr val="1F307D"/>
                </a:solidFill>
                <a:latin typeface="Arial" charset="0"/>
              </a:defRPr>
            </a:lvl1pPr>
            <a:lvl2pPr marL="742950" indent="-285750" eaLnBrk="0" hangingPunct="0">
              <a:spcBef>
                <a:spcPct val="20000"/>
              </a:spcBef>
              <a:buChar char="–"/>
              <a:defRPr sz="2800">
                <a:solidFill>
                  <a:srgbClr val="1F307D"/>
                </a:solidFill>
                <a:latin typeface="Arial" charset="0"/>
              </a:defRPr>
            </a:lvl2pPr>
            <a:lvl3pPr marL="1143000" indent="-228600" eaLnBrk="0" hangingPunct="0">
              <a:spcBef>
                <a:spcPct val="20000"/>
              </a:spcBef>
              <a:buChar char="•"/>
              <a:defRPr sz="2400">
                <a:solidFill>
                  <a:srgbClr val="1F307D"/>
                </a:solidFill>
                <a:latin typeface="Arial" charset="0"/>
              </a:defRPr>
            </a:lvl3pPr>
            <a:lvl4pPr marL="1600200" indent="-228600" eaLnBrk="0" hangingPunct="0">
              <a:spcBef>
                <a:spcPct val="20000"/>
              </a:spcBef>
              <a:buChar char="–"/>
              <a:defRPr sz="2000">
                <a:solidFill>
                  <a:srgbClr val="1F307D"/>
                </a:solidFill>
                <a:latin typeface="Arial" charset="0"/>
              </a:defRPr>
            </a:lvl4pPr>
            <a:lvl5pPr marL="2057400" indent="-228600" eaLnBrk="0" hangingPunct="0">
              <a:spcBef>
                <a:spcPct val="20000"/>
              </a:spcBef>
              <a:buChar char="»"/>
              <a:defRPr sz="2000">
                <a:solidFill>
                  <a:srgbClr val="1F307D"/>
                </a:solidFill>
                <a:latin typeface="Arial" charset="0"/>
              </a:defRPr>
            </a:lvl5pPr>
            <a:lvl6pPr marL="2514600" indent="-228600" eaLnBrk="0" fontAlgn="base" hangingPunct="0">
              <a:spcBef>
                <a:spcPct val="20000"/>
              </a:spcBef>
              <a:spcAft>
                <a:spcPct val="0"/>
              </a:spcAft>
              <a:buChar char="»"/>
              <a:defRPr sz="2000">
                <a:solidFill>
                  <a:srgbClr val="1F307D"/>
                </a:solidFill>
                <a:latin typeface="Arial" charset="0"/>
              </a:defRPr>
            </a:lvl6pPr>
            <a:lvl7pPr marL="2971800" indent="-228600" eaLnBrk="0" fontAlgn="base" hangingPunct="0">
              <a:spcBef>
                <a:spcPct val="20000"/>
              </a:spcBef>
              <a:spcAft>
                <a:spcPct val="0"/>
              </a:spcAft>
              <a:buChar char="»"/>
              <a:defRPr sz="2000">
                <a:solidFill>
                  <a:srgbClr val="1F307D"/>
                </a:solidFill>
                <a:latin typeface="Arial" charset="0"/>
              </a:defRPr>
            </a:lvl7pPr>
            <a:lvl8pPr marL="3429000" indent="-228600" eaLnBrk="0" fontAlgn="base" hangingPunct="0">
              <a:spcBef>
                <a:spcPct val="20000"/>
              </a:spcBef>
              <a:spcAft>
                <a:spcPct val="0"/>
              </a:spcAft>
              <a:buChar char="»"/>
              <a:defRPr sz="2000">
                <a:solidFill>
                  <a:srgbClr val="1F307D"/>
                </a:solidFill>
                <a:latin typeface="Arial" charset="0"/>
              </a:defRPr>
            </a:lvl8pPr>
            <a:lvl9pPr marL="3886200" indent="-228600" eaLnBrk="0" fontAlgn="base" hangingPunct="0">
              <a:spcBef>
                <a:spcPct val="20000"/>
              </a:spcBef>
              <a:spcAft>
                <a:spcPct val="0"/>
              </a:spcAft>
              <a:buChar char="»"/>
              <a:defRPr sz="2000">
                <a:solidFill>
                  <a:srgbClr val="1F307D"/>
                </a:solidFill>
                <a:latin typeface="Arial" charset="0"/>
              </a:defRPr>
            </a:lvl9pPr>
          </a:lstStyle>
          <a:p>
            <a:pPr lvl="1">
              <a:defRPr/>
            </a:pPr>
            <a:endParaRPr lang="en-US" altLang="en-US" sz="2600" dirty="0" smtClean="0">
              <a:solidFill>
                <a:schemeClr val="bg1">
                  <a:lumMod val="75000"/>
                </a:schemeClr>
              </a:solidFill>
            </a:endParaRPr>
          </a:p>
          <a:p>
            <a:pPr lvl="1">
              <a:buFontTx/>
              <a:buNone/>
              <a:defRPr/>
            </a:pPr>
            <a:r>
              <a:rPr lang="en-US" altLang="en-US" sz="2600" dirty="0" smtClean="0">
                <a:solidFill>
                  <a:schemeClr val="bg1">
                    <a:lumMod val="75000"/>
                  </a:schemeClr>
                </a:solidFill>
              </a:rPr>
              <a:t>1) Efficacy?</a:t>
            </a:r>
          </a:p>
          <a:p>
            <a:pPr lvl="1">
              <a:buFontTx/>
              <a:buNone/>
              <a:defRPr/>
            </a:pPr>
            <a:endParaRPr lang="en-US" altLang="en-US" sz="2600" dirty="0" smtClean="0">
              <a:solidFill>
                <a:srgbClr val="C0C0C0"/>
              </a:solidFill>
            </a:endParaRPr>
          </a:p>
          <a:p>
            <a:pPr lvl="1">
              <a:buFontTx/>
              <a:buNone/>
              <a:defRPr/>
            </a:pPr>
            <a:r>
              <a:rPr lang="en-US" altLang="en-US" sz="2600" dirty="0" smtClean="0">
                <a:solidFill>
                  <a:schemeClr val="tx1"/>
                </a:solidFill>
              </a:rPr>
              <a:t>2) Mechanism?</a:t>
            </a:r>
          </a:p>
          <a:p>
            <a:pPr lvl="1">
              <a:buFontTx/>
              <a:buNone/>
              <a:defRPr/>
            </a:pPr>
            <a:endParaRPr lang="en-US" altLang="en-US" sz="2600" dirty="0">
              <a:solidFill>
                <a:schemeClr val="bg1">
                  <a:lumMod val="75000"/>
                </a:schemeClr>
              </a:solidFill>
            </a:endParaRPr>
          </a:p>
          <a:p>
            <a:pPr lvl="1">
              <a:buFontTx/>
              <a:buNone/>
              <a:defRPr/>
            </a:pPr>
            <a:r>
              <a:rPr lang="en-US" altLang="en-US" sz="2600" dirty="0" smtClean="0">
                <a:solidFill>
                  <a:schemeClr val="bg1">
                    <a:lumMod val="75000"/>
                  </a:schemeClr>
                </a:solidFill>
              </a:rPr>
              <a:t>3) Potential applications? </a:t>
            </a:r>
          </a:p>
          <a:p>
            <a:pPr>
              <a:buFontTx/>
              <a:buNone/>
              <a:defRPr/>
            </a:pPr>
            <a:endParaRPr lang="en-US" altLang="en-US" sz="2600" dirty="0" smtClean="0">
              <a:solidFill>
                <a:srgbClr val="C0C0C0"/>
              </a:solidFill>
              <a:sym typeface="Wingdings" pitchFamily="2" charset="2"/>
            </a:endParaRPr>
          </a:p>
        </p:txBody>
      </p:sp>
      <p:sp>
        <p:nvSpPr>
          <p:cNvPr id="3" name="Rectangle 2"/>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482" name="Group 7"/>
          <p:cNvGrpSpPr>
            <a:grpSpLocks/>
          </p:cNvGrpSpPr>
          <p:nvPr/>
        </p:nvGrpSpPr>
        <p:grpSpPr bwMode="auto">
          <a:xfrm>
            <a:off x="34925" y="1966913"/>
            <a:ext cx="9217025" cy="2541587"/>
            <a:chOff x="35496" y="4343400"/>
            <a:chExt cx="9217024" cy="2541588"/>
          </a:xfrm>
        </p:grpSpPr>
        <p:pic>
          <p:nvPicPr>
            <p:cNvPr id="20484" name="Picture 5" descr="immune vs tumor"/>
            <p:cNvPicPr>
              <a:picLocks noChangeAspect="1" noChangeArrowheads="1"/>
            </p:cNvPicPr>
            <p:nvPr/>
          </p:nvPicPr>
          <p:blipFill>
            <a:blip r:embed="rId3" cstate="print"/>
            <a:srcRect/>
            <a:stretch>
              <a:fillRect/>
            </a:stretch>
          </p:blipFill>
          <p:spPr bwMode="auto">
            <a:xfrm>
              <a:off x="108520" y="4343400"/>
              <a:ext cx="9144000" cy="2541588"/>
            </a:xfrm>
            <a:prstGeom prst="rect">
              <a:avLst/>
            </a:prstGeom>
            <a:noFill/>
            <a:ln w="9525">
              <a:noFill/>
              <a:miter lim="800000"/>
              <a:headEnd/>
              <a:tailEnd/>
            </a:ln>
          </p:spPr>
        </p:pic>
        <p:pic>
          <p:nvPicPr>
            <p:cNvPr id="20485" name="Picture 8" descr="immune cells5.jpg"/>
            <p:cNvPicPr>
              <a:picLocks noChangeAspect="1"/>
            </p:cNvPicPr>
            <p:nvPr/>
          </p:nvPicPr>
          <p:blipFill>
            <a:blip r:embed="rId4" cstate="print"/>
            <a:srcRect/>
            <a:stretch>
              <a:fillRect/>
            </a:stretch>
          </p:blipFill>
          <p:spPr bwMode="auto">
            <a:xfrm>
              <a:off x="35496" y="4365105"/>
              <a:ext cx="5508105" cy="2156677"/>
            </a:xfrm>
            <a:prstGeom prst="rect">
              <a:avLst/>
            </a:prstGeom>
            <a:noFill/>
            <a:ln w="9525">
              <a:noFill/>
              <a:miter lim="800000"/>
              <a:headEnd/>
              <a:tailEnd/>
            </a:ln>
          </p:spPr>
        </p:pic>
      </p:grpSp>
      <p:sp>
        <p:nvSpPr>
          <p:cNvPr id="8" name="Rectangle 7"/>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395288" y="1914525"/>
            <a:ext cx="8605837" cy="1801813"/>
          </a:xfrm>
          <a:prstGeom prst="rect">
            <a:avLst/>
          </a:prstGeom>
          <a:noFill/>
          <a:ln w="9525">
            <a:noFill/>
            <a:miter lim="800000"/>
            <a:headEnd/>
            <a:tailEnd/>
          </a:ln>
        </p:spPr>
        <p:txBody>
          <a:bodyPr/>
          <a:lstStyle/>
          <a:p>
            <a:pPr marL="342900" indent="-342900">
              <a:spcBef>
                <a:spcPct val="20000"/>
              </a:spcBef>
              <a:buFontTx/>
              <a:buChar char="•"/>
            </a:pPr>
            <a:endParaRPr lang="en-US" sz="2000">
              <a:solidFill>
                <a:srgbClr val="C0C0C0"/>
              </a:solidFill>
            </a:endParaRPr>
          </a:p>
          <a:p>
            <a:pPr marL="342900" indent="-342900">
              <a:spcBef>
                <a:spcPct val="20000"/>
              </a:spcBef>
              <a:buFontTx/>
              <a:buChar char="•"/>
            </a:pPr>
            <a:r>
              <a:rPr lang="en-US" sz="2000">
                <a:solidFill>
                  <a:srgbClr val="C0C0C0"/>
                </a:solidFill>
              </a:rPr>
              <a:t>Does it work?</a:t>
            </a:r>
            <a:endParaRPr lang="en-US" sz="2000" i="1">
              <a:solidFill>
                <a:srgbClr val="C0C0C0"/>
              </a:solidFill>
            </a:endParaRPr>
          </a:p>
          <a:p>
            <a:pPr marL="342900" indent="-342900">
              <a:spcBef>
                <a:spcPct val="20000"/>
              </a:spcBef>
              <a:buFontTx/>
              <a:buChar char="•"/>
            </a:pPr>
            <a:endParaRPr lang="en-US" sz="2000" i="1">
              <a:solidFill>
                <a:srgbClr val="C0C0C0"/>
              </a:solidFill>
            </a:endParaRPr>
          </a:p>
          <a:p>
            <a:pPr marL="342900" indent="-342900">
              <a:spcBef>
                <a:spcPct val="20000"/>
              </a:spcBef>
              <a:buFontTx/>
              <a:buChar char="•"/>
            </a:pPr>
            <a:r>
              <a:rPr lang="en-US" sz="2000"/>
              <a:t>How does it work?</a:t>
            </a:r>
          </a:p>
        </p:txBody>
      </p:sp>
      <p:grpSp>
        <p:nvGrpSpPr>
          <p:cNvPr id="21507" name="Group 7"/>
          <p:cNvGrpSpPr>
            <a:grpSpLocks/>
          </p:cNvGrpSpPr>
          <p:nvPr/>
        </p:nvGrpSpPr>
        <p:grpSpPr bwMode="auto">
          <a:xfrm>
            <a:off x="34925" y="1966913"/>
            <a:ext cx="9217025" cy="2541587"/>
            <a:chOff x="35496" y="4343400"/>
            <a:chExt cx="9217024" cy="2541588"/>
          </a:xfrm>
        </p:grpSpPr>
        <p:pic>
          <p:nvPicPr>
            <p:cNvPr id="21510" name="Picture 5" descr="immune vs tumor"/>
            <p:cNvPicPr>
              <a:picLocks noChangeAspect="1" noChangeArrowheads="1"/>
            </p:cNvPicPr>
            <p:nvPr/>
          </p:nvPicPr>
          <p:blipFill>
            <a:blip r:embed="rId3" cstate="print"/>
            <a:srcRect/>
            <a:stretch>
              <a:fillRect/>
            </a:stretch>
          </p:blipFill>
          <p:spPr bwMode="auto">
            <a:xfrm>
              <a:off x="108520" y="4343400"/>
              <a:ext cx="9144000" cy="2541588"/>
            </a:xfrm>
            <a:prstGeom prst="rect">
              <a:avLst/>
            </a:prstGeom>
            <a:noFill/>
            <a:ln w="9525">
              <a:noFill/>
              <a:miter lim="800000"/>
              <a:headEnd/>
              <a:tailEnd/>
            </a:ln>
          </p:spPr>
        </p:pic>
        <p:pic>
          <p:nvPicPr>
            <p:cNvPr id="21511" name="Picture 8" descr="immune cells5.jpg"/>
            <p:cNvPicPr>
              <a:picLocks noChangeAspect="1"/>
            </p:cNvPicPr>
            <p:nvPr/>
          </p:nvPicPr>
          <p:blipFill>
            <a:blip r:embed="rId4" cstate="print"/>
            <a:srcRect/>
            <a:stretch>
              <a:fillRect/>
            </a:stretch>
          </p:blipFill>
          <p:spPr bwMode="auto">
            <a:xfrm>
              <a:off x="35496" y="4365105"/>
              <a:ext cx="5508105" cy="2156677"/>
            </a:xfrm>
            <a:prstGeom prst="rect">
              <a:avLst/>
            </a:prstGeom>
            <a:noFill/>
            <a:ln w="9525">
              <a:noFill/>
              <a:miter lim="800000"/>
              <a:headEnd/>
              <a:tailEnd/>
            </a:ln>
          </p:spPr>
        </p:pic>
      </p:grpSp>
      <p:sp>
        <p:nvSpPr>
          <p:cNvPr id="21508" name="Rectangle 6"/>
          <p:cNvSpPr>
            <a:spLocks noChangeArrowheads="1"/>
          </p:cNvSpPr>
          <p:nvPr/>
        </p:nvSpPr>
        <p:spPr bwMode="auto">
          <a:xfrm>
            <a:off x="5472113" y="1871663"/>
            <a:ext cx="3779837" cy="2565400"/>
          </a:xfrm>
          <a:prstGeom prst="rect">
            <a:avLst/>
          </a:prstGeom>
          <a:solidFill>
            <a:schemeClr val="bg1">
              <a:alpha val="74901"/>
            </a:schemeClr>
          </a:solidFill>
          <a:ln w="9525">
            <a:noFill/>
            <a:miter lim="800000"/>
            <a:headEnd/>
            <a:tailEnd/>
          </a:ln>
        </p:spPr>
        <p:txBody>
          <a:bodyPr wrap="none" anchor="ctr"/>
          <a:lstStyle/>
          <a:p>
            <a:endParaRPr lang="en-US"/>
          </a:p>
        </p:txBody>
      </p:sp>
      <p:sp>
        <p:nvSpPr>
          <p:cNvPr id="11" name="Rectangle 10"/>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6372225" y="5229225"/>
            <a:ext cx="2771775" cy="1628775"/>
          </a:xfrm>
          <a:prstGeom prst="rect">
            <a:avLst/>
          </a:prstGeom>
          <a:solidFill>
            <a:schemeClr val="bg1"/>
          </a:solidFill>
          <a:ln w="9525">
            <a:noFill/>
            <a:miter lim="800000"/>
            <a:headEnd/>
            <a:tailEnd/>
          </a:ln>
        </p:spPr>
        <p:txBody>
          <a:bodyPr wrap="none" anchor="ctr"/>
          <a:lstStyle/>
          <a:p>
            <a:endParaRPr lang="en-US" altLang="en-US"/>
          </a:p>
        </p:txBody>
      </p:sp>
      <p:sp>
        <p:nvSpPr>
          <p:cNvPr id="2052" name="Text Box 5"/>
          <p:cNvSpPr txBox="1">
            <a:spLocks noChangeArrowheads="1"/>
          </p:cNvSpPr>
          <p:nvPr/>
        </p:nvSpPr>
        <p:spPr bwMode="auto">
          <a:xfrm>
            <a:off x="-36513" y="6569075"/>
            <a:ext cx="4033838" cy="274638"/>
          </a:xfrm>
          <a:prstGeom prst="rect">
            <a:avLst/>
          </a:prstGeom>
          <a:noFill/>
          <a:ln w="9525">
            <a:noFill/>
            <a:miter lim="800000"/>
            <a:headEnd/>
            <a:tailEnd/>
          </a:ln>
        </p:spPr>
        <p:txBody>
          <a:bodyPr wrap="none">
            <a:spAutoFit/>
          </a:bodyPr>
          <a:lstStyle/>
          <a:p>
            <a:r>
              <a:rPr lang="en-AU" altLang="en-US" sz="1200"/>
              <a:t>Verbrugge I et al. (2012) </a:t>
            </a:r>
            <a:r>
              <a:rPr lang="en-AU" altLang="en-US" sz="1200" i="1"/>
              <a:t>Cancer Research</a:t>
            </a:r>
            <a:r>
              <a:rPr lang="en-AU" altLang="en-US" sz="1200"/>
              <a:t>;72:3163-3174</a:t>
            </a:r>
          </a:p>
        </p:txBody>
      </p:sp>
      <p:sp>
        <p:nvSpPr>
          <p:cNvPr id="2053" name="Text Box 6"/>
          <p:cNvSpPr txBox="1">
            <a:spLocks noChangeArrowheads="1"/>
          </p:cNvSpPr>
          <p:nvPr/>
        </p:nvSpPr>
        <p:spPr bwMode="auto">
          <a:xfrm>
            <a:off x="7037388" y="6173788"/>
            <a:ext cx="2081212" cy="639762"/>
          </a:xfrm>
          <a:prstGeom prst="rect">
            <a:avLst/>
          </a:prstGeom>
          <a:noFill/>
          <a:ln w="9525">
            <a:noFill/>
            <a:miter lim="800000"/>
            <a:headEnd/>
            <a:tailEnd/>
          </a:ln>
        </p:spPr>
        <p:txBody>
          <a:bodyPr wrap="none">
            <a:spAutoFit/>
          </a:bodyPr>
          <a:lstStyle/>
          <a:p>
            <a:pPr algn="r"/>
            <a:r>
              <a:rPr lang="en-US" altLang="en-US" sz="1200"/>
              <a:t>IR+IT: radio-immunotherapy</a:t>
            </a:r>
          </a:p>
          <a:p>
            <a:pPr algn="r"/>
            <a:r>
              <a:rPr lang="en-US" altLang="en-US" sz="1200"/>
              <a:t>Start Tx: Day 14</a:t>
            </a:r>
          </a:p>
          <a:p>
            <a:pPr algn="r"/>
            <a:r>
              <a:rPr lang="en-US" altLang="en-US" sz="1200"/>
              <a:t>n = 6 mice /group</a:t>
            </a:r>
            <a:endParaRPr lang="el-GR" altLang="en-US" sz="1200"/>
          </a:p>
        </p:txBody>
      </p:sp>
      <p:sp>
        <p:nvSpPr>
          <p:cNvPr id="2054" name="Rectangle 10"/>
          <p:cNvSpPr>
            <a:spLocks noChangeArrowheads="1"/>
          </p:cNvSpPr>
          <p:nvPr/>
        </p:nvSpPr>
        <p:spPr bwMode="auto">
          <a:xfrm>
            <a:off x="1042988" y="2276475"/>
            <a:ext cx="7777162" cy="358775"/>
          </a:xfrm>
          <a:prstGeom prst="rect">
            <a:avLst/>
          </a:prstGeom>
          <a:solidFill>
            <a:schemeClr val="bg1"/>
          </a:solidFill>
          <a:ln w="9525">
            <a:noFill/>
            <a:miter lim="800000"/>
            <a:headEnd/>
            <a:tailEnd/>
          </a:ln>
        </p:spPr>
        <p:txBody>
          <a:bodyPr wrap="none" anchor="ctr"/>
          <a:lstStyle/>
          <a:p>
            <a:endParaRPr lang="en-US" altLang="en-US"/>
          </a:p>
        </p:txBody>
      </p:sp>
      <p:graphicFrame>
        <p:nvGraphicFramePr>
          <p:cNvPr id="2050" name="Object 2"/>
          <p:cNvGraphicFramePr>
            <a:graphicFrameLocks noChangeAspect="1"/>
          </p:cNvGraphicFramePr>
          <p:nvPr/>
        </p:nvGraphicFramePr>
        <p:xfrm>
          <a:off x="-36513" y="2613025"/>
          <a:ext cx="9144001" cy="2290763"/>
        </p:xfrm>
        <a:graphic>
          <a:graphicData uri="http://schemas.openxmlformats.org/presentationml/2006/ole">
            <mc:AlternateContent xmlns:mc="http://schemas.openxmlformats.org/markup-compatibility/2006">
              <mc:Choice xmlns:v="urn:schemas-microsoft-com:vml" Requires="v">
                <p:oleObj spid="_x0000_s2052" name="Image" r:id="rId5" imgW="10996825" imgH="2755556" progId="">
                  <p:embed/>
                </p:oleObj>
              </mc:Choice>
              <mc:Fallback>
                <p:oleObj name="Image" r:id="rId5" imgW="10996825" imgH="2755556"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613025"/>
                        <a:ext cx="9144001"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55" name="Group 23"/>
          <p:cNvGrpSpPr>
            <a:grpSpLocks/>
          </p:cNvGrpSpPr>
          <p:nvPr/>
        </p:nvGrpSpPr>
        <p:grpSpPr bwMode="auto">
          <a:xfrm>
            <a:off x="1116013" y="2951163"/>
            <a:ext cx="512762" cy="414337"/>
            <a:chOff x="1115616" y="4131828"/>
            <a:chExt cx="512682" cy="414796"/>
          </a:xfrm>
        </p:grpSpPr>
        <p:sp>
          <p:nvSpPr>
            <p:cNvPr id="21" name="Rectangle 20"/>
            <p:cNvSpPr/>
            <p:nvPr/>
          </p:nvSpPr>
          <p:spPr>
            <a:xfrm>
              <a:off x="1267992" y="4330485"/>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1115616" y="4131828"/>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56" name="Group 24"/>
          <p:cNvGrpSpPr>
            <a:grpSpLocks/>
          </p:cNvGrpSpPr>
          <p:nvPr/>
        </p:nvGrpSpPr>
        <p:grpSpPr bwMode="auto">
          <a:xfrm>
            <a:off x="3287713" y="2951163"/>
            <a:ext cx="512762" cy="414337"/>
            <a:chOff x="1115616" y="4131828"/>
            <a:chExt cx="512682" cy="414796"/>
          </a:xfrm>
        </p:grpSpPr>
        <p:sp>
          <p:nvSpPr>
            <p:cNvPr id="26" name="Rectangle 25"/>
            <p:cNvSpPr/>
            <p:nvPr/>
          </p:nvSpPr>
          <p:spPr>
            <a:xfrm>
              <a:off x="1267992" y="4330485"/>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1115616" y="4131828"/>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57" name="Group 27"/>
          <p:cNvGrpSpPr>
            <a:grpSpLocks/>
          </p:cNvGrpSpPr>
          <p:nvPr/>
        </p:nvGrpSpPr>
        <p:grpSpPr bwMode="auto">
          <a:xfrm>
            <a:off x="5430838" y="2951163"/>
            <a:ext cx="512762" cy="414337"/>
            <a:chOff x="1115616" y="4131828"/>
            <a:chExt cx="512682" cy="414796"/>
          </a:xfrm>
        </p:grpSpPr>
        <p:sp>
          <p:nvSpPr>
            <p:cNvPr id="29" name="Rectangle 28"/>
            <p:cNvSpPr/>
            <p:nvPr/>
          </p:nvSpPr>
          <p:spPr>
            <a:xfrm>
              <a:off x="1267992" y="4330485"/>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1115616" y="4131828"/>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58" name="Group 30"/>
          <p:cNvGrpSpPr>
            <a:grpSpLocks/>
          </p:cNvGrpSpPr>
          <p:nvPr/>
        </p:nvGrpSpPr>
        <p:grpSpPr bwMode="auto">
          <a:xfrm>
            <a:off x="7564438" y="2951163"/>
            <a:ext cx="512762" cy="414337"/>
            <a:chOff x="1115616" y="4131828"/>
            <a:chExt cx="512682" cy="414796"/>
          </a:xfrm>
        </p:grpSpPr>
        <p:sp>
          <p:nvSpPr>
            <p:cNvPr id="32" name="Rectangle 31"/>
            <p:cNvSpPr/>
            <p:nvPr/>
          </p:nvSpPr>
          <p:spPr>
            <a:xfrm>
              <a:off x="1267992" y="4330485"/>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1115616" y="4131828"/>
              <a:ext cx="360306" cy="21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4934" name="Rectangle 22"/>
          <p:cNvSpPr>
            <a:spLocks noChangeArrowheads="1"/>
          </p:cNvSpPr>
          <p:nvPr/>
        </p:nvSpPr>
        <p:spPr bwMode="auto">
          <a:xfrm>
            <a:off x="2700338" y="2420938"/>
            <a:ext cx="4319587" cy="2232025"/>
          </a:xfrm>
          <a:prstGeom prst="rect">
            <a:avLst/>
          </a:prstGeom>
          <a:solidFill>
            <a:schemeClr val="bg1"/>
          </a:solidFill>
          <a:ln w="9525">
            <a:noFill/>
            <a:miter lim="800000"/>
            <a:headEnd/>
            <a:tailEnd/>
          </a:ln>
        </p:spPr>
        <p:txBody>
          <a:bodyPr wrap="none" anchor="ctr"/>
          <a:lstStyle/>
          <a:p>
            <a:endParaRPr lang="en-US" altLang="en-US"/>
          </a:p>
        </p:txBody>
      </p:sp>
      <p:sp>
        <p:nvSpPr>
          <p:cNvPr id="2060" name="Rectangle 4"/>
          <p:cNvSpPr>
            <a:spLocks noChangeArrowheads="1"/>
          </p:cNvSpPr>
          <p:nvPr/>
        </p:nvSpPr>
        <p:spPr bwMode="auto">
          <a:xfrm>
            <a:off x="250825" y="260350"/>
            <a:ext cx="8964613" cy="576263"/>
          </a:xfrm>
          <a:prstGeom prst="rect">
            <a:avLst/>
          </a:prstGeom>
          <a:noFill/>
          <a:ln w="9525">
            <a:noFill/>
            <a:miter lim="800000"/>
            <a:headEnd/>
            <a:tailEnd/>
          </a:ln>
        </p:spPr>
        <p:txBody>
          <a:bodyPr anchor="ctr"/>
          <a:lstStyle/>
          <a:p>
            <a:pPr marL="342900" indent="-342900"/>
            <a:r>
              <a:rPr lang="nl-NL" altLang="nl-NL" sz="2200">
                <a:solidFill>
                  <a:schemeClr val="tx2"/>
                </a:solidFill>
              </a:rPr>
              <a:t>CD8</a:t>
            </a:r>
            <a:r>
              <a:rPr lang="en-AU" altLang="nl-NL" sz="2200">
                <a:solidFill>
                  <a:schemeClr val="tx2"/>
                </a:solidFill>
              </a:rPr>
              <a:t>+ T</a:t>
            </a:r>
            <a:r>
              <a:rPr lang="nl-NL" altLang="nl-NL" sz="2200">
                <a:solidFill>
                  <a:schemeClr val="tx2"/>
                </a:solidFill>
              </a:rPr>
              <a:t> </a:t>
            </a:r>
            <a:r>
              <a:rPr lang="en-AU" altLang="nl-NL" sz="2200">
                <a:solidFill>
                  <a:schemeClr val="tx2"/>
                </a:solidFill>
              </a:rPr>
              <a:t>cells crucial for </a:t>
            </a:r>
            <a:r>
              <a:rPr lang="nl-NL" altLang="nl-NL" sz="2200">
                <a:solidFill>
                  <a:schemeClr val="tx2"/>
                </a:solidFill>
              </a:rPr>
              <a:t>radio-immunotherapy</a:t>
            </a:r>
            <a:endParaRPr lang="nl-NL" altLang="nl-NL" sz="2200">
              <a:solidFill>
                <a:srgbClr val="FF3300"/>
              </a:solidFill>
            </a:endParaRPr>
          </a:p>
        </p:txBody>
      </p:sp>
      <p:sp>
        <p:nvSpPr>
          <p:cNvPr id="2061"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49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ChangeArrowheads="1"/>
          </p:cNvSpPr>
          <p:nvPr/>
        </p:nvSpPr>
        <p:spPr bwMode="auto">
          <a:xfrm>
            <a:off x="6011863" y="4149725"/>
            <a:ext cx="3132137" cy="2708275"/>
          </a:xfrm>
          <a:prstGeom prst="rect">
            <a:avLst/>
          </a:prstGeom>
          <a:solidFill>
            <a:schemeClr val="bg1"/>
          </a:solidFill>
          <a:ln w="9525">
            <a:noFill/>
            <a:miter lim="800000"/>
            <a:headEnd/>
            <a:tailEnd/>
          </a:ln>
        </p:spPr>
        <p:txBody>
          <a:bodyPr wrap="none" anchor="ctr"/>
          <a:lstStyle/>
          <a:p>
            <a:endParaRPr lang="en-US" altLang="en-US"/>
          </a:p>
        </p:txBody>
      </p:sp>
      <p:sp>
        <p:nvSpPr>
          <p:cNvPr id="8195" name="Rectangle 11"/>
          <p:cNvSpPr>
            <a:spLocks noChangeArrowheads="1"/>
          </p:cNvSpPr>
          <p:nvPr/>
        </p:nvSpPr>
        <p:spPr bwMode="auto">
          <a:xfrm>
            <a:off x="230188" y="-17463"/>
            <a:ext cx="8229600" cy="1143001"/>
          </a:xfrm>
          <a:prstGeom prst="rect">
            <a:avLst/>
          </a:prstGeom>
          <a:noFill/>
          <a:ln w="9525">
            <a:noFill/>
            <a:miter lim="800000"/>
            <a:headEnd/>
            <a:tailEnd/>
          </a:ln>
        </p:spPr>
        <p:txBody>
          <a:bodyPr anchor="ctr"/>
          <a:lstStyle/>
          <a:p>
            <a:r>
              <a:rPr lang="en-AU" altLang="en-US" sz="2200" dirty="0" smtClean="0">
                <a:solidFill>
                  <a:schemeClr val="tx2"/>
                </a:solidFill>
              </a:rPr>
              <a:t>Curing metastatic cancer with systemic therapy</a:t>
            </a:r>
            <a:endParaRPr lang="en-AU" altLang="en-US" sz="2200" dirty="0">
              <a:solidFill>
                <a:schemeClr val="tx2"/>
              </a:solidFill>
            </a:endParaRPr>
          </a:p>
        </p:txBody>
      </p:sp>
      <p:sp>
        <p:nvSpPr>
          <p:cNvPr id="8196" name="Rectangle 12"/>
          <p:cNvSpPr>
            <a:spLocks noChangeArrowheads="1"/>
          </p:cNvSpPr>
          <p:nvPr/>
        </p:nvSpPr>
        <p:spPr bwMode="auto">
          <a:xfrm>
            <a:off x="323850" y="1423988"/>
            <a:ext cx="8712200" cy="4525962"/>
          </a:xfrm>
          <a:prstGeom prst="rect">
            <a:avLst/>
          </a:prstGeom>
          <a:noFill/>
          <a:ln w="9525">
            <a:noFill/>
            <a:miter lim="800000"/>
            <a:headEnd/>
            <a:tailEnd/>
          </a:ln>
        </p:spPr>
        <p:txBody>
          <a:bodyPr/>
          <a:lstStyle/>
          <a:p>
            <a:pPr marL="342900" indent="-342900" eaLnBrk="0" hangingPunct="0">
              <a:spcBef>
                <a:spcPct val="20000"/>
              </a:spcBef>
            </a:pPr>
            <a:endParaRPr lang="en-US" altLang="en-US" sz="2000" dirty="0"/>
          </a:p>
        </p:txBody>
      </p:sp>
      <p:sp>
        <p:nvSpPr>
          <p:cNvPr id="8197" name="Rectangle 12"/>
          <p:cNvSpPr>
            <a:spLocks noChangeArrowheads="1"/>
          </p:cNvSpPr>
          <p:nvPr/>
        </p:nvSpPr>
        <p:spPr bwMode="auto">
          <a:xfrm>
            <a:off x="323850" y="1639341"/>
            <a:ext cx="8820150" cy="4525963"/>
          </a:xfrm>
          <a:prstGeom prst="rect">
            <a:avLst/>
          </a:prstGeom>
          <a:noFill/>
          <a:ln w="9525">
            <a:noFill/>
            <a:miter lim="800000"/>
            <a:headEnd/>
            <a:tailEnd/>
          </a:ln>
        </p:spPr>
        <p:txBody>
          <a:bodyPr/>
          <a:lstStyle/>
          <a:p>
            <a:pPr marL="742950" lvl="1" indent="-285750" eaLnBrk="0" hangingPunct="0">
              <a:spcBef>
                <a:spcPct val="20000"/>
              </a:spcBef>
            </a:pPr>
            <a:endParaRPr lang="en-US" altLang="en-US" sz="2000" dirty="0"/>
          </a:p>
          <a:p>
            <a:pPr marL="342900" indent="-342900" eaLnBrk="0" hangingPunct="0">
              <a:spcBef>
                <a:spcPct val="20000"/>
              </a:spcBef>
              <a:buFontTx/>
              <a:buChar char="•"/>
            </a:pPr>
            <a:r>
              <a:rPr lang="en-US" altLang="en-US" sz="2400" dirty="0">
                <a:sym typeface="Wingdings" pitchFamily="2" charset="2"/>
              </a:rPr>
              <a:t>Immunotherapy</a:t>
            </a:r>
          </a:p>
          <a:p>
            <a:pPr marL="742950" lvl="1" indent="-285750" eaLnBrk="0" hangingPunct="0">
              <a:spcBef>
                <a:spcPct val="20000"/>
              </a:spcBef>
              <a:buFontTx/>
              <a:buChar char="-"/>
            </a:pPr>
            <a:r>
              <a:rPr lang="en-US" altLang="en-US" sz="2000" dirty="0">
                <a:sym typeface="Wingdings" pitchFamily="2" charset="2"/>
              </a:rPr>
              <a:t>Eliciting anti-tumor </a:t>
            </a:r>
            <a:r>
              <a:rPr lang="en-US" altLang="en-US" sz="2000" dirty="0" err="1">
                <a:sym typeface="Wingdings" pitchFamily="2" charset="2"/>
              </a:rPr>
              <a:t>cytotoxic</a:t>
            </a:r>
            <a:r>
              <a:rPr lang="en-US" altLang="en-US" sz="2000" dirty="0">
                <a:sym typeface="Wingdings" pitchFamily="2" charset="2"/>
              </a:rPr>
              <a:t> T cell responses</a:t>
            </a:r>
          </a:p>
          <a:p>
            <a:pPr marL="1143000" lvl="2" indent="-228600" eaLnBrk="0" hangingPunct="0">
              <a:spcBef>
                <a:spcPct val="20000"/>
              </a:spcBef>
            </a:pPr>
            <a:endParaRPr lang="en-US" altLang="en-US" sz="2000" dirty="0"/>
          </a:p>
        </p:txBody>
      </p:sp>
      <p:grpSp>
        <p:nvGrpSpPr>
          <p:cNvPr id="2" name="Group 4"/>
          <p:cNvGrpSpPr>
            <a:grpSpLocks/>
          </p:cNvGrpSpPr>
          <p:nvPr/>
        </p:nvGrpSpPr>
        <p:grpSpPr bwMode="auto">
          <a:xfrm>
            <a:off x="827088" y="3815928"/>
            <a:ext cx="4624387" cy="2565400"/>
            <a:chOff x="827088" y="3959225"/>
            <a:chExt cx="4624387" cy="2565400"/>
          </a:xfrm>
        </p:grpSpPr>
        <p:grpSp>
          <p:nvGrpSpPr>
            <p:cNvPr id="4" name="Group 2"/>
            <p:cNvGrpSpPr>
              <a:grpSpLocks/>
            </p:cNvGrpSpPr>
            <p:nvPr/>
          </p:nvGrpSpPr>
          <p:grpSpPr bwMode="auto">
            <a:xfrm>
              <a:off x="827088" y="3959225"/>
              <a:ext cx="4624387" cy="2565400"/>
              <a:chOff x="827088" y="3959225"/>
              <a:chExt cx="4624387" cy="2565400"/>
            </a:xfrm>
          </p:grpSpPr>
          <p:pic>
            <p:nvPicPr>
              <p:cNvPr id="8203" name="Picture 15" descr="intro.jpg"/>
              <p:cNvPicPr>
                <a:picLocks noChangeAspect="1"/>
              </p:cNvPicPr>
              <p:nvPr/>
            </p:nvPicPr>
            <p:blipFill>
              <a:blip r:embed="rId3" cstate="print"/>
              <a:srcRect/>
              <a:stretch>
                <a:fillRect/>
              </a:stretch>
            </p:blipFill>
            <p:spPr bwMode="auto">
              <a:xfrm>
                <a:off x="827088" y="3959225"/>
                <a:ext cx="4624387" cy="2565400"/>
              </a:xfrm>
              <a:prstGeom prst="rect">
                <a:avLst/>
              </a:prstGeom>
              <a:noFill/>
              <a:ln w="9525">
                <a:noFill/>
                <a:miter lim="800000"/>
                <a:headEnd/>
                <a:tailEnd/>
              </a:ln>
            </p:spPr>
          </p:pic>
          <p:sp>
            <p:nvSpPr>
              <p:cNvPr id="8204" name="TextBox 1"/>
              <p:cNvSpPr txBox="1">
                <a:spLocks noChangeArrowheads="1"/>
              </p:cNvSpPr>
              <p:nvPr/>
            </p:nvSpPr>
            <p:spPr bwMode="auto">
              <a:xfrm>
                <a:off x="4153512" y="5311288"/>
                <a:ext cx="513282" cy="246221"/>
              </a:xfrm>
              <a:prstGeom prst="rect">
                <a:avLst/>
              </a:prstGeom>
              <a:noFill/>
              <a:ln w="9525">
                <a:noFill/>
                <a:miter lim="800000"/>
                <a:headEnd/>
                <a:tailEnd/>
              </a:ln>
            </p:spPr>
            <p:txBody>
              <a:bodyPr wrap="none">
                <a:spAutoFit/>
              </a:bodyPr>
              <a:lstStyle/>
              <a:p>
                <a:r>
                  <a:rPr lang="en-US" altLang="en-US" sz="1000"/>
                  <a:t>(CTL)</a:t>
                </a:r>
              </a:p>
            </p:txBody>
          </p:sp>
        </p:grpSp>
        <p:cxnSp>
          <p:nvCxnSpPr>
            <p:cNvPr id="3" name="Straight Connector 2"/>
            <p:cNvCxnSpPr/>
            <p:nvPr/>
          </p:nvCxnSpPr>
          <p:spPr>
            <a:xfrm flipV="1">
              <a:off x="2771775" y="4724400"/>
              <a:ext cx="144463" cy="288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02" name="TextBox 3"/>
            <p:cNvSpPr txBox="1">
              <a:spLocks noChangeArrowheads="1"/>
            </p:cNvSpPr>
            <p:nvPr/>
          </p:nvSpPr>
          <p:spPr bwMode="auto">
            <a:xfrm>
              <a:off x="2724502" y="4511505"/>
              <a:ext cx="511679" cy="230832"/>
            </a:xfrm>
            <a:prstGeom prst="rect">
              <a:avLst/>
            </a:prstGeom>
            <a:noFill/>
            <a:ln w="9525">
              <a:noFill/>
              <a:miter lim="800000"/>
              <a:headEnd/>
              <a:tailEnd/>
            </a:ln>
          </p:spPr>
          <p:txBody>
            <a:bodyPr wrap="none">
              <a:spAutoFit/>
            </a:bodyPr>
            <a:lstStyle/>
            <a:p>
              <a:r>
                <a:rPr lang="en-US" altLang="en-US" sz="900"/>
                <a:t>MHC I</a:t>
              </a:r>
            </a:p>
          </p:txBody>
        </p:sp>
      </p:grpSp>
      <p:sp>
        <p:nvSpPr>
          <p:cNvPr id="8199"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395288" y="1914525"/>
            <a:ext cx="8605837" cy="1801813"/>
          </a:xfrm>
          <a:prstGeom prst="rect">
            <a:avLst/>
          </a:prstGeom>
          <a:noFill/>
          <a:ln w="9525">
            <a:noFill/>
            <a:miter lim="800000"/>
            <a:headEnd/>
            <a:tailEnd/>
          </a:ln>
        </p:spPr>
        <p:txBody>
          <a:bodyPr/>
          <a:lstStyle/>
          <a:p>
            <a:pPr marL="342900" indent="-342900">
              <a:spcBef>
                <a:spcPct val="20000"/>
              </a:spcBef>
              <a:buFontTx/>
              <a:buChar char="•"/>
            </a:pPr>
            <a:endParaRPr lang="en-US" sz="2000">
              <a:solidFill>
                <a:srgbClr val="C0C0C0"/>
              </a:solidFill>
            </a:endParaRPr>
          </a:p>
          <a:p>
            <a:pPr marL="342900" indent="-342900">
              <a:spcBef>
                <a:spcPct val="20000"/>
              </a:spcBef>
              <a:buFontTx/>
              <a:buChar char="•"/>
            </a:pPr>
            <a:r>
              <a:rPr lang="en-US" sz="2000">
                <a:solidFill>
                  <a:srgbClr val="C0C0C0"/>
                </a:solidFill>
              </a:rPr>
              <a:t>Does it work?</a:t>
            </a:r>
            <a:endParaRPr lang="en-US" sz="2000" i="1">
              <a:solidFill>
                <a:srgbClr val="C0C0C0"/>
              </a:solidFill>
            </a:endParaRPr>
          </a:p>
          <a:p>
            <a:pPr marL="342900" indent="-342900">
              <a:spcBef>
                <a:spcPct val="20000"/>
              </a:spcBef>
              <a:buFontTx/>
              <a:buChar char="•"/>
            </a:pPr>
            <a:endParaRPr lang="en-US" sz="2000" i="1">
              <a:solidFill>
                <a:srgbClr val="C0C0C0"/>
              </a:solidFill>
            </a:endParaRPr>
          </a:p>
          <a:p>
            <a:pPr marL="342900" indent="-342900">
              <a:spcBef>
                <a:spcPct val="20000"/>
              </a:spcBef>
              <a:buFontTx/>
              <a:buChar char="•"/>
            </a:pPr>
            <a:r>
              <a:rPr lang="en-US" sz="2000"/>
              <a:t>How does it work?</a:t>
            </a:r>
          </a:p>
        </p:txBody>
      </p:sp>
      <p:grpSp>
        <p:nvGrpSpPr>
          <p:cNvPr id="22531" name="Group 7"/>
          <p:cNvGrpSpPr>
            <a:grpSpLocks/>
          </p:cNvGrpSpPr>
          <p:nvPr/>
        </p:nvGrpSpPr>
        <p:grpSpPr bwMode="auto">
          <a:xfrm>
            <a:off x="34925" y="1966913"/>
            <a:ext cx="9217025" cy="2541587"/>
            <a:chOff x="35496" y="4343400"/>
            <a:chExt cx="9217024" cy="2541588"/>
          </a:xfrm>
        </p:grpSpPr>
        <p:pic>
          <p:nvPicPr>
            <p:cNvPr id="22534" name="Picture 5" descr="immune vs tumor"/>
            <p:cNvPicPr>
              <a:picLocks noChangeAspect="1" noChangeArrowheads="1"/>
            </p:cNvPicPr>
            <p:nvPr/>
          </p:nvPicPr>
          <p:blipFill>
            <a:blip r:embed="rId4" cstate="print"/>
            <a:srcRect/>
            <a:stretch>
              <a:fillRect/>
            </a:stretch>
          </p:blipFill>
          <p:spPr bwMode="auto">
            <a:xfrm>
              <a:off x="108520" y="4343400"/>
              <a:ext cx="9144000" cy="2541588"/>
            </a:xfrm>
            <a:prstGeom prst="rect">
              <a:avLst/>
            </a:prstGeom>
            <a:noFill/>
            <a:ln w="9525">
              <a:noFill/>
              <a:miter lim="800000"/>
              <a:headEnd/>
              <a:tailEnd/>
            </a:ln>
          </p:spPr>
        </p:pic>
        <p:pic>
          <p:nvPicPr>
            <p:cNvPr id="22535" name="Picture 8" descr="immune cells5.jpg"/>
            <p:cNvPicPr>
              <a:picLocks noChangeAspect="1"/>
            </p:cNvPicPr>
            <p:nvPr/>
          </p:nvPicPr>
          <p:blipFill>
            <a:blip r:embed="rId5" cstate="print"/>
            <a:srcRect/>
            <a:stretch>
              <a:fillRect/>
            </a:stretch>
          </p:blipFill>
          <p:spPr bwMode="auto">
            <a:xfrm>
              <a:off x="35496" y="4365105"/>
              <a:ext cx="5508105" cy="2156677"/>
            </a:xfrm>
            <a:prstGeom prst="rect">
              <a:avLst/>
            </a:prstGeom>
            <a:noFill/>
            <a:ln w="9525">
              <a:noFill/>
              <a:miter lim="800000"/>
              <a:headEnd/>
              <a:tailEnd/>
            </a:ln>
          </p:spPr>
        </p:pic>
      </p:grpSp>
      <p:sp>
        <p:nvSpPr>
          <p:cNvPr id="31750" name="Rectangle 6"/>
          <p:cNvSpPr>
            <a:spLocks noChangeArrowheads="1"/>
          </p:cNvSpPr>
          <p:nvPr/>
        </p:nvSpPr>
        <p:spPr bwMode="auto">
          <a:xfrm>
            <a:off x="0" y="1871663"/>
            <a:ext cx="6046788" cy="2565400"/>
          </a:xfrm>
          <a:prstGeom prst="rect">
            <a:avLst/>
          </a:prstGeom>
          <a:solidFill>
            <a:schemeClr val="bg1">
              <a:alpha val="74901"/>
            </a:schemeClr>
          </a:solidFill>
          <a:ln w="9525">
            <a:noFill/>
            <a:miter lim="800000"/>
            <a:headEnd/>
            <a:tailEnd/>
          </a:ln>
        </p:spPr>
        <p:txBody>
          <a:bodyPr wrap="none" anchor="ctr"/>
          <a:lstStyle/>
          <a:p>
            <a:endParaRPr lang="en-US"/>
          </a:p>
        </p:txBody>
      </p:sp>
      <p:sp>
        <p:nvSpPr>
          <p:cNvPr id="11" name="Rectangle 10"/>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5" name="Rectangle 45"/>
          <p:cNvSpPr>
            <a:spLocks noChangeArrowheads="1"/>
          </p:cNvSpPr>
          <p:nvPr/>
        </p:nvSpPr>
        <p:spPr bwMode="auto">
          <a:xfrm>
            <a:off x="250825" y="260350"/>
            <a:ext cx="8713788"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Radiotherapy upregulates surface MHC I on </a:t>
            </a:r>
            <a:r>
              <a:rPr lang="nl-NL" altLang="nl-NL" sz="2200" dirty="0" smtClean="0">
                <a:solidFill>
                  <a:schemeClr val="tx2"/>
                </a:solidFill>
              </a:rPr>
              <a:t>AT-3 tumor </a:t>
            </a:r>
            <a:r>
              <a:rPr lang="nl-NL" altLang="nl-NL" sz="2200" dirty="0">
                <a:solidFill>
                  <a:schemeClr val="tx2"/>
                </a:solidFill>
              </a:rPr>
              <a:t>cells</a:t>
            </a:r>
          </a:p>
        </p:txBody>
      </p:sp>
      <p:sp>
        <p:nvSpPr>
          <p:cNvPr id="23556"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pic>
        <p:nvPicPr>
          <p:cNvPr id="23557" name="Picture 8" descr="MHC I.jpg"/>
          <p:cNvPicPr>
            <a:picLocks noChangeAspect="1"/>
          </p:cNvPicPr>
          <p:nvPr/>
        </p:nvPicPr>
        <p:blipFill>
          <a:blip r:embed="rId4" cstate="print"/>
          <a:srcRect/>
          <a:stretch>
            <a:fillRect/>
          </a:stretch>
        </p:blipFill>
        <p:spPr bwMode="auto">
          <a:xfrm>
            <a:off x="4932363" y="1196975"/>
            <a:ext cx="4054475" cy="2114550"/>
          </a:xfrm>
          <a:prstGeom prst="rect">
            <a:avLst/>
          </a:prstGeom>
          <a:noFill/>
          <a:ln w="9525">
            <a:noFill/>
            <a:miter lim="800000"/>
            <a:headEnd/>
            <a:tailEnd/>
          </a:ln>
        </p:spPr>
      </p:pic>
      <p:grpSp>
        <p:nvGrpSpPr>
          <p:cNvPr id="23558" name="Group 18"/>
          <p:cNvGrpSpPr>
            <a:grpSpLocks/>
          </p:cNvGrpSpPr>
          <p:nvPr/>
        </p:nvGrpSpPr>
        <p:grpSpPr bwMode="auto">
          <a:xfrm>
            <a:off x="7943475" y="2232025"/>
            <a:ext cx="865943" cy="2270344"/>
            <a:chOff x="8039233" y="2204864"/>
            <a:chExt cx="865676" cy="2271299"/>
          </a:xfrm>
        </p:grpSpPr>
        <p:sp>
          <p:nvSpPr>
            <p:cNvPr id="8" name="Oval 7"/>
            <p:cNvSpPr/>
            <p:nvPr/>
          </p:nvSpPr>
          <p:spPr>
            <a:xfrm>
              <a:off x="8533152" y="2349388"/>
              <a:ext cx="71415" cy="1429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8388733" y="2349388"/>
              <a:ext cx="71416" cy="1429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8533152" y="2204864"/>
              <a:ext cx="71415" cy="144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8460149" y="2204864"/>
              <a:ext cx="73002" cy="144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8460149" y="2420855"/>
              <a:ext cx="73002" cy="144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2" idx="2"/>
            </p:cNvCxnSpPr>
            <p:nvPr/>
          </p:nvCxnSpPr>
          <p:spPr>
            <a:xfrm>
              <a:off x="8460149" y="2492323"/>
              <a:ext cx="0" cy="1224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67" name="TextBox 17"/>
            <p:cNvSpPr txBox="1">
              <a:spLocks noChangeArrowheads="1"/>
            </p:cNvSpPr>
            <p:nvPr/>
          </p:nvSpPr>
          <p:spPr bwMode="auto">
            <a:xfrm>
              <a:off x="8039233" y="3829560"/>
              <a:ext cx="865676" cy="646603"/>
            </a:xfrm>
            <a:prstGeom prst="rect">
              <a:avLst/>
            </a:prstGeom>
            <a:noFill/>
            <a:ln w="9525">
              <a:noFill/>
              <a:miter lim="800000"/>
              <a:headEnd/>
              <a:tailEnd/>
            </a:ln>
          </p:spPr>
          <p:txBody>
            <a:bodyPr wrap="none">
              <a:spAutoFit/>
            </a:bodyPr>
            <a:lstStyle/>
            <a:p>
              <a:pPr algn="ctr"/>
              <a:r>
                <a:rPr lang="en-US" sz="1200" dirty="0"/>
                <a:t>Tumor </a:t>
              </a:r>
            </a:p>
            <a:p>
              <a:pPr algn="ctr"/>
              <a:r>
                <a:rPr lang="en-US" sz="1200" dirty="0" smtClean="0"/>
                <a:t>Antigens </a:t>
              </a:r>
            </a:p>
            <a:p>
              <a:pPr algn="ctr"/>
              <a:r>
                <a:rPr lang="en-US" sz="1200" dirty="0" smtClean="0"/>
                <a:t>(peptides)</a:t>
              </a:r>
              <a:endParaRPr lang="en-US" sz="1200" dirty="0"/>
            </a:p>
          </p:txBody>
        </p:sp>
      </p:grpSp>
      <p:grpSp>
        <p:nvGrpSpPr>
          <p:cNvPr id="18" name="Group 17"/>
          <p:cNvGrpSpPr/>
          <p:nvPr/>
        </p:nvGrpSpPr>
        <p:grpSpPr>
          <a:xfrm>
            <a:off x="179388" y="2060575"/>
            <a:ext cx="6408836" cy="4243388"/>
            <a:chOff x="179388" y="2060575"/>
            <a:chExt cx="6408836" cy="4243388"/>
          </a:xfrm>
        </p:grpSpPr>
        <p:pic>
          <p:nvPicPr>
            <p:cNvPr id="252933" name="Picture 17"/>
            <p:cNvPicPr>
              <a:picLocks noChangeAspect="1" noChangeArrowheads="1"/>
            </p:cNvPicPr>
            <p:nvPr/>
          </p:nvPicPr>
          <p:blipFill>
            <a:blip r:embed="rId5" cstate="print"/>
            <a:srcRect/>
            <a:stretch>
              <a:fillRect/>
            </a:stretch>
          </p:blipFill>
          <p:spPr bwMode="auto">
            <a:xfrm>
              <a:off x="179388" y="2060575"/>
              <a:ext cx="4141787" cy="4243388"/>
            </a:xfrm>
            <a:prstGeom prst="rect">
              <a:avLst/>
            </a:prstGeom>
            <a:noFill/>
            <a:ln w="9525">
              <a:noFill/>
              <a:miter lim="800000"/>
              <a:headEnd/>
              <a:tailEnd/>
            </a:ln>
          </p:spPr>
        </p:pic>
        <p:sp>
          <p:nvSpPr>
            <p:cNvPr id="16" name="Text Box 11"/>
            <p:cNvSpPr txBox="1">
              <a:spLocks noChangeArrowheads="1"/>
            </p:cNvSpPr>
            <p:nvPr/>
          </p:nvSpPr>
          <p:spPr bwMode="auto">
            <a:xfrm>
              <a:off x="3892396" y="5886366"/>
              <a:ext cx="2695828" cy="369332"/>
            </a:xfrm>
            <a:prstGeom prst="rect">
              <a:avLst/>
            </a:prstGeom>
            <a:solidFill>
              <a:schemeClr val="bg1"/>
            </a:solidFill>
            <a:ln w="9525">
              <a:noFill/>
              <a:miter lim="800000"/>
              <a:headEnd/>
              <a:tailEnd/>
            </a:ln>
          </p:spPr>
          <p:txBody>
            <a:bodyPr wrap="square">
              <a:spAutoFit/>
            </a:bodyPr>
            <a:lstStyle/>
            <a:p>
              <a:r>
                <a:rPr lang="en-US" dirty="0" smtClean="0"/>
                <a:t>Radiotherapy</a:t>
              </a:r>
              <a:endParaRPr lang="en-US"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9" name="Rectangle 45"/>
          <p:cNvSpPr>
            <a:spLocks noChangeArrowheads="1"/>
          </p:cNvSpPr>
          <p:nvPr/>
        </p:nvSpPr>
        <p:spPr bwMode="auto">
          <a:xfrm>
            <a:off x="179388" y="260350"/>
            <a:ext cx="8964612" cy="576263"/>
          </a:xfrm>
          <a:prstGeom prst="rect">
            <a:avLst/>
          </a:prstGeom>
          <a:noFill/>
          <a:ln w="9525">
            <a:noFill/>
            <a:miter lim="800000"/>
            <a:headEnd/>
            <a:tailEnd/>
          </a:ln>
        </p:spPr>
        <p:txBody>
          <a:bodyPr anchor="ctr"/>
          <a:lstStyle/>
          <a:p>
            <a:pPr marL="342900" indent="-342900"/>
            <a:r>
              <a:rPr lang="nl-NL" altLang="nl-NL" sz="2200">
                <a:solidFill>
                  <a:schemeClr val="tx2"/>
                </a:solidFill>
              </a:rPr>
              <a:t>mTOR inhibition abrogates Radiotherapy-induced MHC I upregulation</a:t>
            </a:r>
          </a:p>
        </p:txBody>
      </p:sp>
      <p:sp>
        <p:nvSpPr>
          <p:cNvPr id="24580"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pic>
        <p:nvPicPr>
          <p:cNvPr id="24581" name="Picture 8"/>
          <p:cNvPicPr>
            <a:picLocks noChangeAspect="1" noChangeArrowheads="1"/>
          </p:cNvPicPr>
          <p:nvPr/>
        </p:nvPicPr>
        <p:blipFill>
          <a:blip r:embed="rId3" cstate="print"/>
          <a:srcRect/>
          <a:stretch>
            <a:fillRect/>
          </a:stretch>
        </p:blipFill>
        <p:spPr bwMode="auto">
          <a:xfrm>
            <a:off x="1763713" y="1916113"/>
            <a:ext cx="5686425" cy="3995737"/>
          </a:xfrm>
          <a:prstGeom prst="rect">
            <a:avLst/>
          </a:prstGeom>
          <a:noFill/>
          <a:ln w="9525">
            <a:noFill/>
            <a:miter lim="800000"/>
            <a:headEnd/>
            <a:tailEnd/>
          </a:ln>
        </p:spPr>
      </p:pic>
      <p:sp>
        <p:nvSpPr>
          <p:cNvPr id="24582" name="Text Box 10"/>
          <p:cNvSpPr txBox="1">
            <a:spLocks noChangeArrowheads="1"/>
          </p:cNvSpPr>
          <p:nvPr/>
        </p:nvSpPr>
        <p:spPr bwMode="auto">
          <a:xfrm>
            <a:off x="6853238" y="5157788"/>
            <a:ext cx="1720850" cy="366712"/>
          </a:xfrm>
          <a:prstGeom prst="rect">
            <a:avLst/>
          </a:prstGeom>
          <a:solidFill>
            <a:schemeClr val="bg1"/>
          </a:solidFill>
          <a:ln w="9525">
            <a:noFill/>
            <a:miter lim="800000"/>
            <a:headEnd/>
            <a:tailEnd/>
          </a:ln>
        </p:spPr>
        <p:txBody>
          <a:bodyPr wrap="none">
            <a:spAutoFit/>
          </a:bodyPr>
          <a:lstStyle/>
          <a:p>
            <a:r>
              <a:rPr lang="en-US"/>
              <a:t>mTOR inhibitor</a:t>
            </a:r>
          </a:p>
        </p:txBody>
      </p:sp>
      <p:sp>
        <p:nvSpPr>
          <p:cNvPr id="24583" name="Text Box 11"/>
          <p:cNvSpPr txBox="1">
            <a:spLocks noChangeArrowheads="1"/>
          </p:cNvSpPr>
          <p:nvPr/>
        </p:nvSpPr>
        <p:spPr bwMode="auto">
          <a:xfrm>
            <a:off x="6853238" y="5551488"/>
            <a:ext cx="2290762" cy="366712"/>
          </a:xfrm>
          <a:prstGeom prst="rect">
            <a:avLst/>
          </a:prstGeom>
          <a:solidFill>
            <a:schemeClr val="bg1"/>
          </a:solidFill>
          <a:ln w="9525">
            <a:noFill/>
            <a:miter lim="800000"/>
            <a:headEnd/>
            <a:tailEnd/>
          </a:ln>
        </p:spPr>
        <p:txBody>
          <a:bodyPr>
            <a:spAutoFit/>
          </a:bodyPr>
          <a:lstStyle/>
          <a:p>
            <a:r>
              <a:rPr lang="en-US" dirty="0" smtClean="0"/>
              <a:t>Radiotherapy</a:t>
            </a:r>
            <a:endParaRPr lang="en-US" dirty="0"/>
          </a:p>
        </p:txBody>
      </p:sp>
      <p:sp>
        <p:nvSpPr>
          <p:cNvPr id="24585" name="Text Box 5"/>
          <p:cNvSpPr txBox="1">
            <a:spLocks noChangeArrowheads="1"/>
          </p:cNvSpPr>
          <p:nvPr/>
        </p:nvSpPr>
        <p:spPr bwMode="auto">
          <a:xfrm>
            <a:off x="-36513" y="6381750"/>
            <a:ext cx="4100513" cy="457200"/>
          </a:xfrm>
          <a:prstGeom prst="rect">
            <a:avLst/>
          </a:prstGeom>
          <a:noFill/>
          <a:ln w="9525">
            <a:noFill/>
            <a:miter lim="800000"/>
            <a:headEnd/>
            <a:tailEnd/>
          </a:ln>
        </p:spPr>
        <p:txBody>
          <a:bodyPr wrap="none">
            <a:spAutoFit/>
          </a:bodyPr>
          <a:lstStyle/>
          <a:p>
            <a:r>
              <a:rPr lang="en-AU" sz="1200"/>
              <a:t>Verbrugge I et al. (2014) </a:t>
            </a:r>
            <a:r>
              <a:rPr lang="en-AU" sz="1200" i="1"/>
              <a:t>Radiation Research</a:t>
            </a:r>
            <a:r>
              <a:rPr lang="en-AU" sz="1200"/>
              <a:t>;182:219-229</a:t>
            </a:r>
          </a:p>
          <a:p>
            <a:r>
              <a:rPr lang="en-AU" sz="1200"/>
              <a:t>Reits EA et al. (2006) </a:t>
            </a:r>
            <a:r>
              <a:rPr lang="en-AU" sz="1200" i="1"/>
              <a:t>J Exp Med</a:t>
            </a:r>
            <a:r>
              <a:rPr lang="en-AU" sz="1200"/>
              <a:t>; 203;1259-1271</a:t>
            </a:r>
          </a:p>
        </p:txBody>
      </p:sp>
      <p:pic>
        <p:nvPicPr>
          <p:cNvPr id="24586" name="Picture 7" descr="mTOR"/>
          <p:cNvPicPr>
            <a:picLocks noChangeAspect="1" noChangeArrowheads="1"/>
          </p:cNvPicPr>
          <p:nvPr/>
        </p:nvPicPr>
        <p:blipFill>
          <a:blip r:embed="rId4" cstate="print"/>
          <a:srcRect/>
          <a:stretch>
            <a:fillRect/>
          </a:stretch>
        </p:blipFill>
        <p:spPr bwMode="auto">
          <a:xfrm>
            <a:off x="0" y="2565400"/>
            <a:ext cx="1128713" cy="18002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6505575" y="4786313"/>
            <a:ext cx="2627313" cy="20605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5603"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25604" name="Rectangle 45"/>
          <p:cNvSpPr>
            <a:spLocks noChangeArrowheads="1"/>
          </p:cNvSpPr>
          <p:nvPr/>
        </p:nvSpPr>
        <p:spPr bwMode="auto">
          <a:xfrm>
            <a:off x="250825" y="188913"/>
            <a:ext cx="8786813" cy="647700"/>
          </a:xfrm>
          <a:prstGeom prst="rect">
            <a:avLst/>
          </a:prstGeom>
          <a:noFill/>
          <a:ln w="9525">
            <a:noFill/>
            <a:miter lim="800000"/>
            <a:headEnd/>
            <a:tailEnd/>
          </a:ln>
        </p:spPr>
        <p:txBody>
          <a:bodyPr anchor="ctr"/>
          <a:lstStyle/>
          <a:p>
            <a:pPr marL="342900" indent="-342900"/>
            <a:r>
              <a:rPr lang="nl-NL" altLang="nl-NL" sz="2200">
                <a:solidFill>
                  <a:schemeClr val="tx2"/>
                </a:solidFill>
              </a:rPr>
              <a:t>Importance of mTOR signaling to the therapeutic effect </a:t>
            </a:r>
          </a:p>
          <a:p>
            <a:pPr marL="342900" indent="-342900"/>
            <a:r>
              <a:rPr lang="nl-NL" altLang="nl-NL" sz="2200">
                <a:solidFill>
                  <a:schemeClr val="tx2"/>
                </a:solidFill>
              </a:rPr>
              <a:t>of radio-immunotherapy</a:t>
            </a:r>
            <a:endParaRPr lang="el-GR" altLang="nl-NL" sz="2200">
              <a:solidFill>
                <a:srgbClr val="FF3300"/>
              </a:solidFill>
            </a:endParaRPr>
          </a:p>
        </p:txBody>
      </p:sp>
      <p:pic>
        <p:nvPicPr>
          <p:cNvPr id="25605" name="Picture 8"/>
          <p:cNvPicPr>
            <a:picLocks noChangeAspect="1" noChangeArrowheads="1"/>
          </p:cNvPicPr>
          <p:nvPr/>
        </p:nvPicPr>
        <p:blipFill>
          <a:blip r:embed="rId3" cstate="print"/>
          <a:srcRect/>
          <a:stretch>
            <a:fillRect/>
          </a:stretch>
        </p:blipFill>
        <p:spPr bwMode="auto">
          <a:xfrm>
            <a:off x="468313" y="1733550"/>
            <a:ext cx="7489825" cy="4575175"/>
          </a:xfrm>
          <a:prstGeom prst="rect">
            <a:avLst/>
          </a:prstGeom>
          <a:noFill/>
          <a:ln w="9525">
            <a:noFill/>
            <a:miter lim="800000"/>
            <a:headEnd/>
            <a:tailEnd/>
          </a:ln>
        </p:spPr>
      </p:pic>
      <p:sp>
        <p:nvSpPr>
          <p:cNvPr id="6" name="Rectangle 5"/>
          <p:cNvSpPr/>
          <p:nvPr/>
        </p:nvSpPr>
        <p:spPr>
          <a:xfrm>
            <a:off x="323850" y="5789613"/>
            <a:ext cx="7993063"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372225" y="5229225"/>
            <a:ext cx="2771775" cy="1628775"/>
          </a:xfrm>
          <a:prstGeom prst="rect">
            <a:avLst/>
          </a:prstGeom>
          <a:solidFill>
            <a:schemeClr val="bg1"/>
          </a:solidFill>
          <a:ln w="9525">
            <a:noFill/>
            <a:miter lim="800000"/>
            <a:headEnd/>
            <a:tailEnd/>
          </a:ln>
        </p:spPr>
        <p:txBody>
          <a:bodyPr wrap="none" anchor="ctr"/>
          <a:lstStyle/>
          <a:p>
            <a:endParaRPr lang="en-US" altLang="en-US"/>
          </a:p>
        </p:txBody>
      </p:sp>
      <p:sp>
        <p:nvSpPr>
          <p:cNvPr id="26627" name="Line 11"/>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26628" name="Rectangle 4"/>
          <p:cNvSpPr>
            <a:spLocks noChangeArrowheads="1"/>
          </p:cNvSpPr>
          <p:nvPr/>
        </p:nvSpPr>
        <p:spPr bwMode="auto">
          <a:xfrm>
            <a:off x="250825" y="260350"/>
            <a:ext cx="8964613" cy="576263"/>
          </a:xfrm>
          <a:prstGeom prst="rect">
            <a:avLst/>
          </a:prstGeom>
          <a:noFill/>
          <a:ln w="9525">
            <a:noFill/>
            <a:miter lim="800000"/>
            <a:headEnd/>
            <a:tailEnd/>
          </a:ln>
        </p:spPr>
        <p:txBody>
          <a:bodyPr anchor="ctr"/>
          <a:lstStyle/>
          <a:p>
            <a:pPr marL="342900" indent="-342900"/>
            <a:r>
              <a:rPr lang="en-US" altLang="nl-NL" sz="2200">
                <a:solidFill>
                  <a:schemeClr val="tx2"/>
                </a:solidFill>
              </a:rPr>
              <a:t>Inhibition of mTOR signaling abrogates the therapeutic response </a:t>
            </a:r>
          </a:p>
          <a:p>
            <a:pPr marL="342900" indent="-342900"/>
            <a:r>
              <a:rPr lang="en-US" altLang="nl-NL" sz="2200">
                <a:solidFill>
                  <a:schemeClr val="tx2"/>
                </a:solidFill>
              </a:rPr>
              <a:t>to radio-immunotherapy</a:t>
            </a:r>
            <a:endParaRPr lang="nl-NL" altLang="nl-NL" sz="2200">
              <a:solidFill>
                <a:srgbClr val="FF3300"/>
              </a:solidFill>
            </a:endParaRPr>
          </a:p>
        </p:txBody>
      </p:sp>
      <p:pic>
        <p:nvPicPr>
          <p:cNvPr id="26629" name="Picture 11"/>
          <p:cNvPicPr>
            <a:picLocks noChangeAspect="1" noChangeArrowheads="1"/>
          </p:cNvPicPr>
          <p:nvPr/>
        </p:nvPicPr>
        <p:blipFill>
          <a:blip r:embed="rId4" cstate="print"/>
          <a:srcRect/>
          <a:stretch>
            <a:fillRect/>
          </a:stretch>
        </p:blipFill>
        <p:spPr bwMode="auto">
          <a:xfrm>
            <a:off x="20638" y="1455738"/>
            <a:ext cx="5514975" cy="4821237"/>
          </a:xfrm>
          <a:prstGeom prst="rect">
            <a:avLst/>
          </a:prstGeom>
          <a:noFill/>
          <a:ln w="9525">
            <a:noFill/>
            <a:miter lim="800000"/>
            <a:headEnd/>
            <a:tailEnd/>
          </a:ln>
        </p:spPr>
      </p:pic>
      <p:pic>
        <p:nvPicPr>
          <p:cNvPr id="24" name="Picture 16"/>
          <p:cNvPicPr>
            <a:picLocks noChangeAspect="1" noChangeArrowheads="1"/>
          </p:cNvPicPr>
          <p:nvPr/>
        </p:nvPicPr>
        <p:blipFill>
          <a:blip r:embed="rId5" cstate="print"/>
          <a:srcRect/>
          <a:stretch>
            <a:fillRect/>
          </a:stretch>
        </p:blipFill>
        <p:spPr bwMode="auto">
          <a:xfrm>
            <a:off x="5867400" y="1557338"/>
            <a:ext cx="3163888" cy="4344987"/>
          </a:xfrm>
          <a:prstGeom prst="rect">
            <a:avLst/>
          </a:prstGeom>
          <a:noFill/>
          <a:ln w="9525">
            <a:noFill/>
            <a:miter lim="800000"/>
            <a:headEnd/>
            <a:tailEnd/>
          </a:ln>
        </p:spPr>
      </p:pic>
      <p:sp>
        <p:nvSpPr>
          <p:cNvPr id="26631" name="Text Box 5"/>
          <p:cNvSpPr txBox="1">
            <a:spLocks noChangeArrowheads="1"/>
          </p:cNvSpPr>
          <p:nvPr/>
        </p:nvSpPr>
        <p:spPr bwMode="auto">
          <a:xfrm>
            <a:off x="-36513" y="6427788"/>
            <a:ext cx="4143376" cy="457200"/>
          </a:xfrm>
          <a:prstGeom prst="rect">
            <a:avLst/>
          </a:prstGeom>
          <a:noFill/>
          <a:ln w="9525">
            <a:noFill/>
            <a:miter lim="800000"/>
            <a:headEnd/>
            <a:tailEnd/>
          </a:ln>
        </p:spPr>
        <p:txBody>
          <a:bodyPr wrap="none">
            <a:spAutoFit/>
          </a:bodyPr>
          <a:lstStyle/>
          <a:p>
            <a:r>
              <a:rPr lang="en-AU" altLang="en-US" sz="1200"/>
              <a:t>Parentheses: fraction tumor-free mice at day 100</a:t>
            </a:r>
          </a:p>
          <a:p>
            <a:r>
              <a:rPr lang="en-AU" altLang="en-US" sz="1200"/>
              <a:t>Verbrugge I et al. (2014) </a:t>
            </a:r>
            <a:r>
              <a:rPr lang="en-AU" altLang="en-US" sz="1200" i="1"/>
              <a:t>Radiation Research</a:t>
            </a:r>
            <a:r>
              <a:rPr lang="en-AU" altLang="en-US" sz="1200"/>
              <a:t>;182: 219-229</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6372225" y="1252538"/>
            <a:ext cx="2771775" cy="360362"/>
          </a:xfrm>
          <a:prstGeom prst="rect">
            <a:avLst/>
          </a:prstGeom>
          <a:solidFill>
            <a:schemeClr val="bg1"/>
          </a:solidFill>
          <a:ln w="9525">
            <a:noFill/>
            <a:miter lim="800000"/>
            <a:headEnd/>
            <a:tailEnd/>
          </a:ln>
        </p:spPr>
        <p:txBody>
          <a:bodyPr wrap="none" anchor="ctr"/>
          <a:lstStyle/>
          <a:p>
            <a:endParaRPr lang="en-US" altLang="en-US"/>
          </a:p>
        </p:txBody>
      </p:sp>
      <p:sp>
        <p:nvSpPr>
          <p:cNvPr id="27651" name="Line 12"/>
          <p:cNvSpPr>
            <a:spLocks noChangeShapeType="1"/>
          </p:cNvSpPr>
          <p:nvPr/>
        </p:nvSpPr>
        <p:spPr bwMode="auto">
          <a:xfrm>
            <a:off x="323850" y="836613"/>
            <a:ext cx="8424863" cy="0"/>
          </a:xfrm>
          <a:prstGeom prst="line">
            <a:avLst/>
          </a:prstGeom>
          <a:noFill/>
          <a:ln w="25400">
            <a:solidFill>
              <a:schemeClr val="accent2"/>
            </a:solidFill>
            <a:round/>
            <a:headEnd/>
            <a:tailEnd/>
          </a:ln>
        </p:spPr>
        <p:txBody>
          <a:bodyPr/>
          <a:lstStyle/>
          <a:p>
            <a:endParaRPr lang="en-US"/>
          </a:p>
        </p:txBody>
      </p:sp>
      <p:grpSp>
        <p:nvGrpSpPr>
          <p:cNvPr id="27652" name="Group 4"/>
          <p:cNvGrpSpPr>
            <a:grpSpLocks/>
          </p:cNvGrpSpPr>
          <p:nvPr/>
        </p:nvGrpSpPr>
        <p:grpSpPr bwMode="auto">
          <a:xfrm>
            <a:off x="44450" y="1162050"/>
            <a:ext cx="9097963" cy="5743575"/>
            <a:chOff x="44450" y="1162050"/>
            <a:chExt cx="9097963" cy="5743575"/>
          </a:xfrm>
        </p:grpSpPr>
        <p:pic>
          <p:nvPicPr>
            <p:cNvPr id="27657" name="Picture 18"/>
            <p:cNvPicPr>
              <a:picLocks noChangeAspect="1" noChangeArrowheads="1"/>
            </p:cNvPicPr>
            <p:nvPr/>
          </p:nvPicPr>
          <p:blipFill>
            <a:blip r:embed="rId4" cstate="print"/>
            <a:srcRect/>
            <a:stretch>
              <a:fillRect/>
            </a:stretch>
          </p:blipFill>
          <p:spPr bwMode="auto">
            <a:xfrm>
              <a:off x="44450" y="1162050"/>
              <a:ext cx="9097963" cy="5743575"/>
            </a:xfrm>
            <a:prstGeom prst="rect">
              <a:avLst/>
            </a:prstGeom>
            <a:noFill/>
            <a:ln w="9525">
              <a:noFill/>
              <a:miter lim="800000"/>
              <a:headEnd/>
              <a:tailEnd/>
            </a:ln>
          </p:spPr>
        </p:pic>
        <p:sp>
          <p:nvSpPr>
            <p:cNvPr id="4" name="Rectangle 3"/>
            <p:cNvSpPr/>
            <p:nvPr/>
          </p:nvSpPr>
          <p:spPr>
            <a:xfrm>
              <a:off x="6237288" y="1252538"/>
              <a:ext cx="272732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4716463" y="5300663"/>
            <a:ext cx="3041650" cy="1604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5" name="TextBox 2"/>
          <p:cNvSpPr txBox="1">
            <a:spLocks noChangeArrowheads="1"/>
          </p:cNvSpPr>
          <p:nvPr/>
        </p:nvSpPr>
        <p:spPr bwMode="auto">
          <a:xfrm>
            <a:off x="7758113" y="5673725"/>
            <a:ext cx="938212" cy="831850"/>
          </a:xfrm>
          <a:prstGeom prst="rect">
            <a:avLst/>
          </a:prstGeom>
          <a:noFill/>
          <a:ln w="9525">
            <a:noFill/>
            <a:miter lim="800000"/>
            <a:headEnd/>
            <a:tailEnd/>
          </a:ln>
        </p:spPr>
        <p:txBody>
          <a:bodyPr wrap="none">
            <a:spAutoFit/>
          </a:bodyPr>
          <a:lstStyle/>
          <a:p>
            <a:r>
              <a:rPr lang="en-US" altLang="en-US" sz="4800" b="1">
                <a:solidFill>
                  <a:srgbClr val="FF0000"/>
                </a:solidFill>
              </a:rPr>
              <a:t>??</a:t>
            </a:r>
          </a:p>
        </p:txBody>
      </p:sp>
      <p:sp>
        <p:nvSpPr>
          <p:cNvPr id="27655" name="Rectangle 4"/>
          <p:cNvSpPr>
            <a:spLocks noChangeArrowheads="1"/>
          </p:cNvSpPr>
          <p:nvPr/>
        </p:nvSpPr>
        <p:spPr bwMode="auto">
          <a:xfrm>
            <a:off x="250825" y="188913"/>
            <a:ext cx="9793288" cy="576262"/>
          </a:xfrm>
          <a:prstGeom prst="rect">
            <a:avLst/>
          </a:prstGeom>
          <a:noFill/>
          <a:ln w="9525">
            <a:noFill/>
            <a:miter lim="800000"/>
            <a:headEnd/>
            <a:tailEnd/>
          </a:ln>
        </p:spPr>
        <p:txBody>
          <a:bodyPr anchor="ctr"/>
          <a:lstStyle/>
          <a:p>
            <a:pPr marL="342900" indent="-342900"/>
            <a:r>
              <a:rPr lang="nl-NL" altLang="nl-NL" sz="2200">
                <a:solidFill>
                  <a:schemeClr val="tx2"/>
                </a:solidFill>
              </a:rPr>
              <a:t>Radio-immunotherapy: summary and potential applications</a:t>
            </a:r>
            <a:endParaRPr lang="nl-NL" altLang="nl-NL" sz="2200">
              <a:solidFill>
                <a:srgbClr val="FF3300"/>
              </a:solidFill>
            </a:endParaRPr>
          </a:p>
        </p:txBody>
      </p:sp>
      <p:sp>
        <p:nvSpPr>
          <p:cNvPr id="11" name="Rectangle 10"/>
          <p:cNvSpPr/>
          <p:nvPr/>
        </p:nvSpPr>
        <p:spPr>
          <a:xfrm>
            <a:off x="0" y="2636838"/>
            <a:ext cx="3708400" cy="2879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267744" y="1268760"/>
            <a:ext cx="1440160" cy="40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5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ChangeArrowheads="1"/>
          </p:cNvSpPr>
          <p:nvPr/>
        </p:nvSpPr>
        <p:spPr bwMode="auto">
          <a:xfrm>
            <a:off x="230188" y="-17463"/>
            <a:ext cx="8229600" cy="1143001"/>
          </a:xfrm>
          <a:prstGeom prst="rect">
            <a:avLst/>
          </a:prstGeom>
          <a:noFill/>
          <a:ln w="9525">
            <a:noFill/>
            <a:miter lim="800000"/>
            <a:headEnd/>
            <a:tailEnd/>
          </a:ln>
        </p:spPr>
        <p:txBody>
          <a:bodyPr anchor="ctr"/>
          <a:lstStyle/>
          <a:p>
            <a:r>
              <a:rPr lang="en-AU" altLang="en-US" sz="2200">
                <a:solidFill>
                  <a:schemeClr val="tx2"/>
                </a:solidFill>
              </a:rPr>
              <a:t>Acknowledgements</a:t>
            </a:r>
          </a:p>
        </p:txBody>
      </p:sp>
      <p:sp>
        <p:nvSpPr>
          <p:cNvPr id="28675" name="Text Box 6"/>
          <p:cNvSpPr txBox="1">
            <a:spLocks noChangeArrowheads="1"/>
          </p:cNvSpPr>
          <p:nvPr/>
        </p:nvSpPr>
        <p:spPr bwMode="auto">
          <a:xfrm>
            <a:off x="455613" y="1447800"/>
            <a:ext cx="3971925" cy="4478338"/>
          </a:xfrm>
          <a:prstGeom prst="rect">
            <a:avLst/>
          </a:prstGeom>
          <a:noFill/>
          <a:ln w="9525">
            <a:noFill/>
            <a:miter lim="800000"/>
            <a:headEnd/>
            <a:tailEnd/>
          </a:ln>
        </p:spPr>
        <p:txBody>
          <a:bodyPr wrap="none">
            <a:spAutoFit/>
          </a:bodyPr>
          <a:lstStyle/>
          <a:p>
            <a:pPr>
              <a:spcAft>
                <a:spcPct val="50000"/>
              </a:spcAft>
            </a:pPr>
            <a:endParaRPr lang="en-US" altLang="en-US" sz="1600" u="sng"/>
          </a:p>
          <a:p>
            <a:r>
              <a:rPr lang="en-US" altLang="en-US" sz="1600" u="sng"/>
              <a:t>Netherlands Cancer Insitute (Amsterdam)</a:t>
            </a:r>
          </a:p>
          <a:p>
            <a:endParaRPr lang="en-US" altLang="en-US" sz="500" u="sng"/>
          </a:p>
          <a:p>
            <a:r>
              <a:rPr lang="en-US" altLang="en-US" sz="1600" b="1"/>
              <a:t>Paula Kroon</a:t>
            </a:r>
            <a:endParaRPr lang="en-US" altLang="en-US" sz="1600"/>
          </a:p>
          <a:p>
            <a:r>
              <a:rPr lang="en-US" altLang="en-US" sz="1600" b="1"/>
              <a:t>Jannie Borst</a:t>
            </a:r>
          </a:p>
          <a:p>
            <a:r>
              <a:rPr lang="en-US" altLang="en-US" sz="1600" b="1"/>
              <a:t>Jacques Neefjes</a:t>
            </a:r>
          </a:p>
          <a:p>
            <a:r>
              <a:rPr lang="en-US" altLang="en-US" sz="1600"/>
              <a:t>Victoria Iglesias</a:t>
            </a:r>
          </a:p>
          <a:p>
            <a:r>
              <a:rPr lang="en-US" altLang="en-US" sz="1600"/>
              <a:t>Julia Walker</a:t>
            </a:r>
          </a:p>
          <a:p>
            <a:r>
              <a:rPr lang="en-US" altLang="en-US" sz="1600"/>
              <a:t>Alessia Gasparini</a:t>
            </a:r>
          </a:p>
          <a:p>
            <a:r>
              <a:rPr lang="en-US" altLang="en-US" sz="1600"/>
              <a:t>Javier Salguero</a:t>
            </a:r>
          </a:p>
          <a:p>
            <a:r>
              <a:rPr lang="en-US" altLang="en-US" sz="1600"/>
              <a:t>Jan-Jakob Sonke</a:t>
            </a:r>
          </a:p>
          <a:p>
            <a:r>
              <a:rPr lang="en-US" altLang="en-US" sz="1600"/>
              <a:t>Marcel Verheij</a:t>
            </a:r>
          </a:p>
          <a:p>
            <a:endParaRPr lang="en-US" altLang="en-US" sz="1600"/>
          </a:p>
          <a:p>
            <a:r>
              <a:rPr lang="en-US" altLang="en-US" sz="1600"/>
              <a:t>Blank group</a:t>
            </a:r>
          </a:p>
          <a:p>
            <a:r>
              <a:rPr lang="en-US" altLang="en-US" sz="1600"/>
              <a:t>Schumacher group</a:t>
            </a:r>
          </a:p>
          <a:p>
            <a:r>
              <a:rPr lang="en-US" altLang="en-US" sz="1600"/>
              <a:t>De Visser group</a:t>
            </a:r>
          </a:p>
          <a:p>
            <a:endParaRPr lang="en-US" altLang="en-US" sz="1600"/>
          </a:p>
          <a:p>
            <a:r>
              <a:rPr lang="en-US" altLang="en-US" sz="1600"/>
              <a:t>Clinicians</a:t>
            </a:r>
          </a:p>
        </p:txBody>
      </p:sp>
      <p:sp>
        <p:nvSpPr>
          <p:cNvPr id="28676" name="Text Box 6"/>
          <p:cNvSpPr txBox="1">
            <a:spLocks noChangeArrowheads="1"/>
          </p:cNvSpPr>
          <p:nvPr/>
        </p:nvSpPr>
        <p:spPr bwMode="auto">
          <a:xfrm>
            <a:off x="5292725" y="1447800"/>
            <a:ext cx="3109913" cy="1833563"/>
          </a:xfrm>
          <a:prstGeom prst="rect">
            <a:avLst/>
          </a:prstGeom>
          <a:noFill/>
          <a:ln w="9525">
            <a:noFill/>
            <a:miter lim="800000"/>
            <a:headEnd/>
            <a:tailEnd/>
          </a:ln>
        </p:spPr>
        <p:txBody>
          <a:bodyPr wrap="none">
            <a:spAutoFit/>
          </a:bodyPr>
          <a:lstStyle/>
          <a:p>
            <a:pPr>
              <a:spcAft>
                <a:spcPct val="50000"/>
              </a:spcAft>
            </a:pPr>
            <a:endParaRPr lang="en-US" altLang="en-US" sz="1600" u="sng"/>
          </a:p>
          <a:p>
            <a:r>
              <a:rPr lang="en-US" altLang="en-US" sz="1600" u="sng"/>
              <a:t>PeterMac (Melbourne, Australia)</a:t>
            </a:r>
          </a:p>
          <a:p>
            <a:endParaRPr lang="en-US" altLang="en-US" sz="500"/>
          </a:p>
          <a:p>
            <a:r>
              <a:rPr lang="en-US" altLang="en-US" sz="1600" b="1"/>
              <a:t>Nicole Haynes</a:t>
            </a:r>
          </a:p>
          <a:p>
            <a:r>
              <a:rPr lang="en-US" altLang="en-US" sz="1600"/>
              <a:t>Jim Hagekyriakou</a:t>
            </a:r>
          </a:p>
          <a:p>
            <a:endParaRPr lang="en-US" altLang="en-US" sz="500" b="1"/>
          </a:p>
          <a:p>
            <a:r>
              <a:rPr lang="en-US" altLang="en-US" sz="1600"/>
              <a:t>Mark Smyth</a:t>
            </a:r>
          </a:p>
          <a:p>
            <a:r>
              <a:rPr lang="en-US" altLang="en-US" sz="1600" b="1"/>
              <a:t>Ricky Johnstone</a:t>
            </a:r>
            <a:endParaRPr lang="en-US" altLang="en-US" sz="1600"/>
          </a:p>
        </p:txBody>
      </p:sp>
      <p:sp>
        <p:nvSpPr>
          <p:cNvPr id="15" name="Rectangle 14"/>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8" name="Line 12"/>
          <p:cNvSpPr>
            <a:spLocks noChangeShapeType="1"/>
          </p:cNvSpPr>
          <p:nvPr/>
        </p:nvSpPr>
        <p:spPr bwMode="auto">
          <a:xfrm>
            <a:off x="323850" y="836613"/>
            <a:ext cx="8424863" cy="0"/>
          </a:xfrm>
          <a:prstGeom prst="line">
            <a:avLst/>
          </a:prstGeom>
          <a:noFill/>
          <a:ln w="25400">
            <a:solidFill>
              <a:schemeClr val="accent2"/>
            </a:solidFill>
            <a:round/>
            <a:headEnd/>
            <a:tailEnd/>
          </a:ln>
        </p:spPr>
        <p:txBody>
          <a:bodyPr/>
          <a:lstStyle/>
          <a:p>
            <a:endParaRPr lang="en-US"/>
          </a:p>
        </p:txBody>
      </p:sp>
      <p:pic>
        <p:nvPicPr>
          <p:cNvPr id="28679" name="Picture 17" descr="http://opgevenisgeenoptie.tic4.nl/deelnemers/afbeeldingen/Ad6_logo_groot.jpg"/>
          <p:cNvPicPr>
            <a:picLocks noChangeAspect="1" noChangeArrowheads="1"/>
          </p:cNvPicPr>
          <p:nvPr/>
        </p:nvPicPr>
        <p:blipFill>
          <a:blip r:embed="rId3" cstate="print"/>
          <a:srcRect/>
          <a:stretch>
            <a:fillRect/>
          </a:stretch>
        </p:blipFill>
        <p:spPr bwMode="auto">
          <a:xfrm>
            <a:off x="7669213" y="6003925"/>
            <a:ext cx="1439862" cy="854075"/>
          </a:xfrm>
          <a:prstGeom prst="rect">
            <a:avLst/>
          </a:prstGeom>
          <a:noFill/>
          <a:ln w="9525">
            <a:noFill/>
            <a:miter lim="800000"/>
            <a:headEnd/>
            <a:tailEnd/>
          </a:ln>
        </p:spPr>
      </p:pic>
      <p:pic>
        <p:nvPicPr>
          <p:cNvPr id="28680" name="Picture 20"/>
          <p:cNvPicPr>
            <a:picLocks noChangeAspect="1" noChangeArrowheads="1"/>
          </p:cNvPicPr>
          <p:nvPr/>
        </p:nvPicPr>
        <p:blipFill>
          <a:blip r:embed="rId4" cstate="print"/>
          <a:srcRect/>
          <a:stretch>
            <a:fillRect/>
          </a:stretch>
        </p:blipFill>
        <p:spPr bwMode="auto">
          <a:xfrm>
            <a:off x="5473700" y="6038850"/>
            <a:ext cx="2051050" cy="819150"/>
          </a:xfrm>
          <a:prstGeom prst="rect">
            <a:avLst/>
          </a:prstGeom>
          <a:noFill/>
          <a:ln w="9525">
            <a:noFill/>
            <a:miter lim="800000"/>
            <a:headEnd/>
            <a:tailEnd/>
          </a:ln>
        </p:spPr>
      </p:pic>
      <p:sp>
        <p:nvSpPr>
          <p:cNvPr id="28681" name="Text Box 6"/>
          <p:cNvSpPr txBox="1">
            <a:spLocks noChangeArrowheads="1"/>
          </p:cNvSpPr>
          <p:nvPr/>
        </p:nvSpPr>
        <p:spPr bwMode="auto">
          <a:xfrm>
            <a:off x="5292725" y="4292600"/>
            <a:ext cx="3379788" cy="703263"/>
          </a:xfrm>
          <a:prstGeom prst="rect">
            <a:avLst/>
          </a:prstGeom>
          <a:noFill/>
          <a:ln w="9525">
            <a:noFill/>
            <a:miter lim="800000"/>
            <a:headEnd/>
            <a:tailEnd/>
          </a:ln>
        </p:spPr>
        <p:txBody>
          <a:bodyPr wrap="none">
            <a:spAutoFit/>
          </a:bodyPr>
          <a:lstStyle/>
          <a:p>
            <a:pPr>
              <a:spcAft>
                <a:spcPct val="50000"/>
              </a:spcAft>
            </a:pPr>
            <a:r>
              <a:rPr lang="en-US" altLang="en-US" sz="1600" u="sng"/>
              <a:t>Juntendo University (Tokyo, Japan)</a:t>
            </a:r>
          </a:p>
          <a:p>
            <a:pPr>
              <a:spcAft>
                <a:spcPct val="50000"/>
              </a:spcAft>
            </a:pPr>
            <a:r>
              <a:rPr lang="en-US" altLang="en-US" sz="1600"/>
              <a:t>Hideo Yagita (antibodies)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a:solidFill>
                  <a:schemeClr val="tx2"/>
                </a:solidFill>
              </a:rPr>
              <a:t>Established tumors are poorly immunogenic</a:t>
            </a:r>
            <a:endParaRPr lang="nl-NL" altLang="nl-NL" sz="2200">
              <a:solidFill>
                <a:srgbClr val="FF3300"/>
              </a:solidFill>
            </a:endParaRPr>
          </a:p>
        </p:txBody>
      </p:sp>
      <p:sp>
        <p:nvSpPr>
          <p:cNvPr id="6" name="Rectangle 5"/>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4" name="Rectangle 10"/>
          <p:cNvSpPr>
            <a:spLocks noGrp="1" noChangeArrowheads="1"/>
          </p:cNvSpPr>
          <p:nvPr>
            <p:ph type="body" sz="half" idx="2"/>
          </p:nvPr>
        </p:nvSpPr>
        <p:spPr>
          <a:xfrm>
            <a:off x="4611688" y="1423988"/>
            <a:ext cx="4424362" cy="4525962"/>
          </a:xfrm>
        </p:spPr>
        <p:txBody>
          <a:bodyPr/>
          <a:lstStyle/>
          <a:p>
            <a:endParaRPr lang="en-US" altLang="en-US" sz="2000" dirty="0" smtClean="0">
              <a:solidFill>
                <a:schemeClr val="tx1"/>
              </a:solidFill>
            </a:endParaRPr>
          </a:p>
          <a:p>
            <a:endParaRPr lang="en-US" altLang="en-US" sz="2000" dirty="0" smtClean="0">
              <a:solidFill>
                <a:schemeClr val="tx1"/>
              </a:solidFill>
            </a:endParaRPr>
          </a:p>
          <a:p>
            <a:pPr>
              <a:buFontTx/>
              <a:buNone/>
            </a:pPr>
            <a:r>
              <a:rPr lang="en-US" altLang="en-US" sz="2000" u="sng" dirty="0" smtClean="0">
                <a:solidFill>
                  <a:schemeClr val="tx1"/>
                </a:solidFill>
              </a:rPr>
              <a:t>Bottlenecks</a:t>
            </a:r>
          </a:p>
          <a:p>
            <a:pPr>
              <a:buFontTx/>
              <a:buNone/>
            </a:pPr>
            <a:endParaRPr lang="en-US" altLang="en-US" sz="2000" u="sng" dirty="0" smtClean="0">
              <a:solidFill>
                <a:schemeClr val="tx1"/>
              </a:solidFill>
            </a:endParaRPr>
          </a:p>
          <a:p>
            <a:r>
              <a:rPr lang="en-US" altLang="en-US" sz="2000" dirty="0" smtClean="0">
                <a:solidFill>
                  <a:schemeClr val="tx1"/>
                </a:solidFill>
              </a:rPr>
              <a:t>Lack of ‘foreign’ antigens</a:t>
            </a:r>
          </a:p>
          <a:p>
            <a:pPr lvl="1"/>
            <a:r>
              <a:rPr lang="en-US" altLang="en-US" sz="1600" dirty="0" smtClean="0">
                <a:solidFill>
                  <a:schemeClr val="tx1"/>
                </a:solidFill>
              </a:rPr>
              <a:t>T cells do not recognize tumor cells</a:t>
            </a:r>
          </a:p>
          <a:p>
            <a:pPr lvl="1"/>
            <a:endParaRPr lang="en-US" altLang="en-US" sz="1600" dirty="0" smtClean="0">
              <a:solidFill>
                <a:schemeClr val="tx1"/>
              </a:solidFill>
            </a:endParaRPr>
          </a:p>
          <a:p>
            <a:r>
              <a:rPr lang="en-US" altLang="en-US" sz="2000" dirty="0" smtClean="0">
                <a:solidFill>
                  <a:schemeClr val="tx1"/>
                </a:solidFill>
              </a:rPr>
              <a:t>Inhibition CTL activity by tumor / tumor micro-environment</a:t>
            </a:r>
          </a:p>
          <a:p>
            <a:pPr lvl="1"/>
            <a:r>
              <a:rPr lang="en-US" altLang="en-US" sz="1600" dirty="0" smtClean="0">
                <a:solidFill>
                  <a:schemeClr val="tx1"/>
                </a:solidFill>
              </a:rPr>
              <a:t>PD-1 signaling</a:t>
            </a:r>
          </a:p>
          <a:p>
            <a:pPr lvl="1"/>
            <a:r>
              <a:rPr lang="en-US" altLang="en-US" sz="1600" dirty="0" smtClean="0">
                <a:solidFill>
                  <a:schemeClr val="tx1"/>
                </a:solidFill>
              </a:rPr>
              <a:t>MHC I </a:t>
            </a:r>
            <a:r>
              <a:rPr lang="en-US" altLang="en-US" sz="1600" dirty="0" err="1" smtClean="0">
                <a:solidFill>
                  <a:schemeClr val="tx1"/>
                </a:solidFill>
              </a:rPr>
              <a:t>downregulation</a:t>
            </a:r>
            <a:r>
              <a:rPr lang="en-US" altLang="en-US" sz="1600" dirty="0" smtClean="0">
                <a:solidFill>
                  <a:schemeClr val="tx1"/>
                </a:solidFill>
              </a:rPr>
              <a:t> tumor cells</a:t>
            </a:r>
          </a:p>
        </p:txBody>
      </p:sp>
      <p:pic>
        <p:nvPicPr>
          <p:cNvPr id="10245" name="Picture 8" descr="test"/>
          <p:cNvPicPr>
            <a:picLocks noChangeAspect="1" noChangeArrowheads="1"/>
          </p:cNvPicPr>
          <p:nvPr/>
        </p:nvPicPr>
        <p:blipFill>
          <a:blip r:embed="rId3" cstate="print"/>
          <a:srcRect/>
          <a:stretch>
            <a:fillRect/>
          </a:stretch>
        </p:blipFill>
        <p:spPr bwMode="auto">
          <a:xfrm>
            <a:off x="325438" y="1773238"/>
            <a:ext cx="3670300" cy="4032250"/>
          </a:xfrm>
          <a:prstGeom prst="rect">
            <a:avLst/>
          </a:prstGeom>
          <a:noFill/>
          <a:ln w="9525">
            <a:noFill/>
            <a:miter lim="800000"/>
            <a:headEnd/>
            <a:tailEnd/>
          </a:ln>
        </p:spPr>
      </p:pic>
      <p:sp>
        <p:nvSpPr>
          <p:cNvPr id="10246" name="Line 10"/>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7" name="Text Box 6"/>
          <p:cNvSpPr txBox="1">
            <a:spLocks noChangeArrowheads="1"/>
          </p:cNvSpPr>
          <p:nvPr/>
        </p:nvSpPr>
        <p:spPr bwMode="auto">
          <a:xfrm>
            <a:off x="36513" y="6602413"/>
            <a:ext cx="4319587" cy="255587"/>
          </a:xfrm>
          <a:prstGeom prst="rect">
            <a:avLst/>
          </a:prstGeom>
          <a:noFill/>
          <a:ln w="9525">
            <a:noFill/>
            <a:round/>
            <a:headEnd/>
            <a:tailEnd/>
          </a:ln>
        </p:spPr>
        <p:txBody>
          <a:bodyPr lIns="0" tIns="0" rIns="0" bIns="0"/>
          <a:lstStyle/>
          <a:p>
            <a:pPr defTabSz="457200" hangingPunct="0">
              <a:lnSpc>
                <a:spcPct val="93000"/>
              </a:lnSpc>
              <a:buClr>
                <a:srgbClr val="000000"/>
              </a:buClr>
              <a:buSzPct val="45000"/>
              <a:buFont typeface="Wingdings" pitchFamily="2" charset="2"/>
              <a:buNone/>
              <a:tabLst>
                <a:tab pos="723900" algn="l"/>
                <a:tab pos="1447800" algn="l"/>
                <a:tab pos="2171700" algn="l"/>
                <a:tab pos="2895600" algn="l"/>
                <a:tab pos="3619500" algn="l"/>
              </a:tabLst>
            </a:pPr>
            <a:r>
              <a:rPr lang="en-GB" sz="1200" dirty="0" smtClean="0">
                <a:solidFill>
                  <a:srgbClr val="000000"/>
                </a:solidFill>
              </a:rPr>
              <a:t>Inspired by: </a:t>
            </a:r>
            <a:r>
              <a:rPr lang="en-GB" sz="1200" dirty="0" err="1">
                <a:solidFill>
                  <a:srgbClr val="000000"/>
                </a:solidFill>
              </a:rPr>
              <a:t>Grosso</a:t>
            </a:r>
            <a:r>
              <a:rPr lang="en-GB" sz="1200" dirty="0">
                <a:solidFill>
                  <a:srgbClr val="000000"/>
                </a:solidFill>
              </a:rPr>
              <a:t> JF et al. Can Immunity 2013;13:5-18</a:t>
            </a:r>
          </a:p>
        </p:txBody>
      </p:sp>
      <p:sp>
        <p:nvSpPr>
          <p:cNvPr id="8" name="Rectangle 7"/>
          <p:cNvSpPr/>
          <p:nvPr/>
        </p:nvSpPr>
        <p:spPr>
          <a:xfrm>
            <a:off x="1259632" y="1597268"/>
            <a:ext cx="144016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20188" y="2348880"/>
            <a:ext cx="351656" cy="28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18"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T cell-mediated immunotherapy; Signal (1) TCR triggering</a:t>
            </a:r>
            <a:endParaRPr lang="nl-NL" altLang="nl-NL" sz="2200" dirty="0">
              <a:solidFill>
                <a:srgbClr val="FF3300"/>
              </a:solidFill>
            </a:endParaRPr>
          </a:p>
        </p:txBody>
      </p:sp>
      <p:sp>
        <p:nvSpPr>
          <p:cNvPr id="9219" name="Line 7"/>
          <p:cNvSpPr>
            <a:spLocks noChangeShapeType="1"/>
          </p:cNvSpPr>
          <p:nvPr/>
        </p:nvSpPr>
        <p:spPr bwMode="auto">
          <a:xfrm>
            <a:off x="323850" y="1022350"/>
            <a:ext cx="8424863" cy="0"/>
          </a:xfrm>
          <a:prstGeom prst="line">
            <a:avLst/>
          </a:prstGeom>
          <a:noFill/>
          <a:ln w="25400">
            <a:solidFill>
              <a:schemeClr val="accent2"/>
            </a:solidFill>
            <a:round/>
            <a:headEnd/>
            <a:tailEnd/>
          </a:ln>
        </p:spPr>
        <p:txBody>
          <a:bodyPr/>
          <a:lstStyle/>
          <a:p>
            <a:endParaRPr lang="en-US"/>
          </a:p>
        </p:txBody>
      </p:sp>
      <p:pic>
        <p:nvPicPr>
          <p:cNvPr id="9220" name="Picture 8" descr="MHC I.jpg"/>
          <p:cNvPicPr>
            <a:picLocks noChangeAspect="1"/>
          </p:cNvPicPr>
          <p:nvPr/>
        </p:nvPicPr>
        <p:blipFill>
          <a:blip r:embed="rId3" cstate="print"/>
          <a:srcRect/>
          <a:stretch>
            <a:fillRect/>
          </a:stretch>
        </p:blipFill>
        <p:spPr bwMode="auto">
          <a:xfrm>
            <a:off x="539750" y="1646238"/>
            <a:ext cx="7561263"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2" name="Line 7"/>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pic>
        <p:nvPicPr>
          <p:cNvPr id="10243" name="Picture 9" descr="CD8 TIL.jpg"/>
          <p:cNvPicPr>
            <a:picLocks noChangeAspect="1"/>
          </p:cNvPicPr>
          <p:nvPr/>
        </p:nvPicPr>
        <p:blipFill>
          <a:blip r:embed="rId3" cstate="print"/>
          <a:srcRect/>
          <a:stretch>
            <a:fillRect/>
          </a:stretch>
        </p:blipFill>
        <p:spPr bwMode="auto">
          <a:xfrm>
            <a:off x="717550" y="2060575"/>
            <a:ext cx="5942013" cy="4032250"/>
          </a:xfrm>
          <a:prstGeom prst="rect">
            <a:avLst/>
          </a:prstGeom>
          <a:noFill/>
          <a:ln w="9525">
            <a:noFill/>
            <a:miter lim="800000"/>
            <a:headEnd/>
            <a:tailEnd/>
          </a:ln>
        </p:spPr>
      </p:pic>
      <p:sp>
        <p:nvSpPr>
          <p:cNvPr id="10244" name="TextBox 10"/>
          <p:cNvSpPr txBox="1">
            <a:spLocks noChangeArrowheads="1"/>
          </p:cNvSpPr>
          <p:nvPr/>
        </p:nvSpPr>
        <p:spPr bwMode="auto">
          <a:xfrm>
            <a:off x="900113" y="1979613"/>
            <a:ext cx="517525" cy="369887"/>
          </a:xfrm>
          <a:prstGeom prst="rect">
            <a:avLst/>
          </a:prstGeom>
          <a:noFill/>
          <a:ln w="9525">
            <a:noFill/>
            <a:miter lim="800000"/>
            <a:headEnd/>
            <a:tailEnd/>
          </a:ln>
        </p:spPr>
        <p:txBody>
          <a:bodyPr wrap="none">
            <a:spAutoFit/>
          </a:bodyPr>
          <a:lstStyle/>
          <a:p>
            <a:r>
              <a:rPr lang="en-US" u="sng"/>
              <a:t>TIL</a:t>
            </a:r>
          </a:p>
        </p:txBody>
      </p:sp>
      <p:sp>
        <p:nvSpPr>
          <p:cNvPr id="10245" name="TextBox 5"/>
          <p:cNvSpPr txBox="1">
            <a:spLocks noChangeArrowheads="1"/>
          </p:cNvSpPr>
          <p:nvPr/>
        </p:nvSpPr>
        <p:spPr bwMode="auto">
          <a:xfrm>
            <a:off x="869950" y="2005013"/>
            <a:ext cx="731838" cy="369887"/>
          </a:xfrm>
          <a:prstGeom prst="rect">
            <a:avLst/>
          </a:prstGeom>
          <a:solidFill>
            <a:schemeClr val="bg1"/>
          </a:solidFill>
          <a:ln w="9525">
            <a:noFill/>
            <a:miter lim="800000"/>
            <a:headEnd/>
            <a:tailEnd/>
          </a:ln>
        </p:spPr>
        <p:txBody>
          <a:bodyPr wrap="none">
            <a:spAutoFit/>
          </a:bodyPr>
          <a:lstStyle/>
          <a:p>
            <a:r>
              <a:rPr lang="en-US"/>
              <a:t>T cell</a:t>
            </a:r>
          </a:p>
        </p:txBody>
      </p:sp>
      <p:sp>
        <p:nvSpPr>
          <p:cNvPr id="10246" name="TextBox 6"/>
          <p:cNvSpPr txBox="1">
            <a:spLocks noChangeArrowheads="1"/>
          </p:cNvSpPr>
          <p:nvPr/>
        </p:nvSpPr>
        <p:spPr bwMode="auto">
          <a:xfrm>
            <a:off x="4356100" y="2852738"/>
            <a:ext cx="2582863" cy="646112"/>
          </a:xfrm>
          <a:prstGeom prst="rect">
            <a:avLst/>
          </a:prstGeom>
          <a:solidFill>
            <a:schemeClr val="bg1"/>
          </a:solidFill>
          <a:ln w="9525">
            <a:noFill/>
            <a:miter lim="800000"/>
            <a:headEnd/>
            <a:tailEnd/>
          </a:ln>
        </p:spPr>
        <p:txBody>
          <a:bodyPr wrap="none">
            <a:spAutoFit/>
          </a:bodyPr>
          <a:lstStyle/>
          <a:p>
            <a:r>
              <a:rPr lang="en-US"/>
              <a:t>Co-stimulatory receptor</a:t>
            </a:r>
          </a:p>
          <a:p>
            <a:r>
              <a:rPr lang="en-US"/>
              <a:t>e.g. CD137 (4-1BB)</a:t>
            </a:r>
          </a:p>
        </p:txBody>
      </p:sp>
      <p:sp>
        <p:nvSpPr>
          <p:cNvPr id="10247" name="TextBox 7"/>
          <p:cNvSpPr txBox="1">
            <a:spLocks noChangeArrowheads="1"/>
          </p:cNvSpPr>
          <p:nvPr/>
        </p:nvSpPr>
        <p:spPr bwMode="auto">
          <a:xfrm>
            <a:off x="4427538" y="4724400"/>
            <a:ext cx="2468562" cy="647700"/>
          </a:xfrm>
          <a:prstGeom prst="rect">
            <a:avLst/>
          </a:prstGeom>
          <a:solidFill>
            <a:schemeClr val="bg1"/>
          </a:solidFill>
          <a:ln w="9525">
            <a:noFill/>
            <a:miter lim="800000"/>
            <a:headEnd/>
            <a:tailEnd/>
          </a:ln>
        </p:spPr>
        <p:txBody>
          <a:bodyPr wrap="none">
            <a:spAutoFit/>
          </a:bodyPr>
          <a:lstStyle/>
          <a:p>
            <a:r>
              <a:rPr lang="en-US"/>
              <a:t>Co-inhibitory receptor </a:t>
            </a:r>
          </a:p>
          <a:p>
            <a:r>
              <a:rPr lang="en-US"/>
              <a:t>e.g. PD-1, CTLA-4</a:t>
            </a:r>
          </a:p>
        </p:txBody>
      </p:sp>
      <p:sp>
        <p:nvSpPr>
          <p:cNvPr id="10248"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T cell-mediated immunotherapy; Signal (2) co-stimulation</a:t>
            </a:r>
            <a:endParaRPr lang="nl-NL" altLang="nl-NL" sz="2200" dirty="0">
              <a:solidFill>
                <a:srgbClr val="FF33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266" name="Picture 7" descr="release the brake1.jpg"/>
          <p:cNvPicPr>
            <a:picLocks noChangeAspect="1"/>
          </p:cNvPicPr>
          <p:nvPr/>
        </p:nvPicPr>
        <p:blipFill>
          <a:blip r:embed="rId3" cstate="print"/>
          <a:srcRect/>
          <a:stretch>
            <a:fillRect/>
          </a:stretch>
        </p:blipFill>
        <p:spPr bwMode="auto">
          <a:xfrm>
            <a:off x="539750" y="1008063"/>
            <a:ext cx="6624638" cy="4941887"/>
          </a:xfrm>
          <a:prstGeom prst="rect">
            <a:avLst/>
          </a:prstGeom>
          <a:noFill/>
          <a:ln w="9525">
            <a:noFill/>
            <a:miter lim="800000"/>
            <a:headEnd/>
            <a:tailEnd/>
          </a:ln>
        </p:spPr>
      </p:pic>
      <p:sp>
        <p:nvSpPr>
          <p:cNvPr id="11267"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Antibody-based immune-modulation</a:t>
            </a:r>
            <a:endParaRPr lang="nl-NL" altLang="nl-NL" sz="2200" dirty="0">
              <a:solidFill>
                <a:srgbClr val="FF3300"/>
              </a:solidFill>
            </a:endParaRPr>
          </a:p>
        </p:txBody>
      </p:sp>
      <p:sp>
        <p:nvSpPr>
          <p:cNvPr id="11268" name="Line 7"/>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6" name="TextBox 5"/>
          <p:cNvSpPr txBox="1"/>
          <p:nvPr/>
        </p:nvSpPr>
        <p:spPr>
          <a:xfrm>
            <a:off x="3347864" y="5662989"/>
            <a:ext cx="1787669" cy="646331"/>
          </a:xfrm>
          <a:prstGeom prst="rect">
            <a:avLst/>
          </a:prstGeom>
          <a:noFill/>
        </p:spPr>
        <p:txBody>
          <a:bodyPr wrap="none" rtlCol="0">
            <a:spAutoFit/>
          </a:bodyPr>
          <a:lstStyle/>
          <a:p>
            <a:r>
              <a:rPr lang="en-US" dirty="0" err="1" smtClean="0"/>
              <a:t>Pembrolizumab</a:t>
            </a:r>
            <a:endParaRPr lang="en-US" dirty="0" smtClean="0"/>
          </a:p>
          <a:p>
            <a:r>
              <a:rPr lang="en-US" dirty="0" err="1" smtClean="0"/>
              <a:t>Nivolumab</a:t>
            </a:r>
            <a:endParaRPr lang="en-US" dirty="0"/>
          </a:p>
        </p:txBody>
      </p:sp>
      <p:sp>
        <p:nvSpPr>
          <p:cNvPr id="7" name="TextBox 6"/>
          <p:cNvSpPr txBox="1"/>
          <p:nvPr/>
        </p:nvSpPr>
        <p:spPr>
          <a:xfrm>
            <a:off x="5796136" y="5661248"/>
            <a:ext cx="1300356" cy="369332"/>
          </a:xfrm>
          <a:prstGeom prst="rect">
            <a:avLst/>
          </a:prstGeom>
          <a:noFill/>
        </p:spPr>
        <p:txBody>
          <a:bodyPr wrap="none" rtlCol="0">
            <a:spAutoFit/>
          </a:bodyPr>
          <a:lstStyle/>
          <a:p>
            <a:r>
              <a:rPr lang="en-US" dirty="0" err="1" smtClean="0"/>
              <a:t>Ipilimumab</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8" descr="press the gas.jpg"/>
          <p:cNvPicPr>
            <a:picLocks noChangeAspect="1"/>
          </p:cNvPicPr>
          <p:nvPr/>
        </p:nvPicPr>
        <p:blipFill>
          <a:blip r:embed="rId3" cstate="print"/>
          <a:srcRect/>
          <a:stretch>
            <a:fillRect/>
          </a:stretch>
        </p:blipFill>
        <p:spPr bwMode="auto">
          <a:xfrm>
            <a:off x="912813" y="1484313"/>
            <a:ext cx="5603875" cy="4824412"/>
          </a:xfrm>
          <a:prstGeom prst="rect">
            <a:avLst/>
          </a:prstGeom>
          <a:noFill/>
          <a:ln w="9525">
            <a:noFill/>
            <a:miter lim="800000"/>
            <a:headEnd/>
            <a:tailEnd/>
          </a:ln>
        </p:spPr>
      </p:pic>
      <p:sp>
        <p:nvSpPr>
          <p:cNvPr id="12291"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Antibody-based immune-modulation</a:t>
            </a:r>
            <a:endParaRPr lang="nl-NL" altLang="nl-NL" sz="2200" dirty="0">
              <a:solidFill>
                <a:srgbClr val="FF3300"/>
              </a:solidFill>
            </a:endParaRPr>
          </a:p>
        </p:txBody>
      </p:sp>
      <p:sp>
        <p:nvSpPr>
          <p:cNvPr id="12292" name="Line 7"/>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5" name="Rectangle 4"/>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50825" y="260350"/>
            <a:ext cx="8893175" cy="576263"/>
          </a:xfrm>
          <a:prstGeom prst="rect">
            <a:avLst/>
          </a:prstGeom>
          <a:noFill/>
          <a:ln w="9525">
            <a:noFill/>
            <a:miter lim="800000"/>
            <a:headEnd/>
            <a:tailEnd/>
          </a:ln>
        </p:spPr>
        <p:txBody>
          <a:bodyPr anchor="ctr"/>
          <a:lstStyle/>
          <a:p>
            <a:pPr marL="342900" indent="-342900"/>
            <a:r>
              <a:rPr lang="nl-NL" altLang="nl-NL" sz="2200" dirty="0">
                <a:solidFill>
                  <a:schemeClr val="tx2"/>
                </a:solidFill>
              </a:rPr>
              <a:t>Antibody-based immune-modulation</a:t>
            </a:r>
            <a:endParaRPr lang="nl-NL" altLang="nl-NL" sz="2200" dirty="0">
              <a:solidFill>
                <a:srgbClr val="FF3300"/>
              </a:solidFill>
            </a:endParaRPr>
          </a:p>
        </p:txBody>
      </p:sp>
      <p:sp>
        <p:nvSpPr>
          <p:cNvPr id="13315" name="Rectangle 5"/>
          <p:cNvSpPr>
            <a:spLocks noChangeArrowheads="1"/>
          </p:cNvSpPr>
          <p:nvPr/>
        </p:nvSpPr>
        <p:spPr bwMode="auto">
          <a:xfrm>
            <a:off x="2411413" y="5373688"/>
            <a:ext cx="1008062" cy="287337"/>
          </a:xfrm>
          <a:prstGeom prst="rect">
            <a:avLst/>
          </a:prstGeom>
          <a:solidFill>
            <a:schemeClr val="bg1"/>
          </a:solidFill>
          <a:ln w="9525">
            <a:noFill/>
            <a:miter lim="800000"/>
            <a:headEnd/>
            <a:tailEnd/>
          </a:ln>
        </p:spPr>
        <p:txBody>
          <a:bodyPr wrap="none" anchor="ctr"/>
          <a:lstStyle/>
          <a:p>
            <a:endParaRPr lang="en-US"/>
          </a:p>
        </p:txBody>
      </p:sp>
      <p:sp>
        <p:nvSpPr>
          <p:cNvPr id="13316" name="Rectangle 6"/>
          <p:cNvSpPr>
            <a:spLocks noChangeArrowheads="1"/>
          </p:cNvSpPr>
          <p:nvPr/>
        </p:nvSpPr>
        <p:spPr bwMode="auto">
          <a:xfrm>
            <a:off x="3851275" y="3213100"/>
            <a:ext cx="1800225" cy="287338"/>
          </a:xfrm>
          <a:prstGeom prst="rect">
            <a:avLst/>
          </a:prstGeom>
          <a:solidFill>
            <a:schemeClr val="bg1"/>
          </a:solidFill>
          <a:ln w="9525">
            <a:noFill/>
            <a:miter lim="800000"/>
            <a:headEnd/>
            <a:tailEnd/>
          </a:ln>
        </p:spPr>
        <p:txBody>
          <a:bodyPr wrap="none" anchor="ctr"/>
          <a:lstStyle/>
          <a:p>
            <a:endParaRPr lang="en-US"/>
          </a:p>
        </p:txBody>
      </p:sp>
      <p:sp>
        <p:nvSpPr>
          <p:cNvPr id="13317" name="Rectangle 7"/>
          <p:cNvSpPr>
            <a:spLocks noChangeArrowheads="1"/>
          </p:cNvSpPr>
          <p:nvPr/>
        </p:nvSpPr>
        <p:spPr bwMode="auto">
          <a:xfrm>
            <a:off x="2843213" y="6237288"/>
            <a:ext cx="1584325" cy="620712"/>
          </a:xfrm>
          <a:prstGeom prst="rect">
            <a:avLst/>
          </a:prstGeom>
          <a:solidFill>
            <a:schemeClr val="bg1"/>
          </a:solidFill>
          <a:ln w="9525">
            <a:noFill/>
            <a:miter lim="800000"/>
            <a:headEnd/>
            <a:tailEnd/>
          </a:ln>
        </p:spPr>
        <p:txBody>
          <a:bodyPr wrap="none" anchor="ctr"/>
          <a:lstStyle/>
          <a:p>
            <a:endParaRPr lang="en-US"/>
          </a:p>
        </p:txBody>
      </p:sp>
      <p:sp>
        <p:nvSpPr>
          <p:cNvPr id="13318" name="Rectangle 8"/>
          <p:cNvSpPr>
            <a:spLocks noChangeArrowheads="1"/>
          </p:cNvSpPr>
          <p:nvPr/>
        </p:nvSpPr>
        <p:spPr bwMode="auto">
          <a:xfrm>
            <a:off x="4356100" y="3716338"/>
            <a:ext cx="2087563" cy="28892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3319" name="Rectangle 9"/>
          <p:cNvSpPr>
            <a:spLocks noChangeArrowheads="1"/>
          </p:cNvSpPr>
          <p:nvPr/>
        </p:nvSpPr>
        <p:spPr bwMode="auto">
          <a:xfrm>
            <a:off x="4356100" y="3933825"/>
            <a:ext cx="1800225" cy="358775"/>
          </a:xfrm>
          <a:prstGeom prst="rect">
            <a:avLst/>
          </a:prstGeom>
          <a:solidFill>
            <a:schemeClr val="bg1"/>
          </a:solidFill>
          <a:ln w="9525">
            <a:solidFill>
              <a:schemeClr val="bg1"/>
            </a:solidFill>
            <a:miter lim="800000"/>
            <a:headEnd/>
            <a:tailEnd/>
          </a:ln>
        </p:spPr>
        <p:txBody>
          <a:bodyPr wrap="none" anchor="ctr"/>
          <a:lstStyle/>
          <a:p>
            <a:endParaRPr lang="en-US"/>
          </a:p>
        </p:txBody>
      </p:sp>
      <p:grpSp>
        <p:nvGrpSpPr>
          <p:cNvPr id="2" name="Group 13"/>
          <p:cNvGrpSpPr>
            <a:grpSpLocks/>
          </p:cNvGrpSpPr>
          <p:nvPr/>
        </p:nvGrpSpPr>
        <p:grpSpPr bwMode="auto">
          <a:xfrm>
            <a:off x="1706563" y="1049338"/>
            <a:ext cx="4954587" cy="5967412"/>
            <a:chOff x="1706230" y="1048630"/>
            <a:chExt cx="4954920" cy="5968120"/>
          </a:xfrm>
        </p:grpSpPr>
        <p:pic>
          <p:nvPicPr>
            <p:cNvPr id="13328" name="Picture 3" descr="Ab-based immunotherapy"/>
            <p:cNvPicPr>
              <a:picLocks noChangeAspect="1" noChangeArrowheads="1"/>
            </p:cNvPicPr>
            <p:nvPr/>
          </p:nvPicPr>
          <p:blipFill>
            <a:blip r:embed="rId3" cstate="print"/>
            <a:srcRect/>
            <a:stretch>
              <a:fillRect/>
            </a:stretch>
          </p:blipFill>
          <p:spPr bwMode="auto">
            <a:xfrm>
              <a:off x="1758950" y="1082675"/>
              <a:ext cx="4902200" cy="5934075"/>
            </a:xfrm>
            <a:prstGeom prst="rect">
              <a:avLst/>
            </a:prstGeom>
            <a:noFill/>
            <a:ln w="9525">
              <a:noFill/>
              <a:miter lim="800000"/>
              <a:headEnd/>
              <a:tailEnd/>
            </a:ln>
          </p:spPr>
        </p:pic>
        <p:pic>
          <p:nvPicPr>
            <p:cNvPr id="13329" name="Picture 11" descr="tumor1.jpg"/>
            <p:cNvPicPr>
              <a:picLocks noChangeAspect="1"/>
            </p:cNvPicPr>
            <p:nvPr/>
          </p:nvPicPr>
          <p:blipFill>
            <a:blip r:embed="rId4" cstate="print"/>
            <a:srcRect/>
            <a:stretch>
              <a:fillRect/>
            </a:stretch>
          </p:blipFill>
          <p:spPr bwMode="auto">
            <a:xfrm>
              <a:off x="1706230" y="1048630"/>
              <a:ext cx="2366248" cy="2249312"/>
            </a:xfrm>
            <a:prstGeom prst="rect">
              <a:avLst/>
            </a:prstGeom>
            <a:noFill/>
            <a:ln w="9525">
              <a:noFill/>
              <a:miter lim="800000"/>
              <a:headEnd/>
              <a:tailEnd/>
            </a:ln>
          </p:spPr>
        </p:pic>
      </p:grpSp>
      <p:sp>
        <p:nvSpPr>
          <p:cNvPr id="16" name="Rectangle 15"/>
          <p:cNvSpPr/>
          <p:nvPr/>
        </p:nvSpPr>
        <p:spPr>
          <a:xfrm>
            <a:off x="4356100" y="1052513"/>
            <a:ext cx="3240088" cy="208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2" name="Line 7"/>
          <p:cNvSpPr>
            <a:spLocks noChangeShapeType="1"/>
          </p:cNvSpPr>
          <p:nvPr/>
        </p:nvSpPr>
        <p:spPr bwMode="auto">
          <a:xfrm>
            <a:off x="323850" y="1052513"/>
            <a:ext cx="8424863" cy="0"/>
          </a:xfrm>
          <a:prstGeom prst="line">
            <a:avLst/>
          </a:prstGeom>
          <a:noFill/>
          <a:ln w="25400">
            <a:solidFill>
              <a:schemeClr val="accent2"/>
            </a:solidFill>
            <a:round/>
            <a:headEnd/>
            <a:tailEnd/>
          </a:ln>
        </p:spPr>
        <p:txBody>
          <a:bodyPr/>
          <a:lstStyle/>
          <a:p>
            <a:endParaRPr lang="en-US"/>
          </a:p>
        </p:txBody>
      </p:sp>
      <p:sp>
        <p:nvSpPr>
          <p:cNvPr id="17" name="Rectangle 16"/>
          <p:cNvSpPr/>
          <p:nvPr/>
        </p:nvSpPr>
        <p:spPr>
          <a:xfrm>
            <a:off x="6516688" y="2852738"/>
            <a:ext cx="647700" cy="143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6156325" y="3979863"/>
            <a:ext cx="647700" cy="100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5940425" y="4508500"/>
            <a:ext cx="6477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urved Up Arrow 13"/>
          <p:cNvSpPr/>
          <p:nvPr/>
        </p:nvSpPr>
        <p:spPr>
          <a:xfrm rot="13657935">
            <a:off x="3940969" y="2024856"/>
            <a:ext cx="4060825" cy="14398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327" name="TextBox 12"/>
          <p:cNvSpPr txBox="1">
            <a:spLocks noChangeArrowheads="1"/>
          </p:cNvSpPr>
          <p:nvPr/>
        </p:nvSpPr>
        <p:spPr bwMode="auto">
          <a:xfrm>
            <a:off x="6804025" y="2133600"/>
            <a:ext cx="712788" cy="400050"/>
          </a:xfrm>
          <a:prstGeom prst="rect">
            <a:avLst/>
          </a:prstGeom>
          <a:noFill/>
          <a:ln w="9525">
            <a:noFill/>
            <a:miter lim="800000"/>
            <a:headEnd/>
            <a:tailEnd/>
          </a:ln>
        </p:spPr>
        <p:txBody>
          <a:bodyPr wrap="none">
            <a:spAutoFit/>
          </a:bodyPr>
          <a:lstStyle/>
          <a:p>
            <a:r>
              <a:rPr lang="en-US" sz="2000"/>
              <a:t>KILL</a:t>
            </a:r>
          </a:p>
        </p:txBody>
      </p:sp>
      <p:sp>
        <p:nvSpPr>
          <p:cNvPr id="20" name="Rectangle 19"/>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3851920" y="3212976"/>
            <a:ext cx="72008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40010" y="5404748"/>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3851275" y="3213100"/>
            <a:ext cx="1800225" cy="287338"/>
          </a:xfrm>
          <a:prstGeom prst="rect">
            <a:avLst/>
          </a:prstGeom>
          <a:solidFill>
            <a:schemeClr val="bg1"/>
          </a:solidFill>
          <a:ln w="9525">
            <a:noFill/>
            <a:miter lim="800000"/>
            <a:headEnd/>
            <a:tailEnd/>
          </a:ln>
        </p:spPr>
        <p:txBody>
          <a:bodyPr wrap="none" anchor="ctr"/>
          <a:lstStyle/>
          <a:p>
            <a:endParaRPr lang="en-US"/>
          </a:p>
        </p:txBody>
      </p:sp>
      <p:sp>
        <p:nvSpPr>
          <p:cNvPr id="14339" name="Rectangle 8"/>
          <p:cNvSpPr>
            <a:spLocks noChangeArrowheads="1"/>
          </p:cNvSpPr>
          <p:nvPr/>
        </p:nvSpPr>
        <p:spPr bwMode="auto">
          <a:xfrm>
            <a:off x="4356100" y="3716338"/>
            <a:ext cx="2087563" cy="28892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340" name="Rectangle 9"/>
          <p:cNvSpPr>
            <a:spLocks noChangeArrowheads="1"/>
          </p:cNvSpPr>
          <p:nvPr/>
        </p:nvSpPr>
        <p:spPr bwMode="auto">
          <a:xfrm>
            <a:off x="4356100" y="3933825"/>
            <a:ext cx="1800225" cy="3587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341" name="Rectangle 3"/>
          <p:cNvSpPr>
            <a:spLocks noChangeArrowheads="1"/>
          </p:cNvSpPr>
          <p:nvPr/>
        </p:nvSpPr>
        <p:spPr bwMode="auto">
          <a:xfrm>
            <a:off x="0" y="333375"/>
            <a:ext cx="9144000" cy="1582738"/>
          </a:xfrm>
          <a:prstGeom prst="rect">
            <a:avLst/>
          </a:prstGeom>
          <a:noFill/>
          <a:ln w="9525">
            <a:noFill/>
            <a:miter lim="800000"/>
            <a:headEnd/>
            <a:tailEnd/>
          </a:ln>
        </p:spPr>
        <p:txBody>
          <a:bodyPr/>
          <a:lstStyle/>
          <a:p>
            <a:pPr marL="342900" indent="-342900">
              <a:spcBef>
                <a:spcPct val="20000"/>
              </a:spcBef>
              <a:buFontTx/>
              <a:buChar char="•"/>
            </a:pPr>
            <a:endParaRPr lang="en-US" sz="2400"/>
          </a:p>
          <a:p>
            <a:pPr marL="342900" indent="-342900" algn="ctr">
              <a:spcBef>
                <a:spcPct val="20000"/>
              </a:spcBef>
            </a:pPr>
            <a:r>
              <a:rPr lang="en-US" sz="2400" u="sng"/>
              <a:t>Problem:</a:t>
            </a:r>
          </a:p>
          <a:p>
            <a:pPr marL="342900" indent="-342900" algn="ctr">
              <a:spcBef>
                <a:spcPct val="20000"/>
              </a:spcBef>
            </a:pPr>
            <a:r>
              <a:rPr lang="en-US" sz="2400"/>
              <a:t>Immunotherapy as single-agent promising, but sub-optimal</a:t>
            </a:r>
          </a:p>
          <a:p>
            <a:pPr marL="342900" indent="-342900" algn="ctr">
              <a:spcBef>
                <a:spcPct val="20000"/>
              </a:spcBef>
              <a:buFontTx/>
              <a:buChar char="•"/>
            </a:pPr>
            <a:endParaRPr lang="en-US" sz="2000" i="1">
              <a:solidFill>
                <a:srgbClr val="C0C0C0"/>
              </a:solidFill>
            </a:endParaRPr>
          </a:p>
        </p:txBody>
      </p:sp>
      <p:sp>
        <p:nvSpPr>
          <p:cNvPr id="14342" name="Rectangle 5"/>
          <p:cNvSpPr>
            <a:spLocks noChangeArrowheads="1"/>
          </p:cNvSpPr>
          <p:nvPr/>
        </p:nvSpPr>
        <p:spPr bwMode="auto">
          <a:xfrm>
            <a:off x="4633913" y="4859338"/>
            <a:ext cx="1008062" cy="287337"/>
          </a:xfrm>
          <a:prstGeom prst="rect">
            <a:avLst/>
          </a:prstGeom>
          <a:solidFill>
            <a:schemeClr val="bg1"/>
          </a:solidFill>
          <a:ln w="9525">
            <a:noFill/>
            <a:miter lim="800000"/>
            <a:headEnd/>
            <a:tailEnd/>
          </a:ln>
        </p:spPr>
        <p:txBody>
          <a:bodyPr wrap="none" anchor="ctr"/>
          <a:lstStyle/>
          <a:p>
            <a:endParaRPr lang="en-US"/>
          </a:p>
        </p:txBody>
      </p:sp>
      <p:sp>
        <p:nvSpPr>
          <p:cNvPr id="15" name="Rectangle 2"/>
          <p:cNvSpPr txBox="1">
            <a:spLocks noChangeArrowheads="1"/>
          </p:cNvSpPr>
          <p:nvPr/>
        </p:nvSpPr>
        <p:spPr bwMode="auto">
          <a:xfrm>
            <a:off x="2381250" y="4384675"/>
            <a:ext cx="4429125" cy="628650"/>
          </a:xfrm>
          <a:prstGeom prst="rect">
            <a:avLst/>
          </a:prstGeom>
          <a:noFill/>
          <a:ln w="9525">
            <a:noFill/>
            <a:miter lim="800000"/>
            <a:headEnd/>
            <a:tailEnd/>
          </a:ln>
        </p:spPr>
        <p:txBody>
          <a:bodyPr anchor="ctr"/>
          <a:lstStyle/>
          <a:p>
            <a:pPr algn="ctr">
              <a:defRPr/>
            </a:pPr>
            <a:r>
              <a:rPr lang="en-US" sz="3200" kern="0" dirty="0">
                <a:solidFill>
                  <a:srgbClr val="FF0000"/>
                </a:solidFill>
                <a:latin typeface="+mj-lt"/>
                <a:ea typeface="+mj-ea"/>
                <a:cs typeface="+mj-cs"/>
              </a:rPr>
              <a:t>‘Radio-immunotherapy’</a:t>
            </a:r>
          </a:p>
        </p:txBody>
      </p:sp>
      <p:sp>
        <p:nvSpPr>
          <p:cNvPr id="8" name="Rectangle 3"/>
          <p:cNvSpPr>
            <a:spLocks noChangeArrowheads="1"/>
          </p:cNvSpPr>
          <p:nvPr/>
        </p:nvSpPr>
        <p:spPr bwMode="auto">
          <a:xfrm>
            <a:off x="1588" y="1660525"/>
            <a:ext cx="9144000" cy="2055813"/>
          </a:xfrm>
          <a:prstGeom prst="rect">
            <a:avLst/>
          </a:prstGeom>
          <a:noFill/>
          <a:ln w="9525">
            <a:noFill/>
            <a:miter lim="800000"/>
            <a:headEnd/>
            <a:tailEnd/>
          </a:ln>
        </p:spPr>
        <p:txBody>
          <a:bodyPr/>
          <a:lstStyle/>
          <a:p>
            <a:pPr marL="342900" indent="-342900">
              <a:spcBef>
                <a:spcPct val="20000"/>
              </a:spcBef>
              <a:buFontTx/>
              <a:buChar char="•"/>
            </a:pPr>
            <a:endParaRPr lang="en-US" sz="2400"/>
          </a:p>
          <a:p>
            <a:pPr marL="800100" lvl="1" indent="-342900" algn="ctr">
              <a:spcBef>
                <a:spcPct val="20000"/>
              </a:spcBef>
              <a:buFontTx/>
              <a:buChar char="•"/>
            </a:pPr>
            <a:endParaRPr lang="en-US" sz="2400"/>
          </a:p>
          <a:p>
            <a:pPr marL="342900" indent="-342900" algn="ctr">
              <a:spcBef>
                <a:spcPct val="20000"/>
              </a:spcBef>
            </a:pPr>
            <a:r>
              <a:rPr lang="en-US" sz="2400" u="sng"/>
              <a:t>Solution:</a:t>
            </a:r>
          </a:p>
          <a:p>
            <a:pPr marL="342900" indent="-342900" algn="ctr">
              <a:spcBef>
                <a:spcPct val="20000"/>
              </a:spcBef>
            </a:pPr>
            <a:r>
              <a:rPr lang="en-US" sz="2400"/>
              <a:t>Combine immunotherapy with radiotherapy</a:t>
            </a:r>
          </a:p>
          <a:p>
            <a:pPr marL="342900" indent="-342900" algn="ctr">
              <a:spcBef>
                <a:spcPct val="20000"/>
              </a:spcBef>
              <a:buFontTx/>
              <a:buChar char="•"/>
            </a:pPr>
            <a:endParaRPr lang="en-US" sz="2000" i="1">
              <a:solidFill>
                <a:srgbClr val="C0C0C0"/>
              </a:solidFill>
            </a:endParaRPr>
          </a:p>
        </p:txBody>
      </p:sp>
      <p:sp>
        <p:nvSpPr>
          <p:cNvPr id="9" name="Rectangle 8"/>
          <p:cNvSpPr/>
          <p:nvPr/>
        </p:nvSpPr>
        <p:spPr>
          <a:xfrm>
            <a:off x="6372225" y="5157788"/>
            <a:ext cx="2771775"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7"/>
</p:tagLst>
</file>

<file path=ppt/tags/tag2.xml><?xml version="1.0" encoding="utf-8"?>
<p:tagLst xmlns:a="http://schemas.openxmlformats.org/drawingml/2006/main" xmlns:r="http://schemas.openxmlformats.org/officeDocument/2006/relationships" xmlns:p="http://schemas.openxmlformats.org/presentationml/2006/main">
  <p:tag name="TIMING" val="|12.8"/>
</p:tagLst>
</file>

<file path=ppt/tags/tag3.xml><?xml version="1.0" encoding="utf-8"?>
<p:tagLst xmlns:a="http://schemas.openxmlformats.org/drawingml/2006/main" xmlns:r="http://schemas.openxmlformats.org/officeDocument/2006/relationships" xmlns:p="http://schemas.openxmlformats.org/presentationml/2006/main">
  <p:tag name="TIMING" val="|10.8|8.7"/>
</p:tagLst>
</file>

<file path=ppt/tags/tag4.xml><?xml version="1.0" encoding="utf-8"?>
<p:tagLst xmlns:a="http://schemas.openxmlformats.org/drawingml/2006/main" xmlns:r="http://schemas.openxmlformats.org/officeDocument/2006/relationships" xmlns:p="http://schemas.openxmlformats.org/presentationml/2006/main">
  <p:tag name="TIMING" val="|14.5"/>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13.8"/>
</p:tagLst>
</file>

<file path=ppt/tags/tag8.xml><?xml version="1.0" encoding="utf-8"?>
<p:tagLst xmlns:a="http://schemas.openxmlformats.org/drawingml/2006/main" xmlns:r="http://schemas.openxmlformats.org/officeDocument/2006/relationships" xmlns:p="http://schemas.openxmlformats.org/presentationml/2006/main">
  <p:tag name="TIMING" val="|78.9"/>
</p:tagLst>
</file>

<file path=ppt/theme/theme1.xml><?xml version="1.0" encoding="utf-8"?>
<a:theme xmlns:a="http://schemas.openxmlformats.org/drawingml/2006/main" name="default">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Template>
  <TotalTime>4901</TotalTime>
  <Words>2400</Words>
  <Application>Microsoft Office PowerPoint</Application>
  <PresentationFormat>On-screen Show (4:3)</PresentationFormat>
  <Paragraphs>274</Paragraphs>
  <Slides>27</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default</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NKI-AVL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Marco Niënhaus</dc:creator>
  <cp:lastModifiedBy>omics</cp:lastModifiedBy>
  <cp:revision>194</cp:revision>
  <cp:lastPrinted>2015-04-22T06:53:42Z</cp:lastPrinted>
  <dcterms:created xsi:type="dcterms:W3CDTF">2013-01-15T11:12:58Z</dcterms:created>
  <dcterms:modified xsi:type="dcterms:W3CDTF">2015-08-04T12:01:20Z</dcterms:modified>
</cp:coreProperties>
</file>