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52"/>
  </p:notesMasterIdLst>
  <p:sldIdLst>
    <p:sldId id="367" r:id="rId2"/>
    <p:sldId id="368" r:id="rId3"/>
    <p:sldId id="256" r:id="rId4"/>
    <p:sldId id="257" r:id="rId5"/>
    <p:sldId id="262" r:id="rId6"/>
    <p:sldId id="263" r:id="rId7"/>
    <p:sldId id="264" r:id="rId8"/>
    <p:sldId id="268" r:id="rId9"/>
    <p:sldId id="360" r:id="rId10"/>
    <p:sldId id="341" r:id="rId11"/>
    <p:sldId id="361" r:id="rId12"/>
    <p:sldId id="362" r:id="rId13"/>
    <p:sldId id="345" r:id="rId14"/>
    <p:sldId id="346" r:id="rId15"/>
    <p:sldId id="342" r:id="rId16"/>
    <p:sldId id="270" r:id="rId17"/>
    <p:sldId id="347" r:id="rId18"/>
    <p:sldId id="338" r:id="rId19"/>
    <p:sldId id="333" r:id="rId20"/>
    <p:sldId id="336" r:id="rId21"/>
    <p:sldId id="337" r:id="rId22"/>
    <p:sldId id="335" r:id="rId23"/>
    <p:sldId id="365" r:id="rId24"/>
    <p:sldId id="363" r:id="rId25"/>
    <p:sldId id="366" r:id="rId26"/>
    <p:sldId id="280" r:id="rId27"/>
    <p:sldId id="324" r:id="rId28"/>
    <p:sldId id="325" r:id="rId29"/>
    <p:sldId id="326" r:id="rId30"/>
    <p:sldId id="278" r:id="rId31"/>
    <p:sldId id="281" r:id="rId32"/>
    <p:sldId id="283" r:id="rId33"/>
    <p:sldId id="282" r:id="rId34"/>
    <p:sldId id="364" r:id="rId35"/>
    <p:sldId id="302" r:id="rId36"/>
    <p:sldId id="348" r:id="rId37"/>
    <p:sldId id="350" r:id="rId38"/>
    <p:sldId id="351" r:id="rId39"/>
    <p:sldId id="354" r:id="rId40"/>
    <p:sldId id="355" r:id="rId41"/>
    <p:sldId id="357" r:id="rId42"/>
    <p:sldId id="358" r:id="rId43"/>
    <p:sldId id="359" r:id="rId44"/>
    <p:sldId id="316" r:id="rId45"/>
    <p:sldId id="317" r:id="rId46"/>
    <p:sldId id="318" r:id="rId47"/>
    <p:sldId id="352" r:id="rId48"/>
    <p:sldId id="353" r:id="rId49"/>
    <p:sldId id="323" r:id="rId50"/>
    <p:sldId id="369" r:id="rId51"/>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4275898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33789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00277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339624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257770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678352469"/>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86CB4B4D-7CA3-9044-876B-883B54F8677D}" type="slidenum">
              <a:rPr lang="lv-LV" smtClean="0"/>
              <a:t>‹#›</a:t>
            </a:fld>
            <a:endParaRPr lang="lv-LV"/>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50055"/>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3920127393"/>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86CB4B4D-7CA3-9044-876B-883B54F8677D}" type="slidenum">
              <a:rPr lang="lv-LV" smtClean="0"/>
              <a:t>‹#›</a:t>
            </a:fld>
            <a:endParaRPr lang="lv-LV"/>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183997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268548553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358324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27474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4202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41705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73746016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8/11/2015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71254627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8/11/2015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5103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8/11/2015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3436009069"/>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313421954"/>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lvl="0"/>
            <a:fld id="{86CB4B4D-7CA3-9044-876B-883B54F8677D}" type="slidenum">
              <a:rPr lang="lv-LV" smtClean="0"/>
              <a:t>‹#›</a:t>
            </a:fld>
            <a:endParaRPr lang="lv-LV"/>
          </a:p>
        </p:txBody>
      </p:sp>
    </p:spTree>
    <p:extLst>
      <p:ext uri="{BB962C8B-B14F-4D97-AF65-F5344CB8AC3E}">
        <p14:creationId xmlns:p14="http://schemas.microsoft.com/office/powerpoint/2010/main" val="2828560511"/>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8/11/2015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lvl="0"/>
            <a:fld id="{86CB4B4D-7CA3-9044-876B-883B54F8677D}" type="slidenum">
              <a:rPr lang="lv-LV" smtClean="0"/>
              <a:t>‹#›</a:t>
            </a:fld>
            <a:endParaRPr lang="lv-LV"/>
          </a:p>
        </p:txBody>
      </p:sp>
    </p:spTree>
    <p:extLst>
      <p:ext uri="{BB962C8B-B14F-4D97-AF65-F5344CB8AC3E}">
        <p14:creationId xmlns:p14="http://schemas.microsoft.com/office/powerpoint/2010/main" val="128746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108" y="160647"/>
            <a:ext cx="6589199" cy="1280890"/>
          </a:xfrm>
        </p:spPr>
        <p:txBody>
          <a:bodyPr/>
          <a:lstStyle/>
          <a:p>
            <a:r>
              <a:rPr lang="en-US" dirty="0" smtClean="0"/>
              <a:t/>
            </a:r>
            <a:br>
              <a:rPr lang="en-US" dirty="0" smtClean="0"/>
            </a:br>
            <a:r>
              <a:rPr lang="en-US" b="1" dirty="0" smtClean="0"/>
              <a:t>About OMICS Group</a:t>
            </a:r>
            <a:endParaRPr lang="en-US" b="1" dirty="0"/>
          </a:p>
        </p:txBody>
      </p:sp>
      <p:sp>
        <p:nvSpPr>
          <p:cNvPr id="3" name="Content Placeholder 2"/>
          <p:cNvSpPr>
            <a:spLocks noGrp="1"/>
          </p:cNvSpPr>
          <p:nvPr>
            <p:ph idx="1"/>
          </p:nvPr>
        </p:nvSpPr>
        <p:spPr>
          <a:xfrm>
            <a:off x="613775" y="1365337"/>
            <a:ext cx="8217074" cy="4947781"/>
          </a:xfrm>
        </p:spPr>
        <p:txBody>
          <a:bodyPr>
            <a:noAutofit/>
          </a:bodyPr>
          <a:lstStyle/>
          <a:p>
            <a:pPr marL="0" indent="0" algn="just">
              <a:buNone/>
            </a:pPr>
            <a:r>
              <a:rPr lang="en-US" sz="2000" dirty="0"/>
              <a:t>OMICS Group is an amalgamation of </a:t>
            </a:r>
            <a:r>
              <a:rPr lang="en-US" sz="2000" dirty="0">
                <a:hlinkClick r:id="rId2"/>
              </a:rPr>
              <a:t>Open Access </a:t>
            </a:r>
            <a:r>
              <a:rPr lang="en-US" sz="2000" dirty="0" smtClean="0">
                <a:hlinkClick r:id="rId2"/>
              </a:rPr>
              <a:t>Publications</a:t>
            </a:r>
            <a:r>
              <a:rPr lang="en-US" sz="2000" dirty="0" smtClean="0"/>
              <a:t> </a:t>
            </a:r>
            <a:r>
              <a:rPr lang="en-US" sz="2000" dirty="0"/>
              <a:t>and worldwide international science conferences and events. Established in the year 2007 with the sole aim of making the information on Sciences and technology ‘Open Access’, OMICS Group publishes 500 online open access </a:t>
            </a:r>
            <a:r>
              <a:rPr lang="en-US" sz="2000" dirty="0">
                <a:hlinkClick r:id="rId3"/>
              </a:rPr>
              <a:t>scholarly journals </a:t>
            </a:r>
            <a:r>
              <a:rPr lang="en-US" sz="2000" dirty="0"/>
              <a:t>in all aspects </a:t>
            </a:r>
            <a:r>
              <a:rPr lang="en-US" sz="2000" dirty="0" smtClean="0"/>
              <a:t>of Science, Engineering, Management </a:t>
            </a:r>
            <a:r>
              <a:rPr lang="en-US" sz="2000" dirty="0"/>
              <a:t>and Technology </a:t>
            </a:r>
            <a:r>
              <a:rPr lang="en-US" sz="2000" dirty="0" smtClean="0"/>
              <a:t>journals. </a:t>
            </a:r>
            <a:r>
              <a:rPr lang="en-US" sz="2000"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a:hlinkClick r:id="rId4"/>
              </a:rPr>
              <a:t>International conferences</a:t>
            </a:r>
            <a:r>
              <a:rPr lang="en-US" sz="2000"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415911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lIns="0" tIns="0" rIns="0" bIns="0">
            <a:normAutofit/>
          </a:bodyPr>
          <a:lstStyle/>
          <a:p>
            <a:pPr lvl="0">
              <a:defRPr sz="1800"/>
            </a:pPr>
            <a:r>
              <a:rPr lang="lv-LV" sz="4000" dirty="0"/>
              <a:t>Dermatophytes</a:t>
            </a:r>
            <a:endParaRPr sz="4000" dirty="0"/>
          </a:p>
        </p:txBody>
      </p:sp>
      <p:sp>
        <p:nvSpPr>
          <p:cNvPr id="89" name="Shape 89"/>
          <p:cNvSpPr>
            <a:spLocks noGrp="1"/>
          </p:cNvSpPr>
          <p:nvPr>
            <p:ph idx="1"/>
          </p:nvPr>
        </p:nvSpPr>
        <p:spPr>
          <a:xfrm>
            <a:off x="1942415" y="2070226"/>
            <a:ext cx="6591985" cy="3777622"/>
          </a:xfrm>
          <a:prstGeom prst="rect">
            <a:avLst/>
          </a:prstGeom>
        </p:spPr>
        <p:txBody>
          <a:bodyPr>
            <a:normAutofit/>
          </a:bodyPr>
          <a:lstStyle/>
          <a:p>
            <a:pPr>
              <a:spcBef>
                <a:spcPts val="0"/>
              </a:spcBef>
              <a:defRPr sz="1800"/>
            </a:pPr>
            <a:r>
              <a:rPr lang="en-US" sz="2000" dirty="0" err="1" smtClean="0">
                <a:ea typeface="Verdana"/>
                <a:cs typeface="Verdana"/>
                <a:sym typeface="Verdana"/>
              </a:rPr>
              <a:t>Dermatophytes</a:t>
            </a:r>
            <a:r>
              <a:rPr lang="en-US" sz="2000" dirty="0" smtClean="0">
                <a:ea typeface="Verdana"/>
                <a:cs typeface="Verdana"/>
                <a:sym typeface="Verdana"/>
              </a:rPr>
              <a:t> </a:t>
            </a:r>
            <a:r>
              <a:rPr lang="en-US" sz="2000" dirty="0">
                <a:ea typeface="Verdana"/>
                <a:cs typeface="Verdana"/>
                <a:sym typeface="Verdana"/>
              </a:rPr>
              <a:t>are </a:t>
            </a:r>
            <a:r>
              <a:rPr lang="en-US" sz="2000" b="1" dirty="0">
                <a:ea typeface="Verdana"/>
                <a:cs typeface="Verdana"/>
                <a:sym typeface="Verdana"/>
              </a:rPr>
              <a:t>fungi</a:t>
            </a:r>
            <a:r>
              <a:rPr lang="en-US" sz="2000" dirty="0">
                <a:ea typeface="Verdana"/>
                <a:cs typeface="Verdana"/>
                <a:sym typeface="Verdana"/>
              </a:rPr>
              <a:t> that can cause infections of the skin, hair, and nails due to their ability to utilize keratin. </a:t>
            </a:r>
            <a:endParaRPr lang="lv-LV" sz="2000" dirty="0" smtClean="0">
              <a:ea typeface="Verdana"/>
              <a:cs typeface="Verdana"/>
              <a:sym typeface="Verdana"/>
            </a:endParaRPr>
          </a:p>
          <a:p>
            <a:pPr>
              <a:spcBef>
                <a:spcPts val="0"/>
              </a:spcBef>
              <a:defRPr sz="1800"/>
            </a:pPr>
            <a:r>
              <a:rPr lang="en-US" sz="2000" dirty="0" smtClean="0">
                <a:ea typeface="Verdana"/>
                <a:cs typeface="Verdana"/>
                <a:sym typeface="Verdana"/>
              </a:rPr>
              <a:t>They </a:t>
            </a:r>
            <a:r>
              <a:rPr lang="en-US" sz="2000" dirty="0">
                <a:ea typeface="Verdana"/>
                <a:cs typeface="Verdana"/>
                <a:sym typeface="Verdana"/>
              </a:rPr>
              <a:t>require keratin for nutrition and must live on stratum </a:t>
            </a:r>
            <a:r>
              <a:rPr lang="en-US" sz="2000" dirty="0" err="1">
                <a:ea typeface="Verdana"/>
                <a:cs typeface="Verdana"/>
                <a:sym typeface="Verdana"/>
              </a:rPr>
              <a:t>corneum</a:t>
            </a:r>
            <a:r>
              <a:rPr lang="en-US" sz="2000" dirty="0">
                <a:ea typeface="Verdana"/>
                <a:cs typeface="Verdana"/>
                <a:sym typeface="Verdana"/>
              </a:rPr>
              <a:t>, hair, or nails to survive. </a:t>
            </a:r>
            <a:endParaRPr lang="lv-LV" sz="2000" dirty="0" smtClean="0">
              <a:ea typeface="Verdana"/>
              <a:cs typeface="Verdana"/>
              <a:sym typeface="Verdana"/>
            </a:endParaRPr>
          </a:p>
          <a:p>
            <a:pPr>
              <a:spcBef>
                <a:spcPts val="0"/>
              </a:spcBef>
              <a:defRPr sz="1800"/>
            </a:pPr>
            <a:r>
              <a:rPr lang="en-US" sz="2000" dirty="0" smtClean="0">
                <a:ea typeface="Verdana"/>
                <a:cs typeface="Verdana"/>
                <a:sym typeface="Verdana"/>
              </a:rPr>
              <a:t>The </a:t>
            </a:r>
            <a:r>
              <a:rPr lang="en-US" sz="2000" dirty="0">
                <a:ea typeface="Verdana"/>
                <a:cs typeface="Verdana"/>
                <a:sym typeface="Verdana"/>
              </a:rPr>
              <a:t>organisms colonize the keratin tissues and inflammation is caused by host response to metabolic by-products. </a:t>
            </a:r>
            <a:endParaRPr lang="lv-LV" sz="2000" dirty="0" smtClean="0">
              <a:ea typeface="Verdana"/>
              <a:cs typeface="Verdana"/>
              <a:sym typeface="Verdana"/>
            </a:endParaRPr>
          </a:p>
          <a:p>
            <a:pPr>
              <a:spcBef>
                <a:spcPts val="0"/>
              </a:spcBef>
              <a:defRPr sz="1800"/>
            </a:pPr>
            <a:r>
              <a:rPr lang="en-US" sz="2000" dirty="0" smtClean="0">
                <a:ea typeface="Verdana"/>
                <a:cs typeface="Verdana"/>
                <a:sym typeface="Verdana"/>
              </a:rPr>
              <a:t>These </a:t>
            </a:r>
            <a:r>
              <a:rPr lang="en-US" sz="2000" dirty="0">
                <a:ea typeface="Verdana"/>
                <a:cs typeface="Verdana"/>
                <a:sym typeface="Verdana"/>
              </a:rPr>
              <a:t>infections are known as </a:t>
            </a:r>
            <a:r>
              <a:rPr lang="en-US" sz="2000" b="1" dirty="0">
                <a:ea typeface="Verdana"/>
                <a:cs typeface="Verdana"/>
                <a:sym typeface="Verdana"/>
              </a:rPr>
              <a:t>ringworm</a:t>
            </a:r>
            <a:r>
              <a:rPr lang="en-US" sz="2000" dirty="0">
                <a:ea typeface="Verdana"/>
                <a:cs typeface="Verdana"/>
                <a:sym typeface="Verdana"/>
              </a:rPr>
              <a:t> or </a:t>
            </a:r>
            <a:r>
              <a:rPr lang="en-US" sz="2000" b="1" dirty="0" err="1">
                <a:ea typeface="Verdana"/>
                <a:cs typeface="Verdana"/>
                <a:sym typeface="Verdana"/>
              </a:rPr>
              <a:t>tinea</a:t>
            </a:r>
            <a:r>
              <a:rPr lang="en-US" sz="2000" dirty="0">
                <a:ea typeface="Verdana"/>
                <a:cs typeface="Verdana"/>
                <a:sym typeface="Verdana"/>
              </a:rPr>
              <a:t>, in association with the infected body part.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382202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lIns="0" tIns="0" rIns="0" bIns="0">
            <a:normAutofit/>
          </a:bodyPr>
          <a:lstStyle/>
          <a:p>
            <a:pPr lvl="0">
              <a:defRPr sz="1800"/>
            </a:pPr>
            <a:r>
              <a:rPr lang="lv-LV" sz="4000" dirty="0"/>
              <a:t>Dermatophytes</a:t>
            </a:r>
            <a:endParaRPr sz="4000" dirty="0"/>
          </a:p>
        </p:txBody>
      </p:sp>
      <p:sp>
        <p:nvSpPr>
          <p:cNvPr id="89" name="Shape 89"/>
          <p:cNvSpPr>
            <a:spLocks noGrp="1"/>
          </p:cNvSpPr>
          <p:nvPr>
            <p:ph idx="1"/>
          </p:nvPr>
        </p:nvSpPr>
        <p:spPr>
          <a:xfrm>
            <a:off x="1942415" y="2070225"/>
            <a:ext cx="6884714" cy="4457323"/>
          </a:xfrm>
          <a:prstGeom prst="rect">
            <a:avLst/>
          </a:prstGeom>
        </p:spPr>
        <p:txBody>
          <a:bodyPr>
            <a:normAutofit/>
          </a:bodyPr>
          <a:lstStyle/>
          <a:p>
            <a:pPr>
              <a:spcBef>
                <a:spcPts val="0"/>
              </a:spcBef>
              <a:defRPr sz="1800"/>
            </a:pPr>
            <a:r>
              <a:rPr lang="en-US" sz="2000" dirty="0" smtClean="0">
                <a:ea typeface="Verdana"/>
                <a:cs typeface="Verdana"/>
                <a:sym typeface="Verdana"/>
              </a:rPr>
              <a:t>The </a:t>
            </a:r>
            <a:r>
              <a:rPr lang="en-US" sz="2000" dirty="0" err="1">
                <a:ea typeface="Verdana"/>
                <a:cs typeface="Verdana"/>
                <a:sym typeface="Verdana"/>
              </a:rPr>
              <a:t>dermatophytes</a:t>
            </a:r>
            <a:r>
              <a:rPr lang="en-US" sz="2000" dirty="0">
                <a:ea typeface="Verdana"/>
                <a:cs typeface="Verdana"/>
                <a:sym typeface="Verdana"/>
              </a:rPr>
              <a:t> consist of three genera</a:t>
            </a:r>
            <a:r>
              <a:rPr lang="en-US" sz="2000" dirty="0" smtClean="0">
                <a:ea typeface="Verdana"/>
                <a:cs typeface="Verdana"/>
                <a:sym typeface="Verdana"/>
              </a:rPr>
              <a:t>:</a:t>
            </a:r>
            <a:endParaRPr lang="lv-LV" sz="2000" dirty="0" smtClean="0">
              <a:ea typeface="Verdana"/>
              <a:cs typeface="Verdana"/>
              <a:sym typeface="Verdana"/>
            </a:endParaRPr>
          </a:p>
          <a:p>
            <a:pPr>
              <a:spcBef>
                <a:spcPts val="0"/>
              </a:spcBef>
              <a:defRPr sz="1800"/>
            </a:pPr>
            <a:endParaRPr lang="lv-LV" sz="800" dirty="0" smtClean="0">
              <a:ea typeface="Verdana"/>
              <a:cs typeface="Verdana"/>
              <a:sym typeface="Verdana"/>
            </a:endParaRPr>
          </a:p>
          <a:p>
            <a:pPr lvl="1">
              <a:spcBef>
                <a:spcPts val="0"/>
              </a:spcBef>
              <a:defRPr sz="1800"/>
            </a:pPr>
            <a:r>
              <a:rPr lang="en-US" u="sng" dirty="0" err="1" smtClean="0">
                <a:ea typeface="Verdana"/>
                <a:cs typeface="Verdana"/>
                <a:sym typeface="Verdana"/>
              </a:rPr>
              <a:t>Epidermophyton</a:t>
            </a:r>
            <a:r>
              <a:rPr lang="en-US" dirty="0" smtClean="0">
                <a:ea typeface="Verdana"/>
                <a:cs typeface="Verdana"/>
                <a:sym typeface="Verdana"/>
              </a:rPr>
              <a:t> </a:t>
            </a:r>
            <a:r>
              <a:rPr lang="en-US" dirty="0">
                <a:ea typeface="Verdana"/>
                <a:cs typeface="Verdana"/>
                <a:sym typeface="Verdana"/>
              </a:rPr>
              <a:t>produces only </a:t>
            </a:r>
            <a:r>
              <a:rPr lang="en-US" dirty="0" err="1">
                <a:ea typeface="Verdana"/>
                <a:cs typeface="Verdana"/>
                <a:sym typeface="Verdana"/>
              </a:rPr>
              <a:t>macroconidia</a:t>
            </a:r>
            <a:r>
              <a:rPr lang="en-US" dirty="0">
                <a:ea typeface="Verdana"/>
                <a:cs typeface="Verdana"/>
                <a:sym typeface="Verdana"/>
              </a:rPr>
              <a:t>, no </a:t>
            </a:r>
            <a:r>
              <a:rPr lang="en-US" dirty="0" err="1">
                <a:ea typeface="Verdana"/>
                <a:cs typeface="Verdana"/>
                <a:sym typeface="Verdana"/>
              </a:rPr>
              <a:t>microconidia</a:t>
            </a:r>
            <a:r>
              <a:rPr lang="en-US" dirty="0">
                <a:ea typeface="Verdana"/>
                <a:cs typeface="Verdana"/>
                <a:sym typeface="Verdana"/>
              </a:rPr>
              <a:t> and consists of 2 species, one of which is a pathogen.</a:t>
            </a:r>
          </a:p>
          <a:p>
            <a:pPr lvl="1">
              <a:spcBef>
                <a:spcPts val="0"/>
              </a:spcBef>
              <a:defRPr sz="1800"/>
            </a:pPr>
            <a:r>
              <a:rPr lang="en-US" u="sng" dirty="0" err="1" smtClean="0">
                <a:ea typeface="Verdana"/>
                <a:cs typeface="Verdana"/>
                <a:sym typeface="Verdana"/>
              </a:rPr>
              <a:t>Microsporum</a:t>
            </a:r>
            <a:r>
              <a:rPr lang="en-US" dirty="0" smtClean="0">
                <a:ea typeface="Verdana"/>
                <a:cs typeface="Verdana"/>
                <a:sym typeface="Verdana"/>
              </a:rPr>
              <a:t> </a:t>
            </a:r>
            <a:r>
              <a:rPr lang="en-US" dirty="0">
                <a:ea typeface="Verdana"/>
                <a:cs typeface="Verdana"/>
                <a:sym typeface="Verdana"/>
              </a:rPr>
              <a:t>- </a:t>
            </a:r>
            <a:r>
              <a:rPr lang="lv-LV" dirty="0" smtClean="0">
                <a:ea typeface="Verdana"/>
                <a:cs typeface="Verdana"/>
                <a:sym typeface="Verdana"/>
              </a:rPr>
              <a:t>b</a:t>
            </a:r>
            <a:r>
              <a:rPr lang="en-US" dirty="0" err="1" smtClean="0">
                <a:ea typeface="Verdana"/>
                <a:cs typeface="Verdana"/>
                <a:sym typeface="Verdana"/>
              </a:rPr>
              <a:t>oth</a:t>
            </a:r>
            <a:r>
              <a:rPr lang="en-US" dirty="0" smtClean="0">
                <a:ea typeface="Verdana"/>
                <a:cs typeface="Verdana"/>
                <a:sym typeface="Verdana"/>
              </a:rPr>
              <a:t> </a:t>
            </a:r>
            <a:r>
              <a:rPr lang="en-US" dirty="0" err="1">
                <a:ea typeface="Verdana"/>
                <a:cs typeface="Verdana"/>
                <a:sym typeface="Verdana"/>
              </a:rPr>
              <a:t>microconidia</a:t>
            </a:r>
            <a:r>
              <a:rPr lang="en-US" dirty="0">
                <a:ea typeface="Verdana"/>
                <a:cs typeface="Verdana"/>
                <a:sym typeface="Verdana"/>
              </a:rPr>
              <a:t> and rough-walled </a:t>
            </a:r>
            <a:r>
              <a:rPr lang="en-US" dirty="0" err="1">
                <a:ea typeface="Verdana"/>
                <a:cs typeface="Verdana"/>
                <a:sym typeface="Verdana"/>
              </a:rPr>
              <a:t>macroconidia</a:t>
            </a:r>
            <a:r>
              <a:rPr lang="en-US" dirty="0">
                <a:ea typeface="Verdana"/>
                <a:cs typeface="Verdana"/>
                <a:sym typeface="Verdana"/>
              </a:rPr>
              <a:t> characterize </a:t>
            </a:r>
            <a:r>
              <a:rPr lang="en-US" dirty="0" err="1">
                <a:ea typeface="Verdana"/>
                <a:cs typeface="Verdana"/>
                <a:sym typeface="Verdana"/>
              </a:rPr>
              <a:t>Microsporum</a:t>
            </a:r>
            <a:r>
              <a:rPr lang="en-US" dirty="0">
                <a:ea typeface="Verdana"/>
                <a:cs typeface="Verdana"/>
                <a:sym typeface="Verdana"/>
              </a:rPr>
              <a:t> species. There are 19 described species but only 9 are involved in human or animal infections.</a:t>
            </a:r>
          </a:p>
          <a:p>
            <a:pPr lvl="1">
              <a:spcBef>
                <a:spcPts val="0"/>
              </a:spcBef>
              <a:defRPr sz="1800"/>
            </a:pPr>
            <a:r>
              <a:rPr lang="en-US" u="sng" dirty="0" err="1" smtClean="0">
                <a:ea typeface="Verdana"/>
                <a:cs typeface="Verdana"/>
                <a:sym typeface="Verdana"/>
              </a:rPr>
              <a:t>Trichophyton</a:t>
            </a:r>
            <a:r>
              <a:rPr lang="en-US" dirty="0" smtClean="0">
                <a:ea typeface="Verdana"/>
                <a:cs typeface="Verdana"/>
                <a:sym typeface="Verdana"/>
              </a:rPr>
              <a:t> </a:t>
            </a:r>
            <a:r>
              <a:rPr lang="en-US" dirty="0">
                <a:ea typeface="Verdana"/>
                <a:cs typeface="Verdana"/>
                <a:sym typeface="Verdana"/>
              </a:rPr>
              <a:t>- </a:t>
            </a:r>
            <a:r>
              <a:rPr lang="en-US" dirty="0" smtClean="0">
                <a:ea typeface="Verdana"/>
                <a:cs typeface="Verdana"/>
                <a:sym typeface="Verdana"/>
              </a:rPr>
              <a:t>the </a:t>
            </a:r>
            <a:r>
              <a:rPr lang="en-US" dirty="0" err="1" smtClean="0">
                <a:ea typeface="Verdana"/>
                <a:cs typeface="Verdana"/>
                <a:sym typeface="Verdana"/>
              </a:rPr>
              <a:t>macroconidia</a:t>
            </a:r>
            <a:r>
              <a:rPr lang="en-US" dirty="0" smtClean="0">
                <a:ea typeface="Verdana"/>
                <a:cs typeface="Verdana"/>
                <a:sym typeface="Verdana"/>
              </a:rPr>
              <a:t> of </a:t>
            </a:r>
            <a:r>
              <a:rPr lang="en-US" dirty="0" err="1" smtClean="0">
                <a:ea typeface="Verdana"/>
                <a:cs typeface="Verdana"/>
                <a:sym typeface="Verdana"/>
              </a:rPr>
              <a:t>Trichophyton</a:t>
            </a:r>
            <a:r>
              <a:rPr lang="en-US" dirty="0" smtClean="0">
                <a:ea typeface="Verdana"/>
                <a:cs typeface="Verdana"/>
                <a:sym typeface="Verdana"/>
              </a:rPr>
              <a:t> species are smooth-walled. There </a:t>
            </a:r>
            <a:r>
              <a:rPr lang="en-US" dirty="0">
                <a:ea typeface="Verdana"/>
                <a:cs typeface="Verdana"/>
                <a:sym typeface="Verdana"/>
              </a:rPr>
              <a:t>are 22 species, most causing infections in humans or animals.</a:t>
            </a:r>
          </a:p>
          <a:p>
            <a:pPr>
              <a:spcBef>
                <a:spcPts val="0"/>
              </a:spcBef>
              <a:defRPr sz="1800"/>
            </a:pPr>
            <a:endParaRPr lang="en-US" sz="2000" dirty="0">
              <a:ea typeface="Verdana"/>
              <a:cs typeface="Verdana"/>
              <a:sym typeface="Verdana"/>
            </a:endParaRPr>
          </a:p>
          <a:p>
            <a:pPr>
              <a:spcBef>
                <a:spcPts val="0"/>
              </a:spcBef>
              <a:defRPr sz="1800"/>
            </a:pPr>
            <a:endParaRPr lang="lv-LV" sz="2000" dirty="0" smtClean="0">
              <a:ea typeface="Verdana"/>
              <a:cs typeface="Verdana"/>
              <a:sym typeface="Verdan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107422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lIns="0" tIns="0" rIns="0" bIns="0">
            <a:normAutofit/>
          </a:bodyPr>
          <a:lstStyle/>
          <a:p>
            <a:pPr lvl="0">
              <a:defRPr sz="1800"/>
            </a:pPr>
            <a:r>
              <a:rPr lang="lv-LV" sz="4000" dirty="0"/>
              <a:t>Dermatophytes</a:t>
            </a:r>
            <a:endParaRPr sz="4000" dirty="0"/>
          </a:p>
        </p:txBody>
      </p:sp>
      <p:sp>
        <p:nvSpPr>
          <p:cNvPr id="89" name="Shape 89"/>
          <p:cNvSpPr>
            <a:spLocks noGrp="1"/>
          </p:cNvSpPr>
          <p:nvPr>
            <p:ph idx="1"/>
          </p:nvPr>
        </p:nvSpPr>
        <p:spPr>
          <a:xfrm>
            <a:off x="1649686" y="1845398"/>
            <a:ext cx="6884714" cy="4457323"/>
          </a:xfrm>
          <a:prstGeom prst="rect">
            <a:avLst/>
          </a:prstGeom>
        </p:spPr>
        <p:txBody>
          <a:bodyPr>
            <a:normAutofit/>
          </a:bodyPr>
          <a:lstStyle/>
          <a:p>
            <a:pPr>
              <a:spcBef>
                <a:spcPts val="0"/>
              </a:spcBef>
              <a:defRPr sz="1800"/>
            </a:pPr>
            <a:r>
              <a:rPr lang="en-US" sz="2000" dirty="0" smtClean="0">
                <a:ea typeface="Verdana"/>
                <a:cs typeface="Verdana"/>
                <a:sym typeface="Verdana"/>
              </a:rPr>
              <a:t>The </a:t>
            </a:r>
            <a:r>
              <a:rPr lang="en-US" sz="2000" dirty="0" err="1">
                <a:ea typeface="Verdana"/>
                <a:cs typeface="Verdana"/>
                <a:sym typeface="Verdana"/>
              </a:rPr>
              <a:t>dermatophytes</a:t>
            </a:r>
            <a:r>
              <a:rPr lang="en-US" sz="2000" dirty="0">
                <a:ea typeface="Verdana"/>
                <a:cs typeface="Verdana"/>
                <a:sym typeface="Verdana"/>
              </a:rPr>
              <a:t> </a:t>
            </a:r>
            <a:r>
              <a:rPr lang="en-US" sz="2000" dirty="0" smtClean="0">
                <a:ea typeface="Verdana"/>
                <a:cs typeface="Verdana"/>
                <a:sym typeface="Verdana"/>
              </a:rPr>
              <a:t>are </a:t>
            </a:r>
            <a:r>
              <a:rPr lang="en-US" sz="2000" dirty="0">
                <a:ea typeface="Verdana"/>
                <a:cs typeface="Verdana"/>
                <a:sym typeface="Verdana"/>
              </a:rPr>
              <a:t>classified as </a:t>
            </a:r>
            <a:r>
              <a:rPr lang="en-US" sz="2000" dirty="0" err="1">
                <a:ea typeface="Verdana"/>
                <a:cs typeface="Verdana"/>
                <a:sym typeface="Verdana"/>
              </a:rPr>
              <a:t>anthropophilic</a:t>
            </a:r>
            <a:r>
              <a:rPr lang="en-US" sz="2000" dirty="0">
                <a:ea typeface="Verdana"/>
                <a:cs typeface="Verdana"/>
                <a:sym typeface="Verdana"/>
              </a:rPr>
              <a:t>, zoophilic or </a:t>
            </a:r>
            <a:r>
              <a:rPr lang="en-US" sz="2000" dirty="0" err="1">
                <a:ea typeface="Verdana"/>
                <a:cs typeface="Verdana"/>
                <a:sym typeface="Verdana"/>
              </a:rPr>
              <a:t>geophilic</a:t>
            </a:r>
            <a:r>
              <a:rPr lang="en-US" sz="2000" dirty="0">
                <a:ea typeface="Verdana"/>
                <a:cs typeface="Verdana"/>
                <a:sym typeface="Verdana"/>
              </a:rPr>
              <a:t> according to their normal </a:t>
            </a:r>
            <a:r>
              <a:rPr lang="en-US" sz="2000" dirty="0" smtClean="0">
                <a:ea typeface="Verdana"/>
                <a:cs typeface="Verdana"/>
                <a:sym typeface="Verdana"/>
              </a:rPr>
              <a:t>habitat</a:t>
            </a:r>
            <a:r>
              <a:rPr lang="lv-LV" sz="2000" dirty="0" smtClean="0">
                <a:ea typeface="Verdana"/>
                <a:cs typeface="Verdana"/>
                <a:sym typeface="Verdana"/>
              </a:rPr>
              <a:t>:</a:t>
            </a:r>
          </a:p>
          <a:p>
            <a:pPr lvl="1">
              <a:spcBef>
                <a:spcPts val="0"/>
              </a:spcBef>
              <a:defRPr sz="1800"/>
            </a:pPr>
            <a:r>
              <a:rPr lang="en-US" u="sng" dirty="0" err="1">
                <a:ea typeface="Verdana"/>
                <a:cs typeface="Verdana"/>
                <a:sym typeface="Verdana"/>
              </a:rPr>
              <a:t>Anthropophilic</a:t>
            </a:r>
            <a:r>
              <a:rPr lang="en-US" dirty="0">
                <a:ea typeface="Verdana"/>
                <a:cs typeface="Verdana"/>
                <a:sym typeface="Verdana"/>
              </a:rPr>
              <a:t> </a:t>
            </a:r>
            <a:r>
              <a:rPr lang="en-US" dirty="0" smtClean="0">
                <a:ea typeface="Verdana"/>
                <a:cs typeface="Verdana"/>
                <a:sym typeface="Verdana"/>
              </a:rPr>
              <a:t>are </a:t>
            </a:r>
            <a:r>
              <a:rPr lang="en-US" dirty="0">
                <a:ea typeface="Verdana"/>
                <a:cs typeface="Verdana"/>
                <a:sym typeface="Verdana"/>
              </a:rPr>
              <a:t>restricted to human hosts and produce a mild, chronic inflammation.</a:t>
            </a:r>
          </a:p>
          <a:p>
            <a:pPr lvl="1">
              <a:spcBef>
                <a:spcPts val="0"/>
              </a:spcBef>
              <a:defRPr sz="1800"/>
            </a:pPr>
            <a:r>
              <a:rPr lang="en-US" u="sng" dirty="0">
                <a:ea typeface="Verdana"/>
                <a:cs typeface="Verdana"/>
                <a:sym typeface="Verdana"/>
              </a:rPr>
              <a:t>Zoophilic</a:t>
            </a:r>
            <a:r>
              <a:rPr lang="en-US" dirty="0">
                <a:ea typeface="Verdana"/>
                <a:cs typeface="Verdana"/>
                <a:sym typeface="Verdana"/>
              </a:rPr>
              <a:t> organisms are found primarily in animals and cause marked inflammatory reactions in humans who have contact with infected cats, dogs, cattle, horses, birds, or other animals. This is followed by a rapid termination of the infection.</a:t>
            </a:r>
          </a:p>
          <a:p>
            <a:pPr lvl="1">
              <a:spcBef>
                <a:spcPts val="0"/>
              </a:spcBef>
              <a:defRPr sz="1800"/>
            </a:pPr>
            <a:r>
              <a:rPr lang="en-US" u="sng" dirty="0" err="1">
                <a:ea typeface="Verdana"/>
                <a:cs typeface="Verdana"/>
                <a:sym typeface="Verdana"/>
              </a:rPr>
              <a:t>Geophilic</a:t>
            </a:r>
            <a:r>
              <a:rPr lang="en-US" dirty="0">
                <a:ea typeface="Verdana"/>
                <a:cs typeface="Verdana"/>
                <a:sym typeface="Verdana"/>
              </a:rPr>
              <a:t> species are usually recovered from the soil but occasionally infect humans and animals. They cause a marked inflammatory reaction, which limits the spread of the infection and may lead to a spontaneous cure but may also leave scars.</a:t>
            </a:r>
          </a:p>
          <a:p>
            <a:pPr marL="0" indent="0">
              <a:spcBef>
                <a:spcPts val="0"/>
              </a:spcBef>
              <a:buNone/>
              <a:defRPr sz="1800"/>
            </a:pPr>
            <a:endParaRPr lang="en-US" sz="2000" dirty="0">
              <a:ea typeface="Verdana"/>
              <a:cs typeface="Verdana"/>
              <a:sym typeface="Verdana"/>
            </a:endParaRPr>
          </a:p>
          <a:p>
            <a:pPr>
              <a:spcBef>
                <a:spcPts val="0"/>
              </a:spcBef>
              <a:defRPr sz="1800"/>
            </a:pPr>
            <a:endParaRPr lang="lv-LV" sz="2000" dirty="0" smtClean="0">
              <a:ea typeface="Verdana"/>
              <a:cs typeface="Verdana"/>
              <a:sym typeface="Verdan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162705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1539089" y="392334"/>
            <a:ext cx="8247707" cy="1143001"/>
          </a:xfrm>
          <a:prstGeom prst="rect">
            <a:avLst/>
          </a:prstGeom>
        </p:spPr>
        <p:txBody>
          <a:bodyPr>
            <a:normAutofit/>
          </a:bodyPr>
          <a:lstStyle>
            <a:lvl1pPr>
              <a:defRPr sz="3900"/>
            </a:lvl1pPr>
          </a:lstStyle>
          <a:p>
            <a:pPr lvl="0">
              <a:defRPr sz="1800"/>
            </a:pPr>
            <a:r>
              <a:rPr sz="2800" dirty="0" err="1"/>
              <a:t>Geophilic</a:t>
            </a:r>
            <a:r>
              <a:rPr sz="2800" dirty="0"/>
              <a:t> , zoophilic </a:t>
            </a:r>
            <a:r>
              <a:rPr sz="2800" dirty="0" err="1"/>
              <a:t>dermatophytes</a:t>
            </a:r>
            <a:endParaRPr sz="2800" dirty="0"/>
          </a:p>
        </p:txBody>
      </p:sp>
      <p:pic>
        <p:nvPicPr>
          <p:cNvPr id="174" name="image20.jpg" descr="C:\Users\Inga\Desktop\geofilic, zoofilic.jpg"/>
          <p:cNvPicPr/>
          <p:nvPr/>
        </p:nvPicPr>
        <p:blipFill>
          <a:blip r:embed="rId2">
            <a:extLst/>
          </a:blip>
          <a:stretch>
            <a:fillRect/>
          </a:stretch>
        </p:blipFill>
        <p:spPr>
          <a:xfrm>
            <a:off x="2499511" y="1123950"/>
            <a:ext cx="6305550" cy="5734050"/>
          </a:xfrm>
          <a:prstGeom prst="rect">
            <a:avLst/>
          </a:prstGeom>
          <a:ln w="12700">
            <a:miter lim="400000"/>
          </a:ln>
        </p:spPr>
      </p:pic>
    </p:spTree>
    <p:extLst>
      <p:ext uri="{BB962C8B-B14F-4D97-AF65-F5344CB8AC3E}">
        <p14:creationId xmlns:p14="http://schemas.microsoft.com/office/powerpoint/2010/main" val="204277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1579829" y="373472"/>
            <a:ext cx="6160884" cy="1001901"/>
          </a:xfrm>
          <a:prstGeom prst="rect">
            <a:avLst/>
          </a:prstGeom>
        </p:spPr>
        <p:txBody>
          <a:bodyPr>
            <a:normAutofit/>
          </a:bodyPr>
          <a:lstStyle/>
          <a:p>
            <a:pPr lvl="0">
              <a:defRPr sz="1800"/>
            </a:pPr>
            <a:r>
              <a:rPr sz="2800" dirty="0" err="1"/>
              <a:t>Antropophilic</a:t>
            </a:r>
            <a:r>
              <a:rPr sz="2800" dirty="0"/>
              <a:t> </a:t>
            </a:r>
            <a:r>
              <a:rPr sz="2800" dirty="0" err="1"/>
              <a:t>dermatophytes</a:t>
            </a:r>
            <a:endParaRPr sz="2800" dirty="0"/>
          </a:p>
        </p:txBody>
      </p:sp>
      <p:pic>
        <p:nvPicPr>
          <p:cNvPr id="177" name="image21.jpg" descr="C:\Users\Inga\Pictures\antropofilic.jpg"/>
          <p:cNvPicPr/>
          <p:nvPr/>
        </p:nvPicPr>
        <p:blipFill>
          <a:blip r:embed="rId2">
            <a:extLst/>
          </a:blip>
          <a:stretch>
            <a:fillRect/>
          </a:stretch>
        </p:blipFill>
        <p:spPr>
          <a:xfrm>
            <a:off x="2126810" y="1375373"/>
            <a:ext cx="6334125" cy="5248275"/>
          </a:xfrm>
          <a:prstGeom prst="rect">
            <a:avLst/>
          </a:prstGeom>
          <a:ln w="12700">
            <a:miter lim="400000"/>
          </a:ln>
        </p:spPr>
      </p:pic>
    </p:spTree>
    <p:extLst>
      <p:ext uri="{BB962C8B-B14F-4D97-AF65-F5344CB8AC3E}">
        <p14:creationId xmlns:p14="http://schemas.microsoft.com/office/powerpoint/2010/main" val="73755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lIns="0" tIns="0" rIns="0" bIns="0">
            <a:normAutofit/>
          </a:bodyPr>
          <a:lstStyle/>
          <a:p>
            <a:pPr lvl="0">
              <a:defRPr sz="1800"/>
            </a:pPr>
            <a:r>
              <a:rPr lang="lv-LV" sz="4000" dirty="0"/>
              <a:t>Dermatophytes</a:t>
            </a:r>
            <a:endParaRPr sz="4000" dirty="0"/>
          </a:p>
        </p:txBody>
      </p:sp>
      <p:sp>
        <p:nvSpPr>
          <p:cNvPr id="89" name="Shape 89"/>
          <p:cNvSpPr>
            <a:spLocks noGrp="1"/>
          </p:cNvSpPr>
          <p:nvPr>
            <p:ph idx="1"/>
          </p:nvPr>
        </p:nvSpPr>
        <p:spPr>
          <a:xfrm>
            <a:off x="2521720" y="2131337"/>
            <a:ext cx="5436159" cy="3777622"/>
          </a:xfrm>
          <a:prstGeom prst="rect">
            <a:avLst/>
          </a:prstGeom>
        </p:spPr>
        <p:txBody>
          <a:bodyPr>
            <a:normAutofit/>
          </a:bodyPr>
          <a:lstStyle/>
          <a:p>
            <a:pPr marL="0" indent="0">
              <a:spcBef>
                <a:spcPts val="0"/>
              </a:spcBef>
              <a:buNone/>
              <a:defRPr sz="1800"/>
            </a:pPr>
            <a:r>
              <a:rPr lang="lv-LV" sz="2400" dirty="0" smtClean="0">
                <a:ea typeface="Verdana"/>
                <a:cs typeface="Verdana"/>
                <a:sym typeface="Verdana"/>
              </a:rPr>
              <a:t>Common dermatophytes include:</a:t>
            </a:r>
          </a:p>
          <a:p>
            <a:pPr marL="0" indent="0">
              <a:spcBef>
                <a:spcPts val="0"/>
              </a:spcBef>
              <a:buNone/>
              <a:defRPr sz="1800"/>
            </a:pPr>
            <a:endParaRPr lang="lv-LV" sz="2000" dirty="0" smtClean="0">
              <a:ea typeface="Verdana"/>
              <a:cs typeface="Verdana"/>
              <a:sym typeface="Verdana"/>
            </a:endParaRPr>
          </a:p>
          <a:p>
            <a:pPr lvl="1">
              <a:spcBef>
                <a:spcPts val="0"/>
              </a:spcBef>
              <a:defRPr sz="1800"/>
            </a:pPr>
            <a:r>
              <a:rPr lang="lv-LV" sz="2400" dirty="0" smtClean="0">
                <a:ea typeface="Verdana"/>
                <a:cs typeface="Verdana"/>
                <a:sym typeface="Verdana"/>
              </a:rPr>
              <a:t>Tinea barbae</a:t>
            </a:r>
          </a:p>
          <a:p>
            <a:pPr lvl="1">
              <a:spcBef>
                <a:spcPts val="0"/>
              </a:spcBef>
              <a:defRPr sz="1800"/>
            </a:pPr>
            <a:r>
              <a:rPr lang="lv-LV" sz="2400" dirty="0" smtClean="0">
                <a:ea typeface="Verdana"/>
                <a:cs typeface="Verdana"/>
                <a:sym typeface="Verdana"/>
              </a:rPr>
              <a:t>Tinea capitis</a:t>
            </a:r>
          </a:p>
          <a:p>
            <a:pPr lvl="1">
              <a:spcBef>
                <a:spcPts val="0"/>
              </a:spcBef>
              <a:defRPr sz="1800"/>
            </a:pPr>
            <a:r>
              <a:rPr lang="lv-LV" sz="2400" dirty="0" smtClean="0">
                <a:ea typeface="Verdana"/>
                <a:cs typeface="Verdana"/>
                <a:sym typeface="Verdana"/>
              </a:rPr>
              <a:t>Tinea corporis</a:t>
            </a:r>
          </a:p>
          <a:p>
            <a:pPr lvl="1">
              <a:spcBef>
                <a:spcPts val="0"/>
              </a:spcBef>
              <a:defRPr sz="1800"/>
            </a:pPr>
            <a:r>
              <a:rPr lang="lv-LV" sz="2400" dirty="0" smtClean="0">
                <a:ea typeface="Verdana"/>
                <a:cs typeface="Verdana"/>
                <a:sym typeface="Verdana"/>
              </a:rPr>
              <a:t>Tinea cruris</a:t>
            </a:r>
          </a:p>
          <a:p>
            <a:pPr lvl="1">
              <a:spcBef>
                <a:spcPts val="0"/>
              </a:spcBef>
              <a:defRPr sz="1800"/>
            </a:pPr>
            <a:r>
              <a:rPr lang="lv-LV" sz="2400" dirty="0" smtClean="0">
                <a:ea typeface="Verdana"/>
                <a:cs typeface="Verdana"/>
                <a:sym typeface="Verdana"/>
              </a:rPr>
              <a:t>Tinea pedis</a:t>
            </a:r>
          </a:p>
          <a:p>
            <a:pPr lvl="1">
              <a:spcBef>
                <a:spcPts val="0"/>
              </a:spcBef>
              <a:defRPr sz="1800"/>
            </a:pPr>
            <a:r>
              <a:rPr lang="lv-LV" sz="2400" dirty="0" smtClean="0">
                <a:ea typeface="Verdana"/>
                <a:cs typeface="Verdana"/>
                <a:sym typeface="Verdana"/>
              </a:rPr>
              <a:t>and dermatophytid reaction</a:t>
            </a:r>
          </a:p>
          <a:p>
            <a:pPr marL="0" indent="0">
              <a:spcBef>
                <a:spcPts val="0"/>
              </a:spcBef>
              <a:buNone/>
              <a:defRPr sz="1800"/>
            </a:pPr>
            <a:endParaRPr lang="lv-LV" sz="2000" dirty="0" smtClean="0">
              <a:ea typeface="Verdana"/>
              <a:cs typeface="Verdana"/>
              <a:sym typeface="Verdana"/>
            </a:endParaRPr>
          </a:p>
          <a:p>
            <a:pPr>
              <a:spcBef>
                <a:spcPts val="0"/>
              </a:spcBef>
              <a:defRPr sz="1800"/>
            </a:pPr>
            <a:endParaRPr lang="en-US" sz="2000" dirty="0">
              <a:ea typeface="Verdana"/>
              <a:cs typeface="Verdana"/>
              <a:sym typeface="Verdan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88448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lIns="0" tIns="0" rIns="0" bIns="0">
            <a:normAutofit/>
          </a:bodyPr>
          <a:lstStyle/>
          <a:p>
            <a:pPr lvl="0">
              <a:defRPr sz="1800"/>
            </a:pPr>
            <a:r>
              <a:rPr sz="4000" dirty="0" err="1"/>
              <a:t>Tinea</a:t>
            </a:r>
            <a:r>
              <a:rPr sz="4000" dirty="0"/>
              <a:t> </a:t>
            </a:r>
            <a:r>
              <a:rPr sz="4000" dirty="0" err="1"/>
              <a:t>capitis</a:t>
            </a:r>
            <a:endParaRPr sz="4000" dirty="0"/>
          </a:p>
        </p:txBody>
      </p:sp>
      <p:sp>
        <p:nvSpPr>
          <p:cNvPr id="97" name="Shape 97"/>
          <p:cNvSpPr>
            <a:spLocks noGrp="1"/>
          </p:cNvSpPr>
          <p:nvPr>
            <p:ph idx="1"/>
          </p:nvPr>
        </p:nvSpPr>
        <p:spPr>
          <a:xfrm>
            <a:off x="1942415" y="1765426"/>
            <a:ext cx="6721751" cy="4572000"/>
          </a:xfrm>
          <a:prstGeom prst="rect">
            <a:avLst/>
          </a:prstGeom>
        </p:spPr>
        <p:txBody>
          <a:bodyPr>
            <a:normAutofit fontScale="85000" lnSpcReduction="10000"/>
          </a:bodyPr>
          <a:lstStyle/>
          <a:p>
            <a:pPr>
              <a:lnSpc>
                <a:spcPct val="120000"/>
              </a:lnSpc>
              <a:spcBef>
                <a:spcPts val="0"/>
              </a:spcBef>
              <a:defRPr sz="1800"/>
            </a:pPr>
            <a:r>
              <a:rPr sz="2000" dirty="0" err="1">
                <a:ea typeface="Times"/>
                <a:cs typeface="Times"/>
                <a:sym typeface="Times"/>
              </a:rPr>
              <a:t>Tinea</a:t>
            </a:r>
            <a:r>
              <a:rPr sz="2000" dirty="0">
                <a:ea typeface="Times"/>
                <a:cs typeface="Times"/>
                <a:sym typeface="Times"/>
              </a:rPr>
              <a:t> </a:t>
            </a:r>
            <a:r>
              <a:rPr sz="2000" dirty="0" err="1">
                <a:ea typeface="Times"/>
                <a:cs typeface="Times"/>
                <a:sym typeface="Times"/>
              </a:rPr>
              <a:t>capitis</a:t>
            </a:r>
            <a:r>
              <a:rPr sz="2000" dirty="0">
                <a:ea typeface="Times"/>
                <a:cs typeface="Times"/>
                <a:sym typeface="Times"/>
              </a:rPr>
              <a:t> is a common infection occurring predominantly in </a:t>
            </a:r>
            <a:r>
              <a:rPr sz="2000" dirty="0" err="1" smtClean="0">
                <a:ea typeface="Times"/>
                <a:cs typeface="Times"/>
                <a:sym typeface="Times"/>
              </a:rPr>
              <a:t>prepubertal</a:t>
            </a:r>
            <a:r>
              <a:rPr lang="lv-LV" sz="2000" dirty="0" smtClean="0">
                <a:ea typeface="Times"/>
                <a:cs typeface="Times"/>
                <a:sym typeface="Times"/>
              </a:rPr>
              <a:t> </a:t>
            </a:r>
            <a:r>
              <a:rPr sz="2000" dirty="0" smtClean="0">
                <a:ea typeface="Times"/>
                <a:cs typeface="Times"/>
                <a:sym typeface="Times"/>
              </a:rPr>
              <a:t>children</a:t>
            </a:r>
            <a:r>
              <a:rPr sz="2000" dirty="0">
                <a:ea typeface="Times"/>
                <a:cs typeface="Times"/>
                <a:sym typeface="Times"/>
              </a:rPr>
              <a:t>. </a:t>
            </a:r>
            <a:endParaRPr lang="lv-LV" sz="2000" dirty="0" smtClean="0">
              <a:ea typeface="Times"/>
              <a:cs typeface="Times"/>
              <a:sym typeface="Times"/>
            </a:endParaRPr>
          </a:p>
          <a:p>
            <a:pPr>
              <a:lnSpc>
                <a:spcPct val="120000"/>
              </a:lnSpc>
              <a:spcBef>
                <a:spcPts val="0"/>
              </a:spcBef>
              <a:defRPr sz="1800"/>
            </a:pPr>
            <a:r>
              <a:rPr sz="2000" dirty="0" smtClean="0">
                <a:ea typeface="Times"/>
                <a:cs typeface="Times"/>
                <a:sym typeface="Times"/>
              </a:rPr>
              <a:t>Although </a:t>
            </a:r>
            <a:r>
              <a:rPr sz="2000" dirty="0">
                <a:ea typeface="Times"/>
                <a:cs typeface="Times"/>
                <a:sym typeface="Times"/>
              </a:rPr>
              <a:t>infection in adults can occur, it is </a:t>
            </a:r>
            <a:r>
              <a:rPr lang="lv-LV" sz="2000" dirty="0" smtClean="0">
                <a:ea typeface="Times"/>
                <a:cs typeface="Times"/>
                <a:sym typeface="Times"/>
              </a:rPr>
              <a:t>thought to be </a:t>
            </a:r>
            <a:r>
              <a:rPr sz="2000" dirty="0" smtClean="0">
                <a:ea typeface="Times"/>
                <a:cs typeface="Times"/>
                <a:sym typeface="Times"/>
              </a:rPr>
              <a:t>rare</a:t>
            </a:r>
            <a:r>
              <a:rPr sz="2000" dirty="0">
                <a:ea typeface="Times"/>
                <a:cs typeface="Times"/>
                <a:sym typeface="Times"/>
              </a:rPr>
              <a:t>. One risk </a:t>
            </a:r>
            <a:r>
              <a:rPr sz="2000" dirty="0" smtClean="0">
                <a:ea typeface="Times"/>
                <a:cs typeface="Times"/>
                <a:sym typeface="Times"/>
              </a:rPr>
              <a:t>factor</a:t>
            </a:r>
            <a:r>
              <a:rPr lang="lv-LV" sz="2000" dirty="0" smtClean="0">
                <a:ea typeface="Times"/>
                <a:cs typeface="Times"/>
                <a:sym typeface="Times"/>
              </a:rPr>
              <a:t> </a:t>
            </a:r>
            <a:r>
              <a:rPr sz="2000" dirty="0" smtClean="0">
                <a:ea typeface="Times"/>
                <a:cs typeface="Times"/>
                <a:sym typeface="Times"/>
              </a:rPr>
              <a:t>for </a:t>
            </a:r>
            <a:r>
              <a:rPr sz="2000" dirty="0">
                <a:ea typeface="Times"/>
                <a:cs typeface="Times"/>
                <a:sym typeface="Times"/>
              </a:rPr>
              <a:t>adult disease is immunosuppression resulting from drugs or </a:t>
            </a:r>
            <a:r>
              <a:rPr sz="2000" dirty="0" smtClean="0">
                <a:ea typeface="Times"/>
                <a:cs typeface="Times"/>
                <a:sym typeface="Times"/>
              </a:rPr>
              <a:t>therapeutic</a:t>
            </a:r>
            <a:r>
              <a:rPr lang="lv-LV" sz="2000" dirty="0" smtClean="0">
                <a:ea typeface="Times"/>
                <a:cs typeface="Times"/>
                <a:sym typeface="Times"/>
              </a:rPr>
              <a:t> </a:t>
            </a:r>
            <a:r>
              <a:rPr sz="2000" dirty="0" smtClean="0">
                <a:ea typeface="Times"/>
                <a:cs typeface="Times"/>
                <a:sym typeface="Times"/>
              </a:rPr>
              <a:t>interventions</a:t>
            </a:r>
            <a:r>
              <a:rPr sz="2000" dirty="0">
                <a:ea typeface="Times"/>
                <a:cs typeface="Times"/>
                <a:sym typeface="Times"/>
              </a:rPr>
              <a:t>. </a:t>
            </a:r>
            <a:endParaRPr lang="lv-LV" sz="2000" dirty="0" smtClean="0">
              <a:ea typeface="Times"/>
              <a:cs typeface="Times"/>
              <a:sym typeface="Times"/>
            </a:endParaRPr>
          </a:p>
          <a:p>
            <a:pPr>
              <a:lnSpc>
                <a:spcPct val="120000"/>
              </a:lnSpc>
              <a:spcBef>
                <a:spcPts val="0"/>
              </a:spcBef>
              <a:defRPr sz="1800"/>
            </a:pPr>
            <a:r>
              <a:rPr sz="2000" dirty="0" err="1" smtClean="0">
                <a:ea typeface="Times"/>
                <a:cs typeface="Times"/>
                <a:sym typeface="Times"/>
              </a:rPr>
              <a:t>Microsporum</a:t>
            </a:r>
            <a:r>
              <a:rPr sz="2000" dirty="0" smtClean="0">
                <a:ea typeface="Times"/>
                <a:cs typeface="Times"/>
                <a:sym typeface="Times"/>
              </a:rPr>
              <a:t> </a:t>
            </a:r>
            <a:r>
              <a:rPr sz="2000" dirty="0">
                <a:ea typeface="Times"/>
                <a:cs typeface="Times"/>
                <a:sym typeface="Times"/>
              </a:rPr>
              <a:t>and </a:t>
            </a:r>
            <a:r>
              <a:rPr sz="2000" dirty="0" err="1">
                <a:ea typeface="Times"/>
                <a:cs typeface="Times"/>
                <a:sym typeface="Times"/>
              </a:rPr>
              <a:t>Trichophyton</a:t>
            </a:r>
            <a:r>
              <a:rPr sz="2000" dirty="0">
                <a:ea typeface="Times"/>
                <a:cs typeface="Times"/>
                <a:sym typeface="Times"/>
              </a:rPr>
              <a:t> species are the </a:t>
            </a:r>
            <a:r>
              <a:rPr sz="2000" dirty="0" err="1" smtClean="0">
                <a:ea typeface="Times"/>
                <a:cs typeface="Times"/>
                <a:sym typeface="Times"/>
              </a:rPr>
              <a:t>aetiological</a:t>
            </a:r>
            <a:r>
              <a:rPr lang="lv-LV" sz="2000" dirty="0">
                <a:ea typeface="Times"/>
                <a:cs typeface="Times"/>
                <a:sym typeface="Times"/>
              </a:rPr>
              <a:t> </a:t>
            </a:r>
            <a:r>
              <a:rPr sz="2000" dirty="0" smtClean="0">
                <a:ea typeface="Times"/>
                <a:cs typeface="Times"/>
                <a:sym typeface="Times"/>
              </a:rPr>
              <a:t>agents </a:t>
            </a:r>
            <a:r>
              <a:rPr sz="2000" dirty="0">
                <a:ea typeface="Times"/>
                <a:cs typeface="Times"/>
                <a:sym typeface="Times"/>
              </a:rPr>
              <a:t>of </a:t>
            </a:r>
            <a:r>
              <a:rPr sz="2000" dirty="0" err="1">
                <a:ea typeface="Times"/>
                <a:cs typeface="Times"/>
                <a:sym typeface="Times"/>
              </a:rPr>
              <a:t>tinea</a:t>
            </a:r>
            <a:r>
              <a:rPr sz="2000" dirty="0">
                <a:ea typeface="Times"/>
                <a:cs typeface="Times"/>
                <a:sym typeface="Times"/>
              </a:rPr>
              <a:t> </a:t>
            </a:r>
            <a:r>
              <a:rPr sz="2000" dirty="0" err="1">
                <a:ea typeface="Times"/>
                <a:cs typeface="Times"/>
                <a:sym typeface="Times"/>
              </a:rPr>
              <a:t>capitis</a:t>
            </a:r>
            <a:r>
              <a:rPr sz="2000" dirty="0">
                <a:ea typeface="Times"/>
                <a:cs typeface="Times"/>
                <a:sym typeface="Times"/>
              </a:rPr>
              <a:t>. The most common causative fungi are T. </a:t>
            </a:r>
            <a:r>
              <a:rPr lang="lv-LV" sz="2000" dirty="0" smtClean="0">
                <a:ea typeface="Times"/>
                <a:cs typeface="Times"/>
                <a:sym typeface="Times"/>
              </a:rPr>
              <a:t>T</a:t>
            </a:r>
            <a:r>
              <a:rPr sz="2000" dirty="0" err="1" smtClean="0">
                <a:ea typeface="Times"/>
                <a:cs typeface="Times"/>
                <a:sym typeface="Times"/>
              </a:rPr>
              <a:t>onsurans</a:t>
            </a:r>
            <a:r>
              <a:rPr lang="lv-LV" sz="2000" dirty="0" smtClean="0">
                <a:ea typeface="Times"/>
                <a:cs typeface="Times"/>
                <a:sym typeface="Times"/>
              </a:rPr>
              <a:t> </a:t>
            </a:r>
            <a:r>
              <a:rPr sz="2000" dirty="0" smtClean="0">
                <a:ea typeface="Times"/>
                <a:cs typeface="Times"/>
                <a:sym typeface="Times"/>
              </a:rPr>
              <a:t>and </a:t>
            </a:r>
            <a:r>
              <a:rPr sz="2000" dirty="0">
                <a:ea typeface="Times"/>
                <a:cs typeface="Times"/>
                <a:sym typeface="Times"/>
              </a:rPr>
              <a:t>M. </a:t>
            </a:r>
            <a:r>
              <a:rPr sz="2000" dirty="0" err="1" smtClean="0">
                <a:ea typeface="Times"/>
                <a:cs typeface="Times"/>
                <a:sym typeface="Times"/>
              </a:rPr>
              <a:t>canis</a:t>
            </a:r>
            <a:r>
              <a:rPr sz="2000" dirty="0" smtClean="0">
                <a:ea typeface="Times"/>
                <a:cs typeface="Times"/>
                <a:sym typeface="Times"/>
              </a:rPr>
              <a:t>.</a:t>
            </a:r>
            <a:endParaRPr lang="lv-LV" sz="2000" dirty="0" smtClean="0">
              <a:ea typeface="Times"/>
              <a:cs typeface="Times"/>
              <a:sym typeface="Times"/>
            </a:endParaRPr>
          </a:p>
          <a:p>
            <a:pPr>
              <a:lnSpc>
                <a:spcPct val="120000"/>
              </a:lnSpc>
              <a:spcBef>
                <a:spcPts val="0"/>
              </a:spcBef>
              <a:defRPr sz="1800"/>
            </a:pPr>
            <a:r>
              <a:rPr lang="lv-LV" sz="2000" dirty="0" smtClean="0">
                <a:ea typeface="Times"/>
                <a:cs typeface="Times"/>
                <a:sym typeface="Times"/>
              </a:rPr>
              <a:t>Hair contamination</a:t>
            </a:r>
          </a:p>
          <a:p>
            <a:pPr lvl="1">
              <a:lnSpc>
                <a:spcPct val="120000"/>
              </a:lnSpc>
              <a:spcBef>
                <a:spcPts val="0"/>
              </a:spcBef>
              <a:defRPr sz="1800"/>
            </a:pPr>
            <a:r>
              <a:rPr dirty="0" smtClean="0">
                <a:ea typeface="Times"/>
                <a:cs typeface="Times"/>
                <a:sym typeface="Times"/>
              </a:rPr>
              <a:t>the organisms that cause</a:t>
            </a:r>
            <a:r>
              <a:rPr lang="lv-LV" dirty="0" smtClean="0">
                <a:ea typeface="Times"/>
                <a:cs typeface="Times"/>
                <a:sym typeface="Times"/>
              </a:rPr>
              <a:t> </a:t>
            </a:r>
            <a:r>
              <a:rPr u="sng" dirty="0" err="1" smtClean="0">
                <a:ea typeface="Times"/>
                <a:cs typeface="Times"/>
                <a:sym typeface="Times"/>
              </a:rPr>
              <a:t>endothrix</a:t>
            </a:r>
            <a:r>
              <a:rPr dirty="0" smtClean="0">
                <a:ea typeface="Times"/>
                <a:cs typeface="Times"/>
                <a:sym typeface="Times"/>
              </a:rPr>
              <a:t> </a:t>
            </a:r>
            <a:r>
              <a:rPr dirty="0" err="1" smtClean="0">
                <a:ea typeface="Times"/>
                <a:cs typeface="Times"/>
                <a:sym typeface="Times"/>
              </a:rPr>
              <a:t>tinea</a:t>
            </a:r>
            <a:r>
              <a:rPr dirty="0" smtClean="0">
                <a:ea typeface="Times"/>
                <a:cs typeface="Times"/>
                <a:sym typeface="Times"/>
              </a:rPr>
              <a:t> </a:t>
            </a:r>
            <a:r>
              <a:rPr dirty="0" err="1" smtClean="0">
                <a:ea typeface="Times"/>
                <a:cs typeface="Times"/>
                <a:sym typeface="Times"/>
              </a:rPr>
              <a:t>capitis</a:t>
            </a:r>
            <a:r>
              <a:rPr dirty="0" smtClean="0">
                <a:ea typeface="Times"/>
                <a:cs typeface="Times"/>
                <a:sym typeface="Times"/>
              </a:rPr>
              <a:t> are T. </a:t>
            </a:r>
            <a:r>
              <a:rPr dirty="0" err="1" smtClean="0">
                <a:ea typeface="Times"/>
                <a:cs typeface="Times"/>
                <a:sym typeface="Times"/>
              </a:rPr>
              <a:t>tonsurans</a:t>
            </a:r>
            <a:r>
              <a:rPr dirty="0" smtClean="0">
                <a:ea typeface="Times"/>
                <a:cs typeface="Times"/>
                <a:sym typeface="Times"/>
              </a:rPr>
              <a:t>, T. </a:t>
            </a:r>
            <a:r>
              <a:rPr dirty="0" err="1" smtClean="0">
                <a:ea typeface="Times"/>
                <a:cs typeface="Times"/>
                <a:sym typeface="Times"/>
              </a:rPr>
              <a:t>violaceum</a:t>
            </a:r>
            <a:r>
              <a:rPr dirty="0" smtClean="0">
                <a:ea typeface="Times"/>
                <a:cs typeface="Times"/>
                <a:sym typeface="Times"/>
              </a:rPr>
              <a:t>, </a:t>
            </a:r>
            <a:r>
              <a:rPr dirty="0" err="1" smtClean="0">
                <a:ea typeface="Times"/>
                <a:cs typeface="Times"/>
                <a:sym typeface="Times"/>
              </a:rPr>
              <a:t>Trichophyton</a:t>
            </a:r>
            <a:r>
              <a:rPr lang="lv-LV" dirty="0" smtClean="0">
                <a:ea typeface="Times"/>
                <a:cs typeface="Times"/>
                <a:sym typeface="Times"/>
              </a:rPr>
              <a:t> </a:t>
            </a:r>
            <a:r>
              <a:rPr dirty="0" err="1" smtClean="0">
                <a:ea typeface="Times"/>
                <a:cs typeface="Times"/>
                <a:sym typeface="Times"/>
              </a:rPr>
              <a:t>soudense</a:t>
            </a:r>
            <a:r>
              <a:rPr dirty="0" smtClean="0">
                <a:ea typeface="Times"/>
                <a:cs typeface="Times"/>
                <a:sym typeface="Times"/>
              </a:rPr>
              <a:t>, </a:t>
            </a:r>
            <a:r>
              <a:rPr dirty="0" err="1" smtClean="0">
                <a:ea typeface="Times"/>
                <a:cs typeface="Times"/>
                <a:sym typeface="Times"/>
              </a:rPr>
              <a:t>Trichophyton</a:t>
            </a:r>
            <a:r>
              <a:rPr dirty="0" smtClean="0">
                <a:ea typeface="Times"/>
                <a:cs typeface="Times"/>
                <a:sym typeface="Times"/>
              </a:rPr>
              <a:t> </a:t>
            </a:r>
            <a:r>
              <a:rPr dirty="0" err="1" smtClean="0">
                <a:ea typeface="Times"/>
                <a:cs typeface="Times"/>
                <a:sym typeface="Times"/>
              </a:rPr>
              <a:t>gourvilli</a:t>
            </a:r>
            <a:r>
              <a:rPr dirty="0" smtClean="0">
                <a:ea typeface="Times"/>
                <a:cs typeface="Times"/>
                <a:sym typeface="Times"/>
              </a:rPr>
              <a:t> and, occasionally, T. </a:t>
            </a:r>
            <a:r>
              <a:rPr dirty="0" err="1" smtClean="0">
                <a:ea typeface="Times"/>
                <a:cs typeface="Times"/>
                <a:sym typeface="Times"/>
              </a:rPr>
              <a:t>rubrum</a:t>
            </a:r>
            <a:r>
              <a:rPr dirty="0" smtClean="0">
                <a:ea typeface="Times"/>
                <a:cs typeface="Times"/>
                <a:sym typeface="Times"/>
              </a:rPr>
              <a:t>.</a:t>
            </a:r>
            <a:r>
              <a:rPr lang="lv-LV" dirty="0" smtClean="0">
                <a:ea typeface="Times"/>
                <a:cs typeface="Times"/>
                <a:sym typeface="Times"/>
              </a:rPr>
              <a:t>; as well t</a:t>
            </a:r>
            <a:r>
              <a:rPr dirty="0" smtClean="0">
                <a:ea typeface="Times"/>
                <a:cs typeface="Times"/>
                <a:sym typeface="Times"/>
              </a:rPr>
              <a:t>he </a:t>
            </a:r>
            <a:r>
              <a:rPr dirty="0">
                <a:ea typeface="Times"/>
                <a:cs typeface="Times"/>
                <a:sym typeface="Times"/>
              </a:rPr>
              <a:t>fluorescent </a:t>
            </a:r>
            <a:r>
              <a:rPr dirty="0" err="1">
                <a:ea typeface="Times"/>
                <a:cs typeface="Times"/>
                <a:sym typeface="Times"/>
              </a:rPr>
              <a:t>Microsporum</a:t>
            </a:r>
            <a:r>
              <a:rPr dirty="0">
                <a:ea typeface="Times"/>
                <a:cs typeface="Times"/>
                <a:sym typeface="Times"/>
              </a:rPr>
              <a:t> species (M. </a:t>
            </a:r>
            <a:r>
              <a:rPr dirty="0" err="1">
                <a:ea typeface="Times"/>
                <a:cs typeface="Times"/>
                <a:sym typeface="Times"/>
              </a:rPr>
              <a:t>canis</a:t>
            </a:r>
            <a:r>
              <a:rPr dirty="0">
                <a:ea typeface="Times"/>
                <a:cs typeface="Times"/>
                <a:sym typeface="Times"/>
              </a:rPr>
              <a:t>, M. </a:t>
            </a:r>
            <a:r>
              <a:rPr dirty="0" err="1">
                <a:ea typeface="Times"/>
                <a:cs typeface="Times"/>
                <a:sym typeface="Times"/>
              </a:rPr>
              <a:t>audouinii</a:t>
            </a:r>
            <a:r>
              <a:rPr dirty="0" smtClean="0">
                <a:ea typeface="Times"/>
                <a:cs typeface="Times"/>
                <a:sym typeface="Times"/>
              </a:rPr>
              <a:t>,</a:t>
            </a:r>
            <a:r>
              <a:rPr lang="lv-LV" dirty="0" smtClean="0">
                <a:ea typeface="Times"/>
                <a:cs typeface="Times"/>
                <a:sym typeface="Times"/>
              </a:rPr>
              <a:t> </a:t>
            </a:r>
            <a:r>
              <a:rPr dirty="0" err="1" smtClean="0">
                <a:ea typeface="Times"/>
                <a:cs typeface="Times"/>
                <a:sym typeface="Times"/>
              </a:rPr>
              <a:t>Microsporum</a:t>
            </a:r>
            <a:r>
              <a:rPr dirty="0" smtClean="0">
                <a:ea typeface="Times"/>
                <a:cs typeface="Times"/>
                <a:sym typeface="Times"/>
              </a:rPr>
              <a:t> </a:t>
            </a:r>
            <a:r>
              <a:rPr dirty="0" err="1">
                <a:ea typeface="Times"/>
                <a:cs typeface="Times"/>
                <a:sym typeface="Times"/>
              </a:rPr>
              <a:t>ferrugineum</a:t>
            </a:r>
            <a:r>
              <a:rPr dirty="0">
                <a:ea typeface="Times"/>
                <a:cs typeface="Times"/>
                <a:sym typeface="Times"/>
              </a:rPr>
              <a:t> and </a:t>
            </a:r>
            <a:r>
              <a:rPr dirty="0" err="1">
                <a:ea typeface="Times"/>
                <a:cs typeface="Times"/>
                <a:sym typeface="Times"/>
              </a:rPr>
              <a:t>Microsporum</a:t>
            </a:r>
            <a:r>
              <a:rPr dirty="0">
                <a:ea typeface="Times"/>
                <a:cs typeface="Times"/>
                <a:sym typeface="Times"/>
              </a:rPr>
              <a:t> </a:t>
            </a:r>
            <a:r>
              <a:rPr dirty="0" err="1">
                <a:ea typeface="Times"/>
                <a:cs typeface="Times"/>
                <a:sym typeface="Times"/>
              </a:rPr>
              <a:t>distortum</a:t>
            </a:r>
            <a:r>
              <a:rPr dirty="0" smtClean="0">
                <a:ea typeface="Times"/>
                <a:cs typeface="Times"/>
                <a:sym typeface="Times"/>
              </a:rPr>
              <a:t>)</a:t>
            </a:r>
            <a:r>
              <a:rPr lang="lv-LV" dirty="0" smtClean="0">
                <a:ea typeface="Times"/>
                <a:cs typeface="Times"/>
                <a:sym typeface="Times"/>
              </a:rPr>
              <a:t>;</a:t>
            </a:r>
            <a:r>
              <a:rPr dirty="0" smtClean="0">
                <a:ea typeface="Times"/>
                <a:cs typeface="Times"/>
                <a:sym typeface="Times"/>
              </a:rPr>
              <a:t> </a:t>
            </a:r>
            <a:endParaRPr lang="lv-LV" dirty="0" smtClean="0">
              <a:ea typeface="Times"/>
              <a:cs typeface="Times"/>
              <a:sym typeface="Times"/>
            </a:endParaRPr>
          </a:p>
          <a:p>
            <a:pPr lvl="1">
              <a:lnSpc>
                <a:spcPct val="120000"/>
              </a:lnSpc>
              <a:spcBef>
                <a:spcPts val="0"/>
              </a:spcBef>
              <a:defRPr sz="1800"/>
            </a:pPr>
            <a:r>
              <a:rPr dirty="0" smtClean="0">
                <a:ea typeface="Times"/>
                <a:cs typeface="Times"/>
                <a:sym typeface="Times"/>
              </a:rPr>
              <a:t>T</a:t>
            </a:r>
            <a:r>
              <a:rPr dirty="0">
                <a:ea typeface="Times"/>
                <a:cs typeface="Times"/>
                <a:sym typeface="Times"/>
              </a:rPr>
              <a:t>. </a:t>
            </a:r>
            <a:r>
              <a:rPr dirty="0" err="1">
                <a:ea typeface="Times"/>
                <a:cs typeface="Times"/>
                <a:sym typeface="Times"/>
              </a:rPr>
              <a:t>mentagrophytes</a:t>
            </a:r>
            <a:r>
              <a:rPr dirty="0">
                <a:ea typeface="Times"/>
                <a:cs typeface="Times"/>
                <a:sym typeface="Times"/>
              </a:rPr>
              <a:t>, produce </a:t>
            </a:r>
            <a:r>
              <a:rPr u="sng" dirty="0" err="1" smtClean="0">
                <a:ea typeface="Times"/>
                <a:cs typeface="Times"/>
                <a:sym typeface="Times"/>
              </a:rPr>
              <a:t>ectothrix</a:t>
            </a:r>
            <a:r>
              <a:rPr lang="lv-LV" dirty="0" smtClean="0">
                <a:ea typeface="Times"/>
                <a:cs typeface="Times"/>
                <a:sym typeface="Times"/>
              </a:rPr>
              <a:t> </a:t>
            </a:r>
            <a:r>
              <a:rPr dirty="0" smtClean="0">
                <a:ea typeface="Times"/>
                <a:cs typeface="Times"/>
                <a:sym typeface="Times"/>
              </a:rPr>
              <a:t>infection</a:t>
            </a:r>
            <a:r>
              <a:rPr dirty="0">
                <a:ea typeface="Times"/>
                <a:cs typeface="Times"/>
                <a:sym typeface="Times"/>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xfrm>
            <a:off x="1874066" y="274638"/>
            <a:ext cx="6812733" cy="1143001"/>
          </a:xfrm>
          <a:prstGeom prst="rect">
            <a:avLst/>
          </a:prstGeom>
        </p:spPr>
        <p:txBody>
          <a:bodyPr/>
          <a:lstStyle>
            <a:lvl1pPr>
              <a:defRPr sz="3600"/>
            </a:lvl1pPr>
          </a:lstStyle>
          <a:p>
            <a:pPr lvl="0">
              <a:defRPr sz="1800"/>
            </a:pPr>
            <a:r>
              <a:rPr sz="3600" dirty="0" err="1"/>
              <a:t>Ectothrix</a:t>
            </a:r>
            <a:r>
              <a:rPr sz="3600" dirty="0"/>
              <a:t> and </a:t>
            </a:r>
            <a:r>
              <a:rPr sz="3600" dirty="0" err="1"/>
              <a:t>Endothrix</a:t>
            </a:r>
            <a:endParaRPr sz="3600" dirty="0"/>
          </a:p>
        </p:txBody>
      </p:sp>
      <p:pic>
        <p:nvPicPr>
          <p:cNvPr id="268" name="image37.jpg" descr="37"/>
          <p:cNvPicPr/>
          <p:nvPr/>
        </p:nvPicPr>
        <p:blipFill>
          <a:blip r:embed="rId2">
            <a:extLst/>
          </a:blip>
          <a:stretch>
            <a:fillRect/>
          </a:stretch>
        </p:blipFill>
        <p:spPr>
          <a:xfrm>
            <a:off x="5167263" y="3096613"/>
            <a:ext cx="3519536" cy="2444107"/>
          </a:xfrm>
          <a:prstGeom prst="rect">
            <a:avLst/>
          </a:prstGeom>
          <a:ln w="12700">
            <a:miter lim="400000"/>
          </a:ln>
        </p:spPr>
      </p:pic>
      <p:pic>
        <p:nvPicPr>
          <p:cNvPr id="269" name="image38.jpg" descr="36"/>
          <p:cNvPicPr/>
          <p:nvPr/>
        </p:nvPicPr>
        <p:blipFill>
          <a:blip r:embed="rId3">
            <a:extLst/>
          </a:blip>
          <a:stretch>
            <a:fillRect/>
          </a:stretch>
        </p:blipFill>
        <p:spPr>
          <a:xfrm>
            <a:off x="1258432" y="1417639"/>
            <a:ext cx="3569327" cy="2486245"/>
          </a:xfrm>
          <a:prstGeom prst="rect">
            <a:avLst/>
          </a:prstGeom>
          <a:ln w="12700">
            <a:miter lim="400000"/>
          </a:ln>
        </p:spPr>
      </p:pic>
    </p:spTree>
    <p:extLst>
      <p:ext uri="{BB962C8B-B14F-4D97-AF65-F5344CB8AC3E}">
        <p14:creationId xmlns:p14="http://schemas.microsoft.com/office/powerpoint/2010/main" val="105144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1842380" y="549996"/>
            <a:ext cx="6993802" cy="1143001"/>
          </a:xfrm>
          <a:prstGeom prst="rect">
            <a:avLst/>
          </a:prstGeom>
        </p:spPr>
        <p:txBody>
          <a:bodyPr/>
          <a:lstStyle/>
          <a:p>
            <a:pPr lvl="0">
              <a:defRPr sz="1800"/>
            </a:pPr>
            <a:r>
              <a:rPr sz="4400" dirty="0" err="1"/>
              <a:t>Tinea</a:t>
            </a:r>
            <a:r>
              <a:rPr sz="4400" dirty="0"/>
              <a:t> </a:t>
            </a:r>
            <a:r>
              <a:rPr sz="4400" dirty="0" err="1"/>
              <a:t>capitis</a:t>
            </a:r>
            <a:endParaRPr sz="4400" dirty="0"/>
          </a:p>
        </p:txBody>
      </p:sp>
      <p:sp>
        <p:nvSpPr>
          <p:cNvPr id="189" name="Shape 189"/>
          <p:cNvSpPr>
            <a:spLocks noGrp="1"/>
          </p:cNvSpPr>
          <p:nvPr>
            <p:ph idx="1"/>
          </p:nvPr>
        </p:nvSpPr>
        <p:spPr>
          <a:xfrm>
            <a:off x="1946495" y="1736986"/>
            <a:ext cx="6554708" cy="4689696"/>
          </a:xfrm>
          <a:prstGeom prst="rect">
            <a:avLst/>
          </a:prstGeom>
        </p:spPr>
        <p:txBody>
          <a:bodyPr>
            <a:normAutofit lnSpcReduction="10000"/>
          </a:bodyPr>
          <a:lstStyle/>
          <a:p>
            <a:pPr marL="329184" lvl="0" indent="-329184" defTabSz="877823">
              <a:spcBef>
                <a:spcPts val="300"/>
              </a:spcBef>
              <a:defRPr sz="1800"/>
            </a:pPr>
            <a:r>
              <a:rPr dirty="0"/>
              <a:t>A variety of clinical presentations of </a:t>
            </a:r>
            <a:r>
              <a:rPr dirty="0" err="1"/>
              <a:t>tinea</a:t>
            </a:r>
            <a:r>
              <a:rPr dirty="0"/>
              <a:t> </a:t>
            </a:r>
            <a:r>
              <a:rPr dirty="0" err="1"/>
              <a:t>capitis</a:t>
            </a:r>
            <a:r>
              <a:rPr dirty="0"/>
              <a:t> are recognized as being </a:t>
            </a:r>
          </a:p>
          <a:p>
            <a:pPr marL="768095" lvl="1" indent="-329184" defTabSz="877823">
              <a:spcBef>
                <a:spcPts val="300"/>
              </a:spcBef>
              <a:buChar char="•"/>
              <a:defRPr sz="1800"/>
            </a:pPr>
            <a:r>
              <a:rPr sz="1800" dirty="0"/>
              <a:t>inflammatory or </a:t>
            </a:r>
            <a:r>
              <a:rPr sz="1800" dirty="0" err="1"/>
              <a:t>noninflammatory</a:t>
            </a:r>
            <a:r>
              <a:rPr sz="1800" dirty="0"/>
              <a:t> and </a:t>
            </a:r>
          </a:p>
          <a:p>
            <a:pPr marL="768095" lvl="1" indent="-329184" defTabSz="877823">
              <a:spcBef>
                <a:spcPts val="300"/>
              </a:spcBef>
              <a:buChar char="•"/>
              <a:defRPr sz="1800"/>
            </a:pPr>
            <a:r>
              <a:rPr sz="1800" dirty="0"/>
              <a:t>are usually associated with patchy alopecia. </a:t>
            </a:r>
          </a:p>
          <a:p>
            <a:pPr marL="329184" lvl="0" indent="-329184" defTabSz="877823">
              <a:spcBef>
                <a:spcPts val="300"/>
              </a:spcBef>
              <a:defRPr sz="1800"/>
            </a:pPr>
            <a:endParaRPr lang="lv-LV" dirty="0" smtClean="0"/>
          </a:p>
          <a:p>
            <a:pPr marL="329184" lvl="0" indent="-329184" defTabSz="877823">
              <a:spcBef>
                <a:spcPts val="300"/>
              </a:spcBef>
              <a:defRPr sz="1800"/>
            </a:pPr>
            <a:r>
              <a:rPr dirty="0" smtClean="0"/>
              <a:t>However</a:t>
            </a:r>
            <a:r>
              <a:rPr dirty="0"/>
              <a:t>, the infection may be widespread, and the clinical appearances can be subtle. </a:t>
            </a:r>
          </a:p>
          <a:p>
            <a:pPr marL="329184" lvl="0" indent="-329184" defTabSz="877823">
              <a:spcBef>
                <a:spcPts val="300"/>
              </a:spcBef>
              <a:defRPr sz="1800"/>
            </a:pPr>
            <a:endParaRPr lang="lv-LV" dirty="0" smtClean="0"/>
          </a:p>
          <a:p>
            <a:pPr marL="329184" lvl="0" indent="-329184" defTabSz="877823">
              <a:spcBef>
                <a:spcPts val="300"/>
              </a:spcBef>
              <a:defRPr sz="1800"/>
            </a:pPr>
            <a:r>
              <a:rPr dirty="0" smtClean="0"/>
              <a:t>In </a:t>
            </a:r>
            <a:r>
              <a:rPr dirty="0"/>
              <a:t>urban areas, </a:t>
            </a:r>
            <a:r>
              <a:rPr dirty="0" err="1"/>
              <a:t>tinea</a:t>
            </a:r>
            <a:r>
              <a:rPr dirty="0"/>
              <a:t> </a:t>
            </a:r>
            <a:r>
              <a:rPr dirty="0" err="1"/>
              <a:t>capitis</a:t>
            </a:r>
            <a:r>
              <a:rPr dirty="0"/>
              <a:t> should be considered in the differential diagnosis of children older than 3 months with a scaly scalp until proven negative by mycological examination. </a:t>
            </a:r>
          </a:p>
          <a:p>
            <a:pPr marL="329184" lvl="0" indent="-329184" defTabSz="877823">
              <a:spcBef>
                <a:spcPts val="300"/>
              </a:spcBef>
              <a:defRPr sz="1800"/>
            </a:pPr>
            <a:r>
              <a:rPr dirty="0"/>
              <a:t>Infection may also be associated with painful regional lymphadenopathy, especially in the inflammatory variants.</a:t>
            </a:r>
          </a:p>
          <a:p>
            <a:pPr marL="329184" lvl="0" indent="-329184" defTabSz="877823">
              <a:spcBef>
                <a:spcPts val="300"/>
              </a:spcBef>
              <a:defRPr sz="1800"/>
            </a:pPr>
            <a:r>
              <a:rPr dirty="0"/>
              <a:t>Pertinent physical findings are limited to the skin of scalp, eyebrows, and eyelashes.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312539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2362954" y="274638"/>
            <a:ext cx="6323846" cy="1143001"/>
          </a:xfrm>
          <a:prstGeom prst="rect">
            <a:avLst/>
          </a:prstGeom>
        </p:spPr>
        <p:txBody>
          <a:bodyPr/>
          <a:lstStyle/>
          <a:p>
            <a:pPr lvl="0">
              <a:defRPr sz="1800"/>
            </a:pPr>
            <a:r>
              <a:rPr sz="4400" dirty="0" err="1"/>
              <a:t>Microsporum</a:t>
            </a:r>
            <a:endParaRPr sz="4400" dirty="0"/>
          </a:p>
        </p:txBody>
      </p:sp>
      <p:pic>
        <p:nvPicPr>
          <p:cNvPr id="183" name="image22.jpg" descr="http://fs1.ucheba-legko.ru/images/ab23e9f5da89b710a34ce1784cacbca4.jpg"/>
          <p:cNvPicPr/>
          <p:nvPr/>
        </p:nvPicPr>
        <p:blipFill>
          <a:blip r:embed="rId2">
            <a:extLst/>
          </a:blip>
          <a:stretch>
            <a:fillRect/>
          </a:stretch>
        </p:blipFill>
        <p:spPr>
          <a:xfrm>
            <a:off x="838200" y="3810000"/>
            <a:ext cx="2895600" cy="2671192"/>
          </a:xfrm>
          <a:prstGeom prst="rect">
            <a:avLst/>
          </a:prstGeom>
          <a:ln>
            <a:solidFill>
              <a:srgbClr val="7030A0"/>
            </a:solidFill>
          </a:ln>
        </p:spPr>
      </p:pic>
      <p:pic>
        <p:nvPicPr>
          <p:cNvPr id="184" name="image23.jpg" descr="http://zdravotvet.ru/wp-content/uploads/2013/08/cnhbueobq-kbifq-ktxtybt-232x300.jpg"/>
          <p:cNvPicPr/>
          <p:nvPr/>
        </p:nvPicPr>
        <p:blipFill>
          <a:blip r:embed="rId3">
            <a:extLst/>
          </a:blip>
          <a:stretch>
            <a:fillRect/>
          </a:stretch>
        </p:blipFill>
        <p:spPr>
          <a:xfrm>
            <a:off x="5157458" y="1199584"/>
            <a:ext cx="2209800" cy="2857500"/>
          </a:xfrm>
          <a:prstGeom prst="rect">
            <a:avLst/>
          </a:prstGeom>
          <a:ln>
            <a:solidFill>
              <a:srgbClr val="7030A0"/>
            </a:solidFill>
          </a:ln>
        </p:spPr>
      </p:pic>
      <p:pic>
        <p:nvPicPr>
          <p:cNvPr id="185" name="image24.jpg" descr="http://www.dob39.ru/assets/images/likbez/koshki.jpg"/>
          <p:cNvPicPr/>
          <p:nvPr/>
        </p:nvPicPr>
        <p:blipFill>
          <a:blip r:embed="rId4">
            <a:extLst/>
          </a:blip>
          <a:stretch>
            <a:fillRect/>
          </a:stretch>
        </p:blipFill>
        <p:spPr>
          <a:xfrm>
            <a:off x="1586619" y="1417639"/>
            <a:ext cx="3048000" cy="2124075"/>
          </a:xfrm>
          <a:prstGeom prst="rect">
            <a:avLst/>
          </a:prstGeom>
          <a:ln>
            <a:solidFill>
              <a:srgbClr val="7030A0"/>
            </a:solidFill>
          </a:ln>
        </p:spPr>
      </p:pic>
      <p:pic>
        <p:nvPicPr>
          <p:cNvPr id="186" name="image25.gif" descr="http://medicine-live.ru/atlas/micro/samples/m_canis.gif"/>
          <p:cNvPicPr/>
          <p:nvPr/>
        </p:nvPicPr>
        <p:blipFill>
          <a:blip r:embed="rId5">
            <a:extLst/>
          </a:blip>
          <a:stretch>
            <a:fillRect/>
          </a:stretch>
        </p:blipFill>
        <p:spPr>
          <a:xfrm>
            <a:off x="4038600" y="4343400"/>
            <a:ext cx="4438650" cy="2371726"/>
          </a:xfrm>
          <a:prstGeom prst="rect">
            <a:avLst/>
          </a:prstGeom>
          <a:ln>
            <a:solidFill>
              <a:srgbClr val="7030A0"/>
            </a:solidFill>
          </a:ln>
        </p:spPr>
      </p:pic>
    </p:spTree>
    <p:extLst>
      <p:ext uri="{BB962C8B-B14F-4D97-AF65-F5344CB8AC3E}">
        <p14:creationId xmlns:p14="http://schemas.microsoft.com/office/powerpoint/2010/main" val="40397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894" y="636636"/>
            <a:ext cx="6589199" cy="691123"/>
          </a:xfrm>
        </p:spPr>
        <p:txBody>
          <a:bodyPr>
            <a:normAutofit/>
          </a:bodyPr>
          <a:lstStyle/>
          <a:p>
            <a:r>
              <a:rPr lang="en-US" sz="2800" b="1" dirty="0" smtClean="0"/>
              <a:t>OMICS International Conferences</a:t>
            </a:r>
            <a:endParaRPr lang="en-US" sz="2800" b="1" dirty="0"/>
          </a:p>
        </p:txBody>
      </p:sp>
      <p:sp>
        <p:nvSpPr>
          <p:cNvPr id="3" name="Content Placeholder 2"/>
          <p:cNvSpPr>
            <a:spLocks noGrp="1"/>
          </p:cNvSpPr>
          <p:nvPr>
            <p:ph idx="1"/>
          </p:nvPr>
        </p:nvSpPr>
        <p:spPr>
          <a:xfrm>
            <a:off x="602131" y="1432142"/>
            <a:ext cx="8241244" cy="4793294"/>
          </a:xfrm>
        </p:spPr>
        <p:txBody>
          <a:bodyPr>
            <a:normAutofit/>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69236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1905000" y="572632"/>
            <a:ext cx="6781800" cy="1570021"/>
          </a:xfrm>
          <a:prstGeom prst="rect">
            <a:avLst/>
          </a:prstGeom>
        </p:spPr>
        <p:txBody>
          <a:bodyPr/>
          <a:lstStyle/>
          <a:p>
            <a:pPr lvl="0">
              <a:defRPr sz="1800"/>
            </a:pPr>
            <a:r>
              <a:rPr sz="2000" dirty="0"/>
              <a:t>Fungal hyphae and yeast cells of </a:t>
            </a:r>
            <a:r>
              <a:rPr sz="2000" dirty="0" err="1"/>
              <a:t>Trichophyton</a:t>
            </a:r>
            <a:r>
              <a:rPr sz="2000" dirty="0"/>
              <a:t> </a:t>
            </a:r>
            <a:r>
              <a:rPr sz="2000" dirty="0" err="1"/>
              <a:t>rubrum</a:t>
            </a:r>
            <a:r>
              <a:rPr sz="2000" dirty="0"/>
              <a:t> seen on the stratum </a:t>
            </a:r>
            <a:r>
              <a:rPr sz="2000" dirty="0" err="1"/>
              <a:t>corneum</a:t>
            </a:r>
            <a:r>
              <a:rPr sz="2000" dirty="0"/>
              <a:t> of </a:t>
            </a:r>
            <a:r>
              <a:rPr sz="2000" dirty="0" err="1"/>
              <a:t>tinea</a:t>
            </a:r>
            <a:r>
              <a:rPr sz="2000" dirty="0"/>
              <a:t> </a:t>
            </a:r>
            <a:r>
              <a:rPr sz="2000" dirty="0" err="1"/>
              <a:t>capitis</a:t>
            </a:r>
            <a:r>
              <a:rPr sz="2000" dirty="0"/>
              <a:t>. Periodic acid-Schiff stain, magnification 250X. Medscape</a:t>
            </a:r>
          </a:p>
        </p:txBody>
      </p:sp>
      <p:pic>
        <p:nvPicPr>
          <p:cNvPr id="195" name="image28.jpeg" descr="C:\Users\Owner\Desktop\sporas raga slanī.jpg"/>
          <p:cNvPicPr/>
          <p:nvPr/>
        </p:nvPicPr>
        <p:blipFill>
          <a:blip r:embed="rId2">
            <a:extLst/>
          </a:blip>
          <a:stretch>
            <a:fillRect/>
          </a:stretch>
        </p:blipFill>
        <p:spPr>
          <a:xfrm>
            <a:off x="2728865" y="2142653"/>
            <a:ext cx="5492750" cy="3517900"/>
          </a:xfrm>
          <a:prstGeom prst="rect">
            <a:avLst/>
          </a:prstGeom>
          <a:ln>
            <a:solidFill>
              <a:srgbClr val="7030A0"/>
            </a:solidFill>
          </a:ln>
        </p:spPr>
      </p:pic>
    </p:spTree>
    <p:extLst>
      <p:ext uri="{BB962C8B-B14F-4D97-AF65-F5344CB8AC3E}">
        <p14:creationId xmlns:p14="http://schemas.microsoft.com/office/powerpoint/2010/main" val="33374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1905000" y="534155"/>
            <a:ext cx="6781800" cy="1028340"/>
          </a:xfrm>
          <a:prstGeom prst="rect">
            <a:avLst/>
          </a:prstGeom>
        </p:spPr>
        <p:txBody>
          <a:bodyPr>
            <a:normAutofit fontScale="90000"/>
          </a:bodyPr>
          <a:lstStyle/>
          <a:p>
            <a:pPr lvl="0" defTabSz="795527">
              <a:defRPr sz="1800"/>
            </a:pPr>
            <a:r>
              <a:rPr sz="1740" dirty="0"/>
              <a:t>Photomicrograph depicting an </a:t>
            </a:r>
            <a:r>
              <a:rPr sz="1740" dirty="0" err="1"/>
              <a:t>endoectothrix</a:t>
            </a:r>
            <a:r>
              <a:rPr sz="1740" dirty="0"/>
              <a:t> invasion of a hair shaft by </a:t>
            </a:r>
            <a:r>
              <a:rPr sz="1740" dirty="0" err="1"/>
              <a:t>Microsporum</a:t>
            </a:r>
            <a:r>
              <a:rPr sz="1740" dirty="0"/>
              <a:t> </a:t>
            </a:r>
            <a:r>
              <a:rPr sz="1740" dirty="0" err="1"/>
              <a:t>audouinii</a:t>
            </a:r>
            <a:r>
              <a:rPr sz="1740" dirty="0"/>
              <a:t>. </a:t>
            </a:r>
            <a:r>
              <a:rPr sz="1740" dirty="0" err="1"/>
              <a:t>Intrapilary</a:t>
            </a:r>
            <a:r>
              <a:rPr sz="1740" dirty="0"/>
              <a:t> hyphae and spores around the hair shaft are seen (</a:t>
            </a:r>
            <a:r>
              <a:rPr sz="1740" dirty="0" err="1"/>
              <a:t>hematoxylin</a:t>
            </a:r>
            <a:r>
              <a:rPr sz="1740" dirty="0"/>
              <a:t> and eosin stain with Periodic acid-Schiff counterstain, magnification X 250). Medscape</a:t>
            </a:r>
          </a:p>
        </p:txBody>
      </p:sp>
      <p:pic>
        <p:nvPicPr>
          <p:cNvPr id="198" name="image29.jpeg" descr="C:\Users\Owner\Desktop\sporas matā.jpg"/>
          <p:cNvPicPr/>
          <p:nvPr/>
        </p:nvPicPr>
        <p:blipFill>
          <a:blip r:embed="rId2">
            <a:extLst/>
          </a:blip>
          <a:stretch>
            <a:fillRect/>
          </a:stretch>
        </p:blipFill>
        <p:spPr>
          <a:xfrm>
            <a:off x="2692651" y="2286000"/>
            <a:ext cx="5522913" cy="3629025"/>
          </a:xfrm>
          <a:prstGeom prst="rect">
            <a:avLst/>
          </a:prstGeom>
          <a:ln w="12700">
            <a:miter lim="400000"/>
          </a:ln>
        </p:spPr>
      </p:pic>
    </p:spTree>
    <p:extLst>
      <p:ext uri="{BB962C8B-B14F-4D97-AF65-F5344CB8AC3E}">
        <p14:creationId xmlns:p14="http://schemas.microsoft.com/office/powerpoint/2010/main" val="2155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2037030" y="457585"/>
            <a:ext cx="6649770" cy="1143001"/>
          </a:xfrm>
          <a:prstGeom prst="rect">
            <a:avLst/>
          </a:prstGeom>
        </p:spPr>
        <p:txBody>
          <a:bodyPr>
            <a:normAutofit/>
          </a:bodyPr>
          <a:lstStyle/>
          <a:p>
            <a:pPr lvl="0">
              <a:defRPr sz="1800"/>
            </a:pPr>
            <a:r>
              <a:rPr sz="4000" dirty="0" err="1"/>
              <a:t>Tinea</a:t>
            </a:r>
            <a:r>
              <a:rPr sz="4000" dirty="0"/>
              <a:t> </a:t>
            </a:r>
            <a:r>
              <a:rPr sz="4000" dirty="0" err="1"/>
              <a:t>capitis</a:t>
            </a:r>
            <a:endParaRPr sz="4000" dirty="0"/>
          </a:p>
        </p:txBody>
      </p:sp>
      <p:sp>
        <p:nvSpPr>
          <p:cNvPr id="192" name="Shape 192"/>
          <p:cNvSpPr>
            <a:spLocks noGrp="1"/>
          </p:cNvSpPr>
          <p:nvPr>
            <p:ph idx="1"/>
          </p:nvPr>
        </p:nvSpPr>
        <p:spPr>
          <a:xfrm>
            <a:off x="2426328" y="1783533"/>
            <a:ext cx="6002448" cy="4291341"/>
          </a:xfrm>
          <a:prstGeom prst="rect">
            <a:avLst/>
          </a:prstGeom>
        </p:spPr>
        <p:txBody>
          <a:bodyPr>
            <a:normAutofit fontScale="92500" lnSpcReduction="20000"/>
          </a:bodyPr>
          <a:lstStyle/>
          <a:p>
            <a:pPr lvl="0">
              <a:lnSpc>
                <a:spcPct val="120000"/>
              </a:lnSpc>
              <a:spcBef>
                <a:spcPts val="300"/>
              </a:spcBef>
              <a:defRPr sz="1800"/>
            </a:pPr>
            <a:r>
              <a:rPr sz="2000" dirty="0"/>
              <a:t>Primary skin lesions of </a:t>
            </a:r>
            <a:r>
              <a:rPr sz="2000" dirty="0" err="1"/>
              <a:t>tinea</a:t>
            </a:r>
            <a:r>
              <a:rPr sz="2000" dirty="0"/>
              <a:t> </a:t>
            </a:r>
            <a:r>
              <a:rPr sz="2000" dirty="0" err="1"/>
              <a:t>capitis</a:t>
            </a:r>
            <a:r>
              <a:rPr sz="2000" dirty="0"/>
              <a:t> </a:t>
            </a:r>
            <a:r>
              <a:rPr sz="2000" dirty="0" smtClean="0"/>
              <a:t>begin </a:t>
            </a:r>
            <a:r>
              <a:rPr sz="2000" dirty="0"/>
              <a:t>as red papules with progression to grayish ring-formed patches containing </a:t>
            </a:r>
            <a:r>
              <a:rPr sz="2000" dirty="0" err="1"/>
              <a:t>perifollicular</a:t>
            </a:r>
            <a:r>
              <a:rPr sz="2000" dirty="0"/>
              <a:t> papules.</a:t>
            </a:r>
          </a:p>
          <a:p>
            <a:pPr lvl="0">
              <a:lnSpc>
                <a:spcPct val="120000"/>
              </a:lnSpc>
              <a:spcBef>
                <a:spcPts val="300"/>
              </a:spcBef>
              <a:defRPr sz="1800"/>
            </a:pPr>
            <a:r>
              <a:rPr sz="2000" dirty="0"/>
              <a:t>Pustules with inflamed crusts, exudate, matted infected hairs, and debris may be seen.</a:t>
            </a:r>
          </a:p>
          <a:p>
            <a:pPr lvl="0">
              <a:lnSpc>
                <a:spcPct val="120000"/>
              </a:lnSpc>
              <a:spcBef>
                <a:spcPts val="300"/>
              </a:spcBef>
              <a:defRPr sz="1800"/>
            </a:pPr>
            <a:r>
              <a:rPr sz="2000" u="sng" dirty="0"/>
              <a:t>Black </a:t>
            </a:r>
            <a:r>
              <a:rPr sz="2000" u="sng" dirty="0" smtClean="0"/>
              <a:t>dot</a:t>
            </a:r>
            <a:r>
              <a:rPr lang="lv-LV" sz="2000" dirty="0" smtClean="0"/>
              <a:t> t</a:t>
            </a:r>
            <a:r>
              <a:rPr sz="2000" dirty="0" err="1" smtClean="0"/>
              <a:t>inea</a:t>
            </a:r>
            <a:r>
              <a:rPr sz="2000" dirty="0" smtClean="0"/>
              <a:t> </a:t>
            </a:r>
            <a:r>
              <a:rPr sz="2000" dirty="0" err="1"/>
              <a:t>capitis</a:t>
            </a:r>
            <a:r>
              <a:rPr sz="2000" dirty="0"/>
              <a:t> refers to an infection with fracture of the hair, leaving the infected dark </a:t>
            </a:r>
            <a:r>
              <a:rPr sz="2000" dirty="0" smtClean="0"/>
              <a:t>stubs</a:t>
            </a:r>
            <a:r>
              <a:rPr lang="lv-LV" sz="2000" dirty="0" smtClean="0"/>
              <a:t> of broken hairs</a:t>
            </a:r>
            <a:r>
              <a:rPr sz="2000" dirty="0" smtClean="0"/>
              <a:t> </a:t>
            </a:r>
            <a:r>
              <a:rPr sz="2000" dirty="0"/>
              <a:t>visible in the follicular orifices</a:t>
            </a:r>
            <a:r>
              <a:rPr sz="2000" dirty="0" smtClean="0"/>
              <a:t>.</a:t>
            </a:r>
            <a:r>
              <a:rPr lang="en-US" sz="2000" dirty="0" smtClean="0"/>
              <a:t> </a:t>
            </a:r>
            <a:r>
              <a:rPr lang="en-US" sz="2000" dirty="0"/>
              <a:t>Black dots may occur within a single patch or diffusely across the scalp.</a:t>
            </a:r>
          </a:p>
          <a:p>
            <a:pPr marL="0" lvl="0" indent="0">
              <a:lnSpc>
                <a:spcPct val="120000"/>
              </a:lnSpc>
              <a:spcBef>
                <a:spcPts val="300"/>
              </a:spcBef>
              <a:buNone/>
              <a:defRPr sz="1800"/>
            </a:pPr>
            <a:r>
              <a:rPr sz="2400" dirty="0"/>
              <a:t/>
            </a:r>
            <a:br>
              <a:rPr sz="2400" dirty="0"/>
            </a:b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118388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2037030" y="461727"/>
            <a:ext cx="6649770" cy="1080012"/>
          </a:xfrm>
          <a:prstGeom prst="rect">
            <a:avLst/>
          </a:prstGeom>
        </p:spPr>
        <p:txBody>
          <a:bodyPr>
            <a:normAutofit/>
          </a:bodyPr>
          <a:lstStyle/>
          <a:p>
            <a:pPr lvl="0">
              <a:defRPr sz="1800"/>
            </a:pPr>
            <a:r>
              <a:rPr sz="4000" dirty="0" err="1"/>
              <a:t>Tinea</a:t>
            </a:r>
            <a:r>
              <a:rPr sz="4000" dirty="0"/>
              <a:t> </a:t>
            </a:r>
            <a:r>
              <a:rPr sz="4000" dirty="0" err="1"/>
              <a:t>capitis</a:t>
            </a:r>
            <a:endParaRPr sz="4000" dirty="0"/>
          </a:p>
        </p:txBody>
      </p:sp>
      <p:sp>
        <p:nvSpPr>
          <p:cNvPr id="192" name="Shape 192"/>
          <p:cNvSpPr>
            <a:spLocks noGrp="1"/>
          </p:cNvSpPr>
          <p:nvPr>
            <p:ph idx="1"/>
          </p:nvPr>
        </p:nvSpPr>
        <p:spPr>
          <a:xfrm>
            <a:off x="2453489" y="1665838"/>
            <a:ext cx="6002448" cy="4499572"/>
          </a:xfrm>
          <a:prstGeom prst="rect">
            <a:avLst/>
          </a:prstGeom>
        </p:spPr>
        <p:txBody>
          <a:bodyPr>
            <a:normAutofit fontScale="85000" lnSpcReduction="10000"/>
          </a:bodyPr>
          <a:lstStyle/>
          <a:p>
            <a:pPr lvl="0">
              <a:lnSpc>
                <a:spcPct val="120000"/>
              </a:lnSpc>
              <a:spcBef>
                <a:spcPts val="300"/>
              </a:spcBef>
              <a:defRPr sz="1800"/>
            </a:pPr>
            <a:r>
              <a:rPr lang="en-US" sz="2000" dirty="0" smtClean="0"/>
              <a:t>Alopecia</a:t>
            </a:r>
            <a:r>
              <a:rPr lang="lv-LV" sz="2000" dirty="0" smtClean="0"/>
              <a:t> is</a:t>
            </a:r>
            <a:r>
              <a:rPr lang="en-US" sz="2000" dirty="0" smtClean="0"/>
              <a:t> </a:t>
            </a:r>
            <a:r>
              <a:rPr lang="lv-LV" sz="2000" dirty="0" smtClean="0"/>
              <a:t>t</a:t>
            </a:r>
            <a:r>
              <a:rPr lang="en-US" sz="2000" dirty="0" smtClean="0"/>
              <a:t>he </a:t>
            </a:r>
            <a:r>
              <a:rPr lang="en-US" sz="2000" dirty="0"/>
              <a:t>most common presentation </a:t>
            </a:r>
            <a:r>
              <a:rPr lang="en-US" sz="2000" dirty="0" smtClean="0"/>
              <a:t>as </a:t>
            </a:r>
            <a:r>
              <a:rPr lang="en-US" sz="2000" dirty="0"/>
              <a:t>a discrete patch of alopecia, with or without scale that may mimic alopecia </a:t>
            </a:r>
            <a:r>
              <a:rPr lang="en-US" sz="2000" dirty="0" err="1"/>
              <a:t>areata</a:t>
            </a:r>
            <a:r>
              <a:rPr lang="en-US" sz="2000" dirty="0"/>
              <a:t>.</a:t>
            </a:r>
          </a:p>
          <a:p>
            <a:pPr lvl="0">
              <a:lnSpc>
                <a:spcPct val="120000"/>
              </a:lnSpc>
              <a:spcBef>
                <a:spcPts val="300"/>
              </a:spcBef>
              <a:defRPr sz="1800"/>
            </a:pPr>
            <a:r>
              <a:rPr lang="en-US" sz="2000" dirty="0"/>
              <a:t>Patients with </a:t>
            </a:r>
            <a:r>
              <a:rPr lang="en-US" sz="2000" dirty="0" err="1"/>
              <a:t>tinea</a:t>
            </a:r>
            <a:r>
              <a:rPr lang="en-US" sz="2000" dirty="0"/>
              <a:t> </a:t>
            </a:r>
            <a:r>
              <a:rPr lang="en-US" sz="2000" dirty="0" err="1"/>
              <a:t>capitis</a:t>
            </a:r>
            <a:r>
              <a:rPr lang="en-US" sz="2000" dirty="0"/>
              <a:t> also develop posterior cervical adenopathy, which helps to distinguish </a:t>
            </a:r>
            <a:r>
              <a:rPr lang="en-US" sz="2000" dirty="0" err="1"/>
              <a:t>tinea</a:t>
            </a:r>
            <a:r>
              <a:rPr lang="en-US" sz="2000" dirty="0"/>
              <a:t> </a:t>
            </a:r>
            <a:r>
              <a:rPr lang="en-US" sz="2000" dirty="0" err="1"/>
              <a:t>capitis</a:t>
            </a:r>
            <a:r>
              <a:rPr lang="en-US" sz="2000" dirty="0"/>
              <a:t> from other cutaneous diseases that result in alopecia, such as alopecia </a:t>
            </a:r>
            <a:r>
              <a:rPr lang="en-US" sz="2000" dirty="0" err="1"/>
              <a:t>areata</a:t>
            </a:r>
            <a:r>
              <a:rPr lang="en-US" sz="2000" dirty="0"/>
              <a:t>. </a:t>
            </a:r>
          </a:p>
          <a:p>
            <a:pPr>
              <a:lnSpc>
                <a:spcPct val="120000"/>
              </a:lnSpc>
              <a:spcBef>
                <a:spcPts val="300"/>
              </a:spcBef>
              <a:defRPr sz="1800"/>
            </a:pPr>
            <a:r>
              <a:rPr lang="en-US" sz="2000" dirty="0" smtClean="0">
                <a:ea typeface="Times"/>
                <a:cs typeface="Times"/>
                <a:sym typeface="Times"/>
              </a:rPr>
              <a:t>The </a:t>
            </a:r>
            <a:r>
              <a:rPr lang="en-US" sz="2000" dirty="0">
                <a:ea typeface="Times"/>
                <a:cs typeface="Times"/>
                <a:sym typeface="Times"/>
              </a:rPr>
              <a:t>development of pustules and abscesses, known as a </a:t>
            </a:r>
            <a:r>
              <a:rPr lang="en-US" sz="2000" u="sng" dirty="0" err="1">
                <a:ea typeface="Times"/>
                <a:cs typeface="Times"/>
                <a:sym typeface="Times"/>
              </a:rPr>
              <a:t>kerion</a:t>
            </a:r>
            <a:r>
              <a:rPr lang="en-US" sz="2000" dirty="0">
                <a:ea typeface="Times"/>
                <a:cs typeface="Times"/>
                <a:sym typeface="Times"/>
              </a:rPr>
              <a:t>, is another possible presentation. Such abscesses can be painful and several </a:t>
            </a:r>
            <a:r>
              <a:rPr lang="en-US" sz="2000" dirty="0" err="1">
                <a:ea typeface="Times"/>
                <a:cs typeface="Times"/>
                <a:sym typeface="Times"/>
              </a:rPr>
              <a:t>centimetres</a:t>
            </a:r>
            <a:r>
              <a:rPr lang="en-US" sz="2000" dirty="0">
                <a:ea typeface="Times"/>
                <a:cs typeface="Times"/>
                <a:sym typeface="Times"/>
              </a:rPr>
              <a:t> in diameter. A </a:t>
            </a:r>
            <a:r>
              <a:rPr lang="en-US" sz="2000" dirty="0" err="1">
                <a:ea typeface="Times"/>
                <a:cs typeface="Times"/>
                <a:sym typeface="Times"/>
              </a:rPr>
              <a:t>kerion</a:t>
            </a:r>
            <a:r>
              <a:rPr lang="en-US" sz="2000" dirty="0">
                <a:ea typeface="Times"/>
                <a:cs typeface="Times"/>
                <a:sym typeface="Times"/>
              </a:rPr>
              <a:t> is an advanced form of </a:t>
            </a:r>
            <a:r>
              <a:rPr lang="en-US" sz="2000" dirty="0" err="1">
                <a:ea typeface="Times"/>
                <a:cs typeface="Times"/>
                <a:sym typeface="Times"/>
              </a:rPr>
              <a:t>tinea</a:t>
            </a:r>
            <a:r>
              <a:rPr lang="en-US" sz="2000" dirty="0">
                <a:ea typeface="Times"/>
                <a:cs typeface="Times"/>
                <a:sym typeface="Times"/>
              </a:rPr>
              <a:t> </a:t>
            </a:r>
            <a:r>
              <a:rPr lang="en-US" sz="2000" dirty="0" err="1">
                <a:ea typeface="Times"/>
                <a:cs typeface="Times"/>
                <a:sym typeface="Times"/>
              </a:rPr>
              <a:t>capitis</a:t>
            </a:r>
            <a:r>
              <a:rPr lang="en-US" sz="2000" dirty="0">
                <a:ea typeface="Times"/>
                <a:cs typeface="Times"/>
                <a:sym typeface="Times"/>
              </a:rPr>
              <a:t> and is a </a:t>
            </a:r>
            <a:r>
              <a:rPr lang="en-US" sz="2000" u="sng" dirty="0">
                <a:ea typeface="Times"/>
                <a:cs typeface="Times"/>
                <a:sym typeface="Times"/>
              </a:rPr>
              <a:t>hypersensitive reaction</a:t>
            </a:r>
            <a:r>
              <a:rPr lang="en-US" sz="2000" dirty="0">
                <a:ea typeface="Times"/>
                <a:cs typeface="Times"/>
                <a:sym typeface="Times"/>
              </a:rPr>
              <a:t>. It can occur on some parts of the scalp</a:t>
            </a:r>
            <a:r>
              <a:rPr lang="en-US" sz="2000" dirty="0" smtClean="0">
                <a:ea typeface="Times"/>
                <a:cs typeface="Times"/>
                <a:sym typeface="Times"/>
              </a:rPr>
              <a:t>.</a:t>
            </a:r>
            <a:r>
              <a:rPr sz="2400" dirty="0"/>
              <a:t/>
            </a:r>
            <a:br>
              <a:rPr sz="2400" dirty="0"/>
            </a:b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67689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2018923" y="461727"/>
            <a:ext cx="6667876" cy="1055501"/>
          </a:xfrm>
          <a:prstGeom prst="rect">
            <a:avLst/>
          </a:prstGeom>
        </p:spPr>
        <p:txBody>
          <a:bodyPr>
            <a:normAutofit/>
          </a:bodyPr>
          <a:lstStyle/>
          <a:p>
            <a:pPr lvl="0">
              <a:defRPr sz="1800"/>
            </a:pPr>
            <a:r>
              <a:rPr sz="4000" dirty="0" err="1"/>
              <a:t>Favus</a:t>
            </a:r>
            <a:r>
              <a:rPr sz="4000" dirty="0"/>
              <a:t> (</a:t>
            </a:r>
            <a:r>
              <a:rPr sz="4000" dirty="0" err="1"/>
              <a:t>tinea</a:t>
            </a:r>
            <a:r>
              <a:rPr sz="4000" dirty="0"/>
              <a:t> </a:t>
            </a:r>
            <a:r>
              <a:rPr sz="4000" dirty="0" err="1"/>
              <a:t>favosa</a:t>
            </a:r>
            <a:r>
              <a:rPr sz="4000" dirty="0"/>
              <a:t>)</a:t>
            </a:r>
          </a:p>
        </p:txBody>
      </p:sp>
      <p:sp>
        <p:nvSpPr>
          <p:cNvPr id="201" name="Shape 201"/>
          <p:cNvSpPr>
            <a:spLocks noGrp="1"/>
          </p:cNvSpPr>
          <p:nvPr>
            <p:ph idx="1"/>
          </p:nvPr>
        </p:nvSpPr>
        <p:spPr>
          <a:xfrm>
            <a:off x="2163778" y="1417639"/>
            <a:ext cx="6523022" cy="4894892"/>
          </a:xfrm>
          <a:prstGeom prst="rect">
            <a:avLst/>
          </a:prstGeom>
        </p:spPr>
        <p:txBody>
          <a:bodyPr>
            <a:normAutofit/>
          </a:bodyPr>
          <a:lstStyle/>
          <a:p>
            <a:pPr lvl="0">
              <a:lnSpc>
                <a:spcPct val="110000"/>
              </a:lnSpc>
              <a:spcBef>
                <a:spcPts val="300"/>
              </a:spcBef>
              <a:defRPr sz="1800"/>
            </a:pPr>
            <a:r>
              <a:rPr lang="lv-LV" dirty="0" smtClean="0"/>
              <a:t>Favus (</a:t>
            </a:r>
            <a:r>
              <a:rPr dirty="0" smtClean="0"/>
              <a:t>also </a:t>
            </a:r>
            <a:r>
              <a:rPr dirty="0"/>
              <a:t>termed </a:t>
            </a:r>
            <a:r>
              <a:rPr dirty="0" err="1"/>
              <a:t>tinea</a:t>
            </a:r>
            <a:r>
              <a:rPr dirty="0"/>
              <a:t> </a:t>
            </a:r>
            <a:r>
              <a:rPr dirty="0" err="1"/>
              <a:t>favosa</a:t>
            </a:r>
            <a:r>
              <a:rPr dirty="0"/>
              <a:t>) is a severe form of </a:t>
            </a:r>
            <a:r>
              <a:rPr dirty="0" err="1"/>
              <a:t>tinea</a:t>
            </a:r>
            <a:r>
              <a:rPr dirty="0"/>
              <a:t> </a:t>
            </a:r>
            <a:r>
              <a:rPr dirty="0" err="1"/>
              <a:t>capitis</a:t>
            </a:r>
            <a:r>
              <a:rPr dirty="0"/>
              <a:t>. </a:t>
            </a:r>
            <a:endParaRPr lang="lv-LV" dirty="0" smtClean="0"/>
          </a:p>
          <a:p>
            <a:pPr lvl="0">
              <a:lnSpc>
                <a:spcPct val="110000"/>
              </a:lnSpc>
              <a:spcBef>
                <a:spcPts val="300"/>
              </a:spcBef>
              <a:defRPr sz="1800"/>
            </a:pPr>
            <a:r>
              <a:rPr dirty="0" err="1" smtClean="0"/>
              <a:t>Favus</a:t>
            </a:r>
            <a:r>
              <a:rPr dirty="0" smtClean="0"/>
              <a:t> </a:t>
            </a:r>
            <a:r>
              <a:rPr dirty="0"/>
              <a:t>is a chronic infection caused most commonly by </a:t>
            </a:r>
            <a:r>
              <a:rPr i="1" dirty="0"/>
              <a:t>T </a:t>
            </a:r>
            <a:r>
              <a:rPr i="1" dirty="0" err="1"/>
              <a:t>schoenleinii</a:t>
            </a:r>
            <a:r>
              <a:rPr dirty="0"/>
              <a:t> and, occasionally, by </a:t>
            </a:r>
            <a:r>
              <a:rPr i="1" dirty="0"/>
              <a:t>T </a:t>
            </a:r>
            <a:r>
              <a:rPr i="1" dirty="0" err="1"/>
              <a:t>violaceum</a:t>
            </a:r>
            <a:r>
              <a:rPr dirty="0"/>
              <a:t> or </a:t>
            </a:r>
            <a:r>
              <a:rPr i="1" dirty="0" err="1"/>
              <a:t>Microsporum</a:t>
            </a:r>
            <a:r>
              <a:rPr i="1" dirty="0"/>
              <a:t> gypsum</a:t>
            </a:r>
            <a:r>
              <a:rPr dirty="0"/>
              <a:t>.</a:t>
            </a:r>
          </a:p>
          <a:p>
            <a:pPr lvl="0">
              <a:lnSpc>
                <a:spcPct val="110000"/>
              </a:lnSpc>
              <a:spcBef>
                <a:spcPts val="300"/>
              </a:spcBef>
              <a:defRPr sz="1800"/>
            </a:pPr>
            <a:r>
              <a:rPr dirty="0"/>
              <a:t>Scalp lesions are characterized by the presence of yellow cup-shaped crusts termed </a:t>
            </a:r>
            <a:r>
              <a:rPr dirty="0" err="1"/>
              <a:t>scutula</a:t>
            </a:r>
            <a:r>
              <a:rPr dirty="0"/>
              <a:t>, which surround the infected hair follicles. </a:t>
            </a:r>
          </a:p>
          <a:p>
            <a:pPr lvl="0">
              <a:lnSpc>
                <a:spcPct val="110000"/>
              </a:lnSpc>
              <a:spcBef>
                <a:spcPts val="300"/>
              </a:spcBef>
              <a:defRPr sz="1800"/>
            </a:pPr>
            <a:r>
              <a:rPr dirty="0" err="1"/>
              <a:t>Favus</a:t>
            </a:r>
            <a:r>
              <a:rPr dirty="0"/>
              <a:t> is seen predominantly in Africa, the Mediterranean, and the Middle East and, rarely, in North America and South America, usually in descendants of immigrants from endemic areas. </a:t>
            </a:r>
          </a:p>
          <a:p>
            <a:pPr lvl="0">
              <a:lnSpc>
                <a:spcPct val="110000"/>
              </a:lnSpc>
              <a:spcBef>
                <a:spcPts val="300"/>
              </a:spcBef>
              <a:defRPr sz="1800"/>
            </a:pPr>
            <a:r>
              <a:rPr dirty="0" err="1"/>
              <a:t>Favus</a:t>
            </a:r>
            <a:r>
              <a:rPr dirty="0"/>
              <a:t> usually is acquired early in life and has a tendency to cluster in families.</a:t>
            </a:r>
          </a:p>
          <a:p>
            <a:pPr lvl="0">
              <a:lnSpc>
                <a:spcPct val="110000"/>
              </a:lnSpc>
              <a:spcBef>
                <a:spcPts val="300"/>
              </a:spcBef>
              <a:defRPr sz="1800"/>
            </a:pPr>
            <a:r>
              <a:rPr dirty="0"/>
              <a:t>In </a:t>
            </a:r>
            <a:r>
              <a:rPr dirty="0" err="1"/>
              <a:t>favus</a:t>
            </a:r>
            <a:r>
              <a:rPr dirty="0"/>
              <a:t>, infected hairs appear yellow.</a:t>
            </a:r>
          </a:p>
        </p:txBody>
      </p:sp>
    </p:spTree>
    <p:extLst>
      <p:ext uri="{BB962C8B-B14F-4D97-AF65-F5344CB8AC3E}">
        <p14:creationId xmlns:p14="http://schemas.microsoft.com/office/powerpoint/2010/main" val="181426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lvl1pPr>
              <a:spcBef>
                <a:spcPts val="700"/>
              </a:spcBef>
              <a:defRPr sz="3200"/>
            </a:lvl1pPr>
          </a:lstStyle>
          <a:p>
            <a:pPr lvl="0">
              <a:defRPr sz="1800"/>
            </a:pPr>
            <a:r>
              <a:rPr sz="3200" dirty="0"/>
              <a:t>Candidiasis</a:t>
            </a:r>
          </a:p>
        </p:txBody>
      </p:sp>
      <p:sp>
        <p:nvSpPr>
          <p:cNvPr id="204" name="Shape 204"/>
          <p:cNvSpPr>
            <a:spLocks noGrp="1"/>
          </p:cNvSpPr>
          <p:nvPr>
            <p:ph idx="1"/>
          </p:nvPr>
        </p:nvSpPr>
        <p:spPr>
          <a:xfrm>
            <a:off x="1611518" y="1656784"/>
            <a:ext cx="7432894" cy="5060887"/>
          </a:xfrm>
          <a:prstGeom prst="rect">
            <a:avLst/>
          </a:prstGeom>
        </p:spPr>
        <p:txBody>
          <a:bodyPr>
            <a:normAutofit fontScale="92500"/>
          </a:bodyPr>
          <a:lstStyle/>
          <a:p>
            <a:pPr marL="202310" lvl="0" indent="-202310" defTabSz="539495">
              <a:spcBef>
                <a:spcPts val="400"/>
              </a:spcBef>
              <a:defRPr sz="1800"/>
            </a:pPr>
            <a:r>
              <a:rPr sz="1887" dirty="0"/>
              <a:t>A primary or secondary </a:t>
            </a:r>
            <a:r>
              <a:rPr sz="1887" dirty="0" err="1"/>
              <a:t>mycotic</a:t>
            </a:r>
            <a:r>
              <a:rPr sz="1887" dirty="0"/>
              <a:t> infection caused by members of the genus Candida. </a:t>
            </a:r>
          </a:p>
          <a:p>
            <a:pPr marL="202310" lvl="0" indent="-202310" defTabSz="539495">
              <a:spcBef>
                <a:spcPts val="400"/>
              </a:spcBef>
              <a:defRPr sz="1800"/>
            </a:pPr>
            <a:r>
              <a:rPr sz="1887" dirty="0"/>
              <a:t>The clinical manifestations may be acute, </a:t>
            </a:r>
            <a:r>
              <a:rPr sz="1887" dirty="0" err="1"/>
              <a:t>subacute</a:t>
            </a:r>
            <a:r>
              <a:rPr sz="1887" dirty="0"/>
              <a:t> or chronic to episodic. </a:t>
            </a:r>
          </a:p>
          <a:p>
            <a:pPr marL="202310" lvl="0" indent="-202310" defTabSz="539495">
              <a:spcBef>
                <a:spcPts val="400"/>
              </a:spcBef>
              <a:defRPr sz="1800"/>
            </a:pPr>
            <a:r>
              <a:rPr sz="1887" dirty="0"/>
              <a:t>Involvement may be localized to the mouth, throat, skin, scalp, vagina, fingers, nails, bronchi, lungs, or the gastrointestinal tract, or become systemic as in </a:t>
            </a:r>
            <a:r>
              <a:rPr sz="1887" dirty="0" err="1"/>
              <a:t>septicaemia</a:t>
            </a:r>
            <a:r>
              <a:rPr sz="1887" dirty="0"/>
              <a:t>, endocarditis and meningitis. </a:t>
            </a:r>
          </a:p>
          <a:p>
            <a:pPr marL="202310" lvl="0" indent="-202310" defTabSz="539495">
              <a:spcBef>
                <a:spcPts val="400"/>
              </a:spcBef>
              <a:defRPr sz="1800"/>
            </a:pPr>
            <a:r>
              <a:rPr sz="1887" dirty="0"/>
              <a:t>In healthy individuals, Candida infections are usually due to impaired epithelial barrier functions and occur in all age groups, but are most common in the newborn and the elderly. </a:t>
            </a:r>
          </a:p>
          <a:p>
            <a:pPr marL="202310" lvl="0" indent="-202310" defTabSz="539495">
              <a:spcBef>
                <a:spcPts val="400"/>
              </a:spcBef>
              <a:defRPr sz="1800"/>
            </a:pPr>
            <a:r>
              <a:rPr sz="1887" dirty="0"/>
              <a:t>They </a:t>
            </a:r>
            <a:r>
              <a:rPr sz="1887" dirty="0" err="1" smtClean="0"/>
              <a:t>usua</a:t>
            </a:r>
            <a:r>
              <a:rPr lang="lv-LV" sz="1887" dirty="0" smtClean="0"/>
              <a:t>l</a:t>
            </a:r>
            <a:r>
              <a:rPr sz="1887" dirty="0" err="1" smtClean="0"/>
              <a:t>ly</a:t>
            </a:r>
            <a:r>
              <a:rPr sz="1887" dirty="0" smtClean="0"/>
              <a:t> </a:t>
            </a:r>
            <a:r>
              <a:rPr sz="1887" dirty="0"/>
              <a:t>remain superficial and respond readily to treatment. </a:t>
            </a:r>
          </a:p>
          <a:p>
            <a:pPr marL="202310" lvl="0" indent="-202310" defTabSz="539495">
              <a:spcBef>
                <a:spcPts val="400"/>
              </a:spcBef>
              <a:defRPr sz="1800"/>
            </a:pPr>
            <a:r>
              <a:rPr sz="1887" dirty="0"/>
              <a:t>Systemic candidiasis is usually seen in patients with cell-mediated immune deficiency, and those receiving aggressive cancer, immunosuppression, or transplantation therapy.</a:t>
            </a:r>
          </a:p>
          <a:p>
            <a:pPr marL="202310" lvl="0" indent="-202310" defTabSz="539495">
              <a:spcBef>
                <a:spcPts val="400"/>
              </a:spcBef>
              <a:defRPr sz="1800"/>
            </a:pPr>
            <a:r>
              <a:rPr sz="1887" dirty="0"/>
              <a:t>Several species of Candida may be </a:t>
            </a:r>
            <a:r>
              <a:rPr sz="1887" dirty="0" smtClean="0"/>
              <a:t>etiological </a:t>
            </a:r>
            <a:r>
              <a:rPr sz="1887" dirty="0"/>
              <a:t>agents, most commonly, Candida </a:t>
            </a:r>
            <a:r>
              <a:rPr sz="1887" dirty="0" err="1" smtClean="0"/>
              <a:t>albicans</a:t>
            </a:r>
            <a:r>
              <a:rPr lang="lv-LV" sz="1887" dirty="0" smtClean="0"/>
              <a:t>.</a:t>
            </a:r>
            <a:endParaRPr sz="1887" dirty="0"/>
          </a:p>
        </p:txBody>
      </p:sp>
    </p:spTree>
    <p:extLst>
      <p:ext uri="{BB962C8B-B14F-4D97-AF65-F5344CB8AC3E}">
        <p14:creationId xmlns:p14="http://schemas.microsoft.com/office/powerpoint/2010/main" val="194149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602463" y="561315"/>
            <a:ext cx="6839893" cy="1054125"/>
          </a:xfrm>
          <a:prstGeom prst="rect">
            <a:avLst/>
          </a:prstGeom>
        </p:spPr>
        <p:txBody>
          <a:bodyPr>
            <a:normAutofit/>
          </a:bodyPr>
          <a:lstStyle/>
          <a:p>
            <a:pPr lvl="0">
              <a:defRPr sz="1800"/>
            </a:pPr>
            <a:r>
              <a:rPr sz="4000" i="1" dirty="0" err="1">
                <a:effectLst>
                  <a:outerShdw blurRad="38100" dist="38100" dir="2700000" algn="tl">
                    <a:srgbClr val="000000">
                      <a:alpha val="43137"/>
                    </a:srgbClr>
                  </a:outerShdw>
                </a:effectLst>
              </a:rPr>
              <a:t>Malassezia</a:t>
            </a:r>
            <a:r>
              <a:rPr sz="4000" i="1" dirty="0">
                <a:effectLst>
                  <a:outerShdw blurRad="38100" dist="38100" dir="2700000" algn="tl">
                    <a:srgbClr val="000000">
                      <a:alpha val="43137"/>
                    </a:srgbClr>
                  </a:outerShdw>
                </a:effectLst>
              </a:rPr>
              <a:t> spp.</a:t>
            </a:r>
          </a:p>
        </p:txBody>
      </p:sp>
      <p:sp>
        <p:nvSpPr>
          <p:cNvPr id="138" name="Shape 138"/>
          <p:cNvSpPr>
            <a:spLocks noGrp="1"/>
          </p:cNvSpPr>
          <p:nvPr>
            <p:ph idx="1"/>
          </p:nvPr>
        </p:nvSpPr>
        <p:spPr>
          <a:xfrm>
            <a:off x="1954794" y="2026995"/>
            <a:ext cx="3486339" cy="2758289"/>
          </a:xfrm>
          <a:prstGeom prst="rect">
            <a:avLst/>
          </a:prstGeom>
        </p:spPr>
        <p:txBody>
          <a:bodyPr/>
          <a:lstStyle/>
          <a:p>
            <a:pPr lvl="0">
              <a:lnSpc>
                <a:spcPct val="80000"/>
              </a:lnSpc>
              <a:spcBef>
                <a:spcPts val="300"/>
              </a:spcBef>
              <a:defRPr sz="1800"/>
            </a:pPr>
            <a:endParaRPr sz="1500" dirty="0"/>
          </a:p>
          <a:p>
            <a:pPr lvl="0">
              <a:spcBef>
                <a:spcPts val="300"/>
              </a:spcBef>
              <a:defRPr sz="1800"/>
            </a:pPr>
            <a:r>
              <a:rPr sz="1500" dirty="0"/>
              <a:t>Taxonomic Classification</a:t>
            </a:r>
          </a:p>
          <a:p>
            <a:pPr lvl="0">
              <a:spcBef>
                <a:spcPts val="300"/>
              </a:spcBef>
              <a:buSzTx/>
              <a:buNone/>
              <a:defRPr sz="1800"/>
            </a:pPr>
            <a:r>
              <a:rPr sz="1500" dirty="0"/>
              <a:t/>
            </a:r>
            <a:br>
              <a:rPr sz="1500" dirty="0"/>
            </a:br>
            <a:r>
              <a:rPr sz="1500" dirty="0"/>
              <a:t>Kingdom: Fungi</a:t>
            </a:r>
            <a:br>
              <a:rPr sz="1500" dirty="0"/>
            </a:br>
            <a:r>
              <a:rPr sz="1500" dirty="0"/>
              <a:t>Phylum: </a:t>
            </a:r>
            <a:r>
              <a:rPr sz="1500" dirty="0" err="1"/>
              <a:t>Basidiomycota</a:t>
            </a:r>
            <a:r>
              <a:rPr sz="1500" dirty="0"/>
              <a:t/>
            </a:r>
            <a:br>
              <a:rPr sz="1500" dirty="0"/>
            </a:br>
            <a:r>
              <a:rPr sz="1500" dirty="0"/>
              <a:t>Class: </a:t>
            </a:r>
            <a:r>
              <a:rPr sz="1500" dirty="0" err="1"/>
              <a:t>Hymenomycetes</a:t>
            </a:r>
            <a:r>
              <a:rPr sz="1500" dirty="0"/>
              <a:t/>
            </a:r>
            <a:br>
              <a:rPr sz="1500" dirty="0"/>
            </a:br>
            <a:r>
              <a:rPr sz="1500" dirty="0"/>
              <a:t>Order: </a:t>
            </a:r>
            <a:r>
              <a:rPr sz="1500" dirty="0" err="1"/>
              <a:t>Tremellales</a:t>
            </a:r>
            <a:r>
              <a:rPr sz="1500" dirty="0"/>
              <a:t/>
            </a:r>
            <a:br>
              <a:rPr sz="1500" dirty="0"/>
            </a:br>
            <a:r>
              <a:rPr sz="1500" dirty="0"/>
              <a:t>Family: </a:t>
            </a:r>
            <a:r>
              <a:rPr sz="1500" dirty="0" err="1"/>
              <a:t>Filobasidiaceae</a:t>
            </a:r>
            <a:r>
              <a:rPr sz="1500" dirty="0"/>
              <a:t/>
            </a:r>
            <a:br>
              <a:rPr sz="1500" dirty="0"/>
            </a:br>
            <a:r>
              <a:rPr sz="1500" dirty="0"/>
              <a:t>Genus: </a:t>
            </a:r>
            <a:r>
              <a:rPr sz="1500" i="1" dirty="0" err="1"/>
              <a:t>Malassezia</a:t>
            </a:r>
            <a:endParaRPr sz="1500" i="1" dirty="0"/>
          </a:p>
          <a:p>
            <a:pPr marL="0" lvl="0" indent="0">
              <a:lnSpc>
                <a:spcPct val="80000"/>
              </a:lnSpc>
              <a:spcBef>
                <a:spcPts val="300"/>
              </a:spcBef>
              <a:buNone/>
              <a:defRPr sz="1800"/>
            </a:pPr>
            <a:endParaRPr sz="1500" i="1" dirty="0"/>
          </a:p>
        </p:txBody>
      </p:sp>
      <p:pic>
        <p:nvPicPr>
          <p:cNvPr id="139" name="image17.jpeg" descr="C:\Users\Inga\Desktop\furfur.jpg"/>
          <p:cNvPicPr/>
          <p:nvPr/>
        </p:nvPicPr>
        <p:blipFill>
          <a:blip r:embed="rId2">
            <a:extLst/>
          </a:blip>
          <a:stretch>
            <a:fillRect/>
          </a:stretch>
        </p:blipFill>
        <p:spPr>
          <a:xfrm>
            <a:off x="5943600" y="1468237"/>
            <a:ext cx="2418982" cy="1524001"/>
          </a:xfrm>
          <a:prstGeom prst="rect">
            <a:avLst/>
          </a:prstGeom>
          <a:ln>
            <a:solidFill>
              <a:srgbClr val="7030A0"/>
            </a:solidFill>
          </a:ln>
        </p:spPr>
      </p:pic>
      <p:pic>
        <p:nvPicPr>
          <p:cNvPr id="140" name="image18.jpeg" descr="C:\Users\Inga\Desktop\pachi.jpg"/>
          <p:cNvPicPr/>
          <p:nvPr/>
        </p:nvPicPr>
        <p:blipFill>
          <a:blip r:embed="rId3">
            <a:extLst/>
          </a:blip>
          <a:stretch>
            <a:fillRect/>
          </a:stretch>
        </p:blipFill>
        <p:spPr>
          <a:xfrm>
            <a:off x="5943600" y="3810000"/>
            <a:ext cx="2430462" cy="1564876"/>
          </a:xfrm>
          <a:prstGeom prst="rect">
            <a:avLst/>
          </a:prstGeom>
          <a:ln>
            <a:solidFill>
              <a:srgbClr val="7030A0"/>
            </a:solidFill>
          </a:ln>
        </p:spPr>
      </p:pic>
      <p:sp>
        <p:nvSpPr>
          <p:cNvPr id="141" name="Shape 141"/>
          <p:cNvSpPr/>
          <p:nvPr/>
        </p:nvSpPr>
        <p:spPr>
          <a:xfrm>
            <a:off x="6172200" y="3048000"/>
            <a:ext cx="1895436" cy="3581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i="1"/>
            </a:lvl1pPr>
          </a:lstStyle>
          <a:p>
            <a:pPr lvl="0">
              <a:defRPr i="0"/>
            </a:pPr>
            <a:r>
              <a:rPr i="1"/>
              <a:t>Malassezia furfur</a:t>
            </a:r>
          </a:p>
        </p:txBody>
      </p:sp>
      <p:sp>
        <p:nvSpPr>
          <p:cNvPr id="142" name="Shape 142"/>
          <p:cNvSpPr/>
          <p:nvPr/>
        </p:nvSpPr>
        <p:spPr>
          <a:xfrm>
            <a:off x="5943600" y="5486400"/>
            <a:ext cx="2773559" cy="3581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i="1"/>
            </a:lvl1pPr>
          </a:lstStyle>
          <a:p>
            <a:pPr lvl="0">
              <a:defRPr i="0"/>
            </a:pPr>
            <a:r>
              <a:rPr i="1"/>
              <a:t>Malassezia pachydermatis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1720159" y="588476"/>
            <a:ext cx="6713144" cy="1091714"/>
          </a:xfrm>
          <a:prstGeom prst="rect">
            <a:avLst/>
          </a:prstGeom>
        </p:spPr>
        <p:txBody>
          <a:bodyPr>
            <a:normAutofit/>
          </a:bodyPr>
          <a:lstStyle>
            <a:lvl1pPr>
              <a:lnSpc>
                <a:spcPct val="80000"/>
              </a:lnSpc>
              <a:spcBef>
                <a:spcPts val="200"/>
              </a:spcBef>
              <a:defRPr sz="2800"/>
            </a:lvl1pPr>
          </a:lstStyle>
          <a:p>
            <a:pPr lvl="0">
              <a:defRPr sz="1800"/>
            </a:pPr>
            <a:r>
              <a:rPr sz="3200" dirty="0"/>
              <a:t>The yeast genus </a:t>
            </a:r>
            <a:r>
              <a:rPr sz="3200" dirty="0" err="1"/>
              <a:t>Malassezia</a:t>
            </a:r>
            <a:endParaRPr sz="3200" dirty="0"/>
          </a:p>
        </p:txBody>
      </p:sp>
      <p:sp>
        <p:nvSpPr>
          <p:cNvPr id="156" name="Shape 156"/>
          <p:cNvSpPr>
            <a:spLocks noGrp="1"/>
          </p:cNvSpPr>
          <p:nvPr>
            <p:ph idx="1"/>
          </p:nvPr>
        </p:nvSpPr>
        <p:spPr>
          <a:xfrm>
            <a:off x="2172832" y="1738235"/>
            <a:ext cx="6450593" cy="4708524"/>
          </a:xfrm>
          <a:prstGeom prst="rect">
            <a:avLst/>
          </a:prstGeom>
        </p:spPr>
        <p:txBody>
          <a:bodyPr>
            <a:noAutofit/>
          </a:bodyPr>
          <a:lstStyle/>
          <a:p>
            <a:pPr marL="332613" lvl="0" indent="-332613" defTabSz="886968">
              <a:spcBef>
                <a:spcPts val="200"/>
              </a:spcBef>
              <a:defRPr sz="1800"/>
            </a:pPr>
            <a:r>
              <a:rPr sz="1900" dirty="0"/>
              <a:t>The implication of the yeast genus </a:t>
            </a:r>
            <a:r>
              <a:rPr sz="1900" dirty="0" err="1"/>
              <a:t>Malassezia</a:t>
            </a:r>
            <a:r>
              <a:rPr sz="1900" dirty="0"/>
              <a:t> in skin diseases has been characterized by controversy, since the first description of the fungal nature of </a:t>
            </a:r>
            <a:r>
              <a:rPr sz="1900" dirty="0" err="1"/>
              <a:t>pityriasis</a:t>
            </a:r>
            <a:r>
              <a:rPr sz="1900" dirty="0"/>
              <a:t> </a:t>
            </a:r>
            <a:r>
              <a:rPr sz="1900" dirty="0" err="1"/>
              <a:t>versicolor</a:t>
            </a:r>
            <a:r>
              <a:rPr sz="1900" dirty="0"/>
              <a:t> in 1846 by </a:t>
            </a:r>
            <a:r>
              <a:rPr sz="1900" dirty="0" err="1"/>
              <a:t>Eichstedt</a:t>
            </a:r>
            <a:r>
              <a:rPr sz="1900" dirty="0"/>
              <a:t>. </a:t>
            </a:r>
          </a:p>
          <a:p>
            <a:pPr marL="332613" lvl="0" indent="-332613" defTabSz="886968">
              <a:spcBef>
                <a:spcPts val="200"/>
              </a:spcBef>
              <a:defRPr sz="1800"/>
            </a:pPr>
            <a:r>
              <a:rPr sz="1900" dirty="0"/>
              <a:t>This is underscored by the existence of </a:t>
            </a:r>
            <a:r>
              <a:rPr sz="1900" dirty="0" err="1"/>
              <a:t>Malassezia</a:t>
            </a:r>
            <a:r>
              <a:rPr sz="1900" dirty="0"/>
              <a:t> yeasts as commensal but also by their implication in diseases with</a:t>
            </a:r>
          </a:p>
          <a:p>
            <a:pPr marL="776097" lvl="1" indent="-332613" defTabSz="886968">
              <a:spcBef>
                <a:spcPts val="200"/>
              </a:spcBef>
              <a:buChar char="•"/>
              <a:defRPr sz="1800"/>
            </a:pPr>
            <a:r>
              <a:rPr sz="1900" dirty="0"/>
              <a:t>distinct absence of inflammation despite the heavy fungal load (</a:t>
            </a:r>
            <a:r>
              <a:rPr sz="1900" dirty="0" err="1"/>
              <a:t>pityriasis</a:t>
            </a:r>
            <a:r>
              <a:rPr sz="1900" dirty="0"/>
              <a:t> </a:t>
            </a:r>
            <a:r>
              <a:rPr sz="1900" dirty="0" err="1"/>
              <a:t>versicolor</a:t>
            </a:r>
            <a:r>
              <a:rPr sz="1900" dirty="0"/>
              <a:t>) or with</a:t>
            </a:r>
          </a:p>
          <a:p>
            <a:pPr marL="776097" lvl="1" indent="-332613" defTabSz="886968">
              <a:spcBef>
                <a:spcPts val="200"/>
              </a:spcBef>
              <a:buChar char="•"/>
              <a:defRPr sz="1800"/>
            </a:pPr>
            <a:r>
              <a:rPr sz="1900" dirty="0"/>
              <a:t>characteristic inflammation (</a:t>
            </a:r>
            <a:r>
              <a:rPr sz="1900" dirty="0" err="1"/>
              <a:t>eg</a:t>
            </a:r>
            <a:r>
              <a:rPr sz="1900" dirty="0"/>
              <a:t>, seborrheic dermatitis, atopic dermatitis, folliculitis, or psoriasis). </a:t>
            </a:r>
          </a:p>
        </p:txBody>
      </p:sp>
      <p:pic>
        <p:nvPicPr>
          <p:cNvPr id="4" name="image17.jpeg" descr="C:\Users\Inga\Desktop\furfur.jpg"/>
          <p:cNvPicPr/>
          <p:nvPr/>
        </p:nvPicPr>
        <p:blipFill>
          <a:blip r:embed="rId2">
            <a:extLst/>
          </a:blip>
          <a:stretch>
            <a:fillRect/>
          </a:stretch>
        </p:blipFill>
        <p:spPr>
          <a:xfrm>
            <a:off x="7478162" y="200752"/>
            <a:ext cx="1463841" cy="1149759"/>
          </a:xfrm>
          <a:prstGeom prst="rect">
            <a:avLst/>
          </a:prstGeom>
          <a:ln>
            <a:solidFill>
              <a:srgbClr val="7030A0"/>
            </a:solidFill>
          </a:ln>
        </p:spPr>
      </p:pic>
    </p:spTree>
    <p:extLst>
      <p:ext uri="{BB962C8B-B14F-4D97-AF65-F5344CB8AC3E}">
        <p14:creationId xmlns:p14="http://schemas.microsoft.com/office/powerpoint/2010/main" val="280022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1801640" y="633743"/>
            <a:ext cx="6957588" cy="838217"/>
          </a:xfrm>
          <a:prstGeom prst="rect">
            <a:avLst/>
          </a:prstGeom>
        </p:spPr>
        <p:txBody>
          <a:bodyPr lIns="0" tIns="0" rIns="0" bIns="0">
            <a:normAutofit/>
          </a:bodyPr>
          <a:lstStyle>
            <a:lvl1pPr>
              <a:lnSpc>
                <a:spcPct val="80000"/>
              </a:lnSpc>
              <a:spcBef>
                <a:spcPts val="200"/>
              </a:spcBef>
              <a:defRPr sz="2800"/>
            </a:lvl1pPr>
          </a:lstStyle>
          <a:p>
            <a:pPr lvl="0">
              <a:defRPr sz="1800"/>
            </a:pPr>
            <a:r>
              <a:rPr sz="3200" dirty="0"/>
              <a:t>The yeast genus </a:t>
            </a:r>
            <a:r>
              <a:rPr sz="3200" dirty="0" err="1"/>
              <a:t>Malassezia</a:t>
            </a:r>
            <a:endParaRPr sz="3200" dirty="0"/>
          </a:p>
        </p:txBody>
      </p:sp>
      <p:sp>
        <p:nvSpPr>
          <p:cNvPr id="159" name="Shape 159"/>
          <p:cNvSpPr>
            <a:spLocks noGrp="1"/>
          </p:cNvSpPr>
          <p:nvPr>
            <p:ph idx="1"/>
          </p:nvPr>
        </p:nvSpPr>
        <p:spPr>
          <a:xfrm>
            <a:off x="2254312" y="1611518"/>
            <a:ext cx="6577343" cy="4885838"/>
          </a:xfrm>
          <a:prstGeom prst="rect">
            <a:avLst/>
          </a:prstGeom>
        </p:spPr>
        <p:txBody>
          <a:bodyPr>
            <a:normAutofit lnSpcReduction="10000"/>
          </a:bodyPr>
          <a:lstStyle/>
          <a:p>
            <a:pPr marL="288035" lvl="0" indent="-288035" defTabSz="768095">
              <a:spcBef>
                <a:spcPts val="200"/>
              </a:spcBef>
              <a:defRPr sz="1800"/>
            </a:pPr>
            <a:r>
              <a:rPr dirty="0"/>
              <a:t>The description of 14 </a:t>
            </a:r>
            <a:r>
              <a:rPr dirty="0" err="1"/>
              <a:t>Malassezia</a:t>
            </a:r>
            <a:r>
              <a:rPr dirty="0"/>
              <a:t> species and </a:t>
            </a:r>
            <a:r>
              <a:rPr dirty="0" smtClean="0"/>
              <a:t>epidemiologic </a:t>
            </a:r>
            <a:r>
              <a:rPr dirty="0"/>
              <a:t>studies did not reveal pathogenic species but rather disease-associated subtypes within species. </a:t>
            </a:r>
          </a:p>
          <a:p>
            <a:pPr marL="288035" lvl="0" indent="-288035" defTabSz="768095">
              <a:spcBef>
                <a:spcPts val="200"/>
              </a:spcBef>
              <a:defRPr sz="1800"/>
            </a:pPr>
            <a:r>
              <a:rPr dirty="0"/>
              <a:t>Emerging evidence demonstrates that the interaction of </a:t>
            </a:r>
            <a:r>
              <a:rPr dirty="0" err="1"/>
              <a:t>Malassezia</a:t>
            </a:r>
            <a:r>
              <a:rPr dirty="0"/>
              <a:t> yeasts with the skin is multifaceted and entails </a:t>
            </a:r>
          </a:p>
          <a:p>
            <a:pPr marL="672083" lvl="1" indent="-288035" defTabSz="768095">
              <a:spcBef>
                <a:spcPts val="200"/>
              </a:spcBef>
              <a:buChar char="•"/>
              <a:defRPr sz="1800"/>
            </a:pPr>
            <a:r>
              <a:rPr sz="1800" dirty="0"/>
              <a:t>constituents of the fungal wall (melanin, lipid cover),</a:t>
            </a:r>
          </a:p>
          <a:p>
            <a:pPr marL="672083" lvl="1" indent="-288035" defTabSz="768095">
              <a:spcBef>
                <a:spcPts val="200"/>
              </a:spcBef>
              <a:buChar char="•"/>
              <a:defRPr sz="1800"/>
            </a:pPr>
            <a:r>
              <a:rPr sz="1800" dirty="0"/>
              <a:t>enzymes (lipases, phospholipases), and </a:t>
            </a:r>
          </a:p>
          <a:p>
            <a:pPr marL="672083" lvl="1" indent="-288035" defTabSz="768095">
              <a:spcBef>
                <a:spcPts val="200"/>
              </a:spcBef>
              <a:buChar char="•"/>
              <a:defRPr sz="1800"/>
            </a:pPr>
            <a:r>
              <a:rPr sz="1800" dirty="0"/>
              <a:t>metabolic products (indoles), as well as </a:t>
            </a:r>
          </a:p>
          <a:p>
            <a:pPr marL="672083" lvl="1" indent="-288035" defTabSz="768095">
              <a:spcBef>
                <a:spcPts val="200"/>
              </a:spcBef>
              <a:buChar char="•"/>
              <a:defRPr sz="1800"/>
            </a:pPr>
            <a:r>
              <a:rPr sz="1800" dirty="0"/>
              <a:t>the cellular components of the epidermis (keratinocytes, dendritic cells, and melanocytes).</a:t>
            </a:r>
          </a:p>
          <a:p>
            <a:pPr marL="288035" lvl="0" indent="-288035" defTabSz="768095">
              <a:spcBef>
                <a:spcPts val="200"/>
              </a:spcBef>
              <a:defRPr sz="1800"/>
            </a:pPr>
            <a:r>
              <a:rPr dirty="0"/>
              <a:t>Understanding the complexity of their interactions will </a:t>
            </a:r>
            <a:r>
              <a:rPr lang="lv-LV" dirty="0" smtClean="0"/>
              <a:t>explain</a:t>
            </a:r>
            <a:r>
              <a:rPr dirty="0" smtClean="0"/>
              <a:t> </a:t>
            </a:r>
            <a:r>
              <a:rPr dirty="0"/>
              <a:t>the </a:t>
            </a:r>
            <a:r>
              <a:rPr lang="lv-LV" dirty="0" smtClean="0"/>
              <a:t>picture of</a:t>
            </a:r>
            <a:r>
              <a:rPr dirty="0" smtClean="0"/>
              <a:t> </a:t>
            </a:r>
            <a:r>
              <a:rPr dirty="0"/>
              <a:t>the clinical presentation of </a:t>
            </a:r>
            <a:r>
              <a:rPr dirty="0" err="1"/>
              <a:t>Malassezia</a:t>
            </a:r>
            <a:r>
              <a:rPr dirty="0"/>
              <a:t>-associated diseases and unravel the complexity of skin homeostatic mechanisms.</a:t>
            </a:r>
          </a:p>
        </p:txBody>
      </p:sp>
      <p:pic>
        <p:nvPicPr>
          <p:cNvPr id="4" name="image17.jpeg" descr="C:\Users\Inga\Desktop\furfur.jpg"/>
          <p:cNvPicPr/>
          <p:nvPr/>
        </p:nvPicPr>
        <p:blipFill>
          <a:blip r:embed="rId2">
            <a:extLst/>
          </a:blip>
          <a:stretch>
            <a:fillRect/>
          </a:stretch>
        </p:blipFill>
        <p:spPr>
          <a:xfrm>
            <a:off x="7478162" y="200752"/>
            <a:ext cx="1463841" cy="1149759"/>
          </a:xfrm>
          <a:prstGeom prst="rect">
            <a:avLst/>
          </a:prstGeom>
          <a:ln>
            <a:solidFill>
              <a:srgbClr val="7030A0"/>
            </a:solidFill>
          </a:ln>
        </p:spPr>
      </p:pic>
    </p:spTree>
    <p:extLst>
      <p:ext uri="{BB962C8B-B14F-4D97-AF65-F5344CB8AC3E}">
        <p14:creationId xmlns:p14="http://schemas.microsoft.com/office/powerpoint/2010/main" val="66722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1711105" y="579422"/>
            <a:ext cx="6975695" cy="698660"/>
          </a:xfrm>
          <a:prstGeom prst="rect">
            <a:avLst/>
          </a:prstGeom>
        </p:spPr>
        <p:txBody>
          <a:bodyPr>
            <a:normAutofit/>
          </a:bodyPr>
          <a:lstStyle>
            <a:lvl1pPr>
              <a:lnSpc>
                <a:spcPct val="80000"/>
              </a:lnSpc>
              <a:spcBef>
                <a:spcPts val="200"/>
              </a:spcBef>
              <a:defRPr sz="2800"/>
            </a:lvl1pPr>
          </a:lstStyle>
          <a:p>
            <a:pPr lvl="0">
              <a:defRPr sz="1800"/>
            </a:pPr>
            <a:r>
              <a:rPr sz="3200" dirty="0"/>
              <a:t>The yeast genus </a:t>
            </a:r>
            <a:r>
              <a:rPr sz="3200" dirty="0" err="1"/>
              <a:t>Malassezia</a:t>
            </a:r>
            <a:endParaRPr sz="3200" dirty="0"/>
          </a:p>
        </p:txBody>
      </p:sp>
      <p:sp>
        <p:nvSpPr>
          <p:cNvPr id="162" name="Shape 162"/>
          <p:cNvSpPr>
            <a:spLocks noGrp="1"/>
          </p:cNvSpPr>
          <p:nvPr>
            <p:ph idx="1"/>
          </p:nvPr>
        </p:nvSpPr>
        <p:spPr>
          <a:xfrm>
            <a:off x="2000816" y="1656752"/>
            <a:ext cx="6685984" cy="4823196"/>
          </a:xfrm>
          <a:prstGeom prst="rect">
            <a:avLst/>
          </a:prstGeom>
        </p:spPr>
        <p:txBody>
          <a:bodyPr>
            <a:normAutofit fontScale="85000" lnSpcReduction="20000"/>
          </a:bodyPr>
          <a:lstStyle/>
          <a:p>
            <a:pPr marL="260604" lvl="0" indent="-260604" defTabSz="694944">
              <a:lnSpc>
                <a:spcPct val="110000"/>
              </a:lnSpc>
              <a:spcBef>
                <a:spcPts val="200"/>
              </a:spcBef>
              <a:defRPr sz="1800"/>
            </a:pPr>
            <a:r>
              <a:rPr sz="2128" dirty="0"/>
              <a:t>Although </a:t>
            </a:r>
            <a:r>
              <a:rPr sz="2128" dirty="0" err="1"/>
              <a:t>Malassezia</a:t>
            </a:r>
            <a:r>
              <a:rPr sz="2128" dirty="0"/>
              <a:t> yeasts are a part of the normal microflora, under certain conditions they can cause superficial skin infection, such as </a:t>
            </a:r>
            <a:r>
              <a:rPr sz="2128" dirty="0" err="1"/>
              <a:t>pityriasis</a:t>
            </a:r>
            <a:r>
              <a:rPr sz="2128" dirty="0"/>
              <a:t> </a:t>
            </a:r>
            <a:r>
              <a:rPr sz="2128" dirty="0" err="1"/>
              <a:t>versicolor</a:t>
            </a:r>
            <a:r>
              <a:rPr sz="2128" dirty="0"/>
              <a:t> and </a:t>
            </a:r>
            <a:r>
              <a:rPr sz="2128" dirty="0" err="1"/>
              <a:t>Malassezia</a:t>
            </a:r>
            <a:r>
              <a:rPr sz="2128" dirty="0"/>
              <a:t> folliculitis. </a:t>
            </a:r>
          </a:p>
          <a:p>
            <a:pPr marL="260604" lvl="0" indent="-260604" defTabSz="694944">
              <a:lnSpc>
                <a:spcPct val="110000"/>
              </a:lnSpc>
              <a:spcBef>
                <a:spcPts val="200"/>
              </a:spcBef>
              <a:defRPr sz="1800"/>
            </a:pPr>
            <a:r>
              <a:rPr sz="2128" dirty="0"/>
              <a:t>Moreover the yeasts of the genus </a:t>
            </a:r>
            <a:r>
              <a:rPr sz="2128" dirty="0" err="1"/>
              <a:t>Malassezia</a:t>
            </a:r>
            <a:r>
              <a:rPr sz="2128" dirty="0"/>
              <a:t> have been associated with: </a:t>
            </a:r>
          </a:p>
          <a:p>
            <a:pPr marL="608076" lvl="1" indent="-260604" defTabSz="694944">
              <a:lnSpc>
                <a:spcPct val="110000"/>
              </a:lnSpc>
              <a:spcBef>
                <a:spcPts val="200"/>
              </a:spcBef>
              <a:buChar char="•"/>
              <a:defRPr sz="1800"/>
            </a:pPr>
            <a:r>
              <a:rPr sz="2128" dirty="0"/>
              <a:t>seborrheic dermatitis and dandruff, </a:t>
            </a:r>
          </a:p>
          <a:p>
            <a:pPr marL="608076" lvl="1" indent="-260604" defTabSz="694944">
              <a:lnSpc>
                <a:spcPct val="110000"/>
              </a:lnSpc>
              <a:spcBef>
                <a:spcPts val="200"/>
              </a:spcBef>
              <a:buChar char="•"/>
              <a:defRPr sz="1800"/>
            </a:pPr>
            <a:r>
              <a:rPr sz="2128" dirty="0"/>
              <a:t>atopic dermatitis, </a:t>
            </a:r>
          </a:p>
          <a:p>
            <a:pPr marL="608076" lvl="1" indent="-260604" defTabSz="694944">
              <a:lnSpc>
                <a:spcPct val="110000"/>
              </a:lnSpc>
              <a:spcBef>
                <a:spcPts val="200"/>
              </a:spcBef>
              <a:buChar char="•"/>
              <a:defRPr sz="1800"/>
            </a:pPr>
            <a:r>
              <a:rPr sz="2128" dirty="0"/>
              <a:t>psoriasis, and, less commonly, </a:t>
            </a:r>
          </a:p>
          <a:p>
            <a:pPr marL="608076" lvl="1" indent="-260604" defTabSz="694944">
              <a:lnSpc>
                <a:spcPct val="110000"/>
              </a:lnSpc>
              <a:spcBef>
                <a:spcPts val="200"/>
              </a:spcBef>
              <a:buChar char="•"/>
              <a:defRPr sz="1800"/>
            </a:pPr>
            <a:r>
              <a:rPr sz="2128" dirty="0"/>
              <a:t>with confluent and reticulated papillomatosis,</a:t>
            </a:r>
          </a:p>
          <a:p>
            <a:pPr marL="608076" lvl="1" indent="-260604" defTabSz="694944">
              <a:lnSpc>
                <a:spcPct val="110000"/>
              </a:lnSpc>
              <a:spcBef>
                <a:spcPts val="200"/>
              </a:spcBef>
              <a:buChar char="•"/>
              <a:defRPr sz="1800"/>
            </a:pPr>
            <a:r>
              <a:rPr sz="2128" dirty="0"/>
              <a:t>onychomycosis, and </a:t>
            </a:r>
          </a:p>
          <a:p>
            <a:pPr marL="608076" lvl="1" indent="-260604" defTabSz="694944">
              <a:lnSpc>
                <a:spcPct val="110000"/>
              </a:lnSpc>
              <a:spcBef>
                <a:spcPts val="200"/>
              </a:spcBef>
              <a:buChar char="•"/>
              <a:defRPr sz="1800"/>
            </a:pPr>
            <a:r>
              <a:rPr sz="2128" dirty="0"/>
              <a:t>transient </a:t>
            </a:r>
            <a:r>
              <a:rPr sz="2128" dirty="0" err="1"/>
              <a:t>acantholytic</a:t>
            </a:r>
            <a:r>
              <a:rPr sz="2128" dirty="0"/>
              <a:t> dermatosis. </a:t>
            </a:r>
          </a:p>
          <a:p>
            <a:pPr marL="260604" lvl="0" indent="-260604" defTabSz="694944">
              <a:lnSpc>
                <a:spcPct val="110000"/>
              </a:lnSpc>
              <a:spcBef>
                <a:spcPts val="200"/>
              </a:spcBef>
              <a:defRPr sz="1800"/>
            </a:pPr>
            <a:r>
              <a:rPr lang="lv-LV" sz="2128" dirty="0" smtClean="0"/>
              <a:t>It is </a:t>
            </a:r>
            <a:r>
              <a:rPr lang="lv-LV" sz="2128" dirty="0"/>
              <a:t>difficult </a:t>
            </a:r>
            <a:r>
              <a:rPr lang="lv-LV" sz="2128" dirty="0" smtClean="0"/>
              <a:t>to</a:t>
            </a:r>
            <a:r>
              <a:rPr sz="2128" dirty="0" smtClean="0"/>
              <a:t> study</a:t>
            </a:r>
            <a:r>
              <a:rPr lang="lv-LV" sz="2128" dirty="0" smtClean="0"/>
              <a:t> </a:t>
            </a:r>
            <a:r>
              <a:rPr sz="2128" dirty="0" smtClean="0"/>
              <a:t>the </a:t>
            </a:r>
            <a:r>
              <a:rPr sz="2128" dirty="0"/>
              <a:t>clinical role of </a:t>
            </a:r>
            <a:r>
              <a:rPr sz="2128" dirty="0" err="1"/>
              <a:t>Malassezia</a:t>
            </a:r>
            <a:r>
              <a:rPr sz="2128" dirty="0"/>
              <a:t> species </a:t>
            </a:r>
            <a:r>
              <a:rPr sz="2128" dirty="0" smtClean="0"/>
              <a:t>due </a:t>
            </a:r>
            <a:r>
              <a:rPr sz="2128" dirty="0"/>
              <a:t>to the relative </a:t>
            </a:r>
            <a:r>
              <a:rPr lang="lv-LV" sz="2128" dirty="0" smtClean="0"/>
              <a:t>complexity</a:t>
            </a:r>
            <a:r>
              <a:rPr sz="2128" dirty="0" smtClean="0"/>
              <a:t> </a:t>
            </a:r>
            <a:r>
              <a:rPr sz="2128" dirty="0"/>
              <a:t>in isolation, </a:t>
            </a:r>
            <a:r>
              <a:rPr sz="2128" dirty="0" smtClean="0"/>
              <a:t>cultivation </a:t>
            </a:r>
            <a:r>
              <a:rPr sz="2128" dirty="0"/>
              <a:t>and identification. </a:t>
            </a:r>
          </a:p>
          <a:p>
            <a:pPr marL="260604" lvl="0" indent="-260604" defTabSz="694944">
              <a:lnSpc>
                <a:spcPct val="110000"/>
              </a:lnSpc>
              <a:spcBef>
                <a:spcPts val="200"/>
              </a:spcBef>
              <a:defRPr sz="1800"/>
            </a:pPr>
            <a:r>
              <a:rPr sz="2128" dirty="0"/>
              <a:t>It is important to consider the clinical, </a:t>
            </a:r>
            <a:r>
              <a:rPr sz="2128" dirty="0" err="1"/>
              <a:t>mycologic</a:t>
            </a:r>
            <a:r>
              <a:rPr sz="2128" dirty="0"/>
              <a:t>, and immunologic aspects of the various skin diseases associated with </a:t>
            </a:r>
            <a:r>
              <a:rPr sz="2128" dirty="0" err="1"/>
              <a:t>Malassezia</a:t>
            </a:r>
            <a:r>
              <a:rPr sz="2128" dirty="0"/>
              <a:t>.</a:t>
            </a:r>
          </a:p>
        </p:txBody>
      </p:sp>
      <p:pic>
        <p:nvPicPr>
          <p:cNvPr id="4" name="image17.jpeg" descr="C:\Users\Inga\Desktop\furfur.jpg"/>
          <p:cNvPicPr/>
          <p:nvPr/>
        </p:nvPicPr>
        <p:blipFill>
          <a:blip r:embed="rId2">
            <a:extLst/>
          </a:blip>
          <a:stretch>
            <a:fillRect/>
          </a:stretch>
        </p:blipFill>
        <p:spPr>
          <a:xfrm>
            <a:off x="7478162" y="200752"/>
            <a:ext cx="1463841" cy="1149759"/>
          </a:xfrm>
          <a:prstGeom prst="rect">
            <a:avLst/>
          </a:prstGeom>
          <a:ln>
            <a:solidFill>
              <a:srgbClr val="7030A0"/>
            </a:solidFill>
          </a:ln>
        </p:spPr>
      </p:pic>
    </p:spTree>
    <p:extLst>
      <p:ext uri="{BB962C8B-B14F-4D97-AF65-F5344CB8AC3E}">
        <p14:creationId xmlns:p14="http://schemas.microsoft.com/office/powerpoint/2010/main" val="274986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ctrTitle"/>
          </p:nvPr>
        </p:nvSpPr>
        <p:spPr>
          <a:xfrm>
            <a:off x="1472319" y="1563781"/>
            <a:ext cx="6747095" cy="1470025"/>
          </a:xfrm>
          <a:prstGeom prst="rect">
            <a:avLst/>
          </a:prstGeom>
        </p:spPr>
        <p:txBody>
          <a:bodyPr>
            <a:normAutofit fontScale="90000"/>
          </a:bodyPr>
          <a:lstStyle/>
          <a:p>
            <a:pPr lvl="0" algn="l" defTabSz="457200">
              <a:defRPr sz="1800"/>
            </a:pPr>
            <a:endParaRPr sz="1200" dirty="0">
              <a:latin typeface="+mn-lt"/>
              <a:ea typeface="+mn-ea"/>
              <a:cs typeface="+mn-cs"/>
              <a:sym typeface="Helvetica"/>
            </a:endParaRPr>
          </a:p>
          <a:p>
            <a:pPr lvl="0" defTabSz="457200">
              <a:lnSpc>
                <a:spcPts val="5100"/>
              </a:lnSpc>
              <a:defRPr sz="1800"/>
            </a:pPr>
            <a:r>
              <a:rPr sz="3250" b="1" dirty="0">
                <a:latin typeface="+mn-lt"/>
                <a:ea typeface="+mn-ea"/>
                <a:cs typeface="+mn-cs"/>
                <a:sym typeface="Helvetica"/>
              </a:rPr>
              <a:t>Fungal diseases of the scalp skin in the </a:t>
            </a:r>
            <a:r>
              <a:rPr sz="3250" b="1" dirty="0" smtClean="0">
                <a:latin typeface="+mn-lt"/>
                <a:ea typeface="+mn-ea"/>
                <a:cs typeface="+mn-cs"/>
                <a:sym typeface="Helvetica"/>
              </a:rPr>
              <a:t>Trichologist </a:t>
            </a:r>
            <a:r>
              <a:rPr sz="3250" b="1" dirty="0">
                <a:latin typeface="+mn-lt"/>
                <a:ea typeface="+mn-ea"/>
                <a:cs typeface="+mn-cs"/>
                <a:sym typeface="Helvetica"/>
              </a:rPr>
              <a:t>practice</a:t>
            </a:r>
            <a:r>
              <a:rPr sz="3250" b="1" dirty="0">
                <a:latin typeface="Trebuchet MS"/>
                <a:ea typeface="Trebuchet MS"/>
                <a:cs typeface="Trebuchet MS"/>
                <a:sym typeface="Trebuchet MS"/>
              </a:rPr>
              <a:t>.</a:t>
            </a:r>
          </a:p>
        </p:txBody>
      </p:sp>
      <p:sp>
        <p:nvSpPr>
          <p:cNvPr id="50" name="Shape 50"/>
          <p:cNvSpPr>
            <a:spLocks noGrp="1"/>
          </p:cNvSpPr>
          <p:nvPr>
            <p:ph type="subTitle" idx="1"/>
          </p:nvPr>
        </p:nvSpPr>
        <p:spPr>
          <a:xfrm>
            <a:off x="1910281" y="4347926"/>
            <a:ext cx="5871172" cy="1752600"/>
          </a:xfrm>
          <a:prstGeom prst="rect">
            <a:avLst/>
          </a:prstGeom>
        </p:spPr>
        <p:txBody>
          <a:bodyPr>
            <a:normAutofit fontScale="92500" lnSpcReduction="10000"/>
          </a:bodyPr>
          <a:lstStyle/>
          <a:p>
            <a:pPr lvl="0" algn="l" defTabSz="429768">
              <a:spcBef>
                <a:spcPts val="0"/>
              </a:spcBef>
              <a:defRPr sz="1800">
                <a:solidFill>
                  <a:srgbClr val="000000"/>
                </a:solidFill>
              </a:defRPr>
            </a:pPr>
            <a:endParaRPr sz="1128" dirty="0">
              <a:latin typeface="+mn-lt"/>
              <a:ea typeface="+mn-ea"/>
              <a:cs typeface="+mn-cs"/>
              <a:sym typeface="Helvetica"/>
            </a:endParaRPr>
          </a:p>
          <a:p>
            <a:pPr lvl="0" defTabSz="429768">
              <a:lnSpc>
                <a:spcPts val="4000"/>
              </a:lnSpc>
              <a:spcBef>
                <a:spcPts val="0"/>
              </a:spcBef>
              <a:defRPr sz="1800">
                <a:solidFill>
                  <a:srgbClr val="000000"/>
                </a:solidFill>
              </a:defRPr>
            </a:pPr>
            <a:r>
              <a:rPr sz="2397" dirty="0" err="1" smtClean="0">
                <a:latin typeface="+mn-lt"/>
                <a:ea typeface="+mn-ea"/>
                <a:cs typeface="+mn-cs"/>
                <a:sym typeface="Helvetica"/>
              </a:rPr>
              <a:t>Dr</a:t>
            </a:r>
            <a:r>
              <a:rPr lang="lv-LV" sz="2397" dirty="0">
                <a:sym typeface="Helvetica"/>
              </a:rPr>
              <a:t>.</a:t>
            </a:r>
            <a:r>
              <a:rPr sz="2397" dirty="0" smtClean="0">
                <a:latin typeface="+mn-lt"/>
                <a:ea typeface="+mn-ea"/>
                <a:cs typeface="+mn-cs"/>
                <a:sym typeface="Helvetica"/>
              </a:rPr>
              <a:t> </a:t>
            </a:r>
            <a:r>
              <a:rPr sz="2397" b="1" dirty="0">
                <a:latin typeface="+mn-lt"/>
                <a:ea typeface="+mn-ea"/>
                <a:cs typeface="+mn-cs"/>
                <a:sym typeface="Helvetica"/>
              </a:rPr>
              <a:t>Inga Zemite</a:t>
            </a:r>
          </a:p>
          <a:p>
            <a:pPr lvl="0" defTabSz="429768">
              <a:lnSpc>
                <a:spcPts val="4000"/>
              </a:lnSpc>
              <a:spcBef>
                <a:spcPts val="0"/>
              </a:spcBef>
              <a:defRPr sz="1800">
                <a:solidFill>
                  <a:srgbClr val="000000"/>
                </a:solidFill>
              </a:defRPr>
            </a:pPr>
            <a:r>
              <a:rPr sz="2397" dirty="0" err="1">
                <a:latin typeface="+mn-lt"/>
                <a:ea typeface="+mn-ea"/>
                <a:cs typeface="+mn-cs"/>
                <a:sym typeface="Helvetica"/>
              </a:rPr>
              <a:t>Veselibas</a:t>
            </a:r>
            <a:r>
              <a:rPr sz="2397" dirty="0">
                <a:latin typeface="+mn-lt"/>
                <a:ea typeface="+mn-ea"/>
                <a:cs typeface="+mn-cs"/>
                <a:sym typeface="Helvetica"/>
              </a:rPr>
              <a:t> </a:t>
            </a:r>
            <a:r>
              <a:rPr sz="2397" dirty="0" err="1">
                <a:latin typeface="+mn-lt"/>
                <a:ea typeface="+mn-ea"/>
                <a:cs typeface="+mn-cs"/>
                <a:sym typeface="Helvetica"/>
              </a:rPr>
              <a:t>Centrs</a:t>
            </a:r>
            <a:r>
              <a:rPr sz="2397" dirty="0">
                <a:latin typeface="+mn-lt"/>
                <a:ea typeface="+mn-ea"/>
                <a:cs typeface="+mn-cs"/>
                <a:sym typeface="Helvetica"/>
              </a:rPr>
              <a:t> 4 </a:t>
            </a:r>
          </a:p>
          <a:p>
            <a:pPr lvl="0" defTabSz="429768">
              <a:lnSpc>
                <a:spcPts val="4000"/>
              </a:lnSpc>
              <a:spcBef>
                <a:spcPts val="0"/>
              </a:spcBef>
              <a:defRPr sz="1800">
                <a:solidFill>
                  <a:srgbClr val="000000"/>
                </a:solidFill>
              </a:defRPr>
            </a:pPr>
            <a:r>
              <a:rPr sz="2397" dirty="0" smtClean="0">
                <a:latin typeface="+mn-lt"/>
                <a:ea typeface="+mn-ea"/>
                <a:cs typeface="+mn-cs"/>
                <a:sym typeface="Helvetica"/>
              </a:rPr>
              <a:t>Latvia </a:t>
            </a:r>
            <a:endParaRPr sz="2397" dirty="0">
              <a:latin typeface="+mn-lt"/>
              <a:ea typeface="+mn-ea"/>
              <a:cs typeface="+mn-cs"/>
              <a:sym typeface="Helvetica"/>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079" y="3512745"/>
            <a:ext cx="1174374" cy="11588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449" y="4535786"/>
            <a:ext cx="1378253" cy="11148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702" y="4670960"/>
            <a:ext cx="1373172" cy="1382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502875" y="438173"/>
            <a:ext cx="7183924" cy="1143001"/>
          </a:xfrm>
          <a:prstGeom prst="rect">
            <a:avLst/>
          </a:prstGeom>
        </p:spPr>
        <p:txBody>
          <a:bodyPr>
            <a:normAutofit/>
          </a:bodyPr>
          <a:lstStyle>
            <a:lvl1pPr>
              <a:defRPr sz="3700" b="1"/>
            </a:lvl1pPr>
          </a:lstStyle>
          <a:p>
            <a:pPr lvl="0">
              <a:defRPr sz="1800" b="0"/>
            </a:pPr>
            <a:r>
              <a:rPr sz="3600" b="0" dirty="0" err="1" smtClean="0"/>
              <a:t>Tinea</a:t>
            </a:r>
            <a:r>
              <a:rPr sz="3600" b="0" dirty="0" smtClean="0"/>
              <a:t> </a:t>
            </a:r>
            <a:r>
              <a:rPr sz="3600" b="0" dirty="0" err="1" smtClean="0"/>
              <a:t>versicolor</a:t>
            </a:r>
            <a:endParaRPr sz="3600" b="0" dirty="0"/>
          </a:p>
        </p:txBody>
      </p:sp>
      <p:sp>
        <p:nvSpPr>
          <p:cNvPr id="127" name="Shape 127"/>
          <p:cNvSpPr>
            <a:spLocks noGrp="1"/>
          </p:cNvSpPr>
          <p:nvPr>
            <p:ph idx="1"/>
          </p:nvPr>
        </p:nvSpPr>
        <p:spPr>
          <a:xfrm>
            <a:off x="586783" y="1267485"/>
            <a:ext cx="8472050" cy="2965429"/>
          </a:xfrm>
          <a:prstGeom prst="rect">
            <a:avLst/>
          </a:prstGeom>
        </p:spPr>
        <p:txBody>
          <a:bodyPr>
            <a:normAutofit/>
          </a:bodyPr>
          <a:lstStyle/>
          <a:p>
            <a:pPr>
              <a:spcBef>
                <a:spcPts val="400"/>
              </a:spcBef>
              <a:defRPr sz="1800"/>
            </a:pPr>
            <a:r>
              <a:rPr u="sng" dirty="0" err="1" smtClean="0"/>
              <a:t>Tinea</a:t>
            </a:r>
            <a:r>
              <a:rPr u="sng" dirty="0" smtClean="0"/>
              <a:t> </a:t>
            </a:r>
            <a:r>
              <a:rPr u="sng" dirty="0" err="1"/>
              <a:t>versicolor</a:t>
            </a:r>
            <a:r>
              <a:rPr u="sng" dirty="0"/>
              <a:t> </a:t>
            </a:r>
            <a:r>
              <a:rPr dirty="0"/>
              <a:t>(also known as dermatomycosis </a:t>
            </a:r>
            <a:r>
              <a:rPr dirty="0" err="1"/>
              <a:t>furfuracea</a:t>
            </a:r>
            <a:r>
              <a:rPr dirty="0"/>
              <a:t>, </a:t>
            </a:r>
            <a:r>
              <a:rPr dirty="0" err="1"/>
              <a:t>pityriasis</a:t>
            </a:r>
            <a:r>
              <a:rPr dirty="0"/>
              <a:t> </a:t>
            </a:r>
            <a:r>
              <a:rPr dirty="0" err="1"/>
              <a:t>versicolor</a:t>
            </a:r>
            <a:r>
              <a:rPr dirty="0"/>
              <a:t>, and </a:t>
            </a:r>
            <a:r>
              <a:rPr dirty="0" err="1"/>
              <a:t>tinea</a:t>
            </a:r>
            <a:r>
              <a:rPr dirty="0"/>
              <a:t> </a:t>
            </a:r>
            <a:r>
              <a:rPr dirty="0" err="1"/>
              <a:t>flava</a:t>
            </a:r>
            <a:r>
              <a:rPr dirty="0"/>
              <a:t>) is a condition characterized by a skin eruption on the trunk and proximal extremities. </a:t>
            </a:r>
            <a:endParaRPr lang="lv-LV" dirty="0" smtClean="0"/>
          </a:p>
          <a:p>
            <a:pPr>
              <a:spcBef>
                <a:spcPts val="400"/>
              </a:spcBef>
              <a:defRPr sz="1800"/>
            </a:pPr>
            <a:r>
              <a:rPr dirty="0" smtClean="0"/>
              <a:t>Recent </a:t>
            </a:r>
            <a:r>
              <a:rPr dirty="0"/>
              <a:t>research has shown that the majority of </a:t>
            </a:r>
            <a:r>
              <a:rPr dirty="0" err="1"/>
              <a:t>tinea</a:t>
            </a:r>
            <a:r>
              <a:rPr dirty="0"/>
              <a:t> </a:t>
            </a:r>
            <a:r>
              <a:rPr dirty="0" err="1"/>
              <a:t>versicolor</a:t>
            </a:r>
            <a:r>
              <a:rPr dirty="0"/>
              <a:t> is caused by the</a:t>
            </a:r>
            <a:r>
              <a:rPr i="1" dirty="0"/>
              <a:t> </a:t>
            </a:r>
            <a:r>
              <a:rPr i="1" dirty="0" err="1"/>
              <a:t>Malassezia</a:t>
            </a:r>
            <a:r>
              <a:rPr i="1" dirty="0"/>
              <a:t> </a:t>
            </a:r>
            <a:r>
              <a:rPr i="1" dirty="0" err="1"/>
              <a:t>globosa</a:t>
            </a:r>
            <a:r>
              <a:rPr dirty="0"/>
              <a:t> fungus, although </a:t>
            </a:r>
            <a:r>
              <a:rPr i="1" dirty="0" err="1"/>
              <a:t>Malassezia</a:t>
            </a:r>
            <a:r>
              <a:rPr i="1" dirty="0"/>
              <a:t> furfur</a:t>
            </a:r>
            <a:r>
              <a:rPr dirty="0"/>
              <a:t> is responsible for a small number of cases. </a:t>
            </a:r>
            <a:endParaRPr lang="lv-LV" dirty="0" smtClean="0"/>
          </a:p>
          <a:p>
            <a:pPr>
              <a:spcBef>
                <a:spcPts val="400"/>
              </a:spcBef>
              <a:defRPr sz="1800"/>
            </a:pPr>
            <a:r>
              <a:rPr dirty="0" smtClean="0"/>
              <a:t>These </a:t>
            </a:r>
            <a:r>
              <a:rPr dirty="0" err="1"/>
              <a:t>yests</a:t>
            </a:r>
            <a:r>
              <a:rPr dirty="0"/>
              <a:t> are normally found on the human skin and only become troublesome under certain circumstances, such as a warm and humid environment, although the exact conditions that cause initiation of the disease process are poorly understood.</a:t>
            </a:r>
          </a:p>
        </p:txBody>
      </p:sp>
      <p:pic>
        <p:nvPicPr>
          <p:cNvPr id="128" name="image9.jpg" descr="http://illbe.ru/images/joomgallery/originals/__1/_25/_26/_3_20120225_1489208794.jpg"/>
          <p:cNvPicPr/>
          <p:nvPr/>
        </p:nvPicPr>
        <p:blipFill>
          <a:blip r:embed="rId2">
            <a:extLst/>
          </a:blip>
          <a:stretch>
            <a:fillRect/>
          </a:stretch>
        </p:blipFill>
        <p:spPr>
          <a:xfrm>
            <a:off x="1121866" y="4199210"/>
            <a:ext cx="2871014" cy="2392513"/>
          </a:xfrm>
          <a:prstGeom prst="rect">
            <a:avLst/>
          </a:prstGeom>
          <a:ln>
            <a:solidFill>
              <a:srgbClr val="7030A0"/>
            </a:solidFill>
          </a:ln>
        </p:spPr>
      </p:pic>
      <p:pic>
        <p:nvPicPr>
          <p:cNvPr id="129" name="image10.jpg" descr="http://www.skininfection.ru/wp-content/uploads/2010/04/Pityrias.jpg"/>
          <p:cNvPicPr/>
          <p:nvPr/>
        </p:nvPicPr>
        <p:blipFill>
          <a:blip r:embed="rId3">
            <a:extLst/>
          </a:blip>
          <a:stretch>
            <a:fillRect/>
          </a:stretch>
        </p:blipFill>
        <p:spPr>
          <a:xfrm>
            <a:off x="4822808" y="4232914"/>
            <a:ext cx="3419492" cy="2325104"/>
          </a:xfrm>
          <a:prstGeom prst="rect">
            <a:avLst/>
          </a:prstGeom>
          <a:ln>
            <a:solidFill>
              <a:srgbClr val="7030A0"/>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1358020" y="491921"/>
            <a:ext cx="7328780" cy="1143001"/>
          </a:xfrm>
          <a:prstGeom prst="rect">
            <a:avLst/>
          </a:prstGeom>
        </p:spPr>
        <p:txBody>
          <a:bodyPr>
            <a:normAutofit/>
          </a:bodyPr>
          <a:lstStyle/>
          <a:p>
            <a:pPr lvl="0">
              <a:defRPr sz="1800"/>
            </a:pPr>
            <a:r>
              <a:rPr sz="3200" dirty="0" err="1"/>
              <a:t>Seborrhoeic</a:t>
            </a:r>
            <a:r>
              <a:rPr sz="3200" dirty="0"/>
              <a:t> </a:t>
            </a:r>
            <a:r>
              <a:rPr sz="3200" dirty="0" err="1"/>
              <a:t>deramtitis</a:t>
            </a:r>
            <a:endParaRPr sz="3200" dirty="0"/>
          </a:p>
        </p:txBody>
      </p:sp>
      <p:pic>
        <p:nvPicPr>
          <p:cNvPr id="145" name="image19.jpg" descr="C:\Users\Inga\Desktop\Pityriasis capitis\Pictures of pityriasis capitis\Range of visible flakes along dandruff seborrheic dermatitis disease spectrum.jpg"/>
          <p:cNvPicPr/>
          <p:nvPr/>
        </p:nvPicPr>
        <p:blipFill>
          <a:blip r:embed="rId2">
            <a:extLst/>
          </a:blip>
          <a:stretch>
            <a:fillRect/>
          </a:stretch>
        </p:blipFill>
        <p:spPr>
          <a:xfrm>
            <a:off x="2525917" y="3802455"/>
            <a:ext cx="4663662" cy="2750709"/>
          </a:xfrm>
          <a:prstGeom prst="rect">
            <a:avLst/>
          </a:prstGeom>
          <a:ln w="19050">
            <a:solidFill>
              <a:srgbClr val="7030A0"/>
            </a:solidFill>
            <a:miter/>
          </a:ln>
        </p:spPr>
      </p:pic>
      <p:sp>
        <p:nvSpPr>
          <p:cNvPr id="2" name="Rectangle 1"/>
          <p:cNvSpPr/>
          <p:nvPr/>
        </p:nvSpPr>
        <p:spPr>
          <a:xfrm>
            <a:off x="1013988" y="1417639"/>
            <a:ext cx="7505323" cy="2133918"/>
          </a:xfrm>
          <a:prstGeom prst="rect">
            <a:avLst/>
          </a:prstGeom>
        </p:spPr>
        <p:txBody>
          <a:bodyPr wrap="square">
            <a:spAutoFit/>
          </a:bodyPr>
          <a:lstStyle/>
          <a:p>
            <a:pPr marL="342900" marR="0" lvl="0" indent="-342900" algn="l" defTabSz="457200" rtl="0" eaLnBrk="1" fontAlgn="auto" latinLnBrk="0" hangingPunct="1">
              <a:lnSpc>
                <a:spcPct val="100000"/>
              </a:lnSpc>
              <a:spcBef>
                <a:spcPts val="400"/>
              </a:spcBef>
              <a:spcAft>
                <a:spcPts val="0"/>
              </a:spcAft>
              <a:buClr>
                <a:srgbClr val="A53010"/>
              </a:buClr>
              <a:buSzTx/>
              <a:buFont typeface="Wingdings 3" charset="2"/>
              <a:buChar char=""/>
              <a:tabLst/>
              <a:defRPr sz="1800"/>
            </a:pPr>
            <a:r>
              <a:rPr lang="en-US" u="sng" dirty="0" err="1" smtClean="0">
                <a:solidFill>
                  <a:srgbClr val="000000"/>
                </a:solidFill>
                <a:latin typeface="+mn-lt"/>
              </a:rPr>
              <a:t>Seborrh</a:t>
            </a:r>
            <a:r>
              <a:rPr lang="lv-LV" u="sng" dirty="0" smtClean="0">
                <a:solidFill>
                  <a:srgbClr val="000000"/>
                </a:solidFill>
                <a:latin typeface="+mn-lt"/>
              </a:rPr>
              <a:t>o</a:t>
            </a:r>
            <a:r>
              <a:rPr lang="en-US" u="sng" dirty="0" err="1" smtClean="0">
                <a:solidFill>
                  <a:srgbClr val="000000"/>
                </a:solidFill>
                <a:latin typeface="+mn-lt"/>
              </a:rPr>
              <a:t>eic</a:t>
            </a:r>
            <a:r>
              <a:rPr lang="en-US" u="sng" dirty="0" smtClean="0">
                <a:solidFill>
                  <a:srgbClr val="000000"/>
                </a:solidFill>
                <a:latin typeface="+mn-lt"/>
              </a:rPr>
              <a:t> </a:t>
            </a:r>
            <a:r>
              <a:rPr lang="en-US" u="sng" dirty="0">
                <a:solidFill>
                  <a:srgbClr val="000000"/>
                </a:solidFill>
                <a:latin typeface="+mn-lt"/>
              </a:rPr>
              <a:t>dermatitis </a:t>
            </a:r>
            <a:r>
              <a:rPr lang="en-US" dirty="0">
                <a:solidFill>
                  <a:srgbClr val="000000"/>
                </a:solidFill>
                <a:latin typeface="+mn-lt"/>
              </a:rPr>
              <a:t>is a </a:t>
            </a:r>
            <a:r>
              <a:rPr lang="en-US" dirty="0" err="1">
                <a:solidFill>
                  <a:srgbClr val="000000"/>
                </a:solidFill>
                <a:latin typeface="+mn-lt"/>
              </a:rPr>
              <a:t>papulosquamous</a:t>
            </a:r>
            <a:r>
              <a:rPr lang="en-US" dirty="0">
                <a:solidFill>
                  <a:srgbClr val="000000"/>
                </a:solidFill>
                <a:latin typeface="+mn-lt"/>
              </a:rPr>
              <a:t> disorder patterned on the sebum-rich areas of the scalp, face, and </a:t>
            </a:r>
            <a:r>
              <a:rPr lang="en-US" dirty="0" smtClean="0">
                <a:solidFill>
                  <a:srgbClr val="000000"/>
                </a:solidFill>
                <a:latin typeface="+mn-lt"/>
              </a:rPr>
              <a:t>trunk.</a:t>
            </a:r>
            <a:endParaRPr lang="lv-LV" dirty="0" smtClean="0">
              <a:solidFill>
                <a:srgbClr val="000000"/>
              </a:solidFill>
              <a:latin typeface="+mn-lt"/>
            </a:endParaRPr>
          </a:p>
          <a:p>
            <a:pPr marL="342900" marR="0" lvl="0" indent="-342900" algn="l" defTabSz="457200" rtl="0" eaLnBrk="1" fontAlgn="auto" latinLnBrk="0" hangingPunct="1">
              <a:lnSpc>
                <a:spcPct val="100000"/>
              </a:lnSpc>
              <a:spcBef>
                <a:spcPts val="400"/>
              </a:spcBef>
              <a:spcAft>
                <a:spcPts val="0"/>
              </a:spcAft>
              <a:buClr>
                <a:srgbClr val="A53010"/>
              </a:buClr>
              <a:buSzTx/>
              <a:buFont typeface="Wingdings 3" charset="2"/>
              <a:buChar char=""/>
              <a:tabLst/>
              <a:defRPr sz="1800"/>
            </a:pPr>
            <a:r>
              <a:rPr lang="en-US" dirty="0" smtClean="0">
                <a:solidFill>
                  <a:srgbClr val="000000"/>
                </a:solidFill>
                <a:latin typeface="+mn-lt"/>
              </a:rPr>
              <a:t>In </a:t>
            </a:r>
            <a:r>
              <a:rPr lang="en-US" dirty="0">
                <a:solidFill>
                  <a:srgbClr val="000000"/>
                </a:solidFill>
                <a:latin typeface="+mn-lt"/>
              </a:rPr>
              <a:t>addition to sebum, this dermatitis is </a:t>
            </a:r>
            <a:r>
              <a:rPr lang="en-US" dirty="0" smtClean="0">
                <a:solidFill>
                  <a:srgbClr val="000000"/>
                </a:solidFill>
                <a:latin typeface="+mn-lt"/>
              </a:rPr>
              <a:t>linked</a:t>
            </a:r>
            <a:r>
              <a:rPr lang="lv-LV" dirty="0" smtClean="0">
                <a:solidFill>
                  <a:srgbClr val="000000"/>
                </a:solidFill>
                <a:latin typeface="+mn-lt"/>
              </a:rPr>
              <a:t> </a:t>
            </a:r>
            <a:r>
              <a:rPr lang="en-US" dirty="0" smtClean="0">
                <a:solidFill>
                  <a:srgbClr val="000000"/>
                </a:solidFill>
                <a:latin typeface="+mn-lt"/>
              </a:rPr>
              <a:t>to</a:t>
            </a:r>
            <a:r>
              <a:rPr lang="en-US" dirty="0">
                <a:solidFill>
                  <a:srgbClr val="000000"/>
                </a:solidFill>
                <a:latin typeface="+mn-lt"/>
              </a:rPr>
              <a:t> </a:t>
            </a:r>
            <a:r>
              <a:rPr lang="en-US" i="1" dirty="0" err="1" smtClean="0">
                <a:solidFill>
                  <a:srgbClr val="000000"/>
                </a:solidFill>
                <a:latin typeface="+mn-lt"/>
              </a:rPr>
              <a:t>Malassezia</a:t>
            </a:r>
            <a:r>
              <a:rPr lang="lv-LV" dirty="0" smtClean="0">
                <a:solidFill>
                  <a:srgbClr val="000000"/>
                </a:solidFill>
                <a:latin typeface="+mn-lt"/>
              </a:rPr>
              <a:t>, </a:t>
            </a:r>
            <a:r>
              <a:rPr lang="en-US" dirty="0" smtClean="0">
                <a:solidFill>
                  <a:srgbClr val="000000"/>
                </a:solidFill>
                <a:latin typeface="+mn-lt"/>
              </a:rPr>
              <a:t>immunologic </a:t>
            </a:r>
            <a:r>
              <a:rPr lang="en-US" dirty="0">
                <a:solidFill>
                  <a:srgbClr val="000000"/>
                </a:solidFill>
                <a:latin typeface="+mn-lt"/>
              </a:rPr>
              <a:t>abnormalities, and activation of </a:t>
            </a:r>
            <a:r>
              <a:rPr lang="en-US" dirty="0" smtClean="0">
                <a:solidFill>
                  <a:srgbClr val="000000"/>
                </a:solidFill>
                <a:latin typeface="+mn-lt"/>
              </a:rPr>
              <a:t>complement.</a:t>
            </a:r>
            <a:endParaRPr lang="lv-LV" dirty="0" smtClean="0">
              <a:solidFill>
                <a:srgbClr val="000000"/>
              </a:solidFill>
              <a:latin typeface="+mn-lt"/>
            </a:endParaRPr>
          </a:p>
          <a:p>
            <a:pPr marL="342900" marR="0" lvl="0" indent="-342900" algn="l" defTabSz="457200" rtl="0" eaLnBrk="1" fontAlgn="auto" latinLnBrk="0" hangingPunct="1">
              <a:lnSpc>
                <a:spcPct val="100000"/>
              </a:lnSpc>
              <a:spcBef>
                <a:spcPts val="400"/>
              </a:spcBef>
              <a:spcAft>
                <a:spcPts val="0"/>
              </a:spcAft>
              <a:buClr>
                <a:srgbClr val="A53010"/>
              </a:buClr>
              <a:buSzTx/>
              <a:buFont typeface="Wingdings 3" charset="2"/>
              <a:buChar char=""/>
              <a:tabLst/>
              <a:defRPr sz="1800"/>
            </a:pPr>
            <a:r>
              <a:rPr lang="en-US" dirty="0" smtClean="0">
                <a:solidFill>
                  <a:srgbClr val="000000"/>
                </a:solidFill>
                <a:latin typeface="+mn-lt"/>
              </a:rPr>
              <a:t>Its </a:t>
            </a:r>
            <a:r>
              <a:rPr lang="en-US" dirty="0">
                <a:solidFill>
                  <a:srgbClr val="000000"/>
                </a:solidFill>
                <a:latin typeface="+mn-lt"/>
              </a:rPr>
              <a:t>severity ranges from mild dandruff to </a:t>
            </a:r>
            <a:r>
              <a:rPr lang="en-US" dirty="0" err="1">
                <a:solidFill>
                  <a:srgbClr val="000000"/>
                </a:solidFill>
                <a:latin typeface="+mn-lt"/>
              </a:rPr>
              <a:t>exfoliative</a:t>
            </a:r>
            <a:r>
              <a:rPr lang="en-US" dirty="0">
                <a:solidFill>
                  <a:srgbClr val="000000"/>
                </a:solidFill>
                <a:latin typeface="+mn-lt"/>
              </a:rPr>
              <a:t> </a:t>
            </a:r>
            <a:r>
              <a:rPr lang="en-US" dirty="0" err="1">
                <a:solidFill>
                  <a:srgbClr val="000000"/>
                </a:solidFill>
                <a:latin typeface="+mn-lt"/>
              </a:rPr>
              <a:t>erythroderma</a:t>
            </a:r>
            <a:r>
              <a:rPr lang="en-US" dirty="0">
                <a:solidFill>
                  <a:srgbClr val="000000"/>
                </a:solidFill>
                <a:latin typeface="+mn-lt"/>
              </a:rPr>
              <a:t>.</a:t>
            </a:r>
            <a:endParaRPr lang="lv-LV"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1846906" y="369742"/>
            <a:ext cx="7867461" cy="811778"/>
          </a:xfrm>
          <a:prstGeom prst="rect">
            <a:avLst/>
          </a:prstGeom>
        </p:spPr>
        <p:txBody>
          <a:bodyPr>
            <a:noAutofit/>
          </a:bodyPr>
          <a:lstStyle/>
          <a:p>
            <a:pPr lvl="0">
              <a:defRPr sz="1800"/>
            </a:pPr>
            <a:r>
              <a:rPr sz="3000" dirty="0" err="1"/>
              <a:t>Malassezia</a:t>
            </a:r>
            <a:r>
              <a:rPr sz="3000" dirty="0"/>
              <a:t>-related </a:t>
            </a:r>
            <a:r>
              <a:rPr lang="lv-LV" sz="3000" dirty="0" smtClean="0"/>
              <a:t/>
            </a:r>
            <a:br>
              <a:rPr lang="lv-LV" sz="3000" dirty="0" smtClean="0"/>
            </a:br>
            <a:r>
              <a:rPr sz="3000" dirty="0" smtClean="0"/>
              <a:t>Skin Diseases</a:t>
            </a:r>
            <a:endParaRPr sz="3000" dirty="0"/>
          </a:p>
        </p:txBody>
      </p:sp>
      <p:sp>
        <p:nvSpPr>
          <p:cNvPr id="150" name="Shape 150"/>
          <p:cNvSpPr>
            <a:spLocks noGrp="1"/>
          </p:cNvSpPr>
          <p:nvPr>
            <p:ph idx="1"/>
          </p:nvPr>
        </p:nvSpPr>
        <p:spPr>
          <a:xfrm>
            <a:off x="1846906" y="1720158"/>
            <a:ext cx="7192978" cy="4270203"/>
          </a:xfrm>
          <a:prstGeom prst="rect">
            <a:avLst/>
          </a:prstGeom>
        </p:spPr>
        <p:txBody>
          <a:bodyPr>
            <a:normAutofit lnSpcReduction="10000"/>
          </a:bodyPr>
          <a:lstStyle/>
          <a:p>
            <a:pPr lvl="0">
              <a:spcBef>
                <a:spcPts val="200"/>
              </a:spcBef>
              <a:defRPr sz="1800"/>
            </a:pPr>
            <a:endParaRPr sz="1200" dirty="0"/>
          </a:p>
          <a:p>
            <a:pPr>
              <a:spcBef>
                <a:spcPts val="200"/>
              </a:spcBef>
              <a:defRPr sz="1800"/>
            </a:pPr>
            <a:r>
              <a:rPr sz="2100" dirty="0"/>
              <a:t>The third form of </a:t>
            </a:r>
            <a:r>
              <a:rPr sz="2100" dirty="0" err="1"/>
              <a:t>Malassezia</a:t>
            </a:r>
            <a:r>
              <a:rPr sz="2100" dirty="0"/>
              <a:t> infections of the skin involves the hair follicle. This condition is typically localized to the back, the chest, and the extremities.</a:t>
            </a:r>
          </a:p>
          <a:p>
            <a:pPr>
              <a:spcBef>
                <a:spcPts val="200"/>
              </a:spcBef>
              <a:defRPr sz="1800"/>
            </a:pPr>
            <a:endParaRPr sz="2100" dirty="0"/>
          </a:p>
          <a:p>
            <a:pPr>
              <a:spcBef>
                <a:spcPts val="200"/>
              </a:spcBef>
              <a:defRPr sz="1800"/>
            </a:pPr>
            <a:r>
              <a:rPr sz="2100" dirty="0"/>
              <a:t>This form can be clinically difficult to differentiate from bacterial folliculitis. The presentation of </a:t>
            </a:r>
            <a:r>
              <a:rPr sz="2100" dirty="0" err="1"/>
              <a:t>Pityrosporum</a:t>
            </a:r>
            <a:r>
              <a:rPr sz="2100" dirty="0"/>
              <a:t> folliculitis is a </a:t>
            </a:r>
            <a:r>
              <a:rPr sz="2100" dirty="0" err="1"/>
              <a:t>perifollicular</a:t>
            </a:r>
            <a:r>
              <a:rPr sz="2100" dirty="0"/>
              <a:t>, erythematous papule or pustule.</a:t>
            </a:r>
          </a:p>
          <a:p>
            <a:pPr>
              <a:spcBef>
                <a:spcPts val="200"/>
              </a:spcBef>
              <a:defRPr sz="1800"/>
            </a:pPr>
            <a:endParaRPr sz="2100" dirty="0"/>
          </a:p>
          <a:p>
            <a:pPr>
              <a:spcBef>
                <a:spcPts val="200"/>
              </a:spcBef>
              <a:defRPr sz="1800"/>
            </a:pPr>
            <a:r>
              <a:rPr sz="2100" dirty="0"/>
              <a:t>Predisposing factors include diabetes, high humidity, steroid or antibiotic therapy, and immunosuppressant therapy. </a:t>
            </a:r>
          </a:p>
        </p:txBody>
      </p:sp>
      <p:pic>
        <p:nvPicPr>
          <p:cNvPr id="4" name="image17.jpeg" descr="C:\Users\Inga\Desktop\furfur.jpg"/>
          <p:cNvPicPr/>
          <p:nvPr/>
        </p:nvPicPr>
        <p:blipFill>
          <a:blip r:embed="rId2">
            <a:extLst/>
          </a:blip>
          <a:stretch>
            <a:fillRect/>
          </a:stretch>
        </p:blipFill>
        <p:spPr>
          <a:xfrm>
            <a:off x="7478162" y="200752"/>
            <a:ext cx="1463841" cy="1149759"/>
          </a:xfrm>
          <a:prstGeom prst="rect">
            <a:avLst/>
          </a:prstGeom>
          <a:ln>
            <a:solidFill>
              <a:srgbClr val="7030A0"/>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v-LV" dirty="0" smtClean="0"/>
              <a:t>Treatment</a:t>
            </a:r>
            <a:endParaRPr lang="lv-LV" dirty="0"/>
          </a:p>
        </p:txBody>
      </p:sp>
      <p:sp>
        <p:nvSpPr>
          <p:cNvPr id="7" name="Text Placeholder 6"/>
          <p:cNvSpPr>
            <a:spLocks noGrp="1"/>
          </p:cNvSpPr>
          <p:nvPr>
            <p:ph idx="1"/>
          </p:nvPr>
        </p:nvSpPr>
        <p:spPr>
          <a:xfrm>
            <a:off x="1837853" y="1611517"/>
            <a:ext cx="6790099" cy="4843604"/>
          </a:xfrm>
        </p:spPr>
        <p:txBody>
          <a:bodyPr>
            <a:normAutofit fontScale="85000" lnSpcReduction="10000"/>
          </a:bodyPr>
          <a:lstStyle/>
          <a:p>
            <a:pPr lvl="0"/>
            <a:r>
              <a:rPr lang="en-US" dirty="0"/>
              <a:t>Internationally approved guidelines for the diagnosis and management of </a:t>
            </a:r>
            <a:r>
              <a:rPr lang="en-US" dirty="0" err="1"/>
              <a:t>Malassezia</a:t>
            </a:r>
            <a:r>
              <a:rPr lang="en-US" dirty="0"/>
              <a:t>-related skin diseases are lacking. </a:t>
            </a:r>
          </a:p>
          <a:p>
            <a:pPr lvl="0"/>
            <a:r>
              <a:rPr lang="en-US" dirty="0"/>
              <a:t>There is guidelines for the diagnostic procedures and management of </a:t>
            </a:r>
            <a:r>
              <a:rPr lang="en-US" dirty="0" err="1"/>
              <a:t>pityriasis</a:t>
            </a:r>
            <a:r>
              <a:rPr lang="en-US" dirty="0"/>
              <a:t> </a:t>
            </a:r>
            <a:r>
              <a:rPr lang="en-US" dirty="0" err="1"/>
              <a:t>versicolor</a:t>
            </a:r>
            <a:r>
              <a:rPr lang="en-US" dirty="0"/>
              <a:t>, </a:t>
            </a:r>
            <a:r>
              <a:rPr lang="en-US" dirty="0" err="1"/>
              <a:t>seborrhoeic</a:t>
            </a:r>
            <a:r>
              <a:rPr lang="en-US" dirty="0"/>
              <a:t> dermatitis and </a:t>
            </a:r>
            <a:r>
              <a:rPr lang="en-US" dirty="0" err="1"/>
              <a:t>Malassezia</a:t>
            </a:r>
            <a:r>
              <a:rPr lang="en-US" dirty="0"/>
              <a:t> folliculitis. </a:t>
            </a:r>
          </a:p>
          <a:p>
            <a:pPr lvl="0"/>
            <a:r>
              <a:rPr lang="en-US" dirty="0"/>
              <a:t>Main recommendations in most cases of </a:t>
            </a:r>
            <a:r>
              <a:rPr lang="en-US" dirty="0" err="1"/>
              <a:t>pityriasis</a:t>
            </a:r>
            <a:r>
              <a:rPr lang="en-US" dirty="0"/>
              <a:t> </a:t>
            </a:r>
            <a:r>
              <a:rPr lang="en-US" dirty="0" err="1"/>
              <a:t>versicolor</a:t>
            </a:r>
            <a:r>
              <a:rPr lang="en-US" dirty="0"/>
              <a:t> and </a:t>
            </a:r>
            <a:r>
              <a:rPr lang="en-US" dirty="0" err="1"/>
              <a:t>seborrhoeic</a:t>
            </a:r>
            <a:r>
              <a:rPr lang="en-US" dirty="0"/>
              <a:t> dermatitis include topical treatment which has been shown to be sufficient. </a:t>
            </a:r>
          </a:p>
          <a:p>
            <a:pPr lvl="0"/>
            <a:r>
              <a:rPr lang="en-US" dirty="0"/>
              <a:t>As first choice, treatment should be based on topical antifungal medication. </a:t>
            </a:r>
          </a:p>
          <a:p>
            <a:pPr lvl="0"/>
            <a:r>
              <a:rPr lang="en-US" dirty="0"/>
              <a:t>A short course of topical corticosteroid or topical </a:t>
            </a:r>
            <a:r>
              <a:rPr lang="en-US" dirty="0" err="1"/>
              <a:t>calcineurin</a:t>
            </a:r>
            <a:r>
              <a:rPr lang="en-US" dirty="0"/>
              <a:t> inhibitors has an anti-inflammatory effect in </a:t>
            </a:r>
            <a:r>
              <a:rPr lang="en-US" dirty="0" err="1"/>
              <a:t>seborrhoeic</a:t>
            </a:r>
            <a:r>
              <a:rPr lang="en-US" dirty="0"/>
              <a:t> dermatitis. </a:t>
            </a:r>
          </a:p>
          <a:p>
            <a:pPr lvl="0"/>
            <a:r>
              <a:rPr lang="en-US" dirty="0"/>
              <a:t>Systemic antifungal therapy may be indicated for widespread lesions or lesions refractory to topical treatment. </a:t>
            </a:r>
          </a:p>
          <a:p>
            <a:pPr lvl="0"/>
            <a:r>
              <a:rPr lang="en-US" dirty="0"/>
              <a:t>Maintenance therapy is often necessary to prevent relapses. </a:t>
            </a:r>
          </a:p>
          <a:p>
            <a:pPr lvl="0"/>
            <a:r>
              <a:rPr lang="en-US" dirty="0"/>
              <a:t>In the treatment of </a:t>
            </a:r>
            <a:r>
              <a:rPr lang="en-US" dirty="0" err="1"/>
              <a:t>Malassezia</a:t>
            </a:r>
            <a:r>
              <a:rPr lang="en-US" dirty="0"/>
              <a:t> folliculitis systemic antifungal treatment is probably more effective than topical treatment but a combination may be </a:t>
            </a:r>
            <a:r>
              <a:rPr lang="en-US" dirty="0" err="1"/>
              <a:t>favourable</a:t>
            </a:r>
            <a:r>
              <a:rPr lang="en-US" dirty="0"/>
              <a:t>.</a:t>
            </a:r>
          </a:p>
          <a:p>
            <a:endParaRPr lang="lv-LV" dirty="0"/>
          </a:p>
        </p:txBody>
      </p:sp>
      <p:pic>
        <p:nvPicPr>
          <p:cNvPr id="4" name="image17.jpeg" descr="C:\Users\Inga\Desktop\furfur.jpg"/>
          <p:cNvPicPr/>
          <p:nvPr/>
        </p:nvPicPr>
        <p:blipFill>
          <a:blip r:embed="rId2">
            <a:extLst/>
          </a:blip>
          <a:stretch>
            <a:fillRect/>
          </a:stretch>
        </p:blipFill>
        <p:spPr>
          <a:xfrm>
            <a:off x="7478162" y="200752"/>
            <a:ext cx="1463841" cy="1149759"/>
          </a:xfrm>
          <a:prstGeom prst="rect">
            <a:avLst/>
          </a:prstGeom>
          <a:ln>
            <a:solidFill>
              <a:srgbClr val="7030A0"/>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ctrTitle"/>
          </p:nvPr>
        </p:nvSpPr>
        <p:spPr>
          <a:xfrm>
            <a:off x="2055137" y="2130425"/>
            <a:ext cx="6403062" cy="1561485"/>
          </a:xfrm>
          <a:prstGeom prst="rect">
            <a:avLst/>
          </a:prstGeom>
        </p:spPr>
        <p:txBody>
          <a:bodyPr>
            <a:normAutofit/>
          </a:bodyPr>
          <a:lstStyle/>
          <a:p>
            <a:pPr lvl="0" algn="l" defTabSz="457200">
              <a:defRPr sz="1800"/>
            </a:pPr>
            <a:endParaRPr sz="1200" dirty="0">
              <a:latin typeface="+mn-lt"/>
              <a:ea typeface="+mn-ea"/>
              <a:cs typeface="+mn-cs"/>
              <a:sym typeface="Helvetica"/>
            </a:endParaRPr>
          </a:p>
          <a:p>
            <a:pPr lvl="0" defTabSz="457200">
              <a:lnSpc>
                <a:spcPts val="5100"/>
              </a:lnSpc>
              <a:defRPr sz="1800"/>
            </a:pPr>
            <a:r>
              <a:rPr lang="lv-LV" sz="4000" b="1" dirty="0" smtClean="0">
                <a:latin typeface="+mn-lt"/>
                <a:ea typeface="+mn-ea"/>
                <a:cs typeface="+mn-cs"/>
                <a:sym typeface="Helvetica"/>
              </a:rPr>
              <a:t>Lab</a:t>
            </a:r>
            <a:endParaRPr sz="4000" b="1" dirty="0">
              <a:latin typeface="Trebuchet MS"/>
              <a:ea typeface="Trebuchet MS"/>
              <a:cs typeface="Trebuchet MS"/>
              <a:sym typeface="Trebuchet M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079" y="3512745"/>
            <a:ext cx="1174374" cy="11588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449" y="4535786"/>
            <a:ext cx="1378253" cy="11148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702" y="4670960"/>
            <a:ext cx="1373172" cy="1382949"/>
          </a:xfrm>
          <a:prstGeom prst="rect">
            <a:avLst/>
          </a:prstGeom>
        </p:spPr>
      </p:pic>
    </p:spTree>
    <p:extLst>
      <p:ext uri="{BB962C8B-B14F-4D97-AF65-F5344CB8AC3E}">
        <p14:creationId xmlns:p14="http://schemas.microsoft.com/office/powerpoint/2010/main" val="17397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520981" y="691099"/>
            <a:ext cx="7183925" cy="902312"/>
          </a:xfrm>
          <a:prstGeom prst="rect">
            <a:avLst/>
          </a:prstGeom>
        </p:spPr>
        <p:txBody>
          <a:bodyPr>
            <a:normAutofit/>
          </a:bodyPr>
          <a:lstStyle>
            <a:lvl1pPr>
              <a:lnSpc>
                <a:spcPct val="80000"/>
              </a:lnSpc>
              <a:spcBef>
                <a:spcPts val="600"/>
              </a:spcBef>
              <a:defRPr sz="2900"/>
            </a:lvl1pPr>
          </a:lstStyle>
          <a:p>
            <a:pPr lvl="0">
              <a:defRPr sz="1800"/>
            </a:pPr>
            <a:r>
              <a:rPr sz="3200" dirty="0"/>
              <a:t>Laboratory Specimen </a:t>
            </a:r>
            <a:r>
              <a:rPr lang="lv-LV" sz="3200" dirty="0" smtClean="0"/>
              <a:t/>
            </a:r>
            <a:br>
              <a:rPr lang="lv-LV" sz="3200" dirty="0" smtClean="0"/>
            </a:br>
            <a:r>
              <a:rPr sz="3200" dirty="0" smtClean="0"/>
              <a:t>Processing</a:t>
            </a:r>
            <a:endParaRPr sz="3200" dirty="0"/>
          </a:p>
        </p:txBody>
      </p:sp>
      <p:sp>
        <p:nvSpPr>
          <p:cNvPr id="210" name="Shape 210"/>
          <p:cNvSpPr>
            <a:spLocks noGrp="1"/>
          </p:cNvSpPr>
          <p:nvPr>
            <p:ph idx="1"/>
          </p:nvPr>
        </p:nvSpPr>
        <p:spPr>
          <a:xfrm>
            <a:off x="1468923" y="1853696"/>
            <a:ext cx="7288040" cy="4863974"/>
          </a:xfrm>
          <a:prstGeom prst="rect">
            <a:avLst/>
          </a:prstGeom>
        </p:spPr>
        <p:txBody>
          <a:bodyPr>
            <a:normAutofit fontScale="85000" lnSpcReduction="10000"/>
          </a:bodyPr>
          <a:lstStyle/>
          <a:p>
            <a:pPr marL="257175" lvl="0" indent="-257175" defTabSz="685800">
              <a:lnSpc>
                <a:spcPct val="110000"/>
              </a:lnSpc>
              <a:spcBef>
                <a:spcPts val="500"/>
              </a:spcBef>
              <a:defRPr sz="1800"/>
            </a:pPr>
            <a:r>
              <a:rPr sz="2175" dirty="0" smtClean="0"/>
              <a:t>In </a:t>
            </a:r>
            <a:r>
              <a:rPr sz="2175" dirty="0"/>
              <a:t>general, direct microscopy and culture should be performed on all specimens received by the laboratory. </a:t>
            </a:r>
          </a:p>
          <a:p>
            <a:pPr marL="257175" lvl="0" indent="-257175" defTabSz="685800">
              <a:lnSpc>
                <a:spcPct val="110000"/>
              </a:lnSpc>
              <a:spcBef>
                <a:spcPts val="500"/>
              </a:spcBef>
              <a:defRPr sz="1800"/>
            </a:pPr>
            <a:r>
              <a:rPr sz="2175" dirty="0"/>
              <a:t>Microscopy provides vital information, often an immediate presumptive diagnosis is possible, which is of particular importance in the immunosuppressed patient. </a:t>
            </a:r>
          </a:p>
          <a:p>
            <a:pPr marL="657225" lvl="1" indent="-257175" defTabSz="685800">
              <a:lnSpc>
                <a:spcPct val="110000"/>
              </a:lnSpc>
              <a:spcBef>
                <a:spcPts val="500"/>
              </a:spcBef>
              <a:defRPr sz="1800"/>
            </a:pPr>
            <a:r>
              <a:rPr sz="1975" dirty="0"/>
              <a:t>Microscopy usually consists of either </a:t>
            </a:r>
          </a:p>
          <a:p>
            <a:pPr marL="0" lvl="3" indent="514350" defTabSz="685800">
              <a:lnSpc>
                <a:spcPct val="110000"/>
              </a:lnSpc>
              <a:spcBef>
                <a:spcPts val="500"/>
              </a:spcBef>
              <a:buSzTx/>
              <a:buFontTx/>
              <a:buNone/>
              <a:defRPr sz="1800"/>
            </a:pPr>
            <a:r>
              <a:rPr sz="2175" dirty="0"/>
              <a:t>(a) wet mounts in 10% KOH with Parker ink, or </a:t>
            </a:r>
            <a:r>
              <a:rPr sz="2175" dirty="0" err="1"/>
              <a:t>india</a:t>
            </a:r>
            <a:r>
              <a:rPr sz="2175" dirty="0"/>
              <a:t> ink, </a:t>
            </a:r>
          </a:p>
          <a:p>
            <a:pPr marL="0" lvl="3" indent="514350" defTabSz="685800">
              <a:lnSpc>
                <a:spcPct val="110000"/>
              </a:lnSpc>
              <a:spcBef>
                <a:spcPts val="500"/>
              </a:spcBef>
              <a:buSzTx/>
              <a:buFontTx/>
              <a:buNone/>
              <a:defRPr sz="1800"/>
            </a:pPr>
            <a:r>
              <a:rPr sz="2175" dirty="0"/>
              <a:t>(b) smears for Gram, Giemsa and PAS staining, and </a:t>
            </a:r>
          </a:p>
          <a:p>
            <a:pPr marL="0" lvl="3" indent="514350" defTabSz="685800">
              <a:lnSpc>
                <a:spcPct val="110000"/>
              </a:lnSpc>
              <a:spcBef>
                <a:spcPts val="500"/>
              </a:spcBef>
              <a:buSzTx/>
              <a:buFontTx/>
              <a:buNone/>
              <a:defRPr sz="1800"/>
            </a:pPr>
            <a:r>
              <a:rPr sz="2175" dirty="0"/>
              <a:t>(c) histopathology of tissue </a:t>
            </a:r>
            <a:r>
              <a:rPr sz="2175" dirty="0" smtClean="0"/>
              <a:t>sections</a:t>
            </a:r>
            <a:r>
              <a:rPr lang="lv-LV" sz="2175" dirty="0" smtClean="0"/>
              <a:t>.</a:t>
            </a:r>
            <a:endParaRPr sz="2175" dirty="0"/>
          </a:p>
          <a:p>
            <a:pPr marL="257175" lvl="0" indent="-257175" defTabSz="685800">
              <a:lnSpc>
                <a:spcPct val="110000"/>
              </a:lnSpc>
              <a:spcBef>
                <a:spcPts val="500"/>
              </a:spcBef>
              <a:defRPr sz="1800"/>
            </a:pPr>
            <a:r>
              <a:rPr sz="2175" dirty="0" smtClean="0"/>
              <a:t>Routinely, </a:t>
            </a:r>
            <a:r>
              <a:rPr sz="2175" dirty="0"/>
              <a:t>cultures should be </a:t>
            </a:r>
            <a:r>
              <a:rPr sz="2175" dirty="0" smtClean="0"/>
              <a:t>maintained </a:t>
            </a:r>
            <a:r>
              <a:rPr sz="2175" dirty="0"/>
              <a:t>for one month. </a:t>
            </a:r>
          </a:p>
          <a:p>
            <a:pPr marL="657225" lvl="1" indent="-257175" defTabSz="685800">
              <a:lnSpc>
                <a:spcPct val="110000"/>
              </a:lnSpc>
              <a:spcBef>
                <a:spcPts val="500"/>
              </a:spcBef>
              <a:defRPr sz="1800"/>
            </a:pPr>
            <a:r>
              <a:rPr sz="1975" dirty="0"/>
              <a:t>Cultures should be examined regularly, fungal growths identified and significant isolates reported as soon as possible.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705" y="316243"/>
            <a:ext cx="1373172" cy="1382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652258" y="899329"/>
            <a:ext cx="7183925" cy="902312"/>
          </a:xfrm>
          <a:prstGeom prst="rect">
            <a:avLst/>
          </a:prstGeom>
        </p:spPr>
        <p:txBody>
          <a:bodyPr>
            <a:normAutofit/>
          </a:bodyPr>
          <a:lstStyle>
            <a:lvl1pPr>
              <a:lnSpc>
                <a:spcPct val="80000"/>
              </a:lnSpc>
              <a:spcBef>
                <a:spcPts val="600"/>
              </a:spcBef>
              <a:defRPr sz="2900"/>
            </a:lvl1pPr>
          </a:lstStyle>
          <a:p>
            <a:pPr lvl="0">
              <a:defRPr sz="1800"/>
            </a:pPr>
            <a:r>
              <a:rPr lang="lv-LV" sz="3200" dirty="0"/>
              <a:t>Specimen Collection</a:t>
            </a:r>
            <a:endParaRPr sz="3200" dirty="0"/>
          </a:p>
        </p:txBody>
      </p:sp>
      <p:sp>
        <p:nvSpPr>
          <p:cNvPr id="210" name="Shape 210"/>
          <p:cNvSpPr>
            <a:spLocks noGrp="1"/>
          </p:cNvSpPr>
          <p:nvPr>
            <p:ph idx="1"/>
          </p:nvPr>
        </p:nvSpPr>
        <p:spPr>
          <a:xfrm>
            <a:off x="2118511" y="2469334"/>
            <a:ext cx="6717672" cy="3904307"/>
          </a:xfrm>
          <a:prstGeom prst="rect">
            <a:avLst/>
          </a:prstGeom>
        </p:spPr>
        <p:txBody>
          <a:bodyPr>
            <a:normAutofit/>
          </a:bodyPr>
          <a:lstStyle/>
          <a:p>
            <a:pPr marL="257175" indent="-257175" defTabSz="685800">
              <a:spcBef>
                <a:spcPts val="500"/>
              </a:spcBef>
              <a:defRPr sz="1800"/>
            </a:pPr>
            <a:r>
              <a:rPr lang="en-US" sz="2000" dirty="0" smtClean="0">
                <a:ea typeface="Verdana"/>
                <a:cs typeface="Verdana"/>
                <a:sym typeface="Verdana"/>
              </a:rPr>
              <a:t>Skin </a:t>
            </a:r>
            <a:r>
              <a:rPr lang="en-US" sz="2000" dirty="0">
                <a:ea typeface="Verdana"/>
                <a:cs typeface="Verdana"/>
                <a:sym typeface="Verdana"/>
              </a:rPr>
              <a:t>should be scraped from the margin of the lesion onto folded black </a:t>
            </a:r>
            <a:r>
              <a:rPr lang="en-US" sz="2000" dirty="0" smtClean="0">
                <a:ea typeface="Verdana"/>
                <a:cs typeface="Verdana"/>
                <a:sym typeface="Verdana"/>
              </a:rPr>
              <a:t>paper</a:t>
            </a:r>
            <a:r>
              <a:rPr lang="lv-LV" sz="2000" dirty="0" smtClean="0">
                <a:ea typeface="Verdana"/>
                <a:cs typeface="Verdana"/>
                <a:sym typeface="Verdana"/>
              </a:rPr>
              <a:t> or directly on microscope slide</a:t>
            </a:r>
          </a:p>
          <a:p>
            <a:pPr marL="257175" indent="-257175" defTabSz="685800">
              <a:spcBef>
                <a:spcPts val="500"/>
              </a:spcBef>
              <a:defRPr sz="1800"/>
            </a:pPr>
            <a:r>
              <a:rPr lang="en-US" sz="2000" dirty="0">
                <a:ea typeface="Verdana"/>
                <a:cs typeface="Verdana"/>
                <a:sym typeface="Verdana"/>
              </a:rPr>
              <a:t>Hair should be plucked, not cut, from the edge of the </a:t>
            </a:r>
            <a:r>
              <a:rPr lang="en-US" sz="2000" dirty="0" smtClean="0">
                <a:ea typeface="Verdana"/>
                <a:cs typeface="Verdana"/>
                <a:sym typeface="Verdana"/>
              </a:rPr>
              <a:t>lesion</a:t>
            </a:r>
            <a:endParaRPr lang="lv-LV" sz="2000" dirty="0" smtClean="0">
              <a:ea typeface="Verdana"/>
              <a:cs typeface="Verdana"/>
              <a:sym typeface="Verdana"/>
            </a:endParaRPr>
          </a:p>
          <a:p>
            <a:pPr marL="257175" indent="-257175" defTabSz="685800">
              <a:spcBef>
                <a:spcPts val="500"/>
              </a:spcBef>
              <a:defRPr sz="1800"/>
            </a:pPr>
            <a:r>
              <a:rPr lang="en-US" sz="2000" dirty="0">
                <a:ea typeface="Verdana"/>
                <a:cs typeface="Verdana"/>
                <a:sym typeface="Verdana"/>
              </a:rPr>
              <a:t>Choose hairs that fluoresce under a Wood's lamp or, if none fluoresce, choose broken or scaly ones</a:t>
            </a:r>
            <a:endParaRPr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705" y="316243"/>
            <a:ext cx="1373172" cy="1382949"/>
          </a:xfrm>
          <a:prstGeom prst="rect">
            <a:avLst/>
          </a:prstGeom>
        </p:spPr>
      </p:pic>
    </p:spTree>
    <p:extLst>
      <p:ext uri="{BB962C8B-B14F-4D97-AF65-F5344CB8AC3E}">
        <p14:creationId xmlns:p14="http://schemas.microsoft.com/office/powerpoint/2010/main" val="369733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493821" y="564350"/>
            <a:ext cx="7183925" cy="902312"/>
          </a:xfrm>
          <a:prstGeom prst="rect">
            <a:avLst/>
          </a:prstGeom>
        </p:spPr>
        <p:txBody>
          <a:bodyPr>
            <a:normAutofit/>
          </a:bodyPr>
          <a:lstStyle>
            <a:lvl1pPr>
              <a:lnSpc>
                <a:spcPct val="80000"/>
              </a:lnSpc>
              <a:spcBef>
                <a:spcPts val="600"/>
              </a:spcBef>
              <a:defRPr sz="2900"/>
            </a:lvl1pPr>
          </a:lstStyle>
          <a:p>
            <a:pPr lvl="0">
              <a:defRPr sz="1800"/>
            </a:pPr>
            <a:r>
              <a:rPr lang="lv-LV" sz="3200" dirty="0" smtClean="0"/>
              <a:t>Direct </a:t>
            </a:r>
            <a:r>
              <a:rPr lang="lv-LV" sz="3200" dirty="0"/>
              <a:t>Examination</a:t>
            </a:r>
            <a:endParaRPr sz="3200" dirty="0"/>
          </a:p>
        </p:txBody>
      </p:sp>
      <p:sp>
        <p:nvSpPr>
          <p:cNvPr id="210" name="Shape 210"/>
          <p:cNvSpPr>
            <a:spLocks noGrp="1"/>
          </p:cNvSpPr>
          <p:nvPr>
            <p:ph idx="1"/>
          </p:nvPr>
        </p:nvSpPr>
        <p:spPr>
          <a:xfrm>
            <a:off x="1738263" y="1834131"/>
            <a:ext cx="7106971" cy="5048170"/>
          </a:xfrm>
          <a:prstGeom prst="rect">
            <a:avLst/>
          </a:prstGeom>
        </p:spPr>
        <p:txBody>
          <a:bodyPr>
            <a:normAutofit fontScale="47500" lnSpcReduction="20000"/>
          </a:bodyPr>
          <a:lstStyle/>
          <a:p>
            <a:pPr marL="257175" indent="-257175" defTabSz="685800">
              <a:lnSpc>
                <a:spcPct val="120000"/>
              </a:lnSpc>
              <a:spcBef>
                <a:spcPts val="500"/>
              </a:spcBef>
              <a:defRPr sz="1800"/>
            </a:pPr>
            <a:r>
              <a:rPr lang="en-US" sz="3300" dirty="0">
                <a:ea typeface="Verdana"/>
                <a:cs typeface="Verdana"/>
                <a:sym typeface="Verdana"/>
              </a:rPr>
              <a:t>A small sample of the specimen is selected for direct microscopic examination and investigated for the presence of fungal elements</a:t>
            </a:r>
          </a:p>
          <a:p>
            <a:pPr marL="257175" indent="-257175" defTabSz="685800">
              <a:lnSpc>
                <a:spcPct val="120000"/>
              </a:lnSpc>
              <a:spcBef>
                <a:spcPts val="500"/>
              </a:spcBef>
              <a:defRPr sz="1800"/>
            </a:pPr>
            <a:r>
              <a:rPr lang="en-US" sz="3300" dirty="0">
                <a:ea typeface="Verdana"/>
                <a:cs typeface="Verdana"/>
                <a:sym typeface="Verdana"/>
              </a:rPr>
              <a:t>The specimen is mounted in a small amount of potassium hydroxide </a:t>
            </a:r>
          </a:p>
          <a:p>
            <a:pPr marL="257175" indent="-257175" defTabSz="685800">
              <a:lnSpc>
                <a:spcPct val="120000"/>
              </a:lnSpc>
              <a:spcBef>
                <a:spcPts val="500"/>
              </a:spcBef>
              <a:defRPr sz="1800"/>
            </a:pPr>
            <a:r>
              <a:rPr lang="en-US" sz="3300" dirty="0">
                <a:ea typeface="Verdana"/>
                <a:cs typeface="Verdana"/>
                <a:sym typeface="Verdana"/>
              </a:rPr>
              <a:t>The KOH slides are gently heated and allowed to clear for 30 to 60 minutes before examining on a light or phase contrast </a:t>
            </a:r>
            <a:r>
              <a:rPr lang="en-US" sz="3300" dirty="0" smtClean="0">
                <a:ea typeface="Verdana"/>
                <a:cs typeface="Verdana"/>
                <a:sym typeface="Verdana"/>
              </a:rPr>
              <a:t>microscope</a:t>
            </a:r>
            <a:endParaRPr lang="lv-LV" sz="3300" dirty="0" smtClean="0">
              <a:ea typeface="Verdana"/>
              <a:cs typeface="Verdana"/>
              <a:sym typeface="Verdana"/>
            </a:endParaRPr>
          </a:p>
          <a:p>
            <a:pPr marL="257175" indent="-257175" defTabSz="685800">
              <a:lnSpc>
                <a:spcPct val="120000"/>
              </a:lnSpc>
              <a:spcBef>
                <a:spcPts val="500"/>
              </a:spcBef>
              <a:defRPr sz="1800"/>
            </a:pPr>
            <a:endParaRPr lang="lv-LV" sz="3300" dirty="0" smtClean="0">
              <a:ea typeface="Verdana"/>
              <a:cs typeface="Verdana"/>
              <a:sym typeface="Verdana"/>
            </a:endParaRPr>
          </a:p>
          <a:p>
            <a:pPr marL="257175" indent="-257175" defTabSz="685800">
              <a:lnSpc>
                <a:spcPct val="120000"/>
              </a:lnSpc>
              <a:spcBef>
                <a:spcPts val="500"/>
              </a:spcBef>
              <a:defRPr sz="1800"/>
            </a:pPr>
            <a:r>
              <a:rPr lang="en-US" sz="3300" dirty="0" smtClean="0">
                <a:ea typeface="Verdana"/>
                <a:cs typeface="Verdana"/>
                <a:sym typeface="Verdana"/>
              </a:rPr>
              <a:t>When </a:t>
            </a:r>
            <a:r>
              <a:rPr lang="en-US" sz="3300" dirty="0">
                <a:ea typeface="Verdana"/>
                <a:cs typeface="Verdana"/>
                <a:sym typeface="Verdana"/>
              </a:rPr>
              <a:t>present in the direct examination </a:t>
            </a:r>
            <a:r>
              <a:rPr lang="en-US" sz="3300" dirty="0" err="1">
                <a:ea typeface="Verdana"/>
                <a:cs typeface="Verdana"/>
                <a:sym typeface="Verdana"/>
              </a:rPr>
              <a:t>dermatophytes</a:t>
            </a:r>
            <a:r>
              <a:rPr lang="en-US" sz="3300" dirty="0">
                <a:ea typeface="Verdana"/>
                <a:cs typeface="Verdana"/>
                <a:sym typeface="Verdana"/>
              </a:rPr>
              <a:t> appear as </a:t>
            </a:r>
            <a:r>
              <a:rPr lang="en-US" sz="3300" dirty="0" smtClean="0">
                <a:ea typeface="Verdana"/>
                <a:cs typeface="Verdana"/>
                <a:sym typeface="Verdana"/>
              </a:rPr>
              <a:t>non-pigmented, </a:t>
            </a:r>
            <a:r>
              <a:rPr lang="en-US" sz="3300" dirty="0" err="1">
                <a:ea typeface="Verdana"/>
                <a:cs typeface="Verdana"/>
                <a:sym typeface="Verdana"/>
              </a:rPr>
              <a:t>septated</a:t>
            </a:r>
            <a:r>
              <a:rPr lang="en-US" sz="3300" dirty="0">
                <a:ea typeface="Verdana"/>
                <a:cs typeface="Verdana"/>
                <a:sym typeface="Verdana"/>
              </a:rPr>
              <a:t> </a:t>
            </a:r>
            <a:r>
              <a:rPr lang="en-US" sz="3300" dirty="0" smtClean="0">
                <a:ea typeface="Verdana"/>
                <a:cs typeface="Verdana"/>
                <a:sym typeface="Verdana"/>
              </a:rPr>
              <a:t>elements</a:t>
            </a:r>
            <a:r>
              <a:rPr lang="lv-LV" sz="3300" dirty="0" smtClean="0">
                <a:ea typeface="Verdana"/>
                <a:cs typeface="Verdana"/>
                <a:sym typeface="Verdana"/>
              </a:rPr>
              <a:t>; h</a:t>
            </a:r>
            <a:r>
              <a:rPr lang="en-US" sz="3300" dirty="0" err="1" smtClean="0">
                <a:ea typeface="Verdana"/>
                <a:cs typeface="Verdana"/>
                <a:sym typeface="Verdana"/>
              </a:rPr>
              <a:t>yphae</a:t>
            </a:r>
            <a:r>
              <a:rPr lang="en-US" sz="3300" dirty="0" smtClean="0">
                <a:ea typeface="Verdana"/>
                <a:cs typeface="Verdana"/>
                <a:sym typeface="Verdana"/>
              </a:rPr>
              <a:t> </a:t>
            </a:r>
            <a:r>
              <a:rPr lang="en-US" sz="3300" dirty="0">
                <a:ea typeface="Verdana"/>
                <a:cs typeface="Verdana"/>
                <a:sym typeface="Verdana"/>
              </a:rPr>
              <a:t>rounding up into </a:t>
            </a:r>
            <a:r>
              <a:rPr lang="en-US" sz="3300" dirty="0" err="1">
                <a:ea typeface="Verdana"/>
                <a:cs typeface="Verdana"/>
                <a:sym typeface="Verdana"/>
              </a:rPr>
              <a:t>arthroconidia</a:t>
            </a:r>
            <a:r>
              <a:rPr lang="en-US" sz="3300" dirty="0">
                <a:ea typeface="Verdana"/>
                <a:cs typeface="Verdana"/>
                <a:sym typeface="Verdana"/>
              </a:rPr>
              <a:t> are </a:t>
            </a:r>
            <a:r>
              <a:rPr lang="lv-LV" sz="3300" dirty="0" smtClean="0">
                <a:ea typeface="Verdana"/>
                <a:cs typeface="Verdana"/>
                <a:sym typeface="Verdana"/>
              </a:rPr>
              <a:t>also </a:t>
            </a:r>
            <a:r>
              <a:rPr lang="en-US" sz="3300" dirty="0" smtClean="0">
                <a:ea typeface="Verdana"/>
                <a:cs typeface="Verdana"/>
                <a:sym typeface="Verdana"/>
              </a:rPr>
              <a:t>diagnostic </a:t>
            </a:r>
            <a:r>
              <a:rPr lang="en-US" sz="3300" dirty="0">
                <a:ea typeface="Verdana"/>
                <a:cs typeface="Verdana"/>
                <a:sym typeface="Verdana"/>
              </a:rPr>
              <a:t>of </a:t>
            </a:r>
            <a:r>
              <a:rPr lang="en-US" sz="3300" dirty="0" err="1">
                <a:ea typeface="Verdana"/>
                <a:cs typeface="Verdana"/>
                <a:sym typeface="Verdana"/>
              </a:rPr>
              <a:t>dermatophyte</a:t>
            </a:r>
            <a:r>
              <a:rPr lang="en-US" sz="3300" dirty="0">
                <a:ea typeface="Verdana"/>
                <a:cs typeface="Verdana"/>
                <a:sym typeface="Verdana"/>
              </a:rPr>
              <a:t> involvement. </a:t>
            </a:r>
            <a:endParaRPr lang="lv-LV" sz="3300" dirty="0" smtClean="0">
              <a:ea typeface="Verdana"/>
              <a:cs typeface="Verdana"/>
              <a:sym typeface="Verdana"/>
            </a:endParaRPr>
          </a:p>
          <a:p>
            <a:pPr marL="257175" indent="-257175" defTabSz="685800">
              <a:lnSpc>
                <a:spcPct val="120000"/>
              </a:lnSpc>
              <a:spcBef>
                <a:spcPts val="500"/>
              </a:spcBef>
              <a:defRPr sz="1800"/>
            </a:pPr>
            <a:r>
              <a:rPr lang="en-US" sz="3300" dirty="0" smtClean="0">
                <a:ea typeface="Verdana"/>
                <a:cs typeface="Verdana"/>
                <a:sym typeface="Verdana"/>
              </a:rPr>
              <a:t>When </a:t>
            </a:r>
            <a:r>
              <a:rPr lang="en-US" sz="3300" dirty="0">
                <a:ea typeface="Verdana"/>
                <a:cs typeface="Verdana"/>
                <a:sym typeface="Verdana"/>
              </a:rPr>
              <a:t>hair is involved the </a:t>
            </a:r>
            <a:r>
              <a:rPr lang="en-US" sz="3300" dirty="0" err="1">
                <a:ea typeface="Verdana"/>
                <a:cs typeface="Verdana"/>
                <a:sym typeface="Verdana"/>
              </a:rPr>
              <a:t>arthroconidia</a:t>
            </a:r>
            <a:r>
              <a:rPr lang="en-US" sz="3300" dirty="0">
                <a:ea typeface="Verdana"/>
                <a:cs typeface="Verdana"/>
                <a:sym typeface="Verdana"/>
              </a:rPr>
              <a:t> may be found on the periphery of the hair shaft (</a:t>
            </a:r>
            <a:r>
              <a:rPr lang="en-US" sz="3300" dirty="0" err="1">
                <a:ea typeface="Verdana"/>
                <a:cs typeface="Verdana"/>
                <a:sym typeface="Verdana"/>
              </a:rPr>
              <a:t>ectothrix</a:t>
            </a:r>
            <a:r>
              <a:rPr lang="en-US" sz="3300" dirty="0">
                <a:ea typeface="Verdana"/>
                <a:cs typeface="Verdana"/>
                <a:sym typeface="Verdana"/>
              </a:rPr>
              <a:t>) or within the shaft (</a:t>
            </a:r>
            <a:r>
              <a:rPr lang="en-US" sz="3300" dirty="0" err="1" smtClean="0">
                <a:ea typeface="Verdana"/>
                <a:cs typeface="Verdana"/>
                <a:sym typeface="Verdana"/>
              </a:rPr>
              <a:t>endothrix</a:t>
            </a:r>
            <a:r>
              <a:rPr lang="en-US" sz="3300" dirty="0" smtClean="0">
                <a:ea typeface="Verdana"/>
                <a:cs typeface="Verdana"/>
                <a:sym typeface="Verdana"/>
              </a:rPr>
              <a:t>)</a:t>
            </a:r>
            <a:endParaRPr lang="en-US" sz="3300" dirty="0">
              <a:ea typeface="Verdana"/>
              <a:cs typeface="Verdana"/>
              <a:sym typeface="Verdana"/>
            </a:endParaRPr>
          </a:p>
          <a:p>
            <a:pPr marL="257175" indent="-257175" defTabSz="685800">
              <a:lnSpc>
                <a:spcPct val="120000"/>
              </a:lnSpc>
              <a:spcBef>
                <a:spcPts val="500"/>
              </a:spcBef>
              <a:defRPr sz="1800"/>
            </a:pPr>
            <a:r>
              <a:rPr lang="en-US" sz="3300" dirty="0" err="1" smtClean="0"/>
              <a:t>Malassezia</a:t>
            </a:r>
            <a:r>
              <a:rPr lang="en-US" sz="3300" dirty="0" smtClean="0"/>
              <a:t> </a:t>
            </a:r>
            <a:r>
              <a:rPr lang="en-US" sz="3300" dirty="0"/>
              <a:t>furfur infections (</a:t>
            </a:r>
            <a:r>
              <a:rPr lang="en-US" sz="3300" dirty="0" err="1"/>
              <a:t>tinea</a:t>
            </a:r>
            <a:r>
              <a:rPr lang="en-US" sz="3300" dirty="0"/>
              <a:t> </a:t>
            </a:r>
            <a:r>
              <a:rPr lang="en-US" sz="3300" dirty="0" err="1"/>
              <a:t>versicolor</a:t>
            </a:r>
            <a:r>
              <a:rPr lang="en-US" sz="3300" dirty="0"/>
              <a:t>) are diagnosed by the presence of spherical yeast cells with a single bud and a collar and short curved hyphal strands</a:t>
            </a:r>
          </a:p>
          <a:p>
            <a:pPr marL="257175" indent="-257175" defTabSz="685800">
              <a:lnSpc>
                <a:spcPct val="120000"/>
              </a:lnSpc>
              <a:spcBef>
                <a:spcPts val="500"/>
              </a:spcBef>
              <a:defRPr sz="1800"/>
            </a:pP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705" y="316243"/>
            <a:ext cx="1373172" cy="1382949"/>
          </a:xfrm>
          <a:prstGeom prst="rect">
            <a:avLst/>
          </a:prstGeom>
        </p:spPr>
      </p:pic>
    </p:spTree>
    <p:extLst>
      <p:ext uri="{BB962C8B-B14F-4D97-AF65-F5344CB8AC3E}">
        <p14:creationId xmlns:p14="http://schemas.microsoft.com/office/powerpoint/2010/main" val="369126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493821" y="564350"/>
            <a:ext cx="7183925" cy="902312"/>
          </a:xfrm>
          <a:prstGeom prst="rect">
            <a:avLst/>
          </a:prstGeom>
        </p:spPr>
        <p:txBody>
          <a:bodyPr>
            <a:normAutofit/>
          </a:bodyPr>
          <a:lstStyle>
            <a:lvl1pPr>
              <a:lnSpc>
                <a:spcPct val="80000"/>
              </a:lnSpc>
              <a:spcBef>
                <a:spcPts val="600"/>
              </a:spcBef>
              <a:defRPr sz="2900"/>
            </a:lvl1pPr>
          </a:lstStyle>
          <a:p>
            <a:pPr lvl="0">
              <a:defRPr sz="1800"/>
            </a:pPr>
            <a:r>
              <a:rPr lang="lv-LV" sz="3200" dirty="0" smtClean="0"/>
              <a:t>Culture</a:t>
            </a:r>
            <a:endParaRPr sz="3200" dirty="0"/>
          </a:p>
        </p:txBody>
      </p:sp>
      <p:sp>
        <p:nvSpPr>
          <p:cNvPr id="210" name="Shape 210"/>
          <p:cNvSpPr>
            <a:spLocks noGrp="1"/>
          </p:cNvSpPr>
          <p:nvPr>
            <p:ph idx="1"/>
          </p:nvPr>
        </p:nvSpPr>
        <p:spPr>
          <a:xfrm>
            <a:off x="1960074" y="2016659"/>
            <a:ext cx="6717672" cy="3904307"/>
          </a:xfrm>
          <a:prstGeom prst="rect">
            <a:avLst/>
          </a:prstGeom>
        </p:spPr>
        <p:txBody>
          <a:bodyPr>
            <a:normAutofit/>
          </a:bodyPr>
          <a:lstStyle/>
          <a:p>
            <a:pPr marL="257175" indent="-257175" defTabSz="685800">
              <a:spcBef>
                <a:spcPts val="500"/>
              </a:spcBef>
              <a:defRPr sz="1800"/>
            </a:pPr>
            <a:r>
              <a:rPr lang="en-US" sz="2000" dirty="0">
                <a:ea typeface="Verdana"/>
                <a:cs typeface="Verdana"/>
                <a:sym typeface="Verdana"/>
              </a:rPr>
              <a:t>Hair is cut into short segments</a:t>
            </a:r>
          </a:p>
          <a:p>
            <a:pPr marL="257175" indent="-257175" defTabSz="685800">
              <a:spcBef>
                <a:spcPts val="500"/>
              </a:spcBef>
              <a:defRPr sz="1800"/>
            </a:pPr>
            <a:r>
              <a:rPr lang="en-US" sz="2000" dirty="0">
                <a:ea typeface="Verdana"/>
                <a:cs typeface="Verdana"/>
                <a:sym typeface="Verdana"/>
              </a:rPr>
              <a:t>Each specimen is divided between at least two types of culture media</a:t>
            </a:r>
          </a:p>
          <a:p>
            <a:pPr marL="257175" indent="-257175" defTabSz="685800">
              <a:spcBef>
                <a:spcPts val="500"/>
              </a:spcBef>
              <a:defRPr sz="1800"/>
            </a:pPr>
            <a:r>
              <a:rPr lang="en-US" sz="2000" dirty="0">
                <a:ea typeface="Verdana"/>
                <a:cs typeface="Verdana"/>
                <a:sym typeface="Verdana"/>
              </a:rPr>
              <a:t>The use of antibiotics will inhibit the overgrowth of bacteria and incorporation of </a:t>
            </a:r>
            <a:r>
              <a:rPr lang="en-US" sz="2000" dirty="0" err="1">
                <a:ea typeface="Verdana"/>
                <a:cs typeface="Verdana"/>
                <a:sym typeface="Verdana"/>
              </a:rPr>
              <a:t>cycloheximide</a:t>
            </a:r>
            <a:r>
              <a:rPr lang="en-US" sz="2000" dirty="0">
                <a:ea typeface="Verdana"/>
                <a:cs typeface="Verdana"/>
                <a:sym typeface="Verdana"/>
              </a:rPr>
              <a:t> will prevent the overgrowth of the rapidly growing saprophytic </a:t>
            </a:r>
            <a:r>
              <a:rPr lang="en-US" sz="2000" dirty="0" smtClean="0">
                <a:ea typeface="Verdana"/>
                <a:cs typeface="Verdana"/>
                <a:sym typeface="Verdana"/>
              </a:rPr>
              <a:t>fungi</a:t>
            </a:r>
            <a:endParaRPr lang="lv-LV" sz="2000" dirty="0" smtClean="0">
              <a:ea typeface="Verdana"/>
              <a:cs typeface="Verdana"/>
              <a:sym typeface="Verdana"/>
            </a:endParaRPr>
          </a:p>
          <a:p>
            <a:pPr marL="257175" indent="-257175" defTabSz="685800">
              <a:spcBef>
                <a:spcPts val="500"/>
              </a:spcBef>
              <a:defRPr sz="1800"/>
            </a:pPr>
            <a:r>
              <a:rPr lang="en-US" sz="2000" dirty="0">
                <a:ea typeface="Verdana"/>
                <a:cs typeface="Verdana"/>
                <a:sym typeface="Verdana"/>
              </a:rPr>
              <a:t>The cultures are incubated at 30°C and examined frequently for 4 weeks</a:t>
            </a:r>
          </a:p>
          <a:p>
            <a:pPr marL="257175" indent="-257175" defTabSz="685800">
              <a:lnSpc>
                <a:spcPct val="120000"/>
              </a:lnSpc>
              <a:spcBef>
                <a:spcPts val="500"/>
              </a:spcBef>
              <a:defRPr sz="1800"/>
            </a:pP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705" y="316243"/>
            <a:ext cx="1373172" cy="1382949"/>
          </a:xfrm>
          <a:prstGeom prst="rect">
            <a:avLst/>
          </a:prstGeom>
        </p:spPr>
      </p:pic>
    </p:spTree>
    <p:extLst>
      <p:ext uri="{BB962C8B-B14F-4D97-AF65-F5344CB8AC3E}">
        <p14:creationId xmlns:p14="http://schemas.microsoft.com/office/powerpoint/2010/main" val="237057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3007" y="1195057"/>
            <a:ext cx="5831200" cy="4716793"/>
          </a:xfrm>
        </p:spPr>
      </p:pic>
    </p:spTree>
    <p:extLst>
      <p:ext uri="{BB962C8B-B14F-4D97-AF65-F5344CB8AC3E}">
        <p14:creationId xmlns:p14="http://schemas.microsoft.com/office/powerpoint/2010/main" val="30882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457200" y="633743"/>
            <a:ext cx="8229600" cy="783896"/>
          </a:xfrm>
          <a:prstGeom prst="rect">
            <a:avLst/>
          </a:prstGeom>
        </p:spPr>
        <p:txBody>
          <a:bodyPr lIns="0" tIns="0" rIns="0" bIns="0">
            <a:normAutofit/>
          </a:bodyPr>
          <a:lstStyle>
            <a:lvl1pPr>
              <a:defRPr sz="3900"/>
            </a:lvl1pPr>
          </a:lstStyle>
          <a:p>
            <a:pPr lvl="0" algn="ctr">
              <a:defRPr sz="1800"/>
            </a:pPr>
            <a:r>
              <a:rPr sz="4000" dirty="0"/>
              <a:t>Definition </a:t>
            </a:r>
            <a:r>
              <a:rPr sz="4000" dirty="0" smtClean="0"/>
              <a:t>of fungi </a:t>
            </a:r>
            <a:endParaRPr sz="4000" dirty="0"/>
          </a:p>
        </p:txBody>
      </p:sp>
      <p:sp>
        <p:nvSpPr>
          <p:cNvPr id="53" name="Shape 53"/>
          <p:cNvSpPr>
            <a:spLocks noGrp="1"/>
          </p:cNvSpPr>
          <p:nvPr>
            <p:ph idx="1"/>
          </p:nvPr>
        </p:nvSpPr>
        <p:spPr>
          <a:xfrm>
            <a:off x="1720158" y="1600200"/>
            <a:ext cx="7192978" cy="4525963"/>
          </a:xfrm>
          <a:prstGeom prst="rect">
            <a:avLst/>
          </a:prstGeom>
        </p:spPr>
        <p:txBody>
          <a:bodyPr>
            <a:normAutofit fontScale="92500" lnSpcReduction="20000"/>
          </a:bodyPr>
          <a:lstStyle/>
          <a:p>
            <a:pPr marL="281177" lvl="0" indent="-281177" defTabSz="749808">
              <a:spcBef>
                <a:spcPts val="500"/>
              </a:spcBef>
              <a:defRPr sz="1800"/>
            </a:pPr>
            <a:endParaRPr sz="2378" dirty="0"/>
          </a:p>
          <a:p>
            <a:pPr marL="281177" lvl="0" indent="-281177" defTabSz="749808">
              <a:spcBef>
                <a:spcPts val="500"/>
              </a:spcBef>
              <a:defRPr sz="1800"/>
            </a:pPr>
            <a:r>
              <a:rPr sz="2378" dirty="0"/>
              <a:t>The living world is divided into the five kingdoms of Planta, Animalia, Fungi, Protista and </a:t>
            </a:r>
            <a:r>
              <a:rPr sz="2378" dirty="0" err="1"/>
              <a:t>Monera</a:t>
            </a:r>
            <a:r>
              <a:rPr sz="2378" dirty="0"/>
              <a:t>.</a:t>
            </a:r>
          </a:p>
          <a:p>
            <a:pPr marL="281177" lvl="0" indent="-281177" defTabSz="749808">
              <a:spcBef>
                <a:spcPts val="500"/>
              </a:spcBef>
              <a:defRPr sz="1800"/>
            </a:pPr>
            <a:r>
              <a:rPr sz="2378" dirty="0"/>
              <a:t>Generally speaking fungi are: </a:t>
            </a:r>
          </a:p>
          <a:p>
            <a:pPr marL="656081" lvl="1" indent="-281177" defTabSz="749808">
              <a:spcBef>
                <a:spcPts val="500"/>
              </a:spcBef>
              <a:buChar char="•"/>
              <a:defRPr sz="1800"/>
            </a:pPr>
            <a:r>
              <a:rPr sz="2378" dirty="0" err="1"/>
              <a:t>eukaryotica</a:t>
            </a:r>
            <a:r>
              <a:rPr sz="2378" dirty="0"/>
              <a:t>, </a:t>
            </a:r>
            <a:endParaRPr lang="lv-LV" sz="2378" dirty="0" smtClean="0"/>
          </a:p>
          <a:p>
            <a:pPr marL="656081" lvl="1" indent="-281177" defTabSz="749808">
              <a:spcBef>
                <a:spcPts val="500"/>
              </a:spcBef>
              <a:buChar char="•"/>
              <a:defRPr sz="1800"/>
            </a:pPr>
            <a:r>
              <a:rPr sz="2378" dirty="0" smtClean="0"/>
              <a:t>heterotrophic</a:t>
            </a:r>
            <a:endParaRPr sz="2378" dirty="0"/>
          </a:p>
          <a:p>
            <a:pPr marL="656081" lvl="1" indent="-281177" defTabSz="749808">
              <a:spcBef>
                <a:spcPts val="500"/>
              </a:spcBef>
              <a:buChar char="•"/>
              <a:defRPr sz="1800"/>
            </a:pPr>
            <a:r>
              <a:rPr sz="2378" dirty="0"/>
              <a:t>unicellular to filamentous, </a:t>
            </a:r>
            <a:endParaRPr lang="lv-LV" sz="2378" dirty="0" smtClean="0"/>
          </a:p>
          <a:p>
            <a:pPr marL="656081" lvl="1" indent="-281177" defTabSz="749808">
              <a:spcBef>
                <a:spcPts val="500"/>
              </a:spcBef>
              <a:buChar char="•"/>
              <a:defRPr sz="1800"/>
            </a:pPr>
            <a:r>
              <a:rPr sz="2378" dirty="0" smtClean="0"/>
              <a:t>rigid </a:t>
            </a:r>
            <a:r>
              <a:rPr sz="2378" dirty="0"/>
              <a:t>cell </a:t>
            </a:r>
            <a:r>
              <a:rPr sz="2378" dirty="0" smtClean="0"/>
              <a:t>walled</a:t>
            </a:r>
            <a:r>
              <a:rPr lang="lv-LV" sz="2378" dirty="0" smtClean="0"/>
              <a:t>,</a:t>
            </a:r>
            <a:endParaRPr sz="2378" dirty="0"/>
          </a:p>
          <a:p>
            <a:pPr marL="656081" lvl="1" indent="-281177" defTabSz="749808">
              <a:spcBef>
                <a:spcPts val="500"/>
              </a:spcBef>
              <a:buChar char="•"/>
              <a:defRPr sz="1800"/>
            </a:pPr>
            <a:r>
              <a:rPr sz="2378" dirty="0"/>
              <a:t>spore- bearing </a:t>
            </a:r>
            <a:r>
              <a:rPr sz="2378" dirty="0" smtClean="0"/>
              <a:t>organism</a:t>
            </a:r>
            <a:r>
              <a:rPr lang="lv-LV" sz="2378" dirty="0" smtClean="0"/>
              <a:t>s</a:t>
            </a:r>
          </a:p>
          <a:p>
            <a:pPr marL="656081" lvl="1" indent="-281177" defTabSz="749808">
              <a:spcBef>
                <a:spcPts val="500"/>
              </a:spcBef>
              <a:buChar char="•"/>
              <a:defRPr sz="1800"/>
            </a:pPr>
            <a:r>
              <a:rPr sz="2378" dirty="0" smtClean="0"/>
              <a:t>that </a:t>
            </a:r>
            <a:r>
              <a:rPr sz="2378" dirty="0"/>
              <a:t>usually reproduce by both sexual and asexual means. </a:t>
            </a:r>
          </a:p>
          <a:p>
            <a:pPr marL="281177" lvl="0" indent="-281177" defTabSz="749808">
              <a:spcBef>
                <a:spcPts val="500"/>
              </a:spcBef>
              <a:defRPr sz="1800"/>
            </a:pPr>
            <a:r>
              <a:rPr sz="2378" dirty="0"/>
              <a:t>they are insensitive to antibacterial antibiotics.</a:t>
            </a:r>
          </a:p>
          <a:p>
            <a:pPr marL="281177" lvl="0" indent="-281177" defTabSz="749808">
              <a:spcBef>
                <a:spcPts val="500"/>
              </a:spcBef>
              <a:buSzTx/>
              <a:buNone/>
              <a:defRPr sz="1800"/>
            </a:pPr>
            <a:r>
              <a:rPr sz="2378" dirty="0"/>
              <a:t/>
            </a:r>
            <a:br>
              <a:rPr sz="2378" dirty="0"/>
            </a:br>
            <a:endParaRPr sz="2378"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580" y="1122423"/>
            <a:ext cx="4853611" cy="4789427"/>
          </a:xfrm>
        </p:spPr>
      </p:pic>
    </p:spTree>
    <p:extLst>
      <p:ext uri="{BB962C8B-B14F-4D97-AF65-F5344CB8AC3E}">
        <p14:creationId xmlns:p14="http://schemas.microsoft.com/office/powerpoint/2010/main" val="1093813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1886" y="998918"/>
            <a:ext cx="4966642" cy="4912932"/>
          </a:xfrm>
        </p:spPr>
      </p:pic>
    </p:spTree>
    <p:extLst>
      <p:ext uri="{BB962C8B-B14F-4D97-AF65-F5344CB8AC3E}">
        <p14:creationId xmlns:p14="http://schemas.microsoft.com/office/powerpoint/2010/main" val="1030245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1350" y="852916"/>
            <a:ext cx="5023170" cy="5058934"/>
          </a:xfrm>
        </p:spPr>
      </p:pic>
    </p:spTree>
    <p:extLst>
      <p:ext uri="{BB962C8B-B14F-4D97-AF65-F5344CB8AC3E}">
        <p14:creationId xmlns:p14="http://schemas.microsoft.com/office/powerpoint/2010/main" val="1052048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1662" y="941560"/>
            <a:ext cx="4995975" cy="4970290"/>
          </a:xfrm>
        </p:spPr>
      </p:pic>
    </p:spTree>
    <p:extLst>
      <p:ext uri="{BB962C8B-B14F-4D97-AF65-F5344CB8AC3E}">
        <p14:creationId xmlns:p14="http://schemas.microsoft.com/office/powerpoint/2010/main" val="2057446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xfrm>
            <a:off x="1376126" y="274638"/>
            <a:ext cx="7310673" cy="1143001"/>
          </a:xfrm>
          <a:prstGeom prst="rect">
            <a:avLst/>
          </a:prstGeom>
        </p:spPr>
        <p:txBody>
          <a:bodyPr/>
          <a:lstStyle/>
          <a:p>
            <a:pPr lvl="0">
              <a:defRPr sz="1800"/>
            </a:pPr>
            <a:r>
              <a:rPr lang="lv-LV" sz="4400" dirty="0" smtClean="0"/>
              <a:t>Research</a:t>
            </a:r>
            <a:endParaRPr sz="4400" dirty="0"/>
          </a:p>
        </p:txBody>
      </p:sp>
      <p:graphicFrame>
        <p:nvGraphicFramePr>
          <p:cNvPr id="252" name="Table 252"/>
          <p:cNvGraphicFramePr>
            <a:graphicFrameLocks noChangeAspect="1"/>
          </p:cNvGraphicFramePr>
          <p:nvPr>
            <p:extLst>
              <p:ext uri="{D42A27DB-BD31-4B8C-83A1-F6EECF244321}">
                <p14:modId xmlns:p14="http://schemas.microsoft.com/office/powerpoint/2010/main" val="2274050089"/>
              </p:ext>
            </p:extLst>
          </p:nvPr>
        </p:nvGraphicFramePr>
        <p:xfrm>
          <a:off x="700913" y="1236570"/>
          <a:ext cx="8443087" cy="5040000"/>
        </p:xfrm>
        <a:graphic>
          <a:graphicData uri="http://schemas.openxmlformats.org/drawingml/2006/table">
            <a:tbl>
              <a:tblPr>
                <a:tableStyleId>{4C3C2611-4C71-4FC5-86AE-919BDF0F9419}</a:tableStyleId>
              </a:tblPr>
              <a:tblGrid>
                <a:gridCol w="1258432"/>
                <a:gridCol w="543207"/>
                <a:gridCol w="552262"/>
                <a:gridCol w="525101"/>
                <a:gridCol w="516047"/>
                <a:gridCol w="561315"/>
                <a:gridCol w="561315"/>
                <a:gridCol w="570368"/>
                <a:gridCol w="570369"/>
                <a:gridCol w="624689"/>
                <a:gridCol w="597529"/>
                <a:gridCol w="543207"/>
                <a:gridCol w="553590"/>
                <a:gridCol w="465656"/>
              </a:tblGrid>
              <a:tr h="298653">
                <a:tc>
                  <a:txBody>
                    <a:bodyPr/>
                    <a:lstStyle/>
                    <a:p>
                      <a:pPr lvl="0" algn="ctr">
                        <a:defRPr sz="1800" b="0" i="0"/>
                      </a:pPr>
                      <a:r>
                        <a:rPr sz="1200" b="0" dirty="0" smtClean="0">
                          <a:latin typeface="+mn-lt"/>
                          <a:ea typeface="Times New Roman"/>
                          <a:cs typeface="Times New Roman"/>
                          <a:sym typeface="Times New Roman"/>
                        </a:rPr>
                        <a:t>201</a:t>
                      </a:r>
                      <a:r>
                        <a:rPr lang="lv-LV" sz="1200" b="0" dirty="0" smtClean="0">
                          <a:latin typeface="+mn-lt"/>
                          <a:ea typeface="Times New Roman"/>
                          <a:cs typeface="Times New Roman"/>
                          <a:sym typeface="Times New Roman"/>
                        </a:rPr>
                        <a:t>3</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Jan</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Feb</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Mar</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Apr</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May</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Jun</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Jul</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Aug</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Sep</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Oct</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Nov</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Dec</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lang="lv-LV" sz="1200" b="0" dirty="0" smtClean="0">
                          <a:latin typeface="+mn-lt"/>
                          <a:ea typeface="Times New Roman"/>
                          <a:cs typeface="Times New Roman"/>
                          <a:sym typeface="Times New Roman"/>
                        </a:rPr>
                        <a:t>All</a:t>
                      </a:r>
                      <a:endParaRPr sz="1200" b="0" dirty="0">
                        <a:latin typeface="+mn-lt"/>
                        <a:ea typeface="Times New Roman"/>
                        <a:cs typeface="Times New Roman"/>
                        <a:sym typeface="Times New Roman"/>
                      </a:endParaRPr>
                    </a:p>
                  </a:txBody>
                  <a:tcPr marL="6377" marR="6377" marT="6377" marB="6377" anchor="b" horzOverflow="overflow">
                    <a:lnL w="6350">
                      <a:solidFill>
                        <a:srgbClr val="000000"/>
                      </a:solidFill>
                      <a:round/>
                    </a:lnL>
                    <a:lnR w="12700">
                      <a:solidFill>
                        <a:srgbClr val="000000"/>
                      </a:solidFill>
                      <a:round/>
                    </a:lnR>
                    <a:lnT w="12700">
                      <a:solidFill>
                        <a:srgbClr val="000000"/>
                      </a:solidFill>
                      <a:round/>
                    </a:lnT>
                    <a:lnB w="6350">
                      <a:solidFill>
                        <a:srgbClr val="000000"/>
                      </a:solidFill>
                      <a:round/>
                    </a:lnB>
                    <a:noFill/>
                  </a:tcPr>
                </a:tc>
              </a:tr>
              <a:tr h="298653">
                <a:tc>
                  <a:txBody>
                    <a:bodyPr/>
                    <a:lstStyle/>
                    <a:p>
                      <a:pPr lvl="0" algn="l">
                        <a:defRPr sz="1800" b="0" i="0"/>
                      </a:pPr>
                      <a:r>
                        <a:rPr lang="lv-LV" sz="1200" b="0" dirty="0" smtClean="0">
                          <a:latin typeface="+mn-lt"/>
                          <a:ea typeface="Times New Roman"/>
                          <a:cs typeface="Times New Roman"/>
                          <a:sym typeface="Times New Roman"/>
                        </a:rPr>
                        <a:t>Altogether</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108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79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70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100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107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118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1104</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lang="lv-LV" sz="1200" b="0" dirty="0" smtClean="0">
                          <a:latin typeface="+mn-lt"/>
                          <a:ea typeface="Times New Roman"/>
                          <a:cs typeface="Times New Roman"/>
                          <a:sym typeface="Times New Roman"/>
                        </a:rPr>
                        <a:t>Round spores</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16</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16</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23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254</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81096">
                <a:tc>
                  <a:txBody>
                    <a:bodyPr/>
                    <a:lstStyle/>
                    <a:p>
                      <a:pPr lvl="0" algn="l">
                        <a:defRPr sz="1800" b="0" i="0"/>
                      </a:pPr>
                      <a:r>
                        <a:rPr lang="lv-LV" sz="1200" b="0" dirty="0" smtClean="0">
                          <a:latin typeface="+mn-lt"/>
                          <a:ea typeface="Times New Roman"/>
                          <a:cs typeface="Times New Roman"/>
                          <a:sym typeface="Times New Roman"/>
                        </a:rPr>
                        <a:t>Round and ovale spores</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6</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16</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107</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81096">
                <a:tc>
                  <a:txBody>
                    <a:bodyPr/>
                    <a:lstStyle/>
                    <a:p>
                      <a:pPr lvl="0" algn="l">
                        <a:defRPr sz="1800" b="0" i="0"/>
                      </a:pPr>
                      <a:r>
                        <a:rPr lang="lv-LV" sz="1200" b="0" dirty="0" smtClean="0">
                          <a:latin typeface="+mn-lt"/>
                          <a:ea typeface="Times New Roman"/>
                          <a:cs typeface="Times New Roman"/>
                          <a:sym typeface="Times New Roman"/>
                        </a:rPr>
                        <a:t>Round, ovale and bacteria</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6</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u="sng">
                          <a:solidFill>
                            <a:srgbClr val="FF0000"/>
                          </a:solidFill>
                          <a:latin typeface="+mn-lt"/>
                          <a:ea typeface="Times New Roman"/>
                          <a:cs typeface="Times New Roman"/>
                          <a:sym typeface="Times New Roman"/>
                        </a:rPr>
                        <a:t>367</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lang="lv-LV" sz="1200" b="0" dirty="0" smtClean="0">
                          <a:latin typeface="+mn-lt"/>
                          <a:ea typeface="Times New Roman"/>
                          <a:cs typeface="Times New Roman"/>
                          <a:sym typeface="Times New Roman"/>
                        </a:rPr>
                        <a:t>Ovale spores</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39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41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34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303</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81096">
                <a:tc>
                  <a:txBody>
                    <a:bodyPr/>
                    <a:lstStyle/>
                    <a:p>
                      <a:pPr lvl="0" algn="l">
                        <a:defRPr sz="1800" b="0" i="0"/>
                      </a:pPr>
                      <a:r>
                        <a:rPr lang="lv-LV" sz="1200" b="0" dirty="0" smtClean="0">
                          <a:latin typeface="+mn-lt"/>
                          <a:ea typeface="Times New Roman"/>
                          <a:cs typeface="Times New Roman"/>
                          <a:sym typeface="Times New Roman"/>
                        </a:rPr>
                        <a:t>Ovale</a:t>
                      </a:r>
                      <a:r>
                        <a:rPr lang="lv-LV" sz="1200" b="0" baseline="0" dirty="0" smtClean="0">
                          <a:latin typeface="+mn-lt"/>
                          <a:ea typeface="Times New Roman"/>
                          <a:cs typeface="Times New Roman"/>
                          <a:sym typeface="Times New Roman"/>
                        </a:rPr>
                        <a:t> spores and bacteria</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143</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u="sng">
                          <a:solidFill>
                            <a:srgbClr val="FF0000"/>
                          </a:solidFill>
                          <a:latin typeface="+mn-lt"/>
                          <a:ea typeface="Times New Roman"/>
                          <a:cs typeface="Times New Roman"/>
                          <a:sym typeface="Times New Roman"/>
                        </a:rPr>
                        <a:t>446</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endParaRPr sz="1200" b="0" u="sng" dirty="0">
                        <a:latin typeface="+mn-lt"/>
                        <a:ea typeface="Times New Roman"/>
                        <a:cs typeface="Times New Roman"/>
                        <a:sym typeface="Times New Roman"/>
                      </a:endParaRP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lang="lv-LV" sz="1200" b="0" dirty="0" smtClean="0">
                          <a:latin typeface="+mn-lt"/>
                          <a:ea typeface="Times New Roman"/>
                          <a:cs typeface="Times New Roman"/>
                          <a:sym typeface="Times New Roman"/>
                        </a:rPr>
                        <a:t>Bacteria</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13</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7</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u="sng" dirty="0">
                          <a:latin typeface="+mn-lt"/>
                          <a:ea typeface="Times New Roman"/>
                          <a:cs typeface="Times New Roman"/>
                          <a:sym typeface="Times New Roman"/>
                        </a:rPr>
                        <a:t>146</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lang="lv-LV" sz="1200" b="0" dirty="0" smtClean="0">
                          <a:latin typeface="+mn-lt"/>
                          <a:ea typeface="Times New Roman"/>
                          <a:cs typeface="Times New Roman"/>
                          <a:sym typeface="Times New Roman"/>
                        </a:rPr>
                        <a:t>No microflora</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22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15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9</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15</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14</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8</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u="sng">
                          <a:latin typeface="+mn-lt"/>
                          <a:ea typeface="Times New Roman"/>
                          <a:cs typeface="Times New Roman"/>
                          <a:sym typeface="Times New Roman"/>
                        </a:rPr>
                        <a:t>145</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298653">
                <a:tc>
                  <a:txBody>
                    <a:bodyPr/>
                    <a:lstStyle/>
                    <a:p>
                      <a:pPr lvl="0" algn="l">
                        <a:defRPr sz="1800" b="0" i="0"/>
                      </a:pPr>
                      <a:r>
                        <a:rPr sz="1200" b="0" dirty="0">
                          <a:latin typeface="+mn-lt"/>
                          <a:ea typeface="Times New Roman"/>
                          <a:cs typeface="Times New Roman"/>
                          <a:sym typeface="Times New Roman"/>
                        </a:rPr>
                        <a:t> </a:t>
                      </a: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 </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200" b="0">
                          <a:latin typeface="+mn-lt"/>
                          <a:ea typeface="Times New Roman"/>
                          <a:cs typeface="Times New Roman"/>
                          <a:sym typeface="Times New Roman"/>
                        </a:rPr>
                        <a:t> </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12876">
                <a:tc>
                  <a:txBody>
                    <a:bodyPr/>
                    <a:lstStyle/>
                    <a:p>
                      <a:pPr lvl="0" algn="l">
                        <a:defRPr sz="1800" b="0" i="0"/>
                      </a:pPr>
                      <a:r>
                        <a:rPr lang="lv-LV" sz="1200" b="0" dirty="0" smtClean="0">
                          <a:latin typeface="+mn-lt"/>
                          <a:ea typeface="Times New Roman"/>
                          <a:cs typeface="Times New Roman"/>
                          <a:sym typeface="Times New Roman"/>
                        </a:rPr>
                        <a:t>Demodex</a:t>
                      </a:r>
                      <a:endParaRPr sz="1200" b="0" dirty="0">
                        <a:latin typeface="+mn-lt"/>
                        <a:ea typeface="Times New Roman"/>
                        <a:cs typeface="Times New Roman"/>
                        <a:sym typeface="Times New Roman"/>
                      </a:endParaRPr>
                    </a:p>
                  </a:txBody>
                  <a:tcPr marL="6377" marR="6377" marT="6377" marB="6377" anchor="b" horzOverflow="overflow">
                    <a:lnL w="1270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2</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1</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dirty="0">
                          <a:latin typeface="+mn-lt"/>
                          <a:ea typeface="Times New Roman"/>
                          <a:cs typeface="Times New Roman"/>
                          <a:sym typeface="Times New Roman"/>
                        </a:rPr>
                        <a:t>0</a:t>
                      </a:r>
                    </a:p>
                  </a:txBody>
                  <a:tcPr marL="6377" marR="6377" marT="6377" marB="6377" anchor="b" horzOverflow="overflow">
                    <a:lnL w="635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1200" b="0" u="sng" dirty="0">
                          <a:latin typeface="+mn-lt"/>
                          <a:ea typeface="Times New Roman"/>
                          <a:cs typeface="Times New Roman"/>
                          <a:sym typeface="Times New Roman"/>
                        </a:rPr>
                        <a:t>5</a:t>
                      </a:r>
                    </a:p>
                  </a:txBody>
                  <a:tcPr marL="6377" marR="6377" marT="6377" marB="6377" anchor="b" horzOverflow="overflow">
                    <a:lnL w="6350">
                      <a:solidFill>
                        <a:srgbClr val="000000"/>
                      </a:solidFill>
                      <a:round/>
                    </a:lnL>
                    <a:lnR w="12700">
                      <a:solidFill>
                        <a:srgbClr val="000000"/>
                      </a:solidFill>
                      <a:round/>
                    </a:lnR>
                    <a:lnT w="6350">
                      <a:solidFill>
                        <a:srgbClr val="000000"/>
                      </a:solidFill>
                      <a:round/>
                    </a:lnT>
                    <a:lnB w="12700">
                      <a:solidFill>
                        <a:srgbClr val="000000"/>
                      </a:solidFill>
                      <a:round/>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1367073" y="274638"/>
            <a:ext cx="7319727" cy="1143001"/>
          </a:xfrm>
          <a:prstGeom prst="rect">
            <a:avLst/>
          </a:prstGeom>
        </p:spPr>
        <p:txBody>
          <a:bodyPr/>
          <a:lstStyle/>
          <a:p>
            <a:pPr lvl="0">
              <a:defRPr sz="1800"/>
            </a:pPr>
            <a:r>
              <a:rPr lang="lv-LV" sz="4400" dirty="0" smtClean="0"/>
              <a:t>Research</a:t>
            </a:r>
            <a:endParaRPr sz="4400" dirty="0"/>
          </a:p>
        </p:txBody>
      </p:sp>
      <p:graphicFrame>
        <p:nvGraphicFramePr>
          <p:cNvPr id="255" name="Table 255"/>
          <p:cNvGraphicFramePr/>
          <p:nvPr>
            <p:extLst>
              <p:ext uri="{D42A27DB-BD31-4B8C-83A1-F6EECF244321}">
                <p14:modId xmlns:p14="http://schemas.microsoft.com/office/powerpoint/2010/main" val="2530122368"/>
              </p:ext>
            </p:extLst>
          </p:nvPr>
        </p:nvGraphicFramePr>
        <p:xfrm>
          <a:off x="1600200" y="1447800"/>
          <a:ext cx="6172200" cy="4813942"/>
        </p:xfrm>
        <a:graphic>
          <a:graphicData uri="http://schemas.openxmlformats.org/drawingml/2006/table">
            <a:tbl>
              <a:tblPr>
                <a:tableStyleId>{4C3C2611-4C71-4FC5-86AE-919BDF0F9419}</a:tableStyleId>
              </a:tblPr>
              <a:tblGrid>
                <a:gridCol w="2437520"/>
                <a:gridCol w="2551556"/>
                <a:gridCol w="1183124"/>
              </a:tblGrid>
              <a:tr h="271463">
                <a:tc>
                  <a:txBody>
                    <a:bodyPr/>
                    <a:lstStyle/>
                    <a:p>
                      <a:pPr lvl="0" algn="ctr">
                        <a:defRPr sz="1800" b="0" i="0"/>
                      </a:pPr>
                      <a:r>
                        <a:rPr sz="1600" dirty="0" smtClean="0">
                          <a:latin typeface="+mn-lt"/>
                          <a:ea typeface="Times New Roman"/>
                          <a:cs typeface="Times New Roman"/>
                          <a:sym typeface="Times New Roman"/>
                        </a:rPr>
                        <a:t>201</a:t>
                      </a:r>
                      <a:r>
                        <a:rPr lang="lv-LV" sz="1600" dirty="0" smtClean="0">
                          <a:latin typeface="+mn-lt"/>
                          <a:ea typeface="Times New Roman"/>
                          <a:cs typeface="Times New Roman"/>
                          <a:sym typeface="Times New Roman"/>
                        </a:rPr>
                        <a:t>3</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lang="lv-LV" sz="1600" dirty="0" smtClean="0">
                          <a:latin typeface="+mn-lt"/>
                          <a:ea typeface="Times New Roman"/>
                          <a:cs typeface="Times New Roman"/>
                          <a:sym typeface="Times New Roman"/>
                        </a:rPr>
                        <a:t>Altogether</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b="1" dirty="0" smtClean="0">
                          <a:latin typeface="+mn-lt"/>
                          <a:ea typeface="Times New Roman"/>
                          <a:cs typeface="Times New Roman"/>
                          <a:sym typeface="Times New Roman"/>
                        </a:rPr>
                        <a:t>Altogether</a:t>
                      </a:r>
                      <a:endParaRPr sz="1600" b="1"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a:latin typeface="+mn-lt"/>
                          <a:ea typeface="Times New Roman"/>
                          <a:cs typeface="Times New Roman"/>
                          <a:sym typeface="Times New Roman"/>
                        </a:rPr>
                        <a:t>1104</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dirty="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Round spores</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254</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Round and ovale</a:t>
                      </a:r>
                      <a:r>
                        <a:rPr lang="lv-LV" sz="1600" baseline="0" dirty="0" smtClean="0">
                          <a:latin typeface="+mn-lt"/>
                          <a:ea typeface="Times New Roman"/>
                          <a:cs typeface="Times New Roman"/>
                          <a:sym typeface="Times New Roman"/>
                        </a:rPr>
                        <a:t> spores</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107</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Round, ovale spores and bacteria</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6</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u="sng">
                          <a:latin typeface="+mn-lt"/>
                          <a:ea typeface="Times New Roman"/>
                          <a:cs typeface="Times New Roman"/>
                          <a:sym typeface="Times New Roman"/>
                        </a:rPr>
                        <a:t>367</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33,24%</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Ovale spores</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303</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Ovale spores and bacteria</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143</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u="sng">
                          <a:latin typeface="+mn-lt"/>
                          <a:ea typeface="Times New Roman"/>
                          <a:cs typeface="Times New Roman"/>
                          <a:sym typeface="Times New Roman"/>
                        </a:rPr>
                        <a:t>446</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40,39%</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dirty="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endParaRPr sz="1600" b="1" u="sng"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Bacteria</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u="sng">
                          <a:latin typeface="+mn-lt"/>
                          <a:ea typeface="Times New Roman"/>
                          <a:cs typeface="Times New Roman"/>
                          <a:sym typeface="Times New Roman"/>
                        </a:rPr>
                        <a:t>146</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13,22%</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No microflora</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u="sng" dirty="0">
                          <a:latin typeface="+mn-lt"/>
                          <a:ea typeface="Times New Roman"/>
                          <a:cs typeface="Times New Roman"/>
                          <a:sym typeface="Times New Roman"/>
                        </a:rPr>
                        <a:t>145</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13,13%</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a:latin typeface="+mn-lt"/>
                          <a:ea typeface="Times New Roman"/>
                          <a:cs typeface="Times New Roman"/>
                          <a:sym typeface="Times New Roman"/>
                        </a:rPr>
                        <a:t> </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r h="271463">
                <a:tc>
                  <a:txBody>
                    <a:bodyPr/>
                    <a:lstStyle/>
                    <a:p>
                      <a:pPr lvl="0" algn="l">
                        <a:defRPr sz="1800" b="0" i="0"/>
                      </a:pPr>
                      <a:r>
                        <a:rPr lang="lv-LV" sz="1600" dirty="0" smtClean="0">
                          <a:latin typeface="+mn-lt"/>
                          <a:ea typeface="Times New Roman"/>
                          <a:cs typeface="Times New Roman"/>
                          <a:sym typeface="Times New Roman"/>
                        </a:rPr>
                        <a:t>Demodex</a:t>
                      </a:r>
                      <a:endParaRPr sz="1600" dirty="0">
                        <a:latin typeface="+mn-lt"/>
                        <a:ea typeface="Times New Roman"/>
                        <a:cs typeface="Times New Roman"/>
                        <a:sym typeface="Times New Roman"/>
                      </a:endParaRP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b="1" u="sng">
                          <a:latin typeface="+mn-lt"/>
                          <a:ea typeface="Times New Roman"/>
                          <a:cs typeface="Times New Roman"/>
                          <a:sym typeface="Times New Roman"/>
                        </a:rPr>
                        <a:t>5</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1600" dirty="0">
                          <a:latin typeface="+mn-lt"/>
                          <a:ea typeface="Times New Roman"/>
                          <a:cs typeface="Times New Roman"/>
                          <a:sym typeface="Times New Roman"/>
                        </a:rPr>
                        <a:t>0,36%</a:t>
                      </a:r>
                    </a:p>
                  </a:txBody>
                  <a:tcPr marL="9525" marR="9525" marT="9525" marB="9525"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768" y="274638"/>
            <a:ext cx="1378253" cy="1114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1367072" y="274638"/>
            <a:ext cx="7319727" cy="1143001"/>
          </a:xfrm>
          <a:prstGeom prst="rect">
            <a:avLst/>
          </a:prstGeom>
        </p:spPr>
        <p:txBody>
          <a:bodyPr/>
          <a:lstStyle/>
          <a:p>
            <a:pPr lvl="0">
              <a:defRPr sz="1800"/>
            </a:pPr>
            <a:r>
              <a:rPr lang="lv-LV" sz="4400" dirty="0" smtClean="0"/>
              <a:t>Research</a:t>
            </a:r>
            <a:endParaRPr sz="4400" dirty="0"/>
          </a:p>
        </p:txBody>
      </p:sp>
      <p:graphicFrame>
        <p:nvGraphicFramePr>
          <p:cNvPr id="258" name="Table 258"/>
          <p:cNvGraphicFramePr/>
          <p:nvPr>
            <p:extLst>
              <p:ext uri="{D42A27DB-BD31-4B8C-83A1-F6EECF244321}">
                <p14:modId xmlns:p14="http://schemas.microsoft.com/office/powerpoint/2010/main" val="3898025335"/>
              </p:ext>
            </p:extLst>
          </p:nvPr>
        </p:nvGraphicFramePr>
        <p:xfrm>
          <a:off x="2009870" y="1950268"/>
          <a:ext cx="6390992" cy="3433937"/>
        </p:xfrm>
        <a:graphic>
          <a:graphicData uri="http://schemas.openxmlformats.org/drawingml/2006/table">
            <a:tbl>
              <a:tblPr>
                <a:tableStyleId>{4C3C2611-4C71-4FC5-86AE-919BDF0F9419}</a:tableStyleId>
              </a:tblPr>
              <a:tblGrid>
                <a:gridCol w="4811196"/>
                <a:gridCol w="1579796"/>
              </a:tblGrid>
              <a:tr h="414866">
                <a:tc>
                  <a:txBody>
                    <a:bodyPr/>
                    <a:lstStyle/>
                    <a:p>
                      <a:pPr lvl="0" algn="l">
                        <a:defRPr sz="1800" b="0" i="0"/>
                      </a:pPr>
                      <a:r>
                        <a:rPr lang="lv-LV" sz="2000" b="1" u="sng" dirty="0" smtClean="0">
                          <a:latin typeface="+mn-lt"/>
                          <a:ea typeface="Times New Roman"/>
                          <a:cs typeface="Times New Roman"/>
                          <a:sym typeface="Times New Roman"/>
                        </a:rPr>
                        <a:t>Cultures altogether</a:t>
                      </a:r>
                      <a:r>
                        <a:rPr sz="2000" b="1" u="sng" dirty="0" smtClean="0">
                          <a:latin typeface="+mn-lt"/>
                          <a:ea typeface="Times New Roman"/>
                          <a:cs typeface="Times New Roman"/>
                          <a:sym typeface="Times New Roman"/>
                        </a:rPr>
                        <a:t>:</a:t>
                      </a:r>
                      <a:endParaRPr sz="2000" b="1" u="sng" dirty="0">
                        <a:latin typeface="+mn-lt"/>
                        <a:ea typeface="Times New Roman"/>
                        <a:cs typeface="Times New Roman"/>
                        <a:sym typeface="Times New Roman"/>
                      </a:endParaRPr>
                    </a:p>
                  </a:txBody>
                  <a:tcPr marL="9525" marR="9525" marT="9525" marB="9525" anchor="b" horzOverflow="overflow">
                    <a:lnL w="12700">
                      <a:solidFill>
                        <a:srgbClr val="000000"/>
                      </a:solidFill>
                      <a:round/>
                    </a:lnL>
                    <a:lnR w="6350">
                      <a:solidFill>
                        <a:srgbClr val="000000"/>
                      </a:solidFill>
                      <a:round/>
                    </a:lnR>
                    <a:lnT w="12700">
                      <a:solidFill>
                        <a:srgbClr val="000000"/>
                      </a:solidFill>
                      <a:round/>
                    </a:lnT>
                    <a:lnB w="6350">
                      <a:solidFill>
                        <a:srgbClr val="000000"/>
                      </a:solidFill>
                      <a:round/>
                    </a:lnB>
                    <a:noFill/>
                  </a:tcPr>
                </a:tc>
                <a:tc>
                  <a:txBody>
                    <a:bodyPr/>
                    <a:lstStyle/>
                    <a:p>
                      <a:pPr lvl="0" algn="ctr">
                        <a:defRPr sz="1800" b="0" i="0"/>
                      </a:pPr>
                      <a:r>
                        <a:rPr sz="2000" b="1"/>
                        <a:t>308</a:t>
                      </a:r>
                    </a:p>
                  </a:txBody>
                  <a:tcPr marL="9525" marR="9525" marT="9525" marB="9525" anchor="b" horzOverflow="overflow">
                    <a:lnL w="6350">
                      <a:solidFill>
                        <a:srgbClr val="000000"/>
                      </a:solidFill>
                      <a:round/>
                    </a:lnL>
                    <a:lnR w="12700">
                      <a:solidFill>
                        <a:srgbClr val="000000"/>
                      </a:solidFill>
                      <a:round/>
                    </a:lnR>
                    <a:lnT w="12700">
                      <a:solidFill>
                        <a:srgbClr val="000000"/>
                      </a:solidFill>
                      <a:round/>
                    </a:lnT>
                    <a:lnB w="6350">
                      <a:solidFill>
                        <a:srgbClr val="000000"/>
                      </a:solidFill>
                      <a:round/>
                    </a:lnB>
                    <a:noFill/>
                  </a:tcPr>
                </a:tc>
              </a:tr>
              <a:tr h="395111">
                <a:tc>
                  <a:txBody>
                    <a:bodyPr/>
                    <a:lstStyle/>
                    <a:p>
                      <a:pPr lvl="0" algn="l">
                        <a:defRPr sz="1800" b="0" i="0"/>
                      </a:pPr>
                      <a:r>
                        <a:rPr sz="2000">
                          <a:latin typeface="+mn-lt"/>
                        </a:rPr>
                        <a:t>Trichophyton violaceum</a:t>
                      </a: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21</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95111">
                <a:tc>
                  <a:txBody>
                    <a:bodyPr/>
                    <a:lstStyle/>
                    <a:p>
                      <a:pPr lvl="0" algn="l">
                        <a:defRPr sz="1800" b="0" i="0"/>
                      </a:pPr>
                      <a:r>
                        <a:rPr sz="2000">
                          <a:latin typeface="+mn-lt"/>
                        </a:rPr>
                        <a:t>Trichophyton mentagrophytes var. interdigitale</a:t>
                      </a: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1</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95111">
                <a:tc>
                  <a:txBody>
                    <a:bodyPr/>
                    <a:lstStyle/>
                    <a:p>
                      <a:pPr lvl="0" algn="l">
                        <a:defRPr sz="1800" b="0" i="0"/>
                      </a:pPr>
                      <a:r>
                        <a:rPr sz="2000" dirty="0" err="1">
                          <a:latin typeface="+mn-lt"/>
                        </a:rPr>
                        <a:t>Trichophyton</a:t>
                      </a:r>
                      <a:r>
                        <a:rPr sz="2000" dirty="0">
                          <a:latin typeface="+mn-lt"/>
                        </a:rPr>
                        <a:t> </a:t>
                      </a:r>
                      <a:r>
                        <a:rPr sz="2000" dirty="0" err="1">
                          <a:latin typeface="+mn-lt"/>
                        </a:rPr>
                        <a:t>tonsurans</a:t>
                      </a:r>
                      <a:endParaRPr sz="2000" dirty="0">
                        <a:latin typeface="+mn-lt"/>
                      </a:endParaRP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11</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95111">
                <a:tc>
                  <a:txBody>
                    <a:bodyPr/>
                    <a:lstStyle/>
                    <a:p>
                      <a:pPr lvl="0" algn="l">
                        <a:defRPr sz="1800" b="0" i="0"/>
                      </a:pPr>
                      <a:r>
                        <a:rPr sz="2000">
                          <a:latin typeface="+mn-lt"/>
                        </a:rPr>
                        <a:t>Trichophyton spp</a:t>
                      </a: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1</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95111">
                <a:tc>
                  <a:txBody>
                    <a:bodyPr/>
                    <a:lstStyle/>
                    <a:p>
                      <a:pPr lvl="0" algn="l">
                        <a:defRPr sz="1800" b="0" i="0"/>
                      </a:pPr>
                      <a:r>
                        <a:rPr sz="2000">
                          <a:latin typeface="+mn-lt"/>
                        </a:rPr>
                        <a:t>Candida</a:t>
                      </a: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9</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395111">
                <a:tc>
                  <a:txBody>
                    <a:bodyPr/>
                    <a:lstStyle/>
                    <a:p>
                      <a:pPr lvl="0" algn="l">
                        <a:defRPr sz="1800" b="0" i="0"/>
                      </a:pPr>
                      <a:r>
                        <a:rPr sz="2000">
                          <a:latin typeface="+mn-lt"/>
                        </a:rPr>
                        <a:t>Microsporum ferrugineum</a:t>
                      </a: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2000"/>
                        <a:t>2</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6350">
                      <a:solidFill>
                        <a:srgbClr val="000000"/>
                      </a:solidFill>
                      <a:round/>
                    </a:lnB>
                    <a:noFill/>
                  </a:tcPr>
                </a:tc>
              </a:tr>
              <a:tr h="414866">
                <a:tc>
                  <a:txBody>
                    <a:bodyPr/>
                    <a:lstStyle/>
                    <a:p>
                      <a:pPr lvl="0" algn="l">
                        <a:defRPr sz="1800" b="0" i="0"/>
                      </a:pPr>
                      <a:r>
                        <a:rPr sz="2000" dirty="0" err="1">
                          <a:latin typeface="+mn-lt"/>
                        </a:rPr>
                        <a:t>Microsporum</a:t>
                      </a:r>
                      <a:r>
                        <a:rPr sz="2000" dirty="0">
                          <a:latin typeface="+mn-lt"/>
                        </a:rPr>
                        <a:t> </a:t>
                      </a:r>
                      <a:r>
                        <a:rPr sz="2000" dirty="0" err="1">
                          <a:latin typeface="+mn-lt"/>
                        </a:rPr>
                        <a:t>gypseum</a:t>
                      </a:r>
                      <a:endParaRPr sz="2000" dirty="0">
                        <a:latin typeface="+mn-lt"/>
                      </a:endParaRPr>
                    </a:p>
                  </a:txBody>
                  <a:tcPr marL="9525" marR="9525" marT="9525" marB="9525" anchor="b" horzOverflow="overflow">
                    <a:lnL w="12700">
                      <a:solidFill>
                        <a:srgbClr val="000000"/>
                      </a:solidFill>
                      <a:round/>
                    </a:lnL>
                    <a:lnR w="6350">
                      <a:solidFill>
                        <a:srgbClr val="000000"/>
                      </a:solidFill>
                      <a:round/>
                    </a:lnR>
                    <a:lnT w="6350">
                      <a:solidFill>
                        <a:srgbClr val="000000"/>
                      </a:solidFill>
                      <a:round/>
                    </a:lnT>
                    <a:lnB w="12700">
                      <a:solidFill>
                        <a:srgbClr val="000000"/>
                      </a:solidFill>
                      <a:round/>
                    </a:lnB>
                    <a:noFill/>
                  </a:tcPr>
                </a:tc>
                <a:tc>
                  <a:txBody>
                    <a:bodyPr/>
                    <a:lstStyle/>
                    <a:p>
                      <a:pPr lvl="0" algn="ctr">
                        <a:defRPr sz="1800" b="0" i="0"/>
                      </a:pPr>
                      <a:r>
                        <a:rPr sz="2000" dirty="0"/>
                        <a:t>1</a:t>
                      </a:r>
                    </a:p>
                  </a:txBody>
                  <a:tcPr marL="9525" marR="9525" marT="9525" marB="9525" anchor="b" horzOverflow="overflow">
                    <a:lnL w="6350">
                      <a:solidFill>
                        <a:srgbClr val="000000"/>
                      </a:solidFill>
                      <a:round/>
                    </a:lnL>
                    <a:lnR w="12700">
                      <a:solidFill>
                        <a:srgbClr val="000000"/>
                      </a:solidFill>
                      <a:round/>
                    </a:lnR>
                    <a:lnT w="6350">
                      <a:solidFill>
                        <a:srgbClr val="000000"/>
                      </a:solidFill>
                      <a:round/>
                    </a:lnT>
                    <a:lnB w="12700">
                      <a:solidFill>
                        <a:srgbClr val="000000"/>
                      </a:solidFill>
                      <a:round/>
                    </a:lnB>
                    <a:no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768" y="274638"/>
            <a:ext cx="1378253" cy="1114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520981" y="763527"/>
            <a:ext cx="7183925" cy="902312"/>
          </a:xfrm>
          <a:prstGeom prst="rect">
            <a:avLst/>
          </a:prstGeom>
        </p:spPr>
        <p:txBody>
          <a:bodyPr>
            <a:normAutofit/>
          </a:bodyPr>
          <a:lstStyle>
            <a:lvl1pPr>
              <a:lnSpc>
                <a:spcPct val="80000"/>
              </a:lnSpc>
              <a:spcBef>
                <a:spcPts val="600"/>
              </a:spcBef>
              <a:defRPr sz="2900"/>
            </a:lvl1pPr>
          </a:lstStyle>
          <a:p>
            <a:pPr lvl="0">
              <a:defRPr sz="1800"/>
            </a:pPr>
            <a:r>
              <a:rPr lang="lv-LV" sz="3200" dirty="0" smtClean="0"/>
              <a:t>Facts</a:t>
            </a:r>
            <a:endParaRPr sz="3200" dirty="0"/>
          </a:p>
        </p:txBody>
      </p:sp>
      <p:sp>
        <p:nvSpPr>
          <p:cNvPr id="210" name="Shape 210"/>
          <p:cNvSpPr>
            <a:spLocks noGrp="1"/>
          </p:cNvSpPr>
          <p:nvPr>
            <p:ph idx="1"/>
          </p:nvPr>
        </p:nvSpPr>
        <p:spPr>
          <a:xfrm>
            <a:off x="2091350" y="1808430"/>
            <a:ext cx="6717672" cy="3904307"/>
          </a:xfrm>
          <a:prstGeom prst="rect">
            <a:avLst/>
          </a:prstGeom>
        </p:spPr>
        <p:txBody>
          <a:bodyPr>
            <a:normAutofit/>
          </a:bodyPr>
          <a:lstStyle/>
          <a:p>
            <a:pPr marL="257175" indent="-257175" defTabSz="685800">
              <a:lnSpc>
                <a:spcPct val="120000"/>
              </a:lnSpc>
              <a:spcBef>
                <a:spcPts val="500"/>
              </a:spcBef>
              <a:defRPr sz="1800"/>
            </a:pPr>
            <a:r>
              <a:rPr lang="lv-LV" sz="2400" dirty="0" smtClean="0">
                <a:ea typeface="Verdana"/>
                <a:cs typeface="Verdana"/>
                <a:sym typeface="Verdana"/>
              </a:rPr>
              <a:t>Removal of fungal infection from infected scalp skin </a:t>
            </a:r>
          </a:p>
          <a:p>
            <a:pPr marL="657225" lvl="1" indent="-257175" defTabSz="685800">
              <a:lnSpc>
                <a:spcPct val="120000"/>
              </a:lnSpc>
              <a:spcBef>
                <a:spcPts val="500"/>
              </a:spcBef>
              <a:defRPr sz="1800"/>
            </a:pPr>
            <a:r>
              <a:rPr lang="lv-LV" sz="2200" dirty="0">
                <a:ea typeface="Verdana"/>
                <a:cs typeface="Verdana"/>
                <a:sym typeface="Verdana"/>
              </a:rPr>
              <a:t>stops hair </a:t>
            </a:r>
            <a:r>
              <a:rPr lang="lv-LV" sz="2200" dirty="0" smtClean="0">
                <a:ea typeface="Verdana"/>
                <a:cs typeface="Verdana"/>
                <a:sym typeface="Verdana"/>
              </a:rPr>
              <a:t>loss (already in the one month time – while treatment is going on)</a:t>
            </a:r>
          </a:p>
          <a:p>
            <a:pPr marL="657225" lvl="1" indent="-257175" defTabSz="685800">
              <a:lnSpc>
                <a:spcPct val="120000"/>
              </a:lnSpc>
              <a:spcBef>
                <a:spcPts val="500"/>
              </a:spcBef>
              <a:defRPr sz="1800"/>
            </a:pPr>
            <a:r>
              <a:rPr lang="lv-LV" sz="2200" dirty="0" smtClean="0">
                <a:ea typeface="Verdana"/>
                <a:cs typeface="Verdana"/>
                <a:sym typeface="Verdana"/>
              </a:rPr>
              <a:t>allows hair to grow back more efficiently</a:t>
            </a:r>
            <a:endParaRPr lang="lv-LV" sz="2200" dirty="0">
              <a:ea typeface="Verdana"/>
              <a:cs typeface="Verdana"/>
              <a:sym typeface="Verdana"/>
            </a:endParaRPr>
          </a:p>
          <a:p>
            <a:pPr marL="657225" lvl="1" indent="-257175" defTabSz="685800">
              <a:lnSpc>
                <a:spcPct val="120000"/>
              </a:lnSpc>
              <a:spcBef>
                <a:spcPts val="500"/>
              </a:spcBef>
              <a:defRPr sz="1800"/>
            </a:pPr>
            <a:r>
              <a:rPr lang="lv-LV" sz="2200" dirty="0">
                <a:ea typeface="Verdana"/>
                <a:cs typeface="Verdana"/>
                <a:sym typeface="Verdana"/>
              </a:rPr>
              <a:t>helps to gain </a:t>
            </a:r>
            <a:r>
              <a:rPr lang="lv-LV" sz="2200" dirty="0" smtClean="0">
                <a:ea typeface="Verdana"/>
                <a:cs typeface="Verdana"/>
                <a:sym typeface="Verdana"/>
              </a:rPr>
              <a:t>volume back</a:t>
            </a:r>
            <a:endParaRPr lang="lv-LV" sz="2200" dirty="0">
              <a:ea typeface="Verdana"/>
              <a:cs typeface="Verdana"/>
              <a:sym typeface="Verdana"/>
            </a:endParaRPr>
          </a:p>
          <a:p>
            <a:pPr marL="657225" lvl="1" indent="-257175" defTabSz="685800">
              <a:lnSpc>
                <a:spcPct val="120000"/>
              </a:lnSpc>
              <a:spcBef>
                <a:spcPts val="500"/>
              </a:spcBef>
              <a:defRPr sz="1800"/>
            </a:pPr>
            <a:r>
              <a:rPr lang="lv-LV" sz="2200" dirty="0" smtClean="0">
                <a:ea typeface="Verdana"/>
                <a:cs typeface="Verdana"/>
                <a:sym typeface="Verdana"/>
              </a:rPr>
              <a:t>improves hair cosmetic condition – shine and structure</a:t>
            </a:r>
          </a:p>
          <a:p>
            <a:pPr marL="0" indent="0" defTabSz="685800">
              <a:lnSpc>
                <a:spcPct val="120000"/>
              </a:lnSpc>
              <a:spcBef>
                <a:spcPts val="500"/>
              </a:spcBef>
              <a:buNone/>
              <a:defRPr sz="1800"/>
            </a:pPr>
            <a:endParaRPr lang="lv-LV" sz="2400" dirty="0" smtClean="0">
              <a:ea typeface="Verdana"/>
              <a:cs typeface="Verdana"/>
              <a:sym typeface="Verdan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768" y="274638"/>
            <a:ext cx="1378253" cy="1114853"/>
          </a:xfrm>
          <a:prstGeom prst="rect">
            <a:avLst/>
          </a:prstGeom>
        </p:spPr>
      </p:pic>
    </p:spTree>
    <p:extLst>
      <p:ext uri="{BB962C8B-B14F-4D97-AF65-F5344CB8AC3E}">
        <p14:creationId xmlns:p14="http://schemas.microsoft.com/office/powerpoint/2010/main" val="199935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475713" y="763526"/>
            <a:ext cx="7183925" cy="902312"/>
          </a:xfrm>
          <a:prstGeom prst="rect">
            <a:avLst/>
          </a:prstGeom>
        </p:spPr>
        <p:txBody>
          <a:bodyPr>
            <a:normAutofit/>
          </a:bodyPr>
          <a:lstStyle>
            <a:lvl1pPr>
              <a:lnSpc>
                <a:spcPct val="80000"/>
              </a:lnSpc>
              <a:spcBef>
                <a:spcPts val="600"/>
              </a:spcBef>
              <a:defRPr sz="2900"/>
            </a:lvl1pPr>
          </a:lstStyle>
          <a:p>
            <a:pPr lvl="0">
              <a:defRPr sz="1800"/>
            </a:pPr>
            <a:r>
              <a:rPr lang="lv-LV" sz="3200" dirty="0" smtClean="0"/>
              <a:t>Conclusions</a:t>
            </a:r>
            <a:endParaRPr sz="3200" dirty="0"/>
          </a:p>
        </p:txBody>
      </p:sp>
      <p:sp>
        <p:nvSpPr>
          <p:cNvPr id="210" name="Shape 210"/>
          <p:cNvSpPr>
            <a:spLocks noGrp="1"/>
          </p:cNvSpPr>
          <p:nvPr>
            <p:ph idx="1"/>
          </p:nvPr>
        </p:nvSpPr>
        <p:spPr>
          <a:xfrm>
            <a:off x="2091350" y="1808430"/>
            <a:ext cx="6717672" cy="3904307"/>
          </a:xfrm>
          <a:prstGeom prst="rect">
            <a:avLst/>
          </a:prstGeom>
        </p:spPr>
        <p:txBody>
          <a:bodyPr>
            <a:normAutofit/>
          </a:bodyPr>
          <a:lstStyle/>
          <a:p>
            <a:pPr marL="257175" indent="-257175" defTabSz="685800">
              <a:lnSpc>
                <a:spcPct val="120000"/>
              </a:lnSpc>
              <a:spcBef>
                <a:spcPts val="500"/>
              </a:spcBef>
              <a:defRPr sz="1800"/>
            </a:pPr>
            <a:r>
              <a:rPr lang="lv-LV" sz="2400" dirty="0" smtClean="0">
                <a:ea typeface="Verdana"/>
                <a:cs typeface="Verdana"/>
                <a:sym typeface="Verdana"/>
              </a:rPr>
              <a:t> Fungal infections on the skin is much more often then we suspect them</a:t>
            </a:r>
            <a:endParaRPr lang="en-US" sz="2400" dirty="0">
              <a:ea typeface="Verdana"/>
              <a:cs typeface="Verdana"/>
              <a:sym typeface="Verdana"/>
            </a:endParaRPr>
          </a:p>
          <a:p>
            <a:pPr marL="257175" indent="-257175" defTabSz="685800">
              <a:lnSpc>
                <a:spcPct val="120000"/>
              </a:lnSpc>
              <a:spcBef>
                <a:spcPts val="500"/>
              </a:spcBef>
              <a:defRPr sz="1800"/>
            </a:pPr>
            <a:r>
              <a:rPr lang="lv-LV" sz="2400" dirty="0" smtClean="0">
                <a:ea typeface="Verdana"/>
                <a:cs typeface="Verdana"/>
                <a:sym typeface="Verdana"/>
              </a:rPr>
              <a:t> Patient </a:t>
            </a:r>
            <a:r>
              <a:rPr lang="lv-LV" sz="2400" dirty="0">
                <a:ea typeface="Verdana"/>
                <a:cs typeface="Verdana"/>
                <a:sym typeface="Verdana"/>
              </a:rPr>
              <a:t>with longstanding hair </a:t>
            </a:r>
            <a:r>
              <a:rPr lang="lv-LV" sz="2400" dirty="0" smtClean="0">
                <a:ea typeface="Verdana"/>
                <a:cs typeface="Verdana"/>
                <a:sym typeface="Verdana"/>
              </a:rPr>
              <a:t>loss must be investigated for fungal infection</a:t>
            </a:r>
          </a:p>
          <a:p>
            <a:pPr marL="257175" indent="-257175" defTabSz="685800">
              <a:lnSpc>
                <a:spcPct val="120000"/>
              </a:lnSpc>
              <a:spcBef>
                <a:spcPts val="500"/>
              </a:spcBef>
              <a:defRPr sz="1800"/>
            </a:pPr>
            <a:r>
              <a:rPr lang="lv-LV" sz="2400" dirty="0" smtClean="0">
                <a:ea typeface="Verdana"/>
                <a:cs typeface="Verdana"/>
                <a:sym typeface="Verdana"/>
              </a:rPr>
              <a:t> If dermatomycosis is found, appropriate treatment must be done </a:t>
            </a:r>
          </a:p>
          <a:p>
            <a:pPr marL="257175" indent="-257175" defTabSz="685800">
              <a:lnSpc>
                <a:spcPct val="120000"/>
              </a:lnSpc>
              <a:spcBef>
                <a:spcPts val="500"/>
              </a:spcBef>
              <a:defRPr sz="1800"/>
            </a:pPr>
            <a:r>
              <a:rPr lang="lv-LV" sz="2400" dirty="0" smtClean="0">
                <a:ea typeface="Verdana"/>
                <a:cs typeface="Verdana"/>
                <a:sym typeface="Verdana"/>
              </a:rPr>
              <a:t> F</a:t>
            </a:r>
            <a:r>
              <a:rPr lang="en-US" sz="2400" dirty="0" err="1" smtClean="0">
                <a:ea typeface="Verdana"/>
                <a:cs typeface="Verdana"/>
                <a:sym typeface="Verdana"/>
              </a:rPr>
              <a:t>urther</a:t>
            </a:r>
            <a:r>
              <a:rPr lang="en-US" sz="2400" dirty="0" smtClean="0">
                <a:ea typeface="Verdana"/>
                <a:cs typeface="Verdana"/>
                <a:sym typeface="Verdana"/>
              </a:rPr>
              <a:t> </a:t>
            </a:r>
            <a:r>
              <a:rPr lang="en-US" sz="2400" dirty="0">
                <a:ea typeface="Verdana"/>
                <a:cs typeface="Verdana"/>
                <a:sym typeface="Verdana"/>
              </a:rPr>
              <a:t>investigation </a:t>
            </a:r>
            <a:r>
              <a:rPr lang="en-US" sz="2400" dirty="0" smtClean="0">
                <a:ea typeface="Verdana"/>
                <a:cs typeface="Verdana"/>
                <a:sym typeface="Verdana"/>
              </a:rPr>
              <a:t>to </a:t>
            </a:r>
            <a:r>
              <a:rPr lang="en-US" sz="2400" dirty="0">
                <a:ea typeface="Verdana"/>
                <a:cs typeface="Verdana"/>
                <a:sym typeface="Verdana"/>
              </a:rPr>
              <a:t>elucidate this </a:t>
            </a:r>
            <a:r>
              <a:rPr lang="en-US" sz="2400" dirty="0" smtClean="0">
                <a:ea typeface="Verdana"/>
                <a:cs typeface="Verdana"/>
                <a:sym typeface="Verdana"/>
              </a:rPr>
              <a:t>subject</a:t>
            </a:r>
            <a:r>
              <a:rPr lang="lv-LV" sz="2400" dirty="0" smtClean="0">
                <a:ea typeface="Verdana"/>
                <a:cs typeface="Verdana"/>
                <a:sym typeface="Verdana"/>
              </a:rPr>
              <a:t> </a:t>
            </a:r>
            <a:r>
              <a:rPr lang="en-US" sz="2400" dirty="0" smtClean="0">
                <a:ea typeface="Verdana"/>
                <a:cs typeface="Verdana"/>
                <a:sym typeface="Verdana"/>
              </a:rPr>
              <a:t>is </a:t>
            </a:r>
            <a:r>
              <a:rPr lang="en-US" sz="2400" dirty="0">
                <a:ea typeface="Verdana"/>
                <a:cs typeface="Verdana"/>
                <a:sym typeface="Verdana"/>
              </a:rPr>
              <a:t>needed </a:t>
            </a: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768" y="274638"/>
            <a:ext cx="1378253" cy="1114853"/>
          </a:xfrm>
          <a:prstGeom prst="rect">
            <a:avLst/>
          </a:prstGeom>
        </p:spPr>
      </p:pic>
    </p:spTree>
    <p:extLst>
      <p:ext uri="{BB962C8B-B14F-4D97-AF65-F5344CB8AC3E}">
        <p14:creationId xmlns:p14="http://schemas.microsoft.com/office/powerpoint/2010/main" val="207811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idx="1"/>
          </p:nvPr>
        </p:nvSpPr>
        <p:spPr>
          <a:xfrm>
            <a:off x="5235923" y="2700950"/>
            <a:ext cx="3337709" cy="1409323"/>
          </a:xfrm>
          <a:prstGeom prst="rect">
            <a:avLst/>
          </a:prstGeom>
        </p:spPr>
        <p:txBody>
          <a:bodyPr>
            <a:normAutofit/>
          </a:bodyPr>
          <a:lstStyle/>
          <a:p>
            <a:pPr marL="190500" lvl="0" indent="-190500">
              <a:lnSpc>
                <a:spcPct val="80000"/>
              </a:lnSpc>
              <a:spcBef>
                <a:spcPts val="300"/>
              </a:spcBef>
              <a:defRPr sz="1800"/>
            </a:pPr>
            <a:r>
              <a:rPr lang="lv-LV" sz="1500" dirty="0" smtClean="0"/>
              <a:t>Our friendly team – doctor Inga Zemite, doctor Ausma Eglite with her assistant Victoria and nurse Ita</a:t>
            </a:r>
          </a:p>
          <a:p>
            <a:pPr marL="215900" lvl="0" indent="-215900">
              <a:lnSpc>
                <a:spcPct val="80000"/>
              </a:lnSpc>
              <a:spcBef>
                <a:spcPts val="400"/>
              </a:spcBef>
              <a:defRPr sz="1800"/>
            </a:pPr>
            <a:r>
              <a:rPr sz="1700" dirty="0" err="1" smtClean="0"/>
              <a:t>Veselibas</a:t>
            </a:r>
            <a:r>
              <a:rPr sz="1700" dirty="0" smtClean="0"/>
              <a:t> </a:t>
            </a:r>
            <a:r>
              <a:rPr sz="1700" dirty="0" err="1"/>
              <a:t>centrs</a:t>
            </a:r>
            <a:r>
              <a:rPr sz="1700" dirty="0"/>
              <a:t> 4, </a:t>
            </a:r>
            <a:r>
              <a:rPr sz="1700" dirty="0" smtClean="0"/>
              <a:t>R</a:t>
            </a:r>
            <a:r>
              <a:rPr lang="lv-LV" sz="1700" dirty="0" smtClean="0"/>
              <a:t>i</a:t>
            </a:r>
            <a:r>
              <a:rPr sz="1700" dirty="0" err="1" smtClean="0"/>
              <a:t>ga</a:t>
            </a:r>
            <a:r>
              <a:rPr sz="1700" dirty="0"/>
              <a:t>, </a:t>
            </a:r>
            <a:r>
              <a:rPr sz="1700" dirty="0" err="1"/>
              <a:t>Latvija</a:t>
            </a:r>
            <a:endParaRPr sz="1700" dirty="0"/>
          </a:p>
        </p:txBody>
      </p:sp>
      <p:pic>
        <p:nvPicPr>
          <p:cNvPr id="279" name="image40.jpg" descr="C:\Users\Inga\Desktop\VC4 BILDES\P2250111.JPG"/>
          <p:cNvPicPr/>
          <p:nvPr/>
        </p:nvPicPr>
        <p:blipFill>
          <a:blip r:embed="rId2">
            <a:extLst/>
          </a:blip>
          <a:stretch>
            <a:fillRect/>
          </a:stretch>
        </p:blipFill>
        <p:spPr>
          <a:xfrm>
            <a:off x="525101" y="445128"/>
            <a:ext cx="4372823" cy="3692306"/>
          </a:xfrm>
          <a:prstGeom prst="rect">
            <a:avLst/>
          </a:prstGeom>
          <a:ln w="22225">
            <a:solidFill>
              <a:schemeClr val="accent5">
                <a:lumMod val="75000"/>
              </a:schemeClr>
            </a:solidFill>
          </a:ln>
        </p:spPr>
      </p:pic>
      <p:sp>
        <p:nvSpPr>
          <p:cNvPr id="280" name="Shape 280"/>
          <p:cNvSpPr/>
          <p:nvPr/>
        </p:nvSpPr>
        <p:spPr>
          <a:xfrm>
            <a:off x="2908897" y="4888871"/>
            <a:ext cx="3745399"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600" b="1"/>
            </a:lvl1pPr>
          </a:lstStyle>
          <a:p>
            <a:pPr lvl="0" algn="ctr">
              <a:defRPr sz="1800" b="0"/>
            </a:pPr>
            <a:r>
              <a:rPr sz="3600" b="0" dirty="0">
                <a:latin typeface="+mj-lt"/>
              </a:rPr>
              <a:t>Thank you for your attention!</a:t>
            </a:r>
          </a:p>
        </p:txBody>
      </p:sp>
      <p:pic>
        <p:nvPicPr>
          <p:cNvPr id="281" name="image41.png" descr="http://www.vc4.lv/pub/img/vc4Logo.png"/>
          <p:cNvPicPr/>
          <p:nvPr/>
        </p:nvPicPr>
        <p:blipFill>
          <a:blip r:embed="rId3">
            <a:extLst/>
          </a:blip>
          <a:stretch>
            <a:fillRect/>
          </a:stretch>
        </p:blipFill>
        <p:spPr>
          <a:xfrm>
            <a:off x="5074845" y="1622964"/>
            <a:ext cx="2971800" cy="71949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457200" y="688063"/>
            <a:ext cx="8229600" cy="729576"/>
          </a:xfrm>
          <a:prstGeom prst="rect">
            <a:avLst/>
          </a:prstGeom>
        </p:spPr>
        <p:txBody>
          <a:bodyPr lIns="0" tIns="0" rIns="0" bIns="0">
            <a:normAutofit/>
          </a:bodyPr>
          <a:lstStyle>
            <a:lvl1pPr>
              <a:spcBef>
                <a:spcPts val="600"/>
              </a:spcBef>
              <a:defRPr sz="3400"/>
            </a:lvl1pPr>
          </a:lstStyle>
          <a:p>
            <a:pPr lvl="0" algn="ctr">
              <a:defRPr sz="1800"/>
            </a:pPr>
            <a:r>
              <a:rPr sz="3600" dirty="0"/>
              <a:t>FUNGAL PATHOGENICITY</a:t>
            </a:r>
          </a:p>
        </p:txBody>
      </p:sp>
      <p:sp>
        <p:nvSpPr>
          <p:cNvPr id="68" name="Shape 68"/>
          <p:cNvSpPr>
            <a:spLocks noGrp="1"/>
          </p:cNvSpPr>
          <p:nvPr>
            <p:ph idx="1"/>
          </p:nvPr>
        </p:nvSpPr>
        <p:spPr>
          <a:xfrm>
            <a:off x="1131683" y="1582093"/>
            <a:ext cx="7808614" cy="5024488"/>
          </a:xfrm>
          <a:prstGeom prst="rect">
            <a:avLst/>
          </a:prstGeom>
        </p:spPr>
        <p:txBody>
          <a:bodyPr>
            <a:normAutofit fontScale="92500"/>
          </a:bodyPr>
          <a:lstStyle/>
          <a:p>
            <a:pPr marL="212597" lvl="0" indent="-212597" defTabSz="566927">
              <a:lnSpc>
                <a:spcPct val="110000"/>
              </a:lnSpc>
              <a:spcBef>
                <a:spcPts val="400"/>
              </a:spcBef>
              <a:defRPr sz="1800"/>
            </a:pPr>
            <a:r>
              <a:rPr sz="1798" dirty="0"/>
              <a:t>The ability of fungi to cause disease appears to be an accidental phenomenon. </a:t>
            </a:r>
          </a:p>
          <a:p>
            <a:pPr marL="496062" lvl="1" indent="-212597" defTabSz="566927">
              <a:lnSpc>
                <a:spcPct val="110000"/>
              </a:lnSpc>
              <a:spcBef>
                <a:spcPts val="400"/>
              </a:spcBef>
              <a:buChar char="•"/>
              <a:defRPr sz="1800"/>
            </a:pPr>
            <a:r>
              <a:rPr sz="1798" dirty="0"/>
              <a:t>With the exception of a few </a:t>
            </a:r>
            <a:r>
              <a:rPr sz="1798" dirty="0" err="1"/>
              <a:t>dermatophytes</a:t>
            </a:r>
            <a:r>
              <a:rPr sz="1798" dirty="0"/>
              <a:t>, pathogenicity among the fungi is</a:t>
            </a:r>
            <a:r>
              <a:rPr sz="1798" u="sng" dirty="0"/>
              <a:t> not </a:t>
            </a:r>
            <a:r>
              <a:rPr sz="1798" dirty="0"/>
              <a:t>necessary for </a:t>
            </a:r>
            <a:r>
              <a:rPr lang="lv-LV" sz="1798" dirty="0" smtClean="0"/>
              <a:t>survival </a:t>
            </a:r>
            <a:r>
              <a:rPr sz="1798" dirty="0" smtClean="0"/>
              <a:t>of </a:t>
            </a:r>
            <a:r>
              <a:rPr sz="1798" dirty="0"/>
              <a:t>the species.</a:t>
            </a:r>
          </a:p>
          <a:p>
            <a:pPr marL="212597" lvl="0" indent="-212597" defTabSz="566927">
              <a:lnSpc>
                <a:spcPct val="110000"/>
              </a:lnSpc>
              <a:spcBef>
                <a:spcPts val="400"/>
              </a:spcBef>
              <a:defRPr sz="1800"/>
            </a:pPr>
            <a:r>
              <a:rPr sz="1798" dirty="0"/>
              <a:t>The two major physiologic barriers to fungal growth within the human body are temperature and redox potential. </a:t>
            </a:r>
          </a:p>
          <a:p>
            <a:pPr marL="496062" lvl="1" indent="-212597" defTabSz="566927">
              <a:lnSpc>
                <a:spcPct val="110000"/>
              </a:lnSpc>
              <a:spcBef>
                <a:spcPts val="400"/>
              </a:spcBef>
              <a:buChar char="•"/>
              <a:defRPr sz="1800"/>
            </a:pPr>
            <a:r>
              <a:rPr sz="1798" dirty="0"/>
              <a:t>Most fungi are mesophilic and can not grow at </a:t>
            </a:r>
            <a:r>
              <a:rPr sz="1798" dirty="0" smtClean="0"/>
              <a:t>37</a:t>
            </a:r>
            <a:r>
              <a:rPr lang="lv-LV" sz="1798" dirty="0" smtClean="0"/>
              <a:t>°</a:t>
            </a:r>
            <a:r>
              <a:rPr sz="1798" dirty="0" smtClean="0"/>
              <a:t>C</a:t>
            </a:r>
            <a:r>
              <a:rPr sz="1798" dirty="0"/>
              <a:t>. </a:t>
            </a:r>
          </a:p>
          <a:p>
            <a:pPr marL="496062" lvl="1" indent="-212597" defTabSz="566927">
              <a:lnSpc>
                <a:spcPct val="110000"/>
              </a:lnSpc>
              <a:spcBef>
                <a:spcPts val="400"/>
              </a:spcBef>
              <a:buChar char="•"/>
              <a:defRPr sz="1800"/>
            </a:pPr>
            <a:r>
              <a:rPr lang="lv-LV" sz="1798" dirty="0" smtClean="0"/>
              <a:t>M</a:t>
            </a:r>
            <a:r>
              <a:rPr sz="1798" dirty="0" err="1" smtClean="0"/>
              <a:t>ost</a:t>
            </a:r>
            <a:r>
              <a:rPr sz="1798" dirty="0" smtClean="0"/>
              <a:t> </a:t>
            </a:r>
            <a:r>
              <a:rPr sz="1798" dirty="0"/>
              <a:t>fungi are saprophytic and their enzymatic pathways function more efficiently at the redox potential of non-living substrates than at the </a:t>
            </a:r>
            <a:r>
              <a:rPr sz="1798" dirty="0" smtClean="0"/>
              <a:t>relatively reduced </a:t>
            </a:r>
            <a:r>
              <a:rPr sz="1798" dirty="0"/>
              <a:t>state of living metabolizing tissue.</a:t>
            </a:r>
          </a:p>
          <a:p>
            <a:pPr marL="212597" lvl="0" indent="-212597" defTabSz="566927">
              <a:lnSpc>
                <a:spcPct val="110000"/>
              </a:lnSpc>
              <a:spcBef>
                <a:spcPts val="400"/>
              </a:spcBef>
              <a:defRPr sz="1800"/>
            </a:pPr>
            <a:r>
              <a:rPr lang="lv-LV" sz="1798" dirty="0" smtClean="0"/>
              <a:t>T</a:t>
            </a:r>
            <a:r>
              <a:rPr sz="1798" dirty="0" smtClean="0"/>
              <a:t>he </a:t>
            </a:r>
            <a:r>
              <a:rPr sz="1798" dirty="0"/>
              <a:t>body has a highly efficient set of cellular </a:t>
            </a:r>
            <a:r>
              <a:rPr sz="1798" dirty="0" err="1"/>
              <a:t>defences</a:t>
            </a:r>
            <a:r>
              <a:rPr sz="1798" dirty="0"/>
              <a:t> to combat fungal proliferation. </a:t>
            </a:r>
          </a:p>
          <a:p>
            <a:pPr marL="496062" lvl="1" indent="-212597" defTabSz="566927">
              <a:lnSpc>
                <a:spcPct val="110000"/>
              </a:lnSpc>
              <a:spcBef>
                <a:spcPts val="400"/>
              </a:spcBef>
              <a:buChar char="•"/>
              <a:defRPr sz="1800"/>
            </a:pPr>
            <a:r>
              <a:rPr sz="1798" dirty="0"/>
              <a:t>Thus, the basic mechanism of fungal pathogenicity is its ability to adapt to the tissue environment and to withstand the lytic activity of the host's cellular </a:t>
            </a:r>
            <a:r>
              <a:rPr sz="1798" dirty="0" err="1"/>
              <a:t>defences</a:t>
            </a:r>
            <a:r>
              <a:rPr sz="1798" dirty="0"/>
              <a:t>.</a:t>
            </a:r>
            <a:br>
              <a:rPr sz="1798" dirty="0"/>
            </a:br>
            <a:endParaRPr sz="1798"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dirty="0"/>
              <a:t>We welcome you all to </a:t>
            </a:r>
            <a:r>
              <a:rPr lang="en-US" dirty="0" smtClean="0"/>
              <a:t>our future </a:t>
            </a:r>
            <a:r>
              <a:rPr lang="en-US" dirty="0"/>
              <a:t>conferences of </a:t>
            </a:r>
            <a:r>
              <a:rPr lang="en-US" dirty="0" smtClean="0"/>
              <a:t>OMICS International</a:t>
            </a:r>
            <a:endParaRPr lang="en-US" dirty="0"/>
          </a:p>
          <a:p>
            <a:pPr marL="0" indent="0" algn="ctr">
              <a:buNone/>
            </a:pPr>
            <a:r>
              <a:rPr lang="en-US" b="1" dirty="0" smtClean="0"/>
              <a:t>5</a:t>
            </a:r>
            <a:r>
              <a:rPr lang="en-US" b="1" baseline="30000" dirty="0" smtClean="0"/>
              <a:t>th</a:t>
            </a:r>
            <a:r>
              <a:rPr lang="en-US" b="1" dirty="0" smtClean="0"/>
              <a:t> International Conference and Expo </a:t>
            </a:r>
            <a:br>
              <a:rPr lang="en-US" b="1" dirty="0" smtClean="0"/>
            </a:br>
            <a:r>
              <a:rPr lang="en-US" b="1" dirty="0" smtClean="0"/>
              <a:t>on </a:t>
            </a:r>
          </a:p>
          <a:p>
            <a:pPr marL="0" indent="0" algn="ctr">
              <a:buNone/>
            </a:pPr>
            <a:r>
              <a:rPr lang="en-US" b="1" dirty="0" smtClean="0"/>
              <a:t>Cosmetology, Trichology &amp; Aesthetic Practices </a:t>
            </a:r>
          </a:p>
          <a:p>
            <a:pPr marL="0" indent="0" algn="ctr">
              <a:buNone/>
            </a:pPr>
            <a:r>
              <a:rPr lang="en-US" dirty="0" smtClean="0"/>
              <a:t>On</a:t>
            </a:r>
          </a:p>
          <a:p>
            <a:pPr marL="0" indent="0" algn="ctr">
              <a:buNone/>
            </a:pPr>
            <a:r>
              <a:rPr lang="en-US" dirty="0" smtClean="0"/>
              <a:t> </a:t>
            </a:r>
            <a:r>
              <a:rPr lang="en-US" b="1" dirty="0" smtClean="0"/>
              <a:t>April 25-27, 2016 </a:t>
            </a:r>
            <a:r>
              <a:rPr lang="en-US" dirty="0" smtClean="0"/>
              <a:t>at </a:t>
            </a:r>
            <a:r>
              <a:rPr lang="en-US" b="1" dirty="0" smtClean="0"/>
              <a:t>Dubai, UAE</a:t>
            </a:r>
          </a:p>
          <a:p>
            <a:pPr marL="0" indent="0" algn="ctr">
              <a:buNone/>
            </a:pPr>
            <a:r>
              <a:rPr lang="en-US" sz="2800" dirty="0" smtClean="0">
                <a:hlinkClick r:id="rId2"/>
              </a:rPr>
              <a:t>http</a:t>
            </a:r>
            <a:r>
              <a:rPr lang="en-US" sz="2800" dirty="0">
                <a:hlinkClick r:id="rId2"/>
              </a:rPr>
              <a:t>://</a:t>
            </a:r>
            <a:r>
              <a:rPr lang="en-US" sz="2800" dirty="0" smtClean="0">
                <a:hlinkClick r:id="rId2"/>
              </a:rPr>
              <a:t>cosmetology-trichology.conferenceseries.com</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3402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679009"/>
            <a:ext cx="8229600" cy="738629"/>
          </a:xfrm>
          <a:prstGeom prst="rect">
            <a:avLst/>
          </a:prstGeom>
        </p:spPr>
        <p:txBody>
          <a:bodyPr lIns="0" tIns="0" rIns="0" bIns="0">
            <a:normAutofit/>
          </a:bodyPr>
          <a:lstStyle>
            <a:lvl1pPr>
              <a:spcBef>
                <a:spcPts val="600"/>
              </a:spcBef>
              <a:defRPr sz="3400"/>
            </a:lvl1pPr>
          </a:lstStyle>
          <a:p>
            <a:pPr lvl="0" algn="ctr">
              <a:defRPr sz="1800"/>
            </a:pPr>
            <a:r>
              <a:rPr sz="3600" dirty="0"/>
              <a:t>FUNGAL PATHOGENICITY</a:t>
            </a:r>
          </a:p>
        </p:txBody>
      </p:sp>
      <p:sp>
        <p:nvSpPr>
          <p:cNvPr id="71" name="Shape 71"/>
          <p:cNvSpPr>
            <a:spLocks noGrp="1"/>
          </p:cNvSpPr>
          <p:nvPr>
            <p:ph idx="1"/>
          </p:nvPr>
        </p:nvSpPr>
        <p:spPr>
          <a:xfrm>
            <a:off x="1756372" y="1600200"/>
            <a:ext cx="6930428" cy="5024488"/>
          </a:xfrm>
          <a:prstGeom prst="rect">
            <a:avLst/>
          </a:prstGeom>
        </p:spPr>
        <p:txBody>
          <a:bodyPr>
            <a:normAutofit fontScale="92500" lnSpcReduction="10000"/>
          </a:bodyPr>
          <a:lstStyle/>
          <a:p>
            <a:pPr marL="257175" lvl="0" indent="-257175" defTabSz="685800">
              <a:lnSpc>
                <a:spcPct val="110000"/>
              </a:lnSpc>
              <a:spcBef>
                <a:spcPts val="500"/>
              </a:spcBef>
              <a:defRPr sz="1800"/>
            </a:pPr>
            <a:r>
              <a:rPr lang="lv-LV" sz="2175" dirty="0" smtClean="0"/>
              <a:t>T</a:t>
            </a:r>
            <a:r>
              <a:rPr sz="2175" dirty="0" smtClean="0"/>
              <a:t>he </a:t>
            </a:r>
            <a:r>
              <a:rPr sz="2175" dirty="0"/>
              <a:t>development of human mycoses is related primarily to the immunological status of the host </a:t>
            </a:r>
            <a:r>
              <a:rPr sz="2175" dirty="0" smtClean="0"/>
              <a:t>and</a:t>
            </a:r>
            <a:r>
              <a:rPr lang="lv-LV" sz="2175" dirty="0" smtClean="0"/>
              <a:t> amount of the</a:t>
            </a:r>
            <a:r>
              <a:rPr sz="2175" dirty="0" smtClean="0"/>
              <a:t> </a:t>
            </a:r>
            <a:r>
              <a:rPr sz="2175" dirty="0"/>
              <a:t>environmental exposure, rather than to the infecting organism. </a:t>
            </a:r>
          </a:p>
          <a:p>
            <a:pPr marL="257175" lvl="0" indent="-257175" defTabSz="685800">
              <a:lnSpc>
                <a:spcPct val="110000"/>
              </a:lnSpc>
              <a:spcBef>
                <a:spcPts val="500"/>
              </a:spcBef>
              <a:defRPr sz="1800"/>
            </a:pPr>
            <a:r>
              <a:rPr sz="2175" dirty="0"/>
              <a:t>A </a:t>
            </a:r>
            <a:r>
              <a:rPr lang="lv-LV" sz="2175" dirty="0" smtClean="0"/>
              <a:t>few </a:t>
            </a:r>
            <a:r>
              <a:rPr sz="2175" dirty="0" smtClean="0"/>
              <a:t>of </a:t>
            </a:r>
            <a:r>
              <a:rPr sz="2175" dirty="0"/>
              <a:t>fungi have the ability to cause infections in </a:t>
            </a:r>
            <a:r>
              <a:rPr sz="2175" dirty="0" smtClean="0"/>
              <a:t>healthy </a:t>
            </a:r>
            <a:r>
              <a:rPr sz="2175" dirty="0"/>
              <a:t>humans by </a:t>
            </a:r>
          </a:p>
          <a:p>
            <a:pPr marL="600075" lvl="1" indent="-257175" defTabSz="685800">
              <a:lnSpc>
                <a:spcPct val="110000"/>
              </a:lnSpc>
              <a:spcBef>
                <a:spcPts val="500"/>
              </a:spcBef>
              <a:buChar char="•"/>
              <a:defRPr sz="1800"/>
            </a:pPr>
            <a:r>
              <a:rPr sz="2175" dirty="0"/>
              <a:t>having a unique enzymatic capacity, </a:t>
            </a:r>
          </a:p>
          <a:p>
            <a:pPr marL="600075" lvl="1" indent="-257175" defTabSz="685800">
              <a:lnSpc>
                <a:spcPct val="110000"/>
              </a:lnSpc>
              <a:spcBef>
                <a:spcPts val="500"/>
              </a:spcBef>
              <a:buChar char="•"/>
              <a:defRPr sz="1800"/>
            </a:pPr>
            <a:r>
              <a:rPr sz="2175" dirty="0"/>
              <a:t>exhibiting thermal </a:t>
            </a:r>
            <a:r>
              <a:rPr sz="2175" dirty="0" smtClean="0"/>
              <a:t>dimorphism</a:t>
            </a:r>
            <a:r>
              <a:rPr lang="lv-LV" sz="2175" dirty="0" smtClean="0"/>
              <a:t>,</a:t>
            </a:r>
            <a:r>
              <a:rPr sz="2175" dirty="0" smtClean="0"/>
              <a:t> </a:t>
            </a:r>
            <a:endParaRPr lang="lv-LV" sz="2175" dirty="0" smtClean="0"/>
          </a:p>
          <a:p>
            <a:pPr marL="600075" lvl="1" indent="-257175" defTabSz="685800">
              <a:lnSpc>
                <a:spcPct val="110000"/>
              </a:lnSpc>
              <a:spcBef>
                <a:spcPts val="500"/>
              </a:spcBef>
              <a:buChar char="•"/>
              <a:defRPr sz="1800"/>
            </a:pPr>
            <a:r>
              <a:rPr sz="2175" dirty="0" smtClean="0"/>
              <a:t>by </a:t>
            </a:r>
            <a:r>
              <a:rPr sz="2175" dirty="0"/>
              <a:t>having an ability to </a:t>
            </a:r>
            <a:r>
              <a:rPr sz="2175" dirty="0" smtClean="0"/>
              <a:t>block</a:t>
            </a:r>
            <a:r>
              <a:rPr lang="lv-LV" sz="2175" dirty="0" smtClean="0"/>
              <a:t> hosts</a:t>
            </a:r>
            <a:r>
              <a:rPr sz="2175" dirty="0" smtClean="0"/>
              <a:t> cell-mediated </a:t>
            </a:r>
            <a:r>
              <a:rPr sz="2175" dirty="0"/>
              <a:t>immune </a:t>
            </a:r>
            <a:r>
              <a:rPr sz="2175" dirty="0" smtClean="0"/>
              <a:t>defenses. </a:t>
            </a:r>
            <a:endParaRPr sz="2175" dirty="0"/>
          </a:p>
          <a:p>
            <a:pPr marL="257175" lvl="0" indent="-257175" defTabSz="685800">
              <a:lnSpc>
                <a:spcPct val="110000"/>
              </a:lnSpc>
              <a:spcBef>
                <a:spcPts val="500"/>
              </a:spcBef>
              <a:defRPr sz="1800"/>
            </a:pPr>
            <a:r>
              <a:rPr sz="2175" dirty="0"/>
              <a:t>There are then many "opportunistic" fungi which cause infections </a:t>
            </a:r>
            <a:r>
              <a:rPr lang="lv-LV" sz="2175" dirty="0" smtClean="0"/>
              <a:t>to </a:t>
            </a:r>
            <a:r>
              <a:rPr sz="2175" dirty="0" smtClean="0"/>
              <a:t>patients </a:t>
            </a:r>
            <a:r>
              <a:rPr sz="2175" dirty="0"/>
              <a:t>whose normal </a:t>
            </a:r>
            <a:r>
              <a:rPr sz="2175" dirty="0" smtClean="0"/>
              <a:t>defense </a:t>
            </a:r>
            <a:r>
              <a:rPr sz="2175" dirty="0"/>
              <a:t>mechanisms are impaired. </a:t>
            </a:r>
            <a:br>
              <a:rPr sz="2175" dirty="0"/>
            </a:br>
            <a:endParaRPr sz="2175"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1457608" y="568867"/>
            <a:ext cx="6957587" cy="1143001"/>
          </a:xfrm>
          <a:prstGeom prst="rect">
            <a:avLst/>
          </a:prstGeom>
        </p:spPr>
        <p:txBody>
          <a:bodyPr lIns="0" tIns="0" rIns="0" bIns="0">
            <a:normAutofit/>
          </a:bodyPr>
          <a:lstStyle>
            <a:lvl1pPr defTabSz="832104">
              <a:defRPr sz="3549"/>
            </a:lvl1pPr>
          </a:lstStyle>
          <a:p>
            <a:pPr lvl="0">
              <a:defRPr sz="1800"/>
            </a:pPr>
            <a:r>
              <a:rPr sz="3400" dirty="0"/>
              <a:t>CLINICAL GROUPINGS FOR FUNGAL INFECTIONS</a:t>
            </a:r>
          </a:p>
        </p:txBody>
      </p:sp>
      <p:sp>
        <p:nvSpPr>
          <p:cNvPr id="74" name="Shape 74"/>
          <p:cNvSpPr>
            <a:spLocks noGrp="1"/>
          </p:cNvSpPr>
          <p:nvPr>
            <p:ph idx="1"/>
          </p:nvPr>
        </p:nvSpPr>
        <p:spPr>
          <a:xfrm>
            <a:off x="1222218" y="2006097"/>
            <a:ext cx="6957588" cy="4373563"/>
          </a:xfrm>
          <a:prstGeom prst="rect">
            <a:avLst/>
          </a:prstGeom>
        </p:spPr>
        <p:txBody>
          <a:bodyPr>
            <a:normAutofit lnSpcReduction="10000"/>
          </a:bodyPr>
          <a:lstStyle/>
          <a:p>
            <a:pPr marL="0" lvl="0" indent="0" algn="ctr" defTabSz="457200">
              <a:spcBef>
                <a:spcPts val="0"/>
              </a:spcBef>
              <a:buSzTx/>
              <a:buFontTx/>
              <a:buNone/>
              <a:defRPr sz="1800"/>
            </a:pPr>
            <a:endParaRPr sz="1700" b="1" dirty="0">
              <a:solidFill>
                <a:srgbClr val="122344"/>
              </a:solidFill>
              <a:latin typeface="Arial"/>
              <a:ea typeface="Arial"/>
              <a:cs typeface="Arial"/>
              <a:sym typeface="Arial"/>
            </a:endParaRPr>
          </a:p>
          <a:p>
            <a:pPr marL="0" lvl="0" indent="0" algn="ctr" defTabSz="457200">
              <a:spcBef>
                <a:spcPts val="0"/>
              </a:spcBef>
              <a:buSzTx/>
              <a:buFontTx/>
              <a:buNone/>
              <a:defRPr sz="1800"/>
            </a:pPr>
            <a:endParaRPr sz="1700" b="1" dirty="0">
              <a:solidFill>
                <a:srgbClr val="122344"/>
              </a:solidFill>
              <a:latin typeface="Arial"/>
              <a:ea typeface="Arial"/>
              <a:cs typeface="Arial"/>
              <a:sym typeface="Arial"/>
            </a:endParaRPr>
          </a:p>
          <a:p>
            <a:pPr marL="0" lvl="0" indent="0" algn="ctr" defTabSz="457200">
              <a:spcBef>
                <a:spcPts val="0"/>
              </a:spcBef>
              <a:buSzTx/>
              <a:buFontTx/>
              <a:buNone/>
              <a:defRPr sz="1800"/>
            </a:pPr>
            <a:r>
              <a:rPr sz="2000" dirty="0">
                <a:solidFill>
                  <a:srgbClr val="122344"/>
                </a:solidFill>
                <a:ea typeface="Arial"/>
                <a:cs typeface="Arial"/>
                <a:sym typeface="Arial"/>
              </a:rPr>
              <a:t>SKIN MYCOLOGY</a:t>
            </a:r>
          </a:p>
          <a:p>
            <a:pPr marL="0" lvl="0" indent="0" algn="ctr" defTabSz="457200">
              <a:spcBef>
                <a:spcPts val="0"/>
              </a:spcBef>
              <a:buSzTx/>
              <a:buFontTx/>
              <a:buNone/>
              <a:defRPr sz="1800"/>
            </a:pPr>
            <a:endParaRPr sz="2000" dirty="0">
              <a:solidFill>
                <a:srgbClr val="122344"/>
              </a:solidFill>
              <a:ea typeface="Arial"/>
              <a:cs typeface="Arial"/>
              <a:sym typeface="Arial"/>
            </a:endParaRPr>
          </a:p>
          <a:p>
            <a:pPr marL="0" lvl="0" indent="0" algn="ctr" defTabSz="457200">
              <a:spcBef>
                <a:spcPts val="0"/>
              </a:spcBef>
              <a:buSzTx/>
              <a:buFontTx/>
              <a:buNone/>
              <a:defRPr sz="1800"/>
            </a:pPr>
            <a:r>
              <a:rPr sz="3200" b="1" dirty="0">
                <a:solidFill>
                  <a:srgbClr val="122344"/>
                </a:solidFill>
                <a:ea typeface="Arial"/>
                <a:cs typeface="Arial"/>
                <a:sym typeface="Arial"/>
              </a:rPr>
              <a:t>Superficial Mycoses</a:t>
            </a:r>
          </a:p>
          <a:p>
            <a:pPr marL="0" lvl="0" indent="0" algn="ctr" defTabSz="457200">
              <a:spcBef>
                <a:spcPts val="0"/>
              </a:spcBef>
              <a:buSzTx/>
              <a:buFontTx/>
              <a:buNone/>
              <a:defRPr sz="1800"/>
            </a:pPr>
            <a:r>
              <a:rPr sz="2000" dirty="0">
                <a:solidFill>
                  <a:srgbClr val="122344"/>
                </a:solidFill>
                <a:ea typeface="Arial"/>
                <a:cs typeface="Arial"/>
                <a:sym typeface="Arial"/>
              </a:rPr>
              <a:t>Cutaneous Mycoses </a:t>
            </a:r>
          </a:p>
          <a:p>
            <a:pPr marL="0" lvl="0" indent="0" algn="ctr" defTabSz="457200">
              <a:spcBef>
                <a:spcPts val="0"/>
              </a:spcBef>
              <a:buSzTx/>
              <a:buFontTx/>
              <a:buNone/>
              <a:defRPr sz="1800"/>
            </a:pPr>
            <a:r>
              <a:rPr sz="2000" dirty="0">
                <a:solidFill>
                  <a:srgbClr val="122344"/>
                </a:solidFill>
                <a:ea typeface="Arial"/>
                <a:cs typeface="Arial"/>
                <a:sym typeface="Arial"/>
              </a:rPr>
              <a:t>Subcutaneous Mycoses</a:t>
            </a:r>
          </a:p>
          <a:p>
            <a:pPr marL="0" lvl="0" indent="0" algn="ctr" defTabSz="457200">
              <a:spcBef>
                <a:spcPts val="0"/>
              </a:spcBef>
              <a:buSzTx/>
              <a:buFontTx/>
              <a:buNone/>
              <a:defRPr sz="1800"/>
            </a:pPr>
            <a:endParaRPr sz="2000" dirty="0">
              <a:solidFill>
                <a:srgbClr val="122344"/>
              </a:solidFill>
              <a:ea typeface="Arial"/>
              <a:cs typeface="Arial"/>
              <a:sym typeface="Arial"/>
            </a:endParaRPr>
          </a:p>
          <a:p>
            <a:pPr marL="0" lvl="0" indent="0" algn="ctr" defTabSz="457200">
              <a:spcBef>
                <a:spcPts val="0"/>
              </a:spcBef>
              <a:buSzTx/>
              <a:buFontTx/>
              <a:buNone/>
              <a:defRPr sz="1800"/>
            </a:pPr>
            <a:r>
              <a:rPr sz="2000" dirty="0">
                <a:solidFill>
                  <a:srgbClr val="122344"/>
                </a:solidFill>
                <a:ea typeface="Arial"/>
                <a:cs typeface="Arial"/>
                <a:sym typeface="Arial"/>
              </a:rPr>
              <a:t>INFECTIOUS DISEASE MYCOLOGY</a:t>
            </a:r>
          </a:p>
          <a:p>
            <a:pPr marL="0" lvl="0" indent="0" algn="ctr" defTabSz="457200">
              <a:spcBef>
                <a:spcPts val="0"/>
              </a:spcBef>
              <a:buSzTx/>
              <a:buFontTx/>
              <a:buNone/>
              <a:defRPr sz="1800"/>
            </a:pPr>
            <a:endParaRPr sz="2000" dirty="0">
              <a:solidFill>
                <a:srgbClr val="122344"/>
              </a:solidFill>
              <a:ea typeface="Arial"/>
              <a:cs typeface="Arial"/>
              <a:sym typeface="Arial"/>
            </a:endParaRPr>
          </a:p>
          <a:p>
            <a:pPr marL="0" lvl="0" indent="0" algn="ctr" defTabSz="457200">
              <a:spcBef>
                <a:spcPts val="0"/>
              </a:spcBef>
              <a:buSzTx/>
              <a:buFontTx/>
              <a:buNone/>
              <a:defRPr sz="1800"/>
            </a:pPr>
            <a:r>
              <a:rPr sz="2000" dirty="0">
                <a:solidFill>
                  <a:srgbClr val="122344"/>
                </a:solidFill>
                <a:ea typeface="Arial"/>
                <a:cs typeface="Arial"/>
                <a:sym typeface="Arial"/>
              </a:rPr>
              <a:t>Dimorphic Systemic Mycoses </a:t>
            </a:r>
          </a:p>
          <a:p>
            <a:pPr marL="0" lvl="0" indent="0" algn="ctr" defTabSz="457200">
              <a:spcBef>
                <a:spcPts val="0"/>
              </a:spcBef>
              <a:buSzTx/>
              <a:buFontTx/>
              <a:buNone/>
              <a:defRPr sz="1800"/>
            </a:pPr>
            <a:r>
              <a:rPr sz="2000" dirty="0">
                <a:solidFill>
                  <a:srgbClr val="122344"/>
                </a:solidFill>
                <a:ea typeface="Arial"/>
                <a:cs typeface="Arial"/>
                <a:sym typeface="Arial"/>
              </a:rPr>
              <a:t>Opportunistic Systemic Mycoses</a:t>
            </a:r>
          </a:p>
          <a:p>
            <a:pPr lvl="0">
              <a:lnSpc>
                <a:spcPct val="80000"/>
              </a:lnSpc>
              <a:spcBef>
                <a:spcPts val="500"/>
              </a:spcBef>
              <a:buSzTx/>
              <a:buNone/>
              <a:defRPr sz="1800"/>
            </a:pPr>
            <a:endParaRPr sz="2400" dirty="0"/>
          </a:p>
          <a:p>
            <a:pPr lvl="0">
              <a:lnSpc>
                <a:spcPct val="80000"/>
              </a:lnSpc>
              <a:spcBef>
                <a:spcPts val="500"/>
              </a:spcBef>
              <a:buSzTx/>
              <a:buNone/>
              <a:defRPr sz="1800"/>
            </a:pPr>
            <a:r>
              <a:rPr sz="2400" dirty="0"/>
              <a:t/>
            </a:r>
            <a:br>
              <a:rPr sz="2400" dirty="0"/>
            </a:br>
            <a:endParaRP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745304" y="669377"/>
            <a:ext cx="6589199" cy="869712"/>
          </a:xfrm>
          <a:prstGeom prst="rect">
            <a:avLst/>
          </a:prstGeom>
        </p:spPr>
        <p:txBody>
          <a:bodyPr lIns="0" tIns="0" rIns="0" bIns="0">
            <a:normAutofit/>
          </a:bodyPr>
          <a:lstStyle/>
          <a:p>
            <a:pPr lvl="0">
              <a:defRPr sz="1800"/>
            </a:pPr>
            <a:r>
              <a:rPr sz="4000" dirty="0"/>
              <a:t>Dermatomycoses</a:t>
            </a:r>
          </a:p>
        </p:txBody>
      </p:sp>
      <p:sp>
        <p:nvSpPr>
          <p:cNvPr id="89" name="Shape 89"/>
          <p:cNvSpPr>
            <a:spLocks noGrp="1"/>
          </p:cNvSpPr>
          <p:nvPr>
            <p:ph idx="1"/>
          </p:nvPr>
        </p:nvSpPr>
        <p:spPr>
          <a:xfrm>
            <a:off x="1879042" y="1829208"/>
            <a:ext cx="6591985" cy="4276254"/>
          </a:xfrm>
          <a:prstGeom prst="rect">
            <a:avLst/>
          </a:prstGeom>
        </p:spPr>
        <p:txBody>
          <a:bodyPr>
            <a:normAutofit fontScale="85000" lnSpcReduction="10000"/>
          </a:bodyPr>
          <a:lstStyle/>
          <a:p>
            <a:pPr>
              <a:lnSpc>
                <a:spcPct val="110000"/>
              </a:lnSpc>
              <a:spcBef>
                <a:spcPts val="0"/>
              </a:spcBef>
              <a:defRPr sz="1800"/>
            </a:pPr>
            <a:r>
              <a:rPr sz="2000" dirty="0" smtClean="0">
                <a:ea typeface="Times"/>
                <a:cs typeface="Times"/>
                <a:sym typeface="Times"/>
              </a:rPr>
              <a:t>Superficial </a:t>
            </a:r>
            <a:r>
              <a:rPr sz="2000" dirty="0">
                <a:ea typeface="Times"/>
                <a:cs typeface="Times"/>
                <a:sym typeface="Times"/>
              </a:rPr>
              <a:t>fungal infections (dermatomycoses) are very common and occur throughout the world. </a:t>
            </a:r>
            <a:endParaRPr lang="lv-LV" sz="2000" dirty="0" smtClean="0">
              <a:ea typeface="Times"/>
              <a:cs typeface="Times"/>
              <a:sym typeface="Times"/>
            </a:endParaRPr>
          </a:p>
          <a:p>
            <a:pPr>
              <a:lnSpc>
                <a:spcPct val="110000"/>
              </a:lnSpc>
              <a:spcBef>
                <a:spcPts val="0"/>
              </a:spcBef>
              <a:defRPr sz="1800"/>
            </a:pPr>
            <a:endParaRPr lang="lv-LV" sz="2000" dirty="0" smtClean="0">
              <a:ea typeface="Times"/>
              <a:cs typeface="Times"/>
              <a:sym typeface="Times"/>
            </a:endParaRPr>
          </a:p>
          <a:p>
            <a:pPr>
              <a:lnSpc>
                <a:spcPct val="110000"/>
              </a:lnSpc>
              <a:spcBef>
                <a:spcPts val="0"/>
              </a:spcBef>
              <a:defRPr sz="1800"/>
            </a:pPr>
            <a:r>
              <a:rPr sz="2000" dirty="0" smtClean="0">
                <a:ea typeface="Times"/>
                <a:cs typeface="Times"/>
                <a:sym typeface="Times"/>
              </a:rPr>
              <a:t>Most </a:t>
            </a:r>
            <a:r>
              <a:rPr sz="2000" dirty="0">
                <a:ea typeface="Times"/>
                <a:cs typeface="Times"/>
                <a:sym typeface="Times"/>
              </a:rPr>
              <a:t>of these infections are caused by </a:t>
            </a:r>
            <a:r>
              <a:rPr sz="2000" dirty="0" err="1">
                <a:ea typeface="Times"/>
                <a:cs typeface="Times"/>
                <a:sym typeface="Times"/>
              </a:rPr>
              <a:t>dermatophytic</a:t>
            </a:r>
            <a:r>
              <a:rPr sz="2000" dirty="0">
                <a:ea typeface="Times"/>
                <a:cs typeface="Times"/>
                <a:sym typeface="Times"/>
              </a:rPr>
              <a:t> </a:t>
            </a:r>
            <a:r>
              <a:rPr sz="2000" dirty="0" err="1">
                <a:ea typeface="Times"/>
                <a:cs typeface="Times"/>
                <a:sym typeface="Times"/>
              </a:rPr>
              <a:t>moulds</a:t>
            </a:r>
            <a:r>
              <a:rPr sz="2000" dirty="0">
                <a:ea typeface="Times"/>
                <a:cs typeface="Times"/>
                <a:sym typeface="Times"/>
              </a:rPr>
              <a:t> (the terms </a:t>
            </a:r>
            <a:r>
              <a:rPr sz="2000" dirty="0" err="1">
                <a:ea typeface="Times"/>
                <a:cs typeface="Times"/>
                <a:sym typeface="Times"/>
              </a:rPr>
              <a:t>tinea</a:t>
            </a:r>
            <a:r>
              <a:rPr sz="2000" dirty="0">
                <a:ea typeface="Times"/>
                <a:cs typeface="Times"/>
                <a:sym typeface="Times"/>
              </a:rPr>
              <a:t> and ringworm are synonymous with dermatomycosis). </a:t>
            </a:r>
            <a:endParaRPr lang="lv-LV" sz="2000" dirty="0" smtClean="0">
              <a:ea typeface="Times"/>
              <a:cs typeface="Times"/>
              <a:sym typeface="Times"/>
            </a:endParaRPr>
          </a:p>
          <a:p>
            <a:pPr lvl="1">
              <a:lnSpc>
                <a:spcPct val="110000"/>
              </a:lnSpc>
              <a:spcBef>
                <a:spcPts val="0"/>
              </a:spcBef>
              <a:defRPr sz="1800"/>
            </a:pPr>
            <a:r>
              <a:rPr dirty="0" err="1" smtClean="0">
                <a:ea typeface="Times"/>
                <a:cs typeface="Times"/>
                <a:sym typeface="Times"/>
              </a:rPr>
              <a:t>Dermatophytic</a:t>
            </a:r>
            <a:r>
              <a:rPr dirty="0" smtClean="0">
                <a:ea typeface="Times"/>
                <a:cs typeface="Times"/>
                <a:sym typeface="Times"/>
              </a:rPr>
              <a:t> </a:t>
            </a:r>
            <a:r>
              <a:rPr dirty="0">
                <a:ea typeface="Times"/>
                <a:cs typeface="Times"/>
                <a:sym typeface="Times"/>
              </a:rPr>
              <a:t>infections are contagious diseases caused by either a human (</a:t>
            </a:r>
            <a:r>
              <a:rPr dirty="0" err="1">
                <a:ea typeface="Times"/>
                <a:cs typeface="Times"/>
                <a:sym typeface="Times"/>
              </a:rPr>
              <a:t>anthropophilic</a:t>
            </a:r>
            <a:r>
              <a:rPr dirty="0">
                <a:ea typeface="Times"/>
                <a:cs typeface="Times"/>
                <a:sym typeface="Times"/>
              </a:rPr>
              <a:t>) or animal (zoophilic) species of </a:t>
            </a:r>
            <a:r>
              <a:rPr dirty="0" err="1">
                <a:ea typeface="Times"/>
                <a:cs typeface="Times"/>
                <a:sym typeface="Times"/>
              </a:rPr>
              <a:t>dermatophyte</a:t>
            </a:r>
            <a:r>
              <a:rPr dirty="0">
                <a:ea typeface="Times"/>
                <a:cs typeface="Times"/>
                <a:sym typeface="Times"/>
              </a:rPr>
              <a:t> fungi. </a:t>
            </a:r>
          </a:p>
          <a:p>
            <a:pPr>
              <a:lnSpc>
                <a:spcPct val="110000"/>
              </a:lnSpc>
              <a:spcBef>
                <a:spcPts val="0"/>
              </a:spcBef>
              <a:defRPr sz="1800"/>
            </a:pPr>
            <a:endParaRPr sz="2000" dirty="0">
              <a:ea typeface="Times"/>
              <a:cs typeface="Times"/>
              <a:sym typeface="Times"/>
            </a:endParaRPr>
          </a:p>
          <a:p>
            <a:pPr>
              <a:lnSpc>
                <a:spcPct val="110000"/>
              </a:lnSpc>
              <a:spcBef>
                <a:spcPts val="0"/>
              </a:spcBef>
              <a:defRPr sz="1800"/>
            </a:pPr>
            <a:r>
              <a:rPr sz="2000" dirty="0">
                <a:ea typeface="Times"/>
                <a:cs typeface="Times"/>
                <a:sym typeface="Times"/>
              </a:rPr>
              <a:t>A second group of superficial infections is caused by yeasts. </a:t>
            </a:r>
            <a:endParaRPr lang="lv-LV" sz="2000" dirty="0" smtClean="0">
              <a:ea typeface="Times"/>
              <a:cs typeface="Times"/>
              <a:sym typeface="Times"/>
            </a:endParaRPr>
          </a:p>
          <a:p>
            <a:pPr lvl="1">
              <a:lnSpc>
                <a:spcPct val="110000"/>
              </a:lnSpc>
              <a:spcBef>
                <a:spcPts val="0"/>
              </a:spcBef>
              <a:defRPr sz="1800"/>
            </a:pPr>
            <a:r>
              <a:rPr dirty="0" smtClean="0">
                <a:ea typeface="Times"/>
                <a:cs typeface="Times"/>
                <a:sym typeface="Times"/>
              </a:rPr>
              <a:t>Candida </a:t>
            </a:r>
            <a:r>
              <a:rPr dirty="0">
                <a:ea typeface="Times"/>
                <a:cs typeface="Times"/>
                <a:sym typeface="Times"/>
              </a:rPr>
              <a:t>species cause infections of the mucous membranes, skin and fingernails (</a:t>
            </a:r>
            <a:r>
              <a:rPr dirty="0" smtClean="0">
                <a:ea typeface="Times"/>
                <a:cs typeface="Times"/>
                <a:sym typeface="Times"/>
              </a:rPr>
              <a:t>candidiasis) and</a:t>
            </a:r>
            <a:endParaRPr lang="lv-LV" dirty="0" smtClean="0">
              <a:ea typeface="Times"/>
              <a:cs typeface="Times"/>
              <a:sym typeface="Times"/>
            </a:endParaRPr>
          </a:p>
          <a:p>
            <a:pPr lvl="1">
              <a:lnSpc>
                <a:spcPct val="110000"/>
              </a:lnSpc>
              <a:spcBef>
                <a:spcPts val="0"/>
              </a:spcBef>
              <a:defRPr sz="1800"/>
            </a:pPr>
            <a:r>
              <a:rPr dirty="0" err="1" smtClean="0">
                <a:ea typeface="Times"/>
                <a:cs typeface="Times"/>
                <a:sym typeface="Times"/>
              </a:rPr>
              <a:t>Malassezia</a:t>
            </a:r>
            <a:r>
              <a:rPr dirty="0" smtClean="0">
                <a:ea typeface="Times"/>
                <a:cs typeface="Times"/>
                <a:sym typeface="Times"/>
              </a:rPr>
              <a:t> </a:t>
            </a:r>
            <a:r>
              <a:rPr dirty="0">
                <a:ea typeface="Times"/>
                <a:cs typeface="Times"/>
                <a:sym typeface="Times"/>
              </a:rPr>
              <a:t>furfur (</a:t>
            </a:r>
            <a:r>
              <a:rPr dirty="0" err="1">
                <a:ea typeface="Times"/>
                <a:cs typeface="Times"/>
                <a:sym typeface="Times"/>
              </a:rPr>
              <a:t>Pityrosporum</a:t>
            </a:r>
            <a:r>
              <a:rPr dirty="0">
                <a:ea typeface="Times"/>
                <a:cs typeface="Times"/>
                <a:sym typeface="Times"/>
              </a:rPr>
              <a:t> </a:t>
            </a:r>
            <a:r>
              <a:rPr dirty="0" err="1">
                <a:ea typeface="Times"/>
                <a:cs typeface="Times"/>
                <a:sym typeface="Times"/>
              </a:rPr>
              <a:t>orbiculare</a:t>
            </a:r>
            <a:r>
              <a:rPr dirty="0">
                <a:ea typeface="Times"/>
                <a:cs typeface="Times"/>
                <a:sym typeface="Times"/>
              </a:rPr>
              <a:t>) infects the skin, usually the trunk (</a:t>
            </a:r>
            <a:r>
              <a:rPr dirty="0" err="1">
                <a:ea typeface="Times"/>
                <a:cs typeface="Times"/>
                <a:sym typeface="Times"/>
              </a:rPr>
              <a:t>pityriasis</a:t>
            </a:r>
            <a:r>
              <a:rPr dirty="0">
                <a:ea typeface="Times"/>
                <a:cs typeface="Times"/>
                <a:sym typeface="Times"/>
              </a:rPr>
              <a:t> </a:t>
            </a:r>
            <a:r>
              <a:rPr dirty="0" err="1">
                <a:ea typeface="Times"/>
                <a:cs typeface="Times"/>
                <a:sym typeface="Times"/>
              </a:rPr>
              <a:t>versicolor</a:t>
            </a:r>
            <a:r>
              <a:rPr dirty="0">
                <a:ea typeface="Times"/>
                <a:cs typeface="Times"/>
                <a:sym typeface="Times"/>
              </a:rPr>
              <a:t>). </a:t>
            </a:r>
            <a:endParaRPr lang="lv-LV" dirty="0" smtClean="0">
              <a:ea typeface="Times"/>
              <a:cs typeface="Times"/>
              <a:sym typeface="Times"/>
            </a:endParaRPr>
          </a:p>
          <a:p>
            <a:pPr>
              <a:lnSpc>
                <a:spcPct val="110000"/>
              </a:lnSpc>
              <a:spcBef>
                <a:spcPts val="0"/>
              </a:spcBef>
              <a:defRPr sz="1800"/>
            </a:pPr>
            <a:r>
              <a:rPr dirty="0" smtClean="0">
                <a:ea typeface="Times"/>
                <a:cs typeface="Times"/>
                <a:sym typeface="Times"/>
              </a:rPr>
              <a:t>Both </a:t>
            </a:r>
            <a:r>
              <a:rPr dirty="0">
                <a:ea typeface="Times"/>
                <a:cs typeface="Times"/>
                <a:sym typeface="Times"/>
              </a:rPr>
              <a:t>organisms </a:t>
            </a:r>
            <a:r>
              <a:rPr dirty="0" smtClean="0">
                <a:ea typeface="Times"/>
                <a:cs typeface="Times"/>
                <a:sym typeface="Times"/>
              </a:rPr>
              <a:t>are</a:t>
            </a:r>
            <a:r>
              <a:rPr lang="lv-LV" dirty="0" smtClean="0">
                <a:ea typeface="Times"/>
                <a:cs typeface="Times"/>
                <a:sym typeface="Times"/>
              </a:rPr>
              <a:t> considered to be</a:t>
            </a:r>
            <a:r>
              <a:rPr dirty="0" smtClean="0">
                <a:ea typeface="Times"/>
                <a:cs typeface="Times"/>
                <a:sym typeface="Times"/>
              </a:rPr>
              <a:t> </a:t>
            </a:r>
            <a:r>
              <a:rPr dirty="0">
                <a:ea typeface="Times"/>
                <a:cs typeface="Times"/>
                <a:sym typeface="Times"/>
              </a:rPr>
              <a:t>commensals of humans.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745304" y="669377"/>
            <a:ext cx="6589199" cy="869712"/>
          </a:xfrm>
          <a:prstGeom prst="rect">
            <a:avLst/>
          </a:prstGeom>
        </p:spPr>
        <p:txBody>
          <a:bodyPr lIns="0" tIns="0" rIns="0" bIns="0">
            <a:normAutofit/>
          </a:bodyPr>
          <a:lstStyle/>
          <a:p>
            <a:pPr lvl="0">
              <a:defRPr sz="1800"/>
            </a:pPr>
            <a:r>
              <a:rPr sz="4000" dirty="0"/>
              <a:t>Dermatomycoses</a:t>
            </a:r>
          </a:p>
        </p:txBody>
      </p:sp>
      <p:sp>
        <p:nvSpPr>
          <p:cNvPr id="89" name="Shape 89"/>
          <p:cNvSpPr>
            <a:spLocks noGrp="1"/>
          </p:cNvSpPr>
          <p:nvPr>
            <p:ph idx="1"/>
          </p:nvPr>
        </p:nvSpPr>
        <p:spPr>
          <a:xfrm>
            <a:off x="1906202" y="1950658"/>
            <a:ext cx="6591985" cy="4276254"/>
          </a:xfrm>
          <a:prstGeom prst="rect">
            <a:avLst/>
          </a:prstGeom>
        </p:spPr>
        <p:txBody>
          <a:bodyPr>
            <a:normAutofit fontScale="92500" lnSpcReduction="10000"/>
          </a:bodyPr>
          <a:lstStyle/>
          <a:p>
            <a:pPr>
              <a:lnSpc>
                <a:spcPct val="110000"/>
              </a:lnSpc>
              <a:spcBef>
                <a:spcPts val="0"/>
              </a:spcBef>
              <a:defRPr sz="1800"/>
            </a:pPr>
            <a:r>
              <a:rPr lang="en-US" sz="2000" dirty="0" smtClean="0">
                <a:ea typeface="Times"/>
                <a:cs typeface="Times"/>
                <a:sym typeface="Times"/>
              </a:rPr>
              <a:t>The </a:t>
            </a:r>
            <a:r>
              <a:rPr lang="en-US" sz="2000" dirty="0">
                <a:ea typeface="Times"/>
                <a:cs typeface="Times"/>
                <a:sym typeface="Times"/>
              </a:rPr>
              <a:t>organisms are transmitted by either </a:t>
            </a:r>
            <a:endParaRPr lang="en-US" sz="2000" dirty="0" smtClean="0">
              <a:ea typeface="Times"/>
              <a:cs typeface="Times"/>
              <a:sym typeface="Times"/>
            </a:endParaRPr>
          </a:p>
          <a:p>
            <a:pPr marL="0" indent="0">
              <a:lnSpc>
                <a:spcPct val="110000"/>
              </a:lnSpc>
              <a:spcBef>
                <a:spcPts val="0"/>
              </a:spcBef>
              <a:buNone/>
              <a:defRPr sz="1800"/>
            </a:pPr>
            <a:endParaRPr lang="lv-LV" sz="900" dirty="0" smtClean="0">
              <a:ea typeface="Times"/>
              <a:cs typeface="Times"/>
              <a:sym typeface="Times"/>
            </a:endParaRPr>
          </a:p>
          <a:p>
            <a:pPr lvl="1">
              <a:lnSpc>
                <a:spcPct val="110000"/>
              </a:lnSpc>
              <a:spcBef>
                <a:spcPts val="0"/>
              </a:spcBef>
              <a:defRPr sz="1800"/>
            </a:pPr>
            <a:r>
              <a:rPr lang="en-US" dirty="0" smtClean="0">
                <a:ea typeface="Times"/>
                <a:cs typeface="Times"/>
                <a:sym typeface="Times"/>
              </a:rPr>
              <a:t>direct </a:t>
            </a:r>
            <a:r>
              <a:rPr lang="en-US" dirty="0">
                <a:ea typeface="Times"/>
                <a:cs typeface="Times"/>
                <a:sym typeface="Times"/>
              </a:rPr>
              <a:t>contact with infected host (human or animal) or </a:t>
            </a:r>
          </a:p>
          <a:p>
            <a:pPr lvl="1">
              <a:lnSpc>
                <a:spcPct val="110000"/>
              </a:lnSpc>
              <a:spcBef>
                <a:spcPts val="0"/>
              </a:spcBef>
              <a:defRPr sz="1800"/>
            </a:pPr>
            <a:r>
              <a:rPr lang="en-US" dirty="0">
                <a:ea typeface="Times"/>
                <a:cs typeface="Times"/>
                <a:sym typeface="Times"/>
              </a:rPr>
              <a:t>by direct or indirect contact with infected exfoliated skin or hair in combs, hair brushes, clothing, theatre seats, furniture,  caps, towels, bed linens, hotel rugs, locker room floors etc.</a:t>
            </a:r>
          </a:p>
          <a:p>
            <a:pPr>
              <a:lnSpc>
                <a:spcPct val="110000"/>
              </a:lnSpc>
              <a:spcBef>
                <a:spcPts val="0"/>
              </a:spcBef>
              <a:defRPr sz="1800"/>
            </a:pPr>
            <a:endParaRPr sz="2000" dirty="0">
              <a:ea typeface="Times"/>
              <a:cs typeface="Times"/>
              <a:sym typeface="Times"/>
            </a:endParaRPr>
          </a:p>
          <a:p>
            <a:pPr>
              <a:lnSpc>
                <a:spcPct val="110000"/>
              </a:lnSpc>
              <a:spcBef>
                <a:spcPts val="0"/>
              </a:spcBef>
              <a:defRPr sz="1800"/>
            </a:pPr>
            <a:r>
              <a:rPr lang="en-US" sz="2000" dirty="0">
                <a:ea typeface="Times"/>
                <a:cs typeface="Times"/>
                <a:sym typeface="Times"/>
              </a:rPr>
              <a:t>Depending on the species the organism may be viable in the environment for up to 15 </a:t>
            </a:r>
            <a:r>
              <a:rPr lang="en-US" sz="2000" dirty="0" smtClean="0">
                <a:ea typeface="Times"/>
                <a:cs typeface="Times"/>
                <a:sym typeface="Times"/>
              </a:rPr>
              <a:t>months</a:t>
            </a:r>
            <a:r>
              <a:rPr lang="lv-LV" sz="2000" dirty="0" smtClean="0">
                <a:ea typeface="Times"/>
                <a:cs typeface="Times"/>
                <a:sym typeface="Times"/>
              </a:rPr>
              <a:t>,</a:t>
            </a:r>
            <a:r>
              <a:rPr lang="en-US" sz="2000" dirty="0" smtClean="0">
                <a:ea typeface="Times"/>
                <a:cs typeface="Times"/>
                <a:sym typeface="Times"/>
              </a:rPr>
              <a:t> </a:t>
            </a:r>
            <a:endParaRPr lang="en-US" sz="2000" dirty="0">
              <a:ea typeface="Times"/>
              <a:cs typeface="Times"/>
              <a:sym typeface="Times"/>
            </a:endParaRPr>
          </a:p>
          <a:p>
            <a:pPr>
              <a:lnSpc>
                <a:spcPct val="110000"/>
              </a:lnSpc>
              <a:spcBef>
                <a:spcPts val="0"/>
              </a:spcBef>
              <a:defRPr sz="1800"/>
            </a:pPr>
            <a:r>
              <a:rPr lang="en-US" sz="2000" dirty="0">
                <a:ea typeface="Times"/>
                <a:cs typeface="Times"/>
                <a:sym typeface="Times"/>
              </a:rPr>
              <a:t>There is an increased susceptibility to </a:t>
            </a:r>
            <a:r>
              <a:rPr lang="en-US" sz="2000" dirty="0" smtClean="0">
                <a:ea typeface="Times"/>
                <a:cs typeface="Times"/>
                <a:sym typeface="Times"/>
              </a:rPr>
              <a:t>infection </a:t>
            </a:r>
            <a:r>
              <a:rPr lang="en-US" sz="2000" dirty="0">
                <a:ea typeface="Times"/>
                <a:cs typeface="Times"/>
                <a:sym typeface="Times"/>
              </a:rPr>
              <a:t>when there is a preexisting injury to the skin such as scratches, scares, burns, excessive temperature and </a:t>
            </a:r>
            <a:r>
              <a:rPr lang="en-US" sz="2000" dirty="0" smtClean="0">
                <a:ea typeface="Times"/>
                <a:cs typeface="Times"/>
                <a:sym typeface="Times"/>
              </a:rPr>
              <a:t>humidity</a:t>
            </a:r>
            <a:r>
              <a:rPr lang="lv-LV" sz="2000" dirty="0" smtClean="0">
                <a:ea typeface="Times"/>
                <a:cs typeface="Times"/>
                <a:sym typeface="Times"/>
              </a:rPr>
              <a:t>.</a:t>
            </a:r>
            <a:r>
              <a:rPr lang="en-US" sz="2000" dirty="0" smtClean="0">
                <a:ea typeface="Times"/>
                <a:cs typeface="Times"/>
                <a:sym typeface="Times"/>
              </a:rPr>
              <a:t> </a:t>
            </a:r>
            <a:endParaRPr lang="en-US" sz="2000" dirty="0">
              <a:ea typeface="Times"/>
              <a:cs typeface="Times"/>
              <a:sym typeface="Time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816" y="257808"/>
            <a:ext cx="1175374" cy="1159831"/>
          </a:xfrm>
          <a:prstGeom prst="rect">
            <a:avLst/>
          </a:prstGeom>
        </p:spPr>
      </p:pic>
    </p:spTree>
    <p:extLst>
      <p:ext uri="{BB962C8B-B14F-4D97-AF65-F5344CB8AC3E}">
        <p14:creationId xmlns:p14="http://schemas.microsoft.com/office/powerpoint/2010/main" val="410852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934</TotalTime>
  <Words>3282</Words>
  <Application>Microsoft Office PowerPoint</Application>
  <PresentationFormat>On-screen Show (4:3)</PresentationFormat>
  <Paragraphs>536</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Wisp</vt:lpstr>
      <vt:lpstr> About OMICS Group</vt:lpstr>
      <vt:lpstr>OMICS International Conferences</vt:lpstr>
      <vt:lpstr> Fungal diseases of the scalp skin in the Trichologist practice.</vt:lpstr>
      <vt:lpstr>Definition of fungi </vt:lpstr>
      <vt:lpstr>FUNGAL PATHOGENICITY</vt:lpstr>
      <vt:lpstr>FUNGAL PATHOGENICITY</vt:lpstr>
      <vt:lpstr>CLINICAL GROUPINGS FOR FUNGAL INFECTIONS</vt:lpstr>
      <vt:lpstr>Dermatomycoses</vt:lpstr>
      <vt:lpstr>Dermatomycoses</vt:lpstr>
      <vt:lpstr>Dermatophytes</vt:lpstr>
      <vt:lpstr>Dermatophytes</vt:lpstr>
      <vt:lpstr>Dermatophytes</vt:lpstr>
      <vt:lpstr>Geophilic , zoophilic dermatophytes</vt:lpstr>
      <vt:lpstr>Antropophilic dermatophytes</vt:lpstr>
      <vt:lpstr>Dermatophytes</vt:lpstr>
      <vt:lpstr>Tinea capitis</vt:lpstr>
      <vt:lpstr>Ectothrix and Endothrix</vt:lpstr>
      <vt:lpstr>Tinea capitis</vt:lpstr>
      <vt:lpstr>Microsporum</vt:lpstr>
      <vt:lpstr>Fungal hyphae and yeast cells of Trichophyton rubrum seen on the stratum corneum of tinea capitis. Periodic acid-Schiff stain, magnification 250X. Medscape</vt:lpstr>
      <vt:lpstr>Photomicrograph depicting an endoectothrix invasion of a hair shaft by Microsporum audouinii. Intrapilary hyphae and spores around the hair shaft are seen (hematoxylin and eosin stain with Periodic acid-Schiff counterstain, magnification X 250). Medscape</vt:lpstr>
      <vt:lpstr>Tinea capitis</vt:lpstr>
      <vt:lpstr>Tinea capitis</vt:lpstr>
      <vt:lpstr>Favus (tinea favosa)</vt:lpstr>
      <vt:lpstr>Candidiasis</vt:lpstr>
      <vt:lpstr>Malassezia spp.</vt:lpstr>
      <vt:lpstr>The yeast genus Malassezia</vt:lpstr>
      <vt:lpstr>The yeast genus Malassezia</vt:lpstr>
      <vt:lpstr>The yeast genus Malassezia</vt:lpstr>
      <vt:lpstr>Tinea versicolor</vt:lpstr>
      <vt:lpstr>Seborrhoeic deramtitis</vt:lpstr>
      <vt:lpstr>Malassezia-related  Skin Diseases</vt:lpstr>
      <vt:lpstr>Treatment</vt:lpstr>
      <vt:lpstr> Lab</vt:lpstr>
      <vt:lpstr>Laboratory Specimen  Processing</vt:lpstr>
      <vt:lpstr>Specimen Collection</vt:lpstr>
      <vt:lpstr>Direct Examination</vt:lpstr>
      <vt:lpstr>Culture</vt:lpstr>
      <vt:lpstr>PowerPoint Presentation</vt:lpstr>
      <vt:lpstr>PowerPoint Presentation</vt:lpstr>
      <vt:lpstr>PowerPoint Presentation</vt:lpstr>
      <vt:lpstr>PowerPoint Presentation</vt:lpstr>
      <vt:lpstr>PowerPoint Presentation</vt:lpstr>
      <vt:lpstr>Research</vt:lpstr>
      <vt:lpstr>Research</vt:lpstr>
      <vt:lpstr>Research</vt:lpstr>
      <vt:lpstr>Facts</vt:lpstr>
      <vt:lpstr>Conclusions</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Fungal diseases of the scalp skin in the trichologist practice.</dc:title>
  <dc:creator>Syeda Aeliya Fatima Zaidi</dc:creator>
  <cp:lastModifiedBy>Alisha Williams</cp:lastModifiedBy>
  <cp:revision>57</cp:revision>
  <dcterms:modified xsi:type="dcterms:W3CDTF">2015-08-11T07:43:07Z</dcterms:modified>
</cp:coreProperties>
</file>