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71" r:id="rId11"/>
    <p:sldId id="270" r:id="rId12"/>
    <p:sldId id="275" r:id="rId13"/>
    <p:sldId id="272" r:id="rId14"/>
    <p:sldId id="276" r:id="rId15"/>
    <p:sldId id="277" r:id="rId16"/>
    <p:sldId id="278" r:id="rId17"/>
    <p:sldId id="280" r:id="rId18"/>
    <p:sldId id="281" r:id="rId19"/>
    <p:sldId id="282" r:id="rId20"/>
    <p:sldId id="284" r:id="rId21"/>
    <p:sldId id="285" r:id="rId22"/>
    <p:sldId id="286" r:id="rId23"/>
    <p:sldId id="289" r:id="rId24"/>
    <p:sldId id="290" r:id="rId25"/>
    <p:sldId id="297" r:id="rId26"/>
    <p:sldId id="298" r:id="rId27"/>
    <p:sldId id="299" r:id="rId28"/>
    <p:sldId id="296" r:id="rId29"/>
    <p:sldId id="29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086" autoAdjust="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esktop\Lahaie\experimental%20method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pollution%20control\FIG.ELECTROLYSE%20SAWDUS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r&#233;daction%20th&#232;se\excell%20chaP%20III\&#233;lectrolyse%20ph&#233;nol%20avec%20et%20sans%20charbon%20mg%20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pollution%20control\Fig.%20electrolyse%20charb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pollution%20control\Fig.%20electrolyse%20charb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pollution%20control\FIG.ELECTROLYSE%20SAWDUS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article%203\figures%20%20articles\Fig.6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article%203\cycles%20adsorption%20R&#233;g&#233;n&#233;ration%20ph&#233;no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esktop\Lahaie\experimental%20metho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r&#233;daction%20th&#232;se\excell%20chaP%20III\etude%20cin&#233;tique%20ph&#233;nol%20Charb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r&#233;daction%20th&#232;se\excell%20chaP%20III\etude%20cin&#233;tique%20ph&#233;nol%20Charb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fig1-b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r&#233;daction%20th&#232;se\excell%20chaP%20III\cin&#233;tique%20d'adsorptin%20ph&#233;nol%20sciu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r&#233;daction%20th&#232;se\excell%20chaP%20III\cin&#233;tique%20d&#233;srption%20ph&#233;nol%20sciu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r&#233;daction%20th&#232;se\excell%20chaP%20III\cin&#233;tique%20d&#233;srption%20ph&#233;nol%20sciur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r&#233;sultats%20importants%20Th&#232;se\r&#233;sultats%20ph&#233;nol\d&#233;sorption%20multiple%20charbon%20acti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b="1" i="0" u="none" strike="noStrike" baseline="0" dirty="0"/>
              <a:t>Desorption kinetic </a:t>
            </a:r>
            <a:r>
              <a:rPr lang="en-US" sz="1200" b="1" i="0" u="none" strike="noStrike" baseline="0" dirty="0" smtClean="0"/>
              <a:t>of phenol adsorbed </a:t>
            </a:r>
            <a:endParaRPr lang="fr-FR" sz="1200" dirty="0"/>
          </a:p>
        </c:rich>
      </c:tx>
      <c:layout>
        <c:manualLayout>
          <c:xMode val="edge"/>
          <c:yMode val="edge"/>
          <c:x val="0.16824183753795893"/>
          <c:y val="0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og"/>
          </c:trendline>
          <c:trendline>
            <c:trendlineType val="log"/>
          </c:trendline>
          <c:trendline>
            <c:trendlineType val="poly"/>
            <c:order val="6"/>
          </c:trendline>
          <c:xVal>
            <c:numRef>
              <c:f>Feuil1!$A$1:$A$5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Feuil1!$B$1:$B$5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25</c:v>
                </c:pt>
                <c:pt idx="3">
                  <c:v>30</c:v>
                </c:pt>
                <c:pt idx="4">
                  <c:v>30</c:v>
                </c:pt>
              </c:numCache>
            </c:numRef>
          </c:yVal>
        </c:ser>
        <c:axId val="48695936"/>
        <c:axId val="48734976"/>
      </c:scatterChart>
      <c:valAx>
        <c:axId val="48695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Time (min)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8734976"/>
        <c:crosses val="autoZero"/>
        <c:crossBetween val="midCat"/>
      </c:valAx>
      <c:valAx>
        <c:axId val="487349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 smtClean="0"/>
                  <a:t>Desorption</a:t>
                </a:r>
                <a:r>
                  <a:rPr lang="fr-FR" dirty="0" smtClean="0"/>
                  <a:t> rate (%)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5.9508190576151802E-2"/>
              <c:y val="0.28580240726445844"/>
            </c:manualLayout>
          </c:layout>
        </c:title>
        <c:numFmt formatCode="General" sourceLinked="1"/>
        <c:majorTickMark val="none"/>
        <c:tickLblPos val="nextTo"/>
        <c:crossAx val="48695936"/>
        <c:crosses val="autoZero"/>
        <c:crossBetween val="midCat"/>
      </c:valAx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lineMarker"/>
        <c:ser>
          <c:idx val="0"/>
          <c:order val="0"/>
          <c:tx>
            <c:v>with sawdust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Feuil1!$A$3:$A$8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Feuil1!$B$3:$B$8</c:f>
              <c:numCache>
                <c:formatCode>General</c:formatCode>
                <c:ptCount val="6"/>
                <c:pt idx="0">
                  <c:v>29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  <c:pt idx="4">
                  <c:v>1.6</c:v>
                </c:pt>
                <c:pt idx="5">
                  <c:v>0</c:v>
                </c:pt>
              </c:numCache>
            </c:numRef>
          </c:yVal>
        </c:ser>
        <c:ser>
          <c:idx val="1"/>
          <c:order val="1"/>
          <c:tx>
            <c:v>without sawdust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Feuil1!$D$3:$D$8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Feuil1!$E$3:$E$8</c:f>
              <c:numCache>
                <c:formatCode>General</c:formatCode>
                <c:ptCount val="6"/>
                <c:pt idx="0">
                  <c:v>29</c:v>
                </c:pt>
                <c:pt idx="1">
                  <c:v>15</c:v>
                </c:pt>
                <c:pt idx="2">
                  <c:v>5</c:v>
                </c:pt>
                <c:pt idx="3">
                  <c:v>0.60000000000000064</c:v>
                </c:pt>
                <c:pt idx="4">
                  <c:v>0.1</c:v>
                </c:pt>
                <c:pt idx="5">
                  <c:v>0</c:v>
                </c:pt>
              </c:numCache>
            </c:numRef>
          </c:yVal>
        </c:ser>
        <c:axId val="61709312"/>
        <c:axId val="62322176"/>
      </c:scatterChart>
      <c:valAx>
        <c:axId val="6170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>
                    <a:latin typeface="Times New Roman" pitchFamily="18" charset="0"/>
                    <a:cs typeface="Times New Roman" pitchFamily="18" charset="0"/>
                  </a:rPr>
                  <a:t>Electrolysis time (min)</a:t>
                </a:r>
              </a:p>
            </c:rich>
          </c:tx>
          <c:layout/>
        </c:title>
        <c:numFmt formatCode="General" sourceLinked="1"/>
        <c:majorTickMark val="cross"/>
        <c:tickLblPos val="nextTo"/>
        <c:crossAx val="62322176"/>
        <c:crosses val="autoZero"/>
        <c:crossBetween val="midCat"/>
      </c:valAx>
      <c:valAx>
        <c:axId val="623221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>
                    <a:latin typeface="Times New Roman" pitchFamily="18" charset="0"/>
                    <a:cs typeface="Times New Roman" pitchFamily="18" charset="0"/>
                  </a:rPr>
                  <a:t>[Phenol]</a:t>
                </a:r>
                <a:r>
                  <a:rPr lang="fr-FR" sz="1200" baseline="0">
                    <a:latin typeface="Times New Roman" pitchFamily="18" charset="0"/>
                    <a:cs typeface="Times New Roman" pitchFamily="18" charset="0"/>
                  </a:rPr>
                  <a:t> (mg/L)</a:t>
                </a:r>
                <a:endParaRPr lang="fr-FR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cross"/>
        <c:tickLblPos val="nextTo"/>
        <c:crossAx val="61709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53561105372878"/>
          <c:y val="0.53432859057726256"/>
          <c:w val="0.26446438894627394"/>
          <c:h val="0.15681549547654908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Feuil1!$H$3:$H$9</c:f>
              <c:numCache>
                <c:formatCode>General</c:formatCode>
                <c:ptCount val="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</c:numCache>
            </c:numRef>
          </c:xVal>
          <c:yVal>
            <c:numRef>
              <c:f>Feuil1!$I$3:$I$9</c:f>
              <c:numCache>
                <c:formatCode>General</c:formatCode>
                <c:ptCount val="7"/>
                <c:pt idx="0">
                  <c:v>0</c:v>
                </c:pt>
                <c:pt idx="1">
                  <c:v>13.175400000000026</c:v>
                </c:pt>
                <c:pt idx="2">
                  <c:v>26.350799999999989</c:v>
                </c:pt>
                <c:pt idx="3">
                  <c:v>30.115200000000005</c:v>
                </c:pt>
                <c:pt idx="4">
                  <c:v>18.822000000000003</c:v>
                </c:pt>
                <c:pt idx="5">
                  <c:v>0.75288000000000732</c:v>
                </c:pt>
              </c:numCache>
            </c:numRef>
          </c:yVal>
        </c:ser>
        <c:axId val="62370560"/>
        <c:axId val="62372864"/>
      </c:scatterChart>
      <c:valAx>
        <c:axId val="62370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Electrolysis</a:t>
                </a:r>
                <a:r>
                  <a:rPr lang="en-US" baseline="0" noProof="0" dirty="0" smtClean="0">
                    <a:latin typeface="Times New Roman" pitchFamily="18" charset="0"/>
                    <a:cs typeface="Times New Roman" pitchFamily="18" charset="0"/>
                  </a:rPr>
                  <a:t> time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2865903561195042"/>
              <c:y val="0.79463745268384856"/>
            </c:manualLayout>
          </c:layout>
        </c:title>
        <c:numFmt formatCode="General" sourceLinked="1"/>
        <c:tickLblPos val="nextTo"/>
        <c:crossAx val="62372864"/>
        <c:crosses val="autoZero"/>
        <c:crossBetween val="midCat"/>
      </c:valAx>
      <c:valAx>
        <c:axId val="623728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>
                    <a:latin typeface="Times New Roman" pitchFamily="18" charset="0"/>
                    <a:cs typeface="Times New Roman" pitchFamily="18" charset="0"/>
                  </a:rPr>
                  <a:t>[Benzoquinone](mg/L)</a:t>
                </a:r>
              </a:p>
            </c:rich>
          </c:tx>
          <c:layout>
            <c:manualLayout>
              <c:xMode val="edge"/>
              <c:yMode val="edge"/>
              <c:x val="4.656052067793718E-2"/>
              <c:y val="7.5385433738132616E-3"/>
            </c:manualLayout>
          </c:layout>
        </c:title>
        <c:numFmt formatCode="General" sourceLinked="1"/>
        <c:tickLblPos val="nextTo"/>
        <c:crossAx val="62370560"/>
        <c:crosses val="autoZero"/>
        <c:crossBetween val="midCat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lineMarker"/>
        <c:ser>
          <c:idx val="0"/>
          <c:order val="0"/>
          <c:tx>
            <c:v>with activated carbon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E824E8"/>
              </a:solidFill>
              <a:ln>
                <a:solidFill>
                  <a:srgbClr val="E824E8"/>
                </a:solidFill>
              </a:ln>
            </c:spPr>
          </c:marker>
          <c:xVal>
            <c:numRef>
              <c:f>Feuil1!$A$3:$A$10</c:f>
              <c:numCache>
                <c:formatCode>General</c:formatCode>
                <c:ptCount val="8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  <c:pt idx="6">
                  <c:v>300</c:v>
                </c:pt>
                <c:pt idx="7">
                  <c:v>360</c:v>
                </c:pt>
              </c:numCache>
            </c:numRef>
          </c:xVal>
          <c:yVal>
            <c:numRef>
              <c:f>Feuil1!$B$3:$B$10</c:f>
              <c:numCache>
                <c:formatCode>General</c:formatCode>
                <c:ptCount val="8"/>
                <c:pt idx="0">
                  <c:v>1985</c:v>
                </c:pt>
                <c:pt idx="1">
                  <c:v>1882</c:v>
                </c:pt>
                <c:pt idx="2">
                  <c:v>1317.5</c:v>
                </c:pt>
                <c:pt idx="3">
                  <c:v>414.1</c:v>
                </c:pt>
                <c:pt idx="4">
                  <c:v>56.5</c:v>
                </c:pt>
                <c:pt idx="5">
                  <c:v>0.5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</c:ser>
        <c:ser>
          <c:idx val="1"/>
          <c:order val="1"/>
          <c:tx>
            <c:v>without activated carbon</c:v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Feuil1!$D$3:$D$8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</c:numCache>
            </c:numRef>
          </c:xVal>
          <c:yVal>
            <c:numRef>
              <c:f>Feuil1!$E$3:$E$8</c:f>
              <c:numCache>
                <c:formatCode>General</c:formatCode>
                <c:ptCount val="6"/>
                <c:pt idx="0">
                  <c:v>1985</c:v>
                </c:pt>
                <c:pt idx="1">
                  <c:v>1411.6</c:v>
                </c:pt>
                <c:pt idx="2">
                  <c:v>677.6</c:v>
                </c:pt>
                <c:pt idx="3">
                  <c:v>188.2</c:v>
                </c:pt>
                <c:pt idx="4">
                  <c:v>15</c:v>
                </c:pt>
                <c:pt idx="5">
                  <c:v>0</c:v>
                </c:pt>
              </c:numCache>
            </c:numRef>
          </c:yVal>
        </c:ser>
        <c:axId val="62802560"/>
        <c:axId val="62817408"/>
      </c:scatterChart>
      <c:valAx>
        <c:axId val="62802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 dirty="0" err="1">
                    <a:latin typeface="Times New Roman" pitchFamily="18" charset="0"/>
                    <a:cs typeface="Times New Roman" pitchFamily="18" charset="0"/>
                  </a:rPr>
                  <a:t>Electrolysis</a:t>
                </a:r>
                <a:r>
                  <a:rPr lang="fr-FR" sz="1200" baseline="0" dirty="0">
                    <a:latin typeface="Times New Roman" pitchFamily="18" charset="0"/>
                    <a:cs typeface="Times New Roman" pitchFamily="18" charset="0"/>
                  </a:rPr>
                  <a:t> time (min)</a:t>
                </a:r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cross"/>
        <c:tickLblPos val="nextTo"/>
        <c:crossAx val="62817408"/>
        <c:crosses val="autoZero"/>
        <c:crossBetween val="midCat"/>
      </c:valAx>
      <c:valAx>
        <c:axId val="628174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fr-FR" sz="1200" dirty="0" err="1">
                    <a:latin typeface="Times New Roman" pitchFamily="18" charset="0"/>
                    <a:cs typeface="Times New Roman" pitchFamily="18" charset="0"/>
                  </a:rPr>
                  <a:t>Phenol</a:t>
                </a:r>
                <a:r>
                  <a:rPr lang="fr-FR" sz="12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fr-FR" sz="1200" baseline="0" dirty="0">
                    <a:latin typeface="Times New Roman" pitchFamily="18" charset="0"/>
                    <a:cs typeface="Times New Roman" pitchFamily="18" charset="0"/>
                  </a:rPr>
                  <a:t> (mg/L</a:t>
                </a:r>
                <a:r>
                  <a:rPr lang="fr-FR" baseline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cross"/>
        <c:tickLblPos val="nextTo"/>
        <c:crossAx val="62802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7145975503062132"/>
          <c:y val="0.54591243802858191"/>
          <c:w val="0.33131802274715816"/>
          <c:h val="0.16743438320210047"/>
        </c:manualLayout>
      </c:layout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lineMarker"/>
        <c:ser>
          <c:idx val="0"/>
          <c:order val="0"/>
          <c:tx>
            <c:v>with activated carbon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E824E8"/>
              </a:solidFill>
              <a:ln>
                <a:solidFill>
                  <a:srgbClr val="E824E8"/>
                </a:solidFill>
              </a:ln>
            </c:spPr>
          </c:marker>
          <c:xVal>
            <c:numRef>
              <c:f>Feuil1!$A$3:$A$10</c:f>
              <c:numCache>
                <c:formatCode>General</c:formatCode>
                <c:ptCount val="8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  <c:pt idx="6">
                  <c:v>300</c:v>
                </c:pt>
                <c:pt idx="7">
                  <c:v>360</c:v>
                </c:pt>
              </c:numCache>
            </c:numRef>
          </c:xVal>
          <c:yVal>
            <c:numRef>
              <c:f>Feuil1!$B$3:$B$10</c:f>
              <c:numCache>
                <c:formatCode>General</c:formatCode>
                <c:ptCount val="8"/>
                <c:pt idx="0">
                  <c:v>1985</c:v>
                </c:pt>
                <c:pt idx="1">
                  <c:v>1882</c:v>
                </c:pt>
                <c:pt idx="2">
                  <c:v>1317.5</c:v>
                </c:pt>
                <c:pt idx="3">
                  <c:v>414.1</c:v>
                </c:pt>
                <c:pt idx="4">
                  <c:v>56.5</c:v>
                </c:pt>
                <c:pt idx="5">
                  <c:v>0.5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</c:ser>
        <c:axId val="62828928"/>
        <c:axId val="62947712"/>
      </c:scatterChart>
      <c:valAx>
        <c:axId val="62828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noProof="0" dirty="0" smtClean="0">
                    <a:latin typeface="Times New Roman" pitchFamily="18" charset="0"/>
                    <a:cs typeface="Times New Roman" pitchFamily="18" charset="0"/>
                  </a:rPr>
                  <a:t>Electrolysis</a:t>
                </a:r>
                <a:r>
                  <a:rPr lang="en-US" sz="1200" baseline="0" noProof="0" dirty="0" smtClean="0">
                    <a:latin typeface="Times New Roman" pitchFamily="18" charset="0"/>
                    <a:cs typeface="Times New Roman" pitchFamily="18" charset="0"/>
                  </a:rPr>
                  <a:t> time </a:t>
                </a:r>
                <a:r>
                  <a:rPr lang="fr-FR" sz="1200" baseline="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FR" sz="1200" baseline="0" dirty="0">
                    <a:latin typeface="Times New Roman" pitchFamily="18" charset="0"/>
                    <a:cs typeface="Times New Roman" pitchFamily="18" charset="0"/>
                  </a:rPr>
                  <a:t>min)</a:t>
                </a:r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cross"/>
        <c:tickLblPos val="nextTo"/>
        <c:crossAx val="62947712"/>
        <c:crosses val="autoZero"/>
        <c:crossBetween val="midCat"/>
      </c:valAx>
      <c:valAx>
        <c:axId val="629477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[</a:t>
                </a:r>
                <a:r>
                  <a:rPr lang="fr-FR" sz="1200" dirty="0" err="1">
                    <a:latin typeface="Times New Roman" pitchFamily="18" charset="0"/>
                    <a:cs typeface="Times New Roman" pitchFamily="18" charset="0"/>
                  </a:rPr>
                  <a:t>Phenol</a:t>
                </a:r>
                <a:r>
                  <a:rPr lang="fr-FR" sz="12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fr-FR" sz="1200" baseline="0" dirty="0">
                    <a:latin typeface="Times New Roman" pitchFamily="18" charset="0"/>
                    <a:cs typeface="Times New Roman" pitchFamily="18" charset="0"/>
                  </a:rPr>
                  <a:t> (mg/L</a:t>
                </a:r>
                <a:r>
                  <a:rPr lang="fr-FR" baseline="0" dirty="0"/>
                  <a:t>)</a:t>
                </a:r>
                <a:endParaRPr lang="fr-FR" dirty="0"/>
              </a:p>
            </c:rich>
          </c:tx>
          <c:layout/>
        </c:title>
        <c:numFmt formatCode="General" sourceLinked="1"/>
        <c:majorTickMark val="cross"/>
        <c:tickLblPos val="nextTo"/>
        <c:crossAx val="62828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9792741102841437"/>
          <c:y val="0.62480788859725855"/>
          <c:w val="0.28389081706496777"/>
          <c:h val="8.3717191601050026E-2"/>
        </c:manualLayout>
      </c:layout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lineMarker"/>
        <c:ser>
          <c:idx val="0"/>
          <c:order val="0"/>
          <c:tx>
            <c:v>with sawdust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Feuil1!$A$3:$A$8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Feuil1!$B$3:$B$8</c:f>
              <c:numCache>
                <c:formatCode>General</c:formatCode>
                <c:ptCount val="6"/>
                <c:pt idx="0">
                  <c:v>29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  <c:pt idx="4">
                  <c:v>1.6</c:v>
                </c:pt>
                <c:pt idx="5">
                  <c:v>0</c:v>
                </c:pt>
              </c:numCache>
            </c:numRef>
          </c:yVal>
        </c:ser>
        <c:axId val="62963712"/>
        <c:axId val="63248256"/>
      </c:scatterChart>
      <c:valAx>
        <c:axId val="62963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>
                    <a:latin typeface="Times New Roman" pitchFamily="18" charset="0"/>
                    <a:cs typeface="Times New Roman" pitchFamily="18" charset="0"/>
                  </a:rPr>
                  <a:t>Electrolysis time (min)</a:t>
                </a:r>
              </a:p>
            </c:rich>
          </c:tx>
          <c:layout/>
        </c:title>
        <c:numFmt formatCode="General" sourceLinked="1"/>
        <c:majorTickMark val="cross"/>
        <c:tickLblPos val="nextTo"/>
        <c:crossAx val="63248256"/>
        <c:crosses val="autoZero"/>
        <c:crossBetween val="midCat"/>
      </c:valAx>
      <c:valAx>
        <c:axId val="632482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>
                    <a:latin typeface="Times New Roman" pitchFamily="18" charset="0"/>
                    <a:cs typeface="Times New Roman" pitchFamily="18" charset="0"/>
                  </a:rPr>
                  <a:t>[Phenol]</a:t>
                </a:r>
                <a:r>
                  <a:rPr lang="fr-FR" sz="1200" baseline="0">
                    <a:latin typeface="Times New Roman" pitchFamily="18" charset="0"/>
                    <a:cs typeface="Times New Roman" pitchFamily="18" charset="0"/>
                  </a:rPr>
                  <a:t> (mg/L)</a:t>
                </a:r>
                <a:endParaRPr lang="fr-FR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cross"/>
        <c:tickLblPos val="nextTo"/>
        <c:crossAx val="62963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386968920102571"/>
          <c:y val="0.61377016182581845"/>
          <c:w val="0.18009902692844545"/>
          <c:h val="8.242865787869845E-2"/>
        </c:manualLayout>
      </c:layout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7536248106703337"/>
          <c:y val="4.0600650016404199E-2"/>
          <c:w val="0.73183564011020463"/>
          <c:h val="0.83635650726585997"/>
        </c:manualLayout>
      </c:layout>
      <c:scatterChart>
        <c:scatterStyle val="smoothMarker"/>
        <c:ser>
          <c:idx val="0"/>
          <c:order val="0"/>
          <c:tx>
            <c:v>without sawdust</c:v>
          </c:tx>
          <c:spPr>
            <a:ln>
              <a:noFill/>
              <a:prstDash val="sysDash"/>
            </a:ln>
          </c:spPr>
          <c:marker>
            <c:symbol val="circle"/>
            <c:size val="7"/>
            <c:spPr>
              <a:noFill/>
              <a:ln w="15875">
                <a:solidFill>
                  <a:srgbClr val="FF33CC"/>
                </a:solidFill>
              </a:ln>
            </c:spPr>
          </c:marker>
          <c:xVal>
            <c:numRef>
              <c:f>Feuil1!$A$19:$A$24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Feuil1!$E$19:$E$23</c:f>
              <c:numCache>
                <c:formatCode>General</c:formatCode>
                <c:ptCount val="5"/>
                <c:pt idx="0">
                  <c:v>29</c:v>
                </c:pt>
                <c:pt idx="1">
                  <c:v>15</c:v>
                </c:pt>
                <c:pt idx="2">
                  <c:v>5</c:v>
                </c:pt>
                <c:pt idx="3">
                  <c:v>0.60000000000000064</c:v>
                </c:pt>
                <c:pt idx="4">
                  <c:v>0.1</c:v>
                </c:pt>
              </c:numCache>
            </c:numRef>
          </c:yVal>
          <c:smooth val="1"/>
        </c:ser>
        <c:ser>
          <c:idx val="1"/>
          <c:order val="1"/>
          <c:tx>
            <c:v>with sawdust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xVal>
            <c:numRef>
              <c:f>Feuil1!$A$19:$A$24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Feuil1!$C$19:$C$24</c:f>
              <c:numCache>
                <c:formatCode>General</c:formatCode>
                <c:ptCount val="6"/>
                <c:pt idx="0">
                  <c:v>29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  <c:pt idx="4">
                  <c:v>1.6</c:v>
                </c:pt>
                <c:pt idx="5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model of electrolysis without sawdust</c:v>
          </c:tx>
          <c:spPr>
            <a:ln w="28575">
              <a:solidFill>
                <a:prstClr val="black"/>
              </a:solidFill>
              <a:prstDash val="sysDash"/>
            </a:ln>
          </c:spPr>
          <c:marker>
            <c:symbol val="none"/>
          </c:marker>
          <c:xVal>
            <c:numRef>
              <c:f>Feuil1!$A$19:$A$24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Feuil1!$G$19:$G$24</c:f>
              <c:numCache>
                <c:formatCode>General</c:formatCode>
                <c:ptCount val="6"/>
                <c:pt idx="0">
                  <c:v>29</c:v>
                </c:pt>
                <c:pt idx="1">
                  <c:v>12.028704438765862</c:v>
                </c:pt>
                <c:pt idx="2">
                  <c:v>4.9893010508684714</c:v>
                </c:pt>
                <c:pt idx="3">
                  <c:v>2.0694768171351972</c:v>
                </c:pt>
                <c:pt idx="4">
                  <c:v>0.14768049298827671</c:v>
                </c:pt>
                <c:pt idx="5">
                  <c:v>1.0538667468356388E-2</c:v>
                </c:pt>
              </c:numCache>
            </c:numRef>
          </c:yVal>
          <c:smooth val="1"/>
        </c:ser>
        <c:ser>
          <c:idx val="3"/>
          <c:order val="3"/>
          <c:tx>
            <c:v>model 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Feuil1!$A$19:$A$24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</c:numCache>
            </c:numRef>
          </c:xVal>
          <c:yVal>
            <c:numRef>
              <c:f>Feuil1!$I$19:$I$24</c:f>
              <c:numCache>
                <c:formatCode>General</c:formatCode>
                <c:ptCount val="6"/>
                <c:pt idx="0">
                  <c:v>29</c:v>
                </c:pt>
                <c:pt idx="1">
                  <c:v>20.151844647544472</c:v>
                </c:pt>
                <c:pt idx="2">
                  <c:v>14.00333940340567</c:v>
                </c:pt>
                <c:pt idx="3">
                  <c:v>9.7307972484230376</c:v>
                </c:pt>
                <c:pt idx="4">
                  <c:v>3.2651177617213021</c:v>
                </c:pt>
                <c:pt idx="5">
                  <c:v>1.0955930666046438</c:v>
                </c:pt>
              </c:numCache>
            </c:numRef>
          </c:yVal>
          <c:smooth val="1"/>
        </c:ser>
        <c:axId val="64494592"/>
        <c:axId val="64496768"/>
      </c:scatterChart>
      <c:valAx>
        <c:axId val="64494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latin typeface="Times New Roman"/>
                    <a:cs typeface="Times New Roman"/>
                  </a:defRPr>
                </a:pPr>
                <a:r>
                  <a:rPr lang="en-US" sz="1200" dirty="0">
                    <a:latin typeface="Times New Roman"/>
                    <a:cs typeface="Times New Roman"/>
                  </a:rPr>
                  <a:t>Time (min</a:t>
                </a:r>
                <a:r>
                  <a:rPr lang="en-US" sz="1600" dirty="0"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8531282263295902"/>
              <c:y val="0.9152724606309413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aseline="0">
                <a:latin typeface="+mn-lt"/>
              </a:defRPr>
            </a:pPr>
            <a:endParaRPr lang="fr-FR"/>
          </a:p>
        </c:txPr>
        <c:crossAx val="64496768"/>
        <c:crosses val="autoZero"/>
        <c:crossBetween val="midCat"/>
        <c:majorUnit val="25"/>
      </c:valAx>
      <c:valAx>
        <c:axId val="64496768"/>
        <c:scaling>
          <c:orientation val="minMax"/>
          <c:max val="3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>
                    <a:latin typeface="Times New Roman"/>
                    <a:cs typeface="Times New Roman"/>
                  </a:rPr>
                  <a:t>Phenol concentration (mg/L)</a:t>
                </a:r>
              </a:p>
            </c:rich>
          </c:tx>
          <c:layout>
            <c:manualLayout>
              <c:xMode val="edge"/>
              <c:yMode val="edge"/>
              <c:x val="6.8301052656733544E-2"/>
              <c:y val="0.22077078623467933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64494592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4681798496118218"/>
          <c:y val="0.18709935594333954"/>
          <c:w val="0.41071912522562587"/>
          <c:h val="0.245025926637219"/>
        </c:manualLayout>
      </c:layout>
      <c:txPr>
        <a:bodyPr/>
        <a:lstStyle/>
        <a:p>
          <a:pPr>
            <a:defRPr sz="1000" b="1">
              <a:latin typeface="Times New Roman"/>
              <a:cs typeface="Times New Roman"/>
            </a:defRPr>
          </a:pPr>
          <a:endParaRPr lang="fr-FR"/>
        </a:p>
      </c:txPr>
    </c:legend>
    <c:plotVisOnly val="1"/>
    <c:dispBlanksAs val="gap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lineMarker"/>
        <c:ser>
          <c:idx val="0"/>
          <c:order val="0"/>
          <c:tx>
            <c:v>sawdust</c:v>
          </c:tx>
          <c:spPr>
            <a:ln w="28575">
              <a:noFill/>
            </a:ln>
          </c:spPr>
          <c:marker>
            <c:symbol val="x"/>
            <c:size val="7"/>
            <c:spPr>
              <a:ln>
                <a:solidFill>
                  <a:srgbClr val="FF33CC"/>
                </a:solidFill>
              </a:ln>
            </c:spPr>
          </c:marker>
          <c:xVal>
            <c:numRef>
              <c:f>Feuil1!$G$3:$G$6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Feuil1!$H$3:$H$6</c:f>
              <c:numCache>
                <c:formatCode>General</c:formatCode>
                <c:ptCount val="4"/>
                <c:pt idx="0">
                  <c:v>107</c:v>
                </c:pt>
                <c:pt idx="1">
                  <c:v>120</c:v>
                </c:pt>
                <c:pt idx="2">
                  <c:v>135</c:v>
                </c:pt>
                <c:pt idx="3">
                  <c:v>115</c:v>
                </c:pt>
              </c:numCache>
            </c:numRef>
          </c:yVal>
        </c:ser>
        <c:ser>
          <c:idx val="1"/>
          <c:order val="1"/>
          <c:tx>
            <c:v>Activated carbon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Feuil1!$A$3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Feuil1!$B$3</c:f>
              <c:numCache>
                <c:formatCode>General</c:formatCode>
                <c:ptCount val="1"/>
                <c:pt idx="0">
                  <c:v>59.5</c:v>
                </c:pt>
              </c:numCache>
            </c:numRef>
          </c:yVal>
        </c:ser>
        <c:axId val="64825216"/>
        <c:axId val="64831872"/>
      </c:scatterChart>
      <c:valAx>
        <c:axId val="64825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>
                    <a:latin typeface="Times New Roman" pitchFamily="18" charset="0"/>
                    <a:cs typeface="Times New Roman" pitchFamily="18" charset="0"/>
                  </a:rPr>
                  <a:t>Regeneration/Adsorption</a:t>
                </a:r>
                <a:r>
                  <a:rPr lang="fr-FR" sz="1200" baseline="0">
                    <a:latin typeface="Times New Roman" pitchFamily="18" charset="0"/>
                    <a:cs typeface="Times New Roman" pitchFamily="18" charset="0"/>
                  </a:rPr>
                  <a:t> cycles</a:t>
                </a:r>
                <a:endParaRPr lang="fr-FR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64831872"/>
        <c:crosses val="autoZero"/>
        <c:crossBetween val="midCat"/>
      </c:valAx>
      <c:valAx>
        <c:axId val="648318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>
                    <a:latin typeface="Times New Roman" pitchFamily="18" charset="0"/>
                    <a:cs typeface="Times New Roman" pitchFamily="18" charset="0"/>
                  </a:rPr>
                  <a:t>Regeneration efficiency (%)</a:t>
                </a:r>
              </a:p>
            </c:rich>
          </c:tx>
          <c:layout>
            <c:manualLayout>
              <c:xMode val="edge"/>
              <c:yMode val="edge"/>
              <c:x val="4.1666666666666664E-2"/>
              <c:y val="7.4932560513269172E-2"/>
            </c:manualLayout>
          </c:layout>
        </c:title>
        <c:numFmt formatCode="General" sourceLinked="1"/>
        <c:tickLblPos val="nextTo"/>
        <c:crossAx val="64825216"/>
        <c:crosses val="autoZero"/>
        <c:crossBetween val="midCat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sz="1000" b="1" i="0" u="none" strike="noStrike" baseline="0" noProof="0" dirty="0" smtClean="0"/>
              <a:t>Desorption kinetic of the pollutant </a:t>
            </a:r>
            <a:endParaRPr lang="en-US" sz="1000" noProof="0" dirty="0"/>
          </a:p>
        </c:rich>
      </c:tx>
      <c:layout>
        <c:manualLayout>
          <c:xMode val="edge"/>
          <c:yMode val="edge"/>
          <c:x val="0.21618790069710841"/>
          <c:y val="6.9840781016906051E-2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og"/>
          </c:trendline>
          <c:trendline>
            <c:trendlineType val="log"/>
          </c:trendline>
          <c:trendline>
            <c:trendlineType val="poly"/>
            <c:order val="6"/>
          </c:trendline>
          <c:xVal>
            <c:numRef>
              <c:f>Feuil1!$A$1:$A$5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Feuil1!$B$1:$B$5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25</c:v>
                </c:pt>
                <c:pt idx="3">
                  <c:v>30</c:v>
                </c:pt>
                <c:pt idx="4">
                  <c:v>30</c:v>
                </c:pt>
              </c:numCache>
            </c:numRef>
          </c:yVal>
        </c:ser>
        <c:axId val="49181056"/>
        <c:axId val="49182976"/>
      </c:scatterChart>
      <c:valAx>
        <c:axId val="49181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fr-FR" sz="900" dirty="0" smtClean="0"/>
                  <a:t>Time(min</a:t>
                </a:r>
                <a:r>
                  <a:rPr lang="fr-FR" sz="900" dirty="0"/>
                  <a:t>)</a:t>
                </a:r>
              </a:p>
            </c:rich>
          </c:tx>
          <c:layout>
            <c:manualLayout>
              <c:xMode val="edge"/>
              <c:yMode val="edge"/>
              <c:x val="0.43499564307511401"/>
              <c:y val="0.82080915319178172"/>
            </c:manualLayout>
          </c:layout>
        </c:title>
        <c:numFmt formatCode="General" sourceLinked="1"/>
        <c:majorTickMark val="none"/>
        <c:tickLblPos val="nextTo"/>
        <c:crossAx val="49182976"/>
        <c:crosses val="autoZero"/>
        <c:crossBetween val="midCat"/>
      </c:valAx>
      <c:valAx>
        <c:axId val="491829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 noProof="0" dirty="0" smtClean="0"/>
                  <a:t>Desorption rate (%)</a:t>
                </a:r>
                <a:endParaRPr lang="en-US" sz="900" noProof="0" dirty="0"/>
              </a:p>
            </c:rich>
          </c:tx>
          <c:layout>
            <c:manualLayout>
              <c:xMode val="edge"/>
              <c:yMode val="edge"/>
              <c:x val="6.3758958817436123E-2"/>
              <c:y val="0.17622373846652362"/>
            </c:manualLayout>
          </c:layout>
        </c:title>
        <c:numFmt formatCode="General" sourceLinked="1"/>
        <c:majorTickMark val="none"/>
        <c:tickLblPos val="nextTo"/>
        <c:crossAx val="49181056"/>
        <c:crosses val="autoZero"/>
        <c:crossBetween val="midCat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trendline>
            <c:trendlineType val="linear"/>
          </c:trendline>
          <c:xVal>
            <c:numRef>
              <c:f>Feuil1!$A$3:$A$13</c:f>
              <c:numCache>
                <c:formatCode>General</c:formatCode>
                <c:ptCount val="11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480</c:v>
                </c:pt>
                <c:pt idx="7">
                  <c:v>1440</c:v>
                </c:pt>
                <c:pt idx="8">
                  <c:v>3180</c:v>
                </c:pt>
                <c:pt idx="9">
                  <c:v>4500</c:v>
                </c:pt>
                <c:pt idx="10">
                  <c:v>5400</c:v>
                </c:pt>
              </c:numCache>
            </c:numRef>
          </c:xVal>
          <c:yVal>
            <c:numRef>
              <c:f>Feuil1!$E$3:$E$13</c:f>
              <c:numCache>
                <c:formatCode>General</c:formatCode>
                <c:ptCount val="11"/>
                <c:pt idx="0">
                  <c:v>0.18292682926829271</c:v>
                </c:pt>
                <c:pt idx="1">
                  <c:v>0.33519553072625696</c:v>
                </c:pt>
                <c:pt idx="2">
                  <c:v>0.49180327868852458</c:v>
                </c:pt>
                <c:pt idx="3">
                  <c:v>0.6349206349206431</c:v>
                </c:pt>
                <c:pt idx="4">
                  <c:v>1.25</c:v>
                </c:pt>
                <c:pt idx="5">
                  <c:v>1.875</c:v>
                </c:pt>
                <c:pt idx="6">
                  <c:v>4.9230769230769225</c:v>
                </c:pt>
                <c:pt idx="7">
                  <c:v>14.619289340101519</c:v>
                </c:pt>
                <c:pt idx="8">
                  <c:v>32.251521298174453</c:v>
                </c:pt>
                <c:pt idx="9">
                  <c:v>45.546558704453453</c:v>
                </c:pt>
                <c:pt idx="10">
                  <c:v>54.600606673406944</c:v>
                </c:pt>
              </c:numCache>
            </c:numRef>
          </c:yVal>
        </c:ser>
        <c:axId val="49189632"/>
        <c:axId val="50400640"/>
      </c:scatterChart>
      <c:valAx>
        <c:axId val="49189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Time (min</a:t>
                </a:r>
                <a:r>
                  <a:rPr lang="en-US" sz="1100" dirty="0"/>
                  <a:t>)</a:t>
                </a:r>
              </a:p>
            </c:rich>
          </c:tx>
          <c:layout>
            <c:manualLayout>
              <c:xMode val="edge"/>
              <c:yMode val="edge"/>
              <c:x val="0.48144892024506153"/>
              <c:y val="0.84515680006616745"/>
            </c:manualLayout>
          </c:layout>
        </c:title>
        <c:numFmt formatCode="General" sourceLinked="1"/>
        <c:tickLblPos val="nextTo"/>
        <c:crossAx val="50400640"/>
        <c:crosses val="autoZero"/>
        <c:crossBetween val="midCat"/>
      </c:valAx>
      <c:valAx>
        <c:axId val="504006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fr-FR" sz="1100"/>
                  <a:t>t/q</a:t>
                </a:r>
                <a:r>
                  <a:rPr lang="fr-FR" sz="1100" baseline="-25000"/>
                  <a:t>t</a:t>
                </a:r>
              </a:p>
            </c:rich>
          </c:tx>
          <c:layout/>
        </c:title>
        <c:numFmt formatCode="General" sourceLinked="1"/>
        <c:tickLblPos val="nextTo"/>
        <c:crossAx val="49189632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triang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Feuil1!$A$2:$A$13</c:f>
              <c:numCache>
                <c:formatCode>General</c:formatCode>
                <c:ptCount val="12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120</c:v>
                </c:pt>
                <c:pt idx="6">
                  <c:v>180</c:v>
                </c:pt>
                <c:pt idx="7">
                  <c:v>480</c:v>
                </c:pt>
                <c:pt idx="8">
                  <c:v>1440</c:v>
                </c:pt>
                <c:pt idx="9">
                  <c:v>3180</c:v>
                </c:pt>
                <c:pt idx="10">
                  <c:v>4500</c:v>
                </c:pt>
                <c:pt idx="11">
                  <c:v>5400</c:v>
                </c:pt>
              </c:numCache>
            </c:numRef>
          </c:xVal>
          <c:yVal>
            <c:numRef>
              <c:f>Feuil1!$C$2:$C$13</c:f>
              <c:numCache>
                <c:formatCode>General</c:formatCode>
                <c:ptCount val="12"/>
                <c:pt idx="0">
                  <c:v>0</c:v>
                </c:pt>
                <c:pt idx="1">
                  <c:v>82</c:v>
                </c:pt>
                <c:pt idx="2">
                  <c:v>89.5</c:v>
                </c:pt>
                <c:pt idx="3">
                  <c:v>91.5</c:v>
                </c:pt>
                <c:pt idx="4">
                  <c:v>94.5</c:v>
                </c:pt>
                <c:pt idx="5">
                  <c:v>96</c:v>
                </c:pt>
                <c:pt idx="6">
                  <c:v>96</c:v>
                </c:pt>
                <c:pt idx="7">
                  <c:v>97.5</c:v>
                </c:pt>
                <c:pt idx="8">
                  <c:v>98.5</c:v>
                </c:pt>
                <c:pt idx="9">
                  <c:v>98.6</c:v>
                </c:pt>
                <c:pt idx="10">
                  <c:v>98.8</c:v>
                </c:pt>
                <c:pt idx="11">
                  <c:v>98.9</c:v>
                </c:pt>
              </c:numCache>
            </c:numRef>
          </c:yVal>
        </c:ser>
        <c:axId val="49292800"/>
        <c:axId val="49294720"/>
      </c:scatterChart>
      <c:valAx>
        <c:axId val="49292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 dirty="0" smtClean="0"/>
                  <a:t>Time </a:t>
                </a:r>
                <a:r>
                  <a:rPr lang="fr-FR" sz="1200" dirty="0"/>
                  <a:t>(min)</a:t>
                </a:r>
              </a:p>
            </c:rich>
          </c:tx>
          <c:layout/>
        </c:title>
        <c:numFmt formatCode="General" sourceLinked="1"/>
        <c:tickLblPos val="nextTo"/>
        <c:crossAx val="49294720"/>
        <c:crosses val="autoZero"/>
        <c:crossBetween val="midCat"/>
      </c:valAx>
      <c:valAx>
        <c:axId val="492947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q</a:t>
                </a:r>
                <a:r>
                  <a:rPr lang="en-US" sz="1200" baseline="0" dirty="0" smtClean="0"/>
                  <a:t> </a:t>
                </a:r>
                <a:r>
                  <a:rPr lang="en-US" sz="1200" dirty="0" smtClean="0"/>
                  <a:t>(mg/g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3.1537523817659611E-2"/>
              <c:y val="0.29878517479068495"/>
            </c:manualLayout>
          </c:layout>
        </c:title>
        <c:numFmt formatCode="General" sourceLinked="1"/>
        <c:tickLblPos val="nextTo"/>
        <c:crossAx val="49292800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7"/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Feuil1!$G$2:$G$7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</c:numCache>
            </c:numRef>
          </c:xVal>
          <c:yVal>
            <c:numRef>
              <c:f>Feuil1!$H$2:$H$7</c:f>
              <c:numCache>
                <c:formatCode>General</c:formatCode>
                <c:ptCount val="6"/>
                <c:pt idx="0">
                  <c:v>0</c:v>
                </c:pt>
                <c:pt idx="1">
                  <c:v>0.4</c:v>
                </c:pt>
                <c:pt idx="2">
                  <c:v>0.41000000000000031</c:v>
                </c:pt>
                <c:pt idx="3">
                  <c:v>0.42000000000000032</c:v>
                </c:pt>
                <c:pt idx="4">
                  <c:v>0.42000000000000032</c:v>
                </c:pt>
                <c:pt idx="5">
                  <c:v>0.42000000000000032</c:v>
                </c:pt>
              </c:numCache>
            </c:numRef>
          </c:yVal>
        </c:ser>
        <c:axId val="49330048"/>
        <c:axId val="49332608"/>
      </c:scatterChart>
      <c:valAx>
        <c:axId val="49330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 dirty="0"/>
                  <a:t>Time (min)</a:t>
                </a:r>
              </a:p>
            </c:rich>
          </c:tx>
          <c:layout>
            <c:manualLayout>
              <c:xMode val="edge"/>
              <c:yMode val="edge"/>
              <c:x val="0.43913648293963503"/>
              <c:y val="0.87868037328667659"/>
            </c:manualLayout>
          </c:layout>
        </c:title>
        <c:numFmt formatCode="General" sourceLinked="1"/>
        <c:tickLblPos val="nextTo"/>
        <c:crossAx val="49332608"/>
        <c:crosses val="autoZero"/>
        <c:crossBetween val="midCat"/>
      </c:valAx>
      <c:valAx>
        <c:axId val="493326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sz="1200" dirty="0" smtClean="0"/>
                  <a:t>q </a:t>
                </a:r>
                <a:r>
                  <a:rPr lang="fr-FR" sz="1200" dirty="0"/>
                  <a:t>(mg/g)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23173993875765544"/>
            </c:manualLayout>
          </c:layout>
        </c:title>
        <c:numFmt formatCode="General" sourceLinked="1"/>
        <c:tickLblPos val="nextTo"/>
        <c:crossAx val="49330048"/>
        <c:crosses val="autoZero"/>
        <c:crossBetween val="midCat"/>
        <c:majorUnit val="0.1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>
                <a:solidFill>
                  <a:schemeClr val="tx1"/>
                </a:solidFill>
              </a:ln>
            </c:spPr>
          </c:marker>
          <c:trendline>
            <c:trendlineType val="linear"/>
          </c:trendline>
          <c:xVal>
            <c:numRef>
              <c:f>Feuil1!$G$3:$G$7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</c:numCache>
            </c:numRef>
          </c:xVal>
          <c:yVal>
            <c:numRef>
              <c:f>Feuil1!$I$3:$I$7</c:f>
              <c:numCache>
                <c:formatCode>General</c:formatCode>
                <c:ptCount val="5"/>
                <c:pt idx="0">
                  <c:v>12.5</c:v>
                </c:pt>
                <c:pt idx="1">
                  <c:v>24.390243902438989</c:v>
                </c:pt>
                <c:pt idx="2">
                  <c:v>47.619047619046725</c:v>
                </c:pt>
                <c:pt idx="3">
                  <c:v>95.238095238095241</c:v>
                </c:pt>
                <c:pt idx="4">
                  <c:v>142.85714285714656</c:v>
                </c:pt>
              </c:numCache>
            </c:numRef>
          </c:yVal>
        </c:ser>
        <c:axId val="51549312"/>
        <c:axId val="51551232"/>
      </c:scatterChart>
      <c:valAx>
        <c:axId val="5154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fr-FR" sz="1100" dirty="0" smtClean="0"/>
                  <a:t>Time(min</a:t>
                </a:r>
                <a:r>
                  <a:rPr lang="fr-FR" sz="1100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51551232"/>
        <c:crosses val="autoZero"/>
        <c:crossBetween val="midCat"/>
      </c:valAx>
      <c:valAx>
        <c:axId val="515512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fr-FR" sz="1100"/>
                  <a:t>t/</a:t>
                </a:r>
                <a:r>
                  <a:rPr lang="fr-FR" sz="1100" b="1" i="0" u="none" strike="noStrike" baseline="0"/>
                  <a:t>q</a:t>
                </a:r>
                <a:r>
                  <a:rPr lang="fr-FR" sz="1100" b="1" i="0" u="none" strike="noStrike" baseline="-25000"/>
                  <a:t>t</a:t>
                </a:r>
                <a:endParaRPr lang="fr-FR" sz="1100"/>
              </a:p>
            </c:rich>
          </c:tx>
          <c:layout/>
        </c:title>
        <c:numFmt formatCode="General" sourceLinked="1"/>
        <c:tickLblPos val="nextTo"/>
        <c:crossAx val="51549312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solidFill>
                <a:sysClr val="windowText" lastClr="000000"/>
              </a:solidFill>
              <a:prstDash val="sysDash"/>
            </a:ln>
          </c:spPr>
          <c:marker>
            <c:symbol val="triang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Feuil1!$A$2:$A$8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45</c:v>
                </c:pt>
                <c:pt idx="6">
                  <c:v>60</c:v>
                </c:pt>
              </c:numCache>
            </c:numRef>
          </c:xVal>
          <c:yVal>
            <c:numRef>
              <c:f>Feuil1!$B$2:$B$8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49.3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</c:numCache>
            </c:numRef>
          </c:yVal>
        </c:ser>
        <c:axId val="51564544"/>
        <c:axId val="51554176"/>
      </c:scatterChart>
      <c:valAx>
        <c:axId val="51564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 dirty="0" smtClean="0">
                    <a:latin typeface="Times New Roman" pitchFamily="18" charset="0"/>
                    <a:cs typeface="Times New Roman" pitchFamily="18" charset="0"/>
                  </a:rPr>
                  <a:t>Time(min</a:t>
                </a:r>
                <a:r>
                  <a:rPr lang="fr-FR" sz="1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6093670352494742"/>
              <c:y val="0.82998209924579003"/>
            </c:manualLayout>
          </c:layout>
        </c:title>
        <c:numFmt formatCode="General" sourceLinked="1"/>
        <c:tickLblPos val="nextTo"/>
        <c:crossAx val="51554176"/>
        <c:crosses val="autoZero"/>
        <c:crossBetween val="midCat"/>
      </c:valAx>
      <c:valAx>
        <c:axId val="515541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 noProof="0" dirty="0" smtClean="0">
                    <a:latin typeface="Times New Roman" pitchFamily="18" charset="0"/>
                    <a:cs typeface="Times New Roman" pitchFamily="18" charset="0"/>
                  </a:rPr>
                  <a:t>Desorption rate</a:t>
                </a:r>
                <a:r>
                  <a:rPr lang="en-US" sz="1200" b="1" baseline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200" b="1" dirty="0" smtClean="0">
                    <a:latin typeface="Times New Roman" pitchFamily="18" charset="0"/>
                    <a:cs typeface="Times New Roman" pitchFamily="18" charset="0"/>
                  </a:rPr>
                  <a:t>(%)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3542742169354406E-2"/>
              <c:y val="0.11921446090758755"/>
            </c:manualLayout>
          </c:layout>
        </c:title>
        <c:numFmt formatCode="General" sourceLinked="1"/>
        <c:tickLblPos val="nextTo"/>
        <c:crossAx val="51564544"/>
        <c:crosses val="autoZero"/>
        <c:crossBetween val="midCat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19050"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5"/>
            <c:spPr>
              <a:ln>
                <a:solidFill>
                  <a:schemeClr val="tx1"/>
                </a:solidFill>
              </a:ln>
            </c:spPr>
          </c:marker>
          <c:xVal>
            <c:numRef>
              <c:f>Feuil1!$A$2:$A$8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30</c:v>
                </c:pt>
                <c:pt idx="5">
                  <c:v>60</c:v>
                </c:pt>
                <c:pt idx="6">
                  <c:v>120</c:v>
                </c:pt>
              </c:numCache>
            </c:numRef>
          </c:xVal>
          <c:yVal>
            <c:numRef>
              <c:f>Feuil1!$B$2:$B$8</c:f>
              <c:numCache>
                <c:formatCode>General</c:formatCode>
                <c:ptCount val="7"/>
                <c:pt idx="0">
                  <c:v>0</c:v>
                </c:pt>
                <c:pt idx="1">
                  <c:v>32.300000000000004</c:v>
                </c:pt>
                <c:pt idx="2">
                  <c:v>33.5</c:v>
                </c:pt>
                <c:pt idx="3">
                  <c:v>34.800000000000004</c:v>
                </c:pt>
                <c:pt idx="4">
                  <c:v>35.4</c:v>
                </c:pt>
                <c:pt idx="5">
                  <c:v>37.5</c:v>
                </c:pt>
                <c:pt idx="6">
                  <c:v>38</c:v>
                </c:pt>
              </c:numCache>
            </c:numRef>
          </c:yVal>
        </c:ser>
        <c:axId val="51625984"/>
        <c:axId val="51628288"/>
      </c:scatterChart>
      <c:valAx>
        <c:axId val="51625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r-FR" sz="1200" dirty="0" smtClean="0">
                    <a:latin typeface="Times New Roman" pitchFamily="18" charset="0"/>
                    <a:cs typeface="Times New Roman" pitchFamily="18" charset="0"/>
                  </a:rPr>
                  <a:t>Time(min</a:t>
                </a:r>
                <a:r>
                  <a:rPr lang="fr-FR" sz="1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6337414751462608"/>
              <c:y val="0.82998209924579003"/>
            </c:manualLayout>
          </c:layout>
        </c:title>
        <c:numFmt formatCode="General" sourceLinked="1"/>
        <c:tickLblPos val="nextTo"/>
        <c:crossAx val="51628288"/>
        <c:crosses val="autoZero"/>
        <c:crossBetween val="midCat"/>
      </c:valAx>
      <c:valAx>
        <c:axId val="516282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1" noProof="0" dirty="0" smtClean="0">
                    <a:latin typeface="Times New Roman" pitchFamily="18" charset="0"/>
                    <a:cs typeface="Times New Roman" pitchFamily="18" charset="0"/>
                  </a:rPr>
                  <a:t>Desorption</a:t>
                </a:r>
                <a:r>
                  <a:rPr lang="en-US" sz="1200" b="1" baseline="0" noProof="0" dirty="0" smtClean="0">
                    <a:latin typeface="Times New Roman" pitchFamily="18" charset="0"/>
                    <a:cs typeface="Times New Roman" pitchFamily="18" charset="0"/>
                  </a:rPr>
                  <a:t> rate</a:t>
                </a:r>
                <a:r>
                  <a:rPr lang="en-US" sz="1200" b="1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200" b="1" dirty="0" smtClean="0">
                    <a:latin typeface="Times New Roman" pitchFamily="18" charset="0"/>
                    <a:cs typeface="Times New Roman" pitchFamily="18" charset="0"/>
                  </a:rPr>
                  <a:t>(%)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6946002689785477E-2"/>
              <c:y val="0.11921446090758755"/>
            </c:manualLayout>
          </c:layout>
        </c:title>
        <c:numFmt formatCode="General" sourceLinked="1"/>
        <c:tickLblPos val="nextTo"/>
        <c:crossAx val="51625984"/>
        <c:crosses val="autoZero"/>
        <c:crossBetween val="midCat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66FF"/>
            </a:solidFill>
          </c:spPr>
          <c:val>
            <c:numRef>
              <c:f>Feuil1!$B$1:$B$5</c:f>
              <c:numCache>
                <c:formatCode>General</c:formatCode>
                <c:ptCount val="5"/>
                <c:pt idx="0">
                  <c:v>51.9</c:v>
                </c:pt>
                <c:pt idx="1">
                  <c:v>5.7</c:v>
                </c:pt>
                <c:pt idx="2">
                  <c:v>1.4</c:v>
                </c:pt>
                <c:pt idx="3">
                  <c:v>0.8</c:v>
                </c:pt>
              </c:numCache>
            </c:numRef>
          </c:val>
        </c:ser>
        <c:axId val="51693824"/>
        <c:axId val="61682048"/>
      </c:barChart>
      <c:catAx>
        <c:axId val="51693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noProof="0" dirty="0" smtClean="0">
                    <a:latin typeface="Times New Roman" pitchFamily="18" charset="0"/>
                    <a:cs typeface="Times New Roman" pitchFamily="18" charset="0"/>
                  </a:rPr>
                  <a:t>Desorption step</a:t>
                </a:r>
                <a:endParaRPr lang="en-US" sz="1200" noProof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1399176532290277"/>
              <c:y val="0.85235710695265232"/>
            </c:manualLayout>
          </c:layout>
        </c:title>
        <c:majorTickMark val="none"/>
        <c:tickLblPos val="nextTo"/>
        <c:crossAx val="61682048"/>
        <c:crosses val="autoZero"/>
        <c:auto val="1"/>
        <c:lblAlgn val="ctr"/>
        <c:lblOffset val="100"/>
      </c:catAx>
      <c:valAx>
        <c:axId val="616820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noProof="0" dirty="0" smtClean="0">
                    <a:latin typeface="Times New Roman" pitchFamily="18" charset="0"/>
                    <a:cs typeface="Times New Roman" pitchFamily="18" charset="0"/>
                  </a:rPr>
                  <a:t>Desorption rate </a:t>
                </a:r>
                <a:r>
                  <a:rPr lang="fr-FR" sz="1200" dirty="0" smtClean="0">
                    <a:latin typeface="Times New Roman" pitchFamily="18" charset="0"/>
                    <a:cs typeface="Times New Roman" pitchFamily="18" charset="0"/>
                  </a:rPr>
                  <a:t>(%)</a:t>
                </a:r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0740906299751949E-2"/>
              <c:y val="0.10484377684315035"/>
            </c:manualLayout>
          </c:layout>
        </c:title>
        <c:numFmt formatCode="General" sourceLinked="1"/>
        <c:tickLblPos val="nextTo"/>
        <c:crossAx val="5169382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1B44E-2A9F-47DD-AE31-F5F0F4D1DA9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AB55196-638F-4925-A299-38C6D46B8F6C}">
      <dgm:prSet phldrT="[Texte]" custT="1"/>
      <dgm:spPr/>
      <dgm:t>
        <a:bodyPr/>
        <a:lstStyle/>
        <a:p>
          <a:r>
            <a:rPr lang="en-US" sz="2400" b="1" noProof="0" dirty="0" smtClean="0"/>
            <a:t>Desorption</a:t>
          </a:r>
          <a:endParaRPr lang="fr-FR" sz="2400" b="1" dirty="0"/>
        </a:p>
      </dgm:t>
    </dgm:pt>
    <dgm:pt modelId="{B98259BE-B498-4295-B3BF-6D6AD16892BD}" type="parTrans" cxnId="{85404FE7-2981-4B88-8F47-6C4BB7896052}">
      <dgm:prSet/>
      <dgm:spPr/>
      <dgm:t>
        <a:bodyPr/>
        <a:lstStyle/>
        <a:p>
          <a:endParaRPr lang="fr-FR"/>
        </a:p>
      </dgm:t>
    </dgm:pt>
    <dgm:pt modelId="{A9EB30BF-C636-49D1-9AD6-B0518E25DF40}" type="sibTrans" cxnId="{85404FE7-2981-4B88-8F47-6C4BB7896052}">
      <dgm:prSet/>
      <dgm:spPr/>
      <dgm:t>
        <a:bodyPr/>
        <a:lstStyle/>
        <a:p>
          <a:endParaRPr lang="fr-FR"/>
        </a:p>
      </dgm:t>
    </dgm:pt>
    <dgm:pt modelId="{DD5E0939-3C40-4583-9E53-57C20B0692ED}">
      <dgm:prSet phldrT="[Texte]" custT="1"/>
      <dgm:spPr/>
      <dgm:t>
        <a:bodyPr/>
        <a:lstStyle/>
        <a:p>
          <a:r>
            <a:rPr lang="en-US" sz="2400" b="1" noProof="0" dirty="0" smtClean="0"/>
            <a:t>Electrolysis</a:t>
          </a:r>
          <a:endParaRPr lang="fr-FR" sz="2400" b="1" dirty="0"/>
        </a:p>
      </dgm:t>
    </dgm:pt>
    <dgm:pt modelId="{E4F75EFB-A0C6-425A-9EDA-F149F4D17919}" type="parTrans" cxnId="{85B5F4B3-D3B5-4BB1-B4F0-229E079137B4}">
      <dgm:prSet/>
      <dgm:spPr/>
      <dgm:t>
        <a:bodyPr/>
        <a:lstStyle/>
        <a:p>
          <a:endParaRPr lang="fr-FR"/>
        </a:p>
      </dgm:t>
    </dgm:pt>
    <dgm:pt modelId="{8D2B625A-B8A9-4BAD-B865-537F961825F9}" type="sibTrans" cxnId="{85B5F4B3-D3B5-4BB1-B4F0-229E079137B4}">
      <dgm:prSet/>
      <dgm:spPr/>
      <dgm:t>
        <a:bodyPr/>
        <a:lstStyle/>
        <a:p>
          <a:endParaRPr lang="fr-FR"/>
        </a:p>
      </dgm:t>
    </dgm:pt>
    <dgm:pt modelId="{3883DF7D-8936-4F36-8A77-5DE1C95C6503}">
      <dgm:prSet phldrT="[Texte]" custT="1"/>
      <dgm:spPr/>
      <dgm:t>
        <a:bodyPr/>
        <a:lstStyle/>
        <a:p>
          <a:r>
            <a:rPr lang="fr-FR" sz="2400" b="1" dirty="0" smtClean="0"/>
            <a:t>Adsorption</a:t>
          </a:r>
          <a:endParaRPr lang="fr-FR" sz="2400" b="1" dirty="0"/>
        </a:p>
      </dgm:t>
    </dgm:pt>
    <dgm:pt modelId="{288E9820-B227-4B2E-AF80-18A8CBF50869}" type="sibTrans" cxnId="{A1FD6153-E5B1-4E64-9DD2-24A2BF601EC8}">
      <dgm:prSet/>
      <dgm:spPr/>
      <dgm:t>
        <a:bodyPr/>
        <a:lstStyle/>
        <a:p>
          <a:endParaRPr lang="fr-FR"/>
        </a:p>
      </dgm:t>
    </dgm:pt>
    <dgm:pt modelId="{B0C3B63E-E678-4653-B849-7FDA9505CF55}" type="parTrans" cxnId="{A1FD6153-E5B1-4E64-9DD2-24A2BF601EC8}">
      <dgm:prSet/>
      <dgm:spPr/>
      <dgm:t>
        <a:bodyPr/>
        <a:lstStyle/>
        <a:p>
          <a:endParaRPr lang="fr-FR"/>
        </a:p>
      </dgm:t>
    </dgm:pt>
    <dgm:pt modelId="{89181C36-55B6-49B8-A430-202BCB82C7B5}" type="pres">
      <dgm:prSet presAssocID="{9441B44E-2A9F-47DD-AE31-F5F0F4D1DA9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72B407A-BAAC-449C-A4C7-9CDA317D5238}" type="pres">
      <dgm:prSet presAssocID="{9441B44E-2A9F-47DD-AE31-F5F0F4D1DA94}" presName="arrow" presStyleLbl="bgShp" presStyleIdx="0" presStyleCnt="1" custScaleX="106315"/>
      <dgm:spPr/>
      <dgm:t>
        <a:bodyPr/>
        <a:lstStyle/>
        <a:p>
          <a:endParaRPr lang="fr-FR"/>
        </a:p>
      </dgm:t>
    </dgm:pt>
    <dgm:pt modelId="{A5361FD7-0F40-4C6E-8EBE-601769343E53}" type="pres">
      <dgm:prSet presAssocID="{9441B44E-2A9F-47DD-AE31-F5F0F4D1DA94}" presName="linearProcess" presStyleCnt="0"/>
      <dgm:spPr/>
    </dgm:pt>
    <dgm:pt modelId="{131D8F31-344B-4156-A3A3-AC796D1BBD8E}" type="pres">
      <dgm:prSet presAssocID="{3883DF7D-8936-4F36-8A77-5DE1C95C6503}" presName="textNode" presStyleLbl="node1" presStyleIdx="0" presStyleCnt="3" custScaleX="1283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7A7E79-F1C0-481E-BD59-F7B18A48F666}" type="pres">
      <dgm:prSet presAssocID="{288E9820-B227-4B2E-AF80-18A8CBF50869}" presName="sibTrans" presStyleCnt="0"/>
      <dgm:spPr/>
    </dgm:pt>
    <dgm:pt modelId="{5A5C203C-6974-44F2-9A74-5077B4DC9C04}" type="pres">
      <dgm:prSet presAssocID="{FAB55196-638F-4925-A299-38C6D46B8F6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53373D-09C0-45F8-9108-B5073A7CA6A5}" type="pres">
      <dgm:prSet presAssocID="{A9EB30BF-C636-49D1-9AD6-B0518E25DF40}" presName="sibTrans" presStyleCnt="0"/>
      <dgm:spPr/>
    </dgm:pt>
    <dgm:pt modelId="{13E0EDAA-F337-4CCE-A20E-5321FB4D3647}" type="pres">
      <dgm:prSet presAssocID="{DD5E0939-3C40-4583-9E53-57C20B0692E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FDF9C2-C846-4C4D-8B1E-E415F66AD88D}" type="presOf" srcId="{3883DF7D-8936-4F36-8A77-5DE1C95C6503}" destId="{131D8F31-344B-4156-A3A3-AC796D1BBD8E}" srcOrd="0" destOrd="0" presId="urn:microsoft.com/office/officeart/2005/8/layout/hProcess9"/>
    <dgm:cxn modelId="{A1FD6153-E5B1-4E64-9DD2-24A2BF601EC8}" srcId="{9441B44E-2A9F-47DD-AE31-F5F0F4D1DA94}" destId="{3883DF7D-8936-4F36-8A77-5DE1C95C6503}" srcOrd="0" destOrd="0" parTransId="{B0C3B63E-E678-4653-B849-7FDA9505CF55}" sibTransId="{288E9820-B227-4B2E-AF80-18A8CBF50869}"/>
    <dgm:cxn modelId="{85404FE7-2981-4B88-8F47-6C4BB7896052}" srcId="{9441B44E-2A9F-47DD-AE31-F5F0F4D1DA94}" destId="{FAB55196-638F-4925-A299-38C6D46B8F6C}" srcOrd="1" destOrd="0" parTransId="{B98259BE-B498-4295-B3BF-6D6AD16892BD}" sibTransId="{A9EB30BF-C636-49D1-9AD6-B0518E25DF40}"/>
    <dgm:cxn modelId="{85B5F4B3-D3B5-4BB1-B4F0-229E079137B4}" srcId="{9441B44E-2A9F-47DD-AE31-F5F0F4D1DA94}" destId="{DD5E0939-3C40-4583-9E53-57C20B0692ED}" srcOrd="2" destOrd="0" parTransId="{E4F75EFB-A0C6-425A-9EDA-F149F4D17919}" sibTransId="{8D2B625A-B8A9-4BAD-B865-537F961825F9}"/>
    <dgm:cxn modelId="{91709A3B-36DB-4A3E-9E07-8E6B21C3DC82}" type="presOf" srcId="{DD5E0939-3C40-4583-9E53-57C20B0692ED}" destId="{13E0EDAA-F337-4CCE-A20E-5321FB4D3647}" srcOrd="0" destOrd="0" presId="urn:microsoft.com/office/officeart/2005/8/layout/hProcess9"/>
    <dgm:cxn modelId="{0E2CED03-893A-4DEC-953A-50060758A95F}" type="presOf" srcId="{FAB55196-638F-4925-A299-38C6D46B8F6C}" destId="{5A5C203C-6974-44F2-9A74-5077B4DC9C04}" srcOrd="0" destOrd="0" presId="urn:microsoft.com/office/officeart/2005/8/layout/hProcess9"/>
    <dgm:cxn modelId="{CCF24C29-80DD-47A7-AA83-00BCFB84A08D}" type="presOf" srcId="{9441B44E-2A9F-47DD-AE31-F5F0F4D1DA94}" destId="{89181C36-55B6-49B8-A430-202BCB82C7B5}" srcOrd="0" destOrd="0" presId="urn:microsoft.com/office/officeart/2005/8/layout/hProcess9"/>
    <dgm:cxn modelId="{85BB1FEB-D32A-4AAF-8A97-2527CF2D1644}" type="presParOf" srcId="{89181C36-55B6-49B8-A430-202BCB82C7B5}" destId="{472B407A-BAAC-449C-A4C7-9CDA317D5238}" srcOrd="0" destOrd="0" presId="urn:microsoft.com/office/officeart/2005/8/layout/hProcess9"/>
    <dgm:cxn modelId="{6AA604FD-A38A-40CA-8B15-331ED4BD2D8C}" type="presParOf" srcId="{89181C36-55B6-49B8-A430-202BCB82C7B5}" destId="{A5361FD7-0F40-4C6E-8EBE-601769343E53}" srcOrd="1" destOrd="0" presId="urn:microsoft.com/office/officeart/2005/8/layout/hProcess9"/>
    <dgm:cxn modelId="{8AE05004-7A96-4A80-A277-EFAA3CDA6F73}" type="presParOf" srcId="{A5361FD7-0F40-4C6E-8EBE-601769343E53}" destId="{131D8F31-344B-4156-A3A3-AC796D1BBD8E}" srcOrd="0" destOrd="0" presId="urn:microsoft.com/office/officeart/2005/8/layout/hProcess9"/>
    <dgm:cxn modelId="{61C0EDFA-1D84-4F08-8729-B178C4E0D078}" type="presParOf" srcId="{A5361FD7-0F40-4C6E-8EBE-601769343E53}" destId="{9E7A7E79-F1C0-481E-BD59-F7B18A48F666}" srcOrd="1" destOrd="0" presId="urn:microsoft.com/office/officeart/2005/8/layout/hProcess9"/>
    <dgm:cxn modelId="{0F486C9B-72A8-4064-970A-2A4B41AA42C7}" type="presParOf" srcId="{A5361FD7-0F40-4C6E-8EBE-601769343E53}" destId="{5A5C203C-6974-44F2-9A74-5077B4DC9C04}" srcOrd="2" destOrd="0" presId="urn:microsoft.com/office/officeart/2005/8/layout/hProcess9"/>
    <dgm:cxn modelId="{9EF1F07E-DAC7-4531-B334-BA6A3468DADB}" type="presParOf" srcId="{A5361FD7-0F40-4C6E-8EBE-601769343E53}" destId="{6053373D-09C0-45F8-9108-B5073A7CA6A5}" srcOrd="3" destOrd="0" presId="urn:microsoft.com/office/officeart/2005/8/layout/hProcess9"/>
    <dgm:cxn modelId="{71FD23C9-6756-4FBC-BB61-CCA4A913B6A6}" type="presParOf" srcId="{A5361FD7-0F40-4C6E-8EBE-601769343E53}" destId="{13E0EDAA-F337-4CCE-A20E-5321FB4D3647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88A39-9E69-46B2-B16A-028F0DE44642}" type="doc">
      <dgm:prSet loTypeId="urn:microsoft.com/office/officeart/2005/8/layout/process2" loCatId="process" qsTypeId="urn:microsoft.com/office/officeart/2005/8/quickstyle/simple3" qsCatId="simple" csTypeId="urn:microsoft.com/office/officeart/2005/8/colors/accent4_4" csCatId="accent4" phldr="1"/>
      <dgm:spPr/>
    </dgm:pt>
    <dgm:pt modelId="{4E9CB0B5-A2E1-44C3-B06B-B2CB173F3BE7}">
      <dgm:prSet phldrT="[Texte]"/>
      <dgm:spPr/>
      <dgm:t>
        <a:bodyPr/>
        <a:lstStyle/>
        <a:p>
          <a:r>
            <a:rPr lang="en-US" b="1" noProof="0" dirty="0" smtClean="0"/>
            <a:t>Electro-oxidation of pollutants</a:t>
          </a:r>
        </a:p>
      </dgm:t>
    </dgm:pt>
    <dgm:pt modelId="{B2066048-9D21-4218-A6F0-95FBC57BE461}" type="parTrans" cxnId="{B9AD4E87-D74C-4CD9-84D8-B10D9CBA3893}">
      <dgm:prSet/>
      <dgm:spPr/>
      <dgm:t>
        <a:bodyPr/>
        <a:lstStyle/>
        <a:p>
          <a:endParaRPr lang="fr-FR"/>
        </a:p>
      </dgm:t>
    </dgm:pt>
    <dgm:pt modelId="{33068866-9711-410D-8D75-52B883CD544C}" type="sibTrans" cxnId="{B9AD4E87-D74C-4CD9-84D8-B10D9CBA3893}">
      <dgm:prSet/>
      <dgm:spPr/>
      <dgm:t>
        <a:bodyPr/>
        <a:lstStyle/>
        <a:p>
          <a:endParaRPr lang="fr-FR"/>
        </a:p>
      </dgm:t>
    </dgm:pt>
    <dgm:pt modelId="{F8218432-2EE0-47C6-AF13-DAAFEF1A3A4E}">
      <dgm:prSet phldrT="[Texte]"/>
      <dgm:spPr/>
      <dgm:t>
        <a:bodyPr/>
        <a:lstStyle/>
        <a:p>
          <a:r>
            <a:rPr lang="en-US" b="1" noProof="0" dirty="0" smtClean="0"/>
            <a:t>Electrochemical regeneration of adsorbent</a:t>
          </a:r>
          <a:endParaRPr lang="en-US" noProof="0" dirty="0"/>
        </a:p>
      </dgm:t>
    </dgm:pt>
    <dgm:pt modelId="{CB156C12-D7F1-4C4C-916A-488AADDFD319}" type="parTrans" cxnId="{EDC0C6CE-D1A9-4ABD-9815-CCFD78E039D9}">
      <dgm:prSet/>
      <dgm:spPr/>
      <dgm:t>
        <a:bodyPr/>
        <a:lstStyle/>
        <a:p>
          <a:endParaRPr lang="fr-FR"/>
        </a:p>
      </dgm:t>
    </dgm:pt>
    <dgm:pt modelId="{E4235C7A-8F2F-48F3-971D-837D2FC3EC52}" type="sibTrans" cxnId="{EDC0C6CE-D1A9-4ABD-9815-CCFD78E039D9}">
      <dgm:prSet/>
      <dgm:spPr/>
      <dgm:t>
        <a:bodyPr/>
        <a:lstStyle/>
        <a:p>
          <a:endParaRPr lang="fr-FR"/>
        </a:p>
      </dgm:t>
    </dgm:pt>
    <dgm:pt modelId="{FA69B549-0C93-447F-BCE3-8878AA34C0CA}" type="pres">
      <dgm:prSet presAssocID="{A4388A39-9E69-46B2-B16A-028F0DE44642}" presName="linearFlow" presStyleCnt="0">
        <dgm:presLayoutVars>
          <dgm:resizeHandles val="exact"/>
        </dgm:presLayoutVars>
      </dgm:prSet>
      <dgm:spPr/>
    </dgm:pt>
    <dgm:pt modelId="{9C03580A-0532-412E-9F10-83AC47C052CF}" type="pres">
      <dgm:prSet presAssocID="{4E9CB0B5-A2E1-44C3-B06B-B2CB173F3BE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C1F927-9924-44D4-BCBA-854685F9E290}" type="pres">
      <dgm:prSet presAssocID="{33068866-9711-410D-8D75-52B883CD544C}" presName="sibTrans" presStyleLbl="sibTrans2D1" presStyleIdx="0" presStyleCnt="1"/>
      <dgm:spPr/>
      <dgm:t>
        <a:bodyPr/>
        <a:lstStyle/>
        <a:p>
          <a:endParaRPr lang="fr-FR"/>
        </a:p>
      </dgm:t>
    </dgm:pt>
    <dgm:pt modelId="{D72D4B97-67C3-4BD5-B70D-B570AE823DDA}" type="pres">
      <dgm:prSet presAssocID="{33068866-9711-410D-8D75-52B883CD544C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55D77FF5-5393-499A-A324-72D191B6E5BA}" type="pres">
      <dgm:prSet presAssocID="{F8218432-2EE0-47C6-AF13-DAAFEF1A3A4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F794AF-0761-4157-B78C-3CBF9E5D5EB7}" type="presOf" srcId="{A4388A39-9E69-46B2-B16A-028F0DE44642}" destId="{FA69B549-0C93-447F-BCE3-8878AA34C0CA}" srcOrd="0" destOrd="0" presId="urn:microsoft.com/office/officeart/2005/8/layout/process2"/>
    <dgm:cxn modelId="{EDC0C6CE-D1A9-4ABD-9815-CCFD78E039D9}" srcId="{A4388A39-9E69-46B2-B16A-028F0DE44642}" destId="{F8218432-2EE0-47C6-AF13-DAAFEF1A3A4E}" srcOrd="1" destOrd="0" parTransId="{CB156C12-D7F1-4C4C-916A-488AADDFD319}" sibTransId="{E4235C7A-8F2F-48F3-971D-837D2FC3EC52}"/>
    <dgm:cxn modelId="{C286A07A-A471-4753-BB6A-620B9796A1DA}" type="presOf" srcId="{4E9CB0B5-A2E1-44C3-B06B-B2CB173F3BE7}" destId="{9C03580A-0532-412E-9F10-83AC47C052CF}" srcOrd="0" destOrd="0" presId="urn:microsoft.com/office/officeart/2005/8/layout/process2"/>
    <dgm:cxn modelId="{2243D608-A1DD-4924-B17E-4DD4D73C5558}" type="presOf" srcId="{F8218432-2EE0-47C6-AF13-DAAFEF1A3A4E}" destId="{55D77FF5-5393-499A-A324-72D191B6E5BA}" srcOrd="0" destOrd="0" presId="urn:microsoft.com/office/officeart/2005/8/layout/process2"/>
    <dgm:cxn modelId="{D3231679-E93C-4BB7-B887-329124F631B0}" type="presOf" srcId="{33068866-9711-410D-8D75-52B883CD544C}" destId="{D72D4B97-67C3-4BD5-B70D-B570AE823DDA}" srcOrd="1" destOrd="0" presId="urn:microsoft.com/office/officeart/2005/8/layout/process2"/>
    <dgm:cxn modelId="{9CA80A20-2A46-416F-A56E-9254C429EB3D}" type="presOf" srcId="{33068866-9711-410D-8D75-52B883CD544C}" destId="{ABC1F927-9924-44D4-BCBA-854685F9E290}" srcOrd="0" destOrd="0" presId="urn:microsoft.com/office/officeart/2005/8/layout/process2"/>
    <dgm:cxn modelId="{B9AD4E87-D74C-4CD9-84D8-B10D9CBA3893}" srcId="{A4388A39-9E69-46B2-B16A-028F0DE44642}" destId="{4E9CB0B5-A2E1-44C3-B06B-B2CB173F3BE7}" srcOrd="0" destOrd="0" parTransId="{B2066048-9D21-4218-A6F0-95FBC57BE461}" sibTransId="{33068866-9711-410D-8D75-52B883CD544C}"/>
    <dgm:cxn modelId="{B41B1CAA-88C5-4D5B-96E9-B8A751CDA195}" type="presParOf" srcId="{FA69B549-0C93-447F-BCE3-8878AA34C0CA}" destId="{9C03580A-0532-412E-9F10-83AC47C052CF}" srcOrd="0" destOrd="0" presId="urn:microsoft.com/office/officeart/2005/8/layout/process2"/>
    <dgm:cxn modelId="{38F25B0D-43F6-4B12-A556-CC52D2D44889}" type="presParOf" srcId="{FA69B549-0C93-447F-BCE3-8878AA34C0CA}" destId="{ABC1F927-9924-44D4-BCBA-854685F9E290}" srcOrd="1" destOrd="0" presId="urn:microsoft.com/office/officeart/2005/8/layout/process2"/>
    <dgm:cxn modelId="{51C8F071-289C-4687-A36F-7B8B7F341087}" type="presParOf" srcId="{ABC1F927-9924-44D4-BCBA-854685F9E290}" destId="{D72D4B97-67C3-4BD5-B70D-B570AE823DDA}" srcOrd="0" destOrd="0" presId="urn:microsoft.com/office/officeart/2005/8/layout/process2"/>
    <dgm:cxn modelId="{9031A7A5-903D-42CA-97D7-6A68030B176D}" type="presParOf" srcId="{FA69B549-0C93-447F-BCE3-8878AA34C0CA}" destId="{55D77FF5-5393-499A-A324-72D191B6E5BA}" srcOrd="2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FB438-1E73-4964-82B6-D64E0AF7C945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A9C9F-0452-42FC-8235-0D991C6BC6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D16F-751A-49A3-B21F-B9F3E2A1012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D16F-751A-49A3-B21F-B9F3E2A1012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F9BC5-DAA3-4DB2-8763-B08E70EBD18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D5175-28D4-4EC1-961E-115998919DC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D5175-28D4-4EC1-961E-115998919DC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D5175-28D4-4EC1-961E-115998919DC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7AB4B-D3D0-485E-89BB-3199E48ADD44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AB675-D2EB-4FE2-8C6E-2F28E05F037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D16F-751A-49A3-B21F-B9F3E2A1012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412C-17EF-4577-A9E3-55AA55A2F4D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93D37-85CA-4CDE-9425-8EF642C4848D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93D37-85CA-4CDE-9425-8EF642C4848D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4939E-FBE8-4F86-A62D-7A7409A1759A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follow our publications on this subject but by using MB as model molecule.</a:t>
            </a:r>
            <a:r>
              <a:rPr lang="en-US" baseline="0" dirty="0" smtClean="0"/>
              <a:t> The results are very interesting for example </a:t>
            </a:r>
            <a:r>
              <a:rPr lang="en-US" baseline="0" dirty="0" err="1" smtClean="0"/>
              <a:t>thr</a:t>
            </a:r>
            <a:r>
              <a:rPr lang="en-US" baseline="0" dirty="0" smtClean="0"/>
              <a:t> RE of the </a:t>
            </a:r>
            <a:r>
              <a:rPr lang="en-US" baseline="0" dirty="0" err="1" smtClean="0"/>
              <a:t>sawdusts</a:t>
            </a:r>
            <a:r>
              <a:rPr lang="en-US" baseline="0" dirty="0" smtClean="0"/>
              <a:t>  is more than 400% after 4 cycles and the adsorption capacity of the sawdust  can reach </a:t>
            </a:r>
            <a:r>
              <a:rPr lang="en-US" baseline="0" dirty="0" err="1" smtClean="0"/>
              <a:t>vlaue</a:t>
            </a:r>
            <a:r>
              <a:rPr lang="en-US" baseline="0" dirty="0" smtClean="0"/>
              <a:t> in the same order of AC.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A9C9F-0452-42FC-8235-0D991C6BC6B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366E9F-C513-4A38-A909-BAEE650BA57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cs typeface="Times New Roman" pitchFamily="18" charset="0"/>
            </a:endParaRPr>
          </a:p>
          <a:p>
            <a:pPr algn="just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7403F-FB5C-4522-B5EF-A9B1DF58399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D16F-751A-49A3-B21F-B9F3E2A1012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D16F-751A-49A3-B21F-B9F3E2A1012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D16F-751A-49A3-B21F-B9F3E2A1012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EC5B9-093C-4019-8EC5-C7D35A243CE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EC5B9-093C-4019-8EC5-C7D35A243CE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AA2A-1FA8-4412-9F0D-BE7AD05E7C5E}" type="datetimeFigureOut">
              <a:rPr lang="fr-FR" smtClean="0"/>
              <a:pPr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C66-51F4-4244-BCBC-9D110C247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3.gi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9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26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éa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405-4DEA-4879-80D9-2E9EB0093F9C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Acer\Desktop\thèse finale\LOGO lg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36" y="0"/>
            <a:ext cx="1785950" cy="1785950"/>
          </a:xfrm>
          <a:prstGeom prst="rect">
            <a:avLst/>
          </a:prstGeom>
          <a:noFill/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643081" y="269464"/>
            <a:ext cx="56435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/>
              <a:t>International  </a:t>
            </a:r>
            <a:r>
              <a:rPr lang="en-US" sz="2000" b="1" dirty="0" smtClean="0"/>
              <a:t>Conference</a:t>
            </a:r>
            <a:r>
              <a:rPr lang="fr-FR" sz="2000" b="1" dirty="0" smtClean="0"/>
              <a:t>  on</a:t>
            </a:r>
            <a:r>
              <a:rPr lang="en-US" sz="2000" b="1" dirty="0" smtClean="0"/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/>
              <a:t>Pollution Control &amp; Sustainable Environment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pic>
        <p:nvPicPr>
          <p:cNvPr id="10" name="Picture 20" descr="BD2131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7925" y="1285860"/>
            <a:ext cx="4191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necteur droit 31"/>
          <p:cNvCxnSpPr/>
          <p:nvPr/>
        </p:nvCxnSpPr>
        <p:spPr>
          <a:xfrm>
            <a:off x="285720" y="6170682"/>
            <a:ext cx="8643998" cy="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85720" y="6242728"/>
            <a:ext cx="864393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ZoneTexte 18"/>
          <p:cNvSpPr txBox="1">
            <a:spLocks noChangeArrowheads="1"/>
          </p:cNvSpPr>
          <p:nvPr/>
        </p:nvSpPr>
        <p:spPr bwMode="auto">
          <a:xfrm>
            <a:off x="2890848" y="6300588"/>
            <a:ext cx="3538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April 25-26, 2016 Dubai, UAE</a:t>
            </a:r>
            <a:endParaRPr lang="en-US" sz="1600" b="1" dirty="0">
              <a:latin typeface="Comic Sans MS" pitchFamily="66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3885" y="99550"/>
            <a:ext cx="174014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5"/>
          <p:cNvSpPr txBox="1">
            <a:spLocks noChangeArrowheads="1"/>
          </p:cNvSpPr>
          <p:nvPr/>
        </p:nvSpPr>
        <p:spPr>
          <a:xfrm>
            <a:off x="611560" y="2254259"/>
            <a:ext cx="7940675" cy="246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Water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treatment containing organic compounds by coupling adsorption and electrochemical degradation at BDD anode: Sawdust adsorption performance for the treatment of dilute phenol solutions</a:t>
            </a:r>
            <a:endParaRPr lang="fr-FR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642910" y="2143125"/>
            <a:ext cx="4730750" cy="1285875"/>
          </a:xfrm>
          <a:custGeom>
            <a:avLst/>
            <a:gdLst>
              <a:gd name="T0" fmla="*/ 0 w 2572"/>
              <a:gd name="T1" fmla="*/ 2147483647 h 768"/>
              <a:gd name="T2" fmla="*/ 2147483647 w 2572"/>
              <a:gd name="T3" fmla="*/ 2147483647 h 768"/>
              <a:gd name="T4" fmla="*/ 2147483647 w 2572"/>
              <a:gd name="T5" fmla="*/ 0 h 768"/>
              <a:gd name="T6" fmla="*/ 0 60000 65536"/>
              <a:gd name="T7" fmla="*/ 0 60000 65536"/>
              <a:gd name="T8" fmla="*/ 0 60000 65536"/>
              <a:gd name="T9" fmla="*/ 0 w 2572"/>
              <a:gd name="T10" fmla="*/ 0 h 768"/>
              <a:gd name="T11" fmla="*/ 2572 w 257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2" h="768">
                <a:moveTo>
                  <a:pt x="0" y="764"/>
                </a:moveTo>
                <a:lnTo>
                  <a:pt x="2572" y="768"/>
                </a:lnTo>
                <a:lnTo>
                  <a:pt x="2572" y="0"/>
                </a:lnTo>
              </a:path>
            </a:pathLst>
          </a:custGeom>
          <a:noFill/>
          <a:ln w="76200" cap="rnd">
            <a:solidFill>
              <a:srgbClr val="333399"/>
            </a:solidFill>
            <a:prstDash val="sysDot"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endParaRPr lang="de-DE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3770340" y="3143257"/>
            <a:ext cx="4730750" cy="1285875"/>
          </a:xfrm>
          <a:custGeom>
            <a:avLst/>
            <a:gdLst>
              <a:gd name="T0" fmla="*/ 0 w 2572"/>
              <a:gd name="T1" fmla="*/ 2147483647 h 768"/>
              <a:gd name="T2" fmla="*/ 2147483647 w 2572"/>
              <a:gd name="T3" fmla="*/ 2147483647 h 768"/>
              <a:gd name="T4" fmla="*/ 2147483647 w 2572"/>
              <a:gd name="T5" fmla="*/ 0 h 768"/>
              <a:gd name="T6" fmla="*/ 0 60000 65536"/>
              <a:gd name="T7" fmla="*/ 0 60000 65536"/>
              <a:gd name="T8" fmla="*/ 0 60000 65536"/>
              <a:gd name="T9" fmla="*/ 0 w 2572"/>
              <a:gd name="T10" fmla="*/ 0 h 768"/>
              <a:gd name="T11" fmla="*/ 2572 w 257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2" h="768">
                <a:moveTo>
                  <a:pt x="0" y="764"/>
                </a:moveTo>
                <a:lnTo>
                  <a:pt x="2572" y="768"/>
                </a:lnTo>
                <a:lnTo>
                  <a:pt x="2572" y="0"/>
                </a:lnTo>
              </a:path>
            </a:pathLst>
          </a:custGeom>
          <a:noFill/>
          <a:ln w="76200" cap="rnd">
            <a:solidFill>
              <a:srgbClr val="33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-2143172" y="4786322"/>
            <a:ext cx="13216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 err="1">
                <a:cs typeface="Arial" pitchFamily="34" charset="0"/>
              </a:rPr>
              <a:t>Ines</a:t>
            </a:r>
            <a:r>
              <a:rPr lang="fr-FR" sz="2000" b="1" u="sng" dirty="0">
                <a:cs typeface="Arial" pitchFamily="34" charset="0"/>
              </a:rPr>
              <a:t> </a:t>
            </a:r>
            <a:r>
              <a:rPr lang="fr-FR" sz="2000" b="1" u="sng" cap="all" dirty="0" err="1">
                <a:cs typeface="Arial" pitchFamily="34" charset="0"/>
              </a:rPr>
              <a:t>Bouaziz</a:t>
            </a:r>
            <a:r>
              <a:rPr lang="fr-FR" sz="2000" b="1" u="sng" cap="all" dirty="0">
                <a:cs typeface="Arial" pitchFamily="34" charset="0"/>
              </a:rPr>
              <a:t> KARIME</a:t>
            </a:r>
            <a:r>
              <a:rPr lang="fr-FR" sz="2000" b="1" dirty="0">
                <a:cs typeface="Arial" pitchFamily="34" charset="0"/>
              </a:rPr>
              <a:t>, </a:t>
            </a:r>
            <a:r>
              <a:rPr lang="fr-FR" sz="2000" b="1" dirty="0" err="1" smtClean="0">
                <a:cs typeface="Arial" pitchFamily="34" charset="0"/>
              </a:rPr>
              <a:t>Morched</a:t>
            </a:r>
            <a:r>
              <a:rPr lang="fr-FR" sz="2000" b="1" dirty="0" smtClean="0">
                <a:cs typeface="Arial" pitchFamily="34" charset="0"/>
              </a:rPr>
              <a:t> HAMZA, Ahmed SELLAMI, Ridha </a:t>
            </a:r>
            <a:r>
              <a:rPr lang="fr-FR" sz="2000" b="1" cap="all" dirty="0" err="1" smtClean="0">
                <a:cs typeface="Arial" pitchFamily="34" charset="0"/>
              </a:rPr>
              <a:t>Abdelhedi</a:t>
            </a:r>
            <a:r>
              <a:rPr lang="fr-FR" sz="2000" b="1" cap="all" dirty="0" smtClean="0"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fr-FR" sz="2000" b="1" dirty="0" smtClean="0">
                <a:cs typeface="Arial" pitchFamily="34" charset="0"/>
              </a:rPr>
              <a:t>André SAVALL, </a:t>
            </a:r>
            <a:r>
              <a:rPr lang="fr-FR" sz="2000" b="1" dirty="0">
                <a:cs typeface="Arial" pitchFamily="34" charset="0"/>
              </a:rPr>
              <a:t>Karine GROENEN </a:t>
            </a:r>
            <a:r>
              <a:rPr lang="fr-FR" sz="2000" b="1" cap="all" dirty="0" err="1">
                <a:cs typeface="Arial" pitchFamily="34" charset="0"/>
              </a:rPr>
              <a:t>SerranO</a:t>
            </a:r>
            <a:endParaRPr lang="fr-FR" sz="20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10" y="2589223"/>
            <a:ext cx="49720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405-4DEA-4879-80D9-2E9EB0093F9C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209662" y="447675"/>
            <a:ext cx="906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Démarche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De l’étude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843838" y="450850"/>
            <a:ext cx="114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Conclusion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et perspectives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143625" y="450850"/>
            <a:ext cx="966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Résultats et </a:t>
            </a:r>
          </a:p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discussions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269407" y="463550"/>
            <a:ext cx="103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Dispositif 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Expérimental</a:t>
            </a: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2510792" y="77521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58800" y="100212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1406" y="482600"/>
            <a:ext cx="1603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Introduction-Contexte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13"/>
          <p:cNvGrpSpPr/>
          <p:nvPr/>
        </p:nvGrpSpPr>
        <p:grpSpPr>
          <a:xfrm>
            <a:off x="2214546" y="1071546"/>
            <a:ext cx="4823546" cy="697907"/>
            <a:chOff x="3331404" y="-19252"/>
            <a:chExt cx="2774887" cy="6979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Rectangle à coins arrondis 35"/>
            <p:cNvSpPr/>
            <p:nvPr/>
          </p:nvSpPr>
          <p:spPr>
            <a:xfrm>
              <a:off x="3331404" y="-19252"/>
              <a:ext cx="2768736" cy="69790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33CC"/>
              </a:solidFill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3378437" y="21630"/>
              <a:ext cx="2727854" cy="6570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1244600">
                <a:defRPr/>
              </a:pPr>
              <a:r>
                <a:rPr 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/>
                </a:rPr>
                <a:t>Experimental setups</a:t>
              </a:r>
              <a:endPara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endParaRPr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" name="Picture 6" descr="planet38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100" y="2029590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78848" y="1698224"/>
            <a:ext cx="5932487" cy="83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cs typeface="Times New Roman" pitchFamily="18" charset="0"/>
              </a:rPr>
              <a:t>Batch adsorption</a:t>
            </a:r>
            <a:endParaRPr lang="en-US" sz="2800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7458" y="2450416"/>
            <a:ext cx="2098986" cy="25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340441" y="2287744"/>
            <a:ext cx="59324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800" b="1" dirty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Column adsorption</a:t>
            </a:r>
            <a:endParaRPr lang="fr-FR" sz="2800" b="1" dirty="0"/>
          </a:p>
        </p:txBody>
      </p:sp>
      <p:pic>
        <p:nvPicPr>
          <p:cNvPr id="50" name="Picture 6" descr="planet38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803" y="2623060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072066" y="1857363"/>
            <a:ext cx="3357586" cy="4572033"/>
            <a:chOff x="3348" y="1544"/>
            <a:chExt cx="5295" cy="797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944" y="6932"/>
              <a:ext cx="374" cy="170"/>
              <a:chOff x="3944" y="6932"/>
              <a:chExt cx="374" cy="170"/>
            </a:xfrm>
          </p:grpSpPr>
          <p:sp>
            <p:nvSpPr>
              <p:cNvPr id="57" name="Connecteur droit 2"/>
              <p:cNvSpPr>
                <a:spLocks noChangeShapeType="1"/>
              </p:cNvSpPr>
              <p:nvPr/>
            </p:nvSpPr>
            <p:spPr bwMode="auto">
              <a:xfrm>
                <a:off x="4318" y="6932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orme libre 15"/>
              <p:cNvSpPr>
                <a:spLocks/>
              </p:cNvSpPr>
              <p:nvPr/>
            </p:nvSpPr>
            <p:spPr bwMode="auto">
              <a:xfrm>
                <a:off x="3944" y="6932"/>
                <a:ext cx="374" cy="67"/>
              </a:xfrm>
              <a:custGeom>
                <a:avLst/>
                <a:gdLst>
                  <a:gd name="T0" fmla="*/ 0 w 289784"/>
                  <a:gd name="T1" fmla="*/ 113773 h 146307"/>
                  <a:gd name="T2" fmla="*/ 173909 w 289784"/>
                  <a:gd name="T3" fmla="*/ 99574 h 146307"/>
                  <a:gd name="T4" fmla="*/ 186177 w 289784"/>
                  <a:gd name="T5" fmla="*/ 9447 h 146307"/>
                  <a:gd name="T6" fmla="*/ 245753 w 289784"/>
                  <a:gd name="T7" fmla="*/ 2739 h 146307"/>
                  <a:gd name="T8" fmla="*/ 245753 w 289784"/>
                  <a:gd name="T9" fmla="*/ 0 h 146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784" h="146307">
                    <a:moveTo>
                      <a:pt x="0" y="146307"/>
                    </a:moveTo>
                    <a:cubicBezTo>
                      <a:pt x="81586" y="137531"/>
                      <a:pt x="165507" y="150408"/>
                      <a:pt x="201450" y="128048"/>
                    </a:cubicBezTo>
                    <a:cubicBezTo>
                      <a:pt x="237394" y="105688"/>
                      <a:pt x="192455" y="32902"/>
                      <a:pt x="215661" y="12148"/>
                    </a:cubicBezTo>
                    <a:cubicBezTo>
                      <a:pt x="238867" y="-8606"/>
                      <a:pt x="273170" y="5547"/>
                      <a:pt x="284672" y="3522"/>
                    </a:cubicBezTo>
                    <a:cubicBezTo>
                      <a:pt x="296174" y="1497"/>
                      <a:pt x="284672" y="1174"/>
                      <a:pt x="284672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orme libre 16"/>
              <p:cNvSpPr>
                <a:spLocks/>
              </p:cNvSpPr>
              <p:nvPr/>
            </p:nvSpPr>
            <p:spPr bwMode="auto">
              <a:xfrm flipV="1">
                <a:off x="3944" y="7034"/>
                <a:ext cx="374" cy="68"/>
              </a:xfrm>
              <a:custGeom>
                <a:avLst/>
                <a:gdLst>
                  <a:gd name="T0" fmla="*/ 0 w 289784"/>
                  <a:gd name="T1" fmla="*/ 115200 h 146307"/>
                  <a:gd name="T2" fmla="*/ 173909 w 289784"/>
                  <a:gd name="T3" fmla="*/ 100823 h 146307"/>
                  <a:gd name="T4" fmla="*/ 186177 w 289784"/>
                  <a:gd name="T5" fmla="*/ 9565 h 146307"/>
                  <a:gd name="T6" fmla="*/ 245753 w 289784"/>
                  <a:gd name="T7" fmla="*/ 2773 h 146307"/>
                  <a:gd name="T8" fmla="*/ 245753 w 289784"/>
                  <a:gd name="T9" fmla="*/ 0 h 146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784" h="146307">
                    <a:moveTo>
                      <a:pt x="0" y="146307"/>
                    </a:moveTo>
                    <a:cubicBezTo>
                      <a:pt x="81586" y="137531"/>
                      <a:pt x="165507" y="150408"/>
                      <a:pt x="201450" y="128048"/>
                    </a:cubicBezTo>
                    <a:cubicBezTo>
                      <a:pt x="237394" y="105688"/>
                      <a:pt x="192455" y="32902"/>
                      <a:pt x="215661" y="12148"/>
                    </a:cubicBezTo>
                    <a:cubicBezTo>
                      <a:pt x="238867" y="-8606"/>
                      <a:pt x="273170" y="5547"/>
                      <a:pt x="284672" y="3522"/>
                    </a:cubicBezTo>
                    <a:cubicBezTo>
                      <a:pt x="296174" y="1497"/>
                      <a:pt x="284672" y="1174"/>
                      <a:pt x="284672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348" y="1544"/>
              <a:ext cx="5295" cy="7978"/>
              <a:chOff x="3393" y="1544"/>
              <a:chExt cx="5295" cy="7978"/>
            </a:xfrm>
          </p:grpSpPr>
          <p:sp>
            <p:nvSpPr>
              <p:cNvPr id="25610" name="Forme libre 48"/>
              <p:cNvSpPr>
                <a:spLocks/>
              </p:cNvSpPr>
              <p:nvPr/>
            </p:nvSpPr>
            <p:spPr bwMode="auto">
              <a:xfrm rot="-298578">
                <a:off x="4290" y="1890"/>
                <a:ext cx="787" cy="300"/>
              </a:xfrm>
              <a:custGeom>
                <a:avLst/>
                <a:gdLst>
                  <a:gd name="T0" fmla="*/ 12230 w 339175"/>
                  <a:gd name="T1" fmla="*/ 24205 h 154524"/>
                  <a:gd name="T2" fmla="*/ 141327 w 339175"/>
                  <a:gd name="T3" fmla="*/ 19506 h 154524"/>
                  <a:gd name="T4" fmla="*/ 231133 w 339175"/>
                  <a:gd name="T5" fmla="*/ 14807 h 154524"/>
                  <a:gd name="T6" fmla="*/ 292875 w 339175"/>
                  <a:gd name="T7" fmla="*/ 10108 h 154524"/>
                  <a:gd name="T8" fmla="*/ 354616 w 339175"/>
                  <a:gd name="T9" fmla="*/ 710 h 154524"/>
                  <a:gd name="T10" fmla="*/ 478100 w 339175"/>
                  <a:gd name="T11" fmla="*/ 5409 h 154524"/>
                  <a:gd name="T12" fmla="*/ 491896 w 339175"/>
                  <a:gd name="T13" fmla="*/ 1532 h 154524"/>
                  <a:gd name="T14" fmla="*/ 455648 w 339175"/>
                  <a:gd name="T15" fmla="*/ 43001 h 154524"/>
                  <a:gd name="T16" fmla="*/ 450036 w 339175"/>
                  <a:gd name="T17" fmla="*/ 61797 h 154524"/>
                  <a:gd name="T18" fmla="*/ 444423 w 339175"/>
                  <a:gd name="T19" fmla="*/ 75894 h 154524"/>
                  <a:gd name="T20" fmla="*/ 499503 w 339175"/>
                  <a:gd name="T21" fmla="*/ 121464 h 154524"/>
                  <a:gd name="T22" fmla="*/ 416358 w 339175"/>
                  <a:gd name="T23" fmla="*/ 122884 h 154524"/>
                  <a:gd name="T24" fmla="*/ 374253 w 339175"/>
                  <a:gd name="T25" fmla="*/ 189865 h 154524"/>
                  <a:gd name="T26" fmla="*/ 405132 w 339175"/>
                  <a:gd name="T27" fmla="*/ 155777 h 154524"/>
                  <a:gd name="T28" fmla="*/ 382681 w 339175"/>
                  <a:gd name="T29" fmla="*/ 165175 h 154524"/>
                  <a:gd name="T30" fmla="*/ 337778 w 339175"/>
                  <a:gd name="T31" fmla="*/ 151078 h 154524"/>
                  <a:gd name="T32" fmla="*/ 304101 w 339175"/>
                  <a:gd name="T33" fmla="*/ 141680 h 154524"/>
                  <a:gd name="T34" fmla="*/ 287262 w 339175"/>
                  <a:gd name="T35" fmla="*/ 136981 h 154524"/>
                  <a:gd name="T36" fmla="*/ 242359 w 339175"/>
                  <a:gd name="T37" fmla="*/ 127583 h 154524"/>
                  <a:gd name="T38" fmla="*/ 208681 w 339175"/>
                  <a:gd name="T39" fmla="*/ 118185 h 154524"/>
                  <a:gd name="T40" fmla="*/ 191843 w 339175"/>
                  <a:gd name="T41" fmla="*/ 108787 h 154524"/>
                  <a:gd name="T42" fmla="*/ 135714 w 339175"/>
                  <a:gd name="T43" fmla="*/ 89991 h 154524"/>
                  <a:gd name="T44" fmla="*/ 102037 w 339175"/>
                  <a:gd name="T45" fmla="*/ 71195 h 154524"/>
                  <a:gd name="T46" fmla="*/ 85198 w 339175"/>
                  <a:gd name="T47" fmla="*/ 61797 h 154524"/>
                  <a:gd name="T48" fmla="*/ 40295 w 339175"/>
                  <a:gd name="T49" fmla="*/ 43001 h 154524"/>
                  <a:gd name="T50" fmla="*/ 17843 w 339175"/>
                  <a:gd name="T51" fmla="*/ 38302 h 154524"/>
                  <a:gd name="T52" fmla="*/ 12230 w 339175"/>
                  <a:gd name="T53" fmla="*/ 24205 h 1545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39175" h="154524">
                    <a:moveTo>
                      <a:pt x="8302" y="19626"/>
                    </a:moveTo>
                    <a:cubicBezTo>
                      <a:pt x="22272" y="17086"/>
                      <a:pt x="10050" y="15816"/>
                      <a:pt x="95932" y="15816"/>
                    </a:cubicBezTo>
                    <a:cubicBezTo>
                      <a:pt x="116292" y="15816"/>
                      <a:pt x="136588" y="13510"/>
                      <a:pt x="156892" y="12006"/>
                    </a:cubicBezTo>
                    <a:cubicBezTo>
                      <a:pt x="170881" y="10970"/>
                      <a:pt x="184870" y="9835"/>
                      <a:pt x="198802" y="8196"/>
                    </a:cubicBezTo>
                    <a:cubicBezTo>
                      <a:pt x="210640" y="6803"/>
                      <a:pt x="228681" y="2982"/>
                      <a:pt x="240712" y="576"/>
                    </a:cubicBezTo>
                    <a:lnTo>
                      <a:pt x="324532" y="4386"/>
                    </a:lnTo>
                    <a:cubicBezTo>
                      <a:pt x="340063" y="4497"/>
                      <a:pt x="335945" y="-2854"/>
                      <a:pt x="333897" y="1242"/>
                    </a:cubicBezTo>
                    <a:cubicBezTo>
                      <a:pt x="330442" y="8152"/>
                      <a:pt x="314028" y="26722"/>
                      <a:pt x="309292" y="34866"/>
                    </a:cubicBezTo>
                    <a:cubicBezTo>
                      <a:pt x="304556" y="43010"/>
                      <a:pt x="306921" y="45071"/>
                      <a:pt x="305482" y="50106"/>
                    </a:cubicBezTo>
                    <a:cubicBezTo>
                      <a:pt x="304379" y="53968"/>
                      <a:pt x="296076" y="53473"/>
                      <a:pt x="301672" y="61536"/>
                    </a:cubicBezTo>
                    <a:cubicBezTo>
                      <a:pt x="307268" y="69599"/>
                      <a:pt x="341402" y="93801"/>
                      <a:pt x="339060" y="98485"/>
                    </a:cubicBezTo>
                    <a:cubicBezTo>
                      <a:pt x="334964" y="106676"/>
                      <a:pt x="296792" y="90393"/>
                      <a:pt x="282622" y="99636"/>
                    </a:cubicBezTo>
                    <a:cubicBezTo>
                      <a:pt x="268452" y="108879"/>
                      <a:pt x="255144" y="150083"/>
                      <a:pt x="254041" y="153945"/>
                    </a:cubicBezTo>
                    <a:cubicBezTo>
                      <a:pt x="252602" y="158980"/>
                      <a:pt x="274049" y="129642"/>
                      <a:pt x="275002" y="126306"/>
                    </a:cubicBezTo>
                    <a:cubicBezTo>
                      <a:pt x="275955" y="122970"/>
                      <a:pt x="264842" y="131386"/>
                      <a:pt x="259762" y="133926"/>
                    </a:cubicBezTo>
                    <a:cubicBezTo>
                      <a:pt x="214600" y="124894"/>
                      <a:pt x="261389" y="136766"/>
                      <a:pt x="229282" y="122496"/>
                    </a:cubicBezTo>
                    <a:cubicBezTo>
                      <a:pt x="221942" y="119234"/>
                      <a:pt x="214042" y="117416"/>
                      <a:pt x="206422" y="114876"/>
                    </a:cubicBezTo>
                    <a:lnTo>
                      <a:pt x="194992" y="111066"/>
                    </a:lnTo>
                    <a:cubicBezTo>
                      <a:pt x="160311" y="99506"/>
                      <a:pt x="215086" y="117239"/>
                      <a:pt x="164512" y="103446"/>
                    </a:cubicBezTo>
                    <a:cubicBezTo>
                      <a:pt x="156763" y="101333"/>
                      <a:pt x="148335" y="100281"/>
                      <a:pt x="141652" y="95826"/>
                    </a:cubicBezTo>
                    <a:cubicBezTo>
                      <a:pt x="137842" y="93286"/>
                      <a:pt x="134406" y="90066"/>
                      <a:pt x="130222" y="88206"/>
                    </a:cubicBezTo>
                    <a:cubicBezTo>
                      <a:pt x="102183" y="75744"/>
                      <a:pt x="114398" y="86332"/>
                      <a:pt x="92122" y="72966"/>
                    </a:cubicBezTo>
                    <a:cubicBezTo>
                      <a:pt x="84269" y="68254"/>
                      <a:pt x="76882" y="62806"/>
                      <a:pt x="69262" y="57726"/>
                    </a:cubicBezTo>
                    <a:cubicBezTo>
                      <a:pt x="65452" y="55186"/>
                      <a:pt x="61928" y="52154"/>
                      <a:pt x="57832" y="50106"/>
                    </a:cubicBezTo>
                    <a:cubicBezTo>
                      <a:pt x="47672" y="45026"/>
                      <a:pt x="38372" y="37621"/>
                      <a:pt x="27352" y="34866"/>
                    </a:cubicBezTo>
                    <a:lnTo>
                      <a:pt x="12112" y="31056"/>
                    </a:lnTo>
                    <a:cubicBezTo>
                      <a:pt x="-375" y="22732"/>
                      <a:pt x="-5668" y="22166"/>
                      <a:pt x="8302" y="19626"/>
                    </a:cubicBezTo>
                    <a:close/>
                  </a:path>
                </a:pathLst>
              </a:custGeom>
              <a:pattFill prst="divot">
                <a:fgClr>
                  <a:srgbClr val="000000"/>
                </a:fgClr>
                <a:bgClr>
                  <a:srgbClr val="FFFFFF"/>
                </a:bgClr>
              </a:pattFill>
              <a:ln w="254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11" name="Parenthèse ouvrante 52"/>
              <p:cNvSpPr>
                <a:spLocks/>
              </p:cNvSpPr>
              <p:nvPr/>
            </p:nvSpPr>
            <p:spPr bwMode="auto">
              <a:xfrm rot="-9494786">
                <a:off x="4346" y="1544"/>
                <a:ext cx="746" cy="580"/>
              </a:xfrm>
              <a:prstGeom prst="leftBracket">
                <a:avLst>
                  <a:gd name="adj" fmla="val 833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8" name="Group 12"/>
              <p:cNvGrpSpPr>
                <a:grpSpLocks/>
              </p:cNvGrpSpPr>
              <p:nvPr/>
            </p:nvGrpSpPr>
            <p:grpSpPr bwMode="auto">
              <a:xfrm>
                <a:off x="3393" y="2117"/>
                <a:ext cx="5295" cy="7405"/>
                <a:chOff x="3333" y="3542"/>
                <a:chExt cx="5295" cy="7405"/>
              </a:xfrm>
            </p:grpSpPr>
            <p:sp>
              <p:nvSpPr>
                <p:cNvPr id="25613" name="Forme libre 19"/>
                <p:cNvSpPr>
                  <a:spLocks/>
                </p:cNvSpPr>
                <p:nvPr/>
              </p:nvSpPr>
              <p:spPr bwMode="auto">
                <a:xfrm>
                  <a:off x="3460" y="10230"/>
                  <a:ext cx="1135" cy="84"/>
                </a:xfrm>
                <a:custGeom>
                  <a:avLst/>
                  <a:gdLst>
                    <a:gd name="T0" fmla="*/ 0 w 760021"/>
                    <a:gd name="T1" fmla="*/ 23750 h 53439"/>
                    <a:gd name="T2" fmla="*/ 160317 w 760021"/>
                    <a:gd name="T3" fmla="*/ 35626 h 53439"/>
                    <a:gd name="T4" fmla="*/ 195943 w 760021"/>
                    <a:gd name="T5" fmla="*/ 47501 h 53439"/>
                    <a:gd name="T6" fmla="*/ 213756 w 760021"/>
                    <a:gd name="T7" fmla="*/ 53439 h 53439"/>
                    <a:gd name="T8" fmla="*/ 397823 w 760021"/>
                    <a:gd name="T9" fmla="*/ 47501 h 53439"/>
                    <a:gd name="T10" fmla="*/ 427512 w 760021"/>
                    <a:gd name="T11" fmla="*/ 41563 h 53439"/>
                    <a:gd name="T12" fmla="*/ 469075 w 760021"/>
                    <a:gd name="T13" fmla="*/ 29688 h 53439"/>
                    <a:gd name="T14" fmla="*/ 492826 w 760021"/>
                    <a:gd name="T15" fmla="*/ 17813 h 53439"/>
                    <a:gd name="T16" fmla="*/ 516577 w 760021"/>
                    <a:gd name="T17" fmla="*/ 11875 h 53439"/>
                    <a:gd name="T18" fmla="*/ 670956 w 760021"/>
                    <a:gd name="T19" fmla="*/ 11875 h 53439"/>
                    <a:gd name="T20" fmla="*/ 760021 w 760021"/>
                    <a:gd name="T21" fmla="*/ 0 h 534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60021" h="53439">
                      <a:moveTo>
                        <a:pt x="0" y="23750"/>
                      </a:moveTo>
                      <a:cubicBezTo>
                        <a:pt x="53439" y="27709"/>
                        <a:pt x="107121" y="29178"/>
                        <a:pt x="160317" y="35626"/>
                      </a:cubicBezTo>
                      <a:cubicBezTo>
                        <a:pt x="172744" y="37132"/>
                        <a:pt x="184068" y="43543"/>
                        <a:pt x="195943" y="47501"/>
                      </a:cubicBezTo>
                      <a:lnTo>
                        <a:pt x="213756" y="53439"/>
                      </a:lnTo>
                      <a:cubicBezTo>
                        <a:pt x="275112" y="51460"/>
                        <a:pt x="336530" y="50906"/>
                        <a:pt x="397823" y="47501"/>
                      </a:cubicBezTo>
                      <a:cubicBezTo>
                        <a:pt x="407900" y="46941"/>
                        <a:pt x="417660" y="43752"/>
                        <a:pt x="427512" y="41563"/>
                      </a:cubicBezTo>
                      <a:cubicBezTo>
                        <a:pt x="437948" y="39244"/>
                        <a:pt x="458389" y="34267"/>
                        <a:pt x="469075" y="29688"/>
                      </a:cubicBezTo>
                      <a:cubicBezTo>
                        <a:pt x="477211" y="26201"/>
                        <a:pt x="484538" y="20921"/>
                        <a:pt x="492826" y="17813"/>
                      </a:cubicBezTo>
                      <a:cubicBezTo>
                        <a:pt x="500467" y="14948"/>
                        <a:pt x="508660" y="13854"/>
                        <a:pt x="516577" y="11875"/>
                      </a:cubicBezTo>
                      <a:cubicBezTo>
                        <a:pt x="662498" y="20459"/>
                        <a:pt x="569614" y="20688"/>
                        <a:pt x="670956" y="11875"/>
                      </a:cubicBezTo>
                      <a:cubicBezTo>
                        <a:pt x="758336" y="4276"/>
                        <a:pt x="734291" y="25726"/>
                        <a:pt x="760021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39" name="Groupe 38"/>
                <p:cNvGrpSpPr>
                  <a:grpSpLocks/>
                </p:cNvGrpSpPr>
                <p:nvPr/>
              </p:nvGrpSpPr>
              <p:grpSpPr bwMode="auto">
                <a:xfrm>
                  <a:off x="3662" y="3542"/>
                  <a:ext cx="757" cy="935"/>
                  <a:chOff x="0" y="0"/>
                  <a:chExt cx="7750" cy="11874"/>
                </a:xfrm>
              </p:grpSpPr>
              <p:grpSp>
                <p:nvGrpSpPr>
                  <p:cNvPr id="42" name="Groupe 3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594" cy="11874"/>
                    <a:chOff x="0" y="0"/>
                    <a:chExt cx="3503" cy="11874"/>
                  </a:xfrm>
                </p:grpSpPr>
                <p:sp>
                  <p:nvSpPr>
                    <p:cNvPr id="55" name="Connecteur droit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3479" cy="59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" name="Connecteur droit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3" y="5937"/>
                      <a:ext cx="0" cy="59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3" name="Groupe 35"/>
                  <p:cNvGrpSpPr>
                    <a:grpSpLocks/>
                  </p:cNvGrpSpPr>
                  <p:nvPr/>
                </p:nvGrpSpPr>
                <p:grpSpPr bwMode="auto">
                  <a:xfrm flipH="1">
                    <a:off x="4156" y="0"/>
                    <a:ext cx="3594" cy="11874"/>
                    <a:chOff x="0" y="0"/>
                    <a:chExt cx="3503" cy="11874"/>
                  </a:xfrm>
                </p:grpSpPr>
                <p:sp>
                  <p:nvSpPr>
                    <p:cNvPr id="53" name="Connecteur droit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3479" cy="59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4" name="Connecteur droit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3" y="5937"/>
                      <a:ext cx="0" cy="59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44" name="Group 21"/>
                <p:cNvGrpSpPr>
                  <a:grpSpLocks/>
                </p:cNvGrpSpPr>
                <p:nvPr/>
              </p:nvGrpSpPr>
              <p:grpSpPr bwMode="auto">
                <a:xfrm>
                  <a:off x="3333" y="4043"/>
                  <a:ext cx="5295" cy="6904"/>
                  <a:chOff x="3333" y="4028"/>
                  <a:chExt cx="5295" cy="6904"/>
                </a:xfrm>
              </p:grpSpPr>
              <p:grpSp>
                <p:nvGrpSpPr>
                  <p:cNvPr id="45" name="Groupe 13"/>
                  <p:cNvGrpSpPr>
                    <a:grpSpLocks/>
                  </p:cNvGrpSpPr>
                  <p:nvPr/>
                </p:nvGrpSpPr>
                <p:grpSpPr bwMode="auto">
                  <a:xfrm>
                    <a:off x="3915" y="5264"/>
                    <a:ext cx="259" cy="3078"/>
                    <a:chOff x="0" y="0"/>
                    <a:chExt cx="1828" cy="20138"/>
                  </a:xfrm>
                </p:grpSpPr>
                <p:sp>
                  <p:nvSpPr>
                    <p:cNvPr id="1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828" cy="18415"/>
                    </a:xfrm>
                    <a:prstGeom prst="rect">
                      <a:avLst/>
                    </a:prstGeom>
                    <a:pattFill prst="lgConfetti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254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" name="Forme libre 10"/>
                    <p:cNvSpPr>
                      <a:spLocks/>
                    </p:cNvSpPr>
                    <p:nvPr/>
                  </p:nvSpPr>
                  <p:spPr bwMode="auto">
                    <a:xfrm>
                      <a:off x="178" y="17694"/>
                      <a:ext cx="1562" cy="2444"/>
                    </a:xfrm>
                    <a:custGeom>
                      <a:avLst/>
                      <a:gdLst>
                        <a:gd name="T0" fmla="*/ 1788 w 156306"/>
                        <a:gd name="T1" fmla="*/ 20960 h 244755"/>
                        <a:gd name="T2" fmla="*/ 13656 w 156306"/>
                        <a:gd name="T3" fmla="*/ 50615 h 244755"/>
                        <a:gd name="T4" fmla="*/ 25524 w 156306"/>
                        <a:gd name="T5" fmla="*/ 86200 h 244755"/>
                        <a:gd name="T6" fmla="*/ 37392 w 156306"/>
                        <a:gd name="T7" fmla="*/ 103993 h 244755"/>
                        <a:gd name="T8" fmla="*/ 49260 w 156306"/>
                        <a:gd name="T9" fmla="*/ 139577 h 244755"/>
                        <a:gd name="T10" fmla="*/ 55194 w 156306"/>
                        <a:gd name="T11" fmla="*/ 240403 h 244755"/>
                        <a:gd name="T12" fmla="*/ 90798 w 156306"/>
                        <a:gd name="T13" fmla="*/ 228540 h 244755"/>
                        <a:gd name="T14" fmla="*/ 96733 w 156306"/>
                        <a:gd name="T15" fmla="*/ 204817 h 244755"/>
                        <a:gd name="T16" fmla="*/ 102666 w 156306"/>
                        <a:gd name="T17" fmla="*/ 175162 h 244755"/>
                        <a:gd name="T18" fmla="*/ 132337 w 156306"/>
                        <a:gd name="T19" fmla="*/ 50615 h 244755"/>
                        <a:gd name="T20" fmla="*/ 150139 w 156306"/>
                        <a:gd name="T21" fmla="*/ 38753 h 244755"/>
                        <a:gd name="T22" fmla="*/ 156072 w 156306"/>
                        <a:gd name="T23" fmla="*/ 20960 h 244755"/>
                        <a:gd name="T24" fmla="*/ 78930 w 156306"/>
                        <a:gd name="T25" fmla="*/ 9099 h 244755"/>
                        <a:gd name="T26" fmla="*/ 55194 w 156306"/>
                        <a:gd name="T27" fmla="*/ 15030 h 244755"/>
                        <a:gd name="T28" fmla="*/ 1788 w 156306"/>
                        <a:gd name="T29" fmla="*/ 20960 h 24475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156306" h="244755">
                          <a:moveTo>
                            <a:pt x="1789" y="20984"/>
                          </a:moveTo>
                          <a:cubicBezTo>
                            <a:pt x="-5138" y="26922"/>
                            <a:pt x="10021" y="40656"/>
                            <a:pt x="13664" y="50673"/>
                          </a:cubicBezTo>
                          <a:cubicBezTo>
                            <a:pt x="17942" y="62437"/>
                            <a:pt x="18597" y="75883"/>
                            <a:pt x="25540" y="86299"/>
                          </a:cubicBezTo>
                          <a:cubicBezTo>
                            <a:pt x="29498" y="92237"/>
                            <a:pt x="34517" y="97591"/>
                            <a:pt x="37415" y="104112"/>
                          </a:cubicBezTo>
                          <a:cubicBezTo>
                            <a:pt x="42499" y="115551"/>
                            <a:pt x="49290" y="139737"/>
                            <a:pt x="49290" y="139737"/>
                          </a:cubicBezTo>
                          <a:cubicBezTo>
                            <a:pt x="51269" y="173384"/>
                            <a:pt x="40974" y="210135"/>
                            <a:pt x="55228" y="240678"/>
                          </a:cubicBezTo>
                          <a:cubicBezTo>
                            <a:pt x="60522" y="252021"/>
                            <a:pt x="81350" y="236948"/>
                            <a:pt x="90854" y="228802"/>
                          </a:cubicBezTo>
                          <a:cubicBezTo>
                            <a:pt x="97050" y="223491"/>
                            <a:pt x="95022" y="213018"/>
                            <a:pt x="96792" y="205052"/>
                          </a:cubicBezTo>
                          <a:cubicBezTo>
                            <a:pt x="98981" y="195200"/>
                            <a:pt x="100750" y="185259"/>
                            <a:pt x="102729" y="175363"/>
                          </a:cubicBezTo>
                          <a:cubicBezTo>
                            <a:pt x="111832" y="-6676"/>
                            <a:pt x="69649" y="77574"/>
                            <a:pt x="132418" y="50673"/>
                          </a:cubicBezTo>
                          <a:cubicBezTo>
                            <a:pt x="138977" y="47862"/>
                            <a:pt x="144293" y="42756"/>
                            <a:pt x="150231" y="38797"/>
                          </a:cubicBezTo>
                          <a:cubicBezTo>
                            <a:pt x="152210" y="32859"/>
                            <a:pt x="157197" y="27158"/>
                            <a:pt x="156168" y="20984"/>
                          </a:cubicBezTo>
                          <a:cubicBezTo>
                            <a:pt x="149899" y="-16631"/>
                            <a:pt x="97080" y="7463"/>
                            <a:pt x="78979" y="9109"/>
                          </a:cubicBezTo>
                          <a:cubicBezTo>
                            <a:pt x="71062" y="11088"/>
                            <a:pt x="63045" y="12702"/>
                            <a:pt x="55228" y="15047"/>
                          </a:cubicBezTo>
                          <a:cubicBezTo>
                            <a:pt x="43238" y="18644"/>
                            <a:pt x="8716" y="15046"/>
                            <a:pt x="1789" y="20984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2540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6" name="Groupe 6"/>
                  <p:cNvGrpSpPr>
                    <a:grpSpLocks/>
                  </p:cNvGrpSpPr>
                  <p:nvPr/>
                </p:nvGrpSpPr>
                <p:grpSpPr bwMode="auto">
                  <a:xfrm>
                    <a:off x="3333" y="4028"/>
                    <a:ext cx="5295" cy="6904"/>
                    <a:chOff x="0" y="0"/>
                    <a:chExt cx="33623" cy="43840"/>
                  </a:xfrm>
                </p:grpSpPr>
                <p:pic>
                  <p:nvPicPr>
                    <p:cNvPr id="4" name="Image 50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2860" y="26574"/>
                      <a:ext cx="10763" cy="1628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5" name="Connecteur droit 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19" y="0"/>
                      <a:ext cx="0" cy="240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" name="Connecteur droit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9" y="0"/>
                      <a:ext cx="0" cy="240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47" name="Groupe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8956"/>
                      <a:ext cx="9271" cy="14884"/>
                      <a:chOff x="0" y="0"/>
                      <a:chExt cx="9274" cy="14884"/>
                    </a:xfrm>
                  </p:grpSpPr>
                  <p:grpSp>
                    <p:nvGrpSpPr>
                      <p:cNvPr id="48" name="Groupe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9274" cy="14884"/>
                        <a:chOff x="0" y="0"/>
                        <a:chExt cx="9274" cy="14884"/>
                      </a:xfrm>
                    </p:grpSpPr>
                    <p:sp>
                      <p:nvSpPr>
                        <p:cNvPr id="20" name="Forme libre 2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6038" y="2070"/>
                          <a:ext cx="3236" cy="12814"/>
                        </a:xfrm>
                        <a:custGeom>
                          <a:avLst/>
                          <a:gdLst>
                            <a:gd name="T0" fmla="*/ 322730 w 358853"/>
                            <a:gd name="T1" fmla="*/ 0 h 1465827"/>
                            <a:gd name="T2" fmla="*/ 297455 w 358853"/>
                            <a:gd name="T3" fmla="*/ 346897 h 1465827"/>
                            <a:gd name="T4" fmla="*/ 4729 w 358853"/>
                            <a:gd name="T5" fmla="*/ 1138795 h 1465827"/>
                            <a:gd name="T6" fmla="*/ 118516 w 358853"/>
                            <a:gd name="T7" fmla="*/ 1266927 h 1465827"/>
                            <a:gd name="T8" fmla="*/ 145470 w 358853"/>
                            <a:gd name="T9" fmla="*/ 1267937 h 146582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58853" h="1465827">
                              <a:moveTo>
                                <a:pt x="357843" y="0"/>
                              </a:moveTo>
                              <a:cubicBezTo>
                                <a:pt x="336242" y="121498"/>
                                <a:pt x="388585" y="179704"/>
                                <a:pt x="329818" y="396815"/>
                              </a:cubicBezTo>
                              <a:cubicBezTo>
                                <a:pt x="271051" y="613926"/>
                                <a:pt x="38322" y="1109253"/>
                                <a:pt x="5243" y="1302667"/>
                              </a:cubicBezTo>
                              <a:cubicBezTo>
                                <a:pt x="-27836" y="1496081"/>
                                <a:pt x="105402" y="1424616"/>
                                <a:pt x="131411" y="1449237"/>
                              </a:cubicBezTo>
                              <a:cubicBezTo>
                                <a:pt x="157420" y="1473858"/>
                                <a:pt x="167767" y="1468363"/>
                                <a:pt x="161297" y="1450392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1" name="Forme libre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0" y="2070"/>
                          <a:ext cx="3236" cy="12814"/>
                        </a:xfrm>
                        <a:custGeom>
                          <a:avLst/>
                          <a:gdLst>
                            <a:gd name="T0" fmla="*/ 322730 w 358853"/>
                            <a:gd name="T1" fmla="*/ 0 h 1465827"/>
                            <a:gd name="T2" fmla="*/ 297455 w 358853"/>
                            <a:gd name="T3" fmla="*/ 346897 h 1465827"/>
                            <a:gd name="T4" fmla="*/ 4729 w 358853"/>
                            <a:gd name="T5" fmla="*/ 1138795 h 1465827"/>
                            <a:gd name="T6" fmla="*/ 118516 w 358853"/>
                            <a:gd name="T7" fmla="*/ 1266927 h 1465827"/>
                            <a:gd name="T8" fmla="*/ 145470 w 358853"/>
                            <a:gd name="T9" fmla="*/ 1267937 h 146582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58853" h="1465827">
                              <a:moveTo>
                                <a:pt x="357843" y="0"/>
                              </a:moveTo>
                              <a:cubicBezTo>
                                <a:pt x="336242" y="121498"/>
                                <a:pt x="388585" y="179704"/>
                                <a:pt x="329818" y="396815"/>
                              </a:cubicBezTo>
                              <a:cubicBezTo>
                                <a:pt x="271051" y="613926"/>
                                <a:pt x="38322" y="1109253"/>
                                <a:pt x="5243" y="1302667"/>
                              </a:cubicBezTo>
                              <a:cubicBezTo>
                                <a:pt x="-27836" y="1496081"/>
                                <a:pt x="105402" y="1424616"/>
                                <a:pt x="131411" y="1449237"/>
                              </a:cubicBezTo>
                              <a:cubicBezTo>
                                <a:pt x="157420" y="1473858"/>
                                <a:pt x="167767" y="1468363"/>
                                <a:pt x="161297" y="1450392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2" name="Connecteur droit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39" y="14751"/>
                          <a:ext cx="637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4" name="Trapèze 2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2846" y="1035"/>
                          <a:ext cx="3600" cy="2838"/>
                        </a:xfrm>
                        <a:custGeom>
                          <a:avLst/>
                          <a:gdLst>
                            <a:gd name="T0" fmla="*/ 0 w 360000"/>
                            <a:gd name="T1" fmla="*/ 283845 h 283845"/>
                            <a:gd name="T2" fmla="*/ 62335 w 360000"/>
                            <a:gd name="T3" fmla="*/ 0 h 283845"/>
                            <a:gd name="T4" fmla="*/ 297665 w 360000"/>
                            <a:gd name="T5" fmla="*/ 0 h 283845"/>
                            <a:gd name="T6" fmla="*/ 360000 w 360000"/>
                            <a:gd name="T7" fmla="*/ 283845 h 283845"/>
                            <a:gd name="T8" fmla="*/ 0 w 360000"/>
                            <a:gd name="T9" fmla="*/ 283845 h 28384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60000" h="283845">
                              <a:moveTo>
                                <a:pt x="0" y="283845"/>
                              </a:moveTo>
                              <a:lnTo>
                                <a:pt x="62335" y="0"/>
                              </a:lnTo>
                              <a:lnTo>
                                <a:pt x="297665" y="0"/>
                              </a:lnTo>
                              <a:lnTo>
                                <a:pt x="360000" y="283845"/>
                              </a:lnTo>
                              <a:lnTo>
                                <a:pt x="0" y="2838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5" name="Connecteur droit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72" y="0"/>
                          <a:ext cx="0" cy="4572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FF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6" name="Forme libre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38" y="2760"/>
                          <a:ext cx="3086" cy="1988"/>
                        </a:xfrm>
                        <a:custGeom>
                          <a:avLst/>
                          <a:gdLst>
                            <a:gd name="T0" fmla="*/ 18560 w 211104"/>
                            <a:gd name="T1" fmla="*/ 0 h 199067"/>
                            <a:gd name="T2" fmla="*/ 31172 w 211104"/>
                            <a:gd name="T3" fmla="*/ 172258 h 199067"/>
                            <a:gd name="T4" fmla="*/ 308610 w 211104"/>
                            <a:gd name="T5" fmla="*/ 198096 h 199067"/>
                            <a:gd name="T6" fmla="*/ 308610 w 211104"/>
                            <a:gd name="T7" fmla="*/ 198096 h 19906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211104" h="199067">
                              <a:moveTo>
                                <a:pt x="12696" y="0"/>
                              </a:moveTo>
                              <a:cubicBezTo>
                                <a:pt x="475" y="69730"/>
                                <a:pt x="-11745" y="139460"/>
                                <a:pt x="21323" y="172528"/>
                              </a:cubicBezTo>
                              <a:cubicBezTo>
                                <a:pt x="54391" y="205596"/>
                                <a:pt x="211104" y="198407"/>
                                <a:pt x="211104" y="198407"/>
                              </a:cubicBezTo>
                              <a:lnTo>
                                <a:pt x="211104" y="198407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7" name="Forme libre 2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6297" y="5175"/>
                          <a:ext cx="2834" cy="2311"/>
                        </a:xfrm>
                        <a:custGeom>
                          <a:avLst/>
                          <a:gdLst>
                            <a:gd name="T0" fmla="*/ 67809 w 283471"/>
                            <a:gd name="T1" fmla="*/ 0 h 213618"/>
                            <a:gd name="T2" fmla="*/ 8997 w 283471"/>
                            <a:gd name="T3" fmla="*/ 215312 h 213618"/>
                            <a:gd name="T4" fmla="*/ 283471 w 283471"/>
                            <a:gd name="T5" fmla="*/ 214598 h 213618"/>
                            <a:gd name="T6" fmla="*/ 283471 w 283471"/>
                            <a:gd name="T7" fmla="*/ 214598 h 21361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283471" h="213618">
                              <a:moveTo>
                                <a:pt x="67809" y="0"/>
                              </a:moveTo>
                              <a:cubicBezTo>
                                <a:pt x="55588" y="69730"/>
                                <a:pt x="-26947" y="165999"/>
                                <a:pt x="8997" y="199067"/>
                              </a:cubicBezTo>
                              <a:cubicBezTo>
                                <a:pt x="44941" y="232135"/>
                                <a:pt x="237725" y="198517"/>
                                <a:pt x="283471" y="198407"/>
                              </a:cubicBezTo>
                              <a:lnTo>
                                <a:pt x="283471" y="198407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sp>
                    <p:nvSpPr>
                      <p:cNvPr id="13" name="Forme libre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74" y="4019"/>
                        <a:ext cx="1361" cy="2325"/>
                      </a:xfrm>
                      <a:custGeom>
                        <a:avLst/>
                        <a:gdLst>
                          <a:gd name="T0" fmla="*/ 290 w 136025"/>
                          <a:gd name="T1" fmla="*/ 231112 h 232538"/>
                          <a:gd name="T2" fmla="*/ 15362 w 136025"/>
                          <a:gd name="T3" fmla="*/ 205991 h 232538"/>
                          <a:gd name="T4" fmla="*/ 25411 w 136025"/>
                          <a:gd name="T5" fmla="*/ 190919 h 232538"/>
                          <a:gd name="T6" fmla="*/ 30435 w 136025"/>
                          <a:gd name="T7" fmla="*/ 175846 h 232538"/>
                          <a:gd name="T8" fmla="*/ 50532 w 136025"/>
                          <a:gd name="T9" fmla="*/ 150725 h 232538"/>
                          <a:gd name="T10" fmla="*/ 65604 w 136025"/>
                          <a:gd name="T11" fmla="*/ 145701 h 232538"/>
                          <a:gd name="T12" fmla="*/ 90725 w 136025"/>
                          <a:gd name="T13" fmla="*/ 125604 h 232538"/>
                          <a:gd name="T14" fmla="*/ 120870 w 136025"/>
                          <a:gd name="T15" fmla="*/ 115556 h 232538"/>
                          <a:gd name="T16" fmla="*/ 135943 w 136025"/>
                          <a:gd name="T17" fmla="*/ 85411 h 232538"/>
                          <a:gd name="T18" fmla="*/ 113994 w 136025"/>
                          <a:gd name="T19" fmla="*/ 72899 h 232538"/>
                          <a:gd name="T20" fmla="*/ 100773 w 136025"/>
                          <a:gd name="T21" fmla="*/ 55266 h 232538"/>
                          <a:gd name="T22" fmla="*/ 90725 w 136025"/>
                          <a:gd name="T23" fmla="*/ 40194 h 232538"/>
                          <a:gd name="T24" fmla="*/ 80677 w 136025"/>
                          <a:gd name="T25" fmla="*/ 30145 h 232538"/>
                          <a:gd name="T26" fmla="*/ 55556 w 136025"/>
                          <a:gd name="T27" fmla="*/ 0 h 232538"/>
                          <a:gd name="T28" fmla="*/ 15362 w 136025"/>
                          <a:gd name="T29" fmla="*/ 25121 h 232538"/>
                          <a:gd name="T30" fmla="*/ 5314 w 136025"/>
                          <a:gd name="T31" fmla="*/ 160774 h 232538"/>
                          <a:gd name="T32" fmla="*/ 290 w 136025"/>
                          <a:gd name="T33" fmla="*/ 231112 h 232538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36025" h="232538">
                            <a:moveTo>
                              <a:pt x="290" y="231112"/>
                            </a:moveTo>
                            <a:cubicBezTo>
                              <a:pt x="1965" y="238648"/>
                              <a:pt x="10186" y="214272"/>
                              <a:pt x="15362" y="205991"/>
                            </a:cubicBezTo>
                            <a:cubicBezTo>
                              <a:pt x="18562" y="200871"/>
                              <a:pt x="22711" y="196320"/>
                              <a:pt x="25411" y="190919"/>
                            </a:cubicBezTo>
                            <a:cubicBezTo>
                              <a:pt x="27780" y="186182"/>
                              <a:pt x="28067" y="180583"/>
                              <a:pt x="30435" y="175846"/>
                            </a:cubicBezTo>
                            <a:cubicBezTo>
                              <a:pt x="33369" y="169978"/>
                              <a:pt x="43856" y="154731"/>
                              <a:pt x="50532" y="150725"/>
                            </a:cubicBezTo>
                            <a:cubicBezTo>
                              <a:pt x="55073" y="148000"/>
                              <a:pt x="60580" y="147376"/>
                              <a:pt x="65604" y="145701"/>
                            </a:cubicBezTo>
                            <a:cubicBezTo>
                              <a:pt x="73954" y="137352"/>
                              <a:pt x="79320" y="130673"/>
                              <a:pt x="90725" y="125604"/>
                            </a:cubicBezTo>
                            <a:cubicBezTo>
                              <a:pt x="100404" y="121302"/>
                              <a:pt x="120870" y="115556"/>
                              <a:pt x="120870" y="115556"/>
                            </a:cubicBezTo>
                            <a:cubicBezTo>
                              <a:pt x="125950" y="107936"/>
                              <a:pt x="137089" y="92520"/>
                              <a:pt x="135943" y="85411"/>
                            </a:cubicBezTo>
                            <a:cubicBezTo>
                              <a:pt x="134797" y="78302"/>
                              <a:pt x="120478" y="78456"/>
                              <a:pt x="113994" y="72899"/>
                            </a:cubicBezTo>
                            <a:cubicBezTo>
                              <a:pt x="106259" y="66270"/>
                              <a:pt x="110821" y="56941"/>
                              <a:pt x="100773" y="55266"/>
                            </a:cubicBezTo>
                            <a:cubicBezTo>
                              <a:pt x="97424" y="50242"/>
                              <a:pt x="94497" y="44909"/>
                              <a:pt x="90725" y="40194"/>
                            </a:cubicBezTo>
                            <a:cubicBezTo>
                              <a:pt x="87766" y="36495"/>
                              <a:pt x="83027" y="34258"/>
                              <a:pt x="80677" y="30145"/>
                            </a:cubicBezTo>
                            <a:cubicBezTo>
                              <a:pt x="62301" y="-2013"/>
                              <a:pt x="82918" y="9121"/>
                              <a:pt x="55556" y="0"/>
                            </a:cubicBezTo>
                            <a:cubicBezTo>
                              <a:pt x="19682" y="11958"/>
                              <a:pt x="31286" y="1235"/>
                              <a:pt x="15362" y="25121"/>
                            </a:cubicBezTo>
                            <a:cubicBezTo>
                              <a:pt x="-2106" y="77529"/>
                              <a:pt x="8461" y="41196"/>
                              <a:pt x="5314" y="160774"/>
                            </a:cubicBezTo>
                            <a:cubicBezTo>
                              <a:pt x="4697" y="184212"/>
                              <a:pt x="-1385" y="223576"/>
                              <a:pt x="290" y="23111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540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51" name="Groupe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19" y="24098"/>
                      <a:ext cx="1753" cy="10350"/>
                      <a:chOff x="0" y="0"/>
                      <a:chExt cx="1752" cy="10350"/>
                    </a:xfrm>
                  </p:grpSpPr>
                  <p:sp>
                    <p:nvSpPr>
                      <p:cNvPr id="9" name="Forme libre 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717" cy="10350"/>
                      </a:xfrm>
                      <a:custGeom>
                        <a:avLst/>
                        <a:gdLst>
                          <a:gd name="T0" fmla="*/ 0 w 250166"/>
                          <a:gd name="T1" fmla="*/ 0 h 526211"/>
                          <a:gd name="T2" fmla="*/ 14882 w 250166"/>
                          <a:gd name="T3" fmla="*/ 254729 h 526211"/>
                          <a:gd name="T4" fmla="*/ 57048 w 250166"/>
                          <a:gd name="T5" fmla="*/ 356619 h 526211"/>
                          <a:gd name="T6" fmla="*/ 71755 w 250166"/>
                          <a:gd name="T7" fmla="*/ 1035050 h 526211"/>
                          <a:gd name="T8" fmla="*/ 71755 w 250166"/>
                          <a:gd name="T9" fmla="*/ 1035050 h 52621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50166" h="526211">
                            <a:moveTo>
                              <a:pt x="0" y="0"/>
                            </a:moveTo>
                            <a:cubicBezTo>
                              <a:pt x="12971" y="12950"/>
                              <a:pt x="18736" y="99285"/>
                              <a:pt x="51885" y="129502"/>
                            </a:cubicBezTo>
                            <a:cubicBezTo>
                              <a:pt x="85034" y="159719"/>
                              <a:pt x="170170" y="106550"/>
                              <a:pt x="198893" y="181302"/>
                            </a:cubicBezTo>
                            <a:lnTo>
                              <a:pt x="250166" y="52621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2" name="Forme libre 1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035" y="0"/>
                        <a:ext cx="717" cy="10350"/>
                      </a:xfrm>
                      <a:custGeom>
                        <a:avLst/>
                        <a:gdLst>
                          <a:gd name="T0" fmla="*/ 0 w 250166"/>
                          <a:gd name="T1" fmla="*/ 0 h 526211"/>
                          <a:gd name="T2" fmla="*/ 14882 w 250166"/>
                          <a:gd name="T3" fmla="*/ 254729 h 526211"/>
                          <a:gd name="T4" fmla="*/ 57048 w 250166"/>
                          <a:gd name="T5" fmla="*/ 356619 h 526211"/>
                          <a:gd name="T6" fmla="*/ 71755 w 250166"/>
                          <a:gd name="T7" fmla="*/ 1035050 h 526211"/>
                          <a:gd name="T8" fmla="*/ 71755 w 250166"/>
                          <a:gd name="T9" fmla="*/ 1035050 h 52621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50166" h="526211">
                            <a:moveTo>
                              <a:pt x="0" y="0"/>
                            </a:moveTo>
                            <a:cubicBezTo>
                              <a:pt x="12971" y="12950"/>
                              <a:pt x="18736" y="99285"/>
                              <a:pt x="51885" y="129502"/>
                            </a:cubicBezTo>
                            <a:cubicBezTo>
                              <a:pt x="85034" y="159719"/>
                              <a:pt x="170170" y="106550"/>
                              <a:pt x="198893" y="181302"/>
                            </a:cubicBezTo>
                            <a:lnTo>
                              <a:pt x="250166" y="526211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7" name="Forme libre 46"/>
                    <p:cNvSpPr>
                      <a:spLocks/>
                    </p:cNvSpPr>
                    <p:nvPr/>
                  </p:nvSpPr>
                  <p:spPr bwMode="auto">
                    <a:xfrm>
                      <a:off x="6381" y="33528"/>
                      <a:ext cx="19355" cy="1778"/>
                    </a:xfrm>
                    <a:custGeom>
                      <a:avLst/>
                      <a:gdLst>
                        <a:gd name="T0" fmla="*/ 0 w 1935796"/>
                        <a:gd name="T1" fmla="*/ 0 h 177975"/>
                        <a:gd name="T2" fmla="*/ 442063 w 1935796"/>
                        <a:gd name="T3" fmla="*/ 30078 h 177975"/>
                        <a:gd name="T4" fmla="*/ 994423 w 1935796"/>
                        <a:gd name="T5" fmla="*/ 177213 h 177975"/>
                        <a:gd name="T6" fmla="*/ 1870580 w 1935796"/>
                        <a:gd name="T7" fmla="*/ 82056 h 177975"/>
                        <a:gd name="T8" fmla="*/ 1870580 w 1935796"/>
                        <a:gd name="T9" fmla="*/ 92075 h 1779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5796" h="177975">
                          <a:moveTo>
                            <a:pt x="0" y="0"/>
                          </a:moveTo>
                          <a:cubicBezTo>
                            <a:pt x="100808" y="16755"/>
                            <a:pt x="276371" y="543"/>
                            <a:pt x="442135" y="30108"/>
                          </a:cubicBezTo>
                          <a:cubicBezTo>
                            <a:pt x="607899" y="59673"/>
                            <a:pt x="756460" y="168716"/>
                            <a:pt x="994585" y="177387"/>
                          </a:cubicBezTo>
                          <a:cubicBezTo>
                            <a:pt x="1232710" y="186058"/>
                            <a:pt x="1724835" y="96341"/>
                            <a:pt x="1870885" y="82137"/>
                          </a:cubicBezTo>
                          <a:cubicBezTo>
                            <a:pt x="2016935" y="67934"/>
                            <a:pt x="1870885" y="88836"/>
                            <a:pt x="1870885" y="9216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" name="Forme libre 49"/>
                    <p:cNvSpPr>
                      <a:spLocks/>
                    </p:cNvSpPr>
                    <p:nvPr/>
                  </p:nvSpPr>
                  <p:spPr bwMode="auto">
                    <a:xfrm>
                      <a:off x="6096" y="34194"/>
                      <a:ext cx="19354" cy="1778"/>
                    </a:xfrm>
                    <a:custGeom>
                      <a:avLst/>
                      <a:gdLst>
                        <a:gd name="T0" fmla="*/ 0 w 1935796"/>
                        <a:gd name="T1" fmla="*/ 0 h 177975"/>
                        <a:gd name="T2" fmla="*/ 442063 w 1935796"/>
                        <a:gd name="T3" fmla="*/ 30078 h 177975"/>
                        <a:gd name="T4" fmla="*/ 994423 w 1935796"/>
                        <a:gd name="T5" fmla="*/ 177213 h 177975"/>
                        <a:gd name="T6" fmla="*/ 1870580 w 1935796"/>
                        <a:gd name="T7" fmla="*/ 82056 h 177975"/>
                        <a:gd name="T8" fmla="*/ 1870580 w 1935796"/>
                        <a:gd name="T9" fmla="*/ 92075 h 1779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5796" h="177975">
                          <a:moveTo>
                            <a:pt x="0" y="0"/>
                          </a:moveTo>
                          <a:cubicBezTo>
                            <a:pt x="100808" y="16755"/>
                            <a:pt x="276371" y="543"/>
                            <a:pt x="442135" y="30108"/>
                          </a:cubicBezTo>
                          <a:cubicBezTo>
                            <a:pt x="607899" y="59673"/>
                            <a:pt x="756460" y="168716"/>
                            <a:pt x="994585" y="177387"/>
                          </a:cubicBezTo>
                          <a:cubicBezTo>
                            <a:pt x="1232710" y="186058"/>
                            <a:pt x="1724835" y="96341"/>
                            <a:pt x="1870885" y="82137"/>
                          </a:cubicBezTo>
                          <a:cubicBezTo>
                            <a:pt x="2016935" y="67934"/>
                            <a:pt x="1870885" y="88836"/>
                            <a:pt x="1870885" y="92166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564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915" y="5151"/>
                    <a:ext cx="276" cy="14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66"/>
                      </a:gs>
                      <a:gs pos="50000">
                        <a:srgbClr val="CCCCCC"/>
                      </a:gs>
                      <a:gs pos="100000">
                        <a:srgbClr val="666666"/>
                      </a:gs>
                    </a:gsLst>
                    <a:lin ang="18900000" scaled="1"/>
                  </a:gradFill>
                  <a:ln w="12700">
                    <a:solidFill>
                      <a:srgbClr val="66666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4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8166"/>
                    <a:ext cx="201" cy="14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66"/>
                      </a:gs>
                      <a:gs pos="50000">
                        <a:srgbClr val="CCCCCC"/>
                      </a:gs>
                      <a:gs pos="100000">
                        <a:srgbClr val="666666"/>
                      </a:gs>
                    </a:gsLst>
                    <a:lin ang="18900000" scaled="1"/>
                  </a:gradFill>
                  <a:ln w="12700">
                    <a:solidFill>
                      <a:srgbClr val="66666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pic>
        <p:nvPicPr>
          <p:cNvPr id="77" name="Picture 6" descr="planet38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546" y="3343215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295074" y="3095633"/>
            <a:ext cx="7977188" cy="83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Electrochemical degradation</a:t>
            </a:r>
            <a:endParaRPr lang="en-US" sz="2800" b="1" dirty="0"/>
          </a:p>
        </p:txBody>
      </p:sp>
      <p:pic>
        <p:nvPicPr>
          <p:cNvPr id="25646" name="Picture 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6632" y="4000504"/>
            <a:ext cx="2364982" cy="265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ZoneTexte 79"/>
          <p:cNvSpPr txBox="1">
            <a:spLocks noChangeArrowheads="1"/>
          </p:cNvSpPr>
          <p:nvPr/>
        </p:nvSpPr>
        <p:spPr bwMode="auto">
          <a:xfrm>
            <a:off x="3857620" y="4429132"/>
            <a:ext cx="45005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Conditions: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Anode: boron doped diamond (BDD)</a:t>
            </a:r>
            <a:endParaRPr lang="fr-FR" sz="2000" b="1" dirty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Cathode: cylindrical mesh of platinum</a:t>
            </a:r>
          </a:p>
          <a:p>
            <a:pPr>
              <a:buFont typeface="Wingdings" pitchFamily="2" charset="2"/>
              <a:buChar char="v"/>
            </a:pPr>
            <a:r>
              <a:rPr lang="fr-FR" sz="2000" b="1" dirty="0" smtClean="0"/>
              <a:t>Electrolyte</a:t>
            </a:r>
            <a:r>
              <a:rPr lang="fr-FR" sz="2000" b="1" dirty="0"/>
              <a:t>: Na</a:t>
            </a:r>
            <a:r>
              <a:rPr lang="fr-FR" sz="2000" b="1" baseline="-25000" dirty="0"/>
              <a:t>2</a:t>
            </a:r>
            <a:r>
              <a:rPr lang="fr-FR" sz="2000" b="1" dirty="0"/>
              <a:t>SO</a:t>
            </a:r>
            <a:r>
              <a:rPr lang="fr-FR" sz="2000" b="1" baseline="-25000" dirty="0"/>
              <a:t>4</a:t>
            </a:r>
            <a:r>
              <a:rPr lang="fr-FR" sz="2000" b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78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4" name="Connecteur droit avec flèche 33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980363" y="450850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  <a:p>
            <a:pPr algn="ctr">
              <a:defRPr/>
            </a:pPr>
            <a:endParaRPr lang="fr-FR" sz="12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925638" y="463550"/>
            <a:ext cx="113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Materials  and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Setups</a:t>
            </a: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2257568" y="77521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7420" name="AutoShape 5"/>
          <p:cNvSpPr>
            <a:spLocks noChangeArrowheads="1"/>
          </p:cNvSpPr>
          <p:nvPr/>
        </p:nvSpPr>
        <p:spPr bwMode="auto">
          <a:xfrm>
            <a:off x="558800" y="34925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85750" y="482600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520C6-E756-45D7-85C0-E488DD1D495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4056063" y="447675"/>
            <a:ext cx="1103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Experimental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methods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211888" y="45085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grpSp>
        <p:nvGrpSpPr>
          <p:cNvPr id="32" name="Groupe 13"/>
          <p:cNvGrpSpPr/>
          <p:nvPr/>
        </p:nvGrpSpPr>
        <p:grpSpPr>
          <a:xfrm>
            <a:off x="1214414" y="1071546"/>
            <a:ext cx="6215106" cy="697907"/>
            <a:chOff x="3331404" y="-19252"/>
            <a:chExt cx="2774887" cy="6979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Rectangle à coins arrondis 36"/>
            <p:cNvSpPr/>
            <p:nvPr/>
          </p:nvSpPr>
          <p:spPr>
            <a:xfrm>
              <a:off x="3331404" y="-19252"/>
              <a:ext cx="2768736" cy="69790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33CC"/>
              </a:solidFill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3378437" y="21630"/>
              <a:ext cx="2727854" cy="6570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1244600">
                <a:defRPr/>
              </a:pPr>
              <a:r>
                <a:rPr 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/>
                </a:rPr>
                <a:t>Analytical techniques</a:t>
              </a:r>
              <a:endPara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endParaRPr>
            </a:p>
          </p:txBody>
        </p:sp>
      </p:grpSp>
      <p:pic>
        <p:nvPicPr>
          <p:cNvPr id="39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301692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-32" y="2318839"/>
            <a:ext cx="4875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High Performance Liquid Chromatography (HPLC)</a:t>
            </a:r>
          </a:p>
        </p:txBody>
      </p:sp>
      <p:sp>
        <p:nvSpPr>
          <p:cNvPr id="43" name="AutoShape 25"/>
          <p:cNvSpPr>
            <a:spLocks noChangeArrowheads="1"/>
          </p:cNvSpPr>
          <p:nvPr/>
        </p:nvSpPr>
        <p:spPr bwMode="auto">
          <a:xfrm>
            <a:off x="4929190" y="2143116"/>
            <a:ext cx="285752" cy="974725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5545169" y="2349856"/>
            <a:ext cx="3527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000" b="1" dirty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Phenol and its oxidation intermediates</a:t>
            </a:r>
            <a:endParaRPr lang="en-US" sz="2000" dirty="0"/>
          </a:p>
        </p:txBody>
      </p:sp>
      <p:grpSp>
        <p:nvGrpSpPr>
          <p:cNvPr id="50" name="Groupe 13"/>
          <p:cNvGrpSpPr/>
          <p:nvPr/>
        </p:nvGrpSpPr>
        <p:grpSpPr>
          <a:xfrm>
            <a:off x="1142976" y="3746391"/>
            <a:ext cx="6929486" cy="697907"/>
            <a:chOff x="3331404" y="-19252"/>
            <a:chExt cx="2774887" cy="6979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Rectangle à coins arrondis 50"/>
            <p:cNvSpPr/>
            <p:nvPr/>
          </p:nvSpPr>
          <p:spPr>
            <a:xfrm>
              <a:off x="3331404" y="-19252"/>
              <a:ext cx="2768736" cy="69790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33CC"/>
              </a:solidFill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3378437" y="21630"/>
              <a:ext cx="2727854" cy="6570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1244600">
                <a:defRPr/>
              </a:pPr>
              <a:r>
                <a:rPr 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/>
                </a:rPr>
                <a:t>Characterization of adsorbents</a:t>
              </a:r>
              <a:endPara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endParaRPr>
            </a:p>
          </p:txBody>
        </p:sp>
      </p:grpSp>
      <p:pic>
        <p:nvPicPr>
          <p:cNvPr id="54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7073" y="5694894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-32" y="5678700"/>
            <a:ext cx="429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6000" eaLnBrk="0" hangingPunct="0">
              <a:buClr>
                <a:srgbClr val="B0FEB4"/>
              </a:buClr>
              <a:buSzPct val="60000"/>
            </a:pPr>
            <a:r>
              <a:rPr lang="en-US" sz="2400" b="1" dirty="0" smtClean="0"/>
              <a:t>Cyclic voltammetry</a:t>
            </a:r>
            <a:endParaRPr lang="en-US" sz="2400" b="1" dirty="0"/>
          </a:p>
        </p:txBody>
      </p:sp>
      <p:sp>
        <p:nvSpPr>
          <p:cNvPr id="56" name="AutoShape 25"/>
          <p:cNvSpPr>
            <a:spLocks noChangeArrowheads="1"/>
          </p:cNvSpPr>
          <p:nvPr/>
        </p:nvSpPr>
        <p:spPr bwMode="auto">
          <a:xfrm>
            <a:off x="4357686" y="5454671"/>
            <a:ext cx="285752" cy="974725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5379647" y="5572140"/>
            <a:ext cx="38358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Electrochemical behavior of the activated carbon paste</a:t>
            </a:r>
            <a:r>
              <a:rPr lang="fr-FR" sz="2400" b="1" dirty="0" smtClean="0">
                <a:cs typeface="Times New Roman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endParaRPr lang="fr-FR" sz="2400" b="1" dirty="0"/>
          </a:p>
        </p:txBody>
      </p:sp>
      <p:pic>
        <p:nvPicPr>
          <p:cNvPr id="29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7073" y="4945392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16772" y="4929198"/>
            <a:ext cx="429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6000" eaLnBrk="0" hangingPunct="0">
              <a:buClr>
                <a:srgbClr val="B0FEB4"/>
              </a:buClr>
              <a:buSzPct val="60000"/>
            </a:pPr>
            <a:r>
              <a:rPr lang="en-US" sz="2400" b="1" dirty="0" smtClean="0"/>
              <a:t>Automated gas sorption system</a:t>
            </a:r>
          </a:p>
          <a:p>
            <a:pPr algn="ctr" defTabSz="1016000" eaLnBrk="0" hangingPunct="0">
              <a:buClr>
                <a:srgbClr val="B0FEB4"/>
              </a:buClr>
              <a:buSzPct val="60000"/>
            </a:pPr>
            <a:endParaRPr lang="en-US" sz="2400" b="1" dirty="0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5309810" y="4740291"/>
            <a:ext cx="285752" cy="974725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153222" y="4906739"/>
            <a:ext cx="3835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BET surface</a:t>
            </a:r>
            <a:endParaRPr lang="fr-FR" sz="2400" b="1" dirty="0" smtClean="0"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55" grpId="0"/>
      <p:bldP spid="57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4" name="Connecteur droit avec flèche 3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3981450" y="473075"/>
            <a:ext cx="1157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Experimental  methods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966075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34430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8445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0A52B-D49C-4263-8C21-03FA25E86ACA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944688" y="47148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238875" y="45085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-1714544" y="981075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approach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23" name="Diagramme 22"/>
          <p:cNvGraphicFramePr/>
          <p:nvPr/>
        </p:nvGraphicFramePr>
        <p:xfrm>
          <a:off x="1227142" y="1033356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Flèche vers le bas 23"/>
          <p:cNvSpPr/>
          <p:nvPr/>
        </p:nvSpPr>
        <p:spPr>
          <a:xfrm>
            <a:off x="2357422" y="1571612"/>
            <a:ext cx="285750" cy="785813"/>
          </a:xfrm>
          <a:prstGeom prst="downArrow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3399FF"/>
              </a:solidFill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71434" y="4772461"/>
            <a:ext cx="3428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buBlip>
                <a:blip r:embed="rId8"/>
              </a:buBlip>
            </a:pPr>
            <a:r>
              <a:rPr lang="fr-FR" sz="2400" b="1" dirty="0" smtClean="0">
                <a:latin typeface="Calibri" pitchFamily="34" charset="0"/>
              </a:rPr>
              <a:t>   </a:t>
            </a:r>
            <a:r>
              <a:rPr lang="en-US" sz="2400" b="1" dirty="0" smtClean="0">
                <a:latin typeface="Calibri" pitchFamily="34" charset="0"/>
              </a:rPr>
              <a:t>Kinetics study</a:t>
            </a:r>
            <a:endParaRPr lang="fr-FR" sz="2400" b="1" dirty="0">
              <a:latin typeface="Calibri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1406" y="5539103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buBlip>
                <a:blip r:embed="rId8"/>
              </a:buBlip>
            </a:pPr>
            <a:r>
              <a:rPr lang="fr-FR" sz="24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adsorption isotherms</a:t>
            </a:r>
            <a:endParaRPr lang="fr-FR" sz="2400" b="1" dirty="0">
              <a:latin typeface="Calibri" pitchFamily="34" charset="0"/>
            </a:endParaRP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71250" y="6324921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buBlip>
                <a:blip r:embed="rId8"/>
              </a:buBlip>
            </a:pPr>
            <a:r>
              <a:rPr lang="en-US" sz="2400" b="1" dirty="0" smtClean="0">
                <a:latin typeface="Calibri" pitchFamily="34" charset="0"/>
              </a:rPr>
              <a:t>Saturation of adsorbents</a:t>
            </a:r>
          </a:p>
          <a:p>
            <a:pPr defTabSz="912813">
              <a:buBlip>
                <a:blip r:embed="rId8"/>
              </a:buBlip>
            </a:pPr>
            <a:endParaRPr lang="fr-FR" sz="2400" b="1" dirty="0">
              <a:latin typeface="Calibri" pitchFamily="34" charset="0"/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4074158" y="4559038"/>
            <a:ext cx="30696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buBlip>
                <a:blip r:embed="rId8"/>
              </a:buBlip>
            </a:pPr>
            <a:r>
              <a:rPr lang="fr-FR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Study of  the pollutants desorption without polarization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4071934" y="5640189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buBlip>
                <a:blip r:embed="rId8"/>
              </a:buBlip>
            </a:pPr>
            <a:r>
              <a:rPr lang="fr-FR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Study of  the pollutants desorption under polarization</a:t>
            </a:r>
            <a:endParaRPr lang="fr-FR" b="1" dirty="0">
              <a:latin typeface="Calibri" pitchFamily="34" charset="0"/>
            </a:endParaRPr>
          </a:p>
        </p:txBody>
      </p:sp>
      <p:graphicFrame>
        <p:nvGraphicFramePr>
          <p:cNvPr id="30" name="Diagramme 29"/>
          <p:cNvGraphicFramePr/>
          <p:nvPr/>
        </p:nvGraphicFramePr>
        <p:xfrm>
          <a:off x="6169612" y="4502304"/>
          <a:ext cx="2902982" cy="221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7169E-6 L 0.29757 -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57 -0.00324 L 0.54948 0.003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/>
      <p:bldGraphic spid="23" grpId="0">
        <p:bldAsOne/>
      </p:bldGraphic>
      <p:bldP spid="24" grpId="0" animBg="1"/>
      <p:bldP spid="24" grpId="1" animBg="1"/>
      <p:bldP spid="24" grpId="2" animBg="1"/>
      <p:bldP spid="25" grpId="0"/>
      <p:bldP spid="25" grpId="1"/>
      <p:bldP spid="26" grpId="0"/>
      <p:bldP spid="27" grpId="0"/>
      <p:bldP spid="28" grpId="0"/>
      <p:bldP spid="28" grpId="1"/>
      <p:bldP spid="29" grpId="0"/>
      <p:bldP spid="29" grpId="1"/>
      <p:bldGraphic spid="3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4" name="Connecteur droit avec flèche 3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3981450" y="473075"/>
            <a:ext cx="1157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Experimental  methods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966075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34430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8445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0A52B-D49C-4263-8C21-03FA25E86ACA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944688" y="47148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238875" y="45085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-63500" y="908050"/>
            <a:ext cx="690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Desorption studies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-68263" y="1452563"/>
            <a:ext cx="9212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/>
              <a:t>Quantify the long term desorption without polarization.</a:t>
            </a: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84150" y="1658938"/>
            <a:ext cx="5932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cs typeface="Times New Roman" pitchFamily="18" charset="0"/>
              </a:rPr>
              <a:t>Simple desorption</a:t>
            </a:r>
            <a:endParaRPr lang="en-US" sz="2400" b="1" dirty="0"/>
          </a:p>
        </p:txBody>
      </p:sp>
      <p:pic>
        <p:nvPicPr>
          <p:cNvPr id="68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85117" y="1896733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upe 79"/>
          <p:cNvGrpSpPr>
            <a:grpSpLocks/>
          </p:cNvGrpSpPr>
          <p:nvPr/>
        </p:nvGrpSpPr>
        <p:grpSpPr bwMode="auto">
          <a:xfrm>
            <a:off x="-15875" y="2547938"/>
            <a:ext cx="2605088" cy="2220912"/>
            <a:chOff x="175320" y="2420888"/>
            <a:chExt cx="2605117" cy="2220838"/>
          </a:xfrm>
        </p:grpSpPr>
        <p:grpSp>
          <p:nvGrpSpPr>
            <p:cNvPr id="70" name="Groupe 55"/>
            <p:cNvGrpSpPr>
              <a:grpSpLocks/>
            </p:cNvGrpSpPr>
            <p:nvPr/>
          </p:nvGrpSpPr>
          <p:grpSpPr bwMode="auto">
            <a:xfrm>
              <a:off x="175320" y="2420888"/>
              <a:ext cx="2605117" cy="2220838"/>
              <a:chOff x="3967132" y="2000250"/>
              <a:chExt cx="2605117" cy="2220838"/>
            </a:xfrm>
          </p:grpSpPr>
          <p:grpSp>
            <p:nvGrpSpPr>
              <p:cNvPr id="73" name="Groupe 27"/>
              <p:cNvGrpSpPr>
                <a:grpSpLocks/>
              </p:cNvGrpSpPr>
              <p:nvPr/>
            </p:nvGrpSpPr>
            <p:grpSpPr bwMode="auto">
              <a:xfrm>
                <a:off x="3967132" y="2000250"/>
                <a:ext cx="2605117" cy="2220838"/>
                <a:chOff x="3967132" y="2000250"/>
                <a:chExt cx="2605117" cy="1860798"/>
              </a:xfrm>
            </p:grpSpPr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967132" y="2000250"/>
                  <a:ext cx="2605117" cy="18607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" name="Organigramme : Connecteur 75"/>
                <p:cNvSpPr/>
                <p:nvPr/>
              </p:nvSpPr>
              <p:spPr>
                <a:xfrm>
                  <a:off x="5219684" y="2996488"/>
                  <a:ext cx="46038" cy="46554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  <p:sp>
              <p:nvSpPr>
                <p:cNvPr id="77" name="Organigramme : Connecteur 76"/>
                <p:cNvSpPr/>
                <p:nvPr/>
              </p:nvSpPr>
              <p:spPr>
                <a:xfrm>
                  <a:off x="4932343" y="2996488"/>
                  <a:ext cx="46039" cy="46554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  <p:sp>
              <p:nvSpPr>
                <p:cNvPr id="78" name="Organigramme : Connecteur 77"/>
                <p:cNvSpPr/>
                <p:nvPr/>
              </p:nvSpPr>
              <p:spPr>
                <a:xfrm>
                  <a:off x="5364148" y="2924663"/>
                  <a:ext cx="46039" cy="46554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  <p:sp>
              <p:nvSpPr>
                <p:cNvPr id="79" name="Organigramme : Connecteur 78"/>
                <p:cNvSpPr/>
                <p:nvPr/>
              </p:nvSpPr>
              <p:spPr>
                <a:xfrm>
                  <a:off x="4787879" y="2924663"/>
                  <a:ext cx="46038" cy="46554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  <p:sp>
              <p:nvSpPr>
                <p:cNvPr id="80" name="Organigramme : Connecteur 79"/>
                <p:cNvSpPr/>
                <p:nvPr/>
              </p:nvSpPr>
              <p:spPr>
                <a:xfrm>
                  <a:off x="5607038" y="2951265"/>
                  <a:ext cx="44450" cy="45223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</p:grpSp>
          <p:sp>
            <p:nvSpPr>
              <p:cNvPr id="74" name="Organigramme : Connecteur 73"/>
              <p:cNvSpPr/>
              <p:nvPr/>
            </p:nvSpPr>
            <p:spPr>
              <a:xfrm>
                <a:off x="5102208" y="3049552"/>
                <a:ext cx="46038" cy="46036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2000"/>
              </a:p>
            </p:txBody>
          </p:sp>
        </p:grpSp>
        <p:sp>
          <p:nvSpPr>
            <p:cNvPr id="71" name="Organigramme : Connecteur 70"/>
            <p:cNvSpPr/>
            <p:nvPr/>
          </p:nvSpPr>
          <p:spPr>
            <a:xfrm>
              <a:off x="1645361" y="3622585"/>
              <a:ext cx="46039" cy="46036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  <p:sp>
          <p:nvSpPr>
            <p:cNvPr id="72" name="Organigramme : Connecteur 71"/>
            <p:cNvSpPr/>
            <p:nvPr/>
          </p:nvSpPr>
          <p:spPr>
            <a:xfrm>
              <a:off x="1475497" y="3428916"/>
              <a:ext cx="46038" cy="53973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</p:grpSp>
      <p:grpSp>
        <p:nvGrpSpPr>
          <p:cNvPr id="81" name="Groupe 22"/>
          <p:cNvGrpSpPr/>
          <p:nvPr/>
        </p:nvGrpSpPr>
        <p:grpSpPr>
          <a:xfrm>
            <a:off x="272852" y="4414934"/>
            <a:ext cx="1998689" cy="702512"/>
            <a:chOff x="2405215" y="841580"/>
            <a:chExt cx="1427949" cy="56784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2" name="Rectangle à coins arrondis 81"/>
            <p:cNvSpPr/>
            <p:nvPr/>
          </p:nvSpPr>
          <p:spPr>
            <a:xfrm>
              <a:off x="2405215" y="841580"/>
              <a:ext cx="1427949" cy="56784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2411799" y="848165"/>
              <a:ext cx="1394685" cy="534584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2860" rIns="34290" bIns="22860" spcCol="1270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Loaded </a:t>
              </a:r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adsorbent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</p:grpSp>
      <p:graphicFrame>
        <p:nvGraphicFramePr>
          <p:cNvPr id="85" name="Graphique 84"/>
          <p:cNvGraphicFramePr/>
          <p:nvPr/>
        </p:nvGraphicFramePr>
        <p:xfrm>
          <a:off x="6156176" y="2636912"/>
          <a:ext cx="2987824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86" name="Groupe 22"/>
          <p:cNvGrpSpPr/>
          <p:nvPr/>
        </p:nvGrpSpPr>
        <p:grpSpPr>
          <a:xfrm>
            <a:off x="6722505" y="4396349"/>
            <a:ext cx="1998689" cy="702512"/>
            <a:chOff x="2405215" y="841580"/>
            <a:chExt cx="1427949" cy="56784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7" name="Rectangle à coins arrondis 86"/>
            <p:cNvSpPr/>
            <p:nvPr/>
          </p:nvSpPr>
          <p:spPr>
            <a:xfrm>
              <a:off x="2405215" y="841580"/>
              <a:ext cx="1427949" cy="56784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2411799" y="848165"/>
              <a:ext cx="1394685" cy="534584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2860" rIns="34290" bIns="22860" spcCol="127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Dosage of desorbed pollutant</a:t>
              </a:r>
            </a:p>
          </p:txBody>
        </p:sp>
      </p:grpSp>
      <p:pic>
        <p:nvPicPr>
          <p:cNvPr id="89" name="Picture 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9963" y="2617788"/>
            <a:ext cx="210026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e 22"/>
          <p:cNvGrpSpPr/>
          <p:nvPr/>
        </p:nvGrpSpPr>
        <p:grpSpPr>
          <a:xfrm>
            <a:off x="3487811" y="4369073"/>
            <a:ext cx="1876272" cy="756896"/>
            <a:chOff x="2402114" y="807785"/>
            <a:chExt cx="1431050" cy="601643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91" name="Rectangle à coins arrondis 90"/>
            <p:cNvSpPr/>
            <p:nvPr/>
          </p:nvSpPr>
          <p:spPr>
            <a:xfrm>
              <a:off x="2405215" y="841580"/>
              <a:ext cx="1427949" cy="56784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2" name="Rectangle 91"/>
            <p:cNvSpPr/>
            <p:nvPr/>
          </p:nvSpPr>
          <p:spPr>
            <a:xfrm>
              <a:off x="2402114" y="807785"/>
              <a:ext cx="1394686" cy="534584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2860" rIns="34290" bIns="22860" spcCol="127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Stirring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93" name="Flèche en arc 92"/>
          <p:cNvSpPr/>
          <p:nvPr/>
        </p:nvSpPr>
        <p:spPr>
          <a:xfrm rot="20056663">
            <a:off x="5205990" y="2743722"/>
            <a:ext cx="1873576" cy="1690180"/>
          </a:xfrm>
          <a:prstGeom prst="circularArrow">
            <a:avLst>
              <a:gd name="adj1" fmla="val 2730"/>
              <a:gd name="adj2" fmla="val 332582"/>
              <a:gd name="adj3" fmla="val 20306355"/>
              <a:gd name="adj4" fmla="val 13389958"/>
              <a:gd name="adj5" fmla="val 3185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38100" dir="5400000" algn="ctr" rotWithShape="0">
              <a:srgbClr val="0F6FC6">
                <a:tint val="60000"/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rgbClr>
            </a:outerShdw>
          </a:effectLst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94" name="Flèche en arc 93"/>
          <p:cNvSpPr/>
          <p:nvPr/>
        </p:nvSpPr>
        <p:spPr>
          <a:xfrm rot="20179901">
            <a:off x="1762771" y="2724812"/>
            <a:ext cx="2135557" cy="1690180"/>
          </a:xfrm>
          <a:prstGeom prst="circularArrow">
            <a:avLst>
              <a:gd name="adj1" fmla="val 2730"/>
              <a:gd name="adj2" fmla="val 332582"/>
              <a:gd name="adj3" fmla="val 20306355"/>
              <a:gd name="adj4" fmla="val 13389958"/>
              <a:gd name="adj5" fmla="val 3185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38100" dir="5400000" algn="ctr" rotWithShape="0">
              <a:srgbClr val="0F6FC6">
                <a:tint val="60000"/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rgbClr>
            </a:outerShdw>
          </a:effectLst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95" name="ZoneTexte 94"/>
          <p:cNvSpPr txBox="1">
            <a:spLocks noChangeArrowheads="1"/>
          </p:cNvSpPr>
          <p:nvPr/>
        </p:nvSpPr>
        <p:spPr bwMode="auto">
          <a:xfrm>
            <a:off x="267800" y="5574420"/>
            <a:ext cx="92155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    </a:t>
            </a:r>
            <a:r>
              <a:rPr lang="en-US" b="1" dirty="0" smtClean="0"/>
              <a:t>In the case of sawdust</a:t>
            </a:r>
            <a:r>
              <a:rPr lang="fr-FR" b="1" dirty="0" smtClean="0"/>
              <a:t> : </a:t>
            </a:r>
            <a:r>
              <a:rPr lang="en-US" b="1" dirty="0" smtClean="0"/>
              <a:t>Solution used </a:t>
            </a:r>
            <a:r>
              <a:rPr lang="fr-FR" b="1" dirty="0" smtClean="0"/>
              <a:t>: Na</a:t>
            </a:r>
            <a:r>
              <a:rPr lang="fr-FR" b="1" baseline="-25000" dirty="0" smtClean="0"/>
              <a:t>2</a:t>
            </a:r>
            <a:r>
              <a:rPr lang="fr-FR" b="1" dirty="0" smtClean="0"/>
              <a:t>SO</a:t>
            </a:r>
            <a:r>
              <a:rPr lang="fr-FR" b="1" baseline="-25000" dirty="0" smtClean="0"/>
              <a:t>4</a:t>
            </a:r>
            <a:r>
              <a:rPr lang="fr-FR" b="1" dirty="0" smtClean="0"/>
              <a:t>(</a:t>
            </a:r>
            <a:r>
              <a:rPr lang="en-US" b="1" dirty="0" smtClean="0"/>
              <a:t>neutral pH</a:t>
            </a:r>
            <a:r>
              <a:rPr lang="fr-FR" b="1" dirty="0" smtClean="0"/>
              <a:t>)</a:t>
            </a:r>
            <a:endParaRPr lang="fr-FR" b="1" dirty="0"/>
          </a:p>
          <a:p>
            <a:endParaRPr lang="fr-FR" b="1" dirty="0"/>
          </a:p>
          <a:p>
            <a:r>
              <a:rPr lang="en-US" b="1" dirty="0" smtClean="0"/>
              <a:t>In the case of activated carbon</a:t>
            </a:r>
            <a:r>
              <a:rPr lang="fr-FR" b="1" dirty="0" smtClean="0"/>
              <a:t>: Solution </a:t>
            </a:r>
            <a:r>
              <a:rPr lang="fr-FR" b="1" dirty="0" err="1" smtClean="0"/>
              <a:t>used</a:t>
            </a:r>
            <a:r>
              <a:rPr lang="fr-FR" b="1" dirty="0" smtClean="0"/>
              <a:t> : Na</a:t>
            </a:r>
            <a:r>
              <a:rPr lang="fr-FR" b="1" baseline="-25000" dirty="0" smtClean="0"/>
              <a:t>2</a:t>
            </a:r>
            <a:r>
              <a:rPr lang="fr-FR" b="1" dirty="0" smtClean="0"/>
              <a:t>SO</a:t>
            </a:r>
            <a:r>
              <a:rPr lang="fr-FR" b="1" baseline="-25000" dirty="0" smtClean="0"/>
              <a:t>4</a:t>
            </a:r>
            <a:r>
              <a:rPr lang="fr-FR" b="1" dirty="0" smtClean="0"/>
              <a:t>+ </a:t>
            </a:r>
            <a:r>
              <a:rPr lang="fr-FR" b="1" dirty="0" err="1" smtClean="0"/>
              <a:t>NaOH</a:t>
            </a:r>
            <a:r>
              <a:rPr lang="fr-FR" b="1" dirty="0" smtClean="0"/>
              <a:t> (pH=13)</a:t>
            </a:r>
            <a:endParaRPr lang="fr-FR" b="1" baseline="-25000" dirty="0"/>
          </a:p>
        </p:txBody>
      </p:sp>
      <p:grpSp>
        <p:nvGrpSpPr>
          <p:cNvPr id="96" name="Groupe 42"/>
          <p:cNvGrpSpPr>
            <a:grpSpLocks/>
          </p:cNvGrpSpPr>
          <p:nvPr/>
        </p:nvGrpSpPr>
        <p:grpSpPr bwMode="auto">
          <a:xfrm>
            <a:off x="-28168" y="5357826"/>
            <a:ext cx="500066" cy="714380"/>
            <a:chOff x="285720" y="1142984"/>
            <a:chExt cx="1071570" cy="840879"/>
          </a:xfrm>
        </p:grpSpPr>
        <p:sp>
          <p:nvSpPr>
            <p:cNvPr id="97" name="Organigramme : Extraire 96"/>
            <p:cNvSpPr/>
            <p:nvPr/>
          </p:nvSpPr>
          <p:spPr>
            <a:xfrm rot="21395580">
              <a:off x="285720" y="1142984"/>
              <a:ext cx="1071570" cy="784063"/>
            </a:xfrm>
            <a:prstGeom prst="flowChartExtra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8" name="ZoneTexte 37"/>
            <p:cNvSpPr txBox="1">
              <a:spLocks noChangeArrowheads="1"/>
            </p:cNvSpPr>
            <p:nvPr/>
          </p:nvSpPr>
          <p:spPr bwMode="auto">
            <a:xfrm>
              <a:off x="540549" y="1214422"/>
              <a:ext cx="42862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4400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pic>
        <p:nvPicPr>
          <p:cNvPr id="99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08520" y="1893233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Rectangle 1"/>
          <p:cNvSpPr>
            <a:spLocks noChangeArrowheads="1"/>
          </p:cNvSpPr>
          <p:nvPr/>
        </p:nvSpPr>
        <p:spPr bwMode="auto">
          <a:xfrm>
            <a:off x="198385" y="1671638"/>
            <a:ext cx="59324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cs typeface="Times New Roman" pitchFamily="18" charset="0"/>
              </a:rPr>
              <a:t>Multiple desorption</a:t>
            </a:r>
            <a:endParaRPr lang="en-US" sz="2400" b="1" dirty="0"/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5188" y="3024188"/>
            <a:ext cx="189071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" name="Group 55"/>
          <p:cNvGrpSpPr>
            <a:grpSpLocks/>
          </p:cNvGrpSpPr>
          <p:nvPr/>
        </p:nvGrpSpPr>
        <p:grpSpPr bwMode="auto">
          <a:xfrm>
            <a:off x="1908175" y="4148138"/>
            <a:ext cx="7032625" cy="1806575"/>
            <a:chOff x="1066" y="1512"/>
            <a:chExt cx="4545" cy="1283"/>
          </a:xfrm>
        </p:grpSpPr>
        <p:cxnSp>
          <p:nvCxnSpPr>
            <p:cNvPr id="103" name="Connecteur droit 14"/>
            <p:cNvCxnSpPr>
              <a:cxnSpLocks noChangeShapeType="1"/>
            </p:cNvCxnSpPr>
            <p:nvPr/>
          </p:nvCxnSpPr>
          <p:spPr bwMode="auto">
            <a:xfrm flipV="1">
              <a:off x="4816" y="1512"/>
              <a:ext cx="79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04" name="Connecteur droit 16"/>
            <p:cNvCxnSpPr>
              <a:cxnSpLocks noChangeShapeType="1"/>
            </p:cNvCxnSpPr>
            <p:nvPr/>
          </p:nvCxnSpPr>
          <p:spPr bwMode="auto">
            <a:xfrm>
              <a:off x="5602" y="1512"/>
              <a:ext cx="0" cy="1283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05" name="Connecteur droit 26"/>
            <p:cNvCxnSpPr>
              <a:cxnSpLocks noChangeShapeType="1"/>
            </p:cNvCxnSpPr>
            <p:nvPr/>
          </p:nvCxnSpPr>
          <p:spPr bwMode="auto">
            <a:xfrm flipH="1">
              <a:off x="1066" y="2795"/>
              <a:ext cx="4536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06" name="Connecteur droit avec flèche 28"/>
            <p:cNvCxnSpPr>
              <a:cxnSpLocks noChangeShapeType="1"/>
            </p:cNvCxnSpPr>
            <p:nvPr/>
          </p:nvCxnSpPr>
          <p:spPr bwMode="auto">
            <a:xfrm flipV="1">
              <a:off x="1066" y="2341"/>
              <a:ext cx="0" cy="454"/>
            </a:xfrm>
            <a:prstGeom prst="straightConnector1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7" name="Groupe 22"/>
          <p:cNvGrpSpPr/>
          <p:nvPr/>
        </p:nvGrpSpPr>
        <p:grpSpPr>
          <a:xfrm>
            <a:off x="2585616" y="6013340"/>
            <a:ext cx="5472608" cy="714380"/>
            <a:chOff x="2405215" y="841580"/>
            <a:chExt cx="1427949" cy="56784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8" name="Rectangle à coins arrondis 107"/>
            <p:cNvSpPr/>
            <p:nvPr/>
          </p:nvSpPr>
          <p:spPr>
            <a:xfrm>
              <a:off x="2405215" y="841580"/>
              <a:ext cx="1427949" cy="56784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9" name="Rectangle 108"/>
            <p:cNvSpPr/>
            <p:nvPr/>
          </p:nvSpPr>
          <p:spPr>
            <a:xfrm>
              <a:off x="2418427" y="858260"/>
              <a:ext cx="1394685" cy="534584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2860" rIns="34290" bIns="22860" spcCol="127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The  process was repeated 4 times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10" name="Groupe 52"/>
          <p:cNvGrpSpPr>
            <a:grpSpLocks/>
          </p:cNvGrpSpPr>
          <p:nvPr/>
        </p:nvGrpSpPr>
        <p:grpSpPr bwMode="auto">
          <a:xfrm>
            <a:off x="2497139" y="3030240"/>
            <a:ext cx="3476160" cy="1511300"/>
            <a:chOff x="2558651" y="2924944"/>
            <a:chExt cx="3477069" cy="1512168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1" name="Flèche droite 110"/>
            <p:cNvSpPr/>
            <p:nvPr/>
          </p:nvSpPr>
          <p:spPr>
            <a:xfrm>
              <a:off x="2558651" y="2924944"/>
              <a:ext cx="3383845" cy="1512168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2" name="ZoneTexte 51"/>
            <p:cNvSpPr txBox="1">
              <a:spLocks noChangeArrowheads="1"/>
            </p:cNvSpPr>
            <p:nvPr/>
          </p:nvSpPr>
          <p:spPr bwMode="auto">
            <a:xfrm>
              <a:off x="2651343" y="3432768"/>
              <a:ext cx="3384377" cy="46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Desorption equilibrium </a:t>
              </a:r>
            </a:p>
          </p:txBody>
        </p:sp>
      </p:grpSp>
      <p:pic>
        <p:nvPicPr>
          <p:cNvPr id="113" name="Picture 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75" y="2573338"/>
            <a:ext cx="210026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Groupe 22"/>
          <p:cNvGrpSpPr/>
          <p:nvPr/>
        </p:nvGrpSpPr>
        <p:grpSpPr>
          <a:xfrm>
            <a:off x="112048" y="4335454"/>
            <a:ext cx="2000264" cy="714380"/>
            <a:chOff x="2405215" y="841580"/>
            <a:chExt cx="1427949" cy="56784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5" name="Rectangle à coins arrondis 114"/>
            <p:cNvSpPr/>
            <p:nvPr/>
          </p:nvSpPr>
          <p:spPr>
            <a:xfrm>
              <a:off x="2405215" y="841580"/>
              <a:ext cx="1427949" cy="56784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6" name="Rectangle 115"/>
            <p:cNvSpPr/>
            <p:nvPr/>
          </p:nvSpPr>
          <p:spPr>
            <a:xfrm>
              <a:off x="2411799" y="848165"/>
              <a:ext cx="1394685" cy="534584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2860" rIns="34290" bIns="22860" spcCol="127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Stirring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18" name="ZoneTexte 117"/>
          <p:cNvSpPr txBox="1">
            <a:spLocks noChangeArrowheads="1"/>
          </p:cNvSpPr>
          <p:nvPr/>
        </p:nvSpPr>
        <p:spPr bwMode="auto">
          <a:xfrm>
            <a:off x="2000232" y="5286388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Volume of the solution for each step = 1/4 of the simple desorption volume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7" grpId="0"/>
      <p:bldP spid="67" grpId="1"/>
      <p:bldP spid="95" grpId="0"/>
      <p:bldP spid="95" grpId="1"/>
      <p:bldP spid="100" grpId="0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4" name="Connecteur droit avec flèche 3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3981450" y="473075"/>
            <a:ext cx="1157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Experimental  methods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966075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34430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8445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0A52B-D49C-4263-8C21-03FA25E86ACA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944688" y="47148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238875" y="45085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-36513" y="1071546"/>
            <a:ext cx="91805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Electrochemical degradation of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phenol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0" name="Image 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862" y="1795463"/>
            <a:ext cx="319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72" descr="C:\Users\hp\Desktop\rapport sfax\photos montage\image adsorption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" y="1857375"/>
            <a:ext cx="4551362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Groupe 22"/>
          <p:cNvGrpSpPr/>
          <p:nvPr/>
        </p:nvGrpSpPr>
        <p:grpSpPr>
          <a:xfrm>
            <a:off x="668583" y="4258833"/>
            <a:ext cx="1998689" cy="737749"/>
            <a:chOff x="2405215" y="841580"/>
            <a:chExt cx="1427949" cy="596331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4" name="Rectangle à coins arrondis 83"/>
            <p:cNvSpPr/>
            <p:nvPr/>
          </p:nvSpPr>
          <p:spPr>
            <a:xfrm>
              <a:off x="2405215" y="841580"/>
              <a:ext cx="1427949" cy="56784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6" name="Rectangle 85"/>
            <p:cNvSpPr/>
            <p:nvPr/>
          </p:nvSpPr>
          <p:spPr>
            <a:xfrm>
              <a:off x="2405215" y="903326"/>
              <a:ext cx="1394685" cy="534585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2860" rIns="34290" bIns="22860" spcCol="1270" anchor="ctr"/>
            <a:lstStyle/>
            <a:p>
              <a:pPr algn="ctr">
                <a:lnSpc>
                  <a:spcPct val="120000"/>
                </a:lnSpc>
                <a:defRPr/>
              </a:pPr>
              <a:endPara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Desorption of the pollutant</a:t>
              </a:r>
            </a:p>
            <a:p>
              <a:pPr algn="ctr">
                <a:lnSpc>
                  <a:spcPct val="120000"/>
                </a:lnSpc>
                <a:defRPr/>
              </a:pPr>
              <a:endPara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96" name="Groupe 22"/>
          <p:cNvGrpSpPr/>
          <p:nvPr/>
        </p:nvGrpSpPr>
        <p:grpSpPr>
          <a:xfrm>
            <a:off x="6321507" y="4429132"/>
            <a:ext cx="1998689" cy="737749"/>
            <a:chOff x="2405215" y="841580"/>
            <a:chExt cx="1427949" cy="596331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2" name="Rectangle à coins arrondis 101"/>
            <p:cNvSpPr/>
            <p:nvPr/>
          </p:nvSpPr>
          <p:spPr>
            <a:xfrm>
              <a:off x="2405215" y="841580"/>
              <a:ext cx="1427949" cy="56784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7" name="Rectangle 106"/>
            <p:cNvSpPr/>
            <p:nvPr/>
          </p:nvSpPr>
          <p:spPr>
            <a:xfrm>
              <a:off x="2405215" y="903326"/>
              <a:ext cx="1394685" cy="534585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22860" rIns="34290" bIns="22860" spcCol="1270" anchor="ctr"/>
            <a:lstStyle/>
            <a:p>
              <a:pPr algn="ctr">
                <a:lnSpc>
                  <a:spcPct val="120000"/>
                </a:lnSpc>
                <a:defRPr/>
              </a:pPr>
              <a:endPara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Electrochemical degradation</a:t>
              </a:r>
            </a:p>
            <a:p>
              <a:pPr algn="ctr">
                <a:lnSpc>
                  <a:spcPct val="120000"/>
                </a:lnSpc>
                <a:defRPr/>
              </a:pPr>
              <a:endPara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10" name="ZoneTexte 109"/>
          <p:cNvSpPr txBox="1">
            <a:spLocks noChangeArrowheads="1"/>
          </p:cNvSpPr>
          <p:nvPr/>
        </p:nvSpPr>
        <p:spPr bwMode="auto">
          <a:xfrm>
            <a:off x="5000628" y="5237820"/>
            <a:ext cx="4143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Electrolysis conditions: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Anode: BDD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Cathode: cylindrical mesh of platinum</a:t>
            </a:r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Electrolyte</a:t>
            </a:r>
            <a:r>
              <a:rPr lang="fr-FR" b="1" dirty="0"/>
              <a:t>: </a:t>
            </a:r>
            <a:r>
              <a:rPr lang="en-US" b="1" dirty="0" smtClean="0"/>
              <a:t>Na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 </a:t>
            </a:r>
            <a:r>
              <a:rPr lang="en-US" b="1" dirty="0" smtClean="0"/>
              <a:t>(0,1M)</a:t>
            </a:r>
            <a:r>
              <a:rPr lang="en-US" b="1" baseline="-25000" dirty="0" smtClean="0"/>
              <a:t> </a:t>
            </a:r>
            <a:r>
              <a:rPr lang="en-US" b="1" dirty="0" smtClean="0"/>
              <a:t>of desired pH </a:t>
            </a:r>
            <a:r>
              <a:rPr lang="fr-FR" b="1" dirty="0"/>
              <a:t>	</a:t>
            </a:r>
          </a:p>
        </p:txBody>
      </p:sp>
      <p:graphicFrame>
        <p:nvGraphicFramePr>
          <p:cNvPr id="114" name="Graphique 113"/>
          <p:cNvGraphicFramePr/>
          <p:nvPr/>
        </p:nvGraphicFramePr>
        <p:xfrm>
          <a:off x="2786050" y="3929066"/>
          <a:ext cx="2286016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17" name="Groupe 52"/>
          <p:cNvGrpSpPr>
            <a:grpSpLocks/>
          </p:cNvGrpSpPr>
          <p:nvPr/>
        </p:nvGrpSpPr>
        <p:grpSpPr bwMode="auto">
          <a:xfrm>
            <a:off x="3052244" y="2284894"/>
            <a:ext cx="3377144" cy="1857388"/>
            <a:chOff x="2558651" y="2924944"/>
            <a:chExt cx="3566709" cy="1512168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9" name="Flèche droite 118"/>
            <p:cNvSpPr/>
            <p:nvPr/>
          </p:nvSpPr>
          <p:spPr>
            <a:xfrm>
              <a:off x="2558651" y="2924944"/>
              <a:ext cx="3383845" cy="1512168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0" name="ZoneTexte 51"/>
            <p:cNvSpPr txBox="1">
              <a:spLocks noChangeArrowheads="1"/>
            </p:cNvSpPr>
            <p:nvPr/>
          </p:nvSpPr>
          <p:spPr bwMode="auto">
            <a:xfrm>
              <a:off x="2740986" y="3432768"/>
              <a:ext cx="3384374" cy="323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Desorption equilibrium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946190" y="5000636"/>
            <a:ext cx="241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initial (C</a:t>
            </a:r>
            <a:r>
              <a:rPr lang="en-US" b="1" baseline="-25000" dirty="0" smtClean="0"/>
              <a:t>0</a:t>
            </a:r>
            <a:r>
              <a:rPr lang="en-US" b="1" dirty="0" smtClean="0"/>
              <a:t>) and final (</a:t>
            </a:r>
            <a:r>
              <a:rPr lang="en-US" b="1" dirty="0" err="1" smtClean="0"/>
              <a:t>C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) </a:t>
            </a:r>
          </a:p>
          <a:p>
            <a:r>
              <a:rPr lang="en-US" b="1" dirty="0" smtClean="0"/>
              <a:t>concentrations of MB</a:t>
            </a:r>
          </a:p>
          <a:p>
            <a:r>
              <a:rPr lang="en-US" b="1" dirty="0" smtClean="0"/>
              <a:t>V :volume of solution </a:t>
            </a:r>
          </a:p>
          <a:p>
            <a:r>
              <a:rPr lang="en-US" b="1" dirty="0" smtClean="0"/>
              <a:t>M: weight of adsorbent </a:t>
            </a:r>
            <a:endParaRPr lang="fr-FR" b="1" dirty="0"/>
          </a:p>
        </p:txBody>
      </p:sp>
      <p:grpSp>
        <p:nvGrpSpPr>
          <p:cNvPr id="69" name="Groupe 68"/>
          <p:cNvGrpSpPr/>
          <p:nvPr/>
        </p:nvGrpSpPr>
        <p:grpSpPr>
          <a:xfrm>
            <a:off x="714347" y="4730538"/>
            <a:ext cx="3633267" cy="2079100"/>
            <a:chOff x="0" y="4588352"/>
            <a:chExt cx="3851032" cy="2269648"/>
          </a:xfrm>
        </p:grpSpPr>
        <p:graphicFrame>
          <p:nvGraphicFramePr>
            <p:cNvPr id="70" name="Graphique 69"/>
            <p:cNvGraphicFramePr/>
            <p:nvPr/>
          </p:nvGraphicFramePr>
          <p:xfrm>
            <a:off x="0" y="4857760"/>
            <a:ext cx="3286116" cy="2000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1" name="ZoneTexte 70"/>
            <p:cNvSpPr txBox="1"/>
            <p:nvPr/>
          </p:nvSpPr>
          <p:spPr>
            <a:xfrm>
              <a:off x="1249875" y="4588352"/>
              <a:ext cx="2601157" cy="403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Activated carbon</a:t>
              </a:r>
              <a:endParaRPr lang="en-US" b="1" dirty="0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629940" y="5987798"/>
            <a:ext cx="834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Internal transport of phenol in the pores of activated carbon reduces the pollutant scavenging rate on the activated carbon adsorption sites. </a:t>
            </a:r>
            <a:endParaRPr lang="en-US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565754" y="5141316"/>
            <a:ext cx="628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rate of adsorption is much slower  for the activated carbon</a:t>
            </a:r>
            <a:endParaRPr lang="en-US" b="1" dirty="0"/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9886" y="5216660"/>
            <a:ext cx="2387555" cy="91829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-285750" y="957263"/>
            <a:ext cx="91598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Adsorption </a:t>
            </a: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kinetics of phenol onto activated carbon and sawdust</a:t>
            </a: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F9142-E1D5-4265-96EF-418430E7565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grpSp>
        <p:nvGrpSpPr>
          <p:cNvPr id="30" name="Groupe 19"/>
          <p:cNvGrpSpPr/>
          <p:nvPr/>
        </p:nvGrpSpPr>
        <p:grpSpPr>
          <a:xfrm>
            <a:off x="70445" y="1863999"/>
            <a:ext cx="4026949" cy="2879015"/>
            <a:chOff x="428596" y="2214554"/>
            <a:chExt cx="3981451" cy="2514601"/>
          </a:xfrm>
        </p:grpSpPr>
        <p:graphicFrame>
          <p:nvGraphicFramePr>
            <p:cNvPr id="32" name="Graphique 31"/>
            <p:cNvGraphicFramePr/>
            <p:nvPr/>
          </p:nvGraphicFramePr>
          <p:xfrm>
            <a:off x="428596" y="2214554"/>
            <a:ext cx="3981451" cy="2514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3" name="ZoneTexte 32"/>
            <p:cNvSpPr txBox="1"/>
            <p:nvPr/>
          </p:nvSpPr>
          <p:spPr>
            <a:xfrm>
              <a:off x="1760202" y="2264868"/>
              <a:ext cx="2571768" cy="32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Activated carbon</a:t>
              </a:r>
              <a:endParaRPr lang="fr-FR" b="1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4402360" y="1928802"/>
            <a:ext cx="4670234" cy="2815770"/>
            <a:chOff x="4402360" y="1928802"/>
            <a:chExt cx="4670234" cy="2815770"/>
          </a:xfrm>
        </p:grpSpPr>
        <p:grpSp>
          <p:nvGrpSpPr>
            <p:cNvPr id="36" name="Groupe 35"/>
            <p:cNvGrpSpPr/>
            <p:nvPr/>
          </p:nvGrpSpPr>
          <p:grpSpPr>
            <a:xfrm>
              <a:off x="4402360" y="2001372"/>
              <a:ext cx="4572000" cy="2743200"/>
              <a:chOff x="0" y="0"/>
              <a:chExt cx="4572000" cy="2743200"/>
            </a:xfrm>
          </p:grpSpPr>
          <p:graphicFrame>
            <p:nvGraphicFramePr>
              <p:cNvPr id="37" name="Graphique 36"/>
              <p:cNvGraphicFramePr/>
              <p:nvPr/>
            </p:nvGraphicFramePr>
            <p:xfrm>
              <a:off x="0" y="0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8" name="ZoneTexte 20"/>
              <p:cNvSpPr txBox="1"/>
              <p:nvPr/>
            </p:nvSpPr>
            <p:spPr>
              <a:xfrm>
                <a:off x="304799" y="1543049"/>
                <a:ext cx="381001" cy="314325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000"/>
                  <a:t>0.1</a:t>
                </a:r>
              </a:p>
            </p:txBody>
          </p:sp>
          <p:sp>
            <p:nvSpPr>
              <p:cNvPr id="39" name="ZoneTexte 22"/>
              <p:cNvSpPr txBox="1"/>
              <p:nvPr/>
            </p:nvSpPr>
            <p:spPr>
              <a:xfrm>
                <a:off x="304799" y="1162049"/>
                <a:ext cx="381001" cy="314325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000"/>
                  <a:t>0.2</a:t>
                </a:r>
              </a:p>
            </p:txBody>
          </p:sp>
          <p:sp>
            <p:nvSpPr>
              <p:cNvPr id="40" name="ZoneTexte 23"/>
              <p:cNvSpPr txBox="1"/>
              <p:nvPr/>
            </p:nvSpPr>
            <p:spPr>
              <a:xfrm>
                <a:off x="304800" y="781050"/>
                <a:ext cx="381001" cy="314325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000"/>
                  <a:t>0.3</a:t>
                </a:r>
              </a:p>
            </p:txBody>
          </p:sp>
          <p:sp>
            <p:nvSpPr>
              <p:cNvPr id="41" name="ZoneTexte 24"/>
              <p:cNvSpPr txBox="1"/>
              <p:nvPr/>
            </p:nvSpPr>
            <p:spPr>
              <a:xfrm>
                <a:off x="304800" y="390525"/>
                <a:ext cx="381001" cy="314325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000"/>
                  <a:t>0.4</a:t>
                </a:r>
              </a:p>
            </p:txBody>
          </p:sp>
          <p:sp>
            <p:nvSpPr>
              <p:cNvPr id="42" name="ZoneTexte 25"/>
              <p:cNvSpPr txBox="1"/>
              <p:nvPr/>
            </p:nvSpPr>
            <p:spPr>
              <a:xfrm>
                <a:off x="304800" y="9525"/>
                <a:ext cx="381001" cy="314325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000"/>
                  <a:t>0.5</a:t>
                </a:r>
              </a:p>
            </p:txBody>
          </p:sp>
        </p:grpSp>
        <p:sp>
          <p:nvSpPr>
            <p:cNvPr id="43" name="ZoneTexte 42"/>
            <p:cNvSpPr txBox="1"/>
            <p:nvPr/>
          </p:nvSpPr>
          <p:spPr>
            <a:xfrm>
              <a:off x="5786446" y="1928802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Sawdust</a:t>
              </a:r>
              <a:endParaRPr lang="fr-FR" b="1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4058" y="465944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sym typeface="Wingdings 2" pitchFamily="18" charset="2"/>
              </a:rPr>
              <a:t>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84622" y="4657514"/>
            <a:ext cx="450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Activated carbon: equilibrium time=3 days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4773344" y="465751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sym typeface="Wingdings 2" pitchFamily="18" charset="2"/>
              </a:rPr>
              <a:t>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021284" y="46464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Sawdust: equilibrium time=20 min</a:t>
            </a:r>
            <a:endParaRPr lang="en-US" b="1" dirty="0"/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221534" y="5094843"/>
            <a:ext cx="285752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1" name="Freeform 18"/>
          <p:cNvSpPr>
            <a:spLocks noEditPoints="1"/>
          </p:cNvSpPr>
          <p:nvPr/>
        </p:nvSpPr>
        <p:spPr bwMode="gray">
          <a:xfrm rot="20741432">
            <a:off x="9649" y="5793041"/>
            <a:ext cx="571500" cy="571500"/>
          </a:xfrm>
          <a:custGeom>
            <a:avLst/>
            <a:gdLst>
              <a:gd name="T0" fmla="*/ 2147483647 w 2820"/>
              <a:gd name="T1" fmla="*/ 377965018 h 2912"/>
              <a:gd name="T2" fmla="*/ 2147483647 w 2820"/>
              <a:gd name="T3" fmla="*/ 1269935998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14165757 w 2820"/>
              <a:gd name="T9" fmla="*/ 2147483647 h 2912"/>
              <a:gd name="T10" fmla="*/ 1165263573 w 2820"/>
              <a:gd name="T11" fmla="*/ 2147483647 h 2912"/>
              <a:gd name="T12" fmla="*/ 499422096 w 2820"/>
              <a:gd name="T13" fmla="*/ 2147483647 h 2912"/>
              <a:gd name="T14" fmla="*/ 116518109 w 2820"/>
              <a:gd name="T15" fmla="*/ 2147483647 h 2912"/>
              <a:gd name="T16" fmla="*/ 0 w 2820"/>
              <a:gd name="T17" fmla="*/ 2147483647 h 2912"/>
              <a:gd name="T18" fmla="*/ 149826629 w 2820"/>
              <a:gd name="T19" fmla="*/ 2147483647 h 2912"/>
              <a:gd name="T20" fmla="*/ 532689678 w 2820"/>
              <a:gd name="T21" fmla="*/ 2147483647 h 2912"/>
              <a:gd name="T22" fmla="*/ 1148629883 w 2820"/>
              <a:gd name="T23" fmla="*/ 2147483647 h 2912"/>
              <a:gd name="T24" fmla="*/ 1980972819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1164130584 h 2912"/>
              <a:gd name="T88" fmla="*/ 2147483647 w 2820"/>
              <a:gd name="T89" fmla="*/ 120942706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-28116" y="4356978"/>
            <a:ext cx="8929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 smtClean="0">
                <a:solidFill>
                  <a:srgbClr val="E929B7"/>
                </a:solidFill>
                <a:latin typeface="Calibri" pitchFamily="34" charset="0"/>
              </a:rPr>
              <a:t>Pseudo-second order model</a:t>
            </a:r>
            <a:endParaRPr lang="fr-FR" sz="2000" b="1" i="1" kern="0" baseline="-25000" dirty="0">
              <a:solidFill>
                <a:srgbClr val="E929B7"/>
              </a:solidFill>
              <a:latin typeface="Calibri" pitchFamily="34" charset="0"/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4686152" y="4755863"/>
            <a:ext cx="3457747" cy="2102161"/>
            <a:chOff x="4214810" y="4323615"/>
            <a:chExt cx="3826238" cy="2534385"/>
          </a:xfrm>
        </p:grpSpPr>
        <p:graphicFrame>
          <p:nvGraphicFramePr>
            <p:cNvPr id="58" name="Graphique 57"/>
            <p:cNvGraphicFramePr/>
            <p:nvPr/>
          </p:nvGraphicFramePr>
          <p:xfrm>
            <a:off x="4214810" y="4391017"/>
            <a:ext cx="3729050" cy="24669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9" name="ZoneTexte 58"/>
            <p:cNvSpPr txBox="1"/>
            <p:nvPr/>
          </p:nvSpPr>
          <p:spPr>
            <a:xfrm>
              <a:off x="5469280" y="4323615"/>
              <a:ext cx="2571768" cy="44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Sawdust</a:t>
              </a:r>
              <a:endParaRPr lang="en-US" b="1" dirty="0"/>
            </a:p>
          </p:txBody>
        </p:sp>
      </p:grpSp>
      <p:sp>
        <p:nvSpPr>
          <p:cNvPr id="62" name="Rectangle à coins arrondis 61"/>
          <p:cNvSpPr/>
          <p:nvPr/>
        </p:nvSpPr>
        <p:spPr>
          <a:xfrm>
            <a:off x="854102" y="4731841"/>
            <a:ext cx="7000924" cy="2071678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Freeform 18"/>
          <p:cNvSpPr>
            <a:spLocks noEditPoints="1"/>
          </p:cNvSpPr>
          <p:nvPr/>
        </p:nvSpPr>
        <p:spPr bwMode="gray">
          <a:xfrm>
            <a:off x="910374" y="4854715"/>
            <a:ext cx="1857388" cy="1928826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669154" y="5145603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phenol adsorption follows a pseudo-second order kinetic for both adsorbents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52" grpId="0"/>
      <p:bldP spid="52" grpId="1"/>
      <p:bldP spid="50" grpId="0"/>
      <p:bldP spid="50" grpId="1"/>
      <p:bldP spid="25" grpId="0"/>
      <p:bldP spid="35" grpId="0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51" grpId="0" animBg="1"/>
      <p:bldP spid="53" grpId="0"/>
      <p:bldP spid="62" grpId="0" build="allAtOnce" animBg="1"/>
      <p:bldP spid="63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-285750" y="957263"/>
            <a:ext cx="9159875" cy="8104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Adsorption isotherms of </a:t>
            </a: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phenol at </a:t>
            </a:r>
            <a:r>
              <a:rPr lang="fr-FR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30°C</a:t>
            </a:r>
            <a:endParaRPr lang="fr-FR" sz="2800" b="1" i="1" kern="0" baseline="-250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EC7FA-846C-4962-ACE7-820C466910D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gray">
          <a:xfrm rot="20707482">
            <a:off x="186178" y="5380697"/>
            <a:ext cx="1285875" cy="14351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500166" y="5670342"/>
            <a:ext cx="7000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Equilibrium data are well represented by the Langmuir isotherm equation. </a:t>
            </a:r>
          </a:p>
        </p:txBody>
      </p:sp>
      <p:grpSp>
        <p:nvGrpSpPr>
          <p:cNvPr id="23" name="Grouper 18"/>
          <p:cNvGrpSpPr/>
          <p:nvPr/>
        </p:nvGrpSpPr>
        <p:grpSpPr>
          <a:xfrm>
            <a:off x="1921072" y="1571612"/>
            <a:ext cx="5429288" cy="3429024"/>
            <a:chOff x="0" y="508000"/>
            <a:chExt cx="9144000" cy="5842000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0"/>
              <a:ext cx="9144000" cy="5842000"/>
            </a:xfrm>
            <a:prstGeom prst="rect">
              <a:avLst/>
            </a:prstGeom>
          </p:spPr>
        </p:pic>
        <p:cxnSp>
          <p:nvCxnSpPr>
            <p:cNvPr id="27" name="Connecteur droit avec flèche 26"/>
            <p:cNvCxnSpPr/>
            <p:nvPr/>
          </p:nvCxnSpPr>
          <p:spPr>
            <a:xfrm flipH="1">
              <a:off x="1343359" y="2174041"/>
              <a:ext cx="1099112" cy="24427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5098416" y="2534798"/>
              <a:ext cx="2521195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5050080" y="2227394"/>
            <a:ext cx="4488094" cy="2646012"/>
            <a:chOff x="5013128" y="2656022"/>
            <a:chExt cx="4488094" cy="2646012"/>
          </a:xfrm>
        </p:grpSpPr>
        <p:grpSp>
          <p:nvGrpSpPr>
            <p:cNvPr id="29" name="Groupe 28"/>
            <p:cNvGrpSpPr/>
            <p:nvPr/>
          </p:nvGrpSpPr>
          <p:grpSpPr>
            <a:xfrm>
              <a:off x="5013128" y="2656022"/>
              <a:ext cx="4488094" cy="2646012"/>
              <a:chOff x="3578890" y="2529089"/>
              <a:chExt cx="4488094" cy="2646012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8890" y="2852255"/>
                <a:ext cx="4488094" cy="2322846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3924886" y="2529089"/>
                <a:ext cx="35788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Linearization of  Langmuir equation </a:t>
                </a:r>
                <a:endParaRPr lang="fr-F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768" y="3857628"/>
              <a:ext cx="13906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7393" y="3295650"/>
              <a:ext cx="1476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958" y="5306018"/>
            <a:ext cx="2520281" cy="952606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3714744" y="5300505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</a:t>
            </a:r>
            <a:r>
              <a:rPr lang="en-US" b="1" baseline="-25000" dirty="0" err="1" smtClean="0"/>
              <a:t>e</a:t>
            </a:r>
            <a:r>
              <a:rPr lang="en-US" b="1" dirty="0" smtClean="0"/>
              <a:t>  : equilibrium concentration of the </a:t>
            </a:r>
            <a:r>
              <a:rPr lang="en-US" b="1" dirty="0" err="1" smtClean="0"/>
              <a:t>adsorbate</a:t>
            </a:r>
            <a:r>
              <a:rPr lang="en-US" b="1" dirty="0" smtClean="0"/>
              <a:t> (mg/L) 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e</a:t>
            </a:r>
            <a:r>
              <a:rPr lang="en-US" b="1" dirty="0" smtClean="0"/>
              <a:t> :adsorption capacity (mg g</a:t>
            </a:r>
            <a:r>
              <a:rPr lang="en-US" b="1" baseline="30000" dirty="0" smtClean="0"/>
              <a:t>-1</a:t>
            </a:r>
            <a:r>
              <a:rPr lang="en-US" b="1" dirty="0" smtClean="0"/>
              <a:t>),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m</a:t>
            </a:r>
            <a:r>
              <a:rPr lang="en-US" b="1" dirty="0" smtClean="0"/>
              <a:t> : maximum adsorption capacity (mg g</a:t>
            </a:r>
            <a:r>
              <a:rPr lang="en-US" b="1" baseline="30000" dirty="0" smtClean="0"/>
              <a:t>-1</a:t>
            </a:r>
            <a:r>
              <a:rPr lang="en-US" b="1" dirty="0" smtClean="0"/>
              <a:t>) </a:t>
            </a:r>
          </a:p>
          <a:p>
            <a:r>
              <a:rPr lang="en-US" b="1" dirty="0" smtClean="0"/>
              <a:t> K</a:t>
            </a:r>
            <a:r>
              <a:rPr lang="en-US" b="1" baseline="-25000" dirty="0" smtClean="0"/>
              <a:t>L</a:t>
            </a:r>
            <a:r>
              <a:rPr lang="en-US" b="1" dirty="0" smtClean="0"/>
              <a:t> : Langmuir isotherm constant (L mg</a:t>
            </a:r>
            <a:r>
              <a:rPr lang="en-US" b="1" baseline="30000" dirty="0" smtClean="0"/>
              <a:t>-1</a:t>
            </a:r>
            <a:r>
              <a:rPr lang="en-US" b="1" dirty="0" smtClean="0"/>
              <a:t>).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2428E-7 L -0.22032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  <p:bldP spid="22" grpId="0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-285750" y="957263"/>
            <a:ext cx="9159875" cy="8104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Adsorption isotherms of </a:t>
            </a: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phenol at </a:t>
            </a:r>
            <a:r>
              <a:rPr lang="fr-FR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30°C</a:t>
            </a:r>
            <a:endParaRPr lang="fr-FR" sz="2800" b="1" i="1" kern="0" baseline="-250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EC7FA-846C-4962-ACE7-820C466910D1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642910" y="2000240"/>
          <a:ext cx="8009612" cy="27815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04686"/>
                <a:gridCol w="2001642"/>
                <a:gridCol w="2001642"/>
                <a:gridCol w="2001642"/>
              </a:tblGrid>
              <a:tr h="5174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fr-FR" sz="2000" b="1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noProof="0" dirty="0" smtClean="0"/>
                        <a:t>Adsorbent</a:t>
                      </a:r>
                      <a:endParaRPr lang="en-US" sz="2000" b="1" noProof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345" marR="3734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Langmuir constants</a:t>
                      </a:r>
                      <a:endParaRPr lang="fr-FR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345" marR="3734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fr-FR" sz="2000" b="1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err="1" smtClean="0"/>
                        <a:t>q</a:t>
                      </a:r>
                      <a:r>
                        <a:rPr lang="fr-FR" sz="2000" b="1" baseline="-25000" dirty="0" err="1" smtClean="0"/>
                        <a:t>m</a:t>
                      </a:r>
                      <a:r>
                        <a:rPr lang="fr-FR" sz="2000" b="1" dirty="0" smtClean="0"/>
                        <a:t>/S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/>
                        <a:t>(mg/m</a:t>
                      </a:r>
                      <a:r>
                        <a:rPr lang="fr-FR" sz="2000" b="1" baseline="30000" dirty="0" smtClean="0"/>
                        <a:t>2</a:t>
                      </a:r>
                      <a:r>
                        <a:rPr lang="fr-FR" sz="2000" b="1" dirty="0" smtClean="0"/>
                        <a:t>)</a:t>
                      </a:r>
                      <a:endParaRPr lang="fr-F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345" marR="37345" marT="0" marB="0"/>
                </a:tc>
              </a:tr>
              <a:tr h="1155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err="1"/>
                        <a:t>q</a:t>
                      </a:r>
                      <a:r>
                        <a:rPr lang="en-US" sz="2000" b="1" baseline="-25000" dirty="0" err="1"/>
                        <a:t>m</a:t>
                      </a:r>
                      <a:r>
                        <a:rPr lang="en-US" sz="2000" b="1" dirty="0"/>
                        <a:t> (mg/g)</a:t>
                      </a:r>
                      <a:endParaRPr lang="fr-F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/>
                        <a:t>K</a:t>
                      </a:r>
                      <a:r>
                        <a:rPr lang="en-US" sz="2000" b="1" baseline="-25000" dirty="0"/>
                        <a:t>L </a:t>
                      </a:r>
                      <a:r>
                        <a:rPr lang="en-US" sz="2000" b="1" dirty="0"/>
                        <a:t>(L/mg)</a:t>
                      </a:r>
                      <a:endParaRPr lang="fr-F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fr-F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554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C00000"/>
                          </a:solidFill>
                        </a:rPr>
                        <a:t>Sawdust</a:t>
                      </a:r>
                      <a:endParaRPr lang="en-US" sz="2000" b="1" noProof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18,2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0,003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45,5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554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Activated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carbon</a:t>
                      </a:r>
                      <a:endParaRPr lang="fr-FR" sz="2000" b="1" noProof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b="1" dirty="0" smtClean="0">
                          <a:latin typeface="+mn-lt"/>
                          <a:ea typeface="Calibri"/>
                          <a:cs typeface="Times New Roman"/>
                        </a:rPr>
                        <a:t>333,3</a:t>
                      </a:r>
                      <a:endParaRPr lang="fr-F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+mn-lt"/>
                          <a:ea typeface="Calibri"/>
                          <a:cs typeface="Times New Roman"/>
                        </a:rPr>
                        <a:t>0,02</a:t>
                      </a: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b="1" dirty="0" smtClean="0">
                          <a:latin typeface="+mn-lt"/>
                          <a:ea typeface="Calibri"/>
                          <a:cs typeface="Times New Roman"/>
                        </a:rPr>
                        <a:t>0,3</a:t>
                      </a:r>
                      <a:endParaRPr lang="fr-F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</a:tbl>
          </a:graphicData>
        </a:graphic>
      </p:graphicFrame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3071802" y="3714752"/>
            <a:ext cx="1223963" cy="107157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302566" y="4973340"/>
            <a:ext cx="7797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 smtClean="0"/>
              <a:t>q</a:t>
            </a:r>
            <a:r>
              <a:rPr lang="fr-FR" b="1" baseline="-25000" dirty="0" err="1" smtClean="0"/>
              <a:t>m</a:t>
            </a:r>
            <a:r>
              <a:rPr lang="fr-FR" b="1" dirty="0" smtClean="0"/>
              <a:t> </a:t>
            </a:r>
            <a:r>
              <a:rPr lang="en-US" b="1" dirty="0" smtClean="0"/>
              <a:t>of the activated carbon is the highest</a:t>
            </a:r>
            <a:endParaRPr lang="en-US" b="1" dirty="0"/>
          </a:p>
        </p:txBody>
      </p:sp>
      <p:sp>
        <p:nvSpPr>
          <p:cNvPr id="39" name="AutoShape 25"/>
          <p:cNvSpPr>
            <a:spLocks noChangeArrowheads="1"/>
          </p:cNvSpPr>
          <p:nvPr/>
        </p:nvSpPr>
        <p:spPr bwMode="auto">
          <a:xfrm>
            <a:off x="4569752" y="4929198"/>
            <a:ext cx="288000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4989555" y="4970142"/>
            <a:ext cx="4154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Activated carbon has the highest specific surface</a:t>
            </a:r>
            <a:endParaRPr lang="en-US" b="1" dirty="0"/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7072330" y="3714752"/>
            <a:ext cx="1223963" cy="107157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3" name="AutoShape 25"/>
          <p:cNvSpPr>
            <a:spLocks noChangeArrowheads="1"/>
          </p:cNvSpPr>
          <p:nvPr/>
        </p:nvSpPr>
        <p:spPr bwMode="auto">
          <a:xfrm>
            <a:off x="285719" y="5640407"/>
            <a:ext cx="373457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14348" y="5711627"/>
            <a:ext cx="821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</a:t>
            </a:r>
            <a:r>
              <a:rPr lang="en-US" b="1" dirty="0" smtClean="0"/>
              <a:t>The sawdust is capable to adsorb a higher phenol weight per surface unit </a:t>
            </a:r>
            <a:endParaRPr lang="fr-FR" b="1" dirty="0" smtClean="0"/>
          </a:p>
          <a:p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928662" y="4372593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S= 980 m</a:t>
            </a:r>
            <a:r>
              <a:rPr lang="en-US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/g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28662" y="385762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S= 0.4 m</a:t>
            </a:r>
            <a:r>
              <a:rPr lang="en-US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/g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8" grpId="0"/>
      <p:bldP spid="39" grpId="0" animBg="1"/>
      <p:bldP spid="40" grpId="0"/>
      <p:bldP spid="42" grpId="0" animBg="1"/>
      <p:bldP spid="42" grpId="1" animBg="1"/>
      <p:bldP spid="44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EC7FA-846C-4962-ACE7-820C466910D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-128788" y="969474"/>
            <a:ext cx="928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Phenol desorption</a:t>
            </a: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grpSp>
        <p:nvGrpSpPr>
          <p:cNvPr id="19" name="Groupe 83"/>
          <p:cNvGrpSpPr/>
          <p:nvPr/>
        </p:nvGrpSpPr>
        <p:grpSpPr>
          <a:xfrm>
            <a:off x="4471328" y="1937868"/>
            <a:ext cx="3786214" cy="2882731"/>
            <a:chOff x="4714876" y="2148888"/>
            <a:chExt cx="3786214" cy="2882731"/>
          </a:xfrm>
        </p:grpSpPr>
        <p:graphicFrame>
          <p:nvGraphicFramePr>
            <p:cNvPr id="20" name="Graphique 19"/>
            <p:cNvGraphicFramePr/>
            <p:nvPr/>
          </p:nvGraphicFramePr>
          <p:xfrm>
            <a:off x="4714876" y="2357430"/>
            <a:ext cx="3786214" cy="26741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ZoneTexte 20"/>
            <p:cNvSpPr txBox="1"/>
            <p:nvPr/>
          </p:nvSpPr>
          <p:spPr>
            <a:xfrm>
              <a:off x="5757057" y="2148888"/>
              <a:ext cx="260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Activated carbon</a:t>
              </a:r>
              <a:endParaRPr lang="en-US" b="1" dirty="0"/>
            </a:p>
          </p:txBody>
        </p:sp>
      </p:grpSp>
      <p:sp>
        <p:nvSpPr>
          <p:cNvPr id="22" name="ZoneTexte 9"/>
          <p:cNvSpPr txBox="1">
            <a:spLocks noChangeArrowheads="1"/>
          </p:cNvSpPr>
          <p:nvPr/>
        </p:nvSpPr>
        <p:spPr bwMode="auto">
          <a:xfrm>
            <a:off x="1971756" y="1462362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E929B7"/>
                </a:solidFill>
              </a:rPr>
              <a:t>Desorption kinetics of phenol</a:t>
            </a:r>
            <a:endParaRPr lang="en-US" sz="2000" b="1" dirty="0">
              <a:solidFill>
                <a:srgbClr val="E929B7"/>
              </a:solidFill>
            </a:endParaRPr>
          </a:p>
        </p:txBody>
      </p:sp>
      <p:grpSp>
        <p:nvGrpSpPr>
          <p:cNvPr id="23" name="Groupe 64"/>
          <p:cNvGrpSpPr/>
          <p:nvPr/>
        </p:nvGrpSpPr>
        <p:grpSpPr>
          <a:xfrm>
            <a:off x="613676" y="1945906"/>
            <a:ext cx="4101200" cy="2874693"/>
            <a:chOff x="613676" y="2044382"/>
            <a:chExt cx="4101200" cy="2874693"/>
          </a:xfrm>
        </p:grpSpPr>
        <p:graphicFrame>
          <p:nvGraphicFramePr>
            <p:cNvPr id="24" name="Graphique 23"/>
            <p:cNvGraphicFramePr/>
            <p:nvPr/>
          </p:nvGraphicFramePr>
          <p:xfrm>
            <a:off x="613676" y="2244886"/>
            <a:ext cx="3437449" cy="26741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ZoneTexte 24"/>
            <p:cNvSpPr txBox="1"/>
            <p:nvPr/>
          </p:nvSpPr>
          <p:spPr>
            <a:xfrm>
              <a:off x="2113719" y="2044382"/>
              <a:ext cx="260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Sawdust</a:t>
              </a:r>
              <a:endParaRPr lang="en-US" b="1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5715008" y="310406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E929B7"/>
                </a:solidFill>
              </a:rPr>
              <a:t>pH of </a:t>
            </a:r>
            <a:r>
              <a:rPr lang="en-US" sz="1400" b="1" dirty="0" smtClean="0">
                <a:solidFill>
                  <a:srgbClr val="E929B7"/>
                </a:solidFill>
              </a:rPr>
              <a:t>the solution</a:t>
            </a:r>
            <a:r>
              <a:rPr lang="fr-FR" sz="1400" b="1" dirty="0" smtClean="0">
                <a:solidFill>
                  <a:srgbClr val="E929B7"/>
                </a:solidFill>
              </a:rPr>
              <a:t>: 13</a:t>
            </a:r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928794" y="3093087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929B7"/>
                </a:solidFill>
              </a:rPr>
              <a:t>pH of the solution</a:t>
            </a:r>
            <a:r>
              <a:rPr lang="fr-FR" sz="1400" b="1" dirty="0" smtClean="0">
                <a:solidFill>
                  <a:srgbClr val="E929B7"/>
                </a:solidFill>
              </a:rPr>
              <a:t>:</a:t>
            </a:r>
            <a:r>
              <a:rPr lang="en-US" sz="1400" b="1" dirty="0" smtClean="0">
                <a:solidFill>
                  <a:srgbClr val="E929B7"/>
                </a:solidFill>
              </a:rPr>
              <a:t> neutral </a:t>
            </a:r>
            <a:endParaRPr lang="en-US" sz="1400" b="1" dirty="0">
              <a:solidFill>
                <a:srgbClr val="E929B7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15008" y="320254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>
            <a:off x="71406" y="4786322"/>
            <a:ext cx="285752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43762" y="4835479"/>
            <a:ext cx="777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desorption kinetics of the phenol is very fast.</a:t>
            </a:r>
            <a:endParaRPr lang="fr-FR" sz="2000" b="1" dirty="0" smtClean="0"/>
          </a:p>
        </p:txBody>
      </p:sp>
      <p:pic>
        <p:nvPicPr>
          <p:cNvPr id="40" name="Object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1590" y="2507724"/>
            <a:ext cx="43734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6" descr="Arrow_Dow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254368" flipH="1" flipV="1">
            <a:off x="1960215" y="3641152"/>
            <a:ext cx="5127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ZoneTexte 41"/>
          <p:cNvSpPr txBox="1"/>
          <p:nvPr/>
        </p:nvSpPr>
        <p:spPr>
          <a:xfrm>
            <a:off x="2428860" y="3522813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E929B7"/>
                </a:solidFill>
              </a:rPr>
              <a:t>15 min</a:t>
            </a:r>
            <a:endParaRPr lang="fr-FR" sz="1400" b="1" dirty="0">
              <a:solidFill>
                <a:srgbClr val="E929B7"/>
              </a:solidFill>
            </a:endParaRPr>
          </a:p>
        </p:txBody>
      </p:sp>
      <p:pic>
        <p:nvPicPr>
          <p:cNvPr id="43" name="Object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5682" y="2638210"/>
            <a:ext cx="3815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6" descr="Arrow_Dow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254368" flipH="1" flipV="1">
            <a:off x="5603553" y="3649109"/>
            <a:ext cx="5127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6072198" y="353077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E929B7"/>
                </a:solidFill>
              </a:rPr>
              <a:t>5 min</a:t>
            </a:r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46" name="AutoShape 25"/>
          <p:cNvSpPr>
            <a:spLocks noChangeArrowheads="1"/>
          </p:cNvSpPr>
          <p:nvPr/>
        </p:nvSpPr>
        <p:spPr bwMode="auto">
          <a:xfrm>
            <a:off x="1254216" y="4820982"/>
            <a:ext cx="285752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665330" y="4863186"/>
            <a:ext cx="669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the case of sawdust: maximum desorption rate=38%</a:t>
            </a:r>
            <a:endParaRPr lang="en-US" sz="20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796560" y="5266320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Value relatively high </a:t>
            </a:r>
            <a:r>
              <a:rPr lang="fr-FR" sz="2000" b="1" dirty="0" smtClean="0"/>
              <a:t>: </a:t>
            </a:r>
            <a:r>
              <a:rPr lang="en-US" sz="2000" b="1" dirty="0" smtClean="0"/>
              <a:t>phenol is still in its undissociated form</a:t>
            </a:r>
            <a:endParaRPr lang="fr-FR" sz="20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402656" y="579404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Hypothesis: an important part of phenol retained on sawdust is rather weakly adsorbed </a:t>
            </a:r>
            <a:endParaRPr lang="en-US" sz="2000" b="1" dirty="0"/>
          </a:p>
        </p:txBody>
      </p:sp>
      <p:sp>
        <p:nvSpPr>
          <p:cNvPr id="50" name="Freeform 18"/>
          <p:cNvSpPr>
            <a:spLocks noEditPoints="1"/>
          </p:cNvSpPr>
          <p:nvPr/>
        </p:nvSpPr>
        <p:spPr bwMode="gray">
          <a:xfrm rot="492124">
            <a:off x="1266" y="5581295"/>
            <a:ext cx="1202804" cy="1232731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" name="AutoShape 25"/>
          <p:cNvSpPr>
            <a:spLocks noChangeArrowheads="1"/>
          </p:cNvSpPr>
          <p:nvPr/>
        </p:nvSpPr>
        <p:spPr bwMode="auto">
          <a:xfrm>
            <a:off x="189440" y="4497846"/>
            <a:ext cx="285752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473942" y="4569284"/>
            <a:ext cx="669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the case of activated carbon</a:t>
            </a:r>
            <a:r>
              <a:rPr lang="fr-FR" b="1" dirty="0" smtClean="0"/>
              <a:t>: </a:t>
            </a:r>
            <a:r>
              <a:rPr lang="en-US" b="1" dirty="0" smtClean="0"/>
              <a:t>maximum  desorption rate =50%</a:t>
            </a:r>
            <a:endParaRPr lang="en-US" b="1" dirty="0"/>
          </a:p>
        </p:txBody>
      </p:sp>
      <p:sp>
        <p:nvSpPr>
          <p:cNvPr id="74" name="ZoneTexte 73"/>
          <p:cNvSpPr txBox="1"/>
          <p:nvPr/>
        </p:nvSpPr>
        <p:spPr>
          <a:xfrm>
            <a:off x="4317678" y="6215082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Activated carbon</a:t>
            </a:r>
            <a:endParaRPr lang="en-US" sz="1000" dirty="0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7723" y="6214813"/>
            <a:ext cx="283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Ellipse 75"/>
          <p:cNvSpPr/>
          <p:nvPr/>
        </p:nvSpPr>
        <p:spPr>
          <a:xfrm>
            <a:off x="5383346" y="5984234"/>
            <a:ext cx="500066" cy="285752"/>
          </a:xfrm>
          <a:prstGeom prst="ellipse">
            <a:avLst/>
          </a:prstGeom>
          <a:solidFill>
            <a:srgbClr val="E929B7"/>
          </a:solidFill>
          <a:ln>
            <a:solidFill>
              <a:srgbClr val="E92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929B7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952654" y="5985332"/>
            <a:ext cx="500066" cy="285752"/>
          </a:xfrm>
          <a:prstGeom prst="ellipse">
            <a:avLst/>
          </a:prstGeom>
          <a:solidFill>
            <a:srgbClr val="E929B7"/>
          </a:solidFill>
          <a:ln>
            <a:solidFill>
              <a:srgbClr val="E92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E929B7"/>
                </a:solidFill>
              </a:rPr>
              <a:t>v</a:t>
            </a:r>
            <a:endParaRPr lang="fr-FR" dirty="0">
              <a:solidFill>
                <a:srgbClr val="E929B7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6510090" y="5985332"/>
            <a:ext cx="500066" cy="285752"/>
          </a:xfrm>
          <a:prstGeom prst="ellipse">
            <a:avLst/>
          </a:prstGeom>
          <a:solidFill>
            <a:srgbClr val="E929B7"/>
          </a:solidFill>
          <a:ln>
            <a:solidFill>
              <a:srgbClr val="E92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929B7"/>
              </a:solidFill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7053458" y="5971264"/>
            <a:ext cx="500066" cy="285752"/>
          </a:xfrm>
          <a:prstGeom prst="ellipse">
            <a:avLst/>
          </a:prstGeom>
          <a:solidFill>
            <a:srgbClr val="E929B7"/>
          </a:solidFill>
          <a:ln>
            <a:solidFill>
              <a:srgbClr val="E92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929B7"/>
              </a:solidFill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7622766" y="5985332"/>
            <a:ext cx="500066" cy="285752"/>
          </a:xfrm>
          <a:prstGeom prst="ellipse">
            <a:avLst/>
          </a:prstGeom>
          <a:solidFill>
            <a:srgbClr val="E929B7"/>
          </a:solidFill>
          <a:ln>
            <a:solidFill>
              <a:srgbClr val="E92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929B7"/>
              </a:solidFill>
            </a:endParaRPr>
          </a:p>
        </p:txBody>
      </p:sp>
      <p:grpSp>
        <p:nvGrpSpPr>
          <p:cNvPr id="81" name="Groupe 63"/>
          <p:cNvGrpSpPr/>
          <p:nvPr/>
        </p:nvGrpSpPr>
        <p:grpSpPr>
          <a:xfrm>
            <a:off x="5478528" y="5570263"/>
            <a:ext cx="2592218" cy="490899"/>
            <a:chOff x="3241716" y="2656152"/>
            <a:chExt cx="2592218" cy="490899"/>
          </a:xfrm>
        </p:grpSpPr>
        <p:sp>
          <p:nvSpPr>
            <p:cNvPr id="82" name="ZoneTexte 81"/>
            <p:cNvSpPr txBox="1"/>
            <p:nvPr/>
          </p:nvSpPr>
          <p:spPr>
            <a:xfrm>
              <a:off x="3241716" y="2656152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3788020" y="2667872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356588" y="2685386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914024" y="2685386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76744" y="267131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</p:grpSp>
      <p:grpSp>
        <p:nvGrpSpPr>
          <p:cNvPr id="87" name="Groupe 63"/>
          <p:cNvGrpSpPr/>
          <p:nvPr/>
        </p:nvGrpSpPr>
        <p:grpSpPr>
          <a:xfrm>
            <a:off x="5551064" y="6289544"/>
            <a:ext cx="2592218" cy="419461"/>
            <a:chOff x="3241716" y="2656152"/>
            <a:chExt cx="2592218" cy="490899"/>
          </a:xfrm>
        </p:grpSpPr>
        <p:sp>
          <p:nvSpPr>
            <p:cNvPr id="88" name="ZoneTexte 87"/>
            <p:cNvSpPr txBox="1"/>
            <p:nvPr/>
          </p:nvSpPr>
          <p:spPr>
            <a:xfrm>
              <a:off x="3241716" y="2656152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788020" y="2667872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4356588" y="2685386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4914024" y="2685386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5476744" y="267131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-</a:t>
              </a:r>
              <a:endParaRPr lang="fr-FR" sz="2400" b="1" dirty="0"/>
            </a:p>
          </p:txBody>
        </p:sp>
      </p:grpSp>
      <p:sp>
        <p:nvSpPr>
          <p:cNvPr id="93" name="ZoneTexte 92"/>
          <p:cNvSpPr txBox="1"/>
          <p:nvPr/>
        </p:nvSpPr>
        <p:spPr>
          <a:xfrm>
            <a:off x="3071802" y="57743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 of pH 13</a:t>
            </a:r>
            <a:endParaRPr lang="en-US" b="1" dirty="0"/>
          </a:p>
        </p:txBody>
      </p:sp>
      <p:sp>
        <p:nvSpPr>
          <p:cNvPr id="94" name="ZoneTexte 93"/>
          <p:cNvSpPr txBox="1"/>
          <p:nvPr/>
        </p:nvSpPr>
        <p:spPr>
          <a:xfrm>
            <a:off x="8027650" y="63146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pH˃</a:t>
            </a:r>
            <a:r>
              <a:rPr lang="fr-FR" b="1" dirty="0" err="1" smtClean="0"/>
              <a:t>pH</a:t>
            </a:r>
            <a:r>
              <a:rPr lang="fr-FR" b="1" baseline="-25000" dirty="0" err="1" smtClean="0"/>
              <a:t>PZC</a:t>
            </a:r>
            <a:endParaRPr lang="fr-FR" b="1" baseline="-25000" dirty="0"/>
          </a:p>
        </p:txBody>
      </p:sp>
      <p:sp>
        <p:nvSpPr>
          <p:cNvPr id="95" name="ZoneTexte 94"/>
          <p:cNvSpPr txBox="1"/>
          <p:nvPr/>
        </p:nvSpPr>
        <p:spPr>
          <a:xfrm>
            <a:off x="8086118" y="56529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pH˃</a:t>
            </a:r>
            <a:r>
              <a:rPr lang="fr-FR" b="1" dirty="0" err="1" smtClean="0"/>
              <a:t>pK</a:t>
            </a:r>
            <a:r>
              <a:rPr lang="fr-FR" b="1" baseline="-25000" dirty="0" err="1" smtClean="0"/>
              <a:t>a</a:t>
            </a:r>
            <a:r>
              <a:rPr lang="fr-FR" b="1" dirty="0" smtClean="0"/>
              <a:t> +1</a:t>
            </a:r>
            <a:endParaRPr lang="fr-FR" b="1" baseline="-25000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0" y="4666218"/>
            <a:ext cx="9144000" cy="2071678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" name="Freeform 18"/>
          <p:cNvSpPr>
            <a:spLocks noEditPoints="1"/>
          </p:cNvSpPr>
          <p:nvPr/>
        </p:nvSpPr>
        <p:spPr bwMode="gray">
          <a:xfrm>
            <a:off x="71406" y="4737656"/>
            <a:ext cx="1857388" cy="1928826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14348" y="50900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phenol retained by the activated carbon comes in two states: strongly adsorbed (</a:t>
            </a:r>
            <a:r>
              <a:rPr lang="en-US" b="1" dirty="0" err="1" smtClean="0"/>
              <a:t>chemisorption</a:t>
            </a:r>
            <a:r>
              <a:rPr lang="en-US" b="1" dirty="0" smtClean="0"/>
              <a:t>)and weakly adsorbed (</a:t>
            </a:r>
            <a:r>
              <a:rPr lang="en-US" b="1" dirty="0" err="1" smtClean="0"/>
              <a:t>physisorption</a:t>
            </a:r>
            <a:r>
              <a:rPr lang="en-US" b="1" dirty="0" smtClean="0"/>
              <a:t>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519E-6 L 0.00209 -0.16235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1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519E-6 L 0.00278 -0.1519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6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519E-6 L -0.00296 -0.151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45791E-7 L 0.0007 -0.1498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519E-6 L -0.0066 -0.1413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7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8492E-6 L -0.00452 -0.14824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31" grpId="0"/>
      <p:bldP spid="38" grpId="0" animBg="1"/>
      <p:bldP spid="39" grpId="0"/>
      <p:bldP spid="39" grpId="1"/>
      <p:bldP spid="42" grpId="0"/>
      <p:bldP spid="42" grpId="1"/>
      <p:bldP spid="45" grpId="0"/>
      <p:bldP spid="45" grpId="1"/>
      <p:bldP spid="46" grpId="0" animBg="1"/>
      <p:bldP spid="47" grpId="0"/>
      <p:bldP spid="48" grpId="0"/>
      <p:bldP spid="50" grpId="0" animBg="1"/>
      <p:bldP spid="52" grpId="0"/>
      <p:bldP spid="74" grpId="0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93" grpId="0"/>
      <p:bldP spid="94" grpId="0"/>
      <p:bldP spid="95" grpId="0"/>
      <p:bldP spid="65" grpId="0" build="allAtOnce" animBg="1"/>
      <p:bldP spid="66" grpId="0" animBg="1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-128788" y="969474"/>
            <a:ext cx="928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Phenol desorption</a:t>
            </a: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15008" y="320254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69" name="ZoneTexte 9"/>
          <p:cNvSpPr txBox="1">
            <a:spLocks noChangeArrowheads="1"/>
          </p:cNvSpPr>
          <p:nvPr/>
        </p:nvSpPr>
        <p:spPr bwMode="auto">
          <a:xfrm>
            <a:off x="115806" y="1659314"/>
            <a:ext cx="8742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E929B7"/>
                </a:solidFill>
              </a:rPr>
              <a:t>Multiple desorption</a:t>
            </a:r>
            <a:endParaRPr lang="en-US" sz="2000" b="1" dirty="0">
              <a:solidFill>
                <a:srgbClr val="E929B7"/>
              </a:solidFill>
            </a:endParaRPr>
          </a:p>
        </p:txBody>
      </p:sp>
      <p:grpSp>
        <p:nvGrpSpPr>
          <p:cNvPr id="70" name="Groupe 46"/>
          <p:cNvGrpSpPr/>
          <p:nvPr/>
        </p:nvGrpSpPr>
        <p:grpSpPr>
          <a:xfrm>
            <a:off x="285720" y="2028376"/>
            <a:ext cx="5200906" cy="2772224"/>
            <a:chOff x="285720" y="2028376"/>
            <a:chExt cx="5200906" cy="2772224"/>
          </a:xfrm>
        </p:grpSpPr>
        <p:graphicFrame>
          <p:nvGraphicFramePr>
            <p:cNvPr id="71" name="Graphique 70"/>
            <p:cNvGraphicFramePr/>
            <p:nvPr/>
          </p:nvGraphicFramePr>
          <p:xfrm>
            <a:off x="285720" y="2285992"/>
            <a:ext cx="4286264" cy="25146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2" name="ZoneTexte 71"/>
            <p:cNvSpPr txBox="1"/>
            <p:nvPr/>
          </p:nvSpPr>
          <p:spPr>
            <a:xfrm>
              <a:off x="557404" y="2028376"/>
              <a:ext cx="4929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Phenol desorption during multiple desorption steps</a:t>
              </a:r>
              <a:endParaRPr lang="en-US" sz="1600" b="1" dirty="0"/>
            </a:p>
          </p:txBody>
        </p:sp>
      </p:grpSp>
      <p:sp>
        <p:nvSpPr>
          <p:cNvPr id="73" name="AutoShape 25"/>
          <p:cNvSpPr>
            <a:spLocks noChangeArrowheads="1"/>
          </p:cNvSpPr>
          <p:nvPr/>
        </p:nvSpPr>
        <p:spPr bwMode="auto">
          <a:xfrm>
            <a:off x="4071935" y="2714620"/>
            <a:ext cx="248958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4260308" y="2731859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% of the desorbed phenol does not exceed 60%</a:t>
            </a:r>
          </a:p>
        </p:txBody>
      </p:sp>
      <p:sp>
        <p:nvSpPr>
          <p:cNvPr id="87" name="Freeform 18"/>
          <p:cNvSpPr>
            <a:spLocks noEditPoints="1"/>
          </p:cNvSpPr>
          <p:nvPr/>
        </p:nvSpPr>
        <p:spPr bwMode="gray">
          <a:xfrm rot="1099153">
            <a:off x="3938739" y="3205009"/>
            <a:ext cx="571500" cy="571500"/>
          </a:xfrm>
          <a:custGeom>
            <a:avLst/>
            <a:gdLst>
              <a:gd name="T0" fmla="*/ 2147483647 w 2820"/>
              <a:gd name="T1" fmla="*/ 377965018 h 2912"/>
              <a:gd name="T2" fmla="*/ 2147483647 w 2820"/>
              <a:gd name="T3" fmla="*/ 1269935998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14165757 w 2820"/>
              <a:gd name="T9" fmla="*/ 2147483647 h 2912"/>
              <a:gd name="T10" fmla="*/ 1165263573 w 2820"/>
              <a:gd name="T11" fmla="*/ 2147483647 h 2912"/>
              <a:gd name="T12" fmla="*/ 499422096 w 2820"/>
              <a:gd name="T13" fmla="*/ 2147483647 h 2912"/>
              <a:gd name="T14" fmla="*/ 116518109 w 2820"/>
              <a:gd name="T15" fmla="*/ 2147483647 h 2912"/>
              <a:gd name="T16" fmla="*/ 0 w 2820"/>
              <a:gd name="T17" fmla="*/ 2147483647 h 2912"/>
              <a:gd name="T18" fmla="*/ 149826629 w 2820"/>
              <a:gd name="T19" fmla="*/ 2147483647 h 2912"/>
              <a:gd name="T20" fmla="*/ 532689678 w 2820"/>
              <a:gd name="T21" fmla="*/ 2147483647 h 2912"/>
              <a:gd name="T22" fmla="*/ 1148629883 w 2820"/>
              <a:gd name="T23" fmla="*/ 2147483647 h 2912"/>
              <a:gd name="T24" fmla="*/ 1980972819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1164130584 h 2912"/>
              <a:gd name="T88" fmla="*/ 2147483647 w 2820"/>
              <a:gd name="T89" fmla="*/ 120942706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4429124" y="3482981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part of the phenol adsorption  is rather chemical and irreversible</a:t>
            </a:r>
            <a:endParaRPr lang="fr-FR" b="1" dirty="0" smtClean="0"/>
          </a:p>
          <a:p>
            <a:pPr algn="ctr"/>
            <a:endParaRPr lang="en-US" b="1" dirty="0"/>
          </a:p>
        </p:txBody>
      </p:sp>
      <p:sp>
        <p:nvSpPr>
          <p:cNvPr id="97" name="ZoneTexte 9"/>
          <p:cNvSpPr txBox="1">
            <a:spLocks noChangeArrowheads="1"/>
          </p:cNvSpPr>
          <p:nvPr/>
        </p:nvSpPr>
        <p:spPr bwMode="auto">
          <a:xfrm>
            <a:off x="101738" y="4617888"/>
            <a:ext cx="9256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E929B7"/>
                </a:solidFill>
              </a:rPr>
              <a:t>Re-adsorption of phenol on activated carbon obtained after multiple desorption </a:t>
            </a:r>
            <a:endParaRPr lang="fr-FR" sz="2000" b="1" dirty="0" smtClean="0">
              <a:solidFill>
                <a:srgbClr val="E929B7"/>
              </a:solidFill>
            </a:endParaRPr>
          </a:p>
        </p:txBody>
      </p:sp>
      <p:grpSp>
        <p:nvGrpSpPr>
          <p:cNvPr id="98" name="Groupe 54"/>
          <p:cNvGrpSpPr/>
          <p:nvPr/>
        </p:nvGrpSpPr>
        <p:grpSpPr>
          <a:xfrm>
            <a:off x="885396" y="5572140"/>
            <a:ext cx="8816072" cy="873086"/>
            <a:chOff x="848628" y="5324475"/>
            <a:chExt cx="8816072" cy="873086"/>
          </a:xfrm>
        </p:grpSpPr>
        <p:sp>
          <p:nvSpPr>
            <p:cNvPr id="99" name="ZoneTexte 98"/>
            <p:cNvSpPr txBox="1">
              <a:spLocks noChangeArrowheads="1"/>
            </p:cNvSpPr>
            <p:nvPr/>
          </p:nvSpPr>
          <p:spPr bwMode="auto">
            <a:xfrm>
              <a:off x="848628" y="5443099"/>
              <a:ext cx="5143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 smtClean="0">
                  <a:latin typeface="Calibri" pitchFamily="34" charset="0"/>
                </a:rPr>
                <a:t>E </a:t>
              </a:r>
              <a:r>
                <a:rPr lang="fr-FR" b="1" dirty="0">
                  <a:latin typeface="Calibri" pitchFamily="34" charset="0"/>
                </a:rPr>
                <a:t>(%) = </a:t>
              </a:r>
            </a:p>
          </p:txBody>
        </p:sp>
        <p:sp>
          <p:nvSpPr>
            <p:cNvPr id="100" name="ZoneTexte 99"/>
            <p:cNvSpPr txBox="1">
              <a:spLocks noChangeArrowheads="1"/>
            </p:cNvSpPr>
            <p:nvPr/>
          </p:nvSpPr>
          <p:spPr bwMode="auto">
            <a:xfrm>
              <a:off x="1676179" y="5324475"/>
              <a:ext cx="77168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latin typeface="Calibri" pitchFamily="34" charset="0"/>
                </a:rPr>
                <a:t> </a:t>
              </a:r>
              <a:r>
                <a:rPr lang="en-US" b="1" dirty="0" smtClean="0">
                  <a:latin typeface="Calibri" pitchFamily="34" charset="0"/>
                </a:rPr>
                <a:t>Adsorptive capacity of the activated carbon after multiple desorption</a:t>
              </a:r>
              <a:endParaRPr lang="fr-FR" b="1" baseline="-25000" dirty="0">
                <a:latin typeface="Calibri" pitchFamily="34" charset="0"/>
              </a:endParaRPr>
            </a:p>
          </p:txBody>
        </p:sp>
        <p:sp>
          <p:nvSpPr>
            <p:cNvPr id="101" name="ZoneTexte 100"/>
            <p:cNvSpPr txBox="1">
              <a:spLocks noChangeArrowheads="1"/>
            </p:cNvSpPr>
            <p:nvPr/>
          </p:nvSpPr>
          <p:spPr bwMode="auto">
            <a:xfrm>
              <a:off x="2535238" y="5643563"/>
              <a:ext cx="71294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latin typeface="Calibri" pitchFamily="34" charset="0"/>
                </a:rPr>
                <a:t> </a:t>
              </a:r>
              <a:r>
                <a:rPr lang="fr-FR" b="1" dirty="0" smtClean="0">
                  <a:latin typeface="Calibri" pitchFamily="34" charset="0"/>
                </a:rPr>
                <a:t> </a:t>
              </a:r>
              <a:r>
                <a:rPr lang="en-US" b="1" dirty="0" smtClean="0">
                  <a:latin typeface="Calibri" pitchFamily="34" charset="0"/>
                </a:rPr>
                <a:t>Initial adsorption capacity of the fresh activated carbon</a:t>
              </a:r>
              <a:endParaRPr lang="fr-FR" b="1" baseline="-25000" dirty="0" smtClean="0">
                <a:latin typeface="Calibri" pitchFamily="34" charset="0"/>
              </a:endParaRPr>
            </a:p>
            <a:p>
              <a:endParaRPr lang="fr-FR" b="1" baseline="-25000" dirty="0">
                <a:latin typeface="Calibri" pitchFamily="34" charset="0"/>
              </a:endParaRPr>
            </a:p>
          </p:txBody>
        </p:sp>
        <p:sp>
          <p:nvSpPr>
            <p:cNvPr id="102" name="ZoneTexte 101"/>
            <p:cNvSpPr txBox="1">
              <a:spLocks noChangeArrowheads="1"/>
            </p:cNvSpPr>
            <p:nvPr/>
          </p:nvSpPr>
          <p:spPr bwMode="auto">
            <a:xfrm>
              <a:off x="8374063" y="5481638"/>
              <a:ext cx="12144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latin typeface="Calibri" pitchFamily="34" charset="0"/>
                </a:rPr>
                <a:t> * 100</a:t>
              </a:r>
              <a:endParaRPr lang="fr-FR" b="1" baseline="-25000" dirty="0">
                <a:latin typeface="Calibri" pitchFamily="34" charset="0"/>
              </a:endParaRPr>
            </a:p>
          </p:txBody>
        </p:sp>
        <p:cxnSp>
          <p:nvCxnSpPr>
            <p:cNvPr id="103" name="Connecteur droit 102"/>
            <p:cNvCxnSpPr/>
            <p:nvPr/>
          </p:nvCxnSpPr>
          <p:spPr>
            <a:xfrm>
              <a:off x="1744663" y="5643563"/>
              <a:ext cx="6711950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ZoneTexte 103"/>
          <p:cNvSpPr txBox="1">
            <a:spLocks noChangeArrowheads="1"/>
          </p:cNvSpPr>
          <p:nvPr/>
        </p:nvSpPr>
        <p:spPr bwMode="auto">
          <a:xfrm>
            <a:off x="2384429" y="5000636"/>
            <a:ext cx="4116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Regeneration efficiency</a:t>
            </a:r>
            <a:r>
              <a:rPr lang="fr-FR" b="1" dirty="0" smtClean="0">
                <a:latin typeface="Calibri" pitchFamily="34" charset="0"/>
              </a:rPr>
              <a:t> : </a:t>
            </a:r>
            <a:r>
              <a:rPr lang="fr-FR" b="1" dirty="0">
                <a:latin typeface="Calibri" pitchFamily="34" charset="0"/>
              </a:rPr>
              <a:t>E = 73%</a:t>
            </a:r>
            <a:endParaRPr lang="fr-FR" dirty="0"/>
          </a:p>
        </p:txBody>
      </p:sp>
      <p:sp>
        <p:nvSpPr>
          <p:cNvPr id="111" name="AutoShape 25"/>
          <p:cNvSpPr>
            <a:spLocks noChangeArrowheads="1"/>
          </p:cNvSpPr>
          <p:nvPr/>
        </p:nvSpPr>
        <p:spPr bwMode="auto">
          <a:xfrm>
            <a:off x="3445668" y="5214335"/>
            <a:ext cx="285752" cy="974725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7200000"/>
            </a:camera>
            <a:lightRig rig="threePt" dir="t"/>
          </a:scene3d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2" name="AutoShape 25"/>
          <p:cNvSpPr>
            <a:spLocks noChangeArrowheads="1"/>
          </p:cNvSpPr>
          <p:nvPr/>
        </p:nvSpPr>
        <p:spPr bwMode="auto">
          <a:xfrm>
            <a:off x="3445668" y="5825314"/>
            <a:ext cx="285752" cy="974725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3600000"/>
            </a:camera>
            <a:lightRig rig="threePt" dir="t"/>
          </a:scene3d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3" name="AutoShape 25"/>
          <p:cNvSpPr>
            <a:spLocks noChangeArrowheads="1"/>
          </p:cNvSpPr>
          <p:nvPr/>
        </p:nvSpPr>
        <p:spPr bwMode="auto">
          <a:xfrm>
            <a:off x="141060" y="5587947"/>
            <a:ext cx="285752" cy="50323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4" name="ZoneTexte 113"/>
          <p:cNvSpPr txBox="1">
            <a:spLocks noChangeArrowheads="1"/>
          </p:cNvSpPr>
          <p:nvPr/>
        </p:nvSpPr>
        <p:spPr bwMode="auto">
          <a:xfrm>
            <a:off x="233154" y="5623310"/>
            <a:ext cx="3225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E obtained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73%)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is higher</a:t>
            </a: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 than expected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(60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%)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ZoneTexte 114"/>
          <p:cNvSpPr txBox="1">
            <a:spLocks noChangeArrowheads="1"/>
          </p:cNvSpPr>
          <p:nvPr/>
        </p:nvSpPr>
        <p:spPr bwMode="auto">
          <a:xfrm>
            <a:off x="3849272" y="5241373"/>
            <a:ext cx="47106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Changes in the properties of activated carbon after contact with </a:t>
            </a:r>
            <a:r>
              <a:rPr lang="en-US" b="1" dirty="0" err="1" smtClean="0"/>
              <a:t>NaOH</a:t>
            </a:r>
            <a:r>
              <a:rPr lang="en-US" b="1" dirty="0" smtClean="0"/>
              <a:t> during the desorption steps</a:t>
            </a:r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16" name="ZoneTexte 115"/>
          <p:cNvSpPr txBox="1">
            <a:spLocks noChangeArrowheads="1"/>
          </p:cNvSpPr>
          <p:nvPr/>
        </p:nvSpPr>
        <p:spPr bwMode="auto">
          <a:xfrm>
            <a:off x="3943538" y="6275005"/>
            <a:ext cx="47106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Fragmentation of the activated carbon particles by stirring</a:t>
            </a:r>
            <a:endParaRPr lang="fr-FR" b="1" dirty="0" smtClean="0"/>
          </a:p>
          <a:p>
            <a:pPr algn="ctr"/>
            <a:endParaRPr lang="en-US" b="1" dirty="0" smtClean="0"/>
          </a:p>
          <a:p>
            <a:pPr algn="ctr"/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1" grpId="0"/>
      <p:bldP spid="96" grpId="0"/>
      <p:bldP spid="97" grpId="0"/>
      <p:bldP spid="104" grpId="0"/>
      <p:bldP spid="111" grpId="0" animBg="1"/>
      <p:bldP spid="112" grpId="0" animBg="1"/>
      <p:bldP spid="114" grpId="0"/>
      <p:bldP spid="115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5"/>
          <p:cNvSpPr>
            <a:spLocks noChangeArrowheads="1"/>
          </p:cNvSpPr>
          <p:nvPr/>
        </p:nvSpPr>
        <p:spPr bwMode="gray">
          <a:xfrm rot="5400000">
            <a:off x="-2159794" y="1574007"/>
            <a:ext cx="4371975" cy="4624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grpSp>
        <p:nvGrpSpPr>
          <p:cNvPr id="2" name="Groupe 40"/>
          <p:cNvGrpSpPr>
            <a:grpSpLocks/>
          </p:cNvGrpSpPr>
          <p:nvPr/>
        </p:nvGrpSpPr>
        <p:grpSpPr bwMode="auto">
          <a:xfrm>
            <a:off x="971550" y="1603375"/>
            <a:ext cx="6010275" cy="530225"/>
            <a:chOff x="1514475" y="1890713"/>
            <a:chExt cx="6010275" cy="530225"/>
          </a:xfrm>
        </p:grpSpPr>
        <p:grpSp>
          <p:nvGrpSpPr>
            <p:cNvPr id="4" name="Groupe 100"/>
            <p:cNvGrpSpPr>
              <a:grpSpLocks/>
            </p:cNvGrpSpPr>
            <p:nvPr/>
          </p:nvGrpSpPr>
          <p:grpSpPr bwMode="auto">
            <a:xfrm>
              <a:off x="1514475" y="1890713"/>
              <a:ext cx="6010275" cy="530225"/>
              <a:chOff x="1519219" y="1755767"/>
              <a:chExt cx="6010313" cy="530225"/>
            </a:xfrm>
          </p:grpSpPr>
          <p:sp>
            <p:nvSpPr>
              <p:cNvPr id="102" name="AutoShape 20"/>
              <p:cNvSpPr>
                <a:spLocks noChangeArrowheads="1"/>
              </p:cNvSpPr>
              <p:nvPr/>
            </p:nvSpPr>
            <p:spPr bwMode="ltGray">
              <a:xfrm>
                <a:off x="1894196" y="1755767"/>
                <a:ext cx="5635336" cy="530225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  <a:headEnd/>
                <a:tailEnd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>
                <a:bevelT prst="slope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cap="all" dirty="0">
                    <a:ln w="0"/>
                    <a:solidFill>
                      <a:schemeClr val="tx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Calibri" pitchFamily="34" charset="0"/>
                  </a:rPr>
                  <a:t>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</p:txBody>
          </p:sp>
          <p:grpSp>
            <p:nvGrpSpPr>
              <p:cNvPr id="5" name="Groupe 77"/>
              <p:cNvGrpSpPr>
                <a:grpSpLocks/>
              </p:cNvGrpSpPr>
              <p:nvPr/>
            </p:nvGrpSpPr>
            <p:grpSpPr bwMode="auto">
              <a:xfrm>
                <a:off x="1519219" y="1768452"/>
                <a:ext cx="585791" cy="501665"/>
                <a:chOff x="2498391" y="2215262"/>
                <a:chExt cx="501661" cy="501665"/>
              </a:xfrm>
            </p:grpSpPr>
            <p:sp>
              <p:nvSpPr>
                <p:cNvPr id="106" name="Oval 8"/>
                <p:cNvSpPr>
                  <a:spLocks noChangeArrowheads="1"/>
                </p:cNvSpPr>
                <p:nvPr/>
              </p:nvSpPr>
              <p:spPr bwMode="gray">
                <a:xfrm>
                  <a:off x="2498391" y="2215277"/>
                  <a:ext cx="501662" cy="5016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Oval 9"/>
                <p:cNvSpPr>
                  <a:spLocks noChangeArrowheads="1"/>
                </p:cNvSpPr>
                <p:nvPr/>
              </p:nvSpPr>
              <p:spPr bwMode="gray">
                <a:xfrm>
                  <a:off x="2547334" y="2266077"/>
                  <a:ext cx="405136" cy="4048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577592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Oval 10"/>
                <p:cNvSpPr>
                  <a:spLocks noChangeArrowheads="1"/>
                </p:cNvSpPr>
                <p:nvPr/>
              </p:nvSpPr>
              <p:spPr bwMode="gray">
                <a:xfrm>
                  <a:off x="2554132" y="2275602"/>
                  <a:ext cx="387462" cy="387350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de-DE" sz="2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12327" name="ZoneTexte 33"/>
            <p:cNvSpPr txBox="1">
              <a:spLocks noChangeArrowheads="1"/>
            </p:cNvSpPr>
            <p:nvPr/>
          </p:nvSpPr>
          <p:spPr bwMode="auto">
            <a:xfrm>
              <a:off x="2483768" y="1916832"/>
              <a:ext cx="35283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/>
                <a:t>Introduction-Context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6" name="Groupe 41"/>
          <p:cNvGrpSpPr>
            <a:grpSpLocks/>
          </p:cNvGrpSpPr>
          <p:nvPr/>
        </p:nvGrpSpPr>
        <p:grpSpPr bwMode="auto">
          <a:xfrm>
            <a:off x="1763713" y="2538413"/>
            <a:ext cx="6513512" cy="530225"/>
            <a:chOff x="2090738" y="2682875"/>
            <a:chExt cx="6513710" cy="530225"/>
          </a:xfrm>
        </p:grpSpPr>
        <p:grpSp>
          <p:nvGrpSpPr>
            <p:cNvPr id="7" name="Groupe 100"/>
            <p:cNvGrpSpPr>
              <a:grpSpLocks/>
            </p:cNvGrpSpPr>
            <p:nvPr/>
          </p:nvGrpSpPr>
          <p:grpSpPr bwMode="auto">
            <a:xfrm>
              <a:off x="2090738" y="2682875"/>
              <a:ext cx="6010275" cy="530225"/>
              <a:chOff x="1519219" y="1755767"/>
              <a:chExt cx="6010313" cy="530225"/>
            </a:xfrm>
          </p:grpSpPr>
          <p:sp>
            <p:nvSpPr>
              <p:cNvPr id="47" name="AutoShape 20"/>
              <p:cNvSpPr>
                <a:spLocks noChangeArrowheads="1"/>
              </p:cNvSpPr>
              <p:nvPr/>
            </p:nvSpPr>
            <p:spPr bwMode="ltGray">
              <a:xfrm>
                <a:off x="1785905" y="1755767"/>
                <a:ext cx="5743627" cy="530225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  <a:headEnd/>
                <a:tailEnd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>
                <a:bevelT prst="slope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cap="all" dirty="0">
                    <a:ln w="0"/>
                    <a:solidFill>
                      <a:schemeClr val="tx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Calibri" pitchFamily="34" charset="0"/>
                  </a:rPr>
                  <a:t>    </a:t>
                </a:r>
                <a:endParaRPr lang="en-US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fornian FB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</p:txBody>
          </p:sp>
          <p:grpSp>
            <p:nvGrpSpPr>
              <p:cNvPr id="8" name="Groupe 77"/>
              <p:cNvGrpSpPr>
                <a:grpSpLocks/>
              </p:cNvGrpSpPr>
              <p:nvPr/>
            </p:nvGrpSpPr>
            <p:grpSpPr bwMode="auto">
              <a:xfrm>
                <a:off x="1519219" y="1768452"/>
                <a:ext cx="585791" cy="501665"/>
                <a:chOff x="2498391" y="2215262"/>
                <a:chExt cx="501661" cy="501665"/>
              </a:xfrm>
            </p:grpSpPr>
            <p:sp>
              <p:nvSpPr>
                <p:cNvPr id="49" name="Oval 8"/>
                <p:cNvSpPr>
                  <a:spLocks noChangeArrowheads="1"/>
                </p:cNvSpPr>
                <p:nvPr/>
              </p:nvSpPr>
              <p:spPr bwMode="gray">
                <a:xfrm>
                  <a:off x="2498391" y="2215277"/>
                  <a:ext cx="501676" cy="5016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Oval 9"/>
                <p:cNvSpPr>
                  <a:spLocks noChangeArrowheads="1"/>
                </p:cNvSpPr>
                <p:nvPr/>
              </p:nvSpPr>
              <p:spPr bwMode="gray">
                <a:xfrm>
                  <a:off x="2547335" y="2266077"/>
                  <a:ext cx="405148" cy="4048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577592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Oval 10"/>
                <p:cNvSpPr>
                  <a:spLocks noChangeArrowheads="1"/>
                </p:cNvSpPr>
                <p:nvPr/>
              </p:nvSpPr>
              <p:spPr bwMode="gray">
                <a:xfrm>
                  <a:off x="2554132" y="2275602"/>
                  <a:ext cx="387474" cy="387350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de-DE" sz="2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2320" name="ZoneTexte 35"/>
            <p:cNvSpPr txBox="1">
              <a:spLocks noChangeArrowheads="1"/>
            </p:cNvSpPr>
            <p:nvPr/>
          </p:nvSpPr>
          <p:spPr bwMode="auto">
            <a:xfrm>
              <a:off x="2699793" y="2710081"/>
              <a:ext cx="59046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/>
                <a:t>Materials and setups</a:t>
              </a:r>
            </a:p>
          </p:txBody>
        </p:sp>
      </p:grpSp>
      <p:grpSp>
        <p:nvGrpSpPr>
          <p:cNvPr id="9" name="Groupe 42"/>
          <p:cNvGrpSpPr>
            <a:grpSpLocks/>
          </p:cNvGrpSpPr>
          <p:nvPr/>
        </p:nvGrpSpPr>
        <p:grpSpPr bwMode="auto">
          <a:xfrm>
            <a:off x="2051050" y="3584575"/>
            <a:ext cx="5449908" cy="584200"/>
            <a:chOff x="2235198" y="3503196"/>
            <a:chExt cx="6648862" cy="714380"/>
          </a:xfrm>
        </p:grpSpPr>
        <p:grpSp>
          <p:nvGrpSpPr>
            <p:cNvPr id="10" name="Groupe 100"/>
            <p:cNvGrpSpPr>
              <a:grpSpLocks/>
            </p:cNvGrpSpPr>
            <p:nvPr/>
          </p:nvGrpSpPr>
          <p:grpSpPr bwMode="auto">
            <a:xfrm>
              <a:off x="2235198" y="3503196"/>
              <a:ext cx="6577126" cy="714380"/>
              <a:chOff x="1519217" y="1639463"/>
              <a:chExt cx="6211268" cy="714380"/>
            </a:xfrm>
          </p:grpSpPr>
          <p:sp>
            <p:nvSpPr>
              <p:cNvPr id="103" name="AutoShape 20"/>
              <p:cNvSpPr>
                <a:spLocks noChangeArrowheads="1"/>
              </p:cNvSpPr>
              <p:nvPr/>
            </p:nvSpPr>
            <p:spPr bwMode="ltGray">
              <a:xfrm>
                <a:off x="1954504" y="1639463"/>
                <a:ext cx="5775981" cy="71438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  <a:headEnd/>
                <a:tailEnd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>
                <a:bevelT prst="slope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cap="all" dirty="0">
                    <a:ln w="0"/>
                    <a:solidFill>
                      <a:schemeClr val="tx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Calibri" pitchFamily="34" charset="0"/>
                  </a:rPr>
                  <a:t> </a:t>
                </a:r>
                <a:r>
                  <a:rPr lang="fr-FR" sz="2000" b="1" cap="all" dirty="0">
                    <a:ln w="0"/>
                    <a:solidFill>
                      <a:schemeClr val="tx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Calibri" pitchFamily="34" charset="0"/>
                  </a:rPr>
                  <a:t>  </a:t>
                </a:r>
              </a:p>
            </p:txBody>
          </p:sp>
          <p:sp>
            <p:nvSpPr>
              <p:cNvPr id="111" name="Oval 8"/>
              <p:cNvSpPr>
                <a:spLocks noChangeArrowheads="1"/>
              </p:cNvSpPr>
              <p:nvPr/>
            </p:nvSpPr>
            <p:spPr bwMode="gray">
              <a:xfrm>
                <a:off x="1519217" y="1719055"/>
                <a:ext cx="587113" cy="500843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</a:gradFill>
              <a:ln w="25400" algn="ctr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 sz="2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16" name="ZoneTexte 36"/>
            <p:cNvSpPr txBox="1">
              <a:spLocks noChangeArrowheads="1"/>
            </p:cNvSpPr>
            <p:nvPr/>
          </p:nvSpPr>
          <p:spPr bwMode="auto">
            <a:xfrm>
              <a:off x="2907397" y="3590470"/>
              <a:ext cx="5976663" cy="56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en-US" sz="2400" dirty="0"/>
                <a:t>Experimental methods</a:t>
              </a:r>
            </a:p>
          </p:txBody>
        </p:sp>
      </p:grpSp>
      <p:grpSp>
        <p:nvGrpSpPr>
          <p:cNvPr id="11" name="Groupe 43"/>
          <p:cNvGrpSpPr>
            <a:grpSpLocks/>
          </p:cNvGrpSpPr>
          <p:nvPr/>
        </p:nvGrpSpPr>
        <p:grpSpPr bwMode="auto">
          <a:xfrm>
            <a:off x="1619250" y="4702175"/>
            <a:ext cx="6513513" cy="584200"/>
            <a:chOff x="2090738" y="4429125"/>
            <a:chExt cx="6513710" cy="584200"/>
          </a:xfrm>
        </p:grpSpPr>
        <p:grpSp>
          <p:nvGrpSpPr>
            <p:cNvPr id="12" name="Groupe 100"/>
            <p:cNvGrpSpPr>
              <a:grpSpLocks/>
            </p:cNvGrpSpPr>
            <p:nvPr/>
          </p:nvGrpSpPr>
          <p:grpSpPr bwMode="auto">
            <a:xfrm>
              <a:off x="2090738" y="4429125"/>
              <a:ext cx="6481762" cy="584200"/>
              <a:chOff x="1519219" y="1701799"/>
              <a:chExt cx="6330848" cy="584193"/>
            </a:xfrm>
          </p:grpSpPr>
          <p:sp>
            <p:nvSpPr>
              <p:cNvPr id="63" name="AutoShape 20"/>
              <p:cNvSpPr>
                <a:spLocks noChangeArrowheads="1"/>
              </p:cNvSpPr>
              <p:nvPr/>
            </p:nvSpPr>
            <p:spPr bwMode="ltGray">
              <a:xfrm>
                <a:off x="1919242" y="1701799"/>
                <a:ext cx="5930825" cy="584193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  <a:headEnd/>
                <a:tailEnd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>
                <a:bevelT prst="slope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cap="all" dirty="0">
                    <a:ln w="0"/>
                    <a:solidFill>
                      <a:schemeClr val="tx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Calibri" pitchFamily="34" charset="0"/>
                  </a:rPr>
                  <a:t> </a:t>
                </a:r>
                <a:endParaRPr lang="fr-FR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</p:txBody>
          </p:sp>
          <p:grpSp>
            <p:nvGrpSpPr>
              <p:cNvPr id="13" name="Groupe 77"/>
              <p:cNvGrpSpPr>
                <a:grpSpLocks/>
              </p:cNvGrpSpPr>
              <p:nvPr/>
            </p:nvGrpSpPr>
            <p:grpSpPr bwMode="auto">
              <a:xfrm>
                <a:off x="1519219" y="1768452"/>
                <a:ext cx="585791" cy="501665"/>
                <a:chOff x="2498391" y="2215262"/>
                <a:chExt cx="501661" cy="501665"/>
              </a:xfrm>
            </p:grpSpPr>
            <p:sp>
              <p:nvSpPr>
                <p:cNvPr id="65" name="Oval 8"/>
                <p:cNvSpPr>
                  <a:spLocks noChangeArrowheads="1"/>
                </p:cNvSpPr>
                <p:nvPr/>
              </p:nvSpPr>
              <p:spPr bwMode="gray">
                <a:xfrm>
                  <a:off x="2498391" y="2215283"/>
                  <a:ext cx="501944" cy="5016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Oval 9"/>
                <p:cNvSpPr>
                  <a:spLocks noChangeArrowheads="1"/>
                </p:cNvSpPr>
                <p:nvPr/>
              </p:nvSpPr>
              <p:spPr bwMode="gray">
                <a:xfrm>
                  <a:off x="2547523" y="2266082"/>
                  <a:ext cx="405007" cy="4048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577592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Oval 10"/>
                <p:cNvSpPr>
                  <a:spLocks noChangeArrowheads="1"/>
                </p:cNvSpPr>
                <p:nvPr/>
              </p:nvSpPr>
              <p:spPr bwMode="gray">
                <a:xfrm>
                  <a:off x="2554163" y="2275607"/>
                  <a:ext cx="387745" cy="387345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de-DE" sz="2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sp>
          <p:nvSpPr>
            <p:cNvPr id="12309" name="ZoneTexte 37"/>
            <p:cNvSpPr txBox="1">
              <a:spLocks noChangeArrowheads="1"/>
            </p:cNvSpPr>
            <p:nvPr/>
          </p:nvSpPr>
          <p:spPr bwMode="auto">
            <a:xfrm>
              <a:off x="2627784" y="4473495"/>
              <a:ext cx="59766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/>
                <a:t> Results and Discussion</a:t>
              </a:r>
            </a:p>
          </p:txBody>
        </p:sp>
      </p:grpSp>
      <p:sp>
        <p:nvSpPr>
          <p:cNvPr id="12295" name="ZoneTexte 38"/>
          <p:cNvSpPr txBox="1">
            <a:spLocks noChangeArrowheads="1"/>
          </p:cNvSpPr>
          <p:nvPr/>
        </p:nvSpPr>
        <p:spPr bwMode="auto">
          <a:xfrm>
            <a:off x="2339975" y="6237288"/>
            <a:ext cx="424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14" name="Groupe 44"/>
          <p:cNvGrpSpPr>
            <a:grpSpLocks/>
          </p:cNvGrpSpPr>
          <p:nvPr/>
        </p:nvGrpSpPr>
        <p:grpSpPr bwMode="auto">
          <a:xfrm>
            <a:off x="468313" y="5805488"/>
            <a:ext cx="6731000" cy="530225"/>
            <a:chOff x="1585913" y="5445125"/>
            <a:chExt cx="6010271" cy="530225"/>
          </a:xfrm>
        </p:grpSpPr>
        <p:grpSp>
          <p:nvGrpSpPr>
            <p:cNvPr id="15" name="Groupe 100"/>
            <p:cNvGrpSpPr>
              <a:grpSpLocks/>
            </p:cNvGrpSpPr>
            <p:nvPr/>
          </p:nvGrpSpPr>
          <p:grpSpPr bwMode="auto">
            <a:xfrm>
              <a:off x="1585913" y="5445125"/>
              <a:ext cx="6010271" cy="530225"/>
              <a:chOff x="1519220" y="1755767"/>
              <a:chExt cx="6010312" cy="530225"/>
            </a:xfrm>
          </p:grpSpPr>
          <p:sp>
            <p:nvSpPr>
              <p:cNvPr id="75" name="AutoShape 20"/>
              <p:cNvSpPr>
                <a:spLocks noChangeArrowheads="1"/>
              </p:cNvSpPr>
              <p:nvPr/>
            </p:nvSpPr>
            <p:spPr bwMode="ltGray">
              <a:xfrm>
                <a:off x="1894196" y="1755767"/>
                <a:ext cx="5635336" cy="530225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  <a:headEnd/>
                <a:tailEnd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>
                <a:bevelT prst="slope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cap="all" dirty="0">
                    <a:ln w="0"/>
                    <a:solidFill>
                      <a:schemeClr val="tx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Calibri" pitchFamily="34" charset="0"/>
                  </a:rPr>
                  <a:t>   </a:t>
                </a:r>
                <a:endParaRPr lang="en-US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fornian FB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 b="1" cap="all" dirty="0">
                  <a:ln w="0"/>
                  <a:solidFill>
                    <a:schemeClr val="tx1"/>
                  </a:solidFill>
                  <a:effectLst>
                    <a:reflection blurRad="12700" stA="50000" endPos="50000" dist="5000" dir="5400000" sy="-100000" rotWithShape="0"/>
                  </a:effectLst>
                  <a:latin typeface="Calibri" pitchFamily="34" charset="0"/>
                </a:endParaRPr>
              </a:p>
            </p:txBody>
          </p:sp>
          <p:grpSp>
            <p:nvGrpSpPr>
              <p:cNvPr id="16" name="Groupe 77"/>
              <p:cNvGrpSpPr>
                <a:grpSpLocks/>
              </p:cNvGrpSpPr>
              <p:nvPr/>
            </p:nvGrpSpPr>
            <p:grpSpPr bwMode="auto">
              <a:xfrm>
                <a:off x="1519220" y="1768452"/>
                <a:ext cx="585791" cy="501665"/>
                <a:chOff x="2498391" y="2215262"/>
                <a:chExt cx="501661" cy="501665"/>
              </a:xfrm>
            </p:grpSpPr>
            <p:sp>
              <p:nvSpPr>
                <p:cNvPr id="82" name="Oval 8"/>
                <p:cNvSpPr>
                  <a:spLocks noChangeArrowheads="1"/>
                </p:cNvSpPr>
                <p:nvPr/>
              </p:nvSpPr>
              <p:spPr bwMode="gray">
                <a:xfrm>
                  <a:off x="2498391" y="2215277"/>
                  <a:ext cx="501359" cy="5016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" name="Oval 9"/>
                <p:cNvSpPr>
                  <a:spLocks noChangeArrowheads="1"/>
                </p:cNvSpPr>
                <p:nvPr/>
              </p:nvSpPr>
              <p:spPr bwMode="gray">
                <a:xfrm>
                  <a:off x="2546949" y="2266077"/>
                  <a:ext cx="405458" cy="4048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577592"/>
                    </a:gs>
                  </a:gsLst>
                  <a:path path="rect">
                    <a:fillToRect l="100000" t="100000"/>
                  </a:path>
                </a:gra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6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Oval 10"/>
                <p:cNvSpPr>
                  <a:spLocks noChangeArrowheads="1"/>
                </p:cNvSpPr>
                <p:nvPr/>
              </p:nvSpPr>
              <p:spPr bwMode="gray">
                <a:xfrm>
                  <a:off x="2554232" y="2275602"/>
                  <a:ext cx="387248" cy="387350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de-DE" sz="2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sp>
          <p:nvSpPr>
            <p:cNvPr id="12302" name="ZoneTexte 39"/>
            <p:cNvSpPr txBox="1">
              <a:spLocks noChangeArrowheads="1"/>
            </p:cNvSpPr>
            <p:nvPr/>
          </p:nvSpPr>
          <p:spPr bwMode="auto">
            <a:xfrm>
              <a:off x="2267744" y="5487615"/>
              <a:ext cx="4032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dirty="0"/>
                <a:t>Conclusion</a:t>
              </a: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58" name="ZoneTexte 57"/>
          <p:cNvSpPr txBox="1"/>
          <p:nvPr/>
        </p:nvSpPr>
        <p:spPr>
          <a:xfrm>
            <a:off x="1714481" y="142852"/>
            <a:ext cx="578647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Contents</a:t>
            </a: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gray">
          <a:xfrm>
            <a:off x="2109788" y="3689350"/>
            <a:ext cx="379412" cy="315913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21706-2250-4C31-BD33-630DAB6BE72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raphique 75"/>
          <p:cNvGraphicFramePr/>
          <p:nvPr/>
        </p:nvGraphicFramePr>
        <p:xfrm>
          <a:off x="3786182" y="2071678"/>
          <a:ext cx="407196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Graphique 65"/>
          <p:cNvGraphicFramePr/>
          <p:nvPr/>
        </p:nvGraphicFramePr>
        <p:xfrm>
          <a:off x="1071538" y="2071678"/>
          <a:ext cx="300039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Graphique 74"/>
          <p:cNvGraphicFramePr/>
          <p:nvPr/>
        </p:nvGraphicFramePr>
        <p:xfrm>
          <a:off x="0" y="2000240"/>
          <a:ext cx="464343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15008" y="320254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-128788" y="1000108"/>
            <a:ext cx="928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Electrochemical degradation of phenol</a:t>
            </a: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40" name="ZoneTexte 9"/>
          <p:cNvSpPr txBox="1">
            <a:spLocks noChangeArrowheads="1"/>
          </p:cNvSpPr>
          <p:nvPr/>
        </p:nvSpPr>
        <p:spPr bwMode="auto">
          <a:xfrm>
            <a:off x="1498502" y="1554491"/>
            <a:ext cx="8742474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E929B7"/>
                </a:solidFill>
              </a:rPr>
              <a:t>Oxydation</a:t>
            </a:r>
            <a:r>
              <a:rPr lang="en-US" sz="2000" b="1" dirty="0" smtClean="0">
                <a:solidFill>
                  <a:srgbClr val="E929B7"/>
                </a:solidFill>
              </a:rPr>
              <a:t> of phenol  on BDD anode at </a:t>
            </a:r>
            <a:r>
              <a:rPr lang="en-US" sz="2000" b="1" dirty="0" err="1" smtClean="0">
                <a:solidFill>
                  <a:srgbClr val="E929B7"/>
                </a:solidFill>
              </a:rPr>
              <a:t>i</a:t>
            </a:r>
            <a:r>
              <a:rPr lang="en-US" sz="2000" b="1" dirty="0" smtClean="0">
                <a:solidFill>
                  <a:srgbClr val="E929B7"/>
                </a:solidFill>
              </a:rPr>
              <a:t>=0.215 A/cm</a:t>
            </a:r>
            <a:r>
              <a:rPr lang="en-US" sz="2000" b="1" baseline="30000" dirty="0" smtClean="0">
                <a:solidFill>
                  <a:srgbClr val="E929B7"/>
                </a:solidFill>
              </a:rPr>
              <a:t>2</a:t>
            </a:r>
          </a:p>
          <a:p>
            <a:endParaRPr lang="fr-FR" sz="2000" b="1" baseline="30000" dirty="0">
              <a:solidFill>
                <a:srgbClr val="E929B7"/>
              </a:solidFill>
            </a:endParaRPr>
          </a:p>
        </p:txBody>
      </p:sp>
      <p:graphicFrame>
        <p:nvGraphicFramePr>
          <p:cNvPr id="61" name="Graphique 60"/>
          <p:cNvGraphicFramePr/>
          <p:nvPr/>
        </p:nvGraphicFramePr>
        <p:xfrm>
          <a:off x="0" y="2071678"/>
          <a:ext cx="500062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2" name="Graphique 61"/>
          <p:cNvGraphicFramePr/>
          <p:nvPr/>
        </p:nvGraphicFramePr>
        <p:xfrm>
          <a:off x="3786182" y="2214554"/>
          <a:ext cx="500066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4" name="AutoShape 25"/>
          <p:cNvSpPr>
            <a:spLocks noChangeArrowheads="1"/>
          </p:cNvSpPr>
          <p:nvPr/>
        </p:nvSpPr>
        <p:spPr bwMode="auto">
          <a:xfrm>
            <a:off x="285720" y="4898704"/>
            <a:ext cx="285759" cy="503309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>
              <a:cs typeface="Arial" pitchFamily="34" charset="0"/>
            </a:endParaRPr>
          </a:p>
        </p:txBody>
      </p:sp>
      <p:sp>
        <p:nvSpPr>
          <p:cNvPr id="65" name="ZoneTexte 64"/>
          <p:cNvSpPr txBox="1">
            <a:spLocks noChangeArrowheads="1"/>
          </p:cNvSpPr>
          <p:nvPr/>
        </p:nvSpPr>
        <p:spPr bwMode="auto">
          <a:xfrm>
            <a:off x="655638" y="4950757"/>
            <a:ext cx="8059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The total disappearance of the phenol is achieved in the presence of adsorbents</a:t>
            </a:r>
            <a:endParaRPr lang="fr-FR" b="1" dirty="0"/>
          </a:p>
        </p:txBody>
      </p:sp>
      <p:pic>
        <p:nvPicPr>
          <p:cNvPr id="67" name="Picture 16" descr="Arrow_Dow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02665" flipH="1" flipV="1">
            <a:off x="372065" y="2717988"/>
            <a:ext cx="511175" cy="6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ZoneTexte 29"/>
          <p:cNvSpPr txBox="1">
            <a:spLocks noChangeArrowheads="1"/>
          </p:cNvSpPr>
          <p:nvPr/>
        </p:nvSpPr>
        <p:spPr bwMode="auto">
          <a:xfrm>
            <a:off x="238962" y="341284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Electrolysis time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</a:rPr>
              <a:t>=0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Desorbed phenol in the solution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0" name="Picture 16" descr="Arrow_Dow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02665" flipH="1" flipV="1">
            <a:off x="4046158" y="2749823"/>
            <a:ext cx="511175" cy="6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ZoneTexte 29"/>
          <p:cNvSpPr txBox="1">
            <a:spLocks noChangeArrowheads="1"/>
          </p:cNvSpPr>
          <p:nvPr/>
        </p:nvSpPr>
        <p:spPr bwMode="auto">
          <a:xfrm>
            <a:off x="4203709" y="327387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Electrolysis time 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0: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Desorbed phenol in the solution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7" name="AutoShape 25"/>
          <p:cNvSpPr>
            <a:spLocks noChangeArrowheads="1"/>
          </p:cNvSpPr>
          <p:nvPr/>
        </p:nvSpPr>
        <p:spPr bwMode="auto">
          <a:xfrm>
            <a:off x="438120" y="4929198"/>
            <a:ext cx="285759" cy="503309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>
              <a:cs typeface="Arial" pitchFamily="34" charset="0"/>
            </a:endParaRPr>
          </a:p>
        </p:txBody>
      </p: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941390" y="4970142"/>
            <a:ext cx="8059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The rate of disappearance of phenol alone </a:t>
            </a:r>
            <a:r>
              <a:rPr lang="fr-FR" b="1" dirty="0" smtClean="0"/>
              <a:t>˃ </a:t>
            </a:r>
            <a:r>
              <a:rPr lang="en-US" b="1" dirty="0" smtClean="0"/>
              <a:t>that in the presence of the adsorbent</a:t>
            </a:r>
            <a:endParaRPr lang="en-US" b="1" dirty="0"/>
          </a:p>
        </p:txBody>
      </p:sp>
      <p:sp>
        <p:nvSpPr>
          <p:cNvPr id="79" name="Freeform 18"/>
          <p:cNvSpPr>
            <a:spLocks noEditPoints="1"/>
          </p:cNvSpPr>
          <p:nvPr/>
        </p:nvSpPr>
        <p:spPr bwMode="gray">
          <a:xfrm rot="967680">
            <a:off x="81087" y="5504013"/>
            <a:ext cx="571500" cy="571500"/>
          </a:xfrm>
          <a:custGeom>
            <a:avLst/>
            <a:gdLst>
              <a:gd name="T0" fmla="*/ 2147483647 w 2820"/>
              <a:gd name="T1" fmla="*/ 377965018 h 2912"/>
              <a:gd name="T2" fmla="*/ 2147483647 w 2820"/>
              <a:gd name="T3" fmla="*/ 1269935998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14165757 w 2820"/>
              <a:gd name="T9" fmla="*/ 2147483647 h 2912"/>
              <a:gd name="T10" fmla="*/ 1165263573 w 2820"/>
              <a:gd name="T11" fmla="*/ 2147483647 h 2912"/>
              <a:gd name="T12" fmla="*/ 499422096 w 2820"/>
              <a:gd name="T13" fmla="*/ 2147483647 h 2912"/>
              <a:gd name="T14" fmla="*/ 116518109 w 2820"/>
              <a:gd name="T15" fmla="*/ 2147483647 h 2912"/>
              <a:gd name="T16" fmla="*/ 0 w 2820"/>
              <a:gd name="T17" fmla="*/ 2147483647 h 2912"/>
              <a:gd name="T18" fmla="*/ 149826629 w 2820"/>
              <a:gd name="T19" fmla="*/ 2147483647 h 2912"/>
              <a:gd name="T20" fmla="*/ 532689678 w 2820"/>
              <a:gd name="T21" fmla="*/ 2147483647 h 2912"/>
              <a:gd name="T22" fmla="*/ 1148629883 w 2820"/>
              <a:gd name="T23" fmla="*/ 2147483647 h 2912"/>
              <a:gd name="T24" fmla="*/ 1980972819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1164130584 h 2912"/>
              <a:gd name="T88" fmla="*/ 2147483647 w 2820"/>
              <a:gd name="T89" fmla="*/ 120942706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0" name="ZoneTexte 79"/>
          <p:cNvSpPr txBox="1">
            <a:spLocks noChangeArrowheads="1"/>
          </p:cNvSpPr>
          <p:nvPr/>
        </p:nvSpPr>
        <p:spPr bwMode="auto">
          <a:xfrm>
            <a:off x="655638" y="5816948"/>
            <a:ext cx="8059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A part of the initially adsorbed phenol was desorbed during electrolysis. </a:t>
            </a:r>
            <a:endParaRPr lang="fr-FR" b="1" dirty="0" smtClean="0"/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-34925" y="29241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en-US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-34925" y="292417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experiments of degradation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phenol was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carried out in two steps: 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Simple desorption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Electrolyses with </a:t>
            </a:r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the presence of the adsorbent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under galvanostatic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conditions.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AsOne/>
      </p:bldGraphic>
      <p:bldGraphic spid="66" grpId="0">
        <p:bldAsOne/>
      </p:bldGraphic>
      <p:bldGraphic spid="66" grpId="1">
        <p:bldAsOne/>
      </p:bldGraphic>
      <p:bldGraphic spid="75" grpId="0">
        <p:bldAsOne/>
      </p:bldGraphic>
      <p:bldP spid="40" grpId="0"/>
      <p:bldGraphic spid="61" grpId="0">
        <p:bldAsOne/>
      </p:bldGraphic>
      <p:bldGraphic spid="61" grpId="1">
        <p:bldAsOne/>
      </p:bldGraphic>
      <p:bldGraphic spid="62" grpId="0">
        <p:bldAsOne/>
      </p:bldGraphic>
      <p:bldGraphic spid="62" grpId="1">
        <p:bldAsOne/>
      </p:bldGraphic>
      <p:bldP spid="64" grpId="0" animBg="1"/>
      <p:bldP spid="65" grpId="1"/>
      <p:bldP spid="68" grpId="0"/>
      <p:bldP spid="68" grpId="1"/>
      <p:bldP spid="74" grpId="0"/>
      <p:bldP spid="74" grpId="1"/>
      <p:bldP spid="34" grpId="0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15008" y="320254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-128788" y="1000108"/>
            <a:ext cx="928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Electrochemical degradation of phenol</a:t>
            </a: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36" name="ZoneTexte 9"/>
          <p:cNvSpPr txBox="1">
            <a:spLocks noChangeArrowheads="1"/>
          </p:cNvSpPr>
          <p:nvPr/>
        </p:nvSpPr>
        <p:spPr bwMode="auto">
          <a:xfrm>
            <a:off x="-27070" y="1500174"/>
            <a:ext cx="8742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E929B7"/>
                </a:solidFill>
              </a:rPr>
              <a:t>Modeling of phenol degradation in the presence of sawdust </a:t>
            </a:r>
            <a:endParaRPr lang="fr-FR" sz="2000" b="1" baseline="30000" dirty="0">
              <a:solidFill>
                <a:srgbClr val="E929B7"/>
              </a:solidFill>
            </a:endParaRPr>
          </a:p>
        </p:txBody>
      </p:sp>
      <p:graphicFrame>
        <p:nvGraphicFramePr>
          <p:cNvPr id="37" name="Graphique 36"/>
          <p:cNvGraphicFramePr/>
          <p:nvPr/>
        </p:nvGraphicFramePr>
        <p:xfrm>
          <a:off x="1571604" y="2000240"/>
          <a:ext cx="6134099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6072206"/>
            <a:ext cx="2857500" cy="609600"/>
          </a:xfrm>
          <a:prstGeom prst="rect">
            <a:avLst/>
          </a:prstGeom>
          <a:noFill/>
          <a:ln>
            <a:solidFill>
              <a:srgbClr val="E929B7"/>
            </a:solidFill>
          </a:ln>
        </p:spPr>
      </p:pic>
      <p:sp>
        <p:nvSpPr>
          <p:cNvPr id="41" name="ZoneTexte 40"/>
          <p:cNvSpPr txBox="1"/>
          <p:nvPr/>
        </p:nvSpPr>
        <p:spPr>
          <a:xfrm>
            <a:off x="5724128" y="60007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 0.0252 m.min</a:t>
            </a:r>
            <a:r>
              <a:rPr lang="en-US" baseline="30000" dirty="0" smtClean="0"/>
              <a:t>-1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724128" y="63608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E929B7"/>
                </a:solidFill>
              </a:rPr>
              <a:t>k</a:t>
            </a:r>
            <a:r>
              <a:rPr lang="en-US" baseline="-25000" dirty="0" err="1" smtClean="0">
                <a:solidFill>
                  <a:srgbClr val="E929B7"/>
                </a:solidFill>
              </a:rPr>
              <a:t>des</a:t>
            </a:r>
            <a:r>
              <a:rPr lang="en-US" dirty="0" smtClean="0">
                <a:solidFill>
                  <a:srgbClr val="E929B7"/>
                </a:solidFill>
              </a:rPr>
              <a:t>= 0.0516 min</a:t>
            </a:r>
            <a:r>
              <a:rPr lang="en-US" baseline="30000" dirty="0" smtClean="0">
                <a:solidFill>
                  <a:srgbClr val="E929B7"/>
                </a:solidFill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Graphic spid="37" grpId="0">
        <p:bldAsOne/>
      </p:bldGraphic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89148-78DD-472F-A6FD-2F4492815002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-128788" y="969474"/>
            <a:ext cx="928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Adsorption/electrochemical regeneration cycles</a:t>
            </a: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Graphique 22"/>
          <p:cNvGraphicFramePr/>
          <p:nvPr/>
        </p:nvGraphicFramePr>
        <p:xfrm>
          <a:off x="642910" y="2071678"/>
          <a:ext cx="4500562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4929190" y="2699233"/>
            <a:ext cx="402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u="sng" dirty="0" smtClean="0"/>
              <a:t>Electrolysis conditions</a:t>
            </a:r>
            <a:r>
              <a:rPr lang="fr-FR" b="1" dirty="0" smtClean="0"/>
              <a:t>: i=0.215 A/cm</a:t>
            </a:r>
            <a:r>
              <a:rPr lang="fr-FR" b="1" baseline="30000" dirty="0" smtClean="0"/>
              <a:t>2 </a:t>
            </a:r>
            <a:r>
              <a:rPr lang="fr-FR" b="1" dirty="0" smtClean="0"/>
              <a:t> </a:t>
            </a:r>
            <a:r>
              <a:rPr lang="en-US" b="1" dirty="0" smtClean="0"/>
              <a:t>electrolysis time</a:t>
            </a:r>
            <a:r>
              <a:rPr lang="fr-FR" b="1" dirty="0" smtClean="0"/>
              <a:t>=5 </a:t>
            </a:r>
            <a:r>
              <a:rPr lang="en-US" b="1" dirty="0" smtClean="0"/>
              <a:t>hours</a:t>
            </a:r>
            <a:endParaRPr lang="en-US" b="1" baseline="30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500298" y="465302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E929B7"/>
                </a:solidFill>
              </a:rPr>
              <a:t>Phenol/activated carbon couple</a:t>
            </a:r>
            <a:endParaRPr lang="en-US" b="1" u="sng" dirty="0">
              <a:solidFill>
                <a:srgbClr val="E929B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2538" y="466516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66"/>
                </a:solidFill>
                <a:latin typeface="Trebuchet MS" pitchFamily="34" charset="0"/>
                <a:sym typeface="Wingdings 3" pitchFamily="18" charset="2"/>
              </a:rPr>
              <a:t></a:t>
            </a:r>
            <a:endParaRPr lang="fr-FR" dirty="0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-82543" y="5007814"/>
            <a:ext cx="565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Regeneration efficiency</a:t>
            </a:r>
            <a:r>
              <a:rPr lang="fr-FR" b="1" dirty="0" smtClean="0"/>
              <a:t>= </a:t>
            </a:r>
            <a:r>
              <a:rPr lang="fr-FR" b="1" dirty="0"/>
              <a:t>59,5 %</a:t>
            </a: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47563" y="5243112"/>
            <a:ext cx="396000" cy="684000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895036" y="5370796"/>
            <a:ext cx="847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remaining chemisorbed phenol is not affected by the electrochemical </a:t>
            </a:r>
          </a:p>
          <a:p>
            <a:pPr algn="ctr"/>
            <a:r>
              <a:rPr lang="en-US" b="1" dirty="0" smtClean="0"/>
              <a:t>regeneration</a:t>
            </a:r>
            <a:endParaRPr lang="fr-FR" b="1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585540" y="6068817"/>
            <a:ext cx="847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possible electro-polymerization of the phenol at the boundary of the activated </a:t>
            </a:r>
          </a:p>
          <a:p>
            <a:pPr algn="ctr"/>
            <a:r>
              <a:rPr lang="en-US" b="1" dirty="0" smtClean="0"/>
              <a:t>carbon grains</a:t>
            </a:r>
            <a:endParaRPr lang="fr-FR" b="1" dirty="0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389786" y="5985602"/>
            <a:ext cx="396000" cy="684000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2234548" y="465302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66"/>
                </a:solidFill>
                <a:latin typeface="Trebuchet MS" pitchFamily="34" charset="0"/>
                <a:sym typeface="Wingdings 3" pitchFamily="18" charset="2"/>
              </a:rPr>
              <a:t>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714348" y="503435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  <a:sym typeface="Wingdings 2" pitchFamily="18" charset="2"/>
              </a:rPr>
              <a:t></a:t>
            </a: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1388069" y="3058790"/>
            <a:ext cx="3429024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25"/>
          <p:cNvSpPr>
            <a:spLocks noChangeArrowheads="1"/>
          </p:cNvSpPr>
          <p:nvPr/>
        </p:nvSpPr>
        <p:spPr bwMode="auto">
          <a:xfrm>
            <a:off x="347563" y="5214976"/>
            <a:ext cx="396000" cy="684000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2442308" y="46408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E929B7"/>
                </a:solidFill>
              </a:rPr>
              <a:t>Phenol/sawdust couple</a:t>
            </a:r>
            <a:endParaRPr lang="en-US" b="1" u="sng" dirty="0">
              <a:solidFill>
                <a:srgbClr val="E929B7"/>
              </a:solidFill>
            </a:endParaRP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703275" y="5009528"/>
            <a:ext cx="565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Regeneration efficiency</a:t>
            </a:r>
            <a:r>
              <a:rPr lang="fr-FR" b="1" dirty="0" smtClean="0"/>
              <a:t>˃ 100 % </a:t>
            </a:r>
            <a:r>
              <a:rPr lang="en-US" b="1" dirty="0" smtClean="0"/>
              <a:t>after four cycles</a:t>
            </a:r>
            <a:endParaRPr lang="en-US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714348" y="5345684"/>
            <a:ext cx="847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Sawdust is more easily regenerated because of its surface properties unlike activated carbon </a:t>
            </a:r>
            <a:endParaRPr lang="fr-FR" b="1" dirty="0"/>
          </a:p>
        </p:txBody>
      </p:sp>
      <p:sp>
        <p:nvSpPr>
          <p:cNvPr id="61" name="AutoShape 25"/>
          <p:cNvSpPr>
            <a:spLocks noChangeArrowheads="1"/>
          </p:cNvSpPr>
          <p:nvPr/>
        </p:nvSpPr>
        <p:spPr bwMode="auto">
          <a:xfrm>
            <a:off x="389786" y="5929216"/>
            <a:ext cx="396000" cy="684000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744680" y="6072206"/>
            <a:ext cx="847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Electrochemical treatment seems to activate sawdust by changing its physicochemical properties </a:t>
            </a:r>
            <a:endParaRPr lang="en-US" b="1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64" name="Connecteur droit avec flèche 63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70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7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703" y="1500188"/>
            <a:ext cx="287337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Regeneration efficiency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( Re)</a:t>
            </a:r>
            <a:endParaRPr lang="fr-FR" sz="1400" b="1" dirty="0"/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2746375" y="1500188"/>
            <a:ext cx="707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(1) Initial adsorption + (2) Electrochemical degradation + (3) Re-adsorption</a:t>
            </a:r>
          </a:p>
        </p:txBody>
      </p:sp>
      <p:sp>
        <p:nvSpPr>
          <p:cNvPr id="42" name="AutoShape 25"/>
          <p:cNvSpPr>
            <a:spLocks noChangeArrowheads="1"/>
          </p:cNvSpPr>
          <p:nvPr/>
        </p:nvSpPr>
        <p:spPr bwMode="auto">
          <a:xfrm>
            <a:off x="2530792" y="1500777"/>
            <a:ext cx="214315" cy="357190"/>
          </a:xfrm>
          <a:prstGeom prst="downArrow">
            <a:avLst>
              <a:gd name="adj1" fmla="val 50000"/>
              <a:gd name="adj2" fmla="val 119077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0828" y="1822514"/>
            <a:ext cx="3432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Adsorption/Regeneration Cycles</a:t>
            </a:r>
          </a:p>
        </p:txBody>
      </p:sp>
      <p:sp>
        <p:nvSpPr>
          <p:cNvPr id="46" name="AutoShape 25"/>
          <p:cNvSpPr>
            <a:spLocks noChangeArrowheads="1"/>
          </p:cNvSpPr>
          <p:nvPr/>
        </p:nvSpPr>
        <p:spPr bwMode="auto">
          <a:xfrm>
            <a:off x="2884784" y="1785926"/>
            <a:ext cx="214315" cy="357190"/>
          </a:xfrm>
          <a:prstGeom prst="downArrow">
            <a:avLst>
              <a:gd name="adj1" fmla="val 50000"/>
              <a:gd name="adj2" fmla="val 119077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</p:txBody>
      </p: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3143250" y="1785938"/>
            <a:ext cx="707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Repetition</a:t>
            </a:r>
            <a:r>
              <a:rPr lang="fr-FR" sz="1400" b="1" dirty="0"/>
              <a:t>: (2) </a:t>
            </a:r>
            <a:r>
              <a:rPr lang="en-US" sz="1400" b="1" dirty="0"/>
              <a:t>Electrochemical degradation </a:t>
            </a:r>
            <a:r>
              <a:rPr lang="fr-FR" sz="1400" b="1" dirty="0"/>
              <a:t>+ (3) </a:t>
            </a:r>
            <a:r>
              <a:rPr lang="fr-FR" sz="1400" b="1" dirty="0" err="1"/>
              <a:t>Re</a:t>
            </a:r>
            <a:r>
              <a:rPr lang="fr-FR" sz="1400" b="1" dirty="0"/>
              <a:t>-adsorption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9" grpId="0"/>
      <p:bldP spid="29" grpId="1"/>
      <p:bldP spid="30" grpId="0"/>
      <p:bldP spid="30" grpId="1"/>
      <p:bldP spid="31" grpId="0" animBg="1"/>
      <p:bldP spid="43" grpId="0"/>
      <p:bldP spid="44" grpId="0"/>
      <p:bldP spid="57" grpId="0"/>
      <p:bldP spid="59" grpId="0"/>
      <p:bldP spid="60" grpId="0"/>
      <p:bldP spid="62" grpId="0"/>
      <p:bldP spid="40" grpId="0"/>
      <p:bldP spid="41" grpId="0"/>
      <p:bldP spid="45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15008" y="320254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-71386" y="928670"/>
            <a:ext cx="9286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Electrochemical behavior study of  activated carbon by cyclic voltammetry</a:t>
            </a:r>
            <a:endParaRPr lang="fr-FR" sz="2800" b="1" i="1" kern="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52" name="ZoneTexte 9"/>
          <p:cNvSpPr txBox="1">
            <a:spLocks noChangeArrowheads="1"/>
          </p:cNvSpPr>
          <p:nvPr/>
        </p:nvSpPr>
        <p:spPr bwMode="auto">
          <a:xfrm>
            <a:off x="-27070" y="1785926"/>
            <a:ext cx="8742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E929B7"/>
                </a:solidFill>
              </a:rPr>
              <a:t>Oxidation of phenol solution on a virgin activated carbon paste</a:t>
            </a:r>
            <a:endParaRPr lang="fr-FR" sz="2000" b="1" dirty="0">
              <a:solidFill>
                <a:srgbClr val="E929B7"/>
              </a:solidFill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1357290" y="2357430"/>
            <a:ext cx="6786610" cy="2932686"/>
            <a:chOff x="1357290" y="2357430"/>
            <a:chExt cx="6786610" cy="2932686"/>
          </a:xfrm>
        </p:grpSpPr>
        <p:grpSp>
          <p:nvGrpSpPr>
            <p:cNvPr id="78" name="Groupe 77"/>
            <p:cNvGrpSpPr/>
            <p:nvPr/>
          </p:nvGrpSpPr>
          <p:grpSpPr>
            <a:xfrm>
              <a:off x="1357290" y="2357430"/>
              <a:ext cx="6130858" cy="2932686"/>
              <a:chOff x="1357290" y="2357430"/>
              <a:chExt cx="6130858" cy="2932686"/>
            </a:xfrm>
          </p:grpSpPr>
          <p:grpSp>
            <p:nvGrpSpPr>
              <p:cNvPr id="74" name="Groupe 73"/>
              <p:cNvGrpSpPr/>
              <p:nvPr/>
            </p:nvGrpSpPr>
            <p:grpSpPr>
              <a:xfrm>
                <a:off x="1357290" y="2357430"/>
                <a:ext cx="6130858" cy="2932686"/>
                <a:chOff x="1345040" y="2445415"/>
                <a:chExt cx="6130858" cy="2932686"/>
              </a:xfrm>
            </p:grpSpPr>
            <p:grpSp>
              <p:nvGrpSpPr>
                <p:cNvPr id="73" name="Groupe 72"/>
                <p:cNvGrpSpPr/>
                <p:nvPr/>
              </p:nvGrpSpPr>
              <p:grpSpPr>
                <a:xfrm>
                  <a:off x="1714480" y="2445415"/>
                  <a:ext cx="5761418" cy="2932686"/>
                  <a:chOff x="1714480" y="2445415"/>
                  <a:chExt cx="5761418" cy="2932686"/>
                </a:xfrm>
              </p:grpSpPr>
              <p:grpSp>
                <p:nvGrpSpPr>
                  <p:cNvPr id="54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714480" y="2445415"/>
                    <a:ext cx="5761418" cy="2871787"/>
                    <a:chOff x="1859" y="7127"/>
                    <a:chExt cx="9074" cy="4524"/>
                  </a:xfrm>
                </p:grpSpPr>
                <p:grpSp>
                  <p:nvGrpSpPr>
                    <p:cNvPr id="56" name="Groupe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59" y="7127"/>
                      <a:ext cx="9074" cy="4524"/>
                      <a:chOff x="0" y="0"/>
                      <a:chExt cx="57624" cy="28725"/>
                    </a:xfrm>
                  </p:grpSpPr>
                  <p:pic>
                    <p:nvPicPr>
                      <p:cNvPr id="58" name="Image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624" cy="28725"/>
                      </a:xfrm>
                      <a:prstGeom prst="rect">
                        <a:avLst/>
                      </a:prstGeom>
                      <a:noFill/>
                    </p:spPr>
                  </p:pic>
                  <p:grpSp>
                    <p:nvGrpSpPr>
                      <p:cNvPr id="59" name="Groupe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504" y="2760"/>
                        <a:ext cx="45560" cy="16077"/>
                        <a:chOff x="0" y="0"/>
                        <a:chExt cx="45559" cy="16077"/>
                      </a:xfrm>
                    </p:grpSpPr>
                    <p:sp>
                      <p:nvSpPr>
                        <p:cNvPr id="60" name="Forme libre 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399" y="0"/>
                          <a:ext cx="41160" cy="15120"/>
                        </a:xfrm>
                        <a:custGeom>
                          <a:avLst/>
                          <a:gdLst>
                            <a:gd name="T0" fmla="*/ 0 w 4761496"/>
                            <a:gd name="T1" fmla="*/ 1465666 h 1749714"/>
                            <a:gd name="T2" fmla="*/ 1265233 w 4761496"/>
                            <a:gd name="T3" fmla="*/ 1460809 h 1749714"/>
                            <a:gd name="T4" fmla="*/ 1649782 w 4761496"/>
                            <a:gd name="T5" fmla="*/ 1324215 h 1749714"/>
                            <a:gd name="T6" fmla="*/ 1842926 w 4761496"/>
                            <a:gd name="T7" fmla="*/ 1267944 h 1749714"/>
                            <a:gd name="T8" fmla="*/ 1973162 w 4761496"/>
                            <a:gd name="T9" fmla="*/ 1091105 h 1749714"/>
                            <a:gd name="T10" fmla="*/ 2227543 w 4761496"/>
                            <a:gd name="T11" fmla="*/ 552149 h 1749714"/>
                            <a:gd name="T12" fmla="*/ 2563914 w 4761496"/>
                            <a:gd name="T13" fmla="*/ 727863 h 1749714"/>
                            <a:gd name="T14" fmla="*/ 3017863 w 4761496"/>
                            <a:gd name="T15" fmla="*/ 992042 h 1749714"/>
                            <a:gd name="T16" fmla="*/ 3189538 w 4761496"/>
                            <a:gd name="T17" fmla="*/ 531267 h 1749714"/>
                            <a:gd name="T18" fmla="*/ 3210119 w 4761496"/>
                            <a:gd name="T19" fmla="*/ 602606 h 1749714"/>
                            <a:gd name="T20" fmla="*/ 3306386 w 4761496"/>
                            <a:gd name="T21" fmla="*/ 410153 h 1749714"/>
                            <a:gd name="T22" fmla="*/ 3367956 w 4761496"/>
                            <a:gd name="T23" fmla="*/ 153295 h 1749714"/>
                            <a:gd name="T24" fmla="*/ 3423244 w 4761496"/>
                            <a:gd name="T25" fmla="*/ 320799 h 1749714"/>
                            <a:gd name="T26" fmla="*/ 3498874 w 4761496"/>
                            <a:gd name="T27" fmla="*/ 272662 h 1749714"/>
                            <a:gd name="T28" fmla="*/ 3533228 w 4761496"/>
                            <a:gd name="T29" fmla="*/ 142244 h 1749714"/>
                            <a:gd name="T30" fmla="*/ 3622474 w 4761496"/>
                            <a:gd name="T31" fmla="*/ 402521 h 1749714"/>
                            <a:gd name="T32" fmla="*/ 3650287 w 4761496"/>
                            <a:gd name="T33" fmla="*/ 7393 h 1749714"/>
                            <a:gd name="T34" fmla="*/ 3657020 w 4761496"/>
                            <a:gd name="T35" fmla="*/ 448087 h 1749714"/>
                            <a:gd name="T36" fmla="*/ 3725405 w 4761496"/>
                            <a:gd name="T37" fmla="*/ 337280 h 1749714"/>
                            <a:gd name="T38" fmla="*/ 3746423 w 4761496"/>
                            <a:gd name="T39" fmla="*/ 451394 h 1749714"/>
                            <a:gd name="T40" fmla="*/ 3787565 w 4761496"/>
                            <a:gd name="T41" fmla="*/ 258939 h 1749714"/>
                            <a:gd name="T42" fmla="*/ 3870013 w 4761496"/>
                            <a:gd name="T43" fmla="*/ 513254 h 1749714"/>
                            <a:gd name="T44" fmla="*/ 3959478 w 4761496"/>
                            <a:gd name="T45" fmla="*/ 444520 h 1749714"/>
                            <a:gd name="T46" fmla="*/ 4110970 w 4761496"/>
                            <a:gd name="T47" fmla="*/ 727863 h 1749714"/>
                            <a:gd name="T48" fmla="*/ 3941299 w 4761496"/>
                            <a:gd name="T49" fmla="*/ 1200436 h 1749714"/>
                            <a:gd name="T50" fmla="*/ 3299938 w 4761496"/>
                            <a:gd name="T51" fmla="*/ 1411755 h 1749714"/>
                            <a:gd name="T52" fmla="*/ 1329483 w 4761496"/>
                            <a:gd name="T53" fmla="*/ 1489778 h 1749714"/>
                            <a:gd name="T54" fmla="*/ 1018793 w 4761496"/>
                            <a:gd name="T55" fmla="*/ 1495529 h 1749714"/>
                            <a:gd name="T56" fmla="*/ 1011870 w 4761496"/>
                            <a:gd name="T57" fmla="*/ 1507252 h 1749714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4761496" h="1749714">
                              <a:moveTo>
                                <a:pt x="0" y="1696095"/>
                              </a:moveTo>
                              <a:cubicBezTo>
                                <a:pt x="561892" y="1711997"/>
                                <a:pt x="1129296" y="1700724"/>
                                <a:pt x="1463655" y="1690475"/>
                              </a:cubicBezTo>
                              <a:cubicBezTo>
                                <a:pt x="1798014" y="1680226"/>
                                <a:pt x="1791882" y="1568196"/>
                                <a:pt x="1908511" y="1532406"/>
                              </a:cubicBezTo>
                              <a:cubicBezTo>
                                <a:pt x="2025140" y="1496616"/>
                                <a:pt x="2069596" y="1512248"/>
                                <a:pt x="2131945" y="1467288"/>
                              </a:cubicBezTo>
                              <a:cubicBezTo>
                                <a:pt x="2194294" y="1422328"/>
                                <a:pt x="2216375" y="1391287"/>
                                <a:pt x="2282605" y="1262647"/>
                              </a:cubicBezTo>
                              <a:cubicBezTo>
                                <a:pt x="2348835" y="1134007"/>
                                <a:pt x="2462980" y="709016"/>
                                <a:pt x="2576880" y="638957"/>
                              </a:cubicBezTo>
                              <a:cubicBezTo>
                                <a:pt x="2690780" y="568899"/>
                                <a:pt x="2822878" y="754777"/>
                                <a:pt x="2966003" y="842296"/>
                              </a:cubicBezTo>
                              <a:cubicBezTo>
                                <a:pt x="3109128" y="929815"/>
                                <a:pt x="3370520" y="1185926"/>
                                <a:pt x="3491143" y="1148009"/>
                              </a:cubicBezTo>
                              <a:cubicBezTo>
                                <a:pt x="3611766" y="1110092"/>
                                <a:pt x="3652673" y="689902"/>
                                <a:pt x="3689741" y="614792"/>
                              </a:cubicBezTo>
                              <a:cubicBezTo>
                                <a:pt x="3726809" y="539682"/>
                                <a:pt x="3691020" y="720706"/>
                                <a:pt x="3713549" y="697347"/>
                              </a:cubicBezTo>
                              <a:cubicBezTo>
                                <a:pt x="3736078" y="673988"/>
                                <a:pt x="3799770" y="536108"/>
                                <a:pt x="3824914" y="474637"/>
                              </a:cubicBezTo>
                              <a:cubicBezTo>
                                <a:pt x="3850058" y="413166"/>
                                <a:pt x="3873608" y="194630"/>
                                <a:pt x="3896139" y="177396"/>
                              </a:cubicBezTo>
                              <a:cubicBezTo>
                                <a:pt x="3918670" y="160162"/>
                                <a:pt x="3934856" y="348213"/>
                                <a:pt x="3960098" y="371235"/>
                              </a:cubicBezTo>
                              <a:cubicBezTo>
                                <a:pt x="3985340" y="394257"/>
                                <a:pt x="4026384" y="322128"/>
                                <a:pt x="4047589" y="315529"/>
                              </a:cubicBezTo>
                              <a:cubicBezTo>
                                <a:pt x="4068794" y="308930"/>
                                <a:pt x="4064825" y="211140"/>
                                <a:pt x="4087330" y="164607"/>
                              </a:cubicBezTo>
                              <a:cubicBezTo>
                                <a:pt x="4109835" y="118074"/>
                                <a:pt x="4168003" y="491814"/>
                                <a:pt x="4190572" y="465805"/>
                              </a:cubicBezTo>
                              <a:cubicBezTo>
                                <a:pt x="4213141" y="439796"/>
                                <a:pt x="4214761" y="-71812"/>
                                <a:pt x="4222747" y="8555"/>
                              </a:cubicBezTo>
                              <a:cubicBezTo>
                                <a:pt x="4230733" y="88922"/>
                                <a:pt x="4208062" y="527814"/>
                                <a:pt x="4230536" y="518534"/>
                              </a:cubicBezTo>
                              <a:cubicBezTo>
                                <a:pt x="4253010" y="509254"/>
                                <a:pt x="4291083" y="420158"/>
                                <a:pt x="4309646" y="390306"/>
                              </a:cubicBezTo>
                              <a:cubicBezTo>
                                <a:pt x="4328209" y="360454"/>
                                <a:pt x="4321975" y="537471"/>
                                <a:pt x="4333960" y="522361"/>
                              </a:cubicBezTo>
                              <a:cubicBezTo>
                                <a:pt x="4345945" y="507252"/>
                                <a:pt x="4351099" y="308929"/>
                                <a:pt x="4381554" y="299649"/>
                              </a:cubicBezTo>
                              <a:cubicBezTo>
                                <a:pt x="4412010" y="290369"/>
                                <a:pt x="4446437" y="532967"/>
                                <a:pt x="4476932" y="593947"/>
                              </a:cubicBezTo>
                              <a:cubicBezTo>
                                <a:pt x="4507427" y="654927"/>
                                <a:pt x="4552566" y="490545"/>
                                <a:pt x="4580427" y="514407"/>
                              </a:cubicBezTo>
                              <a:cubicBezTo>
                                <a:pt x="4608288" y="538269"/>
                                <a:pt x="4728726" y="791995"/>
                                <a:pt x="4755677" y="842296"/>
                              </a:cubicBezTo>
                              <a:cubicBezTo>
                                <a:pt x="4782628" y="892597"/>
                                <a:pt x="4715767" y="1257265"/>
                                <a:pt x="4559397" y="1389167"/>
                              </a:cubicBezTo>
                              <a:cubicBezTo>
                                <a:pt x="4403027" y="1521069"/>
                                <a:pt x="4321023" y="1577904"/>
                                <a:pt x="3817454" y="1633709"/>
                              </a:cubicBezTo>
                              <a:cubicBezTo>
                                <a:pt x="3313885" y="1689514"/>
                                <a:pt x="2202515" y="1710885"/>
                                <a:pt x="1537981" y="1723998"/>
                              </a:cubicBezTo>
                              <a:cubicBezTo>
                                <a:pt x="1418230" y="1749319"/>
                                <a:pt x="1239803" y="1727283"/>
                                <a:pt x="1178566" y="1730653"/>
                              </a:cubicBezTo>
                              <a:cubicBezTo>
                                <a:pt x="1117329" y="1734023"/>
                                <a:pt x="1163157" y="1761098"/>
                                <a:pt x="1170557" y="1744219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4579B8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61" name="Groupe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" y="11041"/>
                          <a:ext cx="44818" cy="5036"/>
                          <a:chOff x="0" y="0"/>
                          <a:chExt cx="44818" cy="5035"/>
                        </a:xfrm>
                      </p:grpSpPr>
                      <p:sp>
                        <p:nvSpPr>
                          <p:cNvPr id="70" name="Forme libre 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4729" cy="4650"/>
                          </a:xfrm>
                          <a:custGeom>
                            <a:avLst/>
                            <a:gdLst>
                              <a:gd name="T0" fmla="*/ 0 w 5271715"/>
                              <a:gd name="T1" fmla="*/ 465016 h 548640"/>
                              <a:gd name="T2" fmla="*/ 128198 w 5271715"/>
                              <a:gd name="T3" fmla="*/ 397622 h 548640"/>
                              <a:gd name="T4" fmla="*/ 546528 w 5271715"/>
                              <a:gd name="T5" fmla="*/ 357186 h 548640"/>
                              <a:gd name="T6" fmla="*/ 2536966 w 5271715"/>
                              <a:gd name="T7" fmla="*/ 330229 h 548640"/>
                              <a:gd name="T8" fmla="*/ 3306153 w 5271715"/>
                              <a:gd name="T9" fmla="*/ 269574 h 548640"/>
                              <a:gd name="T10" fmla="*/ 3805449 w 5271715"/>
                              <a:gd name="T11" fmla="*/ 175223 h 548640"/>
                              <a:gd name="T12" fmla="*/ 4163054 w 5271715"/>
                              <a:gd name="T13" fmla="*/ 101090 h 548640"/>
                              <a:gd name="T14" fmla="*/ 4472935 w 5271715"/>
                              <a:gd name="T15" fmla="*/ 0 h 548640"/>
                              <a:gd name="T16" fmla="*/ 4472935 w 5271715"/>
                              <a:gd name="T17" fmla="*/ 0 h 548640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5271715" h="548640">
                                <a:moveTo>
                                  <a:pt x="0" y="548640"/>
                                </a:moveTo>
                                <a:cubicBezTo>
                                  <a:pt x="25182" y="540689"/>
                                  <a:pt x="43738" y="490330"/>
                                  <a:pt x="151092" y="469127"/>
                                </a:cubicBezTo>
                                <a:cubicBezTo>
                                  <a:pt x="258446" y="447924"/>
                                  <a:pt x="170973" y="439972"/>
                                  <a:pt x="644127" y="421419"/>
                                </a:cubicBezTo>
                                <a:cubicBezTo>
                                  <a:pt x="1117282" y="402866"/>
                                  <a:pt x="2446620" y="412143"/>
                                  <a:pt x="2990019" y="389614"/>
                                </a:cubicBezTo>
                                <a:cubicBezTo>
                                  <a:pt x="3533418" y="367085"/>
                                  <a:pt x="3647400" y="348532"/>
                                  <a:pt x="3896568" y="318052"/>
                                </a:cubicBezTo>
                                <a:cubicBezTo>
                                  <a:pt x="4145736" y="287572"/>
                                  <a:pt x="4316708" y="245165"/>
                                  <a:pt x="4485029" y="206734"/>
                                </a:cubicBezTo>
                                <a:cubicBezTo>
                                  <a:pt x="4653350" y="168303"/>
                                  <a:pt x="4775381" y="153725"/>
                                  <a:pt x="4906495" y="119269"/>
                                </a:cubicBezTo>
                                <a:cubicBezTo>
                                  <a:pt x="5037609" y="84813"/>
                                  <a:pt x="5210845" y="19878"/>
                                  <a:pt x="5271715" y="0"/>
                                </a:cubicBezTo>
                                <a:lnTo>
                                  <a:pt x="5271715" y="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1" name="Forme libre 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5" y="0"/>
                            <a:ext cx="44723" cy="5035"/>
                          </a:xfrm>
                          <a:custGeom>
                            <a:avLst/>
                            <a:gdLst>
                              <a:gd name="T0" fmla="*/ 0 w 5271715"/>
                              <a:gd name="T1" fmla="*/ 496183 h 594859"/>
                              <a:gd name="T2" fmla="*/ 153195 w 5271715"/>
                              <a:gd name="T3" fmla="*/ 492434 h 594859"/>
                              <a:gd name="T4" fmla="*/ 784179 w 5271715"/>
                              <a:gd name="T5" fmla="*/ 499901 h 594859"/>
                              <a:gd name="T6" fmla="*/ 2530141 w 5271715"/>
                              <a:gd name="T7" fmla="*/ 363510 h 594859"/>
                              <a:gd name="T8" fmla="*/ 3299668 w 5271715"/>
                              <a:gd name="T9" fmla="*/ 343315 h 594859"/>
                              <a:gd name="T10" fmla="*/ 3805751 w 5271715"/>
                              <a:gd name="T11" fmla="*/ 320064 h 594859"/>
                              <a:gd name="T12" fmla="*/ 4237996 w 5271715"/>
                              <a:gd name="T13" fmla="*/ 243963 h 594859"/>
                              <a:gd name="T14" fmla="*/ 4391025 w 5271715"/>
                              <a:gd name="T15" fmla="*/ 152400 h 594859"/>
                              <a:gd name="T16" fmla="*/ 4472305 w 5271715"/>
                              <a:gd name="T17" fmla="*/ 0 h 594859"/>
                              <a:gd name="T18" fmla="*/ 4472305 w 5271715"/>
                              <a:gd name="T19" fmla="*/ 0 h 594859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5271715" h="594859">
                                <a:moveTo>
                                  <a:pt x="0" y="586150"/>
                                </a:moveTo>
                                <a:cubicBezTo>
                                  <a:pt x="25182" y="578199"/>
                                  <a:pt x="73224" y="602924"/>
                                  <a:pt x="180578" y="581721"/>
                                </a:cubicBezTo>
                                <a:cubicBezTo>
                                  <a:pt x="287932" y="560518"/>
                                  <a:pt x="451195" y="609096"/>
                                  <a:pt x="924349" y="590543"/>
                                </a:cubicBezTo>
                                <a:cubicBezTo>
                                  <a:pt x="1381599" y="444659"/>
                                  <a:pt x="2438997" y="451950"/>
                                  <a:pt x="2982396" y="429421"/>
                                </a:cubicBezTo>
                                <a:cubicBezTo>
                                  <a:pt x="3525795" y="406892"/>
                                  <a:pt x="3640305" y="436045"/>
                                  <a:pt x="3889473" y="405565"/>
                                </a:cubicBezTo>
                                <a:cubicBezTo>
                                  <a:pt x="4138641" y="375085"/>
                                  <a:pt x="4317696" y="416529"/>
                                  <a:pt x="4486017" y="378098"/>
                                </a:cubicBezTo>
                                <a:cubicBezTo>
                                  <a:pt x="4654338" y="339667"/>
                                  <a:pt x="4880543" y="326835"/>
                                  <a:pt x="4995524" y="288198"/>
                                </a:cubicBezTo>
                                <a:cubicBezTo>
                                  <a:pt x="5110505" y="249561"/>
                                  <a:pt x="5129874" y="228066"/>
                                  <a:pt x="5175906" y="180033"/>
                                </a:cubicBezTo>
                                <a:cubicBezTo>
                                  <a:pt x="5221938" y="132000"/>
                                  <a:pt x="5255747" y="30005"/>
                                  <a:pt x="5271715" y="0"/>
                                </a:cubicBezTo>
                                <a:lnTo>
                                  <a:pt x="5271715" y="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</p:grpSp>
                    <p:grpSp>
                      <p:nvGrpSpPr>
                        <p:cNvPr id="62" name="Groupe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6" y="11731"/>
                          <a:ext cx="44820" cy="4320"/>
                          <a:chOff x="0" y="0"/>
                          <a:chExt cx="44818" cy="5035"/>
                        </a:xfrm>
                      </p:grpSpPr>
                      <p:sp>
                        <p:nvSpPr>
                          <p:cNvPr id="68" name="Forme libre 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4729" cy="4650"/>
                          </a:xfrm>
                          <a:custGeom>
                            <a:avLst/>
                            <a:gdLst>
                              <a:gd name="T0" fmla="*/ 0 w 5271715"/>
                              <a:gd name="T1" fmla="*/ 465016 h 548640"/>
                              <a:gd name="T2" fmla="*/ 128198 w 5271715"/>
                              <a:gd name="T3" fmla="*/ 397622 h 548640"/>
                              <a:gd name="T4" fmla="*/ 546528 w 5271715"/>
                              <a:gd name="T5" fmla="*/ 357186 h 548640"/>
                              <a:gd name="T6" fmla="*/ 2536966 w 5271715"/>
                              <a:gd name="T7" fmla="*/ 330229 h 548640"/>
                              <a:gd name="T8" fmla="*/ 3306153 w 5271715"/>
                              <a:gd name="T9" fmla="*/ 269574 h 548640"/>
                              <a:gd name="T10" fmla="*/ 3805449 w 5271715"/>
                              <a:gd name="T11" fmla="*/ 175223 h 548640"/>
                              <a:gd name="T12" fmla="*/ 4163054 w 5271715"/>
                              <a:gd name="T13" fmla="*/ 101090 h 548640"/>
                              <a:gd name="T14" fmla="*/ 4472935 w 5271715"/>
                              <a:gd name="T15" fmla="*/ 0 h 548640"/>
                              <a:gd name="T16" fmla="*/ 4472935 w 5271715"/>
                              <a:gd name="T17" fmla="*/ 0 h 548640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5271715" h="548640">
                                <a:moveTo>
                                  <a:pt x="0" y="548640"/>
                                </a:moveTo>
                                <a:cubicBezTo>
                                  <a:pt x="25182" y="540689"/>
                                  <a:pt x="43738" y="490330"/>
                                  <a:pt x="151092" y="469127"/>
                                </a:cubicBezTo>
                                <a:cubicBezTo>
                                  <a:pt x="258446" y="447924"/>
                                  <a:pt x="170973" y="439972"/>
                                  <a:pt x="644127" y="421419"/>
                                </a:cubicBezTo>
                                <a:cubicBezTo>
                                  <a:pt x="1117282" y="402866"/>
                                  <a:pt x="2446620" y="412143"/>
                                  <a:pt x="2990019" y="389614"/>
                                </a:cubicBezTo>
                                <a:cubicBezTo>
                                  <a:pt x="3533418" y="367085"/>
                                  <a:pt x="3647400" y="348532"/>
                                  <a:pt x="3896568" y="318052"/>
                                </a:cubicBezTo>
                                <a:cubicBezTo>
                                  <a:pt x="4145736" y="287572"/>
                                  <a:pt x="4316708" y="245165"/>
                                  <a:pt x="4485029" y="206734"/>
                                </a:cubicBezTo>
                                <a:cubicBezTo>
                                  <a:pt x="4653350" y="168303"/>
                                  <a:pt x="4775381" y="153725"/>
                                  <a:pt x="4906495" y="119269"/>
                                </a:cubicBezTo>
                                <a:cubicBezTo>
                                  <a:pt x="5037609" y="84813"/>
                                  <a:pt x="5210845" y="19878"/>
                                  <a:pt x="5271715" y="0"/>
                                </a:cubicBezTo>
                                <a:lnTo>
                                  <a:pt x="5271715" y="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69" name="Forme libre 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5" y="0"/>
                            <a:ext cx="44723" cy="5035"/>
                          </a:xfrm>
                          <a:custGeom>
                            <a:avLst/>
                            <a:gdLst>
                              <a:gd name="T0" fmla="*/ 0 w 5271715"/>
                              <a:gd name="T1" fmla="*/ 496183 h 594859"/>
                              <a:gd name="T2" fmla="*/ 153195 w 5271715"/>
                              <a:gd name="T3" fmla="*/ 492434 h 594859"/>
                              <a:gd name="T4" fmla="*/ 784179 w 5271715"/>
                              <a:gd name="T5" fmla="*/ 499901 h 594859"/>
                              <a:gd name="T6" fmla="*/ 2530141 w 5271715"/>
                              <a:gd name="T7" fmla="*/ 363510 h 594859"/>
                              <a:gd name="T8" fmla="*/ 3299668 w 5271715"/>
                              <a:gd name="T9" fmla="*/ 343315 h 594859"/>
                              <a:gd name="T10" fmla="*/ 3805751 w 5271715"/>
                              <a:gd name="T11" fmla="*/ 320064 h 594859"/>
                              <a:gd name="T12" fmla="*/ 4237996 w 5271715"/>
                              <a:gd name="T13" fmla="*/ 243963 h 594859"/>
                              <a:gd name="T14" fmla="*/ 4391025 w 5271715"/>
                              <a:gd name="T15" fmla="*/ 152400 h 594859"/>
                              <a:gd name="T16" fmla="*/ 4472305 w 5271715"/>
                              <a:gd name="T17" fmla="*/ 0 h 594859"/>
                              <a:gd name="T18" fmla="*/ 4472305 w 5271715"/>
                              <a:gd name="T19" fmla="*/ 0 h 594859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5271715" h="594859">
                                <a:moveTo>
                                  <a:pt x="0" y="586150"/>
                                </a:moveTo>
                                <a:cubicBezTo>
                                  <a:pt x="25182" y="578199"/>
                                  <a:pt x="73224" y="602924"/>
                                  <a:pt x="180578" y="581721"/>
                                </a:cubicBezTo>
                                <a:cubicBezTo>
                                  <a:pt x="287932" y="560518"/>
                                  <a:pt x="451195" y="609096"/>
                                  <a:pt x="924349" y="590543"/>
                                </a:cubicBezTo>
                                <a:cubicBezTo>
                                  <a:pt x="1381599" y="444659"/>
                                  <a:pt x="2438997" y="451950"/>
                                  <a:pt x="2982396" y="429421"/>
                                </a:cubicBezTo>
                                <a:cubicBezTo>
                                  <a:pt x="3525795" y="406892"/>
                                  <a:pt x="3640305" y="436045"/>
                                  <a:pt x="3889473" y="405565"/>
                                </a:cubicBezTo>
                                <a:cubicBezTo>
                                  <a:pt x="4138641" y="375085"/>
                                  <a:pt x="4317696" y="416529"/>
                                  <a:pt x="4486017" y="378098"/>
                                </a:cubicBezTo>
                                <a:cubicBezTo>
                                  <a:pt x="4654338" y="339667"/>
                                  <a:pt x="4880543" y="326835"/>
                                  <a:pt x="4995524" y="288198"/>
                                </a:cubicBezTo>
                                <a:cubicBezTo>
                                  <a:pt x="5110505" y="249561"/>
                                  <a:pt x="5129874" y="228066"/>
                                  <a:pt x="5175906" y="180033"/>
                                </a:cubicBezTo>
                                <a:cubicBezTo>
                                  <a:pt x="5221938" y="132000"/>
                                  <a:pt x="5255747" y="30005"/>
                                  <a:pt x="5271715" y="0"/>
                                </a:cubicBezTo>
                                <a:lnTo>
                                  <a:pt x="5271715" y="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</p:grpSp>
                    <p:grpSp>
                      <p:nvGrpSpPr>
                        <p:cNvPr id="63" name="Groupe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12335"/>
                          <a:ext cx="44820" cy="3600"/>
                          <a:chOff x="0" y="0"/>
                          <a:chExt cx="44818" cy="5035"/>
                        </a:xfrm>
                      </p:grpSpPr>
                      <p:sp>
                        <p:nvSpPr>
                          <p:cNvPr id="66" name="Forme libre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4729" cy="4650"/>
                          </a:xfrm>
                          <a:custGeom>
                            <a:avLst/>
                            <a:gdLst>
                              <a:gd name="T0" fmla="*/ 0 w 5271715"/>
                              <a:gd name="T1" fmla="*/ 465016 h 548640"/>
                              <a:gd name="T2" fmla="*/ 128198 w 5271715"/>
                              <a:gd name="T3" fmla="*/ 397622 h 548640"/>
                              <a:gd name="T4" fmla="*/ 546528 w 5271715"/>
                              <a:gd name="T5" fmla="*/ 357186 h 548640"/>
                              <a:gd name="T6" fmla="*/ 2536966 w 5271715"/>
                              <a:gd name="T7" fmla="*/ 330229 h 548640"/>
                              <a:gd name="T8" fmla="*/ 3306153 w 5271715"/>
                              <a:gd name="T9" fmla="*/ 269574 h 548640"/>
                              <a:gd name="T10" fmla="*/ 3805449 w 5271715"/>
                              <a:gd name="T11" fmla="*/ 175223 h 548640"/>
                              <a:gd name="T12" fmla="*/ 4163054 w 5271715"/>
                              <a:gd name="T13" fmla="*/ 101090 h 548640"/>
                              <a:gd name="T14" fmla="*/ 4472935 w 5271715"/>
                              <a:gd name="T15" fmla="*/ 0 h 548640"/>
                              <a:gd name="T16" fmla="*/ 4472935 w 5271715"/>
                              <a:gd name="T17" fmla="*/ 0 h 548640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5271715" h="548640">
                                <a:moveTo>
                                  <a:pt x="0" y="548640"/>
                                </a:moveTo>
                                <a:cubicBezTo>
                                  <a:pt x="25182" y="540689"/>
                                  <a:pt x="43738" y="490330"/>
                                  <a:pt x="151092" y="469127"/>
                                </a:cubicBezTo>
                                <a:cubicBezTo>
                                  <a:pt x="258446" y="447924"/>
                                  <a:pt x="170973" y="439972"/>
                                  <a:pt x="644127" y="421419"/>
                                </a:cubicBezTo>
                                <a:cubicBezTo>
                                  <a:pt x="1117282" y="402866"/>
                                  <a:pt x="2446620" y="412143"/>
                                  <a:pt x="2990019" y="389614"/>
                                </a:cubicBezTo>
                                <a:cubicBezTo>
                                  <a:pt x="3533418" y="367085"/>
                                  <a:pt x="3647400" y="348532"/>
                                  <a:pt x="3896568" y="318052"/>
                                </a:cubicBezTo>
                                <a:cubicBezTo>
                                  <a:pt x="4145736" y="287572"/>
                                  <a:pt x="4316708" y="245165"/>
                                  <a:pt x="4485029" y="206734"/>
                                </a:cubicBezTo>
                                <a:cubicBezTo>
                                  <a:pt x="4653350" y="168303"/>
                                  <a:pt x="4775381" y="153725"/>
                                  <a:pt x="4906495" y="119269"/>
                                </a:cubicBezTo>
                                <a:cubicBezTo>
                                  <a:pt x="5037609" y="84813"/>
                                  <a:pt x="5210845" y="19878"/>
                                  <a:pt x="5271715" y="0"/>
                                </a:cubicBezTo>
                                <a:lnTo>
                                  <a:pt x="5271715" y="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67" name="Forme libre 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5" y="0"/>
                            <a:ext cx="44723" cy="5035"/>
                          </a:xfrm>
                          <a:custGeom>
                            <a:avLst/>
                            <a:gdLst>
                              <a:gd name="T0" fmla="*/ 0 w 5271715"/>
                              <a:gd name="T1" fmla="*/ 496183 h 594859"/>
                              <a:gd name="T2" fmla="*/ 153195 w 5271715"/>
                              <a:gd name="T3" fmla="*/ 492434 h 594859"/>
                              <a:gd name="T4" fmla="*/ 784179 w 5271715"/>
                              <a:gd name="T5" fmla="*/ 499901 h 594859"/>
                              <a:gd name="T6" fmla="*/ 2530141 w 5271715"/>
                              <a:gd name="T7" fmla="*/ 363510 h 594859"/>
                              <a:gd name="T8" fmla="*/ 3299668 w 5271715"/>
                              <a:gd name="T9" fmla="*/ 343315 h 594859"/>
                              <a:gd name="T10" fmla="*/ 3805751 w 5271715"/>
                              <a:gd name="T11" fmla="*/ 320064 h 594859"/>
                              <a:gd name="T12" fmla="*/ 4237996 w 5271715"/>
                              <a:gd name="T13" fmla="*/ 243963 h 594859"/>
                              <a:gd name="T14" fmla="*/ 4391025 w 5271715"/>
                              <a:gd name="T15" fmla="*/ 152400 h 594859"/>
                              <a:gd name="T16" fmla="*/ 4472305 w 5271715"/>
                              <a:gd name="T17" fmla="*/ 0 h 594859"/>
                              <a:gd name="T18" fmla="*/ 4472305 w 5271715"/>
                              <a:gd name="T19" fmla="*/ 0 h 594859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5271715" h="594859">
                                <a:moveTo>
                                  <a:pt x="0" y="586150"/>
                                </a:moveTo>
                                <a:cubicBezTo>
                                  <a:pt x="25182" y="578199"/>
                                  <a:pt x="73224" y="602924"/>
                                  <a:pt x="180578" y="581721"/>
                                </a:cubicBezTo>
                                <a:cubicBezTo>
                                  <a:pt x="287932" y="560518"/>
                                  <a:pt x="451195" y="609096"/>
                                  <a:pt x="924349" y="590543"/>
                                </a:cubicBezTo>
                                <a:cubicBezTo>
                                  <a:pt x="1381599" y="444659"/>
                                  <a:pt x="2438997" y="451950"/>
                                  <a:pt x="2982396" y="429421"/>
                                </a:cubicBezTo>
                                <a:cubicBezTo>
                                  <a:pt x="3525795" y="406892"/>
                                  <a:pt x="3640305" y="436045"/>
                                  <a:pt x="3889473" y="405565"/>
                                </a:cubicBezTo>
                                <a:cubicBezTo>
                                  <a:pt x="4138641" y="375085"/>
                                  <a:pt x="4317696" y="416529"/>
                                  <a:pt x="4486017" y="378098"/>
                                </a:cubicBezTo>
                                <a:cubicBezTo>
                                  <a:pt x="4654338" y="339667"/>
                                  <a:pt x="4880543" y="326835"/>
                                  <a:pt x="4995524" y="288198"/>
                                </a:cubicBezTo>
                                <a:cubicBezTo>
                                  <a:pt x="5110505" y="249561"/>
                                  <a:pt x="5129874" y="228066"/>
                                  <a:pt x="5175906" y="180033"/>
                                </a:cubicBezTo>
                                <a:cubicBezTo>
                                  <a:pt x="5221938" y="132000"/>
                                  <a:pt x="5255747" y="30005"/>
                                  <a:pt x="5271715" y="0"/>
                                </a:cubicBezTo>
                                <a:lnTo>
                                  <a:pt x="5271715" y="0"/>
                                </a:lnTo>
                              </a:path>
                            </a:pathLst>
                          </a:cu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</p:grpSp>
                  </p:grpSp>
                </p:grpSp>
                <p:sp>
                  <p:nvSpPr>
                    <p:cNvPr id="57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86" y="7336"/>
                      <a:ext cx="4429" cy="42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813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02318" y="5101102"/>
                    <a:ext cx="1471612" cy="27699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E (mV</a:t>
                    </a:r>
                    <a:r>
                      <a: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/ESM)</a:t>
                    </a:r>
                    <a:endParaRPr kumimoji="0" lang="fr-FR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13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345040" y="3500438"/>
                  <a:ext cx="1009650" cy="3714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     </a:t>
                  </a:r>
                  <a:r>
                    <a:rPr kumimoji="0" lang="fr-FR" sz="1200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I (µA)</a:t>
                  </a:r>
                  <a:endPara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5" name="ZoneTexte 74"/>
              <p:cNvSpPr txBox="1"/>
              <p:nvPr/>
            </p:nvSpPr>
            <p:spPr>
              <a:xfrm>
                <a:off x="3000364" y="2428868"/>
                <a:ext cx="3857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CV of phenol in Na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SO</a:t>
                </a:r>
                <a:r>
                  <a:rPr lang="en-US" b="1" baseline="-25000" dirty="0" smtClean="0"/>
                  <a:t>4</a:t>
                </a:r>
                <a:r>
                  <a:rPr lang="en-US" b="1" dirty="0" smtClean="0"/>
                  <a:t> (0.5M)         </a:t>
                </a:r>
                <a:endParaRPr lang="en-US" b="1" dirty="0"/>
              </a:p>
            </p:txBody>
          </p:sp>
        </p:grpSp>
        <p:sp>
          <p:nvSpPr>
            <p:cNvPr id="76" name="Zone de texte 2"/>
            <p:cNvSpPr txBox="1">
              <a:spLocks noChangeArrowheads="1"/>
            </p:cNvSpPr>
            <p:nvPr/>
          </p:nvSpPr>
          <p:spPr bwMode="auto">
            <a:xfrm>
              <a:off x="5298480" y="3027885"/>
              <a:ext cx="23029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rgbClr val="1F497D"/>
                  </a:solidFill>
                  <a:latin typeface="Calibri" pitchFamily="34" charset="0"/>
                  <a:cs typeface="Arial" pitchFamily="34" charset="0"/>
                </a:rPr>
                <a:t>1</a:t>
              </a:r>
              <a:r>
                <a:rPr lang="en-US" sz="1100" b="1" baseline="30000" dirty="0" smtClean="0">
                  <a:solidFill>
                    <a:srgbClr val="1F497D"/>
                  </a:solidFill>
                  <a:latin typeface="Calibri" pitchFamily="34" charset="0"/>
                  <a:cs typeface="Arial" pitchFamily="34" charset="0"/>
                </a:rPr>
                <a:t>st</a:t>
              </a:r>
              <a:r>
                <a:rPr lang="en-US" sz="1100" b="1" dirty="0" smtClean="0">
                  <a:solidFill>
                    <a:srgbClr val="1F497D"/>
                  </a:solidFill>
                  <a:latin typeface="Calibri" pitchFamily="34" charset="0"/>
                  <a:cs typeface="Arial" pitchFamily="34" charset="0"/>
                </a:rPr>
                <a:t> scan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Zone de texte 2"/>
            <p:cNvSpPr txBox="1">
              <a:spLocks noChangeArrowheads="1"/>
            </p:cNvSpPr>
            <p:nvPr/>
          </p:nvSpPr>
          <p:spPr bwMode="auto">
            <a:xfrm>
              <a:off x="5840856" y="3643314"/>
              <a:ext cx="23030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sz="11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nd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scan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369295" y="5740996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  <a:sym typeface="Wingdings 2" pitchFamily="18" charset="2"/>
              </a:rPr>
              <a:t></a:t>
            </a:r>
            <a:endParaRPr lang="fr-FR" dirty="0"/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655047" y="5681700"/>
            <a:ext cx="7797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The oxidation </a:t>
            </a:r>
            <a:r>
              <a:rPr lang="en-US" b="1" dirty="0" err="1" smtClean="0"/>
              <a:t>pic</a:t>
            </a:r>
            <a:r>
              <a:rPr lang="en-US" b="1" dirty="0" smtClean="0"/>
              <a:t> of phenol disappears completely from the second cycle </a:t>
            </a:r>
            <a:endParaRPr lang="en-US" b="1" dirty="0"/>
          </a:p>
        </p:txBody>
      </p:sp>
      <p:sp>
        <p:nvSpPr>
          <p:cNvPr id="82" name="Freeform 18"/>
          <p:cNvSpPr>
            <a:spLocks noEditPoints="1"/>
          </p:cNvSpPr>
          <p:nvPr/>
        </p:nvSpPr>
        <p:spPr bwMode="gray">
          <a:xfrm rot="21256161">
            <a:off x="241387" y="6137433"/>
            <a:ext cx="571500" cy="571500"/>
          </a:xfrm>
          <a:custGeom>
            <a:avLst/>
            <a:gdLst>
              <a:gd name="T0" fmla="*/ 2147483647 w 2820"/>
              <a:gd name="T1" fmla="*/ 377965018 h 2912"/>
              <a:gd name="T2" fmla="*/ 2147483647 w 2820"/>
              <a:gd name="T3" fmla="*/ 1269935998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14165757 w 2820"/>
              <a:gd name="T9" fmla="*/ 2147483647 h 2912"/>
              <a:gd name="T10" fmla="*/ 1165263573 w 2820"/>
              <a:gd name="T11" fmla="*/ 2147483647 h 2912"/>
              <a:gd name="T12" fmla="*/ 499422096 w 2820"/>
              <a:gd name="T13" fmla="*/ 2147483647 h 2912"/>
              <a:gd name="T14" fmla="*/ 116518109 w 2820"/>
              <a:gd name="T15" fmla="*/ 2147483647 h 2912"/>
              <a:gd name="T16" fmla="*/ 0 w 2820"/>
              <a:gd name="T17" fmla="*/ 2147483647 h 2912"/>
              <a:gd name="T18" fmla="*/ 149826629 w 2820"/>
              <a:gd name="T19" fmla="*/ 2147483647 h 2912"/>
              <a:gd name="T20" fmla="*/ 532689678 w 2820"/>
              <a:gd name="T21" fmla="*/ 2147483647 h 2912"/>
              <a:gd name="T22" fmla="*/ 1148629883 w 2820"/>
              <a:gd name="T23" fmla="*/ 2147483647 h 2912"/>
              <a:gd name="T24" fmla="*/ 1980972819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1164130584 h 2912"/>
              <a:gd name="T88" fmla="*/ 2147483647 w 2820"/>
              <a:gd name="T89" fmla="*/ 120942706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764854" y="6312500"/>
            <a:ext cx="7797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Electro-polymerization of phenol on the surface of activated carbon</a:t>
            </a:r>
            <a:endParaRPr lang="fr-FR" b="1" dirty="0"/>
          </a:p>
        </p:txBody>
      </p:sp>
      <p:sp>
        <p:nvSpPr>
          <p:cNvPr id="84" name="Rectangle 101"/>
          <p:cNvSpPr>
            <a:spLocks noChangeAspect="1" noChangeArrowheads="1"/>
          </p:cNvSpPr>
          <p:nvPr/>
        </p:nvSpPr>
        <p:spPr bwMode="auto">
          <a:xfrm>
            <a:off x="4770668" y="3000372"/>
            <a:ext cx="857256" cy="1500198"/>
          </a:xfrm>
          <a:prstGeom prst="rect">
            <a:avLst/>
          </a:prstGeom>
          <a:solidFill>
            <a:schemeClr val="accent1">
              <a:alpha val="3882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43434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72464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516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790950" y="476250"/>
            <a:ext cx="148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88038" y="481013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and Discussion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15008" y="320254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E929B7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-71386" y="928670"/>
            <a:ext cx="9286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Electrochemical behavior study of  activated carbon by cyclic voltammetry</a:t>
            </a:r>
            <a:endParaRPr lang="fr-FR" sz="2800" b="1" i="1" kern="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47" name="ZoneTexte 9"/>
          <p:cNvSpPr txBox="1">
            <a:spLocks noChangeArrowheads="1"/>
          </p:cNvSpPr>
          <p:nvPr/>
        </p:nvSpPr>
        <p:spPr bwMode="auto">
          <a:xfrm>
            <a:off x="-27070" y="1428736"/>
            <a:ext cx="91710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2000" dirty="0" smtClean="0"/>
          </a:p>
          <a:p>
            <a:pPr algn="ctr"/>
            <a:r>
              <a:rPr lang="en-US" sz="2000" b="1" dirty="0" smtClean="0">
                <a:solidFill>
                  <a:srgbClr val="E929B7"/>
                </a:solidFill>
              </a:rPr>
              <a:t>Electrolyte oxidation on an activated carbon (obtained  after  multiple desorption) paste electrode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1218964" y="2347494"/>
            <a:ext cx="6067680" cy="3071885"/>
            <a:chOff x="1218964" y="2420064"/>
            <a:chExt cx="6067680" cy="3071885"/>
          </a:xfrm>
        </p:grpSpPr>
        <p:grpSp>
          <p:nvGrpSpPr>
            <p:cNvPr id="89" name="Groupe 88"/>
            <p:cNvGrpSpPr/>
            <p:nvPr/>
          </p:nvGrpSpPr>
          <p:grpSpPr>
            <a:xfrm>
              <a:off x="1218964" y="2420064"/>
              <a:ext cx="6067680" cy="3044825"/>
              <a:chOff x="1218964" y="2420064"/>
              <a:chExt cx="6067680" cy="3044825"/>
            </a:xfrm>
          </p:grpSpPr>
          <p:grpSp>
            <p:nvGrpSpPr>
              <p:cNvPr id="48" name="Groupe 80"/>
              <p:cNvGrpSpPr/>
              <p:nvPr/>
            </p:nvGrpSpPr>
            <p:grpSpPr>
              <a:xfrm>
                <a:off x="1541482" y="2420064"/>
                <a:ext cx="5745162" cy="3044825"/>
                <a:chOff x="1541482" y="2420064"/>
                <a:chExt cx="5745162" cy="3044825"/>
              </a:xfrm>
            </p:grpSpPr>
            <p:grpSp>
              <p:nvGrpSpPr>
                <p:cNvPr id="49" name="Group 21"/>
                <p:cNvGrpSpPr>
                  <a:grpSpLocks/>
                </p:cNvGrpSpPr>
                <p:nvPr/>
              </p:nvGrpSpPr>
              <p:grpSpPr bwMode="auto">
                <a:xfrm>
                  <a:off x="1541482" y="2420064"/>
                  <a:ext cx="5745162" cy="3044825"/>
                  <a:chOff x="1893" y="1893"/>
                  <a:chExt cx="9048" cy="4795"/>
                </a:xfrm>
              </p:grpSpPr>
              <p:grpSp>
                <p:nvGrpSpPr>
                  <p:cNvPr id="51" name="Groupe 30"/>
                  <p:cNvGrpSpPr>
                    <a:grpSpLocks/>
                  </p:cNvGrpSpPr>
                  <p:nvPr/>
                </p:nvGrpSpPr>
                <p:grpSpPr bwMode="auto">
                  <a:xfrm>
                    <a:off x="1893" y="1893"/>
                    <a:ext cx="9048" cy="4795"/>
                    <a:chOff x="0" y="0"/>
                    <a:chExt cx="57451" cy="30451"/>
                  </a:xfrm>
                </p:grpSpPr>
                <p:pic>
                  <p:nvPicPr>
                    <p:cNvPr id="54" name="Image 3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56330" cy="30451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55" name="Groupe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40" y="8971"/>
                      <a:ext cx="44364" cy="10432"/>
                      <a:chOff x="0" y="0"/>
                      <a:chExt cx="44364" cy="10431"/>
                    </a:xfrm>
                  </p:grpSpPr>
                  <p:grpSp>
                    <p:nvGrpSpPr>
                      <p:cNvPr id="59" name="Groupe 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8" y="0"/>
                        <a:ext cx="37636" cy="9626"/>
                        <a:chOff x="0" y="0"/>
                        <a:chExt cx="37639" cy="9628"/>
                      </a:xfrm>
                    </p:grpSpPr>
                    <p:sp>
                      <p:nvSpPr>
                        <p:cNvPr id="87" name="Forme libre 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936" y="3278"/>
                          <a:ext cx="29703" cy="6350"/>
                        </a:xfrm>
                        <a:custGeom>
                          <a:avLst/>
                          <a:gdLst>
                            <a:gd name="T0" fmla="*/ 0 w 2970664"/>
                            <a:gd name="T1" fmla="*/ 629857 h 635277"/>
                            <a:gd name="T2" fmla="*/ 621190 w 2970664"/>
                            <a:gd name="T3" fmla="*/ 630091 h 635277"/>
                            <a:gd name="T4" fmla="*/ 1026931 w 2970664"/>
                            <a:gd name="T5" fmla="*/ 613010 h 635277"/>
                            <a:gd name="T6" fmla="*/ 2176837 w 2970664"/>
                            <a:gd name="T7" fmla="*/ 586385 h 635277"/>
                            <a:gd name="T8" fmla="*/ 2794907 w 2970664"/>
                            <a:gd name="T9" fmla="*/ 440035 h 635277"/>
                            <a:gd name="T10" fmla="*/ 2961221 w 2970664"/>
                            <a:gd name="T11" fmla="*/ 94948 h 635277"/>
                            <a:gd name="T12" fmla="*/ 2949751 w 2970664"/>
                            <a:gd name="T13" fmla="*/ 0 h 635277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970664" h="635277">
                              <a:moveTo>
                                <a:pt x="0" y="630135"/>
                              </a:moveTo>
                              <a:cubicBezTo>
                                <a:pt x="103544" y="628019"/>
                                <a:pt x="450087" y="642521"/>
                                <a:pt x="621262" y="630369"/>
                              </a:cubicBezTo>
                              <a:cubicBezTo>
                                <a:pt x="792437" y="618217"/>
                                <a:pt x="767746" y="627755"/>
                                <a:pt x="1027050" y="613280"/>
                              </a:cubicBezTo>
                              <a:cubicBezTo>
                                <a:pt x="1600772" y="634911"/>
                                <a:pt x="1876944" y="618270"/>
                                <a:pt x="2177088" y="586644"/>
                              </a:cubicBezTo>
                              <a:cubicBezTo>
                                <a:pt x="2460281" y="527590"/>
                                <a:pt x="2666396" y="530810"/>
                                <a:pt x="2795230" y="440229"/>
                              </a:cubicBezTo>
                              <a:cubicBezTo>
                                <a:pt x="2993083" y="280593"/>
                                <a:pt x="2935753" y="168361"/>
                                <a:pt x="2961563" y="94990"/>
                              </a:cubicBezTo>
                              <a:cubicBezTo>
                                <a:pt x="2987373" y="21619"/>
                                <a:pt x="2950092" y="14387"/>
                                <a:pt x="2950092" y="0"/>
                              </a:cubicBez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1F497D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8" name="Forme libre 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0" y="0"/>
                          <a:ext cx="37266" cy="9579"/>
                        </a:xfrm>
                        <a:custGeom>
                          <a:avLst/>
                          <a:gdLst>
                            <a:gd name="T0" fmla="*/ 0 w 3726611"/>
                            <a:gd name="T1" fmla="*/ 957908 h 957908"/>
                            <a:gd name="T2" fmla="*/ 1872371 w 3726611"/>
                            <a:gd name="T3" fmla="*/ 854816 h 957908"/>
                            <a:gd name="T4" fmla="*/ 2944979 w 3726611"/>
                            <a:gd name="T5" fmla="*/ 0 h 957908"/>
                            <a:gd name="T6" fmla="*/ 3726611 w 3726611"/>
                            <a:gd name="T7" fmla="*/ 319452 h 957908"/>
                            <a:gd name="T8" fmla="*/ 3726611 w 3726611"/>
                            <a:gd name="T9" fmla="*/ 319452 h 95790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726611" h="957908">
                              <a:moveTo>
                                <a:pt x="0" y="957908"/>
                              </a:moveTo>
                              <a:cubicBezTo>
                                <a:pt x="346571" y="900692"/>
                                <a:pt x="1367668" y="1005823"/>
                                <a:pt x="1872371" y="854816"/>
                              </a:cubicBezTo>
                              <a:cubicBezTo>
                                <a:pt x="2377074" y="703809"/>
                                <a:pt x="2644835" y="31626"/>
                                <a:pt x="2944979" y="0"/>
                              </a:cubicBezTo>
                              <a:cubicBezTo>
                                <a:pt x="3223523" y="11625"/>
                                <a:pt x="3466067" y="212968"/>
                                <a:pt x="3726611" y="319452"/>
                              </a:cubicBezTo>
                              <a:lnTo>
                                <a:pt x="3726611" y="319452"/>
                              </a:ln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1F497D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1" name="Groupe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6901"/>
                        <a:ext cx="44278" cy="3530"/>
                        <a:chOff x="0" y="0"/>
                        <a:chExt cx="44818" cy="5035"/>
                      </a:xfrm>
                    </p:grpSpPr>
                    <p:sp>
                      <p:nvSpPr>
                        <p:cNvPr id="85" name="Forme libre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0" y="0"/>
                          <a:ext cx="44729" cy="4650"/>
                        </a:xfrm>
                        <a:custGeom>
                          <a:avLst/>
                          <a:gdLst>
                            <a:gd name="T0" fmla="*/ 0 w 5271715"/>
                            <a:gd name="T1" fmla="*/ 465016 h 548640"/>
                            <a:gd name="T2" fmla="*/ 128198 w 5271715"/>
                            <a:gd name="T3" fmla="*/ 397622 h 548640"/>
                            <a:gd name="T4" fmla="*/ 546528 w 5271715"/>
                            <a:gd name="T5" fmla="*/ 357186 h 548640"/>
                            <a:gd name="T6" fmla="*/ 2536966 w 5271715"/>
                            <a:gd name="T7" fmla="*/ 330229 h 548640"/>
                            <a:gd name="T8" fmla="*/ 3306153 w 5271715"/>
                            <a:gd name="T9" fmla="*/ 269574 h 548640"/>
                            <a:gd name="T10" fmla="*/ 3805449 w 5271715"/>
                            <a:gd name="T11" fmla="*/ 175223 h 548640"/>
                            <a:gd name="T12" fmla="*/ 4163054 w 5271715"/>
                            <a:gd name="T13" fmla="*/ 101090 h 548640"/>
                            <a:gd name="T14" fmla="*/ 4472935 w 5271715"/>
                            <a:gd name="T15" fmla="*/ 0 h 548640"/>
                            <a:gd name="T16" fmla="*/ 4472935 w 5271715"/>
                            <a:gd name="T17" fmla="*/ 0 h 54864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5271715" h="548640">
                              <a:moveTo>
                                <a:pt x="0" y="548640"/>
                              </a:moveTo>
                              <a:cubicBezTo>
                                <a:pt x="25182" y="540689"/>
                                <a:pt x="43738" y="490330"/>
                                <a:pt x="151092" y="469127"/>
                              </a:cubicBezTo>
                              <a:cubicBezTo>
                                <a:pt x="258446" y="447924"/>
                                <a:pt x="170973" y="439972"/>
                                <a:pt x="644127" y="421419"/>
                              </a:cubicBezTo>
                              <a:cubicBezTo>
                                <a:pt x="1117282" y="402866"/>
                                <a:pt x="2446620" y="412143"/>
                                <a:pt x="2990019" y="389614"/>
                              </a:cubicBezTo>
                              <a:cubicBezTo>
                                <a:pt x="3533418" y="367085"/>
                                <a:pt x="3647400" y="348532"/>
                                <a:pt x="3896568" y="318052"/>
                              </a:cubicBezTo>
                              <a:cubicBezTo>
                                <a:pt x="4145736" y="287572"/>
                                <a:pt x="4316708" y="245165"/>
                                <a:pt x="4485029" y="206734"/>
                              </a:cubicBezTo>
                              <a:cubicBezTo>
                                <a:pt x="4653350" y="168303"/>
                                <a:pt x="4775381" y="153725"/>
                                <a:pt x="4906495" y="119269"/>
                              </a:cubicBezTo>
                              <a:cubicBezTo>
                                <a:pt x="5037609" y="84813"/>
                                <a:pt x="5210845" y="19878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86" name="Forme libre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" y="0"/>
                          <a:ext cx="44723" cy="5035"/>
                        </a:xfrm>
                        <a:custGeom>
                          <a:avLst/>
                          <a:gdLst>
                            <a:gd name="T0" fmla="*/ 0 w 5271715"/>
                            <a:gd name="T1" fmla="*/ 496183 h 594859"/>
                            <a:gd name="T2" fmla="*/ 153195 w 5271715"/>
                            <a:gd name="T3" fmla="*/ 492434 h 594859"/>
                            <a:gd name="T4" fmla="*/ 784179 w 5271715"/>
                            <a:gd name="T5" fmla="*/ 499901 h 594859"/>
                            <a:gd name="T6" fmla="*/ 2530141 w 5271715"/>
                            <a:gd name="T7" fmla="*/ 363510 h 594859"/>
                            <a:gd name="T8" fmla="*/ 3299668 w 5271715"/>
                            <a:gd name="T9" fmla="*/ 343315 h 594859"/>
                            <a:gd name="T10" fmla="*/ 3805751 w 5271715"/>
                            <a:gd name="T11" fmla="*/ 320064 h 594859"/>
                            <a:gd name="T12" fmla="*/ 4237996 w 5271715"/>
                            <a:gd name="T13" fmla="*/ 243963 h 594859"/>
                            <a:gd name="T14" fmla="*/ 4391025 w 5271715"/>
                            <a:gd name="T15" fmla="*/ 152400 h 594859"/>
                            <a:gd name="T16" fmla="*/ 4472305 w 5271715"/>
                            <a:gd name="T17" fmla="*/ 0 h 594859"/>
                            <a:gd name="T18" fmla="*/ 4472305 w 5271715"/>
                            <a:gd name="T19" fmla="*/ 0 h 59485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5271715" h="594859">
                              <a:moveTo>
                                <a:pt x="0" y="586150"/>
                              </a:moveTo>
                              <a:cubicBezTo>
                                <a:pt x="25182" y="578199"/>
                                <a:pt x="73224" y="602924"/>
                                <a:pt x="180578" y="581721"/>
                              </a:cubicBezTo>
                              <a:cubicBezTo>
                                <a:pt x="287932" y="560518"/>
                                <a:pt x="451195" y="609096"/>
                                <a:pt x="924349" y="590543"/>
                              </a:cubicBezTo>
                              <a:cubicBezTo>
                                <a:pt x="1381599" y="444659"/>
                                <a:pt x="2438997" y="451950"/>
                                <a:pt x="2982396" y="429421"/>
                              </a:cubicBezTo>
                              <a:cubicBezTo>
                                <a:pt x="3525795" y="406892"/>
                                <a:pt x="3640305" y="436045"/>
                                <a:pt x="3889473" y="405565"/>
                              </a:cubicBezTo>
                              <a:cubicBezTo>
                                <a:pt x="4138641" y="375085"/>
                                <a:pt x="4317696" y="416529"/>
                                <a:pt x="4486017" y="378098"/>
                              </a:cubicBezTo>
                              <a:cubicBezTo>
                                <a:pt x="4654338" y="339667"/>
                                <a:pt x="4880543" y="326835"/>
                                <a:pt x="4995524" y="288198"/>
                              </a:cubicBezTo>
                              <a:cubicBezTo>
                                <a:pt x="5110505" y="249561"/>
                                <a:pt x="5129874" y="228066"/>
                                <a:pt x="5175906" y="180033"/>
                              </a:cubicBezTo>
                              <a:cubicBezTo>
                                <a:pt x="5221938" y="132000"/>
                                <a:pt x="5255747" y="30005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2" name="Groupe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7763"/>
                        <a:ext cx="44278" cy="2520"/>
                        <a:chOff x="0" y="0"/>
                        <a:chExt cx="44818" cy="5035"/>
                      </a:xfrm>
                    </p:grpSpPr>
                    <p:sp>
                      <p:nvSpPr>
                        <p:cNvPr id="78" name="Forme libre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0" y="0"/>
                          <a:ext cx="44729" cy="4650"/>
                        </a:xfrm>
                        <a:custGeom>
                          <a:avLst/>
                          <a:gdLst>
                            <a:gd name="T0" fmla="*/ 0 w 5271715"/>
                            <a:gd name="T1" fmla="*/ 465016 h 548640"/>
                            <a:gd name="T2" fmla="*/ 128198 w 5271715"/>
                            <a:gd name="T3" fmla="*/ 397622 h 548640"/>
                            <a:gd name="T4" fmla="*/ 546528 w 5271715"/>
                            <a:gd name="T5" fmla="*/ 357186 h 548640"/>
                            <a:gd name="T6" fmla="*/ 2536966 w 5271715"/>
                            <a:gd name="T7" fmla="*/ 330229 h 548640"/>
                            <a:gd name="T8" fmla="*/ 3306153 w 5271715"/>
                            <a:gd name="T9" fmla="*/ 269574 h 548640"/>
                            <a:gd name="T10" fmla="*/ 3805449 w 5271715"/>
                            <a:gd name="T11" fmla="*/ 175223 h 548640"/>
                            <a:gd name="T12" fmla="*/ 4163054 w 5271715"/>
                            <a:gd name="T13" fmla="*/ 101090 h 548640"/>
                            <a:gd name="T14" fmla="*/ 4472935 w 5271715"/>
                            <a:gd name="T15" fmla="*/ 0 h 548640"/>
                            <a:gd name="T16" fmla="*/ 4472935 w 5271715"/>
                            <a:gd name="T17" fmla="*/ 0 h 54864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5271715" h="548640">
                              <a:moveTo>
                                <a:pt x="0" y="548640"/>
                              </a:moveTo>
                              <a:cubicBezTo>
                                <a:pt x="25182" y="540689"/>
                                <a:pt x="43738" y="490330"/>
                                <a:pt x="151092" y="469127"/>
                              </a:cubicBezTo>
                              <a:cubicBezTo>
                                <a:pt x="258446" y="447924"/>
                                <a:pt x="170973" y="439972"/>
                                <a:pt x="644127" y="421419"/>
                              </a:cubicBezTo>
                              <a:cubicBezTo>
                                <a:pt x="1117282" y="402866"/>
                                <a:pt x="2446620" y="412143"/>
                                <a:pt x="2990019" y="389614"/>
                              </a:cubicBezTo>
                              <a:cubicBezTo>
                                <a:pt x="3533418" y="367085"/>
                                <a:pt x="3647400" y="348532"/>
                                <a:pt x="3896568" y="318052"/>
                              </a:cubicBezTo>
                              <a:cubicBezTo>
                                <a:pt x="4145736" y="287572"/>
                                <a:pt x="4316708" y="245165"/>
                                <a:pt x="4485029" y="206734"/>
                              </a:cubicBezTo>
                              <a:cubicBezTo>
                                <a:pt x="4653350" y="168303"/>
                                <a:pt x="4775381" y="153725"/>
                                <a:pt x="4906495" y="119269"/>
                              </a:cubicBezTo>
                              <a:cubicBezTo>
                                <a:pt x="5037609" y="84813"/>
                                <a:pt x="5210845" y="19878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79" name="Forme libre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" y="0"/>
                          <a:ext cx="44723" cy="5035"/>
                        </a:xfrm>
                        <a:custGeom>
                          <a:avLst/>
                          <a:gdLst>
                            <a:gd name="T0" fmla="*/ 0 w 5271715"/>
                            <a:gd name="T1" fmla="*/ 496183 h 594859"/>
                            <a:gd name="T2" fmla="*/ 153195 w 5271715"/>
                            <a:gd name="T3" fmla="*/ 492434 h 594859"/>
                            <a:gd name="T4" fmla="*/ 784179 w 5271715"/>
                            <a:gd name="T5" fmla="*/ 499901 h 594859"/>
                            <a:gd name="T6" fmla="*/ 2530141 w 5271715"/>
                            <a:gd name="T7" fmla="*/ 363510 h 594859"/>
                            <a:gd name="T8" fmla="*/ 3299668 w 5271715"/>
                            <a:gd name="T9" fmla="*/ 343315 h 594859"/>
                            <a:gd name="T10" fmla="*/ 3805751 w 5271715"/>
                            <a:gd name="T11" fmla="*/ 320064 h 594859"/>
                            <a:gd name="T12" fmla="*/ 4237996 w 5271715"/>
                            <a:gd name="T13" fmla="*/ 243963 h 594859"/>
                            <a:gd name="T14" fmla="*/ 4391025 w 5271715"/>
                            <a:gd name="T15" fmla="*/ 152400 h 594859"/>
                            <a:gd name="T16" fmla="*/ 4472305 w 5271715"/>
                            <a:gd name="T17" fmla="*/ 0 h 594859"/>
                            <a:gd name="T18" fmla="*/ 4472305 w 5271715"/>
                            <a:gd name="T19" fmla="*/ 0 h 59485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5271715" h="594859">
                              <a:moveTo>
                                <a:pt x="0" y="586150"/>
                              </a:moveTo>
                              <a:cubicBezTo>
                                <a:pt x="25182" y="578199"/>
                                <a:pt x="73224" y="602924"/>
                                <a:pt x="180578" y="581721"/>
                              </a:cubicBezTo>
                              <a:cubicBezTo>
                                <a:pt x="287932" y="560518"/>
                                <a:pt x="451195" y="609096"/>
                                <a:pt x="924349" y="590543"/>
                              </a:cubicBezTo>
                              <a:cubicBezTo>
                                <a:pt x="1381599" y="444659"/>
                                <a:pt x="2438997" y="451950"/>
                                <a:pt x="2982396" y="429421"/>
                              </a:cubicBezTo>
                              <a:cubicBezTo>
                                <a:pt x="3525795" y="406892"/>
                                <a:pt x="3640305" y="436045"/>
                                <a:pt x="3889473" y="405565"/>
                              </a:cubicBezTo>
                              <a:cubicBezTo>
                                <a:pt x="4138641" y="375085"/>
                                <a:pt x="4317696" y="416529"/>
                                <a:pt x="4486017" y="378098"/>
                              </a:cubicBezTo>
                              <a:cubicBezTo>
                                <a:pt x="4654338" y="339667"/>
                                <a:pt x="4880543" y="326835"/>
                                <a:pt x="4995524" y="288198"/>
                              </a:cubicBezTo>
                              <a:cubicBezTo>
                                <a:pt x="5110505" y="249561"/>
                                <a:pt x="5129874" y="228066"/>
                                <a:pt x="5175906" y="180033"/>
                              </a:cubicBezTo>
                              <a:cubicBezTo>
                                <a:pt x="5221938" y="132000"/>
                                <a:pt x="5255747" y="30005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3" name="Groupe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8195"/>
                        <a:ext cx="44278" cy="1800"/>
                        <a:chOff x="0" y="0"/>
                        <a:chExt cx="44818" cy="5035"/>
                      </a:xfrm>
                    </p:grpSpPr>
                    <p:sp>
                      <p:nvSpPr>
                        <p:cNvPr id="73" name="Forme libre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0" y="0"/>
                          <a:ext cx="44729" cy="4650"/>
                        </a:xfrm>
                        <a:custGeom>
                          <a:avLst/>
                          <a:gdLst>
                            <a:gd name="T0" fmla="*/ 0 w 5271715"/>
                            <a:gd name="T1" fmla="*/ 465016 h 548640"/>
                            <a:gd name="T2" fmla="*/ 128198 w 5271715"/>
                            <a:gd name="T3" fmla="*/ 397622 h 548640"/>
                            <a:gd name="T4" fmla="*/ 546528 w 5271715"/>
                            <a:gd name="T5" fmla="*/ 357186 h 548640"/>
                            <a:gd name="T6" fmla="*/ 2536966 w 5271715"/>
                            <a:gd name="T7" fmla="*/ 330229 h 548640"/>
                            <a:gd name="T8" fmla="*/ 3306153 w 5271715"/>
                            <a:gd name="T9" fmla="*/ 269574 h 548640"/>
                            <a:gd name="T10" fmla="*/ 3805449 w 5271715"/>
                            <a:gd name="T11" fmla="*/ 175223 h 548640"/>
                            <a:gd name="T12" fmla="*/ 4163054 w 5271715"/>
                            <a:gd name="T13" fmla="*/ 101090 h 548640"/>
                            <a:gd name="T14" fmla="*/ 4472935 w 5271715"/>
                            <a:gd name="T15" fmla="*/ 0 h 548640"/>
                            <a:gd name="T16" fmla="*/ 4472935 w 5271715"/>
                            <a:gd name="T17" fmla="*/ 0 h 54864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5271715" h="548640">
                              <a:moveTo>
                                <a:pt x="0" y="548640"/>
                              </a:moveTo>
                              <a:cubicBezTo>
                                <a:pt x="25182" y="540689"/>
                                <a:pt x="43738" y="490330"/>
                                <a:pt x="151092" y="469127"/>
                              </a:cubicBezTo>
                              <a:cubicBezTo>
                                <a:pt x="258446" y="447924"/>
                                <a:pt x="170973" y="439972"/>
                                <a:pt x="644127" y="421419"/>
                              </a:cubicBezTo>
                              <a:cubicBezTo>
                                <a:pt x="1117282" y="402866"/>
                                <a:pt x="2446620" y="412143"/>
                                <a:pt x="2990019" y="389614"/>
                              </a:cubicBezTo>
                              <a:cubicBezTo>
                                <a:pt x="3533418" y="367085"/>
                                <a:pt x="3647400" y="348532"/>
                                <a:pt x="3896568" y="318052"/>
                              </a:cubicBezTo>
                              <a:cubicBezTo>
                                <a:pt x="4145736" y="287572"/>
                                <a:pt x="4316708" y="245165"/>
                                <a:pt x="4485029" y="206734"/>
                              </a:cubicBezTo>
                              <a:cubicBezTo>
                                <a:pt x="4653350" y="168303"/>
                                <a:pt x="4775381" y="153725"/>
                                <a:pt x="4906495" y="119269"/>
                              </a:cubicBezTo>
                              <a:cubicBezTo>
                                <a:pt x="5037609" y="84813"/>
                                <a:pt x="5210845" y="19878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74" name="Forme libre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" y="0"/>
                          <a:ext cx="44723" cy="5035"/>
                        </a:xfrm>
                        <a:custGeom>
                          <a:avLst/>
                          <a:gdLst>
                            <a:gd name="T0" fmla="*/ 0 w 5271715"/>
                            <a:gd name="T1" fmla="*/ 496183 h 594859"/>
                            <a:gd name="T2" fmla="*/ 153195 w 5271715"/>
                            <a:gd name="T3" fmla="*/ 492434 h 594859"/>
                            <a:gd name="T4" fmla="*/ 784179 w 5271715"/>
                            <a:gd name="T5" fmla="*/ 499901 h 594859"/>
                            <a:gd name="T6" fmla="*/ 2530141 w 5271715"/>
                            <a:gd name="T7" fmla="*/ 363510 h 594859"/>
                            <a:gd name="T8" fmla="*/ 3299668 w 5271715"/>
                            <a:gd name="T9" fmla="*/ 343315 h 594859"/>
                            <a:gd name="T10" fmla="*/ 3805751 w 5271715"/>
                            <a:gd name="T11" fmla="*/ 320064 h 594859"/>
                            <a:gd name="T12" fmla="*/ 4237996 w 5271715"/>
                            <a:gd name="T13" fmla="*/ 243963 h 594859"/>
                            <a:gd name="T14" fmla="*/ 4391025 w 5271715"/>
                            <a:gd name="T15" fmla="*/ 152400 h 594859"/>
                            <a:gd name="T16" fmla="*/ 4472305 w 5271715"/>
                            <a:gd name="T17" fmla="*/ 0 h 594859"/>
                            <a:gd name="T18" fmla="*/ 4472305 w 5271715"/>
                            <a:gd name="T19" fmla="*/ 0 h 59485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5271715" h="594859">
                              <a:moveTo>
                                <a:pt x="0" y="586150"/>
                              </a:moveTo>
                              <a:cubicBezTo>
                                <a:pt x="25182" y="578199"/>
                                <a:pt x="73224" y="602924"/>
                                <a:pt x="180578" y="581721"/>
                              </a:cubicBezTo>
                              <a:cubicBezTo>
                                <a:pt x="287932" y="560518"/>
                                <a:pt x="451195" y="609096"/>
                                <a:pt x="924349" y="590543"/>
                              </a:cubicBezTo>
                              <a:cubicBezTo>
                                <a:pt x="1381599" y="444659"/>
                                <a:pt x="2438997" y="451950"/>
                                <a:pt x="2982396" y="429421"/>
                              </a:cubicBezTo>
                              <a:cubicBezTo>
                                <a:pt x="3525795" y="406892"/>
                                <a:pt x="3640305" y="436045"/>
                                <a:pt x="3889473" y="405565"/>
                              </a:cubicBezTo>
                              <a:cubicBezTo>
                                <a:pt x="4138641" y="375085"/>
                                <a:pt x="4317696" y="416529"/>
                                <a:pt x="4486017" y="378098"/>
                              </a:cubicBezTo>
                              <a:cubicBezTo>
                                <a:pt x="4654338" y="339667"/>
                                <a:pt x="4880543" y="326835"/>
                                <a:pt x="4995524" y="288198"/>
                              </a:cubicBezTo>
                              <a:cubicBezTo>
                                <a:pt x="5110505" y="249561"/>
                                <a:pt x="5129874" y="228066"/>
                                <a:pt x="5175906" y="180033"/>
                              </a:cubicBezTo>
                              <a:cubicBezTo>
                                <a:pt x="5221938" y="132000"/>
                                <a:pt x="5255747" y="30005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4" name="Groupe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8626"/>
                        <a:ext cx="44278" cy="1440"/>
                        <a:chOff x="0" y="0"/>
                        <a:chExt cx="44818" cy="5035"/>
                      </a:xfrm>
                    </p:grpSpPr>
                    <p:sp>
                      <p:nvSpPr>
                        <p:cNvPr id="65" name="Forme libre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0" y="0"/>
                          <a:ext cx="44729" cy="4650"/>
                        </a:xfrm>
                        <a:custGeom>
                          <a:avLst/>
                          <a:gdLst>
                            <a:gd name="T0" fmla="*/ 0 w 5271715"/>
                            <a:gd name="T1" fmla="*/ 465016 h 548640"/>
                            <a:gd name="T2" fmla="*/ 128198 w 5271715"/>
                            <a:gd name="T3" fmla="*/ 397622 h 548640"/>
                            <a:gd name="T4" fmla="*/ 546528 w 5271715"/>
                            <a:gd name="T5" fmla="*/ 357186 h 548640"/>
                            <a:gd name="T6" fmla="*/ 2536966 w 5271715"/>
                            <a:gd name="T7" fmla="*/ 330229 h 548640"/>
                            <a:gd name="T8" fmla="*/ 3306153 w 5271715"/>
                            <a:gd name="T9" fmla="*/ 269574 h 548640"/>
                            <a:gd name="T10" fmla="*/ 3805449 w 5271715"/>
                            <a:gd name="T11" fmla="*/ 175223 h 548640"/>
                            <a:gd name="T12" fmla="*/ 4163054 w 5271715"/>
                            <a:gd name="T13" fmla="*/ 101090 h 548640"/>
                            <a:gd name="T14" fmla="*/ 4472935 w 5271715"/>
                            <a:gd name="T15" fmla="*/ 0 h 548640"/>
                            <a:gd name="T16" fmla="*/ 4472935 w 5271715"/>
                            <a:gd name="T17" fmla="*/ 0 h 54864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5271715" h="548640">
                              <a:moveTo>
                                <a:pt x="0" y="548640"/>
                              </a:moveTo>
                              <a:cubicBezTo>
                                <a:pt x="25182" y="540689"/>
                                <a:pt x="43738" y="490330"/>
                                <a:pt x="151092" y="469127"/>
                              </a:cubicBezTo>
                              <a:cubicBezTo>
                                <a:pt x="258446" y="447924"/>
                                <a:pt x="170973" y="439972"/>
                                <a:pt x="644127" y="421419"/>
                              </a:cubicBezTo>
                              <a:cubicBezTo>
                                <a:pt x="1117282" y="402866"/>
                                <a:pt x="2446620" y="412143"/>
                                <a:pt x="2990019" y="389614"/>
                              </a:cubicBezTo>
                              <a:cubicBezTo>
                                <a:pt x="3533418" y="367085"/>
                                <a:pt x="3647400" y="348532"/>
                                <a:pt x="3896568" y="318052"/>
                              </a:cubicBezTo>
                              <a:cubicBezTo>
                                <a:pt x="4145736" y="287572"/>
                                <a:pt x="4316708" y="245165"/>
                                <a:pt x="4485029" y="206734"/>
                              </a:cubicBezTo>
                              <a:cubicBezTo>
                                <a:pt x="4653350" y="168303"/>
                                <a:pt x="4775381" y="153725"/>
                                <a:pt x="4906495" y="119269"/>
                              </a:cubicBezTo>
                              <a:cubicBezTo>
                                <a:pt x="5037609" y="84813"/>
                                <a:pt x="5210845" y="19878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72" name="Forme libre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" y="0"/>
                          <a:ext cx="44723" cy="5035"/>
                        </a:xfrm>
                        <a:custGeom>
                          <a:avLst/>
                          <a:gdLst>
                            <a:gd name="T0" fmla="*/ 0 w 5271715"/>
                            <a:gd name="T1" fmla="*/ 496183 h 594859"/>
                            <a:gd name="T2" fmla="*/ 153195 w 5271715"/>
                            <a:gd name="T3" fmla="*/ 492434 h 594859"/>
                            <a:gd name="T4" fmla="*/ 784179 w 5271715"/>
                            <a:gd name="T5" fmla="*/ 499901 h 594859"/>
                            <a:gd name="T6" fmla="*/ 2530141 w 5271715"/>
                            <a:gd name="T7" fmla="*/ 363510 h 594859"/>
                            <a:gd name="T8" fmla="*/ 3299668 w 5271715"/>
                            <a:gd name="T9" fmla="*/ 343315 h 594859"/>
                            <a:gd name="T10" fmla="*/ 3805751 w 5271715"/>
                            <a:gd name="T11" fmla="*/ 320064 h 594859"/>
                            <a:gd name="T12" fmla="*/ 4237996 w 5271715"/>
                            <a:gd name="T13" fmla="*/ 243963 h 594859"/>
                            <a:gd name="T14" fmla="*/ 4391025 w 5271715"/>
                            <a:gd name="T15" fmla="*/ 152400 h 594859"/>
                            <a:gd name="T16" fmla="*/ 4472305 w 5271715"/>
                            <a:gd name="T17" fmla="*/ 0 h 594859"/>
                            <a:gd name="T18" fmla="*/ 4472305 w 5271715"/>
                            <a:gd name="T19" fmla="*/ 0 h 59485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5271715" h="594859">
                              <a:moveTo>
                                <a:pt x="0" y="586150"/>
                              </a:moveTo>
                              <a:cubicBezTo>
                                <a:pt x="25182" y="578199"/>
                                <a:pt x="73224" y="602924"/>
                                <a:pt x="180578" y="581721"/>
                              </a:cubicBezTo>
                              <a:cubicBezTo>
                                <a:pt x="287932" y="560518"/>
                                <a:pt x="451195" y="609096"/>
                                <a:pt x="924349" y="590543"/>
                              </a:cubicBezTo>
                              <a:cubicBezTo>
                                <a:pt x="1381599" y="444659"/>
                                <a:pt x="2438997" y="451950"/>
                                <a:pt x="2982396" y="429421"/>
                              </a:cubicBezTo>
                              <a:cubicBezTo>
                                <a:pt x="3525795" y="406892"/>
                                <a:pt x="3640305" y="436045"/>
                                <a:pt x="3889473" y="405565"/>
                              </a:cubicBezTo>
                              <a:cubicBezTo>
                                <a:pt x="4138641" y="375085"/>
                                <a:pt x="4317696" y="416529"/>
                                <a:pt x="4486017" y="378098"/>
                              </a:cubicBezTo>
                              <a:cubicBezTo>
                                <a:pt x="4654338" y="339667"/>
                                <a:pt x="4880543" y="326835"/>
                                <a:pt x="4995524" y="288198"/>
                              </a:cubicBezTo>
                              <a:cubicBezTo>
                                <a:pt x="5110505" y="249561"/>
                                <a:pt x="5129874" y="228066"/>
                                <a:pt x="5175906" y="180033"/>
                              </a:cubicBezTo>
                              <a:cubicBezTo>
                                <a:pt x="5221938" y="132000"/>
                                <a:pt x="5255747" y="30005"/>
                                <a:pt x="5271715" y="0"/>
                              </a:cubicBezTo>
                              <a:lnTo>
                                <a:pt x="5271715" y="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sp>
                  <p:nvSpPr>
                    <p:cNvPr id="56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21" y="10612"/>
                      <a:ext cx="23030" cy="26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dirty="0" smtClean="0">
                          <a:solidFill>
                            <a:srgbClr val="1F497D"/>
                          </a:solidFill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100" b="1" baseline="30000" dirty="0" smtClean="0">
                          <a:solidFill>
                            <a:srgbClr val="1F497D"/>
                          </a:solidFill>
                          <a:latin typeface="Calibri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1100" b="1" dirty="0" smtClean="0">
                          <a:solidFill>
                            <a:srgbClr val="1F497D"/>
                          </a:solidFill>
                          <a:latin typeface="Calibri" pitchFamily="34" charset="0"/>
                          <a:cs typeface="Arial" pitchFamily="34" charset="0"/>
                        </a:rPr>
                        <a:t>  scan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53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4" y="2255"/>
                    <a:ext cx="5354" cy="59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0" name="ZoneTexte 49"/>
                <p:cNvSpPr txBox="1"/>
                <p:nvPr/>
              </p:nvSpPr>
              <p:spPr>
                <a:xfrm>
                  <a:off x="2684438" y="2489183"/>
                  <a:ext cx="38576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/>
                    <a:t>CV of </a:t>
                  </a:r>
                  <a:r>
                    <a:rPr lang="fr-FR" b="1" dirty="0" err="1" smtClean="0"/>
                    <a:t>electrolyte</a:t>
                  </a:r>
                  <a:r>
                    <a:rPr lang="fr-FR" b="1" dirty="0" smtClean="0"/>
                    <a:t> Na</a:t>
                  </a:r>
                  <a:r>
                    <a:rPr lang="fr-FR" b="1" baseline="-25000" dirty="0" smtClean="0"/>
                    <a:t>2</a:t>
                  </a:r>
                  <a:r>
                    <a:rPr lang="fr-FR" b="1" dirty="0" smtClean="0"/>
                    <a:t>SO</a:t>
                  </a:r>
                  <a:r>
                    <a:rPr lang="fr-FR" b="1" baseline="-25000" dirty="0" smtClean="0"/>
                    <a:t>4</a:t>
                  </a:r>
                  <a:r>
                    <a:rPr lang="fr-FR" b="1" dirty="0" smtClean="0"/>
                    <a:t> (0,5M)</a:t>
                  </a:r>
                  <a:endParaRPr lang="fr-FR" b="1" dirty="0"/>
                </a:p>
              </p:txBody>
            </p:sp>
          </p:grpSp>
          <p:sp>
            <p:nvSpPr>
              <p:cNvPr id="49154" name="Text Box 2"/>
              <p:cNvSpPr txBox="1">
                <a:spLocks noChangeArrowheads="1"/>
              </p:cNvSpPr>
              <p:nvPr/>
            </p:nvSpPr>
            <p:spPr bwMode="auto">
              <a:xfrm>
                <a:off x="1218964" y="3472085"/>
                <a:ext cx="1009650" cy="5284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       I (µA)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155" name="Text Box 3"/>
            <p:cNvSpPr txBox="1">
              <a:spLocks noChangeArrowheads="1"/>
            </p:cNvSpPr>
            <p:nvPr/>
          </p:nvSpPr>
          <p:spPr bwMode="auto">
            <a:xfrm>
              <a:off x="3886206" y="5214950"/>
              <a:ext cx="1900240" cy="276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E (mV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/ESM)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Rectangle 101"/>
          <p:cNvSpPr>
            <a:spLocks noChangeAspect="1" noChangeArrowheads="1"/>
          </p:cNvSpPr>
          <p:nvPr/>
        </p:nvSpPr>
        <p:spPr bwMode="auto">
          <a:xfrm>
            <a:off x="5572132" y="2927802"/>
            <a:ext cx="1000132" cy="1500198"/>
          </a:xfrm>
          <a:prstGeom prst="rect">
            <a:avLst/>
          </a:prstGeom>
          <a:solidFill>
            <a:schemeClr val="accent1">
              <a:alpha val="3882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92" name="Connecteur droit avec flèche 91"/>
          <p:cNvCxnSpPr/>
          <p:nvPr/>
        </p:nvCxnSpPr>
        <p:spPr>
          <a:xfrm rot="5400000">
            <a:off x="6751653" y="374854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AutoShape 25"/>
          <p:cNvSpPr>
            <a:spLocks noChangeArrowheads="1"/>
          </p:cNvSpPr>
          <p:nvPr/>
        </p:nvSpPr>
        <p:spPr bwMode="auto">
          <a:xfrm>
            <a:off x="414948" y="5924694"/>
            <a:ext cx="288000" cy="576000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94" name="ZoneTexte 93"/>
          <p:cNvSpPr txBox="1">
            <a:spLocks noChangeArrowheads="1"/>
          </p:cNvSpPr>
          <p:nvPr/>
        </p:nvSpPr>
        <p:spPr bwMode="auto">
          <a:xfrm>
            <a:off x="768084" y="6013834"/>
            <a:ext cx="82330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The deactivation of the activated carbon could be associated to the                </a:t>
            </a:r>
            <a:r>
              <a:rPr lang="en-US" b="1" dirty="0" err="1" smtClean="0"/>
              <a:t>electropolymerization</a:t>
            </a:r>
            <a:r>
              <a:rPr lang="en-US" b="1" dirty="0" smtClean="0"/>
              <a:t> of the phenol strongly retained by the activated carbon</a:t>
            </a:r>
            <a:r>
              <a:rPr lang="fr-FR" b="1" dirty="0" smtClean="0"/>
              <a:t>  </a:t>
            </a:r>
          </a:p>
          <a:p>
            <a:pPr algn="ctr"/>
            <a:r>
              <a:rPr lang="fr-FR" b="1" dirty="0" smtClean="0"/>
              <a:t>  </a:t>
            </a:r>
            <a:endParaRPr lang="fr-FR" b="1" dirty="0"/>
          </a:p>
        </p:txBody>
      </p:sp>
      <p:sp>
        <p:nvSpPr>
          <p:cNvPr id="95" name="Rectangle 94"/>
          <p:cNvSpPr/>
          <p:nvPr/>
        </p:nvSpPr>
        <p:spPr>
          <a:xfrm>
            <a:off x="214282" y="5446526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  <a:sym typeface="Wingdings 2" pitchFamily="18" charset="2"/>
              </a:rPr>
              <a:t></a:t>
            </a:r>
            <a:endParaRPr lang="fr-FR" dirty="0"/>
          </a:p>
        </p:txBody>
      </p:sp>
      <p:sp>
        <p:nvSpPr>
          <p:cNvPr id="96" name="ZoneTexte 95"/>
          <p:cNvSpPr txBox="1">
            <a:spLocks noChangeArrowheads="1"/>
          </p:cNvSpPr>
          <p:nvPr/>
        </p:nvSpPr>
        <p:spPr bwMode="auto">
          <a:xfrm>
            <a:off x="500034" y="5387230"/>
            <a:ext cx="7797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The oxidation </a:t>
            </a:r>
            <a:r>
              <a:rPr lang="en-US" b="1" dirty="0" err="1" smtClean="0"/>
              <a:t>pic</a:t>
            </a:r>
            <a:r>
              <a:rPr lang="en-US" b="1" dirty="0" smtClean="0"/>
              <a:t> of adsorbed phenol disappears completely during the following cycles</a:t>
            </a:r>
            <a:endParaRPr lang="en-US" b="1" dirty="0"/>
          </a:p>
        </p:txBody>
      </p:sp>
      <p:sp>
        <p:nvSpPr>
          <p:cNvPr id="97" name="Rectangle à coins arrondis 96"/>
          <p:cNvSpPr/>
          <p:nvPr/>
        </p:nvSpPr>
        <p:spPr>
          <a:xfrm>
            <a:off x="233973" y="1849266"/>
            <a:ext cx="8715436" cy="474188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8" name="Freeform 18"/>
          <p:cNvSpPr>
            <a:spLocks noEditPoints="1"/>
          </p:cNvSpPr>
          <p:nvPr/>
        </p:nvSpPr>
        <p:spPr bwMode="gray">
          <a:xfrm rot="300502">
            <a:off x="365453" y="2486023"/>
            <a:ext cx="3805759" cy="3629632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1269317" y="3162128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Hypothesis confirmed</a:t>
            </a:r>
            <a:r>
              <a:rPr lang="fr-FR" sz="2000" b="1" dirty="0" smtClean="0"/>
              <a:t>: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electropolymerization</a:t>
            </a:r>
            <a:r>
              <a:rPr lang="en-US" sz="2000" b="1" dirty="0" smtClean="0"/>
              <a:t> of the strongly adsorbed phenol can explain the deterioration in performance of  activated carbon by the obstruction of its pores during the electrolysis.</a:t>
            </a:r>
            <a:endParaRPr lang="fr-FR" sz="2000" b="1" dirty="0" smtClean="0"/>
          </a:p>
          <a:p>
            <a:pPr algn="ctr"/>
            <a:r>
              <a:rPr lang="en-US" sz="2000" b="1" dirty="0" smtClean="0"/>
              <a:t> </a:t>
            </a:r>
          </a:p>
        </p:txBody>
      </p:sp>
      <p:sp>
        <p:nvSpPr>
          <p:cNvPr id="100" name="AutoShape 25"/>
          <p:cNvSpPr>
            <a:spLocks noChangeArrowheads="1"/>
          </p:cNvSpPr>
          <p:nvPr/>
        </p:nvSpPr>
        <p:spPr bwMode="auto">
          <a:xfrm rot="5400000">
            <a:off x="5480590" y="4420492"/>
            <a:ext cx="288915" cy="51412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01" name="ZoneTexte 100"/>
          <p:cNvSpPr txBox="1">
            <a:spLocks noChangeArrowheads="1"/>
          </p:cNvSpPr>
          <p:nvPr/>
        </p:nvSpPr>
        <p:spPr bwMode="auto">
          <a:xfrm>
            <a:off x="4168818" y="4890288"/>
            <a:ext cx="654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The Search of other nonconductive adsorbents</a:t>
            </a:r>
            <a:endParaRPr lang="en-US" b="1" dirty="0"/>
          </a:p>
        </p:txBody>
      </p:sp>
      <p:sp>
        <p:nvSpPr>
          <p:cNvPr id="102" name="AutoShape 25"/>
          <p:cNvSpPr>
            <a:spLocks noChangeArrowheads="1"/>
          </p:cNvSpPr>
          <p:nvPr/>
        </p:nvSpPr>
        <p:spPr bwMode="auto">
          <a:xfrm rot="5400000">
            <a:off x="5541862" y="5206310"/>
            <a:ext cx="288915" cy="514127"/>
          </a:xfrm>
          <a:prstGeom prst="downArrow">
            <a:avLst>
              <a:gd name="adj1" fmla="val 50000"/>
              <a:gd name="adj2" fmla="val 112044"/>
            </a:avLst>
          </a:prstGeom>
          <a:gradFill rotWithShape="1">
            <a:gsLst>
              <a:gs pos="0">
                <a:schemeClr val="accent1"/>
              </a:gs>
              <a:gs pos="100000">
                <a:srgbClr val="66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03" name="ZoneTexte 102"/>
          <p:cNvSpPr txBox="1">
            <a:spLocks noChangeArrowheads="1"/>
          </p:cNvSpPr>
          <p:nvPr/>
        </p:nvSpPr>
        <p:spPr bwMode="auto">
          <a:xfrm>
            <a:off x="5240388" y="5604668"/>
            <a:ext cx="654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err="1" smtClean="0"/>
              <a:t>Sawdust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4" grpId="0"/>
      <p:bldP spid="95" grpId="0"/>
      <p:bldP spid="96" grpId="0"/>
      <p:bldP spid="97" grpId="0" build="allAtOnce" animBg="1"/>
      <p:bldP spid="98" grpId="0" animBg="1"/>
      <p:bldP spid="99" grpId="0"/>
      <p:bldP spid="101" grpId="0"/>
      <p:bldP spid="103" grpId="0"/>
      <p:bldP spid="10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+mn-cs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Conclusion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186767" y="42838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0730" name="AutoShape 8"/>
          <p:cNvSpPr>
            <a:spLocks noChangeArrowheads="1"/>
          </p:cNvSpPr>
          <p:nvPr/>
        </p:nvSpPr>
        <p:spPr bwMode="auto">
          <a:xfrm>
            <a:off x="6372225" y="85725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2148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7689D-AD72-409C-976E-3F3B3F7A17EE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3656013" y="476250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930400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224588" y="465138"/>
            <a:ext cx="95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336550" y="981075"/>
            <a:ext cx="86534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kern="0" dirty="0">
                <a:solidFill>
                  <a:schemeClr val="accent5"/>
                </a:solidFill>
                <a:latin typeface="Calibri" pitchFamily="34" charset="0"/>
              </a:rPr>
              <a:t>Conclusion</a:t>
            </a:r>
            <a:endParaRPr lang="fr-FR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21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6266" y="1278529"/>
            <a:ext cx="677862" cy="7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309658" y="1427979"/>
            <a:ext cx="879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Adsorption study</a:t>
            </a:r>
            <a:r>
              <a:rPr lang="fr-FR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4446" y="2047155"/>
            <a:ext cx="878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Blip>
                <a:blip r:embed="rId5"/>
              </a:buBlip>
              <a:tabLst>
                <a:tab pos="457200" algn="l"/>
                <a:tab pos="1722438" algn="l"/>
              </a:tabLst>
            </a:pP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Both adsorbents (activated carbon and sawdust) follow a Langmuir adsorption isotherm</a:t>
            </a:r>
            <a:r>
              <a:rPr lang="fr-FR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1943" y="3118725"/>
            <a:ext cx="878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Blip>
                <a:blip r:embed="rId5"/>
              </a:buBlip>
              <a:tabLst>
                <a:tab pos="457200" algn="l"/>
                <a:tab pos="1722438" algn="l"/>
              </a:tabLst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The maximum adsorption capacity of  the activated carbon is 18 times greater than the one obtained with sawdust.</a:t>
            </a:r>
          </a:p>
        </p:txBody>
      </p:sp>
      <p:pic>
        <p:nvPicPr>
          <p:cNvPr id="27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6976" y="4062266"/>
            <a:ext cx="677862" cy="7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98948" y="4211716"/>
            <a:ext cx="879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Desorption study</a:t>
            </a:r>
            <a:r>
              <a:rPr lang="fr-FR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85046" y="4812581"/>
            <a:ext cx="878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Blip>
                <a:blip r:embed="rId5"/>
              </a:buBlip>
              <a:tabLst>
                <a:tab pos="457200" algn="l"/>
                <a:tab pos="1722438" algn="l"/>
              </a:tabLst>
            </a:pP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An important part of phenol retained on the activated carbon is rather irreversible</a:t>
            </a:r>
            <a:r>
              <a:rPr lang="fr-FR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85046" y="5669837"/>
            <a:ext cx="878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Blip>
                <a:blip r:embed="rId5"/>
              </a:buBlip>
              <a:tabLst>
                <a:tab pos="457200" algn="l"/>
                <a:tab pos="1722438" algn="l"/>
              </a:tabLst>
            </a:pP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An important part of phenol retained on the sawdust is rather weakly adsorbed</a:t>
            </a:r>
            <a:r>
              <a:rPr lang="fr-FR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5" grpId="0"/>
      <p:bldP spid="26" grpId="0"/>
      <p:bldP spid="28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+mn-cs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Conclusion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186767" y="42838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0730" name="AutoShape 8"/>
          <p:cNvSpPr>
            <a:spLocks noChangeArrowheads="1"/>
          </p:cNvSpPr>
          <p:nvPr/>
        </p:nvSpPr>
        <p:spPr bwMode="auto">
          <a:xfrm>
            <a:off x="6372225" y="85725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2148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7689D-AD72-409C-976E-3F3B3F7A17EE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3656013" y="476250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930400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224588" y="465138"/>
            <a:ext cx="95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336550" y="981075"/>
            <a:ext cx="86534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kern="0" dirty="0">
                <a:solidFill>
                  <a:schemeClr val="accent5"/>
                </a:solidFill>
                <a:latin typeface="Calibri" pitchFamily="34" charset="0"/>
              </a:rPr>
              <a:t>Conclusion</a:t>
            </a:r>
            <a:endParaRPr lang="fr-FR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24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6266" y="1278529"/>
            <a:ext cx="677862" cy="7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309658" y="1371707"/>
            <a:ext cx="879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Electrochemical regeneration study</a:t>
            </a:r>
            <a:r>
              <a:rPr lang="fr-FR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70068" y="1854267"/>
            <a:ext cx="878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Blip>
                <a:blip r:embed="rId5"/>
              </a:buBlip>
              <a:tabLst>
                <a:tab pos="457200" algn="l"/>
                <a:tab pos="1722438" algn="l"/>
              </a:tabLst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The regeneration efficiency of the activated carbon is only 59% after 1 cycle of adsorption and regeneration</a:t>
            </a:r>
            <a:r>
              <a:rPr lang="fr-FR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7338" y="4107764"/>
            <a:ext cx="878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Blip>
                <a:blip r:embed="rId5"/>
              </a:buBlip>
              <a:tabLst>
                <a:tab pos="457200" algn="l"/>
                <a:tab pos="1722438" algn="l"/>
              </a:tabLst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The regeneration efficiency of sawdust is more than 100% at the end of the fourth adsorption-regeneration cycle: </a:t>
            </a:r>
            <a:endParaRPr lang="fr-FR" sz="24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642910" y="2369621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</a:pP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Low reversibility of the adsorption.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42910" y="3196545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Electropolymerization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of the phenol  on the surface of the activated carbon during anodic electrolysis</a:t>
            </a:r>
            <a:endParaRPr lang="fr-FR" sz="24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543640" y="4986012"/>
            <a:ext cx="8600360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Sawdust is easily regenerated because of its surface properties.</a:t>
            </a:r>
            <a:endParaRPr lang="fr-FR" sz="2400" b="1" i="1" dirty="0" smtClean="0"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</a:pPr>
            <a:endParaRPr lang="en-US" sz="24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71406" y="5786454"/>
            <a:ext cx="860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Electrochemical treatment seems to activate sawdust by changing its physiochemical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3" name="Connecteur droit avec flèche 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+mn-cs"/>
              </a:rPr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970838" y="465138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Conclusion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431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186767" y="42838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2778" name="AutoShape 8"/>
          <p:cNvSpPr>
            <a:spLocks noChangeArrowheads="1"/>
          </p:cNvSpPr>
          <p:nvPr/>
        </p:nvSpPr>
        <p:spPr bwMode="auto">
          <a:xfrm>
            <a:off x="6372225" y="85725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2148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23D46-8A71-47B5-966B-B71EA9E84363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971675" y="457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3656013" y="476250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 methods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224588" y="465138"/>
            <a:ext cx="95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79388" y="1052513"/>
            <a:ext cx="8316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>
                <a:solidFill>
                  <a:schemeClr val="accent5"/>
                </a:solidFill>
                <a:latin typeface="Calibri" pitchFamily="34" charset="0"/>
                <a:cs typeface="Arial" pitchFamily="34" charset="0"/>
              </a:rPr>
              <a:t>Perspectives</a:t>
            </a:r>
            <a:endParaRPr lang="en-US" sz="2800" b="1" i="1" kern="0" baseline="-25000" dirty="0">
              <a:solidFill>
                <a:schemeClr val="accent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7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7628" y="1653939"/>
            <a:ext cx="677863" cy="7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19"/>
          <p:cNvSpPr txBox="1">
            <a:spLocks noChangeArrowheads="1"/>
          </p:cNvSpPr>
          <p:nvPr/>
        </p:nvSpPr>
        <p:spPr bwMode="auto">
          <a:xfrm>
            <a:off x="857250" y="1819949"/>
            <a:ext cx="7962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latin typeface="Calibri" pitchFamily="34" charset="0"/>
              </a:rPr>
              <a:t>Understanding the mechanism of sawdust activation. 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29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9682" y="2654037"/>
            <a:ext cx="677863" cy="7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18"/>
          <p:cNvSpPr txBox="1">
            <a:spLocks noChangeArrowheads="1"/>
          </p:cNvSpPr>
          <p:nvPr/>
        </p:nvSpPr>
        <p:spPr bwMode="auto">
          <a:xfrm>
            <a:off x="817563" y="2784024"/>
            <a:ext cx="7962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Calibri" pitchFamily="34" charset="0"/>
              </a:rPr>
              <a:t>The application of this method on other types of organic pollutants.</a:t>
            </a:r>
          </a:p>
        </p:txBody>
      </p:sp>
      <p:pic>
        <p:nvPicPr>
          <p:cNvPr id="31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578" y="3628885"/>
            <a:ext cx="677863" cy="7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18"/>
          <p:cNvSpPr txBox="1">
            <a:spLocks noChangeArrowheads="1"/>
          </p:cNvSpPr>
          <p:nvPr/>
        </p:nvSpPr>
        <p:spPr bwMode="auto">
          <a:xfrm>
            <a:off x="714348" y="3733418"/>
            <a:ext cx="81058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alibri" pitchFamily="34" charset="0"/>
              </a:rPr>
              <a:t>Studying the competition of several organic compounds which may be present in a real effluent on their abilities to be adsorbed, desorbed and oxidized.</a:t>
            </a:r>
            <a:endParaRPr lang="fr-FR" sz="2400" b="1" dirty="0" smtClean="0">
              <a:latin typeface="Calibri" pitchFamily="34" charset="0"/>
            </a:endParaRPr>
          </a:p>
        </p:txBody>
      </p:sp>
      <p:pic>
        <p:nvPicPr>
          <p:cNvPr id="33" name="Picture 6" descr="planet38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0474" y="5053096"/>
            <a:ext cx="677863" cy="7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18"/>
          <p:cNvSpPr txBox="1">
            <a:spLocks noChangeArrowheads="1"/>
          </p:cNvSpPr>
          <p:nvPr/>
        </p:nvSpPr>
        <p:spPr bwMode="auto">
          <a:xfrm>
            <a:off x="723244" y="5157629"/>
            <a:ext cx="8105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alibri" pitchFamily="34" charset="0"/>
              </a:rPr>
              <a:t>Development of a reactor (</a:t>
            </a:r>
            <a:r>
              <a:rPr lang="en-US" sz="2400" b="1" dirty="0" err="1" smtClean="0">
                <a:latin typeface="Calibri" pitchFamily="34" charset="0"/>
              </a:rPr>
              <a:t>adsorption+regeneration</a:t>
            </a:r>
            <a:r>
              <a:rPr lang="en-US" sz="2400" b="1" dirty="0" smtClean="0">
                <a:latin typeface="Calibri" pitchFamily="34" charset="0"/>
              </a:rPr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28788" y="1264902"/>
            <a:ext cx="9286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kern="0" dirty="0" smtClean="0">
                <a:solidFill>
                  <a:schemeClr val="accent5"/>
                </a:solidFill>
                <a:latin typeface="Calibri" pitchFamily="34" charset="0"/>
              </a:rPr>
              <a:t>Publications</a:t>
            </a:r>
            <a:endParaRPr lang="fr-FR" sz="2800" b="1" i="1" kern="0" baseline="-2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8501" y="2143116"/>
            <a:ext cx="86326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I.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Bouaziz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C. Chiron, R.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Abdelhedi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A.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Savall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K.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Groenen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Serrano, Treatment of dilute methylene blue-containing wastewater by coupling sawdust adsorption and electrochemical regeneration, Environ. Sci.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Pollut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Res.,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31413"/>
                </a:solidFill>
                <a:effectLst/>
                <a:ea typeface="Calibri" pitchFamily="34" charset="0"/>
                <a:cs typeface="Times New Roman" pitchFamily="18" charset="0"/>
              </a:rPr>
              <a:t>2014, 21, 8565-8572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9221" y="3826615"/>
            <a:ext cx="8631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Bouaziz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M. </a:t>
            </a:r>
            <a:r>
              <a:rPr lang="en-US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Hamza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R. </a:t>
            </a:r>
            <a:r>
              <a:rPr lang="en-US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Abdelhedi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A. </a:t>
            </a:r>
            <a:r>
              <a:rPr lang="en-US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Savall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K. </a:t>
            </a:r>
            <a:r>
              <a:rPr lang="en-US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Groenen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Serrano, Treatment of diluted solutions of methylene blue by adsorption coupled with electrochemical regeneration: a comparative study of three adsorbents, </a:t>
            </a:r>
            <a:r>
              <a:rPr lang="en-GB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ECS Trans., 2014, 59(1), 495-502.</a:t>
            </a:r>
            <a:endParaRPr lang="fr-FR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06363" y="2714625"/>
            <a:ext cx="8931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7200" b="1">
                <a:solidFill>
                  <a:srgbClr val="000000"/>
                </a:solidFill>
                <a:latin typeface="Brush Script MT" pitchFamily="66" charset="0"/>
                <a:cs typeface="Andalus" pitchFamily="2" charset="-78"/>
              </a:rPr>
              <a:t>Thank you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FEA6C-48D1-444D-A183-0078F7D2A80F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1743075"/>
            <a:ext cx="72294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en angle 8"/>
          <p:cNvCxnSpPr/>
          <p:nvPr/>
        </p:nvCxnSpPr>
        <p:spPr>
          <a:xfrm rot="10800000">
            <a:off x="3708400" y="5445125"/>
            <a:ext cx="1584325" cy="28733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1908175" y="5041900"/>
            <a:ext cx="1800225" cy="908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Treatment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0" y="2708275"/>
            <a:ext cx="12858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860675"/>
            <a:ext cx="1733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63"/>
          <p:cNvGrpSpPr>
            <a:grpSpLocks/>
          </p:cNvGrpSpPr>
          <p:nvPr/>
        </p:nvGrpSpPr>
        <p:grpSpPr bwMode="auto">
          <a:xfrm>
            <a:off x="4895850" y="4221163"/>
            <a:ext cx="3060700" cy="720725"/>
            <a:chOff x="4859159" y="4221091"/>
            <a:chExt cx="3097042" cy="720077"/>
          </a:xfrm>
        </p:grpSpPr>
        <p:cxnSp>
          <p:nvCxnSpPr>
            <p:cNvPr id="22" name="Connecteur droit avec flèche 21"/>
            <p:cNvCxnSpPr/>
            <p:nvPr/>
          </p:nvCxnSpPr>
          <p:spPr>
            <a:xfrm rot="5400000">
              <a:off x="6158241" y="4723855"/>
              <a:ext cx="431412" cy="3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e 33"/>
            <p:cNvGrpSpPr>
              <a:grpSpLocks/>
            </p:cNvGrpSpPr>
            <p:nvPr/>
          </p:nvGrpSpPr>
          <p:grpSpPr bwMode="auto">
            <a:xfrm>
              <a:off x="4859159" y="4221091"/>
              <a:ext cx="3097042" cy="288673"/>
              <a:chOff x="4859159" y="4221091"/>
              <a:chExt cx="3097042" cy="288673"/>
            </a:xfrm>
          </p:grpSpPr>
          <p:grpSp>
            <p:nvGrpSpPr>
              <p:cNvPr id="5" name="Groupe 95"/>
              <p:cNvGrpSpPr>
                <a:grpSpLocks/>
              </p:cNvGrpSpPr>
              <p:nvPr/>
            </p:nvGrpSpPr>
            <p:grpSpPr bwMode="auto">
              <a:xfrm rot="10800000">
                <a:off x="4859159" y="4221092"/>
                <a:ext cx="3097042" cy="288672"/>
                <a:chOff x="4571451" y="4796751"/>
                <a:chExt cx="3097070" cy="180400"/>
              </a:xfrm>
            </p:grpSpPr>
            <p:cxnSp>
              <p:nvCxnSpPr>
                <p:cNvPr id="28" name="Connecteur droit 27"/>
                <p:cNvCxnSpPr/>
                <p:nvPr/>
              </p:nvCxnSpPr>
              <p:spPr>
                <a:xfrm>
                  <a:off x="4793129" y="4796756"/>
                  <a:ext cx="309707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rot="5400000">
                  <a:off x="7800002" y="4886953"/>
                  <a:ext cx="180396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necteur droit 31"/>
              <p:cNvCxnSpPr/>
              <p:nvPr/>
            </p:nvCxnSpPr>
            <p:spPr>
              <a:xfrm rot="5400000" flipH="1" flipV="1">
                <a:off x="7688180" y="4365424"/>
                <a:ext cx="28866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2682875"/>
            <a:ext cx="1390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62"/>
          <p:cNvGrpSpPr>
            <a:grpSpLocks/>
          </p:cNvGrpSpPr>
          <p:nvPr/>
        </p:nvGrpSpPr>
        <p:grpSpPr bwMode="auto">
          <a:xfrm>
            <a:off x="1331913" y="4437063"/>
            <a:ext cx="576262" cy="1008062"/>
            <a:chOff x="1331640" y="4437162"/>
            <a:chExt cx="576064" cy="1008062"/>
          </a:xfrm>
        </p:grpSpPr>
        <p:cxnSp>
          <p:nvCxnSpPr>
            <p:cNvPr id="13" name="Connecteur droit avec flèche 12"/>
            <p:cNvCxnSpPr/>
            <p:nvPr/>
          </p:nvCxnSpPr>
          <p:spPr>
            <a:xfrm rot="5400000" flipH="1" flipV="1">
              <a:off x="828403" y="4940399"/>
              <a:ext cx="1008062" cy="158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0800000">
              <a:off x="1331640" y="5445224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23" name="Connecteur droit avec flèche 2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-66671" y="505052"/>
            <a:ext cx="1972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Introduction-Context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12950" y="47148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4030663" y="447675"/>
            <a:ext cx="1068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methods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215063" y="45085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13329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30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31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542900" y="85703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3335" name="AutoShape 5"/>
          <p:cNvSpPr>
            <a:spLocks noChangeArrowheads="1"/>
          </p:cNvSpPr>
          <p:nvPr/>
        </p:nvSpPr>
        <p:spPr bwMode="auto">
          <a:xfrm>
            <a:off x="2257425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01B0A-2DF9-45F4-AC5E-9055DE66E8A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2313" name="Picture 35" descr="http://www.futura-sciences.com/typo3temp/pics/24ec3bc6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494188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3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23" name="Connecteur droit avec flèche 22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-37643" y="476024"/>
            <a:ext cx="1972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Introduction-Context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985963" y="471488"/>
            <a:ext cx="1065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Materials and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Setups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4030663" y="447675"/>
            <a:ext cx="1068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methods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958138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240463" y="45085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14345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46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47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542900" y="85703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4351" name="AutoShape 5"/>
          <p:cNvSpPr>
            <a:spLocks noChangeArrowheads="1"/>
          </p:cNvSpPr>
          <p:nvPr/>
        </p:nvSpPr>
        <p:spPr bwMode="auto">
          <a:xfrm>
            <a:off x="2257425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73A9A-3476-4939-8372-B8738FA406D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4" name="Rectangle à coins arrondis 63"/>
          <p:cNvSpPr/>
          <p:nvPr/>
        </p:nvSpPr>
        <p:spPr bwMode="gray">
          <a:xfrm>
            <a:off x="2553826" y="1643050"/>
            <a:ext cx="3429024" cy="11383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rtlCol="0" anchor="ctr">
            <a:flatTx/>
          </a:bodyPr>
          <a:lstStyle/>
          <a:p>
            <a:pPr algn="ctr"/>
            <a:r>
              <a:rPr lang="en-US" sz="2400" b="1" i="1" dirty="0" smtClean="0">
                <a:latin typeface="+mn-lt"/>
                <a:ea typeface="Batang" pitchFamily="18" charset="-127"/>
                <a:cs typeface="+mn-cs"/>
              </a:rPr>
              <a:t>Phenolic compounds</a:t>
            </a:r>
            <a:endParaRPr lang="en-US" sz="2400" b="1" i="1" dirty="0">
              <a:latin typeface="+mn-lt"/>
              <a:ea typeface="Batang" pitchFamily="18" charset="-127"/>
              <a:cs typeface="+mn-cs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3622" y="1214422"/>
            <a:ext cx="24679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17659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51252" y="3949140"/>
            <a:ext cx="8964612" cy="9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cs typeface="Times New Roman" pitchFamily="18" charset="0"/>
              </a:rPr>
              <a:t>Origin :</a:t>
            </a:r>
            <a:r>
              <a:rPr lang="en-US" sz="2000" b="1" i="1" dirty="0">
                <a:cs typeface="Times New Roman" pitchFamily="18" charset="0"/>
              </a:rPr>
              <a:t>pharmaceutical, pesticides, oil, textiles, painting, dyes, </a:t>
            </a:r>
            <a:r>
              <a:rPr lang="en-US" sz="2000" b="1" i="1" dirty="0" smtClean="0">
                <a:cs typeface="Times New Roman" pitchFamily="18" charset="0"/>
              </a:rPr>
              <a:t>plastic, detergent </a:t>
            </a:r>
            <a:r>
              <a:rPr lang="en-US" sz="2000" b="1" i="1" dirty="0">
                <a:cs typeface="Times New Roman" pitchFamily="18" charset="0"/>
              </a:rPr>
              <a:t>industries …</a:t>
            </a:r>
          </a:p>
        </p:txBody>
      </p:sp>
      <p:pic>
        <p:nvPicPr>
          <p:cNvPr id="74" name="Picture 6" descr="planet38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87241" y="4003750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6" descr="planet38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15377" y="4965006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128776" y="4924099"/>
            <a:ext cx="8964612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>
                <a:cs typeface="Times New Roman" pitchFamily="18" charset="0"/>
              </a:rPr>
              <a:t>Dangers: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264020" y="5319784"/>
            <a:ext cx="878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Blip>
                <a:blip r:embed="rId7"/>
              </a:buBlip>
              <a:tabLst>
                <a:tab pos="457200" algn="l"/>
                <a:tab pos="1722438" algn="l"/>
              </a:tabLst>
            </a:pPr>
            <a:r>
              <a:rPr lang="en-US" sz="2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cs typeface="Times New Roman" pitchFamily="18" charset="0"/>
              </a:rPr>
              <a:t>Highly toxic</a:t>
            </a:r>
            <a:r>
              <a:rPr lang="fr-FR" sz="2000" b="1" i="1" dirty="0" smtClean="0">
                <a:cs typeface="Times New Roman" pitchFamily="18" charset="0"/>
              </a:rPr>
              <a:t>,</a:t>
            </a:r>
            <a:endParaRPr lang="en-US" sz="2000" b="1" i="1" dirty="0" smtClean="0">
              <a:cs typeface="Times New Roman" pitchFamily="18" charset="0"/>
            </a:endParaRPr>
          </a:p>
        </p:txBody>
      </p: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265546" y="5667568"/>
            <a:ext cx="878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Blip>
                <a:blip r:embed="rId7"/>
              </a:buBlip>
              <a:tabLst>
                <a:tab pos="457200" algn="l"/>
                <a:tab pos="1722438" algn="l"/>
              </a:tabLst>
            </a:pPr>
            <a:r>
              <a:rPr lang="en-US" sz="2000" b="1" i="1" dirty="0" smtClean="0">
                <a:latin typeface="Calibri" pitchFamily="34" charset="0"/>
                <a:cs typeface="Times New Roman" pitchFamily="18" charset="0"/>
              </a:rPr>
              <a:t> highly oxygen demanding,</a:t>
            </a:r>
            <a:endParaRPr lang="en-US" sz="2000" b="1" i="1" dirty="0" smtClean="0">
              <a:cs typeface="Times New Roman" pitchFamily="18" charset="0"/>
            </a:endParaRP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266678" y="6067168"/>
            <a:ext cx="878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Blip>
                <a:blip r:embed="rId7"/>
              </a:buBlip>
              <a:tabLst>
                <a:tab pos="457200" algn="l"/>
                <a:tab pos="1722438" algn="l"/>
              </a:tabLst>
            </a:pPr>
            <a:r>
              <a:rPr lang="en-US" sz="2000" b="1" i="1" dirty="0" smtClean="0">
                <a:latin typeface="Calibri" pitchFamily="34" charset="0"/>
                <a:cs typeface="Times New Roman" pitchFamily="18" charset="0"/>
              </a:rPr>
              <a:t> Carcinogenic, </a:t>
            </a:r>
            <a:r>
              <a:rPr lang="en-US" sz="2000" b="1" i="1" dirty="0">
                <a:latin typeface="Calibri" pitchFamily="34" charset="0"/>
                <a:cs typeface="Times New Roman" pitchFamily="18" charset="0"/>
              </a:rPr>
              <a:t>mutagenic, and can cause a severe health hazard to human beings.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5270437"/>
            <a:ext cx="801769" cy="8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4498982"/>
            <a:ext cx="714380" cy="7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 rot="5400000" flipH="1" flipV="1">
            <a:off x="3990109" y="2785787"/>
            <a:ext cx="686496" cy="795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3324" name="AutoShape 37" descr="data:image/jpg;base64,/9j/4AAQSkZJRgABAQAAAQABAAD/2wCEAAkGBhQRDxUUEBQVFRUVGBUXFhQXFRYbFhYYFhYVGRQUFRgXGyYeGRwlGhYWIC8gJycpLiwtFSQxNTAqNScrLSkBCQoKDgwOGg8PGjAlHyQuLCwsNSksMCwsLCw1NSo1NCwpKTU0LCwpLCw1LywpKiwuLCwpLywsKSwpLCwqKSwsLP/AABEIAGQAhgMBIgACEQEDEQH/xAAcAAABBAMBAAAAAAAAAAAAAAAABAUGBwEDCAL/xABJEAABAwICBQYICwQLAQAAAAABAAIDBBEFIQYSMUFRBxMiYXGRFBcyU1SBodEWIzNCUnKTo7HB0yRzgvAVQ2Jjg5KissLi8TX/xAAbAQACAwEBAQAAAAAAAAAAAAAABAMFBgECB//EAC4RAAEDAgQEBAYDAAAAAAAAAAEAAgMEEQUSITETQVFhFCKRoRUWMlJx0Qax4f/aAAwDAQACEQMRAD8AvFCEIQhYXmWYNBLiABmSdgUOxLlNhDzHSMfUv/ux0B2v4dYXlzw3dTw08kxswXUzWVXTtIsVl8iKCAHZrEucO3d7FrFRi4z8IgPVzf8A1UfGHQpv4dJzc31VkIVeM0wxGH5emjmaNpicQ62/Ik39ifcC5QKaqdqXMUuzmpRquvwG4rrZWnRRSUM0YzWuO2qk6FgFZUqSQhCEIQhCxdCEOKYKhznwPqHSSRjVLomNNgAPky4W6bnGxsdmsG9Zc8Yl1aeU8GO/ApLHCJJGsHycGqDwdI0DVHWGDVP1iN7UITnBrajdfyrDWtsvbO3rWFtQhCEgxnGYqWF0sztVre8nc1o3k8Etc6wzVRYxipxOsLif2aAkRt3PcNrzx91utRSSZAn6GkNS/X6RutlXVz4o7WqC6Km2sgBsXjcZD/PVxT1RQxwt1Y2hoG4BIhKs8+k78zutGYhbK0Wb0Tp4Ws+F9aaefRz67nXjw4Tr4Wm3FsKhqRaRovucMnDsK88+jn0F1916bCWm7V5wTSybD5GxVjjLTk2ZPtdHwD+I/nqVlwzBzQ5pBBFwRsIO9VhUsbIwteLgjMJTyeY66Cc0MzrtN3U7jw2mO/VmR6+pSRS2OUpCvoQ9hmYNRuOvf9qykLCaNI9JI6OMOfdz3ZRxjynnq4AbSdgCbJsLlUDGOe4NaLkp3utc07WtLnEANBJ6gM1Ws+LT1JvPM5rT/VROLGAcC4dJx67jsCBhMD2lrg7MEH4yTMHidbNQccHZWgwt4+s+ia8V5T6uZz3wQA00b23Oo4+S4ObzjgcrkDLZnbO6s3RepZLRxSMuQ9usSdusSS/W69Ym/WSqpxjQdzY3eCSPLHWLoS7I22EfSI4HvVp6IxRtoYWwO1mBgAdvJ+dcHMG97grzC55ccymxKKnZE0xDn7W5908oQhNKiUS5TMYNPh7gzy5iIm8el5RH8N1A8PaIomsbuHed5708crlX+00kbjZrQ+QjuDT7Hd686IYBFXMe7nZBqODehqW2A56zCq+W75coWvoQymoRM8aE3P8AQSLwlHhSlvi3i89P3xfpI8XEXnp/uv0kcB6Pi1L39FEvCkeFKXeLiLz0/wB1+kjxcReen+6/SRwHo+LUvf0UR8KR4Upb4uIvPT/dfpI8XEXnp/uv0kcB6Pi1L39FEfCU241KWtbNGbSQuD2nfkRdWB4t4vPT98X6ShellFFSzGHnHG7Aenq36V/otA3cF4kjcwXKapKyCpk4bL+itrCsQE9PHK3ZIxruy42KsqeZ+KY1Jf5GO7b55MYbWaRsLn3J6h1BSbksqjJhTW3uWGRnZYktHcQqqpamWCQvie5jw51y02zDjcEbDnxUs0nlaTsq7DKImadjDZw0F+SsrEtCJGdKndrj6DrB3qOw+xMnhDmO1ZAWuG0OBB9qUYFyrObZtYzWGznGCx7XN93cpxDUUmIRdExyt/1N/wCTT3LobHJqwrkktXRnLUsuOv8AqhcFd1px0VxLmq3mvmVIc4DcJWC7rfWbn2svvW3E9A3Nu6mfcfQec/U7396jdGXtxGkjcC14mzB2gc27X2ZeTvXBmY4XXt7oKqF+Q8ie6txCEJ5ZVU3yzN/boTuMNvWJH3/EJ85GB8RP+8H+xq08tWH9CnnGxjnRu7HgFt/Wwj+JQChxSaAEQSyRg5nUcRc8TZVcjuFPmK3dHTmvwkQsNjfn+V0ZdF1z78KKz0mf7V3vR8KKz0mf7V3vUvjWdEh8rVH3t910FdF1z78KKz0mf7V3vR8KKz0mf7V3vR41nRHytUfe33XQV0XXPvworPSZ/tHe9HworPSZ/tHe9HjWdCufK1R97fddBXVJcq//ANI/u4/xemr4UVnpM/2jvem3Eqx8hL5nue61tZxJNhsFyoJ6gStygK1wrBZaGfjPcCLHZWxyNtP9Hvvvmfb/ACsH4gqK6aYIaaueLfFzkyRndc/KR9od0ux3UVP+TfDjDhcAdk5wMh/xHF1u4hO2O4FFWQmKdt2nMEZOY4bHsO4j/wBThizxBqzbcR8PXvmGxJv+FRUlMtcL3xPD4nOY4bHNJB9ileLaB1tOTzbBVR7nMIbKB/aYciett+wJkOGVJNhRVV+BiIHfsCrzC9p0C2MWJU0zNXC3f9KQ4RyqzRt1alglyyeLNde2WsNh9Vkcl+Hy1VZJWzXLWF4aTsMknllvUBl/EtOCcl1RUODqu0EW+Nrg6Vw4EjJo7yrXw/D2QRNjhaGMYLNaNgCdhjkdYyclmMRqqSIOZSDV25G1ugSlCEJ1ZlNGlWBiso5YDkXN6J+i8ZsPeB6rqgqZpBdHIC2SMlrmnaCDYg9hXSdlWfKfoM5zvDaRt5APjowM3gfPaN5AyI3jrGadVDnGYbhaHA8RFNIY3nyu9iq/5pHNL1Q1bZRcbd4/PsSrm1V2W+4t0j5pHNJZzaObRZd4iR80jmks5tHNosjiJHzS24Hgxrq2Onb5N9aUj5rG+V+TR1uC01E7nPEUDS+V51WtaLm53Dr/AAtnZXFyf6Figp+nYzyWMrttuEbTwHHeSTwszTw53X5KkxfExTxFjT5j7d1KYow1oAFgBYAbgNgC9ITNpbing9JI8GxsQOOwl1uvVDrddlbE2F189YwyPDRuUz6UcosVKdRnTf3jI5247xfIZb7EKIt5X59bNg1b7LC9uCjTNGq2pHPNgkeJOkHC1iN1s9nuWfgRXejSdw96q3zTuPlGi3lNhuFxMyyvBdz15q19FdP4qwhp6D+Gy54Z7PaDxvkpYue3YFWUnx74JGNZYlxtaxIFjnvurz0exDn6aN5zJFieJaSCe8JuCVz9HjVZzFqGGncH07rsPe9inJCEJpUaFghZQhCrzTLkrZO4z0REMxuXN2RyHjl5DjxGR3jeq4rX1FG7UrYXMOwPt0XfVd5LvUV0Utc9O17S17Q5p2hwBB7QUvJTtfqNFc0eMT04ynzDuufI8Yhd863aLLb/AEhF9NverZreTLDpSSaZjSd8Zcz2MIHsSFvI9hwN+bkPUZX2/FLGkd1V03+Qw21aVVs+ORN337B+ZySnCcDrcQNqeIxxHbK+7WW6nEXd2NCuDDdA6GnN4qaLWGxzhruHWC+5HqT+ApGUgH1FJ1H8gcRaJtu5UW0N0Agw8aw+MmcLOmcM7b2sHzG+07yVKVlCcDQ0WCzkkr5XF7zcoUc08oDNQvA2tue9rmEnqGvc/VUjXh7AQQcwciEOFxZEUnDeHjkVS+Ecp89LAyFsMZEQ1OkXa2WWdjtSzxy1HmIu96WaXcmLi8yUud9re7d+Y9Y3qHN0Mqy7V5p1722Ot32VW81DDYbLeU8eD1LeI4AE6m5I1TrjnKPPWwOp3RRtEmqLguvcOBG3rCtXRGkMVHG08CfU4kj2EKGaHcmbmPEtTu2N/LiOBJz6htNmAZJuna/6pN1ncWnpdIKQeUG57lZQhCaVChCEIQhCEIQsFCEIK6soQhC4hCEIQhYQhCEIQhCEIQhcQsoQhdQv/9k="/>
          <p:cNvSpPr>
            <a:spLocks noChangeAspect="1" noChangeArrowheads="1"/>
          </p:cNvSpPr>
          <p:nvPr/>
        </p:nvSpPr>
        <p:spPr bwMode="auto">
          <a:xfrm>
            <a:off x="77788" y="-45720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5" name="AutoShape 39" descr="data:image/jpg;base64,/9j/4AAQSkZJRgABAQAAAQABAAD/2wCEAAkGBhQRDxUUEBQVFRUVGBUXFhQXFRYbFhYYFhYVGRQUFRgXGyYeGRwlGhYWIC8gJycpLiwtFSQxNTAqNScrLSkBCQoKDgwOGg8PGjAlHyQuLCwsNSksMCwsLCw1NSo1NCwpKTU0LCwpLCw1LywpKiwuLCwpLywsKSwpLCwqKSwsLP/AABEIAGQAhgMBIgACEQEDEQH/xAAcAAABBAMBAAAAAAAAAAAAAAAABAUGBwEDCAL/xABJEAABAwICBQYICwQLAQAAAAABAAIDBBEFIQYSMUFRBxMiYXGRFBcyU1SBodEWIzNCUnKTo7HB0yRzgvAVQ2Jjg5KissLi8TX/xAAbAQACAwEBAQAAAAAAAAAAAAAABAMFBgECB//EAC4RAAEDAgQEBAYDAAAAAAAAAAEAAgMEEQUSITETQVFhFCKRoRUWMlJx0Qax4f/aAAwDAQACEQMRAD8AvFCEIQhYXmWYNBLiABmSdgUOxLlNhDzHSMfUv/ux0B2v4dYXlzw3dTw08kxswXUzWVXTtIsVl8iKCAHZrEucO3d7FrFRi4z8IgPVzf8A1UfGHQpv4dJzc31VkIVeM0wxGH5emjmaNpicQ62/Ik39ifcC5QKaqdqXMUuzmpRquvwG4rrZWnRRSUM0YzWuO2qk6FgFZUqSQhCEIQhCxdCEOKYKhznwPqHSSRjVLomNNgAPky4W6bnGxsdmsG9Zc8Yl1aeU8GO/ApLHCJJGsHycGqDwdI0DVHWGDVP1iN7UITnBrajdfyrDWtsvbO3rWFtQhCEgxnGYqWF0sztVre8nc1o3k8Etc6wzVRYxipxOsLif2aAkRt3PcNrzx91utRSSZAn6GkNS/X6RutlXVz4o7WqC6Km2sgBsXjcZD/PVxT1RQxwt1Y2hoG4BIhKs8+k78zutGYhbK0Wb0Tp4Ws+F9aaefRz67nXjw4Tr4Wm3FsKhqRaRovucMnDsK88+jn0F1916bCWm7V5wTSybD5GxVjjLTk2ZPtdHwD+I/nqVlwzBzQ5pBBFwRsIO9VhUsbIwteLgjMJTyeY66Cc0MzrtN3U7jw2mO/VmR6+pSRS2OUpCvoQ9hmYNRuOvf9qykLCaNI9JI6OMOfdz3ZRxjynnq4AbSdgCbJsLlUDGOe4NaLkp3utc07WtLnEANBJ6gM1Ws+LT1JvPM5rT/VROLGAcC4dJx67jsCBhMD2lrg7MEH4yTMHidbNQccHZWgwt4+s+ia8V5T6uZz3wQA00b23Oo4+S4ObzjgcrkDLZnbO6s3RepZLRxSMuQ9usSdusSS/W69Ym/WSqpxjQdzY3eCSPLHWLoS7I22EfSI4HvVp6IxRtoYWwO1mBgAdvJ+dcHMG97grzC55ccymxKKnZE0xDn7W5908oQhNKiUS5TMYNPh7gzy5iIm8el5RH8N1A8PaIomsbuHed5708crlX+00kbjZrQ+QjuDT7Hd686IYBFXMe7nZBqODehqW2A56zCq+W75coWvoQymoRM8aE3P8AQSLwlHhSlvi3i89P3xfpI8XEXnp/uv0kcB6Pi1L39FEvCkeFKXeLiLz0/wB1+kjxcReen+6/SRwHo+LUvf0UR8KR4Upb4uIvPT/dfpI8XEXnp/uv0kcB6Pi1L39FEfCU241KWtbNGbSQuD2nfkRdWB4t4vPT98X6ShellFFSzGHnHG7Aenq36V/otA3cF4kjcwXKapKyCpk4bL+itrCsQE9PHK3ZIxruy42KsqeZ+KY1Jf5GO7b55MYbWaRsLn3J6h1BSbksqjJhTW3uWGRnZYktHcQqqpamWCQvie5jw51y02zDjcEbDnxUs0nlaTsq7DKImadjDZw0F+SsrEtCJGdKndrj6DrB3qOw+xMnhDmO1ZAWuG0OBB9qUYFyrObZtYzWGznGCx7XN93cpxDUUmIRdExyt/1N/wCTT3LobHJqwrkktXRnLUsuOv8AqhcFd1px0VxLmq3mvmVIc4DcJWC7rfWbn2svvW3E9A3Nu6mfcfQec/U7396jdGXtxGkjcC14mzB2gc27X2ZeTvXBmY4XXt7oKqF+Q8ie6txCEJ5ZVU3yzN/boTuMNvWJH3/EJ85GB8RP+8H+xq08tWH9CnnGxjnRu7HgFt/Wwj+JQChxSaAEQSyRg5nUcRc8TZVcjuFPmK3dHTmvwkQsNjfn+V0ZdF1z78KKz0mf7V3vR8KKz0mf7V3vUvjWdEh8rVH3t910FdF1z78KKz0mf7V3vR8KKz0mf7V3vR41nRHytUfe33XQV0XXPvworPSZ/tHe9HworPSZ/tHe9HjWdCufK1R97fddBXVJcq//ANI/u4/xemr4UVnpM/2jvem3Eqx8hL5nue61tZxJNhsFyoJ6gStygK1wrBZaGfjPcCLHZWxyNtP9Hvvvmfb/ACsH4gqK6aYIaaueLfFzkyRndc/KR9od0ux3UVP+TfDjDhcAdk5wMh/xHF1u4hO2O4FFWQmKdt2nMEZOY4bHsO4j/wBThizxBqzbcR8PXvmGxJv+FRUlMtcL3xPD4nOY4bHNJB9ileLaB1tOTzbBVR7nMIbKB/aYciett+wJkOGVJNhRVV+BiIHfsCrzC9p0C2MWJU0zNXC3f9KQ4RyqzRt1alglyyeLNde2WsNh9Vkcl+Hy1VZJWzXLWF4aTsMknllvUBl/EtOCcl1RUODqu0EW+Nrg6Vw4EjJo7yrXw/D2QRNjhaGMYLNaNgCdhjkdYyclmMRqqSIOZSDV25G1ugSlCEJ1ZlNGlWBiso5YDkXN6J+i8ZsPeB6rqgqZpBdHIC2SMlrmnaCDYg9hXSdlWfKfoM5zvDaRt5APjowM3gfPaN5AyI3jrGadVDnGYbhaHA8RFNIY3nyu9iq/5pHNL1Q1bZRcbd4/PsSrm1V2W+4t0j5pHNJZzaObRZd4iR80jmks5tHNosjiJHzS24Hgxrq2Onb5N9aUj5rG+V+TR1uC01E7nPEUDS+V51WtaLm53Dr/AAtnZXFyf6Figp+nYzyWMrttuEbTwHHeSTwszTw53X5KkxfExTxFjT5j7d1KYow1oAFgBYAbgNgC9ITNpbing9JI8GxsQOOwl1uvVDrddlbE2F189YwyPDRuUz6UcosVKdRnTf3jI5247xfIZb7EKIt5X59bNg1b7LC9uCjTNGq2pHPNgkeJOkHC1iN1s9nuWfgRXejSdw96q3zTuPlGi3lNhuFxMyyvBdz15q19FdP4qwhp6D+Gy54Z7PaDxvkpYue3YFWUnx74JGNZYlxtaxIFjnvurz0exDn6aN5zJFieJaSCe8JuCVz9HjVZzFqGGncH07rsPe9inJCEJpUaFghZQhCrzTLkrZO4z0REMxuXN2RyHjl5DjxGR3jeq4rX1FG7UrYXMOwPt0XfVd5LvUV0Utc9O17S17Q5p2hwBB7QUvJTtfqNFc0eMT04ynzDuufI8Yhd863aLLb/AEhF9NverZreTLDpSSaZjSd8Zcz2MIHsSFvI9hwN+bkPUZX2/FLGkd1V03+Qw21aVVs+ORN337B+ZySnCcDrcQNqeIxxHbK+7WW6nEXd2NCuDDdA6GnN4qaLWGxzhruHWC+5HqT+ApGUgH1FJ1H8gcRaJtu5UW0N0Agw8aw+MmcLOmcM7b2sHzG+07yVKVlCcDQ0WCzkkr5XF7zcoUc08oDNQvA2tue9rmEnqGvc/VUjXh7AQQcwciEOFxZEUnDeHjkVS+Ecp89LAyFsMZEQ1OkXa2WWdjtSzxy1HmIu96WaXcmLi8yUud9re7d+Y9Y3qHN0Mqy7V5p1722Ot32VW81DDYbLeU8eD1LeI4AE6m5I1TrjnKPPWwOp3RRtEmqLguvcOBG3rCtXRGkMVHG08CfU4kj2EKGaHcmbmPEtTu2N/LiOBJz6htNmAZJuna/6pN1ncWnpdIKQeUG57lZQhCaVChCEIQhCEIQsFCEIK6soQhC4hCEIQhYQhCEIQhCEIQhcQsoQhdQv/9k="/>
          <p:cNvSpPr>
            <a:spLocks noChangeAspect="1" noChangeArrowheads="1"/>
          </p:cNvSpPr>
          <p:nvPr/>
        </p:nvSpPr>
        <p:spPr bwMode="auto">
          <a:xfrm>
            <a:off x="77788" y="-45720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093054" y="1511861"/>
            <a:ext cx="2500330" cy="928694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Biological methods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332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33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6" name="Groupe 145"/>
          <p:cNvGrpSpPr>
            <a:grpSpLocks/>
          </p:cNvGrpSpPr>
          <p:nvPr/>
        </p:nvGrpSpPr>
        <p:grpSpPr bwMode="auto">
          <a:xfrm>
            <a:off x="3203874" y="3173413"/>
            <a:ext cx="2663825" cy="1295400"/>
            <a:chOff x="7020272" y="548680"/>
            <a:chExt cx="2808312" cy="144016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7020272" y="548680"/>
              <a:ext cx="2736304" cy="1440160"/>
            </a:xfrm>
            <a:prstGeom prst="roundRect">
              <a:avLst>
                <a:gd name="adj" fmla="val 10000"/>
              </a:avLst>
            </a:prstGeom>
            <a:ln w="34925">
              <a:solidFill>
                <a:schemeClr val="accent5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5" name="ZoneTexte 144"/>
            <p:cNvSpPr txBox="1"/>
            <p:nvPr/>
          </p:nvSpPr>
          <p:spPr>
            <a:xfrm>
              <a:off x="7092237" y="709285"/>
              <a:ext cx="2736347" cy="786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cs typeface="Arial" charset="0"/>
                </a:rPr>
                <a:t>Waste water treatment processes</a:t>
              </a:r>
              <a:endParaRPr lang="en-US" sz="2000" b="1" dirty="0">
                <a:cs typeface="Arial" charset="0"/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-24"/>
            <a:ext cx="9144000" cy="928670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40" name="Connecteur droit avec flèche 39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1" name="Text Box 16"/>
          <p:cNvSpPr txBox="1">
            <a:spLocks noChangeArrowheads="1"/>
          </p:cNvSpPr>
          <p:nvPr/>
        </p:nvSpPr>
        <p:spPr bwMode="auto">
          <a:xfrm>
            <a:off x="-88563" y="490538"/>
            <a:ext cx="2118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</a:rPr>
              <a:t>Introduction-Contexte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267981" y="471488"/>
            <a:ext cx="103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Dispositif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Expérimental   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4129088" y="447675"/>
            <a:ext cx="871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Démarche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de l’étude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843838" y="450850"/>
            <a:ext cx="114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Conclusion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et perspectives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143625" y="450850"/>
            <a:ext cx="966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Résultats et </a:t>
            </a:r>
          </a:p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discussions</a:t>
            </a:r>
          </a:p>
        </p:txBody>
      </p:sp>
      <p:sp>
        <p:nvSpPr>
          <p:cNvPr id="13356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57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58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42900" y="85703"/>
            <a:ext cx="457200" cy="396239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3362" name="AutoShape 5"/>
          <p:cNvSpPr>
            <a:spLocks noChangeArrowheads="1"/>
          </p:cNvSpPr>
          <p:nvPr/>
        </p:nvSpPr>
        <p:spPr bwMode="auto">
          <a:xfrm>
            <a:off x="2496581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5715008" y="2214554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Phenolic compounds are generally Non-biodegradable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3C38E-0119-4A1B-BE1E-E0F0DC720C3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6715140" y="1000108"/>
            <a:ext cx="1134470" cy="143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6500" dirty="0" smtClean="0">
                <a:solidFill>
                  <a:srgbClr val="0033CC"/>
                </a:solidFill>
                <a:sym typeface="Wingdings"/>
              </a:rPr>
              <a:t></a:t>
            </a:r>
            <a:endParaRPr lang="fr-FR" altLang="fr-FR" sz="6500" dirty="0">
              <a:solidFill>
                <a:srgbClr val="0033CC"/>
              </a:solidFill>
              <a:sym typeface="Wingdings 3" pitchFamily="18" charset="2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474094" y="3357450"/>
            <a:ext cx="2046704" cy="936104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Chemical methods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 rot="10800000">
            <a:off x="2528435" y="3828394"/>
            <a:ext cx="642942" cy="1588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5813904" y="3825708"/>
            <a:ext cx="785818" cy="1588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3" name="Ellipse 72"/>
          <p:cNvSpPr/>
          <p:nvPr/>
        </p:nvSpPr>
        <p:spPr>
          <a:xfrm>
            <a:off x="6574132" y="3300192"/>
            <a:ext cx="2195736" cy="1008112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Physical methods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571472" y="4283727"/>
            <a:ext cx="1134470" cy="143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6500" dirty="0" smtClean="0">
                <a:solidFill>
                  <a:srgbClr val="0033CC"/>
                </a:solidFill>
                <a:sym typeface="Wingdings"/>
              </a:rPr>
              <a:t></a:t>
            </a:r>
            <a:endParaRPr lang="fr-FR" altLang="fr-FR" b="1" dirty="0">
              <a:sym typeface="Wingdings 3" pitchFamily="18" charset="2"/>
            </a:endParaRP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1285852" y="4929198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cost</a:t>
            </a:r>
            <a:r>
              <a:rPr lang="fr-FR" b="1" dirty="0" smtClean="0"/>
              <a:t>, </a:t>
            </a:r>
            <a:r>
              <a:rPr lang="en-US" b="1" dirty="0" smtClean="0"/>
              <a:t>secondary waste </a:t>
            </a:r>
            <a:r>
              <a:rPr lang="fr-FR" b="1" dirty="0" smtClean="0"/>
              <a:t>…</a:t>
            </a:r>
          </a:p>
        </p:txBody>
      </p:sp>
      <p:cxnSp>
        <p:nvCxnSpPr>
          <p:cNvPr id="77" name="Connecteur droit 76"/>
          <p:cNvCxnSpPr/>
          <p:nvPr/>
        </p:nvCxnSpPr>
        <p:spPr>
          <a:xfrm rot="16200000" flipH="1">
            <a:off x="3921811" y="4928530"/>
            <a:ext cx="813702" cy="793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8" name="Ellipse 77"/>
          <p:cNvSpPr/>
          <p:nvPr/>
        </p:nvSpPr>
        <p:spPr>
          <a:xfrm>
            <a:off x="3028500" y="5357826"/>
            <a:ext cx="2672440" cy="1008112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Electrochemical methods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35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276" y="1414668"/>
            <a:ext cx="19005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planet38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362150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28596" y="2071678"/>
            <a:ext cx="38451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sz="2000" b="1" dirty="0" smtClean="0"/>
          </a:p>
          <a:p>
            <a:r>
              <a:rPr lang="en-US" sz="2000" b="1" dirty="0" smtClean="0"/>
              <a:t>Main reagent  : the electron</a:t>
            </a:r>
          </a:p>
          <a:p>
            <a:r>
              <a:rPr lang="en-US" sz="2000" b="1" dirty="0" smtClean="0"/>
              <a:t>  </a:t>
            </a:r>
          </a:p>
          <a:p>
            <a:r>
              <a:rPr lang="fr-FR" sz="2000" b="1" baseline="30000" dirty="0" smtClean="0"/>
              <a:t>-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pic>
        <p:nvPicPr>
          <p:cNvPr id="39" name="Picture 6" descr="planet38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751868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60570" y="2814576"/>
            <a:ext cx="846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/>
              <a:t> </a:t>
            </a:r>
            <a:r>
              <a:rPr lang="en-US" sz="2000" b="1" dirty="0" smtClean="0"/>
              <a:t>Complete oxidation (Mineralization) : possible</a:t>
            </a:r>
            <a:endParaRPr lang="fr-FR" sz="2000" b="1" dirty="0" smtClean="0"/>
          </a:p>
        </p:txBody>
      </p:sp>
      <p:pic>
        <p:nvPicPr>
          <p:cNvPr id="44" name="Picture 6" descr="planet38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3194564"/>
            <a:ext cx="444399" cy="5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411818" y="3228068"/>
            <a:ext cx="8189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Transformation  of organic pollutants into biodegradable products: possible</a:t>
            </a:r>
            <a:endParaRPr lang="fr-FR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0.1753 C -0.05052 -0.19357 -0.05608 -0.56267 -0.04723 -0.69195 C -0.03837 -0.821 -0.00018 -0.6124 0.00833 -0.60014 C 0.01684 -0.58788 0.00468 -0.61494 0.00399 -0.61795 " pathEditMode="relative" rAng="0" ptsTypes="aaaA">
                                      <p:cBhvr>
                                        <p:cTn id="1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1" grpId="0"/>
      <p:bldP spid="51" grpId="1"/>
      <p:bldP spid="57" grpId="0"/>
      <p:bldP spid="57" grpId="1"/>
      <p:bldP spid="66" grpId="0" animBg="1"/>
      <p:bldP spid="73" grpId="0" animBg="1"/>
      <p:bldP spid="74" grpId="0"/>
      <p:bldP spid="74" grpId="1"/>
      <p:bldP spid="76" grpId="0"/>
      <p:bldP spid="76" grpId="1"/>
      <p:bldP spid="76" grpId="2"/>
      <p:bldP spid="76" grpId="3"/>
      <p:bldP spid="38" grpId="0"/>
      <p:bldP spid="41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AutoShape 37" descr="data:image/jpg;base64,/9j/4AAQSkZJRgABAQAAAQABAAD/2wCEAAkGBhQRDxUUEBQVFRUVGBUXFhQXFRYbFhYYFhYVGRQUFRgXGyYeGRwlGhYWIC8gJycpLiwtFSQxNTAqNScrLSkBCQoKDgwOGg8PGjAlHyQuLCwsNSksMCwsLCw1NSo1NCwpKTU0LCwpLCw1LywpKiwuLCwpLywsKSwpLCwqKSwsLP/AABEIAGQAhgMBIgACEQEDEQH/xAAcAAABBAMBAAAAAAAAAAAAAAAABAUGBwEDCAL/xABJEAABAwICBQYICwQLAQAAAAABAAIDBBEFIQYSMUFRBxMiYXGRFBcyU1SBodEWIzNCUnKTo7HB0yRzgvAVQ2Jjg5KissLi8TX/xAAbAQACAwEBAQAAAAAAAAAAAAAABAMFBgECB//EAC4RAAEDAgQEBAYDAAAAAAAAAAEAAgMEEQUSITETQVFhFCKRoRUWMlJx0Qax4f/aAAwDAQACEQMRAD8AvFCEIQhYXmWYNBLiABmSdgUOxLlNhDzHSMfUv/ux0B2v4dYXlzw3dTw08kxswXUzWVXTtIsVl8iKCAHZrEucO3d7FrFRi4z8IgPVzf8A1UfGHQpv4dJzc31VkIVeM0wxGH5emjmaNpicQ62/Ik39ifcC5QKaqdqXMUuzmpRquvwG4rrZWnRRSUM0YzWuO2qk6FgFZUqSQhCEIQhCxdCEOKYKhznwPqHSSRjVLomNNgAPky4W6bnGxsdmsG9Zc8Yl1aeU8GO/ApLHCJJGsHycGqDwdI0DVHWGDVP1iN7UITnBrajdfyrDWtsvbO3rWFtQhCEgxnGYqWF0sztVre8nc1o3k8Etc6wzVRYxipxOsLif2aAkRt3PcNrzx91utRSSZAn6GkNS/X6RutlXVz4o7WqC6Km2sgBsXjcZD/PVxT1RQxwt1Y2hoG4BIhKs8+k78zutGYhbK0Wb0Tp4Ws+F9aaefRz67nXjw4Tr4Wm3FsKhqRaRovucMnDsK88+jn0F1916bCWm7V5wTSybD5GxVjjLTk2ZPtdHwD+I/nqVlwzBzQ5pBBFwRsIO9VhUsbIwteLgjMJTyeY66Cc0MzrtN3U7jw2mO/VmR6+pSRS2OUpCvoQ9hmYNRuOvf9qykLCaNI9JI6OMOfdz3ZRxjynnq4AbSdgCbJsLlUDGOe4NaLkp3utc07WtLnEANBJ6gM1Ws+LT1JvPM5rT/VROLGAcC4dJx67jsCBhMD2lrg7MEH4yTMHidbNQccHZWgwt4+s+ia8V5T6uZz3wQA00b23Oo4+S4ObzjgcrkDLZnbO6s3RepZLRxSMuQ9usSdusSS/W69Ym/WSqpxjQdzY3eCSPLHWLoS7I22EfSI4HvVp6IxRtoYWwO1mBgAdvJ+dcHMG97grzC55ccymxKKnZE0xDn7W5908oQhNKiUS5TMYNPh7gzy5iIm8el5RH8N1A8PaIomsbuHed5708crlX+00kbjZrQ+QjuDT7Hd686IYBFXMe7nZBqODehqW2A56zCq+W75coWvoQymoRM8aE3P8AQSLwlHhSlvi3i89P3xfpI8XEXnp/uv0kcB6Pi1L39FEvCkeFKXeLiLz0/wB1+kjxcReen+6/SRwHo+LUvf0UR8KR4Upb4uIvPT/dfpI8XEXnp/uv0kcB6Pi1L39FEfCU241KWtbNGbSQuD2nfkRdWB4t4vPT98X6ShellFFSzGHnHG7Aenq36V/otA3cF4kjcwXKapKyCpk4bL+itrCsQE9PHK3ZIxruy42KsqeZ+KY1Jf5GO7b55MYbWaRsLn3J6h1BSbksqjJhTW3uWGRnZYktHcQqqpamWCQvie5jw51y02zDjcEbDnxUs0nlaTsq7DKImadjDZw0F+SsrEtCJGdKndrj6DrB3qOw+xMnhDmO1ZAWuG0OBB9qUYFyrObZtYzWGznGCx7XN93cpxDUUmIRdExyt/1N/wCTT3LobHJqwrkktXRnLUsuOv8AqhcFd1px0VxLmq3mvmVIc4DcJWC7rfWbn2svvW3E9A3Nu6mfcfQec/U7396jdGXtxGkjcC14mzB2gc27X2ZeTvXBmY4XXt7oKqF+Q8ie6txCEJ5ZVU3yzN/boTuMNvWJH3/EJ85GB8RP+8H+xq08tWH9CnnGxjnRu7HgFt/Wwj+JQChxSaAEQSyRg5nUcRc8TZVcjuFPmK3dHTmvwkQsNjfn+V0ZdF1z78KKz0mf7V3vR8KKz0mf7V3vUvjWdEh8rVH3t910FdF1z78KKz0mf7V3vR8KKz0mf7V3vR41nRHytUfe33XQV0XXPvworPSZ/tHe9HworPSZ/tHe9HjWdCufK1R97fddBXVJcq//ANI/u4/xemr4UVnpM/2jvem3Eqx8hL5nue61tZxJNhsFyoJ6gStygK1wrBZaGfjPcCLHZWxyNtP9Hvvvmfb/ACsH4gqK6aYIaaueLfFzkyRndc/KR9od0ux3UVP+TfDjDhcAdk5wMh/xHF1u4hO2O4FFWQmKdt2nMEZOY4bHsO4j/wBThizxBqzbcR8PXvmGxJv+FRUlMtcL3xPD4nOY4bHNJB9ileLaB1tOTzbBVR7nMIbKB/aYciett+wJkOGVJNhRVV+BiIHfsCrzC9p0C2MWJU0zNXC3f9KQ4RyqzRt1alglyyeLNde2WsNh9Vkcl+Hy1VZJWzXLWF4aTsMknllvUBl/EtOCcl1RUODqu0EW+Nrg6Vw4EjJo7yrXw/D2QRNjhaGMYLNaNgCdhjkdYyclmMRqqSIOZSDV25G1ugSlCEJ1ZlNGlWBiso5YDkXN6J+i8ZsPeB6rqgqZpBdHIC2SMlrmnaCDYg9hXSdlWfKfoM5zvDaRt5APjowM3gfPaN5AyI3jrGadVDnGYbhaHA8RFNIY3nyu9iq/5pHNL1Q1bZRcbd4/PsSrm1V2W+4t0j5pHNJZzaObRZd4iR80jmks5tHNosjiJHzS24Hgxrq2Onb5N9aUj5rG+V+TR1uC01E7nPEUDS+V51WtaLm53Dr/AAtnZXFyf6Figp+nYzyWMrttuEbTwHHeSTwszTw53X5KkxfExTxFjT5j7d1KYow1oAFgBYAbgNgC9ITNpbing9JI8GxsQOOwl1uvVDrddlbE2F189YwyPDRuUz6UcosVKdRnTf3jI5247xfIZb7EKIt5X59bNg1b7LC9uCjTNGq2pHPNgkeJOkHC1iN1s9nuWfgRXejSdw96q3zTuPlGi3lNhuFxMyyvBdz15q19FdP4qwhp6D+Gy54Z7PaDxvkpYue3YFWUnx74JGNZYlxtaxIFjnvurz0exDn6aN5zJFieJaSCe8JuCVz9HjVZzFqGGncH07rsPe9inJCEJpUaFghZQhCrzTLkrZO4z0REMxuXN2RyHjl5DjxGR3jeq4rX1FG7UrYXMOwPt0XfVd5LvUV0Utc9O17S17Q5p2hwBB7QUvJTtfqNFc0eMT04ynzDuufI8Yhd863aLLb/AEhF9NverZreTLDpSSaZjSd8Zcz2MIHsSFvI9hwN+bkPUZX2/FLGkd1V03+Qw21aVVs+ORN337B+ZySnCcDrcQNqeIxxHbK+7WW6nEXd2NCuDDdA6GnN4qaLWGxzhruHWC+5HqT+ApGUgH1FJ1H8gcRaJtu5UW0N0Agw8aw+MmcLOmcM7b2sHzG+07yVKVlCcDQ0WCzkkr5XF7zcoUc08oDNQvA2tue9rmEnqGvc/VUjXh7AQQcwciEOFxZEUnDeHjkVS+Ecp89LAyFsMZEQ1OkXa2WWdjtSzxy1HmIu96WaXcmLi8yUud9re7d+Y9Y3qHN0Mqy7V5p1722Ot32VW81DDYbLeU8eD1LeI4AE6m5I1TrjnKPPWwOp3RRtEmqLguvcOBG3rCtXRGkMVHG08CfU4kj2EKGaHcmbmPEtTu2N/LiOBJz6htNmAZJuna/6pN1ncWnpdIKQeUG57lZQhCaVChCEIQhCEIQsFCEIK6soQhC4hCEIQhYQhCEIQhCEIQhcQsoQhdQv/9k="/>
          <p:cNvSpPr>
            <a:spLocks noChangeAspect="1" noChangeArrowheads="1"/>
          </p:cNvSpPr>
          <p:nvPr/>
        </p:nvSpPr>
        <p:spPr bwMode="auto">
          <a:xfrm>
            <a:off x="77788" y="-45720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5" name="AutoShape 39" descr="data:image/jpg;base64,/9j/4AAQSkZJRgABAQAAAQABAAD/2wCEAAkGBhQRDxUUEBQVFRUVGBUXFhQXFRYbFhYYFhYVGRQUFRgXGyYeGRwlGhYWIC8gJycpLiwtFSQxNTAqNScrLSkBCQoKDgwOGg8PGjAlHyQuLCwsNSksMCwsLCw1NSo1NCwpKTU0LCwpLCw1LywpKiwuLCwpLywsKSwpLCwqKSwsLP/AABEIAGQAhgMBIgACEQEDEQH/xAAcAAABBAMBAAAAAAAAAAAAAAAABAUGBwEDCAL/xABJEAABAwICBQYICwQLAQAAAAABAAIDBBEFIQYSMUFRBxMiYXGRFBcyU1SBodEWIzNCUnKTo7HB0yRzgvAVQ2Jjg5KissLi8TX/xAAbAQACAwEBAQAAAAAAAAAAAAAABAMFBgECB//EAC4RAAEDAgQEBAYDAAAAAAAAAAEAAgMEEQUSITETQVFhFCKRoRUWMlJx0Qax4f/aAAwDAQACEQMRAD8AvFCEIQhYXmWYNBLiABmSdgUOxLlNhDzHSMfUv/ux0B2v4dYXlzw3dTw08kxswXUzWVXTtIsVl8iKCAHZrEucO3d7FrFRi4z8IgPVzf8A1UfGHQpv4dJzc31VkIVeM0wxGH5emjmaNpicQ62/Ik39ifcC5QKaqdqXMUuzmpRquvwG4rrZWnRRSUM0YzWuO2qk6FgFZUqSQhCEIQhCxdCEOKYKhznwPqHSSRjVLomNNgAPky4W6bnGxsdmsG9Zc8Yl1aeU8GO/ApLHCJJGsHycGqDwdI0DVHWGDVP1iN7UITnBrajdfyrDWtsvbO3rWFtQhCEgxnGYqWF0sztVre8nc1o3k8Etc6wzVRYxipxOsLif2aAkRt3PcNrzx91utRSSZAn6GkNS/X6RutlXVz4o7WqC6Km2sgBsXjcZD/PVxT1RQxwt1Y2hoG4BIhKs8+k78zutGYhbK0Wb0Tp4Ws+F9aaefRz67nXjw4Tr4Wm3FsKhqRaRovucMnDsK88+jn0F1916bCWm7V5wTSybD5GxVjjLTk2ZPtdHwD+I/nqVlwzBzQ5pBBFwRsIO9VhUsbIwteLgjMJTyeY66Cc0MzrtN3U7jw2mO/VmR6+pSRS2OUpCvoQ9hmYNRuOvf9qykLCaNI9JI6OMOfdz3ZRxjynnq4AbSdgCbJsLlUDGOe4NaLkp3utc07WtLnEANBJ6gM1Ws+LT1JvPM5rT/VROLGAcC4dJx67jsCBhMD2lrg7MEH4yTMHidbNQccHZWgwt4+s+ia8V5T6uZz3wQA00b23Oo4+S4ObzjgcrkDLZnbO6s3RepZLRxSMuQ9usSdusSS/W69Ym/WSqpxjQdzY3eCSPLHWLoS7I22EfSI4HvVp6IxRtoYWwO1mBgAdvJ+dcHMG97grzC55ccymxKKnZE0xDn7W5908oQhNKiUS5TMYNPh7gzy5iIm8el5RH8N1A8PaIomsbuHed5708crlX+00kbjZrQ+QjuDT7Hd686IYBFXMe7nZBqODehqW2A56zCq+W75coWvoQymoRM8aE3P8AQSLwlHhSlvi3i89P3xfpI8XEXnp/uv0kcB6Pi1L39FEvCkeFKXeLiLz0/wB1+kjxcReen+6/SRwHo+LUvf0UR8KR4Upb4uIvPT/dfpI8XEXnp/uv0kcB6Pi1L39FEfCU241KWtbNGbSQuD2nfkRdWB4t4vPT98X6ShellFFSzGHnHG7Aenq36V/otA3cF4kjcwXKapKyCpk4bL+itrCsQE9PHK3ZIxruy42KsqeZ+KY1Jf5GO7b55MYbWaRsLn3J6h1BSbksqjJhTW3uWGRnZYktHcQqqpamWCQvie5jw51y02zDjcEbDnxUs0nlaTsq7DKImadjDZw0F+SsrEtCJGdKndrj6DrB3qOw+xMnhDmO1ZAWuG0OBB9qUYFyrObZtYzWGznGCx7XN93cpxDUUmIRdExyt/1N/wCTT3LobHJqwrkktXRnLUsuOv8AqhcFd1px0VxLmq3mvmVIc4DcJWC7rfWbn2svvW3E9A3Nu6mfcfQec/U7396jdGXtxGkjcC14mzB2gc27X2ZeTvXBmY4XXt7oKqF+Q8ie6txCEJ5ZVU3yzN/boTuMNvWJH3/EJ85GB8RP+8H+xq08tWH9CnnGxjnRu7HgFt/Wwj+JQChxSaAEQSyRg5nUcRc8TZVcjuFPmK3dHTmvwkQsNjfn+V0ZdF1z78KKz0mf7V3vR8KKz0mf7V3vUvjWdEh8rVH3t910FdF1z78KKz0mf7V3vR8KKz0mf7V3vR41nRHytUfe33XQV0XXPvworPSZ/tHe9HworPSZ/tHe9HjWdCufK1R97fddBXVJcq//ANI/u4/xemr4UVnpM/2jvem3Eqx8hL5nue61tZxJNhsFyoJ6gStygK1wrBZaGfjPcCLHZWxyNtP9Hvvvmfb/ACsH4gqK6aYIaaueLfFzkyRndc/KR9od0ux3UVP+TfDjDhcAdk5wMh/xHF1u4hO2O4FFWQmKdt2nMEZOY4bHsO4j/wBThizxBqzbcR8PXvmGxJv+FRUlMtcL3xPD4nOY4bHNJB9ileLaB1tOTzbBVR7nMIbKB/aYciett+wJkOGVJNhRVV+BiIHfsCrzC9p0C2MWJU0zNXC3f9KQ4RyqzRt1alglyyeLNde2WsNh9Vkcl+Hy1VZJWzXLWF4aTsMknllvUBl/EtOCcl1RUODqu0EW+Nrg6Vw4EjJo7yrXw/D2QRNjhaGMYLNaNgCdhjkdYyclmMRqqSIOZSDV25G1ugSlCEJ1ZlNGlWBiso5YDkXN6J+i8ZsPeB6rqgqZpBdHIC2SMlrmnaCDYg9hXSdlWfKfoM5zvDaRt5APjowM3gfPaN5AyI3jrGadVDnGYbhaHA8RFNIY3nyu9iq/5pHNL1Q1bZRcbd4/PsSrm1V2W+4t0j5pHNJZzaObRZd4iR80jmks5tHNosjiJHzS24Hgxrq2Onb5N9aUj5rG+V+TR1uC01E7nPEUDS+V51WtaLm53Dr/AAtnZXFyf6Figp+nYzyWMrttuEbTwHHeSTwszTw53X5KkxfExTxFjT5j7d1KYow1oAFgBYAbgNgC9ITNpbing9JI8GxsQOOwl1uvVDrddlbE2F189YwyPDRuUz6UcosVKdRnTf3jI5247xfIZb7EKIt5X59bNg1b7LC9uCjTNGq2pHPNgkeJOkHC1iN1s9nuWfgRXejSdw96q3zTuPlGi3lNhuFxMyyvBdz15q19FdP4qwhp6D+Gy54Z7PaDxvkpYue3YFWUnx74JGNZYlxtaxIFjnvurz0exDn6aN5zJFieJaSCe8JuCVz9HjVZzFqGGncH07rsPe9inJCEJpUaFghZQhCrzTLkrZO4z0REMxuXN2RyHjl5DjxGR3jeq4rX1FG7UrYXMOwPt0XfVd5LvUV0Utc9O17S17Q5p2hwBB7QUvJTtfqNFc0eMT04ynzDuufI8Yhd863aLLb/AEhF9NverZreTLDpSSaZjSd8Zcz2MIHsSFvI9hwN+bkPUZX2/FLGkd1V03+Qw21aVVs+ORN337B+ZySnCcDrcQNqeIxxHbK+7WW6nEXd2NCuDDdA6GnN4qaLWGxzhruHWC+5HqT+ApGUgH1FJ1H8gcRaJtu5UW0N0Agw8aw+MmcLOmcM7b2sHzG+07yVKVlCcDQ0WCzkkr5XF7zcoUc08oDNQvA2tue9rmEnqGvc/VUjXh7AQQcwciEOFxZEUnDeHjkVS+Ecp89LAyFsMZEQ1OkXa2WWdjtSzxy1HmIu96WaXcmLi8yUud9re7d+Y9Y3qHN0Mqy7V5p1722Ot32VW81DDYbLeU8eD1LeI4AE6m5I1TrjnKPPWwOp3RRtEmqLguvcOBG3rCtXRGkMVHG08CfU4kj2EKGaHcmbmPEtTu2N/LiOBJz6htNmAZJuna/6pN1ncWnpdIKQeUG57lZQhCaVChCEIQhCEIQsFCEIK6soQhC4hCEIQhYQhCEIQhCEIQhcQsoQhdQv/9k="/>
          <p:cNvSpPr>
            <a:spLocks noChangeAspect="1" noChangeArrowheads="1"/>
          </p:cNvSpPr>
          <p:nvPr/>
        </p:nvSpPr>
        <p:spPr bwMode="auto">
          <a:xfrm>
            <a:off x="77788" y="-45720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33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-24"/>
            <a:ext cx="9144000" cy="928670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40" name="Connecteur droit avec flèche 39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1" name="Text Box 16"/>
          <p:cNvSpPr txBox="1">
            <a:spLocks noChangeArrowheads="1"/>
          </p:cNvSpPr>
          <p:nvPr/>
        </p:nvSpPr>
        <p:spPr bwMode="auto">
          <a:xfrm>
            <a:off x="-88563" y="490538"/>
            <a:ext cx="2118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</a:rPr>
              <a:t>Introduction-Contexte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267981" y="471488"/>
            <a:ext cx="103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Dispositif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Expérimental   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4129088" y="447675"/>
            <a:ext cx="871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Démarche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de l’étude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843838" y="450850"/>
            <a:ext cx="114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Conclusion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et perspectives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143625" y="450850"/>
            <a:ext cx="966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Résultats et </a:t>
            </a:r>
          </a:p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discussions</a:t>
            </a:r>
          </a:p>
        </p:txBody>
      </p:sp>
      <p:sp>
        <p:nvSpPr>
          <p:cNvPr id="13356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57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58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42900" y="85703"/>
            <a:ext cx="457200" cy="396239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3362" name="AutoShape 5"/>
          <p:cNvSpPr>
            <a:spLocks noChangeArrowheads="1"/>
          </p:cNvSpPr>
          <p:nvPr/>
        </p:nvSpPr>
        <p:spPr bwMode="auto">
          <a:xfrm>
            <a:off x="2496581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3C38E-0119-4A1B-BE1E-E0F0DC720C3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8" name="Ellipse 77"/>
          <p:cNvSpPr/>
          <p:nvPr/>
        </p:nvSpPr>
        <p:spPr>
          <a:xfrm>
            <a:off x="3028500" y="1158372"/>
            <a:ext cx="2672440" cy="1008112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Electrochemical methods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14282" y="2179419"/>
            <a:ext cx="5929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Degradation of organic compounds</a:t>
            </a:r>
            <a:r>
              <a:rPr lang="fr-FR" sz="2400" b="1" dirty="0" smtClean="0">
                <a:solidFill>
                  <a:srgbClr val="0000CC"/>
                </a:solidFill>
                <a:cs typeface="Times New Roman" pitchFamily="18" charset="0"/>
              </a:rPr>
              <a:t>(R)</a:t>
            </a:r>
            <a:endParaRPr lang="fr-FR" sz="2400" dirty="0"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745" y="3111956"/>
            <a:ext cx="583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825" y="2727326"/>
            <a:ext cx="368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ZoneTexte 61"/>
          <p:cNvSpPr txBox="1"/>
          <p:nvPr/>
        </p:nvSpPr>
        <p:spPr>
          <a:xfrm>
            <a:off x="257824" y="3722993"/>
            <a:ext cx="5929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Anode material</a:t>
            </a:r>
            <a:endParaRPr lang="fr-FR" sz="2400" dirty="0">
              <a:cs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214282" y="4099838"/>
            <a:ext cx="7927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SzPct val="85000"/>
            </a:pPr>
            <a:r>
              <a:rPr lang="en-US" sz="2000" b="1" dirty="0" smtClean="0">
                <a:cs typeface="Times New Roman" pitchFamily="18" charset="0"/>
              </a:rPr>
              <a:t>Choice of the anode material: high oxygen </a:t>
            </a:r>
            <a:r>
              <a:rPr lang="en-US" sz="2000" b="1" dirty="0" err="1" smtClean="0">
                <a:cs typeface="Times New Roman" pitchFamily="18" charset="0"/>
              </a:rPr>
              <a:t>overpotential</a:t>
            </a:r>
            <a:r>
              <a:rPr lang="fr-FR" sz="2000" b="1" dirty="0" smtClean="0">
                <a:cs typeface="Times New Roman" pitchFamily="18" charset="0"/>
              </a:rPr>
              <a:t>      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/>
        </p:nvGraphicFramePr>
        <p:xfrm>
          <a:off x="1071538" y="4574822"/>
          <a:ext cx="6072230" cy="205324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28760"/>
                <a:gridCol w="1000132"/>
                <a:gridCol w="1214446"/>
                <a:gridCol w="1214446"/>
                <a:gridCol w="1214446"/>
              </a:tblGrid>
              <a:tr h="672108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overvoltage for different anode materials</a:t>
                      </a:r>
                      <a:endParaRPr lang="fr-F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 m-2 in sulfuric acid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/>
                        <a:t>Anode material</a:t>
                      </a:r>
                      <a:endParaRPr lang="en-US" sz="16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Pt 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PbO</a:t>
                      </a:r>
                      <a:r>
                        <a:rPr lang="fr-FR" sz="1600" b="1" baseline="-25000" dirty="0"/>
                        <a:t>2</a:t>
                      </a:r>
                      <a:r>
                        <a:rPr lang="fr-FR" sz="1600" b="1" dirty="0"/>
                        <a:t> 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SnO</a:t>
                      </a:r>
                      <a:r>
                        <a:rPr lang="fr-FR" sz="1600" b="1" baseline="-25000" dirty="0"/>
                        <a:t>2</a:t>
                      </a:r>
                      <a:r>
                        <a:rPr lang="fr-FR" sz="1600" b="1" dirty="0"/>
                        <a:t> 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/>
                        <a:t>BDD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/>
                        <a:t>Overpotential</a:t>
                      </a:r>
                      <a:r>
                        <a:rPr lang="fr-FR" sz="1600" b="1" dirty="0" smtClean="0"/>
                        <a:t> </a:t>
                      </a:r>
                      <a:r>
                        <a:rPr lang="fr-FR" sz="1600" b="1" dirty="0"/>
                        <a:t>(V)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0,27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0,50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0,67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/>
                        <a:t>1,27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5929322" y="5334660"/>
            <a:ext cx="1223963" cy="124224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598512" y="4488428"/>
            <a:ext cx="568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SzPct val="85000"/>
            </a:pPr>
            <a:r>
              <a:rPr lang="en-US" b="1" dirty="0" smtClean="0">
                <a:cs typeface="Times New Roman" pitchFamily="18" charset="0"/>
              </a:rPr>
              <a:t>Competing Reactions:    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Groupe 83"/>
          <p:cNvGrpSpPr/>
          <p:nvPr/>
        </p:nvGrpSpPr>
        <p:grpSpPr>
          <a:xfrm>
            <a:off x="3527468" y="4400996"/>
            <a:ext cx="2762250" cy="659412"/>
            <a:chOff x="5881716" y="5412794"/>
            <a:chExt cx="2762250" cy="659412"/>
          </a:xfrm>
        </p:grpSpPr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6887346" y="5412794"/>
              <a:ext cx="4968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buSzPct val="85000"/>
              </a:pPr>
              <a:r>
                <a:rPr lang="fr-FR" sz="2000" b="1" dirty="0">
                  <a:cs typeface="Times New Roman" pitchFamily="18" charset="0"/>
                  <a:sym typeface="Wingdings 3" pitchFamily="18" charset="2"/>
                </a:rPr>
                <a:t></a:t>
              </a:r>
              <a:endParaRPr lang="fr-F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1716" y="5519756"/>
              <a:ext cx="2762250" cy="552450"/>
            </a:xfrm>
            <a:prstGeom prst="rect">
              <a:avLst/>
            </a:prstGeom>
            <a:noFill/>
          </p:spPr>
        </p:pic>
      </p:grp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3214" y="5674870"/>
            <a:ext cx="2514600" cy="3048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5088852"/>
            <a:ext cx="2047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62" grpId="0" animBg="1"/>
      <p:bldP spid="62" grpId="1" animBg="1"/>
      <p:bldP spid="63" grpId="0"/>
      <p:bldP spid="63" grpId="1"/>
      <p:bldP spid="65" grpId="0" animBg="1"/>
      <p:bldP spid="65" grpId="1" animBg="1"/>
      <p:bldP spid="65" grpId="2" animBg="1"/>
      <p:bldP spid="67" grpId="0"/>
      <p:bldP spid="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AutoShape 37" descr="data:image/jpg;base64,/9j/4AAQSkZJRgABAQAAAQABAAD/2wCEAAkGBhQRDxUUEBQVFRUVGBUXFhQXFRYbFhYYFhYVGRQUFRgXGyYeGRwlGhYWIC8gJycpLiwtFSQxNTAqNScrLSkBCQoKDgwOGg8PGjAlHyQuLCwsNSksMCwsLCw1NSo1NCwpKTU0LCwpLCw1LywpKiwuLCwpLywsKSwpLCwqKSwsLP/AABEIAGQAhgMBIgACEQEDEQH/xAAcAAABBAMBAAAAAAAAAAAAAAAABAUGBwEDCAL/xABJEAABAwICBQYICwQLAQAAAAABAAIDBBEFIQYSMUFRBxMiYXGRFBcyU1SBodEWIzNCUnKTo7HB0yRzgvAVQ2Jjg5KissLi8TX/xAAbAQACAwEBAQAAAAAAAAAAAAAABAMFBgECB//EAC4RAAEDAgQEBAYDAAAAAAAAAAEAAgMEEQUSITETQVFhFCKRoRUWMlJx0Qax4f/aAAwDAQACEQMRAD8AvFCEIQhYXmWYNBLiABmSdgUOxLlNhDzHSMfUv/ux0B2v4dYXlzw3dTw08kxswXUzWVXTtIsVl8iKCAHZrEucO3d7FrFRi4z8IgPVzf8A1UfGHQpv4dJzc31VkIVeM0wxGH5emjmaNpicQ62/Ik39ifcC5QKaqdqXMUuzmpRquvwG4rrZWnRRSUM0YzWuO2qk6FgFZUqSQhCEIQhCxdCEOKYKhznwPqHSSRjVLomNNgAPky4W6bnGxsdmsG9Zc8Yl1aeU8GO/ApLHCJJGsHycGqDwdI0DVHWGDVP1iN7UITnBrajdfyrDWtsvbO3rWFtQhCEgxnGYqWF0sztVre8nc1o3k8Etc6wzVRYxipxOsLif2aAkRt3PcNrzx91utRSSZAn6GkNS/X6RutlXVz4o7WqC6Km2sgBsXjcZD/PVxT1RQxwt1Y2hoG4BIhKs8+k78zutGYhbK0Wb0Tp4Ws+F9aaefRz67nXjw4Tr4Wm3FsKhqRaRovucMnDsK88+jn0F1916bCWm7V5wTSybD5GxVjjLTk2ZPtdHwD+I/nqVlwzBzQ5pBBFwRsIO9VhUsbIwteLgjMJTyeY66Cc0MzrtN3U7jw2mO/VmR6+pSRS2OUpCvoQ9hmYNRuOvf9qykLCaNI9JI6OMOfdz3ZRxjynnq4AbSdgCbJsLlUDGOe4NaLkp3utc07WtLnEANBJ6gM1Ws+LT1JvPM5rT/VROLGAcC4dJx67jsCBhMD2lrg7MEH4yTMHidbNQccHZWgwt4+s+ia8V5T6uZz3wQA00b23Oo4+S4ObzjgcrkDLZnbO6s3RepZLRxSMuQ9usSdusSS/W69Ym/WSqpxjQdzY3eCSPLHWLoS7I22EfSI4HvVp6IxRtoYWwO1mBgAdvJ+dcHMG97grzC55ccymxKKnZE0xDn7W5908oQhNKiUS5TMYNPh7gzy5iIm8el5RH8N1A8PaIomsbuHed5708crlX+00kbjZrQ+QjuDT7Hd686IYBFXMe7nZBqODehqW2A56zCq+W75coWvoQymoRM8aE3P8AQSLwlHhSlvi3i89P3xfpI8XEXnp/uv0kcB6Pi1L39FEvCkeFKXeLiLz0/wB1+kjxcReen+6/SRwHo+LUvf0UR8KR4Upb4uIvPT/dfpI8XEXnp/uv0kcB6Pi1L39FEfCU241KWtbNGbSQuD2nfkRdWB4t4vPT98X6ShellFFSzGHnHG7Aenq36V/otA3cF4kjcwXKapKyCpk4bL+itrCsQE9PHK3ZIxruy42KsqeZ+KY1Jf5GO7b55MYbWaRsLn3J6h1BSbksqjJhTW3uWGRnZYktHcQqqpamWCQvie5jw51y02zDjcEbDnxUs0nlaTsq7DKImadjDZw0F+SsrEtCJGdKndrj6DrB3qOw+xMnhDmO1ZAWuG0OBB9qUYFyrObZtYzWGznGCx7XN93cpxDUUmIRdExyt/1N/wCTT3LobHJqwrkktXRnLUsuOv8AqhcFd1px0VxLmq3mvmVIc4DcJWC7rfWbn2svvW3E9A3Nu6mfcfQec/U7396jdGXtxGkjcC14mzB2gc27X2ZeTvXBmY4XXt7oKqF+Q8ie6txCEJ5ZVU3yzN/boTuMNvWJH3/EJ85GB8RP+8H+xq08tWH9CnnGxjnRu7HgFt/Wwj+JQChxSaAEQSyRg5nUcRc8TZVcjuFPmK3dHTmvwkQsNjfn+V0ZdF1z78KKz0mf7V3vR8KKz0mf7V3vUvjWdEh8rVH3t910FdF1z78KKz0mf7V3vR8KKz0mf7V3vR41nRHytUfe33XQV0XXPvworPSZ/tHe9HworPSZ/tHe9HjWdCufK1R97fddBXVJcq//ANI/u4/xemr4UVnpM/2jvem3Eqx8hL5nue61tZxJNhsFyoJ6gStygK1wrBZaGfjPcCLHZWxyNtP9Hvvvmfb/ACsH4gqK6aYIaaueLfFzkyRndc/KR9od0ux3UVP+TfDjDhcAdk5wMh/xHF1u4hO2O4FFWQmKdt2nMEZOY4bHsO4j/wBThizxBqzbcR8PXvmGxJv+FRUlMtcL3xPD4nOY4bHNJB9ileLaB1tOTzbBVR7nMIbKB/aYciett+wJkOGVJNhRVV+BiIHfsCrzC9p0C2MWJU0zNXC3f9KQ4RyqzRt1alglyyeLNde2WsNh9Vkcl+Hy1VZJWzXLWF4aTsMknllvUBl/EtOCcl1RUODqu0EW+Nrg6Vw4EjJo7yrXw/D2QRNjhaGMYLNaNgCdhjkdYyclmMRqqSIOZSDV25G1ugSlCEJ1ZlNGlWBiso5YDkXN6J+i8ZsPeB6rqgqZpBdHIC2SMlrmnaCDYg9hXSdlWfKfoM5zvDaRt5APjowM3gfPaN5AyI3jrGadVDnGYbhaHA8RFNIY3nyu9iq/5pHNL1Q1bZRcbd4/PsSrm1V2W+4t0j5pHNJZzaObRZd4iR80jmks5tHNosjiJHzS24Hgxrq2Onb5N9aUj5rG+V+TR1uC01E7nPEUDS+V51WtaLm53Dr/AAtnZXFyf6Figp+nYzyWMrttuEbTwHHeSTwszTw53X5KkxfExTxFjT5j7d1KYow1oAFgBYAbgNgC9ITNpbing9JI8GxsQOOwl1uvVDrddlbE2F189YwyPDRuUz6UcosVKdRnTf3jI5247xfIZb7EKIt5X59bNg1b7LC9uCjTNGq2pHPNgkeJOkHC1iN1s9nuWfgRXejSdw96q3zTuPlGi3lNhuFxMyyvBdz15q19FdP4qwhp6D+Gy54Z7PaDxvkpYue3YFWUnx74JGNZYlxtaxIFjnvurz0exDn6aN5zJFieJaSCe8JuCVz9HjVZzFqGGncH07rsPe9inJCEJpUaFghZQhCrzTLkrZO4z0REMxuXN2RyHjl5DjxGR3jeq4rX1FG7UrYXMOwPt0XfVd5LvUV0Utc9O17S17Q5p2hwBB7QUvJTtfqNFc0eMT04ynzDuufI8Yhd863aLLb/AEhF9NverZreTLDpSSaZjSd8Zcz2MIHsSFvI9hwN+bkPUZX2/FLGkd1V03+Qw21aVVs+ORN337B+ZySnCcDrcQNqeIxxHbK+7WW6nEXd2NCuDDdA6GnN4qaLWGxzhruHWC+5HqT+ApGUgH1FJ1H8gcRaJtu5UW0N0Agw8aw+MmcLOmcM7b2sHzG+07yVKVlCcDQ0WCzkkr5XF7zcoUc08oDNQvA2tue9rmEnqGvc/VUjXh7AQQcwciEOFxZEUnDeHjkVS+Ecp89LAyFsMZEQ1OkXa2WWdjtSzxy1HmIu96WaXcmLi8yUud9re7d+Y9Y3qHN0Mqy7V5p1722Ot32VW81DDYbLeU8eD1LeI4AE6m5I1TrjnKPPWwOp3RRtEmqLguvcOBG3rCtXRGkMVHG08CfU4kj2EKGaHcmbmPEtTu2N/LiOBJz6htNmAZJuna/6pN1ncWnpdIKQeUG57lZQhCaVChCEIQhCEIQsFCEIK6soQhC4hCEIQhYQhCEIQhCEIQhcQsoQhdQv/9k="/>
          <p:cNvSpPr>
            <a:spLocks noChangeAspect="1" noChangeArrowheads="1"/>
          </p:cNvSpPr>
          <p:nvPr/>
        </p:nvSpPr>
        <p:spPr bwMode="auto">
          <a:xfrm>
            <a:off x="77788" y="-45720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5" name="AutoShape 39" descr="data:image/jpg;base64,/9j/4AAQSkZJRgABAQAAAQABAAD/2wCEAAkGBhQRDxUUEBQVFRUVGBUXFhQXFRYbFhYYFhYVGRQUFRgXGyYeGRwlGhYWIC8gJycpLiwtFSQxNTAqNScrLSkBCQoKDgwOGg8PGjAlHyQuLCwsNSksMCwsLCw1NSo1NCwpKTU0LCwpLCw1LywpKiwuLCwpLywsKSwpLCwqKSwsLP/AABEIAGQAhgMBIgACEQEDEQH/xAAcAAABBAMBAAAAAAAAAAAAAAAABAUGBwEDCAL/xABJEAABAwICBQYICwQLAQAAAAABAAIDBBEFIQYSMUFRBxMiYXGRFBcyU1SBodEWIzNCUnKTo7HB0yRzgvAVQ2Jjg5KissLi8TX/xAAbAQACAwEBAQAAAAAAAAAAAAAABAMFBgECB//EAC4RAAEDAgQEBAYDAAAAAAAAAAEAAgMEEQUSITETQVFhFCKRoRUWMlJx0Qax4f/aAAwDAQACEQMRAD8AvFCEIQhYXmWYNBLiABmSdgUOxLlNhDzHSMfUv/ux0B2v4dYXlzw3dTw08kxswXUzWVXTtIsVl8iKCAHZrEucO3d7FrFRi4z8IgPVzf8A1UfGHQpv4dJzc31VkIVeM0wxGH5emjmaNpicQ62/Ik39ifcC5QKaqdqXMUuzmpRquvwG4rrZWnRRSUM0YzWuO2qk6FgFZUqSQhCEIQhCxdCEOKYKhznwPqHSSRjVLomNNgAPky4W6bnGxsdmsG9Zc8Yl1aeU8GO/ApLHCJJGsHycGqDwdI0DVHWGDVP1iN7UITnBrajdfyrDWtsvbO3rWFtQhCEgxnGYqWF0sztVre8nc1o3k8Etc6wzVRYxipxOsLif2aAkRt3PcNrzx91utRSSZAn6GkNS/X6RutlXVz4o7WqC6Km2sgBsXjcZD/PVxT1RQxwt1Y2hoG4BIhKs8+k78zutGYhbK0Wb0Tp4Ws+F9aaefRz67nXjw4Tr4Wm3FsKhqRaRovucMnDsK88+jn0F1916bCWm7V5wTSybD5GxVjjLTk2ZPtdHwD+I/nqVlwzBzQ5pBBFwRsIO9VhUsbIwteLgjMJTyeY66Cc0MzrtN3U7jw2mO/VmR6+pSRS2OUpCvoQ9hmYNRuOvf9qykLCaNI9JI6OMOfdz3ZRxjynnq4AbSdgCbJsLlUDGOe4NaLkp3utc07WtLnEANBJ6gM1Ws+LT1JvPM5rT/VROLGAcC4dJx67jsCBhMD2lrg7MEH4yTMHidbNQccHZWgwt4+s+ia8V5T6uZz3wQA00b23Oo4+S4ObzjgcrkDLZnbO6s3RepZLRxSMuQ9usSdusSS/W69Ym/WSqpxjQdzY3eCSPLHWLoS7I22EfSI4HvVp6IxRtoYWwO1mBgAdvJ+dcHMG97grzC55ccymxKKnZE0xDn7W5908oQhNKiUS5TMYNPh7gzy5iIm8el5RH8N1A8PaIomsbuHed5708crlX+00kbjZrQ+QjuDT7Hd686IYBFXMe7nZBqODehqW2A56zCq+W75coWvoQymoRM8aE3P8AQSLwlHhSlvi3i89P3xfpI8XEXnp/uv0kcB6Pi1L39FEvCkeFKXeLiLz0/wB1+kjxcReen+6/SRwHo+LUvf0UR8KR4Upb4uIvPT/dfpI8XEXnp/uv0kcB6Pi1L39FEfCU241KWtbNGbSQuD2nfkRdWB4t4vPT98X6ShellFFSzGHnHG7Aenq36V/otA3cF4kjcwXKapKyCpk4bL+itrCsQE9PHK3ZIxruy42KsqeZ+KY1Jf5GO7b55MYbWaRsLn3J6h1BSbksqjJhTW3uWGRnZYktHcQqqpamWCQvie5jw51y02zDjcEbDnxUs0nlaTsq7DKImadjDZw0F+SsrEtCJGdKndrj6DrB3qOw+xMnhDmO1ZAWuG0OBB9qUYFyrObZtYzWGznGCx7XN93cpxDUUmIRdExyt/1N/wCTT3LobHJqwrkktXRnLUsuOv8AqhcFd1px0VxLmq3mvmVIc4DcJWC7rfWbn2svvW3E9A3Nu6mfcfQec/U7396jdGXtxGkjcC14mzB2gc27X2ZeTvXBmY4XXt7oKqF+Q8ie6txCEJ5ZVU3yzN/boTuMNvWJH3/EJ85GB8RP+8H+xq08tWH9CnnGxjnRu7HgFt/Wwj+JQChxSaAEQSyRg5nUcRc8TZVcjuFPmK3dHTmvwkQsNjfn+V0ZdF1z78KKz0mf7V3vR8KKz0mf7V3vUvjWdEh8rVH3t910FdF1z78KKz0mf7V3vR8KKz0mf7V3vR41nRHytUfe33XQV0XXPvworPSZ/tHe9HworPSZ/tHe9HjWdCufK1R97fddBXVJcq//ANI/u4/xemr4UVnpM/2jvem3Eqx8hL5nue61tZxJNhsFyoJ6gStygK1wrBZaGfjPcCLHZWxyNtP9Hvvvmfb/ACsH4gqK6aYIaaueLfFzkyRndc/KR9od0ux3UVP+TfDjDhcAdk5wMh/xHF1u4hO2O4FFWQmKdt2nMEZOY4bHsO4j/wBThizxBqzbcR8PXvmGxJv+FRUlMtcL3xPD4nOY4bHNJB9ileLaB1tOTzbBVR7nMIbKB/aYciett+wJkOGVJNhRVV+BiIHfsCrzC9p0C2MWJU0zNXC3f9KQ4RyqzRt1alglyyeLNde2WsNh9Vkcl+Hy1VZJWzXLWF4aTsMknllvUBl/EtOCcl1RUODqu0EW+Nrg6Vw4EjJo7yrXw/D2QRNjhaGMYLNaNgCdhjkdYyclmMRqqSIOZSDV25G1ugSlCEJ1ZlNGlWBiso5YDkXN6J+i8ZsPeB6rqgqZpBdHIC2SMlrmnaCDYg9hXSdlWfKfoM5zvDaRt5APjowM3gfPaN5AyI3jrGadVDnGYbhaHA8RFNIY3nyu9iq/5pHNL1Q1bZRcbd4/PsSrm1V2W+4t0j5pHNJZzaObRZd4iR80jmks5tHNosjiJHzS24Hgxrq2Onb5N9aUj5rG+V+TR1uC01E7nPEUDS+V51WtaLm53Dr/AAtnZXFyf6Figp+nYzyWMrttuEbTwHHeSTwszTw53X5KkxfExTxFjT5j7d1KYow1oAFgBYAbgNgC9ITNpbing9JI8GxsQOOwl1uvVDrddlbE2F189YwyPDRuUz6UcosVKdRnTf3jI5247xfIZb7EKIt5X59bNg1b7LC9uCjTNGq2pHPNgkeJOkHC1iN1s9nuWfgRXejSdw96q3zTuPlGi3lNhuFxMyyvBdz15q19FdP4qwhp6D+Gy54Z7PaDxvkpYue3YFWUnx74JGNZYlxtaxIFjnvurz0exDn6aN5zJFieJaSCe8JuCVz9HjVZzFqGGncH07rsPe9inJCEJpUaFghZQhCrzTLkrZO4z0REMxuXN2RyHjl5DjxGR3jeq4rX1FG7UrYXMOwPt0XfVd5LvUV0Utc9O17S17Q5p2hwBB7QUvJTtfqNFc0eMT04ynzDuufI8Yhd863aLLb/AEhF9NverZreTLDpSSaZjSd8Zcz2MIHsSFvI9hwN+bkPUZX2/FLGkd1V03+Qw21aVVs+ORN337B+ZySnCcDrcQNqeIxxHbK+7WW6nEXd2NCuDDdA6GnN4qaLWGxzhruHWC+5HqT+ApGUgH1FJ1H8gcRaJtu5UW0N0Agw8aw+MmcLOmcM7b2sHzG+07yVKVlCcDQ0WCzkkr5XF7zcoUc08oDNQvA2tue9rmEnqGvc/VUjXh7AQQcwciEOFxZEUnDeHjkVS+Ecp89LAyFsMZEQ1OkXa2WWdjtSzxy1HmIu96WaXcmLi8yUud9re7d+Y9Y3qHN0Mqy7V5p1722Ot32VW81DDYbLeU8eD1LeI4AE6m5I1TrjnKPPWwOp3RRtEmqLguvcOBG3rCtXRGkMVHG08CfU4kj2EKGaHcmbmPEtTu2N/LiOBJz6htNmAZJuna/6pN1ncWnpdIKQeUG57lZQhCaVChCEIQhCEIQsFCEIK6soQhC4hCEIQhYQhCEIQhCEIQhcQsoQhdQv/9k="/>
          <p:cNvSpPr>
            <a:spLocks noChangeAspect="1" noChangeArrowheads="1"/>
          </p:cNvSpPr>
          <p:nvPr/>
        </p:nvSpPr>
        <p:spPr bwMode="auto">
          <a:xfrm>
            <a:off x="77788" y="-45720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33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-24"/>
            <a:ext cx="9144000" cy="928670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40" name="Connecteur droit avec flèche 39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1" name="Text Box 16"/>
          <p:cNvSpPr txBox="1">
            <a:spLocks noChangeArrowheads="1"/>
          </p:cNvSpPr>
          <p:nvPr/>
        </p:nvSpPr>
        <p:spPr bwMode="auto">
          <a:xfrm>
            <a:off x="-88563" y="490538"/>
            <a:ext cx="2118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</a:rPr>
              <a:t>Introduction-Contexte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267981" y="471488"/>
            <a:ext cx="103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Dispositif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Expérimental   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4129088" y="447675"/>
            <a:ext cx="871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Démarche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de l’étude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843838" y="450850"/>
            <a:ext cx="114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Conclusion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et perspectives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143625" y="450850"/>
            <a:ext cx="966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Résultats et </a:t>
            </a:r>
          </a:p>
          <a:p>
            <a:pPr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discussions</a:t>
            </a:r>
          </a:p>
        </p:txBody>
      </p:sp>
      <p:sp>
        <p:nvSpPr>
          <p:cNvPr id="13356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57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58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42900" y="85703"/>
            <a:ext cx="457200" cy="396239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3362" name="AutoShape 5"/>
          <p:cNvSpPr>
            <a:spLocks noChangeArrowheads="1"/>
          </p:cNvSpPr>
          <p:nvPr/>
        </p:nvSpPr>
        <p:spPr bwMode="auto">
          <a:xfrm>
            <a:off x="2496581" y="42863"/>
            <a:ext cx="457200" cy="396875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3C38E-0119-4A1B-BE1E-E0F0DC720C3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8" name="Ellipse 77"/>
          <p:cNvSpPr/>
          <p:nvPr/>
        </p:nvSpPr>
        <p:spPr>
          <a:xfrm>
            <a:off x="3028500" y="1158372"/>
            <a:ext cx="2672440" cy="1008112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Electrochemical methods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804246" y="183313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/>
          </a:p>
          <a:p>
            <a:r>
              <a:rPr lang="en-US" sz="2400" b="1" dirty="0" smtClean="0"/>
              <a:t>Low current efficiency for the treatment of dilute solutions</a:t>
            </a:r>
          </a:p>
          <a:p>
            <a:endParaRPr lang="fr-FR" sz="2400" b="1" dirty="0" smtClean="0"/>
          </a:p>
          <a:p>
            <a:endParaRPr lang="fr-FR" sz="2400" dirty="0"/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123246" y="1614914"/>
            <a:ext cx="1134470" cy="143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6500" dirty="0" smtClean="0">
                <a:solidFill>
                  <a:srgbClr val="0033CC"/>
                </a:solidFill>
                <a:sym typeface="Wingdings"/>
              </a:rPr>
              <a:t></a:t>
            </a:r>
            <a:endParaRPr lang="fr-FR" altLang="fr-FR" sz="6500" dirty="0">
              <a:solidFill>
                <a:srgbClr val="0033CC"/>
              </a:solidFill>
              <a:sym typeface="Wingdings 3" pitchFamily="18" charset="2"/>
            </a:endParaRP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" y="2918949"/>
            <a:ext cx="1071538" cy="6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ZoneTexte 51"/>
          <p:cNvSpPr txBox="1"/>
          <p:nvPr/>
        </p:nvSpPr>
        <p:spPr>
          <a:xfrm>
            <a:off x="1148142" y="2928934"/>
            <a:ext cx="7485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Mass transfer limitations</a:t>
            </a:r>
            <a:endParaRPr lang="fr-FR" sz="2400" b="1" dirty="0" smtClean="0"/>
          </a:p>
          <a:p>
            <a:r>
              <a:rPr lang="fr-FR" sz="2400" b="1" dirty="0" smtClean="0"/>
              <a:t>      </a:t>
            </a:r>
          </a:p>
          <a:p>
            <a:endParaRPr lang="fr-FR" sz="2400" b="1" dirty="0" smtClean="0"/>
          </a:p>
          <a:p>
            <a:endParaRPr lang="fr-FR" sz="2400" dirty="0"/>
          </a:p>
        </p:txBody>
      </p:sp>
      <p:sp>
        <p:nvSpPr>
          <p:cNvPr id="54" name="Flèche droite 53"/>
          <p:cNvSpPr/>
          <p:nvPr/>
        </p:nvSpPr>
        <p:spPr>
          <a:xfrm>
            <a:off x="4494862" y="306953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5214942" y="2938927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 economically viable</a:t>
            </a:r>
          </a:p>
          <a:p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1963758" y="3786190"/>
            <a:ext cx="575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Coupling of electrochemical processes with a pre-concentration step </a:t>
            </a:r>
            <a:r>
              <a:rPr lang="en-US" sz="2400" b="1" dirty="0" smtClean="0">
                <a:solidFill>
                  <a:srgbClr val="FF0000"/>
                </a:solidFill>
              </a:rPr>
              <a:t>is needed</a:t>
            </a:r>
          </a:p>
          <a:p>
            <a:pPr algn="ctr"/>
            <a:endParaRPr lang="fr-FR" sz="2400" b="1" dirty="0"/>
          </a:p>
        </p:txBody>
      </p:sp>
      <p:pic>
        <p:nvPicPr>
          <p:cNvPr id="5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498" y="3629794"/>
            <a:ext cx="677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e 45"/>
          <p:cNvGrpSpPr/>
          <p:nvPr/>
        </p:nvGrpSpPr>
        <p:grpSpPr>
          <a:xfrm>
            <a:off x="3286116" y="4504526"/>
            <a:ext cx="2643206" cy="1285884"/>
            <a:chOff x="571472" y="2809866"/>
            <a:chExt cx="7715304" cy="4095750"/>
          </a:xfrm>
        </p:grpSpPr>
        <p:pic>
          <p:nvPicPr>
            <p:cNvPr id="59" name="Picture 10" descr="homer00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0341" y="4375173"/>
              <a:ext cx="1755775" cy="226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2"/>
            <p:cNvSpPr txBox="1">
              <a:spLocks noChangeArrowheads="1"/>
            </p:cNvSpPr>
            <p:nvPr/>
          </p:nvSpPr>
          <p:spPr>
            <a:xfrm>
              <a:off x="571472" y="2809866"/>
              <a:ext cx="7715304" cy="409575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txBody>
            <a:bodyPr/>
            <a:lstStyle/>
            <a:p>
              <a:pPr algn="just" eaLnBrk="0" hangingPunct="0">
                <a:defRPr/>
              </a:pPr>
              <a:r>
                <a:rPr lang="fr-CA" sz="50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epent" pitchFamily="2" charset="0"/>
                  <a:ea typeface="+mj-ea"/>
                  <a:cs typeface="+mj-cs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+mj-ea"/>
                  <a:cs typeface="+mj-cs"/>
                </a:rPr>
                <a:t>How</a:t>
              </a:r>
              <a:r>
                <a:rPr lang="fr-CA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+mj-ea"/>
                  <a:cs typeface="+mj-cs"/>
                </a:rPr>
                <a:t>?</a:t>
              </a:r>
              <a:endParaRPr lang="fr-CA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endParaRPr>
            </a:p>
          </p:txBody>
        </p:sp>
      </p:grpSp>
      <p:pic>
        <p:nvPicPr>
          <p:cNvPr id="61" name="Picture 10" descr="homer00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4703" y="5647897"/>
            <a:ext cx="826018" cy="10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1889894" y="5029154"/>
            <a:ext cx="6673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Adsorption-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electochemical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oxidation coupling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Freeform 18"/>
          <p:cNvSpPr>
            <a:spLocks noEditPoints="1"/>
          </p:cNvSpPr>
          <p:nvPr/>
        </p:nvSpPr>
        <p:spPr bwMode="gray">
          <a:xfrm rot="238004">
            <a:off x="118003" y="4697759"/>
            <a:ext cx="1154113" cy="1848687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2071670" y="6100724"/>
            <a:ext cx="5298246" cy="400110"/>
          </a:xfrm>
          <a:prstGeom prst="rect">
            <a:avLst/>
          </a:prstGeom>
          <a:solidFill>
            <a:srgbClr val="FFFCC9"/>
          </a:soli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cap="all" spc="60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Objective  of the work</a:t>
            </a:r>
            <a:endParaRPr lang="en-US" sz="2000" b="1" cap="all" spc="600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2" grpId="0"/>
      <p:bldP spid="54" grpId="0" animBg="1"/>
      <p:bldP spid="55" grpId="0"/>
      <p:bldP spid="56" grpId="0"/>
      <p:bldP spid="68" grpId="0"/>
      <p:bldP spid="68" grpId="1"/>
      <p:bldP spid="70" grpId="0" animBg="1"/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16" name="Connecteur droit avec flèche 15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60563" y="471488"/>
            <a:ext cx="1101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Materials and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Setups</a:t>
            </a: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4068763" y="447675"/>
            <a:ext cx="1068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methods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994650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197600" y="45085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15368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9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0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257412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5374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CE95C-24A0-4C37-8A75-F9678B8CBB5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grpSp>
        <p:nvGrpSpPr>
          <p:cNvPr id="28" name="Groupe 28"/>
          <p:cNvGrpSpPr/>
          <p:nvPr/>
        </p:nvGrpSpPr>
        <p:grpSpPr>
          <a:xfrm>
            <a:off x="2721812" y="1071546"/>
            <a:ext cx="3751976" cy="697907"/>
            <a:chOff x="3331404" y="-19252"/>
            <a:chExt cx="2774887" cy="6979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ectangle à coins arrondis 28"/>
            <p:cNvSpPr/>
            <p:nvPr/>
          </p:nvSpPr>
          <p:spPr>
            <a:xfrm>
              <a:off x="3331404" y="-19252"/>
              <a:ext cx="2768736" cy="69790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33CC"/>
              </a:solidFill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3378437" y="21630"/>
              <a:ext cx="2727854" cy="6570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/>
                </a:rPr>
                <a:t>Adsorbents</a:t>
              </a:r>
              <a:endPara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68542" y="1928802"/>
            <a:ext cx="8732614" cy="2225233"/>
            <a:chOff x="142990" y="2067613"/>
            <a:chExt cx="8732614" cy="1652684"/>
          </a:xfrm>
        </p:grpSpPr>
        <p:grpSp>
          <p:nvGrpSpPr>
            <p:cNvPr id="47" name="Groupe 17"/>
            <p:cNvGrpSpPr/>
            <p:nvPr/>
          </p:nvGrpSpPr>
          <p:grpSpPr>
            <a:xfrm>
              <a:off x="142990" y="2067613"/>
              <a:ext cx="8732614" cy="1652684"/>
              <a:chOff x="251520" y="908720"/>
              <a:chExt cx="8732614" cy="1652684"/>
            </a:xfrm>
          </p:grpSpPr>
          <p:sp>
            <p:nvSpPr>
              <p:cNvPr id="49" name="Rectangle à coins arrondis 48"/>
              <p:cNvSpPr/>
              <p:nvPr/>
            </p:nvSpPr>
            <p:spPr>
              <a:xfrm>
                <a:off x="251520" y="908720"/>
                <a:ext cx="8712968" cy="1512168"/>
              </a:xfrm>
              <a:prstGeom prst="roundRect">
                <a:avLst/>
              </a:prstGeom>
              <a:solidFill>
                <a:srgbClr val="C0D7E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395536" y="928670"/>
                <a:ext cx="5616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Commercial activated carbon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4879678" y="1052736"/>
                <a:ext cx="4104456" cy="150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Origin: wood</a:t>
                </a:r>
              </a:p>
              <a:p>
                <a:pPr lvl="0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Particles size: 0.4 mm</a:t>
                </a:r>
              </a:p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Specific area: 980 m</a:t>
                </a:r>
                <a:r>
                  <a:rPr lang="en-US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2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/g</a:t>
                </a:r>
              </a:p>
              <a:p>
                <a:pPr lvl="0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PH</a:t>
                </a:r>
                <a:r>
                  <a:rPr lang="en-US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PZC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= 8,9</a:t>
                </a:r>
              </a:p>
              <a:p>
                <a:endParaRPr lang="fr-F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lvl="0"/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  <a:p>
                <a:endParaRPr lang="fr-FR" dirty="0"/>
              </a:p>
            </p:txBody>
          </p:sp>
          <p:pic>
            <p:nvPicPr>
              <p:cNvPr id="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28926" y="1394145"/>
                <a:ext cx="1585167" cy="96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6826" y="1484784"/>
                <a:ext cx="1397090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975" y="2638107"/>
              <a:ext cx="844761" cy="77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e 53"/>
          <p:cNvGrpSpPr/>
          <p:nvPr/>
        </p:nvGrpSpPr>
        <p:grpSpPr>
          <a:xfrm>
            <a:off x="214282" y="4082716"/>
            <a:ext cx="8800942" cy="2571768"/>
            <a:chOff x="323528" y="4509120"/>
            <a:chExt cx="7776864" cy="2546414"/>
          </a:xfrm>
        </p:grpSpPr>
        <p:grpSp>
          <p:nvGrpSpPr>
            <p:cNvPr id="55" name="Groupe 17"/>
            <p:cNvGrpSpPr/>
            <p:nvPr/>
          </p:nvGrpSpPr>
          <p:grpSpPr>
            <a:xfrm>
              <a:off x="323528" y="4509120"/>
              <a:ext cx="7776864" cy="2546414"/>
              <a:chOff x="323528" y="4509120"/>
              <a:chExt cx="7776864" cy="2546414"/>
            </a:xfrm>
          </p:grpSpPr>
          <p:sp>
            <p:nvSpPr>
              <p:cNvPr id="57" name="Rectangle à coins arrondis 56"/>
              <p:cNvSpPr/>
              <p:nvPr/>
            </p:nvSpPr>
            <p:spPr>
              <a:xfrm>
                <a:off x="323528" y="4725144"/>
                <a:ext cx="7776864" cy="194421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Rectangle 1"/>
              <p:cNvSpPr>
                <a:spLocks noChangeArrowheads="1"/>
              </p:cNvSpPr>
              <p:nvPr/>
            </p:nvSpPr>
            <p:spPr bwMode="auto">
              <a:xfrm>
                <a:off x="467544" y="4509120"/>
                <a:ext cx="3568700" cy="954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800" b="1" dirty="0">
                    <a:cs typeface="Times New Roman" pitchFamily="18" charset="0"/>
                  </a:rPr>
                  <a:t>Red wood sawdust</a:t>
                </a: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1331640" y="5301208"/>
                <a:ext cx="39604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Origin : Coniferous trees</a:t>
                </a:r>
              </a:p>
              <a:p>
                <a:pPr lvl="0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(by-product of furniture industry)</a:t>
                </a:r>
              </a:p>
              <a:p>
                <a:pPr lvl="0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Specific area:        0.4 m</a:t>
                </a:r>
                <a:r>
                  <a:rPr lang="en-US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2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/g</a:t>
                </a:r>
              </a:p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Particles size: 0.5-1.12 mm</a:t>
                </a:r>
              </a:p>
              <a:p>
                <a:pPr lvl="0"/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  <a:p>
                <a:endParaRPr lang="fr-FR" dirty="0"/>
              </a:p>
            </p:txBody>
          </p:sp>
        </p:grpSp>
        <p:pic>
          <p:nvPicPr>
            <p:cNvPr id="56" name="Picture 4" descr="http://upload.wikimedia.org/wikipedia/commons/5/51/Saw_dust_%28Zaagsel%2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4869160"/>
              <a:ext cx="1378090" cy="17198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2"/>
            <a:ext cx="9144000" cy="928669"/>
          </a:xfrm>
          <a:prstGeom prst="rect">
            <a:avLst/>
          </a:prstGeom>
          <a:noFill/>
          <a:ln>
            <a:solidFill>
              <a:schemeClr val="tx1">
                <a:alpha val="7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cxnSp>
        <p:nvCxnSpPr>
          <p:cNvPr id="16" name="Connecteur droit avec flèche 15"/>
          <p:cNvCxnSpPr/>
          <p:nvPr/>
        </p:nvCxnSpPr>
        <p:spPr>
          <a:xfrm>
            <a:off x="0" y="327025"/>
            <a:ext cx="91440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60563" y="471488"/>
            <a:ext cx="1101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Materials and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Setups</a:t>
            </a: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4068763" y="447675"/>
            <a:ext cx="1068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Experimental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methods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994650" y="450850"/>
            <a:ext cx="92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197600" y="45085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Results and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Discussion</a:t>
            </a:r>
          </a:p>
        </p:txBody>
      </p:sp>
      <p:sp>
        <p:nvSpPr>
          <p:cNvPr id="15368" name="AutoShape 5"/>
          <p:cNvSpPr>
            <a:spLocks noChangeArrowheads="1"/>
          </p:cNvSpPr>
          <p:nvPr/>
        </p:nvSpPr>
        <p:spPr bwMode="auto">
          <a:xfrm>
            <a:off x="4329113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9" name="AutoShape 6"/>
          <p:cNvSpPr>
            <a:spLocks noChangeArrowheads="1"/>
          </p:cNvSpPr>
          <p:nvPr/>
        </p:nvSpPr>
        <p:spPr bwMode="auto">
          <a:xfrm>
            <a:off x="6400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0" name="AutoShape 7"/>
          <p:cNvSpPr>
            <a:spLocks noChangeArrowheads="1"/>
          </p:cNvSpPr>
          <p:nvPr/>
        </p:nvSpPr>
        <p:spPr bwMode="auto">
          <a:xfrm>
            <a:off x="8186738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257412" y="85704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5374" name="AutoShape 5"/>
          <p:cNvSpPr>
            <a:spLocks noChangeArrowheads="1"/>
          </p:cNvSpPr>
          <p:nvPr/>
        </p:nvSpPr>
        <p:spPr bwMode="auto">
          <a:xfrm>
            <a:off x="558800" y="42863"/>
            <a:ext cx="457200" cy="457200"/>
          </a:xfrm>
          <a:prstGeom prst="flowChartConnector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85750" y="490538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CE95C-24A0-4C37-8A75-F9678B8CBB5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pSp>
        <p:nvGrpSpPr>
          <p:cNvPr id="32" name="Groupe 13"/>
          <p:cNvGrpSpPr/>
          <p:nvPr/>
        </p:nvGrpSpPr>
        <p:grpSpPr>
          <a:xfrm>
            <a:off x="2677412" y="1445209"/>
            <a:ext cx="3751976" cy="697907"/>
            <a:chOff x="3331404" y="-19252"/>
            <a:chExt cx="2774887" cy="6979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ectangle à coins arrondis 33"/>
            <p:cNvSpPr/>
            <p:nvPr/>
          </p:nvSpPr>
          <p:spPr>
            <a:xfrm>
              <a:off x="3331404" y="-19252"/>
              <a:ext cx="2768736" cy="69790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33CC"/>
              </a:solidFill>
            </a:ln>
            <a:effectLst>
              <a:outerShdw blurRad="57150" dist="38100" dir="5400000" algn="ctr" rotWithShape="0">
                <a:srgbClr val="0BD0D9">
                  <a:hueOff val="0"/>
                  <a:satOff val="0"/>
                  <a:lumOff val="0"/>
                  <a:alphaOff val="0"/>
                  <a:shade val="9000"/>
                  <a:satMod val="105000"/>
                  <a:alpha val="48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3378437" y="21630"/>
              <a:ext cx="2727854" cy="6570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nstantia"/>
                </a:rPr>
                <a:t>Model compound</a:t>
              </a:r>
            </a:p>
          </p:txBody>
        </p: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10103" y="2459897"/>
            <a:ext cx="2052637" cy="83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cs typeface="Times New Roman" pitchFamily="18" charset="0"/>
              </a:rPr>
              <a:t> Phenol </a:t>
            </a:r>
            <a:endParaRPr lang="en-US" sz="2800" b="1" dirty="0"/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5967204" y="2591302"/>
          <a:ext cx="1319440" cy="2266458"/>
        </p:xfrm>
        <a:graphic>
          <a:graphicData uri="http://schemas.openxmlformats.org/presentationml/2006/ole">
            <p:oleObj spid="_x0000_s1026" r:id="rId5" imgW="744220" imgH="1275080" progId="">
              <p:embed/>
            </p:oleObj>
          </a:graphicData>
        </a:graphic>
      </p:graphicFrame>
      <p:pic>
        <p:nvPicPr>
          <p:cNvPr id="38" name="Picture 3" descr="C:\Users\Acer\Desktop\rédaction thèse\Phenol_2_gram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500570"/>
            <a:ext cx="1214446" cy="1766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3">
    <a:dk1>
      <a:sysClr val="windowText" lastClr="000000"/>
    </a:dk1>
    <a:lt1>
      <a:sysClr val="window" lastClr="FFFFFF"/>
    </a:lt1>
    <a:dk2>
      <a:srgbClr val="B13F9A"/>
    </a:dk2>
    <a:lt2>
      <a:srgbClr val="FFFFFF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Promenade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omenad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Personnalisé 3">
    <a:dk1>
      <a:sysClr val="windowText" lastClr="000000"/>
    </a:dk1>
    <a:lt1>
      <a:sysClr val="window" lastClr="FFFFFF"/>
    </a:lt1>
    <a:dk2>
      <a:srgbClr val="B13F9A"/>
    </a:dk2>
    <a:lt2>
      <a:srgbClr val="FFFFFF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Promenade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omenad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7269</TotalTime>
  <Words>2250</Words>
  <Application>Microsoft Office PowerPoint</Application>
  <PresentationFormat>Affichage à l'écran (4:3)</PresentationFormat>
  <Paragraphs>589</Paragraphs>
  <Slides>29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éa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éa</dc:title>
  <dc:creator>Acer</dc:creator>
  <cp:lastModifiedBy>Acer</cp:lastModifiedBy>
  <cp:revision>242</cp:revision>
  <dcterms:created xsi:type="dcterms:W3CDTF">2016-04-05T07:45:54Z</dcterms:created>
  <dcterms:modified xsi:type="dcterms:W3CDTF">2016-04-20T09:07:20Z</dcterms:modified>
</cp:coreProperties>
</file>