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9" r:id="rId4"/>
    <p:sldId id="268" r:id="rId5"/>
    <p:sldId id="274" r:id="rId6"/>
    <p:sldId id="277" r:id="rId7"/>
    <p:sldId id="280" r:id="rId8"/>
    <p:sldId id="273" r:id="rId9"/>
    <p:sldId id="278" r:id="rId10"/>
    <p:sldId id="256" r:id="rId11"/>
    <p:sldId id="270" r:id="rId12"/>
    <p:sldId id="281" r:id="rId13"/>
    <p:sldId id="279" r:id="rId14"/>
    <p:sldId id="272" r:id="rId15"/>
    <p:sldId id="282" r:id="rId16"/>
    <p:sldId id="266" r:id="rId17"/>
    <p:sldId id="284" r:id="rId18"/>
    <p:sldId id="267" r:id="rId19"/>
    <p:sldId id="283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64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9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31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62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56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563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6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8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21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2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31F5-FCD3-4752-91A2-F2020925623A}" type="datetimeFigureOut">
              <a:rPr lang="en-IN" smtClean="0"/>
              <a:t>14-09-2014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7911-E04A-4DD7-9906-4ED6A3B7E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85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db.org/ndpi/English/AboutNDPI/Manuals-Guidelines/PDFDocuments/PIP-Vol-IV-A-Manual-on-Progeny-Testing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99" y="4376402"/>
            <a:ext cx="2457450" cy="155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70" y="3584044"/>
            <a:ext cx="2001115" cy="2035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33" y="216023"/>
            <a:ext cx="3114684" cy="841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675" y="205116"/>
            <a:ext cx="8310572" cy="8521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011" y="205115"/>
            <a:ext cx="12116989" cy="6652885"/>
            <a:chOff x="75011" y="205115"/>
            <a:chExt cx="12116989" cy="6652885"/>
          </a:xfrm>
        </p:grpSpPr>
        <p:sp>
          <p:nvSpPr>
            <p:cNvPr id="5" name="Rectangle 4"/>
            <p:cNvSpPr/>
            <p:nvPr/>
          </p:nvSpPr>
          <p:spPr>
            <a:xfrm>
              <a:off x="75011" y="1912509"/>
              <a:ext cx="5590104" cy="4770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3600" b="1" dirty="0">
                  <a:solidFill>
                    <a:srgbClr val="FF0000"/>
                  </a:solidFill>
                </a:rPr>
                <a:t>Genomic selection in animal breeding- A promising future for faster genetic improvement in </a:t>
              </a:r>
              <a:r>
                <a:rPr lang="en-IN" sz="3600" b="1" dirty="0" smtClean="0">
                  <a:solidFill>
                    <a:srgbClr val="FF0000"/>
                  </a:solidFill>
                </a:rPr>
                <a:t>livestock</a:t>
              </a:r>
            </a:p>
            <a:p>
              <a:endParaRPr lang="en-IN" sz="3200" b="1" dirty="0" smtClean="0">
                <a:solidFill>
                  <a:srgbClr val="FF0000"/>
                </a:solidFill>
              </a:endParaRPr>
            </a:p>
            <a:p>
              <a:r>
                <a:rPr lang="en-IN" sz="3200" b="1" dirty="0" smtClean="0">
                  <a:solidFill>
                    <a:srgbClr val="FF0000"/>
                  </a:solidFill>
                </a:rPr>
                <a:t>Dr Indrasen Chauhan</a:t>
              </a:r>
            </a:p>
            <a:p>
              <a:r>
                <a:rPr lang="en-IN" sz="3200" b="1" dirty="0" smtClean="0">
                  <a:solidFill>
                    <a:srgbClr val="FF0000"/>
                  </a:solidFill>
                </a:rPr>
                <a:t>Scientist, CSWRI, Avikanagar</a:t>
              </a:r>
            </a:p>
            <a:p>
              <a:r>
                <a:rPr lang="en-IN" sz="3200" b="1" dirty="0" smtClean="0">
                  <a:solidFill>
                    <a:srgbClr val="FF0000"/>
                  </a:solidFill>
                </a:rPr>
                <a:t>Tonk-304501</a:t>
              </a:r>
            </a:p>
            <a:p>
              <a:endParaRPr lang="en-IN" sz="32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203" y="2114550"/>
              <a:ext cx="6195797" cy="47434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3" t="41878" r="34096" b="25757"/>
            <a:stretch/>
          </p:blipFill>
          <p:spPr>
            <a:xfrm>
              <a:off x="6046115" y="5363968"/>
              <a:ext cx="2131194" cy="141302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603" y="4975154"/>
              <a:ext cx="2170046" cy="15500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193" y="4036648"/>
              <a:ext cx="2001115" cy="20359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695" y="216023"/>
              <a:ext cx="3114684" cy="103759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537" y="205115"/>
              <a:ext cx="8310572" cy="1058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8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575224"/>
            <a:ext cx="10028903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/>
              <a:t>“</a:t>
            </a:r>
            <a:r>
              <a:rPr lang="en-IN" sz="3000" dirty="0"/>
              <a:t>Genomic Selection </a:t>
            </a:r>
            <a:r>
              <a:rPr lang="en-IN" sz="3000" dirty="0" smtClean="0"/>
              <a:t>is defined as a technology for increasing the accuracy with which the genetic merit of young potential breeding animals can be determined". Wickham </a:t>
            </a:r>
            <a:r>
              <a:rPr lang="en-IN" sz="3000" i="1" dirty="0" smtClean="0"/>
              <a:t>et al. </a:t>
            </a:r>
            <a:r>
              <a:rPr lang="en-IN" sz="3000" dirty="0" smtClean="0"/>
              <a:t>,2012</a:t>
            </a:r>
            <a:endParaRPr lang="en-IN" sz="3000" dirty="0"/>
          </a:p>
          <a:p>
            <a:endParaRPr lang="en-IN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51" y="585502"/>
            <a:ext cx="10515600" cy="80098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latin typeface="+mn-lt"/>
              </a:rPr>
              <a:t>Genomic </a:t>
            </a:r>
            <a:r>
              <a:rPr lang="en-IN" sz="3600" b="1" dirty="0" smtClean="0">
                <a:latin typeface="+mn-lt"/>
              </a:rPr>
              <a:t>Breeding</a:t>
            </a:r>
            <a:endParaRPr lang="en-IN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3940534"/>
            <a:ext cx="10739284" cy="2475014"/>
          </a:xfrm>
        </p:spPr>
        <p:txBody>
          <a:bodyPr>
            <a:noAutofit/>
          </a:bodyPr>
          <a:lstStyle/>
          <a:p>
            <a:r>
              <a:rPr lang="en-IN" sz="3000" b="1" dirty="0">
                <a:solidFill>
                  <a:schemeClr val="tx1"/>
                </a:solidFill>
              </a:rPr>
              <a:t>Two step </a:t>
            </a:r>
            <a:r>
              <a:rPr lang="en-IN" sz="3000" b="1" dirty="0" smtClean="0">
                <a:solidFill>
                  <a:schemeClr val="tx1"/>
                </a:solidFill>
              </a:rPr>
              <a:t>process</a:t>
            </a:r>
            <a:r>
              <a:rPr lang="en-IN" sz="3000" dirty="0" smtClean="0">
                <a:solidFill>
                  <a:schemeClr val="tx1"/>
                </a:solidFill>
              </a:rPr>
              <a:t>:</a:t>
            </a:r>
            <a:endParaRPr lang="en-IN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000" dirty="0" smtClean="0">
                <a:solidFill>
                  <a:schemeClr val="tx1"/>
                </a:solidFill>
              </a:rPr>
              <a:t>Estimate </a:t>
            </a:r>
            <a:r>
              <a:rPr lang="en-IN" sz="3000" dirty="0">
                <a:solidFill>
                  <a:schemeClr val="tx1"/>
                </a:solidFill>
              </a:rPr>
              <a:t>the effects of markers </a:t>
            </a:r>
            <a:r>
              <a:rPr lang="en-IN" sz="3000" dirty="0" smtClean="0">
                <a:solidFill>
                  <a:schemeClr val="tx1"/>
                </a:solidFill>
              </a:rPr>
              <a:t>in </a:t>
            </a:r>
            <a:r>
              <a:rPr lang="en-IN" sz="3000" dirty="0">
                <a:solidFill>
                  <a:schemeClr val="tx1"/>
                </a:solidFill>
              </a:rPr>
              <a:t>a reference (training) populations </a:t>
            </a:r>
            <a:r>
              <a:rPr lang="en-IN" sz="3000" dirty="0" smtClean="0">
                <a:solidFill>
                  <a:schemeClr val="tx1"/>
                </a:solidFill>
              </a:rPr>
              <a:t>(</a:t>
            </a:r>
            <a:r>
              <a:rPr lang="en-IN" sz="3000" dirty="0" err="1" smtClean="0">
                <a:solidFill>
                  <a:schemeClr val="tx1"/>
                </a:solidFill>
              </a:rPr>
              <a:t>phenotyped</a:t>
            </a:r>
            <a:r>
              <a:rPr lang="en-IN" sz="3000" dirty="0" smtClean="0">
                <a:solidFill>
                  <a:schemeClr val="tx1"/>
                </a:solidFill>
              </a:rPr>
              <a:t> </a:t>
            </a:r>
            <a:r>
              <a:rPr lang="en-IN" sz="3000" dirty="0">
                <a:solidFill>
                  <a:schemeClr val="tx1"/>
                </a:solidFill>
              </a:rPr>
              <a:t>and </a:t>
            </a:r>
            <a:r>
              <a:rPr lang="en-IN" sz="3000" dirty="0" smtClean="0">
                <a:solidFill>
                  <a:schemeClr val="tx1"/>
                </a:solidFill>
              </a:rPr>
              <a:t>genotyped)</a:t>
            </a:r>
            <a:endParaRPr lang="en-IN" sz="3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000" dirty="0" smtClean="0">
                <a:solidFill>
                  <a:schemeClr val="tx1"/>
                </a:solidFill>
              </a:rPr>
              <a:t>This information utilized to </a:t>
            </a:r>
            <a:r>
              <a:rPr lang="en-IN" sz="3000" dirty="0">
                <a:solidFill>
                  <a:schemeClr val="tx1"/>
                </a:solidFill>
              </a:rPr>
              <a:t>predict the breeding value of candidates to selection in a testing (evaluation) population </a:t>
            </a:r>
            <a:r>
              <a:rPr lang="en-IN" sz="3000" dirty="0" smtClean="0">
                <a:solidFill>
                  <a:schemeClr val="tx1"/>
                </a:solidFill>
              </a:rPr>
              <a:t>(genotyped)</a:t>
            </a:r>
            <a:endParaRPr lang="en-IN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9" y="1555494"/>
            <a:ext cx="7572375" cy="49291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8484" y="229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+mn-lt"/>
              </a:rPr>
              <a:t>Methodology</a:t>
            </a:r>
            <a:endParaRPr lang="en-IN" sz="3600" b="1" dirty="0"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9527458" y="5748185"/>
            <a:ext cx="2403987" cy="942975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Eggen,2012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42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252209"/>
            <a:ext cx="9144000" cy="1016153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+mn-lt"/>
              </a:rPr>
              <a:t>Differences with MAS</a:t>
            </a:r>
            <a:endParaRPr lang="en-IN" sz="3600" b="1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3999" y="1728993"/>
            <a:ext cx="10156723" cy="21055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/>
              <a:t>MAS concentrates on few QTLs </a:t>
            </a:r>
            <a:r>
              <a:rPr lang="en-IN" sz="2800" dirty="0" smtClean="0"/>
              <a:t>having association </a:t>
            </a:r>
            <a:r>
              <a:rPr lang="en-IN" sz="2800" dirty="0"/>
              <a:t>with </a:t>
            </a:r>
            <a:r>
              <a:rPr lang="en-IN" sz="2800" dirty="0" smtClean="0"/>
              <a:t>markers</a:t>
            </a:r>
            <a:endParaRPr lang="en-IN" sz="28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 smtClean="0"/>
              <a:t>Genomic </a:t>
            </a:r>
            <a:r>
              <a:rPr lang="en-IN" sz="2800" dirty="0"/>
              <a:t>selection uses a genome-wide panel of dense </a:t>
            </a:r>
            <a:r>
              <a:rPr lang="en-IN" sz="2800" dirty="0" smtClean="0"/>
              <a:t>markers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179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986" y="0"/>
            <a:ext cx="9144000" cy="986657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+mn-lt"/>
              </a:rPr>
              <a:t>Advantages</a:t>
            </a:r>
            <a:endParaRPr lang="en-IN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283" y="973393"/>
            <a:ext cx="9144000" cy="1655762"/>
          </a:xfrm>
        </p:spPr>
        <p:txBody>
          <a:bodyPr>
            <a:normAutofit/>
          </a:bodyPr>
          <a:lstStyle/>
          <a:p>
            <a:r>
              <a:rPr lang="en-IN" sz="2800" dirty="0" smtClean="0"/>
              <a:t>Animals </a:t>
            </a:r>
            <a:r>
              <a:rPr lang="en-IN" sz="2800" dirty="0"/>
              <a:t>at an early </a:t>
            </a:r>
            <a:r>
              <a:rPr lang="en-IN" sz="2800" dirty="0" smtClean="0"/>
              <a:t>age because breeding </a:t>
            </a:r>
            <a:r>
              <a:rPr lang="en-IN" sz="2800" dirty="0"/>
              <a:t>values </a:t>
            </a:r>
            <a:r>
              <a:rPr lang="en-IN" sz="2800" dirty="0" smtClean="0"/>
              <a:t>can be </a:t>
            </a:r>
          </a:p>
          <a:p>
            <a:r>
              <a:rPr lang="en-IN" sz="2800" dirty="0" smtClean="0"/>
              <a:t>predicted with </a:t>
            </a:r>
            <a:r>
              <a:rPr lang="en-IN" sz="2800" dirty="0"/>
              <a:t>an accuracy of 0.8 </a:t>
            </a:r>
            <a:r>
              <a:rPr lang="en-IN" sz="2800" dirty="0" smtClean="0"/>
              <a:t>for </a:t>
            </a:r>
            <a:r>
              <a:rPr lang="en-IN" sz="2800" dirty="0"/>
              <a:t>selection candidates at birth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59" y="2466923"/>
            <a:ext cx="8571719" cy="41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15" r="1875" b="1503"/>
          <a:stretch/>
        </p:blipFill>
        <p:spPr>
          <a:xfrm>
            <a:off x="2522455" y="2271714"/>
            <a:ext cx="7478796" cy="405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55" y="512609"/>
            <a:ext cx="7609687" cy="1325563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+mn-lt"/>
              </a:rPr>
              <a:t>Higher rate of gain as compared to Progeny testing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452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 smtClean="0">
                <a:latin typeface="+mn-lt"/>
              </a:rPr>
              <a:t>Lower rate of Inbreeding per generation</a:t>
            </a:r>
            <a:endParaRPr lang="en-IN" sz="32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579"/>
          <a:stretch/>
        </p:blipFill>
        <p:spPr>
          <a:xfrm>
            <a:off x="2064774" y="1690687"/>
            <a:ext cx="8293510" cy="42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9587" y="821208"/>
            <a:ext cx="100436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/>
              <a:t>Genomic selection for </a:t>
            </a:r>
            <a:r>
              <a:rPr lang="en-IN" sz="3200" b="1" dirty="0" smtClean="0"/>
              <a:t>future uses:</a:t>
            </a:r>
            <a:endParaRPr lang="en-IN" sz="3200" b="1" dirty="0"/>
          </a:p>
          <a:p>
            <a:r>
              <a:rPr lang="en-IN" sz="3200" dirty="0" smtClean="0"/>
              <a:t>-Mitigation of effects of climatic change</a:t>
            </a:r>
            <a:r>
              <a:rPr lang="en-IN" sz="3200" dirty="0"/>
              <a:t>-</a:t>
            </a:r>
            <a:r>
              <a:rPr lang="en-IN" sz="3200" dirty="0" smtClean="0"/>
              <a:t>select </a:t>
            </a:r>
            <a:r>
              <a:rPr lang="en-IN" sz="3200" dirty="0"/>
              <a:t>for lower GHG (green-house gas) emissions in </a:t>
            </a:r>
            <a:r>
              <a:rPr lang="en-IN" sz="3200" dirty="0" smtClean="0"/>
              <a:t>species: "Eco </a:t>
            </a:r>
            <a:r>
              <a:rPr lang="en-IN" sz="3200" dirty="0"/>
              <a:t>friendly cattle”(Hayes </a:t>
            </a:r>
            <a:r>
              <a:rPr lang="en-IN" sz="3200" i="1" dirty="0" smtClean="0"/>
              <a:t>et. </a:t>
            </a:r>
            <a:r>
              <a:rPr lang="en-IN" sz="3200" i="1" dirty="0"/>
              <a:t>al. </a:t>
            </a:r>
            <a:r>
              <a:rPr lang="en-IN" sz="3200" dirty="0"/>
              <a:t>, 2013)</a:t>
            </a:r>
            <a:endParaRPr lang="en-IN" sz="3200" dirty="0" smtClean="0"/>
          </a:p>
          <a:p>
            <a:endParaRPr lang="en-IN" sz="3200" dirty="0" smtClean="0"/>
          </a:p>
          <a:p>
            <a:r>
              <a:rPr lang="en-IN" sz="3200" b="1" dirty="0"/>
              <a:t>Genomic selection </a:t>
            </a:r>
            <a:r>
              <a:rPr lang="en-IN" sz="3200" b="1" dirty="0" smtClean="0"/>
              <a:t>is especially useful for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200" dirty="0" smtClean="0"/>
              <a:t>Traits </a:t>
            </a:r>
            <a:r>
              <a:rPr lang="en-IN" sz="3200" dirty="0"/>
              <a:t>with low </a:t>
            </a:r>
            <a:r>
              <a:rPr lang="en-IN" sz="3200" dirty="0" smtClean="0"/>
              <a:t>heritability(fitness traits)</a:t>
            </a:r>
            <a:endParaRPr lang="en-IN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200" dirty="0" smtClean="0"/>
              <a:t>Traits </a:t>
            </a:r>
            <a:r>
              <a:rPr lang="en-IN" sz="3200" dirty="0"/>
              <a:t>difficult/expensive to </a:t>
            </a:r>
            <a:r>
              <a:rPr lang="en-IN" sz="3200" dirty="0" smtClean="0"/>
              <a:t>measure(like wool quality in </a:t>
            </a:r>
            <a:r>
              <a:rPr lang="en-IN" sz="3200" dirty="0"/>
              <a:t>sheep </a:t>
            </a:r>
            <a:endParaRPr lang="en-IN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200" dirty="0" smtClean="0"/>
              <a:t>Disease </a:t>
            </a:r>
            <a:r>
              <a:rPr lang="en-IN" sz="3200" dirty="0"/>
              <a:t>susceptibility/resistance traits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200" dirty="0" smtClean="0"/>
              <a:t>Traits </a:t>
            </a:r>
            <a:r>
              <a:rPr lang="en-IN" sz="3200" dirty="0"/>
              <a:t>that take a lifetime to </a:t>
            </a:r>
            <a:r>
              <a:rPr lang="en-IN" sz="3200" dirty="0" smtClean="0"/>
              <a:t>measure(longevity)</a:t>
            </a:r>
          </a:p>
          <a:p>
            <a:endParaRPr lang="en-IN" sz="3200" dirty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986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9978" y="88498"/>
            <a:ext cx="9144000" cy="973240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+mn-lt"/>
              </a:rPr>
              <a:t>High-density SNP </a:t>
            </a:r>
            <a:r>
              <a:rPr lang="en-IN" sz="3600" b="1" smtClean="0">
                <a:latin typeface="+mn-lt"/>
              </a:rPr>
              <a:t>Chips available for</a:t>
            </a:r>
            <a:endParaRPr lang="en-IN" sz="3600" b="1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96064" y="1253314"/>
            <a:ext cx="9625780" cy="5516050"/>
          </a:xfrm>
        </p:spPr>
        <p:txBody>
          <a:bodyPr>
            <a:noAutofit/>
          </a:bodyPr>
          <a:lstStyle/>
          <a:p>
            <a:endParaRPr lang="en-IN" sz="30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Cattle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Sheep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Goat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Pigs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Horses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Dogs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Chicken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Salmon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3000" dirty="0" smtClean="0"/>
              <a:t>Human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12183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122" y="1528149"/>
            <a:ext cx="8760543" cy="417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 smtClean="0"/>
              <a:t>USA </a:t>
            </a:r>
            <a:r>
              <a:rPr lang="en-IN" sz="3000" dirty="0"/>
              <a:t>&amp; Canada </a:t>
            </a:r>
            <a:r>
              <a:rPr lang="en-IN" sz="3000" dirty="0" smtClean="0"/>
              <a:t>(In Collaboration)</a:t>
            </a:r>
            <a:endParaRPr lang="en-IN" sz="30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 smtClean="0"/>
              <a:t>New </a:t>
            </a:r>
            <a:r>
              <a:rPr lang="en-IN" sz="3000" dirty="0"/>
              <a:t>Zealand </a:t>
            </a:r>
            <a:endParaRPr lang="en-IN" sz="30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 smtClean="0"/>
              <a:t>Netherlands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 smtClean="0"/>
              <a:t>Australia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 smtClean="0"/>
              <a:t>Denmark </a:t>
            </a:r>
            <a:r>
              <a:rPr lang="en-IN" sz="3000" dirty="0"/>
              <a:t>&amp; Sweden </a:t>
            </a:r>
            <a:endParaRPr lang="en-IN" sz="30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000" dirty="0" smtClean="0"/>
              <a:t>Brazil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latin typeface="+mn-lt"/>
              </a:rPr>
              <a:t>Countries </a:t>
            </a:r>
            <a:r>
              <a:rPr lang="en-IN" sz="3600" b="1" dirty="0" smtClean="0">
                <a:latin typeface="+mn-lt"/>
              </a:rPr>
              <a:t>following </a:t>
            </a:r>
            <a:r>
              <a:rPr lang="en-IN" sz="3600" b="1" dirty="0">
                <a:latin typeface="+mn-lt"/>
              </a:rPr>
              <a:t>Genomic </a:t>
            </a:r>
            <a:r>
              <a:rPr lang="en-IN" sz="3600" b="1" dirty="0" smtClean="0">
                <a:latin typeface="+mn-lt"/>
              </a:rPr>
              <a:t>Selection</a:t>
            </a:r>
            <a:endParaRPr lang="en-IN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6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+mn-lt"/>
              </a:rPr>
              <a:t>Limitations </a:t>
            </a:r>
            <a:endParaRPr lang="en-IN" sz="36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9019" y="1575900"/>
            <a:ext cx="81411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Genotyping requires sufficiently </a:t>
            </a:r>
            <a:r>
              <a:rPr lang="en-IN" sz="2800" dirty="0"/>
              <a:t>large set of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animals for accurate marker estimates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For Low heritable traits more </a:t>
            </a:r>
            <a:r>
              <a:rPr lang="en-IN" sz="2800" dirty="0"/>
              <a:t>records are </a:t>
            </a:r>
            <a:r>
              <a:rPr lang="en-IN" sz="2800" dirty="0" smtClean="0"/>
              <a:t>needed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Between </a:t>
            </a:r>
            <a:r>
              <a:rPr lang="en-IN" sz="2800" dirty="0"/>
              <a:t>breed accuracy low-High Density </a:t>
            </a:r>
            <a:r>
              <a:rPr lang="en-IN" sz="2800" dirty="0" smtClean="0"/>
              <a:t>chip</a:t>
            </a:r>
            <a:endParaRPr lang="en-IN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Marker </a:t>
            </a:r>
            <a:r>
              <a:rPr lang="en-IN" sz="2800" dirty="0"/>
              <a:t>estimates must be estimated in</a:t>
            </a:r>
          </a:p>
          <a:p>
            <a:pPr>
              <a:lnSpc>
                <a:spcPct val="150000"/>
              </a:lnSpc>
            </a:pPr>
            <a:r>
              <a:rPr lang="en-IN" sz="2800" dirty="0"/>
              <a:t>population </a:t>
            </a:r>
            <a:r>
              <a:rPr lang="en-IN" sz="2800" dirty="0" smtClean="0"/>
              <a:t>where they have to be used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461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951" y="1481432"/>
            <a:ext cx="8429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– </a:t>
            </a:r>
            <a:r>
              <a:rPr lang="en-IN" sz="2800" dirty="0"/>
              <a:t>B</a:t>
            </a:r>
            <a:r>
              <a:rPr lang="en-IN" sz="2800" dirty="0" smtClean="0"/>
              <a:t>ased </a:t>
            </a:r>
            <a:r>
              <a:rPr lang="en-IN" sz="2800" dirty="0"/>
              <a:t>on individual records, pedigree or progeny performance or family performance.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0" y="3401639"/>
            <a:ext cx="4486287" cy="3192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52" y="3401639"/>
            <a:ext cx="4428419" cy="329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169" y="2728912"/>
            <a:ext cx="903281" cy="53309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804579" y="4606516"/>
            <a:ext cx="2210945" cy="136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SI=WT9 +1DMY90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8763" y="642931"/>
            <a:ext cx="465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/>
              <a:t>Conventional selection </a:t>
            </a:r>
          </a:p>
        </p:txBody>
      </p:sp>
    </p:spTree>
    <p:extLst>
      <p:ext uri="{BB962C8B-B14F-4D97-AF65-F5344CB8AC3E}">
        <p14:creationId xmlns:p14="http://schemas.microsoft.com/office/powerpoint/2010/main" val="35101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471" y="2094271"/>
            <a:ext cx="10515600" cy="2162638"/>
          </a:xfrm>
        </p:spPr>
        <p:txBody>
          <a:bodyPr>
            <a:normAutofit/>
          </a:bodyPr>
          <a:lstStyle/>
          <a:p>
            <a:pPr algn="ctr"/>
            <a:r>
              <a:rPr lang="en-IN" sz="6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IN" sz="6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4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637" y="-3316"/>
            <a:ext cx="948367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/>
              <a:t>Progeny testing –Bulls evaluated on the basis of daughters performance</a:t>
            </a:r>
          </a:p>
          <a:p>
            <a:endParaRPr lang="en-IN" sz="2800" dirty="0"/>
          </a:p>
          <a:p>
            <a:endParaRPr lang="en-IN" sz="2800" dirty="0" smtClean="0"/>
          </a:p>
          <a:p>
            <a:endParaRPr lang="en-I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962335"/>
            <a:ext cx="10707329" cy="58956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72400" y="5828522"/>
            <a:ext cx="44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i="1" dirty="0">
                <a:solidFill>
                  <a:srgbClr val="00B0F0"/>
                </a:solidFill>
                <a:hlinkClick r:id="rId3"/>
              </a:rPr>
              <a:t>http://</a:t>
            </a:r>
            <a:r>
              <a:rPr lang="en-IN" sz="1600" i="1" dirty="0" smtClean="0">
                <a:solidFill>
                  <a:srgbClr val="00B0F0"/>
                </a:solidFill>
                <a:hlinkClick r:id="rId3"/>
              </a:rPr>
              <a:t>www.nddb.org/ndpi/English/AboutNDPI/Manuals-Guidelines/PDFDocuments/PIP-Vol-IV-A-Manual-on-Progeny-Testing.pdf</a:t>
            </a:r>
            <a:endParaRPr lang="en-IN" sz="1600" i="1" dirty="0" smtClean="0">
              <a:solidFill>
                <a:srgbClr val="00B0F0"/>
              </a:solidFill>
            </a:endParaRPr>
          </a:p>
          <a:p>
            <a:endParaRPr lang="en-IN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842" y="1484210"/>
            <a:ext cx="10163176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1911-The gene </a:t>
            </a:r>
            <a:r>
              <a:rPr lang="en-IN" sz="2800" dirty="0"/>
              <a:t>map of </a:t>
            </a:r>
            <a:r>
              <a:rPr lang="en-IN" sz="2800" i="1" dirty="0" err="1" smtClean="0"/>
              <a:t>Drosphila</a:t>
            </a:r>
            <a:r>
              <a:rPr lang="en-IN" sz="2800" dirty="0" smtClean="0"/>
              <a:t> by Alfred </a:t>
            </a:r>
            <a:r>
              <a:rPr lang="en-IN" sz="2800" dirty="0"/>
              <a:t>Sturtevant</a:t>
            </a:r>
            <a:r>
              <a:rPr lang="en-IN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1930s-Molecular </a:t>
            </a:r>
            <a:r>
              <a:rPr lang="en-IN" sz="2800" dirty="0"/>
              <a:t>B</a:t>
            </a:r>
            <a:r>
              <a:rPr lang="en-IN" sz="2800" dirty="0" smtClean="0"/>
              <a:t>iology begins.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1965-Margaret </a:t>
            </a:r>
            <a:r>
              <a:rPr lang="en-IN" sz="2800" dirty="0" err="1"/>
              <a:t>Dayhoff's</a:t>
            </a:r>
            <a:r>
              <a:rPr lang="en-IN" sz="2800" dirty="0"/>
              <a:t> Atlas of Protein </a:t>
            </a:r>
            <a:r>
              <a:rPr lang="en-IN" sz="2800" dirty="0" smtClean="0"/>
              <a:t>Sequences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1970-Sequencing </a:t>
            </a:r>
            <a:r>
              <a:rPr lang="en-IN" sz="2800" dirty="0"/>
              <a:t>techniques </a:t>
            </a:r>
            <a:r>
              <a:rPr lang="en-IN" sz="2800" dirty="0" smtClean="0"/>
              <a:t>by </a:t>
            </a:r>
            <a:r>
              <a:rPr lang="en-IN" sz="2800" dirty="0" err="1" smtClean="0"/>
              <a:t>Fredirick</a:t>
            </a:r>
            <a:r>
              <a:rPr lang="en-IN" sz="2800" dirty="0" smtClean="0"/>
              <a:t> </a:t>
            </a:r>
            <a:r>
              <a:rPr lang="en-IN" sz="2800" dirty="0"/>
              <a:t>Sanger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Three </a:t>
            </a:r>
            <a:r>
              <a:rPr lang="en-IN" sz="2800" dirty="0"/>
              <a:t>disciplines </a:t>
            </a:r>
            <a:r>
              <a:rPr lang="en-IN" sz="2800" dirty="0" smtClean="0"/>
              <a:t>Genetics, Molecular biology and Bioinformatics</a:t>
            </a:r>
            <a:r>
              <a:rPr lang="en-IN" sz="2800" dirty="0"/>
              <a:t> </a:t>
            </a:r>
            <a:r>
              <a:rPr lang="en-IN" sz="2800" dirty="0" smtClean="0"/>
              <a:t>converged </a:t>
            </a:r>
            <a:r>
              <a:rPr lang="en-IN" sz="2800" dirty="0"/>
              <a:t>in 1980s and 1990s </a:t>
            </a:r>
            <a:r>
              <a:rPr lang="en-IN" sz="2800" dirty="0" smtClean="0"/>
              <a:t>-Genomics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+mn-lt"/>
              </a:rPr>
              <a:t>History of Genomics</a:t>
            </a:r>
            <a:endParaRPr lang="en-IN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6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266957"/>
            <a:ext cx="9144000" cy="1005275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+mn-lt"/>
              </a:rPr>
              <a:t>QTL Analysis</a:t>
            </a:r>
            <a:endParaRPr lang="en-IN" sz="3600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25559" y="1419290"/>
            <a:ext cx="8583564" cy="866710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sz="3200" dirty="0" smtClean="0"/>
              <a:t>In the 1990s starts QTL analysis in in farm animals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59" y="2286000"/>
            <a:ext cx="8450828" cy="4055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565" y="6238568"/>
            <a:ext cx="5206435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755" y="872609"/>
            <a:ext cx="6636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/>
              <a:t>Marker Assisted Selection (MAS)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3548" y="1873046"/>
            <a:ext cx="9525000" cy="33773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latin typeface="+mn-lt"/>
              </a:rPr>
              <a:t>1-Detect </a:t>
            </a:r>
            <a:r>
              <a:rPr lang="en-IN" sz="2800" dirty="0">
                <a:latin typeface="+mn-lt"/>
              </a:rPr>
              <a:t>one or several </a:t>
            </a:r>
            <a:r>
              <a:rPr lang="en-IN" sz="2800" dirty="0" smtClean="0">
                <a:latin typeface="+mn-lt"/>
              </a:rPr>
              <a:t>QTLs</a:t>
            </a:r>
            <a:br>
              <a:rPr lang="en-IN" sz="2800" dirty="0" smtClean="0">
                <a:latin typeface="+mn-lt"/>
              </a:rPr>
            </a:br>
            <a:r>
              <a:rPr lang="en-IN" sz="2800" dirty="0" smtClean="0">
                <a:latin typeface="+mn-lt"/>
              </a:rPr>
              <a:t>2-Fine </a:t>
            </a:r>
            <a:r>
              <a:rPr lang="en-IN" sz="2800" dirty="0">
                <a:latin typeface="+mn-lt"/>
              </a:rPr>
              <a:t>mapping</a:t>
            </a:r>
            <a:br>
              <a:rPr lang="en-IN" sz="2800" dirty="0">
                <a:latin typeface="+mn-lt"/>
              </a:rPr>
            </a:br>
            <a:r>
              <a:rPr lang="en-IN" sz="2800" dirty="0" smtClean="0">
                <a:latin typeface="+mn-lt"/>
              </a:rPr>
              <a:t>3-Find </a:t>
            </a:r>
            <a:r>
              <a:rPr lang="en-IN" sz="2800" dirty="0">
                <a:latin typeface="+mn-lt"/>
              </a:rPr>
              <a:t>the gene responsible</a:t>
            </a:r>
            <a:br>
              <a:rPr lang="en-IN" sz="2800" dirty="0">
                <a:latin typeface="+mn-lt"/>
              </a:rPr>
            </a:br>
            <a:r>
              <a:rPr lang="en-IN" sz="2800" dirty="0" smtClean="0">
                <a:latin typeface="+mn-lt"/>
              </a:rPr>
              <a:t>4-Introgression</a:t>
            </a:r>
            <a:r>
              <a:rPr lang="en-IN" sz="3200" dirty="0" smtClean="0">
                <a:latin typeface="+mn-lt"/>
              </a:rPr>
              <a:t/>
            </a:r>
            <a:br>
              <a:rPr lang="en-IN" sz="3200" dirty="0" smtClean="0">
                <a:latin typeface="+mn-lt"/>
              </a:rPr>
            </a:br>
            <a:endParaRPr lang="en-IN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6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277" y="1594310"/>
            <a:ext cx="9144000" cy="306617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IN" sz="2800" b="1" dirty="0" smtClean="0">
                <a:latin typeface="+mn-lt"/>
              </a:rPr>
              <a:t>1-</a:t>
            </a:r>
            <a:r>
              <a:rPr lang="en-IN" sz="2800" dirty="0" smtClean="0">
                <a:latin typeface="+mn-lt"/>
              </a:rPr>
              <a:t>The </a:t>
            </a:r>
            <a:r>
              <a:rPr lang="en-IN" sz="2800" dirty="0">
                <a:latin typeface="+mn-lt"/>
              </a:rPr>
              <a:t>effect of </a:t>
            </a:r>
            <a:r>
              <a:rPr lang="en-IN" sz="2800" dirty="0" smtClean="0">
                <a:latin typeface="+mn-lt"/>
              </a:rPr>
              <a:t>individual Quantitative </a:t>
            </a:r>
            <a:r>
              <a:rPr lang="en-IN" sz="2800" dirty="0">
                <a:latin typeface="+mn-lt"/>
              </a:rPr>
              <a:t>trait loci (QTL) on </a:t>
            </a:r>
            <a:r>
              <a:rPr lang="en-IN" sz="2800" dirty="0" smtClean="0">
                <a:latin typeface="+mn-lt"/>
              </a:rPr>
              <a:t>polygenic traits</a:t>
            </a:r>
            <a:r>
              <a:rPr lang="en-IN" sz="2800" dirty="0">
                <a:latin typeface="+mn-lt"/>
              </a:rPr>
              <a:t>, such as </a:t>
            </a:r>
            <a:r>
              <a:rPr lang="en-IN" sz="2800" dirty="0" smtClean="0">
                <a:latin typeface="+mn-lt"/>
              </a:rPr>
              <a:t>milk yield</a:t>
            </a:r>
            <a:r>
              <a:rPr lang="en-IN" sz="2800" dirty="0">
                <a:latin typeface="+mn-lt"/>
              </a:rPr>
              <a:t>, are likely to be </a:t>
            </a:r>
            <a:r>
              <a:rPr lang="en-IN" sz="2800" dirty="0" smtClean="0">
                <a:latin typeface="+mn-lt"/>
              </a:rPr>
              <a:t>small</a:t>
            </a:r>
            <a:br>
              <a:rPr lang="en-IN" sz="2800" dirty="0" smtClean="0">
                <a:latin typeface="+mn-lt"/>
              </a:rPr>
            </a:br>
            <a:r>
              <a:rPr lang="en-IN" sz="2800" dirty="0">
                <a:latin typeface="+mn-lt"/>
              </a:rPr>
              <a:t/>
            </a:r>
            <a:br>
              <a:rPr lang="en-IN" sz="2800" dirty="0">
                <a:latin typeface="+mn-lt"/>
              </a:rPr>
            </a:br>
            <a:r>
              <a:rPr lang="en-IN" sz="2800" b="1" dirty="0" smtClean="0">
                <a:latin typeface="+mn-lt"/>
              </a:rPr>
              <a:t>2-</a:t>
            </a:r>
            <a:r>
              <a:rPr lang="en-IN" sz="2800" dirty="0" smtClean="0">
                <a:latin typeface="+mn-lt"/>
              </a:rPr>
              <a:t>Number </a:t>
            </a:r>
            <a:r>
              <a:rPr lang="en-IN" sz="2800" dirty="0">
                <a:latin typeface="+mn-lt"/>
              </a:rPr>
              <a:t>of QTL </a:t>
            </a:r>
            <a:r>
              <a:rPr lang="en-IN" sz="2800" dirty="0" smtClean="0">
                <a:latin typeface="+mn-lt"/>
              </a:rPr>
              <a:t>required is quite large to sufficiently explain </a:t>
            </a:r>
            <a:r>
              <a:rPr lang="en-IN" sz="2800" dirty="0">
                <a:latin typeface="+mn-lt"/>
              </a:rPr>
              <a:t>the genetic variation in these </a:t>
            </a:r>
            <a:r>
              <a:rPr lang="en-IN" sz="2800" dirty="0" smtClean="0">
                <a:latin typeface="+mn-lt"/>
              </a:rPr>
              <a:t>traits</a:t>
            </a:r>
            <a:endParaRPr lang="en-IN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277" y="294482"/>
            <a:ext cx="9144000" cy="826395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Limitations of MAS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8083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793" y="1115507"/>
            <a:ext cx="896553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In 1990 </a:t>
            </a:r>
            <a:r>
              <a:rPr lang="en-IN" sz="2800" dirty="0"/>
              <a:t>Human Genome </a:t>
            </a:r>
            <a:r>
              <a:rPr lang="en-IN" sz="2800" dirty="0" smtClean="0"/>
              <a:t>project started and in 2003 human </a:t>
            </a:r>
          </a:p>
          <a:p>
            <a:r>
              <a:rPr lang="en-IN" sz="2800" dirty="0" smtClean="0"/>
              <a:t>genome was published. This </a:t>
            </a:r>
            <a:r>
              <a:rPr lang="en-IN" sz="2800" dirty="0"/>
              <a:t>was followed by  </a:t>
            </a:r>
            <a:r>
              <a:rPr lang="en-IN" sz="2800" dirty="0" smtClean="0"/>
              <a:t>sequencing of </a:t>
            </a:r>
          </a:p>
          <a:p>
            <a:r>
              <a:rPr lang="en-IN" sz="2800" dirty="0" smtClean="0"/>
              <a:t>farm </a:t>
            </a:r>
            <a:r>
              <a:rPr lang="en-IN" sz="2800" dirty="0"/>
              <a:t>animal </a:t>
            </a:r>
            <a:r>
              <a:rPr lang="en-IN" sz="2800" dirty="0" smtClean="0"/>
              <a:t>genomes</a:t>
            </a:r>
          </a:p>
          <a:p>
            <a:endParaRPr lang="en-IN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28726"/>
              </p:ext>
            </p:extLst>
          </p:nvPr>
        </p:nvGraphicFramePr>
        <p:xfrm>
          <a:off x="1643792" y="2640373"/>
          <a:ext cx="839985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619"/>
                <a:gridCol w="4141240"/>
              </a:tblGrid>
              <a:tr h="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Species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Year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Dog (</a:t>
                      </a:r>
                      <a:r>
                        <a:rPr lang="en-IN" sz="2800" dirty="0" err="1" smtClean="0"/>
                        <a:t>Canis</a:t>
                      </a:r>
                      <a:r>
                        <a:rPr lang="en-IN" sz="2800" dirty="0" smtClean="0"/>
                        <a:t> </a:t>
                      </a:r>
                      <a:r>
                        <a:rPr lang="en-IN" sz="2800" dirty="0" err="1" smtClean="0"/>
                        <a:t>Familiaris</a:t>
                      </a:r>
                      <a:r>
                        <a:rPr lang="en-IN" sz="2800" dirty="0" smtClean="0"/>
                        <a:t>)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2003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Chicken (Gallus Gallus)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2004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Cat (</a:t>
                      </a:r>
                      <a:r>
                        <a:rPr lang="en-IN" sz="2800" dirty="0" err="1" smtClean="0"/>
                        <a:t>Felis</a:t>
                      </a:r>
                      <a:r>
                        <a:rPr lang="en-IN" sz="2800" dirty="0" smtClean="0"/>
                        <a:t> </a:t>
                      </a:r>
                      <a:r>
                        <a:rPr lang="en-IN" sz="2800" dirty="0" err="1" smtClean="0"/>
                        <a:t>sylvestris</a:t>
                      </a:r>
                      <a:r>
                        <a:rPr lang="en-IN" sz="2800" dirty="0" smtClean="0"/>
                        <a:t>)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2006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Sheep (</a:t>
                      </a:r>
                      <a:r>
                        <a:rPr lang="en-IN" sz="2800" dirty="0" err="1" smtClean="0"/>
                        <a:t>Ovis</a:t>
                      </a:r>
                      <a:r>
                        <a:rPr lang="en-IN" sz="2800" dirty="0" smtClean="0"/>
                        <a:t> Aries)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2008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Cattle (</a:t>
                      </a:r>
                      <a:r>
                        <a:rPr lang="en-IN" sz="2800" dirty="0" err="1" smtClean="0"/>
                        <a:t>Bos</a:t>
                      </a:r>
                      <a:r>
                        <a:rPr lang="en-IN" sz="2800" dirty="0" smtClean="0"/>
                        <a:t> </a:t>
                      </a:r>
                      <a:r>
                        <a:rPr lang="en-IN" sz="2800" dirty="0" err="1" smtClean="0"/>
                        <a:t>taurus</a:t>
                      </a:r>
                      <a:r>
                        <a:rPr lang="en-IN" sz="2800" dirty="0" smtClean="0"/>
                        <a:t>)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2009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Horse (</a:t>
                      </a:r>
                      <a:r>
                        <a:rPr lang="en-IN" sz="2800" dirty="0" err="1" smtClean="0"/>
                        <a:t>Equus</a:t>
                      </a:r>
                      <a:r>
                        <a:rPr lang="en-IN" sz="2800" dirty="0" smtClean="0"/>
                        <a:t> </a:t>
                      </a:r>
                      <a:r>
                        <a:rPr lang="en-IN" sz="2800" dirty="0" err="1" smtClean="0"/>
                        <a:t>caballus</a:t>
                      </a:r>
                      <a:r>
                        <a:rPr lang="en-IN" sz="2800" dirty="0" smtClean="0"/>
                        <a:t>)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2009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Pig (Sus </a:t>
                      </a:r>
                      <a:r>
                        <a:rPr lang="en-IN" sz="2800" dirty="0" err="1" smtClean="0"/>
                        <a:t>Scrofa</a:t>
                      </a:r>
                      <a:r>
                        <a:rPr lang="en-IN" sz="2800" dirty="0" smtClean="0"/>
                        <a:t>)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2009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96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+mn-lt"/>
              </a:rPr>
              <a:t>Genomic Breeding</a:t>
            </a:r>
            <a:endParaRPr lang="en-IN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59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4619" y="908326"/>
            <a:ext cx="91292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Sequencing revolutionised development of large </a:t>
            </a:r>
            <a:r>
              <a:rPr lang="en-IN" sz="2800" dirty="0"/>
              <a:t>panels of SNPs in domestic </a:t>
            </a:r>
            <a:r>
              <a:rPr lang="en-IN" sz="2800" dirty="0" smtClean="0"/>
              <a:t>animals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Genomic Selection was </a:t>
            </a:r>
            <a:r>
              <a:rPr lang="en-IN" sz="2800" dirty="0"/>
              <a:t>actually first introduced by Haley and </a:t>
            </a:r>
            <a:r>
              <a:rPr lang="en-IN" sz="2800" dirty="0" err="1" smtClean="0"/>
              <a:t>Visscher</a:t>
            </a:r>
            <a:r>
              <a:rPr lang="en-IN" sz="2800" dirty="0" smtClean="0"/>
              <a:t> at </a:t>
            </a:r>
            <a:r>
              <a:rPr lang="en-IN" sz="2800" dirty="0" err="1"/>
              <a:t>Armidale</a:t>
            </a:r>
            <a:r>
              <a:rPr lang="en-IN" sz="2800" dirty="0"/>
              <a:t> WCGALP in </a:t>
            </a:r>
            <a:r>
              <a:rPr lang="en-IN" sz="2800" dirty="0" smtClean="0"/>
              <a:t>1998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 smtClean="0"/>
              <a:t>But the methodology </a:t>
            </a:r>
            <a:r>
              <a:rPr lang="en-IN" sz="2800" dirty="0"/>
              <a:t>for Genomic Selection  was first presented by </a:t>
            </a:r>
            <a:r>
              <a:rPr lang="en-IN" sz="2800" dirty="0" err="1" smtClean="0"/>
              <a:t>Meuwissen</a:t>
            </a:r>
            <a:r>
              <a:rPr lang="en-IN" sz="2800" dirty="0" smtClean="0"/>
              <a:t> </a:t>
            </a:r>
            <a:r>
              <a:rPr lang="en-IN" sz="2800" i="1" dirty="0" smtClean="0"/>
              <a:t>et. al.</a:t>
            </a:r>
            <a:r>
              <a:rPr lang="en-IN" sz="2800" dirty="0" smtClean="0"/>
              <a:t>in 2001</a:t>
            </a:r>
            <a:endParaRPr lang="en-IN" sz="2800" dirty="0"/>
          </a:p>
          <a:p>
            <a:endParaRPr lang="en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357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537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History of Genomics</vt:lpstr>
      <vt:lpstr>QTL Analysis</vt:lpstr>
      <vt:lpstr>1-Detect one or several QTLs 2-Fine mapping 3-Find the gene responsible 4-Introgression </vt:lpstr>
      <vt:lpstr>1-The effect of individual Quantitative trait loci (QTL) on polygenic traits, such as milk yield, are likely to be small  2-Number of QTL required is quite large to sufficiently explain the genetic variation in these traits</vt:lpstr>
      <vt:lpstr>Genomic Breeding</vt:lpstr>
      <vt:lpstr>PowerPoint Presentation</vt:lpstr>
      <vt:lpstr>Genomic Breeding</vt:lpstr>
      <vt:lpstr>Methodology</vt:lpstr>
      <vt:lpstr>Differences with MAS</vt:lpstr>
      <vt:lpstr>Advantages</vt:lpstr>
      <vt:lpstr>Higher rate of gain as compared to Progeny testing</vt:lpstr>
      <vt:lpstr>Lower rate of Inbreeding per generation</vt:lpstr>
      <vt:lpstr>PowerPoint Presentation</vt:lpstr>
      <vt:lpstr>High-density SNP Chips available for</vt:lpstr>
      <vt:lpstr>Countries following Genomic Selection</vt:lpstr>
      <vt:lpstr>Limitations 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228</cp:revision>
  <dcterms:created xsi:type="dcterms:W3CDTF">2014-09-13T09:45:00Z</dcterms:created>
  <dcterms:modified xsi:type="dcterms:W3CDTF">2014-09-14T00:40:49Z</dcterms:modified>
</cp:coreProperties>
</file>