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1"/>
  </p:notesMasterIdLst>
  <p:handoutMasterIdLst>
    <p:handoutMasterId r:id="rId22"/>
  </p:handoutMasterIdLst>
  <p:sldIdLst>
    <p:sldId id="316" r:id="rId2"/>
    <p:sldId id="283" r:id="rId3"/>
    <p:sldId id="267" r:id="rId4"/>
    <p:sldId id="322" r:id="rId5"/>
    <p:sldId id="284" r:id="rId6"/>
    <p:sldId id="269" r:id="rId7"/>
    <p:sldId id="265" r:id="rId8"/>
    <p:sldId id="272" r:id="rId9"/>
    <p:sldId id="273" r:id="rId10"/>
    <p:sldId id="274" r:id="rId11"/>
    <p:sldId id="275" r:id="rId12"/>
    <p:sldId id="278" r:id="rId13"/>
    <p:sldId id="286" r:id="rId14"/>
    <p:sldId id="280" r:id="rId15"/>
    <p:sldId id="262" r:id="rId16"/>
    <p:sldId id="261" r:id="rId17"/>
    <p:sldId id="263" r:id="rId18"/>
    <p:sldId id="307" r:id="rId19"/>
    <p:sldId id="32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NWOO%20PARK\Desktop\HIV.HCV%20manuscript\Figures%20for%20Nef.HCV%20manuscript\Data%20for%20Fig.%206%20-%20Effect%20of%20Nef.EtOH%20on%20HCV%20replication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4846796657382"/>
          <c:y val="0.20640569395017794"/>
          <c:w val="0.51532033426183843"/>
          <c:h val="0.56939501779359469"/>
        </c:manualLayout>
      </c:layout>
      <c:lineChart>
        <c:grouping val="standard"/>
        <c:ser>
          <c:idx val="0"/>
          <c:order val="0"/>
          <c:tx>
            <c:strRef>
              <c:f>Sheet1!$A$8</c:f>
              <c:strCache>
                <c:ptCount val="1"/>
                <c:pt idx="0">
                  <c:v>GFP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solid"/>
            </a:ln>
          </c:spPr>
          <c:marker>
            <c:symbol val="square"/>
            <c:size val="11"/>
            <c:spPr>
              <a:solidFill>
                <a:srgbClr val="FFFFFF"/>
              </a:solidFill>
              <a:ln w="19050">
                <a:solidFill>
                  <a:schemeClr val="tx1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Sheet1!$B$12:$E$12</c:f>
                <c:numCache>
                  <c:formatCode>General</c:formatCode>
                  <c:ptCount val="4"/>
                  <c:pt idx="0">
                    <c:v>92.630988335437692</c:v>
                  </c:pt>
                  <c:pt idx="1">
                    <c:v>463.86204845837511</c:v>
                  </c:pt>
                  <c:pt idx="2">
                    <c:v>957.42258172658535</c:v>
                  </c:pt>
                  <c:pt idx="3">
                    <c:v>236.17366491630682</c:v>
                  </c:pt>
                </c:numCache>
              </c:numRef>
            </c:plus>
            <c:minus>
              <c:numRef>
                <c:f>Sheet1!$B$12:$E$12</c:f>
                <c:numCache>
                  <c:formatCode>General</c:formatCode>
                  <c:ptCount val="4"/>
                  <c:pt idx="0">
                    <c:v>92.630988335437692</c:v>
                  </c:pt>
                  <c:pt idx="1">
                    <c:v>463.86204845837511</c:v>
                  </c:pt>
                  <c:pt idx="2">
                    <c:v>957.42258172658535</c:v>
                  </c:pt>
                  <c:pt idx="3">
                    <c:v>236.17366491630682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Sheet1!$B$7:$E$7</c:f>
              <c:numCache>
                <c:formatCode>General</c:formatCode>
                <c:ptCount val="4"/>
                <c:pt idx="0">
                  <c:v>0</c:v>
                </c:pt>
                <c:pt idx="1">
                  <c:v>12.5</c:v>
                </c:pt>
                <c:pt idx="2">
                  <c:v>25</c:v>
                </c:pt>
                <c:pt idx="3">
                  <c:v>50</c:v>
                </c:pt>
              </c:numCache>
            </c:numRef>
          </c:cat>
          <c:val>
            <c:numRef>
              <c:f>Sheet1!$B$8:$E$8</c:f>
              <c:numCache>
                <c:formatCode>General</c:formatCode>
                <c:ptCount val="4"/>
                <c:pt idx="0">
                  <c:v>1482.5</c:v>
                </c:pt>
                <c:pt idx="1">
                  <c:v>2367</c:v>
                </c:pt>
                <c:pt idx="2">
                  <c:v>5188</c:v>
                </c:pt>
                <c:pt idx="3">
                  <c:v>2841</c:v>
                </c:pt>
              </c:numCache>
            </c:numRef>
          </c:val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Nef.GFP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solid"/>
            </a:ln>
          </c:spPr>
          <c:marker>
            <c:symbol val="square"/>
            <c:size val="11"/>
            <c:spPr>
              <a:solidFill>
                <a:schemeClr val="tx1"/>
              </a:solidFill>
              <a:ln w="19050">
                <a:solidFill>
                  <a:schemeClr val="tx1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Ref>
                <c:f>Sheet1!$B$13:$E$13</c:f>
                <c:numCache>
                  <c:formatCode>General</c:formatCode>
                  <c:ptCount val="4"/>
                  <c:pt idx="0">
                    <c:v>905.80378669996753</c:v>
                  </c:pt>
                  <c:pt idx="1">
                    <c:v>1060.660171779821</c:v>
                  </c:pt>
                  <c:pt idx="2">
                    <c:v>525.38033842160485</c:v>
                  </c:pt>
                  <c:pt idx="3">
                    <c:v>73.53910524340094</c:v>
                  </c:pt>
                </c:numCache>
              </c:numRef>
            </c:plus>
            <c:minus>
              <c:numRef>
                <c:f>Sheet1!$B$13:$E$13</c:f>
                <c:numCache>
                  <c:formatCode>General</c:formatCode>
                  <c:ptCount val="4"/>
                  <c:pt idx="0">
                    <c:v>905.80378669996753</c:v>
                  </c:pt>
                  <c:pt idx="1">
                    <c:v>1060.660171779821</c:v>
                  </c:pt>
                  <c:pt idx="2">
                    <c:v>525.38033842160485</c:v>
                  </c:pt>
                  <c:pt idx="3">
                    <c:v>73.53910524340094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numRef>
              <c:f>Sheet1!$B$7:$E$7</c:f>
              <c:numCache>
                <c:formatCode>General</c:formatCode>
                <c:ptCount val="4"/>
                <c:pt idx="0">
                  <c:v>0</c:v>
                </c:pt>
                <c:pt idx="1">
                  <c:v>12.5</c:v>
                </c:pt>
                <c:pt idx="2">
                  <c:v>25</c:v>
                </c:pt>
                <c:pt idx="3">
                  <c:v>50</c:v>
                </c:pt>
              </c:numCache>
            </c:numRef>
          </c:cat>
          <c:val>
            <c:numRef>
              <c:f>Sheet1!$B$9:$E$9</c:f>
              <c:numCache>
                <c:formatCode>General</c:formatCode>
                <c:ptCount val="4"/>
                <c:pt idx="0">
                  <c:v>4472.5</c:v>
                </c:pt>
                <c:pt idx="1">
                  <c:v>4574</c:v>
                </c:pt>
                <c:pt idx="2">
                  <c:v>8222.5</c:v>
                </c:pt>
                <c:pt idx="3">
                  <c:v>6250</c:v>
                </c:pt>
              </c:numCache>
            </c:numRef>
          </c:val>
        </c:ser>
        <c:dLbls/>
        <c:marker val="1"/>
        <c:axId val="76490624"/>
        <c:axId val="76500992"/>
      </c:lineChart>
      <c:catAx>
        <c:axId val="76490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 </a:t>
                </a:r>
                <a:r>
                  <a:rPr lang="en-US" sz="1800" dirty="0" err="1"/>
                  <a:t>EtOH</a:t>
                </a:r>
                <a:r>
                  <a:rPr lang="en-US" sz="1800" dirty="0"/>
                  <a:t> [</a:t>
                </a:r>
                <a:r>
                  <a:rPr lang="en-US" sz="1800" dirty="0" err="1"/>
                  <a:t>mM</a:t>
                </a:r>
                <a:r>
                  <a:rPr lang="en-US" sz="1800" dirty="0"/>
                  <a:t>]</a:t>
                </a:r>
              </a:p>
            </c:rich>
          </c:tx>
          <c:layout>
            <c:manualLayout>
              <c:xMode val="edge"/>
              <c:yMode val="edge"/>
              <c:x val="0.35586276715410586"/>
              <c:y val="0.84624510397738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500992"/>
        <c:crosses val="autoZero"/>
        <c:auto val="1"/>
        <c:lblAlgn val="ctr"/>
        <c:lblOffset val="100"/>
        <c:tickLblSkip val="1"/>
        <c:tickMarkSkip val="1"/>
      </c:catAx>
      <c:valAx>
        <c:axId val="765009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RLuc (10</a:t>
                </a:r>
                <a:r>
                  <a:rPr lang="en-US" sz="1800" baseline="30000"/>
                  <a:t>-3</a:t>
                </a:r>
                <a:r>
                  <a:rPr lang="en-US" sz="1800"/>
                  <a:t>)</a:t>
                </a:r>
              </a:p>
            </c:rich>
          </c:tx>
          <c:layout>
            <c:manualLayout>
              <c:xMode val="edge"/>
              <c:yMode val="edge"/>
              <c:x val="8.9136490250696435E-2"/>
              <c:y val="0.3665480427046263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190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490624"/>
        <c:crosses val="autoZero"/>
        <c:crossBetween val="between"/>
        <c:majorUnit val="2000"/>
        <c:dispUnits>
          <c:builtInUnit val="thousands"/>
        </c:dispUnits>
      </c:valAx>
      <c:spPr>
        <a:solidFill>
          <a:srgbClr val="FFFFFF"/>
        </a:solidFill>
        <a:ln w="190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4139801274840644"/>
          <c:y val="0.23117989097516653"/>
          <c:w val="0.21727019498607245"/>
          <c:h val="0.1387900355871886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F8E9B1C-4158-48CA-A491-6446032024A4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B13F322-2195-480B-AC90-14DDAB116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8549DC2-9C33-41FF-B0F2-B2B6B1D81551}" type="datetimeFigureOut">
              <a:rPr lang="en-US"/>
              <a:pPr>
                <a:defRPr/>
              </a:pPr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0E3F11-579E-47B9-8CB7-FCCDDC88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D41D-F4D7-46AE-87D3-66F1EDF68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DC82-BC1B-47F0-85BD-1BE113B50B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2937-221F-45D4-A898-3103BB1CB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C355-88AB-4A01-B3F3-A998F5389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685D-BA8E-455C-ADBB-2D18E8415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79C0-C39B-47ED-B913-BD337F7A3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119D-AA04-4290-971B-19C72E1BE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99EB6-E18D-4166-B6D5-3FD7F014D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C7D2-9F20-472D-8457-A96082467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1135-3C40-4DF8-BC38-2701433CC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DFAC-987A-4078-94C1-1FB571C93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F7955DE8-C6E3-4069-A885-904C7317F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77863" y="914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00"/>
                </a:solidFill>
              </a:rPr>
              <a:t>Role of HIV-1 Nef in Acceleration of  </a:t>
            </a:r>
          </a:p>
          <a:p>
            <a:r>
              <a:rPr lang="en-US" altLang="en-US" sz="3600" b="1">
                <a:solidFill>
                  <a:srgbClr val="000000"/>
                </a:solidFill>
              </a:rPr>
              <a:t>     HCV-Mediated Liver Disease </a:t>
            </a:r>
            <a:endParaRPr lang="en-US" altLang="en-US" sz="3600"/>
          </a:p>
        </p:txBody>
      </p:sp>
      <p:sp>
        <p:nvSpPr>
          <p:cNvPr id="205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2FAE24-3323-42E2-8032-C1FF6C4929F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9275" y="2667000"/>
            <a:ext cx="550545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181600"/>
            <a:ext cx="3810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>
            <a:off x="304800" y="2114550"/>
            <a:ext cx="845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Exosome-mediated Nef transfer?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 t="50000" r="45847"/>
          <a:stretch>
            <a:fillRect/>
          </a:stretch>
        </p:blipFill>
        <p:spPr bwMode="auto">
          <a:xfrm>
            <a:off x="201613" y="2635250"/>
            <a:ext cx="3989387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 bwMode="auto">
          <a:xfrm>
            <a:off x="28575" y="2514600"/>
            <a:ext cx="538163" cy="5953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28600" y="2143125"/>
            <a:ext cx="49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/>
              <a:t>A.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4841875" y="2147888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/>
              <a:t>B.</a:t>
            </a:r>
          </a:p>
        </p:txBody>
      </p:sp>
      <p:grpSp>
        <p:nvGrpSpPr>
          <p:cNvPr id="11271" name="Group 3"/>
          <p:cNvGrpSpPr>
            <a:grpSpLocks/>
          </p:cNvGrpSpPr>
          <p:nvPr/>
        </p:nvGrpSpPr>
        <p:grpSpPr bwMode="auto">
          <a:xfrm>
            <a:off x="885825" y="1035050"/>
            <a:ext cx="7364413" cy="1274763"/>
            <a:chOff x="885825" y="935038"/>
            <a:chExt cx="7364413" cy="1274762"/>
          </a:xfrm>
        </p:grpSpPr>
        <p:sp>
          <p:nvSpPr>
            <p:cNvPr id="28" name="Rectangle 27"/>
            <p:cNvSpPr/>
            <p:nvPr/>
          </p:nvSpPr>
          <p:spPr>
            <a:xfrm>
              <a:off x="885825" y="990601"/>
              <a:ext cx="7364413" cy="10763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en-US">
                <a:solidFill>
                  <a:srgbClr val="FFFFFF"/>
                </a:solidFill>
                <a:ea typeface="MS PGothic" pitchFamily="34" charset="-128"/>
                <a:cs typeface="Arial" charset="0"/>
              </a:endParaRPr>
            </a:p>
          </p:txBody>
        </p:sp>
        <p:pic>
          <p:nvPicPr>
            <p:cNvPr id="11277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7913" y="935038"/>
              <a:ext cx="6986587" cy="127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3" y="954088"/>
            <a:ext cx="8308975" cy="36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273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87650"/>
            <a:ext cx="44545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4" name="TextBox 1"/>
          <p:cNvSpPr txBox="1">
            <a:spLocks noChangeArrowheads="1"/>
          </p:cNvSpPr>
          <p:nvPr/>
        </p:nvSpPr>
        <p:spPr bwMode="auto">
          <a:xfrm>
            <a:off x="2743200" y="6434138"/>
            <a:ext cx="1425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/>
              <a:t>Virol. J. 2011</a:t>
            </a:r>
          </a:p>
        </p:txBody>
      </p:sp>
      <p:sp>
        <p:nvSpPr>
          <p:cNvPr id="1127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BAFE2A-374D-471A-8879-7F3012CCA06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106488"/>
            <a:ext cx="8308975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1243013"/>
            <a:ext cx="72040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altLang="en-US" sz="3200" b="1" smtClean="0">
                <a:latin typeface="Arial" charset="0"/>
                <a:cs typeface="Arial" charset="0"/>
              </a:rPr>
              <a:t>Transfer of Nef protein from Jurkat T cells into hepatocytes.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2C649F-70D1-4C2C-A045-D7B970C0830B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Nef is transferred from HIV-1-infected cells to hepatocytes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68488"/>
            <a:ext cx="8308975" cy="36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1066800" y="2643188"/>
            <a:ext cx="6461125" cy="2587625"/>
            <a:chOff x="593834" y="1451538"/>
            <a:chExt cx="6797566" cy="2679028"/>
          </a:xfrm>
        </p:grpSpPr>
        <p:grpSp>
          <p:nvGrpSpPr>
            <p:cNvPr id="13318" name="Group 1"/>
            <p:cNvGrpSpPr>
              <a:grpSpLocks/>
            </p:cNvGrpSpPr>
            <p:nvPr/>
          </p:nvGrpSpPr>
          <p:grpSpPr bwMode="auto">
            <a:xfrm>
              <a:off x="1754782" y="1451538"/>
              <a:ext cx="5636618" cy="2679028"/>
              <a:chOff x="1063625" y="1992344"/>
              <a:chExt cx="6937375" cy="3646456"/>
            </a:xfrm>
          </p:grpSpPr>
          <p:sp>
            <p:nvSpPr>
              <p:cNvPr id="13320" name="TextBox 2"/>
              <p:cNvSpPr txBox="1">
                <a:spLocks noChangeArrowheads="1"/>
              </p:cNvSpPr>
              <p:nvPr/>
            </p:nvSpPr>
            <p:spPr bwMode="auto">
              <a:xfrm>
                <a:off x="1778199" y="1992345"/>
                <a:ext cx="1656765" cy="476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/>
                  <a:t> ∆Nef-HIV-1</a:t>
                </a:r>
              </a:p>
            </p:txBody>
          </p:sp>
          <p:sp>
            <p:nvSpPr>
              <p:cNvPr id="13321" name="TextBox 3"/>
              <p:cNvSpPr txBox="1">
                <a:spLocks noChangeArrowheads="1"/>
              </p:cNvSpPr>
              <p:nvPr/>
            </p:nvSpPr>
            <p:spPr bwMode="auto">
              <a:xfrm>
                <a:off x="5750743" y="1992344"/>
                <a:ext cx="1289342" cy="4769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/>
                  <a:t>wt-HIV-1</a:t>
                </a:r>
              </a:p>
            </p:txBody>
          </p:sp>
          <p:pic>
            <p:nvPicPr>
              <p:cNvPr id="13322" name="Picture 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63625" y="2382838"/>
                <a:ext cx="6937375" cy="3255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3319" name="TextBox 2"/>
            <p:cNvSpPr txBox="1">
              <a:spLocks noChangeArrowheads="1"/>
            </p:cNvSpPr>
            <p:nvPr/>
          </p:nvSpPr>
          <p:spPr bwMode="auto">
            <a:xfrm>
              <a:off x="593834" y="2714298"/>
              <a:ext cx="11464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/>
                <a:t>Huh7.5.1</a:t>
              </a:r>
            </a:p>
          </p:txBody>
        </p:sp>
      </p:grpSp>
      <p:sp>
        <p:nvSpPr>
          <p:cNvPr id="133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17C70-D125-4C7A-AEF3-D11FE748DDCB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3200" b="1" smtClean="0">
                <a:latin typeface="Arial" charset="0"/>
                <a:cs typeface="Arial" charset="0"/>
              </a:rPr>
              <a:t>Biological significance of Nef transfer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85800" y="2057400"/>
            <a:ext cx="78216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altLang="en-US" sz="2800" b="1"/>
              <a:t>  Up-regulation of HCV replication</a:t>
            </a:r>
          </a:p>
          <a:p>
            <a:pPr marL="342900" indent="-342900">
              <a:buFontTx/>
              <a:buAutoNum type="arabicPeriod"/>
            </a:pPr>
            <a:endParaRPr lang="en-US" altLang="en-US" sz="2800" b="1"/>
          </a:p>
          <a:p>
            <a:pPr marL="342900" indent="-342900">
              <a:buFontTx/>
              <a:buAutoNum type="arabicPeriod"/>
            </a:pPr>
            <a:r>
              <a:rPr lang="en-US" altLang="en-US" sz="2800" b="1"/>
              <a:t>  Generation of ROS</a:t>
            </a:r>
          </a:p>
          <a:p>
            <a:pPr marL="342900" indent="-342900">
              <a:buFontTx/>
              <a:buAutoNum type="arabicPeriod"/>
            </a:pPr>
            <a:endParaRPr lang="en-US" altLang="en-US" sz="2800" b="1"/>
          </a:p>
          <a:p>
            <a:pPr marL="342900" indent="-342900">
              <a:buFontTx/>
              <a:buAutoNum type="arabicPeriod"/>
            </a:pPr>
            <a:r>
              <a:rPr lang="en-US" altLang="en-US" sz="2800" b="1"/>
              <a:t>  Effect on alcohol-mediated up-regulation </a:t>
            </a:r>
          </a:p>
          <a:p>
            <a:pPr marL="342900" indent="-342900"/>
            <a:r>
              <a:rPr lang="en-US" altLang="en-US" sz="2800" b="1"/>
              <a:t>     of HCV replication</a:t>
            </a:r>
          </a:p>
          <a:p>
            <a:pPr marL="342900" indent="-342900"/>
            <a:endParaRPr lang="en-US" altLang="en-US" sz="2800" b="1"/>
          </a:p>
          <a:p>
            <a:pPr marL="342900" indent="-342900"/>
            <a:r>
              <a:rPr lang="en-US" altLang="en-US" sz="2800" b="1"/>
              <a:t>4.  Others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157288"/>
            <a:ext cx="8308975" cy="36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43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FDE96-F84C-48AC-8F8D-5022367D7570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Nef up-regulates HCV subgenomic replicon expression</a:t>
            </a:r>
          </a:p>
        </p:txBody>
      </p:sp>
      <p:pic>
        <p:nvPicPr>
          <p:cNvPr id="1536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371600"/>
            <a:ext cx="8308975" cy="3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536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1447800"/>
            <a:ext cx="69342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ED52C8-AFF2-43D2-845F-540D56F1BB40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447800" y="381000"/>
            <a:ext cx="623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Nef-mediated induction of ROS</a:t>
            </a:r>
          </a:p>
        </p:txBody>
      </p:sp>
      <p:pic>
        <p:nvPicPr>
          <p:cNvPr id="1638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990600"/>
            <a:ext cx="8308975" cy="3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6388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19188"/>
            <a:ext cx="77724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39A64-D33E-4F3E-B6FF-31780D4F5B83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828800" y="914400"/>
          <a:ext cx="6143314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219200" y="533400"/>
            <a:ext cx="68294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Effect of Nef on ethanol-mediated </a:t>
            </a:r>
          </a:p>
          <a:p>
            <a:r>
              <a:rPr lang="en-US" altLang="en-US" sz="3200" b="1"/>
              <a:t> up-regulation of HCV replication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600200"/>
            <a:ext cx="8308975" cy="3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41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98C1C3-E146-4D90-B3D7-50A3B5993D53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1447800" y="1905000"/>
            <a:ext cx="6245225" cy="3352800"/>
            <a:chOff x="1828800" y="1905000"/>
            <a:chExt cx="5864225" cy="2703513"/>
          </a:xfrm>
        </p:grpSpPr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1905000"/>
              <a:ext cx="5864225" cy="270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3733853" y="3048105"/>
              <a:ext cx="0" cy="38146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0" name="TextBox 3"/>
            <p:cNvSpPr txBox="1">
              <a:spLocks noChangeArrowheads="1"/>
            </p:cNvSpPr>
            <p:nvPr/>
          </p:nvSpPr>
          <p:spPr bwMode="auto">
            <a:xfrm>
              <a:off x="3505200" y="3390939"/>
              <a:ext cx="546692" cy="29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b="1"/>
                <a:t>p53</a:t>
              </a:r>
            </a:p>
          </p:txBody>
        </p:sp>
      </p:grp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3567113" y="914400"/>
            <a:ext cx="2055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200" b="1"/>
              <a:t>Summary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524000"/>
            <a:ext cx="8308975" cy="3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84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D1088A-7436-46B2-B0B1-C35B439FD51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sz="3200" b="1" smtClean="0">
                <a:latin typeface="Arial" charset="0"/>
                <a:cs typeface="Arial" charset="0"/>
              </a:rPr>
              <a:t>Acknowledgement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462213" y="1654175"/>
            <a:ext cx="4319587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2800" b="1"/>
          </a:p>
          <a:p>
            <a:r>
              <a:rPr lang="en-US" altLang="en-US" sz="2400" b="1"/>
              <a:t>Dohun Pyeon, Ph.D. (UCSM)</a:t>
            </a:r>
          </a:p>
          <a:p>
            <a:r>
              <a:rPr lang="en-US" altLang="en-US" sz="2400" b="1"/>
              <a:t>Khalid Timami, Ph.D.</a:t>
            </a:r>
          </a:p>
          <a:p>
            <a:r>
              <a:rPr lang="en-US" altLang="en-US" sz="2400" b="1"/>
              <a:t>Johnny J He, Ph.D</a:t>
            </a:r>
          </a:p>
          <a:p>
            <a:r>
              <a:rPr lang="en-US" altLang="en-US" sz="2400" b="1"/>
              <a:t>Linden Green, Ph.D. (IUSM)</a:t>
            </a:r>
          </a:p>
          <a:p>
            <a:r>
              <a:rPr lang="en-US" altLang="en-US" sz="2400" b="1"/>
              <a:t>Jinfeng Wang, Ph.D.</a:t>
            </a:r>
          </a:p>
          <a:p>
            <a:r>
              <a:rPr lang="en-US" altLang="en-US" sz="2400" b="1"/>
              <a:t>Myeong-Gwi Ryou, Ph.D.</a:t>
            </a:r>
          </a:p>
          <a:p>
            <a:r>
              <a:rPr lang="en-US" altLang="en-US" sz="2400" b="1"/>
              <a:t>Yan Fan</a:t>
            </a:r>
          </a:p>
          <a:p>
            <a:r>
              <a:rPr lang="en-US" altLang="en-US" sz="2400" b="1"/>
              <a:t>Xiaoyu Luo</a:t>
            </a:r>
          </a:p>
          <a:p>
            <a:endParaRPr lang="en-US" altLang="en-US" sz="2800" b="1" u="sng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143000"/>
            <a:ext cx="8308975" cy="3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94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FE1258-587C-44D3-ADF9-1EE908A0BF51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438400" y="2582863"/>
            <a:ext cx="4349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400" b="1"/>
              <a:t> Thank you all!</a:t>
            </a:r>
          </a:p>
          <a:p>
            <a:r>
              <a:rPr lang="en-US" altLang="en-US" sz="2800" b="1"/>
              <a:t>inwoo.park@unthsc.edu</a:t>
            </a: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58846B-D094-4179-9892-AD2AAED17F07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HIV-1/HCV co-infection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52400" y="2403475"/>
            <a:ext cx="88614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/>
              <a:t>* Shared routes of infection:</a:t>
            </a:r>
          </a:p>
          <a:p>
            <a:r>
              <a:rPr lang="en-US" altLang="en-US" sz="2800" b="1"/>
              <a:t>	- sexual contact</a:t>
            </a:r>
          </a:p>
          <a:p>
            <a:r>
              <a:rPr lang="en-US" altLang="en-US" sz="2800" b="1"/>
              <a:t>	- blood stream</a:t>
            </a:r>
          </a:p>
          <a:p>
            <a:r>
              <a:rPr lang="en-US" altLang="en-US" sz="2800" b="1"/>
              <a:t>	- IDU</a:t>
            </a:r>
          </a:p>
          <a:p>
            <a:endParaRPr lang="en-US" altLang="en-US" sz="2800" b="1"/>
          </a:p>
          <a:p>
            <a:r>
              <a:rPr lang="en-US" altLang="en-US" sz="2800" b="1"/>
              <a:t>* Common with ~ 30% of all HIV-1-infected persons</a:t>
            </a:r>
          </a:p>
          <a:p>
            <a:endParaRPr lang="en-US" altLang="en-US" sz="2800" b="1"/>
          </a:p>
          <a:p>
            <a:endParaRPr lang="en-US" altLang="en-US" sz="2800" b="1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944688"/>
            <a:ext cx="8308975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13535-F399-4633-B764-C3552E50B4F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6063" y="2590800"/>
            <a:ext cx="8534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2400" b="1">
              <a:ea typeface="Malgun Gothic" pitchFamily="34" charset="-127"/>
            </a:endParaRPr>
          </a:p>
          <a:p>
            <a:r>
              <a:rPr lang="en-US" altLang="en-US" sz="2800" b="1">
                <a:ea typeface="Malgun Gothic" pitchFamily="34" charset="-127"/>
              </a:rPr>
              <a:t>-   two-fold acceleration of fibrosis </a:t>
            </a:r>
          </a:p>
          <a:p>
            <a:pPr>
              <a:buFontTx/>
              <a:buChar char="-"/>
            </a:pPr>
            <a:r>
              <a:rPr lang="en-US" altLang="en-US" sz="2800" b="1">
                <a:ea typeface="Malgun Gothic" pitchFamily="34" charset="-127"/>
              </a:rPr>
              <a:t>   five-fold higher risk of cirrhosis-related liver  </a:t>
            </a:r>
          </a:p>
          <a:p>
            <a:r>
              <a:rPr lang="en-US" altLang="en-US" sz="2800" b="1">
                <a:ea typeface="Malgun Gothic" pitchFamily="34" charset="-127"/>
              </a:rPr>
              <a:t>    complications, etc.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609600"/>
            <a:ext cx="8897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>
                <a:ea typeface="Malgun Gothic" pitchFamily="34" charset="-127"/>
              </a:rPr>
              <a:t>Co-infection has profound, adverse consequences.</a:t>
            </a:r>
          </a:p>
          <a:p>
            <a:endParaRPr lang="en-US" altLang="en-US" sz="2800" b="1">
              <a:ea typeface="Malgun Gothic" pitchFamily="34" charset="-127"/>
            </a:endParaRPr>
          </a:p>
          <a:p>
            <a:r>
              <a:rPr lang="en-US" altLang="en-US" sz="2800" b="1">
                <a:ea typeface="Malgun Gothic" pitchFamily="34" charset="-127"/>
              </a:rPr>
              <a:t>	- elevate HCV viral load.</a:t>
            </a:r>
          </a:p>
          <a:p>
            <a:r>
              <a:rPr lang="en-US" altLang="en-US" sz="2800" b="1">
                <a:ea typeface="Malgun Gothic" pitchFamily="34" charset="-127"/>
              </a:rPr>
              <a:t>	- expedite HCV-mediated liver disease  </a:t>
            </a:r>
          </a:p>
          <a:p>
            <a:r>
              <a:rPr lang="en-US" altLang="en-US" sz="2800" b="1">
                <a:ea typeface="Malgun Gothic" pitchFamily="34" charset="-127"/>
              </a:rPr>
              <a:t>           progression.</a:t>
            </a:r>
          </a:p>
          <a:p>
            <a:r>
              <a:rPr lang="en-US" altLang="en-US" sz="2800" b="1">
                <a:ea typeface="Malgun Gothic" pitchFamily="34" charset="-127"/>
              </a:rPr>
              <a:t> 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304800" y="4495800"/>
            <a:ext cx="84756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altLang="en-US" sz="2800" b="1"/>
              <a:t>Cirrhosis and end-stage liver disease – 50% of all deaths in co-infected patients - leading cause of morbidity and mortality in Western countries. </a:t>
            </a:r>
          </a:p>
        </p:txBody>
      </p:sp>
      <p:sp>
        <p:nvSpPr>
          <p:cNvPr id="410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DEDA7-8262-4072-8DD6-4844D664E4E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 b="1" smtClean="0">
                <a:latin typeface="Arial" charset="0"/>
                <a:cs typeface="Arial" charset="0"/>
              </a:rPr>
              <a:t>Genomic and virion structure of HIV-1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/>
          <a:srcRect b="23256"/>
          <a:stretch>
            <a:fillRect/>
          </a:stretch>
        </p:blipFill>
        <p:spPr bwMode="auto">
          <a:xfrm>
            <a:off x="1042988" y="1371600"/>
            <a:ext cx="64246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096000" y="3516313"/>
            <a:ext cx="189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callutheran.edu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8" y="838200"/>
            <a:ext cx="8340725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919288" y="4221163"/>
            <a:ext cx="4862512" cy="15700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/>
              <a:t>Structural:      Gag, Pol, and </a:t>
            </a:r>
            <a:r>
              <a:rPr lang="en-US" altLang="en-US" sz="2400" b="1">
                <a:solidFill>
                  <a:srgbClr val="FF0000"/>
                </a:solidFill>
              </a:rPr>
              <a:t>Env</a:t>
            </a:r>
          </a:p>
          <a:p>
            <a:r>
              <a:rPr lang="en-US" altLang="en-US" sz="2400" b="1"/>
              <a:t>Regulatory:</a:t>
            </a:r>
          </a:p>
          <a:p>
            <a:r>
              <a:rPr lang="en-US" altLang="en-US" sz="2400" b="1"/>
              <a:t>     Early:        </a:t>
            </a:r>
            <a:r>
              <a:rPr lang="en-US" altLang="en-US" sz="2400" b="1">
                <a:solidFill>
                  <a:srgbClr val="FF0000"/>
                </a:solidFill>
              </a:rPr>
              <a:t>Tat</a:t>
            </a:r>
            <a:r>
              <a:rPr lang="en-US" altLang="en-US" sz="2400" b="1"/>
              <a:t>, Rev, and </a:t>
            </a:r>
            <a:r>
              <a:rPr lang="en-US" altLang="en-US" sz="2400" b="1">
                <a:solidFill>
                  <a:srgbClr val="00B050"/>
                </a:solidFill>
              </a:rPr>
              <a:t>Nef</a:t>
            </a:r>
          </a:p>
          <a:p>
            <a:r>
              <a:rPr lang="en-US" altLang="en-US" sz="2400" b="1"/>
              <a:t>     Late:          Vpr, Vpu, Vif </a:t>
            </a:r>
          </a:p>
        </p:txBody>
      </p:sp>
      <p:sp>
        <p:nvSpPr>
          <p:cNvPr id="512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6D6CCD-E3F4-4543-9E54-A92DD0D76F1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Distinct target cells for infection</a:t>
            </a:r>
          </a:p>
        </p:txBody>
      </p:sp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417513" y="1030288"/>
            <a:ext cx="8308975" cy="5345112"/>
            <a:chOff x="417513" y="1030288"/>
            <a:chExt cx="8308975" cy="5345687"/>
          </a:xfrm>
        </p:grpSpPr>
        <p:pic>
          <p:nvPicPr>
            <p:cNvPr id="6149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7513" y="1030288"/>
              <a:ext cx="8308975" cy="365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grpSp>
          <p:nvGrpSpPr>
            <p:cNvPr id="6150" name="Group 1"/>
            <p:cNvGrpSpPr>
              <a:grpSpLocks/>
            </p:cNvGrpSpPr>
            <p:nvPr/>
          </p:nvGrpSpPr>
          <p:grpSpPr bwMode="auto">
            <a:xfrm>
              <a:off x="960438" y="1752600"/>
              <a:ext cx="7497762" cy="4038600"/>
              <a:chOff x="455613" y="1676401"/>
              <a:chExt cx="7497762" cy="4038599"/>
            </a:xfrm>
          </p:grpSpPr>
          <p:grpSp>
            <p:nvGrpSpPr>
              <p:cNvPr id="6154" name="Group 11"/>
              <p:cNvGrpSpPr>
                <a:grpSpLocks/>
              </p:cNvGrpSpPr>
              <p:nvPr/>
            </p:nvGrpSpPr>
            <p:grpSpPr bwMode="auto">
              <a:xfrm>
                <a:off x="474663" y="1676401"/>
                <a:ext cx="7478712" cy="1609726"/>
                <a:chOff x="354013" y="914400"/>
                <a:chExt cx="7478823" cy="1572524"/>
              </a:xfrm>
            </p:grpSpPr>
            <p:sp>
              <p:nvSpPr>
                <p:cNvPr id="6160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354013" y="914400"/>
                  <a:ext cx="1740605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 b="1"/>
                    <a:t>A.  HIV-1 </a:t>
                  </a:r>
                </a:p>
              </p:txBody>
            </p:sp>
            <p:grpSp>
              <p:nvGrpSpPr>
                <p:cNvPr id="6161" name="Group 10"/>
                <p:cNvGrpSpPr>
                  <a:grpSpLocks/>
                </p:cNvGrpSpPr>
                <p:nvPr/>
              </p:nvGrpSpPr>
              <p:grpSpPr bwMode="auto">
                <a:xfrm>
                  <a:off x="4098981" y="1271191"/>
                  <a:ext cx="3733855" cy="1215727"/>
                  <a:chOff x="5318179" y="3922561"/>
                  <a:chExt cx="3733916" cy="1214905"/>
                </a:xfrm>
              </p:grpSpPr>
              <p:sp>
                <p:nvSpPr>
                  <p:cNvPr id="6167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34000" y="3937950"/>
                    <a:ext cx="3621563" cy="11995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400" b="1"/>
                      <a:t>T helper cells </a:t>
                    </a:r>
                  </a:p>
                  <a:p>
                    <a:r>
                      <a:rPr lang="en-US" altLang="en-US" sz="2400" b="1"/>
                      <a:t>Monocytes/microphage</a:t>
                    </a:r>
                  </a:p>
                  <a:p>
                    <a:r>
                      <a:rPr lang="en-US" altLang="en-US" sz="2400" b="1"/>
                      <a:t>Dendritic cells, etc</a:t>
                    </a:r>
                  </a:p>
                </p:txBody>
              </p:sp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5318179" y="3938070"/>
                    <a:ext cx="373391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334054" y="3922571"/>
                    <a:ext cx="0" cy="11717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9039395" y="3922571"/>
                    <a:ext cx="0" cy="117174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5318179" y="5085018"/>
                    <a:ext cx="373391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62" name="Group 4"/>
                <p:cNvGrpSpPr>
                  <a:grpSpLocks/>
                </p:cNvGrpSpPr>
                <p:nvPr/>
              </p:nvGrpSpPr>
              <p:grpSpPr bwMode="auto">
                <a:xfrm>
                  <a:off x="987839" y="1286595"/>
                  <a:ext cx="2593561" cy="1200329"/>
                  <a:chOff x="777766" y="1286595"/>
                  <a:chExt cx="2593561" cy="1200329"/>
                </a:xfrm>
              </p:grpSpPr>
              <p:sp>
                <p:nvSpPr>
                  <p:cNvPr id="6164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766" y="1658789"/>
                    <a:ext cx="801823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400" b="1"/>
                      <a:t>CD4</a:t>
                    </a:r>
                  </a:p>
                </p:txBody>
              </p:sp>
              <p:sp>
                <p:nvSpPr>
                  <p:cNvPr id="3" name="Left Brace 2"/>
                  <p:cNvSpPr/>
                  <p:nvPr/>
                </p:nvSpPr>
                <p:spPr>
                  <a:xfrm>
                    <a:off x="1590173" y="1510052"/>
                    <a:ext cx="582622" cy="738266"/>
                  </a:xfrm>
                  <a:prstGeom prst="leftBrac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400">
                      <a:ea typeface="MS PGothic" pitchFamily="34" charset="-128"/>
                    </a:endParaRPr>
                  </a:p>
                </p:txBody>
              </p:sp>
              <p:sp>
                <p:nvSpPr>
                  <p:cNvPr id="6166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1503" y="1286595"/>
                    <a:ext cx="1229824" cy="12003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 sz="2400" b="1"/>
                      <a:t>CCR5</a:t>
                    </a:r>
                  </a:p>
                  <a:p>
                    <a:endParaRPr lang="en-US" altLang="en-US" sz="2400" b="1"/>
                  </a:p>
                  <a:p>
                    <a:r>
                      <a:rPr lang="en-US" altLang="en-US" sz="2400" b="1"/>
                      <a:t>CXCR4</a:t>
                    </a:r>
                  </a:p>
                </p:txBody>
              </p:sp>
            </p:grpSp>
            <p:sp>
              <p:nvSpPr>
                <p:cNvPr id="11" name="Right Arrow 10"/>
                <p:cNvSpPr/>
                <p:nvPr/>
              </p:nvSpPr>
              <p:spPr>
                <a:xfrm>
                  <a:off x="3625899" y="1658946"/>
                  <a:ext cx="381006" cy="462192"/>
                </a:xfrm>
                <a:prstGeom prst="rightArrow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rgbClr val="FFFFFF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6155" name="Group 21"/>
              <p:cNvGrpSpPr>
                <a:grpSpLocks/>
              </p:cNvGrpSpPr>
              <p:nvPr/>
            </p:nvGrpSpPr>
            <p:grpSpPr bwMode="auto">
              <a:xfrm>
                <a:off x="455613" y="3370173"/>
                <a:ext cx="5777130" cy="2344827"/>
                <a:chOff x="354013" y="2983039"/>
                <a:chExt cx="5777686" cy="2377515"/>
              </a:xfrm>
            </p:grpSpPr>
            <p:sp>
              <p:nvSpPr>
                <p:cNvPr id="6156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354013" y="2983039"/>
                  <a:ext cx="150073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800" b="1"/>
                    <a:t>B.  HCV</a:t>
                  </a:r>
                </a:p>
              </p:txBody>
            </p:sp>
            <p:sp>
              <p:nvSpPr>
                <p:cNvPr id="6157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114800" y="4126268"/>
                  <a:ext cx="2016899" cy="461664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/>
                    <a:t>Hepatocytes</a:t>
                  </a:r>
                </a:p>
              </p:txBody>
            </p:sp>
            <p:sp>
              <p:nvSpPr>
                <p:cNvPr id="6158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1081310" y="3421562"/>
                  <a:ext cx="1585690" cy="1938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b="1"/>
                    <a:t>LDLR</a:t>
                  </a:r>
                </a:p>
                <a:p>
                  <a:r>
                    <a:rPr lang="en-US" altLang="en-US" sz="2400" b="1"/>
                    <a:t>CD81</a:t>
                  </a:r>
                </a:p>
                <a:p>
                  <a:r>
                    <a:rPr lang="en-US" altLang="en-US" sz="2400" b="1"/>
                    <a:t>SR-B1</a:t>
                  </a:r>
                </a:p>
                <a:p>
                  <a:r>
                    <a:rPr lang="en-US" altLang="en-US" sz="2400" b="1"/>
                    <a:t>Claudin-1</a:t>
                  </a:r>
                </a:p>
                <a:p>
                  <a:r>
                    <a:rPr lang="en-US" altLang="en-US" sz="2400" b="1"/>
                    <a:t>Occludin</a:t>
                  </a:r>
                </a:p>
              </p:txBody>
            </p:sp>
            <p:pic>
              <p:nvPicPr>
                <p:cNvPr id="6159" name="Picture 2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641834" y="4128619"/>
                  <a:ext cx="407987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2" name="Right Brace 1"/>
            <p:cNvSpPr/>
            <p:nvPr/>
          </p:nvSpPr>
          <p:spPr>
            <a:xfrm>
              <a:off x="3225800" y="4038924"/>
              <a:ext cx="431800" cy="167658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6152" name="TextBox 3"/>
            <p:cNvSpPr txBox="1">
              <a:spLocks noChangeArrowheads="1"/>
            </p:cNvSpPr>
            <p:nvPr/>
          </p:nvSpPr>
          <p:spPr bwMode="auto">
            <a:xfrm>
              <a:off x="417513" y="1219200"/>
              <a:ext cx="51251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/>
                <a:t>1.  Receptor/co-receptors</a:t>
              </a:r>
            </a:p>
          </p:txBody>
        </p:sp>
        <p:sp>
          <p:nvSpPr>
            <p:cNvPr id="6153" name="TextBox 4"/>
            <p:cNvSpPr txBox="1">
              <a:spLocks noChangeArrowheads="1"/>
            </p:cNvSpPr>
            <p:nvPr/>
          </p:nvSpPr>
          <p:spPr bwMode="auto">
            <a:xfrm>
              <a:off x="417513" y="5791200"/>
              <a:ext cx="746710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3200" b="1"/>
                <a:t>2.  Fundamentally different life cycles</a:t>
              </a:r>
            </a:p>
          </p:txBody>
        </p:sp>
      </p:grp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4E21FB-6F1E-4C2C-8E36-4765830BD8A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Possible mechanisms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57200" y="2225675"/>
            <a:ext cx="8051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800" b="1"/>
              <a:t>Direct infection of HIV-1 into HCV-infected </a:t>
            </a:r>
          </a:p>
          <a:p>
            <a:pPr marL="514350" indent="-514350"/>
            <a:r>
              <a:rPr lang="en-US" altLang="en-US" sz="2800" b="1"/>
              <a:t>     hepatocytes/HSC</a:t>
            </a:r>
          </a:p>
          <a:p>
            <a:pPr marL="514350" indent="-514350"/>
            <a:endParaRPr lang="en-US" altLang="en-US" sz="2800" b="1"/>
          </a:p>
          <a:p>
            <a:pPr marL="514350" indent="-514350">
              <a:buFontTx/>
              <a:buAutoNum type="arabicPeriod" startAt="2"/>
            </a:pPr>
            <a:r>
              <a:rPr lang="en-US" altLang="en-US" sz="2800" b="1"/>
              <a:t>Indirect effect</a:t>
            </a:r>
          </a:p>
          <a:p>
            <a:pPr marL="514350" indent="-514350"/>
            <a:r>
              <a:rPr lang="en-US" altLang="en-US" sz="2800" b="1"/>
              <a:t>     A.  Viral proteins, such as Env, Tat, and Nef</a:t>
            </a:r>
          </a:p>
          <a:p>
            <a:pPr marL="514350" indent="-514350"/>
            <a:r>
              <a:rPr lang="en-US" altLang="en-US" sz="2800" b="1"/>
              <a:t>     B.  Dysfunction immune systems by HIV-1 </a:t>
            </a:r>
          </a:p>
          <a:p>
            <a:pPr marL="514350" indent="-514350"/>
            <a:r>
              <a:rPr lang="en-US" altLang="en-US" sz="2800" b="1"/>
              <a:t>           and/or viral proteins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335088"/>
            <a:ext cx="8308975" cy="36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1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96FF60-93B9-4EF2-A50D-767374ED3CD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Replication of HIV-1 in human hepatocytes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60600"/>
            <a:ext cx="3835400" cy="35306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2260600"/>
            <a:ext cx="31877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5013" y="2249488"/>
            <a:ext cx="352425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513" y="1385888"/>
            <a:ext cx="8308975" cy="36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19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949667-F458-444E-A7B1-158E64F81B6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Viral protein candidates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739900"/>
            <a:ext cx="8308975" cy="3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152400" y="2312988"/>
            <a:ext cx="8732838" cy="3478212"/>
            <a:chOff x="152400" y="1600200"/>
            <a:chExt cx="8733481" cy="3477875"/>
          </a:xfrm>
        </p:grpSpPr>
        <p:sp>
          <p:nvSpPr>
            <p:cNvPr id="9222" name="TextBox 2"/>
            <p:cNvSpPr txBox="1">
              <a:spLocks noChangeArrowheads="1"/>
            </p:cNvSpPr>
            <p:nvPr/>
          </p:nvSpPr>
          <p:spPr bwMode="auto">
            <a:xfrm>
              <a:off x="152400" y="1600200"/>
              <a:ext cx="8733481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14350" indent="-514350">
                <a:buFontTx/>
                <a:buAutoNum type="arabicPeriod"/>
              </a:pPr>
              <a:r>
                <a:rPr lang="en-US" altLang="en-US" sz="2800" b="1"/>
                <a:t>Env - interact with CXCR4 or CCR5 co-receptor</a:t>
              </a:r>
            </a:p>
            <a:p>
              <a:pPr marL="514350" indent="-514350">
                <a:buFont typeface="Arial" charset="0"/>
                <a:buNone/>
              </a:pPr>
              <a:r>
                <a:rPr lang="en-US" altLang="en-US" sz="2800" b="1"/>
                <a:t>               enhance HCV replication in the replicon</a:t>
              </a:r>
            </a:p>
            <a:p>
              <a:pPr marL="514350" indent="-514350">
                <a:buFont typeface="Arial" charset="0"/>
                <a:buNone/>
              </a:pPr>
              <a:r>
                <a:rPr lang="en-US" altLang="en-US" sz="2800" b="1"/>
                <a:t>               induce apoptosis </a:t>
              </a:r>
            </a:p>
            <a:p>
              <a:pPr marL="514350" indent="-514350"/>
              <a:endParaRPr lang="en-US" altLang="en-US" sz="2400" b="1"/>
            </a:p>
            <a:p>
              <a:pPr marL="514350" indent="-514350">
                <a:buFontTx/>
                <a:buAutoNum type="arabicPeriod" startAt="2"/>
              </a:pPr>
              <a:r>
                <a:rPr lang="en-US" altLang="en-US" sz="2800" b="1"/>
                <a:t>Tat  - diffusible protein</a:t>
              </a:r>
            </a:p>
            <a:p>
              <a:pPr marL="514350" indent="-514350"/>
              <a:r>
                <a:rPr lang="en-US" altLang="en-US" sz="2800" b="1"/>
                <a:t>               enhance hepatocarcinogenesis in </a:t>
              </a:r>
            </a:p>
            <a:p>
              <a:pPr marL="514350" indent="-514350"/>
              <a:r>
                <a:rPr lang="en-US" altLang="en-US" sz="2800" b="1"/>
                <a:t>               transgenic mice</a:t>
              </a:r>
            </a:p>
            <a:p>
              <a:pPr marL="514350" indent="-514350"/>
              <a:endParaRPr lang="en-US" altLang="en-US" sz="2800" b="1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1463772" y="2270060"/>
              <a:ext cx="152411" cy="7619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463772" y="2698644"/>
              <a:ext cx="152411" cy="7619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479648" y="3901852"/>
              <a:ext cx="152411" cy="7619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16BB56-3F89-4151-835C-36F463A6D49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latin typeface="Arial" charset="0"/>
                <a:cs typeface="Arial" charset="0"/>
              </a:rPr>
              <a:t>Relevant Nef functions for up-regulation of HCV replication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1676400"/>
            <a:ext cx="85328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800" b="1"/>
              <a:t>Induces formation of conduits (filopodia) and </a:t>
            </a:r>
          </a:p>
          <a:p>
            <a:pPr marL="514350" indent="-514350"/>
            <a:r>
              <a:rPr lang="en-US" altLang="en-US" sz="2800" b="1"/>
              <a:t>     secretion of exosomes.</a:t>
            </a:r>
          </a:p>
          <a:p>
            <a:pPr marL="514350" indent="-514350"/>
            <a:endParaRPr lang="en-US" altLang="en-US" sz="2800" b="1"/>
          </a:p>
          <a:p>
            <a:pPr marL="514350" indent="-514350">
              <a:buFontTx/>
              <a:buAutoNum type="arabicPeriod" startAt="2"/>
            </a:pPr>
            <a:r>
              <a:rPr lang="en-US" altLang="en-US" sz="2800" b="1"/>
              <a:t>Regulates the amount of intracellular lipids</a:t>
            </a:r>
          </a:p>
          <a:p>
            <a:pPr marL="514350" indent="-514350"/>
            <a:r>
              <a:rPr lang="en-US" altLang="en-US" sz="2800" b="1"/>
              <a:t>     by modulating expression of lipid molecules.</a:t>
            </a:r>
          </a:p>
          <a:p>
            <a:pPr marL="514350" indent="-514350"/>
            <a:endParaRPr lang="en-US" altLang="en-US" sz="2800" b="1"/>
          </a:p>
          <a:p>
            <a:pPr marL="514350" indent="-514350">
              <a:buFontTx/>
              <a:buAutoNum type="arabicPeriod" startAt="3"/>
            </a:pPr>
            <a:r>
              <a:rPr lang="en-US" altLang="en-US" sz="2800" b="1"/>
              <a:t>Forms complexes with and thereby activates </a:t>
            </a:r>
          </a:p>
          <a:p>
            <a:pPr marL="514350" indent="-514350"/>
            <a:r>
              <a:rPr lang="en-US" altLang="en-US" sz="2800" b="1"/>
              <a:t>     several cellular kinases, such as the Src </a:t>
            </a:r>
          </a:p>
          <a:p>
            <a:pPr marL="514350" indent="-514350"/>
            <a:r>
              <a:rPr lang="en-US" altLang="en-US" sz="2800" b="1"/>
              <a:t>     family of tyrosine kinases.</a:t>
            </a:r>
          </a:p>
          <a:p>
            <a:pPr marL="514350" indent="-514350"/>
            <a:endParaRPr lang="en-US" altLang="en-US" sz="2800" b="1"/>
          </a:p>
          <a:p>
            <a:pPr marL="514350" indent="-514350"/>
            <a:r>
              <a:rPr lang="en-US" altLang="en-US" sz="2800" b="1"/>
              <a:t>4.  Alters host immune responses.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513" y="1371600"/>
            <a:ext cx="8308975" cy="36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024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BB4068-8861-4101-AB59-7B8B9B38CC65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19279</TotalTime>
  <Words>438</Words>
  <Application>Microsoft Office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MS PGothic</vt:lpstr>
      <vt:lpstr>Calibri</vt:lpstr>
      <vt:lpstr>Malgun Gothic</vt:lpstr>
      <vt:lpstr>Office Theme</vt:lpstr>
      <vt:lpstr>Slide 1</vt:lpstr>
      <vt:lpstr>HIV-1/HCV co-infection</vt:lpstr>
      <vt:lpstr>Slide 3</vt:lpstr>
      <vt:lpstr>Genomic and virion structure of HIV-1</vt:lpstr>
      <vt:lpstr>Distinct target cells for infection</vt:lpstr>
      <vt:lpstr>Possible mechanisms</vt:lpstr>
      <vt:lpstr>Replication of HIV-1 in human hepatocytes</vt:lpstr>
      <vt:lpstr>Viral protein candidates</vt:lpstr>
      <vt:lpstr>Relevant Nef functions for up-regulation of HCV replication</vt:lpstr>
      <vt:lpstr>Exosome-mediated Nef transfer?</vt:lpstr>
      <vt:lpstr>Transfer of Nef protein from Jurkat T cells into hepatocytes.</vt:lpstr>
      <vt:lpstr>Nef is transferred from HIV-1-infected cells to hepatocytes</vt:lpstr>
      <vt:lpstr>Biological significance of Nef transfer</vt:lpstr>
      <vt:lpstr>Nef up-regulates HCV subgenomic replicon expression</vt:lpstr>
      <vt:lpstr>Slide 15</vt:lpstr>
      <vt:lpstr>Slide 16</vt:lpstr>
      <vt:lpstr>Slide 17</vt:lpstr>
      <vt:lpstr>Acknowledgement</vt:lpstr>
      <vt:lpstr>Slide 19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Byrley</dc:creator>
  <cp:lastModifiedBy>sahoo</cp:lastModifiedBy>
  <cp:revision>455</cp:revision>
  <cp:lastPrinted>2014-01-07T22:12:29Z</cp:lastPrinted>
  <dcterms:created xsi:type="dcterms:W3CDTF">2010-08-24T18:48:20Z</dcterms:created>
  <dcterms:modified xsi:type="dcterms:W3CDTF">2014-10-31T10:37:13Z</dcterms:modified>
</cp:coreProperties>
</file>