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83" r:id="rId8"/>
    <p:sldId id="261" r:id="rId9"/>
    <p:sldId id="262" r:id="rId10"/>
    <p:sldId id="263" r:id="rId11"/>
    <p:sldId id="264" r:id="rId12"/>
    <p:sldId id="293" r:id="rId13"/>
    <p:sldId id="276" r:id="rId14"/>
    <p:sldId id="277" r:id="rId15"/>
    <p:sldId id="266" r:id="rId16"/>
    <p:sldId id="267" r:id="rId17"/>
    <p:sldId id="286" r:id="rId18"/>
    <p:sldId id="284" r:id="rId19"/>
    <p:sldId id="285" r:id="rId20"/>
    <p:sldId id="287" r:id="rId21"/>
    <p:sldId id="290" r:id="rId22"/>
    <p:sldId id="279" r:id="rId23"/>
    <p:sldId id="288" r:id="rId24"/>
    <p:sldId id="270" r:id="rId25"/>
    <p:sldId id="278" r:id="rId26"/>
    <p:sldId id="291" r:id="rId27"/>
    <p:sldId id="274" r:id="rId28"/>
    <p:sldId id="282" r:id="rId29"/>
    <p:sldId id="292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FF"/>
    <a:srgbClr val="FFFF99"/>
    <a:srgbClr val="FFFFFF"/>
    <a:srgbClr val="CCFFFF"/>
    <a:srgbClr val="0000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081D-0A43-4655-ABB2-5889EBDB184A}" type="datetimeFigureOut">
              <a:rPr lang="hu-HU" smtClean="0"/>
              <a:pPr/>
              <a:t>2015.09.24.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8C2E-0F45-4E4A-8095-0C427776195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role of IL-17A </a:t>
            </a:r>
            <a:endParaRPr lang="hu-H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postmenopausal inflammatory events, </a:t>
            </a:r>
            <a:endParaRPr lang="hu-H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 in osteoporosis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49080"/>
            <a:ext cx="85603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Ildikó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Molnár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MD,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Ilona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Bohaty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MD, 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Éva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Somogyiné-Vári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Immunoendocrinology and Osteoporosis Centre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Regional Centre of Hungarian National Blood Transfusion Service,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Debrecen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Hungary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934844" cy="46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25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Correlation between serum IL-17A levels and the post-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menopausal period of women aged 60 to 89 years.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5301208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9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7259711" cy="479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5157192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10</a:t>
            </a:r>
            <a:endParaRPr lang="hu-H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63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Inreased serum IL-17A levels showed a dependency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on the history of hysterectomy in postmenopause.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547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Inreased serum IL-17A levels showed a postmenopausal </a:t>
            </a:r>
          </a:p>
          <a:p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age-related dependency on the history of hysterectomy.</a:t>
            </a:r>
            <a:endParaRPr lang="hu-H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5445224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11</a:t>
            </a:r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10143306" cy="531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32856"/>
            <a:ext cx="813690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Relationship </a:t>
            </a:r>
          </a:p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between serum IL-17A levels and </a:t>
            </a:r>
          </a:p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bone mineral densities (BMDs).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02598" cy="45557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5805264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13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Increased serum IL-17A levels were associated with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relevant  bone  loss  in  postmenopause compared to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those in premenopause.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narI Figure 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480720" cy="4671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77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were significantly higher in post-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menopausal  osteoporotic  women  in  the lumbar and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femoral total regions.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5733256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14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206553" cy="305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52892" cy="301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257682" cy="317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6488668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15</a:t>
            </a:r>
            <a:endParaRPr lang="hu-H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44037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correlated inversely with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bone mineral densities in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postmenopause.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624738" y="996042"/>
            <a:ext cx="2515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Lumbar region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42954" y="4497050"/>
            <a:ext cx="267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Femoral regions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2420888"/>
            <a:ext cx="712879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Relationship between serum IL-17A and sRANK ligand or OPG levels.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6" y="1355200"/>
            <a:ext cx="9026074" cy="5242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4" y="5661248"/>
            <a:ext cx="140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 17</a:t>
            </a:r>
            <a:endParaRPr lang="hu-H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Increased serum IL-17A and sRANK ligand  levels were  detected  in osteoporotic women.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18448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IL-17A</a:t>
            </a:r>
            <a:endParaRPr lang="hu-H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40" y="1844824"/>
            <a:ext cx="145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sRANK ligand</a:t>
            </a:r>
            <a:endParaRPr lang="hu-H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15816" y="436510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OPG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480720" cy="5070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5661248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18</a:t>
            </a:r>
            <a:endParaRPr lang="hu-H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correlated positively with sRANK ligand and did not with OPG serum levels, but with  the ratio of sRANK ligand and OPG serum levels.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628800"/>
            <a:ext cx="14194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sRANK ligand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628800"/>
            <a:ext cx="6014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OPG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149080"/>
            <a:ext cx="3132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Ratio of  sRANK ligand and OPG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070071" cy="646331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IL-17 cytokine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771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IL-17 (called as IL-17A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) is characterized by: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T-cell-derived cytokine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secreted from Th17 cells, which are distributed from  other effector CD4+ T helper cells, such as  Th1, Th2 and regulatory T (Treg) cells.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140968"/>
            <a:ext cx="90636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Sources of IL-17: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Cells of innate and adaptive immunity (T and B cells, NK, 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 NKT,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γδ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T cells, neutrophils, basophils,  mast cells,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 monocyte-macrophages, dendritic cells).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Epithelial, endothelial, vascular and stromal cells.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11450"/>
            <a:ext cx="87452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IL-17 initiated cytokine/chemokine productions: </a:t>
            </a:r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IL-6, TNF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 IL-1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 IL-8, CXC1, CXC2, CXC8, CCL2, 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MCP-1</a:t>
            </a:r>
            <a:endParaRPr lang="hu-HU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1196752"/>
            <a:ext cx="7272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528" y="594928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520" y="3645024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869" y="2564904"/>
            <a:ext cx="612398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Vitamin D</a:t>
            </a:r>
            <a:r>
              <a:rPr lang="hu-H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 deficiency and </a:t>
            </a:r>
          </a:p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serum IL-17A levels.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806249" y="8424863"/>
          <a:ext cx="7093673" cy="984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81"/>
                <a:gridCol w="1312573"/>
                <a:gridCol w="1569249"/>
                <a:gridCol w="1418735"/>
                <a:gridCol w="1418735"/>
              </a:tblGrid>
              <a:tr h="1219522">
                <a:tc>
                  <a:txBody>
                    <a:bodyPr/>
                    <a:lstStyle/>
                    <a:p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endParaRPr lang="hu-H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D-vitamin </a:t>
                      </a:r>
                    </a:p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deficiency</a:t>
                      </a:r>
                      <a:r>
                        <a:rPr lang="hu-HU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2400" baseline="0" dirty="0" smtClean="0">
                          <a:solidFill>
                            <a:schemeClr val="bg1"/>
                          </a:solidFill>
                        </a:rPr>
                        <a:t>(n=18)</a:t>
                      </a:r>
                    </a:p>
                    <a:p>
                      <a:pPr algn="ctr"/>
                      <a:r>
                        <a:rPr lang="hu-HU" sz="2400" baseline="0" dirty="0" smtClean="0">
                          <a:solidFill>
                            <a:schemeClr val="bg1"/>
                          </a:solidFill>
                        </a:rPr>
                        <a:t>&lt;50 nmol/l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D-vitamin </a:t>
                      </a:r>
                    </a:p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insufficiency</a:t>
                      </a:r>
                      <a:r>
                        <a:rPr lang="hu-HU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2400" baseline="0" dirty="0" smtClean="0">
                          <a:solidFill>
                            <a:schemeClr val="bg1"/>
                          </a:solidFill>
                        </a:rPr>
                        <a:t>(n=25)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51-75 nmol/l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D-vitamin </a:t>
                      </a:r>
                    </a:p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sufficiency</a:t>
                      </a:r>
                      <a:r>
                        <a:rPr lang="hu-HU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2400" baseline="0" dirty="0" smtClean="0">
                          <a:solidFill>
                            <a:schemeClr val="bg1"/>
                          </a:solidFill>
                        </a:rPr>
                        <a:t>(n=11)</a:t>
                      </a:r>
                    </a:p>
                    <a:p>
                      <a:pPr algn="ctr"/>
                      <a:r>
                        <a:rPr lang="hu-HU" sz="2400" baseline="0" dirty="0" smtClean="0">
                          <a:solidFill>
                            <a:schemeClr val="bg1"/>
                          </a:solidFill>
                        </a:rPr>
                        <a:t>&gt;75 nmol/l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P-values</a:t>
                      </a:r>
                      <a:endParaRPr lang="hu-H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229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Age</a:t>
                      </a:r>
                    </a:p>
                    <a:p>
                      <a:pPr algn="ctr"/>
                      <a:r>
                        <a:rPr lang="hu-HU" sz="2800" b="1" dirty="0" smtClean="0"/>
                        <a:t>(years)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59±17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09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61±13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61±12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</a:tr>
              <a:tr h="69229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BMI*</a:t>
                      </a:r>
                    </a:p>
                    <a:p>
                      <a:pPr algn="ctr"/>
                      <a:r>
                        <a:rPr lang="hu-HU" sz="2800" b="1" dirty="0" smtClean="0"/>
                        <a:t>(kg/m</a:t>
                      </a:r>
                      <a:r>
                        <a:rPr lang="hu-HU" sz="2800" b="1" baseline="30000" dirty="0" smtClean="0"/>
                        <a:t>2</a:t>
                      </a:r>
                      <a:r>
                        <a:rPr lang="hu-HU" sz="2800" b="1" dirty="0" smtClean="0"/>
                        <a:t>)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29±5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09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29±6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09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29±6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b="1"/>
                    </a:p>
                  </a:txBody>
                  <a:tcPr/>
                </a:tc>
              </a:tr>
              <a:tr h="69229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D</a:t>
                      </a:r>
                      <a:r>
                        <a:rPr lang="hu-HU" sz="2800" b="1" baseline="-25000" dirty="0" smtClean="0"/>
                        <a:t>3</a:t>
                      </a:r>
                      <a:r>
                        <a:rPr lang="hu-HU" sz="2800" b="1" dirty="0" smtClean="0"/>
                        <a:t>-vitamin</a:t>
                      </a:r>
                    </a:p>
                    <a:p>
                      <a:pPr algn="ctr"/>
                      <a:r>
                        <a:rPr lang="hu-HU" sz="2800" b="1" dirty="0" smtClean="0"/>
                        <a:t>(nmol/l)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16,84±6,06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35,08±5,79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68,95±44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b="1"/>
                    </a:p>
                  </a:txBody>
                  <a:tcPr/>
                </a:tc>
              </a:tr>
              <a:tr h="69229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IL-17A</a:t>
                      </a:r>
                    </a:p>
                    <a:p>
                      <a:pPr algn="ctr"/>
                      <a:r>
                        <a:rPr lang="hu-HU" sz="2800" b="1" dirty="0" smtClean="0"/>
                        <a:t>(ng/ml)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13,35±2,9 </a:t>
                      </a:r>
                      <a:r>
                        <a:rPr lang="hu-HU" sz="2400" b="1" baseline="30000" dirty="0" smtClean="0"/>
                        <a:t>o</a:t>
                      </a:r>
                      <a:endParaRPr lang="hu-HU" sz="2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12,07±2,61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11±1,9 </a:t>
                      </a:r>
                      <a:r>
                        <a:rPr lang="hu-HU" sz="2400" b="1" baseline="30000" dirty="0" smtClean="0"/>
                        <a:t>o</a:t>
                      </a:r>
                      <a:endParaRPr lang="hu-HU" sz="2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0.033</a:t>
                      </a:r>
                      <a:endParaRPr lang="hu-HU" sz="2400" b="1" dirty="0"/>
                    </a:p>
                  </a:txBody>
                  <a:tcPr/>
                </a:tc>
              </a:tr>
              <a:tr h="69229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MCP-1**</a:t>
                      </a:r>
                    </a:p>
                    <a:p>
                      <a:pPr algn="ctr"/>
                      <a:r>
                        <a:rPr lang="hu-HU" sz="2800" b="1" dirty="0" smtClean="0"/>
                        <a:t>(ng/ml)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17,35±2,9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16,62±2,07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16,18±1,23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</a:tr>
              <a:tr h="69229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IL-6</a:t>
                      </a:r>
                    </a:p>
                    <a:p>
                      <a:pPr algn="ctr"/>
                      <a:r>
                        <a:rPr lang="hu-HU" sz="2800" b="1" dirty="0" smtClean="0"/>
                        <a:t>(ng/ml)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26,11±12,66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26,25±12,23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22,68±13,52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69257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77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were significantly higher in post-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menopausal women with vitamin D</a:t>
            </a:r>
            <a:r>
              <a:rPr lang="hu-HU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deficiency.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623731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*Body mass index (BMI)   **Monocyte chemoattractant protein-1 (MCP-1)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5517232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Table 1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505616" cy="51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5085184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20</a:t>
            </a:r>
            <a:endParaRPr lang="hu-HU" sz="2400" dirty="0"/>
          </a:p>
        </p:txBody>
      </p:sp>
      <p:sp>
        <p:nvSpPr>
          <p:cNvPr id="6" name="Rectangle 5"/>
          <p:cNvSpPr/>
          <p:nvPr/>
        </p:nvSpPr>
        <p:spPr>
          <a:xfrm>
            <a:off x="1259632" y="980728"/>
            <a:ext cx="6408712" cy="576064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correlated inversely with vitamin D</a:t>
            </a:r>
            <a:r>
              <a:rPr lang="hu-HU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serum levels in postmenopause.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564904"/>
            <a:ext cx="8748464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Relationship  between serum </a:t>
            </a:r>
          </a:p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IL-17A  and IL-6 or MCP-1 levels.    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264696" cy="48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5517232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22</a:t>
            </a:r>
            <a:endParaRPr lang="hu-H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026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correlated positively with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MCP-1 levels in postmenopause.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6103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5661248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23</a:t>
            </a:r>
            <a:endParaRPr lang="hu-H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026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correlated positively with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IL-6 levels in postmenopause.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1858" y="188640"/>
            <a:ext cx="8992142" cy="107721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Synergism between bone loss and arteriosclerosis </a:t>
            </a:r>
          </a:p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via IL-17 cytokine.</a:t>
            </a:r>
          </a:p>
        </p:txBody>
      </p:sp>
      <p:pic>
        <p:nvPicPr>
          <p:cNvPr id="4" name="Picture 3" descr="arterioslce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412776"/>
            <a:ext cx="5760640" cy="4267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2109873" cy="707886"/>
          </a:xfrm>
          <a:prstGeom prst="rect">
            <a:avLst/>
          </a:prstGeom>
          <a:solidFill>
            <a:srgbClr val="FFFF99"/>
          </a:solidFill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bone loss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584" y="573325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31640" y="5661248"/>
            <a:ext cx="158417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1720" y="5733256"/>
            <a:ext cx="180020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0152" y="3356992"/>
            <a:ext cx="3384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From  Butcher M and Galkina EV , </a:t>
            </a:r>
          </a:p>
          <a:p>
            <a:r>
              <a:rPr lang="hu-HU" dirty="0" smtClean="0"/>
              <a:t>Thromb Haemost, 2011, </a:t>
            </a:r>
          </a:p>
          <a:p>
            <a:r>
              <a:rPr lang="hu-HU" dirty="0" smtClean="0"/>
              <a:t>106(5): 787-795.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5157192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24</a:t>
            </a:r>
            <a:endParaRPr lang="hu-H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6150114"/>
            <a:ext cx="3294492" cy="707886"/>
          </a:xfrm>
          <a:prstGeom prst="rect">
            <a:avLst/>
          </a:prstGeom>
          <a:solidFill>
            <a:srgbClr val="FFFF99"/>
          </a:solidFill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arteriosclerosis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04048" y="566124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9952" y="5661248"/>
            <a:ext cx="57606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31840" y="5661248"/>
            <a:ext cx="1368152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7704" y="5661248"/>
            <a:ext cx="2376264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71600" y="5661248"/>
            <a:ext cx="3312368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2569934" cy="646331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9779" y="908720"/>
            <a:ext cx="904516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The high prevalence of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increased serum IL-17A levels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 was connected to postmenopausal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estrogen deficiency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and showed a postmenopausal period-related dependency. </a:t>
            </a:r>
          </a:p>
          <a:p>
            <a:pPr algn="just">
              <a:buFont typeface="Wingdings" pitchFamily="2" charset="2"/>
              <a:buChar char="v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Postmenopausal 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osteoporosis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was associated  with 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IL-17A 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sRANK ligand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levels, 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 but only weakly increased serum OPG levels.</a:t>
            </a:r>
          </a:p>
          <a:p>
            <a:pPr algn="just">
              <a:buFont typeface="Wingdings" pitchFamily="2" charset="2"/>
              <a:buChar char="v"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Vitamin D</a:t>
            </a:r>
            <a:r>
              <a:rPr lang="hu-H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deficiency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was associated with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serum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IL-17A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levels in postmenopause.</a:t>
            </a:r>
          </a:p>
          <a:p>
            <a:pPr algn="just">
              <a:buFont typeface="Wingdings" pitchFamily="2" charset="2"/>
              <a:buChar char="v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The  strong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serum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IL-17A  and </a:t>
            </a: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    IL-6 or MCP-1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highlighted the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relationship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pPr algn="just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    osteoporosis and arteriosclerosis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 as well as cardio-</a:t>
            </a:r>
          </a:p>
          <a:p>
            <a:pPr algn="just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 vascular diseases.</a:t>
            </a:r>
          </a:p>
          <a:p>
            <a:pPr algn="just"/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61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4836580" cy="156966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for your attention!</a:t>
            </a:r>
            <a:endParaRPr lang="hu-H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516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Participated in this work:</a:t>
            </a:r>
            <a:endParaRPr lang="hu-H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703006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Regional Centre of Hungarian National </a:t>
            </a:r>
          </a:p>
          <a:p>
            <a:r>
              <a:rPr lang="hu-HU" sz="2800" b="1" dirty="0" smtClean="0"/>
              <a:t>Blood Transfusion Service, Debrecen, Hungary</a:t>
            </a:r>
          </a:p>
          <a:p>
            <a:endParaRPr lang="hu-HU" sz="2800" dirty="0" smtClean="0"/>
          </a:p>
          <a:p>
            <a:r>
              <a:rPr lang="hu-HU" sz="3200" dirty="0" smtClean="0"/>
              <a:t>Ilona Bohaty MD</a:t>
            </a:r>
            <a:endParaRPr lang="hu-HU" sz="2800" dirty="0" smtClean="0"/>
          </a:p>
          <a:p>
            <a:endParaRPr lang="hu-HU" sz="2800" dirty="0" smtClean="0"/>
          </a:p>
          <a:p>
            <a:r>
              <a:rPr lang="hu-HU" sz="2800" b="1" dirty="0" smtClean="0"/>
              <a:t>EndoMed, Immunoendocrinology </a:t>
            </a:r>
          </a:p>
          <a:p>
            <a:r>
              <a:rPr lang="hu-HU" sz="2800" b="1" dirty="0" smtClean="0"/>
              <a:t>and Osteoporosis Centre</a:t>
            </a:r>
          </a:p>
          <a:p>
            <a:endParaRPr lang="hu-HU" sz="2800" b="1" dirty="0" smtClean="0"/>
          </a:p>
          <a:p>
            <a:r>
              <a:rPr lang="hu-HU" sz="3200" dirty="0" smtClean="0"/>
              <a:t>Éva Somogyiné-Vári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44208" y="2636912"/>
            <a:ext cx="2699792" cy="57606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Box 18"/>
          <p:cNvSpPr txBox="1"/>
          <p:nvPr/>
        </p:nvSpPr>
        <p:spPr>
          <a:xfrm>
            <a:off x="6359263" y="2564904"/>
            <a:ext cx="2784737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Arteriosclerosis</a:t>
            </a:r>
          </a:p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(cardiovascular</a:t>
            </a:r>
          </a:p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diseases)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980728"/>
            <a:ext cx="1872208" cy="648072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31291" cy="646331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Increased IL-17 production-related diseases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5" name="Oval 4"/>
          <p:cNvSpPr/>
          <p:nvPr/>
        </p:nvSpPr>
        <p:spPr>
          <a:xfrm>
            <a:off x="251520" y="908720"/>
            <a:ext cx="5472608" cy="144016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hu-H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2492896"/>
            <a:ext cx="5328592" cy="93610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323528" y="3645024"/>
            <a:ext cx="5328592" cy="648072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251520" y="4509120"/>
            <a:ext cx="5328592" cy="1224136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251520" y="5877272"/>
            <a:ext cx="5328592" cy="72008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251520" y="980728"/>
            <a:ext cx="5277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     Local inflammation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(cytokine 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interplay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chemokine)</a:t>
            </a:r>
          </a:p>
          <a:p>
            <a:endParaRPr lang="hu-HU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23728" y="1988840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1680" y="2636912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Autoimmunity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645024"/>
            <a:ext cx="143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Allergy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581128"/>
            <a:ext cx="4291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Host defense mechanism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(infection, transplantation)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7704" y="594928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Tissue repair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980728"/>
            <a:ext cx="2218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Bone loss</a:t>
            </a:r>
          </a:p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(osteoporosis)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796136" y="1340768"/>
            <a:ext cx="93610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08104" y="1988840"/>
            <a:ext cx="864096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506909" cy="1200329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Immune dysfunction associated </a:t>
            </a:r>
          </a:p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with estrogen deficiency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Oval 3"/>
          <p:cNvSpPr/>
          <p:nvPr/>
        </p:nvSpPr>
        <p:spPr>
          <a:xfrm>
            <a:off x="323528" y="1412776"/>
            <a:ext cx="25202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Estrogen 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95936" y="1412776"/>
            <a:ext cx="46085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412776"/>
            <a:ext cx="3609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Estrogen deficiency</a:t>
            </a:r>
            <a:endParaRPr lang="hu-H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47664" y="2636912"/>
            <a:ext cx="864096" cy="72008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475656" y="27089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Th17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2564904"/>
            <a:ext cx="13708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IL-17↑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11760" y="278092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206084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3688" y="2492896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3284984"/>
            <a:ext cx="1152128" cy="50405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spleen</a:t>
            </a:r>
            <a:endParaRPr lang="hu-H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27584" y="2060848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3568" y="314096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0063083">
            <a:off x="1437144" y="2978760"/>
            <a:ext cx="1938632" cy="730866"/>
          </a:xfrm>
          <a:prstGeom prst="arc">
            <a:avLst>
              <a:gd name="adj1" fmla="val 10606864"/>
              <a:gd name="adj2" fmla="val 0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extBox 26"/>
          <p:cNvSpPr txBox="1"/>
          <p:nvPr/>
        </p:nvSpPr>
        <p:spPr>
          <a:xfrm>
            <a:off x="987535" y="4149080"/>
            <a:ext cx="2319802" cy="181588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neutrophil</a:t>
            </a:r>
          </a:p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recruitment</a:t>
            </a:r>
          </a:p>
          <a:p>
            <a:pPr algn="ctr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IL-6 secretion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051720" y="508518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</p:cNvCxnSpPr>
          <p:nvPr/>
        </p:nvCxnSpPr>
        <p:spPr>
          <a:xfrm flipH="1">
            <a:off x="2987824" y="3149679"/>
            <a:ext cx="685444" cy="855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48064" y="2420888"/>
            <a:ext cx="2629181" cy="52322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 cell activation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300192" y="213285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63888" y="3501008"/>
            <a:ext cx="2428870" cy="83099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peripheral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mononuclear cells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995936" y="335699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Oval 36"/>
          <p:cNvSpPr/>
          <p:nvPr/>
        </p:nvSpPr>
        <p:spPr>
          <a:xfrm>
            <a:off x="5364088" y="227687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Oval 37"/>
          <p:cNvSpPr/>
          <p:nvPr/>
        </p:nvSpPr>
        <p:spPr>
          <a:xfrm>
            <a:off x="4355976" y="530120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7020272" y="530120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0" name="Rectangle 39"/>
          <p:cNvSpPr/>
          <p:nvPr/>
        </p:nvSpPr>
        <p:spPr>
          <a:xfrm>
            <a:off x="3923928" y="5517232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osteoclast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1520" y="623731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467544" y="6093296"/>
            <a:ext cx="1303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estrogen 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receptor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3888" y="4581128"/>
            <a:ext cx="23133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IL-1↑ TNF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↑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644008" y="4365104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>
            <a:off x="4720583" y="5104348"/>
            <a:ext cx="67441" cy="340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444208" y="2996952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164288" y="2996952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427984" y="2708920"/>
            <a:ext cx="57606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084168" y="2996952"/>
            <a:ext cx="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580112" y="5085184"/>
            <a:ext cx="4320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732240" y="5445224"/>
            <a:ext cx="24117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osteoblast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316416" y="1988840"/>
            <a:ext cx="432048" cy="3384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68505" y="3501008"/>
            <a:ext cx="28857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TGF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↓    IFN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↑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99992" y="6334780"/>
            <a:ext cx="24095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IL-6  secretion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7020272" y="6093296"/>
            <a:ext cx="79208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932040" y="602128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123728" y="6165304"/>
            <a:ext cx="220925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BONE LOSS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4355976" y="6021288"/>
            <a:ext cx="216024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/>
          <p:nvPr/>
        </p:nvSpPr>
        <p:spPr>
          <a:xfrm rot="3201667">
            <a:off x="5033072" y="3600008"/>
            <a:ext cx="1584176" cy="2304256"/>
          </a:xfrm>
          <a:prstGeom prst="arc">
            <a:avLst>
              <a:gd name="adj1" fmla="val 16200000"/>
              <a:gd name="adj2" fmla="val 50927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0" name="Straight Connector 79"/>
          <p:cNvCxnSpPr/>
          <p:nvPr/>
        </p:nvCxnSpPr>
        <p:spPr>
          <a:xfrm>
            <a:off x="6084168" y="5301208"/>
            <a:ext cx="216024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347864" y="566124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156176" y="4077072"/>
            <a:ext cx="2016224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12160" y="4509120"/>
            <a:ext cx="25603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RANK ligand ↑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716016" y="2060848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943708" cy="58477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Patients and methods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1297" y="836712"/>
            <a:ext cx="932659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Pre- (n=22, mean age 41 yr) and postmenopausal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(n=72, mean age 65 yr) women were studied.</a:t>
            </a:r>
          </a:p>
          <a:p>
            <a:pPr algn="just"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levels of IL-17A, IL-6, MCP-1 (macrophage-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chemoattractant protein-1), sRANK (soluble receptor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activator of NF-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B) ligand and OPG (osteoprotegerin) 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were measured by enzyme-linked immunosassay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(ELISA).</a:t>
            </a:r>
          </a:p>
          <a:p>
            <a:pPr algn="just"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levels of estradiol were measured by chemi-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luminescence assay in fully automatized manner. </a:t>
            </a:r>
          </a:p>
          <a:p>
            <a:pPr algn="just"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Bone  mineral  density was detected  by dual-energy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X-ray absorptiometry (DXA) using Hologic Discovery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equipment.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2"/>
            <a:ext cx="2195736" cy="50405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0" y="260648"/>
            <a:ext cx="9192773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We studied in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pre- and postmenopausal women</a:t>
            </a:r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hu-H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The relationship among serum IL-17A levels,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estrogen deficiency and postmenopausal period.</a:t>
            </a:r>
          </a:p>
          <a:p>
            <a:endParaRPr lang="hu-H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The relationships among serum IL-17A, sRANK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ligand, OPG levels and bone mineral densities.</a:t>
            </a:r>
          </a:p>
          <a:p>
            <a:endParaRPr lang="hu-H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The relationship between vitamin D</a:t>
            </a:r>
            <a:r>
              <a:rPr lang="hu-HU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deficiency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and serum IL-17A levels.</a:t>
            </a:r>
          </a:p>
          <a:p>
            <a:pPr>
              <a:buFont typeface="Wingdings" pitchFamily="2" charset="2"/>
              <a:buChar char="v"/>
            </a:pPr>
            <a:endParaRPr lang="hu-H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The relationship  between serum IL-17A and IL-6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or MCP-1 levels.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8536889" cy="107721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Synergism between bone loss and arteriosclerosis </a:t>
            </a:r>
          </a:p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via IL-17 cytokine.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204864"/>
            <a:ext cx="756084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The relationship among serum IL-17A levels, estrogen deficiency  and postmenopausal period.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9349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Serum IL-17A levels were significantly higher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 women with estrogen deficiency.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5373216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7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192688" cy="464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70637"/>
            <a:ext cx="10605260" cy="56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3043" y="6581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Summit 2015, Houston</a:t>
            </a:r>
            <a:endParaRPr lang="hu-H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5085184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Figure 8</a:t>
            </a:r>
            <a:endParaRPr lang="hu-H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233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Inreased serum IL-17A levels showed an  </a:t>
            </a:r>
          </a:p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age-related dependency in postmenopause.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1091</Words>
  <Application>Microsoft Office PowerPoint</Application>
  <PresentationFormat>On-screen Show (4:3)</PresentationFormat>
  <Paragraphs>250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molil</dc:creator>
  <cp:lastModifiedBy>molil</cp:lastModifiedBy>
  <cp:revision>93</cp:revision>
  <dcterms:created xsi:type="dcterms:W3CDTF">2015-07-31T17:00:43Z</dcterms:created>
  <dcterms:modified xsi:type="dcterms:W3CDTF">2015-09-24T16:34:51Z</dcterms:modified>
</cp:coreProperties>
</file>