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474" r:id="rId2"/>
    <p:sldId id="4475" r:id="rId3"/>
    <p:sldId id="4436" r:id="rId4"/>
    <p:sldId id="4250" r:id="rId5"/>
    <p:sldId id="4176" r:id="rId6"/>
    <p:sldId id="4408" r:id="rId7"/>
    <p:sldId id="4325" r:id="rId8"/>
    <p:sldId id="4455" r:id="rId9"/>
    <p:sldId id="4401" r:id="rId10"/>
    <p:sldId id="4461" r:id="rId11"/>
    <p:sldId id="4328" r:id="rId12"/>
    <p:sldId id="4462" r:id="rId13"/>
    <p:sldId id="4463" r:id="rId14"/>
    <p:sldId id="4464" r:id="rId15"/>
    <p:sldId id="4465" r:id="rId16"/>
    <p:sldId id="4466" r:id="rId17"/>
    <p:sldId id="4467" r:id="rId18"/>
    <p:sldId id="4471" r:id="rId19"/>
    <p:sldId id="4472" r:id="rId20"/>
    <p:sldId id="4473" r:id="rId21"/>
    <p:sldId id="4470" r:id="rId22"/>
    <p:sldId id="4476" r:id="rId23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  <a:srgbClr val="339933"/>
    <a:srgbClr val="808000"/>
    <a:srgbClr val="66FFFF"/>
    <a:srgbClr val="FFFF66"/>
    <a:srgbClr val="00FF00"/>
    <a:srgbClr val="3399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50" autoAdjust="0"/>
    <p:restoredTop sz="94683" autoAdjust="0"/>
  </p:normalViewPr>
  <p:slideViewPr>
    <p:cSldViewPr>
      <p:cViewPr>
        <p:scale>
          <a:sx n="57" d="100"/>
          <a:sy n="57" d="100"/>
        </p:scale>
        <p:origin x="-1770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132" y="-78"/>
      </p:cViewPr>
      <p:guideLst>
        <p:guide orient="horz" pos="2927"/>
        <p:guide pos="220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png"/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8709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01" tIns="45952" rIns="91901" bIns="45952" numCol="1" anchor="t" anchorCtr="0" compatLnSpc="1">
            <a:prstTxWarp prst="textNoShape">
              <a:avLst/>
            </a:prstTxWarp>
          </a:bodyPr>
          <a:lstStyle>
            <a:lvl1pPr algn="l" defTabSz="919163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7116" y="0"/>
            <a:ext cx="306506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01" tIns="45952" rIns="91901" bIns="45952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0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1739"/>
            <a:ext cx="3058709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01" tIns="45952" rIns="91901" bIns="45952" numCol="1" anchor="b" anchorCtr="0" compatLnSpc="1">
            <a:prstTxWarp prst="textNoShape">
              <a:avLst/>
            </a:prstTxWarp>
          </a:bodyPr>
          <a:lstStyle>
            <a:lvl1pPr algn="l" defTabSz="919163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0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7116" y="8821739"/>
            <a:ext cx="306506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01" tIns="45952" rIns="91901" bIns="45952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F6C73AE4-6677-4937-AD09-6461A63BA7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35657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23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47" tIns="46773" rIns="93547" bIns="46773" numCol="1" anchor="t" anchorCtr="0" compatLnSpc="1">
            <a:prstTxWarp prst="textNoShape">
              <a:avLst/>
            </a:prstTxWarp>
          </a:bodyPr>
          <a:lstStyle>
            <a:lvl1pPr algn="l" defTabSz="9366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9171" y="0"/>
            <a:ext cx="304123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47" tIns="46773" rIns="93547" bIns="46773" numCol="1" anchor="t" anchorCtr="0" compatLnSpc="1">
            <a:prstTxWarp prst="textNoShape">
              <a:avLst/>
            </a:prstTxWarp>
          </a:bodyPr>
          <a:lstStyle>
            <a:lvl1pPr algn="r" defTabSz="9366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698500"/>
            <a:ext cx="4643438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886" y="4418014"/>
            <a:ext cx="5138630" cy="417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47" tIns="46773" rIns="93547" bIns="467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4123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47" tIns="46773" rIns="93547" bIns="46773" numCol="1" anchor="b" anchorCtr="0" compatLnSpc="1">
            <a:prstTxWarp prst="textNoShape">
              <a:avLst/>
            </a:prstTxWarp>
          </a:bodyPr>
          <a:lstStyle>
            <a:lvl1pPr algn="l" defTabSz="9366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9171" y="8832850"/>
            <a:ext cx="304123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47" tIns="46773" rIns="93547" bIns="46773" numCol="1" anchor="b" anchorCtr="0" compatLnSpc="1">
            <a:prstTxWarp prst="textNoShape">
              <a:avLst/>
            </a:prstTxWarp>
          </a:bodyPr>
          <a:lstStyle>
            <a:lvl1pPr algn="r" defTabSz="9366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E0F81A31-AED8-4A21-9A86-175788B407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0487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625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6625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6625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6625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6625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EE7B290-FBB9-4C8D-B241-132DDDD3C009}" type="slidenum">
              <a:rPr lang="en-US" b="0" smtClean="0">
                <a:solidFill>
                  <a:prstClr val="black"/>
                </a:solidFill>
                <a:latin typeface="Times New Roman" pitchFamily="18" charset="0"/>
              </a:rPr>
              <a:pPr/>
              <a:t>3</a:t>
            </a:fld>
            <a:endParaRPr lang="en-US" b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8200" cy="34861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886" y="4418013"/>
            <a:ext cx="5138630" cy="1006475"/>
          </a:xfrm>
          <a:noFill/>
        </p:spPr>
        <p:txBody>
          <a:bodyPr lIns="92543" tIns="46274" rIns="92543" bIns="46274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BA1CA9-C3BD-414F-B3F5-7FC5B39AA1B0}" type="slidenum">
              <a:rPr lang="en-US"/>
              <a:pPr/>
              <a:t>4</a:t>
            </a:fld>
            <a:endParaRPr lang="en-US"/>
          </a:p>
        </p:txBody>
      </p:sp>
      <p:sp>
        <p:nvSpPr>
          <p:cNvPr id="65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4850"/>
            <a:ext cx="4629150" cy="3471863"/>
          </a:xfrm>
          <a:ln/>
        </p:spPr>
      </p:sp>
      <p:sp>
        <p:nvSpPr>
          <p:cNvPr id="65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709" y="4416426"/>
            <a:ext cx="5144985" cy="41814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6975" y="698500"/>
            <a:ext cx="4645025" cy="3482975"/>
          </a:xfrm>
          <a:ln/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xfrm>
            <a:off x="934297" y="4416426"/>
            <a:ext cx="5141807" cy="41814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7" tIns="45729" rIns="91457" bIns="45729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625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6625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6625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6625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6625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036F426-9960-4B1C-B8BC-A5FF7E690E58}" type="slidenum">
              <a:rPr lang="en-US" b="0" smtClean="0">
                <a:solidFill>
                  <a:srgbClr val="000000"/>
                </a:solidFill>
                <a:latin typeface="Times New Roman" pitchFamily="18" charset="0"/>
              </a:rPr>
              <a:pPr/>
              <a:t>6</a:t>
            </a:fld>
            <a:endParaRPr lang="en-US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4850"/>
            <a:ext cx="4629150" cy="3471863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709" y="4416426"/>
            <a:ext cx="5144985" cy="4181475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D49ED2-05C1-4EF8-9A89-6B62FFCD6E52}" type="slidenum">
              <a:rPr lang="en-US" altLang="en-US">
                <a:solidFill>
                  <a:prstClr val="black"/>
                </a:solidFill>
              </a:rPr>
              <a:pPr/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18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4850"/>
            <a:ext cx="4629150" cy="3471863"/>
          </a:xfrm>
          <a:ln/>
        </p:spPr>
      </p:sp>
      <p:sp>
        <p:nvSpPr>
          <p:cNvPr id="618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709" y="4416426"/>
            <a:ext cx="5144985" cy="4181475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81A31-AED8-4A21-9A86-175788B4072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290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81A31-AED8-4A21-9A86-175788B4072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290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625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6625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6625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6625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6625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9B5B9B7-5BEF-480A-852A-5916ECABC662}" type="slidenum">
              <a:rPr lang="en-US" b="0" smtClean="0">
                <a:solidFill>
                  <a:srgbClr val="000000"/>
                </a:solidFill>
                <a:latin typeface="Times New Roman" pitchFamily="18" charset="0"/>
              </a:rPr>
              <a:pPr/>
              <a:t>20</a:t>
            </a:fld>
            <a:endParaRPr lang="en-US" b="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6913"/>
            <a:ext cx="4646612" cy="3484562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886" y="4418014"/>
            <a:ext cx="5138630" cy="4181475"/>
          </a:xfrm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2801E0-5889-4BDC-95C2-52BC1A681AE4}" type="slidenum">
              <a:rPr lang="en-US"/>
              <a:pPr/>
              <a:t>21</a:t>
            </a:fld>
            <a:endParaRPr lang="en-US"/>
          </a:p>
        </p:txBody>
      </p:sp>
      <p:sp>
        <p:nvSpPr>
          <p:cNvPr id="4998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6913"/>
            <a:ext cx="4646612" cy="3484562"/>
          </a:xfrm>
          <a:ln/>
        </p:spPr>
      </p:sp>
      <p:sp>
        <p:nvSpPr>
          <p:cNvPr id="4998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886" y="4418014"/>
            <a:ext cx="5138630" cy="41814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066800"/>
            <a:ext cx="8001000" cy="11430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noProof="0" smtClean="0"/>
              <a:t>Click  to  edit  Master  title 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590800"/>
            <a:ext cx="7772400" cy="914400"/>
          </a:xfrm>
        </p:spPr>
        <p:txBody>
          <a:bodyPr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685800" y="4724400"/>
            <a:ext cx="2895600" cy="762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59716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296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0574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60198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0510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152400"/>
            <a:ext cx="8229600" cy="632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2242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898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392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4233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4478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4478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009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621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543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86570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1333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30265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1524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447800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9" descr="nrl_log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5" y="76200"/>
            <a:ext cx="911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10"/>
          <p:cNvSpPr>
            <a:spLocks noChangeShapeType="1"/>
          </p:cNvSpPr>
          <p:nvPr/>
        </p:nvSpPr>
        <p:spPr bwMode="auto">
          <a:xfrm>
            <a:off x="609600" y="1066800"/>
            <a:ext cx="7772400" cy="0"/>
          </a:xfrm>
          <a:prstGeom prst="line">
            <a:avLst/>
          </a:prstGeom>
          <a:noFill/>
          <a:ln w="76200" cmpd="tri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9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5000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tionalsymposium.com/link%20her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10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2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27.bin"/><Relationship Id="rId4" Type="http://schemas.openxmlformats.org/officeDocument/2006/relationships/oleObject" Target="../embeddings/oleObject26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tionalsymposium.com/link%20her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28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ferenceseries.com/" TargetMode="External"/><Relationship Id="rId2" Type="http://schemas.openxmlformats.org/officeDocument/2006/relationships/hyperlink" Target="http://www.omicsgroup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ptics.conferenceseries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8662" y="428604"/>
            <a:ext cx="7772400" cy="898521"/>
          </a:xfrm>
        </p:spPr>
        <p:txBody>
          <a:bodyPr/>
          <a:lstStyle/>
          <a:p>
            <a:pPr algn="ctr"/>
            <a:r>
              <a:rPr lang="en-IN" dirty="0" smtClean="0"/>
              <a:t>About Omics Group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643050"/>
            <a:ext cx="8715436" cy="4429156"/>
          </a:xfrm>
        </p:spPr>
        <p:txBody>
          <a:bodyPr>
            <a:normAutofit/>
          </a:bodyPr>
          <a:lstStyle/>
          <a:p>
            <a:pPr algn="just"/>
            <a:r>
              <a:rPr lang="en-IN" dirty="0">
                <a:solidFill>
                  <a:schemeClr val="tx1"/>
                </a:solidFill>
                <a:cs typeface="Times New Roman" pitchFamily="18" charset="0"/>
                <a:hlinkClick r:id="rId2"/>
              </a:rPr>
              <a:t>OMICS Group</a:t>
            </a:r>
            <a:r>
              <a:rPr lang="en-IN" dirty="0">
                <a:solidFill>
                  <a:schemeClr val="tx1"/>
                </a:solidFill>
                <a:cs typeface="Times New Roman" pitchFamily="18" charset="0"/>
              </a:rPr>
              <a:t> International through its Open Access Initiative is committed to make genuine and reliable contributions to the scientific community. </a:t>
            </a:r>
            <a:r>
              <a:rPr lang="en-IN" dirty="0">
                <a:solidFill>
                  <a:schemeClr val="tx1"/>
                </a:solidFill>
                <a:cs typeface="Times New Roman" pitchFamily="18" charset="0"/>
                <a:hlinkClick r:id="rId2"/>
              </a:rPr>
              <a:t>OMICS Group</a:t>
            </a:r>
            <a:r>
              <a:rPr lang="en-IN" dirty="0">
                <a:solidFill>
                  <a:schemeClr val="tx1"/>
                </a:solidFill>
                <a:cs typeface="Times New Roman" pitchFamily="18" charset="0"/>
              </a:rPr>
              <a:t> hosts over 400 leading-edge peer reviewed Open Access Journals and organize over 300 International Conferences annually all over the world. OMICS Publishing Group journals have over 3 million readers and the fame and success of the same can be attributed to the strong editorial board which contains over 30000 eminent personalities that ensure a rapid, quality and quick review process.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90575" y="6281738"/>
            <a:ext cx="762952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i="1" dirty="0" smtClean="0">
                <a:solidFill>
                  <a:srgbClr val="0000FF"/>
                </a:solidFill>
              </a:rPr>
              <a:t>Wider </a:t>
            </a:r>
            <a:r>
              <a:rPr lang="en-US" i="1" dirty="0">
                <a:solidFill>
                  <a:srgbClr val="0000FF"/>
                </a:solidFill>
              </a:rPr>
              <a:t>ridge (25.1 </a:t>
            </a:r>
            <a:r>
              <a:rPr lang="en-US" i="1" dirty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i="1" dirty="0">
                <a:solidFill>
                  <a:srgbClr val="0000FF"/>
                </a:solidFill>
              </a:rPr>
              <a:t>m)</a:t>
            </a:r>
            <a:r>
              <a:rPr lang="en-US" dirty="0">
                <a:solidFill>
                  <a:srgbClr val="0000FF"/>
                </a:solidFill>
              </a:rPr>
              <a:t>: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smtClean="0">
                <a:solidFill>
                  <a:srgbClr val="FF0000"/>
                </a:solidFill>
              </a:rPr>
              <a:t>305 </a:t>
            </a:r>
            <a:r>
              <a:rPr lang="en-US" dirty="0">
                <a:solidFill>
                  <a:srgbClr val="FF0000"/>
                </a:solidFill>
              </a:rPr>
              <a:t>mW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i="1" dirty="0" smtClean="0">
                <a:solidFill>
                  <a:srgbClr val="FF0000"/>
                </a:solidFill>
              </a:rPr>
              <a:t>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smtClean="0">
                <a:solidFill>
                  <a:srgbClr val="FF0000"/>
                </a:solidFill>
              </a:rPr>
              <a:t>2.2); WPE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smtClean="0">
                <a:solidFill>
                  <a:srgbClr val="FF0000"/>
                </a:solidFill>
              </a:rPr>
              <a:t>6.6% @ </a:t>
            </a:r>
            <a:r>
              <a:rPr lang="en-US" i="1" dirty="0" smtClean="0">
                <a:solidFill>
                  <a:srgbClr val="FF0000"/>
                </a:solidFill>
              </a:rPr>
              <a:t>P</a:t>
            </a:r>
            <a:r>
              <a:rPr lang="en-US" baseline="-25000" dirty="0" smtClean="0">
                <a:solidFill>
                  <a:srgbClr val="FF0000"/>
                </a:solidFill>
              </a:rPr>
              <a:t>max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194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24339513"/>
              </p:ext>
            </p:extLst>
          </p:nvPr>
        </p:nvGraphicFramePr>
        <p:xfrm>
          <a:off x="4692650" y="2419350"/>
          <a:ext cx="4470400" cy="3751263"/>
        </p:xfrm>
        <a:graphic>
          <a:graphicData uri="http://schemas.openxmlformats.org/presentationml/2006/ole">
            <p:oleObj spid="_x0000_s376927" name="Graph" r:id="rId3" imgW="3338170" imgH="2949245" progId="">
              <p:embed/>
            </p:oleObj>
          </a:graphicData>
        </a:graphic>
      </p:graphicFrame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3850" y="5091708"/>
            <a:ext cx="4648200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i="1" dirty="0">
                <a:solidFill>
                  <a:srgbClr val="FF0000"/>
                </a:solidFill>
              </a:rPr>
              <a:t>P</a:t>
            </a:r>
            <a:r>
              <a:rPr lang="en-US" baseline="-25000" dirty="0">
                <a:solidFill>
                  <a:srgbClr val="FF0000"/>
                </a:solidFill>
              </a:rPr>
              <a:t>max</a:t>
            </a:r>
            <a:r>
              <a:rPr lang="en-US" baseline="30000" dirty="0">
                <a:solidFill>
                  <a:srgbClr val="FF0000"/>
                </a:solidFill>
              </a:rPr>
              <a:t>cw</a:t>
            </a:r>
            <a:r>
              <a:rPr lang="en-US" dirty="0">
                <a:solidFill>
                  <a:srgbClr val="FF0000"/>
                </a:solidFill>
              </a:rPr>
              <a:t> &gt; 200 mW @ </a:t>
            </a:r>
            <a:r>
              <a:rPr lang="en-US" i="1" dirty="0">
                <a:solidFill>
                  <a:srgbClr val="FF0000"/>
                </a:solidFill>
              </a:rPr>
              <a:t>T</a:t>
            </a:r>
            <a:r>
              <a:rPr lang="en-US" dirty="0">
                <a:solidFill>
                  <a:srgbClr val="FF0000"/>
                </a:solidFill>
              </a:rPr>
              <a:t> = 25 </a:t>
            </a:r>
            <a:r>
              <a:rPr lang="en-US" dirty="0" smtClean="0">
                <a:solidFill>
                  <a:srgbClr val="FF0000"/>
                </a:solidFill>
              </a:rPr>
              <a:t>ºC (</a:t>
            </a:r>
            <a:r>
              <a:rPr lang="en-US" i="1" dirty="0" smtClean="0">
                <a:solidFill>
                  <a:srgbClr val="FF0000"/>
                </a:solidFill>
              </a:rPr>
              <a:t>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smtClean="0">
                <a:solidFill>
                  <a:srgbClr val="FF0000"/>
                </a:solidFill>
              </a:rPr>
              <a:t>1.6)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62336" y="0"/>
            <a:ext cx="5681664" cy="1828800"/>
            <a:chOff x="2209800" y="0"/>
            <a:chExt cx="6934200" cy="2332079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708763778"/>
                </p:ext>
              </p:extLst>
            </p:nvPr>
          </p:nvGraphicFramePr>
          <p:xfrm>
            <a:off x="2224088" y="0"/>
            <a:ext cx="6919912" cy="2332079"/>
          </p:xfrm>
          <a:graphic>
            <a:graphicData uri="http://schemas.openxmlformats.org/presentationml/2006/ole">
              <p:oleObj spid="_x0000_s376928" name="Photo Editor Photo" r:id="rId4" imgW="17409524" imgH="5866667" progId="">
                <p:embed/>
              </p:oleObj>
            </a:graphicData>
          </a:graphic>
        </p:graphicFrame>
        <p:sp>
          <p:nvSpPr>
            <p:cNvPr id="3" name="Rectangle 2"/>
            <p:cNvSpPr/>
            <p:nvPr/>
          </p:nvSpPr>
          <p:spPr bwMode="auto">
            <a:xfrm>
              <a:off x="2209800" y="0"/>
              <a:ext cx="3505200" cy="23317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142999" y="95249"/>
            <a:ext cx="5056492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400" i="1" dirty="0" smtClean="0"/>
              <a:t>CORRUGATED-SIDEWALL  ICLs</a:t>
            </a:r>
            <a:endParaRPr lang="en-US" sz="2000" i="1" baseline="-25000" dirty="0">
              <a:solidFill>
                <a:srgbClr val="FF0000"/>
              </a:solidFill>
              <a:latin typeface="Symbol" pitchFamily="18" charset="2"/>
            </a:endParaRPr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39557506"/>
              </p:ext>
            </p:extLst>
          </p:nvPr>
        </p:nvGraphicFramePr>
        <p:xfrm>
          <a:off x="22225" y="1520825"/>
          <a:ext cx="4699000" cy="3498850"/>
        </p:xfrm>
        <a:graphic>
          <a:graphicData uri="http://schemas.openxmlformats.org/presentationml/2006/ole">
            <p:oleObj spid="_x0000_s376929" name="Graph" r:id="rId5" imgW="3658819" imgH="2773680" progId="">
              <p:embed/>
            </p:oleObj>
          </a:graphicData>
        </a:graphic>
      </p:graphicFrame>
      <p:sp>
        <p:nvSpPr>
          <p:cNvPr id="19463" name="Text Box 5"/>
          <p:cNvSpPr txBox="1">
            <a:spLocks noChangeArrowheads="1"/>
          </p:cNvSpPr>
          <p:nvPr/>
        </p:nvSpPr>
        <p:spPr bwMode="auto">
          <a:xfrm>
            <a:off x="1028700" y="1211263"/>
            <a:ext cx="3240088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200" i="1" dirty="0">
                <a:solidFill>
                  <a:srgbClr val="FF0000"/>
                </a:solidFill>
              </a:rPr>
              <a:t>[Bewley et al., Opt. Expr.</a:t>
            </a:r>
            <a:r>
              <a:rPr lang="en-US" sz="1200" dirty="0">
                <a:solidFill>
                  <a:srgbClr val="FF0000"/>
                </a:solidFill>
              </a:rPr>
              <a:t> 20, 20894 (2012)</a:t>
            </a:r>
            <a:r>
              <a:rPr lang="en-US" sz="1200" i="1" dirty="0">
                <a:solidFill>
                  <a:srgbClr val="FF0000"/>
                </a:solidFill>
              </a:rPr>
              <a:t>]</a:t>
            </a:r>
          </a:p>
        </p:txBody>
      </p:sp>
      <p:grpSp>
        <p:nvGrpSpPr>
          <p:cNvPr id="11" name="Group 17"/>
          <p:cNvGrpSpPr>
            <a:grpSpLocks/>
          </p:cNvGrpSpPr>
          <p:nvPr/>
        </p:nvGrpSpPr>
        <p:grpSpPr bwMode="auto">
          <a:xfrm>
            <a:off x="4639449" y="858837"/>
            <a:ext cx="1681035" cy="1723636"/>
            <a:chOff x="771" y="1008"/>
            <a:chExt cx="1306" cy="1248"/>
          </a:xfrm>
        </p:grpSpPr>
        <p:pic>
          <p:nvPicPr>
            <p:cNvPr id="12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46950"/>
            <a:stretch>
              <a:fillRect/>
            </a:stretch>
          </p:blipFill>
          <p:spPr bwMode="auto">
            <a:xfrm>
              <a:off x="912" y="1536"/>
              <a:ext cx="1119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9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58675"/>
            <a:stretch>
              <a:fillRect/>
            </a:stretch>
          </p:blipFill>
          <p:spPr bwMode="auto">
            <a:xfrm>
              <a:off x="900" y="1380"/>
              <a:ext cx="1083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233" b="58208"/>
            <a:stretch>
              <a:fillRect/>
            </a:stretch>
          </p:blipFill>
          <p:spPr bwMode="auto">
            <a:xfrm>
              <a:off x="924" y="1192"/>
              <a:ext cx="1153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924" y="1872"/>
              <a:ext cx="1098" cy="384"/>
              <a:chOff x="936" y="1920"/>
              <a:chExt cx="1098" cy="384"/>
            </a:xfrm>
          </p:grpSpPr>
          <p:sp>
            <p:nvSpPr>
              <p:cNvPr id="21" name="Rectangle 22"/>
              <p:cNvSpPr>
                <a:spLocks noChangeArrowheads="1"/>
              </p:cNvSpPr>
              <p:nvPr/>
            </p:nvSpPr>
            <p:spPr bwMode="auto">
              <a:xfrm>
                <a:off x="1170" y="1920"/>
                <a:ext cx="624" cy="192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Rectangle 23"/>
              <p:cNvSpPr>
                <a:spLocks noChangeArrowheads="1"/>
              </p:cNvSpPr>
              <p:nvPr/>
            </p:nvSpPr>
            <p:spPr bwMode="auto">
              <a:xfrm>
                <a:off x="936" y="2112"/>
                <a:ext cx="1098" cy="192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1246" y="1863"/>
              <a:ext cx="449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100" dirty="0">
                  <a:solidFill>
                    <a:srgbClr val="000000"/>
                  </a:solidFill>
                </a:rPr>
                <a:t>Ridge</a:t>
              </a:r>
            </a:p>
          </p:txBody>
        </p:sp>
        <p:sp>
          <p:nvSpPr>
            <p:cNvPr id="17" name="Text Box 25"/>
            <p:cNvSpPr txBox="1">
              <a:spLocks noChangeArrowheads="1"/>
            </p:cNvSpPr>
            <p:nvPr/>
          </p:nvSpPr>
          <p:spPr bwMode="auto">
            <a:xfrm>
              <a:off x="771" y="1008"/>
              <a:ext cx="1249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100" dirty="0">
                  <a:solidFill>
                    <a:srgbClr val="000000"/>
                  </a:solidFill>
                </a:rPr>
                <a:t>Lateral Mode Profiles</a:t>
              </a:r>
            </a:p>
          </p:txBody>
        </p:sp>
        <p:sp>
          <p:nvSpPr>
            <p:cNvPr id="18" name="Text Box 26"/>
            <p:cNvSpPr txBox="1">
              <a:spLocks noChangeArrowheads="1"/>
            </p:cNvSpPr>
            <p:nvPr/>
          </p:nvSpPr>
          <p:spPr bwMode="auto">
            <a:xfrm>
              <a:off x="793" y="1588"/>
              <a:ext cx="209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9" name="Text Box 27"/>
            <p:cNvSpPr txBox="1">
              <a:spLocks noChangeArrowheads="1"/>
            </p:cNvSpPr>
            <p:nvPr/>
          </p:nvSpPr>
          <p:spPr bwMode="auto">
            <a:xfrm>
              <a:off x="782" y="1194"/>
              <a:ext cx="209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 dirty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20" name="Text Box 28"/>
            <p:cNvSpPr txBox="1">
              <a:spLocks noChangeArrowheads="1"/>
            </p:cNvSpPr>
            <p:nvPr/>
          </p:nvSpPr>
          <p:spPr bwMode="auto">
            <a:xfrm>
              <a:off x="788" y="1380"/>
              <a:ext cx="209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 dirty="0">
                  <a:solidFill>
                    <a:srgbClr val="00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7881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9"/>
          <p:cNvGrpSpPr>
            <a:grpSpLocks/>
          </p:cNvGrpSpPr>
          <p:nvPr/>
        </p:nvGrpSpPr>
        <p:grpSpPr bwMode="auto">
          <a:xfrm>
            <a:off x="952500" y="824330"/>
            <a:ext cx="1676400" cy="1200306"/>
            <a:chOff x="6799513" y="60316"/>
            <a:chExt cx="2376413" cy="2221559"/>
          </a:xfrm>
        </p:grpSpPr>
        <p:pic>
          <p:nvPicPr>
            <p:cNvPr id="4711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519" t="1483" r="4842" b="177"/>
            <a:stretch>
              <a:fillRect/>
            </a:stretch>
          </p:blipFill>
          <p:spPr bwMode="auto">
            <a:xfrm>
              <a:off x="6870055" y="198893"/>
              <a:ext cx="2286000" cy="1901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116" name="Rectangle 4"/>
            <p:cNvSpPr>
              <a:spLocks noChangeArrowheads="1"/>
            </p:cNvSpPr>
            <p:nvPr/>
          </p:nvSpPr>
          <p:spPr bwMode="auto">
            <a:xfrm rot="-2111714">
              <a:off x="6799513" y="60316"/>
              <a:ext cx="914400" cy="86057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7117" name="Rectangle 13"/>
            <p:cNvSpPr>
              <a:spLocks noChangeArrowheads="1"/>
            </p:cNvSpPr>
            <p:nvPr/>
          </p:nvSpPr>
          <p:spPr bwMode="auto">
            <a:xfrm rot="-2111714">
              <a:off x="8261526" y="1755413"/>
              <a:ext cx="914400" cy="52646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72225" y="2638359"/>
            <a:ext cx="250317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i="1" dirty="0" smtClean="0">
                <a:solidFill>
                  <a:srgbClr val="0000CC"/>
                </a:solidFill>
              </a:rPr>
              <a:t>Tapered ridge with no straight section</a:t>
            </a:r>
            <a:endParaRPr lang="en-US" baseline="30000" dirty="0">
              <a:solidFill>
                <a:srgbClr val="0000CC"/>
              </a:solidFill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" r="45236"/>
          <a:stretch/>
        </p:blipFill>
        <p:spPr>
          <a:xfrm>
            <a:off x="6143625" y="830549"/>
            <a:ext cx="2788920" cy="173736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lang="en-US" b="0" dirty="0">
              <a:solidFill>
                <a:srgbClr val="00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40178248"/>
              </p:ext>
            </p:extLst>
          </p:nvPr>
        </p:nvGraphicFramePr>
        <p:xfrm>
          <a:off x="-552450" y="1327737"/>
          <a:ext cx="6915150" cy="5291980"/>
        </p:xfrm>
        <a:graphic>
          <a:graphicData uri="http://schemas.openxmlformats.org/presentationml/2006/ole">
            <p:oleObj spid="_x0000_s296056" name="Graph" r:id="rId5" imgW="3905107" imgH="2983832" progId="">
              <p:embed/>
            </p:oleObj>
          </a:graphicData>
        </a:graphic>
      </p:graphicFrame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104899" y="311150"/>
            <a:ext cx="7124701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2400" i="1" dirty="0" smtClean="0">
                <a:solidFill>
                  <a:srgbClr val="000000"/>
                </a:solidFill>
              </a:rPr>
              <a:t>TAPERED  ICLs</a:t>
            </a:r>
            <a:endParaRPr lang="en-US" sz="2000" i="1" baseline="-25000" dirty="0">
              <a:solidFill>
                <a:srgbClr val="FF0000"/>
              </a:solidFill>
              <a:latin typeface="Symbol" pitchFamily="18" charset="2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41396000"/>
              </p:ext>
            </p:extLst>
          </p:nvPr>
        </p:nvGraphicFramePr>
        <p:xfrm>
          <a:off x="5653114" y="3238505"/>
          <a:ext cx="4141761" cy="3200401"/>
        </p:xfrm>
        <a:graphic>
          <a:graphicData uri="http://schemas.openxmlformats.org/presentationml/2006/ole">
            <p:oleObj spid="_x0000_s296057" name="Graph" r:id="rId6" imgW="4035735" imgH="3114460" progId="">
              <p:embed/>
            </p:oleObj>
          </a:graphicData>
        </a:graphic>
      </p:graphicFrame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14300" y="6382067"/>
            <a:ext cx="89154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P</a:t>
            </a:r>
            <a:r>
              <a:rPr lang="en-US" baseline="-25000" dirty="0" smtClean="0">
                <a:solidFill>
                  <a:srgbClr val="FF0000"/>
                </a:solidFill>
              </a:rPr>
              <a:t>max</a:t>
            </a:r>
            <a:r>
              <a:rPr lang="en-US" baseline="30000" dirty="0" smtClean="0">
                <a:solidFill>
                  <a:srgbClr val="FF0000"/>
                </a:solidFill>
              </a:rPr>
              <a:t>cw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(25 </a:t>
            </a: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º</a:t>
            </a:r>
            <a:r>
              <a:rPr lang="en-US" dirty="0">
                <a:solidFill>
                  <a:srgbClr val="FF0000"/>
                </a:solidFill>
              </a:rPr>
              <a:t>C) = </a:t>
            </a:r>
            <a:r>
              <a:rPr lang="en-US" dirty="0" smtClean="0">
                <a:solidFill>
                  <a:srgbClr val="FF0000"/>
                </a:solidFill>
              </a:rPr>
              <a:t>403 </a:t>
            </a:r>
            <a:r>
              <a:rPr lang="en-US" dirty="0">
                <a:solidFill>
                  <a:srgbClr val="FF0000"/>
                </a:solidFill>
              </a:rPr>
              <a:t>mW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i="1" dirty="0">
                <a:solidFill>
                  <a:srgbClr val="FF0000"/>
                </a:solidFill>
              </a:rPr>
              <a:t>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 smtClean="0">
                <a:solidFill>
                  <a:srgbClr val="FF0000"/>
                </a:solidFill>
              </a:rPr>
              <a:t>2.3), WPE = 7.0% @ </a:t>
            </a:r>
            <a:r>
              <a:rPr lang="en-US" i="1" dirty="0" smtClean="0">
                <a:solidFill>
                  <a:srgbClr val="FF0000"/>
                </a:solidFill>
              </a:rPr>
              <a:t>P</a:t>
            </a:r>
            <a:r>
              <a:rPr lang="en-US" baseline="-25000" dirty="0" smtClean="0">
                <a:solidFill>
                  <a:srgbClr val="FF0000"/>
                </a:solidFill>
              </a:rPr>
              <a:t>max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638425" y="1434279"/>
            <a:ext cx="3240088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sz="1200" i="1" dirty="0">
                <a:solidFill>
                  <a:srgbClr val="FF0000"/>
                </a:solidFill>
              </a:rPr>
              <a:t>[Bewley et al</a:t>
            </a:r>
            <a:r>
              <a:rPr lang="en-US" sz="1200" i="1" dirty="0" smtClean="0">
                <a:solidFill>
                  <a:srgbClr val="FF0000"/>
                </a:solidFill>
              </a:rPr>
              <a:t>., APL 103, 111111 (2013)]</a:t>
            </a:r>
            <a:endParaRPr lang="en-US" sz="1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444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36526" y="1100138"/>
            <a:ext cx="8483600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8275" indent="-168275" algn="l">
              <a:spcBef>
                <a:spcPts val="600"/>
              </a:spcBef>
            </a:pPr>
            <a:r>
              <a:rPr lang="en-US" i="1" dirty="0" smtClean="0">
                <a:solidFill>
                  <a:srgbClr val="0000FF"/>
                </a:solidFill>
              </a:rPr>
              <a:t>As of October 2012:</a:t>
            </a:r>
            <a:endParaRPr lang="en-US" i="1" dirty="0" smtClean="0">
              <a:solidFill>
                <a:srgbClr val="FF0000"/>
              </a:solidFill>
              <a:cs typeface="Arial" pitchFamily="34" charset="0"/>
            </a:endParaRPr>
          </a:p>
          <a:p>
            <a:pPr marL="168275" indent="-168275" algn="l">
              <a:spcBef>
                <a:spcPts val="29400"/>
              </a:spcBef>
            </a:pPr>
            <a:r>
              <a:rPr lang="en-US" b="0" dirty="0" smtClean="0">
                <a:solidFill>
                  <a:srgbClr val="000000"/>
                </a:solidFill>
              </a:rPr>
              <a:t>Try varying other parameters in rich ICL </a:t>
            </a:r>
            <a:r>
              <a:rPr lang="en-US" b="0" dirty="0">
                <a:solidFill>
                  <a:srgbClr val="000000"/>
                </a:solidFill>
              </a:rPr>
              <a:t>design </a:t>
            </a:r>
            <a:r>
              <a:rPr lang="en-US" b="0" dirty="0" smtClean="0">
                <a:solidFill>
                  <a:srgbClr val="000000"/>
                </a:solidFill>
              </a:rPr>
              <a:t>space, </a:t>
            </a:r>
            <a:r>
              <a:rPr lang="en-US" b="0" i="1" dirty="0" smtClean="0">
                <a:solidFill>
                  <a:srgbClr val="000000"/>
                </a:solidFill>
              </a:rPr>
              <a:t>e.g.</a:t>
            </a:r>
            <a:r>
              <a:rPr lang="en-US" b="0" dirty="0" smtClean="0">
                <a:solidFill>
                  <a:srgbClr val="000000"/>
                </a:solidFill>
              </a:rPr>
              <a:t>:</a:t>
            </a:r>
            <a:endParaRPr lang="en-US" b="0" dirty="0">
              <a:solidFill>
                <a:srgbClr val="000000"/>
              </a:solidFill>
            </a:endParaRPr>
          </a:p>
          <a:p>
            <a:pPr marL="342900" lvl="1" indent="-171450" algn="l">
              <a:spcBef>
                <a:spcPts val="1800"/>
              </a:spcBef>
              <a:buFontTx/>
              <a:buChar char="•"/>
            </a:pPr>
            <a:r>
              <a:rPr lang="en-US" b="0" dirty="0">
                <a:solidFill>
                  <a:srgbClr val="000000"/>
                </a:solidFill>
              </a:rPr>
              <a:t>Thicker </a:t>
            </a:r>
            <a:r>
              <a:rPr lang="en-US" b="0" i="1" dirty="0" smtClean="0">
                <a:solidFill>
                  <a:srgbClr val="000000"/>
                </a:solidFill>
              </a:rPr>
              <a:t>n</a:t>
            </a:r>
            <a:r>
              <a:rPr lang="en-US" b="0" dirty="0" smtClean="0">
                <a:solidFill>
                  <a:srgbClr val="000000"/>
                </a:solidFill>
              </a:rPr>
              <a:t>-GaSb separate </a:t>
            </a:r>
            <a:r>
              <a:rPr lang="en-US" b="0" dirty="0">
                <a:solidFill>
                  <a:srgbClr val="000000"/>
                </a:solidFill>
              </a:rPr>
              <a:t>confinement layers (SCLs), </a:t>
            </a:r>
            <a:br>
              <a:rPr lang="en-US" b="0" dirty="0">
                <a:solidFill>
                  <a:srgbClr val="000000"/>
                </a:solidFill>
              </a:rPr>
            </a:br>
            <a:r>
              <a:rPr lang="en-US" b="0" dirty="0">
                <a:solidFill>
                  <a:srgbClr val="000000"/>
                </a:solidFill>
              </a:rPr>
              <a:t>for lower mode overlap with active &amp; clad, hence reduced loss</a:t>
            </a:r>
          </a:p>
          <a:p>
            <a:pPr marL="342900" lvl="1" indent="-171450" algn="l">
              <a:spcBef>
                <a:spcPts val="1800"/>
              </a:spcBef>
              <a:buFontTx/>
              <a:buChar char="•"/>
            </a:pPr>
            <a:r>
              <a:rPr lang="en-US" b="0" dirty="0">
                <a:solidFill>
                  <a:srgbClr val="000000"/>
                </a:solidFill>
              </a:rPr>
              <a:t>More active stages (</a:t>
            </a:r>
            <a:r>
              <a:rPr lang="en-US" b="0" i="1" dirty="0">
                <a:solidFill>
                  <a:srgbClr val="000000"/>
                </a:solidFill>
              </a:rPr>
              <a:t>e.g.</a:t>
            </a:r>
            <a:r>
              <a:rPr lang="en-US" b="0" dirty="0">
                <a:solidFill>
                  <a:srgbClr val="000000"/>
                </a:solidFill>
              </a:rPr>
              <a:t>, 7 </a:t>
            </a:r>
            <a:r>
              <a:rPr lang="en-US" b="0" i="1" dirty="0">
                <a:solidFill>
                  <a:srgbClr val="000000"/>
                </a:solidFill>
              </a:rPr>
              <a:t>vs</a:t>
            </a:r>
            <a:r>
              <a:rPr lang="en-US" b="0" dirty="0">
                <a:solidFill>
                  <a:srgbClr val="000000"/>
                </a:solidFill>
              </a:rPr>
              <a:t>. 5), for higher slope efficiency &amp; gain</a:t>
            </a:r>
            <a:endParaRPr lang="en-US" i="1" dirty="0" smtClean="0">
              <a:solidFill>
                <a:srgbClr val="FF0000"/>
              </a:solidFill>
              <a:cs typeface="Arial" pitchFamily="34" charset="0"/>
            </a:endParaRPr>
          </a:p>
          <a:p>
            <a:pPr marL="685800" lvl="2" indent="-228600" algn="l">
              <a:spcBef>
                <a:spcPct val="20000"/>
              </a:spcBef>
              <a:buFont typeface="Arial" pitchFamily="34" charset="0"/>
              <a:buChar char="–"/>
            </a:pPr>
            <a:endParaRPr lang="en-US" sz="1600" b="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085850" y="263526"/>
            <a:ext cx="7258857" cy="55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TO  FURTHER  ENHANCE  POWER  &amp;  BRIGHTNESS:</a:t>
            </a:r>
            <a:r>
              <a:rPr lang="en-US" sz="2400" i="1" dirty="0" smtClean="0">
                <a:solidFill>
                  <a:srgbClr val="000000"/>
                </a:solidFill>
              </a:rPr>
              <a:t>  INCREASE  EFFICIENCY</a:t>
            </a:r>
            <a:endParaRPr lang="en-US" sz="2000" i="1" dirty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353506" y="4305300"/>
            <a:ext cx="1543703" cy="2384663"/>
            <a:chOff x="7362172" y="1196736"/>
            <a:chExt cx="1543703" cy="2384663"/>
          </a:xfrm>
        </p:grpSpPr>
        <p:grpSp>
          <p:nvGrpSpPr>
            <p:cNvPr id="17" name="Group 34"/>
            <p:cNvGrpSpPr>
              <a:grpSpLocks/>
            </p:cNvGrpSpPr>
            <p:nvPr/>
          </p:nvGrpSpPr>
          <p:grpSpPr bwMode="auto">
            <a:xfrm>
              <a:off x="7467600" y="1303336"/>
              <a:ext cx="1438275" cy="2278063"/>
              <a:chOff x="3216" y="1152"/>
              <a:chExt cx="1381" cy="1792"/>
            </a:xfrm>
          </p:grpSpPr>
          <p:sp>
            <p:nvSpPr>
              <p:cNvPr id="25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3216" y="2613"/>
                <a:ext cx="1061" cy="331"/>
              </a:xfrm>
              <a:prstGeom prst="rect">
                <a:avLst/>
              </a:prstGeom>
              <a:solidFill>
                <a:srgbClr val="339966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339966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badi MT Condensed Extra Bold" pitchFamily="34" charset="0"/>
                </a:endParaRPr>
              </a:p>
            </p:txBody>
          </p:sp>
          <p:sp>
            <p:nvSpPr>
              <p:cNvPr id="26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3532" y="2537"/>
                <a:ext cx="1061" cy="61"/>
              </a:xfrm>
              <a:prstGeom prst="rect">
                <a:avLst/>
              </a:prstGeom>
              <a:gradFill rotWithShape="0">
                <a:gsLst>
                  <a:gs pos="0">
                    <a:srgbClr val="9933FF"/>
                  </a:gs>
                  <a:gs pos="100000">
                    <a:srgbClr val="339966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933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badi MT Condensed Extra Bold" pitchFamily="34" charset="0"/>
                </a:endParaRPr>
              </a:p>
            </p:txBody>
          </p:sp>
          <p:sp>
            <p:nvSpPr>
              <p:cNvPr id="27" name="Rectangle 79"/>
              <p:cNvSpPr>
                <a:spLocks noChangeArrowheads="1"/>
              </p:cNvSpPr>
              <p:nvPr/>
            </p:nvSpPr>
            <p:spPr bwMode="auto">
              <a:xfrm>
                <a:off x="3216" y="2219"/>
                <a:ext cx="1061" cy="304"/>
              </a:xfrm>
              <a:prstGeom prst="rect">
                <a:avLst/>
              </a:prstGeom>
              <a:gradFill rotWithShape="1">
                <a:gsLst>
                  <a:gs pos="0">
                    <a:srgbClr val="CCCCFF"/>
                  </a:gs>
                  <a:gs pos="100000">
                    <a:srgbClr val="CCCC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3175">
                <a:noFill/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C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badi MT Condensed Extra Bold" pitchFamily="34" charset="0"/>
                </a:endParaRPr>
              </a:p>
            </p:txBody>
          </p:sp>
          <p:sp>
            <p:nvSpPr>
              <p:cNvPr id="28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3536" y="2144"/>
                <a:ext cx="1061" cy="60"/>
              </a:xfrm>
              <a:prstGeom prst="rect">
                <a:avLst/>
              </a:prstGeom>
              <a:gradFill rotWithShape="1">
                <a:gsLst>
                  <a:gs pos="0">
                    <a:srgbClr val="339966"/>
                  </a:gs>
                  <a:gs pos="100000">
                    <a:srgbClr val="9900FF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339966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badi MT Condensed Extra Bold" pitchFamily="34" charset="0"/>
                </a:endParaRPr>
              </a:p>
            </p:txBody>
          </p:sp>
          <p:sp>
            <p:nvSpPr>
              <p:cNvPr id="29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3216" y="2053"/>
                <a:ext cx="1061" cy="76"/>
              </a:xfrm>
              <a:prstGeom prst="rect">
                <a:avLst/>
              </a:prstGeom>
              <a:solidFill>
                <a:srgbClr val="339966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339966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badi MT Condensed Extra Bold" pitchFamily="34" charset="0"/>
                </a:endParaRPr>
              </a:p>
            </p:txBody>
          </p:sp>
          <p:sp>
            <p:nvSpPr>
              <p:cNvPr id="30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3536" y="1977"/>
                <a:ext cx="1061" cy="61"/>
              </a:xfrm>
              <a:prstGeom prst="rect">
                <a:avLst/>
              </a:prstGeom>
              <a:gradFill rotWithShape="1">
                <a:gsLst>
                  <a:gs pos="0">
                    <a:srgbClr val="9900FF"/>
                  </a:gs>
                  <a:gs pos="100000">
                    <a:srgbClr val="33CCCC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900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badi MT Condensed Extra Bold" pitchFamily="34" charset="0"/>
                </a:endParaRPr>
              </a:p>
            </p:txBody>
          </p:sp>
          <p:sp>
            <p:nvSpPr>
              <p:cNvPr id="31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3216" y="1726"/>
                <a:ext cx="1061" cy="237"/>
              </a:xfrm>
              <a:prstGeom prst="rect">
                <a:avLst/>
              </a:prstGeom>
              <a:gradFill rotWithShape="0">
                <a:gsLst>
                  <a:gs pos="0">
                    <a:srgbClr val="1F7A7A"/>
                  </a:gs>
                  <a:gs pos="50000">
                    <a:srgbClr val="33CCCC"/>
                  </a:gs>
                  <a:gs pos="100000">
                    <a:srgbClr val="1F7A7A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33CCC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badi MT Condensed Extra Bold" pitchFamily="34" charset="0"/>
                </a:endParaRPr>
              </a:p>
            </p:txBody>
          </p:sp>
          <p:sp>
            <p:nvSpPr>
              <p:cNvPr id="32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3532" y="1651"/>
                <a:ext cx="1061" cy="60"/>
              </a:xfrm>
              <a:prstGeom prst="rect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9900CC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33CCC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badi MT Condensed Extra Bold" pitchFamily="34" charset="0"/>
                </a:endParaRPr>
              </a:p>
            </p:txBody>
          </p:sp>
          <p:sp>
            <p:nvSpPr>
              <p:cNvPr id="33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3216" y="1560"/>
                <a:ext cx="1061" cy="76"/>
              </a:xfrm>
              <a:prstGeom prst="rect">
                <a:avLst/>
              </a:prstGeom>
              <a:solidFill>
                <a:srgbClr val="339966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339966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badi MT Condensed Extra Bold" pitchFamily="34" charset="0"/>
                </a:endParaRPr>
              </a:p>
            </p:txBody>
          </p:sp>
          <p:sp>
            <p:nvSpPr>
              <p:cNvPr id="34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3532" y="1484"/>
                <a:ext cx="1061" cy="61"/>
              </a:xfrm>
              <a:prstGeom prst="rect">
                <a:avLst/>
              </a:prstGeom>
              <a:gradFill rotWithShape="1">
                <a:gsLst>
                  <a:gs pos="0">
                    <a:srgbClr val="9900FF"/>
                  </a:gs>
                  <a:gs pos="100000">
                    <a:srgbClr val="339966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900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badi MT Condensed Extra Bold" pitchFamily="34" charset="0"/>
                </a:endParaRPr>
              </a:p>
            </p:txBody>
          </p:sp>
          <p:sp>
            <p:nvSpPr>
              <p:cNvPr id="35" name="Rectangle 80"/>
              <p:cNvSpPr>
                <a:spLocks noChangeArrowheads="1"/>
              </p:cNvSpPr>
              <p:nvPr/>
            </p:nvSpPr>
            <p:spPr bwMode="auto">
              <a:xfrm>
                <a:off x="3216" y="1318"/>
                <a:ext cx="1061" cy="152"/>
              </a:xfrm>
              <a:prstGeom prst="rect">
                <a:avLst/>
              </a:prstGeom>
              <a:gradFill rotWithShape="1">
                <a:gsLst>
                  <a:gs pos="0">
                    <a:srgbClr val="CCCCFF">
                      <a:gamma/>
                      <a:shade val="63529"/>
                      <a:invGamma/>
                    </a:srgbClr>
                  </a:gs>
                  <a:gs pos="100000">
                    <a:srgbClr val="CCCCFF"/>
                  </a:gs>
                </a:gsLst>
                <a:lin ang="5400000" scaled="1"/>
              </a:gradFill>
              <a:ln w="3175">
                <a:noFill/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C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badi MT Condensed Extra Bold" pitchFamily="34" charset="0"/>
                </a:endParaRPr>
              </a:p>
            </p:txBody>
          </p:sp>
          <p:sp>
            <p:nvSpPr>
              <p:cNvPr id="36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3529" y="1243"/>
                <a:ext cx="1061" cy="60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9900FF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00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badi MT Condensed Extra Bold" pitchFamily="34" charset="0"/>
                </a:endParaRPr>
              </a:p>
            </p:txBody>
          </p:sp>
          <p:sp>
            <p:nvSpPr>
              <p:cNvPr id="37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3216" y="1152"/>
                <a:ext cx="1061" cy="76"/>
              </a:xfrm>
              <a:prstGeom prst="rect">
                <a:avLst/>
              </a:prstGeom>
              <a:solidFill>
                <a:srgbClr val="FF3399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3399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badi MT Condensed Extra Bold" pitchFamily="34" charset="0"/>
                </a:endParaRPr>
              </a:p>
            </p:txBody>
          </p:sp>
        </p:grpSp>
        <p:sp>
          <p:nvSpPr>
            <p:cNvPr id="18" name="Text Box 7"/>
            <p:cNvSpPr txBox="1">
              <a:spLocks noChangeAspect="1" noChangeArrowheads="1"/>
            </p:cNvSpPr>
            <p:nvPr/>
          </p:nvSpPr>
          <p:spPr bwMode="auto">
            <a:xfrm>
              <a:off x="7448756" y="2055749"/>
              <a:ext cx="118013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400" i="1" dirty="0" smtClean="0"/>
                <a:t>Active QWs</a:t>
              </a:r>
              <a:endParaRPr lang="en-US" sz="1400" i="1" dirty="0"/>
            </a:p>
          </p:txBody>
        </p:sp>
        <p:sp>
          <p:nvSpPr>
            <p:cNvPr id="19" name="Text Box 7"/>
            <p:cNvSpPr txBox="1">
              <a:spLocks noChangeAspect="1" noChangeArrowheads="1"/>
            </p:cNvSpPr>
            <p:nvPr/>
          </p:nvSpPr>
          <p:spPr bwMode="auto">
            <a:xfrm>
              <a:off x="7505140" y="3226644"/>
              <a:ext cx="10102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400" i="1" dirty="0" smtClean="0"/>
                <a:t>Substrate</a:t>
              </a:r>
              <a:endParaRPr lang="en-US" sz="1400" i="1" dirty="0"/>
            </a:p>
          </p:txBody>
        </p:sp>
        <p:sp>
          <p:nvSpPr>
            <p:cNvPr id="20" name="Text Box 7"/>
            <p:cNvSpPr txBox="1">
              <a:spLocks noChangeAspect="1" noChangeArrowheads="1"/>
            </p:cNvSpPr>
            <p:nvPr/>
          </p:nvSpPr>
          <p:spPr bwMode="auto">
            <a:xfrm>
              <a:off x="7395243" y="2699723"/>
              <a:ext cx="12490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400" i="1" dirty="0" smtClean="0"/>
                <a:t>Bottom Clad</a:t>
              </a:r>
              <a:endParaRPr lang="en-US" sz="1400" i="1" dirty="0"/>
            </a:p>
          </p:txBody>
        </p:sp>
        <p:sp>
          <p:nvSpPr>
            <p:cNvPr id="21" name="Text Box 7"/>
            <p:cNvSpPr txBox="1">
              <a:spLocks noChangeAspect="1" noChangeArrowheads="1"/>
            </p:cNvSpPr>
            <p:nvPr/>
          </p:nvSpPr>
          <p:spPr bwMode="auto">
            <a:xfrm>
              <a:off x="7535090" y="1457057"/>
              <a:ext cx="94262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400" i="1" dirty="0" smtClean="0"/>
                <a:t>Top Clad</a:t>
              </a:r>
              <a:endParaRPr lang="en-US" sz="1400" i="1" dirty="0"/>
            </a:p>
          </p:txBody>
        </p:sp>
        <p:sp>
          <p:nvSpPr>
            <p:cNvPr id="22" name="Text Box 7"/>
            <p:cNvSpPr txBox="1">
              <a:spLocks noChangeAspect="1" noChangeArrowheads="1"/>
            </p:cNvSpPr>
            <p:nvPr/>
          </p:nvSpPr>
          <p:spPr bwMode="auto">
            <a:xfrm>
              <a:off x="7362172" y="1196736"/>
              <a:ext cx="12199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400" i="1" dirty="0" smtClean="0"/>
                <a:t>Top Contact</a:t>
              </a:r>
              <a:endParaRPr lang="en-US" sz="1400" i="1" dirty="0"/>
            </a:p>
          </p:txBody>
        </p:sp>
        <p:sp>
          <p:nvSpPr>
            <p:cNvPr id="23" name="Text Box 7"/>
            <p:cNvSpPr txBox="1">
              <a:spLocks noChangeAspect="1" noChangeArrowheads="1"/>
            </p:cNvSpPr>
            <p:nvPr/>
          </p:nvSpPr>
          <p:spPr bwMode="auto">
            <a:xfrm>
              <a:off x="7757989" y="1723588"/>
              <a:ext cx="5437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400" i="1" dirty="0" smtClean="0"/>
                <a:t>SCL</a:t>
              </a:r>
              <a:endParaRPr lang="en-US" sz="1400" i="1" dirty="0"/>
            </a:p>
          </p:txBody>
        </p:sp>
        <p:sp>
          <p:nvSpPr>
            <p:cNvPr id="24" name="Text Box 7"/>
            <p:cNvSpPr txBox="1">
              <a:spLocks noChangeAspect="1" noChangeArrowheads="1"/>
            </p:cNvSpPr>
            <p:nvPr/>
          </p:nvSpPr>
          <p:spPr bwMode="auto">
            <a:xfrm>
              <a:off x="7700276" y="2342441"/>
              <a:ext cx="5437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400" i="1" dirty="0" smtClean="0"/>
                <a:t>SCL</a:t>
              </a:r>
              <a:endParaRPr lang="en-US" sz="1400" i="1" dirty="0"/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flipV="1">
            <a:off x="5972175" y="4998605"/>
            <a:ext cx="1477440" cy="750603"/>
          </a:xfrm>
          <a:prstGeom prst="straightConnector1">
            <a:avLst/>
          </a:prstGeom>
          <a:ln w="25400">
            <a:solidFill>
              <a:srgbClr val="339933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5962650" y="5558653"/>
            <a:ext cx="1442977" cy="200129"/>
          </a:xfrm>
          <a:prstGeom prst="straightConnector1">
            <a:avLst/>
          </a:prstGeom>
          <a:ln w="25400">
            <a:solidFill>
              <a:srgbClr val="339933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57358756"/>
              </p:ext>
            </p:extLst>
          </p:nvPr>
        </p:nvGraphicFramePr>
        <p:xfrm>
          <a:off x="1990951" y="1043250"/>
          <a:ext cx="5383073" cy="4050605"/>
        </p:xfrm>
        <a:graphic>
          <a:graphicData uri="http://schemas.openxmlformats.org/presentationml/2006/ole">
            <p:oleObj spid="_x0000_s377889" name="Graph" r:id="rId3" imgW="3693960" imgH="277956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26911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9050" y="6267450"/>
            <a:ext cx="90678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8275" indent="-168275">
              <a:spcBef>
                <a:spcPts val="600"/>
              </a:spcBef>
            </a:pPr>
            <a:r>
              <a:rPr lang="en-US" i="1" dirty="0" smtClean="0">
                <a:solidFill>
                  <a:srgbClr val="FF0000"/>
                </a:solidFill>
              </a:rPr>
              <a:t>Thick SCLs increase efficiency at 300 K, but fail to provide enough gain at high T</a:t>
            </a:r>
            <a:endParaRPr lang="en-US" sz="1600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085850" y="263526"/>
            <a:ext cx="7219950" cy="55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FIRST  5  STAGES  WITH  THICKER  SCLs</a:t>
            </a:r>
            <a:endParaRPr lang="en-US" sz="2000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47334843"/>
              </p:ext>
            </p:extLst>
          </p:nvPr>
        </p:nvGraphicFramePr>
        <p:xfrm>
          <a:off x="874153" y="1057276"/>
          <a:ext cx="7241148" cy="5226842"/>
        </p:xfrm>
        <a:graphic>
          <a:graphicData uri="http://schemas.openxmlformats.org/presentationml/2006/ole">
            <p:oleObj spid="_x0000_s378914" name="Graph" r:id="rId3" imgW="3291840" imgH="237744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70101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085850" y="263526"/>
            <a:ext cx="7219950" cy="55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7  </a:t>
            </a:r>
            <a:r>
              <a:rPr lang="en-US" sz="2400" i="1" dirty="0">
                <a:solidFill>
                  <a:srgbClr val="000000"/>
                </a:solidFill>
              </a:rPr>
              <a:t>STAGES</a:t>
            </a:r>
            <a:endParaRPr lang="en-US" sz="2400" i="1" dirty="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1955887"/>
              </p:ext>
            </p:extLst>
          </p:nvPr>
        </p:nvGraphicFramePr>
        <p:xfrm>
          <a:off x="1063625" y="1047750"/>
          <a:ext cx="7158038" cy="5175250"/>
        </p:xfrm>
        <a:graphic>
          <a:graphicData uri="http://schemas.openxmlformats.org/presentationml/2006/ole">
            <p:oleObj spid="_x0000_s379938" name="Graph" r:id="rId3" imgW="2467492" imgH="1785088" progId="">
              <p:embed/>
            </p:oleObj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257800" y="887414"/>
            <a:ext cx="3240088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200" i="1" dirty="0">
                <a:solidFill>
                  <a:srgbClr val="FF0000"/>
                </a:solidFill>
              </a:rPr>
              <a:t>[Bewley et al., Opt. Expr.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smtClean="0">
                <a:solidFill>
                  <a:srgbClr val="FF0000"/>
                </a:solidFill>
              </a:rPr>
              <a:t>22, 7702 </a:t>
            </a:r>
            <a:r>
              <a:rPr lang="en-US" sz="1200" dirty="0">
                <a:solidFill>
                  <a:srgbClr val="FF0000"/>
                </a:solidFill>
              </a:rPr>
              <a:t>(</a:t>
            </a:r>
            <a:r>
              <a:rPr lang="en-US" sz="1200" dirty="0" smtClean="0">
                <a:solidFill>
                  <a:srgbClr val="FF0000"/>
                </a:solidFill>
              </a:rPr>
              <a:t>2014)</a:t>
            </a:r>
            <a:r>
              <a:rPr lang="en-US" sz="1200" i="1" dirty="0" smtClean="0">
                <a:solidFill>
                  <a:srgbClr val="FF0000"/>
                </a:solidFill>
              </a:rPr>
              <a:t>]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8898" y="6081713"/>
            <a:ext cx="8963024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8275" indent="-168275" algn="ctr">
              <a:lnSpc>
                <a:spcPct val="100000"/>
              </a:lnSpc>
              <a:spcBef>
                <a:spcPts val="600"/>
              </a:spcBef>
            </a:pPr>
            <a:r>
              <a:rPr lang="en-US" sz="1800" b="1" i="1" dirty="0" smtClean="0">
                <a:solidFill>
                  <a:srgbClr val="FF0000"/>
                </a:solidFill>
                <a:latin typeface="Arial" pitchFamily="34" charset="0"/>
              </a:rPr>
              <a:t>Thick SCLs increase advantage at 300 K, while retaining sufficient gain at high T  </a:t>
            </a:r>
            <a:r>
              <a:rPr lang="en-US" sz="1800" b="1" i="1" dirty="0" smtClean="0">
                <a:solidFill>
                  <a:srgbClr val="0000FF"/>
                </a:solidFill>
                <a:latin typeface="Arial" pitchFamily="34" charset="0"/>
              </a:rPr>
              <a:t>Even better news:  </a:t>
            </a:r>
            <a:r>
              <a:rPr lang="en-US" sz="1800" b="1" i="1" dirty="0" smtClean="0">
                <a:solidFill>
                  <a:srgbClr val="FF0000"/>
                </a:solidFill>
                <a:latin typeface="Arial" pitchFamily="34" charset="0"/>
              </a:rPr>
              <a:t>Slope</a:t>
            </a:r>
            <a:r>
              <a:rPr lang="en-US" sz="1800" b="1" i="1" baseline="-25000" dirty="0" smtClean="0">
                <a:solidFill>
                  <a:srgbClr val="FF0000"/>
                </a:solidFill>
                <a:latin typeface="Arial" pitchFamily="34" charset="0"/>
              </a:rPr>
              <a:t>7</a:t>
            </a:r>
            <a:r>
              <a:rPr lang="en-US" sz="1800" b="1" i="1" dirty="0" smtClean="0">
                <a:solidFill>
                  <a:srgbClr val="FF0000"/>
                </a:solidFill>
                <a:latin typeface="Arial" pitchFamily="34" charset="0"/>
              </a:rPr>
              <a:t>/Slope</a:t>
            </a:r>
            <a:r>
              <a:rPr lang="en-US" sz="1800" b="1" i="1" baseline="-25000" dirty="0" smtClean="0">
                <a:solidFill>
                  <a:srgbClr val="FF0000"/>
                </a:solidFill>
                <a:latin typeface="Arial" pitchFamily="34" charset="0"/>
              </a:rPr>
              <a:t>5</a:t>
            </a:r>
            <a:r>
              <a:rPr lang="en-US" sz="1800" b="1" i="1" dirty="0" smtClean="0">
                <a:solidFill>
                  <a:srgbClr val="FF0000"/>
                </a:solidFill>
                <a:latin typeface="Arial" pitchFamily="34" charset="0"/>
              </a:rPr>
              <a:t> &gt; 7/5 indicates lower loss! </a:t>
            </a:r>
            <a:endParaRPr lang="en-US" sz="16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120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47650" y="1138238"/>
            <a:ext cx="8391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8275" indent="-168275" algn="l">
              <a:spcBef>
                <a:spcPts val="600"/>
              </a:spcBef>
            </a:pPr>
            <a:r>
              <a:rPr lang="en-US" i="1" dirty="0" smtClean="0">
                <a:solidFill>
                  <a:srgbClr val="0000FF"/>
                </a:solidFill>
              </a:rPr>
              <a:t>Result is significantly higher EDQE</a:t>
            </a:r>
            <a:r>
              <a:rPr lang="en-US" i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:</a:t>
            </a:r>
            <a:endParaRPr lang="en-US" sz="1600" i="1" dirty="0">
              <a:solidFill>
                <a:srgbClr val="0000FF"/>
              </a:solidFill>
              <a:latin typeface="Symbol" panose="05050102010706020507" pitchFamily="18" charset="2"/>
              <a:cs typeface="Arial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085850" y="263526"/>
            <a:ext cx="7905750" cy="55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EXTERNAL  DIFFERENTIAL  QUANTUM  EFFICIENCY</a:t>
            </a:r>
            <a:endParaRPr lang="en-US" sz="2000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27971004"/>
              </p:ext>
            </p:extLst>
          </p:nvPr>
        </p:nvGraphicFramePr>
        <p:xfrm>
          <a:off x="1828800" y="1431300"/>
          <a:ext cx="6287784" cy="4731375"/>
        </p:xfrm>
        <a:graphic>
          <a:graphicData uri="http://schemas.openxmlformats.org/presentationml/2006/ole">
            <p:oleObj spid="_x0000_s380961" name="Graph" r:id="rId3" imgW="3693960" imgH="2779560" progId="">
              <p:embed/>
            </p:oleObj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80975" y="6286500"/>
            <a:ext cx="8763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8275" indent="-168275">
              <a:spcBef>
                <a:spcPts val="600"/>
              </a:spcBef>
            </a:pPr>
            <a:r>
              <a:rPr lang="en-US" i="1" dirty="0">
                <a:solidFill>
                  <a:srgbClr val="FF0000"/>
                </a:solidFill>
                <a:cs typeface="Arial" pitchFamily="34" charset="0"/>
              </a:rPr>
              <a:t>7-stage ICLs with </a:t>
            </a:r>
            <a:r>
              <a:rPr lang="en-US" i="1" dirty="0" smtClean="0">
                <a:solidFill>
                  <a:srgbClr val="FF0000"/>
                </a:solidFill>
                <a:cs typeface="Arial" pitchFamily="34" charset="0"/>
              </a:rPr>
              <a:t>thick </a:t>
            </a:r>
            <a:r>
              <a:rPr lang="en-US" i="1" dirty="0">
                <a:solidFill>
                  <a:srgbClr val="FF0000"/>
                </a:solidFill>
                <a:cs typeface="Arial" pitchFamily="34" charset="0"/>
              </a:rPr>
              <a:t>SCLs (Gen3B) exhibit </a:t>
            </a:r>
            <a:r>
              <a:rPr lang="en-US" i="1" dirty="0" smtClean="0">
                <a:solidFill>
                  <a:srgbClr val="FF0000"/>
                </a:solidFill>
                <a:cs typeface="Arial" pitchFamily="34" charset="0"/>
              </a:rPr>
              <a:t>higher EDQE &amp; lower loss at all </a:t>
            </a:r>
            <a:r>
              <a:rPr lang="en-US" i="1" dirty="0" smtClean="0">
                <a:solidFill>
                  <a:srgbClr val="FF0000"/>
                </a:solidFill>
                <a:latin typeface="Symbol" panose="05050102010706020507" pitchFamily="18" charset="2"/>
                <a:cs typeface="Arial" pitchFamily="34" charset="0"/>
              </a:rPr>
              <a:t>l</a:t>
            </a:r>
            <a:endParaRPr lang="en-US" sz="1600" b="0" baseline="30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0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87317300"/>
              </p:ext>
            </p:extLst>
          </p:nvPr>
        </p:nvGraphicFramePr>
        <p:xfrm>
          <a:off x="4324350" y="1173480"/>
          <a:ext cx="5680307" cy="4389120"/>
        </p:xfrm>
        <a:graphic>
          <a:graphicData uri="http://schemas.openxmlformats.org/presentationml/2006/ole">
            <p:oleObj spid="_x0000_s382016" name="Graph" r:id="rId3" imgW="4023360" imgH="3108960" progId="">
              <p:embed/>
            </p:oleObj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85850" y="263526"/>
            <a:ext cx="7296150" cy="55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CW  POWER  &amp;  FAR  FIELD  PROFILE</a:t>
            </a:r>
            <a:endParaRPr lang="en-US" sz="2000" i="1" dirty="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45050325"/>
              </p:ext>
            </p:extLst>
          </p:nvPr>
        </p:nvGraphicFramePr>
        <p:xfrm>
          <a:off x="-168593" y="1211580"/>
          <a:ext cx="5423218" cy="4152900"/>
        </p:xfrm>
        <a:graphic>
          <a:graphicData uri="http://schemas.openxmlformats.org/presentationml/2006/ole">
            <p:oleObj spid="_x0000_s382017" name="Graph" r:id="rId4" imgW="3898900" imgH="2984500" progId="">
              <p:embed/>
            </p:oleObj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0499" y="5819775"/>
            <a:ext cx="877252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i="1" dirty="0" err="1">
                <a:solidFill>
                  <a:srgbClr val="0000FF"/>
                </a:solidFill>
              </a:rPr>
              <a:t>P</a:t>
            </a:r>
            <a:r>
              <a:rPr lang="en-US" baseline="-25000" dirty="0" err="1">
                <a:solidFill>
                  <a:srgbClr val="0000FF"/>
                </a:solidFill>
              </a:rPr>
              <a:t>max</a:t>
            </a:r>
            <a:r>
              <a:rPr lang="en-US" baseline="30000" dirty="0" err="1">
                <a:solidFill>
                  <a:srgbClr val="0000FF"/>
                </a:solidFill>
              </a:rPr>
              <a:t>cw</a:t>
            </a:r>
            <a:r>
              <a:rPr lang="en-US" dirty="0">
                <a:solidFill>
                  <a:srgbClr val="0000FF"/>
                </a:solidFill>
              </a:rPr>
              <a:t> = 384 </a:t>
            </a:r>
            <a:r>
              <a:rPr lang="en-US" dirty="0" smtClean="0">
                <a:solidFill>
                  <a:srgbClr val="0000FF"/>
                </a:solidFill>
              </a:rPr>
              <a:t>mW in high-quality beam (</a:t>
            </a:r>
            <a:r>
              <a:rPr lang="en-US" i="1" dirty="0" smtClean="0">
                <a:solidFill>
                  <a:srgbClr val="0000FF"/>
                </a:solidFill>
              </a:rPr>
              <a:t>M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= 2.6)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FF"/>
                </a:solidFill>
                <a:cs typeface="Arial" pitchFamily="34" charset="0"/>
              </a:rPr>
              <a:t>WPE = 12.4%</a:t>
            </a:r>
            <a:endParaRPr lang="en-US" sz="1600" dirty="0">
              <a:solidFill>
                <a:srgbClr val="0000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736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12664725"/>
              </p:ext>
            </p:extLst>
          </p:nvPr>
        </p:nvGraphicFramePr>
        <p:xfrm>
          <a:off x="5379533" y="-152400"/>
          <a:ext cx="3821617" cy="3124200"/>
        </p:xfrm>
        <a:graphic>
          <a:graphicData uri="http://schemas.openxmlformats.org/presentationml/2006/ole">
            <p:oleObj spid="_x0000_s383071" name="Graph" r:id="rId3" imgW="2924345" imgH="2242713" progId="">
              <p:embed/>
            </p:oleObj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-269958" y="2257425"/>
            <a:ext cx="10012027" cy="4312245"/>
            <a:chOff x="-269958" y="1905000"/>
            <a:chExt cx="10012027" cy="4312245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630015196"/>
                </p:ext>
              </p:extLst>
            </p:nvPr>
          </p:nvGraphicFramePr>
          <p:xfrm>
            <a:off x="-269958" y="1905000"/>
            <a:ext cx="5632040" cy="4312245"/>
          </p:xfrm>
          <a:graphic>
            <a:graphicData uri="http://schemas.openxmlformats.org/presentationml/2006/ole">
              <p:oleObj spid="_x0000_s383072" name="Graph" r:id="rId4" imgW="3901320" imgH="2986920" progId="">
                <p:embed/>
              </p:oleObj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299409076"/>
                </p:ext>
              </p:extLst>
            </p:nvPr>
          </p:nvGraphicFramePr>
          <p:xfrm>
            <a:off x="4206192" y="1932598"/>
            <a:ext cx="5535877" cy="4238616"/>
          </p:xfrm>
          <a:graphic>
            <a:graphicData uri="http://schemas.openxmlformats.org/presentationml/2006/ole">
              <p:oleObj spid="_x0000_s383073" name="Graph" r:id="rId5" imgW="3901320" imgH="2986920" progId="">
                <p:embed/>
              </p:oleObj>
            </a:graphicData>
          </a:graphic>
        </p:graphicFrame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43000" y="263526"/>
            <a:ext cx="4476750" cy="55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US" sz="2400" i="1" dirty="0" smtClean="0">
                <a:solidFill>
                  <a:srgbClr val="000000"/>
                </a:solidFill>
              </a:rPr>
              <a:t>WIDER  RIDGE  (w = 32 </a:t>
            </a:r>
            <a:r>
              <a:rPr lang="en-US" sz="2400" i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400" i="1" dirty="0" smtClean="0">
                <a:solidFill>
                  <a:srgbClr val="000000"/>
                </a:solidFill>
              </a:rPr>
              <a:t>m)</a:t>
            </a:r>
            <a:endParaRPr lang="en-US" sz="2000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23925" y="1666875"/>
            <a:ext cx="3240088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200" i="1" dirty="0">
                <a:solidFill>
                  <a:srgbClr val="FF0000"/>
                </a:solidFill>
              </a:rPr>
              <a:t>[Bewley et al., Opt. Expr.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smtClean="0">
                <a:solidFill>
                  <a:srgbClr val="FF0000"/>
                </a:solidFill>
              </a:rPr>
              <a:t>22, 7702 </a:t>
            </a:r>
            <a:r>
              <a:rPr lang="en-US" sz="1200" dirty="0">
                <a:solidFill>
                  <a:srgbClr val="FF0000"/>
                </a:solidFill>
              </a:rPr>
              <a:t>(</a:t>
            </a:r>
            <a:r>
              <a:rPr lang="en-US" sz="1200" dirty="0" smtClean="0">
                <a:solidFill>
                  <a:srgbClr val="FF0000"/>
                </a:solidFill>
              </a:rPr>
              <a:t>2014)</a:t>
            </a:r>
            <a:r>
              <a:rPr lang="en-US" sz="1200" i="1" dirty="0" smtClean="0">
                <a:solidFill>
                  <a:srgbClr val="FF0000"/>
                </a:solidFill>
              </a:rPr>
              <a:t>]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9075" y="6286500"/>
            <a:ext cx="8763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ts val="600"/>
              </a:spcBef>
            </a:pPr>
            <a:r>
              <a:rPr lang="en-US" i="1" dirty="0" smtClean="0">
                <a:solidFill>
                  <a:srgbClr val="0000FF"/>
                </a:solidFill>
              </a:rPr>
              <a:t>P</a:t>
            </a:r>
            <a:r>
              <a:rPr lang="en-US" baseline="-25000" dirty="0" smtClean="0">
                <a:solidFill>
                  <a:srgbClr val="0000FF"/>
                </a:solidFill>
              </a:rPr>
              <a:t>max</a:t>
            </a:r>
            <a:r>
              <a:rPr lang="en-US" baseline="30000" dirty="0" smtClean="0">
                <a:solidFill>
                  <a:srgbClr val="0000FF"/>
                </a:solidFill>
              </a:rPr>
              <a:t>cw</a:t>
            </a:r>
            <a:r>
              <a:rPr lang="en-US" dirty="0" smtClean="0">
                <a:solidFill>
                  <a:srgbClr val="0000FF"/>
                </a:solidFill>
              </a:rPr>
              <a:t> up to 592 mW (WPE = 10.1%, </a:t>
            </a:r>
            <a:r>
              <a:rPr lang="en-US" i="1" dirty="0">
                <a:solidFill>
                  <a:srgbClr val="0000FF"/>
                </a:solidFill>
              </a:rPr>
              <a:t>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= 3.7) </a:t>
            </a:r>
            <a:r>
              <a:rPr lang="en-US" dirty="0" smtClean="0">
                <a:solidFill>
                  <a:srgbClr val="0000FF"/>
                </a:solidFill>
              </a:rPr>
              <a:t>@ 25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C; 696 mW (11.7%) @ 15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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C </a:t>
            </a:r>
          </a:p>
        </p:txBody>
      </p:sp>
    </p:spTree>
    <p:extLst>
      <p:ext uri="{BB962C8B-B14F-4D97-AF65-F5344CB8AC3E}">
        <p14:creationId xmlns:p14="http://schemas.microsoft.com/office/powerpoint/2010/main" xmlns="" val="133359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43000" y="263526"/>
            <a:ext cx="7162800" cy="55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400" i="1" dirty="0" smtClean="0">
                <a:solidFill>
                  <a:srgbClr val="000000"/>
                </a:solidFill>
              </a:rPr>
              <a:t>LATEST  RESULTS:  10 STAGES (</a:t>
            </a:r>
            <a:r>
              <a:rPr lang="en-US" sz="2400" i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l</a:t>
            </a:r>
            <a:r>
              <a:rPr lang="en-US" sz="2400" i="1" dirty="0" smtClean="0">
                <a:solidFill>
                  <a:srgbClr val="000000"/>
                </a:solidFill>
              </a:rPr>
              <a:t> = 3.45 </a:t>
            </a:r>
            <a:r>
              <a:rPr lang="en-US" sz="2400" i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400" i="1" dirty="0" smtClean="0">
                <a:solidFill>
                  <a:srgbClr val="000000"/>
                </a:solidFill>
              </a:rPr>
              <a:t>m)</a:t>
            </a:r>
            <a:endParaRPr lang="en-US" sz="2000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9550" y="6219825"/>
            <a:ext cx="8763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i="1" dirty="0" smtClean="0">
                <a:solidFill>
                  <a:srgbClr val="0000FF"/>
                </a:solidFill>
              </a:rPr>
              <a:t>Also:  </a:t>
            </a:r>
            <a:r>
              <a:rPr lang="en-US" i="1" dirty="0" err="1" smtClean="0">
                <a:solidFill>
                  <a:srgbClr val="0000FF"/>
                </a:solidFill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</a:rPr>
              <a:t>max</a:t>
            </a:r>
            <a:r>
              <a:rPr lang="en-US" baseline="30000" dirty="0" err="1" smtClean="0">
                <a:solidFill>
                  <a:srgbClr val="0000FF"/>
                </a:solidFill>
              </a:rPr>
              <a:t>cw</a:t>
            </a:r>
            <a:r>
              <a:rPr lang="en-US" dirty="0" smtClean="0">
                <a:solidFill>
                  <a:srgbClr val="0000FF"/>
                </a:solidFill>
              </a:rPr>
              <a:t> = 464 mW (WPE = 11%, </a:t>
            </a:r>
            <a:r>
              <a:rPr lang="en-US" i="1" dirty="0">
                <a:solidFill>
                  <a:srgbClr val="0000FF"/>
                </a:solidFill>
              </a:rPr>
              <a:t>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-US" dirty="0" smtClean="0">
                <a:solidFill>
                  <a:srgbClr val="0000FF"/>
                </a:solidFill>
              </a:rPr>
              <a:t>1.9) @ 25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C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31495185"/>
              </p:ext>
            </p:extLst>
          </p:nvPr>
        </p:nvGraphicFramePr>
        <p:xfrm>
          <a:off x="-80131" y="1752600"/>
          <a:ext cx="5115723" cy="3952875"/>
        </p:xfrm>
        <a:graphic>
          <a:graphicData uri="http://schemas.openxmlformats.org/presentationml/2006/ole">
            <p:oleObj spid="_x0000_s387084" name="Graph" r:id="rId4" imgW="4023360" imgH="3108960" progId="">
              <p:embed/>
            </p:oleObj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65231417"/>
              </p:ext>
            </p:extLst>
          </p:nvPr>
        </p:nvGraphicFramePr>
        <p:xfrm>
          <a:off x="4348541" y="1335674"/>
          <a:ext cx="5655299" cy="4369801"/>
        </p:xfrm>
        <a:graphic>
          <a:graphicData uri="http://schemas.openxmlformats.org/presentationml/2006/ole">
            <p:oleObj spid="_x0000_s387085" name="Graph" r:id="rId5" imgW="4023360" imgH="310896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5220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14425" y="263526"/>
            <a:ext cx="7239000" cy="55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400" i="1" dirty="0" smtClean="0">
                <a:solidFill>
                  <a:srgbClr val="000000"/>
                </a:solidFill>
              </a:rPr>
              <a:t>RECORD  ICL  WALLPLUG  EFFICIENCIES</a:t>
            </a:r>
            <a:endParaRPr lang="en-US" sz="2000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9075" y="6172200"/>
            <a:ext cx="8763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dirty="0" smtClean="0">
                <a:solidFill>
                  <a:srgbClr val="0000FF"/>
                </a:solidFill>
                <a:sym typeface="Symbol"/>
              </a:rPr>
              <a:t>CW WPEs for 4 devices from 2 wafers (7-Stage &amp; 10-Stage): 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  <a:sym typeface="Symbol"/>
              </a:rPr>
              <a:t>≈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18%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12009075"/>
              </p:ext>
            </p:extLst>
          </p:nvPr>
        </p:nvGraphicFramePr>
        <p:xfrm>
          <a:off x="-279828" y="1543080"/>
          <a:ext cx="5165952" cy="4023360"/>
        </p:xfrm>
        <a:graphic>
          <a:graphicData uri="http://schemas.openxmlformats.org/presentationml/2006/ole">
            <p:oleObj spid="_x0000_s388108" name="Graph" r:id="rId4" imgW="3718440" imgH="2895480" progId="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8600" y="1400175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With much shorter 1 mm cavity:</a:t>
            </a:r>
            <a:endParaRPr lang="en-US" sz="2000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29644230"/>
              </p:ext>
            </p:extLst>
          </p:nvPr>
        </p:nvGraphicFramePr>
        <p:xfrm>
          <a:off x="4006422" y="1590705"/>
          <a:ext cx="5254744" cy="4023360"/>
        </p:xfrm>
        <a:graphic>
          <a:graphicData uri="http://schemas.openxmlformats.org/presentationml/2006/ole">
            <p:oleObj spid="_x0000_s388109" name="Graph" r:id="rId5" imgW="3901320" imgH="298692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1160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About Omics Group conferences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600200"/>
            <a:ext cx="8715436" cy="5043510"/>
          </a:xfrm>
        </p:spPr>
        <p:txBody>
          <a:bodyPr>
            <a:normAutofit/>
          </a:bodyPr>
          <a:lstStyle/>
          <a:p>
            <a:pPr algn="just"/>
            <a:r>
              <a:rPr lang="en-IN" dirty="0">
                <a:cs typeface="Times New Roman" pitchFamily="18" charset="0"/>
                <a:hlinkClick r:id="rId2"/>
              </a:rPr>
              <a:t>OMICS Group</a:t>
            </a:r>
            <a:r>
              <a:rPr lang="en-IN" dirty="0">
                <a:cs typeface="Times New Roman" pitchFamily="18" charset="0"/>
              </a:rPr>
              <a:t> signed an agreement with more than 1000 International Societies to make healthcare information Open Access. </a:t>
            </a:r>
            <a:r>
              <a:rPr lang="en-IN" dirty="0">
                <a:cs typeface="Times New Roman" pitchFamily="18" charset="0"/>
                <a:hlinkClick r:id="rId2"/>
              </a:rPr>
              <a:t>OMICS Group</a:t>
            </a:r>
            <a:r>
              <a:rPr lang="en-IN" dirty="0">
                <a:cs typeface="Times New Roman" pitchFamily="18" charset="0"/>
              </a:rPr>
              <a:t> Conferences make the perfect platform for global networking as it brings together renowned speakers and scientists across the globe to a most exciting and memorable scientific event filled with much enlightening interactive sessions, world class exhibitions and poster </a:t>
            </a:r>
            <a:r>
              <a:rPr lang="en-IN" dirty="0" smtClean="0">
                <a:cs typeface="Times New Roman" pitchFamily="18" charset="0"/>
              </a:rPr>
              <a:t>presentations</a:t>
            </a:r>
          </a:p>
          <a:p>
            <a:pPr algn="just"/>
            <a:r>
              <a:rPr lang="en-IN" dirty="0" smtClean="0">
                <a:cs typeface="Times New Roman" pitchFamily="18" charset="0"/>
              </a:rPr>
              <a:t>Omics group has organised 500 conferences, workshops and national symposium across the major cities including SanFrancisco,Omaha,Orlado,Rayleigh,SantaClara,Chicago,Philadelphia,Unitedkingdom,Baltimore,SanAntanio,Dubai,Hyderabad,Bangaluru and Mumbai.</a:t>
            </a:r>
            <a:endParaRPr lang="en-I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7991549"/>
              </p:ext>
            </p:extLst>
          </p:nvPr>
        </p:nvGraphicFramePr>
        <p:xfrm>
          <a:off x="4953000" y="-2696"/>
          <a:ext cx="4200524" cy="1233955"/>
        </p:xfrm>
        <a:graphic>
          <a:graphicData uri="http://schemas.openxmlformats.org/presentationml/2006/ole">
            <p:oleObj spid="_x0000_s389127" name="Photo Editor Photo" r:id="rId4" imgW="17409524" imgH="5866667" progId="">
              <p:embed/>
            </p:oleObj>
          </a:graphicData>
        </a:graphic>
      </p:graphicFrame>
      <p:sp>
        <p:nvSpPr>
          <p:cNvPr id="52230" name="Rectangle 34"/>
          <p:cNvSpPr>
            <a:spLocks noChangeArrowheads="1"/>
          </p:cNvSpPr>
          <p:nvPr/>
        </p:nvSpPr>
        <p:spPr bwMode="auto">
          <a:xfrm>
            <a:off x="1009651" y="200025"/>
            <a:ext cx="396239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2400" i="1" dirty="0" smtClean="0">
                <a:solidFill>
                  <a:srgbClr val="000000"/>
                </a:solidFill>
                <a:cs typeface="Arial" pitchFamily="34" charset="0"/>
              </a:rPr>
              <a:t>SUMMARY:  CW  POWER  &amp;  BRIGHTNESS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9312028"/>
              </p:ext>
            </p:extLst>
          </p:nvPr>
        </p:nvGraphicFramePr>
        <p:xfrm>
          <a:off x="85724" y="1395415"/>
          <a:ext cx="8982078" cy="5168661"/>
        </p:xfrm>
        <a:graphic>
          <a:graphicData uri="http://schemas.openxmlformats.org/drawingml/2006/table">
            <a:tbl>
              <a:tblPr/>
              <a:tblGrid>
                <a:gridCol w="1014035"/>
                <a:gridCol w="668738"/>
                <a:gridCol w="616288"/>
                <a:gridCol w="668738"/>
                <a:gridCol w="839201"/>
                <a:gridCol w="839201"/>
                <a:gridCol w="524501"/>
                <a:gridCol w="629401"/>
                <a:gridCol w="681852"/>
                <a:gridCol w="926619"/>
                <a:gridCol w="576952"/>
                <a:gridCol w="996552"/>
              </a:tblGrid>
              <a:tr h="3530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Year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Stages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Symbol"/>
                        </a:rPr>
                        <a:t>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Symbol"/>
                        </a:rPr>
                        <a:t>a</a:t>
                      </a:r>
                      <a:r>
                        <a:rPr lang="en-US" sz="1200" b="1" i="0" u="none" strike="noStrike" baseline="-25000">
                          <a:effectLst/>
                          <a:latin typeface="Arial"/>
                        </a:rPr>
                        <a:t>i </a:t>
                      </a:r>
                      <a:endParaRPr lang="en-US" sz="1200" b="1" i="0" u="none" strike="noStrike">
                        <a:effectLst/>
                        <a:latin typeface="Symbo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Ridge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Mount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effectLst/>
                          <a:latin typeface="Arial"/>
                        </a:rPr>
                        <a:t>L</a:t>
                      </a:r>
                      <a:r>
                        <a:rPr lang="en-US" sz="1200" b="1" i="0" u="none" strike="noStrike" baseline="-25000">
                          <a:effectLst/>
                          <a:latin typeface="Arial"/>
                        </a:rPr>
                        <a:t>cav</a:t>
                      </a:r>
                      <a:endParaRPr lang="en-US" sz="1200" b="1" i="1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width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effectLst/>
                          <a:latin typeface="Arial"/>
                        </a:rPr>
                        <a:t>P</a:t>
                      </a:r>
                      <a:r>
                        <a:rPr lang="en-US" sz="1200" b="1" i="0" u="none" strike="noStrike" baseline="-25000">
                          <a:effectLst/>
                          <a:latin typeface="Arial"/>
                        </a:rPr>
                        <a:t>max</a:t>
                      </a:r>
                      <a:r>
                        <a:rPr lang="en-US" sz="1200" b="1" i="0" u="none" strike="noStrike" baseline="30000">
                          <a:effectLst/>
                          <a:latin typeface="Arial"/>
                        </a:rPr>
                        <a:t>25C</a:t>
                      </a:r>
                      <a:endParaRPr lang="en-US" sz="1200" b="1" i="1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WPE(</a:t>
                      </a:r>
                      <a:r>
                        <a:rPr lang="en-US" sz="1200" b="1" i="1" u="none" strike="noStrike">
                          <a:effectLst/>
                          <a:latin typeface="Arial"/>
                        </a:rPr>
                        <a:t>P</a:t>
                      </a:r>
                      <a:r>
                        <a:rPr lang="en-US" sz="1200" b="1" i="0" u="none" strike="noStrike" baseline="-25000">
                          <a:effectLst/>
                          <a:latin typeface="Arial"/>
                        </a:rPr>
                        <a:t>max</a:t>
                      </a:r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effectLst/>
                          <a:latin typeface="Arial"/>
                        </a:rPr>
                        <a:t>M</a:t>
                      </a:r>
                      <a:r>
                        <a:rPr lang="en-US" sz="1200" b="1" i="0" u="none" strike="noStrike" baseline="30000">
                          <a:effectLst/>
                          <a:latin typeface="Arial"/>
                        </a:rPr>
                        <a:t>2</a:t>
                      </a:r>
                      <a:endParaRPr lang="en-US" sz="1200" b="1" i="1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Brightness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84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(</a:t>
                      </a:r>
                      <a:r>
                        <a:rPr lang="en-US" sz="1200" b="1" i="0" u="none" strike="noStrike">
                          <a:effectLst/>
                          <a:latin typeface="Symbol"/>
                        </a:rPr>
                        <a:t>m</a:t>
                      </a:r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m)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(cm</a:t>
                      </a:r>
                      <a:r>
                        <a:rPr lang="en-US" sz="1200" b="1" i="0" u="none" strike="noStrike" baseline="30000">
                          <a:effectLst/>
                          <a:latin typeface="Arial"/>
                        </a:rPr>
                        <a:t>-1</a:t>
                      </a:r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(mm)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(</a:t>
                      </a:r>
                      <a:r>
                        <a:rPr lang="en-US" sz="1200" b="1" i="0" u="none" strike="noStrike">
                          <a:effectLst/>
                          <a:latin typeface="Symbol"/>
                        </a:rPr>
                        <a:t>m</a:t>
                      </a:r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m)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(mW)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(%)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1" u="none" strike="noStrike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1" u="none" strike="noStrike" dirty="0">
                          <a:effectLst/>
                          <a:latin typeface="Arial"/>
                        </a:rPr>
                        <a:t>(</a:t>
                      </a:r>
                      <a:r>
                        <a:rPr lang="en-US" sz="1200" b="1" i="1" u="none" strike="noStrike" baseline="0" dirty="0">
                          <a:effectLst/>
                          <a:latin typeface="Arial"/>
                        </a:rPr>
                        <a:t>P</a:t>
                      </a:r>
                      <a:r>
                        <a:rPr lang="en-US" sz="1200" b="1" i="1" u="none" strike="noStrike" baseline="-25000" dirty="0">
                          <a:effectLst/>
                          <a:latin typeface="Arial"/>
                        </a:rPr>
                        <a:t>max</a:t>
                      </a:r>
                      <a:r>
                        <a:rPr lang="en-US" sz="1200" b="1" i="1" u="none" strike="noStrike" dirty="0">
                          <a:effectLst/>
                          <a:latin typeface="Arial"/>
                        </a:rPr>
                        <a:t>/M</a:t>
                      </a:r>
                      <a:r>
                        <a:rPr lang="en-US" sz="1200" b="1" i="1" u="none" strike="noStrike" baseline="30000" dirty="0">
                          <a:effectLst/>
                          <a:latin typeface="Arial"/>
                        </a:rPr>
                        <a:t>2</a:t>
                      </a:r>
                      <a:r>
                        <a:rPr lang="en-US" sz="1200" b="1" i="1" u="none" strike="noStrike" dirty="0"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2008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3.75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12.2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Straight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Epi-Up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0.7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effectLst/>
                          <a:latin typeface="Arial"/>
                        </a:rPr>
                        <a:t>≈ 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1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2009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3.67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6.6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effectLst/>
                          <a:latin typeface="Arial"/>
                        </a:rPr>
                        <a:t>3.1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effectLst/>
                          <a:latin typeface="Arial"/>
                        </a:rPr>
                        <a:t>≈ 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1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2011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3.57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6.9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158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9.9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2012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3.66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4.5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Straight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Epi-Down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198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7.1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1.8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110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effectLst/>
                          <a:latin typeface="Arial"/>
                        </a:rPr>
                        <a:t>Corrug</a:t>
                      </a:r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305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6.5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2.2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139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3.72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5.2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Tapered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effectLst/>
                          <a:latin typeface="Arial"/>
                        </a:rPr>
                        <a:t>5 - 63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403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7.0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2.3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175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2014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3.45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effectLst/>
                          <a:latin typeface="Arial"/>
                        </a:rPr>
                        <a:t>3.0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effectLst/>
                          <a:latin typeface="Arial"/>
                        </a:rPr>
                        <a:t>Corrug</a:t>
                      </a:r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effectLst/>
                          <a:latin typeface="Arial"/>
                        </a:rPr>
                        <a:t>3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effectLst/>
                          <a:latin typeface="Arial"/>
                        </a:rPr>
                        <a:t>28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effectLst/>
                          <a:latin typeface="Arial"/>
                        </a:rPr>
                        <a:t>522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effectLst/>
                          <a:latin typeface="Arial"/>
                        </a:rPr>
                        <a:t>10.3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effectLst/>
                          <a:latin typeface="Arial"/>
                        </a:rPr>
                        <a:t>3.1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effectLst/>
                          <a:latin typeface="Arial"/>
                        </a:rPr>
                        <a:t>168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10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3.45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3.4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Corrug</a:t>
                      </a: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.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4.5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18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464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11.2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1.9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245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7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3.11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3.3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Corrug</a:t>
                      </a: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.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4.5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18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326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6.9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1.3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243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689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9538" y="1181100"/>
            <a:ext cx="8805862" cy="564832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lvl="0" indent="-228600">
              <a:spcBef>
                <a:spcPts val="21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QCLs much more widely studied &amp; matured, provide very high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cw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output powers</a:t>
            </a:r>
          </a:p>
          <a:p>
            <a:pPr marL="228600" lvl="0" indent="-228600">
              <a:spcBef>
                <a:spcPts val="21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ICLs provide much lower power dissipation, possibility for vertical emission, &amp; minimal beam steering – also less mature, so more room for improvement</a:t>
            </a:r>
            <a:endParaRPr lang="en-US" sz="1800" dirty="0" smtClean="0">
              <a:solidFill>
                <a:srgbClr val="FF0000"/>
              </a:solidFill>
              <a:latin typeface="Arial" charset="0"/>
            </a:endParaRPr>
          </a:p>
          <a:p>
            <a:pPr marL="228600" lvl="0" indent="-228600">
              <a:spcBef>
                <a:spcPts val="21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sz="1800" dirty="0" smtClean="0">
                <a:solidFill>
                  <a:srgbClr val="0000FF"/>
                </a:solidFill>
                <a:latin typeface="Arial" charset="0"/>
              </a:rPr>
              <a:t> = 3-4 </a:t>
            </a:r>
            <a:r>
              <a:rPr lang="en-US" sz="1800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Arial" charset="0"/>
              </a:rPr>
              <a:t>m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:  ICLs generally preferred</a:t>
            </a:r>
          </a:p>
          <a:p>
            <a:pPr marL="628650" lvl="1">
              <a:spcBef>
                <a:spcPts val="2100"/>
              </a:spcBef>
              <a:buSzPct val="120000"/>
              <a:buFont typeface="Arial" pitchFamily="34" charset="0"/>
              <a:buChar char="–"/>
            </a:pPr>
            <a:r>
              <a:rPr lang="en-US" sz="1800" dirty="0" smtClean="0">
                <a:latin typeface="Arial" charset="0"/>
              </a:rPr>
              <a:t>QCLs now produce </a:t>
            </a:r>
            <a:r>
              <a:rPr lang="en-US" sz="1800" i="1" dirty="0" smtClean="0">
                <a:latin typeface="Arial" charset="0"/>
              </a:rPr>
              <a:t>P</a:t>
            </a:r>
            <a:r>
              <a:rPr lang="en-US" sz="1800" baseline="-25000" dirty="0" smtClean="0">
                <a:latin typeface="Arial" charset="0"/>
              </a:rPr>
              <a:t>max</a:t>
            </a:r>
            <a:r>
              <a:rPr lang="en-US" sz="1800" baseline="30000" dirty="0" smtClean="0">
                <a:latin typeface="Arial" charset="0"/>
              </a:rPr>
              <a:t>cw</a:t>
            </a:r>
            <a:r>
              <a:rPr lang="en-US" sz="1800" dirty="0" smtClean="0">
                <a:latin typeface="Arial" charset="0"/>
              </a:rPr>
              <a:t> &gt; 1 W @ RT, but higher threshold, lower efficiency, &amp; questionable yield thus far</a:t>
            </a:r>
            <a:endParaRPr lang="en-US" sz="1800" dirty="0">
              <a:latin typeface="Arial" charset="0"/>
            </a:endParaRPr>
          </a:p>
          <a:p>
            <a:pPr marL="228600" lvl="0" indent="-228600">
              <a:spcBef>
                <a:spcPts val="21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sz="1800" dirty="0" smtClean="0">
                <a:solidFill>
                  <a:srgbClr val="0000FF"/>
                </a:solidFill>
                <a:latin typeface="Arial" charset="0"/>
              </a:rPr>
              <a:t> = 4-6 </a:t>
            </a:r>
            <a:r>
              <a:rPr lang="en-US" sz="1800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Arial" charset="0"/>
              </a:rPr>
              <a:t>m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:  QCL sweet spot for high power (Up to 5 W cw demonstrated) 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marL="628650" lvl="1">
              <a:spcBef>
                <a:spcPts val="2100"/>
              </a:spcBef>
              <a:buSzPct val="120000"/>
              <a:buFont typeface="Arial" pitchFamily="34" charset="0"/>
              <a:buChar char="–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But ICL still preferred in applications requiring low power from ultra-compact battery-operated package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e.g.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laser spectroscopy)</a:t>
            </a:r>
            <a:endParaRPr lang="en-US" sz="1800" dirty="0" smtClean="0">
              <a:solidFill>
                <a:srgbClr val="3333FF"/>
              </a:solidFill>
              <a:latin typeface="Arial" charset="0"/>
            </a:endParaRPr>
          </a:p>
          <a:p>
            <a:pPr marL="228600" lvl="0" indent="-228600">
              <a:spcBef>
                <a:spcPts val="21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sz="1800" dirty="0" smtClean="0">
                <a:solidFill>
                  <a:srgbClr val="0000FF"/>
                </a:solidFill>
                <a:latin typeface="Arial" charset="0"/>
              </a:rPr>
              <a:t> = 2.5-15 </a:t>
            </a:r>
            <a:r>
              <a:rPr lang="en-US" sz="1800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Arial" charset="0"/>
              </a:rPr>
              <a:t>m LEDs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:  Only ICLs suitable for top emission</a:t>
            </a:r>
            <a:endParaRPr lang="en-US" sz="1800" dirty="0" smtClean="0">
              <a:latin typeface="Arial" charset="0"/>
            </a:endParaRPr>
          </a:p>
          <a:p>
            <a:pPr marL="228600" indent="-228600">
              <a:spcBef>
                <a:spcPts val="21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= 6-150 </a:t>
            </a:r>
            <a:r>
              <a:rPr lang="en-US" sz="1800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Arial" charset="0"/>
              </a:rPr>
              <a:t>m Lasers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:  </a:t>
            </a:r>
            <a:r>
              <a:rPr lang="en-US" sz="1800" dirty="0">
                <a:latin typeface="Arial" charset="0"/>
              </a:rPr>
              <a:t>QCLs </a:t>
            </a:r>
            <a:r>
              <a:rPr lang="en-US" sz="1800" dirty="0" smtClean="0">
                <a:latin typeface="Arial" charset="0"/>
              </a:rPr>
              <a:t>preferred (so far, high </a:t>
            </a:r>
            <a:r>
              <a:rPr lang="en-US" sz="1800" dirty="0">
                <a:latin typeface="Arial" charset="0"/>
              </a:rPr>
              <a:t>loss </a:t>
            </a:r>
            <a:r>
              <a:rPr lang="en-US" sz="1800" dirty="0" smtClean="0">
                <a:latin typeface="Arial" charset="0"/>
              </a:rPr>
              <a:t>in ICLs)</a:t>
            </a:r>
            <a:endParaRPr lang="en-US" sz="1800" dirty="0">
              <a:latin typeface="Arial" charset="0"/>
            </a:endParaRPr>
          </a:p>
          <a:p>
            <a:pPr marL="228600" lvl="0" indent="-228600">
              <a:spcBef>
                <a:spcPts val="2100"/>
              </a:spcBef>
            </a:pPr>
            <a:r>
              <a:rPr lang="en-US" sz="1800" i="1" dirty="0" smtClean="0">
                <a:solidFill>
                  <a:srgbClr val="FF0000"/>
                </a:solidFill>
                <a:latin typeface="Arial" charset="0"/>
              </a:rPr>
              <a:t>QCLs &amp; ICLs can complement each other throughout mid-IR</a:t>
            </a:r>
          </a:p>
        </p:txBody>
      </p:sp>
      <p:sp>
        <p:nvSpPr>
          <p:cNvPr id="4997123" name="Rectangle 3"/>
          <p:cNvSpPr>
            <a:spLocks noChangeArrowheads="1"/>
          </p:cNvSpPr>
          <p:nvPr/>
        </p:nvSpPr>
        <p:spPr bwMode="auto">
          <a:xfrm>
            <a:off x="1066800" y="247650"/>
            <a:ext cx="6079004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2400" i="1" dirty="0" smtClean="0">
                <a:solidFill>
                  <a:schemeClr val="tx2"/>
                </a:solidFill>
              </a:rPr>
              <a:t>QCL  vs.  ICL</a:t>
            </a:r>
            <a:endParaRPr lang="en-US" sz="2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220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28" y="500042"/>
            <a:ext cx="7498080" cy="1143000"/>
          </a:xfrm>
        </p:spPr>
        <p:txBody>
          <a:bodyPr/>
          <a:lstStyle/>
          <a:p>
            <a:pPr algn="ctr"/>
            <a:r>
              <a:rPr lang="en-IN" dirty="0" smtClean="0"/>
              <a:t>Let Us Meet Again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928802"/>
            <a:ext cx="8433654" cy="3695712"/>
          </a:xfrm>
        </p:spPr>
        <p:txBody>
          <a:bodyPr/>
          <a:lstStyle/>
          <a:p>
            <a:pPr algn="ctr">
              <a:buNone/>
            </a:pPr>
            <a:r>
              <a:rPr lang="en-IN" dirty="0" smtClean="0"/>
              <a:t>We welcome all to our future group conferences of Omics group international</a:t>
            </a:r>
          </a:p>
          <a:p>
            <a:pPr algn="ctr">
              <a:buNone/>
            </a:pPr>
            <a:r>
              <a:rPr lang="en-IN" dirty="0" smtClean="0"/>
              <a:t>Please visit:</a:t>
            </a:r>
          </a:p>
          <a:p>
            <a:pPr algn="ctr">
              <a:buNone/>
            </a:pPr>
            <a:r>
              <a:rPr lang="en-IN" dirty="0" smtClean="0">
                <a:solidFill>
                  <a:srgbClr val="0070C0"/>
                </a:solidFill>
                <a:hlinkClick r:id="rId2"/>
              </a:rPr>
              <a:t>www.omicsgroup.com</a:t>
            </a:r>
            <a:endParaRPr lang="en-IN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en-IN" dirty="0" smtClean="0">
                <a:solidFill>
                  <a:srgbClr val="0070C0"/>
                </a:solidFill>
                <a:hlinkClick r:id="rId3"/>
              </a:rPr>
              <a:t>www.Conferenceseries.com</a:t>
            </a:r>
            <a:r>
              <a:rPr lang="en-IN" dirty="0" smtClean="0">
                <a:solidFill>
                  <a:srgbClr val="0070C0"/>
                </a:solidFill>
              </a:rPr>
              <a:t> </a:t>
            </a:r>
          </a:p>
          <a:p>
            <a:pPr algn="ctr">
              <a:buNone/>
            </a:pPr>
            <a:r>
              <a:rPr lang="en-IN" dirty="0" smtClean="0">
                <a:solidFill>
                  <a:srgbClr val="0070C0"/>
                </a:solidFill>
                <a:hlinkClick r:id="rId4"/>
              </a:rPr>
              <a:t>http://optics.conferenceseries.com/</a:t>
            </a:r>
            <a:r>
              <a:rPr lang="en-IN" dirty="0" smtClean="0">
                <a:solidFill>
                  <a:srgbClr val="0070C0"/>
                </a:solidFill>
              </a:rPr>
              <a:t> </a:t>
            </a:r>
            <a:endParaRPr lang="en-IN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116" descr="nrl_log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133600"/>
            <a:ext cx="14319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08"/>
          <p:cNvSpPr>
            <a:spLocks noChangeArrowheads="1"/>
          </p:cNvSpPr>
          <p:nvPr/>
        </p:nvSpPr>
        <p:spPr bwMode="auto">
          <a:xfrm>
            <a:off x="407551" y="4888873"/>
            <a:ext cx="8305800" cy="15881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171450" indent="-171450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Charles D. Merritt, William W. Bewley, Chul Soo Kim, </a:t>
            </a:r>
            <a:r>
              <a:rPr lang="en-US" dirty="0" smtClean="0">
                <a:solidFill>
                  <a:srgbClr val="000000"/>
                </a:solidFill>
              </a:rPr>
              <a:t>Chadwick </a:t>
            </a:r>
            <a:r>
              <a:rPr lang="en-US" dirty="0">
                <a:solidFill>
                  <a:srgbClr val="000000"/>
                </a:solidFill>
              </a:rPr>
              <a:t>L. Canedy, Joshua Abell, </a:t>
            </a:r>
            <a:r>
              <a:rPr lang="en-US" u="sng" dirty="0" smtClean="0">
                <a:solidFill>
                  <a:srgbClr val="000000"/>
                </a:solidFill>
              </a:rPr>
              <a:t>Igor Vurgaftman</a:t>
            </a:r>
            <a:r>
              <a:rPr lang="en-US" dirty="0" smtClean="0">
                <a:solidFill>
                  <a:srgbClr val="000000"/>
                </a:solidFill>
              </a:rPr>
              <a:t>, &amp; </a:t>
            </a:r>
            <a:r>
              <a:rPr lang="en-US" dirty="0">
                <a:solidFill>
                  <a:srgbClr val="000000"/>
                </a:solidFill>
              </a:rPr>
              <a:t>Jerry R. Meyer</a:t>
            </a:r>
            <a:endParaRPr lang="en-US" b="0" dirty="0">
              <a:solidFill>
                <a:srgbClr val="000000"/>
              </a:solidFill>
            </a:endParaRPr>
          </a:p>
          <a:p>
            <a:pPr marL="171450" indent="-171450">
              <a:spcBef>
                <a:spcPct val="10000"/>
              </a:spcBef>
              <a:spcAft>
                <a:spcPct val="30000"/>
              </a:spcAft>
            </a:pPr>
            <a:r>
              <a:rPr lang="en-US" b="0" i="1" dirty="0"/>
              <a:t>Naval Research Lab, Washington DC 20375 </a:t>
            </a:r>
            <a:r>
              <a:rPr lang="en-US" b="0" i="1" dirty="0" smtClean="0"/>
              <a:t>[MWIR_lasers@nrl.navy.mil]</a:t>
            </a:r>
            <a:endParaRPr lang="en-US" b="0" i="1" dirty="0"/>
          </a:p>
          <a:p>
            <a:pPr marL="171450" indent="-171450"/>
            <a:r>
              <a:rPr lang="en-US" dirty="0">
                <a:solidFill>
                  <a:srgbClr val="000000"/>
                </a:solidFill>
              </a:rPr>
              <a:t>Mijin Kim</a:t>
            </a:r>
          </a:p>
          <a:p>
            <a:pPr marL="171450" indent="-171450"/>
            <a:r>
              <a:rPr lang="en-US" b="0" i="1" dirty="0"/>
              <a:t>Sotera Defense Solutions, Crofton MD 21114</a:t>
            </a:r>
          </a:p>
        </p:txBody>
      </p:sp>
      <p:sp>
        <p:nvSpPr>
          <p:cNvPr id="7170" name="Rectangle 34"/>
          <p:cNvSpPr>
            <a:spLocks noChangeArrowheads="1"/>
          </p:cNvSpPr>
          <p:nvPr/>
        </p:nvSpPr>
        <p:spPr bwMode="auto">
          <a:xfrm>
            <a:off x="742085" y="3962400"/>
            <a:ext cx="7415354" cy="66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2nd International Conference on Lasers, Optics, and Photonics</a:t>
            </a:r>
          </a:p>
          <a:p>
            <a:r>
              <a:rPr lang="en-US" sz="1600" i="1" dirty="0" smtClean="0">
                <a:solidFill>
                  <a:srgbClr val="FF0000"/>
                </a:solidFill>
              </a:rPr>
              <a:t>Philadelphia, PA, Sept. 8, 2014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7171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864751" y="609600"/>
            <a:ext cx="7391400" cy="952500"/>
          </a:xfrm>
          <a:solidFill>
            <a:srgbClr val="99CCFF"/>
          </a:solidFill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HIGH-EFFICIENCY INTERBAND  CASCADE  LASERS</a:t>
            </a:r>
            <a:endParaRPr lang="en-US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98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9026" name="Rectangle 2"/>
          <p:cNvSpPr>
            <a:spLocks noChangeArrowheads="1"/>
          </p:cNvSpPr>
          <p:nvPr/>
        </p:nvSpPr>
        <p:spPr bwMode="auto">
          <a:xfrm>
            <a:off x="1100138" y="238125"/>
            <a:ext cx="7281862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2400" i="1">
                <a:solidFill>
                  <a:schemeClr val="tx2"/>
                </a:solidFill>
              </a:rPr>
              <a:t>3  DISTINCT  WAYS  TO  PROVIDE  CARRIERS  FOR  POPULATION  INVERSION</a:t>
            </a:r>
          </a:p>
        </p:txBody>
      </p:sp>
      <p:sp>
        <p:nvSpPr>
          <p:cNvPr id="6529028" name="AutoShape 4"/>
          <p:cNvSpPr>
            <a:spLocks noChangeAspect="1" noChangeArrowheads="1"/>
          </p:cNvSpPr>
          <p:nvPr/>
        </p:nvSpPr>
        <p:spPr bwMode="auto">
          <a:xfrm>
            <a:off x="2362200" y="1276350"/>
            <a:ext cx="479425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29029" name="Group 5"/>
          <p:cNvGrpSpPr>
            <a:grpSpLocks/>
          </p:cNvGrpSpPr>
          <p:nvPr/>
        </p:nvGrpSpPr>
        <p:grpSpPr bwMode="auto">
          <a:xfrm>
            <a:off x="5251450" y="1924050"/>
            <a:ext cx="3006725" cy="2376488"/>
            <a:chOff x="3308" y="1212"/>
            <a:chExt cx="1894" cy="1497"/>
          </a:xfrm>
        </p:grpSpPr>
        <p:sp>
          <p:nvSpPr>
            <p:cNvPr id="6529030" name="Rectangle 6"/>
            <p:cNvSpPr>
              <a:spLocks noChangeArrowheads="1"/>
            </p:cNvSpPr>
            <p:nvPr/>
          </p:nvSpPr>
          <p:spPr bwMode="auto">
            <a:xfrm>
              <a:off x="3588" y="1603"/>
              <a:ext cx="223" cy="615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6529031" name="Group 7"/>
            <p:cNvGrpSpPr>
              <a:grpSpLocks/>
            </p:cNvGrpSpPr>
            <p:nvPr/>
          </p:nvGrpSpPr>
          <p:grpSpPr bwMode="auto">
            <a:xfrm>
              <a:off x="3811" y="1848"/>
              <a:ext cx="280" cy="180"/>
              <a:chOff x="2208" y="1710"/>
              <a:chExt cx="240" cy="154"/>
            </a:xfrm>
          </p:grpSpPr>
          <p:sp>
            <p:nvSpPr>
              <p:cNvPr id="6529032" name="Line 8"/>
              <p:cNvSpPr>
                <a:spLocks noChangeShapeType="1"/>
              </p:cNvSpPr>
              <p:nvPr/>
            </p:nvSpPr>
            <p:spPr bwMode="auto">
              <a:xfrm>
                <a:off x="2208" y="1860"/>
                <a:ext cx="240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9033" name="Text Box 9"/>
              <p:cNvSpPr txBox="1">
                <a:spLocks noChangeArrowheads="1"/>
              </p:cNvSpPr>
              <p:nvPr/>
            </p:nvSpPr>
            <p:spPr bwMode="auto">
              <a:xfrm>
                <a:off x="2232" y="1710"/>
                <a:ext cx="165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r>
                  <a:rPr lang="en-US" altLang="ja-JP" sz="1200" i="1">
                    <a:solidFill>
                      <a:srgbClr val="0000FF"/>
                    </a:solidFill>
                    <a:ea typeface="Batang" pitchFamily="18" charset="-127"/>
                  </a:rPr>
                  <a:t>n</a:t>
                </a:r>
                <a:endParaRPr lang="en-US"/>
              </a:p>
            </p:txBody>
          </p:sp>
        </p:grpSp>
        <p:sp>
          <p:nvSpPr>
            <p:cNvPr id="6529034" name="Rectangle 10"/>
            <p:cNvSpPr>
              <a:spLocks noChangeArrowheads="1"/>
            </p:cNvSpPr>
            <p:nvPr/>
          </p:nvSpPr>
          <p:spPr bwMode="auto">
            <a:xfrm>
              <a:off x="4084" y="1836"/>
              <a:ext cx="224" cy="615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6529035" name="Group 11"/>
            <p:cNvGrpSpPr>
              <a:grpSpLocks/>
            </p:cNvGrpSpPr>
            <p:nvPr/>
          </p:nvGrpSpPr>
          <p:grpSpPr bwMode="auto">
            <a:xfrm>
              <a:off x="4308" y="2112"/>
              <a:ext cx="280" cy="180"/>
              <a:chOff x="2208" y="1710"/>
              <a:chExt cx="240" cy="154"/>
            </a:xfrm>
          </p:grpSpPr>
          <p:sp>
            <p:nvSpPr>
              <p:cNvPr id="6529036" name="Line 12"/>
              <p:cNvSpPr>
                <a:spLocks noChangeShapeType="1"/>
              </p:cNvSpPr>
              <p:nvPr/>
            </p:nvSpPr>
            <p:spPr bwMode="auto">
              <a:xfrm>
                <a:off x="2208" y="1860"/>
                <a:ext cx="240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9037" name="Text Box 13"/>
              <p:cNvSpPr txBox="1">
                <a:spLocks noChangeArrowheads="1"/>
              </p:cNvSpPr>
              <p:nvPr/>
            </p:nvSpPr>
            <p:spPr bwMode="auto">
              <a:xfrm>
                <a:off x="2232" y="1710"/>
                <a:ext cx="165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r>
                  <a:rPr lang="en-US" altLang="ja-JP" sz="1200" i="1">
                    <a:solidFill>
                      <a:srgbClr val="0000FF"/>
                    </a:solidFill>
                    <a:ea typeface="Batang" pitchFamily="18" charset="-127"/>
                  </a:rPr>
                  <a:t>n</a:t>
                </a:r>
                <a:endParaRPr lang="en-US"/>
              </a:p>
            </p:txBody>
          </p:sp>
        </p:grpSp>
        <p:sp>
          <p:nvSpPr>
            <p:cNvPr id="6529038" name="Rectangle 14"/>
            <p:cNvSpPr>
              <a:spLocks noChangeArrowheads="1"/>
            </p:cNvSpPr>
            <p:nvPr/>
          </p:nvSpPr>
          <p:spPr bwMode="auto">
            <a:xfrm>
              <a:off x="4588" y="2094"/>
              <a:ext cx="224" cy="615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6529039" name="Group 15"/>
            <p:cNvGrpSpPr>
              <a:grpSpLocks/>
            </p:cNvGrpSpPr>
            <p:nvPr/>
          </p:nvGrpSpPr>
          <p:grpSpPr bwMode="auto">
            <a:xfrm>
              <a:off x="4812" y="2382"/>
              <a:ext cx="279" cy="180"/>
              <a:chOff x="2208" y="1710"/>
              <a:chExt cx="240" cy="154"/>
            </a:xfrm>
          </p:grpSpPr>
          <p:sp>
            <p:nvSpPr>
              <p:cNvPr id="6529040" name="Line 16"/>
              <p:cNvSpPr>
                <a:spLocks noChangeShapeType="1"/>
              </p:cNvSpPr>
              <p:nvPr/>
            </p:nvSpPr>
            <p:spPr bwMode="auto">
              <a:xfrm>
                <a:off x="2208" y="1860"/>
                <a:ext cx="240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9041" name="Text Box 17"/>
              <p:cNvSpPr txBox="1">
                <a:spLocks noChangeArrowheads="1"/>
              </p:cNvSpPr>
              <p:nvPr/>
            </p:nvSpPr>
            <p:spPr bwMode="auto">
              <a:xfrm>
                <a:off x="2232" y="1710"/>
                <a:ext cx="165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r>
                  <a:rPr lang="en-US" altLang="ja-JP" sz="1200" i="1">
                    <a:solidFill>
                      <a:srgbClr val="0000FF"/>
                    </a:solidFill>
                    <a:ea typeface="Batang" pitchFamily="18" charset="-127"/>
                  </a:rPr>
                  <a:t>n</a:t>
                </a:r>
                <a:endParaRPr lang="en-US"/>
              </a:p>
            </p:txBody>
          </p:sp>
        </p:grpSp>
        <p:sp>
          <p:nvSpPr>
            <p:cNvPr id="6529042" name="Line 18"/>
            <p:cNvSpPr>
              <a:spLocks noChangeShapeType="1"/>
            </p:cNvSpPr>
            <p:nvPr/>
          </p:nvSpPr>
          <p:spPr bwMode="auto">
            <a:xfrm>
              <a:off x="3308" y="1764"/>
              <a:ext cx="280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043" name="Text Box 19"/>
            <p:cNvSpPr txBox="1">
              <a:spLocks noChangeArrowheads="1"/>
            </p:cNvSpPr>
            <p:nvPr/>
          </p:nvSpPr>
          <p:spPr bwMode="auto">
            <a:xfrm>
              <a:off x="3336" y="1598"/>
              <a:ext cx="193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r>
                <a:rPr lang="en-US" altLang="ja-JP" sz="1200" i="1">
                  <a:solidFill>
                    <a:srgbClr val="0000FF"/>
                  </a:solidFill>
                  <a:ea typeface="Batang" pitchFamily="18" charset="-127"/>
                </a:rPr>
                <a:t>n</a:t>
              </a:r>
              <a:endParaRPr lang="en-US"/>
            </a:p>
          </p:txBody>
        </p:sp>
        <p:sp>
          <p:nvSpPr>
            <p:cNvPr id="6529044" name="Text Box 20"/>
            <p:cNvSpPr txBox="1">
              <a:spLocks noChangeArrowheads="1"/>
            </p:cNvSpPr>
            <p:nvPr/>
          </p:nvSpPr>
          <p:spPr bwMode="auto">
            <a:xfrm>
              <a:off x="4110" y="1212"/>
              <a:ext cx="1092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ja-JP" sz="1600" b="0">
                  <a:solidFill>
                    <a:srgbClr val="000000"/>
                  </a:solidFill>
                  <a:ea typeface="Batang" pitchFamily="18" charset="-127"/>
                </a:rPr>
                <a:t>(2) Quantum Cascade Laser</a:t>
              </a:r>
              <a:endParaRPr lang="en-US" sz="1600"/>
            </a:p>
          </p:txBody>
        </p:sp>
        <p:sp>
          <p:nvSpPr>
            <p:cNvPr id="6529045" name="Line 21"/>
            <p:cNvSpPr>
              <a:spLocks noChangeShapeType="1"/>
            </p:cNvSpPr>
            <p:nvPr/>
          </p:nvSpPr>
          <p:spPr bwMode="auto">
            <a:xfrm flipH="1">
              <a:off x="3594" y="1764"/>
              <a:ext cx="207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046" name="Line 22"/>
            <p:cNvSpPr>
              <a:spLocks noChangeShapeType="1"/>
            </p:cNvSpPr>
            <p:nvPr/>
          </p:nvSpPr>
          <p:spPr bwMode="auto">
            <a:xfrm flipH="1">
              <a:off x="3594" y="2022"/>
              <a:ext cx="207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047" name="Line 23"/>
            <p:cNvSpPr>
              <a:spLocks noChangeShapeType="1"/>
            </p:cNvSpPr>
            <p:nvPr/>
          </p:nvSpPr>
          <p:spPr bwMode="auto">
            <a:xfrm flipH="1">
              <a:off x="4092" y="2022"/>
              <a:ext cx="207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048" name="Line 24"/>
            <p:cNvSpPr>
              <a:spLocks noChangeShapeType="1"/>
            </p:cNvSpPr>
            <p:nvPr/>
          </p:nvSpPr>
          <p:spPr bwMode="auto">
            <a:xfrm flipH="1">
              <a:off x="4092" y="2286"/>
              <a:ext cx="207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049" name="Line 25"/>
            <p:cNvSpPr>
              <a:spLocks noChangeShapeType="1"/>
            </p:cNvSpPr>
            <p:nvPr/>
          </p:nvSpPr>
          <p:spPr bwMode="auto">
            <a:xfrm flipH="1">
              <a:off x="4596" y="2286"/>
              <a:ext cx="207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050" name="Line 26"/>
            <p:cNvSpPr>
              <a:spLocks noChangeShapeType="1"/>
            </p:cNvSpPr>
            <p:nvPr/>
          </p:nvSpPr>
          <p:spPr bwMode="auto">
            <a:xfrm flipH="1">
              <a:off x="4596" y="2556"/>
              <a:ext cx="207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051" name="Freeform 27"/>
            <p:cNvSpPr>
              <a:spLocks/>
            </p:cNvSpPr>
            <p:nvPr/>
          </p:nvSpPr>
          <p:spPr bwMode="auto">
            <a:xfrm rot="2100000" flipH="1">
              <a:off x="3828" y="1428"/>
              <a:ext cx="52" cy="426"/>
            </a:xfrm>
            <a:custGeom>
              <a:avLst/>
              <a:gdLst>
                <a:gd name="T0" fmla="*/ 62 w 346"/>
                <a:gd name="T1" fmla="*/ 1268 h 1287"/>
                <a:gd name="T2" fmla="*/ 3 w 346"/>
                <a:gd name="T3" fmla="*/ 1240 h 1287"/>
                <a:gd name="T4" fmla="*/ 0 w 346"/>
                <a:gd name="T5" fmla="*/ 1213 h 1287"/>
                <a:gd name="T6" fmla="*/ 0 w 346"/>
                <a:gd name="T7" fmla="*/ 1185 h 1287"/>
                <a:gd name="T8" fmla="*/ 10 w 346"/>
                <a:gd name="T9" fmla="*/ 1157 h 1287"/>
                <a:gd name="T10" fmla="*/ 109 w 346"/>
                <a:gd name="T11" fmla="*/ 1129 h 1287"/>
                <a:gd name="T12" fmla="*/ 196 w 346"/>
                <a:gd name="T13" fmla="*/ 1102 h 1287"/>
                <a:gd name="T14" fmla="*/ 318 w 346"/>
                <a:gd name="T15" fmla="*/ 1074 h 1287"/>
                <a:gd name="T16" fmla="*/ 345 w 346"/>
                <a:gd name="T17" fmla="*/ 1046 h 1287"/>
                <a:gd name="T18" fmla="*/ 346 w 346"/>
                <a:gd name="T19" fmla="*/ 1018 h 1287"/>
                <a:gd name="T20" fmla="*/ 345 w 346"/>
                <a:gd name="T21" fmla="*/ 990 h 1287"/>
                <a:gd name="T22" fmla="*/ 318 w 346"/>
                <a:gd name="T23" fmla="*/ 962 h 1287"/>
                <a:gd name="T24" fmla="*/ 196 w 346"/>
                <a:gd name="T25" fmla="*/ 934 h 1287"/>
                <a:gd name="T26" fmla="*/ 109 w 346"/>
                <a:gd name="T27" fmla="*/ 907 h 1287"/>
                <a:gd name="T28" fmla="*/ 10 w 346"/>
                <a:gd name="T29" fmla="*/ 880 h 1287"/>
                <a:gd name="T30" fmla="*/ 0 w 346"/>
                <a:gd name="T31" fmla="*/ 852 h 1287"/>
                <a:gd name="T32" fmla="*/ 0 w 346"/>
                <a:gd name="T33" fmla="*/ 824 h 1287"/>
                <a:gd name="T34" fmla="*/ 3 w 346"/>
                <a:gd name="T35" fmla="*/ 796 h 1287"/>
                <a:gd name="T36" fmla="*/ 62 w 346"/>
                <a:gd name="T37" fmla="*/ 768 h 1287"/>
                <a:gd name="T38" fmla="*/ 169 w 346"/>
                <a:gd name="T39" fmla="*/ 741 h 1287"/>
                <a:gd name="T40" fmla="*/ 284 w 346"/>
                <a:gd name="T41" fmla="*/ 713 h 1287"/>
                <a:gd name="T42" fmla="*/ 343 w 346"/>
                <a:gd name="T43" fmla="*/ 685 h 1287"/>
                <a:gd name="T44" fmla="*/ 346 w 346"/>
                <a:gd name="T45" fmla="*/ 657 h 1287"/>
                <a:gd name="T46" fmla="*/ 346 w 346"/>
                <a:gd name="T47" fmla="*/ 629 h 1287"/>
                <a:gd name="T48" fmla="*/ 336 w 346"/>
                <a:gd name="T49" fmla="*/ 601 h 1287"/>
                <a:gd name="T50" fmla="*/ 237 w 346"/>
                <a:gd name="T51" fmla="*/ 575 h 1287"/>
                <a:gd name="T52" fmla="*/ 150 w 346"/>
                <a:gd name="T53" fmla="*/ 547 h 1287"/>
                <a:gd name="T54" fmla="*/ 28 w 346"/>
                <a:gd name="T55" fmla="*/ 519 h 1287"/>
                <a:gd name="T56" fmla="*/ 1 w 346"/>
                <a:gd name="T57" fmla="*/ 491 h 1287"/>
                <a:gd name="T58" fmla="*/ 0 w 346"/>
                <a:gd name="T59" fmla="*/ 463 h 1287"/>
                <a:gd name="T60" fmla="*/ 1 w 346"/>
                <a:gd name="T61" fmla="*/ 435 h 1287"/>
                <a:gd name="T62" fmla="*/ 28 w 346"/>
                <a:gd name="T63" fmla="*/ 407 h 1287"/>
                <a:gd name="T64" fmla="*/ 150 w 346"/>
                <a:gd name="T65" fmla="*/ 380 h 1287"/>
                <a:gd name="T66" fmla="*/ 174 w 346"/>
                <a:gd name="T67" fmla="*/ 352 h 1287"/>
                <a:gd name="T68" fmla="*/ 174 w 346"/>
                <a:gd name="T69" fmla="*/ 324 h 1287"/>
                <a:gd name="T70" fmla="*/ 174 w 346"/>
                <a:gd name="T71" fmla="*/ 296 h 1287"/>
                <a:gd name="T72" fmla="*/ 174 w 346"/>
                <a:gd name="T73" fmla="*/ 268 h 1287"/>
                <a:gd name="T74" fmla="*/ 174 w 346"/>
                <a:gd name="T75" fmla="*/ 241 h 1287"/>
                <a:gd name="T76" fmla="*/ 174 w 346"/>
                <a:gd name="T77" fmla="*/ 214 h 1287"/>
                <a:gd name="T78" fmla="*/ 174 w 346"/>
                <a:gd name="T79" fmla="*/ 186 h 1287"/>
                <a:gd name="T80" fmla="*/ 174 w 346"/>
                <a:gd name="T81" fmla="*/ 158 h 1287"/>
                <a:gd name="T82" fmla="*/ 174 w 346"/>
                <a:gd name="T83" fmla="*/ 130 h 1287"/>
                <a:gd name="T84" fmla="*/ 174 w 346"/>
                <a:gd name="T85" fmla="*/ 102 h 1287"/>
                <a:gd name="T86" fmla="*/ 174 w 346"/>
                <a:gd name="T87" fmla="*/ 74 h 1287"/>
                <a:gd name="T88" fmla="*/ 174 w 346"/>
                <a:gd name="T89" fmla="*/ 46 h 1287"/>
                <a:gd name="T90" fmla="*/ 174 w 346"/>
                <a:gd name="T91" fmla="*/ 19 h 1287"/>
                <a:gd name="T92" fmla="*/ 255 w 346"/>
                <a:gd name="T93" fmla="*/ 176 h 1287"/>
                <a:gd name="T94" fmla="*/ 242 w 346"/>
                <a:gd name="T95" fmla="*/ 148 h 1287"/>
                <a:gd name="T96" fmla="*/ 229 w 346"/>
                <a:gd name="T97" fmla="*/ 120 h 1287"/>
                <a:gd name="T98" fmla="*/ 216 w 346"/>
                <a:gd name="T99" fmla="*/ 93 h 1287"/>
                <a:gd name="T100" fmla="*/ 204 w 346"/>
                <a:gd name="T101" fmla="*/ 65 h 1287"/>
                <a:gd name="T102" fmla="*/ 191 w 346"/>
                <a:gd name="T103" fmla="*/ 38 h 1287"/>
                <a:gd name="T104" fmla="*/ 178 w 346"/>
                <a:gd name="T105" fmla="*/ 10 h 1287"/>
                <a:gd name="T106" fmla="*/ 95 w 346"/>
                <a:gd name="T107" fmla="*/ 166 h 1287"/>
                <a:gd name="T108" fmla="*/ 108 w 346"/>
                <a:gd name="T109" fmla="*/ 140 h 1287"/>
                <a:gd name="T110" fmla="*/ 121 w 346"/>
                <a:gd name="T111" fmla="*/ 112 h 1287"/>
                <a:gd name="T112" fmla="*/ 134 w 346"/>
                <a:gd name="T113" fmla="*/ 84 h 1287"/>
                <a:gd name="T114" fmla="*/ 147 w 346"/>
                <a:gd name="T115" fmla="*/ 56 h 1287"/>
                <a:gd name="T116" fmla="*/ 160 w 346"/>
                <a:gd name="T117" fmla="*/ 28 h 1287"/>
                <a:gd name="T118" fmla="*/ 174 w 346"/>
                <a:gd name="T119" fmla="*/ 0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6" h="1287">
                  <a:moveTo>
                    <a:pt x="150" y="1287"/>
                  </a:moveTo>
                  <a:lnTo>
                    <a:pt x="109" y="1277"/>
                  </a:lnTo>
                  <a:lnTo>
                    <a:pt x="62" y="1268"/>
                  </a:lnTo>
                  <a:lnTo>
                    <a:pt x="28" y="1259"/>
                  </a:lnTo>
                  <a:lnTo>
                    <a:pt x="10" y="1249"/>
                  </a:lnTo>
                  <a:lnTo>
                    <a:pt x="3" y="1240"/>
                  </a:lnTo>
                  <a:lnTo>
                    <a:pt x="1" y="1231"/>
                  </a:lnTo>
                  <a:lnTo>
                    <a:pt x="0" y="1222"/>
                  </a:lnTo>
                  <a:lnTo>
                    <a:pt x="0" y="1213"/>
                  </a:lnTo>
                  <a:lnTo>
                    <a:pt x="0" y="1203"/>
                  </a:lnTo>
                  <a:lnTo>
                    <a:pt x="0" y="1194"/>
                  </a:lnTo>
                  <a:lnTo>
                    <a:pt x="0" y="1185"/>
                  </a:lnTo>
                  <a:lnTo>
                    <a:pt x="1" y="1175"/>
                  </a:lnTo>
                  <a:lnTo>
                    <a:pt x="3" y="1166"/>
                  </a:lnTo>
                  <a:lnTo>
                    <a:pt x="10" y="1157"/>
                  </a:lnTo>
                  <a:lnTo>
                    <a:pt x="28" y="1148"/>
                  </a:lnTo>
                  <a:lnTo>
                    <a:pt x="62" y="1138"/>
                  </a:lnTo>
                  <a:lnTo>
                    <a:pt x="109" y="1129"/>
                  </a:lnTo>
                  <a:lnTo>
                    <a:pt x="150" y="1120"/>
                  </a:lnTo>
                  <a:lnTo>
                    <a:pt x="169" y="1111"/>
                  </a:lnTo>
                  <a:lnTo>
                    <a:pt x="196" y="1102"/>
                  </a:lnTo>
                  <a:lnTo>
                    <a:pt x="237" y="1092"/>
                  </a:lnTo>
                  <a:lnTo>
                    <a:pt x="284" y="1083"/>
                  </a:lnTo>
                  <a:lnTo>
                    <a:pt x="318" y="1074"/>
                  </a:lnTo>
                  <a:lnTo>
                    <a:pt x="336" y="1064"/>
                  </a:lnTo>
                  <a:lnTo>
                    <a:pt x="343" y="1056"/>
                  </a:lnTo>
                  <a:lnTo>
                    <a:pt x="345" y="1046"/>
                  </a:lnTo>
                  <a:lnTo>
                    <a:pt x="346" y="1036"/>
                  </a:lnTo>
                  <a:lnTo>
                    <a:pt x="346" y="1028"/>
                  </a:lnTo>
                  <a:lnTo>
                    <a:pt x="346" y="1018"/>
                  </a:lnTo>
                  <a:lnTo>
                    <a:pt x="346" y="1008"/>
                  </a:lnTo>
                  <a:lnTo>
                    <a:pt x="346" y="1000"/>
                  </a:lnTo>
                  <a:lnTo>
                    <a:pt x="345" y="990"/>
                  </a:lnTo>
                  <a:lnTo>
                    <a:pt x="343" y="982"/>
                  </a:lnTo>
                  <a:lnTo>
                    <a:pt x="336" y="972"/>
                  </a:lnTo>
                  <a:lnTo>
                    <a:pt x="318" y="962"/>
                  </a:lnTo>
                  <a:lnTo>
                    <a:pt x="284" y="954"/>
                  </a:lnTo>
                  <a:lnTo>
                    <a:pt x="237" y="944"/>
                  </a:lnTo>
                  <a:lnTo>
                    <a:pt x="196" y="934"/>
                  </a:lnTo>
                  <a:lnTo>
                    <a:pt x="177" y="926"/>
                  </a:lnTo>
                  <a:lnTo>
                    <a:pt x="150" y="916"/>
                  </a:lnTo>
                  <a:lnTo>
                    <a:pt x="109" y="907"/>
                  </a:lnTo>
                  <a:lnTo>
                    <a:pt x="62" y="898"/>
                  </a:lnTo>
                  <a:lnTo>
                    <a:pt x="28" y="888"/>
                  </a:lnTo>
                  <a:lnTo>
                    <a:pt x="10" y="880"/>
                  </a:lnTo>
                  <a:lnTo>
                    <a:pt x="3" y="870"/>
                  </a:lnTo>
                  <a:lnTo>
                    <a:pt x="1" y="861"/>
                  </a:lnTo>
                  <a:lnTo>
                    <a:pt x="0" y="852"/>
                  </a:lnTo>
                  <a:lnTo>
                    <a:pt x="0" y="842"/>
                  </a:lnTo>
                  <a:lnTo>
                    <a:pt x="0" y="833"/>
                  </a:lnTo>
                  <a:lnTo>
                    <a:pt x="0" y="824"/>
                  </a:lnTo>
                  <a:lnTo>
                    <a:pt x="0" y="815"/>
                  </a:lnTo>
                  <a:lnTo>
                    <a:pt x="1" y="805"/>
                  </a:lnTo>
                  <a:lnTo>
                    <a:pt x="3" y="796"/>
                  </a:lnTo>
                  <a:lnTo>
                    <a:pt x="10" y="787"/>
                  </a:lnTo>
                  <a:lnTo>
                    <a:pt x="28" y="778"/>
                  </a:lnTo>
                  <a:lnTo>
                    <a:pt x="62" y="768"/>
                  </a:lnTo>
                  <a:lnTo>
                    <a:pt x="109" y="759"/>
                  </a:lnTo>
                  <a:lnTo>
                    <a:pt x="150" y="750"/>
                  </a:lnTo>
                  <a:lnTo>
                    <a:pt x="169" y="741"/>
                  </a:lnTo>
                  <a:lnTo>
                    <a:pt x="196" y="731"/>
                  </a:lnTo>
                  <a:lnTo>
                    <a:pt x="237" y="722"/>
                  </a:lnTo>
                  <a:lnTo>
                    <a:pt x="284" y="713"/>
                  </a:lnTo>
                  <a:lnTo>
                    <a:pt x="318" y="703"/>
                  </a:lnTo>
                  <a:lnTo>
                    <a:pt x="336" y="695"/>
                  </a:lnTo>
                  <a:lnTo>
                    <a:pt x="343" y="685"/>
                  </a:lnTo>
                  <a:lnTo>
                    <a:pt x="345" y="676"/>
                  </a:lnTo>
                  <a:lnTo>
                    <a:pt x="346" y="667"/>
                  </a:lnTo>
                  <a:lnTo>
                    <a:pt x="346" y="657"/>
                  </a:lnTo>
                  <a:lnTo>
                    <a:pt x="346" y="648"/>
                  </a:lnTo>
                  <a:lnTo>
                    <a:pt x="346" y="639"/>
                  </a:lnTo>
                  <a:lnTo>
                    <a:pt x="346" y="629"/>
                  </a:lnTo>
                  <a:lnTo>
                    <a:pt x="345" y="621"/>
                  </a:lnTo>
                  <a:lnTo>
                    <a:pt x="343" y="611"/>
                  </a:lnTo>
                  <a:lnTo>
                    <a:pt x="336" y="601"/>
                  </a:lnTo>
                  <a:lnTo>
                    <a:pt x="318" y="593"/>
                  </a:lnTo>
                  <a:lnTo>
                    <a:pt x="284" y="583"/>
                  </a:lnTo>
                  <a:lnTo>
                    <a:pt x="237" y="575"/>
                  </a:lnTo>
                  <a:lnTo>
                    <a:pt x="196" y="565"/>
                  </a:lnTo>
                  <a:lnTo>
                    <a:pt x="177" y="555"/>
                  </a:lnTo>
                  <a:lnTo>
                    <a:pt x="150" y="547"/>
                  </a:lnTo>
                  <a:lnTo>
                    <a:pt x="109" y="537"/>
                  </a:lnTo>
                  <a:lnTo>
                    <a:pt x="62" y="527"/>
                  </a:lnTo>
                  <a:lnTo>
                    <a:pt x="28" y="519"/>
                  </a:lnTo>
                  <a:lnTo>
                    <a:pt x="10" y="509"/>
                  </a:lnTo>
                  <a:lnTo>
                    <a:pt x="3" y="500"/>
                  </a:lnTo>
                  <a:lnTo>
                    <a:pt x="1" y="491"/>
                  </a:lnTo>
                  <a:lnTo>
                    <a:pt x="0" y="481"/>
                  </a:lnTo>
                  <a:lnTo>
                    <a:pt x="0" y="473"/>
                  </a:lnTo>
                  <a:lnTo>
                    <a:pt x="0" y="463"/>
                  </a:lnTo>
                  <a:lnTo>
                    <a:pt x="0" y="454"/>
                  </a:lnTo>
                  <a:lnTo>
                    <a:pt x="0" y="445"/>
                  </a:lnTo>
                  <a:lnTo>
                    <a:pt x="1" y="435"/>
                  </a:lnTo>
                  <a:lnTo>
                    <a:pt x="3" y="426"/>
                  </a:lnTo>
                  <a:lnTo>
                    <a:pt x="10" y="417"/>
                  </a:lnTo>
                  <a:lnTo>
                    <a:pt x="28" y="407"/>
                  </a:lnTo>
                  <a:lnTo>
                    <a:pt x="62" y="398"/>
                  </a:lnTo>
                  <a:lnTo>
                    <a:pt x="109" y="389"/>
                  </a:lnTo>
                  <a:lnTo>
                    <a:pt x="150" y="380"/>
                  </a:lnTo>
                  <a:lnTo>
                    <a:pt x="169" y="371"/>
                  </a:lnTo>
                  <a:lnTo>
                    <a:pt x="174" y="361"/>
                  </a:lnTo>
                  <a:lnTo>
                    <a:pt x="174" y="352"/>
                  </a:lnTo>
                  <a:lnTo>
                    <a:pt x="174" y="343"/>
                  </a:lnTo>
                  <a:lnTo>
                    <a:pt x="174" y="334"/>
                  </a:lnTo>
                  <a:lnTo>
                    <a:pt x="174" y="324"/>
                  </a:lnTo>
                  <a:lnTo>
                    <a:pt x="174" y="315"/>
                  </a:lnTo>
                  <a:lnTo>
                    <a:pt x="174" y="306"/>
                  </a:lnTo>
                  <a:lnTo>
                    <a:pt x="174" y="296"/>
                  </a:lnTo>
                  <a:lnTo>
                    <a:pt x="174" y="287"/>
                  </a:lnTo>
                  <a:lnTo>
                    <a:pt x="174" y="278"/>
                  </a:lnTo>
                  <a:lnTo>
                    <a:pt x="174" y="268"/>
                  </a:lnTo>
                  <a:lnTo>
                    <a:pt x="174" y="260"/>
                  </a:lnTo>
                  <a:lnTo>
                    <a:pt x="174" y="250"/>
                  </a:lnTo>
                  <a:lnTo>
                    <a:pt x="174" y="241"/>
                  </a:lnTo>
                  <a:lnTo>
                    <a:pt x="174" y="232"/>
                  </a:lnTo>
                  <a:lnTo>
                    <a:pt x="174" y="222"/>
                  </a:lnTo>
                  <a:lnTo>
                    <a:pt x="174" y="214"/>
                  </a:lnTo>
                  <a:lnTo>
                    <a:pt x="174" y="204"/>
                  </a:lnTo>
                  <a:lnTo>
                    <a:pt x="174" y="194"/>
                  </a:lnTo>
                  <a:lnTo>
                    <a:pt x="174" y="186"/>
                  </a:lnTo>
                  <a:lnTo>
                    <a:pt x="174" y="176"/>
                  </a:lnTo>
                  <a:lnTo>
                    <a:pt x="174" y="166"/>
                  </a:lnTo>
                  <a:lnTo>
                    <a:pt x="174" y="158"/>
                  </a:lnTo>
                  <a:lnTo>
                    <a:pt x="174" y="148"/>
                  </a:lnTo>
                  <a:lnTo>
                    <a:pt x="174" y="140"/>
                  </a:lnTo>
                  <a:lnTo>
                    <a:pt x="174" y="130"/>
                  </a:lnTo>
                  <a:lnTo>
                    <a:pt x="174" y="120"/>
                  </a:lnTo>
                  <a:lnTo>
                    <a:pt x="174" y="112"/>
                  </a:lnTo>
                  <a:lnTo>
                    <a:pt x="174" y="102"/>
                  </a:lnTo>
                  <a:lnTo>
                    <a:pt x="174" y="93"/>
                  </a:lnTo>
                  <a:lnTo>
                    <a:pt x="174" y="84"/>
                  </a:lnTo>
                  <a:lnTo>
                    <a:pt x="174" y="74"/>
                  </a:lnTo>
                  <a:lnTo>
                    <a:pt x="174" y="65"/>
                  </a:lnTo>
                  <a:lnTo>
                    <a:pt x="174" y="56"/>
                  </a:lnTo>
                  <a:lnTo>
                    <a:pt x="174" y="46"/>
                  </a:lnTo>
                  <a:lnTo>
                    <a:pt x="174" y="38"/>
                  </a:lnTo>
                  <a:lnTo>
                    <a:pt x="174" y="28"/>
                  </a:lnTo>
                  <a:lnTo>
                    <a:pt x="174" y="19"/>
                  </a:lnTo>
                  <a:lnTo>
                    <a:pt x="174" y="10"/>
                  </a:lnTo>
                  <a:lnTo>
                    <a:pt x="174" y="0"/>
                  </a:lnTo>
                  <a:lnTo>
                    <a:pt x="255" y="176"/>
                  </a:lnTo>
                  <a:lnTo>
                    <a:pt x="251" y="166"/>
                  </a:lnTo>
                  <a:lnTo>
                    <a:pt x="246" y="158"/>
                  </a:lnTo>
                  <a:lnTo>
                    <a:pt x="242" y="148"/>
                  </a:lnTo>
                  <a:lnTo>
                    <a:pt x="238" y="140"/>
                  </a:lnTo>
                  <a:lnTo>
                    <a:pt x="234" y="130"/>
                  </a:lnTo>
                  <a:lnTo>
                    <a:pt x="229" y="120"/>
                  </a:lnTo>
                  <a:lnTo>
                    <a:pt x="225" y="112"/>
                  </a:lnTo>
                  <a:lnTo>
                    <a:pt x="221" y="102"/>
                  </a:lnTo>
                  <a:lnTo>
                    <a:pt x="216" y="93"/>
                  </a:lnTo>
                  <a:lnTo>
                    <a:pt x="212" y="84"/>
                  </a:lnTo>
                  <a:lnTo>
                    <a:pt x="208" y="74"/>
                  </a:lnTo>
                  <a:lnTo>
                    <a:pt x="204" y="65"/>
                  </a:lnTo>
                  <a:lnTo>
                    <a:pt x="199" y="56"/>
                  </a:lnTo>
                  <a:lnTo>
                    <a:pt x="195" y="46"/>
                  </a:lnTo>
                  <a:lnTo>
                    <a:pt x="191" y="38"/>
                  </a:lnTo>
                  <a:lnTo>
                    <a:pt x="186" y="28"/>
                  </a:lnTo>
                  <a:lnTo>
                    <a:pt x="182" y="19"/>
                  </a:lnTo>
                  <a:lnTo>
                    <a:pt x="178" y="10"/>
                  </a:lnTo>
                  <a:lnTo>
                    <a:pt x="174" y="0"/>
                  </a:lnTo>
                  <a:lnTo>
                    <a:pt x="91" y="176"/>
                  </a:lnTo>
                  <a:lnTo>
                    <a:pt x="95" y="166"/>
                  </a:lnTo>
                  <a:lnTo>
                    <a:pt x="100" y="158"/>
                  </a:lnTo>
                  <a:lnTo>
                    <a:pt x="104" y="148"/>
                  </a:lnTo>
                  <a:lnTo>
                    <a:pt x="108" y="140"/>
                  </a:lnTo>
                  <a:lnTo>
                    <a:pt x="112" y="130"/>
                  </a:lnTo>
                  <a:lnTo>
                    <a:pt x="117" y="120"/>
                  </a:lnTo>
                  <a:lnTo>
                    <a:pt x="121" y="112"/>
                  </a:lnTo>
                  <a:lnTo>
                    <a:pt x="125" y="102"/>
                  </a:lnTo>
                  <a:lnTo>
                    <a:pt x="130" y="93"/>
                  </a:lnTo>
                  <a:lnTo>
                    <a:pt x="134" y="84"/>
                  </a:lnTo>
                  <a:lnTo>
                    <a:pt x="138" y="74"/>
                  </a:lnTo>
                  <a:lnTo>
                    <a:pt x="142" y="65"/>
                  </a:lnTo>
                  <a:lnTo>
                    <a:pt x="147" y="56"/>
                  </a:lnTo>
                  <a:lnTo>
                    <a:pt x="151" y="46"/>
                  </a:lnTo>
                  <a:lnTo>
                    <a:pt x="155" y="38"/>
                  </a:lnTo>
                  <a:lnTo>
                    <a:pt x="160" y="28"/>
                  </a:lnTo>
                  <a:lnTo>
                    <a:pt x="164" y="19"/>
                  </a:lnTo>
                  <a:lnTo>
                    <a:pt x="168" y="10"/>
                  </a:lnTo>
                  <a:lnTo>
                    <a:pt x="174" y="0"/>
                  </a:lnTo>
                </a:path>
              </a:pathLst>
            </a:custGeom>
            <a:solidFill>
              <a:srgbClr val="FFFFFF"/>
            </a:solidFill>
            <a:ln w="254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29052" name="Freeform 28"/>
            <p:cNvSpPr>
              <a:spLocks/>
            </p:cNvSpPr>
            <p:nvPr/>
          </p:nvSpPr>
          <p:spPr bwMode="auto">
            <a:xfrm rot="2100000" flipH="1">
              <a:off x="4344" y="1680"/>
              <a:ext cx="52" cy="426"/>
            </a:xfrm>
            <a:custGeom>
              <a:avLst/>
              <a:gdLst>
                <a:gd name="T0" fmla="*/ 62 w 346"/>
                <a:gd name="T1" fmla="*/ 1268 h 1287"/>
                <a:gd name="T2" fmla="*/ 3 w 346"/>
                <a:gd name="T3" fmla="*/ 1240 h 1287"/>
                <a:gd name="T4" fmla="*/ 0 w 346"/>
                <a:gd name="T5" fmla="*/ 1213 h 1287"/>
                <a:gd name="T6" fmla="*/ 0 w 346"/>
                <a:gd name="T7" fmla="*/ 1185 h 1287"/>
                <a:gd name="T8" fmla="*/ 10 w 346"/>
                <a:gd name="T9" fmla="*/ 1157 h 1287"/>
                <a:gd name="T10" fmla="*/ 109 w 346"/>
                <a:gd name="T11" fmla="*/ 1129 h 1287"/>
                <a:gd name="T12" fmla="*/ 196 w 346"/>
                <a:gd name="T13" fmla="*/ 1102 h 1287"/>
                <a:gd name="T14" fmla="*/ 318 w 346"/>
                <a:gd name="T15" fmla="*/ 1074 h 1287"/>
                <a:gd name="T16" fmla="*/ 345 w 346"/>
                <a:gd name="T17" fmla="*/ 1046 h 1287"/>
                <a:gd name="T18" fmla="*/ 346 w 346"/>
                <a:gd name="T19" fmla="*/ 1018 h 1287"/>
                <a:gd name="T20" fmla="*/ 345 w 346"/>
                <a:gd name="T21" fmla="*/ 990 h 1287"/>
                <a:gd name="T22" fmla="*/ 318 w 346"/>
                <a:gd name="T23" fmla="*/ 962 h 1287"/>
                <a:gd name="T24" fmla="*/ 196 w 346"/>
                <a:gd name="T25" fmla="*/ 934 h 1287"/>
                <a:gd name="T26" fmla="*/ 109 w 346"/>
                <a:gd name="T27" fmla="*/ 907 h 1287"/>
                <a:gd name="T28" fmla="*/ 10 w 346"/>
                <a:gd name="T29" fmla="*/ 880 h 1287"/>
                <a:gd name="T30" fmla="*/ 0 w 346"/>
                <a:gd name="T31" fmla="*/ 852 h 1287"/>
                <a:gd name="T32" fmla="*/ 0 w 346"/>
                <a:gd name="T33" fmla="*/ 824 h 1287"/>
                <a:gd name="T34" fmla="*/ 3 w 346"/>
                <a:gd name="T35" fmla="*/ 796 h 1287"/>
                <a:gd name="T36" fmla="*/ 62 w 346"/>
                <a:gd name="T37" fmla="*/ 768 h 1287"/>
                <a:gd name="T38" fmla="*/ 169 w 346"/>
                <a:gd name="T39" fmla="*/ 741 h 1287"/>
                <a:gd name="T40" fmla="*/ 284 w 346"/>
                <a:gd name="T41" fmla="*/ 713 h 1287"/>
                <a:gd name="T42" fmla="*/ 343 w 346"/>
                <a:gd name="T43" fmla="*/ 685 h 1287"/>
                <a:gd name="T44" fmla="*/ 346 w 346"/>
                <a:gd name="T45" fmla="*/ 657 h 1287"/>
                <a:gd name="T46" fmla="*/ 346 w 346"/>
                <a:gd name="T47" fmla="*/ 629 h 1287"/>
                <a:gd name="T48" fmla="*/ 336 w 346"/>
                <a:gd name="T49" fmla="*/ 601 h 1287"/>
                <a:gd name="T50" fmla="*/ 237 w 346"/>
                <a:gd name="T51" fmla="*/ 575 h 1287"/>
                <a:gd name="T52" fmla="*/ 150 w 346"/>
                <a:gd name="T53" fmla="*/ 547 h 1287"/>
                <a:gd name="T54" fmla="*/ 28 w 346"/>
                <a:gd name="T55" fmla="*/ 519 h 1287"/>
                <a:gd name="T56" fmla="*/ 1 w 346"/>
                <a:gd name="T57" fmla="*/ 491 h 1287"/>
                <a:gd name="T58" fmla="*/ 0 w 346"/>
                <a:gd name="T59" fmla="*/ 463 h 1287"/>
                <a:gd name="T60" fmla="*/ 1 w 346"/>
                <a:gd name="T61" fmla="*/ 435 h 1287"/>
                <a:gd name="T62" fmla="*/ 28 w 346"/>
                <a:gd name="T63" fmla="*/ 407 h 1287"/>
                <a:gd name="T64" fmla="*/ 150 w 346"/>
                <a:gd name="T65" fmla="*/ 380 h 1287"/>
                <a:gd name="T66" fmla="*/ 174 w 346"/>
                <a:gd name="T67" fmla="*/ 352 h 1287"/>
                <a:gd name="T68" fmla="*/ 174 w 346"/>
                <a:gd name="T69" fmla="*/ 324 h 1287"/>
                <a:gd name="T70" fmla="*/ 174 w 346"/>
                <a:gd name="T71" fmla="*/ 296 h 1287"/>
                <a:gd name="T72" fmla="*/ 174 w 346"/>
                <a:gd name="T73" fmla="*/ 268 h 1287"/>
                <a:gd name="T74" fmla="*/ 174 w 346"/>
                <a:gd name="T75" fmla="*/ 241 h 1287"/>
                <a:gd name="T76" fmla="*/ 174 w 346"/>
                <a:gd name="T77" fmla="*/ 214 h 1287"/>
                <a:gd name="T78" fmla="*/ 174 w 346"/>
                <a:gd name="T79" fmla="*/ 186 h 1287"/>
                <a:gd name="T80" fmla="*/ 174 w 346"/>
                <a:gd name="T81" fmla="*/ 158 h 1287"/>
                <a:gd name="T82" fmla="*/ 174 w 346"/>
                <a:gd name="T83" fmla="*/ 130 h 1287"/>
                <a:gd name="T84" fmla="*/ 174 w 346"/>
                <a:gd name="T85" fmla="*/ 102 h 1287"/>
                <a:gd name="T86" fmla="*/ 174 w 346"/>
                <a:gd name="T87" fmla="*/ 74 h 1287"/>
                <a:gd name="T88" fmla="*/ 174 w 346"/>
                <a:gd name="T89" fmla="*/ 46 h 1287"/>
                <a:gd name="T90" fmla="*/ 174 w 346"/>
                <a:gd name="T91" fmla="*/ 19 h 1287"/>
                <a:gd name="T92" fmla="*/ 255 w 346"/>
                <a:gd name="T93" fmla="*/ 176 h 1287"/>
                <a:gd name="T94" fmla="*/ 242 w 346"/>
                <a:gd name="T95" fmla="*/ 148 h 1287"/>
                <a:gd name="T96" fmla="*/ 229 w 346"/>
                <a:gd name="T97" fmla="*/ 120 h 1287"/>
                <a:gd name="T98" fmla="*/ 216 w 346"/>
                <a:gd name="T99" fmla="*/ 93 h 1287"/>
                <a:gd name="T100" fmla="*/ 204 w 346"/>
                <a:gd name="T101" fmla="*/ 65 h 1287"/>
                <a:gd name="T102" fmla="*/ 191 w 346"/>
                <a:gd name="T103" fmla="*/ 38 h 1287"/>
                <a:gd name="T104" fmla="*/ 178 w 346"/>
                <a:gd name="T105" fmla="*/ 10 h 1287"/>
                <a:gd name="T106" fmla="*/ 95 w 346"/>
                <a:gd name="T107" fmla="*/ 166 h 1287"/>
                <a:gd name="T108" fmla="*/ 108 w 346"/>
                <a:gd name="T109" fmla="*/ 140 h 1287"/>
                <a:gd name="T110" fmla="*/ 121 w 346"/>
                <a:gd name="T111" fmla="*/ 112 h 1287"/>
                <a:gd name="T112" fmla="*/ 134 w 346"/>
                <a:gd name="T113" fmla="*/ 84 h 1287"/>
                <a:gd name="T114" fmla="*/ 147 w 346"/>
                <a:gd name="T115" fmla="*/ 56 h 1287"/>
                <a:gd name="T116" fmla="*/ 160 w 346"/>
                <a:gd name="T117" fmla="*/ 28 h 1287"/>
                <a:gd name="T118" fmla="*/ 174 w 346"/>
                <a:gd name="T119" fmla="*/ 0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6" h="1287">
                  <a:moveTo>
                    <a:pt x="150" y="1287"/>
                  </a:moveTo>
                  <a:lnTo>
                    <a:pt x="109" y="1277"/>
                  </a:lnTo>
                  <a:lnTo>
                    <a:pt x="62" y="1268"/>
                  </a:lnTo>
                  <a:lnTo>
                    <a:pt x="28" y="1259"/>
                  </a:lnTo>
                  <a:lnTo>
                    <a:pt x="10" y="1249"/>
                  </a:lnTo>
                  <a:lnTo>
                    <a:pt x="3" y="1240"/>
                  </a:lnTo>
                  <a:lnTo>
                    <a:pt x="1" y="1231"/>
                  </a:lnTo>
                  <a:lnTo>
                    <a:pt x="0" y="1222"/>
                  </a:lnTo>
                  <a:lnTo>
                    <a:pt x="0" y="1213"/>
                  </a:lnTo>
                  <a:lnTo>
                    <a:pt x="0" y="1203"/>
                  </a:lnTo>
                  <a:lnTo>
                    <a:pt x="0" y="1194"/>
                  </a:lnTo>
                  <a:lnTo>
                    <a:pt x="0" y="1185"/>
                  </a:lnTo>
                  <a:lnTo>
                    <a:pt x="1" y="1175"/>
                  </a:lnTo>
                  <a:lnTo>
                    <a:pt x="3" y="1166"/>
                  </a:lnTo>
                  <a:lnTo>
                    <a:pt x="10" y="1157"/>
                  </a:lnTo>
                  <a:lnTo>
                    <a:pt x="28" y="1148"/>
                  </a:lnTo>
                  <a:lnTo>
                    <a:pt x="62" y="1138"/>
                  </a:lnTo>
                  <a:lnTo>
                    <a:pt x="109" y="1129"/>
                  </a:lnTo>
                  <a:lnTo>
                    <a:pt x="150" y="1120"/>
                  </a:lnTo>
                  <a:lnTo>
                    <a:pt x="169" y="1111"/>
                  </a:lnTo>
                  <a:lnTo>
                    <a:pt x="196" y="1102"/>
                  </a:lnTo>
                  <a:lnTo>
                    <a:pt x="237" y="1092"/>
                  </a:lnTo>
                  <a:lnTo>
                    <a:pt x="284" y="1083"/>
                  </a:lnTo>
                  <a:lnTo>
                    <a:pt x="318" y="1074"/>
                  </a:lnTo>
                  <a:lnTo>
                    <a:pt x="336" y="1064"/>
                  </a:lnTo>
                  <a:lnTo>
                    <a:pt x="343" y="1056"/>
                  </a:lnTo>
                  <a:lnTo>
                    <a:pt x="345" y="1046"/>
                  </a:lnTo>
                  <a:lnTo>
                    <a:pt x="346" y="1036"/>
                  </a:lnTo>
                  <a:lnTo>
                    <a:pt x="346" y="1028"/>
                  </a:lnTo>
                  <a:lnTo>
                    <a:pt x="346" y="1018"/>
                  </a:lnTo>
                  <a:lnTo>
                    <a:pt x="346" y="1008"/>
                  </a:lnTo>
                  <a:lnTo>
                    <a:pt x="346" y="1000"/>
                  </a:lnTo>
                  <a:lnTo>
                    <a:pt x="345" y="990"/>
                  </a:lnTo>
                  <a:lnTo>
                    <a:pt x="343" y="982"/>
                  </a:lnTo>
                  <a:lnTo>
                    <a:pt x="336" y="972"/>
                  </a:lnTo>
                  <a:lnTo>
                    <a:pt x="318" y="962"/>
                  </a:lnTo>
                  <a:lnTo>
                    <a:pt x="284" y="954"/>
                  </a:lnTo>
                  <a:lnTo>
                    <a:pt x="237" y="944"/>
                  </a:lnTo>
                  <a:lnTo>
                    <a:pt x="196" y="934"/>
                  </a:lnTo>
                  <a:lnTo>
                    <a:pt x="177" y="926"/>
                  </a:lnTo>
                  <a:lnTo>
                    <a:pt x="150" y="916"/>
                  </a:lnTo>
                  <a:lnTo>
                    <a:pt x="109" y="907"/>
                  </a:lnTo>
                  <a:lnTo>
                    <a:pt x="62" y="898"/>
                  </a:lnTo>
                  <a:lnTo>
                    <a:pt x="28" y="888"/>
                  </a:lnTo>
                  <a:lnTo>
                    <a:pt x="10" y="880"/>
                  </a:lnTo>
                  <a:lnTo>
                    <a:pt x="3" y="870"/>
                  </a:lnTo>
                  <a:lnTo>
                    <a:pt x="1" y="861"/>
                  </a:lnTo>
                  <a:lnTo>
                    <a:pt x="0" y="852"/>
                  </a:lnTo>
                  <a:lnTo>
                    <a:pt x="0" y="842"/>
                  </a:lnTo>
                  <a:lnTo>
                    <a:pt x="0" y="833"/>
                  </a:lnTo>
                  <a:lnTo>
                    <a:pt x="0" y="824"/>
                  </a:lnTo>
                  <a:lnTo>
                    <a:pt x="0" y="815"/>
                  </a:lnTo>
                  <a:lnTo>
                    <a:pt x="1" y="805"/>
                  </a:lnTo>
                  <a:lnTo>
                    <a:pt x="3" y="796"/>
                  </a:lnTo>
                  <a:lnTo>
                    <a:pt x="10" y="787"/>
                  </a:lnTo>
                  <a:lnTo>
                    <a:pt x="28" y="778"/>
                  </a:lnTo>
                  <a:lnTo>
                    <a:pt x="62" y="768"/>
                  </a:lnTo>
                  <a:lnTo>
                    <a:pt x="109" y="759"/>
                  </a:lnTo>
                  <a:lnTo>
                    <a:pt x="150" y="750"/>
                  </a:lnTo>
                  <a:lnTo>
                    <a:pt x="169" y="741"/>
                  </a:lnTo>
                  <a:lnTo>
                    <a:pt x="196" y="731"/>
                  </a:lnTo>
                  <a:lnTo>
                    <a:pt x="237" y="722"/>
                  </a:lnTo>
                  <a:lnTo>
                    <a:pt x="284" y="713"/>
                  </a:lnTo>
                  <a:lnTo>
                    <a:pt x="318" y="703"/>
                  </a:lnTo>
                  <a:lnTo>
                    <a:pt x="336" y="695"/>
                  </a:lnTo>
                  <a:lnTo>
                    <a:pt x="343" y="685"/>
                  </a:lnTo>
                  <a:lnTo>
                    <a:pt x="345" y="676"/>
                  </a:lnTo>
                  <a:lnTo>
                    <a:pt x="346" y="667"/>
                  </a:lnTo>
                  <a:lnTo>
                    <a:pt x="346" y="657"/>
                  </a:lnTo>
                  <a:lnTo>
                    <a:pt x="346" y="648"/>
                  </a:lnTo>
                  <a:lnTo>
                    <a:pt x="346" y="639"/>
                  </a:lnTo>
                  <a:lnTo>
                    <a:pt x="346" y="629"/>
                  </a:lnTo>
                  <a:lnTo>
                    <a:pt x="345" y="621"/>
                  </a:lnTo>
                  <a:lnTo>
                    <a:pt x="343" y="611"/>
                  </a:lnTo>
                  <a:lnTo>
                    <a:pt x="336" y="601"/>
                  </a:lnTo>
                  <a:lnTo>
                    <a:pt x="318" y="593"/>
                  </a:lnTo>
                  <a:lnTo>
                    <a:pt x="284" y="583"/>
                  </a:lnTo>
                  <a:lnTo>
                    <a:pt x="237" y="575"/>
                  </a:lnTo>
                  <a:lnTo>
                    <a:pt x="196" y="565"/>
                  </a:lnTo>
                  <a:lnTo>
                    <a:pt x="177" y="555"/>
                  </a:lnTo>
                  <a:lnTo>
                    <a:pt x="150" y="547"/>
                  </a:lnTo>
                  <a:lnTo>
                    <a:pt x="109" y="537"/>
                  </a:lnTo>
                  <a:lnTo>
                    <a:pt x="62" y="527"/>
                  </a:lnTo>
                  <a:lnTo>
                    <a:pt x="28" y="519"/>
                  </a:lnTo>
                  <a:lnTo>
                    <a:pt x="10" y="509"/>
                  </a:lnTo>
                  <a:lnTo>
                    <a:pt x="3" y="500"/>
                  </a:lnTo>
                  <a:lnTo>
                    <a:pt x="1" y="491"/>
                  </a:lnTo>
                  <a:lnTo>
                    <a:pt x="0" y="481"/>
                  </a:lnTo>
                  <a:lnTo>
                    <a:pt x="0" y="473"/>
                  </a:lnTo>
                  <a:lnTo>
                    <a:pt x="0" y="463"/>
                  </a:lnTo>
                  <a:lnTo>
                    <a:pt x="0" y="454"/>
                  </a:lnTo>
                  <a:lnTo>
                    <a:pt x="0" y="445"/>
                  </a:lnTo>
                  <a:lnTo>
                    <a:pt x="1" y="435"/>
                  </a:lnTo>
                  <a:lnTo>
                    <a:pt x="3" y="426"/>
                  </a:lnTo>
                  <a:lnTo>
                    <a:pt x="10" y="417"/>
                  </a:lnTo>
                  <a:lnTo>
                    <a:pt x="28" y="407"/>
                  </a:lnTo>
                  <a:lnTo>
                    <a:pt x="62" y="398"/>
                  </a:lnTo>
                  <a:lnTo>
                    <a:pt x="109" y="389"/>
                  </a:lnTo>
                  <a:lnTo>
                    <a:pt x="150" y="380"/>
                  </a:lnTo>
                  <a:lnTo>
                    <a:pt x="169" y="371"/>
                  </a:lnTo>
                  <a:lnTo>
                    <a:pt x="174" y="361"/>
                  </a:lnTo>
                  <a:lnTo>
                    <a:pt x="174" y="352"/>
                  </a:lnTo>
                  <a:lnTo>
                    <a:pt x="174" y="343"/>
                  </a:lnTo>
                  <a:lnTo>
                    <a:pt x="174" y="334"/>
                  </a:lnTo>
                  <a:lnTo>
                    <a:pt x="174" y="324"/>
                  </a:lnTo>
                  <a:lnTo>
                    <a:pt x="174" y="315"/>
                  </a:lnTo>
                  <a:lnTo>
                    <a:pt x="174" y="306"/>
                  </a:lnTo>
                  <a:lnTo>
                    <a:pt x="174" y="296"/>
                  </a:lnTo>
                  <a:lnTo>
                    <a:pt x="174" y="287"/>
                  </a:lnTo>
                  <a:lnTo>
                    <a:pt x="174" y="278"/>
                  </a:lnTo>
                  <a:lnTo>
                    <a:pt x="174" y="268"/>
                  </a:lnTo>
                  <a:lnTo>
                    <a:pt x="174" y="260"/>
                  </a:lnTo>
                  <a:lnTo>
                    <a:pt x="174" y="250"/>
                  </a:lnTo>
                  <a:lnTo>
                    <a:pt x="174" y="241"/>
                  </a:lnTo>
                  <a:lnTo>
                    <a:pt x="174" y="232"/>
                  </a:lnTo>
                  <a:lnTo>
                    <a:pt x="174" y="222"/>
                  </a:lnTo>
                  <a:lnTo>
                    <a:pt x="174" y="214"/>
                  </a:lnTo>
                  <a:lnTo>
                    <a:pt x="174" y="204"/>
                  </a:lnTo>
                  <a:lnTo>
                    <a:pt x="174" y="194"/>
                  </a:lnTo>
                  <a:lnTo>
                    <a:pt x="174" y="186"/>
                  </a:lnTo>
                  <a:lnTo>
                    <a:pt x="174" y="176"/>
                  </a:lnTo>
                  <a:lnTo>
                    <a:pt x="174" y="166"/>
                  </a:lnTo>
                  <a:lnTo>
                    <a:pt x="174" y="158"/>
                  </a:lnTo>
                  <a:lnTo>
                    <a:pt x="174" y="148"/>
                  </a:lnTo>
                  <a:lnTo>
                    <a:pt x="174" y="140"/>
                  </a:lnTo>
                  <a:lnTo>
                    <a:pt x="174" y="130"/>
                  </a:lnTo>
                  <a:lnTo>
                    <a:pt x="174" y="120"/>
                  </a:lnTo>
                  <a:lnTo>
                    <a:pt x="174" y="112"/>
                  </a:lnTo>
                  <a:lnTo>
                    <a:pt x="174" y="102"/>
                  </a:lnTo>
                  <a:lnTo>
                    <a:pt x="174" y="93"/>
                  </a:lnTo>
                  <a:lnTo>
                    <a:pt x="174" y="84"/>
                  </a:lnTo>
                  <a:lnTo>
                    <a:pt x="174" y="74"/>
                  </a:lnTo>
                  <a:lnTo>
                    <a:pt x="174" y="65"/>
                  </a:lnTo>
                  <a:lnTo>
                    <a:pt x="174" y="56"/>
                  </a:lnTo>
                  <a:lnTo>
                    <a:pt x="174" y="46"/>
                  </a:lnTo>
                  <a:lnTo>
                    <a:pt x="174" y="38"/>
                  </a:lnTo>
                  <a:lnTo>
                    <a:pt x="174" y="28"/>
                  </a:lnTo>
                  <a:lnTo>
                    <a:pt x="174" y="19"/>
                  </a:lnTo>
                  <a:lnTo>
                    <a:pt x="174" y="10"/>
                  </a:lnTo>
                  <a:lnTo>
                    <a:pt x="174" y="0"/>
                  </a:lnTo>
                  <a:lnTo>
                    <a:pt x="255" y="176"/>
                  </a:lnTo>
                  <a:lnTo>
                    <a:pt x="251" y="166"/>
                  </a:lnTo>
                  <a:lnTo>
                    <a:pt x="246" y="158"/>
                  </a:lnTo>
                  <a:lnTo>
                    <a:pt x="242" y="148"/>
                  </a:lnTo>
                  <a:lnTo>
                    <a:pt x="238" y="140"/>
                  </a:lnTo>
                  <a:lnTo>
                    <a:pt x="234" y="130"/>
                  </a:lnTo>
                  <a:lnTo>
                    <a:pt x="229" y="120"/>
                  </a:lnTo>
                  <a:lnTo>
                    <a:pt x="225" y="112"/>
                  </a:lnTo>
                  <a:lnTo>
                    <a:pt x="221" y="102"/>
                  </a:lnTo>
                  <a:lnTo>
                    <a:pt x="216" y="93"/>
                  </a:lnTo>
                  <a:lnTo>
                    <a:pt x="212" y="84"/>
                  </a:lnTo>
                  <a:lnTo>
                    <a:pt x="208" y="74"/>
                  </a:lnTo>
                  <a:lnTo>
                    <a:pt x="204" y="65"/>
                  </a:lnTo>
                  <a:lnTo>
                    <a:pt x="199" y="56"/>
                  </a:lnTo>
                  <a:lnTo>
                    <a:pt x="195" y="46"/>
                  </a:lnTo>
                  <a:lnTo>
                    <a:pt x="191" y="38"/>
                  </a:lnTo>
                  <a:lnTo>
                    <a:pt x="186" y="28"/>
                  </a:lnTo>
                  <a:lnTo>
                    <a:pt x="182" y="19"/>
                  </a:lnTo>
                  <a:lnTo>
                    <a:pt x="178" y="10"/>
                  </a:lnTo>
                  <a:lnTo>
                    <a:pt x="174" y="0"/>
                  </a:lnTo>
                  <a:lnTo>
                    <a:pt x="91" y="176"/>
                  </a:lnTo>
                  <a:lnTo>
                    <a:pt x="95" y="166"/>
                  </a:lnTo>
                  <a:lnTo>
                    <a:pt x="100" y="158"/>
                  </a:lnTo>
                  <a:lnTo>
                    <a:pt x="104" y="148"/>
                  </a:lnTo>
                  <a:lnTo>
                    <a:pt x="108" y="140"/>
                  </a:lnTo>
                  <a:lnTo>
                    <a:pt x="112" y="130"/>
                  </a:lnTo>
                  <a:lnTo>
                    <a:pt x="117" y="120"/>
                  </a:lnTo>
                  <a:lnTo>
                    <a:pt x="121" y="112"/>
                  </a:lnTo>
                  <a:lnTo>
                    <a:pt x="125" y="102"/>
                  </a:lnTo>
                  <a:lnTo>
                    <a:pt x="130" y="93"/>
                  </a:lnTo>
                  <a:lnTo>
                    <a:pt x="134" y="84"/>
                  </a:lnTo>
                  <a:lnTo>
                    <a:pt x="138" y="74"/>
                  </a:lnTo>
                  <a:lnTo>
                    <a:pt x="142" y="65"/>
                  </a:lnTo>
                  <a:lnTo>
                    <a:pt x="147" y="56"/>
                  </a:lnTo>
                  <a:lnTo>
                    <a:pt x="151" y="46"/>
                  </a:lnTo>
                  <a:lnTo>
                    <a:pt x="155" y="38"/>
                  </a:lnTo>
                  <a:lnTo>
                    <a:pt x="160" y="28"/>
                  </a:lnTo>
                  <a:lnTo>
                    <a:pt x="164" y="19"/>
                  </a:lnTo>
                  <a:lnTo>
                    <a:pt x="168" y="10"/>
                  </a:lnTo>
                  <a:lnTo>
                    <a:pt x="174" y="0"/>
                  </a:lnTo>
                </a:path>
              </a:pathLst>
            </a:custGeom>
            <a:solidFill>
              <a:srgbClr val="FFFFFF"/>
            </a:solidFill>
            <a:ln w="254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29053" name="Freeform 29"/>
            <p:cNvSpPr>
              <a:spLocks/>
            </p:cNvSpPr>
            <p:nvPr/>
          </p:nvSpPr>
          <p:spPr bwMode="auto">
            <a:xfrm rot="2100000" flipH="1">
              <a:off x="4830" y="1956"/>
              <a:ext cx="52" cy="426"/>
            </a:xfrm>
            <a:custGeom>
              <a:avLst/>
              <a:gdLst>
                <a:gd name="T0" fmla="*/ 62 w 346"/>
                <a:gd name="T1" fmla="*/ 1268 h 1287"/>
                <a:gd name="T2" fmla="*/ 3 w 346"/>
                <a:gd name="T3" fmla="*/ 1240 h 1287"/>
                <a:gd name="T4" fmla="*/ 0 w 346"/>
                <a:gd name="T5" fmla="*/ 1213 h 1287"/>
                <a:gd name="T6" fmla="*/ 0 w 346"/>
                <a:gd name="T7" fmla="*/ 1185 h 1287"/>
                <a:gd name="T8" fmla="*/ 10 w 346"/>
                <a:gd name="T9" fmla="*/ 1157 h 1287"/>
                <a:gd name="T10" fmla="*/ 109 w 346"/>
                <a:gd name="T11" fmla="*/ 1129 h 1287"/>
                <a:gd name="T12" fmla="*/ 196 w 346"/>
                <a:gd name="T13" fmla="*/ 1102 h 1287"/>
                <a:gd name="T14" fmla="*/ 318 w 346"/>
                <a:gd name="T15" fmla="*/ 1074 h 1287"/>
                <a:gd name="T16" fmla="*/ 345 w 346"/>
                <a:gd name="T17" fmla="*/ 1046 h 1287"/>
                <a:gd name="T18" fmla="*/ 346 w 346"/>
                <a:gd name="T19" fmla="*/ 1018 h 1287"/>
                <a:gd name="T20" fmla="*/ 345 w 346"/>
                <a:gd name="T21" fmla="*/ 990 h 1287"/>
                <a:gd name="T22" fmla="*/ 318 w 346"/>
                <a:gd name="T23" fmla="*/ 962 h 1287"/>
                <a:gd name="T24" fmla="*/ 196 w 346"/>
                <a:gd name="T25" fmla="*/ 934 h 1287"/>
                <a:gd name="T26" fmla="*/ 109 w 346"/>
                <a:gd name="T27" fmla="*/ 907 h 1287"/>
                <a:gd name="T28" fmla="*/ 10 w 346"/>
                <a:gd name="T29" fmla="*/ 880 h 1287"/>
                <a:gd name="T30" fmla="*/ 0 w 346"/>
                <a:gd name="T31" fmla="*/ 852 h 1287"/>
                <a:gd name="T32" fmla="*/ 0 w 346"/>
                <a:gd name="T33" fmla="*/ 824 h 1287"/>
                <a:gd name="T34" fmla="*/ 3 w 346"/>
                <a:gd name="T35" fmla="*/ 796 h 1287"/>
                <a:gd name="T36" fmla="*/ 62 w 346"/>
                <a:gd name="T37" fmla="*/ 768 h 1287"/>
                <a:gd name="T38" fmla="*/ 169 w 346"/>
                <a:gd name="T39" fmla="*/ 741 h 1287"/>
                <a:gd name="T40" fmla="*/ 284 w 346"/>
                <a:gd name="T41" fmla="*/ 713 h 1287"/>
                <a:gd name="T42" fmla="*/ 343 w 346"/>
                <a:gd name="T43" fmla="*/ 685 h 1287"/>
                <a:gd name="T44" fmla="*/ 346 w 346"/>
                <a:gd name="T45" fmla="*/ 657 h 1287"/>
                <a:gd name="T46" fmla="*/ 346 w 346"/>
                <a:gd name="T47" fmla="*/ 629 h 1287"/>
                <a:gd name="T48" fmla="*/ 336 w 346"/>
                <a:gd name="T49" fmla="*/ 601 h 1287"/>
                <a:gd name="T50" fmla="*/ 237 w 346"/>
                <a:gd name="T51" fmla="*/ 575 h 1287"/>
                <a:gd name="T52" fmla="*/ 150 w 346"/>
                <a:gd name="T53" fmla="*/ 547 h 1287"/>
                <a:gd name="T54" fmla="*/ 28 w 346"/>
                <a:gd name="T55" fmla="*/ 519 h 1287"/>
                <a:gd name="T56" fmla="*/ 1 w 346"/>
                <a:gd name="T57" fmla="*/ 491 h 1287"/>
                <a:gd name="T58" fmla="*/ 0 w 346"/>
                <a:gd name="T59" fmla="*/ 463 h 1287"/>
                <a:gd name="T60" fmla="*/ 1 w 346"/>
                <a:gd name="T61" fmla="*/ 435 h 1287"/>
                <a:gd name="T62" fmla="*/ 28 w 346"/>
                <a:gd name="T63" fmla="*/ 407 h 1287"/>
                <a:gd name="T64" fmla="*/ 150 w 346"/>
                <a:gd name="T65" fmla="*/ 380 h 1287"/>
                <a:gd name="T66" fmla="*/ 174 w 346"/>
                <a:gd name="T67" fmla="*/ 352 h 1287"/>
                <a:gd name="T68" fmla="*/ 174 w 346"/>
                <a:gd name="T69" fmla="*/ 324 h 1287"/>
                <a:gd name="T70" fmla="*/ 174 w 346"/>
                <a:gd name="T71" fmla="*/ 296 h 1287"/>
                <a:gd name="T72" fmla="*/ 174 w 346"/>
                <a:gd name="T73" fmla="*/ 268 h 1287"/>
                <a:gd name="T74" fmla="*/ 174 w 346"/>
                <a:gd name="T75" fmla="*/ 241 h 1287"/>
                <a:gd name="T76" fmla="*/ 174 w 346"/>
                <a:gd name="T77" fmla="*/ 214 h 1287"/>
                <a:gd name="T78" fmla="*/ 174 w 346"/>
                <a:gd name="T79" fmla="*/ 186 h 1287"/>
                <a:gd name="T80" fmla="*/ 174 w 346"/>
                <a:gd name="T81" fmla="*/ 158 h 1287"/>
                <a:gd name="T82" fmla="*/ 174 w 346"/>
                <a:gd name="T83" fmla="*/ 130 h 1287"/>
                <a:gd name="T84" fmla="*/ 174 w 346"/>
                <a:gd name="T85" fmla="*/ 102 h 1287"/>
                <a:gd name="T86" fmla="*/ 174 w 346"/>
                <a:gd name="T87" fmla="*/ 74 h 1287"/>
                <a:gd name="T88" fmla="*/ 174 w 346"/>
                <a:gd name="T89" fmla="*/ 46 h 1287"/>
                <a:gd name="T90" fmla="*/ 174 w 346"/>
                <a:gd name="T91" fmla="*/ 19 h 1287"/>
                <a:gd name="T92" fmla="*/ 255 w 346"/>
                <a:gd name="T93" fmla="*/ 176 h 1287"/>
                <a:gd name="T94" fmla="*/ 242 w 346"/>
                <a:gd name="T95" fmla="*/ 148 h 1287"/>
                <a:gd name="T96" fmla="*/ 229 w 346"/>
                <a:gd name="T97" fmla="*/ 120 h 1287"/>
                <a:gd name="T98" fmla="*/ 216 w 346"/>
                <a:gd name="T99" fmla="*/ 93 h 1287"/>
                <a:gd name="T100" fmla="*/ 204 w 346"/>
                <a:gd name="T101" fmla="*/ 65 h 1287"/>
                <a:gd name="T102" fmla="*/ 191 w 346"/>
                <a:gd name="T103" fmla="*/ 38 h 1287"/>
                <a:gd name="T104" fmla="*/ 178 w 346"/>
                <a:gd name="T105" fmla="*/ 10 h 1287"/>
                <a:gd name="T106" fmla="*/ 95 w 346"/>
                <a:gd name="T107" fmla="*/ 166 h 1287"/>
                <a:gd name="T108" fmla="*/ 108 w 346"/>
                <a:gd name="T109" fmla="*/ 140 h 1287"/>
                <a:gd name="T110" fmla="*/ 121 w 346"/>
                <a:gd name="T111" fmla="*/ 112 h 1287"/>
                <a:gd name="T112" fmla="*/ 134 w 346"/>
                <a:gd name="T113" fmla="*/ 84 h 1287"/>
                <a:gd name="T114" fmla="*/ 147 w 346"/>
                <a:gd name="T115" fmla="*/ 56 h 1287"/>
                <a:gd name="T116" fmla="*/ 160 w 346"/>
                <a:gd name="T117" fmla="*/ 28 h 1287"/>
                <a:gd name="T118" fmla="*/ 174 w 346"/>
                <a:gd name="T119" fmla="*/ 0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6" h="1287">
                  <a:moveTo>
                    <a:pt x="150" y="1287"/>
                  </a:moveTo>
                  <a:lnTo>
                    <a:pt x="109" y="1277"/>
                  </a:lnTo>
                  <a:lnTo>
                    <a:pt x="62" y="1268"/>
                  </a:lnTo>
                  <a:lnTo>
                    <a:pt x="28" y="1259"/>
                  </a:lnTo>
                  <a:lnTo>
                    <a:pt x="10" y="1249"/>
                  </a:lnTo>
                  <a:lnTo>
                    <a:pt x="3" y="1240"/>
                  </a:lnTo>
                  <a:lnTo>
                    <a:pt x="1" y="1231"/>
                  </a:lnTo>
                  <a:lnTo>
                    <a:pt x="0" y="1222"/>
                  </a:lnTo>
                  <a:lnTo>
                    <a:pt x="0" y="1213"/>
                  </a:lnTo>
                  <a:lnTo>
                    <a:pt x="0" y="1203"/>
                  </a:lnTo>
                  <a:lnTo>
                    <a:pt x="0" y="1194"/>
                  </a:lnTo>
                  <a:lnTo>
                    <a:pt x="0" y="1185"/>
                  </a:lnTo>
                  <a:lnTo>
                    <a:pt x="1" y="1175"/>
                  </a:lnTo>
                  <a:lnTo>
                    <a:pt x="3" y="1166"/>
                  </a:lnTo>
                  <a:lnTo>
                    <a:pt x="10" y="1157"/>
                  </a:lnTo>
                  <a:lnTo>
                    <a:pt x="28" y="1148"/>
                  </a:lnTo>
                  <a:lnTo>
                    <a:pt x="62" y="1138"/>
                  </a:lnTo>
                  <a:lnTo>
                    <a:pt x="109" y="1129"/>
                  </a:lnTo>
                  <a:lnTo>
                    <a:pt x="150" y="1120"/>
                  </a:lnTo>
                  <a:lnTo>
                    <a:pt x="169" y="1111"/>
                  </a:lnTo>
                  <a:lnTo>
                    <a:pt x="196" y="1102"/>
                  </a:lnTo>
                  <a:lnTo>
                    <a:pt x="237" y="1092"/>
                  </a:lnTo>
                  <a:lnTo>
                    <a:pt x="284" y="1083"/>
                  </a:lnTo>
                  <a:lnTo>
                    <a:pt x="318" y="1074"/>
                  </a:lnTo>
                  <a:lnTo>
                    <a:pt x="336" y="1064"/>
                  </a:lnTo>
                  <a:lnTo>
                    <a:pt x="343" y="1056"/>
                  </a:lnTo>
                  <a:lnTo>
                    <a:pt x="345" y="1046"/>
                  </a:lnTo>
                  <a:lnTo>
                    <a:pt x="346" y="1036"/>
                  </a:lnTo>
                  <a:lnTo>
                    <a:pt x="346" y="1028"/>
                  </a:lnTo>
                  <a:lnTo>
                    <a:pt x="346" y="1018"/>
                  </a:lnTo>
                  <a:lnTo>
                    <a:pt x="346" y="1008"/>
                  </a:lnTo>
                  <a:lnTo>
                    <a:pt x="346" y="1000"/>
                  </a:lnTo>
                  <a:lnTo>
                    <a:pt x="345" y="990"/>
                  </a:lnTo>
                  <a:lnTo>
                    <a:pt x="343" y="982"/>
                  </a:lnTo>
                  <a:lnTo>
                    <a:pt x="336" y="972"/>
                  </a:lnTo>
                  <a:lnTo>
                    <a:pt x="318" y="962"/>
                  </a:lnTo>
                  <a:lnTo>
                    <a:pt x="284" y="954"/>
                  </a:lnTo>
                  <a:lnTo>
                    <a:pt x="237" y="944"/>
                  </a:lnTo>
                  <a:lnTo>
                    <a:pt x="196" y="934"/>
                  </a:lnTo>
                  <a:lnTo>
                    <a:pt x="177" y="926"/>
                  </a:lnTo>
                  <a:lnTo>
                    <a:pt x="150" y="916"/>
                  </a:lnTo>
                  <a:lnTo>
                    <a:pt x="109" y="907"/>
                  </a:lnTo>
                  <a:lnTo>
                    <a:pt x="62" y="898"/>
                  </a:lnTo>
                  <a:lnTo>
                    <a:pt x="28" y="888"/>
                  </a:lnTo>
                  <a:lnTo>
                    <a:pt x="10" y="880"/>
                  </a:lnTo>
                  <a:lnTo>
                    <a:pt x="3" y="870"/>
                  </a:lnTo>
                  <a:lnTo>
                    <a:pt x="1" y="861"/>
                  </a:lnTo>
                  <a:lnTo>
                    <a:pt x="0" y="852"/>
                  </a:lnTo>
                  <a:lnTo>
                    <a:pt x="0" y="842"/>
                  </a:lnTo>
                  <a:lnTo>
                    <a:pt x="0" y="833"/>
                  </a:lnTo>
                  <a:lnTo>
                    <a:pt x="0" y="824"/>
                  </a:lnTo>
                  <a:lnTo>
                    <a:pt x="0" y="815"/>
                  </a:lnTo>
                  <a:lnTo>
                    <a:pt x="1" y="805"/>
                  </a:lnTo>
                  <a:lnTo>
                    <a:pt x="3" y="796"/>
                  </a:lnTo>
                  <a:lnTo>
                    <a:pt x="10" y="787"/>
                  </a:lnTo>
                  <a:lnTo>
                    <a:pt x="28" y="778"/>
                  </a:lnTo>
                  <a:lnTo>
                    <a:pt x="62" y="768"/>
                  </a:lnTo>
                  <a:lnTo>
                    <a:pt x="109" y="759"/>
                  </a:lnTo>
                  <a:lnTo>
                    <a:pt x="150" y="750"/>
                  </a:lnTo>
                  <a:lnTo>
                    <a:pt x="169" y="741"/>
                  </a:lnTo>
                  <a:lnTo>
                    <a:pt x="196" y="731"/>
                  </a:lnTo>
                  <a:lnTo>
                    <a:pt x="237" y="722"/>
                  </a:lnTo>
                  <a:lnTo>
                    <a:pt x="284" y="713"/>
                  </a:lnTo>
                  <a:lnTo>
                    <a:pt x="318" y="703"/>
                  </a:lnTo>
                  <a:lnTo>
                    <a:pt x="336" y="695"/>
                  </a:lnTo>
                  <a:lnTo>
                    <a:pt x="343" y="685"/>
                  </a:lnTo>
                  <a:lnTo>
                    <a:pt x="345" y="676"/>
                  </a:lnTo>
                  <a:lnTo>
                    <a:pt x="346" y="667"/>
                  </a:lnTo>
                  <a:lnTo>
                    <a:pt x="346" y="657"/>
                  </a:lnTo>
                  <a:lnTo>
                    <a:pt x="346" y="648"/>
                  </a:lnTo>
                  <a:lnTo>
                    <a:pt x="346" y="639"/>
                  </a:lnTo>
                  <a:lnTo>
                    <a:pt x="346" y="629"/>
                  </a:lnTo>
                  <a:lnTo>
                    <a:pt x="345" y="621"/>
                  </a:lnTo>
                  <a:lnTo>
                    <a:pt x="343" y="611"/>
                  </a:lnTo>
                  <a:lnTo>
                    <a:pt x="336" y="601"/>
                  </a:lnTo>
                  <a:lnTo>
                    <a:pt x="318" y="593"/>
                  </a:lnTo>
                  <a:lnTo>
                    <a:pt x="284" y="583"/>
                  </a:lnTo>
                  <a:lnTo>
                    <a:pt x="237" y="575"/>
                  </a:lnTo>
                  <a:lnTo>
                    <a:pt x="196" y="565"/>
                  </a:lnTo>
                  <a:lnTo>
                    <a:pt x="177" y="555"/>
                  </a:lnTo>
                  <a:lnTo>
                    <a:pt x="150" y="547"/>
                  </a:lnTo>
                  <a:lnTo>
                    <a:pt x="109" y="537"/>
                  </a:lnTo>
                  <a:lnTo>
                    <a:pt x="62" y="527"/>
                  </a:lnTo>
                  <a:lnTo>
                    <a:pt x="28" y="519"/>
                  </a:lnTo>
                  <a:lnTo>
                    <a:pt x="10" y="509"/>
                  </a:lnTo>
                  <a:lnTo>
                    <a:pt x="3" y="500"/>
                  </a:lnTo>
                  <a:lnTo>
                    <a:pt x="1" y="491"/>
                  </a:lnTo>
                  <a:lnTo>
                    <a:pt x="0" y="481"/>
                  </a:lnTo>
                  <a:lnTo>
                    <a:pt x="0" y="473"/>
                  </a:lnTo>
                  <a:lnTo>
                    <a:pt x="0" y="463"/>
                  </a:lnTo>
                  <a:lnTo>
                    <a:pt x="0" y="454"/>
                  </a:lnTo>
                  <a:lnTo>
                    <a:pt x="0" y="445"/>
                  </a:lnTo>
                  <a:lnTo>
                    <a:pt x="1" y="435"/>
                  </a:lnTo>
                  <a:lnTo>
                    <a:pt x="3" y="426"/>
                  </a:lnTo>
                  <a:lnTo>
                    <a:pt x="10" y="417"/>
                  </a:lnTo>
                  <a:lnTo>
                    <a:pt x="28" y="407"/>
                  </a:lnTo>
                  <a:lnTo>
                    <a:pt x="62" y="398"/>
                  </a:lnTo>
                  <a:lnTo>
                    <a:pt x="109" y="389"/>
                  </a:lnTo>
                  <a:lnTo>
                    <a:pt x="150" y="380"/>
                  </a:lnTo>
                  <a:lnTo>
                    <a:pt x="169" y="371"/>
                  </a:lnTo>
                  <a:lnTo>
                    <a:pt x="174" y="361"/>
                  </a:lnTo>
                  <a:lnTo>
                    <a:pt x="174" y="352"/>
                  </a:lnTo>
                  <a:lnTo>
                    <a:pt x="174" y="343"/>
                  </a:lnTo>
                  <a:lnTo>
                    <a:pt x="174" y="334"/>
                  </a:lnTo>
                  <a:lnTo>
                    <a:pt x="174" y="324"/>
                  </a:lnTo>
                  <a:lnTo>
                    <a:pt x="174" y="315"/>
                  </a:lnTo>
                  <a:lnTo>
                    <a:pt x="174" y="306"/>
                  </a:lnTo>
                  <a:lnTo>
                    <a:pt x="174" y="296"/>
                  </a:lnTo>
                  <a:lnTo>
                    <a:pt x="174" y="287"/>
                  </a:lnTo>
                  <a:lnTo>
                    <a:pt x="174" y="278"/>
                  </a:lnTo>
                  <a:lnTo>
                    <a:pt x="174" y="268"/>
                  </a:lnTo>
                  <a:lnTo>
                    <a:pt x="174" y="260"/>
                  </a:lnTo>
                  <a:lnTo>
                    <a:pt x="174" y="250"/>
                  </a:lnTo>
                  <a:lnTo>
                    <a:pt x="174" y="241"/>
                  </a:lnTo>
                  <a:lnTo>
                    <a:pt x="174" y="232"/>
                  </a:lnTo>
                  <a:lnTo>
                    <a:pt x="174" y="222"/>
                  </a:lnTo>
                  <a:lnTo>
                    <a:pt x="174" y="214"/>
                  </a:lnTo>
                  <a:lnTo>
                    <a:pt x="174" y="204"/>
                  </a:lnTo>
                  <a:lnTo>
                    <a:pt x="174" y="194"/>
                  </a:lnTo>
                  <a:lnTo>
                    <a:pt x="174" y="186"/>
                  </a:lnTo>
                  <a:lnTo>
                    <a:pt x="174" y="176"/>
                  </a:lnTo>
                  <a:lnTo>
                    <a:pt x="174" y="166"/>
                  </a:lnTo>
                  <a:lnTo>
                    <a:pt x="174" y="158"/>
                  </a:lnTo>
                  <a:lnTo>
                    <a:pt x="174" y="148"/>
                  </a:lnTo>
                  <a:lnTo>
                    <a:pt x="174" y="140"/>
                  </a:lnTo>
                  <a:lnTo>
                    <a:pt x="174" y="130"/>
                  </a:lnTo>
                  <a:lnTo>
                    <a:pt x="174" y="120"/>
                  </a:lnTo>
                  <a:lnTo>
                    <a:pt x="174" y="112"/>
                  </a:lnTo>
                  <a:lnTo>
                    <a:pt x="174" y="102"/>
                  </a:lnTo>
                  <a:lnTo>
                    <a:pt x="174" y="93"/>
                  </a:lnTo>
                  <a:lnTo>
                    <a:pt x="174" y="84"/>
                  </a:lnTo>
                  <a:lnTo>
                    <a:pt x="174" y="74"/>
                  </a:lnTo>
                  <a:lnTo>
                    <a:pt x="174" y="65"/>
                  </a:lnTo>
                  <a:lnTo>
                    <a:pt x="174" y="56"/>
                  </a:lnTo>
                  <a:lnTo>
                    <a:pt x="174" y="46"/>
                  </a:lnTo>
                  <a:lnTo>
                    <a:pt x="174" y="38"/>
                  </a:lnTo>
                  <a:lnTo>
                    <a:pt x="174" y="28"/>
                  </a:lnTo>
                  <a:lnTo>
                    <a:pt x="174" y="19"/>
                  </a:lnTo>
                  <a:lnTo>
                    <a:pt x="174" y="10"/>
                  </a:lnTo>
                  <a:lnTo>
                    <a:pt x="174" y="0"/>
                  </a:lnTo>
                  <a:lnTo>
                    <a:pt x="255" y="176"/>
                  </a:lnTo>
                  <a:lnTo>
                    <a:pt x="251" y="166"/>
                  </a:lnTo>
                  <a:lnTo>
                    <a:pt x="246" y="158"/>
                  </a:lnTo>
                  <a:lnTo>
                    <a:pt x="242" y="148"/>
                  </a:lnTo>
                  <a:lnTo>
                    <a:pt x="238" y="140"/>
                  </a:lnTo>
                  <a:lnTo>
                    <a:pt x="234" y="130"/>
                  </a:lnTo>
                  <a:lnTo>
                    <a:pt x="229" y="120"/>
                  </a:lnTo>
                  <a:lnTo>
                    <a:pt x="225" y="112"/>
                  </a:lnTo>
                  <a:lnTo>
                    <a:pt x="221" y="102"/>
                  </a:lnTo>
                  <a:lnTo>
                    <a:pt x="216" y="93"/>
                  </a:lnTo>
                  <a:lnTo>
                    <a:pt x="212" y="84"/>
                  </a:lnTo>
                  <a:lnTo>
                    <a:pt x="208" y="74"/>
                  </a:lnTo>
                  <a:lnTo>
                    <a:pt x="204" y="65"/>
                  </a:lnTo>
                  <a:lnTo>
                    <a:pt x="199" y="56"/>
                  </a:lnTo>
                  <a:lnTo>
                    <a:pt x="195" y="46"/>
                  </a:lnTo>
                  <a:lnTo>
                    <a:pt x="191" y="38"/>
                  </a:lnTo>
                  <a:lnTo>
                    <a:pt x="186" y="28"/>
                  </a:lnTo>
                  <a:lnTo>
                    <a:pt x="182" y="19"/>
                  </a:lnTo>
                  <a:lnTo>
                    <a:pt x="178" y="10"/>
                  </a:lnTo>
                  <a:lnTo>
                    <a:pt x="174" y="0"/>
                  </a:lnTo>
                  <a:lnTo>
                    <a:pt x="91" y="176"/>
                  </a:lnTo>
                  <a:lnTo>
                    <a:pt x="95" y="166"/>
                  </a:lnTo>
                  <a:lnTo>
                    <a:pt x="100" y="158"/>
                  </a:lnTo>
                  <a:lnTo>
                    <a:pt x="104" y="148"/>
                  </a:lnTo>
                  <a:lnTo>
                    <a:pt x="108" y="140"/>
                  </a:lnTo>
                  <a:lnTo>
                    <a:pt x="112" y="130"/>
                  </a:lnTo>
                  <a:lnTo>
                    <a:pt x="117" y="120"/>
                  </a:lnTo>
                  <a:lnTo>
                    <a:pt x="121" y="112"/>
                  </a:lnTo>
                  <a:lnTo>
                    <a:pt x="125" y="102"/>
                  </a:lnTo>
                  <a:lnTo>
                    <a:pt x="130" y="93"/>
                  </a:lnTo>
                  <a:lnTo>
                    <a:pt x="134" y="84"/>
                  </a:lnTo>
                  <a:lnTo>
                    <a:pt x="138" y="74"/>
                  </a:lnTo>
                  <a:lnTo>
                    <a:pt x="142" y="65"/>
                  </a:lnTo>
                  <a:lnTo>
                    <a:pt x="147" y="56"/>
                  </a:lnTo>
                  <a:lnTo>
                    <a:pt x="151" y="46"/>
                  </a:lnTo>
                  <a:lnTo>
                    <a:pt x="155" y="38"/>
                  </a:lnTo>
                  <a:lnTo>
                    <a:pt x="160" y="28"/>
                  </a:lnTo>
                  <a:lnTo>
                    <a:pt x="164" y="19"/>
                  </a:lnTo>
                  <a:lnTo>
                    <a:pt x="168" y="10"/>
                  </a:lnTo>
                  <a:lnTo>
                    <a:pt x="174" y="0"/>
                  </a:lnTo>
                </a:path>
              </a:pathLst>
            </a:custGeom>
            <a:solidFill>
              <a:srgbClr val="FFFFFF"/>
            </a:solidFill>
            <a:ln w="254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29054" name="Line 30"/>
            <p:cNvSpPr>
              <a:spLocks noChangeShapeType="1"/>
            </p:cNvSpPr>
            <p:nvPr/>
          </p:nvSpPr>
          <p:spPr bwMode="auto">
            <a:xfrm>
              <a:off x="3690" y="1764"/>
              <a:ext cx="0" cy="259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055" name="Line 31"/>
            <p:cNvSpPr>
              <a:spLocks noChangeShapeType="1"/>
            </p:cNvSpPr>
            <p:nvPr/>
          </p:nvSpPr>
          <p:spPr bwMode="auto">
            <a:xfrm>
              <a:off x="4188" y="2028"/>
              <a:ext cx="0" cy="259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056" name="Line 32"/>
            <p:cNvSpPr>
              <a:spLocks noChangeShapeType="1"/>
            </p:cNvSpPr>
            <p:nvPr/>
          </p:nvSpPr>
          <p:spPr bwMode="auto">
            <a:xfrm>
              <a:off x="4698" y="2292"/>
              <a:ext cx="0" cy="259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29057" name="Group 33"/>
          <p:cNvGrpSpPr>
            <a:grpSpLocks/>
          </p:cNvGrpSpPr>
          <p:nvPr/>
        </p:nvGrpSpPr>
        <p:grpSpPr bwMode="auto">
          <a:xfrm>
            <a:off x="676275" y="3609975"/>
            <a:ext cx="5572125" cy="2000250"/>
            <a:chOff x="522" y="2316"/>
            <a:chExt cx="3510" cy="1260"/>
          </a:xfrm>
        </p:grpSpPr>
        <p:sp>
          <p:nvSpPr>
            <p:cNvPr id="6529058" name="Rectangle 34"/>
            <p:cNvSpPr>
              <a:spLocks noChangeArrowheads="1"/>
            </p:cNvSpPr>
            <p:nvPr/>
          </p:nvSpPr>
          <p:spPr bwMode="auto">
            <a:xfrm>
              <a:off x="802" y="2483"/>
              <a:ext cx="223" cy="615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529059" name="Rectangle 35"/>
            <p:cNvSpPr>
              <a:spLocks noChangeArrowheads="1"/>
            </p:cNvSpPr>
            <p:nvPr/>
          </p:nvSpPr>
          <p:spPr bwMode="auto">
            <a:xfrm>
              <a:off x="1585" y="2709"/>
              <a:ext cx="223" cy="615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529060" name="Rectangle 36"/>
            <p:cNvSpPr>
              <a:spLocks noChangeArrowheads="1"/>
            </p:cNvSpPr>
            <p:nvPr/>
          </p:nvSpPr>
          <p:spPr bwMode="auto">
            <a:xfrm>
              <a:off x="2368" y="2961"/>
              <a:ext cx="224" cy="615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6529061" name="Group 37"/>
            <p:cNvGrpSpPr>
              <a:grpSpLocks/>
            </p:cNvGrpSpPr>
            <p:nvPr/>
          </p:nvGrpSpPr>
          <p:grpSpPr bwMode="auto">
            <a:xfrm>
              <a:off x="522" y="2472"/>
              <a:ext cx="280" cy="179"/>
              <a:chOff x="2208" y="1710"/>
              <a:chExt cx="240" cy="154"/>
            </a:xfrm>
          </p:grpSpPr>
          <p:sp>
            <p:nvSpPr>
              <p:cNvPr id="6529062" name="Line 38"/>
              <p:cNvSpPr>
                <a:spLocks noChangeShapeType="1"/>
              </p:cNvSpPr>
              <p:nvPr/>
            </p:nvSpPr>
            <p:spPr bwMode="auto">
              <a:xfrm>
                <a:off x="2208" y="1860"/>
                <a:ext cx="240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9063" name="Text Box 39"/>
              <p:cNvSpPr txBox="1">
                <a:spLocks noChangeArrowheads="1"/>
              </p:cNvSpPr>
              <p:nvPr/>
            </p:nvSpPr>
            <p:spPr bwMode="auto">
              <a:xfrm>
                <a:off x="2232" y="1710"/>
                <a:ext cx="165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r>
                  <a:rPr lang="en-US" altLang="ja-JP" sz="1200" i="1">
                    <a:solidFill>
                      <a:srgbClr val="0000FF"/>
                    </a:solidFill>
                    <a:ea typeface="Batang" pitchFamily="18" charset="-127"/>
                  </a:rPr>
                  <a:t>n</a:t>
                </a:r>
                <a:endParaRPr lang="en-US"/>
              </a:p>
            </p:txBody>
          </p:sp>
        </p:grpSp>
        <p:grpSp>
          <p:nvGrpSpPr>
            <p:cNvPr id="6529064" name="Group 40"/>
            <p:cNvGrpSpPr>
              <a:grpSpLocks/>
            </p:cNvGrpSpPr>
            <p:nvPr/>
          </p:nvGrpSpPr>
          <p:grpSpPr bwMode="auto">
            <a:xfrm>
              <a:off x="1025" y="2719"/>
              <a:ext cx="567" cy="293"/>
              <a:chOff x="2304" y="2868"/>
              <a:chExt cx="486" cy="252"/>
            </a:xfrm>
          </p:grpSpPr>
          <p:grpSp>
            <p:nvGrpSpPr>
              <p:cNvPr id="6529065" name="Group 41"/>
              <p:cNvGrpSpPr>
                <a:grpSpLocks/>
              </p:cNvGrpSpPr>
              <p:nvPr/>
            </p:nvGrpSpPr>
            <p:grpSpPr bwMode="auto">
              <a:xfrm>
                <a:off x="2550" y="2874"/>
                <a:ext cx="240" cy="154"/>
                <a:chOff x="2208" y="1710"/>
                <a:chExt cx="240" cy="154"/>
              </a:xfrm>
            </p:grpSpPr>
            <p:sp>
              <p:nvSpPr>
                <p:cNvPr id="6529066" name="Line 42"/>
                <p:cNvSpPr>
                  <a:spLocks noChangeShapeType="1"/>
                </p:cNvSpPr>
                <p:nvPr/>
              </p:nvSpPr>
              <p:spPr bwMode="auto">
                <a:xfrm>
                  <a:off x="2208" y="1860"/>
                  <a:ext cx="240" cy="0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29067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232" y="1710"/>
                  <a:ext cx="165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/>
                  <a:r>
                    <a:rPr lang="en-US" altLang="ja-JP" sz="1200" i="1">
                      <a:solidFill>
                        <a:srgbClr val="0000FF"/>
                      </a:solidFill>
                      <a:ea typeface="Batang" pitchFamily="18" charset="-127"/>
                    </a:rPr>
                    <a:t>n</a:t>
                  </a:r>
                  <a:endParaRPr lang="en-US"/>
                </a:p>
              </p:txBody>
            </p:sp>
          </p:grpSp>
          <p:grpSp>
            <p:nvGrpSpPr>
              <p:cNvPr id="6529068" name="Group 44"/>
              <p:cNvGrpSpPr>
                <a:grpSpLocks/>
              </p:cNvGrpSpPr>
              <p:nvPr/>
            </p:nvGrpSpPr>
            <p:grpSpPr bwMode="auto">
              <a:xfrm>
                <a:off x="2304" y="2868"/>
                <a:ext cx="244" cy="156"/>
                <a:chOff x="2784" y="840"/>
                <a:chExt cx="244" cy="156"/>
              </a:xfrm>
            </p:grpSpPr>
            <p:sp>
              <p:nvSpPr>
                <p:cNvPr id="6529069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2784" y="996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29070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2868" y="840"/>
                  <a:ext cx="160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/>
                  <a:r>
                    <a:rPr lang="en-US" altLang="ja-JP" sz="1200" b="0" i="1">
                      <a:solidFill>
                        <a:srgbClr val="FF0000"/>
                      </a:solidFill>
                      <a:ea typeface="Batang" pitchFamily="18" charset="-127"/>
                    </a:rPr>
                    <a:t>p</a:t>
                  </a:r>
                  <a:endParaRPr lang="en-US"/>
                </a:p>
              </p:txBody>
            </p:sp>
          </p:grpSp>
          <p:sp>
            <p:nvSpPr>
              <p:cNvPr id="6529071" name="Line 47"/>
              <p:cNvSpPr>
                <a:spLocks noChangeShapeType="1"/>
              </p:cNvSpPr>
              <p:nvPr/>
            </p:nvSpPr>
            <p:spPr bwMode="auto">
              <a:xfrm>
                <a:off x="2556" y="292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29072" name="Group 48"/>
            <p:cNvGrpSpPr>
              <a:grpSpLocks/>
            </p:cNvGrpSpPr>
            <p:nvPr/>
          </p:nvGrpSpPr>
          <p:grpSpPr bwMode="auto">
            <a:xfrm>
              <a:off x="1808" y="2974"/>
              <a:ext cx="567" cy="293"/>
              <a:chOff x="1766" y="3190"/>
              <a:chExt cx="567" cy="293"/>
            </a:xfrm>
          </p:grpSpPr>
          <p:grpSp>
            <p:nvGrpSpPr>
              <p:cNvPr id="6529073" name="Group 49"/>
              <p:cNvGrpSpPr>
                <a:grpSpLocks/>
              </p:cNvGrpSpPr>
              <p:nvPr/>
            </p:nvGrpSpPr>
            <p:grpSpPr bwMode="auto">
              <a:xfrm>
                <a:off x="2053" y="3197"/>
                <a:ext cx="280" cy="179"/>
                <a:chOff x="2208" y="1710"/>
                <a:chExt cx="240" cy="154"/>
              </a:xfrm>
            </p:grpSpPr>
            <p:sp>
              <p:nvSpPr>
                <p:cNvPr id="6529074" name="Line 50"/>
                <p:cNvSpPr>
                  <a:spLocks noChangeShapeType="1"/>
                </p:cNvSpPr>
                <p:nvPr/>
              </p:nvSpPr>
              <p:spPr bwMode="auto">
                <a:xfrm>
                  <a:off x="2208" y="1860"/>
                  <a:ext cx="240" cy="0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29075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2232" y="1710"/>
                  <a:ext cx="165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/>
                  <a:r>
                    <a:rPr lang="en-US" altLang="ja-JP" sz="1200" i="1">
                      <a:solidFill>
                        <a:srgbClr val="0000FF"/>
                      </a:solidFill>
                      <a:ea typeface="Batang" pitchFamily="18" charset="-127"/>
                    </a:rPr>
                    <a:t>n</a:t>
                  </a:r>
                  <a:endParaRPr lang="en-US"/>
                </a:p>
              </p:txBody>
            </p:sp>
          </p:grpSp>
          <p:grpSp>
            <p:nvGrpSpPr>
              <p:cNvPr id="6529076" name="Group 52"/>
              <p:cNvGrpSpPr>
                <a:grpSpLocks/>
              </p:cNvGrpSpPr>
              <p:nvPr/>
            </p:nvGrpSpPr>
            <p:grpSpPr bwMode="auto">
              <a:xfrm>
                <a:off x="1766" y="3190"/>
                <a:ext cx="285" cy="181"/>
                <a:chOff x="2784" y="840"/>
                <a:chExt cx="244" cy="156"/>
              </a:xfrm>
            </p:grpSpPr>
            <p:sp>
              <p:nvSpPr>
                <p:cNvPr id="6529077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2784" y="996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29078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2868" y="840"/>
                  <a:ext cx="160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/>
                  <a:r>
                    <a:rPr lang="en-US" altLang="ja-JP" sz="1200" b="0" i="1">
                      <a:solidFill>
                        <a:srgbClr val="FF0000"/>
                      </a:solidFill>
                      <a:ea typeface="Batang" pitchFamily="18" charset="-127"/>
                    </a:rPr>
                    <a:t>p</a:t>
                  </a:r>
                  <a:endParaRPr lang="en-US"/>
                </a:p>
              </p:txBody>
            </p:sp>
          </p:grpSp>
          <p:sp>
            <p:nvSpPr>
              <p:cNvPr id="6529079" name="Line 55"/>
              <p:cNvSpPr>
                <a:spLocks noChangeShapeType="1"/>
              </p:cNvSpPr>
              <p:nvPr/>
            </p:nvSpPr>
            <p:spPr bwMode="auto">
              <a:xfrm>
                <a:off x="2060" y="3260"/>
                <a:ext cx="0" cy="223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29080" name="Text Box 56"/>
            <p:cNvSpPr txBox="1">
              <a:spLocks noChangeArrowheads="1"/>
            </p:cNvSpPr>
            <p:nvPr/>
          </p:nvSpPr>
          <p:spPr bwMode="auto">
            <a:xfrm>
              <a:off x="2778" y="2730"/>
              <a:ext cx="1254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ja-JP" sz="1600" b="0">
                  <a:solidFill>
                    <a:srgbClr val="000000"/>
                  </a:solidFill>
                  <a:ea typeface="Batang" pitchFamily="18" charset="-127"/>
                </a:rPr>
                <a:t>(3) Interband Cascade Laser</a:t>
              </a:r>
              <a:endParaRPr lang="en-US" sz="1600"/>
            </a:p>
          </p:txBody>
        </p:sp>
        <p:sp>
          <p:nvSpPr>
            <p:cNvPr id="6529081" name="Line 57"/>
            <p:cNvSpPr>
              <a:spLocks noChangeShapeType="1"/>
            </p:cNvSpPr>
            <p:nvPr/>
          </p:nvSpPr>
          <p:spPr bwMode="auto">
            <a:xfrm flipH="1">
              <a:off x="818" y="2646"/>
              <a:ext cx="207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082" name="Line 58"/>
            <p:cNvSpPr>
              <a:spLocks noChangeShapeType="1"/>
            </p:cNvSpPr>
            <p:nvPr/>
          </p:nvSpPr>
          <p:spPr bwMode="auto">
            <a:xfrm flipH="1">
              <a:off x="1586" y="2897"/>
              <a:ext cx="207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083" name="Line 59"/>
            <p:cNvSpPr>
              <a:spLocks noChangeShapeType="1"/>
            </p:cNvSpPr>
            <p:nvPr/>
          </p:nvSpPr>
          <p:spPr bwMode="auto">
            <a:xfrm flipH="1">
              <a:off x="2372" y="3155"/>
              <a:ext cx="207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084" name="Freeform 60"/>
            <p:cNvSpPr>
              <a:spLocks/>
            </p:cNvSpPr>
            <p:nvPr/>
          </p:nvSpPr>
          <p:spPr bwMode="auto">
            <a:xfrm rot="2100000" flipH="1">
              <a:off x="1058" y="2316"/>
              <a:ext cx="52" cy="426"/>
            </a:xfrm>
            <a:custGeom>
              <a:avLst/>
              <a:gdLst>
                <a:gd name="T0" fmla="*/ 62 w 346"/>
                <a:gd name="T1" fmla="*/ 1268 h 1287"/>
                <a:gd name="T2" fmla="*/ 3 w 346"/>
                <a:gd name="T3" fmla="*/ 1240 h 1287"/>
                <a:gd name="T4" fmla="*/ 0 w 346"/>
                <a:gd name="T5" fmla="*/ 1213 h 1287"/>
                <a:gd name="T6" fmla="*/ 0 w 346"/>
                <a:gd name="T7" fmla="*/ 1185 h 1287"/>
                <a:gd name="T8" fmla="*/ 10 w 346"/>
                <a:gd name="T9" fmla="*/ 1157 h 1287"/>
                <a:gd name="T10" fmla="*/ 109 w 346"/>
                <a:gd name="T11" fmla="*/ 1129 h 1287"/>
                <a:gd name="T12" fmla="*/ 196 w 346"/>
                <a:gd name="T13" fmla="*/ 1102 h 1287"/>
                <a:gd name="T14" fmla="*/ 318 w 346"/>
                <a:gd name="T15" fmla="*/ 1074 h 1287"/>
                <a:gd name="T16" fmla="*/ 345 w 346"/>
                <a:gd name="T17" fmla="*/ 1046 h 1287"/>
                <a:gd name="T18" fmla="*/ 346 w 346"/>
                <a:gd name="T19" fmla="*/ 1018 h 1287"/>
                <a:gd name="T20" fmla="*/ 345 w 346"/>
                <a:gd name="T21" fmla="*/ 990 h 1287"/>
                <a:gd name="T22" fmla="*/ 318 w 346"/>
                <a:gd name="T23" fmla="*/ 962 h 1287"/>
                <a:gd name="T24" fmla="*/ 196 w 346"/>
                <a:gd name="T25" fmla="*/ 934 h 1287"/>
                <a:gd name="T26" fmla="*/ 109 w 346"/>
                <a:gd name="T27" fmla="*/ 907 h 1287"/>
                <a:gd name="T28" fmla="*/ 10 w 346"/>
                <a:gd name="T29" fmla="*/ 880 h 1287"/>
                <a:gd name="T30" fmla="*/ 0 w 346"/>
                <a:gd name="T31" fmla="*/ 852 h 1287"/>
                <a:gd name="T32" fmla="*/ 0 w 346"/>
                <a:gd name="T33" fmla="*/ 824 h 1287"/>
                <a:gd name="T34" fmla="*/ 3 w 346"/>
                <a:gd name="T35" fmla="*/ 796 h 1287"/>
                <a:gd name="T36" fmla="*/ 62 w 346"/>
                <a:gd name="T37" fmla="*/ 768 h 1287"/>
                <a:gd name="T38" fmla="*/ 169 w 346"/>
                <a:gd name="T39" fmla="*/ 741 h 1287"/>
                <a:gd name="T40" fmla="*/ 284 w 346"/>
                <a:gd name="T41" fmla="*/ 713 h 1287"/>
                <a:gd name="T42" fmla="*/ 343 w 346"/>
                <a:gd name="T43" fmla="*/ 685 h 1287"/>
                <a:gd name="T44" fmla="*/ 346 w 346"/>
                <a:gd name="T45" fmla="*/ 657 h 1287"/>
                <a:gd name="T46" fmla="*/ 346 w 346"/>
                <a:gd name="T47" fmla="*/ 629 h 1287"/>
                <a:gd name="T48" fmla="*/ 336 w 346"/>
                <a:gd name="T49" fmla="*/ 601 h 1287"/>
                <a:gd name="T50" fmla="*/ 237 w 346"/>
                <a:gd name="T51" fmla="*/ 575 h 1287"/>
                <a:gd name="T52" fmla="*/ 150 w 346"/>
                <a:gd name="T53" fmla="*/ 547 h 1287"/>
                <a:gd name="T54" fmla="*/ 28 w 346"/>
                <a:gd name="T55" fmla="*/ 519 h 1287"/>
                <a:gd name="T56" fmla="*/ 1 w 346"/>
                <a:gd name="T57" fmla="*/ 491 h 1287"/>
                <a:gd name="T58" fmla="*/ 0 w 346"/>
                <a:gd name="T59" fmla="*/ 463 h 1287"/>
                <a:gd name="T60" fmla="*/ 1 w 346"/>
                <a:gd name="T61" fmla="*/ 435 h 1287"/>
                <a:gd name="T62" fmla="*/ 28 w 346"/>
                <a:gd name="T63" fmla="*/ 407 h 1287"/>
                <a:gd name="T64" fmla="*/ 150 w 346"/>
                <a:gd name="T65" fmla="*/ 380 h 1287"/>
                <a:gd name="T66" fmla="*/ 174 w 346"/>
                <a:gd name="T67" fmla="*/ 352 h 1287"/>
                <a:gd name="T68" fmla="*/ 174 w 346"/>
                <a:gd name="T69" fmla="*/ 324 h 1287"/>
                <a:gd name="T70" fmla="*/ 174 w 346"/>
                <a:gd name="T71" fmla="*/ 296 h 1287"/>
                <a:gd name="T72" fmla="*/ 174 w 346"/>
                <a:gd name="T73" fmla="*/ 268 h 1287"/>
                <a:gd name="T74" fmla="*/ 174 w 346"/>
                <a:gd name="T75" fmla="*/ 241 h 1287"/>
                <a:gd name="T76" fmla="*/ 174 w 346"/>
                <a:gd name="T77" fmla="*/ 214 h 1287"/>
                <a:gd name="T78" fmla="*/ 174 w 346"/>
                <a:gd name="T79" fmla="*/ 186 h 1287"/>
                <a:gd name="T80" fmla="*/ 174 w 346"/>
                <a:gd name="T81" fmla="*/ 158 h 1287"/>
                <a:gd name="T82" fmla="*/ 174 w 346"/>
                <a:gd name="T83" fmla="*/ 130 h 1287"/>
                <a:gd name="T84" fmla="*/ 174 w 346"/>
                <a:gd name="T85" fmla="*/ 102 h 1287"/>
                <a:gd name="T86" fmla="*/ 174 w 346"/>
                <a:gd name="T87" fmla="*/ 74 h 1287"/>
                <a:gd name="T88" fmla="*/ 174 w 346"/>
                <a:gd name="T89" fmla="*/ 46 h 1287"/>
                <a:gd name="T90" fmla="*/ 174 w 346"/>
                <a:gd name="T91" fmla="*/ 19 h 1287"/>
                <a:gd name="T92" fmla="*/ 255 w 346"/>
                <a:gd name="T93" fmla="*/ 176 h 1287"/>
                <a:gd name="T94" fmla="*/ 242 w 346"/>
                <a:gd name="T95" fmla="*/ 148 h 1287"/>
                <a:gd name="T96" fmla="*/ 229 w 346"/>
                <a:gd name="T97" fmla="*/ 120 h 1287"/>
                <a:gd name="T98" fmla="*/ 216 w 346"/>
                <a:gd name="T99" fmla="*/ 93 h 1287"/>
                <a:gd name="T100" fmla="*/ 204 w 346"/>
                <a:gd name="T101" fmla="*/ 65 h 1287"/>
                <a:gd name="T102" fmla="*/ 191 w 346"/>
                <a:gd name="T103" fmla="*/ 38 h 1287"/>
                <a:gd name="T104" fmla="*/ 178 w 346"/>
                <a:gd name="T105" fmla="*/ 10 h 1287"/>
                <a:gd name="T106" fmla="*/ 95 w 346"/>
                <a:gd name="T107" fmla="*/ 166 h 1287"/>
                <a:gd name="T108" fmla="*/ 108 w 346"/>
                <a:gd name="T109" fmla="*/ 140 h 1287"/>
                <a:gd name="T110" fmla="*/ 121 w 346"/>
                <a:gd name="T111" fmla="*/ 112 h 1287"/>
                <a:gd name="T112" fmla="*/ 134 w 346"/>
                <a:gd name="T113" fmla="*/ 84 h 1287"/>
                <a:gd name="T114" fmla="*/ 147 w 346"/>
                <a:gd name="T115" fmla="*/ 56 h 1287"/>
                <a:gd name="T116" fmla="*/ 160 w 346"/>
                <a:gd name="T117" fmla="*/ 28 h 1287"/>
                <a:gd name="T118" fmla="*/ 174 w 346"/>
                <a:gd name="T119" fmla="*/ 0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6" h="1287">
                  <a:moveTo>
                    <a:pt x="150" y="1287"/>
                  </a:moveTo>
                  <a:lnTo>
                    <a:pt x="109" y="1277"/>
                  </a:lnTo>
                  <a:lnTo>
                    <a:pt x="62" y="1268"/>
                  </a:lnTo>
                  <a:lnTo>
                    <a:pt x="28" y="1259"/>
                  </a:lnTo>
                  <a:lnTo>
                    <a:pt x="10" y="1249"/>
                  </a:lnTo>
                  <a:lnTo>
                    <a:pt x="3" y="1240"/>
                  </a:lnTo>
                  <a:lnTo>
                    <a:pt x="1" y="1231"/>
                  </a:lnTo>
                  <a:lnTo>
                    <a:pt x="0" y="1222"/>
                  </a:lnTo>
                  <a:lnTo>
                    <a:pt x="0" y="1213"/>
                  </a:lnTo>
                  <a:lnTo>
                    <a:pt x="0" y="1203"/>
                  </a:lnTo>
                  <a:lnTo>
                    <a:pt x="0" y="1194"/>
                  </a:lnTo>
                  <a:lnTo>
                    <a:pt x="0" y="1185"/>
                  </a:lnTo>
                  <a:lnTo>
                    <a:pt x="1" y="1175"/>
                  </a:lnTo>
                  <a:lnTo>
                    <a:pt x="3" y="1166"/>
                  </a:lnTo>
                  <a:lnTo>
                    <a:pt x="10" y="1157"/>
                  </a:lnTo>
                  <a:lnTo>
                    <a:pt x="28" y="1148"/>
                  </a:lnTo>
                  <a:lnTo>
                    <a:pt x="62" y="1138"/>
                  </a:lnTo>
                  <a:lnTo>
                    <a:pt x="109" y="1129"/>
                  </a:lnTo>
                  <a:lnTo>
                    <a:pt x="150" y="1120"/>
                  </a:lnTo>
                  <a:lnTo>
                    <a:pt x="169" y="1111"/>
                  </a:lnTo>
                  <a:lnTo>
                    <a:pt x="196" y="1102"/>
                  </a:lnTo>
                  <a:lnTo>
                    <a:pt x="237" y="1092"/>
                  </a:lnTo>
                  <a:lnTo>
                    <a:pt x="284" y="1083"/>
                  </a:lnTo>
                  <a:lnTo>
                    <a:pt x="318" y="1074"/>
                  </a:lnTo>
                  <a:lnTo>
                    <a:pt x="336" y="1064"/>
                  </a:lnTo>
                  <a:lnTo>
                    <a:pt x="343" y="1056"/>
                  </a:lnTo>
                  <a:lnTo>
                    <a:pt x="345" y="1046"/>
                  </a:lnTo>
                  <a:lnTo>
                    <a:pt x="346" y="1036"/>
                  </a:lnTo>
                  <a:lnTo>
                    <a:pt x="346" y="1028"/>
                  </a:lnTo>
                  <a:lnTo>
                    <a:pt x="346" y="1018"/>
                  </a:lnTo>
                  <a:lnTo>
                    <a:pt x="346" y="1008"/>
                  </a:lnTo>
                  <a:lnTo>
                    <a:pt x="346" y="1000"/>
                  </a:lnTo>
                  <a:lnTo>
                    <a:pt x="345" y="990"/>
                  </a:lnTo>
                  <a:lnTo>
                    <a:pt x="343" y="982"/>
                  </a:lnTo>
                  <a:lnTo>
                    <a:pt x="336" y="972"/>
                  </a:lnTo>
                  <a:lnTo>
                    <a:pt x="318" y="962"/>
                  </a:lnTo>
                  <a:lnTo>
                    <a:pt x="284" y="954"/>
                  </a:lnTo>
                  <a:lnTo>
                    <a:pt x="237" y="944"/>
                  </a:lnTo>
                  <a:lnTo>
                    <a:pt x="196" y="934"/>
                  </a:lnTo>
                  <a:lnTo>
                    <a:pt x="177" y="926"/>
                  </a:lnTo>
                  <a:lnTo>
                    <a:pt x="150" y="916"/>
                  </a:lnTo>
                  <a:lnTo>
                    <a:pt x="109" y="907"/>
                  </a:lnTo>
                  <a:lnTo>
                    <a:pt x="62" y="898"/>
                  </a:lnTo>
                  <a:lnTo>
                    <a:pt x="28" y="888"/>
                  </a:lnTo>
                  <a:lnTo>
                    <a:pt x="10" y="880"/>
                  </a:lnTo>
                  <a:lnTo>
                    <a:pt x="3" y="870"/>
                  </a:lnTo>
                  <a:lnTo>
                    <a:pt x="1" y="861"/>
                  </a:lnTo>
                  <a:lnTo>
                    <a:pt x="0" y="852"/>
                  </a:lnTo>
                  <a:lnTo>
                    <a:pt x="0" y="842"/>
                  </a:lnTo>
                  <a:lnTo>
                    <a:pt x="0" y="833"/>
                  </a:lnTo>
                  <a:lnTo>
                    <a:pt x="0" y="824"/>
                  </a:lnTo>
                  <a:lnTo>
                    <a:pt x="0" y="815"/>
                  </a:lnTo>
                  <a:lnTo>
                    <a:pt x="1" y="805"/>
                  </a:lnTo>
                  <a:lnTo>
                    <a:pt x="3" y="796"/>
                  </a:lnTo>
                  <a:lnTo>
                    <a:pt x="10" y="787"/>
                  </a:lnTo>
                  <a:lnTo>
                    <a:pt x="28" y="778"/>
                  </a:lnTo>
                  <a:lnTo>
                    <a:pt x="62" y="768"/>
                  </a:lnTo>
                  <a:lnTo>
                    <a:pt x="109" y="759"/>
                  </a:lnTo>
                  <a:lnTo>
                    <a:pt x="150" y="750"/>
                  </a:lnTo>
                  <a:lnTo>
                    <a:pt x="169" y="741"/>
                  </a:lnTo>
                  <a:lnTo>
                    <a:pt x="196" y="731"/>
                  </a:lnTo>
                  <a:lnTo>
                    <a:pt x="237" y="722"/>
                  </a:lnTo>
                  <a:lnTo>
                    <a:pt x="284" y="713"/>
                  </a:lnTo>
                  <a:lnTo>
                    <a:pt x="318" y="703"/>
                  </a:lnTo>
                  <a:lnTo>
                    <a:pt x="336" y="695"/>
                  </a:lnTo>
                  <a:lnTo>
                    <a:pt x="343" y="685"/>
                  </a:lnTo>
                  <a:lnTo>
                    <a:pt x="345" y="676"/>
                  </a:lnTo>
                  <a:lnTo>
                    <a:pt x="346" y="667"/>
                  </a:lnTo>
                  <a:lnTo>
                    <a:pt x="346" y="657"/>
                  </a:lnTo>
                  <a:lnTo>
                    <a:pt x="346" y="648"/>
                  </a:lnTo>
                  <a:lnTo>
                    <a:pt x="346" y="639"/>
                  </a:lnTo>
                  <a:lnTo>
                    <a:pt x="346" y="629"/>
                  </a:lnTo>
                  <a:lnTo>
                    <a:pt x="345" y="621"/>
                  </a:lnTo>
                  <a:lnTo>
                    <a:pt x="343" y="611"/>
                  </a:lnTo>
                  <a:lnTo>
                    <a:pt x="336" y="601"/>
                  </a:lnTo>
                  <a:lnTo>
                    <a:pt x="318" y="593"/>
                  </a:lnTo>
                  <a:lnTo>
                    <a:pt x="284" y="583"/>
                  </a:lnTo>
                  <a:lnTo>
                    <a:pt x="237" y="575"/>
                  </a:lnTo>
                  <a:lnTo>
                    <a:pt x="196" y="565"/>
                  </a:lnTo>
                  <a:lnTo>
                    <a:pt x="177" y="555"/>
                  </a:lnTo>
                  <a:lnTo>
                    <a:pt x="150" y="547"/>
                  </a:lnTo>
                  <a:lnTo>
                    <a:pt x="109" y="537"/>
                  </a:lnTo>
                  <a:lnTo>
                    <a:pt x="62" y="527"/>
                  </a:lnTo>
                  <a:lnTo>
                    <a:pt x="28" y="519"/>
                  </a:lnTo>
                  <a:lnTo>
                    <a:pt x="10" y="509"/>
                  </a:lnTo>
                  <a:lnTo>
                    <a:pt x="3" y="500"/>
                  </a:lnTo>
                  <a:lnTo>
                    <a:pt x="1" y="491"/>
                  </a:lnTo>
                  <a:lnTo>
                    <a:pt x="0" y="481"/>
                  </a:lnTo>
                  <a:lnTo>
                    <a:pt x="0" y="473"/>
                  </a:lnTo>
                  <a:lnTo>
                    <a:pt x="0" y="463"/>
                  </a:lnTo>
                  <a:lnTo>
                    <a:pt x="0" y="454"/>
                  </a:lnTo>
                  <a:lnTo>
                    <a:pt x="0" y="445"/>
                  </a:lnTo>
                  <a:lnTo>
                    <a:pt x="1" y="435"/>
                  </a:lnTo>
                  <a:lnTo>
                    <a:pt x="3" y="426"/>
                  </a:lnTo>
                  <a:lnTo>
                    <a:pt x="10" y="417"/>
                  </a:lnTo>
                  <a:lnTo>
                    <a:pt x="28" y="407"/>
                  </a:lnTo>
                  <a:lnTo>
                    <a:pt x="62" y="398"/>
                  </a:lnTo>
                  <a:lnTo>
                    <a:pt x="109" y="389"/>
                  </a:lnTo>
                  <a:lnTo>
                    <a:pt x="150" y="380"/>
                  </a:lnTo>
                  <a:lnTo>
                    <a:pt x="169" y="371"/>
                  </a:lnTo>
                  <a:lnTo>
                    <a:pt x="174" y="361"/>
                  </a:lnTo>
                  <a:lnTo>
                    <a:pt x="174" y="352"/>
                  </a:lnTo>
                  <a:lnTo>
                    <a:pt x="174" y="343"/>
                  </a:lnTo>
                  <a:lnTo>
                    <a:pt x="174" y="334"/>
                  </a:lnTo>
                  <a:lnTo>
                    <a:pt x="174" y="324"/>
                  </a:lnTo>
                  <a:lnTo>
                    <a:pt x="174" y="315"/>
                  </a:lnTo>
                  <a:lnTo>
                    <a:pt x="174" y="306"/>
                  </a:lnTo>
                  <a:lnTo>
                    <a:pt x="174" y="296"/>
                  </a:lnTo>
                  <a:lnTo>
                    <a:pt x="174" y="287"/>
                  </a:lnTo>
                  <a:lnTo>
                    <a:pt x="174" y="278"/>
                  </a:lnTo>
                  <a:lnTo>
                    <a:pt x="174" y="268"/>
                  </a:lnTo>
                  <a:lnTo>
                    <a:pt x="174" y="260"/>
                  </a:lnTo>
                  <a:lnTo>
                    <a:pt x="174" y="250"/>
                  </a:lnTo>
                  <a:lnTo>
                    <a:pt x="174" y="241"/>
                  </a:lnTo>
                  <a:lnTo>
                    <a:pt x="174" y="232"/>
                  </a:lnTo>
                  <a:lnTo>
                    <a:pt x="174" y="222"/>
                  </a:lnTo>
                  <a:lnTo>
                    <a:pt x="174" y="214"/>
                  </a:lnTo>
                  <a:lnTo>
                    <a:pt x="174" y="204"/>
                  </a:lnTo>
                  <a:lnTo>
                    <a:pt x="174" y="194"/>
                  </a:lnTo>
                  <a:lnTo>
                    <a:pt x="174" y="186"/>
                  </a:lnTo>
                  <a:lnTo>
                    <a:pt x="174" y="176"/>
                  </a:lnTo>
                  <a:lnTo>
                    <a:pt x="174" y="166"/>
                  </a:lnTo>
                  <a:lnTo>
                    <a:pt x="174" y="158"/>
                  </a:lnTo>
                  <a:lnTo>
                    <a:pt x="174" y="148"/>
                  </a:lnTo>
                  <a:lnTo>
                    <a:pt x="174" y="140"/>
                  </a:lnTo>
                  <a:lnTo>
                    <a:pt x="174" y="130"/>
                  </a:lnTo>
                  <a:lnTo>
                    <a:pt x="174" y="120"/>
                  </a:lnTo>
                  <a:lnTo>
                    <a:pt x="174" y="112"/>
                  </a:lnTo>
                  <a:lnTo>
                    <a:pt x="174" y="102"/>
                  </a:lnTo>
                  <a:lnTo>
                    <a:pt x="174" y="93"/>
                  </a:lnTo>
                  <a:lnTo>
                    <a:pt x="174" y="84"/>
                  </a:lnTo>
                  <a:lnTo>
                    <a:pt x="174" y="74"/>
                  </a:lnTo>
                  <a:lnTo>
                    <a:pt x="174" y="65"/>
                  </a:lnTo>
                  <a:lnTo>
                    <a:pt x="174" y="56"/>
                  </a:lnTo>
                  <a:lnTo>
                    <a:pt x="174" y="46"/>
                  </a:lnTo>
                  <a:lnTo>
                    <a:pt x="174" y="38"/>
                  </a:lnTo>
                  <a:lnTo>
                    <a:pt x="174" y="28"/>
                  </a:lnTo>
                  <a:lnTo>
                    <a:pt x="174" y="19"/>
                  </a:lnTo>
                  <a:lnTo>
                    <a:pt x="174" y="10"/>
                  </a:lnTo>
                  <a:lnTo>
                    <a:pt x="174" y="0"/>
                  </a:lnTo>
                  <a:lnTo>
                    <a:pt x="255" y="176"/>
                  </a:lnTo>
                  <a:lnTo>
                    <a:pt x="251" y="166"/>
                  </a:lnTo>
                  <a:lnTo>
                    <a:pt x="246" y="158"/>
                  </a:lnTo>
                  <a:lnTo>
                    <a:pt x="242" y="148"/>
                  </a:lnTo>
                  <a:lnTo>
                    <a:pt x="238" y="140"/>
                  </a:lnTo>
                  <a:lnTo>
                    <a:pt x="234" y="130"/>
                  </a:lnTo>
                  <a:lnTo>
                    <a:pt x="229" y="120"/>
                  </a:lnTo>
                  <a:lnTo>
                    <a:pt x="225" y="112"/>
                  </a:lnTo>
                  <a:lnTo>
                    <a:pt x="221" y="102"/>
                  </a:lnTo>
                  <a:lnTo>
                    <a:pt x="216" y="93"/>
                  </a:lnTo>
                  <a:lnTo>
                    <a:pt x="212" y="84"/>
                  </a:lnTo>
                  <a:lnTo>
                    <a:pt x="208" y="74"/>
                  </a:lnTo>
                  <a:lnTo>
                    <a:pt x="204" y="65"/>
                  </a:lnTo>
                  <a:lnTo>
                    <a:pt x="199" y="56"/>
                  </a:lnTo>
                  <a:lnTo>
                    <a:pt x="195" y="46"/>
                  </a:lnTo>
                  <a:lnTo>
                    <a:pt x="191" y="38"/>
                  </a:lnTo>
                  <a:lnTo>
                    <a:pt x="186" y="28"/>
                  </a:lnTo>
                  <a:lnTo>
                    <a:pt x="182" y="19"/>
                  </a:lnTo>
                  <a:lnTo>
                    <a:pt x="178" y="10"/>
                  </a:lnTo>
                  <a:lnTo>
                    <a:pt x="174" y="0"/>
                  </a:lnTo>
                  <a:lnTo>
                    <a:pt x="91" y="176"/>
                  </a:lnTo>
                  <a:lnTo>
                    <a:pt x="95" y="166"/>
                  </a:lnTo>
                  <a:lnTo>
                    <a:pt x="100" y="158"/>
                  </a:lnTo>
                  <a:lnTo>
                    <a:pt x="104" y="148"/>
                  </a:lnTo>
                  <a:lnTo>
                    <a:pt x="108" y="140"/>
                  </a:lnTo>
                  <a:lnTo>
                    <a:pt x="112" y="130"/>
                  </a:lnTo>
                  <a:lnTo>
                    <a:pt x="117" y="120"/>
                  </a:lnTo>
                  <a:lnTo>
                    <a:pt x="121" y="112"/>
                  </a:lnTo>
                  <a:lnTo>
                    <a:pt x="125" y="102"/>
                  </a:lnTo>
                  <a:lnTo>
                    <a:pt x="130" y="93"/>
                  </a:lnTo>
                  <a:lnTo>
                    <a:pt x="134" y="84"/>
                  </a:lnTo>
                  <a:lnTo>
                    <a:pt x="138" y="74"/>
                  </a:lnTo>
                  <a:lnTo>
                    <a:pt x="142" y="65"/>
                  </a:lnTo>
                  <a:lnTo>
                    <a:pt x="147" y="56"/>
                  </a:lnTo>
                  <a:lnTo>
                    <a:pt x="151" y="46"/>
                  </a:lnTo>
                  <a:lnTo>
                    <a:pt x="155" y="38"/>
                  </a:lnTo>
                  <a:lnTo>
                    <a:pt x="160" y="28"/>
                  </a:lnTo>
                  <a:lnTo>
                    <a:pt x="164" y="19"/>
                  </a:lnTo>
                  <a:lnTo>
                    <a:pt x="168" y="10"/>
                  </a:lnTo>
                  <a:lnTo>
                    <a:pt x="174" y="0"/>
                  </a:lnTo>
                </a:path>
              </a:pathLst>
            </a:custGeom>
            <a:solidFill>
              <a:srgbClr val="FFFFFF"/>
            </a:solidFill>
            <a:ln w="254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29085" name="Freeform 61"/>
            <p:cNvSpPr>
              <a:spLocks/>
            </p:cNvSpPr>
            <p:nvPr/>
          </p:nvSpPr>
          <p:spPr bwMode="auto">
            <a:xfrm rot="2100000" flipH="1">
              <a:off x="1832" y="2556"/>
              <a:ext cx="52" cy="426"/>
            </a:xfrm>
            <a:custGeom>
              <a:avLst/>
              <a:gdLst>
                <a:gd name="T0" fmla="*/ 62 w 346"/>
                <a:gd name="T1" fmla="*/ 1268 h 1287"/>
                <a:gd name="T2" fmla="*/ 3 w 346"/>
                <a:gd name="T3" fmla="*/ 1240 h 1287"/>
                <a:gd name="T4" fmla="*/ 0 w 346"/>
                <a:gd name="T5" fmla="*/ 1213 h 1287"/>
                <a:gd name="T6" fmla="*/ 0 w 346"/>
                <a:gd name="T7" fmla="*/ 1185 h 1287"/>
                <a:gd name="T8" fmla="*/ 10 w 346"/>
                <a:gd name="T9" fmla="*/ 1157 h 1287"/>
                <a:gd name="T10" fmla="*/ 109 w 346"/>
                <a:gd name="T11" fmla="*/ 1129 h 1287"/>
                <a:gd name="T12" fmla="*/ 196 w 346"/>
                <a:gd name="T13" fmla="*/ 1102 h 1287"/>
                <a:gd name="T14" fmla="*/ 318 w 346"/>
                <a:gd name="T15" fmla="*/ 1074 h 1287"/>
                <a:gd name="T16" fmla="*/ 345 w 346"/>
                <a:gd name="T17" fmla="*/ 1046 h 1287"/>
                <a:gd name="T18" fmla="*/ 346 w 346"/>
                <a:gd name="T19" fmla="*/ 1018 h 1287"/>
                <a:gd name="T20" fmla="*/ 345 w 346"/>
                <a:gd name="T21" fmla="*/ 990 h 1287"/>
                <a:gd name="T22" fmla="*/ 318 w 346"/>
                <a:gd name="T23" fmla="*/ 962 h 1287"/>
                <a:gd name="T24" fmla="*/ 196 w 346"/>
                <a:gd name="T25" fmla="*/ 934 h 1287"/>
                <a:gd name="T26" fmla="*/ 109 w 346"/>
                <a:gd name="T27" fmla="*/ 907 h 1287"/>
                <a:gd name="T28" fmla="*/ 10 w 346"/>
                <a:gd name="T29" fmla="*/ 880 h 1287"/>
                <a:gd name="T30" fmla="*/ 0 w 346"/>
                <a:gd name="T31" fmla="*/ 852 h 1287"/>
                <a:gd name="T32" fmla="*/ 0 w 346"/>
                <a:gd name="T33" fmla="*/ 824 h 1287"/>
                <a:gd name="T34" fmla="*/ 3 w 346"/>
                <a:gd name="T35" fmla="*/ 796 h 1287"/>
                <a:gd name="T36" fmla="*/ 62 w 346"/>
                <a:gd name="T37" fmla="*/ 768 h 1287"/>
                <a:gd name="T38" fmla="*/ 169 w 346"/>
                <a:gd name="T39" fmla="*/ 741 h 1287"/>
                <a:gd name="T40" fmla="*/ 284 w 346"/>
                <a:gd name="T41" fmla="*/ 713 h 1287"/>
                <a:gd name="T42" fmla="*/ 343 w 346"/>
                <a:gd name="T43" fmla="*/ 685 h 1287"/>
                <a:gd name="T44" fmla="*/ 346 w 346"/>
                <a:gd name="T45" fmla="*/ 657 h 1287"/>
                <a:gd name="T46" fmla="*/ 346 w 346"/>
                <a:gd name="T47" fmla="*/ 629 h 1287"/>
                <a:gd name="T48" fmla="*/ 336 w 346"/>
                <a:gd name="T49" fmla="*/ 601 h 1287"/>
                <a:gd name="T50" fmla="*/ 237 w 346"/>
                <a:gd name="T51" fmla="*/ 575 h 1287"/>
                <a:gd name="T52" fmla="*/ 150 w 346"/>
                <a:gd name="T53" fmla="*/ 547 h 1287"/>
                <a:gd name="T54" fmla="*/ 28 w 346"/>
                <a:gd name="T55" fmla="*/ 519 h 1287"/>
                <a:gd name="T56" fmla="*/ 1 w 346"/>
                <a:gd name="T57" fmla="*/ 491 h 1287"/>
                <a:gd name="T58" fmla="*/ 0 w 346"/>
                <a:gd name="T59" fmla="*/ 463 h 1287"/>
                <a:gd name="T60" fmla="*/ 1 w 346"/>
                <a:gd name="T61" fmla="*/ 435 h 1287"/>
                <a:gd name="T62" fmla="*/ 28 w 346"/>
                <a:gd name="T63" fmla="*/ 407 h 1287"/>
                <a:gd name="T64" fmla="*/ 150 w 346"/>
                <a:gd name="T65" fmla="*/ 380 h 1287"/>
                <a:gd name="T66" fmla="*/ 174 w 346"/>
                <a:gd name="T67" fmla="*/ 352 h 1287"/>
                <a:gd name="T68" fmla="*/ 174 w 346"/>
                <a:gd name="T69" fmla="*/ 324 h 1287"/>
                <a:gd name="T70" fmla="*/ 174 w 346"/>
                <a:gd name="T71" fmla="*/ 296 h 1287"/>
                <a:gd name="T72" fmla="*/ 174 w 346"/>
                <a:gd name="T73" fmla="*/ 268 h 1287"/>
                <a:gd name="T74" fmla="*/ 174 w 346"/>
                <a:gd name="T75" fmla="*/ 241 h 1287"/>
                <a:gd name="T76" fmla="*/ 174 w 346"/>
                <a:gd name="T77" fmla="*/ 214 h 1287"/>
                <a:gd name="T78" fmla="*/ 174 w 346"/>
                <a:gd name="T79" fmla="*/ 186 h 1287"/>
                <a:gd name="T80" fmla="*/ 174 w 346"/>
                <a:gd name="T81" fmla="*/ 158 h 1287"/>
                <a:gd name="T82" fmla="*/ 174 w 346"/>
                <a:gd name="T83" fmla="*/ 130 h 1287"/>
                <a:gd name="T84" fmla="*/ 174 w 346"/>
                <a:gd name="T85" fmla="*/ 102 h 1287"/>
                <a:gd name="T86" fmla="*/ 174 w 346"/>
                <a:gd name="T87" fmla="*/ 74 h 1287"/>
                <a:gd name="T88" fmla="*/ 174 w 346"/>
                <a:gd name="T89" fmla="*/ 46 h 1287"/>
                <a:gd name="T90" fmla="*/ 174 w 346"/>
                <a:gd name="T91" fmla="*/ 19 h 1287"/>
                <a:gd name="T92" fmla="*/ 255 w 346"/>
                <a:gd name="T93" fmla="*/ 176 h 1287"/>
                <a:gd name="T94" fmla="*/ 242 w 346"/>
                <a:gd name="T95" fmla="*/ 148 h 1287"/>
                <a:gd name="T96" fmla="*/ 229 w 346"/>
                <a:gd name="T97" fmla="*/ 120 h 1287"/>
                <a:gd name="T98" fmla="*/ 216 w 346"/>
                <a:gd name="T99" fmla="*/ 93 h 1287"/>
                <a:gd name="T100" fmla="*/ 204 w 346"/>
                <a:gd name="T101" fmla="*/ 65 h 1287"/>
                <a:gd name="T102" fmla="*/ 191 w 346"/>
                <a:gd name="T103" fmla="*/ 38 h 1287"/>
                <a:gd name="T104" fmla="*/ 178 w 346"/>
                <a:gd name="T105" fmla="*/ 10 h 1287"/>
                <a:gd name="T106" fmla="*/ 95 w 346"/>
                <a:gd name="T107" fmla="*/ 166 h 1287"/>
                <a:gd name="T108" fmla="*/ 108 w 346"/>
                <a:gd name="T109" fmla="*/ 140 h 1287"/>
                <a:gd name="T110" fmla="*/ 121 w 346"/>
                <a:gd name="T111" fmla="*/ 112 h 1287"/>
                <a:gd name="T112" fmla="*/ 134 w 346"/>
                <a:gd name="T113" fmla="*/ 84 h 1287"/>
                <a:gd name="T114" fmla="*/ 147 w 346"/>
                <a:gd name="T115" fmla="*/ 56 h 1287"/>
                <a:gd name="T116" fmla="*/ 160 w 346"/>
                <a:gd name="T117" fmla="*/ 28 h 1287"/>
                <a:gd name="T118" fmla="*/ 174 w 346"/>
                <a:gd name="T119" fmla="*/ 0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6" h="1287">
                  <a:moveTo>
                    <a:pt x="150" y="1287"/>
                  </a:moveTo>
                  <a:lnTo>
                    <a:pt x="109" y="1277"/>
                  </a:lnTo>
                  <a:lnTo>
                    <a:pt x="62" y="1268"/>
                  </a:lnTo>
                  <a:lnTo>
                    <a:pt x="28" y="1259"/>
                  </a:lnTo>
                  <a:lnTo>
                    <a:pt x="10" y="1249"/>
                  </a:lnTo>
                  <a:lnTo>
                    <a:pt x="3" y="1240"/>
                  </a:lnTo>
                  <a:lnTo>
                    <a:pt x="1" y="1231"/>
                  </a:lnTo>
                  <a:lnTo>
                    <a:pt x="0" y="1222"/>
                  </a:lnTo>
                  <a:lnTo>
                    <a:pt x="0" y="1213"/>
                  </a:lnTo>
                  <a:lnTo>
                    <a:pt x="0" y="1203"/>
                  </a:lnTo>
                  <a:lnTo>
                    <a:pt x="0" y="1194"/>
                  </a:lnTo>
                  <a:lnTo>
                    <a:pt x="0" y="1185"/>
                  </a:lnTo>
                  <a:lnTo>
                    <a:pt x="1" y="1175"/>
                  </a:lnTo>
                  <a:lnTo>
                    <a:pt x="3" y="1166"/>
                  </a:lnTo>
                  <a:lnTo>
                    <a:pt x="10" y="1157"/>
                  </a:lnTo>
                  <a:lnTo>
                    <a:pt x="28" y="1148"/>
                  </a:lnTo>
                  <a:lnTo>
                    <a:pt x="62" y="1138"/>
                  </a:lnTo>
                  <a:lnTo>
                    <a:pt x="109" y="1129"/>
                  </a:lnTo>
                  <a:lnTo>
                    <a:pt x="150" y="1120"/>
                  </a:lnTo>
                  <a:lnTo>
                    <a:pt x="169" y="1111"/>
                  </a:lnTo>
                  <a:lnTo>
                    <a:pt x="196" y="1102"/>
                  </a:lnTo>
                  <a:lnTo>
                    <a:pt x="237" y="1092"/>
                  </a:lnTo>
                  <a:lnTo>
                    <a:pt x="284" y="1083"/>
                  </a:lnTo>
                  <a:lnTo>
                    <a:pt x="318" y="1074"/>
                  </a:lnTo>
                  <a:lnTo>
                    <a:pt x="336" y="1064"/>
                  </a:lnTo>
                  <a:lnTo>
                    <a:pt x="343" y="1056"/>
                  </a:lnTo>
                  <a:lnTo>
                    <a:pt x="345" y="1046"/>
                  </a:lnTo>
                  <a:lnTo>
                    <a:pt x="346" y="1036"/>
                  </a:lnTo>
                  <a:lnTo>
                    <a:pt x="346" y="1028"/>
                  </a:lnTo>
                  <a:lnTo>
                    <a:pt x="346" y="1018"/>
                  </a:lnTo>
                  <a:lnTo>
                    <a:pt x="346" y="1008"/>
                  </a:lnTo>
                  <a:lnTo>
                    <a:pt x="346" y="1000"/>
                  </a:lnTo>
                  <a:lnTo>
                    <a:pt x="345" y="990"/>
                  </a:lnTo>
                  <a:lnTo>
                    <a:pt x="343" y="982"/>
                  </a:lnTo>
                  <a:lnTo>
                    <a:pt x="336" y="972"/>
                  </a:lnTo>
                  <a:lnTo>
                    <a:pt x="318" y="962"/>
                  </a:lnTo>
                  <a:lnTo>
                    <a:pt x="284" y="954"/>
                  </a:lnTo>
                  <a:lnTo>
                    <a:pt x="237" y="944"/>
                  </a:lnTo>
                  <a:lnTo>
                    <a:pt x="196" y="934"/>
                  </a:lnTo>
                  <a:lnTo>
                    <a:pt x="177" y="926"/>
                  </a:lnTo>
                  <a:lnTo>
                    <a:pt x="150" y="916"/>
                  </a:lnTo>
                  <a:lnTo>
                    <a:pt x="109" y="907"/>
                  </a:lnTo>
                  <a:lnTo>
                    <a:pt x="62" y="898"/>
                  </a:lnTo>
                  <a:lnTo>
                    <a:pt x="28" y="888"/>
                  </a:lnTo>
                  <a:lnTo>
                    <a:pt x="10" y="880"/>
                  </a:lnTo>
                  <a:lnTo>
                    <a:pt x="3" y="870"/>
                  </a:lnTo>
                  <a:lnTo>
                    <a:pt x="1" y="861"/>
                  </a:lnTo>
                  <a:lnTo>
                    <a:pt x="0" y="852"/>
                  </a:lnTo>
                  <a:lnTo>
                    <a:pt x="0" y="842"/>
                  </a:lnTo>
                  <a:lnTo>
                    <a:pt x="0" y="833"/>
                  </a:lnTo>
                  <a:lnTo>
                    <a:pt x="0" y="824"/>
                  </a:lnTo>
                  <a:lnTo>
                    <a:pt x="0" y="815"/>
                  </a:lnTo>
                  <a:lnTo>
                    <a:pt x="1" y="805"/>
                  </a:lnTo>
                  <a:lnTo>
                    <a:pt x="3" y="796"/>
                  </a:lnTo>
                  <a:lnTo>
                    <a:pt x="10" y="787"/>
                  </a:lnTo>
                  <a:lnTo>
                    <a:pt x="28" y="778"/>
                  </a:lnTo>
                  <a:lnTo>
                    <a:pt x="62" y="768"/>
                  </a:lnTo>
                  <a:lnTo>
                    <a:pt x="109" y="759"/>
                  </a:lnTo>
                  <a:lnTo>
                    <a:pt x="150" y="750"/>
                  </a:lnTo>
                  <a:lnTo>
                    <a:pt x="169" y="741"/>
                  </a:lnTo>
                  <a:lnTo>
                    <a:pt x="196" y="731"/>
                  </a:lnTo>
                  <a:lnTo>
                    <a:pt x="237" y="722"/>
                  </a:lnTo>
                  <a:lnTo>
                    <a:pt x="284" y="713"/>
                  </a:lnTo>
                  <a:lnTo>
                    <a:pt x="318" y="703"/>
                  </a:lnTo>
                  <a:lnTo>
                    <a:pt x="336" y="695"/>
                  </a:lnTo>
                  <a:lnTo>
                    <a:pt x="343" y="685"/>
                  </a:lnTo>
                  <a:lnTo>
                    <a:pt x="345" y="676"/>
                  </a:lnTo>
                  <a:lnTo>
                    <a:pt x="346" y="667"/>
                  </a:lnTo>
                  <a:lnTo>
                    <a:pt x="346" y="657"/>
                  </a:lnTo>
                  <a:lnTo>
                    <a:pt x="346" y="648"/>
                  </a:lnTo>
                  <a:lnTo>
                    <a:pt x="346" y="639"/>
                  </a:lnTo>
                  <a:lnTo>
                    <a:pt x="346" y="629"/>
                  </a:lnTo>
                  <a:lnTo>
                    <a:pt x="345" y="621"/>
                  </a:lnTo>
                  <a:lnTo>
                    <a:pt x="343" y="611"/>
                  </a:lnTo>
                  <a:lnTo>
                    <a:pt x="336" y="601"/>
                  </a:lnTo>
                  <a:lnTo>
                    <a:pt x="318" y="593"/>
                  </a:lnTo>
                  <a:lnTo>
                    <a:pt x="284" y="583"/>
                  </a:lnTo>
                  <a:lnTo>
                    <a:pt x="237" y="575"/>
                  </a:lnTo>
                  <a:lnTo>
                    <a:pt x="196" y="565"/>
                  </a:lnTo>
                  <a:lnTo>
                    <a:pt x="177" y="555"/>
                  </a:lnTo>
                  <a:lnTo>
                    <a:pt x="150" y="547"/>
                  </a:lnTo>
                  <a:lnTo>
                    <a:pt x="109" y="537"/>
                  </a:lnTo>
                  <a:lnTo>
                    <a:pt x="62" y="527"/>
                  </a:lnTo>
                  <a:lnTo>
                    <a:pt x="28" y="519"/>
                  </a:lnTo>
                  <a:lnTo>
                    <a:pt x="10" y="509"/>
                  </a:lnTo>
                  <a:lnTo>
                    <a:pt x="3" y="500"/>
                  </a:lnTo>
                  <a:lnTo>
                    <a:pt x="1" y="491"/>
                  </a:lnTo>
                  <a:lnTo>
                    <a:pt x="0" y="481"/>
                  </a:lnTo>
                  <a:lnTo>
                    <a:pt x="0" y="473"/>
                  </a:lnTo>
                  <a:lnTo>
                    <a:pt x="0" y="463"/>
                  </a:lnTo>
                  <a:lnTo>
                    <a:pt x="0" y="454"/>
                  </a:lnTo>
                  <a:lnTo>
                    <a:pt x="0" y="445"/>
                  </a:lnTo>
                  <a:lnTo>
                    <a:pt x="1" y="435"/>
                  </a:lnTo>
                  <a:lnTo>
                    <a:pt x="3" y="426"/>
                  </a:lnTo>
                  <a:lnTo>
                    <a:pt x="10" y="417"/>
                  </a:lnTo>
                  <a:lnTo>
                    <a:pt x="28" y="407"/>
                  </a:lnTo>
                  <a:lnTo>
                    <a:pt x="62" y="398"/>
                  </a:lnTo>
                  <a:lnTo>
                    <a:pt x="109" y="389"/>
                  </a:lnTo>
                  <a:lnTo>
                    <a:pt x="150" y="380"/>
                  </a:lnTo>
                  <a:lnTo>
                    <a:pt x="169" y="371"/>
                  </a:lnTo>
                  <a:lnTo>
                    <a:pt x="174" y="361"/>
                  </a:lnTo>
                  <a:lnTo>
                    <a:pt x="174" y="352"/>
                  </a:lnTo>
                  <a:lnTo>
                    <a:pt x="174" y="343"/>
                  </a:lnTo>
                  <a:lnTo>
                    <a:pt x="174" y="334"/>
                  </a:lnTo>
                  <a:lnTo>
                    <a:pt x="174" y="324"/>
                  </a:lnTo>
                  <a:lnTo>
                    <a:pt x="174" y="315"/>
                  </a:lnTo>
                  <a:lnTo>
                    <a:pt x="174" y="306"/>
                  </a:lnTo>
                  <a:lnTo>
                    <a:pt x="174" y="296"/>
                  </a:lnTo>
                  <a:lnTo>
                    <a:pt x="174" y="287"/>
                  </a:lnTo>
                  <a:lnTo>
                    <a:pt x="174" y="278"/>
                  </a:lnTo>
                  <a:lnTo>
                    <a:pt x="174" y="268"/>
                  </a:lnTo>
                  <a:lnTo>
                    <a:pt x="174" y="260"/>
                  </a:lnTo>
                  <a:lnTo>
                    <a:pt x="174" y="250"/>
                  </a:lnTo>
                  <a:lnTo>
                    <a:pt x="174" y="241"/>
                  </a:lnTo>
                  <a:lnTo>
                    <a:pt x="174" y="232"/>
                  </a:lnTo>
                  <a:lnTo>
                    <a:pt x="174" y="222"/>
                  </a:lnTo>
                  <a:lnTo>
                    <a:pt x="174" y="214"/>
                  </a:lnTo>
                  <a:lnTo>
                    <a:pt x="174" y="204"/>
                  </a:lnTo>
                  <a:lnTo>
                    <a:pt x="174" y="194"/>
                  </a:lnTo>
                  <a:lnTo>
                    <a:pt x="174" y="186"/>
                  </a:lnTo>
                  <a:lnTo>
                    <a:pt x="174" y="176"/>
                  </a:lnTo>
                  <a:lnTo>
                    <a:pt x="174" y="166"/>
                  </a:lnTo>
                  <a:lnTo>
                    <a:pt x="174" y="158"/>
                  </a:lnTo>
                  <a:lnTo>
                    <a:pt x="174" y="148"/>
                  </a:lnTo>
                  <a:lnTo>
                    <a:pt x="174" y="140"/>
                  </a:lnTo>
                  <a:lnTo>
                    <a:pt x="174" y="130"/>
                  </a:lnTo>
                  <a:lnTo>
                    <a:pt x="174" y="120"/>
                  </a:lnTo>
                  <a:lnTo>
                    <a:pt x="174" y="112"/>
                  </a:lnTo>
                  <a:lnTo>
                    <a:pt x="174" y="102"/>
                  </a:lnTo>
                  <a:lnTo>
                    <a:pt x="174" y="93"/>
                  </a:lnTo>
                  <a:lnTo>
                    <a:pt x="174" y="84"/>
                  </a:lnTo>
                  <a:lnTo>
                    <a:pt x="174" y="74"/>
                  </a:lnTo>
                  <a:lnTo>
                    <a:pt x="174" y="65"/>
                  </a:lnTo>
                  <a:lnTo>
                    <a:pt x="174" y="56"/>
                  </a:lnTo>
                  <a:lnTo>
                    <a:pt x="174" y="46"/>
                  </a:lnTo>
                  <a:lnTo>
                    <a:pt x="174" y="38"/>
                  </a:lnTo>
                  <a:lnTo>
                    <a:pt x="174" y="28"/>
                  </a:lnTo>
                  <a:lnTo>
                    <a:pt x="174" y="19"/>
                  </a:lnTo>
                  <a:lnTo>
                    <a:pt x="174" y="10"/>
                  </a:lnTo>
                  <a:lnTo>
                    <a:pt x="174" y="0"/>
                  </a:lnTo>
                  <a:lnTo>
                    <a:pt x="255" y="176"/>
                  </a:lnTo>
                  <a:lnTo>
                    <a:pt x="251" y="166"/>
                  </a:lnTo>
                  <a:lnTo>
                    <a:pt x="246" y="158"/>
                  </a:lnTo>
                  <a:lnTo>
                    <a:pt x="242" y="148"/>
                  </a:lnTo>
                  <a:lnTo>
                    <a:pt x="238" y="140"/>
                  </a:lnTo>
                  <a:lnTo>
                    <a:pt x="234" y="130"/>
                  </a:lnTo>
                  <a:lnTo>
                    <a:pt x="229" y="120"/>
                  </a:lnTo>
                  <a:lnTo>
                    <a:pt x="225" y="112"/>
                  </a:lnTo>
                  <a:lnTo>
                    <a:pt x="221" y="102"/>
                  </a:lnTo>
                  <a:lnTo>
                    <a:pt x="216" y="93"/>
                  </a:lnTo>
                  <a:lnTo>
                    <a:pt x="212" y="84"/>
                  </a:lnTo>
                  <a:lnTo>
                    <a:pt x="208" y="74"/>
                  </a:lnTo>
                  <a:lnTo>
                    <a:pt x="204" y="65"/>
                  </a:lnTo>
                  <a:lnTo>
                    <a:pt x="199" y="56"/>
                  </a:lnTo>
                  <a:lnTo>
                    <a:pt x="195" y="46"/>
                  </a:lnTo>
                  <a:lnTo>
                    <a:pt x="191" y="38"/>
                  </a:lnTo>
                  <a:lnTo>
                    <a:pt x="186" y="28"/>
                  </a:lnTo>
                  <a:lnTo>
                    <a:pt x="182" y="19"/>
                  </a:lnTo>
                  <a:lnTo>
                    <a:pt x="178" y="10"/>
                  </a:lnTo>
                  <a:lnTo>
                    <a:pt x="174" y="0"/>
                  </a:lnTo>
                  <a:lnTo>
                    <a:pt x="91" y="176"/>
                  </a:lnTo>
                  <a:lnTo>
                    <a:pt x="95" y="166"/>
                  </a:lnTo>
                  <a:lnTo>
                    <a:pt x="100" y="158"/>
                  </a:lnTo>
                  <a:lnTo>
                    <a:pt x="104" y="148"/>
                  </a:lnTo>
                  <a:lnTo>
                    <a:pt x="108" y="140"/>
                  </a:lnTo>
                  <a:lnTo>
                    <a:pt x="112" y="130"/>
                  </a:lnTo>
                  <a:lnTo>
                    <a:pt x="117" y="120"/>
                  </a:lnTo>
                  <a:lnTo>
                    <a:pt x="121" y="112"/>
                  </a:lnTo>
                  <a:lnTo>
                    <a:pt x="125" y="102"/>
                  </a:lnTo>
                  <a:lnTo>
                    <a:pt x="130" y="93"/>
                  </a:lnTo>
                  <a:lnTo>
                    <a:pt x="134" y="84"/>
                  </a:lnTo>
                  <a:lnTo>
                    <a:pt x="138" y="74"/>
                  </a:lnTo>
                  <a:lnTo>
                    <a:pt x="142" y="65"/>
                  </a:lnTo>
                  <a:lnTo>
                    <a:pt x="147" y="56"/>
                  </a:lnTo>
                  <a:lnTo>
                    <a:pt x="151" y="46"/>
                  </a:lnTo>
                  <a:lnTo>
                    <a:pt x="155" y="38"/>
                  </a:lnTo>
                  <a:lnTo>
                    <a:pt x="160" y="28"/>
                  </a:lnTo>
                  <a:lnTo>
                    <a:pt x="164" y="19"/>
                  </a:lnTo>
                  <a:lnTo>
                    <a:pt x="168" y="10"/>
                  </a:lnTo>
                  <a:lnTo>
                    <a:pt x="174" y="0"/>
                  </a:lnTo>
                </a:path>
              </a:pathLst>
            </a:custGeom>
            <a:solidFill>
              <a:srgbClr val="FFFFFF"/>
            </a:solidFill>
            <a:ln w="254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29086" name="Freeform 62"/>
            <p:cNvSpPr>
              <a:spLocks/>
            </p:cNvSpPr>
            <p:nvPr/>
          </p:nvSpPr>
          <p:spPr bwMode="auto">
            <a:xfrm rot="2100000" flipH="1">
              <a:off x="2630" y="2820"/>
              <a:ext cx="52" cy="426"/>
            </a:xfrm>
            <a:custGeom>
              <a:avLst/>
              <a:gdLst>
                <a:gd name="T0" fmla="*/ 62 w 346"/>
                <a:gd name="T1" fmla="*/ 1268 h 1287"/>
                <a:gd name="T2" fmla="*/ 3 w 346"/>
                <a:gd name="T3" fmla="*/ 1240 h 1287"/>
                <a:gd name="T4" fmla="*/ 0 w 346"/>
                <a:gd name="T5" fmla="*/ 1213 h 1287"/>
                <a:gd name="T6" fmla="*/ 0 w 346"/>
                <a:gd name="T7" fmla="*/ 1185 h 1287"/>
                <a:gd name="T8" fmla="*/ 10 w 346"/>
                <a:gd name="T9" fmla="*/ 1157 h 1287"/>
                <a:gd name="T10" fmla="*/ 109 w 346"/>
                <a:gd name="T11" fmla="*/ 1129 h 1287"/>
                <a:gd name="T12" fmla="*/ 196 w 346"/>
                <a:gd name="T13" fmla="*/ 1102 h 1287"/>
                <a:gd name="T14" fmla="*/ 318 w 346"/>
                <a:gd name="T15" fmla="*/ 1074 h 1287"/>
                <a:gd name="T16" fmla="*/ 345 w 346"/>
                <a:gd name="T17" fmla="*/ 1046 h 1287"/>
                <a:gd name="T18" fmla="*/ 346 w 346"/>
                <a:gd name="T19" fmla="*/ 1018 h 1287"/>
                <a:gd name="T20" fmla="*/ 345 w 346"/>
                <a:gd name="T21" fmla="*/ 990 h 1287"/>
                <a:gd name="T22" fmla="*/ 318 w 346"/>
                <a:gd name="T23" fmla="*/ 962 h 1287"/>
                <a:gd name="T24" fmla="*/ 196 w 346"/>
                <a:gd name="T25" fmla="*/ 934 h 1287"/>
                <a:gd name="T26" fmla="*/ 109 w 346"/>
                <a:gd name="T27" fmla="*/ 907 h 1287"/>
                <a:gd name="T28" fmla="*/ 10 w 346"/>
                <a:gd name="T29" fmla="*/ 880 h 1287"/>
                <a:gd name="T30" fmla="*/ 0 w 346"/>
                <a:gd name="T31" fmla="*/ 852 h 1287"/>
                <a:gd name="T32" fmla="*/ 0 w 346"/>
                <a:gd name="T33" fmla="*/ 824 h 1287"/>
                <a:gd name="T34" fmla="*/ 3 w 346"/>
                <a:gd name="T35" fmla="*/ 796 h 1287"/>
                <a:gd name="T36" fmla="*/ 62 w 346"/>
                <a:gd name="T37" fmla="*/ 768 h 1287"/>
                <a:gd name="T38" fmla="*/ 169 w 346"/>
                <a:gd name="T39" fmla="*/ 741 h 1287"/>
                <a:gd name="T40" fmla="*/ 284 w 346"/>
                <a:gd name="T41" fmla="*/ 713 h 1287"/>
                <a:gd name="T42" fmla="*/ 343 w 346"/>
                <a:gd name="T43" fmla="*/ 685 h 1287"/>
                <a:gd name="T44" fmla="*/ 346 w 346"/>
                <a:gd name="T45" fmla="*/ 657 h 1287"/>
                <a:gd name="T46" fmla="*/ 346 w 346"/>
                <a:gd name="T47" fmla="*/ 629 h 1287"/>
                <a:gd name="T48" fmla="*/ 336 w 346"/>
                <a:gd name="T49" fmla="*/ 601 h 1287"/>
                <a:gd name="T50" fmla="*/ 237 w 346"/>
                <a:gd name="T51" fmla="*/ 575 h 1287"/>
                <a:gd name="T52" fmla="*/ 150 w 346"/>
                <a:gd name="T53" fmla="*/ 547 h 1287"/>
                <a:gd name="T54" fmla="*/ 28 w 346"/>
                <a:gd name="T55" fmla="*/ 519 h 1287"/>
                <a:gd name="T56" fmla="*/ 1 w 346"/>
                <a:gd name="T57" fmla="*/ 491 h 1287"/>
                <a:gd name="T58" fmla="*/ 0 w 346"/>
                <a:gd name="T59" fmla="*/ 463 h 1287"/>
                <a:gd name="T60" fmla="*/ 1 w 346"/>
                <a:gd name="T61" fmla="*/ 435 h 1287"/>
                <a:gd name="T62" fmla="*/ 28 w 346"/>
                <a:gd name="T63" fmla="*/ 407 h 1287"/>
                <a:gd name="T64" fmla="*/ 150 w 346"/>
                <a:gd name="T65" fmla="*/ 380 h 1287"/>
                <a:gd name="T66" fmla="*/ 174 w 346"/>
                <a:gd name="T67" fmla="*/ 352 h 1287"/>
                <a:gd name="T68" fmla="*/ 174 w 346"/>
                <a:gd name="T69" fmla="*/ 324 h 1287"/>
                <a:gd name="T70" fmla="*/ 174 w 346"/>
                <a:gd name="T71" fmla="*/ 296 h 1287"/>
                <a:gd name="T72" fmla="*/ 174 w 346"/>
                <a:gd name="T73" fmla="*/ 268 h 1287"/>
                <a:gd name="T74" fmla="*/ 174 w 346"/>
                <a:gd name="T75" fmla="*/ 241 h 1287"/>
                <a:gd name="T76" fmla="*/ 174 w 346"/>
                <a:gd name="T77" fmla="*/ 214 h 1287"/>
                <a:gd name="T78" fmla="*/ 174 w 346"/>
                <a:gd name="T79" fmla="*/ 186 h 1287"/>
                <a:gd name="T80" fmla="*/ 174 w 346"/>
                <a:gd name="T81" fmla="*/ 158 h 1287"/>
                <a:gd name="T82" fmla="*/ 174 w 346"/>
                <a:gd name="T83" fmla="*/ 130 h 1287"/>
                <a:gd name="T84" fmla="*/ 174 w 346"/>
                <a:gd name="T85" fmla="*/ 102 h 1287"/>
                <a:gd name="T86" fmla="*/ 174 w 346"/>
                <a:gd name="T87" fmla="*/ 74 h 1287"/>
                <a:gd name="T88" fmla="*/ 174 w 346"/>
                <a:gd name="T89" fmla="*/ 46 h 1287"/>
                <a:gd name="T90" fmla="*/ 174 w 346"/>
                <a:gd name="T91" fmla="*/ 19 h 1287"/>
                <a:gd name="T92" fmla="*/ 255 w 346"/>
                <a:gd name="T93" fmla="*/ 176 h 1287"/>
                <a:gd name="T94" fmla="*/ 242 w 346"/>
                <a:gd name="T95" fmla="*/ 148 h 1287"/>
                <a:gd name="T96" fmla="*/ 229 w 346"/>
                <a:gd name="T97" fmla="*/ 120 h 1287"/>
                <a:gd name="T98" fmla="*/ 216 w 346"/>
                <a:gd name="T99" fmla="*/ 93 h 1287"/>
                <a:gd name="T100" fmla="*/ 204 w 346"/>
                <a:gd name="T101" fmla="*/ 65 h 1287"/>
                <a:gd name="T102" fmla="*/ 191 w 346"/>
                <a:gd name="T103" fmla="*/ 38 h 1287"/>
                <a:gd name="T104" fmla="*/ 178 w 346"/>
                <a:gd name="T105" fmla="*/ 10 h 1287"/>
                <a:gd name="T106" fmla="*/ 95 w 346"/>
                <a:gd name="T107" fmla="*/ 166 h 1287"/>
                <a:gd name="T108" fmla="*/ 108 w 346"/>
                <a:gd name="T109" fmla="*/ 140 h 1287"/>
                <a:gd name="T110" fmla="*/ 121 w 346"/>
                <a:gd name="T111" fmla="*/ 112 h 1287"/>
                <a:gd name="T112" fmla="*/ 134 w 346"/>
                <a:gd name="T113" fmla="*/ 84 h 1287"/>
                <a:gd name="T114" fmla="*/ 147 w 346"/>
                <a:gd name="T115" fmla="*/ 56 h 1287"/>
                <a:gd name="T116" fmla="*/ 160 w 346"/>
                <a:gd name="T117" fmla="*/ 28 h 1287"/>
                <a:gd name="T118" fmla="*/ 174 w 346"/>
                <a:gd name="T119" fmla="*/ 0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6" h="1287">
                  <a:moveTo>
                    <a:pt x="150" y="1287"/>
                  </a:moveTo>
                  <a:lnTo>
                    <a:pt x="109" y="1277"/>
                  </a:lnTo>
                  <a:lnTo>
                    <a:pt x="62" y="1268"/>
                  </a:lnTo>
                  <a:lnTo>
                    <a:pt x="28" y="1259"/>
                  </a:lnTo>
                  <a:lnTo>
                    <a:pt x="10" y="1249"/>
                  </a:lnTo>
                  <a:lnTo>
                    <a:pt x="3" y="1240"/>
                  </a:lnTo>
                  <a:lnTo>
                    <a:pt x="1" y="1231"/>
                  </a:lnTo>
                  <a:lnTo>
                    <a:pt x="0" y="1222"/>
                  </a:lnTo>
                  <a:lnTo>
                    <a:pt x="0" y="1213"/>
                  </a:lnTo>
                  <a:lnTo>
                    <a:pt x="0" y="1203"/>
                  </a:lnTo>
                  <a:lnTo>
                    <a:pt x="0" y="1194"/>
                  </a:lnTo>
                  <a:lnTo>
                    <a:pt x="0" y="1185"/>
                  </a:lnTo>
                  <a:lnTo>
                    <a:pt x="1" y="1175"/>
                  </a:lnTo>
                  <a:lnTo>
                    <a:pt x="3" y="1166"/>
                  </a:lnTo>
                  <a:lnTo>
                    <a:pt x="10" y="1157"/>
                  </a:lnTo>
                  <a:lnTo>
                    <a:pt x="28" y="1148"/>
                  </a:lnTo>
                  <a:lnTo>
                    <a:pt x="62" y="1138"/>
                  </a:lnTo>
                  <a:lnTo>
                    <a:pt x="109" y="1129"/>
                  </a:lnTo>
                  <a:lnTo>
                    <a:pt x="150" y="1120"/>
                  </a:lnTo>
                  <a:lnTo>
                    <a:pt x="169" y="1111"/>
                  </a:lnTo>
                  <a:lnTo>
                    <a:pt x="196" y="1102"/>
                  </a:lnTo>
                  <a:lnTo>
                    <a:pt x="237" y="1092"/>
                  </a:lnTo>
                  <a:lnTo>
                    <a:pt x="284" y="1083"/>
                  </a:lnTo>
                  <a:lnTo>
                    <a:pt x="318" y="1074"/>
                  </a:lnTo>
                  <a:lnTo>
                    <a:pt x="336" y="1064"/>
                  </a:lnTo>
                  <a:lnTo>
                    <a:pt x="343" y="1056"/>
                  </a:lnTo>
                  <a:lnTo>
                    <a:pt x="345" y="1046"/>
                  </a:lnTo>
                  <a:lnTo>
                    <a:pt x="346" y="1036"/>
                  </a:lnTo>
                  <a:lnTo>
                    <a:pt x="346" y="1028"/>
                  </a:lnTo>
                  <a:lnTo>
                    <a:pt x="346" y="1018"/>
                  </a:lnTo>
                  <a:lnTo>
                    <a:pt x="346" y="1008"/>
                  </a:lnTo>
                  <a:lnTo>
                    <a:pt x="346" y="1000"/>
                  </a:lnTo>
                  <a:lnTo>
                    <a:pt x="345" y="990"/>
                  </a:lnTo>
                  <a:lnTo>
                    <a:pt x="343" y="982"/>
                  </a:lnTo>
                  <a:lnTo>
                    <a:pt x="336" y="972"/>
                  </a:lnTo>
                  <a:lnTo>
                    <a:pt x="318" y="962"/>
                  </a:lnTo>
                  <a:lnTo>
                    <a:pt x="284" y="954"/>
                  </a:lnTo>
                  <a:lnTo>
                    <a:pt x="237" y="944"/>
                  </a:lnTo>
                  <a:lnTo>
                    <a:pt x="196" y="934"/>
                  </a:lnTo>
                  <a:lnTo>
                    <a:pt x="177" y="926"/>
                  </a:lnTo>
                  <a:lnTo>
                    <a:pt x="150" y="916"/>
                  </a:lnTo>
                  <a:lnTo>
                    <a:pt x="109" y="907"/>
                  </a:lnTo>
                  <a:lnTo>
                    <a:pt x="62" y="898"/>
                  </a:lnTo>
                  <a:lnTo>
                    <a:pt x="28" y="888"/>
                  </a:lnTo>
                  <a:lnTo>
                    <a:pt x="10" y="880"/>
                  </a:lnTo>
                  <a:lnTo>
                    <a:pt x="3" y="870"/>
                  </a:lnTo>
                  <a:lnTo>
                    <a:pt x="1" y="861"/>
                  </a:lnTo>
                  <a:lnTo>
                    <a:pt x="0" y="852"/>
                  </a:lnTo>
                  <a:lnTo>
                    <a:pt x="0" y="842"/>
                  </a:lnTo>
                  <a:lnTo>
                    <a:pt x="0" y="833"/>
                  </a:lnTo>
                  <a:lnTo>
                    <a:pt x="0" y="824"/>
                  </a:lnTo>
                  <a:lnTo>
                    <a:pt x="0" y="815"/>
                  </a:lnTo>
                  <a:lnTo>
                    <a:pt x="1" y="805"/>
                  </a:lnTo>
                  <a:lnTo>
                    <a:pt x="3" y="796"/>
                  </a:lnTo>
                  <a:lnTo>
                    <a:pt x="10" y="787"/>
                  </a:lnTo>
                  <a:lnTo>
                    <a:pt x="28" y="778"/>
                  </a:lnTo>
                  <a:lnTo>
                    <a:pt x="62" y="768"/>
                  </a:lnTo>
                  <a:lnTo>
                    <a:pt x="109" y="759"/>
                  </a:lnTo>
                  <a:lnTo>
                    <a:pt x="150" y="750"/>
                  </a:lnTo>
                  <a:lnTo>
                    <a:pt x="169" y="741"/>
                  </a:lnTo>
                  <a:lnTo>
                    <a:pt x="196" y="731"/>
                  </a:lnTo>
                  <a:lnTo>
                    <a:pt x="237" y="722"/>
                  </a:lnTo>
                  <a:lnTo>
                    <a:pt x="284" y="713"/>
                  </a:lnTo>
                  <a:lnTo>
                    <a:pt x="318" y="703"/>
                  </a:lnTo>
                  <a:lnTo>
                    <a:pt x="336" y="695"/>
                  </a:lnTo>
                  <a:lnTo>
                    <a:pt x="343" y="685"/>
                  </a:lnTo>
                  <a:lnTo>
                    <a:pt x="345" y="676"/>
                  </a:lnTo>
                  <a:lnTo>
                    <a:pt x="346" y="667"/>
                  </a:lnTo>
                  <a:lnTo>
                    <a:pt x="346" y="657"/>
                  </a:lnTo>
                  <a:lnTo>
                    <a:pt x="346" y="648"/>
                  </a:lnTo>
                  <a:lnTo>
                    <a:pt x="346" y="639"/>
                  </a:lnTo>
                  <a:lnTo>
                    <a:pt x="346" y="629"/>
                  </a:lnTo>
                  <a:lnTo>
                    <a:pt x="345" y="621"/>
                  </a:lnTo>
                  <a:lnTo>
                    <a:pt x="343" y="611"/>
                  </a:lnTo>
                  <a:lnTo>
                    <a:pt x="336" y="601"/>
                  </a:lnTo>
                  <a:lnTo>
                    <a:pt x="318" y="593"/>
                  </a:lnTo>
                  <a:lnTo>
                    <a:pt x="284" y="583"/>
                  </a:lnTo>
                  <a:lnTo>
                    <a:pt x="237" y="575"/>
                  </a:lnTo>
                  <a:lnTo>
                    <a:pt x="196" y="565"/>
                  </a:lnTo>
                  <a:lnTo>
                    <a:pt x="177" y="555"/>
                  </a:lnTo>
                  <a:lnTo>
                    <a:pt x="150" y="547"/>
                  </a:lnTo>
                  <a:lnTo>
                    <a:pt x="109" y="537"/>
                  </a:lnTo>
                  <a:lnTo>
                    <a:pt x="62" y="527"/>
                  </a:lnTo>
                  <a:lnTo>
                    <a:pt x="28" y="519"/>
                  </a:lnTo>
                  <a:lnTo>
                    <a:pt x="10" y="509"/>
                  </a:lnTo>
                  <a:lnTo>
                    <a:pt x="3" y="500"/>
                  </a:lnTo>
                  <a:lnTo>
                    <a:pt x="1" y="491"/>
                  </a:lnTo>
                  <a:lnTo>
                    <a:pt x="0" y="481"/>
                  </a:lnTo>
                  <a:lnTo>
                    <a:pt x="0" y="473"/>
                  </a:lnTo>
                  <a:lnTo>
                    <a:pt x="0" y="463"/>
                  </a:lnTo>
                  <a:lnTo>
                    <a:pt x="0" y="454"/>
                  </a:lnTo>
                  <a:lnTo>
                    <a:pt x="0" y="445"/>
                  </a:lnTo>
                  <a:lnTo>
                    <a:pt x="1" y="435"/>
                  </a:lnTo>
                  <a:lnTo>
                    <a:pt x="3" y="426"/>
                  </a:lnTo>
                  <a:lnTo>
                    <a:pt x="10" y="417"/>
                  </a:lnTo>
                  <a:lnTo>
                    <a:pt x="28" y="407"/>
                  </a:lnTo>
                  <a:lnTo>
                    <a:pt x="62" y="398"/>
                  </a:lnTo>
                  <a:lnTo>
                    <a:pt x="109" y="389"/>
                  </a:lnTo>
                  <a:lnTo>
                    <a:pt x="150" y="380"/>
                  </a:lnTo>
                  <a:lnTo>
                    <a:pt x="169" y="371"/>
                  </a:lnTo>
                  <a:lnTo>
                    <a:pt x="174" y="361"/>
                  </a:lnTo>
                  <a:lnTo>
                    <a:pt x="174" y="352"/>
                  </a:lnTo>
                  <a:lnTo>
                    <a:pt x="174" y="343"/>
                  </a:lnTo>
                  <a:lnTo>
                    <a:pt x="174" y="334"/>
                  </a:lnTo>
                  <a:lnTo>
                    <a:pt x="174" y="324"/>
                  </a:lnTo>
                  <a:lnTo>
                    <a:pt x="174" y="315"/>
                  </a:lnTo>
                  <a:lnTo>
                    <a:pt x="174" y="306"/>
                  </a:lnTo>
                  <a:lnTo>
                    <a:pt x="174" y="296"/>
                  </a:lnTo>
                  <a:lnTo>
                    <a:pt x="174" y="287"/>
                  </a:lnTo>
                  <a:lnTo>
                    <a:pt x="174" y="278"/>
                  </a:lnTo>
                  <a:lnTo>
                    <a:pt x="174" y="268"/>
                  </a:lnTo>
                  <a:lnTo>
                    <a:pt x="174" y="260"/>
                  </a:lnTo>
                  <a:lnTo>
                    <a:pt x="174" y="250"/>
                  </a:lnTo>
                  <a:lnTo>
                    <a:pt x="174" y="241"/>
                  </a:lnTo>
                  <a:lnTo>
                    <a:pt x="174" y="232"/>
                  </a:lnTo>
                  <a:lnTo>
                    <a:pt x="174" y="222"/>
                  </a:lnTo>
                  <a:lnTo>
                    <a:pt x="174" y="214"/>
                  </a:lnTo>
                  <a:lnTo>
                    <a:pt x="174" y="204"/>
                  </a:lnTo>
                  <a:lnTo>
                    <a:pt x="174" y="194"/>
                  </a:lnTo>
                  <a:lnTo>
                    <a:pt x="174" y="186"/>
                  </a:lnTo>
                  <a:lnTo>
                    <a:pt x="174" y="176"/>
                  </a:lnTo>
                  <a:lnTo>
                    <a:pt x="174" y="166"/>
                  </a:lnTo>
                  <a:lnTo>
                    <a:pt x="174" y="158"/>
                  </a:lnTo>
                  <a:lnTo>
                    <a:pt x="174" y="148"/>
                  </a:lnTo>
                  <a:lnTo>
                    <a:pt x="174" y="140"/>
                  </a:lnTo>
                  <a:lnTo>
                    <a:pt x="174" y="130"/>
                  </a:lnTo>
                  <a:lnTo>
                    <a:pt x="174" y="120"/>
                  </a:lnTo>
                  <a:lnTo>
                    <a:pt x="174" y="112"/>
                  </a:lnTo>
                  <a:lnTo>
                    <a:pt x="174" y="102"/>
                  </a:lnTo>
                  <a:lnTo>
                    <a:pt x="174" y="93"/>
                  </a:lnTo>
                  <a:lnTo>
                    <a:pt x="174" y="84"/>
                  </a:lnTo>
                  <a:lnTo>
                    <a:pt x="174" y="74"/>
                  </a:lnTo>
                  <a:lnTo>
                    <a:pt x="174" y="65"/>
                  </a:lnTo>
                  <a:lnTo>
                    <a:pt x="174" y="56"/>
                  </a:lnTo>
                  <a:lnTo>
                    <a:pt x="174" y="46"/>
                  </a:lnTo>
                  <a:lnTo>
                    <a:pt x="174" y="38"/>
                  </a:lnTo>
                  <a:lnTo>
                    <a:pt x="174" y="28"/>
                  </a:lnTo>
                  <a:lnTo>
                    <a:pt x="174" y="19"/>
                  </a:lnTo>
                  <a:lnTo>
                    <a:pt x="174" y="10"/>
                  </a:lnTo>
                  <a:lnTo>
                    <a:pt x="174" y="0"/>
                  </a:lnTo>
                  <a:lnTo>
                    <a:pt x="255" y="176"/>
                  </a:lnTo>
                  <a:lnTo>
                    <a:pt x="251" y="166"/>
                  </a:lnTo>
                  <a:lnTo>
                    <a:pt x="246" y="158"/>
                  </a:lnTo>
                  <a:lnTo>
                    <a:pt x="242" y="148"/>
                  </a:lnTo>
                  <a:lnTo>
                    <a:pt x="238" y="140"/>
                  </a:lnTo>
                  <a:lnTo>
                    <a:pt x="234" y="130"/>
                  </a:lnTo>
                  <a:lnTo>
                    <a:pt x="229" y="120"/>
                  </a:lnTo>
                  <a:lnTo>
                    <a:pt x="225" y="112"/>
                  </a:lnTo>
                  <a:lnTo>
                    <a:pt x="221" y="102"/>
                  </a:lnTo>
                  <a:lnTo>
                    <a:pt x="216" y="93"/>
                  </a:lnTo>
                  <a:lnTo>
                    <a:pt x="212" y="84"/>
                  </a:lnTo>
                  <a:lnTo>
                    <a:pt x="208" y="74"/>
                  </a:lnTo>
                  <a:lnTo>
                    <a:pt x="204" y="65"/>
                  </a:lnTo>
                  <a:lnTo>
                    <a:pt x="199" y="56"/>
                  </a:lnTo>
                  <a:lnTo>
                    <a:pt x="195" y="46"/>
                  </a:lnTo>
                  <a:lnTo>
                    <a:pt x="191" y="38"/>
                  </a:lnTo>
                  <a:lnTo>
                    <a:pt x="186" y="28"/>
                  </a:lnTo>
                  <a:lnTo>
                    <a:pt x="182" y="19"/>
                  </a:lnTo>
                  <a:lnTo>
                    <a:pt x="178" y="10"/>
                  </a:lnTo>
                  <a:lnTo>
                    <a:pt x="174" y="0"/>
                  </a:lnTo>
                  <a:lnTo>
                    <a:pt x="91" y="176"/>
                  </a:lnTo>
                  <a:lnTo>
                    <a:pt x="95" y="166"/>
                  </a:lnTo>
                  <a:lnTo>
                    <a:pt x="100" y="158"/>
                  </a:lnTo>
                  <a:lnTo>
                    <a:pt x="104" y="148"/>
                  </a:lnTo>
                  <a:lnTo>
                    <a:pt x="108" y="140"/>
                  </a:lnTo>
                  <a:lnTo>
                    <a:pt x="112" y="130"/>
                  </a:lnTo>
                  <a:lnTo>
                    <a:pt x="117" y="120"/>
                  </a:lnTo>
                  <a:lnTo>
                    <a:pt x="121" y="112"/>
                  </a:lnTo>
                  <a:lnTo>
                    <a:pt x="125" y="102"/>
                  </a:lnTo>
                  <a:lnTo>
                    <a:pt x="130" y="93"/>
                  </a:lnTo>
                  <a:lnTo>
                    <a:pt x="134" y="84"/>
                  </a:lnTo>
                  <a:lnTo>
                    <a:pt x="138" y="74"/>
                  </a:lnTo>
                  <a:lnTo>
                    <a:pt x="142" y="65"/>
                  </a:lnTo>
                  <a:lnTo>
                    <a:pt x="147" y="56"/>
                  </a:lnTo>
                  <a:lnTo>
                    <a:pt x="151" y="46"/>
                  </a:lnTo>
                  <a:lnTo>
                    <a:pt x="155" y="38"/>
                  </a:lnTo>
                  <a:lnTo>
                    <a:pt x="160" y="28"/>
                  </a:lnTo>
                  <a:lnTo>
                    <a:pt x="164" y="19"/>
                  </a:lnTo>
                  <a:lnTo>
                    <a:pt x="168" y="10"/>
                  </a:lnTo>
                  <a:lnTo>
                    <a:pt x="174" y="0"/>
                  </a:lnTo>
                </a:path>
              </a:pathLst>
            </a:custGeom>
            <a:solidFill>
              <a:srgbClr val="FFFFFF"/>
            </a:solidFill>
            <a:ln w="254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29087" name="Line 63"/>
            <p:cNvSpPr>
              <a:spLocks noChangeShapeType="1"/>
            </p:cNvSpPr>
            <p:nvPr/>
          </p:nvSpPr>
          <p:spPr bwMode="auto">
            <a:xfrm>
              <a:off x="914" y="2645"/>
              <a:ext cx="0" cy="259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088" name="Line 64"/>
            <p:cNvSpPr>
              <a:spLocks noChangeShapeType="1"/>
            </p:cNvSpPr>
            <p:nvPr/>
          </p:nvSpPr>
          <p:spPr bwMode="auto">
            <a:xfrm>
              <a:off x="1688" y="2897"/>
              <a:ext cx="0" cy="259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089" name="Line 65"/>
            <p:cNvSpPr>
              <a:spLocks noChangeShapeType="1"/>
            </p:cNvSpPr>
            <p:nvPr/>
          </p:nvSpPr>
          <p:spPr bwMode="auto">
            <a:xfrm>
              <a:off x="2472" y="3155"/>
              <a:ext cx="0" cy="259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090" name="Line 66"/>
            <p:cNvSpPr>
              <a:spLocks noChangeShapeType="1"/>
            </p:cNvSpPr>
            <p:nvPr/>
          </p:nvSpPr>
          <p:spPr bwMode="auto">
            <a:xfrm flipH="1">
              <a:off x="806" y="2904"/>
              <a:ext cx="20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091" name="Line 67"/>
            <p:cNvSpPr>
              <a:spLocks noChangeShapeType="1"/>
            </p:cNvSpPr>
            <p:nvPr/>
          </p:nvSpPr>
          <p:spPr bwMode="auto">
            <a:xfrm flipH="1">
              <a:off x="1593" y="3161"/>
              <a:ext cx="20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092" name="Line 68"/>
            <p:cNvSpPr>
              <a:spLocks noChangeShapeType="1"/>
            </p:cNvSpPr>
            <p:nvPr/>
          </p:nvSpPr>
          <p:spPr bwMode="auto">
            <a:xfrm flipH="1">
              <a:off x="2376" y="3413"/>
              <a:ext cx="20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529093" name="Group 69"/>
            <p:cNvGrpSpPr>
              <a:grpSpLocks/>
            </p:cNvGrpSpPr>
            <p:nvPr/>
          </p:nvGrpSpPr>
          <p:grpSpPr bwMode="auto">
            <a:xfrm>
              <a:off x="2588" y="3232"/>
              <a:ext cx="567" cy="293"/>
              <a:chOff x="1766" y="3190"/>
              <a:chExt cx="567" cy="293"/>
            </a:xfrm>
          </p:grpSpPr>
          <p:grpSp>
            <p:nvGrpSpPr>
              <p:cNvPr id="6529094" name="Group 70"/>
              <p:cNvGrpSpPr>
                <a:grpSpLocks/>
              </p:cNvGrpSpPr>
              <p:nvPr/>
            </p:nvGrpSpPr>
            <p:grpSpPr bwMode="auto">
              <a:xfrm>
                <a:off x="2053" y="3197"/>
                <a:ext cx="280" cy="179"/>
                <a:chOff x="2208" y="1710"/>
                <a:chExt cx="240" cy="154"/>
              </a:xfrm>
            </p:grpSpPr>
            <p:sp>
              <p:nvSpPr>
                <p:cNvPr id="6529095" name="Line 71"/>
                <p:cNvSpPr>
                  <a:spLocks noChangeShapeType="1"/>
                </p:cNvSpPr>
                <p:nvPr/>
              </p:nvSpPr>
              <p:spPr bwMode="auto">
                <a:xfrm>
                  <a:off x="2208" y="1860"/>
                  <a:ext cx="240" cy="0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29096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2232" y="1710"/>
                  <a:ext cx="165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/>
                  <a:r>
                    <a:rPr lang="en-US" altLang="ja-JP" sz="1200" i="1">
                      <a:solidFill>
                        <a:srgbClr val="0000FF"/>
                      </a:solidFill>
                      <a:ea typeface="Batang" pitchFamily="18" charset="-127"/>
                    </a:rPr>
                    <a:t>n</a:t>
                  </a:r>
                  <a:endParaRPr lang="en-US"/>
                </a:p>
              </p:txBody>
            </p:sp>
          </p:grpSp>
          <p:grpSp>
            <p:nvGrpSpPr>
              <p:cNvPr id="6529097" name="Group 73"/>
              <p:cNvGrpSpPr>
                <a:grpSpLocks/>
              </p:cNvGrpSpPr>
              <p:nvPr/>
            </p:nvGrpSpPr>
            <p:grpSpPr bwMode="auto">
              <a:xfrm>
                <a:off x="1766" y="3190"/>
                <a:ext cx="285" cy="181"/>
                <a:chOff x="2784" y="840"/>
                <a:chExt cx="244" cy="156"/>
              </a:xfrm>
            </p:grpSpPr>
            <p:sp>
              <p:nvSpPr>
                <p:cNvPr id="6529098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2784" y="996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29099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2868" y="840"/>
                  <a:ext cx="160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/>
                  <a:r>
                    <a:rPr lang="en-US" altLang="ja-JP" sz="1200" b="0" i="1">
                      <a:solidFill>
                        <a:srgbClr val="FF0000"/>
                      </a:solidFill>
                      <a:ea typeface="Batang" pitchFamily="18" charset="-127"/>
                    </a:rPr>
                    <a:t>p</a:t>
                  </a:r>
                  <a:endParaRPr lang="en-US"/>
                </a:p>
              </p:txBody>
            </p:sp>
          </p:grpSp>
          <p:sp>
            <p:nvSpPr>
              <p:cNvPr id="6529100" name="Line 76"/>
              <p:cNvSpPr>
                <a:spLocks noChangeShapeType="1"/>
              </p:cNvSpPr>
              <p:nvPr/>
            </p:nvSpPr>
            <p:spPr bwMode="auto">
              <a:xfrm>
                <a:off x="2060" y="3260"/>
                <a:ext cx="0" cy="223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529101" name="Group 77"/>
          <p:cNvGrpSpPr>
            <a:grpSpLocks/>
          </p:cNvGrpSpPr>
          <p:nvPr/>
        </p:nvGrpSpPr>
        <p:grpSpPr bwMode="auto">
          <a:xfrm>
            <a:off x="1020763" y="1416050"/>
            <a:ext cx="3579812" cy="1257300"/>
            <a:chOff x="721" y="802"/>
            <a:chExt cx="2255" cy="792"/>
          </a:xfrm>
        </p:grpSpPr>
        <p:sp>
          <p:nvSpPr>
            <p:cNvPr id="6529102" name="Rectangle 78"/>
            <p:cNvSpPr>
              <a:spLocks noChangeArrowheads="1"/>
            </p:cNvSpPr>
            <p:nvPr/>
          </p:nvSpPr>
          <p:spPr bwMode="auto">
            <a:xfrm>
              <a:off x="1000" y="979"/>
              <a:ext cx="559" cy="615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529103" name="Line 79"/>
            <p:cNvSpPr>
              <a:spLocks noChangeShapeType="1"/>
            </p:cNvSpPr>
            <p:nvPr/>
          </p:nvSpPr>
          <p:spPr bwMode="auto">
            <a:xfrm flipH="1">
              <a:off x="1552" y="1380"/>
              <a:ext cx="28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104" name="Text Box 80"/>
            <p:cNvSpPr txBox="1">
              <a:spLocks noChangeArrowheads="1"/>
            </p:cNvSpPr>
            <p:nvPr/>
          </p:nvSpPr>
          <p:spPr bwMode="auto">
            <a:xfrm>
              <a:off x="1650" y="1168"/>
              <a:ext cx="18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r>
                <a:rPr lang="en-US" altLang="ja-JP" sz="1200" b="0" i="1">
                  <a:solidFill>
                    <a:srgbClr val="FF0000"/>
                  </a:solidFill>
                  <a:ea typeface="Batang" pitchFamily="18" charset="-127"/>
                </a:rPr>
                <a:t>p</a:t>
              </a:r>
              <a:endParaRPr lang="en-US"/>
            </a:p>
          </p:txBody>
        </p:sp>
        <p:sp>
          <p:nvSpPr>
            <p:cNvPr id="6529105" name="Line 81"/>
            <p:cNvSpPr>
              <a:spLocks noChangeShapeType="1"/>
            </p:cNvSpPr>
            <p:nvPr/>
          </p:nvSpPr>
          <p:spPr bwMode="auto">
            <a:xfrm>
              <a:off x="721" y="1123"/>
              <a:ext cx="279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106" name="Text Box 82"/>
            <p:cNvSpPr txBox="1">
              <a:spLocks noChangeArrowheads="1"/>
            </p:cNvSpPr>
            <p:nvPr/>
          </p:nvSpPr>
          <p:spPr bwMode="auto">
            <a:xfrm>
              <a:off x="749" y="918"/>
              <a:ext cx="192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r>
                <a:rPr lang="en-US" altLang="ja-JP" sz="1200" i="1">
                  <a:solidFill>
                    <a:srgbClr val="0000FF"/>
                  </a:solidFill>
                  <a:ea typeface="Batang" pitchFamily="18" charset="-127"/>
                </a:rPr>
                <a:t>n</a:t>
              </a:r>
              <a:endParaRPr lang="en-US"/>
            </a:p>
          </p:txBody>
        </p:sp>
        <p:sp>
          <p:nvSpPr>
            <p:cNvPr id="6529107" name="Text Box 83"/>
            <p:cNvSpPr txBox="1">
              <a:spLocks noChangeArrowheads="1"/>
            </p:cNvSpPr>
            <p:nvPr/>
          </p:nvSpPr>
          <p:spPr bwMode="auto">
            <a:xfrm>
              <a:off x="1914" y="1032"/>
              <a:ext cx="1062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ja-JP" sz="1600" b="0">
                  <a:solidFill>
                    <a:srgbClr val="000000"/>
                  </a:solidFill>
                  <a:ea typeface="Batang" pitchFamily="18" charset="-127"/>
                </a:rPr>
                <a:t>(1) Conventional</a:t>
              </a:r>
            </a:p>
            <a:p>
              <a:r>
                <a:rPr lang="en-US" altLang="ja-JP" sz="1600" b="0">
                  <a:solidFill>
                    <a:srgbClr val="000000"/>
                  </a:solidFill>
                  <a:ea typeface="Batang" pitchFamily="18" charset="-127"/>
                </a:rPr>
                <a:t>Diode Laser</a:t>
              </a:r>
              <a:endParaRPr lang="en-US" sz="1600"/>
            </a:p>
          </p:txBody>
        </p:sp>
        <p:sp>
          <p:nvSpPr>
            <p:cNvPr id="6529108" name="Line 84"/>
            <p:cNvSpPr>
              <a:spLocks noChangeShapeType="1"/>
            </p:cNvSpPr>
            <p:nvPr/>
          </p:nvSpPr>
          <p:spPr bwMode="auto">
            <a:xfrm flipH="1">
              <a:off x="1020" y="1380"/>
              <a:ext cx="52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109" name="Line 85"/>
            <p:cNvSpPr>
              <a:spLocks noChangeShapeType="1"/>
            </p:cNvSpPr>
            <p:nvPr/>
          </p:nvSpPr>
          <p:spPr bwMode="auto">
            <a:xfrm flipH="1">
              <a:off x="1014" y="1122"/>
              <a:ext cx="528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110" name="Line 86"/>
            <p:cNvSpPr>
              <a:spLocks noChangeShapeType="1"/>
            </p:cNvSpPr>
            <p:nvPr/>
          </p:nvSpPr>
          <p:spPr bwMode="auto">
            <a:xfrm>
              <a:off x="1290" y="1116"/>
              <a:ext cx="0" cy="259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111" name="Line 87"/>
            <p:cNvSpPr>
              <a:spLocks noChangeShapeType="1"/>
            </p:cNvSpPr>
            <p:nvPr/>
          </p:nvSpPr>
          <p:spPr bwMode="auto">
            <a:xfrm>
              <a:off x="721" y="1171"/>
              <a:ext cx="279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112" name="Line 88"/>
            <p:cNvSpPr>
              <a:spLocks noChangeShapeType="1"/>
            </p:cNvSpPr>
            <p:nvPr/>
          </p:nvSpPr>
          <p:spPr bwMode="auto">
            <a:xfrm>
              <a:off x="721" y="1075"/>
              <a:ext cx="279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113" name="Line 89"/>
            <p:cNvSpPr>
              <a:spLocks noChangeShapeType="1"/>
            </p:cNvSpPr>
            <p:nvPr/>
          </p:nvSpPr>
          <p:spPr bwMode="auto">
            <a:xfrm flipH="1">
              <a:off x="1552" y="1422"/>
              <a:ext cx="28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114" name="Line 90"/>
            <p:cNvSpPr>
              <a:spLocks noChangeShapeType="1"/>
            </p:cNvSpPr>
            <p:nvPr/>
          </p:nvSpPr>
          <p:spPr bwMode="auto">
            <a:xfrm flipH="1">
              <a:off x="1552" y="1338"/>
              <a:ext cx="28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115" name="Freeform 91"/>
            <p:cNvSpPr>
              <a:spLocks/>
            </p:cNvSpPr>
            <p:nvPr/>
          </p:nvSpPr>
          <p:spPr bwMode="auto">
            <a:xfrm rot="2100000" flipH="1">
              <a:off x="1413" y="808"/>
              <a:ext cx="52" cy="426"/>
            </a:xfrm>
            <a:custGeom>
              <a:avLst/>
              <a:gdLst>
                <a:gd name="T0" fmla="*/ 62 w 346"/>
                <a:gd name="T1" fmla="*/ 1268 h 1287"/>
                <a:gd name="T2" fmla="*/ 3 w 346"/>
                <a:gd name="T3" fmla="*/ 1240 h 1287"/>
                <a:gd name="T4" fmla="*/ 0 w 346"/>
                <a:gd name="T5" fmla="*/ 1213 h 1287"/>
                <a:gd name="T6" fmla="*/ 0 w 346"/>
                <a:gd name="T7" fmla="*/ 1185 h 1287"/>
                <a:gd name="T8" fmla="*/ 10 w 346"/>
                <a:gd name="T9" fmla="*/ 1157 h 1287"/>
                <a:gd name="T10" fmla="*/ 109 w 346"/>
                <a:gd name="T11" fmla="*/ 1129 h 1287"/>
                <a:gd name="T12" fmla="*/ 196 w 346"/>
                <a:gd name="T13" fmla="*/ 1102 h 1287"/>
                <a:gd name="T14" fmla="*/ 318 w 346"/>
                <a:gd name="T15" fmla="*/ 1074 h 1287"/>
                <a:gd name="T16" fmla="*/ 345 w 346"/>
                <a:gd name="T17" fmla="*/ 1046 h 1287"/>
                <a:gd name="T18" fmla="*/ 346 w 346"/>
                <a:gd name="T19" fmla="*/ 1018 h 1287"/>
                <a:gd name="T20" fmla="*/ 345 w 346"/>
                <a:gd name="T21" fmla="*/ 990 h 1287"/>
                <a:gd name="T22" fmla="*/ 318 w 346"/>
                <a:gd name="T23" fmla="*/ 962 h 1287"/>
                <a:gd name="T24" fmla="*/ 196 w 346"/>
                <a:gd name="T25" fmla="*/ 934 h 1287"/>
                <a:gd name="T26" fmla="*/ 109 w 346"/>
                <a:gd name="T27" fmla="*/ 907 h 1287"/>
                <a:gd name="T28" fmla="*/ 10 w 346"/>
                <a:gd name="T29" fmla="*/ 880 h 1287"/>
                <a:gd name="T30" fmla="*/ 0 w 346"/>
                <a:gd name="T31" fmla="*/ 852 h 1287"/>
                <a:gd name="T32" fmla="*/ 0 w 346"/>
                <a:gd name="T33" fmla="*/ 824 h 1287"/>
                <a:gd name="T34" fmla="*/ 3 w 346"/>
                <a:gd name="T35" fmla="*/ 796 h 1287"/>
                <a:gd name="T36" fmla="*/ 62 w 346"/>
                <a:gd name="T37" fmla="*/ 768 h 1287"/>
                <a:gd name="T38" fmla="*/ 169 w 346"/>
                <a:gd name="T39" fmla="*/ 741 h 1287"/>
                <a:gd name="T40" fmla="*/ 284 w 346"/>
                <a:gd name="T41" fmla="*/ 713 h 1287"/>
                <a:gd name="T42" fmla="*/ 343 w 346"/>
                <a:gd name="T43" fmla="*/ 685 h 1287"/>
                <a:gd name="T44" fmla="*/ 346 w 346"/>
                <a:gd name="T45" fmla="*/ 657 h 1287"/>
                <a:gd name="T46" fmla="*/ 346 w 346"/>
                <a:gd name="T47" fmla="*/ 629 h 1287"/>
                <a:gd name="T48" fmla="*/ 336 w 346"/>
                <a:gd name="T49" fmla="*/ 601 h 1287"/>
                <a:gd name="T50" fmla="*/ 237 w 346"/>
                <a:gd name="T51" fmla="*/ 575 h 1287"/>
                <a:gd name="T52" fmla="*/ 150 w 346"/>
                <a:gd name="T53" fmla="*/ 547 h 1287"/>
                <a:gd name="T54" fmla="*/ 28 w 346"/>
                <a:gd name="T55" fmla="*/ 519 h 1287"/>
                <a:gd name="T56" fmla="*/ 1 w 346"/>
                <a:gd name="T57" fmla="*/ 491 h 1287"/>
                <a:gd name="T58" fmla="*/ 0 w 346"/>
                <a:gd name="T59" fmla="*/ 463 h 1287"/>
                <a:gd name="T60" fmla="*/ 1 w 346"/>
                <a:gd name="T61" fmla="*/ 435 h 1287"/>
                <a:gd name="T62" fmla="*/ 28 w 346"/>
                <a:gd name="T63" fmla="*/ 407 h 1287"/>
                <a:gd name="T64" fmla="*/ 150 w 346"/>
                <a:gd name="T65" fmla="*/ 380 h 1287"/>
                <a:gd name="T66" fmla="*/ 174 w 346"/>
                <a:gd name="T67" fmla="*/ 352 h 1287"/>
                <a:gd name="T68" fmla="*/ 174 w 346"/>
                <a:gd name="T69" fmla="*/ 324 h 1287"/>
                <a:gd name="T70" fmla="*/ 174 w 346"/>
                <a:gd name="T71" fmla="*/ 296 h 1287"/>
                <a:gd name="T72" fmla="*/ 174 w 346"/>
                <a:gd name="T73" fmla="*/ 268 h 1287"/>
                <a:gd name="T74" fmla="*/ 174 w 346"/>
                <a:gd name="T75" fmla="*/ 241 h 1287"/>
                <a:gd name="T76" fmla="*/ 174 w 346"/>
                <a:gd name="T77" fmla="*/ 214 h 1287"/>
                <a:gd name="T78" fmla="*/ 174 w 346"/>
                <a:gd name="T79" fmla="*/ 186 h 1287"/>
                <a:gd name="T80" fmla="*/ 174 w 346"/>
                <a:gd name="T81" fmla="*/ 158 h 1287"/>
                <a:gd name="T82" fmla="*/ 174 w 346"/>
                <a:gd name="T83" fmla="*/ 130 h 1287"/>
                <a:gd name="T84" fmla="*/ 174 w 346"/>
                <a:gd name="T85" fmla="*/ 102 h 1287"/>
                <a:gd name="T86" fmla="*/ 174 w 346"/>
                <a:gd name="T87" fmla="*/ 74 h 1287"/>
                <a:gd name="T88" fmla="*/ 174 w 346"/>
                <a:gd name="T89" fmla="*/ 46 h 1287"/>
                <a:gd name="T90" fmla="*/ 174 w 346"/>
                <a:gd name="T91" fmla="*/ 19 h 1287"/>
                <a:gd name="T92" fmla="*/ 255 w 346"/>
                <a:gd name="T93" fmla="*/ 176 h 1287"/>
                <a:gd name="T94" fmla="*/ 242 w 346"/>
                <a:gd name="T95" fmla="*/ 148 h 1287"/>
                <a:gd name="T96" fmla="*/ 229 w 346"/>
                <a:gd name="T97" fmla="*/ 120 h 1287"/>
                <a:gd name="T98" fmla="*/ 216 w 346"/>
                <a:gd name="T99" fmla="*/ 93 h 1287"/>
                <a:gd name="T100" fmla="*/ 204 w 346"/>
                <a:gd name="T101" fmla="*/ 65 h 1287"/>
                <a:gd name="T102" fmla="*/ 191 w 346"/>
                <a:gd name="T103" fmla="*/ 38 h 1287"/>
                <a:gd name="T104" fmla="*/ 178 w 346"/>
                <a:gd name="T105" fmla="*/ 10 h 1287"/>
                <a:gd name="T106" fmla="*/ 95 w 346"/>
                <a:gd name="T107" fmla="*/ 166 h 1287"/>
                <a:gd name="T108" fmla="*/ 108 w 346"/>
                <a:gd name="T109" fmla="*/ 140 h 1287"/>
                <a:gd name="T110" fmla="*/ 121 w 346"/>
                <a:gd name="T111" fmla="*/ 112 h 1287"/>
                <a:gd name="T112" fmla="*/ 134 w 346"/>
                <a:gd name="T113" fmla="*/ 84 h 1287"/>
                <a:gd name="T114" fmla="*/ 147 w 346"/>
                <a:gd name="T115" fmla="*/ 56 h 1287"/>
                <a:gd name="T116" fmla="*/ 160 w 346"/>
                <a:gd name="T117" fmla="*/ 28 h 1287"/>
                <a:gd name="T118" fmla="*/ 174 w 346"/>
                <a:gd name="T119" fmla="*/ 0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6" h="1287">
                  <a:moveTo>
                    <a:pt x="150" y="1287"/>
                  </a:moveTo>
                  <a:lnTo>
                    <a:pt x="109" y="1277"/>
                  </a:lnTo>
                  <a:lnTo>
                    <a:pt x="62" y="1268"/>
                  </a:lnTo>
                  <a:lnTo>
                    <a:pt x="28" y="1259"/>
                  </a:lnTo>
                  <a:lnTo>
                    <a:pt x="10" y="1249"/>
                  </a:lnTo>
                  <a:lnTo>
                    <a:pt x="3" y="1240"/>
                  </a:lnTo>
                  <a:lnTo>
                    <a:pt x="1" y="1231"/>
                  </a:lnTo>
                  <a:lnTo>
                    <a:pt x="0" y="1222"/>
                  </a:lnTo>
                  <a:lnTo>
                    <a:pt x="0" y="1213"/>
                  </a:lnTo>
                  <a:lnTo>
                    <a:pt x="0" y="1203"/>
                  </a:lnTo>
                  <a:lnTo>
                    <a:pt x="0" y="1194"/>
                  </a:lnTo>
                  <a:lnTo>
                    <a:pt x="0" y="1185"/>
                  </a:lnTo>
                  <a:lnTo>
                    <a:pt x="1" y="1175"/>
                  </a:lnTo>
                  <a:lnTo>
                    <a:pt x="3" y="1166"/>
                  </a:lnTo>
                  <a:lnTo>
                    <a:pt x="10" y="1157"/>
                  </a:lnTo>
                  <a:lnTo>
                    <a:pt x="28" y="1148"/>
                  </a:lnTo>
                  <a:lnTo>
                    <a:pt x="62" y="1138"/>
                  </a:lnTo>
                  <a:lnTo>
                    <a:pt x="109" y="1129"/>
                  </a:lnTo>
                  <a:lnTo>
                    <a:pt x="150" y="1120"/>
                  </a:lnTo>
                  <a:lnTo>
                    <a:pt x="169" y="1111"/>
                  </a:lnTo>
                  <a:lnTo>
                    <a:pt x="196" y="1102"/>
                  </a:lnTo>
                  <a:lnTo>
                    <a:pt x="237" y="1092"/>
                  </a:lnTo>
                  <a:lnTo>
                    <a:pt x="284" y="1083"/>
                  </a:lnTo>
                  <a:lnTo>
                    <a:pt x="318" y="1074"/>
                  </a:lnTo>
                  <a:lnTo>
                    <a:pt x="336" y="1064"/>
                  </a:lnTo>
                  <a:lnTo>
                    <a:pt x="343" y="1056"/>
                  </a:lnTo>
                  <a:lnTo>
                    <a:pt x="345" y="1046"/>
                  </a:lnTo>
                  <a:lnTo>
                    <a:pt x="346" y="1036"/>
                  </a:lnTo>
                  <a:lnTo>
                    <a:pt x="346" y="1028"/>
                  </a:lnTo>
                  <a:lnTo>
                    <a:pt x="346" y="1018"/>
                  </a:lnTo>
                  <a:lnTo>
                    <a:pt x="346" y="1008"/>
                  </a:lnTo>
                  <a:lnTo>
                    <a:pt x="346" y="1000"/>
                  </a:lnTo>
                  <a:lnTo>
                    <a:pt x="345" y="990"/>
                  </a:lnTo>
                  <a:lnTo>
                    <a:pt x="343" y="982"/>
                  </a:lnTo>
                  <a:lnTo>
                    <a:pt x="336" y="972"/>
                  </a:lnTo>
                  <a:lnTo>
                    <a:pt x="318" y="962"/>
                  </a:lnTo>
                  <a:lnTo>
                    <a:pt x="284" y="954"/>
                  </a:lnTo>
                  <a:lnTo>
                    <a:pt x="237" y="944"/>
                  </a:lnTo>
                  <a:lnTo>
                    <a:pt x="196" y="934"/>
                  </a:lnTo>
                  <a:lnTo>
                    <a:pt x="177" y="926"/>
                  </a:lnTo>
                  <a:lnTo>
                    <a:pt x="150" y="916"/>
                  </a:lnTo>
                  <a:lnTo>
                    <a:pt x="109" y="907"/>
                  </a:lnTo>
                  <a:lnTo>
                    <a:pt x="62" y="898"/>
                  </a:lnTo>
                  <a:lnTo>
                    <a:pt x="28" y="888"/>
                  </a:lnTo>
                  <a:lnTo>
                    <a:pt x="10" y="880"/>
                  </a:lnTo>
                  <a:lnTo>
                    <a:pt x="3" y="870"/>
                  </a:lnTo>
                  <a:lnTo>
                    <a:pt x="1" y="861"/>
                  </a:lnTo>
                  <a:lnTo>
                    <a:pt x="0" y="852"/>
                  </a:lnTo>
                  <a:lnTo>
                    <a:pt x="0" y="842"/>
                  </a:lnTo>
                  <a:lnTo>
                    <a:pt x="0" y="833"/>
                  </a:lnTo>
                  <a:lnTo>
                    <a:pt x="0" y="824"/>
                  </a:lnTo>
                  <a:lnTo>
                    <a:pt x="0" y="815"/>
                  </a:lnTo>
                  <a:lnTo>
                    <a:pt x="1" y="805"/>
                  </a:lnTo>
                  <a:lnTo>
                    <a:pt x="3" y="796"/>
                  </a:lnTo>
                  <a:lnTo>
                    <a:pt x="10" y="787"/>
                  </a:lnTo>
                  <a:lnTo>
                    <a:pt x="28" y="778"/>
                  </a:lnTo>
                  <a:lnTo>
                    <a:pt x="62" y="768"/>
                  </a:lnTo>
                  <a:lnTo>
                    <a:pt x="109" y="759"/>
                  </a:lnTo>
                  <a:lnTo>
                    <a:pt x="150" y="750"/>
                  </a:lnTo>
                  <a:lnTo>
                    <a:pt x="169" y="741"/>
                  </a:lnTo>
                  <a:lnTo>
                    <a:pt x="196" y="731"/>
                  </a:lnTo>
                  <a:lnTo>
                    <a:pt x="237" y="722"/>
                  </a:lnTo>
                  <a:lnTo>
                    <a:pt x="284" y="713"/>
                  </a:lnTo>
                  <a:lnTo>
                    <a:pt x="318" y="703"/>
                  </a:lnTo>
                  <a:lnTo>
                    <a:pt x="336" y="695"/>
                  </a:lnTo>
                  <a:lnTo>
                    <a:pt x="343" y="685"/>
                  </a:lnTo>
                  <a:lnTo>
                    <a:pt x="345" y="676"/>
                  </a:lnTo>
                  <a:lnTo>
                    <a:pt x="346" y="667"/>
                  </a:lnTo>
                  <a:lnTo>
                    <a:pt x="346" y="657"/>
                  </a:lnTo>
                  <a:lnTo>
                    <a:pt x="346" y="648"/>
                  </a:lnTo>
                  <a:lnTo>
                    <a:pt x="346" y="639"/>
                  </a:lnTo>
                  <a:lnTo>
                    <a:pt x="346" y="629"/>
                  </a:lnTo>
                  <a:lnTo>
                    <a:pt x="345" y="621"/>
                  </a:lnTo>
                  <a:lnTo>
                    <a:pt x="343" y="611"/>
                  </a:lnTo>
                  <a:lnTo>
                    <a:pt x="336" y="601"/>
                  </a:lnTo>
                  <a:lnTo>
                    <a:pt x="318" y="593"/>
                  </a:lnTo>
                  <a:lnTo>
                    <a:pt x="284" y="583"/>
                  </a:lnTo>
                  <a:lnTo>
                    <a:pt x="237" y="575"/>
                  </a:lnTo>
                  <a:lnTo>
                    <a:pt x="196" y="565"/>
                  </a:lnTo>
                  <a:lnTo>
                    <a:pt x="177" y="555"/>
                  </a:lnTo>
                  <a:lnTo>
                    <a:pt x="150" y="547"/>
                  </a:lnTo>
                  <a:lnTo>
                    <a:pt x="109" y="537"/>
                  </a:lnTo>
                  <a:lnTo>
                    <a:pt x="62" y="527"/>
                  </a:lnTo>
                  <a:lnTo>
                    <a:pt x="28" y="519"/>
                  </a:lnTo>
                  <a:lnTo>
                    <a:pt x="10" y="509"/>
                  </a:lnTo>
                  <a:lnTo>
                    <a:pt x="3" y="500"/>
                  </a:lnTo>
                  <a:lnTo>
                    <a:pt x="1" y="491"/>
                  </a:lnTo>
                  <a:lnTo>
                    <a:pt x="0" y="481"/>
                  </a:lnTo>
                  <a:lnTo>
                    <a:pt x="0" y="473"/>
                  </a:lnTo>
                  <a:lnTo>
                    <a:pt x="0" y="463"/>
                  </a:lnTo>
                  <a:lnTo>
                    <a:pt x="0" y="454"/>
                  </a:lnTo>
                  <a:lnTo>
                    <a:pt x="0" y="445"/>
                  </a:lnTo>
                  <a:lnTo>
                    <a:pt x="1" y="435"/>
                  </a:lnTo>
                  <a:lnTo>
                    <a:pt x="3" y="426"/>
                  </a:lnTo>
                  <a:lnTo>
                    <a:pt x="10" y="417"/>
                  </a:lnTo>
                  <a:lnTo>
                    <a:pt x="28" y="407"/>
                  </a:lnTo>
                  <a:lnTo>
                    <a:pt x="62" y="398"/>
                  </a:lnTo>
                  <a:lnTo>
                    <a:pt x="109" y="389"/>
                  </a:lnTo>
                  <a:lnTo>
                    <a:pt x="150" y="380"/>
                  </a:lnTo>
                  <a:lnTo>
                    <a:pt x="169" y="371"/>
                  </a:lnTo>
                  <a:lnTo>
                    <a:pt x="174" y="361"/>
                  </a:lnTo>
                  <a:lnTo>
                    <a:pt x="174" y="352"/>
                  </a:lnTo>
                  <a:lnTo>
                    <a:pt x="174" y="343"/>
                  </a:lnTo>
                  <a:lnTo>
                    <a:pt x="174" y="334"/>
                  </a:lnTo>
                  <a:lnTo>
                    <a:pt x="174" y="324"/>
                  </a:lnTo>
                  <a:lnTo>
                    <a:pt x="174" y="315"/>
                  </a:lnTo>
                  <a:lnTo>
                    <a:pt x="174" y="306"/>
                  </a:lnTo>
                  <a:lnTo>
                    <a:pt x="174" y="296"/>
                  </a:lnTo>
                  <a:lnTo>
                    <a:pt x="174" y="287"/>
                  </a:lnTo>
                  <a:lnTo>
                    <a:pt x="174" y="278"/>
                  </a:lnTo>
                  <a:lnTo>
                    <a:pt x="174" y="268"/>
                  </a:lnTo>
                  <a:lnTo>
                    <a:pt x="174" y="260"/>
                  </a:lnTo>
                  <a:lnTo>
                    <a:pt x="174" y="250"/>
                  </a:lnTo>
                  <a:lnTo>
                    <a:pt x="174" y="241"/>
                  </a:lnTo>
                  <a:lnTo>
                    <a:pt x="174" y="232"/>
                  </a:lnTo>
                  <a:lnTo>
                    <a:pt x="174" y="222"/>
                  </a:lnTo>
                  <a:lnTo>
                    <a:pt x="174" y="214"/>
                  </a:lnTo>
                  <a:lnTo>
                    <a:pt x="174" y="204"/>
                  </a:lnTo>
                  <a:lnTo>
                    <a:pt x="174" y="194"/>
                  </a:lnTo>
                  <a:lnTo>
                    <a:pt x="174" y="186"/>
                  </a:lnTo>
                  <a:lnTo>
                    <a:pt x="174" y="176"/>
                  </a:lnTo>
                  <a:lnTo>
                    <a:pt x="174" y="166"/>
                  </a:lnTo>
                  <a:lnTo>
                    <a:pt x="174" y="158"/>
                  </a:lnTo>
                  <a:lnTo>
                    <a:pt x="174" y="148"/>
                  </a:lnTo>
                  <a:lnTo>
                    <a:pt x="174" y="140"/>
                  </a:lnTo>
                  <a:lnTo>
                    <a:pt x="174" y="130"/>
                  </a:lnTo>
                  <a:lnTo>
                    <a:pt x="174" y="120"/>
                  </a:lnTo>
                  <a:lnTo>
                    <a:pt x="174" y="112"/>
                  </a:lnTo>
                  <a:lnTo>
                    <a:pt x="174" y="102"/>
                  </a:lnTo>
                  <a:lnTo>
                    <a:pt x="174" y="93"/>
                  </a:lnTo>
                  <a:lnTo>
                    <a:pt x="174" y="84"/>
                  </a:lnTo>
                  <a:lnTo>
                    <a:pt x="174" y="74"/>
                  </a:lnTo>
                  <a:lnTo>
                    <a:pt x="174" y="65"/>
                  </a:lnTo>
                  <a:lnTo>
                    <a:pt x="174" y="56"/>
                  </a:lnTo>
                  <a:lnTo>
                    <a:pt x="174" y="46"/>
                  </a:lnTo>
                  <a:lnTo>
                    <a:pt x="174" y="38"/>
                  </a:lnTo>
                  <a:lnTo>
                    <a:pt x="174" y="28"/>
                  </a:lnTo>
                  <a:lnTo>
                    <a:pt x="174" y="19"/>
                  </a:lnTo>
                  <a:lnTo>
                    <a:pt x="174" y="10"/>
                  </a:lnTo>
                  <a:lnTo>
                    <a:pt x="174" y="0"/>
                  </a:lnTo>
                  <a:lnTo>
                    <a:pt x="255" y="176"/>
                  </a:lnTo>
                  <a:lnTo>
                    <a:pt x="251" y="166"/>
                  </a:lnTo>
                  <a:lnTo>
                    <a:pt x="246" y="158"/>
                  </a:lnTo>
                  <a:lnTo>
                    <a:pt x="242" y="148"/>
                  </a:lnTo>
                  <a:lnTo>
                    <a:pt x="238" y="140"/>
                  </a:lnTo>
                  <a:lnTo>
                    <a:pt x="234" y="130"/>
                  </a:lnTo>
                  <a:lnTo>
                    <a:pt x="229" y="120"/>
                  </a:lnTo>
                  <a:lnTo>
                    <a:pt x="225" y="112"/>
                  </a:lnTo>
                  <a:lnTo>
                    <a:pt x="221" y="102"/>
                  </a:lnTo>
                  <a:lnTo>
                    <a:pt x="216" y="93"/>
                  </a:lnTo>
                  <a:lnTo>
                    <a:pt x="212" y="84"/>
                  </a:lnTo>
                  <a:lnTo>
                    <a:pt x="208" y="74"/>
                  </a:lnTo>
                  <a:lnTo>
                    <a:pt x="204" y="65"/>
                  </a:lnTo>
                  <a:lnTo>
                    <a:pt x="199" y="56"/>
                  </a:lnTo>
                  <a:lnTo>
                    <a:pt x="195" y="46"/>
                  </a:lnTo>
                  <a:lnTo>
                    <a:pt x="191" y="38"/>
                  </a:lnTo>
                  <a:lnTo>
                    <a:pt x="186" y="28"/>
                  </a:lnTo>
                  <a:lnTo>
                    <a:pt x="182" y="19"/>
                  </a:lnTo>
                  <a:lnTo>
                    <a:pt x="178" y="10"/>
                  </a:lnTo>
                  <a:lnTo>
                    <a:pt x="174" y="0"/>
                  </a:lnTo>
                  <a:lnTo>
                    <a:pt x="91" y="176"/>
                  </a:lnTo>
                  <a:lnTo>
                    <a:pt x="95" y="166"/>
                  </a:lnTo>
                  <a:lnTo>
                    <a:pt x="100" y="158"/>
                  </a:lnTo>
                  <a:lnTo>
                    <a:pt x="104" y="148"/>
                  </a:lnTo>
                  <a:lnTo>
                    <a:pt x="108" y="140"/>
                  </a:lnTo>
                  <a:lnTo>
                    <a:pt x="112" y="130"/>
                  </a:lnTo>
                  <a:lnTo>
                    <a:pt x="117" y="120"/>
                  </a:lnTo>
                  <a:lnTo>
                    <a:pt x="121" y="112"/>
                  </a:lnTo>
                  <a:lnTo>
                    <a:pt x="125" y="102"/>
                  </a:lnTo>
                  <a:lnTo>
                    <a:pt x="130" y="93"/>
                  </a:lnTo>
                  <a:lnTo>
                    <a:pt x="134" y="84"/>
                  </a:lnTo>
                  <a:lnTo>
                    <a:pt x="138" y="74"/>
                  </a:lnTo>
                  <a:lnTo>
                    <a:pt x="142" y="65"/>
                  </a:lnTo>
                  <a:lnTo>
                    <a:pt x="147" y="56"/>
                  </a:lnTo>
                  <a:lnTo>
                    <a:pt x="151" y="46"/>
                  </a:lnTo>
                  <a:lnTo>
                    <a:pt x="155" y="38"/>
                  </a:lnTo>
                  <a:lnTo>
                    <a:pt x="160" y="28"/>
                  </a:lnTo>
                  <a:lnTo>
                    <a:pt x="164" y="19"/>
                  </a:lnTo>
                  <a:lnTo>
                    <a:pt x="168" y="10"/>
                  </a:lnTo>
                  <a:lnTo>
                    <a:pt x="174" y="0"/>
                  </a:lnTo>
                </a:path>
              </a:pathLst>
            </a:custGeom>
            <a:solidFill>
              <a:srgbClr val="FFFFFF"/>
            </a:solidFill>
            <a:ln w="254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29116" name="Line 92"/>
            <p:cNvSpPr>
              <a:spLocks noChangeShapeType="1"/>
            </p:cNvSpPr>
            <p:nvPr/>
          </p:nvSpPr>
          <p:spPr bwMode="auto">
            <a:xfrm>
              <a:off x="1434" y="1122"/>
              <a:ext cx="0" cy="259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117" name="Line 93"/>
            <p:cNvSpPr>
              <a:spLocks noChangeShapeType="1"/>
            </p:cNvSpPr>
            <p:nvPr/>
          </p:nvSpPr>
          <p:spPr bwMode="auto">
            <a:xfrm>
              <a:off x="1128" y="1122"/>
              <a:ext cx="0" cy="259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9118" name="Freeform 94"/>
            <p:cNvSpPr>
              <a:spLocks/>
            </p:cNvSpPr>
            <p:nvPr/>
          </p:nvSpPr>
          <p:spPr bwMode="auto">
            <a:xfrm rot="2100000" flipH="1">
              <a:off x="1563" y="802"/>
              <a:ext cx="52" cy="426"/>
            </a:xfrm>
            <a:custGeom>
              <a:avLst/>
              <a:gdLst>
                <a:gd name="T0" fmla="*/ 62 w 346"/>
                <a:gd name="T1" fmla="*/ 1268 h 1287"/>
                <a:gd name="T2" fmla="*/ 3 w 346"/>
                <a:gd name="T3" fmla="*/ 1240 h 1287"/>
                <a:gd name="T4" fmla="*/ 0 w 346"/>
                <a:gd name="T5" fmla="*/ 1213 h 1287"/>
                <a:gd name="T6" fmla="*/ 0 w 346"/>
                <a:gd name="T7" fmla="*/ 1185 h 1287"/>
                <a:gd name="T8" fmla="*/ 10 w 346"/>
                <a:gd name="T9" fmla="*/ 1157 h 1287"/>
                <a:gd name="T10" fmla="*/ 109 w 346"/>
                <a:gd name="T11" fmla="*/ 1129 h 1287"/>
                <a:gd name="T12" fmla="*/ 196 w 346"/>
                <a:gd name="T13" fmla="*/ 1102 h 1287"/>
                <a:gd name="T14" fmla="*/ 318 w 346"/>
                <a:gd name="T15" fmla="*/ 1074 h 1287"/>
                <a:gd name="T16" fmla="*/ 345 w 346"/>
                <a:gd name="T17" fmla="*/ 1046 h 1287"/>
                <a:gd name="T18" fmla="*/ 346 w 346"/>
                <a:gd name="T19" fmla="*/ 1018 h 1287"/>
                <a:gd name="T20" fmla="*/ 345 w 346"/>
                <a:gd name="T21" fmla="*/ 990 h 1287"/>
                <a:gd name="T22" fmla="*/ 318 w 346"/>
                <a:gd name="T23" fmla="*/ 962 h 1287"/>
                <a:gd name="T24" fmla="*/ 196 w 346"/>
                <a:gd name="T25" fmla="*/ 934 h 1287"/>
                <a:gd name="T26" fmla="*/ 109 w 346"/>
                <a:gd name="T27" fmla="*/ 907 h 1287"/>
                <a:gd name="T28" fmla="*/ 10 w 346"/>
                <a:gd name="T29" fmla="*/ 880 h 1287"/>
                <a:gd name="T30" fmla="*/ 0 w 346"/>
                <a:gd name="T31" fmla="*/ 852 h 1287"/>
                <a:gd name="T32" fmla="*/ 0 w 346"/>
                <a:gd name="T33" fmla="*/ 824 h 1287"/>
                <a:gd name="T34" fmla="*/ 3 w 346"/>
                <a:gd name="T35" fmla="*/ 796 h 1287"/>
                <a:gd name="T36" fmla="*/ 62 w 346"/>
                <a:gd name="T37" fmla="*/ 768 h 1287"/>
                <a:gd name="T38" fmla="*/ 169 w 346"/>
                <a:gd name="T39" fmla="*/ 741 h 1287"/>
                <a:gd name="T40" fmla="*/ 284 w 346"/>
                <a:gd name="T41" fmla="*/ 713 h 1287"/>
                <a:gd name="T42" fmla="*/ 343 w 346"/>
                <a:gd name="T43" fmla="*/ 685 h 1287"/>
                <a:gd name="T44" fmla="*/ 346 w 346"/>
                <a:gd name="T45" fmla="*/ 657 h 1287"/>
                <a:gd name="T46" fmla="*/ 346 w 346"/>
                <a:gd name="T47" fmla="*/ 629 h 1287"/>
                <a:gd name="T48" fmla="*/ 336 w 346"/>
                <a:gd name="T49" fmla="*/ 601 h 1287"/>
                <a:gd name="T50" fmla="*/ 237 w 346"/>
                <a:gd name="T51" fmla="*/ 575 h 1287"/>
                <a:gd name="T52" fmla="*/ 150 w 346"/>
                <a:gd name="T53" fmla="*/ 547 h 1287"/>
                <a:gd name="T54" fmla="*/ 28 w 346"/>
                <a:gd name="T55" fmla="*/ 519 h 1287"/>
                <a:gd name="T56" fmla="*/ 1 w 346"/>
                <a:gd name="T57" fmla="*/ 491 h 1287"/>
                <a:gd name="T58" fmla="*/ 0 w 346"/>
                <a:gd name="T59" fmla="*/ 463 h 1287"/>
                <a:gd name="T60" fmla="*/ 1 w 346"/>
                <a:gd name="T61" fmla="*/ 435 h 1287"/>
                <a:gd name="T62" fmla="*/ 28 w 346"/>
                <a:gd name="T63" fmla="*/ 407 h 1287"/>
                <a:gd name="T64" fmla="*/ 150 w 346"/>
                <a:gd name="T65" fmla="*/ 380 h 1287"/>
                <a:gd name="T66" fmla="*/ 174 w 346"/>
                <a:gd name="T67" fmla="*/ 352 h 1287"/>
                <a:gd name="T68" fmla="*/ 174 w 346"/>
                <a:gd name="T69" fmla="*/ 324 h 1287"/>
                <a:gd name="T70" fmla="*/ 174 w 346"/>
                <a:gd name="T71" fmla="*/ 296 h 1287"/>
                <a:gd name="T72" fmla="*/ 174 w 346"/>
                <a:gd name="T73" fmla="*/ 268 h 1287"/>
                <a:gd name="T74" fmla="*/ 174 w 346"/>
                <a:gd name="T75" fmla="*/ 241 h 1287"/>
                <a:gd name="T76" fmla="*/ 174 w 346"/>
                <a:gd name="T77" fmla="*/ 214 h 1287"/>
                <a:gd name="T78" fmla="*/ 174 w 346"/>
                <a:gd name="T79" fmla="*/ 186 h 1287"/>
                <a:gd name="T80" fmla="*/ 174 w 346"/>
                <a:gd name="T81" fmla="*/ 158 h 1287"/>
                <a:gd name="T82" fmla="*/ 174 w 346"/>
                <a:gd name="T83" fmla="*/ 130 h 1287"/>
                <a:gd name="T84" fmla="*/ 174 w 346"/>
                <a:gd name="T85" fmla="*/ 102 h 1287"/>
                <a:gd name="T86" fmla="*/ 174 w 346"/>
                <a:gd name="T87" fmla="*/ 74 h 1287"/>
                <a:gd name="T88" fmla="*/ 174 w 346"/>
                <a:gd name="T89" fmla="*/ 46 h 1287"/>
                <a:gd name="T90" fmla="*/ 174 w 346"/>
                <a:gd name="T91" fmla="*/ 19 h 1287"/>
                <a:gd name="T92" fmla="*/ 255 w 346"/>
                <a:gd name="T93" fmla="*/ 176 h 1287"/>
                <a:gd name="T94" fmla="*/ 242 w 346"/>
                <a:gd name="T95" fmla="*/ 148 h 1287"/>
                <a:gd name="T96" fmla="*/ 229 w 346"/>
                <a:gd name="T97" fmla="*/ 120 h 1287"/>
                <a:gd name="T98" fmla="*/ 216 w 346"/>
                <a:gd name="T99" fmla="*/ 93 h 1287"/>
                <a:gd name="T100" fmla="*/ 204 w 346"/>
                <a:gd name="T101" fmla="*/ 65 h 1287"/>
                <a:gd name="T102" fmla="*/ 191 w 346"/>
                <a:gd name="T103" fmla="*/ 38 h 1287"/>
                <a:gd name="T104" fmla="*/ 178 w 346"/>
                <a:gd name="T105" fmla="*/ 10 h 1287"/>
                <a:gd name="T106" fmla="*/ 95 w 346"/>
                <a:gd name="T107" fmla="*/ 166 h 1287"/>
                <a:gd name="T108" fmla="*/ 108 w 346"/>
                <a:gd name="T109" fmla="*/ 140 h 1287"/>
                <a:gd name="T110" fmla="*/ 121 w 346"/>
                <a:gd name="T111" fmla="*/ 112 h 1287"/>
                <a:gd name="T112" fmla="*/ 134 w 346"/>
                <a:gd name="T113" fmla="*/ 84 h 1287"/>
                <a:gd name="T114" fmla="*/ 147 w 346"/>
                <a:gd name="T115" fmla="*/ 56 h 1287"/>
                <a:gd name="T116" fmla="*/ 160 w 346"/>
                <a:gd name="T117" fmla="*/ 28 h 1287"/>
                <a:gd name="T118" fmla="*/ 174 w 346"/>
                <a:gd name="T119" fmla="*/ 0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6" h="1287">
                  <a:moveTo>
                    <a:pt x="150" y="1287"/>
                  </a:moveTo>
                  <a:lnTo>
                    <a:pt x="109" y="1277"/>
                  </a:lnTo>
                  <a:lnTo>
                    <a:pt x="62" y="1268"/>
                  </a:lnTo>
                  <a:lnTo>
                    <a:pt x="28" y="1259"/>
                  </a:lnTo>
                  <a:lnTo>
                    <a:pt x="10" y="1249"/>
                  </a:lnTo>
                  <a:lnTo>
                    <a:pt x="3" y="1240"/>
                  </a:lnTo>
                  <a:lnTo>
                    <a:pt x="1" y="1231"/>
                  </a:lnTo>
                  <a:lnTo>
                    <a:pt x="0" y="1222"/>
                  </a:lnTo>
                  <a:lnTo>
                    <a:pt x="0" y="1213"/>
                  </a:lnTo>
                  <a:lnTo>
                    <a:pt x="0" y="1203"/>
                  </a:lnTo>
                  <a:lnTo>
                    <a:pt x="0" y="1194"/>
                  </a:lnTo>
                  <a:lnTo>
                    <a:pt x="0" y="1185"/>
                  </a:lnTo>
                  <a:lnTo>
                    <a:pt x="1" y="1175"/>
                  </a:lnTo>
                  <a:lnTo>
                    <a:pt x="3" y="1166"/>
                  </a:lnTo>
                  <a:lnTo>
                    <a:pt x="10" y="1157"/>
                  </a:lnTo>
                  <a:lnTo>
                    <a:pt x="28" y="1148"/>
                  </a:lnTo>
                  <a:lnTo>
                    <a:pt x="62" y="1138"/>
                  </a:lnTo>
                  <a:lnTo>
                    <a:pt x="109" y="1129"/>
                  </a:lnTo>
                  <a:lnTo>
                    <a:pt x="150" y="1120"/>
                  </a:lnTo>
                  <a:lnTo>
                    <a:pt x="169" y="1111"/>
                  </a:lnTo>
                  <a:lnTo>
                    <a:pt x="196" y="1102"/>
                  </a:lnTo>
                  <a:lnTo>
                    <a:pt x="237" y="1092"/>
                  </a:lnTo>
                  <a:lnTo>
                    <a:pt x="284" y="1083"/>
                  </a:lnTo>
                  <a:lnTo>
                    <a:pt x="318" y="1074"/>
                  </a:lnTo>
                  <a:lnTo>
                    <a:pt x="336" y="1064"/>
                  </a:lnTo>
                  <a:lnTo>
                    <a:pt x="343" y="1056"/>
                  </a:lnTo>
                  <a:lnTo>
                    <a:pt x="345" y="1046"/>
                  </a:lnTo>
                  <a:lnTo>
                    <a:pt x="346" y="1036"/>
                  </a:lnTo>
                  <a:lnTo>
                    <a:pt x="346" y="1028"/>
                  </a:lnTo>
                  <a:lnTo>
                    <a:pt x="346" y="1018"/>
                  </a:lnTo>
                  <a:lnTo>
                    <a:pt x="346" y="1008"/>
                  </a:lnTo>
                  <a:lnTo>
                    <a:pt x="346" y="1000"/>
                  </a:lnTo>
                  <a:lnTo>
                    <a:pt x="345" y="990"/>
                  </a:lnTo>
                  <a:lnTo>
                    <a:pt x="343" y="982"/>
                  </a:lnTo>
                  <a:lnTo>
                    <a:pt x="336" y="972"/>
                  </a:lnTo>
                  <a:lnTo>
                    <a:pt x="318" y="962"/>
                  </a:lnTo>
                  <a:lnTo>
                    <a:pt x="284" y="954"/>
                  </a:lnTo>
                  <a:lnTo>
                    <a:pt x="237" y="944"/>
                  </a:lnTo>
                  <a:lnTo>
                    <a:pt x="196" y="934"/>
                  </a:lnTo>
                  <a:lnTo>
                    <a:pt x="177" y="926"/>
                  </a:lnTo>
                  <a:lnTo>
                    <a:pt x="150" y="916"/>
                  </a:lnTo>
                  <a:lnTo>
                    <a:pt x="109" y="907"/>
                  </a:lnTo>
                  <a:lnTo>
                    <a:pt x="62" y="898"/>
                  </a:lnTo>
                  <a:lnTo>
                    <a:pt x="28" y="888"/>
                  </a:lnTo>
                  <a:lnTo>
                    <a:pt x="10" y="880"/>
                  </a:lnTo>
                  <a:lnTo>
                    <a:pt x="3" y="870"/>
                  </a:lnTo>
                  <a:lnTo>
                    <a:pt x="1" y="861"/>
                  </a:lnTo>
                  <a:lnTo>
                    <a:pt x="0" y="852"/>
                  </a:lnTo>
                  <a:lnTo>
                    <a:pt x="0" y="842"/>
                  </a:lnTo>
                  <a:lnTo>
                    <a:pt x="0" y="833"/>
                  </a:lnTo>
                  <a:lnTo>
                    <a:pt x="0" y="824"/>
                  </a:lnTo>
                  <a:lnTo>
                    <a:pt x="0" y="815"/>
                  </a:lnTo>
                  <a:lnTo>
                    <a:pt x="1" y="805"/>
                  </a:lnTo>
                  <a:lnTo>
                    <a:pt x="3" y="796"/>
                  </a:lnTo>
                  <a:lnTo>
                    <a:pt x="10" y="787"/>
                  </a:lnTo>
                  <a:lnTo>
                    <a:pt x="28" y="778"/>
                  </a:lnTo>
                  <a:lnTo>
                    <a:pt x="62" y="768"/>
                  </a:lnTo>
                  <a:lnTo>
                    <a:pt x="109" y="759"/>
                  </a:lnTo>
                  <a:lnTo>
                    <a:pt x="150" y="750"/>
                  </a:lnTo>
                  <a:lnTo>
                    <a:pt x="169" y="741"/>
                  </a:lnTo>
                  <a:lnTo>
                    <a:pt x="196" y="731"/>
                  </a:lnTo>
                  <a:lnTo>
                    <a:pt x="237" y="722"/>
                  </a:lnTo>
                  <a:lnTo>
                    <a:pt x="284" y="713"/>
                  </a:lnTo>
                  <a:lnTo>
                    <a:pt x="318" y="703"/>
                  </a:lnTo>
                  <a:lnTo>
                    <a:pt x="336" y="695"/>
                  </a:lnTo>
                  <a:lnTo>
                    <a:pt x="343" y="685"/>
                  </a:lnTo>
                  <a:lnTo>
                    <a:pt x="345" y="676"/>
                  </a:lnTo>
                  <a:lnTo>
                    <a:pt x="346" y="667"/>
                  </a:lnTo>
                  <a:lnTo>
                    <a:pt x="346" y="657"/>
                  </a:lnTo>
                  <a:lnTo>
                    <a:pt x="346" y="648"/>
                  </a:lnTo>
                  <a:lnTo>
                    <a:pt x="346" y="639"/>
                  </a:lnTo>
                  <a:lnTo>
                    <a:pt x="346" y="629"/>
                  </a:lnTo>
                  <a:lnTo>
                    <a:pt x="345" y="621"/>
                  </a:lnTo>
                  <a:lnTo>
                    <a:pt x="343" y="611"/>
                  </a:lnTo>
                  <a:lnTo>
                    <a:pt x="336" y="601"/>
                  </a:lnTo>
                  <a:lnTo>
                    <a:pt x="318" y="593"/>
                  </a:lnTo>
                  <a:lnTo>
                    <a:pt x="284" y="583"/>
                  </a:lnTo>
                  <a:lnTo>
                    <a:pt x="237" y="575"/>
                  </a:lnTo>
                  <a:lnTo>
                    <a:pt x="196" y="565"/>
                  </a:lnTo>
                  <a:lnTo>
                    <a:pt x="177" y="555"/>
                  </a:lnTo>
                  <a:lnTo>
                    <a:pt x="150" y="547"/>
                  </a:lnTo>
                  <a:lnTo>
                    <a:pt x="109" y="537"/>
                  </a:lnTo>
                  <a:lnTo>
                    <a:pt x="62" y="527"/>
                  </a:lnTo>
                  <a:lnTo>
                    <a:pt x="28" y="519"/>
                  </a:lnTo>
                  <a:lnTo>
                    <a:pt x="10" y="509"/>
                  </a:lnTo>
                  <a:lnTo>
                    <a:pt x="3" y="500"/>
                  </a:lnTo>
                  <a:lnTo>
                    <a:pt x="1" y="491"/>
                  </a:lnTo>
                  <a:lnTo>
                    <a:pt x="0" y="481"/>
                  </a:lnTo>
                  <a:lnTo>
                    <a:pt x="0" y="473"/>
                  </a:lnTo>
                  <a:lnTo>
                    <a:pt x="0" y="463"/>
                  </a:lnTo>
                  <a:lnTo>
                    <a:pt x="0" y="454"/>
                  </a:lnTo>
                  <a:lnTo>
                    <a:pt x="0" y="445"/>
                  </a:lnTo>
                  <a:lnTo>
                    <a:pt x="1" y="435"/>
                  </a:lnTo>
                  <a:lnTo>
                    <a:pt x="3" y="426"/>
                  </a:lnTo>
                  <a:lnTo>
                    <a:pt x="10" y="417"/>
                  </a:lnTo>
                  <a:lnTo>
                    <a:pt x="28" y="407"/>
                  </a:lnTo>
                  <a:lnTo>
                    <a:pt x="62" y="398"/>
                  </a:lnTo>
                  <a:lnTo>
                    <a:pt x="109" y="389"/>
                  </a:lnTo>
                  <a:lnTo>
                    <a:pt x="150" y="380"/>
                  </a:lnTo>
                  <a:lnTo>
                    <a:pt x="169" y="371"/>
                  </a:lnTo>
                  <a:lnTo>
                    <a:pt x="174" y="361"/>
                  </a:lnTo>
                  <a:lnTo>
                    <a:pt x="174" y="352"/>
                  </a:lnTo>
                  <a:lnTo>
                    <a:pt x="174" y="343"/>
                  </a:lnTo>
                  <a:lnTo>
                    <a:pt x="174" y="334"/>
                  </a:lnTo>
                  <a:lnTo>
                    <a:pt x="174" y="324"/>
                  </a:lnTo>
                  <a:lnTo>
                    <a:pt x="174" y="315"/>
                  </a:lnTo>
                  <a:lnTo>
                    <a:pt x="174" y="306"/>
                  </a:lnTo>
                  <a:lnTo>
                    <a:pt x="174" y="296"/>
                  </a:lnTo>
                  <a:lnTo>
                    <a:pt x="174" y="287"/>
                  </a:lnTo>
                  <a:lnTo>
                    <a:pt x="174" y="278"/>
                  </a:lnTo>
                  <a:lnTo>
                    <a:pt x="174" y="268"/>
                  </a:lnTo>
                  <a:lnTo>
                    <a:pt x="174" y="260"/>
                  </a:lnTo>
                  <a:lnTo>
                    <a:pt x="174" y="250"/>
                  </a:lnTo>
                  <a:lnTo>
                    <a:pt x="174" y="241"/>
                  </a:lnTo>
                  <a:lnTo>
                    <a:pt x="174" y="232"/>
                  </a:lnTo>
                  <a:lnTo>
                    <a:pt x="174" y="222"/>
                  </a:lnTo>
                  <a:lnTo>
                    <a:pt x="174" y="214"/>
                  </a:lnTo>
                  <a:lnTo>
                    <a:pt x="174" y="204"/>
                  </a:lnTo>
                  <a:lnTo>
                    <a:pt x="174" y="194"/>
                  </a:lnTo>
                  <a:lnTo>
                    <a:pt x="174" y="186"/>
                  </a:lnTo>
                  <a:lnTo>
                    <a:pt x="174" y="176"/>
                  </a:lnTo>
                  <a:lnTo>
                    <a:pt x="174" y="166"/>
                  </a:lnTo>
                  <a:lnTo>
                    <a:pt x="174" y="158"/>
                  </a:lnTo>
                  <a:lnTo>
                    <a:pt x="174" y="148"/>
                  </a:lnTo>
                  <a:lnTo>
                    <a:pt x="174" y="140"/>
                  </a:lnTo>
                  <a:lnTo>
                    <a:pt x="174" y="130"/>
                  </a:lnTo>
                  <a:lnTo>
                    <a:pt x="174" y="120"/>
                  </a:lnTo>
                  <a:lnTo>
                    <a:pt x="174" y="112"/>
                  </a:lnTo>
                  <a:lnTo>
                    <a:pt x="174" y="102"/>
                  </a:lnTo>
                  <a:lnTo>
                    <a:pt x="174" y="93"/>
                  </a:lnTo>
                  <a:lnTo>
                    <a:pt x="174" y="84"/>
                  </a:lnTo>
                  <a:lnTo>
                    <a:pt x="174" y="74"/>
                  </a:lnTo>
                  <a:lnTo>
                    <a:pt x="174" y="65"/>
                  </a:lnTo>
                  <a:lnTo>
                    <a:pt x="174" y="56"/>
                  </a:lnTo>
                  <a:lnTo>
                    <a:pt x="174" y="46"/>
                  </a:lnTo>
                  <a:lnTo>
                    <a:pt x="174" y="38"/>
                  </a:lnTo>
                  <a:lnTo>
                    <a:pt x="174" y="28"/>
                  </a:lnTo>
                  <a:lnTo>
                    <a:pt x="174" y="19"/>
                  </a:lnTo>
                  <a:lnTo>
                    <a:pt x="174" y="10"/>
                  </a:lnTo>
                  <a:lnTo>
                    <a:pt x="174" y="0"/>
                  </a:lnTo>
                  <a:lnTo>
                    <a:pt x="255" y="176"/>
                  </a:lnTo>
                  <a:lnTo>
                    <a:pt x="251" y="166"/>
                  </a:lnTo>
                  <a:lnTo>
                    <a:pt x="246" y="158"/>
                  </a:lnTo>
                  <a:lnTo>
                    <a:pt x="242" y="148"/>
                  </a:lnTo>
                  <a:lnTo>
                    <a:pt x="238" y="140"/>
                  </a:lnTo>
                  <a:lnTo>
                    <a:pt x="234" y="130"/>
                  </a:lnTo>
                  <a:lnTo>
                    <a:pt x="229" y="120"/>
                  </a:lnTo>
                  <a:lnTo>
                    <a:pt x="225" y="112"/>
                  </a:lnTo>
                  <a:lnTo>
                    <a:pt x="221" y="102"/>
                  </a:lnTo>
                  <a:lnTo>
                    <a:pt x="216" y="93"/>
                  </a:lnTo>
                  <a:lnTo>
                    <a:pt x="212" y="84"/>
                  </a:lnTo>
                  <a:lnTo>
                    <a:pt x="208" y="74"/>
                  </a:lnTo>
                  <a:lnTo>
                    <a:pt x="204" y="65"/>
                  </a:lnTo>
                  <a:lnTo>
                    <a:pt x="199" y="56"/>
                  </a:lnTo>
                  <a:lnTo>
                    <a:pt x="195" y="46"/>
                  </a:lnTo>
                  <a:lnTo>
                    <a:pt x="191" y="38"/>
                  </a:lnTo>
                  <a:lnTo>
                    <a:pt x="186" y="28"/>
                  </a:lnTo>
                  <a:lnTo>
                    <a:pt x="182" y="19"/>
                  </a:lnTo>
                  <a:lnTo>
                    <a:pt x="178" y="10"/>
                  </a:lnTo>
                  <a:lnTo>
                    <a:pt x="174" y="0"/>
                  </a:lnTo>
                  <a:lnTo>
                    <a:pt x="91" y="176"/>
                  </a:lnTo>
                  <a:lnTo>
                    <a:pt x="95" y="166"/>
                  </a:lnTo>
                  <a:lnTo>
                    <a:pt x="100" y="158"/>
                  </a:lnTo>
                  <a:lnTo>
                    <a:pt x="104" y="148"/>
                  </a:lnTo>
                  <a:lnTo>
                    <a:pt x="108" y="140"/>
                  </a:lnTo>
                  <a:lnTo>
                    <a:pt x="112" y="130"/>
                  </a:lnTo>
                  <a:lnTo>
                    <a:pt x="117" y="120"/>
                  </a:lnTo>
                  <a:lnTo>
                    <a:pt x="121" y="112"/>
                  </a:lnTo>
                  <a:lnTo>
                    <a:pt x="125" y="102"/>
                  </a:lnTo>
                  <a:lnTo>
                    <a:pt x="130" y="93"/>
                  </a:lnTo>
                  <a:lnTo>
                    <a:pt x="134" y="84"/>
                  </a:lnTo>
                  <a:lnTo>
                    <a:pt x="138" y="74"/>
                  </a:lnTo>
                  <a:lnTo>
                    <a:pt x="142" y="65"/>
                  </a:lnTo>
                  <a:lnTo>
                    <a:pt x="147" y="56"/>
                  </a:lnTo>
                  <a:lnTo>
                    <a:pt x="151" y="46"/>
                  </a:lnTo>
                  <a:lnTo>
                    <a:pt x="155" y="38"/>
                  </a:lnTo>
                  <a:lnTo>
                    <a:pt x="160" y="28"/>
                  </a:lnTo>
                  <a:lnTo>
                    <a:pt x="164" y="19"/>
                  </a:lnTo>
                  <a:lnTo>
                    <a:pt x="168" y="10"/>
                  </a:lnTo>
                  <a:lnTo>
                    <a:pt x="174" y="0"/>
                  </a:lnTo>
                </a:path>
              </a:pathLst>
            </a:custGeom>
            <a:solidFill>
              <a:srgbClr val="FFFFFF"/>
            </a:solidFill>
            <a:ln w="254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29119" name="Freeform 95"/>
            <p:cNvSpPr>
              <a:spLocks/>
            </p:cNvSpPr>
            <p:nvPr/>
          </p:nvSpPr>
          <p:spPr bwMode="auto">
            <a:xfrm rot="2100000" flipH="1">
              <a:off x="1251" y="808"/>
              <a:ext cx="52" cy="426"/>
            </a:xfrm>
            <a:custGeom>
              <a:avLst/>
              <a:gdLst>
                <a:gd name="T0" fmla="*/ 62 w 346"/>
                <a:gd name="T1" fmla="*/ 1268 h 1287"/>
                <a:gd name="T2" fmla="*/ 3 w 346"/>
                <a:gd name="T3" fmla="*/ 1240 h 1287"/>
                <a:gd name="T4" fmla="*/ 0 w 346"/>
                <a:gd name="T5" fmla="*/ 1213 h 1287"/>
                <a:gd name="T6" fmla="*/ 0 w 346"/>
                <a:gd name="T7" fmla="*/ 1185 h 1287"/>
                <a:gd name="T8" fmla="*/ 10 w 346"/>
                <a:gd name="T9" fmla="*/ 1157 h 1287"/>
                <a:gd name="T10" fmla="*/ 109 w 346"/>
                <a:gd name="T11" fmla="*/ 1129 h 1287"/>
                <a:gd name="T12" fmla="*/ 196 w 346"/>
                <a:gd name="T13" fmla="*/ 1102 h 1287"/>
                <a:gd name="T14" fmla="*/ 318 w 346"/>
                <a:gd name="T15" fmla="*/ 1074 h 1287"/>
                <a:gd name="T16" fmla="*/ 345 w 346"/>
                <a:gd name="T17" fmla="*/ 1046 h 1287"/>
                <a:gd name="T18" fmla="*/ 346 w 346"/>
                <a:gd name="T19" fmla="*/ 1018 h 1287"/>
                <a:gd name="T20" fmla="*/ 345 w 346"/>
                <a:gd name="T21" fmla="*/ 990 h 1287"/>
                <a:gd name="T22" fmla="*/ 318 w 346"/>
                <a:gd name="T23" fmla="*/ 962 h 1287"/>
                <a:gd name="T24" fmla="*/ 196 w 346"/>
                <a:gd name="T25" fmla="*/ 934 h 1287"/>
                <a:gd name="T26" fmla="*/ 109 w 346"/>
                <a:gd name="T27" fmla="*/ 907 h 1287"/>
                <a:gd name="T28" fmla="*/ 10 w 346"/>
                <a:gd name="T29" fmla="*/ 880 h 1287"/>
                <a:gd name="T30" fmla="*/ 0 w 346"/>
                <a:gd name="T31" fmla="*/ 852 h 1287"/>
                <a:gd name="T32" fmla="*/ 0 w 346"/>
                <a:gd name="T33" fmla="*/ 824 h 1287"/>
                <a:gd name="T34" fmla="*/ 3 w 346"/>
                <a:gd name="T35" fmla="*/ 796 h 1287"/>
                <a:gd name="T36" fmla="*/ 62 w 346"/>
                <a:gd name="T37" fmla="*/ 768 h 1287"/>
                <a:gd name="T38" fmla="*/ 169 w 346"/>
                <a:gd name="T39" fmla="*/ 741 h 1287"/>
                <a:gd name="T40" fmla="*/ 284 w 346"/>
                <a:gd name="T41" fmla="*/ 713 h 1287"/>
                <a:gd name="T42" fmla="*/ 343 w 346"/>
                <a:gd name="T43" fmla="*/ 685 h 1287"/>
                <a:gd name="T44" fmla="*/ 346 w 346"/>
                <a:gd name="T45" fmla="*/ 657 h 1287"/>
                <a:gd name="T46" fmla="*/ 346 w 346"/>
                <a:gd name="T47" fmla="*/ 629 h 1287"/>
                <a:gd name="T48" fmla="*/ 336 w 346"/>
                <a:gd name="T49" fmla="*/ 601 h 1287"/>
                <a:gd name="T50" fmla="*/ 237 w 346"/>
                <a:gd name="T51" fmla="*/ 575 h 1287"/>
                <a:gd name="T52" fmla="*/ 150 w 346"/>
                <a:gd name="T53" fmla="*/ 547 h 1287"/>
                <a:gd name="T54" fmla="*/ 28 w 346"/>
                <a:gd name="T55" fmla="*/ 519 h 1287"/>
                <a:gd name="T56" fmla="*/ 1 w 346"/>
                <a:gd name="T57" fmla="*/ 491 h 1287"/>
                <a:gd name="T58" fmla="*/ 0 w 346"/>
                <a:gd name="T59" fmla="*/ 463 h 1287"/>
                <a:gd name="T60" fmla="*/ 1 w 346"/>
                <a:gd name="T61" fmla="*/ 435 h 1287"/>
                <a:gd name="T62" fmla="*/ 28 w 346"/>
                <a:gd name="T63" fmla="*/ 407 h 1287"/>
                <a:gd name="T64" fmla="*/ 150 w 346"/>
                <a:gd name="T65" fmla="*/ 380 h 1287"/>
                <a:gd name="T66" fmla="*/ 174 w 346"/>
                <a:gd name="T67" fmla="*/ 352 h 1287"/>
                <a:gd name="T68" fmla="*/ 174 w 346"/>
                <a:gd name="T69" fmla="*/ 324 h 1287"/>
                <a:gd name="T70" fmla="*/ 174 w 346"/>
                <a:gd name="T71" fmla="*/ 296 h 1287"/>
                <a:gd name="T72" fmla="*/ 174 w 346"/>
                <a:gd name="T73" fmla="*/ 268 h 1287"/>
                <a:gd name="T74" fmla="*/ 174 w 346"/>
                <a:gd name="T75" fmla="*/ 241 h 1287"/>
                <a:gd name="T76" fmla="*/ 174 w 346"/>
                <a:gd name="T77" fmla="*/ 214 h 1287"/>
                <a:gd name="T78" fmla="*/ 174 w 346"/>
                <a:gd name="T79" fmla="*/ 186 h 1287"/>
                <a:gd name="T80" fmla="*/ 174 w 346"/>
                <a:gd name="T81" fmla="*/ 158 h 1287"/>
                <a:gd name="T82" fmla="*/ 174 w 346"/>
                <a:gd name="T83" fmla="*/ 130 h 1287"/>
                <a:gd name="T84" fmla="*/ 174 w 346"/>
                <a:gd name="T85" fmla="*/ 102 h 1287"/>
                <a:gd name="T86" fmla="*/ 174 w 346"/>
                <a:gd name="T87" fmla="*/ 74 h 1287"/>
                <a:gd name="T88" fmla="*/ 174 w 346"/>
                <a:gd name="T89" fmla="*/ 46 h 1287"/>
                <a:gd name="T90" fmla="*/ 174 w 346"/>
                <a:gd name="T91" fmla="*/ 19 h 1287"/>
                <a:gd name="T92" fmla="*/ 255 w 346"/>
                <a:gd name="T93" fmla="*/ 176 h 1287"/>
                <a:gd name="T94" fmla="*/ 242 w 346"/>
                <a:gd name="T95" fmla="*/ 148 h 1287"/>
                <a:gd name="T96" fmla="*/ 229 w 346"/>
                <a:gd name="T97" fmla="*/ 120 h 1287"/>
                <a:gd name="T98" fmla="*/ 216 w 346"/>
                <a:gd name="T99" fmla="*/ 93 h 1287"/>
                <a:gd name="T100" fmla="*/ 204 w 346"/>
                <a:gd name="T101" fmla="*/ 65 h 1287"/>
                <a:gd name="T102" fmla="*/ 191 w 346"/>
                <a:gd name="T103" fmla="*/ 38 h 1287"/>
                <a:gd name="T104" fmla="*/ 178 w 346"/>
                <a:gd name="T105" fmla="*/ 10 h 1287"/>
                <a:gd name="T106" fmla="*/ 95 w 346"/>
                <a:gd name="T107" fmla="*/ 166 h 1287"/>
                <a:gd name="T108" fmla="*/ 108 w 346"/>
                <a:gd name="T109" fmla="*/ 140 h 1287"/>
                <a:gd name="T110" fmla="*/ 121 w 346"/>
                <a:gd name="T111" fmla="*/ 112 h 1287"/>
                <a:gd name="T112" fmla="*/ 134 w 346"/>
                <a:gd name="T113" fmla="*/ 84 h 1287"/>
                <a:gd name="T114" fmla="*/ 147 w 346"/>
                <a:gd name="T115" fmla="*/ 56 h 1287"/>
                <a:gd name="T116" fmla="*/ 160 w 346"/>
                <a:gd name="T117" fmla="*/ 28 h 1287"/>
                <a:gd name="T118" fmla="*/ 174 w 346"/>
                <a:gd name="T119" fmla="*/ 0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6" h="1287">
                  <a:moveTo>
                    <a:pt x="150" y="1287"/>
                  </a:moveTo>
                  <a:lnTo>
                    <a:pt x="109" y="1277"/>
                  </a:lnTo>
                  <a:lnTo>
                    <a:pt x="62" y="1268"/>
                  </a:lnTo>
                  <a:lnTo>
                    <a:pt x="28" y="1259"/>
                  </a:lnTo>
                  <a:lnTo>
                    <a:pt x="10" y="1249"/>
                  </a:lnTo>
                  <a:lnTo>
                    <a:pt x="3" y="1240"/>
                  </a:lnTo>
                  <a:lnTo>
                    <a:pt x="1" y="1231"/>
                  </a:lnTo>
                  <a:lnTo>
                    <a:pt x="0" y="1222"/>
                  </a:lnTo>
                  <a:lnTo>
                    <a:pt x="0" y="1213"/>
                  </a:lnTo>
                  <a:lnTo>
                    <a:pt x="0" y="1203"/>
                  </a:lnTo>
                  <a:lnTo>
                    <a:pt x="0" y="1194"/>
                  </a:lnTo>
                  <a:lnTo>
                    <a:pt x="0" y="1185"/>
                  </a:lnTo>
                  <a:lnTo>
                    <a:pt x="1" y="1175"/>
                  </a:lnTo>
                  <a:lnTo>
                    <a:pt x="3" y="1166"/>
                  </a:lnTo>
                  <a:lnTo>
                    <a:pt x="10" y="1157"/>
                  </a:lnTo>
                  <a:lnTo>
                    <a:pt x="28" y="1148"/>
                  </a:lnTo>
                  <a:lnTo>
                    <a:pt x="62" y="1138"/>
                  </a:lnTo>
                  <a:lnTo>
                    <a:pt x="109" y="1129"/>
                  </a:lnTo>
                  <a:lnTo>
                    <a:pt x="150" y="1120"/>
                  </a:lnTo>
                  <a:lnTo>
                    <a:pt x="169" y="1111"/>
                  </a:lnTo>
                  <a:lnTo>
                    <a:pt x="196" y="1102"/>
                  </a:lnTo>
                  <a:lnTo>
                    <a:pt x="237" y="1092"/>
                  </a:lnTo>
                  <a:lnTo>
                    <a:pt x="284" y="1083"/>
                  </a:lnTo>
                  <a:lnTo>
                    <a:pt x="318" y="1074"/>
                  </a:lnTo>
                  <a:lnTo>
                    <a:pt x="336" y="1064"/>
                  </a:lnTo>
                  <a:lnTo>
                    <a:pt x="343" y="1056"/>
                  </a:lnTo>
                  <a:lnTo>
                    <a:pt x="345" y="1046"/>
                  </a:lnTo>
                  <a:lnTo>
                    <a:pt x="346" y="1036"/>
                  </a:lnTo>
                  <a:lnTo>
                    <a:pt x="346" y="1028"/>
                  </a:lnTo>
                  <a:lnTo>
                    <a:pt x="346" y="1018"/>
                  </a:lnTo>
                  <a:lnTo>
                    <a:pt x="346" y="1008"/>
                  </a:lnTo>
                  <a:lnTo>
                    <a:pt x="346" y="1000"/>
                  </a:lnTo>
                  <a:lnTo>
                    <a:pt x="345" y="990"/>
                  </a:lnTo>
                  <a:lnTo>
                    <a:pt x="343" y="982"/>
                  </a:lnTo>
                  <a:lnTo>
                    <a:pt x="336" y="972"/>
                  </a:lnTo>
                  <a:lnTo>
                    <a:pt x="318" y="962"/>
                  </a:lnTo>
                  <a:lnTo>
                    <a:pt x="284" y="954"/>
                  </a:lnTo>
                  <a:lnTo>
                    <a:pt x="237" y="944"/>
                  </a:lnTo>
                  <a:lnTo>
                    <a:pt x="196" y="934"/>
                  </a:lnTo>
                  <a:lnTo>
                    <a:pt x="177" y="926"/>
                  </a:lnTo>
                  <a:lnTo>
                    <a:pt x="150" y="916"/>
                  </a:lnTo>
                  <a:lnTo>
                    <a:pt x="109" y="907"/>
                  </a:lnTo>
                  <a:lnTo>
                    <a:pt x="62" y="898"/>
                  </a:lnTo>
                  <a:lnTo>
                    <a:pt x="28" y="888"/>
                  </a:lnTo>
                  <a:lnTo>
                    <a:pt x="10" y="880"/>
                  </a:lnTo>
                  <a:lnTo>
                    <a:pt x="3" y="870"/>
                  </a:lnTo>
                  <a:lnTo>
                    <a:pt x="1" y="861"/>
                  </a:lnTo>
                  <a:lnTo>
                    <a:pt x="0" y="852"/>
                  </a:lnTo>
                  <a:lnTo>
                    <a:pt x="0" y="842"/>
                  </a:lnTo>
                  <a:lnTo>
                    <a:pt x="0" y="833"/>
                  </a:lnTo>
                  <a:lnTo>
                    <a:pt x="0" y="824"/>
                  </a:lnTo>
                  <a:lnTo>
                    <a:pt x="0" y="815"/>
                  </a:lnTo>
                  <a:lnTo>
                    <a:pt x="1" y="805"/>
                  </a:lnTo>
                  <a:lnTo>
                    <a:pt x="3" y="796"/>
                  </a:lnTo>
                  <a:lnTo>
                    <a:pt x="10" y="787"/>
                  </a:lnTo>
                  <a:lnTo>
                    <a:pt x="28" y="778"/>
                  </a:lnTo>
                  <a:lnTo>
                    <a:pt x="62" y="768"/>
                  </a:lnTo>
                  <a:lnTo>
                    <a:pt x="109" y="759"/>
                  </a:lnTo>
                  <a:lnTo>
                    <a:pt x="150" y="750"/>
                  </a:lnTo>
                  <a:lnTo>
                    <a:pt x="169" y="741"/>
                  </a:lnTo>
                  <a:lnTo>
                    <a:pt x="196" y="731"/>
                  </a:lnTo>
                  <a:lnTo>
                    <a:pt x="237" y="722"/>
                  </a:lnTo>
                  <a:lnTo>
                    <a:pt x="284" y="713"/>
                  </a:lnTo>
                  <a:lnTo>
                    <a:pt x="318" y="703"/>
                  </a:lnTo>
                  <a:lnTo>
                    <a:pt x="336" y="695"/>
                  </a:lnTo>
                  <a:lnTo>
                    <a:pt x="343" y="685"/>
                  </a:lnTo>
                  <a:lnTo>
                    <a:pt x="345" y="676"/>
                  </a:lnTo>
                  <a:lnTo>
                    <a:pt x="346" y="667"/>
                  </a:lnTo>
                  <a:lnTo>
                    <a:pt x="346" y="657"/>
                  </a:lnTo>
                  <a:lnTo>
                    <a:pt x="346" y="648"/>
                  </a:lnTo>
                  <a:lnTo>
                    <a:pt x="346" y="639"/>
                  </a:lnTo>
                  <a:lnTo>
                    <a:pt x="346" y="629"/>
                  </a:lnTo>
                  <a:lnTo>
                    <a:pt x="345" y="621"/>
                  </a:lnTo>
                  <a:lnTo>
                    <a:pt x="343" y="611"/>
                  </a:lnTo>
                  <a:lnTo>
                    <a:pt x="336" y="601"/>
                  </a:lnTo>
                  <a:lnTo>
                    <a:pt x="318" y="593"/>
                  </a:lnTo>
                  <a:lnTo>
                    <a:pt x="284" y="583"/>
                  </a:lnTo>
                  <a:lnTo>
                    <a:pt x="237" y="575"/>
                  </a:lnTo>
                  <a:lnTo>
                    <a:pt x="196" y="565"/>
                  </a:lnTo>
                  <a:lnTo>
                    <a:pt x="177" y="555"/>
                  </a:lnTo>
                  <a:lnTo>
                    <a:pt x="150" y="547"/>
                  </a:lnTo>
                  <a:lnTo>
                    <a:pt x="109" y="537"/>
                  </a:lnTo>
                  <a:lnTo>
                    <a:pt x="62" y="527"/>
                  </a:lnTo>
                  <a:lnTo>
                    <a:pt x="28" y="519"/>
                  </a:lnTo>
                  <a:lnTo>
                    <a:pt x="10" y="509"/>
                  </a:lnTo>
                  <a:lnTo>
                    <a:pt x="3" y="500"/>
                  </a:lnTo>
                  <a:lnTo>
                    <a:pt x="1" y="491"/>
                  </a:lnTo>
                  <a:lnTo>
                    <a:pt x="0" y="481"/>
                  </a:lnTo>
                  <a:lnTo>
                    <a:pt x="0" y="473"/>
                  </a:lnTo>
                  <a:lnTo>
                    <a:pt x="0" y="463"/>
                  </a:lnTo>
                  <a:lnTo>
                    <a:pt x="0" y="454"/>
                  </a:lnTo>
                  <a:lnTo>
                    <a:pt x="0" y="445"/>
                  </a:lnTo>
                  <a:lnTo>
                    <a:pt x="1" y="435"/>
                  </a:lnTo>
                  <a:lnTo>
                    <a:pt x="3" y="426"/>
                  </a:lnTo>
                  <a:lnTo>
                    <a:pt x="10" y="417"/>
                  </a:lnTo>
                  <a:lnTo>
                    <a:pt x="28" y="407"/>
                  </a:lnTo>
                  <a:lnTo>
                    <a:pt x="62" y="398"/>
                  </a:lnTo>
                  <a:lnTo>
                    <a:pt x="109" y="389"/>
                  </a:lnTo>
                  <a:lnTo>
                    <a:pt x="150" y="380"/>
                  </a:lnTo>
                  <a:lnTo>
                    <a:pt x="169" y="371"/>
                  </a:lnTo>
                  <a:lnTo>
                    <a:pt x="174" y="361"/>
                  </a:lnTo>
                  <a:lnTo>
                    <a:pt x="174" y="352"/>
                  </a:lnTo>
                  <a:lnTo>
                    <a:pt x="174" y="343"/>
                  </a:lnTo>
                  <a:lnTo>
                    <a:pt x="174" y="334"/>
                  </a:lnTo>
                  <a:lnTo>
                    <a:pt x="174" y="324"/>
                  </a:lnTo>
                  <a:lnTo>
                    <a:pt x="174" y="315"/>
                  </a:lnTo>
                  <a:lnTo>
                    <a:pt x="174" y="306"/>
                  </a:lnTo>
                  <a:lnTo>
                    <a:pt x="174" y="296"/>
                  </a:lnTo>
                  <a:lnTo>
                    <a:pt x="174" y="287"/>
                  </a:lnTo>
                  <a:lnTo>
                    <a:pt x="174" y="278"/>
                  </a:lnTo>
                  <a:lnTo>
                    <a:pt x="174" y="268"/>
                  </a:lnTo>
                  <a:lnTo>
                    <a:pt x="174" y="260"/>
                  </a:lnTo>
                  <a:lnTo>
                    <a:pt x="174" y="250"/>
                  </a:lnTo>
                  <a:lnTo>
                    <a:pt x="174" y="241"/>
                  </a:lnTo>
                  <a:lnTo>
                    <a:pt x="174" y="232"/>
                  </a:lnTo>
                  <a:lnTo>
                    <a:pt x="174" y="222"/>
                  </a:lnTo>
                  <a:lnTo>
                    <a:pt x="174" y="214"/>
                  </a:lnTo>
                  <a:lnTo>
                    <a:pt x="174" y="204"/>
                  </a:lnTo>
                  <a:lnTo>
                    <a:pt x="174" y="194"/>
                  </a:lnTo>
                  <a:lnTo>
                    <a:pt x="174" y="186"/>
                  </a:lnTo>
                  <a:lnTo>
                    <a:pt x="174" y="176"/>
                  </a:lnTo>
                  <a:lnTo>
                    <a:pt x="174" y="166"/>
                  </a:lnTo>
                  <a:lnTo>
                    <a:pt x="174" y="158"/>
                  </a:lnTo>
                  <a:lnTo>
                    <a:pt x="174" y="148"/>
                  </a:lnTo>
                  <a:lnTo>
                    <a:pt x="174" y="140"/>
                  </a:lnTo>
                  <a:lnTo>
                    <a:pt x="174" y="130"/>
                  </a:lnTo>
                  <a:lnTo>
                    <a:pt x="174" y="120"/>
                  </a:lnTo>
                  <a:lnTo>
                    <a:pt x="174" y="112"/>
                  </a:lnTo>
                  <a:lnTo>
                    <a:pt x="174" y="102"/>
                  </a:lnTo>
                  <a:lnTo>
                    <a:pt x="174" y="93"/>
                  </a:lnTo>
                  <a:lnTo>
                    <a:pt x="174" y="84"/>
                  </a:lnTo>
                  <a:lnTo>
                    <a:pt x="174" y="74"/>
                  </a:lnTo>
                  <a:lnTo>
                    <a:pt x="174" y="65"/>
                  </a:lnTo>
                  <a:lnTo>
                    <a:pt x="174" y="56"/>
                  </a:lnTo>
                  <a:lnTo>
                    <a:pt x="174" y="46"/>
                  </a:lnTo>
                  <a:lnTo>
                    <a:pt x="174" y="38"/>
                  </a:lnTo>
                  <a:lnTo>
                    <a:pt x="174" y="28"/>
                  </a:lnTo>
                  <a:lnTo>
                    <a:pt x="174" y="19"/>
                  </a:lnTo>
                  <a:lnTo>
                    <a:pt x="174" y="10"/>
                  </a:lnTo>
                  <a:lnTo>
                    <a:pt x="174" y="0"/>
                  </a:lnTo>
                  <a:lnTo>
                    <a:pt x="255" y="176"/>
                  </a:lnTo>
                  <a:lnTo>
                    <a:pt x="251" y="166"/>
                  </a:lnTo>
                  <a:lnTo>
                    <a:pt x="246" y="158"/>
                  </a:lnTo>
                  <a:lnTo>
                    <a:pt x="242" y="148"/>
                  </a:lnTo>
                  <a:lnTo>
                    <a:pt x="238" y="140"/>
                  </a:lnTo>
                  <a:lnTo>
                    <a:pt x="234" y="130"/>
                  </a:lnTo>
                  <a:lnTo>
                    <a:pt x="229" y="120"/>
                  </a:lnTo>
                  <a:lnTo>
                    <a:pt x="225" y="112"/>
                  </a:lnTo>
                  <a:lnTo>
                    <a:pt x="221" y="102"/>
                  </a:lnTo>
                  <a:lnTo>
                    <a:pt x="216" y="93"/>
                  </a:lnTo>
                  <a:lnTo>
                    <a:pt x="212" y="84"/>
                  </a:lnTo>
                  <a:lnTo>
                    <a:pt x="208" y="74"/>
                  </a:lnTo>
                  <a:lnTo>
                    <a:pt x="204" y="65"/>
                  </a:lnTo>
                  <a:lnTo>
                    <a:pt x="199" y="56"/>
                  </a:lnTo>
                  <a:lnTo>
                    <a:pt x="195" y="46"/>
                  </a:lnTo>
                  <a:lnTo>
                    <a:pt x="191" y="38"/>
                  </a:lnTo>
                  <a:lnTo>
                    <a:pt x="186" y="28"/>
                  </a:lnTo>
                  <a:lnTo>
                    <a:pt x="182" y="19"/>
                  </a:lnTo>
                  <a:lnTo>
                    <a:pt x="178" y="10"/>
                  </a:lnTo>
                  <a:lnTo>
                    <a:pt x="174" y="0"/>
                  </a:lnTo>
                  <a:lnTo>
                    <a:pt x="91" y="176"/>
                  </a:lnTo>
                  <a:lnTo>
                    <a:pt x="95" y="166"/>
                  </a:lnTo>
                  <a:lnTo>
                    <a:pt x="100" y="158"/>
                  </a:lnTo>
                  <a:lnTo>
                    <a:pt x="104" y="148"/>
                  </a:lnTo>
                  <a:lnTo>
                    <a:pt x="108" y="140"/>
                  </a:lnTo>
                  <a:lnTo>
                    <a:pt x="112" y="130"/>
                  </a:lnTo>
                  <a:lnTo>
                    <a:pt x="117" y="120"/>
                  </a:lnTo>
                  <a:lnTo>
                    <a:pt x="121" y="112"/>
                  </a:lnTo>
                  <a:lnTo>
                    <a:pt x="125" y="102"/>
                  </a:lnTo>
                  <a:lnTo>
                    <a:pt x="130" y="93"/>
                  </a:lnTo>
                  <a:lnTo>
                    <a:pt x="134" y="84"/>
                  </a:lnTo>
                  <a:lnTo>
                    <a:pt x="138" y="74"/>
                  </a:lnTo>
                  <a:lnTo>
                    <a:pt x="142" y="65"/>
                  </a:lnTo>
                  <a:lnTo>
                    <a:pt x="147" y="56"/>
                  </a:lnTo>
                  <a:lnTo>
                    <a:pt x="151" y="46"/>
                  </a:lnTo>
                  <a:lnTo>
                    <a:pt x="155" y="38"/>
                  </a:lnTo>
                  <a:lnTo>
                    <a:pt x="160" y="28"/>
                  </a:lnTo>
                  <a:lnTo>
                    <a:pt x="164" y="19"/>
                  </a:lnTo>
                  <a:lnTo>
                    <a:pt x="168" y="10"/>
                  </a:lnTo>
                  <a:lnTo>
                    <a:pt x="174" y="0"/>
                  </a:lnTo>
                </a:path>
              </a:pathLst>
            </a:custGeom>
            <a:solidFill>
              <a:srgbClr val="FFFFFF"/>
            </a:solidFill>
            <a:ln w="254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6" name="Text Box 3"/>
          <p:cNvSpPr txBox="1">
            <a:spLocks noChangeArrowheads="1"/>
          </p:cNvSpPr>
          <p:nvPr/>
        </p:nvSpPr>
        <p:spPr bwMode="auto">
          <a:xfrm>
            <a:off x="1012381" y="5791200"/>
            <a:ext cx="5332413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600" dirty="0">
                <a:solidFill>
                  <a:srgbClr val="000000"/>
                </a:solidFill>
              </a:rPr>
              <a:t>Hybrid of conventional diode (</a:t>
            </a:r>
            <a:r>
              <a:rPr lang="en-US" sz="1600" i="1" u="sng" dirty="0">
                <a:solidFill>
                  <a:srgbClr val="000000"/>
                </a:solidFill>
              </a:rPr>
              <a:t>Interband</a:t>
            </a:r>
            <a:r>
              <a:rPr lang="en-US" sz="1600" dirty="0">
                <a:solidFill>
                  <a:srgbClr val="000000"/>
                </a:solidFill>
              </a:rPr>
              <a:t> active transitions) &amp; QCL (</a:t>
            </a:r>
            <a:r>
              <a:rPr lang="en-US" sz="1600" i="1" u="sng" dirty="0">
                <a:solidFill>
                  <a:srgbClr val="000000"/>
                </a:solidFill>
              </a:rPr>
              <a:t>Cascaded</a:t>
            </a:r>
            <a:r>
              <a:rPr lang="en-US" sz="1600" dirty="0">
                <a:solidFill>
                  <a:srgbClr val="000000"/>
                </a:solidFill>
              </a:rPr>
              <a:t> stages)</a:t>
            </a:r>
          </a:p>
        </p:txBody>
      </p:sp>
    </p:spTree>
    <p:extLst>
      <p:ext uri="{BB962C8B-B14F-4D97-AF65-F5344CB8AC3E}">
        <p14:creationId xmlns:p14="http://schemas.microsoft.com/office/powerpoint/2010/main" xmlns="" val="200997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38112" y="5207000"/>
            <a:ext cx="8624888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600" i="1" dirty="0">
                <a:solidFill>
                  <a:srgbClr val="0000FF"/>
                </a:solidFill>
              </a:rPr>
              <a:t>1</a:t>
            </a:r>
            <a:r>
              <a:rPr lang="en-US" sz="1600" i="1" baseline="30000" dirty="0">
                <a:solidFill>
                  <a:srgbClr val="0000FF"/>
                </a:solidFill>
              </a:rPr>
              <a:t>st</a:t>
            </a:r>
            <a:r>
              <a:rPr lang="en-US" sz="1600" i="1" dirty="0">
                <a:solidFill>
                  <a:srgbClr val="0000FF"/>
                </a:solidFill>
              </a:rPr>
              <a:t> Proposed:</a:t>
            </a:r>
            <a:r>
              <a:rPr lang="en-US" sz="1600" dirty="0">
                <a:solidFill>
                  <a:srgbClr val="000000"/>
                </a:solidFill>
              </a:rPr>
              <a:t>  </a:t>
            </a:r>
            <a:r>
              <a:rPr lang="en-US" sz="1600" dirty="0">
                <a:solidFill>
                  <a:srgbClr val="FF0000"/>
                </a:solidFill>
              </a:rPr>
              <a:t>R. Q. Yang (</a:t>
            </a:r>
            <a:r>
              <a:rPr lang="en-US" sz="1600" dirty="0" smtClean="0">
                <a:solidFill>
                  <a:srgbClr val="FF0000"/>
                </a:solidFill>
              </a:rPr>
              <a:t>1994) </a:t>
            </a: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i="1" dirty="0" smtClean="0">
                <a:solidFill>
                  <a:srgbClr val="0000FF"/>
                </a:solidFill>
              </a:rPr>
              <a:t>Design Improvements:  </a:t>
            </a:r>
            <a:r>
              <a:rPr lang="en-US" sz="1600" dirty="0" smtClean="0">
                <a:solidFill>
                  <a:srgbClr val="FF0000"/>
                </a:solidFill>
              </a:rPr>
              <a:t>NRL (1996) </a:t>
            </a:r>
          </a:p>
          <a:p>
            <a:pPr algn="l">
              <a:spcBef>
                <a:spcPct val="10000"/>
              </a:spcBef>
              <a:buSzPct val="150000"/>
            </a:pPr>
            <a:r>
              <a:rPr lang="en-US" sz="1600" i="1" dirty="0" smtClean="0">
                <a:solidFill>
                  <a:srgbClr val="0000FF"/>
                </a:solidFill>
              </a:rPr>
              <a:t>1</a:t>
            </a:r>
            <a:r>
              <a:rPr lang="en-US" sz="1600" i="1" baseline="30000" dirty="0" smtClean="0">
                <a:solidFill>
                  <a:srgbClr val="0000FF"/>
                </a:solidFill>
              </a:rPr>
              <a:t>st</a:t>
            </a:r>
            <a:r>
              <a:rPr lang="en-US" sz="1600" i="1" dirty="0" smtClean="0">
                <a:solidFill>
                  <a:srgbClr val="0000FF"/>
                </a:solidFill>
              </a:rPr>
              <a:t> Experimental Demo:  </a:t>
            </a:r>
            <a:r>
              <a:rPr lang="en-US" sz="1600" dirty="0" smtClean="0">
                <a:solidFill>
                  <a:srgbClr val="FF0000"/>
                </a:solidFill>
              </a:rPr>
              <a:t>U. Houston &amp; Sandia (1997)</a:t>
            </a:r>
          </a:p>
          <a:p>
            <a:pPr algn="l">
              <a:spcBef>
                <a:spcPct val="10000"/>
              </a:spcBef>
              <a:buSzPct val="150000"/>
            </a:pPr>
            <a:r>
              <a:rPr lang="en-US" sz="1600" i="1" dirty="0" smtClean="0">
                <a:solidFill>
                  <a:srgbClr val="0000FF"/>
                </a:solidFill>
              </a:rPr>
              <a:t>Further </a:t>
            </a:r>
            <a:r>
              <a:rPr lang="en-US" sz="1600" i="1" dirty="0">
                <a:solidFill>
                  <a:srgbClr val="0000FF"/>
                </a:solidFill>
              </a:rPr>
              <a:t>Development:</a:t>
            </a:r>
            <a:r>
              <a:rPr lang="en-US" sz="1600" i="1" dirty="0">
                <a:solidFill>
                  <a:srgbClr val="3333FF"/>
                </a:solidFill>
              </a:rPr>
              <a:t>  </a:t>
            </a:r>
            <a:r>
              <a:rPr lang="en-US" sz="1600" dirty="0">
                <a:solidFill>
                  <a:srgbClr val="FF0000"/>
                </a:solidFill>
              </a:rPr>
              <a:t>ARL, Maxion, JPL, U. Oklahoma, U. </a:t>
            </a:r>
            <a:r>
              <a:rPr lang="en-US" sz="1600" dirty="0" smtClean="0">
                <a:solidFill>
                  <a:srgbClr val="FF0000"/>
                </a:solidFill>
              </a:rPr>
              <a:t>W</a:t>
            </a:r>
            <a:r>
              <a:rPr lang="en-US" sz="1600" dirty="0" smtClean="0">
                <a:solidFill>
                  <a:srgbClr val="FF0000"/>
                </a:solidFill>
                <a:cs typeface="Arial" pitchFamily="34" charset="0"/>
              </a:rPr>
              <a:t>ü</a:t>
            </a:r>
            <a:r>
              <a:rPr lang="en-US" sz="1600" dirty="0" smtClean="0">
                <a:solidFill>
                  <a:srgbClr val="FF0000"/>
                </a:solidFill>
              </a:rPr>
              <a:t>rzburg, Nanoplus, </a:t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		       U. St. Andrews</a:t>
            </a:r>
            <a:endParaRPr lang="en-US" sz="1600" dirty="0">
              <a:solidFill>
                <a:srgbClr val="FF0000"/>
              </a:solidFill>
            </a:endParaRPr>
          </a:p>
          <a:p>
            <a:pPr algn="l">
              <a:spcBef>
                <a:spcPct val="10000"/>
              </a:spcBef>
              <a:buSzPct val="150000"/>
            </a:pPr>
            <a:r>
              <a:rPr lang="en-US" sz="1600" i="1" dirty="0" smtClean="0">
                <a:solidFill>
                  <a:srgbClr val="0000FF"/>
                </a:solidFill>
              </a:rPr>
              <a:t>RT </a:t>
            </a:r>
            <a:r>
              <a:rPr lang="en-US" sz="1600" i="1" dirty="0" err="1" smtClean="0">
                <a:solidFill>
                  <a:srgbClr val="0000FF"/>
                </a:solidFill>
              </a:rPr>
              <a:t>cw</a:t>
            </a:r>
            <a:r>
              <a:rPr lang="en-US" sz="1600" i="1" dirty="0" smtClean="0">
                <a:solidFill>
                  <a:srgbClr val="0000FF"/>
                </a:solidFill>
              </a:rPr>
              <a:t> operation: 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NRL </a:t>
            </a:r>
            <a:r>
              <a:rPr lang="en-US" sz="1600" i="1" dirty="0" smtClean="0">
                <a:solidFill>
                  <a:srgbClr val="FF0000"/>
                </a:solidFill>
              </a:rPr>
              <a:t>(</a:t>
            </a:r>
            <a:r>
              <a:rPr lang="en-US" sz="1600" dirty="0" smtClean="0">
                <a:solidFill>
                  <a:srgbClr val="FF0000"/>
                </a:solidFill>
              </a:rPr>
              <a:t>2008)</a:t>
            </a:r>
            <a:endParaRPr lang="en-US" sz="1600" dirty="0">
              <a:solidFill>
                <a:srgbClr val="FF0000"/>
              </a:solidFill>
            </a:endParaRPr>
          </a:p>
        </p:txBody>
      </p:sp>
      <p:graphicFrame>
        <p:nvGraphicFramePr>
          <p:cNvPr id="225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47082856"/>
              </p:ext>
            </p:extLst>
          </p:nvPr>
        </p:nvGraphicFramePr>
        <p:xfrm>
          <a:off x="1631154" y="1219200"/>
          <a:ext cx="5684045" cy="3998086"/>
        </p:xfrm>
        <a:graphic>
          <a:graphicData uri="http://schemas.openxmlformats.org/presentationml/2006/ole">
            <p:oleObj spid="_x0000_s192614" name="Graph" r:id="rId4" imgW="3820973" imgH="3055315" progId="">
              <p:embed/>
            </p:oleObj>
          </a:graphicData>
        </a:graphic>
      </p:graphicFrame>
      <p:sp>
        <p:nvSpPr>
          <p:cNvPr id="22533" name="Rectangle 26"/>
          <p:cNvSpPr>
            <a:spLocks noChangeArrowheads="1"/>
          </p:cNvSpPr>
          <p:nvPr/>
        </p:nvSpPr>
        <p:spPr bwMode="auto">
          <a:xfrm>
            <a:off x="1076325" y="17145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2400" i="1" dirty="0" smtClean="0">
                <a:solidFill>
                  <a:srgbClr val="000000"/>
                </a:solidFill>
              </a:rPr>
              <a:t>THE  </a:t>
            </a:r>
            <a:r>
              <a:rPr lang="en-US" sz="2400" i="1" dirty="0">
                <a:solidFill>
                  <a:srgbClr val="000000"/>
                </a:solidFill>
              </a:rPr>
              <a:t>INTERBAND  CASCADE  LASER</a:t>
            </a:r>
            <a:endParaRPr lang="en-US" sz="3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8037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04557768"/>
              </p:ext>
            </p:extLst>
          </p:nvPr>
        </p:nvGraphicFramePr>
        <p:xfrm>
          <a:off x="4619625" y="1524000"/>
          <a:ext cx="4736666" cy="3619500"/>
        </p:xfrm>
        <a:graphic>
          <a:graphicData uri="http://schemas.openxmlformats.org/presentationml/2006/ole">
            <p:oleObj spid="_x0000_s314417" name="Graph" r:id="rId4" imgW="3905107" imgH="2983832" progId="">
              <p:embed/>
            </p:oleObj>
          </a:graphicData>
        </a:graphic>
      </p:graphicFrame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123950" y="295275"/>
            <a:ext cx="76581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REBALANCING  EFFECT  </a:t>
            </a:r>
            <a:r>
              <a:rPr lang="en-US" sz="2400" i="1" dirty="0">
                <a:solidFill>
                  <a:srgbClr val="000000"/>
                </a:solidFill>
              </a:rPr>
              <a:t>ON  </a:t>
            </a:r>
            <a:r>
              <a:rPr lang="en-US" sz="2400" i="1" dirty="0" smtClean="0">
                <a:solidFill>
                  <a:srgbClr val="000000"/>
                </a:solidFill>
              </a:rPr>
              <a:t>THRESHOLD</a:t>
            </a:r>
            <a:endParaRPr lang="en-US" sz="2000" i="1" baseline="-25000" dirty="0">
              <a:solidFill>
                <a:srgbClr val="009900"/>
              </a:solidFill>
              <a:latin typeface="Symbol" pitchFamily="18" charset="2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4852987" y="5507604"/>
            <a:ext cx="44291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Dramatic </a:t>
            </a:r>
            <a:r>
              <a:rPr lang="en-US" dirty="0">
                <a:solidFill>
                  <a:srgbClr val="FF0000"/>
                </a:solidFill>
              </a:rPr>
              <a:t>threshold reduction compared to all </a:t>
            </a:r>
            <a:r>
              <a:rPr lang="en-US" dirty="0" smtClean="0">
                <a:solidFill>
                  <a:srgbClr val="FF0000"/>
                </a:solidFill>
              </a:rPr>
              <a:t>previous ICLs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63206702"/>
              </p:ext>
            </p:extLst>
          </p:nvPr>
        </p:nvGraphicFramePr>
        <p:xfrm>
          <a:off x="200019" y="1437481"/>
          <a:ext cx="4371981" cy="3630613"/>
        </p:xfrm>
        <a:graphic>
          <a:graphicData uri="http://schemas.openxmlformats.org/presentationml/2006/ole">
            <p:oleObj spid="_x0000_s314418" name="Graph" r:id="rId5" imgW="3747821" imgH="3183331" progId="">
              <p:embed/>
            </p:oleObj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029200" y="1114425"/>
            <a:ext cx="4076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i="1" dirty="0">
                <a:solidFill>
                  <a:srgbClr val="FF0000"/>
                </a:solidFill>
              </a:rPr>
              <a:t>[</a:t>
            </a:r>
            <a:r>
              <a:rPr lang="en-US" sz="1200" i="1" dirty="0" err="1">
                <a:solidFill>
                  <a:srgbClr val="FF0000"/>
                </a:solidFill>
              </a:rPr>
              <a:t>Vurgaftman</a:t>
            </a:r>
            <a:r>
              <a:rPr lang="en-US" sz="1200" i="1" dirty="0">
                <a:solidFill>
                  <a:srgbClr val="FF0000"/>
                </a:solidFill>
              </a:rPr>
              <a:t> et al., Nature Com. 2, 585 (2011); U.S. Patent Application 13/422,309 (2012); International Patent Application PCT/US12/29396 (2012)]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23850" y="5307579"/>
            <a:ext cx="4629150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i="1" dirty="0" smtClean="0">
                <a:solidFill>
                  <a:srgbClr val="FF0000"/>
                </a:solidFill>
              </a:rPr>
              <a:t>Major performance breakthrough with “carrier rebalancing”, via heavy </a:t>
            </a:r>
            <a:r>
              <a:rPr lang="en-US" sz="1600" i="1" dirty="0">
                <a:solidFill>
                  <a:srgbClr val="FF0000"/>
                </a:solidFill>
              </a:rPr>
              <a:t>n-doping of </a:t>
            </a:r>
            <a:r>
              <a:rPr lang="en-US" sz="1600" i="1" dirty="0" smtClean="0">
                <a:solidFill>
                  <a:srgbClr val="FF0000"/>
                </a:solidFill>
              </a:rPr>
              <a:t>electron injectors, to roughly equalize electron </a:t>
            </a:r>
            <a:r>
              <a:rPr lang="en-US" sz="1600" i="1" dirty="0">
                <a:solidFill>
                  <a:srgbClr val="FF0000"/>
                </a:solidFill>
              </a:rPr>
              <a:t>&amp; hole </a:t>
            </a:r>
            <a:r>
              <a:rPr lang="en-US" sz="1600" i="1" dirty="0" smtClean="0">
                <a:solidFill>
                  <a:srgbClr val="FF0000"/>
                </a:solidFill>
              </a:rPr>
              <a:t>populations in active region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807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20491889"/>
              </p:ext>
            </p:extLst>
          </p:nvPr>
        </p:nvGraphicFramePr>
        <p:xfrm>
          <a:off x="47625" y="1552575"/>
          <a:ext cx="4697413" cy="3534667"/>
        </p:xfrm>
        <a:graphic>
          <a:graphicData uri="http://schemas.openxmlformats.org/presentationml/2006/ole">
            <p:oleObj spid="_x0000_s295035" name="Graph" r:id="rId3" imgW="3693960" imgH="2779560" progId="">
              <p:embed/>
            </p:oleObj>
          </a:graphicData>
        </a:graphic>
      </p:graphicFrame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1114425" y="342900"/>
            <a:ext cx="757237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ICL  </a:t>
            </a:r>
            <a:r>
              <a:rPr lang="en-US" sz="2400" i="1" dirty="0">
                <a:solidFill>
                  <a:srgbClr val="000000"/>
                </a:solidFill>
              </a:rPr>
              <a:t>SPECTRAL  </a:t>
            </a:r>
            <a:r>
              <a:rPr lang="en-US" sz="2400" i="1" dirty="0" smtClean="0">
                <a:solidFill>
                  <a:srgbClr val="000000"/>
                </a:solidFill>
              </a:rPr>
              <a:t>RANGE  &amp;  LOW  DRIVE  POWER</a:t>
            </a:r>
            <a:endParaRPr lang="en-US" sz="2000" i="1" dirty="0">
              <a:solidFill>
                <a:srgbClr val="009900"/>
              </a:solidFill>
              <a:latin typeface="Symbol" pitchFamily="18" charset="2"/>
            </a:endParaRP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52399" y="5343525"/>
            <a:ext cx="4572001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i="1" dirty="0">
                <a:solidFill>
                  <a:srgbClr val="FF0000"/>
                </a:solidFill>
              </a:rPr>
              <a:t>Power density </a:t>
            </a:r>
            <a:r>
              <a:rPr lang="en-US" i="1" dirty="0" smtClean="0">
                <a:solidFill>
                  <a:srgbClr val="FF0000"/>
                </a:solidFill>
              </a:rPr>
              <a:t>thresholds </a:t>
            </a:r>
            <a:r>
              <a:rPr lang="en-US" i="1" dirty="0">
                <a:solidFill>
                  <a:srgbClr val="FF0000"/>
                </a:solidFill>
              </a:rPr>
              <a:t>30x lower than record QCL results</a:t>
            </a:r>
            <a:endParaRPr lang="en-US" dirty="0">
              <a:solidFill>
                <a:srgbClr val="FF00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en-US" dirty="0"/>
              <a:t>CW operation to </a:t>
            </a:r>
            <a:r>
              <a:rPr lang="en-US" i="1" dirty="0"/>
              <a:t>T</a:t>
            </a:r>
            <a:r>
              <a:rPr lang="en-US" dirty="0"/>
              <a:t> = 48 °C </a:t>
            </a:r>
            <a:r>
              <a:rPr lang="en-US" dirty="0" smtClean="0"/>
              <a:t>@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 </a:t>
            </a:r>
            <a:r>
              <a:rPr lang="en-US" dirty="0"/>
              <a:t>= 5.7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m</a:t>
            </a:r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5230813" y="1173163"/>
            <a:ext cx="35242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i="1" dirty="0">
                <a:solidFill>
                  <a:srgbClr val="FF0000"/>
                </a:solidFill>
              </a:rPr>
              <a:t>[Vurgaftman et al., Nature Com. 2, 585 (2011)]</a:t>
            </a: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1304925" y="1152525"/>
            <a:ext cx="2581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i="1" dirty="0">
                <a:solidFill>
                  <a:srgbClr val="0000FF"/>
                </a:solidFill>
              </a:rPr>
              <a:t>Threshold power density:</a:t>
            </a:r>
            <a:br>
              <a:rPr lang="en-US" sz="1400" i="1" dirty="0">
                <a:solidFill>
                  <a:srgbClr val="0000FF"/>
                </a:solidFill>
              </a:rPr>
            </a:br>
            <a:r>
              <a:rPr lang="en-US" sz="1400" i="1" dirty="0">
                <a:solidFill>
                  <a:srgbClr val="FF0000"/>
                </a:solidFill>
              </a:rPr>
              <a:t>P</a:t>
            </a:r>
            <a:r>
              <a:rPr lang="en-US" sz="1400" i="1" baseline="-25000" dirty="0">
                <a:solidFill>
                  <a:srgbClr val="FF0000"/>
                </a:solidFill>
              </a:rPr>
              <a:t>th</a:t>
            </a:r>
            <a:r>
              <a:rPr lang="en-US" sz="1400" i="1" dirty="0">
                <a:solidFill>
                  <a:srgbClr val="FF0000"/>
                </a:solidFill>
              </a:rPr>
              <a:t> = V</a:t>
            </a:r>
            <a:r>
              <a:rPr lang="en-US" sz="1400" i="1" baseline="-25000" dirty="0">
                <a:solidFill>
                  <a:srgbClr val="FF0000"/>
                </a:solidFill>
              </a:rPr>
              <a:t>th</a:t>
            </a:r>
            <a:r>
              <a:rPr lang="en-US" sz="1400" i="1" dirty="0">
                <a:solidFill>
                  <a:srgbClr val="FF0000"/>
                </a:solidFill>
              </a:rPr>
              <a:t> x j</a:t>
            </a:r>
            <a:r>
              <a:rPr lang="en-US" sz="1400" i="1" baseline="-25000" dirty="0">
                <a:solidFill>
                  <a:srgbClr val="FF0000"/>
                </a:solidFill>
              </a:rPr>
              <a:t>th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805362" y="5320039"/>
            <a:ext cx="41671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i="1" dirty="0">
                <a:solidFill>
                  <a:srgbClr val="0000FF"/>
                </a:solidFill>
              </a:rPr>
              <a:t>T = 25 °C: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Input for lasing &lt; 30 </a:t>
            </a:r>
            <a:r>
              <a:rPr lang="en-US" dirty="0" smtClean="0"/>
              <a:t>mW </a:t>
            </a:r>
            <a:r>
              <a:rPr lang="en-US" i="1" dirty="0" smtClean="0">
                <a:solidFill>
                  <a:srgbClr val="0000FF"/>
                </a:solidFill>
              </a:rPr>
              <a:t>Best </a:t>
            </a:r>
            <a:r>
              <a:rPr lang="en-US" i="1" dirty="0">
                <a:solidFill>
                  <a:srgbClr val="0000FF"/>
                </a:solidFill>
              </a:rPr>
              <a:t>QCL </a:t>
            </a:r>
            <a:r>
              <a:rPr lang="en-US" i="1" dirty="0" smtClean="0">
                <a:solidFill>
                  <a:srgbClr val="0000FF"/>
                </a:solidFill>
              </a:rPr>
              <a:t>result:</a:t>
            </a:r>
            <a:r>
              <a:rPr lang="en-US" i="1" dirty="0" smtClean="0">
                <a:solidFill>
                  <a:srgbClr val="FF0000"/>
                </a:solidFill>
              </a:rPr>
              <a:t>  </a:t>
            </a:r>
            <a:r>
              <a:rPr lang="en-US" dirty="0">
                <a:sym typeface="Symbol" pitchFamily="18" charset="2"/>
              </a:rPr>
              <a:t> </a:t>
            </a:r>
            <a:r>
              <a:rPr lang="en-US" dirty="0"/>
              <a:t>700 mW </a:t>
            </a:r>
            <a:endParaRPr lang="en-US" dirty="0" smtClean="0"/>
          </a:p>
          <a:p>
            <a:pPr eaLnBrk="1" hangingPunct="1"/>
            <a:r>
              <a:rPr lang="en-US" i="1" dirty="0" smtClean="0">
                <a:solidFill>
                  <a:srgbClr val="0000FF"/>
                </a:solidFill>
              </a:rPr>
              <a:t>Critical for battery-operated, </a:t>
            </a:r>
            <a:br>
              <a:rPr lang="en-US" i="1" dirty="0" smtClean="0">
                <a:solidFill>
                  <a:srgbClr val="0000FF"/>
                </a:solidFill>
              </a:rPr>
            </a:br>
            <a:r>
              <a:rPr lang="en-US" i="1" dirty="0" smtClean="0">
                <a:solidFill>
                  <a:srgbClr val="0000FF"/>
                </a:solidFill>
              </a:rPr>
              <a:t>hand-held, solar-powered, etc.</a:t>
            </a:r>
            <a:endParaRPr lang="en-US" i="1" dirty="0">
              <a:solidFill>
                <a:srgbClr val="0000FF"/>
              </a:solidFill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50227428"/>
              </p:ext>
            </p:extLst>
          </p:nvPr>
        </p:nvGraphicFramePr>
        <p:xfrm>
          <a:off x="4240213" y="1381379"/>
          <a:ext cx="5541962" cy="3582733"/>
        </p:xfrm>
        <a:graphic>
          <a:graphicData uri="http://schemas.openxmlformats.org/presentationml/2006/ole">
            <p:oleObj spid="_x0000_s295036" name="Graph" r:id="rId4" imgW="3876840" imgH="298692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99647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9842" name="Rectangle 2"/>
          <p:cNvSpPr>
            <a:spLocks noChangeArrowheads="1"/>
          </p:cNvSpPr>
          <p:nvPr/>
        </p:nvSpPr>
        <p:spPr bwMode="auto">
          <a:xfrm>
            <a:off x="1100138" y="257175"/>
            <a:ext cx="7281862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 i="1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2400" b="1" i="1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2400" b="1" i="1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2400" b="1" i="1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24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000000"/>
                </a:solidFill>
                <a:latin typeface="Arial" charset="0"/>
              </a:rPr>
              <a:t>DFB  ICLs</a:t>
            </a:r>
            <a:endParaRPr lang="en-US" alt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79843" name="Text Box 3"/>
          <p:cNvSpPr txBox="1">
            <a:spLocks noChangeArrowheads="1"/>
          </p:cNvSpPr>
          <p:nvPr/>
        </p:nvSpPr>
        <p:spPr bwMode="auto">
          <a:xfrm>
            <a:off x="4429125" y="5591175"/>
            <a:ext cx="4495309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1600" i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P</a:t>
            </a:r>
            <a:r>
              <a:rPr lang="en-US" sz="1600" i="1" baseline="-25000" dirty="0" err="1">
                <a:solidFill>
                  <a:srgbClr val="0000FF"/>
                </a:solidFill>
                <a:latin typeface="Arial" charset="0"/>
                <a:cs typeface="Arial" charset="0"/>
              </a:rPr>
              <a:t>out</a:t>
            </a:r>
            <a:r>
              <a:rPr lang="en-US" sz="1600" i="1" baseline="30000" dirty="0" err="1">
                <a:solidFill>
                  <a:srgbClr val="0000FF"/>
                </a:solidFill>
                <a:latin typeface="Arial" charset="0"/>
                <a:cs typeface="Arial" charset="0"/>
              </a:rPr>
              <a:t>cw</a:t>
            </a:r>
            <a:r>
              <a:rPr lang="en-US" sz="1600" i="1" dirty="0">
                <a:solidFill>
                  <a:srgbClr val="0000FF"/>
                </a:solidFill>
                <a:latin typeface="Arial" charset="0"/>
                <a:cs typeface="Arial" charset="0"/>
              </a:rPr>
              <a:t> = </a:t>
            </a:r>
            <a:r>
              <a:rPr lang="en-US" sz="1600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18 </a:t>
            </a:r>
            <a:r>
              <a:rPr lang="en-US" sz="1600" i="1" dirty="0">
                <a:solidFill>
                  <a:srgbClr val="0000FF"/>
                </a:solidFill>
                <a:latin typeface="Arial" charset="0"/>
                <a:cs typeface="Arial" charset="0"/>
              </a:rPr>
              <a:t>mW @ T = </a:t>
            </a:r>
            <a:r>
              <a:rPr lang="en-US" sz="1600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46 </a:t>
            </a:r>
            <a:r>
              <a:rPr lang="en-US" sz="1600" i="1" dirty="0">
                <a:solidFill>
                  <a:srgbClr val="0000FF"/>
                </a:solidFill>
                <a:latin typeface="Arial" charset="0"/>
                <a:cs typeface="Arial" charset="0"/>
              </a:rPr>
              <a:t>ºC</a:t>
            </a:r>
            <a:endParaRPr lang="en-US" altLang="en-US" sz="1600" i="1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1600" i="1" dirty="0" smtClean="0">
                <a:solidFill>
                  <a:srgbClr val="FF0000"/>
                </a:solidFill>
              </a:rPr>
              <a:t>Threshold drive power </a:t>
            </a:r>
            <a:r>
              <a:rPr lang="en-US" sz="1600" i="1" dirty="0" smtClean="0">
                <a:solidFill>
                  <a:srgbClr val="FF0000"/>
                </a:solidFill>
              </a:rPr>
              <a:t>&lt; 400 mW</a:t>
            </a:r>
            <a:r>
              <a:rPr lang="en-US" altLang="en-US" sz="1600" i="1" dirty="0" smtClean="0">
                <a:solidFill>
                  <a:srgbClr val="FF0000"/>
                </a:solidFill>
              </a:rPr>
              <a:t> </a:t>
            </a:r>
            <a:r>
              <a:rPr lang="en-US" altLang="en-US" sz="1600" i="1" dirty="0">
                <a:solidFill>
                  <a:srgbClr val="FF0000"/>
                </a:solidFill>
              </a:rPr>
              <a:t>@ 36 </a:t>
            </a:r>
            <a:r>
              <a:rPr lang="en-US" sz="1600" i="1" dirty="0">
                <a:solidFill>
                  <a:srgbClr val="FF0000"/>
                </a:solidFill>
              </a:rPr>
              <a:t>°</a:t>
            </a:r>
            <a:r>
              <a:rPr lang="en-US" sz="1600" i="1" dirty="0" smtClean="0">
                <a:solidFill>
                  <a:srgbClr val="FF0000"/>
                </a:solidFill>
              </a:rPr>
              <a:t>C</a:t>
            </a:r>
          </a:p>
          <a:p>
            <a:pPr eaLnBrk="1" hangingPunct="1">
              <a:lnSpc>
                <a:spcPct val="110000"/>
              </a:lnSpc>
            </a:pPr>
            <a:r>
              <a:rPr lang="en-US" sz="1600" i="1" dirty="0" smtClean="0">
                <a:solidFill>
                  <a:srgbClr val="0000FF"/>
                </a:solidFill>
              </a:rPr>
              <a:t>Lifetime testing: </a:t>
            </a:r>
            <a:r>
              <a:rPr lang="en-US" sz="1600" i="1" dirty="0" smtClean="0">
                <a:solidFill>
                  <a:srgbClr val="FF0000"/>
                </a:solidFill>
              </a:rPr>
              <a:t> &gt; 10,000 hrs. cw operation </a:t>
            </a:r>
            <a:r>
              <a:rPr lang="en-US" altLang="en-US" sz="1600" i="1" dirty="0">
                <a:solidFill>
                  <a:srgbClr val="FF0000"/>
                </a:solidFill>
              </a:rPr>
              <a:t>@ </a:t>
            </a:r>
            <a:r>
              <a:rPr lang="en-US" altLang="en-US" sz="1600" i="1" dirty="0" smtClean="0">
                <a:solidFill>
                  <a:srgbClr val="FF0000"/>
                </a:solidFill>
              </a:rPr>
              <a:t>40 </a:t>
            </a:r>
            <a:r>
              <a:rPr lang="en-US" sz="1600" i="1" dirty="0">
                <a:solidFill>
                  <a:srgbClr val="FF0000"/>
                </a:solidFill>
              </a:rPr>
              <a:t>°C </a:t>
            </a:r>
            <a:r>
              <a:rPr lang="en-US" sz="1600" i="1" dirty="0" smtClean="0">
                <a:solidFill>
                  <a:srgbClr val="FF0000"/>
                </a:solidFill>
              </a:rPr>
              <a:t>with negligible degradation</a:t>
            </a:r>
            <a:endParaRPr lang="en-US" altLang="en-US" sz="1600" i="1" dirty="0">
              <a:solidFill>
                <a:srgbClr val="FF0000"/>
              </a:solidFill>
            </a:endParaRPr>
          </a:p>
        </p:txBody>
      </p:sp>
      <p:sp>
        <p:nvSpPr>
          <p:cNvPr id="6179852" name="Rectangle 12"/>
          <p:cNvSpPr>
            <a:spLocks noChangeArrowheads="1"/>
          </p:cNvSpPr>
          <p:nvPr/>
        </p:nvSpPr>
        <p:spPr bwMode="auto">
          <a:xfrm>
            <a:off x="0" y="241935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73183" y="2714626"/>
            <a:ext cx="33904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i="1" dirty="0" smtClean="0">
                <a:solidFill>
                  <a:srgbClr val="FF0000"/>
                </a:solidFill>
              </a:rPr>
              <a:t>[von </a:t>
            </a:r>
            <a:r>
              <a:rPr lang="en-US" sz="1200" i="1" dirty="0" err="1" smtClean="0">
                <a:solidFill>
                  <a:srgbClr val="FF0000"/>
                </a:solidFill>
              </a:rPr>
              <a:t>Edlinger</a:t>
            </a:r>
            <a:r>
              <a:rPr lang="en-US" sz="1200" i="1" dirty="0" smtClean="0">
                <a:solidFill>
                  <a:srgbClr val="FF0000"/>
                </a:solidFill>
              </a:rPr>
              <a:t> </a:t>
            </a:r>
            <a:r>
              <a:rPr lang="en-US" sz="1200" i="1" dirty="0">
                <a:solidFill>
                  <a:srgbClr val="FF0000"/>
                </a:solidFill>
              </a:rPr>
              <a:t>et al., </a:t>
            </a:r>
            <a:r>
              <a:rPr lang="en-US" sz="1200" i="1" dirty="0" smtClean="0">
                <a:solidFill>
                  <a:srgbClr val="FF0000"/>
                </a:solidFill>
              </a:rPr>
              <a:t>PTL 26, 480 </a:t>
            </a:r>
            <a:r>
              <a:rPr lang="en-US" sz="1200" i="1" dirty="0">
                <a:solidFill>
                  <a:srgbClr val="FF0000"/>
                </a:solidFill>
              </a:rPr>
              <a:t>(</a:t>
            </a:r>
            <a:r>
              <a:rPr lang="en-US" sz="1200" i="1" dirty="0" smtClean="0">
                <a:solidFill>
                  <a:srgbClr val="FF0000"/>
                </a:solidFill>
              </a:rPr>
              <a:t>2014)]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6185" y="1070287"/>
            <a:ext cx="4695825" cy="1261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28600" indent="-228600" algn="l" eaLnBrk="1" hangingPunct="1"/>
            <a:r>
              <a:rPr lang="en-US" sz="1600" i="1" dirty="0" smtClean="0">
                <a:solidFill>
                  <a:srgbClr val="0000FF"/>
                </a:solidFill>
              </a:rPr>
              <a:t>Grown, processed, &amp; tested @ NRL:  </a:t>
            </a:r>
            <a:r>
              <a:rPr lang="en-US" sz="16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Grating etched into </a:t>
            </a:r>
            <a:r>
              <a:rPr lang="en-US" sz="1600" i="1" dirty="0">
                <a:solidFill>
                  <a:srgbClr val="FF0000"/>
                </a:solidFill>
                <a:latin typeface="Arial" charset="0"/>
                <a:cs typeface="Arial" charset="0"/>
              </a:rPr>
              <a:t>deposited Ge </a:t>
            </a:r>
            <a:r>
              <a:rPr lang="en-US" sz="1200" b="0" i="1" dirty="0">
                <a:solidFill>
                  <a:srgbClr val="0000FF"/>
                </a:solidFill>
              </a:rPr>
              <a:t>[Kim et al., APL 101, 061104 (2012)]</a:t>
            </a:r>
          </a:p>
          <a:p>
            <a:pPr marL="228600" indent="-228600" algn="l" eaLnBrk="1" hangingPunct="1"/>
            <a:r>
              <a:rPr lang="en-US" sz="16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en-US" sz="1600" i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57210" y="2162176"/>
            <a:ext cx="4572000" cy="33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552951" y="1180896"/>
            <a:ext cx="4571999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i="1" dirty="0" smtClean="0">
                <a:solidFill>
                  <a:srgbClr val="0000FF"/>
                </a:solidFill>
              </a:rPr>
              <a:t>Grown @ NRL; Processed &amp; tested @ JPL:</a:t>
            </a:r>
          </a:p>
          <a:p>
            <a:pPr eaLnBrk="1" hangingPunct="1"/>
            <a:r>
              <a:rPr lang="en-US" sz="1600" i="1" dirty="0" smtClean="0">
                <a:solidFill>
                  <a:srgbClr val="FF0000"/>
                </a:solidFill>
              </a:rPr>
              <a:t>2</a:t>
            </a:r>
            <a:r>
              <a:rPr lang="en-US" sz="1600" i="1" baseline="30000" dirty="0" smtClean="0">
                <a:solidFill>
                  <a:srgbClr val="FF0000"/>
                </a:solidFill>
              </a:rPr>
              <a:t>nd</a:t>
            </a:r>
            <a:r>
              <a:rPr lang="en-US" sz="1600" i="1" dirty="0" smtClean="0">
                <a:solidFill>
                  <a:srgbClr val="FF0000"/>
                </a:solidFill>
              </a:rPr>
              <a:t>-order side grating yields single mode</a:t>
            </a:r>
            <a:endParaRPr lang="en-US" sz="1600" i="1" dirty="0">
              <a:solidFill>
                <a:srgbClr val="FF0000"/>
              </a:solidFill>
            </a:endParaRPr>
          </a:p>
        </p:txBody>
      </p:sp>
      <p:graphicFrame>
        <p:nvGraphicFramePr>
          <p:cNvPr id="15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77816869"/>
              </p:ext>
            </p:extLst>
          </p:nvPr>
        </p:nvGraphicFramePr>
        <p:xfrm>
          <a:off x="190009" y="1850632"/>
          <a:ext cx="1972165" cy="1326629"/>
        </p:xfrm>
        <a:graphic>
          <a:graphicData uri="http://schemas.openxmlformats.org/presentationml/2006/ole">
            <p:oleObj spid="_x0000_s372834" name="Photo Editor Photo" r:id="rId5" imgW="11333333" imgH="7640116" progId="">
              <p:embed/>
            </p:oleObj>
          </a:graphicData>
        </a:graphic>
      </p:graphicFrame>
      <p:graphicFrame>
        <p:nvGraphicFramePr>
          <p:cNvPr id="1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0930183"/>
              </p:ext>
            </p:extLst>
          </p:nvPr>
        </p:nvGraphicFramePr>
        <p:xfrm>
          <a:off x="371475" y="3676037"/>
          <a:ext cx="3819549" cy="2639651"/>
        </p:xfrm>
        <a:graphic>
          <a:graphicData uri="http://schemas.openxmlformats.org/presentationml/2006/ole">
            <p:oleObj spid="_x0000_s372835" name="Graph" r:id="rId6" imgW="3876840" imgH="2986920" progId="">
              <p:embed/>
            </p:oleObj>
          </a:graphicData>
        </a:graphic>
      </p:graphicFrame>
      <p:graphicFrame>
        <p:nvGraphicFramePr>
          <p:cNvPr id="17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5232261"/>
              </p:ext>
            </p:extLst>
          </p:nvPr>
        </p:nvGraphicFramePr>
        <p:xfrm>
          <a:off x="-19050" y="6266771"/>
          <a:ext cx="4410075" cy="518160"/>
        </p:xfrm>
        <a:graphic>
          <a:graphicData uri="http://schemas.openxmlformats.org/drawingml/2006/table">
            <a:tbl>
              <a:tblPr/>
              <a:tblGrid>
                <a:gridCol w="4410075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P</a:t>
                      </a:r>
                      <a:r>
                        <a:rPr kumimoji="0" lang="en-US" sz="1400" b="1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out</a:t>
                      </a:r>
                      <a:r>
                        <a:rPr kumimoji="0" lang="en-US" sz="1400" b="1" i="1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cw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= 27 mW @ T = 40 ºC, 1 mW @ 80 ºC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Threshold drive power = 280 mW @ 40 ºC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3320784"/>
              </p:ext>
            </p:extLst>
          </p:nvPr>
        </p:nvGraphicFramePr>
        <p:xfrm>
          <a:off x="-86215" y="3219450"/>
          <a:ext cx="4229099" cy="914400"/>
        </p:xfrm>
        <a:graphic>
          <a:graphicData uri="http://schemas.openxmlformats.org/drawingml/2006/table">
            <a:tbl>
              <a:tblPr/>
              <a:tblGrid>
                <a:gridCol w="4229099"/>
              </a:tblGrid>
              <a:tr h="36957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Single-mode tuning with temp: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21.5 nm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                     with current: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10 nm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61153659"/>
              </p:ext>
            </p:extLst>
          </p:nvPr>
        </p:nvGraphicFramePr>
        <p:xfrm>
          <a:off x="2257425" y="1647825"/>
          <a:ext cx="2314575" cy="1642051"/>
        </p:xfrm>
        <a:graphic>
          <a:graphicData uri="http://schemas.openxmlformats.org/presentationml/2006/ole">
            <p:oleObj spid="_x0000_s372836" name="Graph" r:id="rId7" imgW="3725875" imgH="2894381" progId="">
              <p:embed/>
            </p:oleObj>
          </a:graphicData>
        </a:graphic>
      </p:graphicFrame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610101" y="1749508"/>
            <a:ext cx="4476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0" i="1" dirty="0" smtClean="0">
                <a:solidFill>
                  <a:srgbClr val="0000FF"/>
                </a:solidFill>
              </a:rPr>
              <a:t>[</a:t>
            </a:r>
            <a:r>
              <a:rPr lang="en-US" sz="1200" b="0" i="1" dirty="0" err="1" smtClean="0">
                <a:solidFill>
                  <a:srgbClr val="0000FF"/>
                </a:solidFill>
              </a:rPr>
              <a:t>Forouhar</a:t>
            </a:r>
            <a:r>
              <a:rPr lang="en-US" sz="1200" b="0" i="1" dirty="0" smtClean="0">
                <a:solidFill>
                  <a:srgbClr val="0000FF"/>
                </a:solidFill>
              </a:rPr>
              <a:t>, et al., to be published]</a:t>
            </a:r>
            <a:endParaRPr lang="en-US" sz="1200" b="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72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9049112"/>
              </p:ext>
            </p:extLst>
          </p:nvPr>
        </p:nvGraphicFramePr>
        <p:xfrm>
          <a:off x="52386" y="954086"/>
          <a:ext cx="8139485" cy="5998464"/>
        </p:xfrm>
        <a:graphic>
          <a:graphicData uri="http://schemas.openxmlformats.org/presentationml/2006/ole">
            <p:oleObj spid="_x0000_s307248" name="Graph" r:id="rId3" imgW="3485720" imgH="2564445" progId="">
              <p:embed/>
            </p:oleObj>
          </a:graphicData>
        </a:graphic>
      </p:graphicFrame>
      <p:sp>
        <p:nvSpPr>
          <p:cNvPr id="43011" name="Text Box 4"/>
          <p:cNvSpPr txBox="1">
            <a:spLocks noChangeAspect="1" noChangeArrowheads="1"/>
          </p:cNvSpPr>
          <p:nvPr/>
        </p:nvSpPr>
        <p:spPr bwMode="auto">
          <a:xfrm>
            <a:off x="7545388" y="1104900"/>
            <a:ext cx="749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0" dirty="0">
                <a:solidFill>
                  <a:srgbClr val="0000FF"/>
                </a:solidFill>
              </a:rPr>
              <a:t>118</a:t>
            </a:r>
            <a:r>
              <a:rPr lang="en-US" sz="1600" b="0" dirty="0">
                <a:solidFill>
                  <a:srgbClr val="0000FF"/>
                </a:solidFill>
                <a:latin typeface="Symbol" pitchFamily="18" charset="2"/>
              </a:rPr>
              <a:t>°</a:t>
            </a:r>
            <a:r>
              <a:rPr lang="en-US" sz="1600" b="0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43012" name="Line 5"/>
          <p:cNvSpPr>
            <a:spLocks noChangeShapeType="1"/>
          </p:cNvSpPr>
          <p:nvPr/>
        </p:nvSpPr>
        <p:spPr bwMode="auto">
          <a:xfrm rot="600000" flipH="1">
            <a:off x="6667829" y="1219948"/>
            <a:ext cx="928308" cy="304414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14" name="Rectangle 8"/>
          <p:cNvSpPr>
            <a:spLocks noChangeArrowheads="1"/>
          </p:cNvSpPr>
          <p:nvPr/>
        </p:nvSpPr>
        <p:spPr bwMode="auto">
          <a:xfrm>
            <a:off x="1104900" y="295275"/>
            <a:ext cx="72517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400" i="1" dirty="0">
                <a:solidFill>
                  <a:srgbClr val="0000FF"/>
                </a:solidFill>
              </a:rPr>
              <a:t>EPI-DOWN  </a:t>
            </a:r>
            <a:r>
              <a:rPr lang="en-US" sz="2400" i="1" dirty="0" smtClean="0">
                <a:solidFill>
                  <a:srgbClr val="0000FF"/>
                </a:solidFill>
              </a:rPr>
              <a:t>MOUNTING:</a:t>
            </a:r>
            <a:r>
              <a:rPr lang="en-US" sz="2000" i="1" dirty="0" smtClean="0">
                <a:solidFill>
                  <a:srgbClr val="0000FF"/>
                </a:solidFill>
                <a:latin typeface="Symbol" pitchFamily="18" charset="2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</a:rPr>
              <a:t>HIGHER  </a:t>
            </a:r>
            <a:r>
              <a:rPr lang="en-US" sz="2400" i="1" dirty="0" err="1" smtClean="0">
                <a:solidFill>
                  <a:srgbClr val="000000"/>
                </a:solidFill>
              </a:rPr>
              <a:t>T</a:t>
            </a:r>
            <a:r>
              <a:rPr lang="en-US" sz="2400" i="1" baseline="-25000" dirty="0" err="1" smtClean="0">
                <a:solidFill>
                  <a:srgbClr val="000000"/>
                </a:solidFill>
              </a:rPr>
              <a:t>max</a:t>
            </a:r>
            <a:r>
              <a:rPr lang="en-US" sz="2400" i="1" baseline="30000" dirty="0" err="1" smtClean="0">
                <a:solidFill>
                  <a:srgbClr val="000000"/>
                </a:solidFill>
              </a:rPr>
              <a:t>cw</a:t>
            </a:r>
            <a:endParaRPr lang="en-US" sz="2000" i="1" baseline="300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43015" name="Text Box 4"/>
          <p:cNvSpPr txBox="1">
            <a:spLocks noChangeAspect="1" noChangeArrowheads="1"/>
          </p:cNvSpPr>
          <p:nvPr/>
        </p:nvSpPr>
        <p:spPr bwMode="auto">
          <a:xfrm>
            <a:off x="7372350" y="2047875"/>
            <a:ext cx="1752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0" dirty="0">
                <a:solidFill>
                  <a:srgbClr val="808000"/>
                </a:solidFill>
              </a:rPr>
              <a:t>With NRL carrier rebalancing</a:t>
            </a:r>
          </a:p>
        </p:txBody>
      </p:sp>
      <p:sp>
        <p:nvSpPr>
          <p:cNvPr id="43016" name="Line 5"/>
          <p:cNvSpPr>
            <a:spLocks noChangeShapeType="1"/>
          </p:cNvSpPr>
          <p:nvPr/>
        </p:nvSpPr>
        <p:spPr bwMode="auto">
          <a:xfrm rot="600000" flipH="1">
            <a:off x="7111855" y="2336750"/>
            <a:ext cx="585099" cy="38787"/>
          </a:xfrm>
          <a:prstGeom prst="line">
            <a:avLst/>
          </a:prstGeom>
          <a:noFill/>
          <a:ln w="22225">
            <a:solidFill>
              <a:srgbClr val="8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rot="600000" flipH="1">
            <a:off x="6915234" y="2329172"/>
            <a:ext cx="761508" cy="287015"/>
          </a:xfrm>
          <a:prstGeom prst="line">
            <a:avLst/>
          </a:prstGeom>
          <a:noFill/>
          <a:ln w="22225">
            <a:solidFill>
              <a:srgbClr val="8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228725" y="708025"/>
            <a:ext cx="716280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200" i="1" dirty="0">
                <a:solidFill>
                  <a:srgbClr val="FF0000"/>
                </a:solidFill>
              </a:rPr>
              <a:t>[Bewley et al., Opt. Expr.</a:t>
            </a:r>
            <a:r>
              <a:rPr lang="en-US" sz="1200" dirty="0">
                <a:solidFill>
                  <a:srgbClr val="FF0000"/>
                </a:solidFill>
              </a:rPr>
              <a:t> 20, 20894 (2012)</a:t>
            </a:r>
            <a:r>
              <a:rPr lang="en-US" sz="1200" i="1" dirty="0">
                <a:solidFill>
                  <a:srgbClr val="FF0000"/>
                </a:solidFill>
              </a:rPr>
              <a:t>; U.S. Provisional Patent </a:t>
            </a:r>
            <a:r>
              <a:rPr lang="en-US" sz="1200" i="1" dirty="0" smtClean="0">
                <a:solidFill>
                  <a:srgbClr val="FF0000"/>
                </a:solidFill>
              </a:rPr>
              <a:t>Application 61611800 </a:t>
            </a:r>
            <a:r>
              <a:rPr lang="en-US" sz="1200" i="1" dirty="0">
                <a:solidFill>
                  <a:srgbClr val="FF0000"/>
                </a:solidFill>
              </a:rPr>
              <a:t>(2012)]</a:t>
            </a:r>
          </a:p>
        </p:txBody>
      </p:sp>
    </p:spTree>
    <p:extLst>
      <p:ext uri="{BB962C8B-B14F-4D97-AF65-F5344CB8AC3E}">
        <p14:creationId xmlns:p14="http://schemas.microsoft.com/office/powerpoint/2010/main" xmlns="" val="44823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107122</TotalTime>
  <Words>1165</Words>
  <Application>Microsoft Office PowerPoint</Application>
  <PresentationFormat>On-screen Show (4:3)</PresentationFormat>
  <Paragraphs>274</Paragraphs>
  <Slides>22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Blank Presentation</vt:lpstr>
      <vt:lpstr>Graph</vt:lpstr>
      <vt:lpstr>Photo Editor Photo</vt:lpstr>
      <vt:lpstr>About Omics Group</vt:lpstr>
      <vt:lpstr>About Omics Group conferences</vt:lpstr>
      <vt:lpstr>HIGH-EFFICIENCY INTERBAND  CASCADE  LASERS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Let Us Meet Again</vt:lpstr>
    </vt:vector>
  </TitlesOfParts>
  <Company>NRL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TYPE-II QUANTUM WELL LASER DEVELOPMENT AT NRL</dc:title>
  <dc:creator>Jerry Meyer</dc:creator>
  <cp:lastModifiedBy>Anderson Silver</cp:lastModifiedBy>
  <cp:revision>1304</cp:revision>
  <cp:lastPrinted>2012-12-10T13:07:10Z</cp:lastPrinted>
  <dcterms:created xsi:type="dcterms:W3CDTF">1997-10-28T14:42:44Z</dcterms:created>
  <dcterms:modified xsi:type="dcterms:W3CDTF">2014-09-24T12:35:08Z</dcterms:modified>
</cp:coreProperties>
</file>