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97" r:id="rId2"/>
    <p:sldId id="298" r:id="rId3"/>
    <p:sldId id="256" r:id="rId4"/>
    <p:sldId id="277" r:id="rId5"/>
    <p:sldId id="271" r:id="rId6"/>
    <p:sldId id="278" r:id="rId7"/>
    <p:sldId id="279" r:id="rId8"/>
    <p:sldId id="270" r:id="rId9"/>
    <p:sldId id="286" r:id="rId10"/>
    <p:sldId id="285" r:id="rId11"/>
    <p:sldId id="293" r:id="rId12"/>
    <p:sldId id="295" r:id="rId13"/>
    <p:sldId id="282" r:id="rId14"/>
    <p:sldId id="296" r:id="rId15"/>
    <p:sldId id="283" r:id="rId16"/>
    <p:sldId id="288" r:id="rId17"/>
    <p:sldId id="272" r:id="rId18"/>
    <p:sldId id="262" r:id="rId19"/>
    <p:sldId id="292" r:id="rId20"/>
    <p:sldId id="289" r:id="rId21"/>
    <p:sldId id="291" r:id="rId22"/>
    <p:sldId id="294" r:id="rId23"/>
    <p:sldId id="269" r:id="rId24"/>
    <p:sldId id="273" r:id="rId25"/>
    <p:sldId id="29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0" autoAdjust="0"/>
    <p:restoredTop sz="82448" autoAdjust="0"/>
  </p:normalViewPr>
  <p:slideViewPr>
    <p:cSldViewPr snapToGrid="0" snapToObjects="1">
      <p:cViewPr varScale="1">
        <p:scale>
          <a:sx n="60" d="100"/>
          <a:sy n="60" d="100"/>
        </p:scale>
        <p:origin x="-16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DA14E6-0863-0D4E-B7FF-33A57AFB4897}" type="datetimeFigureOut">
              <a:rPr lang="en-US" smtClean="0"/>
              <a:pPr/>
              <a:t>9/24/2014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6527BD-890B-6D4D-B5E7-DD1846BB9A0C}" type="slidenum">
              <a:rPr lang="en-US" smtClean="0"/>
              <a:pPr/>
              <a:t>‹#›</a:t>
            </a:fld>
            <a:endParaRPr lang="en-US"/>
          </a:p>
        </p:txBody>
      </p:sp>
    </p:spTree>
    <p:extLst>
      <p:ext uri="{BB962C8B-B14F-4D97-AF65-F5344CB8AC3E}">
        <p14:creationId xmlns:p14="http://schemas.microsoft.com/office/powerpoint/2010/main" xmlns="" val="42828254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D6324-A03E-C248-B15C-C3E187C34CE5}" type="datetimeFigureOut">
              <a:rPr lang="en-US" smtClean="0"/>
              <a:pPr/>
              <a:t>9/24/2014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6B4B5-459A-014D-B89A-408749EBFED8}" type="slidenum">
              <a:rPr lang="en-US" smtClean="0"/>
              <a:pPr/>
              <a:t>‹#›</a:t>
            </a:fld>
            <a:endParaRPr lang="en-US"/>
          </a:p>
        </p:txBody>
      </p:sp>
    </p:spTree>
    <p:extLst>
      <p:ext uri="{BB962C8B-B14F-4D97-AF65-F5344CB8AC3E}">
        <p14:creationId xmlns:p14="http://schemas.microsoft.com/office/powerpoint/2010/main" xmlns="" val="15223978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first encounter with QCL was about 15 years ago when I </a:t>
            </a:r>
            <a:endParaRPr lang="en-US" dirty="0"/>
          </a:p>
        </p:txBody>
      </p:sp>
      <p:sp>
        <p:nvSpPr>
          <p:cNvPr id="4" name="Slide Number Placeholder 3"/>
          <p:cNvSpPr>
            <a:spLocks noGrp="1"/>
          </p:cNvSpPr>
          <p:nvPr>
            <p:ph type="sldNum" sz="quarter" idx="10"/>
          </p:nvPr>
        </p:nvSpPr>
        <p:spPr/>
        <p:txBody>
          <a:bodyPr/>
          <a:lstStyle/>
          <a:p>
            <a:fld id="{AE46B4B5-459A-014D-B89A-408749EBFED8}" type="slidenum">
              <a:rPr lang="en-US" smtClean="0"/>
              <a:pPr/>
              <a:t>3</a:t>
            </a:fld>
            <a:endParaRPr lang="en-US"/>
          </a:p>
        </p:txBody>
      </p:sp>
    </p:spTree>
    <p:extLst>
      <p:ext uri="{BB962C8B-B14F-4D97-AF65-F5344CB8AC3E}">
        <p14:creationId xmlns:p14="http://schemas.microsoft.com/office/powerpoint/2010/main" xmlns="" val="179019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Vibrations of all molecules from small (O2, N2, H2O) to very large</a:t>
            </a:r>
            <a:r>
              <a:rPr lang="en-US" baseline="0" dirty="0" smtClean="0"/>
              <a:t> (proteins) have energy corresponding to mid-IR</a:t>
            </a:r>
            <a:endParaRPr lang="en-US" dirty="0"/>
          </a:p>
        </p:txBody>
      </p:sp>
      <p:sp>
        <p:nvSpPr>
          <p:cNvPr id="4" name="Slide Number Placeholder 3"/>
          <p:cNvSpPr>
            <a:spLocks noGrp="1"/>
          </p:cNvSpPr>
          <p:nvPr>
            <p:ph type="sldNum" sz="quarter" idx="10"/>
          </p:nvPr>
        </p:nvSpPr>
        <p:spPr/>
        <p:txBody>
          <a:bodyPr/>
          <a:lstStyle/>
          <a:p>
            <a:fld id="{AE46B4B5-459A-014D-B89A-408749EBFED8}" type="slidenum">
              <a:rPr lang="en-US" smtClean="0"/>
              <a:pPr/>
              <a:t>4</a:t>
            </a:fld>
            <a:endParaRPr lang="en-US"/>
          </a:p>
        </p:txBody>
      </p:sp>
    </p:spTree>
    <p:extLst>
      <p:ext uri="{BB962C8B-B14F-4D97-AF65-F5344CB8AC3E}">
        <p14:creationId xmlns:p14="http://schemas.microsoft.com/office/powerpoint/2010/main" xmlns="" val="58545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a:t>
            </a:r>
            <a:r>
              <a:rPr lang="en-US" dirty="0" err="1" smtClean="0"/>
              <a:t>enzimatic</a:t>
            </a:r>
            <a:r>
              <a:rPr lang="en-US" dirty="0" smtClean="0"/>
              <a:t> and fluorescence based methods are more accurate and work  with whole blood. Also cheaper.</a:t>
            </a:r>
            <a:endParaRPr lang="en-US" dirty="0"/>
          </a:p>
        </p:txBody>
      </p:sp>
      <p:sp>
        <p:nvSpPr>
          <p:cNvPr id="4" name="Slide Number Placeholder 3"/>
          <p:cNvSpPr>
            <a:spLocks noGrp="1"/>
          </p:cNvSpPr>
          <p:nvPr>
            <p:ph type="sldNum" sz="quarter" idx="10"/>
          </p:nvPr>
        </p:nvSpPr>
        <p:spPr/>
        <p:txBody>
          <a:bodyPr/>
          <a:lstStyle/>
          <a:p>
            <a:fld id="{AE46B4B5-459A-014D-B89A-408749EBFED8}" type="slidenum">
              <a:rPr lang="en-US" smtClean="0"/>
              <a:pPr/>
              <a:t>15</a:t>
            </a:fld>
            <a:endParaRPr lang="en-US"/>
          </a:p>
        </p:txBody>
      </p:sp>
    </p:spTree>
    <p:extLst>
      <p:ext uri="{BB962C8B-B14F-4D97-AF65-F5344CB8AC3E}">
        <p14:creationId xmlns:p14="http://schemas.microsoft.com/office/powerpoint/2010/main" xmlns="" val="395892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a:t>
            </a:r>
            <a:r>
              <a:rPr lang="en-US" dirty="0" err="1" smtClean="0"/>
              <a:t>enzimatic</a:t>
            </a:r>
            <a:r>
              <a:rPr lang="en-US" dirty="0" smtClean="0"/>
              <a:t> and fluorescence based methods are more accurate and work  with whole blood. Also cheaper.</a:t>
            </a:r>
            <a:endParaRPr lang="en-US" dirty="0"/>
          </a:p>
        </p:txBody>
      </p:sp>
      <p:sp>
        <p:nvSpPr>
          <p:cNvPr id="4" name="Slide Number Placeholder 3"/>
          <p:cNvSpPr>
            <a:spLocks noGrp="1"/>
          </p:cNvSpPr>
          <p:nvPr>
            <p:ph type="sldNum" sz="quarter" idx="10"/>
          </p:nvPr>
        </p:nvSpPr>
        <p:spPr/>
        <p:txBody>
          <a:bodyPr/>
          <a:lstStyle/>
          <a:p>
            <a:fld id="{AE46B4B5-459A-014D-B89A-408749EBFED8}" type="slidenum">
              <a:rPr lang="en-US" smtClean="0"/>
              <a:pPr/>
              <a:t>16</a:t>
            </a:fld>
            <a:endParaRPr lang="en-US"/>
          </a:p>
        </p:txBody>
      </p:sp>
    </p:spTree>
    <p:extLst>
      <p:ext uri="{BB962C8B-B14F-4D97-AF65-F5344CB8AC3E}">
        <p14:creationId xmlns:p14="http://schemas.microsoft.com/office/powerpoint/2010/main" xmlns="" val="395892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6B4B5-459A-014D-B89A-408749EBFED8}" type="slidenum">
              <a:rPr lang="en-US" smtClean="0"/>
              <a:pPr/>
              <a:t>18</a:t>
            </a:fld>
            <a:endParaRPr lang="en-US"/>
          </a:p>
        </p:txBody>
      </p:sp>
    </p:spTree>
    <p:extLst>
      <p:ext uri="{BB962C8B-B14F-4D97-AF65-F5344CB8AC3E}">
        <p14:creationId xmlns:p14="http://schemas.microsoft.com/office/powerpoint/2010/main" xmlns="" val="49727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46B4B5-459A-014D-B89A-408749EBFED8}" type="slidenum">
              <a:rPr lang="en-US" smtClean="0"/>
              <a:pPr/>
              <a:t>19</a:t>
            </a:fld>
            <a:endParaRPr lang="en-US"/>
          </a:p>
        </p:txBody>
      </p:sp>
    </p:spTree>
    <p:extLst>
      <p:ext uri="{BB962C8B-B14F-4D97-AF65-F5344CB8AC3E}">
        <p14:creationId xmlns:p14="http://schemas.microsoft.com/office/powerpoint/2010/main" xmlns="" val="49727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Laser angioplasty is a treatment modality for atherosclerosis. Unlike percutaneous </a:t>
            </a:r>
            <a:r>
              <a:rPr lang="en-US" dirty="0" err="1" smtClean="0"/>
              <a:t>transluminal</a:t>
            </a:r>
            <a:r>
              <a:rPr lang="en-US" dirty="0" smtClean="0"/>
              <a:t> coronary angioplasty that</a:t>
            </a:r>
          </a:p>
          <a:p>
            <a:r>
              <a:rPr lang="en-US" dirty="0" smtClean="0"/>
              <a:t>uses balloons and stents, laser angioplasty actively removes atherosclerotic lesions. In addition, it is suitable for </a:t>
            </a:r>
            <a:r>
              <a:rPr lang="en-US" dirty="0" err="1" smtClean="0"/>
              <a:t>difficultto</a:t>
            </a:r>
            <a:r>
              <a:rPr lang="en-US" dirty="0" smtClean="0"/>
              <a:t>-</a:t>
            </a:r>
          </a:p>
          <a:p>
            <a:r>
              <a:rPr lang="en-US" dirty="0" smtClean="0"/>
              <a:t>treat lesions such as totally occluded and complex lesions. However, erroneous or excessive irradiation by</a:t>
            </a:r>
          </a:p>
          <a:p>
            <a:r>
              <a:rPr lang="en-US" dirty="0" smtClean="0"/>
              <a:t>conventional </a:t>
            </a:r>
            <a:r>
              <a:rPr lang="en-US" dirty="0" err="1" smtClean="0"/>
              <a:t>XeCl</a:t>
            </a:r>
            <a:r>
              <a:rPr lang="en-US" dirty="0" smtClean="0"/>
              <a:t> </a:t>
            </a:r>
            <a:r>
              <a:rPr lang="en-US" dirty="0" err="1" smtClean="0"/>
              <a:t>excimer</a:t>
            </a:r>
            <a:r>
              <a:rPr lang="en-US" dirty="0" smtClean="0"/>
              <a:t> lasers (wavelength: 308 nm) may damage normal vessels1. Therefore, safer lasers are</a:t>
            </a:r>
          </a:p>
          <a:p>
            <a:r>
              <a:rPr lang="en-US" dirty="0" smtClean="0"/>
              <a:t>required to accomplish less-invasive laser angioplasty.</a:t>
            </a:r>
          </a:p>
        </p:txBody>
      </p:sp>
      <p:sp>
        <p:nvSpPr>
          <p:cNvPr id="4" name="Slide Number Placeholder 3"/>
          <p:cNvSpPr>
            <a:spLocks noGrp="1"/>
          </p:cNvSpPr>
          <p:nvPr>
            <p:ph type="sldNum" sz="quarter" idx="10"/>
          </p:nvPr>
        </p:nvSpPr>
        <p:spPr/>
        <p:txBody>
          <a:bodyPr/>
          <a:lstStyle/>
          <a:p>
            <a:fld id="{AE46B4B5-459A-014D-B89A-408749EBFED8}" type="slidenum">
              <a:rPr lang="en-US" smtClean="0"/>
              <a:pPr/>
              <a:t>21</a:t>
            </a:fld>
            <a:endParaRPr lang="en-US"/>
          </a:p>
        </p:txBody>
      </p:sp>
    </p:spTree>
    <p:extLst>
      <p:ext uri="{BB962C8B-B14F-4D97-AF65-F5344CB8AC3E}">
        <p14:creationId xmlns:p14="http://schemas.microsoft.com/office/powerpoint/2010/main" xmlns="" val="104831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E46B4B5-459A-014D-B89A-408749EBFED8}" type="slidenum">
              <a:rPr lang="en-US" smtClean="0"/>
              <a:pPr/>
              <a:t>22</a:t>
            </a:fld>
            <a:endParaRPr lang="en-US"/>
          </a:p>
        </p:txBody>
      </p:sp>
    </p:spTree>
    <p:extLst>
      <p:ext uri="{BB962C8B-B14F-4D97-AF65-F5344CB8AC3E}">
        <p14:creationId xmlns:p14="http://schemas.microsoft.com/office/powerpoint/2010/main" xmlns="" val="104831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979246-9174-CF4B-8BF0-0A39037BA34C}" type="datetime1">
              <a:rPr lang="en-US" smtClean="0"/>
              <a:pPr/>
              <a:t>9/24/2014</a:t>
            </a:fld>
            <a:endParaRPr lang="en-US"/>
          </a:p>
        </p:txBody>
      </p:sp>
      <p:sp>
        <p:nvSpPr>
          <p:cNvPr id="5" name="Footer Placeholder 4"/>
          <p:cNvSpPr>
            <a:spLocks noGrp="1"/>
          </p:cNvSpPr>
          <p:nvPr>
            <p:ph type="ftr" sz="quarter" idx="11"/>
          </p:nvPr>
        </p:nvSpPr>
        <p:spPr/>
        <p:txBody>
          <a:bodyPr/>
          <a:lstStyle/>
          <a:p>
            <a:r>
              <a:rPr lang="en-US" smtClean="0"/>
              <a:t>OSA Precision Monitoring of Human Metabolism Workshop</a:t>
            </a:r>
            <a:endParaRPr lang="en-US"/>
          </a:p>
        </p:txBody>
      </p:sp>
      <p:sp>
        <p:nvSpPr>
          <p:cNvPr id="6" name="Slide Number Placeholder 5"/>
          <p:cNvSpPr>
            <a:spLocks noGrp="1"/>
          </p:cNvSpPr>
          <p:nvPr>
            <p:ph type="sldNum" sz="quarter" idx="12"/>
          </p:nvPr>
        </p:nvSpPr>
        <p:spPr/>
        <p:txBody>
          <a:bodyPr/>
          <a:lstStyle/>
          <a:p>
            <a:fld id="{CD766D36-1809-0347-AD51-8309C41439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D9043-7CE1-5849-9B37-0FD3D0644215}" type="datetime1">
              <a:rPr lang="en-US" smtClean="0"/>
              <a:pPr/>
              <a:t>9/24/2014</a:t>
            </a:fld>
            <a:endParaRPr lang="en-US"/>
          </a:p>
        </p:txBody>
      </p:sp>
      <p:sp>
        <p:nvSpPr>
          <p:cNvPr id="5" name="Footer Placeholder 4"/>
          <p:cNvSpPr>
            <a:spLocks noGrp="1"/>
          </p:cNvSpPr>
          <p:nvPr>
            <p:ph type="ftr" sz="quarter" idx="11"/>
          </p:nvPr>
        </p:nvSpPr>
        <p:spPr/>
        <p:txBody>
          <a:bodyPr/>
          <a:lstStyle/>
          <a:p>
            <a:r>
              <a:rPr lang="en-US" smtClean="0"/>
              <a:t>OSA Precision Monitoring of Human Metabolism Workshop</a:t>
            </a:r>
            <a:endParaRPr lang="en-US"/>
          </a:p>
        </p:txBody>
      </p:sp>
      <p:sp>
        <p:nvSpPr>
          <p:cNvPr id="6" name="Slide Number Placeholder 5"/>
          <p:cNvSpPr>
            <a:spLocks noGrp="1"/>
          </p:cNvSpPr>
          <p:nvPr>
            <p:ph type="sldNum" sz="quarter" idx="12"/>
          </p:nvPr>
        </p:nvSpPr>
        <p:spPr/>
        <p:txBody>
          <a:bodyPr/>
          <a:lstStyle/>
          <a:p>
            <a:fld id="{CD766D36-1809-0347-AD51-8309C41439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5766C-43CC-4C47-88F9-BD8AADB7E3B6}" type="datetime1">
              <a:rPr lang="en-US" smtClean="0"/>
              <a:pPr/>
              <a:t>9/24/2014</a:t>
            </a:fld>
            <a:endParaRPr lang="en-US"/>
          </a:p>
        </p:txBody>
      </p:sp>
      <p:sp>
        <p:nvSpPr>
          <p:cNvPr id="5" name="Footer Placeholder 4"/>
          <p:cNvSpPr>
            <a:spLocks noGrp="1"/>
          </p:cNvSpPr>
          <p:nvPr>
            <p:ph type="ftr" sz="quarter" idx="11"/>
          </p:nvPr>
        </p:nvSpPr>
        <p:spPr/>
        <p:txBody>
          <a:bodyPr/>
          <a:lstStyle/>
          <a:p>
            <a:r>
              <a:rPr lang="en-US" smtClean="0"/>
              <a:t>OSA Precision Monitoring of Human Metabolism Workshop</a:t>
            </a:r>
            <a:endParaRPr lang="en-US"/>
          </a:p>
        </p:txBody>
      </p:sp>
      <p:sp>
        <p:nvSpPr>
          <p:cNvPr id="6" name="Slide Number Placeholder 5"/>
          <p:cNvSpPr>
            <a:spLocks noGrp="1"/>
          </p:cNvSpPr>
          <p:nvPr>
            <p:ph type="sldNum" sz="quarter" idx="12"/>
          </p:nvPr>
        </p:nvSpPr>
        <p:spPr/>
        <p:txBody>
          <a:bodyPr/>
          <a:lstStyle/>
          <a:p>
            <a:fld id="{CD766D36-1809-0347-AD51-8309C41439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DD505-1639-F448-8900-24C0EF7542D5}" type="datetime1">
              <a:rPr lang="en-US" smtClean="0"/>
              <a:pPr/>
              <a:t>9/24/2014</a:t>
            </a:fld>
            <a:endParaRPr lang="en-US"/>
          </a:p>
        </p:txBody>
      </p:sp>
      <p:sp>
        <p:nvSpPr>
          <p:cNvPr id="5" name="Footer Placeholder 4"/>
          <p:cNvSpPr>
            <a:spLocks noGrp="1"/>
          </p:cNvSpPr>
          <p:nvPr>
            <p:ph type="ftr" sz="quarter" idx="11"/>
          </p:nvPr>
        </p:nvSpPr>
        <p:spPr/>
        <p:txBody>
          <a:bodyPr/>
          <a:lstStyle/>
          <a:p>
            <a:r>
              <a:rPr lang="en-US" smtClean="0"/>
              <a:t>OSA Precision Monitoring of Human Metabolism Workshop</a:t>
            </a:r>
            <a:endParaRPr lang="en-US"/>
          </a:p>
        </p:txBody>
      </p:sp>
      <p:sp>
        <p:nvSpPr>
          <p:cNvPr id="6" name="Slide Number Placeholder 5"/>
          <p:cNvSpPr>
            <a:spLocks noGrp="1"/>
          </p:cNvSpPr>
          <p:nvPr>
            <p:ph type="sldNum" sz="quarter" idx="12"/>
          </p:nvPr>
        </p:nvSpPr>
        <p:spPr/>
        <p:txBody>
          <a:bodyPr/>
          <a:lstStyle/>
          <a:p>
            <a:fld id="{CD766D36-1809-0347-AD51-8309C41439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7F330-0573-C94F-8F3C-08CE54C30B34}" type="datetime1">
              <a:rPr lang="en-US" smtClean="0"/>
              <a:pPr/>
              <a:t>9/24/2014</a:t>
            </a:fld>
            <a:endParaRPr lang="en-US"/>
          </a:p>
        </p:txBody>
      </p:sp>
      <p:sp>
        <p:nvSpPr>
          <p:cNvPr id="5" name="Footer Placeholder 4"/>
          <p:cNvSpPr>
            <a:spLocks noGrp="1"/>
          </p:cNvSpPr>
          <p:nvPr>
            <p:ph type="ftr" sz="quarter" idx="11"/>
          </p:nvPr>
        </p:nvSpPr>
        <p:spPr/>
        <p:txBody>
          <a:bodyPr/>
          <a:lstStyle/>
          <a:p>
            <a:r>
              <a:rPr lang="en-US" smtClean="0"/>
              <a:t>OSA Precision Monitoring of Human Metabolism Workshop</a:t>
            </a:r>
            <a:endParaRPr lang="en-US"/>
          </a:p>
        </p:txBody>
      </p:sp>
      <p:sp>
        <p:nvSpPr>
          <p:cNvPr id="6" name="Slide Number Placeholder 5"/>
          <p:cNvSpPr>
            <a:spLocks noGrp="1"/>
          </p:cNvSpPr>
          <p:nvPr>
            <p:ph type="sldNum" sz="quarter" idx="12"/>
          </p:nvPr>
        </p:nvSpPr>
        <p:spPr/>
        <p:txBody>
          <a:bodyPr/>
          <a:lstStyle/>
          <a:p>
            <a:fld id="{CD766D36-1809-0347-AD51-8309C41439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228A02-CDAE-6648-947D-12FA25AB9E9F}" type="datetime1">
              <a:rPr lang="en-US" smtClean="0"/>
              <a:pPr/>
              <a:t>9/24/2014</a:t>
            </a:fld>
            <a:endParaRPr lang="en-US"/>
          </a:p>
        </p:txBody>
      </p:sp>
      <p:sp>
        <p:nvSpPr>
          <p:cNvPr id="6" name="Footer Placeholder 5"/>
          <p:cNvSpPr>
            <a:spLocks noGrp="1"/>
          </p:cNvSpPr>
          <p:nvPr>
            <p:ph type="ftr" sz="quarter" idx="11"/>
          </p:nvPr>
        </p:nvSpPr>
        <p:spPr/>
        <p:txBody>
          <a:bodyPr/>
          <a:lstStyle/>
          <a:p>
            <a:r>
              <a:rPr lang="en-US" smtClean="0"/>
              <a:t>OSA Precision Monitoring of Human Metabolism Workshop</a:t>
            </a:r>
            <a:endParaRPr lang="en-US"/>
          </a:p>
        </p:txBody>
      </p:sp>
      <p:sp>
        <p:nvSpPr>
          <p:cNvPr id="7" name="Slide Number Placeholder 6"/>
          <p:cNvSpPr>
            <a:spLocks noGrp="1"/>
          </p:cNvSpPr>
          <p:nvPr>
            <p:ph type="sldNum" sz="quarter" idx="12"/>
          </p:nvPr>
        </p:nvSpPr>
        <p:spPr/>
        <p:txBody>
          <a:bodyPr/>
          <a:lstStyle/>
          <a:p>
            <a:fld id="{CD766D36-1809-0347-AD51-8309C41439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3EEB4-44FE-054A-BDC3-7E46326B555C}" type="datetime1">
              <a:rPr lang="en-US" smtClean="0"/>
              <a:pPr/>
              <a:t>9/24/2014</a:t>
            </a:fld>
            <a:endParaRPr lang="en-US"/>
          </a:p>
        </p:txBody>
      </p:sp>
      <p:sp>
        <p:nvSpPr>
          <p:cNvPr id="8" name="Footer Placeholder 7"/>
          <p:cNvSpPr>
            <a:spLocks noGrp="1"/>
          </p:cNvSpPr>
          <p:nvPr>
            <p:ph type="ftr" sz="quarter" idx="11"/>
          </p:nvPr>
        </p:nvSpPr>
        <p:spPr/>
        <p:txBody>
          <a:bodyPr/>
          <a:lstStyle/>
          <a:p>
            <a:r>
              <a:rPr lang="en-US" smtClean="0"/>
              <a:t>OSA Precision Monitoring of Human Metabolism Workshop</a:t>
            </a:r>
            <a:endParaRPr lang="en-US"/>
          </a:p>
        </p:txBody>
      </p:sp>
      <p:sp>
        <p:nvSpPr>
          <p:cNvPr id="9" name="Slide Number Placeholder 8"/>
          <p:cNvSpPr>
            <a:spLocks noGrp="1"/>
          </p:cNvSpPr>
          <p:nvPr>
            <p:ph type="sldNum" sz="quarter" idx="12"/>
          </p:nvPr>
        </p:nvSpPr>
        <p:spPr/>
        <p:txBody>
          <a:bodyPr/>
          <a:lstStyle/>
          <a:p>
            <a:fld id="{CD766D36-1809-0347-AD51-8309C41439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981A4-FEDB-734B-9CCC-BD4F1DCE739E}" type="datetime1">
              <a:rPr lang="en-US" smtClean="0"/>
              <a:pPr/>
              <a:t>9/24/2014</a:t>
            </a:fld>
            <a:endParaRPr lang="en-US"/>
          </a:p>
        </p:txBody>
      </p:sp>
      <p:sp>
        <p:nvSpPr>
          <p:cNvPr id="4" name="Footer Placeholder 3"/>
          <p:cNvSpPr>
            <a:spLocks noGrp="1"/>
          </p:cNvSpPr>
          <p:nvPr>
            <p:ph type="ftr" sz="quarter" idx="11"/>
          </p:nvPr>
        </p:nvSpPr>
        <p:spPr/>
        <p:txBody>
          <a:bodyPr/>
          <a:lstStyle/>
          <a:p>
            <a:r>
              <a:rPr lang="en-US" smtClean="0"/>
              <a:t>OSA Precision Monitoring of Human Metabolism Workshop</a:t>
            </a:r>
            <a:endParaRPr lang="en-US"/>
          </a:p>
        </p:txBody>
      </p:sp>
      <p:sp>
        <p:nvSpPr>
          <p:cNvPr id="5" name="Slide Number Placeholder 4"/>
          <p:cNvSpPr>
            <a:spLocks noGrp="1"/>
          </p:cNvSpPr>
          <p:nvPr>
            <p:ph type="sldNum" sz="quarter" idx="12"/>
          </p:nvPr>
        </p:nvSpPr>
        <p:spPr/>
        <p:txBody>
          <a:bodyPr/>
          <a:lstStyle/>
          <a:p>
            <a:fld id="{CD766D36-1809-0347-AD51-8309C41439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5E90C-064A-1D44-8A3D-13C2A2600555}" type="datetime1">
              <a:rPr lang="en-US" smtClean="0"/>
              <a:pPr/>
              <a:t>9/24/2014</a:t>
            </a:fld>
            <a:endParaRPr lang="en-US"/>
          </a:p>
        </p:txBody>
      </p:sp>
      <p:sp>
        <p:nvSpPr>
          <p:cNvPr id="3" name="Footer Placeholder 2"/>
          <p:cNvSpPr>
            <a:spLocks noGrp="1"/>
          </p:cNvSpPr>
          <p:nvPr>
            <p:ph type="ftr" sz="quarter" idx="11"/>
          </p:nvPr>
        </p:nvSpPr>
        <p:spPr/>
        <p:txBody>
          <a:bodyPr/>
          <a:lstStyle/>
          <a:p>
            <a:r>
              <a:rPr lang="en-US" smtClean="0"/>
              <a:t>OSA Precision Monitoring of Human Metabolism Workshop</a:t>
            </a:r>
            <a:endParaRPr lang="en-US"/>
          </a:p>
        </p:txBody>
      </p:sp>
      <p:sp>
        <p:nvSpPr>
          <p:cNvPr id="4" name="Slide Number Placeholder 3"/>
          <p:cNvSpPr>
            <a:spLocks noGrp="1"/>
          </p:cNvSpPr>
          <p:nvPr>
            <p:ph type="sldNum" sz="quarter" idx="12"/>
          </p:nvPr>
        </p:nvSpPr>
        <p:spPr/>
        <p:txBody>
          <a:bodyPr/>
          <a:lstStyle/>
          <a:p>
            <a:fld id="{CD766D36-1809-0347-AD51-8309C41439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160B0-1C48-3742-A2E5-0A8C1FF05494}" type="datetime1">
              <a:rPr lang="en-US" smtClean="0"/>
              <a:pPr/>
              <a:t>9/24/2014</a:t>
            </a:fld>
            <a:endParaRPr lang="en-US"/>
          </a:p>
        </p:txBody>
      </p:sp>
      <p:sp>
        <p:nvSpPr>
          <p:cNvPr id="6" name="Footer Placeholder 5"/>
          <p:cNvSpPr>
            <a:spLocks noGrp="1"/>
          </p:cNvSpPr>
          <p:nvPr>
            <p:ph type="ftr" sz="quarter" idx="11"/>
          </p:nvPr>
        </p:nvSpPr>
        <p:spPr/>
        <p:txBody>
          <a:bodyPr/>
          <a:lstStyle/>
          <a:p>
            <a:r>
              <a:rPr lang="en-US" smtClean="0"/>
              <a:t>OSA Precision Monitoring of Human Metabolism Workshop</a:t>
            </a:r>
            <a:endParaRPr lang="en-US"/>
          </a:p>
        </p:txBody>
      </p:sp>
      <p:sp>
        <p:nvSpPr>
          <p:cNvPr id="7" name="Slide Number Placeholder 6"/>
          <p:cNvSpPr>
            <a:spLocks noGrp="1"/>
          </p:cNvSpPr>
          <p:nvPr>
            <p:ph type="sldNum" sz="quarter" idx="12"/>
          </p:nvPr>
        </p:nvSpPr>
        <p:spPr/>
        <p:txBody>
          <a:bodyPr/>
          <a:lstStyle/>
          <a:p>
            <a:fld id="{CD766D36-1809-0347-AD51-8309C41439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1CDD3-AB67-3A47-8507-BA384DA0DF08}" type="datetime1">
              <a:rPr lang="en-US" smtClean="0"/>
              <a:pPr/>
              <a:t>9/24/2014</a:t>
            </a:fld>
            <a:endParaRPr lang="en-US"/>
          </a:p>
        </p:txBody>
      </p:sp>
      <p:sp>
        <p:nvSpPr>
          <p:cNvPr id="6" name="Footer Placeholder 5"/>
          <p:cNvSpPr>
            <a:spLocks noGrp="1"/>
          </p:cNvSpPr>
          <p:nvPr>
            <p:ph type="ftr" sz="quarter" idx="11"/>
          </p:nvPr>
        </p:nvSpPr>
        <p:spPr/>
        <p:txBody>
          <a:bodyPr/>
          <a:lstStyle/>
          <a:p>
            <a:r>
              <a:rPr lang="en-US" smtClean="0"/>
              <a:t>OSA Precision Monitoring of Human Metabolism Workshop</a:t>
            </a:r>
            <a:endParaRPr lang="en-US"/>
          </a:p>
        </p:txBody>
      </p:sp>
      <p:sp>
        <p:nvSpPr>
          <p:cNvPr id="7" name="Slide Number Placeholder 6"/>
          <p:cNvSpPr>
            <a:spLocks noGrp="1"/>
          </p:cNvSpPr>
          <p:nvPr>
            <p:ph type="sldNum" sz="quarter" idx="12"/>
          </p:nvPr>
        </p:nvSpPr>
        <p:spPr/>
        <p:txBody>
          <a:bodyPr/>
          <a:lstStyle/>
          <a:p>
            <a:fld id="{CD766D36-1809-0347-AD51-8309C41439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43273-65B8-2D4B-A3CC-BF3A63ED89C0}" type="datetime1">
              <a:rPr lang="en-US" smtClean="0"/>
              <a:pPr/>
              <a:t>9/24/2014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OSA Precision Monitoring of Human Metabolism Workshop</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66D36-1809-0347-AD51-8309C41439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nationalsymposium.com/link%20her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gi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gif"/><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gif"/><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gi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hyperlink" Target="http://www.nationalsymposium.com/link%20her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 Id="rId4" Type="http://schemas.openxmlformats.org/officeDocument/2006/relationships/hyperlink" Target="http://optics.conferenceserie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428604"/>
            <a:ext cx="7772400" cy="898521"/>
          </a:xfrm>
        </p:spPr>
        <p:txBody>
          <a:bodyPr/>
          <a:lstStyle/>
          <a:p>
            <a:pPr algn="ctr"/>
            <a:r>
              <a:rPr lang="en-IN" dirty="0" smtClean="0"/>
              <a:t>About Omics Group</a:t>
            </a:r>
            <a:endParaRPr lang="en-IN" dirty="0"/>
          </a:p>
        </p:txBody>
      </p:sp>
      <p:sp>
        <p:nvSpPr>
          <p:cNvPr id="3" name="Subtitle 2"/>
          <p:cNvSpPr>
            <a:spLocks noGrp="1"/>
          </p:cNvSpPr>
          <p:nvPr>
            <p:ph type="subTitle" idx="1"/>
          </p:nvPr>
        </p:nvSpPr>
        <p:spPr>
          <a:xfrm>
            <a:off x="214282" y="1643050"/>
            <a:ext cx="8715436" cy="4429156"/>
          </a:xfrm>
        </p:spPr>
        <p:txBody>
          <a:bodyPr>
            <a:normAutofit fontScale="92500" lnSpcReduction="20000"/>
          </a:bodyPr>
          <a:lstStyle/>
          <a:p>
            <a:pPr algn="just"/>
            <a:r>
              <a:rPr lang="en-IN" dirty="0">
                <a:solidFill>
                  <a:schemeClr val="tx1"/>
                </a:solidFill>
                <a:cs typeface="Times New Roman" pitchFamily="18" charset="0"/>
                <a:hlinkClick r:id="rId2"/>
              </a:rPr>
              <a:t>OMICS Group</a:t>
            </a:r>
            <a:r>
              <a:rPr lang="en-IN" dirty="0">
                <a:solidFill>
                  <a:schemeClr val="tx1"/>
                </a:solidFill>
                <a:cs typeface="Times New Roman" pitchFamily="18" charset="0"/>
              </a:rPr>
              <a:t> International through its Open Access Initiative is committed to make genuine and reliable contributions to the scientific community. </a:t>
            </a:r>
            <a:r>
              <a:rPr lang="en-IN" dirty="0">
                <a:solidFill>
                  <a:schemeClr val="tx1"/>
                </a:solidFill>
                <a:cs typeface="Times New Roman" pitchFamily="18" charset="0"/>
                <a:hlinkClick r:id="rId2"/>
              </a:rPr>
              <a:t>OMICS Group</a:t>
            </a:r>
            <a:r>
              <a:rPr lang="en-IN" dirty="0">
                <a:solidFill>
                  <a:schemeClr val="tx1"/>
                </a:solidFill>
                <a:cs typeface="Times New Roman" pitchFamily="18" charset="0"/>
              </a:rPr>
              <a:t> hosts over 400 leading-edge peer reviewed Open Access Journals and organize over 300 International Conferences annually all over the world. OMICS Publishing Group journals have over 3 million readers and the fame and success of the same can be attributed to the strong editorial board which contains over 30000 eminent personalities that ensure a rapid, quality and quick review process.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bioopticsworld.com/etc/designs/default/0.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62363" y="-2151063"/>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16" name="Picture 4" descr="PTAC_logo"/>
          <p:cNvPicPr>
            <a:picLocks noChangeAspect="1" noChangeArrowheads="1"/>
          </p:cNvPicPr>
          <p:nvPr/>
        </p:nvPicPr>
        <p:blipFill>
          <a:blip r:embed="rId3" cstate="print"/>
          <a:srcRect/>
          <a:stretch>
            <a:fillRect/>
          </a:stretch>
        </p:blipFill>
        <p:spPr bwMode="auto">
          <a:xfrm>
            <a:off x="7688290" y="6547262"/>
            <a:ext cx="1453324" cy="256350"/>
          </a:xfrm>
          <a:prstGeom prst="rect">
            <a:avLst/>
          </a:prstGeom>
          <a:noFill/>
          <a:ln w="9525">
            <a:noFill/>
            <a:miter lim="800000"/>
            <a:headEnd/>
            <a:tailEnd/>
          </a:ln>
        </p:spPr>
      </p:pic>
      <p:sp>
        <p:nvSpPr>
          <p:cNvPr id="18" name="Title 3"/>
          <p:cNvSpPr txBox="1">
            <a:spLocks/>
          </p:cNvSpPr>
          <p:nvPr/>
        </p:nvSpPr>
        <p:spPr>
          <a:xfrm>
            <a:off x="685800" y="15519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effectLst/>
              </a:rPr>
              <a:t>Breath Analysis</a:t>
            </a:r>
            <a:endParaRPr lang="en-US" sz="4000" b="1" dirty="0">
              <a:solidFill>
                <a:srgbClr val="C00000"/>
              </a:solidFill>
              <a:effectLst/>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76118" y="1339310"/>
            <a:ext cx="7482082" cy="4943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2485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bioopticsworld.com/etc/designs/default/0.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62363" y="-2151063"/>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16" name="Picture 4" descr="PTAC_logo"/>
          <p:cNvPicPr>
            <a:picLocks noChangeAspect="1" noChangeArrowheads="1"/>
          </p:cNvPicPr>
          <p:nvPr/>
        </p:nvPicPr>
        <p:blipFill>
          <a:blip r:embed="rId3" cstate="print"/>
          <a:srcRect/>
          <a:stretch>
            <a:fillRect/>
          </a:stretch>
        </p:blipFill>
        <p:spPr bwMode="auto">
          <a:xfrm>
            <a:off x="7688290" y="6547262"/>
            <a:ext cx="1453324" cy="256350"/>
          </a:xfrm>
          <a:prstGeom prst="rect">
            <a:avLst/>
          </a:prstGeom>
          <a:noFill/>
          <a:ln w="9525">
            <a:noFill/>
            <a:miter lim="800000"/>
            <a:headEnd/>
            <a:tailEnd/>
          </a:ln>
        </p:spPr>
      </p:pic>
      <p:sp>
        <p:nvSpPr>
          <p:cNvPr id="18" name="Title 3"/>
          <p:cNvSpPr txBox="1">
            <a:spLocks/>
          </p:cNvSpPr>
          <p:nvPr/>
        </p:nvSpPr>
        <p:spPr>
          <a:xfrm>
            <a:off x="685800" y="15519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effectLst/>
              </a:rPr>
              <a:t>Breath Analysis</a:t>
            </a:r>
            <a:endParaRPr lang="en-US" sz="4000" b="1" dirty="0">
              <a:solidFill>
                <a:srgbClr val="C00000"/>
              </a:solidFill>
              <a:effectLst/>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71550" y="1819275"/>
            <a:ext cx="6943725" cy="244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863925" y="5075516"/>
            <a:ext cx="3437095" cy="523220"/>
          </a:xfrm>
          <a:prstGeom prst="rect">
            <a:avLst/>
          </a:prstGeom>
          <a:noFill/>
        </p:spPr>
        <p:txBody>
          <a:bodyPr wrap="none" rtlCol="0">
            <a:spAutoFit/>
          </a:bodyPr>
          <a:lstStyle/>
          <a:p>
            <a:r>
              <a:rPr lang="en-US" sz="2800" b="1" dirty="0" smtClean="0">
                <a:solidFill>
                  <a:schemeClr val="tx2">
                    <a:lumMod val="75000"/>
                  </a:schemeClr>
                </a:solidFill>
              </a:rPr>
              <a:t>NONE REQUIRES QCL!</a:t>
            </a:r>
            <a:endParaRPr lang="en-US" sz="2800" b="1" dirty="0">
              <a:solidFill>
                <a:schemeClr val="tx2">
                  <a:lumMod val="75000"/>
                </a:schemeClr>
              </a:solidFill>
            </a:endParaRPr>
          </a:p>
        </p:txBody>
      </p:sp>
    </p:spTree>
    <p:extLst>
      <p:ext uri="{BB962C8B-B14F-4D97-AF65-F5344CB8AC3E}">
        <p14:creationId xmlns:p14="http://schemas.microsoft.com/office/powerpoint/2010/main" xmlns="" val="2898427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bioopticsworld.com/etc/designs/default/0.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62363" y="-2151063"/>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16" name="Picture 4" descr="PTAC_logo"/>
          <p:cNvPicPr>
            <a:picLocks noChangeAspect="1" noChangeArrowheads="1"/>
          </p:cNvPicPr>
          <p:nvPr/>
        </p:nvPicPr>
        <p:blipFill>
          <a:blip r:embed="rId3" cstate="print"/>
          <a:srcRect/>
          <a:stretch>
            <a:fillRect/>
          </a:stretch>
        </p:blipFill>
        <p:spPr bwMode="auto">
          <a:xfrm>
            <a:off x="7688290" y="6547262"/>
            <a:ext cx="1453324" cy="256350"/>
          </a:xfrm>
          <a:prstGeom prst="rect">
            <a:avLst/>
          </a:prstGeom>
          <a:noFill/>
          <a:ln w="9525">
            <a:noFill/>
            <a:miter lim="800000"/>
            <a:headEnd/>
            <a:tailEnd/>
          </a:ln>
        </p:spPr>
      </p:pic>
      <p:sp>
        <p:nvSpPr>
          <p:cNvPr id="18" name="Title 3"/>
          <p:cNvSpPr txBox="1">
            <a:spLocks/>
          </p:cNvSpPr>
          <p:nvPr/>
        </p:nvSpPr>
        <p:spPr>
          <a:xfrm>
            <a:off x="685800" y="15519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effectLst/>
              </a:rPr>
              <a:t>Breath Analysis</a:t>
            </a:r>
            <a:endParaRPr lang="en-US" sz="4000" b="1" dirty="0">
              <a:solidFill>
                <a:srgbClr val="C00000"/>
              </a:solidFill>
              <a:effectLst/>
            </a:endParaRPr>
          </a:p>
        </p:txBody>
      </p:sp>
      <p:pic>
        <p:nvPicPr>
          <p:cNvPr id="35843" name="Picture 3" descr="http://www.toshiba.co.jp/about/press/2014_03/1801/140318kokibunsekisouchi.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500" y="1410909"/>
            <a:ext cx="3200401" cy="21304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905250" y="1308217"/>
            <a:ext cx="4831562" cy="2308324"/>
          </a:xfrm>
          <a:prstGeom prst="rect">
            <a:avLst/>
          </a:prstGeom>
          <a:noFill/>
        </p:spPr>
        <p:txBody>
          <a:bodyPr wrap="square" rtlCol="0">
            <a:spAutoFit/>
          </a:bodyPr>
          <a:lstStyle/>
          <a:p>
            <a:r>
              <a:rPr lang="en-US" b="1" dirty="0">
                <a:solidFill>
                  <a:schemeClr val="tx2">
                    <a:lumMod val="75000"/>
                  </a:schemeClr>
                </a:solidFill>
              </a:rPr>
              <a:t>Toshiba Develops Breath Analyzer for Medical </a:t>
            </a:r>
            <a:r>
              <a:rPr lang="en-US" b="1" dirty="0" smtClean="0">
                <a:solidFill>
                  <a:schemeClr val="tx2">
                    <a:lumMod val="75000"/>
                  </a:schemeClr>
                </a:solidFill>
              </a:rPr>
              <a:t>Applications </a:t>
            </a:r>
            <a:r>
              <a:rPr lang="en-US" dirty="0" smtClean="0">
                <a:solidFill>
                  <a:schemeClr val="tx2">
                    <a:lumMod val="75000"/>
                  </a:schemeClr>
                </a:solidFill>
              </a:rPr>
              <a:t>18 March, 2014</a:t>
            </a:r>
          </a:p>
          <a:p>
            <a:r>
              <a:rPr lang="en-US" dirty="0">
                <a:solidFill>
                  <a:schemeClr val="tx2">
                    <a:lumMod val="75000"/>
                  </a:schemeClr>
                </a:solidFill>
              </a:rPr>
              <a:t>TOKYO – Toshiba Corporation </a:t>
            </a:r>
            <a:r>
              <a:rPr lang="en-US" dirty="0" smtClean="0">
                <a:solidFill>
                  <a:schemeClr val="tx2">
                    <a:lumMod val="75000"/>
                  </a:schemeClr>
                </a:solidFill>
              </a:rPr>
              <a:t>announced </a:t>
            </a:r>
            <a:r>
              <a:rPr lang="en-US" dirty="0">
                <a:solidFill>
                  <a:schemeClr val="tx2">
                    <a:lumMod val="75000"/>
                  </a:schemeClr>
                </a:solidFill>
              </a:rPr>
              <a:t>that </a:t>
            </a:r>
            <a:r>
              <a:rPr lang="en-US" dirty="0" smtClean="0">
                <a:solidFill>
                  <a:schemeClr val="tx2">
                    <a:lumMod val="75000"/>
                  </a:schemeClr>
                </a:solidFill>
              </a:rPr>
              <a:t>it has </a:t>
            </a:r>
            <a:r>
              <a:rPr lang="en-US" dirty="0">
                <a:solidFill>
                  <a:schemeClr val="tx2">
                    <a:lumMod val="75000"/>
                  </a:schemeClr>
                </a:solidFill>
              </a:rPr>
              <a:t>developed a prototype of a compact breath analyzer that can detect </a:t>
            </a:r>
            <a:r>
              <a:rPr lang="en-US" dirty="0" smtClean="0">
                <a:solidFill>
                  <a:schemeClr val="tx2">
                    <a:lumMod val="75000"/>
                  </a:schemeClr>
                </a:solidFill>
              </a:rPr>
              <a:t>a </a:t>
            </a:r>
            <a:r>
              <a:rPr lang="en-US" dirty="0">
                <a:solidFill>
                  <a:schemeClr val="tx2">
                    <a:lumMod val="75000"/>
                  </a:schemeClr>
                </a:solidFill>
              </a:rPr>
              <a:t>wide range of trace gases in exhaled breath. The analyzer has the potential </a:t>
            </a:r>
            <a:r>
              <a:rPr lang="en-US" dirty="0" smtClean="0">
                <a:solidFill>
                  <a:schemeClr val="tx2">
                    <a:lumMod val="75000"/>
                  </a:schemeClr>
                </a:solidFill>
              </a:rPr>
              <a:t>to </a:t>
            </a:r>
            <a:r>
              <a:rPr lang="en-US" dirty="0">
                <a:solidFill>
                  <a:schemeClr val="tx2">
                    <a:lumMod val="75000"/>
                  </a:schemeClr>
                </a:solidFill>
              </a:rPr>
              <a:t>provide analysis that can be applied to health monitoring </a:t>
            </a:r>
            <a:r>
              <a:rPr lang="en-US" dirty="0" smtClean="0">
                <a:solidFill>
                  <a:schemeClr val="tx2">
                    <a:lumMod val="75000"/>
                  </a:schemeClr>
                </a:solidFill>
              </a:rPr>
              <a:t>and diagnosis </a:t>
            </a:r>
            <a:r>
              <a:rPr lang="en-US" dirty="0">
                <a:solidFill>
                  <a:schemeClr val="tx2">
                    <a:lumMod val="75000"/>
                  </a:schemeClr>
                </a:solidFill>
              </a:rPr>
              <a:t>of disease</a:t>
            </a:r>
            <a:r>
              <a:rPr lang="en-US" dirty="0" smtClean="0">
                <a:solidFill>
                  <a:schemeClr val="tx2">
                    <a:lumMod val="75000"/>
                  </a:schemeClr>
                </a:solidFill>
              </a:rPr>
              <a:t>. </a:t>
            </a:r>
            <a:endParaRPr lang="en-US" b="1" dirty="0"/>
          </a:p>
        </p:txBody>
      </p:sp>
      <p:sp>
        <p:nvSpPr>
          <p:cNvPr id="4" name="TextBox 3"/>
          <p:cNvSpPr txBox="1"/>
          <p:nvPr/>
        </p:nvSpPr>
        <p:spPr>
          <a:xfrm>
            <a:off x="471487" y="3616541"/>
            <a:ext cx="8620886" cy="2708434"/>
          </a:xfrm>
          <a:prstGeom prst="rect">
            <a:avLst/>
          </a:prstGeom>
          <a:noFill/>
        </p:spPr>
        <p:txBody>
          <a:bodyPr wrap="none" rtlCol="0">
            <a:spAutoFit/>
          </a:bodyPr>
          <a:lstStyle/>
          <a:p>
            <a:r>
              <a:rPr lang="en-US" b="1" dirty="0">
                <a:solidFill>
                  <a:schemeClr val="tx2">
                    <a:lumMod val="75000"/>
                  </a:schemeClr>
                </a:solidFill>
              </a:rPr>
              <a:t>Constituents that can be measured by a breath analyzer</a:t>
            </a:r>
            <a:r>
              <a:rPr lang="en-US" dirty="0">
                <a:solidFill>
                  <a:schemeClr val="tx2">
                    <a:lumMod val="75000"/>
                  </a:schemeClr>
                </a:solidFill>
              </a:rPr>
              <a:t/>
            </a:r>
            <a:br>
              <a:rPr lang="en-US" dirty="0">
                <a:solidFill>
                  <a:schemeClr val="tx2">
                    <a:lumMod val="75000"/>
                  </a:schemeClr>
                </a:solidFill>
              </a:rPr>
            </a:br>
            <a:r>
              <a:rPr lang="en-US" sz="1600" dirty="0">
                <a:solidFill>
                  <a:schemeClr val="tx2">
                    <a:lumMod val="75000"/>
                  </a:schemeClr>
                </a:solidFill>
              </a:rPr>
              <a:t>Acetaldehyde:        </a:t>
            </a:r>
            <a:r>
              <a:rPr lang="en-US" sz="1600" dirty="0" smtClean="0">
                <a:solidFill>
                  <a:schemeClr val="tx2">
                    <a:lumMod val="75000"/>
                  </a:schemeClr>
                </a:solidFill>
              </a:rPr>
              <a:t> Intermediate </a:t>
            </a:r>
            <a:r>
              <a:rPr lang="en-US" sz="1600" dirty="0">
                <a:solidFill>
                  <a:schemeClr val="tx2">
                    <a:lumMod val="75000"/>
                  </a:schemeClr>
                </a:solidFill>
              </a:rPr>
              <a:t>of alcohol metabolism. The cause of hangovers.</a:t>
            </a:r>
            <a:br>
              <a:rPr lang="en-US" sz="1600" dirty="0">
                <a:solidFill>
                  <a:schemeClr val="tx2">
                    <a:lumMod val="75000"/>
                  </a:schemeClr>
                </a:solidFill>
              </a:rPr>
            </a:br>
            <a:r>
              <a:rPr lang="en-US" sz="1600" dirty="0">
                <a:solidFill>
                  <a:schemeClr val="tx2">
                    <a:lumMod val="75000"/>
                  </a:schemeClr>
                </a:solidFill>
              </a:rPr>
              <a:t>Acetone:                 </a:t>
            </a:r>
            <a:r>
              <a:rPr lang="en-US" sz="1600" dirty="0" smtClean="0">
                <a:solidFill>
                  <a:schemeClr val="tx2">
                    <a:lumMod val="75000"/>
                  </a:schemeClr>
                </a:solidFill>
              </a:rPr>
              <a:t>  Intermediate </a:t>
            </a:r>
            <a:r>
              <a:rPr lang="en-US" sz="1600" dirty="0">
                <a:solidFill>
                  <a:schemeClr val="tx2">
                    <a:lumMod val="75000"/>
                  </a:schemeClr>
                </a:solidFill>
              </a:rPr>
              <a:t>of fatty acid metabolism. An indicator of obesity and diabetes.</a:t>
            </a:r>
            <a:br>
              <a:rPr lang="en-US" sz="1600" dirty="0">
                <a:solidFill>
                  <a:schemeClr val="tx2">
                    <a:lumMod val="75000"/>
                  </a:schemeClr>
                </a:solidFill>
              </a:rPr>
            </a:br>
            <a:r>
              <a:rPr lang="en-US" sz="1600" dirty="0">
                <a:solidFill>
                  <a:schemeClr val="tx2">
                    <a:lumMod val="75000"/>
                  </a:schemeClr>
                </a:solidFill>
              </a:rPr>
              <a:t>Carbon monoxide:  Intermediate of </a:t>
            </a:r>
            <a:r>
              <a:rPr lang="en-US" sz="1600" dirty="0" err="1">
                <a:solidFill>
                  <a:schemeClr val="tx2">
                    <a:lumMod val="75000"/>
                  </a:schemeClr>
                </a:solidFill>
              </a:rPr>
              <a:t>heme</a:t>
            </a:r>
            <a:r>
              <a:rPr lang="en-US" sz="1600" dirty="0">
                <a:solidFill>
                  <a:schemeClr val="tx2">
                    <a:lumMod val="75000"/>
                  </a:schemeClr>
                </a:solidFill>
              </a:rPr>
              <a:t> catabolism. An indicator of smoking</a:t>
            </a:r>
          </a:p>
          <a:p>
            <a:r>
              <a:rPr lang="en-US" b="1" dirty="0">
                <a:solidFill>
                  <a:schemeClr val="tx2">
                    <a:lumMod val="75000"/>
                  </a:schemeClr>
                </a:solidFill>
              </a:rPr>
              <a:t>Constituents that will be measured by a breath analyzer in the future</a:t>
            </a:r>
            <a:r>
              <a:rPr lang="en-US" dirty="0">
                <a:solidFill>
                  <a:schemeClr val="tx2">
                    <a:lumMod val="75000"/>
                  </a:schemeClr>
                </a:solidFill>
              </a:rPr>
              <a:t/>
            </a:r>
            <a:br>
              <a:rPr lang="en-US" dirty="0">
                <a:solidFill>
                  <a:schemeClr val="tx2">
                    <a:lumMod val="75000"/>
                  </a:schemeClr>
                </a:solidFill>
              </a:rPr>
            </a:br>
            <a:r>
              <a:rPr lang="en-US" sz="1600" dirty="0">
                <a:solidFill>
                  <a:schemeClr val="tx2">
                    <a:lumMod val="75000"/>
                  </a:schemeClr>
                </a:solidFill>
              </a:rPr>
              <a:t>Methane:                  </a:t>
            </a:r>
            <a:r>
              <a:rPr lang="en-US" sz="1600" dirty="0" smtClean="0">
                <a:solidFill>
                  <a:schemeClr val="tx2">
                    <a:lumMod val="75000"/>
                  </a:schemeClr>
                </a:solidFill>
              </a:rPr>
              <a:t>  Discharge </a:t>
            </a:r>
            <a:r>
              <a:rPr lang="en-US" sz="1600" dirty="0">
                <a:solidFill>
                  <a:schemeClr val="tx2">
                    <a:lumMod val="75000"/>
                  </a:schemeClr>
                </a:solidFill>
              </a:rPr>
              <a:t>from metabolism of intestinal bacterium. </a:t>
            </a:r>
            <a:br>
              <a:rPr lang="en-US" sz="1600" dirty="0">
                <a:solidFill>
                  <a:schemeClr val="tx2">
                    <a:lumMod val="75000"/>
                  </a:schemeClr>
                </a:solidFill>
              </a:rPr>
            </a:br>
            <a:r>
              <a:rPr lang="en-US" sz="1600" dirty="0">
                <a:solidFill>
                  <a:schemeClr val="tx2">
                    <a:lumMod val="75000"/>
                  </a:schemeClr>
                </a:solidFill>
              </a:rPr>
              <a:t>                                  </a:t>
            </a:r>
            <a:r>
              <a:rPr lang="en-US" sz="1600" dirty="0" smtClean="0">
                <a:solidFill>
                  <a:schemeClr val="tx2">
                    <a:lumMod val="75000"/>
                  </a:schemeClr>
                </a:solidFill>
              </a:rPr>
              <a:t>    An </a:t>
            </a:r>
            <a:r>
              <a:rPr lang="en-US" sz="1600" dirty="0">
                <a:solidFill>
                  <a:schemeClr val="tx2">
                    <a:lumMod val="75000"/>
                  </a:schemeClr>
                </a:solidFill>
              </a:rPr>
              <a:t>indicator of the intestinal environment.</a:t>
            </a:r>
            <a:br>
              <a:rPr lang="en-US" sz="1600" dirty="0">
                <a:solidFill>
                  <a:schemeClr val="tx2">
                    <a:lumMod val="75000"/>
                  </a:schemeClr>
                </a:solidFill>
              </a:rPr>
            </a:br>
            <a:r>
              <a:rPr lang="en-US" sz="1600" dirty="0">
                <a:solidFill>
                  <a:schemeClr val="tx2">
                    <a:lumMod val="75000"/>
                  </a:schemeClr>
                </a:solidFill>
              </a:rPr>
              <a:t>Nitric monoxide:        Generated by airway inflammation. An indicator of asthma.</a:t>
            </a:r>
            <a:br>
              <a:rPr lang="en-US" sz="1600" dirty="0">
                <a:solidFill>
                  <a:schemeClr val="tx2">
                    <a:lumMod val="75000"/>
                  </a:schemeClr>
                </a:solidFill>
              </a:rPr>
            </a:br>
            <a:r>
              <a:rPr lang="en-US" sz="1600" baseline="30000" dirty="0">
                <a:solidFill>
                  <a:schemeClr val="tx2">
                    <a:lumMod val="75000"/>
                  </a:schemeClr>
                </a:solidFill>
              </a:rPr>
              <a:t>13</a:t>
            </a:r>
            <a:r>
              <a:rPr lang="en-US" sz="1600" dirty="0">
                <a:solidFill>
                  <a:schemeClr val="tx2">
                    <a:lumMod val="75000"/>
                  </a:schemeClr>
                </a:solidFill>
              </a:rPr>
              <a:t>C carbon dioxide:  </a:t>
            </a:r>
            <a:r>
              <a:rPr lang="en-US" sz="1600" dirty="0" smtClean="0">
                <a:solidFill>
                  <a:schemeClr val="tx2">
                    <a:lumMod val="75000"/>
                  </a:schemeClr>
                </a:solidFill>
              </a:rPr>
              <a:t>  Generated </a:t>
            </a:r>
            <a:r>
              <a:rPr lang="en-US" sz="1600" dirty="0">
                <a:solidFill>
                  <a:schemeClr val="tx2">
                    <a:lumMod val="75000"/>
                  </a:schemeClr>
                </a:solidFill>
              </a:rPr>
              <a:t>by 13C-labeled drug metabolism. Used for helicobacter pylori testing</a:t>
            </a:r>
            <a:r>
              <a:rPr lang="en-US" dirty="0">
                <a:solidFill>
                  <a:schemeClr val="tx2">
                    <a:lumMod val="75000"/>
                  </a:schemeClr>
                </a:solidFill>
              </a:rPr>
              <a:t>.</a:t>
            </a:r>
            <a:endParaRPr lang="en-US" b="1" dirty="0"/>
          </a:p>
          <a:p>
            <a:endParaRPr lang="en-US" dirty="0"/>
          </a:p>
        </p:txBody>
      </p:sp>
    </p:spTree>
    <p:extLst>
      <p:ext uri="{BB962C8B-B14F-4D97-AF65-F5344CB8AC3E}">
        <p14:creationId xmlns:p14="http://schemas.microsoft.com/office/powerpoint/2010/main" xmlns="" val="171254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4221238" y="6492875"/>
            <a:ext cx="4922762" cy="365125"/>
          </a:xfrm>
          <a:solidFill>
            <a:schemeClr val="bg1"/>
          </a:solidFill>
        </p:spPr>
        <p:txBody>
          <a:bodyPr/>
          <a:lstStyle/>
          <a:p>
            <a:r>
              <a:rPr lang="en-US" b="1" dirty="0" smtClean="0">
                <a:solidFill>
                  <a:schemeClr val="tx1"/>
                </a:solidFill>
              </a:rPr>
              <a:t>OSA Precision Monitoring of </a:t>
            </a:r>
            <a:r>
              <a:rPr lang="en-US" b="1" dirty="0" err="1" smtClean="0">
                <a:solidFill>
                  <a:schemeClr val="tx1"/>
                </a:solidFill>
              </a:rPr>
              <a:t>Hman</a:t>
            </a:r>
            <a:r>
              <a:rPr lang="en-US" b="1" dirty="0" smtClean="0">
                <a:solidFill>
                  <a:schemeClr val="tx1"/>
                </a:solidFill>
              </a:rPr>
              <a:t> Metabolism Workshop</a:t>
            </a:r>
          </a:p>
          <a:p>
            <a:r>
              <a:rPr lang="en-US" b="1" dirty="0" smtClean="0">
                <a:solidFill>
                  <a:schemeClr val="tx1"/>
                </a:solidFill>
              </a:rPr>
              <a:t>February 17, 2014</a:t>
            </a:r>
            <a:endParaRPr lang="en-US" b="1" dirty="0">
              <a:solidFill>
                <a:schemeClr val="tx1"/>
              </a:solidFill>
            </a:endParaRPr>
          </a:p>
        </p:txBody>
      </p:sp>
      <p:sp>
        <p:nvSpPr>
          <p:cNvPr id="6" name="Title 3"/>
          <p:cNvSpPr>
            <a:spLocks noGrp="1"/>
          </p:cNvSpPr>
          <p:nvPr>
            <p:ph type="ctrTitle"/>
          </p:nvPr>
        </p:nvSpPr>
        <p:spPr>
          <a:xfrm>
            <a:off x="685800" y="155196"/>
            <a:ext cx="7772400" cy="1470025"/>
          </a:xfrm>
        </p:spPr>
        <p:txBody>
          <a:bodyPr>
            <a:normAutofit/>
          </a:bodyPr>
          <a:lstStyle/>
          <a:p>
            <a:r>
              <a:rPr lang="en-US" sz="4000" b="1" dirty="0" smtClean="0">
                <a:solidFill>
                  <a:srgbClr val="C00000"/>
                </a:solidFill>
                <a:effectLst/>
              </a:rPr>
              <a:t>Breath Analysis</a:t>
            </a:r>
            <a:endParaRPr lang="en-US" sz="4000" b="1" dirty="0">
              <a:solidFill>
                <a:srgbClr val="C00000"/>
              </a:solidFill>
              <a:effectLst/>
            </a:endParaRPr>
          </a:p>
        </p:txBody>
      </p:sp>
      <p:pic>
        <p:nvPicPr>
          <p:cNvPr id="8194" name="Picture 2" descr="http://www.bioopticsworld.com/etc/designs/default/0.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62363" y="-2151063"/>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Simulated spectra of the biomarker hydrogen cyanide (HCN), along with the most important interfering compound, water vapor (H2O), at atmospheric pressure and at concentrations typically found in exhaled human breat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7568" y="3332890"/>
            <a:ext cx="3254501" cy="1883271"/>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The setup can measure gas released by Pseudomonas aeruginosa sample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98700" y="3329132"/>
            <a:ext cx="3195596" cy="1883271"/>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Footer Placeholder 6"/>
          <p:cNvSpPr txBox="1">
            <a:spLocks/>
          </p:cNvSpPr>
          <p:nvPr/>
        </p:nvSpPr>
        <p:spPr>
          <a:xfrm>
            <a:off x="2849638" y="6492875"/>
            <a:ext cx="4922762" cy="365125"/>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accent2"/>
                </a:solidFill>
              </a:rPr>
              <a:t>2</a:t>
            </a:r>
            <a:r>
              <a:rPr lang="en-US" baseline="30000" smtClean="0">
                <a:solidFill>
                  <a:schemeClr val="accent2"/>
                </a:solidFill>
              </a:rPr>
              <a:t>nd</a:t>
            </a:r>
            <a:r>
              <a:rPr lang="en-US" smtClean="0">
                <a:solidFill>
                  <a:schemeClr val="accent2"/>
                </a:solidFill>
              </a:rPr>
              <a:t> International Conference and Exhibition on Lasers, Optics &amp; Photonics</a:t>
            </a:r>
          </a:p>
          <a:p>
            <a:r>
              <a:rPr lang="en-US" b="1" smtClean="0">
                <a:solidFill>
                  <a:schemeClr val="accent2"/>
                </a:solidFill>
              </a:rPr>
              <a:t>September 8, 2014</a:t>
            </a:r>
            <a:endParaRPr lang="en-US" b="1" dirty="0">
              <a:solidFill>
                <a:schemeClr val="accent2"/>
              </a:solidFill>
            </a:endParaRPr>
          </a:p>
        </p:txBody>
      </p:sp>
      <p:pic>
        <p:nvPicPr>
          <p:cNvPr id="18" name="Picture 4" descr="PTAC_logo"/>
          <p:cNvPicPr>
            <a:picLocks noChangeAspect="1" noChangeArrowheads="1"/>
          </p:cNvPicPr>
          <p:nvPr/>
        </p:nvPicPr>
        <p:blipFill>
          <a:blip r:embed="rId5" cstate="print"/>
          <a:srcRect/>
          <a:stretch>
            <a:fillRect/>
          </a:stretch>
        </p:blipFill>
        <p:spPr bwMode="auto">
          <a:xfrm>
            <a:off x="7688290" y="6547262"/>
            <a:ext cx="1453324" cy="256350"/>
          </a:xfrm>
          <a:prstGeom prst="rect">
            <a:avLst/>
          </a:prstGeom>
          <a:noFill/>
          <a:ln w="9525">
            <a:noFill/>
            <a:miter lim="800000"/>
            <a:headEnd/>
            <a:tailEnd/>
          </a:ln>
        </p:spPr>
      </p:pic>
      <p:sp>
        <p:nvSpPr>
          <p:cNvPr id="12" name="TextBox 11"/>
          <p:cNvSpPr txBox="1"/>
          <p:nvPr/>
        </p:nvSpPr>
        <p:spPr>
          <a:xfrm>
            <a:off x="742778" y="5230665"/>
            <a:ext cx="3860480" cy="276999"/>
          </a:xfrm>
          <a:prstGeom prst="rect">
            <a:avLst/>
          </a:prstGeom>
          <a:noFill/>
        </p:spPr>
        <p:txBody>
          <a:bodyPr wrap="none" rtlCol="0">
            <a:spAutoFit/>
          </a:bodyPr>
          <a:lstStyle/>
          <a:p>
            <a:pPr lvl="0"/>
            <a:r>
              <a:rPr lang="en-US" sz="1200" dirty="0">
                <a:solidFill>
                  <a:schemeClr val="tx2">
                    <a:lumMod val="75000"/>
                  </a:schemeClr>
                </a:solidFill>
                <a:latin typeface="inherit"/>
                <a:cs typeface="Arial" pitchFamily="34" charset="0"/>
              </a:rPr>
              <a:t>Stefan T. </a:t>
            </a:r>
            <a:r>
              <a:rPr lang="en-US" sz="1200" dirty="0" err="1">
                <a:solidFill>
                  <a:schemeClr val="tx2">
                    <a:lumMod val="75000"/>
                  </a:schemeClr>
                </a:solidFill>
                <a:latin typeface="inherit"/>
                <a:cs typeface="Arial" pitchFamily="34" charset="0"/>
              </a:rPr>
              <a:t>Persijn</a:t>
            </a:r>
            <a:r>
              <a:rPr lang="en-US" sz="1200" dirty="0">
                <a:solidFill>
                  <a:schemeClr val="tx2">
                    <a:lumMod val="75000"/>
                  </a:schemeClr>
                </a:solidFill>
                <a:latin typeface="inherit"/>
                <a:cs typeface="Arial" pitchFamily="34" charset="0"/>
              </a:rPr>
              <a:t> and </a:t>
            </a:r>
            <a:r>
              <a:rPr lang="en-US" sz="1200" dirty="0" err="1">
                <a:solidFill>
                  <a:schemeClr val="tx2">
                    <a:lumMod val="75000"/>
                  </a:schemeClr>
                </a:solidFill>
                <a:latin typeface="inherit"/>
                <a:cs typeface="Arial" pitchFamily="34" charset="0"/>
              </a:rPr>
              <a:t>Adriaan</a:t>
            </a:r>
            <a:r>
              <a:rPr lang="en-US" sz="1200" dirty="0">
                <a:solidFill>
                  <a:schemeClr val="tx2">
                    <a:lumMod val="75000"/>
                  </a:schemeClr>
                </a:solidFill>
                <a:latin typeface="inherit"/>
                <a:cs typeface="Arial" pitchFamily="34" charset="0"/>
              </a:rPr>
              <a:t> M.H. van der </a:t>
            </a:r>
            <a:r>
              <a:rPr lang="en-US" sz="1200" dirty="0" err="1" smtClean="0">
                <a:solidFill>
                  <a:schemeClr val="tx2">
                    <a:lumMod val="75000"/>
                  </a:schemeClr>
                </a:solidFill>
                <a:latin typeface="inherit"/>
                <a:cs typeface="Arial" pitchFamily="34" charset="0"/>
              </a:rPr>
              <a:t>Veen</a:t>
            </a:r>
            <a:r>
              <a:rPr lang="en-US" sz="1200" dirty="0" smtClean="0">
                <a:solidFill>
                  <a:schemeClr val="tx2">
                    <a:lumMod val="75000"/>
                  </a:schemeClr>
                </a:solidFill>
                <a:latin typeface="inherit"/>
                <a:cs typeface="Arial" pitchFamily="34" charset="0"/>
              </a:rPr>
              <a:t> 2013</a:t>
            </a:r>
            <a:endParaRPr lang="en-US" sz="1200" dirty="0">
              <a:solidFill>
                <a:schemeClr val="tx2">
                  <a:lumMod val="75000"/>
                </a:schemeClr>
              </a:solidFill>
              <a:latin typeface="inherit"/>
              <a:cs typeface="Arial" pitchFamily="34" charset="0"/>
            </a:endParaRPr>
          </a:p>
        </p:txBody>
      </p:sp>
      <p:sp>
        <p:nvSpPr>
          <p:cNvPr id="13" name="TextBox 12"/>
          <p:cNvSpPr txBox="1"/>
          <p:nvPr/>
        </p:nvSpPr>
        <p:spPr>
          <a:xfrm>
            <a:off x="685799" y="1442576"/>
            <a:ext cx="6816994" cy="830997"/>
          </a:xfrm>
          <a:prstGeom prst="rect">
            <a:avLst/>
          </a:prstGeom>
          <a:noFill/>
        </p:spPr>
        <p:txBody>
          <a:bodyPr wrap="none" rtlCol="0">
            <a:spAutoFit/>
          </a:bodyPr>
          <a:lstStyle/>
          <a:p>
            <a:pPr lvl="0" algn="ctr"/>
            <a:r>
              <a:rPr lang="en-US" sz="1600" b="1" dirty="0">
                <a:solidFill>
                  <a:schemeClr val="tx2">
                    <a:lumMod val="75000"/>
                  </a:schemeClr>
                </a:solidFill>
                <a:cs typeface="Arial" pitchFamily="34" charset="0"/>
              </a:rPr>
              <a:t>"Breath analysis as a tool for early disease detection" </a:t>
            </a:r>
            <a:endParaRPr lang="en-US" sz="1600" b="1" dirty="0" smtClean="0">
              <a:solidFill>
                <a:schemeClr val="tx2">
                  <a:lumMod val="75000"/>
                </a:schemeClr>
              </a:solidFill>
              <a:cs typeface="Arial" pitchFamily="34" charset="0"/>
            </a:endParaRPr>
          </a:p>
          <a:p>
            <a:pPr lvl="0" algn="ctr"/>
            <a:r>
              <a:rPr lang="en-US" sz="1600" b="1" dirty="0" smtClean="0">
                <a:solidFill>
                  <a:schemeClr val="tx2">
                    <a:lumMod val="75000"/>
                  </a:schemeClr>
                </a:solidFill>
                <a:cs typeface="Arial" pitchFamily="34" charset="0"/>
              </a:rPr>
              <a:t>a </a:t>
            </a:r>
            <a:r>
              <a:rPr lang="en-US" sz="1600" b="1" dirty="0">
                <a:solidFill>
                  <a:schemeClr val="tx2">
                    <a:lumMod val="75000"/>
                  </a:schemeClr>
                </a:solidFill>
                <a:cs typeface="Arial" pitchFamily="34" charset="0"/>
              </a:rPr>
              <a:t>project by </a:t>
            </a:r>
            <a:r>
              <a:rPr lang="en-US" sz="1600" b="1" dirty="0" err="1">
                <a:solidFill>
                  <a:schemeClr val="tx2">
                    <a:lumMod val="75000"/>
                  </a:schemeClr>
                </a:solidFill>
                <a:cs typeface="Arial" pitchFamily="34" charset="0"/>
              </a:rPr>
              <a:t>iMERA</a:t>
            </a:r>
            <a:r>
              <a:rPr lang="en-US" sz="1600" b="1" dirty="0">
                <a:solidFill>
                  <a:schemeClr val="tx2">
                    <a:lumMod val="75000"/>
                  </a:schemeClr>
                </a:solidFill>
                <a:cs typeface="Arial" pitchFamily="34" charset="0"/>
              </a:rPr>
              <a:t> (implementing Metrology in the European Research Area</a:t>
            </a:r>
            <a:r>
              <a:rPr lang="en-US" sz="1600" b="1" dirty="0" smtClean="0">
                <a:solidFill>
                  <a:schemeClr val="tx2">
                    <a:lumMod val="75000"/>
                  </a:schemeClr>
                </a:solidFill>
                <a:cs typeface="Arial" pitchFamily="34" charset="0"/>
              </a:rPr>
              <a:t>),</a:t>
            </a:r>
          </a:p>
          <a:p>
            <a:pPr lvl="0" algn="ctr"/>
            <a:r>
              <a:rPr lang="en-US" sz="1600" b="1" dirty="0" smtClean="0">
                <a:solidFill>
                  <a:schemeClr val="tx2">
                    <a:lumMod val="75000"/>
                  </a:schemeClr>
                </a:solidFill>
                <a:cs typeface="Arial" pitchFamily="34" charset="0"/>
              </a:rPr>
              <a:t> </a:t>
            </a:r>
            <a:r>
              <a:rPr lang="en-US" sz="1600" b="1" dirty="0">
                <a:solidFill>
                  <a:schemeClr val="tx2">
                    <a:lumMod val="75000"/>
                  </a:schemeClr>
                </a:solidFill>
                <a:cs typeface="Arial" pitchFamily="34" charset="0"/>
              </a:rPr>
              <a:t>an initiative of the European Metrology Research </a:t>
            </a:r>
            <a:r>
              <a:rPr lang="en-US" sz="1600" b="1" dirty="0" err="1">
                <a:solidFill>
                  <a:schemeClr val="tx2">
                    <a:lumMod val="75000"/>
                  </a:schemeClr>
                </a:solidFill>
                <a:cs typeface="Arial" pitchFamily="34" charset="0"/>
              </a:rPr>
              <a:t>Programme</a:t>
            </a:r>
            <a:r>
              <a:rPr lang="en-US" sz="1600" b="1" dirty="0">
                <a:solidFill>
                  <a:schemeClr val="tx2">
                    <a:lumMod val="75000"/>
                  </a:schemeClr>
                </a:solidFill>
                <a:cs typeface="Arial" pitchFamily="34" charset="0"/>
              </a:rPr>
              <a:t> (EMRP). </a:t>
            </a:r>
          </a:p>
        </p:txBody>
      </p:sp>
      <p:sp>
        <p:nvSpPr>
          <p:cNvPr id="14" name="TextBox 13"/>
          <p:cNvSpPr txBox="1"/>
          <p:nvPr/>
        </p:nvSpPr>
        <p:spPr>
          <a:xfrm>
            <a:off x="685800" y="2313469"/>
            <a:ext cx="7446269" cy="1015663"/>
          </a:xfrm>
          <a:prstGeom prst="rect">
            <a:avLst/>
          </a:prstGeom>
          <a:noFill/>
        </p:spPr>
        <p:txBody>
          <a:bodyPr wrap="none" rtlCol="0">
            <a:spAutoFit/>
          </a:bodyPr>
          <a:lstStyle/>
          <a:p>
            <a:pPr lvl="0"/>
            <a:r>
              <a:rPr lang="en-US" sz="1400" b="1" dirty="0">
                <a:solidFill>
                  <a:srgbClr val="C00000"/>
                </a:solidFill>
                <a:latin typeface="inherit"/>
                <a:cs typeface="Arial" pitchFamily="34" charset="0"/>
              </a:rPr>
              <a:t>Cystic </a:t>
            </a:r>
            <a:r>
              <a:rPr lang="en-US" sz="1400" b="1" dirty="0" smtClean="0">
                <a:solidFill>
                  <a:srgbClr val="C00000"/>
                </a:solidFill>
                <a:latin typeface="inherit"/>
                <a:cs typeface="Arial" pitchFamily="34" charset="0"/>
              </a:rPr>
              <a:t>fibrosis - the </a:t>
            </a:r>
            <a:r>
              <a:rPr lang="en-US" sz="1400" b="1" dirty="0">
                <a:solidFill>
                  <a:srgbClr val="C00000"/>
                </a:solidFill>
                <a:latin typeface="inherit"/>
                <a:cs typeface="Arial" pitchFamily="34" charset="0"/>
              </a:rPr>
              <a:t>most common lethal genetic disease in the Caucasian </a:t>
            </a:r>
            <a:r>
              <a:rPr lang="en-US" sz="1400" b="1" dirty="0" smtClean="0">
                <a:solidFill>
                  <a:srgbClr val="C00000"/>
                </a:solidFill>
                <a:latin typeface="inherit"/>
                <a:cs typeface="Arial" pitchFamily="34" charset="0"/>
              </a:rPr>
              <a:t>population</a:t>
            </a:r>
          </a:p>
          <a:p>
            <a:pPr lvl="0"/>
            <a:r>
              <a:rPr lang="en-US" sz="1400" b="1" dirty="0" smtClean="0">
                <a:solidFill>
                  <a:srgbClr val="C00000"/>
                </a:solidFill>
                <a:latin typeface="inherit"/>
                <a:cs typeface="Arial" pitchFamily="34" charset="0"/>
              </a:rPr>
              <a:t>affecting </a:t>
            </a:r>
            <a:r>
              <a:rPr lang="en-US" sz="1400" b="1" dirty="0">
                <a:solidFill>
                  <a:srgbClr val="C00000"/>
                </a:solidFill>
                <a:latin typeface="inherit"/>
                <a:cs typeface="Arial" pitchFamily="34" charset="0"/>
              </a:rPr>
              <a:t>more than 70,000 individuals worldwide. </a:t>
            </a:r>
            <a:endParaRPr lang="en-US" sz="1400" b="1" dirty="0" smtClean="0">
              <a:solidFill>
                <a:srgbClr val="C00000"/>
              </a:solidFill>
              <a:latin typeface="inherit"/>
              <a:cs typeface="Arial" pitchFamily="34" charset="0"/>
            </a:endParaRPr>
          </a:p>
          <a:p>
            <a:r>
              <a:rPr lang="en-US" sz="1600" b="1" dirty="0">
                <a:solidFill>
                  <a:srgbClr val="C00000"/>
                </a:solidFill>
                <a:cs typeface="Arial" pitchFamily="34" charset="0"/>
              </a:rPr>
              <a:t>Most </a:t>
            </a:r>
            <a:r>
              <a:rPr lang="en-US" sz="1600" b="1" dirty="0" smtClean="0">
                <a:solidFill>
                  <a:srgbClr val="C00000"/>
                </a:solidFill>
                <a:cs typeface="Arial" pitchFamily="34" charset="0"/>
              </a:rPr>
              <a:t>patients </a:t>
            </a:r>
            <a:r>
              <a:rPr lang="en-US" sz="1600" b="1" dirty="0">
                <a:solidFill>
                  <a:srgbClr val="C00000"/>
                </a:solidFill>
                <a:cs typeface="Arial" pitchFamily="34" charset="0"/>
              </a:rPr>
              <a:t>are infected by the bacteria </a:t>
            </a:r>
            <a:r>
              <a:rPr lang="en-US" sz="1600" b="1" i="1" dirty="0">
                <a:solidFill>
                  <a:srgbClr val="C00000"/>
                </a:solidFill>
                <a:cs typeface="Arial" pitchFamily="34" charset="0"/>
              </a:rPr>
              <a:t>Pseudomonas </a:t>
            </a:r>
            <a:r>
              <a:rPr lang="en-US" sz="1600" b="1" i="1" dirty="0" err="1">
                <a:solidFill>
                  <a:srgbClr val="C00000"/>
                </a:solidFill>
                <a:cs typeface="Arial" pitchFamily="34" charset="0"/>
              </a:rPr>
              <a:t>aeruginosa</a:t>
            </a:r>
            <a:r>
              <a:rPr lang="en-US" sz="1600" b="1" dirty="0">
                <a:solidFill>
                  <a:srgbClr val="C00000"/>
                </a:solidFill>
                <a:cs typeface="Arial" pitchFamily="34" charset="0"/>
              </a:rPr>
              <a:t>. </a:t>
            </a:r>
            <a:endParaRPr lang="en-US" sz="1600" b="1" dirty="0" smtClean="0">
              <a:solidFill>
                <a:srgbClr val="C00000"/>
              </a:solidFill>
              <a:cs typeface="Arial" pitchFamily="34" charset="0"/>
            </a:endParaRPr>
          </a:p>
          <a:p>
            <a:r>
              <a:rPr lang="en-US" sz="1600" b="1" dirty="0" smtClean="0">
                <a:solidFill>
                  <a:srgbClr val="C00000"/>
                </a:solidFill>
                <a:cs typeface="Arial" pitchFamily="34" charset="0"/>
              </a:rPr>
              <a:t>Early </a:t>
            </a:r>
            <a:r>
              <a:rPr lang="en-US" sz="1600" b="1" dirty="0">
                <a:solidFill>
                  <a:srgbClr val="C00000"/>
                </a:solidFill>
                <a:cs typeface="Arial" pitchFamily="34" charset="0"/>
              </a:rPr>
              <a:t>treatment of the infection leads to a pronounced survival benefit. </a:t>
            </a:r>
          </a:p>
        </p:txBody>
      </p:sp>
      <p:sp>
        <p:nvSpPr>
          <p:cNvPr id="15" name="TextBox 14"/>
          <p:cNvSpPr txBox="1"/>
          <p:nvPr/>
        </p:nvSpPr>
        <p:spPr>
          <a:xfrm>
            <a:off x="3335924" y="5639095"/>
            <a:ext cx="2534668" cy="584775"/>
          </a:xfrm>
          <a:prstGeom prst="rect">
            <a:avLst/>
          </a:prstGeom>
          <a:noFill/>
        </p:spPr>
        <p:txBody>
          <a:bodyPr wrap="none" rtlCol="0">
            <a:spAutoFit/>
          </a:bodyPr>
          <a:lstStyle/>
          <a:p>
            <a:r>
              <a:rPr lang="en-US" sz="3200" b="1" dirty="0" smtClean="0">
                <a:solidFill>
                  <a:srgbClr val="C00000"/>
                </a:solidFill>
              </a:rPr>
              <a:t>Smoking kills!</a:t>
            </a:r>
            <a:endParaRPr lang="en-US" sz="3200" b="1" dirty="0">
              <a:solidFill>
                <a:srgbClr val="C00000"/>
              </a:solidFill>
            </a:endParaRPr>
          </a:p>
        </p:txBody>
      </p:sp>
    </p:spTree>
    <p:extLst>
      <p:ext uri="{BB962C8B-B14F-4D97-AF65-F5344CB8AC3E}">
        <p14:creationId xmlns:p14="http://schemas.microsoft.com/office/powerpoint/2010/main" xmlns="" val="3082669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4221238" y="6492875"/>
            <a:ext cx="4922762" cy="365125"/>
          </a:xfrm>
          <a:solidFill>
            <a:schemeClr val="bg1"/>
          </a:solidFill>
        </p:spPr>
        <p:txBody>
          <a:bodyPr/>
          <a:lstStyle/>
          <a:p>
            <a:r>
              <a:rPr lang="en-US" b="1" dirty="0" smtClean="0">
                <a:solidFill>
                  <a:schemeClr val="tx1"/>
                </a:solidFill>
              </a:rPr>
              <a:t>OSA Precision Monitoring of </a:t>
            </a:r>
            <a:r>
              <a:rPr lang="en-US" b="1" dirty="0" err="1" smtClean="0">
                <a:solidFill>
                  <a:schemeClr val="tx1"/>
                </a:solidFill>
              </a:rPr>
              <a:t>Hman</a:t>
            </a:r>
            <a:r>
              <a:rPr lang="en-US" b="1" dirty="0" smtClean="0">
                <a:solidFill>
                  <a:schemeClr val="tx1"/>
                </a:solidFill>
              </a:rPr>
              <a:t> Metabolism Workshop</a:t>
            </a:r>
          </a:p>
          <a:p>
            <a:r>
              <a:rPr lang="en-US" b="1" dirty="0" smtClean="0">
                <a:solidFill>
                  <a:schemeClr val="tx1"/>
                </a:solidFill>
              </a:rPr>
              <a:t>February 17, 2014</a:t>
            </a:r>
            <a:endParaRPr lang="en-US" b="1" dirty="0">
              <a:solidFill>
                <a:schemeClr val="tx1"/>
              </a:solidFill>
            </a:endParaRPr>
          </a:p>
        </p:txBody>
      </p:sp>
      <p:sp>
        <p:nvSpPr>
          <p:cNvPr id="6" name="Title 3"/>
          <p:cNvSpPr>
            <a:spLocks noGrp="1"/>
          </p:cNvSpPr>
          <p:nvPr>
            <p:ph type="ctrTitle"/>
          </p:nvPr>
        </p:nvSpPr>
        <p:spPr>
          <a:xfrm>
            <a:off x="685800" y="483809"/>
            <a:ext cx="7772400" cy="1470025"/>
          </a:xfrm>
        </p:spPr>
        <p:txBody>
          <a:bodyPr>
            <a:normAutofit/>
          </a:bodyPr>
          <a:lstStyle/>
          <a:p>
            <a:r>
              <a:rPr lang="en-US" sz="4000" b="1" dirty="0">
                <a:solidFill>
                  <a:srgbClr val="C00000"/>
                </a:solidFill>
              </a:rPr>
              <a:t>Prospects of QCLs for </a:t>
            </a:r>
            <a:r>
              <a:rPr lang="en-US" sz="4000" b="1" dirty="0" smtClean="0">
                <a:solidFill>
                  <a:srgbClr val="C00000"/>
                </a:solidFill>
                <a:effectLst/>
              </a:rPr>
              <a:t>Breath Analysis</a:t>
            </a:r>
            <a:endParaRPr lang="en-US" sz="4000" b="1" dirty="0">
              <a:solidFill>
                <a:srgbClr val="C00000"/>
              </a:solidFill>
              <a:effectLst/>
            </a:endParaRPr>
          </a:p>
        </p:txBody>
      </p:sp>
      <p:pic>
        <p:nvPicPr>
          <p:cNvPr id="8194" name="Picture 2" descr="http://www.bioopticsworld.com/etc/designs/default/0.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62363" y="-2151063"/>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Footer Placeholder 6"/>
          <p:cNvSpPr txBox="1">
            <a:spLocks/>
          </p:cNvSpPr>
          <p:nvPr/>
        </p:nvSpPr>
        <p:spPr>
          <a:xfrm>
            <a:off x="2849638" y="6492875"/>
            <a:ext cx="4922762" cy="365125"/>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accent2"/>
                </a:solidFill>
              </a:rPr>
              <a:t>2</a:t>
            </a:r>
            <a:r>
              <a:rPr lang="en-US" baseline="30000" smtClean="0">
                <a:solidFill>
                  <a:schemeClr val="accent2"/>
                </a:solidFill>
              </a:rPr>
              <a:t>nd</a:t>
            </a:r>
            <a:r>
              <a:rPr lang="en-US" smtClean="0">
                <a:solidFill>
                  <a:schemeClr val="accent2"/>
                </a:solidFill>
              </a:rPr>
              <a:t> International Conference and Exhibition on Lasers, Optics &amp; Photonics</a:t>
            </a:r>
          </a:p>
          <a:p>
            <a:r>
              <a:rPr lang="en-US" b="1" smtClean="0">
                <a:solidFill>
                  <a:schemeClr val="accent2"/>
                </a:solidFill>
              </a:rPr>
              <a:t>September 8, 2014</a:t>
            </a:r>
            <a:endParaRPr lang="en-US" b="1" dirty="0">
              <a:solidFill>
                <a:schemeClr val="accent2"/>
              </a:solidFill>
            </a:endParaRPr>
          </a:p>
        </p:txBody>
      </p:sp>
      <p:pic>
        <p:nvPicPr>
          <p:cNvPr id="18" name="Picture 4" descr="PTAC_logo"/>
          <p:cNvPicPr>
            <a:picLocks noChangeAspect="1" noChangeArrowheads="1"/>
          </p:cNvPicPr>
          <p:nvPr/>
        </p:nvPicPr>
        <p:blipFill>
          <a:blip r:embed="rId3" cstate="print"/>
          <a:srcRect/>
          <a:stretch>
            <a:fillRect/>
          </a:stretch>
        </p:blipFill>
        <p:spPr bwMode="auto">
          <a:xfrm>
            <a:off x="7688290" y="6547262"/>
            <a:ext cx="1453324" cy="256350"/>
          </a:xfrm>
          <a:prstGeom prst="rect">
            <a:avLst/>
          </a:prstGeom>
          <a:noFill/>
          <a:ln w="9525">
            <a:noFill/>
            <a:miter lim="800000"/>
            <a:headEnd/>
            <a:tailEnd/>
          </a:ln>
        </p:spPr>
      </p:pic>
      <p:sp>
        <p:nvSpPr>
          <p:cNvPr id="13" name="TextBox 12"/>
          <p:cNvSpPr txBox="1"/>
          <p:nvPr/>
        </p:nvSpPr>
        <p:spPr>
          <a:xfrm>
            <a:off x="950288" y="2515492"/>
            <a:ext cx="7235892" cy="1384995"/>
          </a:xfrm>
          <a:prstGeom prst="rect">
            <a:avLst/>
          </a:prstGeom>
          <a:noFill/>
        </p:spPr>
        <p:txBody>
          <a:bodyPr wrap="none" rtlCol="0">
            <a:spAutoFit/>
          </a:bodyPr>
          <a:lstStyle/>
          <a:p>
            <a:pPr lvl="0"/>
            <a:r>
              <a:rPr lang="en-US" sz="2800" b="1" dirty="0" smtClean="0">
                <a:solidFill>
                  <a:schemeClr val="tx2">
                    <a:lumMod val="75000"/>
                  </a:schemeClr>
                </a:solidFill>
                <a:cs typeface="Arial" pitchFamily="34" charset="0"/>
              </a:rPr>
              <a:t>Diagnostics - Rare cases, mostly complimentary</a:t>
            </a:r>
          </a:p>
          <a:p>
            <a:pPr lvl="0"/>
            <a:r>
              <a:rPr lang="en-US" sz="2800" b="1" dirty="0" smtClean="0">
                <a:solidFill>
                  <a:schemeClr val="tx2">
                    <a:lumMod val="75000"/>
                  </a:schemeClr>
                </a:solidFill>
                <a:cs typeface="Arial" pitchFamily="34" charset="0"/>
              </a:rPr>
              <a:t>Disease progression monitoring - likely             </a:t>
            </a:r>
          </a:p>
          <a:p>
            <a:pPr lvl="0"/>
            <a:r>
              <a:rPr lang="en-US" sz="2800" b="1" dirty="0" smtClean="0">
                <a:solidFill>
                  <a:schemeClr val="tx2">
                    <a:lumMod val="75000"/>
                  </a:schemeClr>
                </a:solidFill>
                <a:cs typeface="Arial" pitchFamily="34" charset="0"/>
              </a:rPr>
              <a:t>Treatment efficacy -likely</a:t>
            </a:r>
            <a:endParaRPr lang="en-US" sz="1600" b="1" dirty="0" smtClean="0">
              <a:solidFill>
                <a:schemeClr val="tx2">
                  <a:lumMod val="75000"/>
                </a:schemeClr>
              </a:solidFill>
              <a:cs typeface="Arial" pitchFamily="34" charset="0"/>
            </a:endParaRPr>
          </a:p>
        </p:txBody>
      </p:sp>
      <p:sp>
        <p:nvSpPr>
          <p:cNvPr id="2" name="TextBox 1"/>
          <p:cNvSpPr txBox="1"/>
          <p:nvPr/>
        </p:nvSpPr>
        <p:spPr>
          <a:xfrm>
            <a:off x="2950740" y="4485262"/>
            <a:ext cx="3234988" cy="584775"/>
          </a:xfrm>
          <a:prstGeom prst="rect">
            <a:avLst/>
          </a:prstGeom>
          <a:noFill/>
        </p:spPr>
        <p:txBody>
          <a:bodyPr wrap="none" rtlCol="0">
            <a:spAutoFit/>
          </a:bodyPr>
          <a:lstStyle/>
          <a:p>
            <a:r>
              <a:rPr lang="en-US" sz="3200" b="1" dirty="0" smtClean="0">
                <a:solidFill>
                  <a:srgbClr val="C00000"/>
                </a:solidFill>
              </a:rPr>
              <a:t>Economics factors</a:t>
            </a:r>
            <a:endParaRPr lang="en-US" sz="3200" b="1" dirty="0">
              <a:solidFill>
                <a:srgbClr val="C00000"/>
              </a:solidFill>
            </a:endParaRPr>
          </a:p>
        </p:txBody>
      </p:sp>
    </p:spTree>
    <p:extLst>
      <p:ext uri="{BB962C8B-B14F-4D97-AF65-F5344CB8AC3E}">
        <p14:creationId xmlns:p14="http://schemas.microsoft.com/office/powerpoint/2010/main" xmlns="" val="2643843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155196"/>
            <a:ext cx="7772400" cy="1470025"/>
          </a:xfrm>
        </p:spPr>
        <p:txBody>
          <a:bodyPr>
            <a:normAutofit/>
          </a:bodyPr>
          <a:lstStyle/>
          <a:p>
            <a:r>
              <a:rPr lang="en-US" sz="4000" b="1" dirty="0" smtClean="0">
                <a:solidFill>
                  <a:srgbClr val="C00000"/>
                </a:solidFill>
                <a:effectLst/>
              </a:rPr>
              <a:t>Blood Glucose Monitoring</a:t>
            </a:r>
            <a:endParaRPr lang="en-US" sz="4000" b="1" dirty="0">
              <a:solidFill>
                <a:srgbClr val="C00000"/>
              </a:solidFill>
              <a:effectLst/>
            </a:endParaRPr>
          </a:p>
        </p:txBody>
      </p:sp>
      <p:sp>
        <p:nvSpPr>
          <p:cNvPr id="9" name="TextBox 8"/>
          <p:cNvSpPr txBox="1"/>
          <p:nvPr/>
        </p:nvSpPr>
        <p:spPr>
          <a:xfrm>
            <a:off x="3409744" y="4709436"/>
            <a:ext cx="5279330" cy="1323439"/>
          </a:xfrm>
          <a:prstGeom prst="rect">
            <a:avLst/>
          </a:prstGeom>
          <a:noFill/>
        </p:spPr>
        <p:txBody>
          <a:bodyPr wrap="none" rtlCol="0">
            <a:spAutoFit/>
          </a:bodyPr>
          <a:lstStyle/>
          <a:p>
            <a:pPr algn="ctr"/>
            <a:r>
              <a:rPr lang="en-US" sz="1600" b="1" dirty="0" smtClean="0">
                <a:solidFill>
                  <a:schemeClr val="tx2">
                    <a:lumMod val="75000"/>
                  </a:schemeClr>
                </a:solidFill>
              </a:rPr>
              <a:t>Set </a:t>
            </a:r>
            <a:r>
              <a:rPr lang="en-US" sz="1600" b="1" dirty="0">
                <a:solidFill>
                  <a:schemeClr val="tx2">
                    <a:lumMod val="75000"/>
                  </a:schemeClr>
                </a:solidFill>
              </a:rPr>
              <a:t>of 42 different patients</a:t>
            </a:r>
            <a:endParaRPr lang="en-US" sz="1600" b="1" dirty="0" smtClean="0">
              <a:solidFill>
                <a:schemeClr val="tx2">
                  <a:lumMod val="75000"/>
                </a:schemeClr>
              </a:solidFill>
            </a:endParaRPr>
          </a:p>
          <a:p>
            <a:r>
              <a:rPr lang="en-US" sz="1600" dirty="0" smtClean="0">
                <a:solidFill>
                  <a:schemeClr val="tx2">
                    <a:lumMod val="75000"/>
                  </a:schemeClr>
                </a:solidFill>
              </a:rPr>
              <a:t>Glucose in blood serum prediction </a:t>
            </a:r>
            <a:r>
              <a:rPr lang="en-US" sz="1600" dirty="0">
                <a:solidFill>
                  <a:schemeClr val="tx2">
                    <a:lumMod val="75000"/>
                  </a:schemeClr>
                </a:solidFill>
              </a:rPr>
              <a:t>error </a:t>
            </a:r>
            <a:r>
              <a:rPr lang="en-US" sz="1600" dirty="0" smtClean="0">
                <a:solidFill>
                  <a:schemeClr val="tx2">
                    <a:lumMod val="75000"/>
                  </a:schemeClr>
                </a:solidFill>
              </a:rPr>
              <a:t>6.9 </a:t>
            </a:r>
            <a:r>
              <a:rPr lang="en-US" sz="1600" dirty="0">
                <a:solidFill>
                  <a:schemeClr val="tx2">
                    <a:lumMod val="75000"/>
                  </a:schemeClr>
                </a:solidFill>
              </a:rPr>
              <a:t>mg/dl </a:t>
            </a:r>
            <a:endParaRPr lang="en-US" sz="1600" dirty="0" smtClean="0">
              <a:solidFill>
                <a:schemeClr val="tx2">
                  <a:lumMod val="75000"/>
                </a:schemeClr>
              </a:solidFill>
            </a:endParaRPr>
          </a:p>
          <a:p>
            <a:r>
              <a:rPr lang="en-US" sz="1600" dirty="0">
                <a:solidFill>
                  <a:schemeClr val="tx2">
                    <a:lumMod val="75000"/>
                  </a:schemeClr>
                </a:solidFill>
              </a:rPr>
              <a:t>T</a:t>
            </a:r>
            <a:r>
              <a:rPr lang="en-US" sz="1600" dirty="0" smtClean="0">
                <a:solidFill>
                  <a:schemeClr val="tx2">
                    <a:lumMod val="75000"/>
                  </a:schemeClr>
                </a:solidFill>
              </a:rPr>
              <a:t>riglycerides cross-validation error </a:t>
            </a:r>
            <a:r>
              <a:rPr lang="en-US" sz="1600" dirty="0">
                <a:solidFill>
                  <a:schemeClr val="tx2">
                    <a:lumMod val="75000"/>
                  </a:schemeClr>
                </a:solidFill>
              </a:rPr>
              <a:t>of</a:t>
            </a:r>
            <a:r>
              <a:rPr lang="en-US" sz="1600" dirty="0" smtClean="0">
                <a:solidFill>
                  <a:schemeClr val="tx2">
                    <a:lumMod val="75000"/>
                  </a:schemeClr>
                </a:solidFill>
              </a:rPr>
              <a:t> 17.5 mg/dl</a:t>
            </a:r>
          </a:p>
          <a:p>
            <a:r>
              <a:rPr lang="en-US" sz="1600" dirty="0" smtClean="0">
                <a:solidFill>
                  <a:schemeClr val="tx2">
                    <a:lumMod val="75000"/>
                  </a:schemeClr>
                </a:solidFill>
              </a:rPr>
              <a:t> In </a:t>
            </a:r>
            <a:r>
              <a:rPr lang="en-US" sz="1600" dirty="0">
                <a:solidFill>
                  <a:schemeClr val="tx2">
                    <a:lumMod val="75000"/>
                  </a:schemeClr>
                </a:solidFill>
              </a:rPr>
              <a:t>spiked </a:t>
            </a:r>
            <a:r>
              <a:rPr lang="en-US" sz="1600" dirty="0" smtClean="0">
                <a:solidFill>
                  <a:schemeClr val="tx2">
                    <a:lumMod val="75000"/>
                  </a:schemeClr>
                </a:solidFill>
              </a:rPr>
              <a:t>serum samples </a:t>
            </a:r>
            <a:r>
              <a:rPr lang="en-US" sz="1600" dirty="0">
                <a:solidFill>
                  <a:schemeClr val="tx2">
                    <a:lumMod val="75000"/>
                  </a:schemeClr>
                </a:solidFill>
              </a:rPr>
              <a:t>the lactate </a:t>
            </a:r>
            <a:r>
              <a:rPr lang="en-US" sz="1600" dirty="0" smtClean="0">
                <a:solidFill>
                  <a:schemeClr val="tx2">
                    <a:lumMod val="75000"/>
                  </a:schemeClr>
                </a:solidFill>
              </a:rPr>
              <a:t>concentration</a:t>
            </a:r>
          </a:p>
          <a:p>
            <a:r>
              <a:rPr lang="en-US" sz="1600" dirty="0" smtClean="0">
                <a:solidFill>
                  <a:schemeClr val="tx2">
                    <a:lumMod val="75000"/>
                  </a:schemeClr>
                </a:solidFill>
              </a:rPr>
              <a:t> </a:t>
            </a:r>
            <a:r>
              <a:rPr lang="en-US" sz="1600" dirty="0">
                <a:solidFill>
                  <a:schemeClr val="tx2">
                    <a:lumMod val="75000"/>
                  </a:schemeClr>
                </a:solidFill>
              </a:rPr>
              <a:t>could be determined </a:t>
            </a:r>
            <a:r>
              <a:rPr lang="en-US" sz="1600" dirty="0" smtClean="0">
                <a:solidFill>
                  <a:schemeClr val="tx2">
                    <a:lumMod val="75000"/>
                  </a:schemeClr>
                </a:solidFill>
              </a:rPr>
              <a:t>with cross-validation </a:t>
            </a:r>
            <a:r>
              <a:rPr lang="en-US" sz="1600" dirty="0">
                <a:solidFill>
                  <a:schemeClr val="tx2">
                    <a:lumMod val="75000"/>
                  </a:schemeClr>
                </a:solidFill>
              </a:rPr>
              <a:t>error </a:t>
            </a:r>
            <a:r>
              <a:rPr lang="en-US" sz="1600" dirty="0" smtClean="0">
                <a:solidFill>
                  <a:schemeClr val="tx2">
                    <a:lumMod val="75000"/>
                  </a:schemeClr>
                </a:solidFill>
              </a:rPr>
              <a:t>of </a:t>
            </a:r>
            <a:r>
              <a:rPr lang="en-US" sz="1600" dirty="0">
                <a:solidFill>
                  <a:schemeClr val="tx2">
                    <a:lumMod val="75000"/>
                  </a:schemeClr>
                </a:solidFill>
              </a:rPr>
              <a:t>8.9 mg/dl.</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8763" y="4511576"/>
            <a:ext cx="2134367" cy="17191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55602" y="2313079"/>
            <a:ext cx="2573911" cy="1877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13" name="Picture 4" descr="PTAC_logo"/>
          <p:cNvPicPr>
            <a:picLocks noChangeAspect="1" noChangeArrowheads="1"/>
          </p:cNvPicPr>
          <p:nvPr/>
        </p:nvPicPr>
        <p:blipFill>
          <a:blip r:embed="rId5" cstate="print"/>
          <a:srcRect/>
          <a:stretch>
            <a:fillRect/>
          </a:stretch>
        </p:blipFill>
        <p:spPr bwMode="auto">
          <a:xfrm>
            <a:off x="7688290" y="6547262"/>
            <a:ext cx="1453324" cy="256350"/>
          </a:xfrm>
          <a:prstGeom prst="rect">
            <a:avLst/>
          </a:prstGeom>
          <a:noFill/>
          <a:ln w="9525">
            <a:noFill/>
            <a:miter lim="800000"/>
            <a:headEnd/>
            <a:tailEnd/>
          </a:ln>
        </p:spPr>
      </p:pic>
      <p:pic>
        <p:nvPicPr>
          <p:cNvPr id="7172"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56493" y="2313077"/>
            <a:ext cx="2178908" cy="18771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2430220" y="1389748"/>
            <a:ext cx="4268733" cy="923330"/>
          </a:xfrm>
          <a:prstGeom prst="rect">
            <a:avLst/>
          </a:prstGeom>
          <a:noFill/>
        </p:spPr>
        <p:txBody>
          <a:bodyPr wrap="none" rtlCol="0">
            <a:spAutoFit/>
          </a:bodyPr>
          <a:lstStyle/>
          <a:p>
            <a:r>
              <a:rPr lang="en-US" b="1" dirty="0" smtClean="0">
                <a:solidFill>
                  <a:schemeClr val="tx2">
                    <a:lumMod val="75000"/>
                  </a:schemeClr>
                </a:solidFill>
              </a:rPr>
              <a:t>3 million people in US with Type1 diabetes</a:t>
            </a:r>
          </a:p>
          <a:p>
            <a:r>
              <a:rPr lang="en-US" b="1" dirty="0" smtClean="0">
                <a:solidFill>
                  <a:schemeClr val="tx2">
                    <a:lumMod val="75000"/>
                  </a:schemeClr>
                </a:solidFill>
              </a:rPr>
              <a:t>100,000 users of CGM will grow to 450,000</a:t>
            </a:r>
          </a:p>
          <a:p>
            <a:r>
              <a:rPr lang="en-US" b="1" dirty="0" smtClean="0">
                <a:solidFill>
                  <a:schemeClr val="tx2">
                    <a:lumMod val="75000"/>
                  </a:schemeClr>
                </a:solidFill>
              </a:rPr>
              <a:t>$1.8 Billion market opportunity</a:t>
            </a:r>
            <a:endParaRPr lang="en-US" b="1" dirty="0">
              <a:solidFill>
                <a:schemeClr val="tx2">
                  <a:lumMod val="75000"/>
                </a:schemeClr>
              </a:solidFill>
            </a:endParaRPr>
          </a:p>
        </p:txBody>
      </p:sp>
      <p:sp>
        <p:nvSpPr>
          <p:cNvPr id="11" name="TextBox 10"/>
          <p:cNvSpPr txBox="1"/>
          <p:nvPr/>
        </p:nvSpPr>
        <p:spPr>
          <a:xfrm>
            <a:off x="1586856" y="4203799"/>
            <a:ext cx="1262782" cy="307777"/>
          </a:xfrm>
          <a:prstGeom prst="rect">
            <a:avLst/>
          </a:prstGeom>
          <a:noFill/>
        </p:spPr>
        <p:txBody>
          <a:bodyPr wrap="none" rtlCol="0">
            <a:spAutoFit/>
          </a:bodyPr>
          <a:lstStyle/>
          <a:p>
            <a:r>
              <a:rPr lang="en-US" sz="1400" i="1" dirty="0" err="1" smtClean="0">
                <a:solidFill>
                  <a:schemeClr val="tx2">
                    <a:lumMod val="75000"/>
                  </a:schemeClr>
                </a:solidFill>
              </a:rPr>
              <a:t>M.Pleitez</a:t>
            </a:r>
            <a:r>
              <a:rPr lang="en-US" sz="1400" i="1" dirty="0" smtClean="0">
                <a:solidFill>
                  <a:schemeClr val="tx2">
                    <a:lumMod val="75000"/>
                  </a:schemeClr>
                </a:solidFill>
              </a:rPr>
              <a:t> 2012</a:t>
            </a:r>
            <a:endParaRPr lang="en-US" sz="1400" i="1" dirty="0">
              <a:solidFill>
                <a:schemeClr val="tx2">
                  <a:lumMod val="75000"/>
                </a:schemeClr>
              </a:solidFill>
            </a:endParaRPr>
          </a:p>
        </p:txBody>
      </p:sp>
      <p:sp>
        <p:nvSpPr>
          <p:cNvPr id="14" name="TextBox 13"/>
          <p:cNvSpPr txBox="1"/>
          <p:nvPr/>
        </p:nvSpPr>
        <p:spPr>
          <a:xfrm>
            <a:off x="5899657" y="4203797"/>
            <a:ext cx="1120820" cy="307777"/>
          </a:xfrm>
          <a:prstGeom prst="rect">
            <a:avLst/>
          </a:prstGeom>
          <a:noFill/>
        </p:spPr>
        <p:txBody>
          <a:bodyPr wrap="none" rtlCol="0">
            <a:spAutoFit/>
          </a:bodyPr>
          <a:lstStyle/>
          <a:p>
            <a:r>
              <a:rPr lang="en-US" sz="1400" i="1" dirty="0" err="1" smtClean="0">
                <a:solidFill>
                  <a:schemeClr val="tx2">
                    <a:lumMod val="75000"/>
                  </a:schemeClr>
                </a:solidFill>
              </a:rPr>
              <a:t>B.Lendl</a:t>
            </a:r>
            <a:r>
              <a:rPr lang="en-US" sz="1400" i="1" dirty="0" smtClean="0">
                <a:solidFill>
                  <a:schemeClr val="tx2">
                    <a:lumMod val="75000"/>
                  </a:schemeClr>
                </a:solidFill>
              </a:rPr>
              <a:t> 2010</a:t>
            </a:r>
            <a:endParaRPr lang="en-US" sz="1400" i="1" dirty="0">
              <a:solidFill>
                <a:schemeClr val="tx2">
                  <a:lumMod val="75000"/>
                </a:schemeClr>
              </a:solidFill>
            </a:endParaRPr>
          </a:p>
        </p:txBody>
      </p:sp>
      <p:sp>
        <p:nvSpPr>
          <p:cNvPr id="19" name="TextBox 18"/>
          <p:cNvSpPr txBox="1"/>
          <p:nvPr/>
        </p:nvSpPr>
        <p:spPr>
          <a:xfrm>
            <a:off x="1728818" y="6230737"/>
            <a:ext cx="1120820" cy="307777"/>
          </a:xfrm>
          <a:prstGeom prst="rect">
            <a:avLst/>
          </a:prstGeom>
          <a:noFill/>
        </p:spPr>
        <p:txBody>
          <a:bodyPr wrap="none" rtlCol="0">
            <a:spAutoFit/>
          </a:bodyPr>
          <a:lstStyle/>
          <a:p>
            <a:r>
              <a:rPr lang="en-US" sz="1400" i="1" dirty="0" err="1" smtClean="0">
                <a:solidFill>
                  <a:schemeClr val="tx2">
                    <a:lumMod val="75000"/>
                  </a:schemeClr>
                </a:solidFill>
              </a:rPr>
              <a:t>B.Lendl</a:t>
            </a:r>
            <a:r>
              <a:rPr lang="en-US" sz="1400" i="1" dirty="0" smtClean="0">
                <a:solidFill>
                  <a:schemeClr val="tx2">
                    <a:lumMod val="75000"/>
                  </a:schemeClr>
                </a:solidFill>
              </a:rPr>
              <a:t> 2010</a:t>
            </a:r>
            <a:endParaRPr lang="en-US" sz="1400" i="1" dirty="0">
              <a:solidFill>
                <a:schemeClr val="tx2">
                  <a:lumMod val="75000"/>
                </a:schemeClr>
              </a:solidFill>
            </a:endParaRPr>
          </a:p>
        </p:txBody>
      </p:sp>
    </p:spTree>
    <p:extLst>
      <p:ext uri="{BB962C8B-B14F-4D97-AF65-F5344CB8AC3E}">
        <p14:creationId xmlns:p14="http://schemas.microsoft.com/office/powerpoint/2010/main" xmlns="" val="2979181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748981" y="3957831"/>
            <a:ext cx="3990635" cy="423422"/>
          </a:xfrm>
        </p:spPr>
        <p:txBody>
          <a:bodyPr>
            <a:normAutofit/>
          </a:bodyPr>
          <a:lstStyle/>
          <a:p>
            <a:pPr algn="l"/>
            <a:r>
              <a:rPr lang="en-US" sz="2000" b="1" dirty="0" smtClean="0">
                <a:solidFill>
                  <a:schemeClr val="tx2">
                    <a:lumMod val="75000"/>
                  </a:schemeClr>
                </a:solidFill>
              </a:rPr>
              <a:t>Mid-IR penetration </a:t>
            </a:r>
            <a:r>
              <a:rPr lang="en-US" sz="2000" b="1" dirty="0">
                <a:solidFill>
                  <a:schemeClr val="tx2">
                    <a:lumMod val="75000"/>
                  </a:schemeClr>
                </a:solidFill>
              </a:rPr>
              <a:t>depth </a:t>
            </a:r>
            <a:r>
              <a:rPr lang="en-US" sz="2000" b="1" dirty="0" smtClean="0">
                <a:solidFill>
                  <a:schemeClr val="tx2">
                    <a:lumMod val="75000"/>
                  </a:schemeClr>
                </a:solidFill>
              </a:rPr>
              <a:t>&lt;45 </a:t>
            </a:r>
            <a:r>
              <a:rPr lang="en-US" sz="2000" b="1" dirty="0" smtClean="0">
                <a:solidFill>
                  <a:schemeClr val="tx2">
                    <a:lumMod val="75000"/>
                  </a:schemeClr>
                </a:solidFill>
                <a:latin typeface="SWGrekc" pitchFamily="2" charset="0"/>
              </a:rPr>
              <a:t>m</a:t>
            </a:r>
            <a:r>
              <a:rPr lang="en-US" sz="2000" b="1" dirty="0" smtClean="0">
                <a:solidFill>
                  <a:schemeClr val="tx2">
                    <a:lumMod val="75000"/>
                  </a:schemeClr>
                </a:solidFill>
              </a:rPr>
              <a:t>m</a:t>
            </a:r>
          </a:p>
        </p:txBody>
      </p:sp>
      <p:sp>
        <p:nvSpPr>
          <p:cNvPr id="12"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13" name="Picture 4" descr="PTAC_logo"/>
          <p:cNvPicPr>
            <a:picLocks noChangeAspect="1" noChangeArrowheads="1"/>
          </p:cNvPicPr>
          <p:nvPr/>
        </p:nvPicPr>
        <p:blipFill>
          <a:blip r:embed="rId3" cstate="print"/>
          <a:srcRect/>
          <a:stretch>
            <a:fillRect/>
          </a:stretch>
        </p:blipFill>
        <p:spPr bwMode="auto">
          <a:xfrm>
            <a:off x="7688290" y="6547262"/>
            <a:ext cx="1453324" cy="256350"/>
          </a:xfrm>
          <a:prstGeom prst="rect">
            <a:avLst/>
          </a:prstGeom>
          <a:noFill/>
          <a:ln w="9525">
            <a:noFill/>
            <a:miter lim="800000"/>
            <a:headEnd/>
            <a:tailEnd/>
          </a:ln>
        </p:spPr>
      </p:pic>
      <p:sp>
        <p:nvSpPr>
          <p:cNvPr id="14" name="Title 3"/>
          <p:cNvSpPr txBox="1">
            <a:spLocks/>
          </p:cNvSpPr>
          <p:nvPr/>
        </p:nvSpPr>
        <p:spPr>
          <a:xfrm>
            <a:off x="685800" y="15519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smtClean="0">
                <a:solidFill>
                  <a:srgbClr val="C00000"/>
                </a:solidFill>
                <a:effectLst/>
              </a:rPr>
              <a:t>Blood Glucose</a:t>
            </a:r>
            <a:endParaRPr lang="en-US" sz="4000" b="1" dirty="0">
              <a:solidFill>
                <a:srgbClr val="C00000"/>
              </a:solidFill>
              <a:effectLst/>
            </a:endParaRPr>
          </a:p>
        </p:txBody>
      </p:sp>
      <p:pic>
        <p:nvPicPr>
          <p:cNvPr id="15" name="Picture 14"/>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748981" y="1611816"/>
            <a:ext cx="4164432" cy="1817284"/>
          </a:xfrm>
          <a:prstGeom prst="rect">
            <a:avLst/>
          </a:prstGeom>
          <a:noFill/>
          <a:ln>
            <a:noFill/>
          </a:ln>
        </p:spPr>
      </p:pic>
      <p:sp>
        <p:nvSpPr>
          <p:cNvPr id="7" name="TextBox 6"/>
          <p:cNvSpPr txBox="1"/>
          <p:nvPr/>
        </p:nvSpPr>
        <p:spPr>
          <a:xfrm>
            <a:off x="1069652" y="1166393"/>
            <a:ext cx="2583656" cy="461665"/>
          </a:xfrm>
          <a:prstGeom prst="rect">
            <a:avLst/>
          </a:prstGeom>
          <a:noFill/>
        </p:spPr>
        <p:txBody>
          <a:bodyPr wrap="none" rtlCol="0">
            <a:spAutoFit/>
          </a:bodyPr>
          <a:lstStyle/>
          <a:p>
            <a:r>
              <a:rPr lang="en-US" sz="2400" b="1" dirty="0" smtClean="0">
                <a:solidFill>
                  <a:schemeClr val="tx2">
                    <a:lumMod val="75000"/>
                  </a:schemeClr>
                </a:solidFill>
              </a:rPr>
              <a:t>Diffuse reflectance</a:t>
            </a:r>
            <a:endParaRPr lang="en-US" sz="2400" b="1" dirty="0">
              <a:solidFill>
                <a:schemeClr val="tx2">
                  <a:lumMod val="75000"/>
                </a:schemeClr>
              </a:solidFill>
            </a:endParaRPr>
          </a:p>
        </p:txBody>
      </p:sp>
      <p:sp>
        <p:nvSpPr>
          <p:cNvPr id="8" name="TextBox 7"/>
          <p:cNvSpPr txBox="1"/>
          <p:nvPr/>
        </p:nvSpPr>
        <p:spPr>
          <a:xfrm>
            <a:off x="1786643" y="3108844"/>
            <a:ext cx="1149674" cy="307777"/>
          </a:xfrm>
          <a:prstGeom prst="rect">
            <a:avLst/>
          </a:prstGeom>
          <a:noFill/>
        </p:spPr>
        <p:txBody>
          <a:bodyPr wrap="none" rtlCol="0">
            <a:spAutoFit/>
          </a:bodyPr>
          <a:lstStyle/>
          <a:p>
            <a:r>
              <a:rPr lang="en-US" sz="1400" i="1" dirty="0" smtClean="0">
                <a:solidFill>
                  <a:schemeClr val="tx2">
                    <a:lumMod val="75000"/>
                  </a:schemeClr>
                </a:solidFill>
              </a:rPr>
              <a:t>Gmachl 2014</a:t>
            </a:r>
            <a:endParaRPr lang="en-US" sz="1400" i="1" dirty="0">
              <a:solidFill>
                <a:schemeClr val="tx2">
                  <a:lumMod val="75000"/>
                </a:schemeClr>
              </a:solidFill>
            </a:endParaRPr>
          </a:p>
        </p:txBody>
      </p:sp>
      <p:pic>
        <p:nvPicPr>
          <p:cNvPr id="16" name="Picture 2" descr="http://www.mdpi.com/sensors/sensors-13-00535/article_deploy/html/images/sensors-13-00535f7-102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6532" y="3967378"/>
            <a:ext cx="3452814" cy="146002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258421" y="3496166"/>
            <a:ext cx="2206117" cy="461665"/>
          </a:xfrm>
          <a:prstGeom prst="rect">
            <a:avLst/>
          </a:prstGeom>
          <a:noFill/>
        </p:spPr>
        <p:txBody>
          <a:bodyPr wrap="none" rtlCol="0">
            <a:spAutoFit/>
          </a:bodyPr>
          <a:lstStyle/>
          <a:p>
            <a:r>
              <a:rPr lang="en-US" sz="2400" b="1" dirty="0" smtClean="0">
                <a:solidFill>
                  <a:schemeClr val="tx2">
                    <a:lumMod val="75000"/>
                  </a:schemeClr>
                </a:solidFill>
              </a:rPr>
              <a:t>Photo-acoustics</a:t>
            </a:r>
            <a:endParaRPr lang="en-US" sz="2400" b="1" dirty="0">
              <a:solidFill>
                <a:schemeClr val="tx2">
                  <a:lumMod val="75000"/>
                </a:schemeClr>
              </a:solidFill>
            </a:endParaRPr>
          </a:p>
        </p:txBody>
      </p:sp>
      <p:sp>
        <p:nvSpPr>
          <p:cNvPr id="11" name="TextBox 10"/>
          <p:cNvSpPr txBox="1"/>
          <p:nvPr/>
        </p:nvSpPr>
        <p:spPr>
          <a:xfrm>
            <a:off x="1851409" y="5435749"/>
            <a:ext cx="1237455" cy="307777"/>
          </a:xfrm>
          <a:prstGeom prst="rect">
            <a:avLst/>
          </a:prstGeom>
          <a:noFill/>
        </p:spPr>
        <p:txBody>
          <a:bodyPr wrap="none" rtlCol="0">
            <a:spAutoFit/>
          </a:bodyPr>
          <a:lstStyle/>
          <a:p>
            <a:r>
              <a:rPr lang="en-US" sz="1400" i="1" dirty="0" err="1" smtClean="0">
                <a:solidFill>
                  <a:schemeClr val="tx2">
                    <a:lumMod val="75000"/>
                  </a:schemeClr>
                </a:solidFill>
              </a:rPr>
              <a:t>M.Sigrist</a:t>
            </a:r>
            <a:r>
              <a:rPr lang="en-US" sz="1400" i="1" dirty="0" smtClean="0">
                <a:solidFill>
                  <a:schemeClr val="tx2">
                    <a:lumMod val="75000"/>
                  </a:schemeClr>
                </a:solidFill>
              </a:rPr>
              <a:t> 2012</a:t>
            </a:r>
            <a:endParaRPr lang="en-US" sz="1400" i="1" dirty="0">
              <a:solidFill>
                <a:schemeClr val="tx2">
                  <a:lumMod val="75000"/>
                </a:schemeClr>
              </a:solidFill>
            </a:endParaRPr>
          </a:p>
        </p:txBody>
      </p:sp>
      <p:sp>
        <p:nvSpPr>
          <p:cNvPr id="17" name="TextBox 16"/>
          <p:cNvSpPr txBox="1"/>
          <p:nvPr/>
        </p:nvSpPr>
        <p:spPr>
          <a:xfrm>
            <a:off x="5637921" y="4541879"/>
            <a:ext cx="2050369" cy="369332"/>
          </a:xfrm>
          <a:prstGeom prst="rect">
            <a:avLst/>
          </a:prstGeom>
          <a:noFill/>
        </p:spPr>
        <p:txBody>
          <a:bodyPr wrap="none" rtlCol="0">
            <a:spAutoFit/>
          </a:bodyPr>
          <a:lstStyle/>
          <a:p>
            <a:r>
              <a:rPr lang="en-US" b="1" dirty="0" smtClean="0">
                <a:solidFill>
                  <a:schemeClr val="tx2">
                    <a:lumMod val="75000"/>
                  </a:schemeClr>
                </a:solidFill>
              </a:rPr>
              <a:t>S/N=1 at 100mg/</a:t>
            </a:r>
            <a:r>
              <a:rPr lang="en-US" b="1" dirty="0" err="1" smtClean="0">
                <a:solidFill>
                  <a:schemeClr val="tx2">
                    <a:lumMod val="75000"/>
                  </a:schemeClr>
                </a:solidFill>
              </a:rPr>
              <a:t>dL</a:t>
            </a:r>
            <a:endParaRPr lang="en-US" b="1" dirty="0">
              <a:solidFill>
                <a:schemeClr val="tx2">
                  <a:lumMod val="75000"/>
                </a:schemeClr>
              </a:solidFill>
            </a:endParaRPr>
          </a:p>
        </p:txBody>
      </p:sp>
      <p:pic>
        <p:nvPicPr>
          <p:cNvPr id="20" name="Picture 19" descr="humanspectra.eps"/>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27329" y="1628058"/>
            <a:ext cx="3729288" cy="1788563"/>
          </a:xfrm>
          <a:prstGeom prst="rect">
            <a:avLst/>
          </a:prstGeom>
        </p:spPr>
      </p:pic>
    </p:spTree>
    <p:extLst>
      <p:ext uri="{BB962C8B-B14F-4D97-AF65-F5344CB8AC3E}">
        <p14:creationId xmlns:p14="http://schemas.microsoft.com/office/powerpoint/2010/main" xmlns="" val="2101802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685800" y="15519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effectLst/>
              </a:rPr>
              <a:t>Cell Differentiation</a:t>
            </a:r>
            <a:endParaRPr lang="en-US" sz="4000" b="1" dirty="0">
              <a:solidFill>
                <a:srgbClr val="C00000"/>
              </a:solidFill>
              <a:effectLst/>
            </a:endParaRPr>
          </a:p>
        </p:txBody>
      </p:sp>
      <p:sp>
        <p:nvSpPr>
          <p:cNvPr id="9"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10" name="Picture 4" descr="PTAC_logo"/>
          <p:cNvPicPr>
            <a:picLocks noChangeAspect="1" noChangeArrowheads="1"/>
          </p:cNvPicPr>
          <p:nvPr/>
        </p:nvPicPr>
        <p:blipFill>
          <a:blip r:embed="rId2" cstate="print"/>
          <a:srcRect/>
          <a:stretch>
            <a:fillRect/>
          </a:stretch>
        </p:blipFill>
        <p:spPr bwMode="auto">
          <a:xfrm>
            <a:off x="7688290" y="6547262"/>
            <a:ext cx="1453324" cy="256350"/>
          </a:xfrm>
          <a:prstGeom prst="rect">
            <a:avLst/>
          </a:prstGeom>
          <a:noFill/>
          <a:ln w="9525">
            <a:noFill/>
            <a:miter lim="800000"/>
            <a:headEnd/>
            <a:tailEnd/>
          </a:ln>
        </p:spPr>
      </p:pic>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96797" y="1319804"/>
            <a:ext cx="2399123" cy="2005304"/>
          </a:xfrm>
          <a:prstGeom prst="rect">
            <a:avLst/>
          </a:prstGeom>
        </p:spPr>
      </p:pic>
      <p:sp>
        <p:nvSpPr>
          <p:cNvPr id="3" name="Rectangle 2"/>
          <p:cNvSpPr/>
          <p:nvPr/>
        </p:nvSpPr>
        <p:spPr>
          <a:xfrm>
            <a:off x="857250" y="2785311"/>
            <a:ext cx="4572000" cy="1477328"/>
          </a:xfrm>
          <a:prstGeom prst="rect">
            <a:avLst/>
          </a:prstGeom>
        </p:spPr>
        <p:txBody>
          <a:bodyPr>
            <a:spAutoFit/>
          </a:bodyPr>
          <a:lstStyle/>
          <a:p>
            <a:pPr marL="457200" indent="-457200">
              <a:buFont typeface="Arial" pitchFamily="34" charset="0"/>
              <a:buChar char="•"/>
            </a:pPr>
            <a:r>
              <a:rPr lang="en-US" b="1" dirty="0">
                <a:solidFill>
                  <a:schemeClr val="tx2">
                    <a:lumMod val="75000"/>
                  </a:schemeClr>
                </a:solidFill>
              </a:rPr>
              <a:t>CTCs originate from solid tumor, circulate in blood stream, and may seed metastasis</a:t>
            </a:r>
          </a:p>
          <a:p>
            <a:pPr marL="457200" indent="-457200">
              <a:buFont typeface="Arial" pitchFamily="34" charset="0"/>
              <a:buChar char="•"/>
            </a:pPr>
            <a:r>
              <a:rPr lang="en-US" b="1" dirty="0">
                <a:solidFill>
                  <a:schemeClr val="tx2">
                    <a:lumMod val="75000"/>
                  </a:schemeClr>
                </a:solidFill>
              </a:rPr>
              <a:t>Estimated frequency of one in 100 million to one in a billion blood cells</a:t>
            </a:r>
          </a:p>
        </p:txBody>
      </p:sp>
      <p:sp>
        <p:nvSpPr>
          <p:cNvPr id="12" name="TextBox 11"/>
          <p:cNvSpPr txBox="1"/>
          <p:nvPr/>
        </p:nvSpPr>
        <p:spPr>
          <a:xfrm>
            <a:off x="1024797" y="1319804"/>
            <a:ext cx="3320909" cy="1200329"/>
          </a:xfrm>
          <a:prstGeom prst="rect">
            <a:avLst/>
          </a:prstGeom>
          <a:noFill/>
        </p:spPr>
        <p:txBody>
          <a:bodyPr wrap="none" rtlCol="0">
            <a:spAutoFit/>
          </a:bodyPr>
          <a:lstStyle/>
          <a:p>
            <a:pPr marL="285750" indent="-285750">
              <a:buFont typeface="Arial" pitchFamily="34" charset="0"/>
              <a:buChar char="•"/>
            </a:pPr>
            <a:r>
              <a:rPr lang="en-US" sz="2400" b="1" dirty="0" smtClean="0">
                <a:solidFill>
                  <a:schemeClr val="tx2">
                    <a:lumMod val="75000"/>
                  </a:schemeClr>
                </a:solidFill>
              </a:rPr>
              <a:t>Circulating tumor cells</a:t>
            </a:r>
          </a:p>
          <a:p>
            <a:pPr marL="285750" indent="-285750">
              <a:buFont typeface="Arial" pitchFamily="34" charset="0"/>
              <a:buChar char="•"/>
            </a:pPr>
            <a:r>
              <a:rPr lang="en-US" sz="2400" b="1" dirty="0" smtClean="0">
                <a:solidFill>
                  <a:schemeClr val="tx2">
                    <a:lumMod val="75000"/>
                  </a:schemeClr>
                </a:solidFill>
              </a:rPr>
              <a:t>Leukemia</a:t>
            </a:r>
          </a:p>
          <a:p>
            <a:pPr marL="285750" indent="-285750">
              <a:buFont typeface="Arial" pitchFamily="34" charset="0"/>
              <a:buChar char="•"/>
            </a:pPr>
            <a:r>
              <a:rPr lang="en-US" sz="2400" b="1" dirty="0" smtClean="0">
                <a:solidFill>
                  <a:schemeClr val="tx2">
                    <a:lumMod val="75000"/>
                  </a:schemeClr>
                </a:solidFill>
              </a:rPr>
              <a:t>Malaria</a:t>
            </a:r>
            <a:endParaRPr lang="en-US" sz="2400" b="1" dirty="0">
              <a:solidFill>
                <a:schemeClr val="tx2">
                  <a:lumMod val="75000"/>
                </a:schemeClr>
              </a:solidFill>
            </a:endParaRPr>
          </a:p>
        </p:txBody>
      </p:sp>
      <p:pic>
        <p:nvPicPr>
          <p:cNvPr id="14" name="Picture 13"/>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96797" y="3299004"/>
            <a:ext cx="2632803" cy="2720410"/>
          </a:xfrm>
          <a:prstGeom prst="rect">
            <a:avLst/>
          </a:prstGeom>
          <a:noFill/>
          <a:ln>
            <a:noFill/>
          </a:ln>
        </p:spPr>
      </p:pic>
      <p:sp>
        <p:nvSpPr>
          <p:cNvPr id="15" name="Rectangle 14"/>
          <p:cNvSpPr/>
          <p:nvPr/>
        </p:nvSpPr>
        <p:spPr>
          <a:xfrm>
            <a:off x="5157788" y="5834748"/>
            <a:ext cx="3924570" cy="338554"/>
          </a:xfrm>
          <a:prstGeom prst="rect">
            <a:avLst/>
          </a:prstGeom>
        </p:spPr>
        <p:txBody>
          <a:bodyPr wrap="square">
            <a:spAutoFit/>
          </a:bodyPr>
          <a:lstStyle/>
          <a:p>
            <a:pPr algn="ctr"/>
            <a:r>
              <a:rPr lang="en-US" sz="1600" b="1" dirty="0">
                <a:solidFill>
                  <a:schemeClr val="tx2">
                    <a:lumMod val="75000"/>
                  </a:schemeClr>
                </a:solidFill>
              </a:rPr>
              <a:t>Leukocytes and MR1 in </a:t>
            </a:r>
            <a:r>
              <a:rPr lang="en-US" sz="1600" b="1" dirty="0" smtClean="0">
                <a:solidFill>
                  <a:schemeClr val="tx2">
                    <a:lumMod val="75000"/>
                  </a:schemeClr>
                </a:solidFill>
              </a:rPr>
              <a:t>PBS (10</a:t>
            </a:r>
            <a:r>
              <a:rPr lang="en-US" sz="1600" b="1" baseline="30000" dirty="0" smtClean="0">
                <a:solidFill>
                  <a:schemeClr val="tx2">
                    <a:lumMod val="75000"/>
                  </a:schemeClr>
                </a:solidFill>
              </a:rPr>
              <a:t>6</a:t>
            </a:r>
            <a:r>
              <a:rPr lang="en-US" sz="1600" b="1" dirty="0" smtClean="0">
                <a:solidFill>
                  <a:schemeClr val="tx2">
                    <a:lumMod val="75000"/>
                  </a:schemeClr>
                </a:solidFill>
              </a:rPr>
              <a:t>/mL</a:t>
            </a:r>
            <a:r>
              <a:rPr lang="en-US" sz="1600" b="1" dirty="0">
                <a:solidFill>
                  <a:schemeClr val="tx2">
                    <a:lumMod val="75000"/>
                  </a:schemeClr>
                </a:solidFill>
              </a:rPr>
              <a:t>)</a:t>
            </a:r>
          </a:p>
        </p:txBody>
      </p:sp>
      <p:sp>
        <p:nvSpPr>
          <p:cNvPr id="16" name="Rectangle 15"/>
          <p:cNvSpPr/>
          <p:nvPr/>
        </p:nvSpPr>
        <p:spPr>
          <a:xfrm>
            <a:off x="1092331" y="4891773"/>
            <a:ext cx="4572000" cy="646331"/>
          </a:xfrm>
          <a:prstGeom prst="rect">
            <a:avLst/>
          </a:prstGeom>
        </p:spPr>
        <p:txBody>
          <a:bodyPr>
            <a:spAutoFit/>
          </a:bodyPr>
          <a:lstStyle/>
          <a:p>
            <a:pPr marL="285750" indent="-285750">
              <a:buFont typeface="Arial" pitchFamily="34" charset="0"/>
              <a:buChar char="•"/>
            </a:pPr>
            <a:r>
              <a:rPr lang="en-US" b="1" dirty="0">
                <a:solidFill>
                  <a:srgbClr val="C00000"/>
                </a:solidFill>
              </a:rPr>
              <a:t>Flow </a:t>
            </a:r>
            <a:r>
              <a:rPr lang="en-US" b="1" dirty="0" err="1">
                <a:solidFill>
                  <a:srgbClr val="C00000"/>
                </a:solidFill>
              </a:rPr>
              <a:t>cytometry</a:t>
            </a:r>
            <a:r>
              <a:rPr lang="en-US" b="1" dirty="0">
                <a:solidFill>
                  <a:srgbClr val="C00000"/>
                </a:solidFill>
              </a:rPr>
              <a:t> - 2 cells/mL</a:t>
            </a:r>
          </a:p>
          <a:p>
            <a:pPr marL="285750" indent="-285750">
              <a:buFont typeface="Arial" pitchFamily="34" charset="0"/>
              <a:buChar char="•"/>
            </a:pPr>
            <a:r>
              <a:rPr lang="en-US" b="1" dirty="0">
                <a:solidFill>
                  <a:srgbClr val="C00000"/>
                </a:solidFill>
              </a:rPr>
              <a:t>Screening &gt;100 cells/ml</a:t>
            </a:r>
          </a:p>
        </p:txBody>
      </p:sp>
    </p:spTree>
    <p:extLst>
      <p:ext uri="{BB962C8B-B14F-4D97-AF65-F5344CB8AC3E}">
        <p14:creationId xmlns:p14="http://schemas.microsoft.com/office/powerpoint/2010/main" xmlns="" val="3167484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5196"/>
            <a:ext cx="7772400" cy="1470025"/>
          </a:xfrm>
        </p:spPr>
        <p:txBody>
          <a:bodyPr>
            <a:normAutofit/>
          </a:bodyPr>
          <a:lstStyle/>
          <a:p>
            <a:r>
              <a:rPr lang="en-US" sz="4000" b="1" dirty="0" smtClean="0">
                <a:solidFill>
                  <a:srgbClr val="C00000"/>
                </a:solidFill>
                <a:effectLst/>
              </a:rPr>
              <a:t>Mid-IR Imaging</a:t>
            </a:r>
            <a:endParaRPr lang="en-US" sz="4000" b="1" dirty="0">
              <a:solidFill>
                <a:srgbClr val="C00000"/>
              </a:solidFill>
              <a:effectLst/>
            </a:endParaRPr>
          </a:p>
        </p:txBody>
      </p:sp>
      <p:sp>
        <p:nvSpPr>
          <p:cNvPr id="10"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11" name="Picture 4" descr="PTAC_logo"/>
          <p:cNvPicPr>
            <a:picLocks noChangeAspect="1" noChangeArrowheads="1"/>
          </p:cNvPicPr>
          <p:nvPr/>
        </p:nvPicPr>
        <p:blipFill>
          <a:blip r:embed="rId3" cstate="print"/>
          <a:srcRect/>
          <a:stretch>
            <a:fillRect/>
          </a:stretch>
        </p:blipFill>
        <p:spPr bwMode="auto">
          <a:xfrm>
            <a:off x="7688290" y="6547262"/>
            <a:ext cx="1453324" cy="256350"/>
          </a:xfrm>
          <a:prstGeom prst="rect">
            <a:avLst/>
          </a:prstGeom>
          <a:noFill/>
          <a:ln w="9525">
            <a:noFill/>
            <a:miter lim="800000"/>
            <a:headEnd/>
            <a:tailEnd/>
          </a:ln>
        </p:spPr>
      </p:pic>
      <p:sp>
        <p:nvSpPr>
          <p:cNvPr id="13" name="Rectangle 12"/>
          <p:cNvSpPr/>
          <p:nvPr/>
        </p:nvSpPr>
        <p:spPr>
          <a:xfrm>
            <a:off x="976183" y="1302055"/>
            <a:ext cx="3152905" cy="3046988"/>
          </a:xfrm>
          <a:prstGeom prst="rect">
            <a:avLst/>
          </a:prstGeom>
        </p:spPr>
        <p:txBody>
          <a:bodyPr wrap="square">
            <a:spAutoFit/>
          </a:bodyPr>
          <a:lstStyle/>
          <a:p>
            <a:pPr marL="285750" indent="-285750">
              <a:buFont typeface="Arial" pitchFamily="34" charset="0"/>
              <a:buChar char="•"/>
            </a:pPr>
            <a:r>
              <a:rPr lang="en-US" sz="2400" b="1" dirty="0" smtClean="0">
                <a:solidFill>
                  <a:schemeClr val="tx2">
                    <a:lumMod val="75000"/>
                  </a:schemeClr>
                </a:solidFill>
              </a:rPr>
              <a:t>Chemical imaging – digital </a:t>
            </a:r>
            <a:r>
              <a:rPr lang="en-US" sz="2400" b="1" dirty="0">
                <a:solidFill>
                  <a:schemeClr val="tx2">
                    <a:lumMod val="75000"/>
                  </a:schemeClr>
                </a:solidFill>
              </a:rPr>
              <a:t>histopathology</a:t>
            </a:r>
            <a:endParaRPr lang="en-US" sz="2400" b="1" dirty="0" smtClean="0">
              <a:solidFill>
                <a:schemeClr val="tx2">
                  <a:lumMod val="75000"/>
                </a:schemeClr>
              </a:solidFill>
            </a:endParaRPr>
          </a:p>
          <a:p>
            <a:pPr marL="285750" indent="-285750">
              <a:buFont typeface="Arial" pitchFamily="34" charset="0"/>
              <a:buChar char="•"/>
            </a:pPr>
            <a:r>
              <a:rPr lang="en-US" sz="2400" b="1" dirty="0" smtClean="0">
                <a:solidFill>
                  <a:schemeClr val="tx2">
                    <a:lumMod val="75000"/>
                  </a:schemeClr>
                </a:solidFill>
              </a:rPr>
              <a:t>Over </a:t>
            </a:r>
            <a:r>
              <a:rPr lang="en-US" sz="2400" b="1" dirty="0">
                <a:solidFill>
                  <a:schemeClr val="tx2">
                    <a:lumMod val="75000"/>
                  </a:schemeClr>
                </a:solidFill>
              </a:rPr>
              <a:t>90% of cancers start in epithelial </a:t>
            </a:r>
            <a:r>
              <a:rPr lang="en-US" sz="2400" b="1" dirty="0" smtClean="0">
                <a:solidFill>
                  <a:schemeClr val="tx2">
                    <a:lumMod val="75000"/>
                  </a:schemeClr>
                </a:solidFill>
              </a:rPr>
              <a:t>tissues</a:t>
            </a:r>
          </a:p>
          <a:p>
            <a:pPr marL="285750" indent="-285750">
              <a:buFont typeface="Arial" pitchFamily="34" charset="0"/>
              <a:buChar char="•"/>
            </a:pPr>
            <a:r>
              <a:rPr lang="en-US" sz="2400" b="1" dirty="0" smtClean="0">
                <a:solidFill>
                  <a:schemeClr val="tx2">
                    <a:lumMod val="75000"/>
                  </a:schemeClr>
                </a:solidFill>
              </a:rPr>
              <a:t>Cell dynamics – live cells</a:t>
            </a:r>
            <a:endParaRPr lang="en-US" sz="2400" b="1" dirty="0">
              <a:solidFill>
                <a:schemeClr val="tx2">
                  <a:lumMod val="75000"/>
                </a:schemeClr>
              </a:solidFill>
            </a:endParaRPr>
          </a:p>
        </p:txBody>
      </p:sp>
      <p:pic>
        <p:nvPicPr>
          <p:cNvPr id="23553"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25776" y="1380176"/>
            <a:ext cx="4132424" cy="4617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p:cNvSpPr txBox="1"/>
          <p:nvPr/>
        </p:nvSpPr>
        <p:spPr>
          <a:xfrm>
            <a:off x="3719339" y="5969655"/>
            <a:ext cx="4738861" cy="523220"/>
          </a:xfrm>
          <a:prstGeom prst="rect">
            <a:avLst/>
          </a:prstGeom>
          <a:noFill/>
        </p:spPr>
        <p:txBody>
          <a:bodyPr wrap="none" rtlCol="0">
            <a:spAutoFit/>
          </a:bodyPr>
          <a:lstStyle/>
          <a:p>
            <a:r>
              <a:rPr lang="en-US" sz="1400" i="1" dirty="0">
                <a:solidFill>
                  <a:schemeClr val="tx2">
                    <a:lumMod val="75000"/>
                  </a:schemeClr>
                </a:solidFill>
              </a:rPr>
              <a:t>B. </a:t>
            </a:r>
            <a:r>
              <a:rPr lang="en-US" sz="1400" i="1" dirty="0" err="1">
                <a:solidFill>
                  <a:schemeClr val="tx2">
                    <a:lumMod val="75000"/>
                  </a:schemeClr>
                </a:solidFill>
              </a:rPr>
              <a:t>Guo</a:t>
            </a:r>
            <a:r>
              <a:rPr lang="en-US" sz="1400" i="1" dirty="0">
                <a:solidFill>
                  <a:schemeClr val="tx2">
                    <a:lumMod val="75000"/>
                  </a:schemeClr>
                </a:solidFill>
              </a:rPr>
              <a:t>, Y. Wang, C. </a:t>
            </a:r>
            <a:r>
              <a:rPr lang="en-US" sz="1400" i="1" dirty="0" err="1">
                <a:solidFill>
                  <a:schemeClr val="tx2">
                    <a:lumMod val="75000"/>
                  </a:schemeClr>
                </a:solidFill>
              </a:rPr>
              <a:t>Peng</a:t>
            </a:r>
            <a:r>
              <a:rPr lang="en-US" sz="1400" i="1" dirty="0">
                <a:solidFill>
                  <a:schemeClr val="tx2">
                    <a:lumMod val="75000"/>
                  </a:schemeClr>
                </a:solidFill>
              </a:rPr>
              <a:t>, H. Zhang, G. </a:t>
            </a:r>
            <a:r>
              <a:rPr lang="en-US" sz="1400" i="1" dirty="0" err="1">
                <a:solidFill>
                  <a:schemeClr val="tx2">
                    <a:lumMod val="75000"/>
                  </a:schemeClr>
                </a:solidFill>
              </a:rPr>
              <a:t>Luo</a:t>
            </a:r>
            <a:r>
              <a:rPr lang="en-US" sz="1400" i="1" dirty="0">
                <a:solidFill>
                  <a:schemeClr val="tx2">
                    <a:lumMod val="75000"/>
                  </a:schemeClr>
                </a:solidFill>
              </a:rPr>
              <a:t>, H. Le, C. Gmachl, D.</a:t>
            </a:r>
          </a:p>
          <a:p>
            <a:r>
              <a:rPr lang="en-US" sz="1400" i="1" dirty="0" err="1">
                <a:solidFill>
                  <a:schemeClr val="tx2">
                    <a:lumMod val="75000"/>
                  </a:schemeClr>
                </a:solidFill>
              </a:rPr>
              <a:t>Sivco</a:t>
            </a:r>
            <a:r>
              <a:rPr lang="en-US" sz="1400" i="1" dirty="0">
                <a:solidFill>
                  <a:schemeClr val="tx2">
                    <a:lumMod val="75000"/>
                  </a:schemeClr>
                </a:solidFill>
              </a:rPr>
              <a:t>, M. Peabody and A. Cho, Optics Express, 2004, 12, 208</a:t>
            </a:r>
          </a:p>
        </p:txBody>
      </p:sp>
    </p:spTree>
    <p:extLst>
      <p:ext uri="{BB962C8B-B14F-4D97-AF65-F5344CB8AC3E}">
        <p14:creationId xmlns:p14="http://schemas.microsoft.com/office/powerpoint/2010/main" xmlns="" val="3135698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11" name="Picture 4" descr="PTAC_logo"/>
          <p:cNvPicPr>
            <a:picLocks noChangeAspect="1" noChangeArrowheads="1"/>
          </p:cNvPicPr>
          <p:nvPr/>
        </p:nvPicPr>
        <p:blipFill>
          <a:blip r:embed="rId3" cstate="print"/>
          <a:srcRect/>
          <a:stretch>
            <a:fillRect/>
          </a:stretch>
        </p:blipFill>
        <p:spPr bwMode="auto">
          <a:xfrm>
            <a:off x="7688290" y="6547262"/>
            <a:ext cx="1453324" cy="256350"/>
          </a:xfrm>
          <a:prstGeom prst="rect">
            <a:avLst/>
          </a:prstGeom>
          <a:noFill/>
          <a:ln w="9525">
            <a:noFill/>
            <a:miter lim="800000"/>
            <a:headEnd/>
            <a:tailEnd/>
          </a:ln>
        </p:spPr>
      </p:pic>
      <p:sp>
        <p:nvSpPr>
          <p:cNvPr id="13" name="Rectangle 12"/>
          <p:cNvSpPr/>
          <p:nvPr/>
        </p:nvSpPr>
        <p:spPr>
          <a:xfrm>
            <a:off x="685800" y="4371974"/>
            <a:ext cx="5340350" cy="1200329"/>
          </a:xfrm>
          <a:prstGeom prst="rect">
            <a:avLst/>
          </a:prstGeom>
        </p:spPr>
        <p:txBody>
          <a:bodyPr wrap="square">
            <a:spAutoFit/>
          </a:bodyPr>
          <a:lstStyle/>
          <a:p>
            <a:r>
              <a:rPr lang="en-US" sz="2400" b="1" dirty="0" smtClean="0">
                <a:solidFill>
                  <a:schemeClr val="tx2">
                    <a:lumMod val="75000"/>
                  </a:schemeClr>
                </a:solidFill>
              </a:rPr>
              <a:t>Spectral range 900-1800cm</a:t>
            </a:r>
            <a:r>
              <a:rPr lang="en-US" sz="2400" b="1" baseline="30000" dirty="0" smtClean="0">
                <a:solidFill>
                  <a:schemeClr val="tx2">
                    <a:lumMod val="75000"/>
                  </a:schemeClr>
                </a:solidFill>
              </a:rPr>
              <a:t>-1</a:t>
            </a:r>
            <a:endParaRPr lang="en-US" sz="2400" b="1" dirty="0" smtClean="0">
              <a:solidFill>
                <a:schemeClr val="tx2">
                  <a:lumMod val="75000"/>
                </a:schemeClr>
              </a:solidFill>
            </a:endParaRPr>
          </a:p>
          <a:p>
            <a:r>
              <a:rPr lang="en-US" sz="2400" b="1" dirty="0" smtClean="0">
                <a:solidFill>
                  <a:schemeClr val="tx2">
                    <a:lumMod val="75000"/>
                  </a:schemeClr>
                </a:solidFill>
              </a:rPr>
              <a:t>Power &gt;10mW</a:t>
            </a:r>
          </a:p>
          <a:p>
            <a:r>
              <a:rPr lang="en-US" sz="2400" b="1" dirty="0" smtClean="0">
                <a:solidFill>
                  <a:schemeClr val="tx2">
                    <a:lumMod val="75000"/>
                  </a:schemeClr>
                </a:solidFill>
              </a:rPr>
              <a:t>Diffraction limited spatial resolution</a:t>
            </a:r>
            <a:endParaRPr lang="en-US" dirty="0"/>
          </a:p>
        </p:txBody>
      </p:sp>
      <p:sp>
        <p:nvSpPr>
          <p:cNvPr id="7" name="Title 3"/>
          <p:cNvSpPr txBox="1">
            <a:spLocks/>
          </p:cNvSpPr>
          <p:nvPr/>
        </p:nvSpPr>
        <p:spPr>
          <a:xfrm>
            <a:off x="685800" y="15519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smtClean="0">
                <a:solidFill>
                  <a:srgbClr val="C00000"/>
                </a:solidFill>
                <a:effectLst/>
              </a:rPr>
              <a:t>Mid-IR Imaging</a:t>
            </a:r>
            <a:endParaRPr lang="en-US" sz="4000" b="1" dirty="0">
              <a:solidFill>
                <a:srgbClr val="C00000"/>
              </a:solidFill>
              <a:effectLst/>
            </a:endParaRPr>
          </a:p>
        </p:txBody>
      </p:sp>
      <p:pic>
        <p:nvPicPr>
          <p:cNvPr id="14337"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05575" y="1571714"/>
            <a:ext cx="1607325" cy="4229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6697274" y="5863947"/>
            <a:ext cx="1223925" cy="307777"/>
          </a:xfrm>
          <a:prstGeom prst="rect">
            <a:avLst/>
          </a:prstGeom>
          <a:noFill/>
        </p:spPr>
        <p:txBody>
          <a:bodyPr wrap="none" rtlCol="0">
            <a:spAutoFit/>
          </a:bodyPr>
          <a:lstStyle/>
          <a:p>
            <a:r>
              <a:rPr lang="en-US" sz="1400" i="1" dirty="0" err="1" smtClean="0">
                <a:solidFill>
                  <a:schemeClr val="tx2">
                    <a:lumMod val="75000"/>
                  </a:schemeClr>
                </a:solidFill>
              </a:rPr>
              <a:t>P.Bassan</a:t>
            </a:r>
            <a:r>
              <a:rPr lang="en-US" sz="1400" i="1" dirty="0" smtClean="0">
                <a:solidFill>
                  <a:schemeClr val="tx2">
                    <a:lumMod val="75000"/>
                  </a:schemeClr>
                </a:solidFill>
              </a:rPr>
              <a:t> 2014</a:t>
            </a:r>
            <a:endParaRPr lang="en-US" sz="1400" i="1" dirty="0">
              <a:solidFill>
                <a:schemeClr val="tx2">
                  <a:lumMod val="75000"/>
                </a:schemeClr>
              </a:solidFill>
            </a:endParaRPr>
          </a:p>
        </p:txBody>
      </p:sp>
      <p:sp>
        <p:nvSpPr>
          <p:cNvPr id="5" name="AutoShape 3" descr="data:image/jpeg;base64,/9j/4AAQSkZJRgABAQAAAQABAAD/2wCEAAkGBw8PEhIPEA8PDg8QFBANDxAUFRAQDw8PFBQWFhQUFBQYHCggGBolHBQUITEhJSkrLi4uFx8zODMsNygtLisBCgoKDg0OFA8QFCwfFBwsLCssLCwsLCwsKywrKywsKywsKywsLCwsLCwsKzQsLCwrLCwsLCssLCwrLCw4LCwsK//AABEIAQwAvAMBIgACEQEDEQH/xAAcAAACAgMBAQAAAAAAAAAAAAAABQMEAgYHAQj/xABIEAABAwIDAwYKBwQJBQAAAAABAAIDBBEFEiEGMUEHEyJRYXEyM1KBgpGhsbLBFCM0YnJzkkKD0eEVJCVDRGOTwvAWNaLD8f/EABYBAQEBAAAAAAAAAAAAAAAAAAABAv/EABsRAQEBAQEBAQEAAAAAAAAAAAABETESIQJB/9oADAMBAAIRAxEAPwDuKEIQCELF77C//CgyQue4xygzwyvibSxjI4su57nE242DRZK5eUqs4RU7fNIf9y14rPuOrIXHpOUXETuMDf3ZPvcqcu3mKHdUBv4Y4vm0p5p6jtqFweXbHFDvrZR3Nhb7mBVJdpMQdvrarzSPb7ink9PoNC+cm4hXTODGVFVI88OdlsO1xvoFt2A4E+EZ5amplldqSZZg1vY0ZtFMXXX0LRYKipZ4FTMOxxEvxglMIcaq2+FzMo7Q6N3rBI9iYa2pCSQ7Qj+8hkZ2tIkb7LH2JhTYnBJoyVpPknou/S6xUxdW0IQgEIQgEIQgEIQgEIQgFDPw8/yUyjm4edBou3WzDpv6zC277fWNG93aO1cykux5bIyQNAf4Ng7OAco13C+/fovoSyVYngVNPrJE1x69x9YW/XzGfOXXB2PNhmtm423X7FNRuY57Q+4YSA62ht/yy6bWbDUW8NeOwONkul2UpY90d/xElJ+jHNsQY6ePmiyLneca4TQskiEUbb5mgvOeQnTeLC29NKPCHvsDdjes+GVtzqFjNGsa3uC8jj1S/rSR7g2GxwizWgdZ4k9ZKdRtVamar0bVnVxmxqma1eMapmtTTHgavXRB28A94upA1ZBqumMYXSR+LkeweTfMz9Lt3msmNLjB3TNAPltvl87TqPaqVlE8IjZ2OBAIIIOoI1BWS1aCofEbsNutp1ae8fMJxQ4sySzXfVv3WPguP3T8t6mLpihCFFCEIQCEIQCjl4KRYS8EGCwepFg5UUKoJNWNTuqCTVgQI6lqrNGquVIVZo1UF2mCvMCqUwV+NqDNjVM0LFgUoCD0BZAL1oWYCDCyjeFPZRvCorPCrytVtwUEgVlSxnR4xLDo68sfUT02j7rvkfYtioa+KcXjde29p0c3vC0+ZqpmR0bg9ji1w3EaFXNZ3HRkKphVXz8TJdxcNRwDhofaFbWGwhCEAsJOCzWEnBBisXLNYlBSqQk9YE5qUoqwgSVIVZo1VqpCrN3oq/ShMI2qlShMYwgka1ZgL1oXp0QEYUgCjp3AqeyDGyjeFNZRuQQOCgeFZcFDIFUUZgqFQ1MpQqM4WoxWybHO+oI6pHgeoH5p6kex4+pd+Y74Wp4s3rU4EIQooWEizWD0Hi8K9QUFKpSirTmpSerVCWpVRu9XKlVGDVRTOjCZxhLqMbk0jCCKulyMLiS1o1cRvDRvsqM1dOM7W08kzWwOmY8XvJKDpENLXtbinIbfQi4UjQg0duPV8Jfmw2qawRscDaIkSXOc5s5aRbLYAXFjdMp8arTCXspWU7w1xDp3XaSBoQIg63cSFsz2BwsRcHgsmNAFgLAaAcLIfFHBKl81NTzSC0ksMUrxYtAe5gJsDu1O5WXBTWUbgghcFBIFYcFC8IinKFRnCYShUZwtRmth2SH1J/Md7mp2k2yg+pP43e4JyperOBCEKKFi9ZLF6DxeL1CCnUpRVhOKlKasIElSFWYNVbqAoGDVFMKQbk1jCWUg3JrGEErQvTosXvy9Q7TuCXYrjMcMcrjfNDF9IeAD4FyAQeOrTogatN1ktKg2/gyxhsUsj3uhYbCzGc44NJcTuDb37VukbrgH+eo0KD1RuClUbkELgoXhWHKF4RFSUKhOExlCoThajNbBst4k/jd8k4SjZfxPpu+SbqXqzgQhCihYvWSwedyAQheoKlQlNWm9QlVU1AlqFXZvV6eIqKOnKKtUg3JrGFTpYCmMbEAW3WJpmG92NNxlJIBJHUTxCnDF6GIF1bgtNOAJIWOyljwbAEFjg5uvEXA0OivMYAABuCkyoyoMVg5S5VG9BC4KF6sOUL1UVJVQqEwlVCoWozWwbMeJ9N3yTZKdmfE+m75Jss3qzgQhCiheEL1CDmW3OLYnTVhFLVOjhMcbubLYXsDukHWztJG4cUnZtpjLd8sLu+Jnysm/KJ9qH5bfY5y1EkrefGd+nkO2mLyHKDSA2vd0TnD1B4W8YFBiDg19VJRyscGOIiilicMwB3uc7ddcn5wjUEg+pbvsTiU7o5C6WR+Tmw0Oe6wGdjbdmhWLGoZbR4hPBz3NxRXjhlqm5ruBZG5oINranMkOxe1dVWzRxSQwDnYpKhhaHNsGSFhDrk63Cf7WVDW1lFTujztrOepn9NwaYiWuc1wtqDYepaztRWUuE1LYoWQUknNSfR3hzxlAGfmtTo17n+tvasVuN3xikxHT6LLRwi7WkyRyTG5IGgBHWuU7TcoWN0L3Rulo3lrsl205A3A8XfeW64ZttFJXPZJWUwpBSwTxyOfZjpXEXGUvsHC1+sXXFOULHxW1ZbEITHG57I3xgs57M7wnXJudwB6lZ8SmsvK/jZ3TwN7oIvndeDlC2kk1bVkdjYKUf+tc/ucwHG9j610nDoMoA04LTKnJtntId9bOO5kLfcxU59q8fPhV1X5nW9wW0sHasJGjVUaLLtJizXB5razM0hwvLJa46xexX0vsrihrKOmqnaOmiY944Z7dL23XBMXphY6LtPJk22F0Y+44ep7kGyOUL1O5QvQVZVQqFflVGdajNP8AZrxPpOTVK9nPEj8T/emizerOBCEKKEIQg5nyhD+sA/5Y+N61N7exbbyhuDZw5xAaI7kncBzj1oNTjcDdzi7uBPtK3/Gf6nlPqTjY/Fyyf6KGAtmZnLr2LcsjDutqtMnx4HwYzbtIHuCwoMffDMyZjG84wWyknVhIJBFtxIGqzWnZNtT/AGng97X52b3Bc15e7f0lB15G2HXqP5KxjPKSayqpqoUJj/o3nKiRnO3EoOVoaDkFjfXcVpe2u18mLVkdW6m5hsZYGsDjIQ0EXu8gDh1KKX1BP0SBo0cJqg2Om5oSF5uVulLUwzNqnOphK2OOoqIXOLxkeSwXGUi41+e4FaU1VGUA6bfxN966hBoPMuXwHptP3m+9dAbikTRdxyjtt/FA7Y5YyHelMOP0ztGyXPVqCrArGu3H/wCIIsQboV2Pk6FsMpPwO+Ny41WyAjeu0cn/AP22j/LPxOQPXKF6mcoXoK0qoTq9KqNQtRmth2d8Q3vf8RTNLdnvEN73/EUyWb1ZwIQhRQlWL7QU9L0ZHEvOoY0Xd/AJqqlVQQzC0kbX9419asK5btzO2vuW5og6Pm+BIs4uuuf0+CujeOcHPR8bAg27v5rvtRsjSP3B7O5x+aoO2KhHgyvHeGlXWZK5dilHhBjZzMUrJbjnAefAtx33CrnCsLDc3OTMeBwc6/qy3XWP+mWt/bae9oXhwCHi2M+gFlp86SVc8bpBE2RzZAWOu2Z123B6+wKjBRzvdcsl7SQ4C3ZmX0q7AqbyIv0hYf0HTeRF+kIOQ0NHRMiIdJK6SRhjkBLjcOtmGjexKajAaWw5mKRzuNzIfeu8x4DB5MY9EK1HgUX3R3NaEHz/AE2yr36NpwCdziN3am1Jyd5/Gvkv93L8wV3JmCwjfc+z3K9T0MLPBYL9e8oOMUnJLn1a6Rva5sf8AlO1+zL8IdC18glbO17mkDKWlhaHAj02r6HkcGi/ALi3L5UgvoLEFpZVPBGoIJhsQg0WSrBC7xyfn+zaP8oH2lfNBqO1fSvJ0f7LofyGKh+5RPUrlC9BWlVCoV+VUKhWM1smz/iGd7/iKYpds/4hne/4imKlagQhUcaxOOkglqZA4shY6VwaMzi1oubBQXlgP4r59x/lvr5iW0cUVJGbgPcOdnPUfJb6j3rsewdbJUYdRzSvMsskLHSvNruk/avbjdUbAopCs7qGVygqVD0rqZ7K5VPSOskKojmqz1qJtYetL6iUqGOfVQbLTVBTSCVazSTpzTzops16mY9LWzrPn0Rbr5Bzbr7ra8OK4zypYpTQ1FG6alZVx80+RkTjYQxuygNAByu1F9erRb7je11JCHMLzO/cY47OsfvOvZvv7Fw/b+unxCr50RlznNbHFEwOeWsbuFhvNyTftQIMdr4Jp3SwQ/R4iG2iFrNIGtgNF9MbAwmPDqNjt7YIgf0hcP2b5KsSqnsdNF9GgLgZM5tIWcQ1o4ntX0XTwiNjWNFg0BoHUEHrlC9SuUL1RWlVCoKvSlL6gqxmtn2e+zs73/G5Mkt2e+zs9P4imSzWoFhIwO0IBBBBB3EFZrwoNExrkmwmpc6RsTqWRxuTE4tYT182bt9QCYYZszNRsDIKjRosNMt+8ag+pbWvCrphHzteze2KTzEH2H5KCoxaob4VGXdrZB7iE/eqk6DV6nHXcaOqHcGO/wByT1WNg/4erH7on3FbZVBKKloQapUYsD/cVf8AovVUYoeFNVn904e9bDMoQoKEGMyDdRVZ72xt97kxhxmrPgUDvTlYPYAVapwOpNaZFJ+dxeTwIoIe05nke23sUUuy2I1OlRWEtO9g6LO7KzKD57rcISrLCiNSouT6mbbnHvkHkjoN9i2TDcHpqYWhhYztA1Ped6uhF0HpKxcUXWLigxcVBIVK4qCQqivKUuqSr0xS+pKsSts2e+zx+l8RTJLdnfs8fpfEUyWVC8K9XhQCxKyKxKDB6qTq09VZ0CypSeqTeqSeqVCyZQhSzFQBQXqcppTpTTppTlAzhKtNKqQqyxBMELwFeEor0lYkoJWJKIwcVBIVK4qCQqivMUtqSr0xS6pcrErc9nD/AFePud8RTJLNm/s0Xc74imazVC8K9XhQeFeFerwoI3KpUK29VKhArqknqk4qknqlQrmUAU86gCgt06aU5SqApnTlA0hKtMKpwFWmFBMCvCV4CglAErBxXpKwcUGDyq8hUzyq0hVFeYpTiNQyNrnvc1jGi7nOIDWjtJRieMBsgpoI31dY7waaKxc0H9qV26Jna72ppgmwud7arFHNqZmnPFStv9Dpjw6J8a8eU7zAK7iY2DY6obLRwSNvke0vaSC0lpcbGx11CcoQsqF4V6sXIKhxGIPMbnZHBwYM3RDzlLuieOgPqVpKcSwGOZ/OkvD9bdJ2W5GU9G9tRpwSebC6qIZY+lHHns2OV7JZS7pDPq21nWJ6eo77IuNqeqlQtfbVYlcBxEYzRAENE12yVTmOz6CxEZadDwuU/qEQsqknqk3qUlrpA3ebKhbOq6zqqmNti57G5jZuZzW5j1C+9R3UFuApnTlKoCmdOUDSEq0wqlCVaYUE4KCViCvCUHpKjcV6SkOM7RNikFLTxura546FNH+x1OmfuiZ2nXsQMq6rjhY6WV7Yo2C7nuIa1o7SkNEK7F/suegw82vXPbaoqG8RTRO1YLf3jvME1wfYh8r2VWLSNqp2nPFStv8AQaY9jD4xw8py3gBAq2f2epcPj5unjy5ulJI7pzTO8qSQ6uPemqEIBCEIBV56pjZI4nOAfKHmMH9osykgdZsb+YqwlW0mBR10Qje58T2OEsE8ZyywSjc9h4HUjtBKBmoZKdpOa1ndYJBWntxrFMP6FdTfToG+DWU9g8j/ADI+B7dB3pvhu19BUDoVDWO8mQGJ3/lofMSriaYS0nU89t7OvuVJ9La+Y33WLS5nXfRp7k1LgRcEOB3Eag+dU6hTGtrXa6WziyMzSOHhWcMjPxOdfXsFz2LVceweatjOaeWm4xsysLgeBkIt6ha3sW71RSiqKYT92XZ1rlFh7ImBpYC/KGOc53OucB94gadlgOxRso8ni3ujb5HhxgdQB8HzG3YmM5Va6JqzSgjeS49eg9yaU5SqAplTlA0hKtsKowFQV+P0dMCZ6mGK28FwLv0jVA5BVbEK+KnY6WaRkMTdXPeQ1o/n2LV4NsZq7o4TQz1pPR+kSg09GzgSXO1dbqGqd4NsEXyNq8WmGIVDbOjgtahpj9yI+E77zkC2lfiGL/ZA/DcPOhrZG2qqhvEU8Th0GkftnzLddnNnKTDozFTRZMxL5JCS+aZ51LpHnVxTUBeoBCEIBCEIBCEIBCEIBLK7Z+knJMkDC473DoOPpNsUzQg0mr5Oobl1NV1dE46/Vv0v2gWv5ylk+x+0EfiMcjlHBs8I9rhmPsXSUIOUSYTta3QnCajt+sbf2NUZwvaY+FR4ce6V4+a62hBx9+A7RH/B0H+u5Qu2a2j4UtAP3ziuzIQcXbsvtQdzMNi7S97v4q7T7B7RP8bilHT/AJUZkI9bGrraEHN4OSt0n2zFa2p8prSImHzap7g/J1hFKQ5lGyR41zykzOv19K4HmAW1oQeNaAAAAANABoAOxeoQgEIQgEIQgEIQgEIQ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data:image/jpeg;base64,/9j/4AAQSkZJRgABAQAAAQABAAD/2wCEAAkGBw8PEhIPEA8PDg8QFBANDxAUFRAQDw8PFBQWFhQUFBQYHCggGBolHBQUITEhJSkrLi4uFx8zODMsNygtLisBCgoKDg0OFA8QFCwfFBwsLCssLCwsLCwsKywrKywsKywsKywsLCwsLCwsKzQsLCwrLCwsLCssLCwrLCw4LCwsK//AABEIAQwAvAMBIgACEQEDEQH/xAAcAAACAgMBAQAAAAAAAAAAAAAABQMEAgYHAQj/xABIEAABAwIDAwYKBwQJBQAAAAABAAIDBBEFEiEGMUEHEyJRYXEyM1KBgpGhsbLBFCM0YnJzkkKD0eEVJCVDRGOTwvAWNaLD8f/EABYBAQEBAAAAAAAAAAAAAAAAAAABAv/EABsRAQEBAQEBAQEAAAAAAAAAAAABETESIQJB/9oADAMBAAIRAxEAPwDuKEIQCELF77C//CgyQue4xygzwyvibSxjI4su57nE242DRZK5eUqs4RU7fNIf9y14rPuOrIXHpOUXETuMDf3ZPvcqcu3mKHdUBv4Y4vm0p5p6jtqFweXbHFDvrZR3Nhb7mBVJdpMQdvrarzSPb7ink9PoNC+cm4hXTODGVFVI88OdlsO1xvoFt2A4E+EZ5amplldqSZZg1vY0ZtFMXXX0LRYKipZ4FTMOxxEvxglMIcaq2+FzMo7Q6N3rBI9iYa2pCSQ7Qj+8hkZ2tIkb7LH2JhTYnBJoyVpPknou/S6xUxdW0IQgEIQgEIQgEIQgEIQgFDPw8/yUyjm4edBou3WzDpv6zC277fWNG93aO1cykux5bIyQNAf4Ng7OAco13C+/fovoSyVYngVNPrJE1x69x9YW/XzGfOXXB2PNhmtm423X7FNRuY57Q+4YSA62ht/yy6bWbDUW8NeOwONkul2UpY90d/xElJ+jHNsQY6ePmiyLneca4TQskiEUbb5mgvOeQnTeLC29NKPCHvsDdjes+GVtzqFjNGsa3uC8jj1S/rSR7g2GxwizWgdZ4k9ZKdRtVamar0bVnVxmxqma1eMapmtTTHgavXRB28A94upA1ZBqumMYXSR+LkeweTfMz9Lt3msmNLjB3TNAPltvl87TqPaqVlE8IjZ2OBAIIIOoI1BWS1aCofEbsNutp1ae8fMJxQ4sySzXfVv3WPguP3T8t6mLpihCFFCEIQCEIQCjl4KRYS8EGCwepFg5UUKoJNWNTuqCTVgQI6lqrNGquVIVZo1UF2mCvMCqUwV+NqDNjVM0LFgUoCD0BZAL1oWYCDCyjeFPZRvCorPCrytVtwUEgVlSxnR4xLDo68sfUT02j7rvkfYtioa+KcXjde29p0c3vC0+ZqpmR0bg9ji1w3EaFXNZ3HRkKphVXz8TJdxcNRwDhofaFbWGwhCEAsJOCzWEnBBisXLNYlBSqQk9YE5qUoqwgSVIVZo1VqpCrN3oq/ShMI2qlShMYwgka1ZgL1oXp0QEYUgCjp3AqeyDGyjeFNZRuQQOCgeFZcFDIFUUZgqFQ1MpQqM4WoxWybHO+oI6pHgeoH5p6kex4+pd+Y74Wp4s3rU4EIQooWEizWD0Hi8K9QUFKpSirTmpSerVCWpVRu9XKlVGDVRTOjCZxhLqMbk0jCCKulyMLiS1o1cRvDRvsqM1dOM7W08kzWwOmY8XvJKDpENLXtbinIbfQi4UjQg0duPV8Jfmw2qawRscDaIkSXOc5s5aRbLYAXFjdMp8arTCXspWU7w1xDp3XaSBoQIg63cSFsz2BwsRcHgsmNAFgLAaAcLIfFHBKl81NTzSC0ksMUrxYtAe5gJsDu1O5WXBTWUbgghcFBIFYcFC8IinKFRnCYShUZwtRmth2SH1J/Md7mp2k2yg+pP43e4JyperOBCEKKFi9ZLF6DxeL1CCnUpRVhOKlKasIElSFWYNVbqAoGDVFMKQbk1jCWUg3JrGEErQvTosXvy9Q7TuCXYrjMcMcrjfNDF9IeAD4FyAQeOrTogatN1ktKg2/gyxhsUsj3uhYbCzGc44NJcTuDb37VukbrgH+eo0KD1RuClUbkELgoXhWHKF4RFSUKhOExlCoThajNbBst4k/jd8k4SjZfxPpu+SbqXqzgQhCihYvWSwedyAQheoKlQlNWm9QlVU1AlqFXZvV6eIqKOnKKtUg3JrGFTpYCmMbEAW3WJpmG92NNxlJIBJHUTxCnDF6GIF1bgtNOAJIWOyljwbAEFjg5uvEXA0OivMYAABuCkyoyoMVg5S5VG9BC4KF6sOUL1UVJVQqEwlVCoWozWwbMeJ9N3yTZKdmfE+m75Jss3qzgQhCiheEL1CDmW3OLYnTVhFLVOjhMcbubLYXsDukHWztJG4cUnZtpjLd8sLu+Jnysm/KJ9qH5bfY5y1EkrefGd+nkO2mLyHKDSA2vd0TnD1B4W8YFBiDg19VJRyscGOIiilicMwB3uc7ddcn5wjUEg+pbvsTiU7o5C6WR+Tmw0Oe6wGdjbdmhWLGoZbR4hPBz3NxRXjhlqm5ruBZG5oINranMkOxe1dVWzRxSQwDnYpKhhaHNsGSFhDrk63Cf7WVDW1lFTujztrOepn9NwaYiWuc1wtqDYepaztRWUuE1LYoWQUknNSfR3hzxlAGfmtTo17n+tvasVuN3xikxHT6LLRwi7WkyRyTG5IGgBHWuU7TcoWN0L3Rulo3lrsl205A3A8XfeW64ZttFJXPZJWUwpBSwTxyOfZjpXEXGUvsHC1+sXXFOULHxW1ZbEITHG57I3xgs57M7wnXJudwB6lZ8SmsvK/jZ3TwN7oIvndeDlC2kk1bVkdjYKUf+tc/ucwHG9j610nDoMoA04LTKnJtntId9bOO5kLfcxU59q8fPhV1X5nW9wW0sHasJGjVUaLLtJizXB5razM0hwvLJa46xexX0vsrihrKOmqnaOmiY944Z7dL23XBMXphY6LtPJk22F0Y+44ep7kGyOUL1O5QvQVZVQqFflVGdajNP8AZrxPpOTVK9nPEj8T/emizerOBCEKKEIQg5nyhD+sA/5Y+N61N7exbbyhuDZw5xAaI7kncBzj1oNTjcDdzi7uBPtK3/Gf6nlPqTjY/Fyyf6KGAtmZnLr2LcsjDutqtMnx4HwYzbtIHuCwoMffDMyZjG84wWyknVhIJBFtxIGqzWnZNtT/AGng97X52b3Bc15e7f0lB15G2HXqP5KxjPKSayqpqoUJj/o3nKiRnO3EoOVoaDkFjfXcVpe2u18mLVkdW6m5hsZYGsDjIQ0EXu8gDh1KKX1BP0SBo0cJqg2Om5oSF5uVulLUwzNqnOphK2OOoqIXOLxkeSwXGUi41+e4FaU1VGUA6bfxN966hBoPMuXwHptP3m+9dAbikTRdxyjtt/FA7Y5YyHelMOP0ztGyXPVqCrArGu3H/wCIIsQboV2Pk6FsMpPwO+Ny41WyAjeu0cn/AP22j/LPxOQPXKF6mcoXoK0qoTq9KqNQtRmth2d8Q3vf8RTNLdnvEN73/EUyWb1ZwIQhRQlWL7QU9L0ZHEvOoY0Xd/AJqqlVQQzC0kbX9419asK5btzO2vuW5og6Pm+BIs4uuuf0+CujeOcHPR8bAg27v5rvtRsjSP3B7O5x+aoO2KhHgyvHeGlXWZK5dilHhBjZzMUrJbjnAefAtx33CrnCsLDc3OTMeBwc6/qy3XWP+mWt/bae9oXhwCHi2M+gFlp86SVc8bpBE2RzZAWOu2Z123B6+wKjBRzvdcsl7SQ4C3ZmX0q7AqbyIv0hYf0HTeRF+kIOQ0NHRMiIdJK6SRhjkBLjcOtmGjexKajAaWw5mKRzuNzIfeu8x4DB5MY9EK1HgUX3R3NaEHz/AE2yr36NpwCdziN3am1Jyd5/Gvkv93L8wV3JmCwjfc+z3K9T0MLPBYL9e8oOMUnJLn1a6Rva5sf8AlO1+zL8IdC18glbO17mkDKWlhaHAj02r6HkcGi/ALi3L5UgvoLEFpZVPBGoIJhsQg0WSrBC7xyfn+zaP8oH2lfNBqO1fSvJ0f7LofyGKh+5RPUrlC9BWlVCoV+VUKhWM1smz/iGd7/iKYpds/4hne/4imKlagQhUcaxOOkglqZA4shY6VwaMzi1oubBQXlgP4r59x/lvr5iW0cUVJGbgPcOdnPUfJb6j3rsewdbJUYdRzSvMsskLHSvNruk/avbjdUbAopCs7qGVygqVD0rqZ7K5VPSOskKojmqz1qJtYetL6iUqGOfVQbLTVBTSCVazSTpzTzops16mY9LWzrPn0Rbr5Bzbr7ra8OK4zypYpTQ1FG6alZVx80+RkTjYQxuygNAByu1F9erRb7je11JCHMLzO/cY47OsfvOvZvv7Fw/b+unxCr50RlznNbHFEwOeWsbuFhvNyTftQIMdr4Jp3SwQ/R4iG2iFrNIGtgNF9MbAwmPDqNjt7YIgf0hcP2b5KsSqnsdNF9GgLgZM5tIWcQ1o4ntX0XTwiNjWNFg0BoHUEHrlC9SuUL1RWlVCoKvSlL6gqxmtn2e+zs73/G5Mkt2e+zs9P4imSzWoFhIwO0IBBBBB3EFZrwoNExrkmwmpc6RsTqWRxuTE4tYT182bt9QCYYZszNRsDIKjRosNMt+8ag+pbWvCrphHzteze2KTzEH2H5KCoxaob4VGXdrZB7iE/eqk6DV6nHXcaOqHcGO/wByT1WNg/4erH7on3FbZVBKKloQapUYsD/cVf8AovVUYoeFNVn904e9bDMoQoKEGMyDdRVZ72xt97kxhxmrPgUDvTlYPYAVapwOpNaZFJ+dxeTwIoIe05nke23sUUuy2I1OlRWEtO9g6LO7KzKD57rcISrLCiNSouT6mbbnHvkHkjoN9i2TDcHpqYWhhYztA1Ped6uhF0HpKxcUXWLigxcVBIVK4qCQqivKUuqSr0xS+pKsSts2e+zx+l8RTJLdnfs8fpfEUyWVC8K9XhQCxKyKxKDB6qTq09VZ0CypSeqTeqSeqVCyZQhSzFQBQXqcppTpTTppTlAzhKtNKqQqyxBMELwFeEor0lYkoJWJKIwcVBIVK4qCQqivMUtqSr0xS6pcrErc9nD/AFePud8RTJLNm/s0Xc74imazVC8K9XhQeFeFerwoI3KpUK29VKhArqknqk4qknqlQrmUAU86gCgt06aU5SqApnTlA0hKtMKpwFWmFBMCvCV4CglAErBxXpKwcUGDyq8hUzyq0hVFeYpTiNQyNrnvc1jGi7nOIDWjtJRieMBsgpoI31dY7waaKxc0H9qV26Jna72ppgmwud7arFHNqZmnPFStv9Dpjw6J8a8eU7zAK7iY2DY6obLRwSNvke0vaSC0lpcbGx11CcoQsqF4V6sXIKhxGIPMbnZHBwYM3RDzlLuieOgPqVpKcSwGOZ/OkvD9bdJ2W5GU9G9tRpwSebC6qIZY+lHHns2OV7JZS7pDPq21nWJ6eo77IuNqeqlQtfbVYlcBxEYzRAENE12yVTmOz6CxEZadDwuU/qEQsqknqk3qUlrpA3ebKhbOq6zqqmNti57G5jZuZzW5j1C+9R3UFuApnTlKoCmdOUDSEq0wqlCVaYUE4KCViCvCUHpKjcV6SkOM7RNikFLTxura546FNH+x1OmfuiZ2nXsQMq6rjhY6WV7Yo2C7nuIa1o7SkNEK7F/suegw82vXPbaoqG8RTRO1YLf3jvME1wfYh8r2VWLSNqp2nPFStv8AQaY9jD4xw8py3gBAq2f2epcPj5unjy5ulJI7pzTO8qSQ6uPemqEIBCEIBV56pjZI4nOAfKHmMH9osykgdZsb+YqwlW0mBR10Qje58T2OEsE8ZyywSjc9h4HUjtBKBmoZKdpOa1ndYJBWntxrFMP6FdTfToG+DWU9g8j/ADI+B7dB3pvhu19BUDoVDWO8mQGJ3/lofMSriaYS0nU89t7OvuVJ9La+Y33WLS5nXfRp7k1LgRcEOB3Eag+dU6hTGtrXa6WziyMzSOHhWcMjPxOdfXsFz2LVceweatjOaeWm4xsysLgeBkIt6ha3sW71RSiqKYT92XZ1rlFh7ImBpYC/KGOc53OucB94gadlgOxRso8ni3ujb5HhxgdQB8HzG3YmM5Va6JqzSgjeS49eg9yaU5SqAplTlA0hKtsKowFQV+P0dMCZ6mGK28FwLv0jVA5BVbEK+KnY6WaRkMTdXPeQ1o/n2LV4NsZq7o4TQz1pPR+kSg09GzgSXO1dbqGqd4NsEXyNq8WmGIVDbOjgtahpj9yI+E77zkC2lfiGL/ZA/DcPOhrZG2qqhvEU8Th0GkftnzLddnNnKTDozFTRZMxL5JCS+aZ51LpHnVxTUBeoBCEIBCEIBCEIBCEIBLK7Z+knJMkDC473DoOPpNsUzQg0mr5Oobl1NV1dE46/Vv0v2gWv5ylk+x+0EfiMcjlHBs8I9rhmPsXSUIOUSYTta3QnCajt+sbf2NUZwvaY+FR4ce6V4+a62hBx9+A7RH/B0H+u5Qu2a2j4UtAP3ziuzIQcXbsvtQdzMNi7S97v4q7T7B7RP8bilHT/AJUZkI9bGrraEHN4OSt0n2zFa2p8prSImHzap7g/J1hFKQ5lGyR41zykzOv19K4HmAW1oQeNaAAAAANABoAOxeoQgEIQgEIQgEIQgEIQg//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2"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87488" y="1614488"/>
            <a:ext cx="1790700" cy="255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214688" y="1614488"/>
            <a:ext cx="2814637" cy="2565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764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About Omics Group conferences</a:t>
            </a:r>
            <a:endParaRPr lang="en-IN" dirty="0"/>
          </a:p>
        </p:txBody>
      </p:sp>
      <p:sp>
        <p:nvSpPr>
          <p:cNvPr id="3" name="Content Placeholder 2"/>
          <p:cNvSpPr>
            <a:spLocks noGrp="1"/>
          </p:cNvSpPr>
          <p:nvPr>
            <p:ph idx="1"/>
          </p:nvPr>
        </p:nvSpPr>
        <p:spPr>
          <a:xfrm>
            <a:off x="214282" y="1600200"/>
            <a:ext cx="8715436" cy="5043510"/>
          </a:xfrm>
        </p:spPr>
        <p:txBody>
          <a:bodyPr>
            <a:normAutofit fontScale="85000" lnSpcReduction="10000"/>
          </a:bodyPr>
          <a:lstStyle/>
          <a:p>
            <a:pPr algn="just"/>
            <a:r>
              <a:rPr lang="en-IN" dirty="0">
                <a:cs typeface="Times New Roman" pitchFamily="18" charset="0"/>
                <a:hlinkClick r:id="rId2"/>
              </a:rPr>
              <a:t>OMICS Group</a:t>
            </a:r>
            <a:r>
              <a:rPr lang="en-IN" dirty="0">
                <a:cs typeface="Times New Roman" pitchFamily="18" charset="0"/>
              </a:rPr>
              <a:t> signed an agreement with more than 1000 International Societies to make healthcare information Open Access. </a:t>
            </a:r>
            <a:r>
              <a:rPr lang="en-IN" dirty="0">
                <a:cs typeface="Times New Roman" pitchFamily="18" charset="0"/>
                <a:hlinkClick r:id="rId2"/>
              </a:rPr>
              <a:t>OMICS Group</a:t>
            </a:r>
            <a:r>
              <a:rPr lang="en-IN" dirty="0">
                <a:cs typeface="Times New Roman" pitchFamily="18" charset="0"/>
              </a:rPr>
              <a:t> Conferences make the perfect platform for global networking as it brings together renowned speakers and scientists across the globe to a most exciting and memorable scientific event filled with much enlightening interactive sessions, world class exhibitions and poster </a:t>
            </a:r>
            <a:r>
              <a:rPr lang="en-IN" dirty="0" smtClean="0">
                <a:cs typeface="Times New Roman" pitchFamily="18" charset="0"/>
              </a:rPr>
              <a:t>presentations</a:t>
            </a:r>
          </a:p>
          <a:p>
            <a:pPr algn="just"/>
            <a:r>
              <a:rPr lang="en-IN" dirty="0" smtClean="0">
                <a:cs typeface="Times New Roman" pitchFamily="18" charset="0"/>
              </a:rPr>
              <a:t>Omics group has organised 500 conferences, workshops and national symposium across the major cities including SanFrancisco,Omaha,Orlado,Rayleigh,SantaClara,Chicago,Philadelphia,Unitedkingdom,Baltimore,SanAntanio,Dubai,Hyderabad,Bangaluru and Mumbai.</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5196"/>
            <a:ext cx="7772400" cy="1470025"/>
          </a:xfrm>
        </p:spPr>
        <p:txBody>
          <a:bodyPr>
            <a:normAutofit/>
          </a:bodyPr>
          <a:lstStyle/>
          <a:p>
            <a:r>
              <a:rPr lang="en-US" sz="4000" b="1" dirty="0" smtClean="0">
                <a:solidFill>
                  <a:srgbClr val="C00000"/>
                </a:solidFill>
                <a:effectLst/>
              </a:rPr>
              <a:t>Mid-IR Laser Surgery</a:t>
            </a:r>
            <a:endParaRPr lang="en-US" sz="4000" b="1" dirty="0">
              <a:solidFill>
                <a:srgbClr val="C00000"/>
              </a:solidFill>
              <a:effectLst/>
            </a:endParaRPr>
          </a:p>
        </p:txBody>
      </p:sp>
      <p:sp>
        <p:nvSpPr>
          <p:cNvPr id="5"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6" name="Picture 4" descr="PTAC_logo"/>
          <p:cNvPicPr>
            <a:picLocks noChangeAspect="1" noChangeArrowheads="1"/>
          </p:cNvPicPr>
          <p:nvPr/>
        </p:nvPicPr>
        <p:blipFill>
          <a:blip r:embed="rId2" cstate="print"/>
          <a:srcRect/>
          <a:stretch>
            <a:fillRect/>
          </a:stretch>
        </p:blipFill>
        <p:spPr bwMode="auto">
          <a:xfrm>
            <a:off x="7688290" y="6547262"/>
            <a:ext cx="1453324" cy="256350"/>
          </a:xfrm>
          <a:prstGeom prst="rect">
            <a:avLst/>
          </a:prstGeom>
          <a:noFill/>
          <a:ln w="9525">
            <a:noFill/>
            <a:miter lim="800000"/>
            <a:headEnd/>
            <a:tailEnd/>
          </a:ln>
        </p:spPr>
      </p:pic>
      <p:sp>
        <p:nvSpPr>
          <p:cNvPr id="2" name="Rectangle 1"/>
          <p:cNvSpPr/>
          <p:nvPr/>
        </p:nvSpPr>
        <p:spPr>
          <a:xfrm>
            <a:off x="1013254" y="1625221"/>
            <a:ext cx="7549978" cy="4031873"/>
          </a:xfrm>
          <a:prstGeom prst="rect">
            <a:avLst/>
          </a:prstGeom>
        </p:spPr>
        <p:txBody>
          <a:bodyPr wrap="square">
            <a:spAutoFit/>
          </a:bodyPr>
          <a:lstStyle/>
          <a:p>
            <a:r>
              <a:rPr lang="en-US" sz="2400" b="1" dirty="0" smtClean="0">
                <a:solidFill>
                  <a:schemeClr val="tx2">
                    <a:lumMod val="75000"/>
                  </a:schemeClr>
                </a:solidFill>
              </a:rPr>
              <a:t>Mid-IR </a:t>
            </a:r>
            <a:r>
              <a:rPr lang="en-US" sz="2400" b="1" dirty="0">
                <a:solidFill>
                  <a:schemeClr val="tx2">
                    <a:lumMod val="75000"/>
                  </a:schemeClr>
                </a:solidFill>
              </a:rPr>
              <a:t>spectral range </a:t>
            </a:r>
            <a:r>
              <a:rPr lang="en-US" sz="2400" b="1" dirty="0" smtClean="0">
                <a:solidFill>
                  <a:schemeClr val="tx2">
                    <a:lumMod val="75000"/>
                  </a:schemeClr>
                </a:solidFill>
              </a:rPr>
              <a:t>is attractive </a:t>
            </a:r>
            <a:r>
              <a:rPr lang="en-US" sz="2400" b="1" dirty="0">
                <a:solidFill>
                  <a:schemeClr val="tx2">
                    <a:lumMod val="75000"/>
                  </a:schemeClr>
                </a:solidFill>
              </a:rPr>
              <a:t>for highly precise surgical procedures </a:t>
            </a:r>
            <a:r>
              <a:rPr lang="en-US" sz="2400" b="1" dirty="0" smtClean="0">
                <a:solidFill>
                  <a:schemeClr val="tx2">
                    <a:lumMod val="75000"/>
                  </a:schemeClr>
                </a:solidFill>
              </a:rPr>
              <a:t>and medical </a:t>
            </a:r>
            <a:r>
              <a:rPr lang="en-US" sz="2400" b="1" dirty="0">
                <a:solidFill>
                  <a:schemeClr val="tx2">
                    <a:lumMod val="75000"/>
                  </a:schemeClr>
                </a:solidFill>
              </a:rPr>
              <a:t>ablation of both soft and hard tissue because of the following main reasons</a:t>
            </a:r>
            <a:r>
              <a:rPr lang="en-US" sz="2400" b="1" dirty="0" smtClean="0">
                <a:solidFill>
                  <a:schemeClr val="tx2">
                    <a:lumMod val="75000"/>
                  </a:schemeClr>
                </a:solidFill>
              </a:rPr>
              <a:t>:</a:t>
            </a:r>
          </a:p>
          <a:p>
            <a:endParaRPr lang="en-US" sz="2400" b="1" dirty="0">
              <a:solidFill>
                <a:schemeClr val="tx2">
                  <a:lumMod val="75000"/>
                </a:schemeClr>
              </a:solidFill>
            </a:endParaRPr>
          </a:p>
          <a:p>
            <a:pPr marL="342900" indent="-342900">
              <a:buFont typeface="Arial" pitchFamily="34" charset="0"/>
              <a:buChar char="•"/>
            </a:pPr>
            <a:r>
              <a:rPr lang="en-US" sz="2000" b="1" dirty="0" smtClean="0">
                <a:solidFill>
                  <a:schemeClr val="tx2">
                    <a:lumMod val="75000"/>
                  </a:schemeClr>
                </a:solidFill>
              </a:rPr>
              <a:t>it </a:t>
            </a:r>
            <a:r>
              <a:rPr lang="en-US" sz="2000" b="1" dirty="0">
                <a:solidFill>
                  <a:schemeClr val="tx2">
                    <a:lumMod val="75000"/>
                  </a:schemeClr>
                </a:solidFill>
              </a:rPr>
              <a:t>has absorption-dominant properties and its high absorption </a:t>
            </a:r>
            <a:r>
              <a:rPr lang="en-US" sz="2000" b="1" dirty="0" smtClean="0">
                <a:solidFill>
                  <a:schemeClr val="tx2">
                    <a:lumMod val="75000"/>
                  </a:schemeClr>
                </a:solidFill>
              </a:rPr>
              <a:t>by  water and proteins is associated </a:t>
            </a:r>
            <a:r>
              <a:rPr lang="en-US" sz="2000" b="1" dirty="0">
                <a:solidFill>
                  <a:schemeClr val="tx2">
                    <a:lumMod val="75000"/>
                  </a:schemeClr>
                </a:solidFill>
              </a:rPr>
              <a:t>with minimal penetration depth within </a:t>
            </a:r>
            <a:r>
              <a:rPr lang="en-US" sz="2000" b="1" dirty="0" smtClean="0">
                <a:solidFill>
                  <a:schemeClr val="tx2">
                    <a:lumMod val="75000"/>
                  </a:schemeClr>
                </a:solidFill>
              </a:rPr>
              <a:t>tissue</a:t>
            </a:r>
          </a:p>
          <a:p>
            <a:pPr marL="342900" indent="-342900">
              <a:buFont typeface="Arial" pitchFamily="34" charset="0"/>
              <a:buChar char="•"/>
            </a:pPr>
            <a:r>
              <a:rPr lang="en-US" sz="2000" b="1" dirty="0" smtClean="0">
                <a:solidFill>
                  <a:schemeClr val="tx2">
                    <a:lumMod val="75000"/>
                  </a:schemeClr>
                </a:solidFill>
              </a:rPr>
              <a:t>mid-IR tissue ablation </a:t>
            </a:r>
            <a:r>
              <a:rPr lang="en-US" sz="2000" b="1" dirty="0">
                <a:solidFill>
                  <a:schemeClr val="tx2">
                    <a:lumMod val="75000"/>
                  </a:schemeClr>
                </a:solidFill>
              </a:rPr>
              <a:t>effects are superficial with submicron ablation rates and with </a:t>
            </a:r>
            <a:r>
              <a:rPr lang="en-US" sz="2000" b="1" dirty="0" smtClean="0">
                <a:solidFill>
                  <a:schemeClr val="tx2">
                    <a:lumMod val="75000"/>
                  </a:schemeClr>
                </a:solidFill>
              </a:rPr>
              <a:t>minimal submicron </a:t>
            </a:r>
            <a:r>
              <a:rPr lang="en-US" sz="2000" b="1" dirty="0">
                <a:solidFill>
                  <a:schemeClr val="tx2">
                    <a:lumMod val="75000"/>
                  </a:schemeClr>
                </a:solidFill>
              </a:rPr>
              <a:t>damage layers around the exposed </a:t>
            </a:r>
            <a:r>
              <a:rPr lang="en-US" sz="2000" b="1" dirty="0" smtClean="0">
                <a:solidFill>
                  <a:schemeClr val="tx2">
                    <a:lumMod val="75000"/>
                  </a:schemeClr>
                </a:solidFill>
              </a:rPr>
              <a:t>area</a:t>
            </a:r>
          </a:p>
          <a:p>
            <a:pPr marL="342900" indent="-342900">
              <a:buFont typeface="Arial" pitchFamily="34" charset="0"/>
              <a:buChar char="•"/>
            </a:pPr>
            <a:r>
              <a:rPr lang="en-US" sz="2000" b="1" dirty="0" smtClean="0">
                <a:solidFill>
                  <a:schemeClr val="tx2">
                    <a:lumMod val="75000"/>
                  </a:schemeClr>
                </a:solidFill>
              </a:rPr>
              <a:t>mid-IR </a:t>
            </a:r>
            <a:r>
              <a:rPr lang="en-US" sz="2000" b="1" dirty="0">
                <a:solidFill>
                  <a:schemeClr val="tx2">
                    <a:lumMod val="75000"/>
                  </a:schemeClr>
                </a:solidFill>
              </a:rPr>
              <a:t>radiation </a:t>
            </a:r>
            <a:r>
              <a:rPr lang="en-US" sz="2000" b="1" dirty="0" smtClean="0">
                <a:solidFill>
                  <a:schemeClr val="tx2">
                    <a:lumMod val="75000"/>
                  </a:schemeClr>
                </a:solidFill>
              </a:rPr>
              <a:t>lacks the </a:t>
            </a:r>
            <a:r>
              <a:rPr lang="en-US" sz="2000" b="1" dirty="0">
                <a:solidFill>
                  <a:schemeClr val="tx2">
                    <a:lumMod val="75000"/>
                  </a:schemeClr>
                </a:solidFill>
              </a:rPr>
              <a:t>carcinogenetic potential that has generated concern at ultraviolet laser </a:t>
            </a:r>
            <a:r>
              <a:rPr lang="en-US" sz="2000" b="1" dirty="0" smtClean="0">
                <a:solidFill>
                  <a:schemeClr val="tx2">
                    <a:lumMod val="75000"/>
                  </a:schemeClr>
                </a:solidFill>
              </a:rPr>
              <a:t>tissue interaction</a:t>
            </a:r>
            <a:endParaRPr lang="en-US" sz="2000" b="1" dirty="0">
              <a:solidFill>
                <a:schemeClr val="tx2">
                  <a:lumMod val="75000"/>
                </a:schemeClr>
              </a:solidFill>
            </a:endParaRPr>
          </a:p>
        </p:txBody>
      </p:sp>
    </p:spTree>
    <p:extLst>
      <p:ext uri="{BB962C8B-B14F-4D97-AF65-F5344CB8AC3E}">
        <p14:creationId xmlns:p14="http://schemas.microsoft.com/office/powerpoint/2010/main" xmlns="" val="1832624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5196"/>
            <a:ext cx="7772400" cy="1470025"/>
          </a:xfrm>
        </p:spPr>
        <p:txBody>
          <a:bodyPr>
            <a:normAutofit/>
          </a:bodyPr>
          <a:lstStyle/>
          <a:p>
            <a:r>
              <a:rPr lang="en-US" sz="4000" b="1" dirty="0" smtClean="0">
                <a:solidFill>
                  <a:srgbClr val="C00000"/>
                </a:solidFill>
                <a:effectLst/>
              </a:rPr>
              <a:t>Mid-IR Laser Angioplasty</a:t>
            </a:r>
            <a:endParaRPr lang="en-US" sz="4000" b="1" dirty="0">
              <a:solidFill>
                <a:srgbClr val="C00000"/>
              </a:solidFill>
              <a:effectLst/>
            </a:endParaRPr>
          </a:p>
        </p:txBody>
      </p:sp>
      <p:sp>
        <p:nvSpPr>
          <p:cNvPr id="5"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6" name="Picture 4" descr="PTAC_logo"/>
          <p:cNvPicPr>
            <a:picLocks noChangeAspect="1" noChangeArrowheads="1"/>
          </p:cNvPicPr>
          <p:nvPr/>
        </p:nvPicPr>
        <p:blipFill>
          <a:blip r:embed="rId3" cstate="print"/>
          <a:srcRect/>
          <a:stretch>
            <a:fillRect/>
          </a:stretch>
        </p:blipFill>
        <p:spPr bwMode="auto">
          <a:xfrm>
            <a:off x="7688290" y="6547262"/>
            <a:ext cx="1453324" cy="256350"/>
          </a:xfrm>
          <a:prstGeom prst="rect">
            <a:avLst/>
          </a:prstGeom>
          <a:noFill/>
          <a:ln w="9525">
            <a:noFill/>
            <a:miter lim="800000"/>
            <a:headEnd/>
            <a:tailEnd/>
          </a:ln>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8446" y="1314645"/>
            <a:ext cx="2835243" cy="1980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938245" y="5405098"/>
            <a:ext cx="2198747" cy="276999"/>
          </a:xfrm>
          <a:prstGeom prst="rect">
            <a:avLst/>
          </a:prstGeom>
        </p:spPr>
        <p:txBody>
          <a:bodyPr wrap="square">
            <a:spAutoFit/>
          </a:bodyPr>
          <a:lstStyle/>
          <a:p>
            <a:r>
              <a:rPr lang="en-US" sz="1200" dirty="0" smtClean="0">
                <a:solidFill>
                  <a:schemeClr val="tx2">
                    <a:lumMod val="75000"/>
                  </a:schemeClr>
                </a:solidFill>
              </a:rPr>
              <a:t>K. </a:t>
            </a:r>
            <a:r>
              <a:rPr lang="en-US" sz="1200" dirty="0" err="1" smtClean="0">
                <a:solidFill>
                  <a:schemeClr val="tx2">
                    <a:lumMod val="75000"/>
                  </a:schemeClr>
                </a:solidFill>
              </a:rPr>
              <a:t>Awazu</a:t>
            </a:r>
            <a:r>
              <a:rPr lang="en-US" sz="1200" dirty="0" smtClean="0">
                <a:solidFill>
                  <a:schemeClr val="tx2">
                    <a:lumMod val="75000"/>
                  </a:schemeClr>
                </a:solidFill>
              </a:rPr>
              <a:t> 2008, 2012</a:t>
            </a:r>
            <a:endParaRPr lang="en-US" sz="1200" dirty="0">
              <a:solidFill>
                <a:schemeClr val="tx2">
                  <a:lumMod val="75000"/>
                </a:schemeClr>
              </a:solidFill>
            </a:endParaRPr>
          </a:p>
        </p:txBody>
      </p:sp>
      <p:sp>
        <p:nvSpPr>
          <p:cNvPr id="10" name="Rectangle 9"/>
          <p:cNvSpPr/>
          <p:nvPr/>
        </p:nvSpPr>
        <p:spPr>
          <a:xfrm>
            <a:off x="3233689" y="1381538"/>
            <a:ext cx="5820032" cy="923330"/>
          </a:xfrm>
          <a:prstGeom prst="rect">
            <a:avLst/>
          </a:prstGeom>
        </p:spPr>
        <p:txBody>
          <a:bodyPr wrap="square">
            <a:spAutoFit/>
          </a:bodyPr>
          <a:lstStyle/>
          <a:p>
            <a:r>
              <a:rPr lang="en-US" dirty="0">
                <a:solidFill>
                  <a:schemeClr val="tx2">
                    <a:lumMod val="75000"/>
                  </a:schemeClr>
                </a:solidFill>
              </a:rPr>
              <a:t>Atherosclerotic plaques consist mainly of </a:t>
            </a:r>
            <a:r>
              <a:rPr lang="en-US" dirty="0" smtClean="0">
                <a:solidFill>
                  <a:schemeClr val="tx2">
                    <a:lumMod val="75000"/>
                  </a:schemeClr>
                </a:solidFill>
              </a:rPr>
              <a:t>cholesterol </a:t>
            </a:r>
            <a:r>
              <a:rPr lang="en-US" dirty="0">
                <a:solidFill>
                  <a:schemeClr val="tx2">
                    <a:lumMod val="75000"/>
                  </a:schemeClr>
                </a:solidFill>
              </a:rPr>
              <a:t>esters. Radiation at a wavelength of 5.75 </a:t>
            </a:r>
            <a:r>
              <a:rPr lang="en-US" dirty="0" err="1">
                <a:solidFill>
                  <a:schemeClr val="tx2">
                    <a:lumMod val="75000"/>
                  </a:schemeClr>
                </a:solidFill>
              </a:rPr>
              <a:t>μm</a:t>
            </a:r>
            <a:r>
              <a:rPr lang="en-US" dirty="0">
                <a:solidFill>
                  <a:schemeClr val="tx2">
                    <a:lumMod val="75000"/>
                  </a:schemeClr>
                </a:solidFill>
              </a:rPr>
              <a:t> is strongly absorbed</a:t>
            </a:r>
          </a:p>
          <a:p>
            <a:r>
              <a:rPr lang="en-US" dirty="0">
                <a:solidFill>
                  <a:schemeClr val="tx2">
                    <a:lumMod val="75000"/>
                  </a:schemeClr>
                </a:solidFill>
              </a:rPr>
              <a:t>by the C=O stretching vibration mode of </a:t>
            </a:r>
            <a:r>
              <a:rPr lang="en-US" dirty="0" smtClean="0">
                <a:solidFill>
                  <a:schemeClr val="tx2">
                    <a:lumMod val="75000"/>
                  </a:schemeClr>
                </a:solidFill>
              </a:rPr>
              <a:t>cholesterol </a:t>
            </a:r>
            <a:r>
              <a:rPr lang="en-US" dirty="0">
                <a:solidFill>
                  <a:schemeClr val="tx2">
                    <a:lumMod val="75000"/>
                  </a:schemeClr>
                </a:solidFill>
              </a:rPr>
              <a:t>esters.</a:t>
            </a:r>
          </a:p>
        </p:txBody>
      </p:sp>
      <p:pic>
        <p:nvPicPr>
          <p:cNvPr id="1024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5800" y="3456010"/>
            <a:ext cx="2451192" cy="196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41059" y="3420782"/>
            <a:ext cx="5005289" cy="153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3886200" y="2486025"/>
            <a:ext cx="3364062" cy="646331"/>
          </a:xfrm>
          <a:prstGeom prst="rect">
            <a:avLst/>
          </a:prstGeom>
          <a:noFill/>
        </p:spPr>
        <p:txBody>
          <a:bodyPr wrap="none" rtlCol="0">
            <a:spAutoFit/>
          </a:bodyPr>
          <a:lstStyle/>
          <a:p>
            <a:r>
              <a:rPr lang="en-US" b="1" dirty="0" smtClean="0">
                <a:solidFill>
                  <a:schemeClr val="tx2">
                    <a:lumMod val="75000"/>
                  </a:schemeClr>
                </a:solidFill>
              </a:rPr>
              <a:t>QCL    500ns     1MHz    200W/cm</a:t>
            </a:r>
            <a:r>
              <a:rPr lang="en-US" b="1" baseline="30000" dirty="0" smtClean="0">
                <a:solidFill>
                  <a:schemeClr val="tx2">
                    <a:lumMod val="75000"/>
                  </a:schemeClr>
                </a:solidFill>
              </a:rPr>
              <a:t>2</a:t>
            </a:r>
            <a:endParaRPr lang="en-US" b="1" dirty="0" smtClean="0">
              <a:solidFill>
                <a:schemeClr val="tx2">
                  <a:lumMod val="75000"/>
                </a:schemeClr>
              </a:solidFill>
            </a:endParaRPr>
          </a:p>
          <a:p>
            <a:r>
              <a:rPr lang="en-US" b="1" dirty="0" smtClean="0">
                <a:solidFill>
                  <a:schemeClr val="tx2">
                    <a:lumMod val="75000"/>
                  </a:schemeClr>
                </a:solidFill>
              </a:rPr>
              <a:t>DFG         5ns     10Hz       50W/cm</a:t>
            </a:r>
            <a:r>
              <a:rPr lang="en-US" b="1" baseline="30000" dirty="0" smtClean="0">
                <a:solidFill>
                  <a:schemeClr val="tx2">
                    <a:lumMod val="75000"/>
                  </a:schemeClr>
                </a:solidFill>
              </a:rPr>
              <a:t>2</a:t>
            </a:r>
            <a:endParaRPr lang="en-US" b="1" dirty="0">
              <a:solidFill>
                <a:schemeClr val="tx2">
                  <a:lumMod val="75000"/>
                </a:schemeClr>
              </a:solidFill>
            </a:endParaRPr>
          </a:p>
        </p:txBody>
      </p:sp>
      <p:sp>
        <p:nvSpPr>
          <p:cNvPr id="12" name="TextBox 11"/>
          <p:cNvSpPr txBox="1"/>
          <p:nvPr/>
        </p:nvSpPr>
        <p:spPr>
          <a:xfrm>
            <a:off x="2684447" y="5800898"/>
            <a:ext cx="3907032" cy="461665"/>
          </a:xfrm>
          <a:prstGeom prst="rect">
            <a:avLst/>
          </a:prstGeom>
          <a:noFill/>
        </p:spPr>
        <p:txBody>
          <a:bodyPr wrap="none" rtlCol="0">
            <a:spAutoFit/>
          </a:bodyPr>
          <a:lstStyle/>
          <a:p>
            <a:r>
              <a:rPr lang="en-US" sz="2400" b="1" dirty="0" smtClean="0">
                <a:solidFill>
                  <a:schemeClr val="tx2">
                    <a:lumMod val="75000"/>
                  </a:schemeClr>
                </a:solidFill>
              </a:rPr>
              <a:t>Higher peak power is needed</a:t>
            </a:r>
            <a:endParaRPr lang="en-US" sz="2400" b="1" dirty="0">
              <a:solidFill>
                <a:schemeClr val="tx2">
                  <a:lumMod val="75000"/>
                </a:schemeClr>
              </a:solidFill>
            </a:endParaRPr>
          </a:p>
        </p:txBody>
      </p:sp>
    </p:spTree>
    <p:extLst>
      <p:ext uri="{BB962C8B-B14F-4D97-AF65-F5344CB8AC3E}">
        <p14:creationId xmlns:p14="http://schemas.microsoft.com/office/powerpoint/2010/main" xmlns="" val="2686679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5196"/>
            <a:ext cx="7772400" cy="1470025"/>
          </a:xfrm>
        </p:spPr>
        <p:txBody>
          <a:bodyPr>
            <a:normAutofit/>
          </a:bodyPr>
          <a:lstStyle/>
          <a:p>
            <a:r>
              <a:rPr lang="en-US" sz="4000" b="1" dirty="0" smtClean="0">
                <a:solidFill>
                  <a:srgbClr val="C00000"/>
                </a:solidFill>
                <a:effectLst/>
              </a:rPr>
              <a:t>Laser </a:t>
            </a:r>
            <a:r>
              <a:rPr lang="en-US" sz="4000" b="1" dirty="0">
                <a:solidFill>
                  <a:srgbClr val="C00000"/>
                </a:solidFill>
              </a:rPr>
              <a:t>ablation of corneal </a:t>
            </a:r>
            <a:r>
              <a:rPr lang="en-US" sz="4000" b="1" dirty="0" err="1" smtClean="0">
                <a:solidFill>
                  <a:srgbClr val="C00000"/>
                </a:solidFill>
              </a:rPr>
              <a:t>stroma</a:t>
            </a:r>
            <a:endParaRPr lang="en-US" sz="4000" b="1" dirty="0">
              <a:solidFill>
                <a:srgbClr val="C00000"/>
              </a:solidFill>
              <a:effectLst/>
            </a:endParaRPr>
          </a:p>
        </p:txBody>
      </p:sp>
      <p:sp>
        <p:nvSpPr>
          <p:cNvPr id="5"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6" name="Picture 4" descr="PTAC_logo"/>
          <p:cNvPicPr>
            <a:picLocks noChangeAspect="1" noChangeArrowheads="1"/>
          </p:cNvPicPr>
          <p:nvPr/>
        </p:nvPicPr>
        <p:blipFill>
          <a:blip r:embed="rId3" cstate="print"/>
          <a:srcRect/>
          <a:stretch>
            <a:fillRect/>
          </a:stretch>
        </p:blipFill>
        <p:spPr bwMode="auto">
          <a:xfrm>
            <a:off x="7688290" y="6547262"/>
            <a:ext cx="1453324" cy="256350"/>
          </a:xfrm>
          <a:prstGeom prst="rect">
            <a:avLst/>
          </a:prstGeom>
          <a:noFill/>
          <a:ln w="9525">
            <a:noFill/>
            <a:miter lim="800000"/>
            <a:headEnd/>
            <a:tailEnd/>
          </a:ln>
        </p:spPr>
      </p:pic>
      <p:sp>
        <p:nvSpPr>
          <p:cNvPr id="9" name="Rectangle 8"/>
          <p:cNvSpPr/>
          <p:nvPr/>
        </p:nvSpPr>
        <p:spPr>
          <a:xfrm>
            <a:off x="938245" y="5405098"/>
            <a:ext cx="2198747" cy="276999"/>
          </a:xfrm>
          <a:prstGeom prst="rect">
            <a:avLst/>
          </a:prstGeom>
        </p:spPr>
        <p:txBody>
          <a:bodyPr wrap="square">
            <a:spAutoFit/>
          </a:bodyPr>
          <a:lstStyle/>
          <a:p>
            <a:r>
              <a:rPr lang="en-US" sz="1200" dirty="0">
                <a:solidFill>
                  <a:schemeClr val="tx2">
                    <a:lumMod val="75000"/>
                  </a:schemeClr>
                </a:solidFill>
              </a:rPr>
              <a:t>Jin U. </a:t>
            </a:r>
            <a:r>
              <a:rPr lang="en-US" sz="1200" dirty="0" smtClean="0">
                <a:solidFill>
                  <a:schemeClr val="tx2">
                    <a:lumMod val="75000"/>
                  </a:schemeClr>
                </a:solidFill>
              </a:rPr>
              <a:t>Kang 2012</a:t>
            </a:r>
            <a:endParaRPr lang="en-US" sz="1200" dirty="0">
              <a:solidFill>
                <a:schemeClr val="tx2">
                  <a:lumMod val="75000"/>
                </a:schemeClr>
              </a:solidFill>
            </a:endParaRPr>
          </a:p>
        </p:txBody>
      </p:sp>
      <p:sp>
        <p:nvSpPr>
          <p:cNvPr id="10" name="Rectangle 9"/>
          <p:cNvSpPr/>
          <p:nvPr/>
        </p:nvSpPr>
        <p:spPr>
          <a:xfrm>
            <a:off x="4899510" y="1381538"/>
            <a:ext cx="3867358" cy="923330"/>
          </a:xfrm>
          <a:prstGeom prst="rect">
            <a:avLst/>
          </a:prstGeom>
        </p:spPr>
        <p:txBody>
          <a:bodyPr wrap="square">
            <a:spAutoFit/>
          </a:bodyPr>
          <a:lstStyle/>
          <a:p>
            <a:pPr algn="ctr"/>
            <a:r>
              <a:rPr lang="en-US" b="1" dirty="0">
                <a:solidFill>
                  <a:schemeClr val="tx2">
                    <a:lumMod val="75000"/>
                  </a:schemeClr>
                </a:solidFill>
              </a:rPr>
              <a:t>A</a:t>
            </a:r>
            <a:r>
              <a:rPr lang="en-US" b="1" dirty="0" smtClean="0">
                <a:solidFill>
                  <a:schemeClr val="tx2">
                    <a:lumMod val="75000"/>
                  </a:schemeClr>
                </a:solidFill>
              </a:rPr>
              <a:t>bsorption </a:t>
            </a:r>
            <a:r>
              <a:rPr lang="en-US" b="1" dirty="0">
                <a:solidFill>
                  <a:schemeClr val="tx2">
                    <a:lumMod val="75000"/>
                  </a:schemeClr>
                </a:solidFill>
              </a:rPr>
              <a:t>bands of the amide</a:t>
            </a:r>
          </a:p>
          <a:p>
            <a:pPr algn="ctr"/>
            <a:r>
              <a:rPr lang="en-US" b="1" dirty="0">
                <a:solidFill>
                  <a:schemeClr val="tx2">
                    <a:lumMod val="75000"/>
                  </a:schemeClr>
                </a:solidFill>
              </a:rPr>
              <a:t>protein groups Amide-I and </a:t>
            </a:r>
            <a:r>
              <a:rPr lang="en-US" b="1" dirty="0" smtClean="0">
                <a:solidFill>
                  <a:schemeClr val="tx2">
                    <a:lumMod val="75000"/>
                  </a:schemeClr>
                </a:solidFill>
              </a:rPr>
              <a:t>Amide-II</a:t>
            </a:r>
            <a:r>
              <a:rPr lang="en-US" b="1" dirty="0">
                <a:solidFill>
                  <a:schemeClr val="tx2">
                    <a:lumMod val="75000"/>
                  </a:schemeClr>
                </a:solidFill>
              </a:rPr>
              <a:t> 6.1 </a:t>
            </a:r>
            <a:r>
              <a:rPr lang="en-US" b="1" dirty="0" err="1">
                <a:solidFill>
                  <a:schemeClr val="tx2">
                    <a:lumMod val="75000"/>
                  </a:schemeClr>
                </a:solidFill>
              </a:rPr>
              <a:t>μm</a:t>
            </a:r>
            <a:r>
              <a:rPr lang="en-US" b="1" dirty="0">
                <a:solidFill>
                  <a:schemeClr val="tx2">
                    <a:lumMod val="75000"/>
                  </a:schemeClr>
                </a:solidFill>
              </a:rPr>
              <a:t> and 6.45 </a:t>
            </a:r>
            <a:r>
              <a:rPr lang="en-US" b="1" dirty="0" err="1" smtClean="0">
                <a:solidFill>
                  <a:schemeClr val="tx2">
                    <a:lumMod val="75000"/>
                  </a:schemeClr>
                </a:solidFill>
              </a:rPr>
              <a:t>μm</a:t>
            </a:r>
            <a:endParaRPr lang="en-US" b="1" dirty="0">
              <a:solidFill>
                <a:schemeClr val="tx2">
                  <a:lumMod val="75000"/>
                </a:schemeClr>
              </a:solidFill>
            </a:endParaRPr>
          </a:p>
        </p:txBody>
      </p:sp>
      <p:sp>
        <p:nvSpPr>
          <p:cNvPr id="11" name="TextBox 10"/>
          <p:cNvSpPr txBox="1"/>
          <p:nvPr/>
        </p:nvSpPr>
        <p:spPr>
          <a:xfrm>
            <a:off x="5151158" y="2586038"/>
            <a:ext cx="3678315" cy="1200329"/>
          </a:xfrm>
          <a:prstGeom prst="rect">
            <a:avLst/>
          </a:prstGeom>
          <a:noFill/>
        </p:spPr>
        <p:txBody>
          <a:bodyPr wrap="none" rtlCol="0">
            <a:spAutoFit/>
          </a:bodyPr>
          <a:lstStyle/>
          <a:p>
            <a:r>
              <a:rPr lang="en-US" b="1" dirty="0" smtClean="0">
                <a:solidFill>
                  <a:schemeClr val="tx2">
                    <a:lumMod val="75000"/>
                  </a:schemeClr>
                </a:solidFill>
              </a:rPr>
              <a:t>QCL    a) 20ms     25Hz  Depth 50</a:t>
            </a:r>
            <a:r>
              <a:rPr lang="en-US" b="1" dirty="0">
                <a:solidFill>
                  <a:schemeClr val="tx2">
                    <a:lumMod val="75000"/>
                  </a:schemeClr>
                </a:solidFill>
              </a:rPr>
              <a:t> </a:t>
            </a:r>
            <a:r>
              <a:rPr lang="en-US" b="1" dirty="0" err="1">
                <a:solidFill>
                  <a:schemeClr val="tx2">
                    <a:lumMod val="75000"/>
                  </a:schemeClr>
                </a:solidFill>
              </a:rPr>
              <a:t>μm</a:t>
            </a:r>
            <a:endParaRPr lang="en-US" b="1" dirty="0" smtClean="0">
              <a:solidFill>
                <a:schemeClr val="tx2">
                  <a:lumMod val="75000"/>
                </a:schemeClr>
              </a:solidFill>
            </a:endParaRPr>
          </a:p>
          <a:p>
            <a:r>
              <a:rPr lang="en-US" b="1" dirty="0" smtClean="0">
                <a:solidFill>
                  <a:schemeClr val="tx2">
                    <a:lumMod val="75000"/>
                  </a:schemeClr>
                </a:solidFill>
              </a:rPr>
              <a:t>    	   b) 10ms     25Hz  </a:t>
            </a:r>
            <a:r>
              <a:rPr lang="en-US" b="1" dirty="0">
                <a:solidFill>
                  <a:schemeClr val="tx2">
                    <a:lumMod val="75000"/>
                  </a:schemeClr>
                </a:solidFill>
              </a:rPr>
              <a:t>Depth </a:t>
            </a:r>
            <a:r>
              <a:rPr lang="en-US" b="1" dirty="0" smtClean="0">
                <a:solidFill>
                  <a:schemeClr val="tx2">
                    <a:lumMod val="75000"/>
                  </a:schemeClr>
                </a:solidFill>
              </a:rPr>
              <a:t>20 </a:t>
            </a:r>
            <a:r>
              <a:rPr lang="en-US" b="1" dirty="0" err="1" smtClean="0">
                <a:solidFill>
                  <a:schemeClr val="tx2">
                    <a:lumMod val="75000"/>
                  </a:schemeClr>
                </a:solidFill>
              </a:rPr>
              <a:t>μm</a:t>
            </a:r>
            <a:endParaRPr lang="en-US" b="1" dirty="0" smtClean="0">
              <a:solidFill>
                <a:schemeClr val="tx2">
                  <a:lumMod val="75000"/>
                </a:schemeClr>
              </a:solidFill>
            </a:endParaRPr>
          </a:p>
          <a:p>
            <a:r>
              <a:rPr lang="en-US" b="1" dirty="0">
                <a:solidFill>
                  <a:schemeClr val="tx2">
                    <a:lumMod val="75000"/>
                  </a:schemeClr>
                </a:solidFill>
              </a:rPr>
              <a:t>	</a:t>
            </a:r>
            <a:r>
              <a:rPr lang="en-US" b="1" dirty="0" smtClean="0">
                <a:solidFill>
                  <a:schemeClr val="tx2">
                    <a:lumMod val="75000"/>
                  </a:schemeClr>
                </a:solidFill>
              </a:rPr>
              <a:t>   c)    5ms    100Hz </a:t>
            </a:r>
            <a:r>
              <a:rPr lang="en-US" b="1" dirty="0">
                <a:solidFill>
                  <a:schemeClr val="tx2">
                    <a:lumMod val="75000"/>
                  </a:schemeClr>
                </a:solidFill>
              </a:rPr>
              <a:t>Depth  </a:t>
            </a:r>
            <a:r>
              <a:rPr lang="en-US" b="1" dirty="0" smtClean="0">
                <a:solidFill>
                  <a:schemeClr val="tx2">
                    <a:lumMod val="75000"/>
                  </a:schemeClr>
                </a:solidFill>
              </a:rPr>
              <a:t> 6 </a:t>
            </a:r>
            <a:r>
              <a:rPr lang="en-US" b="1" dirty="0" err="1" smtClean="0">
                <a:solidFill>
                  <a:schemeClr val="tx2">
                    <a:lumMod val="75000"/>
                  </a:schemeClr>
                </a:solidFill>
              </a:rPr>
              <a:t>μm</a:t>
            </a:r>
            <a:endParaRPr lang="en-US" b="1" dirty="0" smtClean="0">
              <a:solidFill>
                <a:schemeClr val="tx2">
                  <a:lumMod val="75000"/>
                </a:schemeClr>
              </a:solidFill>
            </a:endParaRPr>
          </a:p>
          <a:p>
            <a:r>
              <a:rPr lang="en-US" b="1" dirty="0">
                <a:solidFill>
                  <a:schemeClr val="tx2">
                    <a:lumMod val="75000"/>
                  </a:schemeClr>
                </a:solidFill>
              </a:rPr>
              <a:t> </a:t>
            </a:r>
            <a:r>
              <a:rPr lang="en-US" b="1" dirty="0" smtClean="0">
                <a:solidFill>
                  <a:schemeClr val="tx2">
                    <a:lumMod val="75000"/>
                  </a:schemeClr>
                </a:solidFill>
              </a:rPr>
              <a:t>           d)    5ms      10Hz</a:t>
            </a:r>
          </a:p>
        </p:txBody>
      </p:sp>
      <p:sp>
        <p:nvSpPr>
          <p:cNvPr id="12" name="TextBox 11"/>
          <p:cNvSpPr txBox="1"/>
          <p:nvPr/>
        </p:nvSpPr>
        <p:spPr>
          <a:xfrm>
            <a:off x="2684447" y="5800898"/>
            <a:ext cx="3907032" cy="461665"/>
          </a:xfrm>
          <a:prstGeom prst="rect">
            <a:avLst/>
          </a:prstGeom>
          <a:noFill/>
        </p:spPr>
        <p:txBody>
          <a:bodyPr wrap="none" rtlCol="0">
            <a:spAutoFit/>
          </a:bodyPr>
          <a:lstStyle/>
          <a:p>
            <a:r>
              <a:rPr lang="en-US" sz="2400" b="1" dirty="0" smtClean="0">
                <a:solidFill>
                  <a:schemeClr val="tx2">
                    <a:lumMod val="75000"/>
                  </a:schemeClr>
                </a:solidFill>
              </a:rPr>
              <a:t>Higher peak power is needed</a:t>
            </a:r>
            <a:endParaRPr lang="en-US" sz="2400" b="1" dirty="0">
              <a:solidFill>
                <a:schemeClr val="tx2">
                  <a:lumMod val="75000"/>
                </a:schemeClr>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38245" y="1381538"/>
            <a:ext cx="3961265" cy="39385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157482" y="4258747"/>
            <a:ext cx="3607334" cy="646331"/>
          </a:xfrm>
          <a:prstGeom prst="rect">
            <a:avLst/>
          </a:prstGeom>
          <a:noFill/>
        </p:spPr>
        <p:txBody>
          <a:bodyPr wrap="none" rtlCol="0">
            <a:spAutoFit/>
          </a:bodyPr>
          <a:lstStyle/>
          <a:p>
            <a:r>
              <a:rPr lang="en-US" b="1" dirty="0" smtClean="0">
                <a:solidFill>
                  <a:schemeClr val="tx2">
                    <a:lumMod val="75000"/>
                  </a:schemeClr>
                </a:solidFill>
              </a:rPr>
              <a:t>Less collateral damage than at 3 </a:t>
            </a:r>
            <a:r>
              <a:rPr lang="en-US" b="1" dirty="0" err="1" smtClean="0">
                <a:solidFill>
                  <a:schemeClr val="tx2">
                    <a:lumMod val="75000"/>
                  </a:schemeClr>
                </a:solidFill>
              </a:rPr>
              <a:t>μm</a:t>
            </a:r>
            <a:endParaRPr lang="en-US" b="1" dirty="0" smtClean="0">
              <a:solidFill>
                <a:schemeClr val="tx2">
                  <a:lumMod val="75000"/>
                </a:schemeClr>
              </a:solidFill>
            </a:endParaRPr>
          </a:p>
          <a:p>
            <a:r>
              <a:rPr lang="en-US" b="1" dirty="0" smtClean="0">
                <a:solidFill>
                  <a:schemeClr val="tx2">
                    <a:lumMod val="75000"/>
                  </a:schemeClr>
                </a:solidFill>
              </a:rPr>
              <a:t>Not as good as </a:t>
            </a:r>
            <a:r>
              <a:rPr lang="en-US" b="1" dirty="0" err="1" smtClean="0">
                <a:solidFill>
                  <a:schemeClr val="tx2">
                    <a:lumMod val="75000"/>
                  </a:schemeClr>
                </a:solidFill>
              </a:rPr>
              <a:t>Excimer</a:t>
            </a:r>
            <a:r>
              <a:rPr lang="en-US" b="1" dirty="0" smtClean="0">
                <a:solidFill>
                  <a:schemeClr val="tx2">
                    <a:lumMod val="75000"/>
                  </a:schemeClr>
                </a:solidFill>
              </a:rPr>
              <a:t> laser </a:t>
            </a:r>
            <a:endParaRPr lang="en-US" b="1" dirty="0">
              <a:solidFill>
                <a:schemeClr val="tx2">
                  <a:lumMod val="75000"/>
                </a:schemeClr>
              </a:solidFill>
            </a:endParaRPr>
          </a:p>
        </p:txBody>
      </p:sp>
    </p:spTree>
    <p:extLst>
      <p:ext uri="{BB962C8B-B14F-4D97-AF65-F5344CB8AC3E}">
        <p14:creationId xmlns:p14="http://schemas.microsoft.com/office/powerpoint/2010/main" xmlns="" val="2605128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1952" y="394681"/>
            <a:ext cx="7772400" cy="1470025"/>
          </a:xfrm>
        </p:spPr>
        <p:txBody>
          <a:bodyPr>
            <a:normAutofit/>
          </a:bodyPr>
          <a:lstStyle/>
          <a:p>
            <a:r>
              <a:rPr lang="en-US" sz="4000" b="1" dirty="0" smtClean="0">
                <a:solidFill>
                  <a:srgbClr val="C00000"/>
                </a:solidFill>
                <a:effectLst/>
              </a:rPr>
              <a:t>Thank You</a:t>
            </a:r>
            <a:endParaRPr lang="en-US" sz="4000" b="1" dirty="0">
              <a:solidFill>
                <a:srgbClr val="C00000"/>
              </a:solidFill>
              <a:effectLst/>
            </a:endParaRPr>
          </a:p>
        </p:txBody>
      </p:sp>
      <p:sp>
        <p:nvSpPr>
          <p:cNvPr id="3" name="TextBox 2"/>
          <p:cNvSpPr txBox="1"/>
          <p:nvPr/>
        </p:nvSpPr>
        <p:spPr>
          <a:xfrm>
            <a:off x="2349694" y="3746205"/>
            <a:ext cx="4071938" cy="2585323"/>
          </a:xfrm>
          <a:prstGeom prst="rect">
            <a:avLst/>
          </a:prstGeom>
          <a:noFill/>
        </p:spPr>
        <p:txBody>
          <a:bodyPr wrap="square" rtlCol="0">
            <a:spAutoFit/>
          </a:bodyPr>
          <a:lstStyle/>
          <a:p>
            <a:r>
              <a:rPr lang="en-US" b="1" dirty="0" smtClean="0">
                <a:solidFill>
                  <a:schemeClr val="tx2">
                    <a:lumMod val="75000"/>
                  </a:schemeClr>
                </a:solidFill>
              </a:rPr>
              <a:t>Katya </a:t>
            </a:r>
            <a:r>
              <a:rPr lang="en-US" b="1" dirty="0" err="1" smtClean="0">
                <a:solidFill>
                  <a:schemeClr val="tx2">
                    <a:lumMod val="75000"/>
                  </a:schemeClr>
                </a:solidFill>
              </a:rPr>
              <a:t>Zhupan</a:t>
            </a:r>
            <a:r>
              <a:rPr lang="en-US" b="1" dirty="0" smtClean="0">
                <a:solidFill>
                  <a:schemeClr val="tx2">
                    <a:lumMod val="75000"/>
                  </a:schemeClr>
                </a:solidFill>
              </a:rPr>
              <a:t>, </a:t>
            </a:r>
            <a:r>
              <a:rPr lang="en-US" b="1" i="1" dirty="0" smtClean="0">
                <a:solidFill>
                  <a:schemeClr val="tx2">
                    <a:lumMod val="75000"/>
                  </a:schemeClr>
                </a:solidFill>
              </a:rPr>
              <a:t>U. Michigan Ann Arbor </a:t>
            </a:r>
          </a:p>
          <a:p>
            <a:r>
              <a:rPr lang="en-US" b="1" dirty="0" smtClean="0">
                <a:solidFill>
                  <a:schemeClr val="tx2">
                    <a:lumMod val="75000"/>
                  </a:schemeClr>
                </a:solidFill>
              </a:rPr>
              <a:t>Sergey Agoulnik, </a:t>
            </a:r>
            <a:r>
              <a:rPr lang="en-US" b="1" i="1" dirty="0" smtClean="0">
                <a:solidFill>
                  <a:schemeClr val="tx2">
                    <a:lumMod val="75000"/>
                  </a:schemeClr>
                </a:solidFill>
              </a:rPr>
              <a:t>Eisai Pharmaceutical</a:t>
            </a:r>
          </a:p>
          <a:p>
            <a:r>
              <a:rPr lang="en-US" b="1" dirty="0" smtClean="0">
                <a:solidFill>
                  <a:schemeClr val="tx2">
                    <a:lumMod val="75000"/>
                  </a:schemeClr>
                </a:solidFill>
              </a:rPr>
              <a:t>Ian Lewis, </a:t>
            </a:r>
            <a:r>
              <a:rPr lang="en-US" b="1" i="1" dirty="0" smtClean="0">
                <a:solidFill>
                  <a:schemeClr val="tx2">
                    <a:lumMod val="75000"/>
                  </a:schemeClr>
                </a:solidFill>
              </a:rPr>
              <a:t>Princeton University </a:t>
            </a:r>
          </a:p>
          <a:p>
            <a:r>
              <a:rPr lang="en-US" b="1" dirty="0" smtClean="0">
                <a:solidFill>
                  <a:schemeClr val="tx2">
                    <a:lumMod val="75000"/>
                  </a:schemeClr>
                </a:solidFill>
              </a:rPr>
              <a:t>Michel </a:t>
            </a:r>
            <a:r>
              <a:rPr lang="en-US" b="1" dirty="0" err="1" smtClean="0">
                <a:solidFill>
                  <a:schemeClr val="tx2">
                    <a:lumMod val="75000"/>
                  </a:schemeClr>
                </a:solidFill>
              </a:rPr>
              <a:t>Nofal</a:t>
            </a:r>
            <a:r>
              <a:rPr lang="en-US" b="1" dirty="0">
                <a:solidFill>
                  <a:schemeClr val="tx2">
                    <a:lumMod val="75000"/>
                  </a:schemeClr>
                </a:solidFill>
              </a:rPr>
              <a:t>, </a:t>
            </a:r>
            <a:r>
              <a:rPr lang="en-US" b="1" i="1" dirty="0">
                <a:solidFill>
                  <a:schemeClr val="tx2">
                    <a:lumMod val="75000"/>
                  </a:schemeClr>
                </a:solidFill>
              </a:rPr>
              <a:t>Princeton University </a:t>
            </a:r>
          </a:p>
          <a:p>
            <a:r>
              <a:rPr lang="en-US" b="1" dirty="0">
                <a:solidFill>
                  <a:schemeClr val="tx2">
                    <a:lumMod val="75000"/>
                  </a:schemeClr>
                </a:solidFill>
              </a:rPr>
              <a:t>Loan Le, </a:t>
            </a:r>
            <a:r>
              <a:rPr lang="en-US" b="1" i="1" dirty="0">
                <a:solidFill>
                  <a:schemeClr val="tx2">
                    <a:lumMod val="75000"/>
                  </a:schemeClr>
                </a:solidFill>
              </a:rPr>
              <a:t>Princeton University </a:t>
            </a:r>
          </a:p>
          <a:p>
            <a:r>
              <a:rPr lang="en-US" b="1" dirty="0" err="1" smtClean="0">
                <a:solidFill>
                  <a:schemeClr val="tx2">
                    <a:lumMod val="75000"/>
                  </a:schemeClr>
                </a:solidFill>
              </a:rPr>
              <a:t>Sabbir</a:t>
            </a:r>
            <a:r>
              <a:rPr lang="en-US" b="1" dirty="0" smtClean="0">
                <a:solidFill>
                  <a:schemeClr val="tx2">
                    <a:lumMod val="75000"/>
                  </a:schemeClr>
                </a:solidFill>
              </a:rPr>
              <a:t> </a:t>
            </a:r>
            <a:r>
              <a:rPr lang="en-US" b="1" dirty="0" err="1" smtClean="0">
                <a:solidFill>
                  <a:schemeClr val="tx2">
                    <a:lumMod val="75000"/>
                  </a:schemeClr>
                </a:solidFill>
              </a:rPr>
              <a:t>Liakat</a:t>
            </a:r>
            <a:r>
              <a:rPr lang="en-US" b="1" dirty="0">
                <a:solidFill>
                  <a:schemeClr val="tx2">
                    <a:lumMod val="75000"/>
                  </a:schemeClr>
                </a:solidFill>
              </a:rPr>
              <a:t>, </a:t>
            </a:r>
            <a:r>
              <a:rPr lang="en-US" b="1" i="1" dirty="0">
                <a:solidFill>
                  <a:schemeClr val="tx2">
                    <a:lumMod val="75000"/>
                  </a:schemeClr>
                </a:solidFill>
              </a:rPr>
              <a:t>Princeton University</a:t>
            </a:r>
            <a:r>
              <a:rPr lang="en-US" b="1" dirty="0">
                <a:solidFill>
                  <a:schemeClr val="tx2">
                    <a:lumMod val="75000"/>
                  </a:schemeClr>
                </a:solidFill>
              </a:rPr>
              <a:t> </a:t>
            </a:r>
          </a:p>
          <a:p>
            <a:r>
              <a:rPr lang="en-US" b="1" dirty="0">
                <a:solidFill>
                  <a:schemeClr val="tx2">
                    <a:lumMod val="75000"/>
                  </a:schemeClr>
                </a:solidFill>
              </a:rPr>
              <a:t>Claire Gmachl, </a:t>
            </a:r>
            <a:r>
              <a:rPr lang="en-US" b="1" i="1" dirty="0">
                <a:solidFill>
                  <a:schemeClr val="tx2">
                    <a:lumMod val="75000"/>
                  </a:schemeClr>
                </a:solidFill>
              </a:rPr>
              <a:t>Princeton University </a:t>
            </a:r>
          </a:p>
          <a:p>
            <a:endParaRPr lang="en-US" b="1" dirty="0" smtClean="0">
              <a:solidFill>
                <a:schemeClr val="tx2">
                  <a:lumMod val="75000"/>
                </a:schemeClr>
              </a:solidFill>
            </a:endParaRPr>
          </a:p>
          <a:p>
            <a:pPr algn="ctr"/>
            <a:r>
              <a:rPr lang="en-US" b="1" dirty="0" smtClean="0">
                <a:solidFill>
                  <a:schemeClr val="tx2">
                    <a:lumMod val="75000"/>
                  </a:schemeClr>
                </a:solidFill>
              </a:rPr>
              <a:t>NSF ERC MIRTHE, NSF</a:t>
            </a:r>
            <a:endParaRPr lang="en-US" b="1" dirty="0">
              <a:solidFill>
                <a:schemeClr val="tx2">
                  <a:lumMod val="75000"/>
                </a:schemeClr>
              </a:solidFill>
            </a:endParaRPr>
          </a:p>
        </p:txBody>
      </p:sp>
      <p:sp>
        <p:nvSpPr>
          <p:cNvPr id="5"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6" name="Picture 4" descr="PTAC_logo"/>
          <p:cNvPicPr>
            <a:picLocks noChangeAspect="1" noChangeArrowheads="1"/>
          </p:cNvPicPr>
          <p:nvPr/>
        </p:nvPicPr>
        <p:blipFill>
          <a:blip r:embed="rId2" cstate="print"/>
          <a:srcRect/>
          <a:stretch>
            <a:fillRect/>
          </a:stretch>
        </p:blipFill>
        <p:spPr bwMode="auto">
          <a:xfrm>
            <a:off x="7688290" y="6547262"/>
            <a:ext cx="1453324" cy="256350"/>
          </a:xfrm>
          <a:prstGeom prst="rect">
            <a:avLst/>
          </a:prstGeom>
          <a:noFill/>
          <a:ln w="9525">
            <a:noFill/>
            <a:miter lim="800000"/>
            <a:headEnd/>
            <a:tailEnd/>
          </a:ln>
        </p:spPr>
      </p:pic>
      <p:pic>
        <p:nvPicPr>
          <p:cNvPr id="7" name="Picture 4" descr="https://encrypted-tbn2.gstatic.com/images?q=tbn:ANd9GcRe9y-PjzFhwOrDaGpFJevoTYaJXEL-X-kG_Bt74UOgR2QAdBM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9112" y="1460723"/>
            <a:ext cx="3773102" cy="22638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8539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71562" y="451022"/>
            <a:ext cx="7343390" cy="5606878"/>
          </a:xfrm>
        </p:spPr>
        <p:txBody>
          <a:bodyPr>
            <a:normAutofit fontScale="25000" lnSpcReduction="20000"/>
          </a:bodyPr>
          <a:lstStyle/>
          <a:p>
            <a:r>
              <a:rPr lang="en-US" sz="7200" dirty="0">
                <a:solidFill>
                  <a:schemeClr val="tx1"/>
                </a:solidFill>
              </a:rPr>
              <a:t>Many biological experiments are performed under the assumption that all cells of a particular “type” are identical. However, recent data suggest that individual cells within a single population may differ quite significantly and these differences can drive the health and function of the entire cell population. Single cell analysis comprises a broad field that covers advanced optical, electrochemical, mass spectrometry instrumentation, and sensor technology, as well as separation and sequencing techniques. Although the approaches currently in use can offer snapshots of single cells, the methods are often not amenable to longitudinal studies that monitor changes in individual cells</a:t>
            </a:r>
            <a:r>
              <a:rPr lang="en-US" sz="7200" i="1" dirty="0">
                <a:solidFill>
                  <a:schemeClr val="tx1"/>
                </a:solidFill>
              </a:rPr>
              <a:t> in situ</a:t>
            </a:r>
            <a:r>
              <a:rPr lang="en-US" sz="7200" dirty="0">
                <a:solidFill>
                  <a:schemeClr val="tx1"/>
                </a:solidFill>
              </a:rPr>
              <a:t>.</a:t>
            </a:r>
          </a:p>
          <a:p>
            <a:r>
              <a:rPr lang="en-US" sz="7200" dirty="0">
                <a:solidFill>
                  <a:schemeClr val="tx1"/>
                </a:solidFill>
              </a:rPr>
              <a:t>The NIH Single Cell Analysis Program (SCAP) is searching for novel methods for analyzing dynamic states of individual cells that can serve as the basis for predicting alterations in cell behavior and function over time. The ultimate goal is to develop new tools and methods that allow time-dependent measurements at the single cell level in a complex tissue environment to assess functional changes, provide information on the health status of a given cell, and help guide diagnosis and therapeutic treatments related to human disease states. Technological breakthroughs in this arena could allow researchers and physicians to identify rare cells in a mixed population such as individual cells that can transform and become cancerous; cells that are latently infected with a pathogenic virus; or cells that develop resistance to drugs over time. This challenge is structured in 2 phases: Phase 1 is a Theoretical Challenge and Phase 2, a Reduction to Practice Challenge. Phase 1 may award up to 6 prizes from a total prize award pool of $100,000 for the theoretical portion of the competition.</a:t>
            </a:r>
          </a:p>
          <a:p>
            <a:endParaRPr lang="en-US" dirty="0"/>
          </a:p>
        </p:txBody>
      </p:sp>
      <p:sp>
        <p:nvSpPr>
          <p:cNvPr id="6"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9" name="Picture 4" descr="PTAC_logo"/>
          <p:cNvPicPr>
            <a:picLocks noChangeAspect="1" noChangeArrowheads="1"/>
          </p:cNvPicPr>
          <p:nvPr/>
        </p:nvPicPr>
        <p:blipFill>
          <a:blip r:embed="rId2" cstate="print"/>
          <a:srcRect/>
          <a:stretch>
            <a:fillRect/>
          </a:stretch>
        </p:blipFill>
        <p:spPr bwMode="auto">
          <a:xfrm>
            <a:off x="7688290" y="6547262"/>
            <a:ext cx="1453324" cy="256350"/>
          </a:xfrm>
          <a:prstGeom prst="rect">
            <a:avLst/>
          </a:prstGeom>
          <a:noFill/>
          <a:ln w="9525">
            <a:noFill/>
            <a:miter lim="800000"/>
            <a:headEnd/>
            <a:tailEnd/>
          </a:ln>
        </p:spPr>
      </p:pic>
      <p:pic>
        <p:nvPicPr>
          <p:cNvPr id="10" name="Picture 12" descr="https://encrypted-tbn2.gstatic.com/images?q=tbn:ANd9GcQXwgpyYTzb6R8OI1P8RYDSIEwzZdWquOxSezc_K21gxmK4tm3c"/>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47584" y="1844973"/>
            <a:ext cx="2162175" cy="19335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3562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500042"/>
            <a:ext cx="7498080" cy="1143000"/>
          </a:xfrm>
        </p:spPr>
        <p:txBody>
          <a:bodyPr/>
          <a:lstStyle/>
          <a:p>
            <a:pPr algn="ctr"/>
            <a:r>
              <a:rPr lang="en-IN" dirty="0" smtClean="0"/>
              <a:t>Let Us Meet Again</a:t>
            </a:r>
            <a:endParaRPr lang="en-IN" dirty="0"/>
          </a:p>
        </p:txBody>
      </p:sp>
      <p:sp>
        <p:nvSpPr>
          <p:cNvPr id="3" name="Content Placeholder 2"/>
          <p:cNvSpPr>
            <a:spLocks noGrp="1"/>
          </p:cNvSpPr>
          <p:nvPr>
            <p:ph idx="1"/>
          </p:nvPr>
        </p:nvSpPr>
        <p:spPr>
          <a:xfrm>
            <a:off x="500034" y="1928802"/>
            <a:ext cx="8433654" cy="3695712"/>
          </a:xfrm>
        </p:spPr>
        <p:txBody>
          <a:bodyPr/>
          <a:lstStyle/>
          <a:p>
            <a:pPr algn="ctr">
              <a:buNone/>
            </a:pPr>
            <a:r>
              <a:rPr lang="en-IN" dirty="0" smtClean="0"/>
              <a:t>We welcome all to our future group conferences of Omics group international</a:t>
            </a:r>
          </a:p>
          <a:p>
            <a:pPr algn="ctr">
              <a:buNone/>
            </a:pPr>
            <a:r>
              <a:rPr lang="en-IN" dirty="0" smtClean="0"/>
              <a:t>Please visit:</a:t>
            </a:r>
          </a:p>
          <a:p>
            <a:pPr algn="ctr">
              <a:buNone/>
            </a:pPr>
            <a:r>
              <a:rPr lang="en-IN" dirty="0" smtClean="0">
                <a:solidFill>
                  <a:srgbClr val="0070C0"/>
                </a:solidFill>
                <a:hlinkClick r:id="rId2"/>
              </a:rPr>
              <a:t>www.omicsgroup.com</a:t>
            </a:r>
            <a:endParaRPr lang="en-IN" dirty="0" smtClean="0">
              <a:solidFill>
                <a:srgbClr val="0070C0"/>
              </a:solidFill>
            </a:endParaRPr>
          </a:p>
          <a:p>
            <a:pPr algn="ctr">
              <a:buNone/>
            </a:pPr>
            <a:r>
              <a:rPr lang="en-IN" dirty="0" smtClean="0">
                <a:solidFill>
                  <a:srgbClr val="0070C0"/>
                </a:solidFill>
                <a:hlinkClick r:id="rId3"/>
              </a:rPr>
              <a:t>www.Conferenceseries.com</a:t>
            </a:r>
            <a:r>
              <a:rPr lang="en-IN" dirty="0" smtClean="0">
                <a:solidFill>
                  <a:srgbClr val="0070C0"/>
                </a:solidFill>
              </a:rPr>
              <a:t> </a:t>
            </a:r>
          </a:p>
          <a:p>
            <a:pPr algn="ctr">
              <a:buNone/>
            </a:pPr>
            <a:r>
              <a:rPr lang="en-IN" dirty="0" smtClean="0">
                <a:solidFill>
                  <a:srgbClr val="0070C0"/>
                </a:solidFill>
                <a:hlinkClick r:id="rId4"/>
              </a:rPr>
              <a:t>http://optics.conferenceseries.com/</a:t>
            </a:r>
            <a:r>
              <a:rPr lang="en-IN" dirty="0" smtClean="0">
                <a:solidFill>
                  <a:srgbClr val="0070C0"/>
                </a:solidFill>
              </a:rPr>
              <a:t> </a:t>
            </a:r>
            <a:endParaRPr lang="en-IN"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890209"/>
            <a:ext cx="7772400" cy="1470025"/>
          </a:xfrm>
        </p:spPr>
        <p:txBody>
          <a:bodyPr>
            <a:normAutofit fontScale="90000"/>
          </a:bodyPr>
          <a:lstStyle/>
          <a:p>
            <a:r>
              <a:rPr lang="en-US" dirty="0"/>
              <a:t/>
            </a:r>
            <a:br>
              <a:rPr lang="en-US" dirty="0"/>
            </a:br>
            <a:r>
              <a:rPr lang="en-US" b="1" dirty="0"/>
              <a:t> </a:t>
            </a:r>
            <a:r>
              <a:rPr lang="en-US" dirty="0"/>
              <a:t/>
            </a:r>
            <a:br>
              <a:rPr lang="en-US" dirty="0"/>
            </a:br>
            <a:endParaRPr lang="en-US" b="1" dirty="0">
              <a:effectLst>
                <a:glow rad="63500">
                  <a:schemeClr val="accent2">
                    <a:alpha val="75000"/>
                  </a:schemeClr>
                </a:glow>
              </a:effectLst>
            </a:endParaRPr>
          </a:p>
        </p:txBody>
      </p:sp>
      <p:sp>
        <p:nvSpPr>
          <p:cNvPr id="5" name="Subtitle 4"/>
          <p:cNvSpPr>
            <a:spLocks noGrp="1"/>
          </p:cNvSpPr>
          <p:nvPr>
            <p:ph type="subTitle" idx="1"/>
          </p:nvPr>
        </p:nvSpPr>
        <p:spPr>
          <a:xfrm>
            <a:off x="1371600" y="4013199"/>
            <a:ext cx="6400800" cy="1752600"/>
          </a:xfrm>
        </p:spPr>
        <p:txBody>
          <a:bodyPr/>
          <a:lstStyle/>
          <a:p>
            <a:r>
              <a:rPr lang="en-US" b="1" dirty="0" smtClean="0">
                <a:solidFill>
                  <a:schemeClr val="tx2">
                    <a:lumMod val="75000"/>
                  </a:schemeClr>
                </a:solidFill>
              </a:rPr>
              <a:t>Igor Trofimov</a:t>
            </a:r>
          </a:p>
          <a:p>
            <a:r>
              <a:rPr lang="en-US" sz="2400" b="1" dirty="0" smtClean="0">
                <a:solidFill>
                  <a:schemeClr val="tx2">
                    <a:lumMod val="75000"/>
                  </a:schemeClr>
                </a:solidFill>
              </a:rPr>
              <a:t>PTAC Inc.</a:t>
            </a:r>
          </a:p>
          <a:p>
            <a:endParaRPr lang="en-US" dirty="0"/>
          </a:p>
        </p:txBody>
      </p:sp>
      <p:sp>
        <p:nvSpPr>
          <p:cNvPr id="7"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8" name="Picture 4" descr="PTAC_logo"/>
          <p:cNvPicPr>
            <a:picLocks noChangeAspect="1" noChangeArrowheads="1"/>
          </p:cNvPicPr>
          <p:nvPr/>
        </p:nvPicPr>
        <p:blipFill>
          <a:blip r:embed="rId3" cstate="print"/>
          <a:srcRect/>
          <a:stretch>
            <a:fillRect/>
          </a:stretch>
        </p:blipFill>
        <p:spPr bwMode="auto">
          <a:xfrm>
            <a:off x="7688290" y="6547262"/>
            <a:ext cx="1453324" cy="256350"/>
          </a:xfrm>
          <a:prstGeom prst="rect">
            <a:avLst/>
          </a:prstGeom>
          <a:noFill/>
          <a:ln w="9525">
            <a:noFill/>
            <a:miter lim="800000"/>
            <a:headEnd/>
            <a:tailEnd/>
          </a:ln>
        </p:spPr>
      </p:pic>
      <p:sp>
        <p:nvSpPr>
          <p:cNvPr id="2" name="TextBox 1"/>
          <p:cNvSpPr txBox="1"/>
          <p:nvPr/>
        </p:nvSpPr>
        <p:spPr>
          <a:xfrm>
            <a:off x="685800" y="1309816"/>
            <a:ext cx="7519086" cy="1938992"/>
          </a:xfrm>
          <a:prstGeom prst="rect">
            <a:avLst/>
          </a:prstGeom>
          <a:noFill/>
        </p:spPr>
        <p:txBody>
          <a:bodyPr wrap="square" rtlCol="0">
            <a:spAutoFit/>
          </a:bodyPr>
          <a:lstStyle/>
          <a:p>
            <a:pPr algn="ctr"/>
            <a:r>
              <a:rPr lang="en-US" sz="4000" b="1" dirty="0">
                <a:solidFill>
                  <a:schemeClr val="accent2"/>
                </a:solidFill>
              </a:rPr>
              <a:t>Quantum Cascade Lasers in Bio-Medical Applications</a:t>
            </a:r>
            <a:br>
              <a:rPr lang="en-US" sz="4000" b="1" dirty="0">
                <a:solidFill>
                  <a:schemeClr val="accent2"/>
                </a:solidFill>
              </a:rPr>
            </a:br>
            <a:r>
              <a:rPr lang="en-US" sz="4000" b="1" dirty="0">
                <a:solidFill>
                  <a:schemeClr val="accent2"/>
                </a:solidFill>
              </a:rPr>
              <a:t>The Reality Check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1411048"/>
            <a:ext cx="7574692" cy="2743201"/>
          </a:xfrm>
        </p:spPr>
        <p:txBody>
          <a:bodyPr>
            <a:normAutofit fontScale="70000" lnSpcReduction="20000"/>
          </a:bodyPr>
          <a:lstStyle/>
          <a:p>
            <a:pPr>
              <a:spcBef>
                <a:spcPts val="0"/>
              </a:spcBef>
            </a:pPr>
            <a:r>
              <a:rPr lang="en-US" dirty="0" smtClean="0">
                <a:solidFill>
                  <a:schemeClr val="tx1"/>
                </a:solidFill>
              </a:rPr>
              <a:t>Fundamental vibrations of all molecules reside in </a:t>
            </a:r>
          </a:p>
          <a:p>
            <a:pPr>
              <a:spcBef>
                <a:spcPts val="0"/>
              </a:spcBef>
            </a:pPr>
            <a:r>
              <a:rPr lang="en-US" dirty="0" smtClean="0">
                <a:solidFill>
                  <a:schemeClr val="tx1"/>
                </a:solidFill>
              </a:rPr>
              <a:t>Mid-IR – strongest interaction with light.</a:t>
            </a:r>
          </a:p>
          <a:p>
            <a:pPr>
              <a:spcBef>
                <a:spcPts val="0"/>
              </a:spcBef>
            </a:pPr>
            <a:r>
              <a:rPr lang="en-US" dirty="0" smtClean="0">
                <a:solidFill>
                  <a:schemeClr val="tx1"/>
                </a:solidFill>
              </a:rPr>
              <a:t>Fingerprint region</a:t>
            </a:r>
          </a:p>
          <a:p>
            <a:endParaRPr lang="en-US" dirty="0" smtClean="0">
              <a:solidFill>
                <a:schemeClr val="tx1"/>
              </a:solidFill>
            </a:endParaRPr>
          </a:p>
          <a:p>
            <a:pPr marL="457200" indent="-457200" algn="l">
              <a:spcBef>
                <a:spcPts val="600"/>
              </a:spcBef>
              <a:buFont typeface="Arial" pitchFamily="34" charset="0"/>
              <a:buChar char="•"/>
            </a:pPr>
            <a:r>
              <a:rPr lang="en-US" dirty="0" smtClean="0">
                <a:solidFill>
                  <a:schemeClr val="tx1"/>
                </a:solidFill>
              </a:rPr>
              <a:t>Sensing (gases , liquids, solids) cells &amp; bacteria</a:t>
            </a:r>
          </a:p>
          <a:p>
            <a:pPr marL="457200" indent="-457200" algn="l">
              <a:spcBef>
                <a:spcPts val="600"/>
              </a:spcBef>
              <a:buFont typeface="Arial" pitchFamily="34" charset="0"/>
              <a:buChar char="•"/>
            </a:pPr>
            <a:r>
              <a:rPr lang="en-US" dirty="0" smtClean="0">
                <a:solidFill>
                  <a:schemeClr val="tx1"/>
                </a:solidFill>
              </a:rPr>
              <a:t>Imaging (tissue) without contrast agents, dyes or stains</a:t>
            </a:r>
          </a:p>
          <a:p>
            <a:pPr marL="457200" indent="-457200" algn="l">
              <a:spcBef>
                <a:spcPts val="600"/>
              </a:spcBef>
              <a:buFont typeface="Arial" pitchFamily="34" charset="0"/>
              <a:buChar char="•"/>
            </a:pPr>
            <a:r>
              <a:rPr lang="en-US" dirty="0" smtClean="0">
                <a:solidFill>
                  <a:schemeClr val="tx1"/>
                </a:solidFill>
              </a:rPr>
              <a:t>Photo-chemistry, welding, cutting and ablation </a:t>
            </a:r>
          </a:p>
        </p:txBody>
      </p:sp>
      <p:sp>
        <p:nvSpPr>
          <p:cNvPr id="6" name="Title 3"/>
          <p:cNvSpPr>
            <a:spLocks noGrp="1"/>
          </p:cNvSpPr>
          <p:nvPr>
            <p:ph type="ctrTitle"/>
          </p:nvPr>
        </p:nvSpPr>
        <p:spPr>
          <a:xfrm>
            <a:off x="685800" y="155196"/>
            <a:ext cx="7772400" cy="1470025"/>
          </a:xfrm>
        </p:spPr>
        <p:txBody>
          <a:bodyPr>
            <a:normAutofit/>
          </a:bodyPr>
          <a:lstStyle/>
          <a:p>
            <a:r>
              <a:rPr lang="en-US" sz="4000" b="1" dirty="0" smtClean="0">
                <a:solidFill>
                  <a:schemeClr val="accent2"/>
                </a:solidFill>
                <a:effectLst/>
              </a:rPr>
              <a:t>Why Would One Care of Mid-IR?</a:t>
            </a:r>
            <a:endParaRPr lang="en-US" sz="4000" b="1" dirty="0">
              <a:solidFill>
                <a:schemeClr val="accent2"/>
              </a:solidFill>
              <a:effectLst/>
            </a:endParaRPr>
          </a:p>
        </p:txBody>
      </p:sp>
      <p:sp>
        <p:nvSpPr>
          <p:cNvPr id="9" name="Oval 8"/>
          <p:cNvSpPr/>
          <p:nvPr/>
        </p:nvSpPr>
        <p:spPr>
          <a:xfrm>
            <a:off x="3731211" y="4634241"/>
            <a:ext cx="930761" cy="958907"/>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smtClean="0"/>
              <a:t>CTC</a:t>
            </a:r>
            <a:endParaRPr lang="en-US" sz="4400" b="1" dirty="0"/>
          </a:p>
        </p:txBody>
      </p:sp>
      <p:sp>
        <p:nvSpPr>
          <p:cNvPr id="10" name="Oval 9"/>
          <p:cNvSpPr/>
          <p:nvPr/>
        </p:nvSpPr>
        <p:spPr>
          <a:xfrm>
            <a:off x="3601524" y="3805108"/>
            <a:ext cx="1166680" cy="496275"/>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C00000"/>
                </a:solidFill>
              </a:rPr>
              <a:t>Diagnosis</a:t>
            </a:r>
            <a:endParaRPr lang="en-US" sz="1200" b="1" dirty="0">
              <a:solidFill>
                <a:srgbClr val="C00000"/>
              </a:solidFill>
            </a:endParaRPr>
          </a:p>
        </p:txBody>
      </p:sp>
      <p:sp>
        <p:nvSpPr>
          <p:cNvPr id="11" name="Oval 10"/>
          <p:cNvSpPr/>
          <p:nvPr/>
        </p:nvSpPr>
        <p:spPr>
          <a:xfrm>
            <a:off x="4891242" y="4394913"/>
            <a:ext cx="1169156" cy="512013"/>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C00000"/>
                </a:solidFill>
              </a:rPr>
              <a:t>Prognosis</a:t>
            </a:r>
            <a:endParaRPr lang="en-US" sz="1200" b="1" dirty="0">
              <a:solidFill>
                <a:srgbClr val="C00000"/>
              </a:solidFill>
            </a:endParaRPr>
          </a:p>
        </p:txBody>
      </p:sp>
      <p:sp>
        <p:nvSpPr>
          <p:cNvPr id="12" name="Oval 11"/>
          <p:cNvSpPr/>
          <p:nvPr/>
        </p:nvSpPr>
        <p:spPr>
          <a:xfrm>
            <a:off x="4891242" y="5257263"/>
            <a:ext cx="1158985" cy="511879"/>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C00000"/>
                </a:solidFill>
              </a:rPr>
              <a:t>Therapy</a:t>
            </a:r>
          </a:p>
          <a:p>
            <a:pPr algn="ctr"/>
            <a:r>
              <a:rPr lang="en-US" sz="1200" b="1" dirty="0" smtClean="0">
                <a:solidFill>
                  <a:srgbClr val="C00000"/>
                </a:solidFill>
              </a:rPr>
              <a:t>response</a:t>
            </a:r>
            <a:endParaRPr lang="en-US" sz="1200" b="1" dirty="0">
              <a:solidFill>
                <a:srgbClr val="C00000"/>
              </a:solidFill>
            </a:endParaRPr>
          </a:p>
        </p:txBody>
      </p:sp>
      <p:sp>
        <p:nvSpPr>
          <p:cNvPr id="13" name="Oval 12"/>
          <p:cNvSpPr/>
          <p:nvPr/>
        </p:nvSpPr>
        <p:spPr>
          <a:xfrm>
            <a:off x="2415684" y="4394912"/>
            <a:ext cx="1132087" cy="512013"/>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C00000"/>
                </a:solidFill>
              </a:rPr>
              <a:t>Screening</a:t>
            </a:r>
            <a:endParaRPr lang="en-US" sz="1200" b="1" dirty="0">
              <a:solidFill>
                <a:srgbClr val="C00000"/>
              </a:solidFill>
            </a:endParaRPr>
          </a:p>
        </p:txBody>
      </p:sp>
      <p:sp>
        <p:nvSpPr>
          <p:cNvPr id="14" name="Oval 13"/>
          <p:cNvSpPr/>
          <p:nvPr/>
        </p:nvSpPr>
        <p:spPr>
          <a:xfrm>
            <a:off x="2415684" y="5308174"/>
            <a:ext cx="1132087" cy="46097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smtClean="0">
                <a:solidFill>
                  <a:srgbClr val="C00000"/>
                </a:solidFill>
              </a:rPr>
              <a:t>Pharma</a:t>
            </a:r>
            <a:endParaRPr lang="en-US" sz="1200" b="1" dirty="0">
              <a:solidFill>
                <a:srgbClr val="C00000"/>
              </a:solidFill>
            </a:endParaRPr>
          </a:p>
        </p:txBody>
      </p:sp>
      <p:sp>
        <p:nvSpPr>
          <p:cNvPr id="15" name="Oval 14"/>
          <p:cNvSpPr/>
          <p:nvPr/>
        </p:nvSpPr>
        <p:spPr>
          <a:xfrm>
            <a:off x="3619454" y="5932657"/>
            <a:ext cx="1130820" cy="47752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C00000"/>
                </a:solidFill>
              </a:rPr>
              <a:t>Research</a:t>
            </a:r>
            <a:endParaRPr lang="en-US" sz="1200" b="1" dirty="0">
              <a:solidFill>
                <a:srgbClr val="C00000"/>
              </a:solidFill>
            </a:endParaRPr>
          </a:p>
        </p:txBody>
      </p:sp>
      <p:sp>
        <p:nvSpPr>
          <p:cNvPr id="16" name="Right Arrow 15"/>
          <p:cNvSpPr/>
          <p:nvPr/>
        </p:nvSpPr>
        <p:spPr>
          <a:xfrm rot="20055491">
            <a:off x="4589187" y="4686496"/>
            <a:ext cx="279228" cy="168917"/>
          </a:xfrm>
          <a:prstGeom prst="rightArrow">
            <a:avLst/>
          </a:prstGeom>
          <a:gradFill>
            <a:gsLst>
              <a:gs pos="0">
                <a:srgbClr val="000082"/>
              </a:gs>
              <a:gs pos="30000">
                <a:srgbClr val="66008F"/>
              </a:gs>
              <a:gs pos="64999">
                <a:srgbClr val="BA0066"/>
              </a:gs>
              <a:gs pos="89999">
                <a:srgbClr val="FF0000"/>
              </a:gs>
              <a:gs pos="100000">
                <a:srgbClr val="FF82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Arrow 16"/>
          <p:cNvSpPr/>
          <p:nvPr/>
        </p:nvSpPr>
        <p:spPr>
          <a:xfrm rot="16200000">
            <a:off x="4053267" y="4362435"/>
            <a:ext cx="286648" cy="164544"/>
          </a:xfrm>
          <a:prstGeom prst="rightArrow">
            <a:avLst/>
          </a:prstGeom>
          <a:gradFill>
            <a:gsLst>
              <a:gs pos="0">
                <a:srgbClr val="000082"/>
              </a:gs>
              <a:gs pos="30000">
                <a:srgbClr val="66008F"/>
              </a:gs>
              <a:gs pos="64999">
                <a:srgbClr val="BA0066"/>
              </a:gs>
              <a:gs pos="89999">
                <a:srgbClr val="FF0000"/>
              </a:gs>
              <a:gs pos="100000">
                <a:srgbClr val="FF82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Arrow 17"/>
          <p:cNvSpPr/>
          <p:nvPr/>
        </p:nvSpPr>
        <p:spPr>
          <a:xfrm rot="13207582">
            <a:off x="3569341" y="4667910"/>
            <a:ext cx="279228" cy="168917"/>
          </a:xfrm>
          <a:prstGeom prst="rightArrow">
            <a:avLst/>
          </a:prstGeom>
          <a:gradFill>
            <a:gsLst>
              <a:gs pos="0">
                <a:srgbClr val="000082"/>
              </a:gs>
              <a:gs pos="30000">
                <a:srgbClr val="66008F"/>
              </a:gs>
              <a:gs pos="64999">
                <a:srgbClr val="BA0066"/>
              </a:gs>
              <a:gs pos="89999">
                <a:srgbClr val="FF0000"/>
              </a:gs>
              <a:gs pos="100000">
                <a:srgbClr val="FF82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Arrow 18"/>
          <p:cNvSpPr/>
          <p:nvPr/>
        </p:nvSpPr>
        <p:spPr>
          <a:xfrm rot="5400000">
            <a:off x="4032299" y="5686871"/>
            <a:ext cx="286648" cy="164544"/>
          </a:xfrm>
          <a:prstGeom prst="rightArrow">
            <a:avLst/>
          </a:prstGeom>
          <a:gradFill>
            <a:gsLst>
              <a:gs pos="0">
                <a:srgbClr val="000082"/>
              </a:gs>
              <a:gs pos="30000">
                <a:srgbClr val="66008F"/>
              </a:gs>
              <a:gs pos="64999">
                <a:srgbClr val="BA0066"/>
              </a:gs>
              <a:gs pos="89999">
                <a:srgbClr val="FF0000"/>
              </a:gs>
              <a:gs pos="100000">
                <a:srgbClr val="FF82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Arrow 19"/>
          <p:cNvSpPr/>
          <p:nvPr/>
        </p:nvSpPr>
        <p:spPr>
          <a:xfrm rot="9359748">
            <a:off x="3464658" y="5221757"/>
            <a:ext cx="279228" cy="168917"/>
          </a:xfrm>
          <a:prstGeom prst="rightArrow">
            <a:avLst/>
          </a:prstGeom>
          <a:gradFill>
            <a:gsLst>
              <a:gs pos="0">
                <a:srgbClr val="000082"/>
              </a:gs>
              <a:gs pos="30000">
                <a:srgbClr val="66008F"/>
              </a:gs>
              <a:gs pos="64999">
                <a:srgbClr val="BA0066"/>
              </a:gs>
              <a:gs pos="89999">
                <a:srgbClr val="FF0000"/>
              </a:gs>
              <a:gs pos="100000">
                <a:srgbClr val="FF82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ight Arrow 20"/>
          <p:cNvSpPr/>
          <p:nvPr/>
        </p:nvSpPr>
        <p:spPr>
          <a:xfrm rot="1513603">
            <a:off x="4589335" y="5308711"/>
            <a:ext cx="279227" cy="168917"/>
          </a:xfrm>
          <a:prstGeom prst="rightArrow">
            <a:avLst/>
          </a:prstGeom>
          <a:gradFill>
            <a:gsLst>
              <a:gs pos="0">
                <a:srgbClr val="000082"/>
              </a:gs>
              <a:gs pos="30000">
                <a:srgbClr val="66008F"/>
              </a:gs>
              <a:gs pos="64999">
                <a:srgbClr val="BA0066"/>
              </a:gs>
              <a:gs pos="89999">
                <a:srgbClr val="FF0000"/>
              </a:gs>
              <a:gs pos="100000">
                <a:srgbClr val="FF82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23" name="Picture 4" descr="PTAC_logo"/>
          <p:cNvPicPr>
            <a:picLocks noChangeAspect="1" noChangeArrowheads="1"/>
          </p:cNvPicPr>
          <p:nvPr/>
        </p:nvPicPr>
        <p:blipFill>
          <a:blip r:embed="rId3" cstate="print"/>
          <a:srcRect/>
          <a:stretch>
            <a:fillRect/>
          </a:stretch>
        </p:blipFill>
        <p:spPr bwMode="auto">
          <a:xfrm>
            <a:off x="7688290" y="6547262"/>
            <a:ext cx="1453324" cy="256350"/>
          </a:xfrm>
          <a:prstGeom prst="rect">
            <a:avLst/>
          </a:prstGeom>
          <a:noFill/>
          <a:ln w="9525">
            <a:noFill/>
            <a:miter lim="800000"/>
            <a:headEnd/>
            <a:tailEnd/>
          </a:ln>
        </p:spPr>
      </p:pic>
    </p:spTree>
    <p:extLst>
      <p:ext uri="{BB962C8B-B14F-4D97-AF65-F5344CB8AC3E}">
        <p14:creationId xmlns:p14="http://schemas.microsoft.com/office/powerpoint/2010/main" xmlns="" val="3088727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2023"/>
            <a:ext cx="7772400" cy="1470025"/>
          </a:xfrm>
        </p:spPr>
        <p:txBody>
          <a:bodyPr>
            <a:normAutofit/>
          </a:bodyPr>
          <a:lstStyle/>
          <a:p>
            <a:r>
              <a:rPr lang="en-US" sz="4000" b="1" dirty="0" smtClean="0">
                <a:solidFill>
                  <a:schemeClr val="accent2"/>
                </a:solidFill>
                <a:effectLst/>
              </a:rPr>
              <a:t>Mid-IR Sources</a:t>
            </a:r>
            <a:endParaRPr lang="en-US" sz="4000" b="1" dirty="0">
              <a:solidFill>
                <a:schemeClr val="accent2"/>
              </a:solidFill>
              <a:effectLst/>
            </a:endParaRPr>
          </a:p>
        </p:txBody>
      </p:sp>
      <p:sp>
        <p:nvSpPr>
          <p:cNvPr id="5" name="Subtitle 4"/>
          <p:cNvSpPr>
            <a:spLocks noGrp="1"/>
          </p:cNvSpPr>
          <p:nvPr>
            <p:ph type="subTitle" idx="1"/>
          </p:nvPr>
        </p:nvSpPr>
        <p:spPr>
          <a:xfrm>
            <a:off x="921037" y="4013198"/>
            <a:ext cx="7382703" cy="2239321"/>
          </a:xfrm>
        </p:spPr>
        <p:txBody>
          <a:bodyPr>
            <a:normAutofit/>
          </a:bodyPr>
          <a:lstStyle/>
          <a:p>
            <a:pPr algn="l"/>
            <a:r>
              <a:rPr lang="en-US" sz="1600" dirty="0" smtClean="0">
                <a:solidFill>
                  <a:schemeClr val="tx2">
                    <a:lumMod val="75000"/>
                  </a:schemeClr>
                </a:solidFill>
              </a:rPr>
              <a:t>End </a:t>
            </a:r>
            <a:r>
              <a:rPr lang="en-US" sz="1600" dirty="0">
                <a:solidFill>
                  <a:schemeClr val="tx2">
                    <a:lumMod val="75000"/>
                  </a:schemeClr>
                </a:solidFill>
              </a:rPr>
              <a:t>of </a:t>
            </a:r>
            <a:r>
              <a:rPr lang="en-US" sz="2000" b="1" dirty="0">
                <a:solidFill>
                  <a:schemeClr val="tx2">
                    <a:lumMod val="75000"/>
                  </a:schemeClr>
                </a:solidFill>
              </a:rPr>
              <a:t>Lead Salt Laser </a:t>
            </a:r>
            <a:r>
              <a:rPr lang="en-US" sz="1600" dirty="0" smtClean="0">
                <a:solidFill>
                  <a:schemeClr val="tx2">
                    <a:lumMod val="75000"/>
                  </a:schemeClr>
                </a:solidFill>
              </a:rPr>
              <a:t>Production</a:t>
            </a:r>
          </a:p>
          <a:p>
            <a:pPr algn="l"/>
            <a:r>
              <a:rPr lang="en-US" sz="1600" dirty="0" smtClean="0">
                <a:solidFill>
                  <a:schemeClr val="tx2">
                    <a:lumMod val="75000"/>
                  </a:schemeClr>
                </a:solidFill>
              </a:rPr>
              <a:t> </a:t>
            </a:r>
            <a:r>
              <a:rPr lang="en-US" sz="1600" dirty="0">
                <a:solidFill>
                  <a:schemeClr val="tx2">
                    <a:lumMod val="75000"/>
                  </a:schemeClr>
                </a:solidFill>
              </a:rPr>
              <a:t>04.01.12 Product Discontinuation US27-075 </a:t>
            </a:r>
            <a:r>
              <a:rPr lang="en-US" sz="1600" i="1" dirty="0">
                <a:solidFill>
                  <a:schemeClr val="tx2">
                    <a:lumMod val="75000"/>
                  </a:schemeClr>
                </a:solidFill>
              </a:rPr>
              <a:t>Lead</a:t>
            </a:r>
            <a:r>
              <a:rPr lang="en-US" sz="1600" dirty="0">
                <a:solidFill>
                  <a:schemeClr val="tx2">
                    <a:lumMod val="75000"/>
                  </a:schemeClr>
                </a:solidFill>
              </a:rPr>
              <a:t> </a:t>
            </a:r>
            <a:r>
              <a:rPr lang="en-US" sz="1600" i="1" dirty="0">
                <a:solidFill>
                  <a:schemeClr val="tx2">
                    <a:lumMod val="75000"/>
                  </a:schemeClr>
                </a:solidFill>
              </a:rPr>
              <a:t>salt</a:t>
            </a:r>
            <a:r>
              <a:rPr lang="en-US" sz="1600" dirty="0">
                <a:solidFill>
                  <a:schemeClr val="tx2">
                    <a:lumMod val="75000"/>
                  </a:schemeClr>
                </a:solidFill>
              </a:rPr>
              <a:t> lasers have been widely used for high resolution IR spectroscopy since the 1970’s. Laser Components has been actively supporting the research community and has been a major supplier of these tunable diode lasers. Many researchers have recently focused on newer Quantum Cascade technology and the demand for </a:t>
            </a:r>
            <a:r>
              <a:rPr lang="en-US" sz="1600" i="1" dirty="0">
                <a:solidFill>
                  <a:schemeClr val="tx2">
                    <a:lumMod val="75000"/>
                  </a:schemeClr>
                </a:solidFill>
              </a:rPr>
              <a:t>lead</a:t>
            </a:r>
            <a:r>
              <a:rPr lang="en-US" sz="1600" dirty="0">
                <a:solidFill>
                  <a:schemeClr val="tx2">
                    <a:lumMod val="75000"/>
                  </a:schemeClr>
                </a:solidFill>
              </a:rPr>
              <a:t> </a:t>
            </a:r>
            <a:r>
              <a:rPr lang="en-US" sz="1600" i="1" dirty="0">
                <a:solidFill>
                  <a:schemeClr val="tx2">
                    <a:lumMod val="75000"/>
                  </a:schemeClr>
                </a:solidFill>
              </a:rPr>
              <a:t>salt</a:t>
            </a:r>
            <a:r>
              <a:rPr lang="en-US" sz="1600" dirty="0">
                <a:solidFill>
                  <a:schemeClr val="tx2">
                    <a:lumMod val="75000"/>
                  </a:schemeClr>
                </a:solidFill>
              </a:rPr>
              <a:t> lasers has been steadily declining. Due to lack of demand, LASER COMPONENTS will discontinue production of </a:t>
            </a:r>
            <a:r>
              <a:rPr lang="en-US" sz="1600" i="1" dirty="0">
                <a:solidFill>
                  <a:schemeClr val="tx2">
                    <a:lumMod val="75000"/>
                  </a:schemeClr>
                </a:solidFill>
              </a:rPr>
              <a:t>lead</a:t>
            </a:r>
            <a:r>
              <a:rPr lang="en-US" sz="1600" dirty="0">
                <a:solidFill>
                  <a:schemeClr val="tx2">
                    <a:lumMod val="75000"/>
                  </a:schemeClr>
                </a:solidFill>
              </a:rPr>
              <a:t> </a:t>
            </a:r>
            <a:r>
              <a:rPr lang="en-US" sz="1600" i="1" dirty="0">
                <a:solidFill>
                  <a:schemeClr val="tx2">
                    <a:lumMod val="75000"/>
                  </a:schemeClr>
                </a:solidFill>
              </a:rPr>
              <a:t>salt</a:t>
            </a:r>
            <a:r>
              <a:rPr lang="en-US" sz="1600" dirty="0">
                <a:solidFill>
                  <a:schemeClr val="tx2">
                    <a:lumMod val="75000"/>
                  </a:schemeClr>
                </a:solidFill>
              </a:rPr>
              <a:t> lasers</a:t>
            </a:r>
            <a:endParaRPr lang="en-US" sz="1600" dirty="0" smtClean="0">
              <a:solidFill>
                <a:schemeClr val="tx2">
                  <a:lumMod val="75000"/>
                </a:schemeClr>
              </a:solidFill>
            </a:endParaRPr>
          </a:p>
          <a:p>
            <a:endParaRPr lang="en-US" dirty="0"/>
          </a:p>
        </p:txBody>
      </p:sp>
      <p:pic>
        <p:nvPicPr>
          <p:cNvPr id="2" name="Picture 2" descr="http://www.macaulayanalytical.com/images/FTIR_infrare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1038" y="1610838"/>
            <a:ext cx="3071713" cy="208108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4843849" y="1722048"/>
            <a:ext cx="3598357" cy="1631216"/>
          </a:xfrm>
          <a:prstGeom prst="rect">
            <a:avLst/>
          </a:prstGeom>
          <a:noFill/>
        </p:spPr>
        <p:txBody>
          <a:bodyPr wrap="none" rtlCol="0">
            <a:spAutoFit/>
          </a:bodyPr>
          <a:lstStyle/>
          <a:p>
            <a:r>
              <a:rPr lang="en-US" sz="2000" b="1" dirty="0" smtClean="0">
                <a:solidFill>
                  <a:schemeClr val="tx2">
                    <a:lumMod val="75000"/>
                  </a:schemeClr>
                </a:solidFill>
              </a:rPr>
              <a:t>Fourier Transform Spectrometer</a:t>
            </a:r>
          </a:p>
          <a:p>
            <a:pPr marL="285750" indent="-285750">
              <a:buFont typeface="Arial" pitchFamily="34" charset="0"/>
              <a:buChar char="•"/>
            </a:pPr>
            <a:r>
              <a:rPr lang="en-US" sz="2000" dirty="0" smtClean="0">
                <a:solidFill>
                  <a:schemeClr val="tx2">
                    <a:lumMod val="75000"/>
                  </a:schemeClr>
                </a:solidFill>
              </a:rPr>
              <a:t>Low power</a:t>
            </a:r>
          </a:p>
          <a:p>
            <a:pPr marL="285750" indent="-285750">
              <a:buFont typeface="Arial" pitchFamily="34" charset="0"/>
              <a:buChar char="•"/>
            </a:pPr>
            <a:r>
              <a:rPr lang="en-US" sz="2000" dirty="0" smtClean="0">
                <a:solidFill>
                  <a:schemeClr val="tx2">
                    <a:lumMod val="75000"/>
                  </a:schemeClr>
                </a:solidFill>
              </a:rPr>
              <a:t>Low brightness</a:t>
            </a:r>
          </a:p>
          <a:p>
            <a:pPr marL="285750" indent="-285750">
              <a:buFont typeface="Arial" pitchFamily="34" charset="0"/>
              <a:buChar char="•"/>
            </a:pPr>
            <a:r>
              <a:rPr lang="en-US" sz="2000" dirty="0" smtClean="0">
                <a:solidFill>
                  <a:schemeClr val="tx2">
                    <a:lumMod val="75000"/>
                  </a:schemeClr>
                </a:solidFill>
              </a:rPr>
              <a:t>Low spatial resolution</a:t>
            </a:r>
          </a:p>
          <a:p>
            <a:pPr marL="285750" indent="-285750">
              <a:buFont typeface="Arial" pitchFamily="34" charset="0"/>
              <a:buChar char="•"/>
            </a:pPr>
            <a:r>
              <a:rPr lang="en-US" sz="2000" dirty="0" smtClean="0">
                <a:solidFill>
                  <a:schemeClr val="tx2">
                    <a:lumMod val="75000"/>
                  </a:schemeClr>
                </a:solidFill>
              </a:rPr>
              <a:t>Bulky</a:t>
            </a:r>
            <a:endParaRPr lang="en-US" sz="2000" dirty="0">
              <a:solidFill>
                <a:schemeClr val="tx2">
                  <a:lumMod val="75000"/>
                </a:schemeClr>
              </a:solidFill>
            </a:endParaRPr>
          </a:p>
        </p:txBody>
      </p:sp>
      <p:sp>
        <p:nvSpPr>
          <p:cNvPr id="13"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14" name="Picture 4" descr="PTAC_logo"/>
          <p:cNvPicPr>
            <a:picLocks noChangeAspect="1" noChangeArrowheads="1"/>
          </p:cNvPicPr>
          <p:nvPr/>
        </p:nvPicPr>
        <p:blipFill>
          <a:blip r:embed="rId3" cstate="print"/>
          <a:srcRect/>
          <a:stretch>
            <a:fillRect/>
          </a:stretch>
        </p:blipFill>
        <p:spPr bwMode="auto">
          <a:xfrm>
            <a:off x="7688290" y="6547262"/>
            <a:ext cx="1453324" cy="256350"/>
          </a:xfrm>
          <a:prstGeom prst="rect">
            <a:avLst/>
          </a:prstGeom>
          <a:noFill/>
          <a:ln w="9525">
            <a:noFill/>
            <a:miter lim="800000"/>
            <a:headEnd/>
            <a:tailEnd/>
          </a:ln>
        </p:spPr>
      </p:pic>
    </p:spTree>
    <p:extLst>
      <p:ext uri="{BB962C8B-B14F-4D97-AF65-F5344CB8AC3E}">
        <p14:creationId xmlns:p14="http://schemas.microsoft.com/office/powerpoint/2010/main" xmlns="" val="3941700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2024"/>
            <a:ext cx="7772400" cy="1269970"/>
          </a:xfrm>
        </p:spPr>
        <p:txBody>
          <a:bodyPr>
            <a:normAutofit/>
          </a:bodyPr>
          <a:lstStyle/>
          <a:p>
            <a:r>
              <a:rPr lang="en-US" sz="4000" b="1" dirty="0" smtClean="0">
                <a:solidFill>
                  <a:srgbClr val="C00000"/>
                </a:solidFill>
                <a:effectLst/>
              </a:rPr>
              <a:t>Mid-IR Sources</a:t>
            </a:r>
            <a:endParaRPr lang="en-US" sz="4000" b="1" dirty="0">
              <a:solidFill>
                <a:srgbClr val="C00000"/>
              </a:solidFill>
              <a:effectLst/>
            </a:endParaRPr>
          </a:p>
        </p:txBody>
      </p:sp>
      <p:pic>
        <p:nvPicPr>
          <p:cNvPr id="2050" name="Picture 2" descr="http://mie.esab.upc.es/miras09/eva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29325" y="1932113"/>
            <a:ext cx="2775613" cy="208108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rs.noda.tus.ac.jp/fel-tus/pics/E-MIR-FE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63703" y="1932113"/>
            <a:ext cx="2767913" cy="2081086"/>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4" descr="http://qcmd.mpsd.mpg.de/files/qcmd-theme/research/methods/phase-shaping/tabia-ps-2014.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5516" y="1932113"/>
            <a:ext cx="2471598" cy="208108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46625" y="4132174"/>
            <a:ext cx="2490489" cy="1200329"/>
          </a:xfrm>
          <a:prstGeom prst="rect">
            <a:avLst/>
          </a:prstGeom>
          <a:noFill/>
        </p:spPr>
        <p:txBody>
          <a:bodyPr wrap="square" rtlCol="0">
            <a:spAutoFit/>
          </a:bodyPr>
          <a:lstStyle/>
          <a:p>
            <a:r>
              <a:rPr lang="en-US" sz="1200" dirty="0" smtClean="0">
                <a:solidFill>
                  <a:schemeClr val="tx2">
                    <a:lumMod val="75000"/>
                  </a:schemeClr>
                </a:solidFill>
              </a:rPr>
              <a:t>The </a:t>
            </a:r>
            <a:r>
              <a:rPr lang="en-US" sz="1200" dirty="0">
                <a:solidFill>
                  <a:schemeClr val="tx2">
                    <a:lumMod val="75000"/>
                  </a:schemeClr>
                </a:solidFill>
              </a:rPr>
              <a:t>800mn light is converted to Mid-Infrared radiation, ranging from 4 to 20 µm</a:t>
            </a:r>
            <a:r>
              <a:rPr lang="en-US" sz="1200" dirty="0" smtClean="0">
                <a:solidFill>
                  <a:schemeClr val="tx2">
                    <a:lumMod val="75000"/>
                  </a:schemeClr>
                </a:solidFill>
              </a:rPr>
              <a:t>.</a:t>
            </a:r>
          </a:p>
          <a:p>
            <a:r>
              <a:rPr lang="en-US" sz="1200" dirty="0" smtClean="0">
                <a:solidFill>
                  <a:schemeClr val="tx2">
                    <a:lumMod val="75000"/>
                  </a:schemeClr>
                </a:solidFill>
              </a:rPr>
              <a:t>Prof</a:t>
            </a:r>
            <a:r>
              <a:rPr lang="en-US" sz="1200" dirty="0">
                <a:solidFill>
                  <a:schemeClr val="tx2">
                    <a:lumMod val="75000"/>
                  </a:schemeClr>
                </a:solidFill>
              </a:rPr>
              <a:t>. Andrea </a:t>
            </a:r>
            <a:r>
              <a:rPr lang="en-US" sz="1200" dirty="0" err="1">
                <a:solidFill>
                  <a:schemeClr val="tx2">
                    <a:lumMod val="75000"/>
                  </a:schemeClr>
                </a:solidFill>
              </a:rPr>
              <a:t>Cavalleri</a:t>
            </a:r>
            <a:r>
              <a:rPr lang="en-US" sz="1200" dirty="0">
                <a:solidFill>
                  <a:schemeClr val="tx2">
                    <a:lumMod val="75000"/>
                  </a:schemeClr>
                </a:solidFill>
              </a:rPr>
              <a:t>, Max Planck Institute for the Structure and Dynamics of Matter</a:t>
            </a:r>
          </a:p>
        </p:txBody>
      </p:sp>
      <p:sp>
        <p:nvSpPr>
          <p:cNvPr id="9" name="TextBox 8"/>
          <p:cNvSpPr txBox="1"/>
          <p:nvPr/>
        </p:nvSpPr>
        <p:spPr>
          <a:xfrm>
            <a:off x="1145526" y="1521993"/>
            <a:ext cx="1311578" cy="400110"/>
          </a:xfrm>
          <a:prstGeom prst="rect">
            <a:avLst/>
          </a:prstGeom>
          <a:noFill/>
        </p:spPr>
        <p:txBody>
          <a:bodyPr wrap="none" rtlCol="0">
            <a:spAutoFit/>
          </a:bodyPr>
          <a:lstStyle/>
          <a:p>
            <a:r>
              <a:rPr lang="en-US" sz="2000" b="1" dirty="0" smtClean="0">
                <a:solidFill>
                  <a:schemeClr val="tx2">
                    <a:lumMod val="75000"/>
                  </a:schemeClr>
                </a:solidFill>
              </a:rPr>
              <a:t>OPA &amp;DFG</a:t>
            </a:r>
            <a:endParaRPr lang="en-US" sz="2000" b="1" dirty="0">
              <a:solidFill>
                <a:schemeClr val="tx2">
                  <a:lumMod val="75000"/>
                </a:schemeClr>
              </a:solidFill>
            </a:endParaRPr>
          </a:p>
        </p:txBody>
      </p:sp>
      <p:sp>
        <p:nvSpPr>
          <p:cNvPr id="10" name="TextBox 9"/>
          <p:cNvSpPr txBox="1"/>
          <p:nvPr/>
        </p:nvSpPr>
        <p:spPr>
          <a:xfrm>
            <a:off x="3668382" y="1521993"/>
            <a:ext cx="2201628" cy="400110"/>
          </a:xfrm>
          <a:prstGeom prst="rect">
            <a:avLst/>
          </a:prstGeom>
          <a:noFill/>
        </p:spPr>
        <p:txBody>
          <a:bodyPr wrap="none" rtlCol="0">
            <a:spAutoFit/>
          </a:bodyPr>
          <a:lstStyle/>
          <a:p>
            <a:r>
              <a:rPr lang="en-US" sz="2000" b="1" dirty="0" smtClean="0">
                <a:solidFill>
                  <a:schemeClr val="tx2">
                    <a:lumMod val="75000"/>
                  </a:schemeClr>
                </a:solidFill>
              </a:rPr>
              <a:t>Free Electron Laser</a:t>
            </a:r>
            <a:endParaRPr lang="en-US" sz="2000" b="1" dirty="0">
              <a:solidFill>
                <a:schemeClr val="tx2">
                  <a:lumMod val="75000"/>
                </a:schemeClr>
              </a:solidFill>
            </a:endParaRPr>
          </a:p>
        </p:txBody>
      </p:sp>
      <p:sp>
        <p:nvSpPr>
          <p:cNvPr id="11" name="TextBox 10"/>
          <p:cNvSpPr txBox="1"/>
          <p:nvPr/>
        </p:nvSpPr>
        <p:spPr>
          <a:xfrm>
            <a:off x="6543920" y="1521993"/>
            <a:ext cx="2146421" cy="400110"/>
          </a:xfrm>
          <a:prstGeom prst="rect">
            <a:avLst/>
          </a:prstGeom>
          <a:noFill/>
        </p:spPr>
        <p:txBody>
          <a:bodyPr wrap="none" rtlCol="0">
            <a:spAutoFit/>
          </a:bodyPr>
          <a:lstStyle/>
          <a:p>
            <a:r>
              <a:rPr lang="en-US" sz="2000" b="1" dirty="0" smtClean="0">
                <a:solidFill>
                  <a:schemeClr val="tx2">
                    <a:lumMod val="75000"/>
                  </a:schemeClr>
                </a:solidFill>
              </a:rPr>
              <a:t>Synchrotron beam</a:t>
            </a:r>
            <a:endParaRPr lang="en-US" sz="2000" b="1" dirty="0">
              <a:solidFill>
                <a:schemeClr val="tx2">
                  <a:lumMod val="75000"/>
                </a:schemeClr>
              </a:solidFill>
            </a:endParaRPr>
          </a:p>
        </p:txBody>
      </p:sp>
      <p:sp>
        <p:nvSpPr>
          <p:cNvPr id="14"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15" name="Picture 4" descr="PTAC_logo"/>
          <p:cNvPicPr>
            <a:picLocks noChangeAspect="1" noChangeArrowheads="1"/>
          </p:cNvPicPr>
          <p:nvPr/>
        </p:nvPicPr>
        <p:blipFill>
          <a:blip r:embed="rId5" cstate="print"/>
          <a:srcRect/>
          <a:stretch>
            <a:fillRect/>
          </a:stretch>
        </p:blipFill>
        <p:spPr bwMode="auto">
          <a:xfrm>
            <a:off x="7688290" y="6547262"/>
            <a:ext cx="1453324" cy="256350"/>
          </a:xfrm>
          <a:prstGeom prst="rect">
            <a:avLst/>
          </a:prstGeom>
          <a:noFill/>
          <a:ln w="9525">
            <a:noFill/>
            <a:miter lim="800000"/>
            <a:headEnd/>
            <a:tailEnd/>
          </a:ln>
        </p:spPr>
      </p:pic>
      <p:sp>
        <p:nvSpPr>
          <p:cNvPr id="12" name="TextBox 11"/>
          <p:cNvSpPr txBox="1"/>
          <p:nvPr/>
        </p:nvSpPr>
        <p:spPr>
          <a:xfrm>
            <a:off x="3263702" y="4132174"/>
            <a:ext cx="2767913" cy="1200329"/>
          </a:xfrm>
          <a:prstGeom prst="rect">
            <a:avLst/>
          </a:prstGeom>
          <a:noFill/>
        </p:spPr>
        <p:txBody>
          <a:bodyPr wrap="square" rtlCol="0">
            <a:spAutoFit/>
          </a:bodyPr>
          <a:lstStyle/>
          <a:p>
            <a:r>
              <a:rPr lang="en-US" sz="1200" dirty="0">
                <a:solidFill>
                  <a:schemeClr val="tx2">
                    <a:lumMod val="75000"/>
                  </a:schemeClr>
                </a:solidFill>
              </a:rPr>
              <a:t>Free-electron lasers involve major facilities. </a:t>
            </a:r>
            <a:endParaRPr lang="en-US" sz="1200" dirty="0" smtClean="0">
              <a:solidFill>
                <a:schemeClr val="tx2">
                  <a:lumMod val="75000"/>
                </a:schemeClr>
              </a:solidFill>
            </a:endParaRPr>
          </a:p>
          <a:p>
            <a:r>
              <a:rPr lang="en-US" sz="1200" dirty="0" smtClean="0">
                <a:solidFill>
                  <a:schemeClr val="tx2">
                    <a:lumMod val="75000"/>
                  </a:schemeClr>
                </a:solidFill>
              </a:rPr>
              <a:t>Broadband </a:t>
            </a:r>
            <a:r>
              <a:rPr lang="en-US" sz="1200" dirty="0">
                <a:solidFill>
                  <a:schemeClr val="tx2">
                    <a:lumMod val="75000"/>
                  </a:schemeClr>
                </a:solidFill>
              </a:rPr>
              <a:t>tunable 2-12 µ</a:t>
            </a:r>
            <a:r>
              <a:rPr lang="en-US" sz="1200" dirty="0" smtClean="0">
                <a:solidFill>
                  <a:schemeClr val="tx2">
                    <a:lumMod val="75000"/>
                  </a:schemeClr>
                </a:solidFill>
              </a:rPr>
              <a:t>m</a:t>
            </a:r>
            <a:endParaRPr lang="en-US" sz="1200" dirty="0">
              <a:solidFill>
                <a:schemeClr val="tx2">
                  <a:lumMod val="75000"/>
                </a:schemeClr>
              </a:solidFill>
            </a:endParaRPr>
          </a:p>
          <a:p>
            <a:r>
              <a:rPr lang="en-US" sz="1200" dirty="0">
                <a:solidFill>
                  <a:schemeClr val="tx2">
                    <a:lumMod val="75000"/>
                  </a:schemeClr>
                </a:solidFill>
              </a:rPr>
              <a:t>macro-pulse length &gt; 10 µs </a:t>
            </a:r>
          </a:p>
          <a:p>
            <a:r>
              <a:rPr lang="en-US" sz="1200" dirty="0">
                <a:solidFill>
                  <a:schemeClr val="tx2">
                    <a:lumMod val="75000"/>
                  </a:schemeClr>
                </a:solidFill>
              </a:rPr>
              <a:t>▪ ≈ 100 </a:t>
            </a:r>
            <a:r>
              <a:rPr lang="en-US" sz="1200" dirty="0" err="1">
                <a:solidFill>
                  <a:schemeClr val="tx2">
                    <a:lumMod val="75000"/>
                  </a:schemeClr>
                </a:solidFill>
              </a:rPr>
              <a:t>mJ</a:t>
            </a:r>
            <a:r>
              <a:rPr lang="en-US" sz="1200" dirty="0">
                <a:solidFill>
                  <a:schemeClr val="tx2">
                    <a:lumMod val="75000"/>
                  </a:schemeClr>
                </a:solidFill>
              </a:rPr>
              <a:t> / macro-pulse </a:t>
            </a:r>
          </a:p>
          <a:p>
            <a:r>
              <a:rPr lang="en-US" sz="1200" dirty="0">
                <a:solidFill>
                  <a:schemeClr val="tx2">
                    <a:lumMod val="75000"/>
                  </a:schemeClr>
                </a:solidFill>
              </a:rPr>
              <a:t>▪ 10 – 20 µJ / micro-pulse </a:t>
            </a:r>
          </a:p>
        </p:txBody>
      </p:sp>
      <p:sp>
        <p:nvSpPr>
          <p:cNvPr id="18" name="TextBox 17"/>
          <p:cNvSpPr txBox="1"/>
          <p:nvPr/>
        </p:nvSpPr>
        <p:spPr>
          <a:xfrm>
            <a:off x="6229325" y="4224506"/>
            <a:ext cx="2767913" cy="276999"/>
          </a:xfrm>
          <a:prstGeom prst="rect">
            <a:avLst/>
          </a:prstGeom>
          <a:noFill/>
        </p:spPr>
        <p:txBody>
          <a:bodyPr wrap="square" rtlCol="0">
            <a:spAutoFit/>
          </a:bodyPr>
          <a:lstStyle/>
          <a:p>
            <a:r>
              <a:rPr lang="en-US" sz="1200" dirty="0" smtClean="0">
                <a:solidFill>
                  <a:schemeClr val="tx2">
                    <a:lumMod val="75000"/>
                  </a:schemeClr>
                </a:solidFill>
              </a:rPr>
              <a:t>Mid-IR microscopy</a:t>
            </a:r>
            <a:endParaRPr lang="en-US" sz="1200" dirty="0">
              <a:solidFill>
                <a:schemeClr val="tx2">
                  <a:lumMod val="75000"/>
                </a:schemeClr>
              </a:solidFill>
            </a:endParaRPr>
          </a:p>
        </p:txBody>
      </p:sp>
    </p:spTree>
    <p:extLst>
      <p:ext uri="{BB962C8B-B14F-4D97-AF65-F5344CB8AC3E}">
        <p14:creationId xmlns:p14="http://schemas.microsoft.com/office/powerpoint/2010/main" xmlns="" val="2034441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2023"/>
            <a:ext cx="7772400" cy="1470025"/>
          </a:xfrm>
        </p:spPr>
        <p:txBody>
          <a:bodyPr>
            <a:normAutofit/>
          </a:bodyPr>
          <a:lstStyle/>
          <a:p>
            <a:r>
              <a:rPr lang="en-US" sz="4000" b="1" dirty="0" smtClean="0">
                <a:solidFill>
                  <a:srgbClr val="C00000"/>
                </a:solidFill>
                <a:effectLst/>
              </a:rPr>
              <a:t>Mid-IR Sources - QCL</a:t>
            </a:r>
            <a:endParaRPr lang="en-US" sz="4000" b="1" dirty="0">
              <a:solidFill>
                <a:srgbClr val="C00000"/>
              </a:solidFill>
              <a:effectLst/>
            </a:endParaRPr>
          </a:p>
        </p:txBody>
      </p:sp>
      <p:sp>
        <p:nvSpPr>
          <p:cNvPr id="5" name="Subtitle 4"/>
          <p:cNvSpPr>
            <a:spLocks noGrp="1"/>
          </p:cNvSpPr>
          <p:nvPr>
            <p:ph type="subTitle" idx="1"/>
          </p:nvPr>
        </p:nvSpPr>
        <p:spPr>
          <a:xfrm>
            <a:off x="460375" y="3677871"/>
            <a:ext cx="5833281" cy="2267424"/>
          </a:xfrm>
        </p:spPr>
        <p:txBody>
          <a:bodyPr>
            <a:normAutofit fontScale="92500"/>
          </a:bodyPr>
          <a:lstStyle/>
          <a:p>
            <a:pPr algn="l"/>
            <a:r>
              <a:rPr lang="en-US" b="1" dirty="0" smtClean="0">
                <a:solidFill>
                  <a:schemeClr val="tx2">
                    <a:lumMod val="75000"/>
                  </a:schemeClr>
                </a:solidFill>
              </a:rPr>
              <a:t>Power &gt;5W</a:t>
            </a:r>
          </a:p>
          <a:p>
            <a:pPr algn="l"/>
            <a:r>
              <a:rPr lang="en-US" b="1" dirty="0" smtClean="0">
                <a:solidFill>
                  <a:schemeClr val="tx2">
                    <a:lumMod val="75000"/>
                  </a:schemeClr>
                </a:solidFill>
              </a:rPr>
              <a:t>Wavelength 3-24µm</a:t>
            </a:r>
          </a:p>
          <a:p>
            <a:pPr algn="l"/>
            <a:r>
              <a:rPr lang="en-US" b="1" dirty="0" smtClean="0">
                <a:solidFill>
                  <a:schemeClr val="tx2">
                    <a:lumMod val="75000"/>
                  </a:schemeClr>
                </a:solidFill>
              </a:rPr>
              <a:t>DFB, External Cavity, Multi-emitter</a:t>
            </a:r>
          </a:p>
          <a:p>
            <a:pPr algn="l"/>
            <a:r>
              <a:rPr lang="en-US" b="1" dirty="0" smtClean="0">
                <a:solidFill>
                  <a:schemeClr val="tx2">
                    <a:lumMod val="75000"/>
                  </a:schemeClr>
                </a:solidFill>
              </a:rPr>
              <a:t>Fiber coupled</a:t>
            </a:r>
            <a:endParaRPr lang="en-US" b="1" dirty="0">
              <a:solidFill>
                <a:schemeClr val="tx2">
                  <a:lumMod val="75000"/>
                </a:schemeClr>
              </a:solidFill>
            </a:endParaRPr>
          </a:p>
        </p:txBody>
      </p:sp>
      <p:pic>
        <p:nvPicPr>
          <p:cNvPr id="11" name="Picture 10" descr="C:\Users\Igor\Pictures\2014-07-15\33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93656" y="1602628"/>
            <a:ext cx="2356073" cy="1854517"/>
          </a:xfrm>
          <a:prstGeom prst="rect">
            <a:avLst/>
          </a:prstGeom>
          <a:noFill/>
          <a:ln>
            <a:noFill/>
          </a:ln>
        </p:spPr>
      </p:pic>
      <p:sp>
        <p:nvSpPr>
          <p:cNvPr id="9" name="AutoShape 2" descr="data:image/jpeg;base64,/9j/4AAQSkZJRgABAQAAAQABAAD/2wCEAAkGBxISEhUUDxASFg8UEBQYFhQQDxQUExUUFBEWFhUUFhQYHCgjGBwlGxQUITEhJSkrLi4uFx8zODMsNygtLisBCgoKDg0OGxAQGiwkHyQsLCwsLCwsLCwtLiwsLCwsLCwsLCwsLCwsLCwsLCwsLCwsLCwsLCwsLCwsLCwsLCwsNP/AABEIAKIAoAMBEQACEQEDEQH/xAAbAAEAAgMBAQAAAAAAAAAAAAAAAQUDBAYCB//EADYQAAIBAgMFBQYGAgMAAAAAAAABAgMRBBIhBSIxQVETYXGBkQYyYqHB0SMzQlLh8EOxBxSS/8QAGgEBAAIDAQAAAAAAAAAAAAAAAAEDAgQFBv/EADERAAICAQMCBQIFAwUAAAAAAAABAhEDBCExEkEFIjJRYRNCFCNxgZFSofAzYoLB4f/aAAwDAQACEQMRAD8A+y2M6BFhQFhQFhQFhQFhQFhQFhQFhQFhQFhQFhQFhQFhQFhQFhQJFAxYisoRcpOyRXOaxrq9irLlhhi8k3siowFGVefbVFuL8uP1Zp4YfWn9SXHY4+kxT1mX8Rl2S9KLtI6HJ3QQAAAAAAAAAAAAAAAAAAAAAAAQ3bVvQN0m2NlbfYo5N4qpbhh4PX4mc59Wona9KPO2/Es3Txjjz8svIqysuB0EktkehUVFUiSSQAAAAAAAAAAAAAAAAAAAAAAQO5NFPtKs60+wpOy/ySXJdDRzTeaX04fucHXZXqsn4XA9vuf/AEWmHoRhFRgt1G3jgoR6YnWw4YYYKEFwZDMvJAAAAAAAAAAAAAAAAAAAAAAIAK3a+OcbQp61p8EuS6mrqczj5IbtnK8R1rglixeuW36fJn2ZgVSjbjN6yfVmeDCsaruX6HRLTQq7k+WbhcjeBIABIoAUAKAFACgBQAoAUAKAFACgBQAoEDgGptPGqlC71k9Irm2U58v042aWv1i0uPq+7svdmtsnAtXqVdas9X8K6FWmw/fPlmt4do5QvNm3nLn4LQ3DrJUqBFAkUAKBAAAAAAAAAAAItAEgAAAAAAxYmvGEXKTskjDJkWOPUynPmhhg5z4RVbOoSrT7eqtP8cXyXU08EHln9Sf8HI0WGery/is3/Fexcm+d0kAAAAAAAAAACwBYAB4q1VFXkyrLmjij1SZlGLk9jRe0Xyhp3vU5j8Vle0di/wCh8maljovjo+/h6mzi8QxT52K5YmjaT6G8pJq1uV0wTZBIsESlZXfBEN9O7Ik0ld7e5RJPFzu7/wDXg9PiZz6epn/tOAk/E83U/wDTi/5L1I6C4PQEkgAAAAAAWAFgBYA8Tn0s30vYpnl7Qpy9iUvc8xrJ6cH0ejK4aqLfTLyv5J6WRiMQoLXjyS4syz6mGGNy57IRg5FXVqOTvJ+S4I89mzyyu5G5CCieLFJmLEAlX5NrwZmsklwyHFM2KeNmvetJejNzH4jlgvMrKnhTPdfHN2ULrm21qu5Iw8R8ZnCCWGO/uY48K+41MbmcGp1JKPFrThzOJg8Z1DfRldx7lOr0UdTjeNWi3w1KMYpQVopK3h1Pd4lFQXTwUYcMcMFCPCMtiwsFgBYAWAFgBYAAEAGOrVS0vZ20bWhrZs8YXF7X37GUY+xgmuc4+E4Gnki2vzY2u0o8mafZGOtVsrXjPpfivEqy5uiNOXWvnn9zOMeo1LdXd95ynKT7mxFJCxBJNgBlAGUgCwBOUPcGPEUM8XFvR/3ias9LjfmSpkp0WWExKdotWstNbrTTiem0fiCn5JqmaeTG7s2rnUspJJAAAAAAAAMFappom4tPWD1Rp5czryrqXxyjJIwwvbdkpx6StmNWDk1WOSkv6ZcmbXuYZ1bfl5oy5xlqkauTPHF/ppxl3XYsjDq5MSj6nOlK3bNhbE2IsgJCwTlFgZSLBOUWCVAWBkIBOQWCcoToHuE2uD8jZwazJifNowljTN656qLuKZpEkgAAAAAUDVlg0nenJxl3axfjH7GnPRx9WNuL+P8ANzPr7M1qsm21KKUl+uL4+H8nK1ebpuE0nJfcti6GPuMhzXJvkvJykWCbEAZRYGUiwTYJgWJBKiQBlFgZQCbAiyt2zj+zWWH5jX/lPn4mTfQt+Qt3Ze042SXSKXyPZQVRSNF8nsyIAAAAAsAAChltSEakoVHlam1d8Hr1PHaqS+vNfJvQXls342aurNdzKjInKAFEgiycoFk5QBlFiycoFiwsWCLBNhZBgxdbJHRXm+C+rLEuhXLkx5OajDPNa3bmk3e+t7MjGpTyxT7stdKOx2zPanOFgBYAWAFgAQCG+rsu8N0rZKR899qKidWo1wb+iPG6xxlqpNG9BVCigw3tBXw8vw57t/dlrF/YzhFNGLOs2N7dYeraNf8ACqdX7j8+XmTPC+xFnVQmmrxaafBp3T8zXknHkWerEWSLEAmwIFgBYEk2IIZE3ZXfkupsY4VvL9kYvfZFHtHESclGCbqZlnlFXyRy39TCcnzLkugqMWBoZckISW61btOvG7fHiYadynmj07Ne/BlLZF7HGuP50HH4lvQ9Vw8z071s4P8AOhXyt0aX00/SzahUTV4tNdxt480MiuDTK2muT2WogE0AKB5lJLV8DGUlGPU2Slboo9sYipOnNUnaWV5fHk2ef1WteV1HaJtY4JPc4VUqqp2xCkqt5XzO797R3OTnpZNi9uykx1HibGKSK2itlSZtdSMGiw2Tt3EYV/g1N3nCWsH5ch0qRB3WxP8AkLD1N3ErsZ9Xd02/HkUT03dCzsqNSMkpQkpRfBxaafmjVlCUeRZ6sYAlAAnYkNpK74f7LsWNNdcuF/cxbt0it2lipaxppOtKN4rlFXtmb5efGxOSae7f6L2LIxXc040YwvdzhOUm3Ju6lLr0NOUm/UWr4MmR/ripx/dFfT7Gvlm6q9xdcbM2KM2l+FUuv2z1X3Rdg8Tz4drtez4K5QvlV+hlwdNTbeR05xtfJLdlfu5no/DsuDWNzUakvbYoypxXuWZ3UUAAAFXt+rKNPNBXafDr3GvqoOeJqJlBpSKXAbdo1Hlk+zqftnp6M8o1KOzVG5syv9p1apH4qenk2UT3lZkjnMRSuTCVMGjVwxepkUadbDl0ZmDRW16VjahOzFm1sbbuJwrvQqtLnF70H4xZm4p8mJ9G2D/yLSqWjio9nP8AdG7g34cUamTSxfpJO1oVozWanKMovnBpr5GrLBNdiLJr1YwV5uy7+fciY6d11TVR/wA4F3sisxG0HdNK8pJ5ILuV9enK7Inn62nVLt/6XRx1ya1Cjl3q0ZdrKMc1RSvwvppwSu+RrZJf1Lb3LK9jZjmto1Uh5X+zK5S6Y82iH/BpY2rKGV4eO85bybskrc0yvS6f8TNxuhdK5I8Ks3K1RWk02pQa0txu19TY1mgy6SnNKhBqS2LPYMpSzTd8uijdau3GR3vA9LPFB5JfdX9jW1Ek9kW9jvGuAAAeKtNSVpcCQc/tX2Yp1Fotfn6lGbBjyrzoyjNo5PaWycRTSjeU4Re6pcV1s/Q4+o8Ma3g7NiOZPkq41OT0fetTkTxuL8youTTPTimYEnipQuZKdEUV+KwpsQyGLiVlXD2NqM7K2jCo6mbdkFtsXHVacvw6kor4ZNL0K8jceGZo7TB151JJ1Jyk7fqdzm5csnyy+KSOgoYWEmpSjeSTSfRPV29EUJ2qIbo2+ylH3JXX7Z6+jErgrMepPkx7t+dOfon9GaM25PqJ345PNaV9Jxv0lH+6GKdbxe5KhZqUqTrTyRb7NPfl1+G53vDdJk1mTryN0vcqy5FFUjpqVNRSUVZJWsewVVsaR7JAFgCwACADHVoxkrSSYBQ7V9mYVFdLX5+pr5tNiy+tGcZuPByeN2LUpPRNr5/ycXU+FTh5se69u5sQzXyaf91ONJNOmqLrswVYpmSYK/E0DZhOjBo0XQL+sxo2cDT3jDLLYyijutnUfd8DkZZl6R0WHRhCaW7MJG0U5crm/grqzXxEk9Gk13lSdMsiirquTkqVJvNLjfXJHqdDQ6Oeqmkl+pOSfTGzo9n4ONKCjFePe+p7zFhjigoR4RzXJvdm0WkAAAAAAAAAEAGOvQjNWkggUG1fZqM9Y8e7iaufS4syqaM45HE5DaOx6tN+62u5a+hxtR4Xkxbw3RfHLfJUyRzqa2ZbyeFRDmKJwtPe8yZy8pK5O9w+HvGDXI4k5eYuTLXPGnHNUkklzbsYpylsil3J7GGG0KdS/ZzjK3HK+HkTLFOO7Rmo1yauNxWVaK85aRj1f2LtNp5ZpqMVyZNqKstdi7N7KN5a1Zayf0Pe6LSR02NJc9znZMnWy0NwrAAAAAABIAAAAAAABir4aM1vIgHObW9l4T1ite7Ro1c+kxZvUq+TOORxOTxuxqtK+62vn6HF1HhmXHvDzI2I5U+TS2ZDNUy3Sd/1O3+zm5k1HguTXY+h4LDuMVm9DiS3YuzDtXCRrKKm3ZO9l3o3/Ds2HFk/OTohqVeUqZbLpUJqrCTSindK+9de7ZnV1+fR5oqGn3k2MTyL18F3sLZzb7ast5rdi/0x+51/CvD1p8fU/Ua2fJ1OkX51ygAAAAAAAC5AFwBcAXAFwBcAXAABhr4aM1aSAOb2r7KQnvRW91Wj/k1c2kxZvUtzNZGiiqYjGYTRRdSlzX6lbpzODqfBP6S+OZPk28H7U0Kq1k4yXGMk73OJk0OXGzZjNFnszCPETU5p9jH3U+b/AHM73g3h3T+bkW5r58v2o6hLoelNQm4AuALgC4AuALgAAAAAAAAAAAAAhgMlklftWCy8F6GIRyNXCw7S/ZwvfjkV+Jo515kZwO3wcUoKytouBvQ9CMJcmcyIAAAAAAAA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data:image/jpeg;base64,/9j/4AAQSkZJRgABAQAAAQABAAD/2wCEAAkGBxISEhUUDxASFg8UEBQYFhQQDxQUExUUFBEWFhUUFhQYHCgjGBwlGxQUITEhJSkrLi4uFx8zODMsNygtLisBCgoKDg0OGxAQGiwkHyQsLCwsLCwsLCwtLiwsLCwsLCwsLCwsLCwsLCwsLCwsLCwsLCwsLCwsLCwsLCwsLCwsNP/AABEIAKIAoAMBEQACEQEDEQH/xAAbAAEAAgMBAQAAAAAAAAAAAAAAAQUDBAYCB//EADYQAAIBAgMFBQYGAgMAAAAAAAABAgMRBBIhBSIxQVETYXGBkQYyYqHB0SMzQlLh8EOxBxSS/8QAGgEBAAIDAQAAAAAAAAAAAAAAAAEDAgQFBv/EADERAAICAQMCBQIFAwUAAAAAAAABAhEDBCExEkEFIjJRYRNCFCNxgZFSofAzYoLB4f/aAAwDAQACEQMRAD8A+y2M6BFhQFhQFhQFhQFhQFhQFhQFhQFhQFhQFhQFhQFhQFhQFhQJFAxYisoRcpOyRXOaxrq9irLlhhi8k3siowFGVefbVFuL8uP1Zp4YfWn9SXHY4+kxT1mX8Rl2S9KLtI6HJ3QQAAAAAAAAAAAAAAAAAAAAAAAQ3bVvQN0m2NlbfYo5N4qpbhh4PX4mc59Wona9KPO2/Es3Txjjz8svIqysuB0EktkehUVFUiSSQAAAAAAAAAAAAAAAAAAAAAAQO5NFPtKs60+wpOy/ySXJdDRzTeaX04fucHXZXqsn4XA9vuf/AEWmHoRhFRgt1G3jgoR6YnWw4YYYKEFwZDMvJAAAAAAAAAAAAAAAAAAAAAAIAK3a+OcbQp61p8EuS6mrqczj5IbtnK8R1rglixeuW36fJn2ZgVSjbjN6yfVmeDCsaruX6HRLTQq7k+WbhcjeBIABIoAUAKAFACgBQAoAUAKAFACgBQAoEDgGptPGqlC71k9Irm2U58v042aWv1i0uPq+7svdmtsnAtXqVdas9X8K6FWmw/fPlmt4do5QvNm3nLn4LQ3DrJUqBFAkUAKBAAAAAAAAAAAItAEgAAAAAAxYmvGEXKTskjDJkWOPUynPmhhg5z4RVbOoSrT7eqtP8cXyXU08EHln9Sf8HI0WGery/is3/Fexcm+d0kAAAAAAAAAACwBYAB4q1VFXkyrLmjij1SZlGLk9jRe0Xyhp3vU5j8Vle0di/wCh8maljovjo+/h6mzi8QxT52K5YmjaT6G8pJq1uV0wTZBIsESlZXfBEN9O7Ik0ld7e5RJPFzu7/wDXg9PiZz6epn/tOAk/E83U/wDTi/5L1I6C4PQEkgAAAAAAWAFgBYA8Tn0s30vYpnl7Qpy9iUvc8xrJ6cH0ejK4aqLfTLyv5J6WRiMQoLXjyS4syz6mGGNy57IRg5FXVqOTvJ+S4I89mzyyu5G5CCieLFJmLEAlX5NrwZmsklwyHFM2KeNmvetJejNzH4jlgvMrKnhTPdfHN2ULrm21qu5Iw8R8ZnCCWGO/uY48K+41MbmcGp1JKPFrThzOJg8Z1DfRldx7lOr0UdTjeNWi3w1KMYpQVopK3h1Pd4lFQXTwUYcMcMFCPCMtiwsFgBYAWAFgBYAAEAGOrVS0vZ20bWhrZs8YXF7X37GUY+xgmuc4+E4Gnki2vzY2u0o8mafZGOtVsrXjPpfivEqy5uiNOXWvnn9zOMeo1LdXd95ynKT7mxFJCxBJNgBlAGUgCwBOUPcGPEUM8XFvR/3ias9LjfmSpkp0WWExKdotWstNbrTTiem0fiCn5JqmaeTG7s2rnUspJJAAAAAAAAMFappom4tPWD1Rp5czryrqXxyjJIwwvbdkpx6StmNWDk1WOSkv6ZcmbXuYZ1bfl5oy5xlqkauTPHF/ppxl3XYsjDq5MSj6nOlK3bNhbE2IsgJCwTlFgZSLBOUWCVAWBkIBOQWCcoToHuE2uD8jZwazJifNowljTN656qLuKZpEkgAAAAAUDVlg0nenJxl3axfjH7GnPRx9WNuL+P8ANzPr7M1qsm21KKUl+uL4+H8nK1ebpuE0nJfcti6GPuMhzXJvkvJykWCbEAZRYGUiwTYJgWJBKiQBlFgZQCbAiyt2zj+zWWH5jX/lPn4mTfQt+Qt3Ze042SXSKXyPZQVRSNF8nsyIAAAAAsAAChltSEakoVHlam1d8Hr1PHaqS+vNfJvQXls342aurNdzKjInKAFEgiycoFk5QBlFiycoFiwsWCLBNhZBgxdbJHRXm+C+rLEuhXLkx5OajDPNa3bmk3e+t7MjGpTyxT7stdKOx2zPanOFgBYAWAFgAQCG+rsu8N0rZKR899qKidWo1wb+iPG6xxlqpNG9BVCigw3tBXw8vw57t/dlrF/YzhFNGLOs2N7dYeraNf8ACqdX7j8+XmTPC+xFnVQmmrxaafBp3T8zXknHkWerEWSLEAmwIFgBYEk2IIZE3ZXfkupsY4VvL9kYvfZFHtHESclGCbqZlnlFXyRy39TCcnzLkugqMWBoZckISW61btOvG7fHiYadynmj07Ne/BlLZF7HGuP50HH4lvQ9Vw8z071s4P8AOhXyt0aX00/SzahUTV4tNdxt480MiuDTK2muT2WogE0AKB5lJLV8DGUlGPU2Slboo9sYipOnNUnaWV5fHk2ef1WteV1HaJtY4JPc4VUqqp2xCkqt5XzO797R3OTnpZNi9uykx1HibGKSK2itlSZtdSMGiw2Tt3EYV/g1N3nCWsH5ch0qRB3WxP8AkLD1N3ErsZ9Xd02/HkUT03dCzsqNSMkpQkpRfBxaafmjVlCUeRZ6sYAlAAnYkNpK74f7LsWNNdcuF/cxbt0it2lipaxppOtKN4rlFXtmb5efGxOSae7f6L2LIxXc040YwvdzhOUm3Ju6lLr0NOUm/UWr4MmR/ripx/dFfT7Gvlm6q9xdcbM2KM2l+FUuv2z1X3Rdg8Tz4drtez4K5QvlV+hlwdNTbeR05xtfJLdlfu5no/DsuDWNzUakvbYoypxXuWZ3UUAAAFXt+rKNPNBXafDr3GvqoOeJqJlBpSKXAbdo1Hlk+zqftnp6M8o1KOzVG5syv9p1apH4qenk2UT3lZkjnMRSuTCVMGjVwxepkUadbDl0ZmDRW16VjahOzFm1sbbuJwrvQqtLnF70H4xZm4p8mJ9G2D/yLSqWjio9nP8AdG7g34cUamTSxfpJO1oVozWanKMovnBpr5GrLBNdiLJr1YwV5uy7+fciY6d11TVR/wA4F3sisxG0HdNK8pJ5ILuV9enK7Inn62nVLt/6XRx1ya1Cjl3q0ZdrKMc1RSvwvppwSu+RrZJf1Lb3LK9jZjmto1Uh5X+zK5S6Y82iH/BpY2rKGV4eO85bybskrc0yvS6f8TNxuhdK5I8Ks3K1RWk02pQa0txu19TY1mgy6SnNKhBqS2LPYMpSzTd8uijdau3GR3vA9LPFB5JfdX9jW1Ek9kW9jvGuAAAeKtNSVpcCQc/tX2Yp1Fotfn6lGbBjyrzoyjNo5PaWycRTSjeU4Re6pcV1s/Q4+o8Ma3g7NiOZPkq41OT0fetTkTxuL8youTTPTimYEnipQuZKdEUV+KwpsQyGLiVlXD2NqM7K2jCo6mbdkFtsXHVacvw6kor4ZNL0K8jceGZo7TB151JJ1Jyk7fqdzm5csnyy+KSOgoYWEmpSjeSTSfRPV29EUJ2qIbo2+ylH3JXX7Z6+jErgrMepPkx7t+dOfon9GaM25PqJ345PNaV9Jxv0lH+6GKdbxe5KhZqUqTrTyRb7NPfl1+G53vDdJk1mTryN0vcqy5FFUjpqVNRSUVZJWsewVVsaR7JAFgCwACADHVoxkrSSYBQ7V9mYVFdLX5+pr5tNiy+tGcZuPByeN2LUpPRNr5/ycXU+FTh5se69u5sQzXyaf91ONJNOmqLrswVYpmSYK/E0DZhOjBo0XQL+sxo2cDT3jDLLYyijutnUfd8DkZZl6R0WHRhCaW7MJG0U5crm/grqzXxEk9Gk13lSdMsiirquTkqVJvNLjfXJHqdDQ6Oeqmkl+pOSfTGzo9n4ONKCjFePe+p7zFhjigoR4RzXJvdm0WkAAAAAAAAAEAGOvQjNWkggUG1fZqM9Y8e7iaufS4syqaM45HE5DaOx6tN+62u5a+hxtR4Xkxbw3RfHLfJUyRzqa2ZbyeFRDmKJwtPe8yZy8pK5O9w+HvGDXI4k5eYuTLXPGnHNUkklzbsYpylsil3J7GGG0KdS/ZzjK3HK+HkTLFOO7Rmo1yauNxWVaK85aRj1f2LtNp5ZpqMVyZNqKstdi7N7KN5a1Zayf0Pe6LSR02NJc9znZMnWy0NwrAAAAAABIAAAAAAABir4aM1vIgHObW9l4T1ite7Ro1c+kxZvUq+TOORxOTxuxqtK+62vn6HF1HhmXHvDzI2I5U+TS2ZDNUy3Sd/1O3+zm5k1HguTXY+h4LDuMVm9DiS3YuzDtXCRrKKm3ZO9l3o3/Ds2HFk/OTohqVeUqZbLpUJqrCTSindK+9de7ZnV1+fR5oqGn3k2MTyL18F3sLZzb7ast5rdi/0x+51/CvD1p8fU/Ua2fJ1OkX51ygAAAAAAAC5AFwBcAXAFwBcAXAABhr4aM1aSAOb2r7KQnvRW91Wj/k1c2kxZvUtzNZGiiqYjGYTRRdSlzX6lbpzODqfBP6S+OZPk28H7U0Kq1k4yXGMk73OJk0OXGzZjNFnszCPETU5p9jH3U+b/AHM73g3h3T+bkW5r58v2o6hLoelNQm4AuALgC4AuALgAAAAAAAAAAAAAhgMlklftWCy8F6GIRyNXCw7S/ZwvfjkV+Jo515kZwO3wcUoKytouBvQ9CMJcmcyIAAAAAAAA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0375" y="1625515"/>
            <a:ext cx="2798193" cy="1808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AutoShape 7" descr="data:image/jpeg;base64,/9j/4AAQSkZJRgABAQAAAQABAAD/2wCEAAkGBxQQEhQUEg8SFBQVFBUVFhUWFBQVFBUUFxQWFxQUFBQYHSggGBolGxQUITEhJSkrLi4uFx8zODMsNygtLisBCgoKDg0OGxAQGiwlHCQsLCwsLC0sLCwsLCwsLCwsLCwsLCwsLCwsLCwsLCwsLCwsLCwsLCwsLCwsLCwsLCwsLP/AABEIAN0A5AMBIgACEQEDEQH/xAAcAAEAAQUBAQAAAAAAAAAAAAAAAQIDBAUGBwj/xAA9EAACAQIDBAgDBQcEAwAAAAAAAQIDEQQFEiExQVEGEyJhcYGRoTJSsQcUQmKiFSNyksHR8DNDU4JzsvH/xAAZAQEBAQEBAQAAAAAAAAAAAAAAAQIDBAX/xAAoEQACAgEDBQACAQUAAAAAAAAAAQIRAxIhMQQTFEFRImFSFTJicaH/2gAMAwEAAhEDEQA/APcQAAAAAAAAAAAAAAACLgEgi4uASAAAAAACLi4BIIuSAAAAAAAAAAAAAAAAAAAClyJZh5iuyvEzJ0rKlbMnro/MvUpeJj8yNO0QmebyH8OnbNu8bD5kU/f4fN7M1NwzL6iRe2javHQ5v0ZS8wjyZq7hbTPkyZe2jZPMF8rI/aP5H6mvFi96ZNCM9Zl+X3IeYv5V6mCEO7L6XQjN+/y+Ve5H36X5fcxbhE7kvo0oyfvs3xXoQ8VP5vYsguqX0ulF5Yqa43NpF3NNJXNlgal4Lu2HXDJ3TMTRkgA9JyAAAAAAAAAAAAAAABjY1XiZJj4rcSStUVGpkrkOPeXJIix89o9BQyGipohsy0CNJGkqsCUWyCm4m7eHPl4nJ5x9omAw0nGWI1yW9Uoudnyb3IsU3wibI61MJnE4P7UsvqOzrVKf/kptL1W46/A4uFaKnSqQqQe6UJKSfmtxXGUeULTMlKxUiLEoIEgA0BYy8tlZyXmYyRcw0tM137DUHUkzMt0bVEkIk9xwAAAAAAAAAAAAAAABj4rcvEyDHxW5eJGDXVd7KC5ilu9C2tx4p/3M7x4BBVYhmDRS0QVNEJGWgcz9omX4jEYCrTwrfWNxdk7SnBPtRTPn+nle1xcJwlH4oyvGSfHY1tPqW5jYrA0qrTqUac2tzlCMn6tHow5tGzWxiUbPmPPcjqYXTKUX1cm1CpdaZvTGVlxTV+J6R9h2XYmDrVJRnHDyiktV0pVL74p93E9O/Y2H7N8LQeluUb04yUZO15RTWx7FtM+NuXhyXghkzao1QUaYiVEJEpHCjZVYglA0CURLh4hh94BuKUrpPmVmrp5jCnFRle/crl7DZnCpLSm7957Fki/ZwcWZwIRJ0MgAAAAAAMEMAwsZmUKTtK99+xXMd59T5S9DE6Sw2xl5Glp05S3LYeDN1EoSaPRjxKUbOiefw+WXsY2Iz5N26t2XG5qJUnHeU4lXs+44y6qbVpnRYYp7o20MyVRqOm3FbeJkxOdoT0yi78TpIlx5Hk3ZJQ08EIMqKWdDIsUOJUTYlAosFElkigUpE2IfgSkKBKQCBQAVIWLQIFipEiga/MaTdmtvB/0MbDVNFSL5NGzrLZ3f5wNViZqTVlue8803KM01wdIpNUdjBlRi5bV1U4vusZR9dO1Z43sAAUgAAAIZIYBqekFLVSb4r+5pcJXVlFq30Z0uYU705LuOR0/5yPm9ZFak2erA9qMrFVo7Ypau/ckY1Rdh9xROOwu4dXuuaPItPCOzsxUdDRqrSrvgvoc61byNvbsrwX0LilpsTV0ZNbH04fFNL1KVjoPandeZx3T/ADeGDw2uTblKWmEUruT3vwS5l/oXndPH4dVIKScbRmmtqla+x8UddeTTqrYxojdXudTLHwXP0ZjPPabdkp+iLVShfz/seWw6Yz+/uEcLOVHrFSb7SlfVp1Ky58O4QlkndDTBcnqU8+gpJaJ7fAjE57GCu6bfmjzr7QM4r4fE06WHw8pyiozb0tqSf4YpeG0z+luYV/2dTqU8LJVK1k09vU7G77OfAVk2f0tQ+Hdftfs6ur4X+IpwecdYm1BepyPRHH4ypga0q+G/fUotU1sTq9m6ur79q8TU/ZpiMf17hiIR6iWtyvslCStdLjxWwtZN/wAlt/0n4/D0LDZ25zlDTFNd7KcVnMoTjC0O07K9zzbGQzOOYzqR0U461FRl8MqWpRTXO+zb3m2+0/K8ZWq0XQqRpUYpdpOzVW73tbeVhUrVzRdvh3OYZlOlBy7NlzRcpYycqakmtqvuSOSznL8bisqpwhXg67SdWa2a6a1XS5S2It/ZzlWIo4SvTeM1tr9y2m1ScobJK+23cKlW8tybfDrcqzN11J6r2lpdktj5Oxnt955j0D6LVcHjZSni5tpzjUht01G0mne9uLd7cD04Pbh2R/6KZfDLbwZqdRscW2qVRxV5aXbZc5GpiMRGPwqT4pxtv5M45sqjUWdcWNyTaO76PV7xlHltNyjk+j9bTON9mpJPufI6xH1OmleM8eVVIkAHoOQAAAAIIwUVFdPwOKzVSh1igryWrSn7HbnLZzTtUfeeTrI3BM74HUjivvOLS+N6vl6uLXgmdDldWTjF1IpSaTaW5eRXJluEtp8zHFxfJ7cklNbKirEq0peJtIvsx/hX0NZjOfOP0NjT2xj/AAr6F4sw+EYmcZTSxVPTVpxlpu4N74ytvRr+iNurlFRSaknsVt6425NNG/Ww5zLP3WNqw3KWq3m9cf8A2l6F9A6Bo5rpHRVOpSqRSjd3bSS7UZKV++6bOnZpulNHVh27fBJT8t0vr7EESvpDh1OjKSXahapF8bJ3avyakyrJpKrh9O9WlT28vw+zXoXMlqKth4d8HB+V4v2NZ0RqOLq0n+Bu3/VuL9lAn6L6LvRaTi503vjb1g9DfP4VAirBUcbq3KbjJcv3i0TXqoMio+pxqe5Tafd2lZ/qjEu9K6PZpz+STj62cf1RiUeyel1DZTqcYycH4S2x/VCJsMdBYjDS/NCM1/HG0l7xKcdH7xhpW/HDWv4lZr3TLHRXF66Nvldly0tXX9TXsz6K+i2JUqNuEX+mW3+rMTII9TXqUty2xXgnrh7NlrJZdTiqtJ7m5afD4o/Vov5s+qrwq8Gk34xdn+mQvgtbtDPP3OIp1eEtN7c47H+ls6J/0NP0lpa6LaV3Bqa8N0vZmVlOK6yjCXG2l+Mdn0sai92ZatIy6vwy9PU1NT6mxxEux5mHKnq8OBJyWzYivhRSlpaa4O52dKepJ81c450muJ0eR1tVJc02j1dFkTbSOXUR2TNkCCT6J5QAACAAADn+ksbOL5nQGsz6lene25nHPG4M3jdSOX8SiUe4yaVou8o3XjYjFVIv4YW87nwnDJzaPo6o8UY05Xj4GyoPsx8F9DAteLMzCPsR9Do+TPoyUc1nknTxdCa/Fa//AFlbb5SOjuUVKSlvV/IJkRXJFnF0Ospzh80ZLza2e5dbGqwBo+iSlGlKEoyVpXV1vurO3nH3KIUJU8c5JPRO3gnJbfdRN62vNlF+7at3cRvctmr6SYSUurnCLck2nbfb4ov+aKM7MaXXUJL8UoppfnW1F2cr7yFNc0TUUsZHGUaSjNWs3azv2G72XrYwsjwM6FSre3Vv4Vfbsk2tng7GzdRc19Aqq5/UamKMHHZdKeIhWhKMdKV7/is9nszKzbB9dFJPS1K6b5NWZcdVc/qOuXf6F1Ci5Sh+7UJPV2NDdrX2WLGU4HqIyjrck3qtydkv6IuRrLlL0LirflfoVSM0V4n4V4lqFVLerrlezJm2/wAPuRGm+R0/F8mdyK1e/wAMdPuzY9HqtpSjzV/M1/3Z80ZGX03GrB9/sdcLUcioxNNxZ06JIRJ9Y8YAABAAABYxkLwku5/QvlMldW8TLVoI49pc/YpdO/E3DyG/+7+kqhkKX+6/RHyuxnb4PasmNezSRp2EKbjez2PhY38ckj88vb+xWsmp85eq/sPFzPmh3sZoG5P8VvIKEvnfsdFHKKa4S9SpZZT+V+bZV0WT6iPPA53Q/mkR1f5n6nTLAU/kRcWDh8kfRGvBn/InkR+HJ9Wu/wBRpX+M61YePyR9EVKmuS9EXwJfyHkr4ciqPdfyZXGg/kl/KzrbEmv6f/kTyf0cosLLhTf8pUsFU/436HUixf6fH22TyX8OYWXVPkfsV/sqo/wrzZ0diTXgY/2TyZHOrKKn5fUuLJ5/NH3N8SVdDiX0nkTNGsnl88fcrjk7/wCT2NyLG10mL4Z70/pqllC+d+iL9HLlFp6m7GckLHSPT448Iy8kn7CJAOxgAAAgAAAAAAAAAgHO9JemWGy+cIV3U1zTcFGnOSlbfaSVl5igdEDl8m6dYPEUpVOvhSUJWkqsowlHve0rzXpjhqVKNSFVVNcHKnoTneK3y2cCN1yVKzpSGc3kWY1sTH/UjaS1xmqbV4vcrP8AzYbWnli3znOb73s9EYjk1K4orjTpl6tj6cN81fktr9EW3jm/gpTfj2UZUKEY7opeRcLUibGBevJboQ89TRmUU0lqd3xaVvYrBpKhYABSAAIAAkABABABEgAAAAAAAEAAAAAAAAAg5fpZllLE9mtTU1FqUU+Eu58DqTVZpT1Np9xmUtKsqVnn2ddCcLXoOjGhCktSkpwglO6d3Zva73ZYl0YVGhShGT/dOLi5Kzfzbe/kdtLG4bCR6ys3d7I9mU3J8kkntOOzf7UMMpqDpzhrnGCUkk1F76lSP4PA5Tyao2tzpGNOuDfdC8LKnXd1scHvlOT383ZW8EdyjQ9H5xlplB3Ti7O91bx4m+RrDNzjbRnIkpUY2Y46GHpzq1JaYQWqT5I0mV9OsDiJxhTxKc5u0YuMott8EmjT/anmMVThhrOXW3nJJ2tCG3b5nkGB00KkZTx0MI1aUbxnOpbmlFWW8PKlLT7NRxNx1H03cHhuB6T4iNSNSjmrxlOL7cEtDa5OM4+B3mRdMXipxgqM1KV9r0NRtv1Wewd2PF7keOS39HbgxY9YvlZPWzW+HozWr9GKMgGOsTzhJFSxUe9eKLqQpl8FuFeL3SLhU7IESECgAAAAAAAAAgAAAAAAAAA1WazULyd7W8d3BI2pROmnvVzM46lRU6Z450n6M47FObweKrRp7EoOc43T/L7XRpuj/wBi+Jq1FPG1IxjvcYyc6k+5ze49+UbCxjHjcY1ZuWS3dGryTK3h4Rj2Uox0qMVaKS3JG0FhY3GKiqRhu3bPMemOT16+KnVjRc1pjCL1K0Ut+njtfAxMD0CwlecqmMpTUlsUHq0qMfxao77npc8E77JcWy28HL/GeN45qetHo7icdJ5RmPRrA4SpKWHm1Cou1FKTVNrdpb4PkzqfsvyxKE629OTjHd8MeJ1U8I+ML+jMjD6aNNylphFXb3JJcWxjxN5NUhLJ+GlGXUqKKbbSS2tuySXezy3PPtY0YnRh6UJ0ou0pSbTm+cLbl9TCz/prLH4l0KU5U8PTu93artJ73wh3b2cDjuklPETangqlWVO6cqfZsls2qK3eJ6O5+WlHNY0o2z6D6L9IY42lrcVTle2jrIyb70ltXgbvY+B83ZfCnOjDEJ1KdpPsOTi9Or8NRbYvZvPXej/SmVeKUYTajFKU9UKkVZfimne7KskXsSWNrc7RU1e9l6FRgYTFTt24O3Brbs8DLp4iL3M1GSZhpovApTJRshIAAAAAAAAIBBIAAAAAAAAAAAAAAAAsLAACxrM9wUK1N06sFOEvii9zNmQ0ZkrVFTo81xfQCkpOeGrToSs0l/qQV1a6T2ryM7DTq4CjGEMrVbTFJyw84apfmmppPb5nbVMNGXAx54Hk7+Jw7cou1udNd8niuKy7FZtiZ06WHeDoXTqa0703azcbpbZcker9HujtLDUY0aULU1vb+KcuMpve2bKjhHe8v/pnJW3G4Q/VEnIRjZFE6EZb0i6gdWrOZjdQ18Mn4PaOvlH4oeaMmwJprgtlunXUtz8uJcRSoK97bSoqv2QkEAoJBAAIAAAAABIIABIIJQAAAABJAAAAAAAAAAAAAAAAAAAAAAAAAAAA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9" descr="data:image/jpeg;base64,/9j/4AAQSkZJRgABAQAAAQABAAD/2wCEAAkGBxQQEhQUEg8SFBQVFBUVFhUWFBQVFBUUFxQWFxQUFBQYHSggGBolGxQUITEhJSkrLi4uFx8zODMsNygtLisBCgoKDg0OGxAQGiwlHCQsLCwsLC0sLCwsLCwsLCwsLCwsLCwsLCwsLCwsLCwsLCwsLCwsLCwsLCwsLCwsLCwsLP/AABEIAN0A5AMBIgACEQEDEQH/xAAcAAEAAQUBAQAAAAAAAAAAAAAAAQIDBAUGBwj/xAA9EAACAQIDBAgDBQcEAwAAAAAAAQIDEQQFEiExQVEGEyJhcYGRoTJSsQcUQmKiFSNyksHR8DNDU4JzsvH/xAAZAQEBAQEBAQAAAAAAAAAAAAAAAQIDBAX/xAAoEQACAgEDBQACAQUAAAAAAAAAAQIRAxIhMQQTFEFRImFSFTJicaH/2gAMAwEAAhEDEQA/APcQAAAAAAAAAAAAAAACLgEgi4uASAAAAAACLi4BIIuSAAAAAAAAAAAAAAAAAAAClyJZh5iuyvEzJ0rKlbMnro/MvUpeJj8yNO0QmebyH8OnbNu8bD5kU/f4fN7M1NwzL6iRe2javHQ5v0ZS8wjyZq7hbTPkyZe2jZPMF8rI/aP5H6mvFi96ZNCM9Zl+X3IeYv5V6mCEO7L6XQjN+/y+Ve5H36X5fcxbhE7kvo0oyfvs3xXoQ8VP5vYsguqX0ulF5Yqa43NpF3NNJXNlgal4Lu2HXDJ3TMTRkgA9JyAAAAAAAAAAAAAAABjY1XiZJj4rcSStUVGpkrkOPeXJIix89o9BQyGipohsy0CNJGkqsCUWyCm4m7eHPl4nJ5x9omAw0nGWI1yW9Uoudnyb3IsU3wibI61MJnE4P7UsvqOzrVKf/kptL1W46/A4uFaKnSqQqQe6UJKSfmtxXGUeULTMlKxUiLEoIEgA0BYy8tlZyXmYyRcw0tM137DUHUkzMt0bVEkIk9xwAAAAAAAAAAAAAAABj4rcvEyDHxW5eJGDXVd7KC5ilu9C2tx4p/3M7x4BBVYhmDRS0QVNEJGWgcz9omX4jEYCrTwrfWNxdk7SnBPtRTPn+nle1xcJwlH4oyvGSfHY1tPqW5jYrA0qrTqUac2tzlCMn6tHow5tGzWxiUbPmPPcjqYXTKUX1cm1CpdaZvTGVlxTV+J6R9h2XYmDrVJRnHDyiktV0pVL74p93E9O/Y2H7N8LQeluUb04yUZO15RTWx7FtM+NuXhyXghkzao1QUaYiVEJEpHCjZVYglA0CURLh4hh94BuKUrpPmVmrp5jCnFRle/crl7DZnCpLSm7957Fki/ZwcWZwIRJ0MgAAAAAAMEMAwsZmUKTtK99+xXMd59T5S9DE6Sw2xl5Glp05S3LYeDN1EoSaPRjxKUbOiefw+WXsY2Iz5N26t2XG5qJUnHeU4lXs+44y6qbVpnRYYp7o20MyVRqOm3FbeJkxOdoT0yi78TpIlx5Hk3ZJQ08EIMqKWdDIsUOJUTYlAosFElkigUpE2IfgSkKBKQCBQAVIWLQIFipEiga/MaTdmtvB/0MbDVNFSL5NGzrLZ3f5wNViZqTVlue8803KM01wdIpNUdjBlRi5bV1U4vusZR9dO1Z43sAAUgAAAIZIYBqekFLVSb4r+5pcJXVlFq30Z0uYU705LuOR0/5yPm9ZFak2erA9qMrFVo7Ypau/ckY1Rdh9xROOwu4dXuuaPItPCOzsxUdDRqrSrvgvoc61byNvbsrwX0LilpsTV0ZNbH04fFNL1KVjoPandeZx3T/ADeGDw2uTblKWmEUruT3vwS5l/oXndPH4dVIKScbRmmtqla+x8UddeTTqrYxojdXudTLHwXP0ZjPPabdkp+iLVShfz/seWw6Yz+/uEcLOVHrFSb7SlfVp1Ky58O4QlkndDTBcnqU8+gpJaJ7fAjE57GCu6bfmjzr7QM4r4fE06WHw8pyiozb0tqSf4YpeG0z+luYV/2dTqU8LJVK1k09vU7G77OfAVk2f0tQ+Hdftfs6ur4X+IpwecdYm1BepyPRHH4ypga0q+G/fUotU1sTq9m6ur79q8TU/ZpiMf17hiIR6iWtyvslCStdLjxWwtZN/wAlt/0n4/D0LDZ25zlDTFNd7KcVnMoTjC0O07K9zzbGQzOOYzqR0U461FRl8MqWpRTXO+zb3m2+0/K8ZWq0XQqRpUYpdpOzVW73tbeVhUrVzRdvh3OYZlOlBy7NlzRcpYycqakmtqvuSOSznL8bisqpwhXg67SdWa2a6a1XS5S2It/ZzlWIo4SvTeM1tr9y2m1ScobJK+23cKlW8tybfDrcqzN11J6r2lpdktj5Oxnt955j0D6LVcHjZSni5tpzjUht01G0mne9uLd7cD04Pbh2R/6KZfDLbwZqdRscW2qVRxV5aXbZc5GpiMRGPwqT4pxtv5M45sqjUWdcWNyTaO76PV7xlHltNyjk+j9bTON9mpJPufI6xH1OmleM8eVVIkAHoOQAAAAIIwUVFdPwOKzVSh1igryWrSn7HbnLZzTtUfeeTrI3BM74HUjivvOLS+N6vl6uLXgmdDldWTjF1IpSaTaW5eRXJluEtp8zHFxfJ7cklNbKirEq0peJtIvsx/hX0NZjOfOP0NjT2xj/AAr6F4sw+EYmcZTSxVPTVpxlpu4N74ytvRr+iNurlFRSaknsVt6425NNG/Ww5zLP3WNqw3KWq3m9cf8A2l6F9A6Bo5rpHRVOpSqRSjd3bSS7UZKV++6bOnZpulNHVh27fBJT8t0vr7EESvpDh1OjKSXahapF8bJ3avyakyrJpKrh9O9WlT28vw+zXoXMlqKth4d8HB+V4v2NZ0RqOLq0n+Bu3/VuL9lAn6L6LvRaTi503vjb1g9DfP4VAirBUcbq3KbjJcv3i0TXqoMio+pxqe5Tafd2lZ/qjEu9K6PZpz+STj62cf1RiUeyel1DZTqcYycH4S2x/VCJsMdBYjDS/NCM1/HG0l7xKcdH7xhpW/HDWv4lZr3TLHRXF66Nvldly0tXX9TXsz6K+i2JUqNuEX+mW3+rMTII9TXqUty2xXgnrh7NlrJZdTiqtJ7m5afD4o/Vov5s+qrwq8Gk34xdn+mQvgtbtDPP3OIp1eEtN7c47H+ls6J/0NP0lpa6LaV3Bqa8N0vZmVlOK6yjCXG2l+Mdn0sai92ZatIy6vwy9PU1NT6mxxEux5mHKnq8OBJyWzYivhRSlpaa4O52dKepJ81c450muJ0eR1tVJc02j1dFkTbSOXUR2TNkCCT6J5QAACAAADn+ksbOL5nQGsz6lene25nHPG4M3jdSOX8SiUe4yaVou8o3XjYjFVIv4YW87nwnDJzaPo6o8UY05Xj4GyoPsx8F9DAteLMzCPsR9Do+TPoyUc1nknTxdCa/Fa//AFlbb5SOjuUVKSlvV/IJkRXJFnF0Ospzh80ZLza2e5dbGqwBo+iSlGlKEoyVpXV1vurO3nH3KIUJU8c5JPRO3gnJbfdRN62vNlF+7at3cRvctmr6SYSUurnCLck2nbfb4ov+aKM7MaXXUJL8UoppfnW1F2cr7yFNc0TUUsZHGUaSjNWs3azv2G72XrYwsjwM6FSre3Vv4Vfbsk2tng7GzdRc19Aqq5/UamKMHHZdKeIhWhKMdKV7/is9nszKzbB9dFJPS1K6b5NWZcdVc/qOuXf6F1Ci5Sh+7UJPV2NDdrX2WLGU4HqIyjrck3qtydkv6IuRrLlL0LirflfoVSM0V4n4V4lqFVLerrlezJm2/wAPuRGm+R0/F8mdyK1e/wAMdPuzY9HqtpSjzV/M1/3Z80ZGX03GrB9/sdcLUcioxNNxZ06JIRJ9Y8YAABAAABYxkLwku5/QvlMldW8TLVoI49pc/YpdO/E3DyG/+7+kqhkKX+6/RHyuxnb4PasmNezSRp2EKbjez2PhY38ckj88vb+xWsmp85eq/sPFzPmh3sZoG5P8VvIKEvnfsdFHKKa4S9SpZZT+V+bZV0WT6iPPA53Q/mkR1f5n6nTLAU/kRcWDh8kfRGvBn/InkR+HJ9Wu/wBRpX+M61YePyR9EVKmuS9EXwJfyHkr4ciqPdfyZXGg/kl/KzrbEmv6f/kTyf0cosLLhTf8pUsFU/436HUixf6fH22TyX8OYWXVPkfsV/sqo/wrzZ0diTXgY/2TyZHOrKKn5fUuLJ5/NH3N8SVdDiX0nkTNGsnl88fcrjk7/wCT2NyLG10mL4Z70/pqllC+d+iL9HLlFp6m7GckLHSPT448Iy8kn7CJAOxgAAAgAAAAAAAAAgHO9JemWGy+cIV3U1zTcFGnOSlbfaSVl5igdEDl8m6dYPEUpVOvhSUJWkqsowlHve0rzXpjhqVKNSFVVNcHKnoTneK3y2cCN1yVKzpSGc3kWY1sTH/UjaS1xmqbV4vcrP8AzYbWnli3znOb73s9EYjk1K4orjTpl6tj6cN81fktr9EW3jm/gpTfj2UZUKEY7opeRcLUibGBevJboQ89TRmUU0lqd3xaVvYrBpKhYABSAAIAAkABABABEgAAAAAAAEAAAAAAAAAg5fpZllLE9mtTU1FqUU+Eu58DqTVZpT1Np9xmUtKsqVnn2ddCcLXoOjGhCktSkpwglO6d3Zva73ZYl0YVGhShGT/dOLi5Kzfzbe/kdtLG4bCR6ys3d7I9mU3J8kkntOOzf7UMMpqDpzhrnGCUkk1F76lSP4PA5Tyao2tzpGNOuDfdC8LKnXd1scHvlOT383ZW8EdyjQ9H5xlplB3Ti7O91bx4m+RrDNzjbRnIkpUY2Y46GHpzq1JaYQWqT5I0mV9OsDiJxhTxKc5u0YuMott8EmjT/anmMVThhrOXW3nJJ2tCG3b5nkGB00KkZTx0MI1aUbxnOpbmlFWW8PKlLT7NRxNx1H03cHhuB6T4iNSNSjmrxlOL7cEtDa5OM4+B3mRdMXipxgqM1KV9r0NRtv1Wewd2PF7keOS39HbgxY9YvlZPWzW+HozWr9GKMgGOsTzhJFSxUe9eKLqQpl8FuFeL3SLhU7IESECgAAAAAAAAAgAAAAAAAAA1WazULyd7W8d3BI2pROmnvVzM46lRU6Z450n6M47FObweKrRp7EoOc43T/L7XRpuj/wBi+Jq1FPG1IxjvcYyc6k+5ze49+UbCxjHjcY1ZuWS3dGryTK3h4Rj2Uox0qMVaKS3JG0FhY3GKiqRhu3bPMemOT16+KnVjRc1pjCL1K0Ut+njtfAxMD0CwlecqmMpTUlsUHq0qMfxao77npc8E77JcWy28HL/GeN45qetHo7icdJ5RmPRrA4SpKWHm1Cou1FKTVNrdpb4PkzqfsvyxKE629OTjHd8MeJ1U8I+ML+jMjD6aNNylphFXb3JJcWxjxN5NUhLJ+GlGXUqKKbbSS2tuySXezy3PPtY0YnRh6UJ0ou0pSbTm+cLbl9TCz/prLH4l0KU5U8PTu93artJ73wh3b2cDjuklPETangqlWVO6cqfZsls2qK3eJ6O5+WlHNY0o2z6D6L9IY42lrcVTle2jrIyb70ltXgbvY+B83ZfCnOjDEJ1KdpPsOTi9Or8NRbYvZvPXej/SmVeKUYTajFKU9UKkVZfimne7KskXsSWNrc7RU1e9l6FRgYTFTt24O3Brbs8DLp4iL3M1GSZhpovApTJRshIAAAAAAAAIBBIAAAAAAAAAAAAAAAAsLAACxrM9wUK1N06sFOEvii9zNmQ0ZkrVFTo81xfQCkpOeGrToSs0l/qQV1a6T2ryM7DTq4CjGEMrVbTFJyw84apfmmppPb5nbVMNGXAx54Hk7+Jw7cou1udNd8niuKy7FZtiZ06WHeDoXTqa0703azcbpbZcker9HujtLDUY0aULU1vb+KcuMpve2bKjhHe8v/pnJW3G4Q/VEnIRjZFE6EZb0i6gdWrOZjdQ18Mn4PaOvlH4oeaMmwJprgtlunXUtz8uJcRSoK97bSoqv2QkEAoJBAAIAAAAABIIABIIJQAAAABJAAAAAAAAAAAAAAAAAAAAAAAAAAAAB//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1" descr="data:image/jpeg;base64,/9j/4AAQSkZJRgABAQAAAQABAAD/2wCEAAkGBxQQEhQUEg8SFBQVFBUVFhUWFBQVFBUUFxQWFxQUFBQYHSggGBolGxQUITEhJSkrLi4uFx8zODMsNygtLisBCgoKDg0OGxAQGiwlHCQsLCwsLC0sLCwsLCwsLCwsLCwsLCwsLCwsLCwsLCwsLCwsLCwsLCwsLCwsLCwsLCwsLP/AABEIAN0A5AMBIgACEQEDEQH/xAAcAAEAAQUBAQAAAAAAAAAAAAAAAQIDBAUGBwj/xAA9EAACAQIDBAgDBQcEAwAAAAAAAQIDEQQFEiExQVEGEyJhcYGRoTJSsQcUQmKiFSNyksHR8DNDU4JzsvH/xAAZAQEBAQEBAQAAAAAAAAAAAAAAAQIDBAX/xAAoEQACAgEDBQACAQUAAAAAAAAAAQIRAxIhMQQTFEFRImFSFTJicaH/2gAMAwEAAhEDEQA/APcQAAAAAAAAAAAAAAACLgEgi4uASAAAAAACLi4BIIuSAAAAAAAAAAAAAAAAAAAClyJZh5iuyvEzJ0rKlbMnro/MvUpeJj8yNO0QmebyH8OnbNu8bD5kU/f4fN7M1NwzL6iRe2javHQ5v0ZS8wjyZq7hbTPkyZe2jZPMF8rI/aP5H6mvFi96ZNCM9Zl+X3IeYv5V6mCEO7L6XQjN+/y+Ve5H36X5fcxbhE7kvo0oyfvs3xXoQ8VP5vYsguqX0ulF5Yqa43NpF3NNJXNlgal4Lu2HXDJ3TMTRkgA9JyAAAAAAAAAAAAAAABjY1XiZJj4rcSStUVGpkrkOPeXJIix89o9BQyGipohsy0CNJGkqsCUWyCm4m7eHPl4nJ5x9omAw0nGWI1yW9Uoudnyb3IsU3wibI61MJnE4P7UsvqOzrVKf/kptL1W46/A4uFaKnSqQqQe6UJKSfmtxXGUeULTMlKxUiLEoIEgA0BYy8tlZyXmYyRcw0tM137DUHUkzMt0bVEkIk9xwAAAAAAAAAAAAAAABj4rcvEyDHxW5eJGDXVd7KC5ilu9C2tx4p/3M7x4BBVYhmDRS0QVNEJGWgcz9omX4jEYCrTwrfWNxdk7SnBPtRTPn+nle1xcJwlH4oyvGSfHY1tPqW5jYrA0qrTqUac2tzlCMn6tHow5tGzWxiUbPmPPcjqYXTKUX1cm1CpdaZvTGVlxTV+J6R9h2XYmDrVJRnHDyiktV0pVL74p93E9O/Y2H7N8LQeluUb04yUZO15RTWx7FtM+NuXhyXghkzao1QUaYiVEJEpHCjZVYglA0CURLh4hh94BuKUrpPmVmrp5jCnFRle/crl7DZnCpLSm7957Fki/ZwcWZwIRJ0MgAAAAAAMEMAwsZmUKTtK99+xXMd59T5S9DE6Sw2xl5Glp05S3LYeDN1EoSaPRjxKUbOiefw+WXsY2Iz5N26t2XG5qJUnHeU4lXs+44y6qbVpnRYYp7o20MyVRqOm3FbeJkxOdoT0yi78TpIlx5Hk3ZJQ08EIMqKWdDIsUOJUTYlAosFElkigUpE2IfgSkKBKQCBQAVIWLQIFipEiga/MaTdmtvB/0MbDVNFSL5NGzrLZ3f5wNViZqTVlue8803KM01wdIpNUdjBlRi5bV1U4vusZR9dO1Z43sAAUgAAAIZIYBqekFLVSb4r+5pcJXVlFq30Z0uYU705LuOR0/5yPm9ZFak2erA9qMrFVo7Ypau/ckY1Rdh9xROOwu4dXuuaPItPCOzsxUdDRqrSrvgvoc61byNvbsrwX0LilpsTV0ZNbH04fFNL1KVjoPandeZx3T/ADeGDw2uTblKWmEUruT3vwS5l/oXndPH4dVIKScbRmmtqla+x8UddeTTqrYxojdXudTLHwXP0ZjPPabdkp+iLVShfz/seWw6Yz+/uEcLOVHrFSb7SlfVp1Ky58O4QlkndDTBcnqU8+gpJaJ7fAjE57GCu6bfmjzr7QM4r4fE06WHw8pyiozb0tqSf4YpeG0z+luYV/2dTqU8LJVK1k09vU7G77OfAVk2f0tQ+Hdftfs6ur4X+IpwecdYm1BepyPRHH4ypga0q+G/fUotU1sTq9m6ur79q8TU/ZpiMf17hiIR6iWtyvslCStdLjxWwtZN/wAlt/0n4/D0LDZ25zlDTFNd7KcVnMoTjC0O07K9zzbGQzOOYzqR0U461FRl8MqWpRTXO+zb3m2+0/K8ZWq0XQqRpUYpdpOzVW73tbeVhUrVzRdvh3OYZlOlBy7NlzRcpYycqakmtqvuSOSznL8bisqpwhXg67SdWa2a6a1XS5S2It/ZzlWIo4SvTeM1tr9y2m1ScobJK+23cKlW8tybfDrcqzN11J6r2lpdktj5Oxnt955j0D6LVcHjZSni5tpzjUht01G0mne9uLd7cD04Pbh2R/6KZfDLbwZqdRscW2qVRxV5aXbZc5GpiMRGPwqT4pxtv5M45sqjUWdcWNyTaO76PV7xlHltNyjk+j9bTON9mpJPufI6xH1OmleM8eVVIkAHoOQAAAAIIwUVFdPwOKzVSh1igryWrSn7HbnLZzTtUfeeTrI3BM74HUjivvOLS+N6vl6uLXgmdDldWTjF1IpSaTaW5eRXJluEtp8zHFxfJ7cklNbKirEq0peJtIvsx/hX0NZjOfOP0NjT2xj/AAr6F4sw+EYmcZTSxVPTVpxlpu4N74ytvRr+iNurlFRSaknsVt6425NNG/Ww5zLP3WNqw3KWq3m9cf8A2l6F9A6Bo5rpHRVOpSqRSjd3bSS7UZKV++6bOnZpulNHVh27fBJT8t0vr7EESvpDh1OjKSXahapF8bJ3avyakyrJpKrh9O9WlT28vw+zXoXMlqKth4d8HB+V4v2NZ0RqOLq0n+Bu3/VuL9lAn6L6LvRaTi503vjb1g9DfP4VAirBUcbq3KbjJcv3i0TXqoMio+pxqe5Tafd2lZ/qjEu9K6PZpz+STj62cf1RiUeyel1DZTqcYycH4S2x/VCJsMdBYjDS/NCM1/HG0l7xKcdH7xhpW/HDWv4lZr3TLHRXF66Nvldly0tXX9TXsz6K+i2JUqNuEX+mW3+rMTII9TXqUty2xXgnrh7NlrJZdTiqtJ7m5afD4o/Vov5s+qrwq8Gk34xdn+mQvgtbtDPP3OIp1eEtN7c47H+ls6J/0NP0lpa6LaV3Bqa8N0vZmVlOK6yjCXG2l+Mdn0sai92ZatIy6vwy9PU1NT6mxxEux5mHKnq8OBJyWzYivhRSlpaa4O52dKepJ81c450muJ0eR1tVJc02j1dFkTbSOXUR2TNkCCT6J5QAACAAADn+ksbOL5nQGsz6lene25nHPG4M3jdSOX8SiUe4yaVou8o3XjYjFVIv4YW87nwnDJzaPo6o8UY05Xj4GyoPsx8F9DAteLMzCPsR9Do+TPoyUc1nknTxdCa/Fa//AFlbb5SOjuUVKSlvV/IJkRXJFnF0Ospzh80ZLza2e5dbGqwBo+iSlGlKEoyVpXV1vurO3nH3KIUJU8c5JPRO3gnJbfdRN62vNlF+7at3cRvctmr6SYSUurnCLck2nbfb4ov+aKM7MaXXUJL8UoppfnW1F2cr7yFNc0TUUsZHGUaSjNWs3azv2G72XrYwsjwM6FSre3Vv4Vfbsk2tng7GzdRc19Aqq5/UamKMHHZdKeIhWhKMdKV7/is9nszKzbB9dFJPS1K6b5NWZcdVc/qOuXf6F1Ci5Sh+7UJPV2NDdrX2WLGU4HqIyjrck3qtydkv6IuRrLlL0LirflfoVSM0V4n4V4lqFVLerrlezJm2/wAPuRGm+R0/F8mdyK1e/wAMdPuzY9HqtpSjzV/M1/3Z80ZGX03GrB9/sdcLUcioxNNxZ06JIRJ9Y8YAABAAABYxkLwku5/QvlMldW8TLVoI49pc/YpdO/E3DyG/+7+kqhkKX+6/RHyuxnb4PasmNezSRp2EKbjez2PhY38ckj88vb+xWsmp85eq/sPFzPmh3sZoG5P8VvIKEvnfsdFHKKa4S9SpZZT+V+bZV0WT6iPPA53Q/mkR1f5n6nTLAU/kRcWDh8kfRGvBn/InkR+HJ9Wu/wBRpX+M61YePyR9EVKmuS9EXwJfyHkr4ciqPdfyZXGg/kl/KzrbEmv6f/kTyf0cosLLhTf8pUsFU/436HUixf6fH22TyX8OYWXVPkfsV/sqo/wrzZ0diTXgY/2TyZHOrKKn5fUuLJ5/NH3N8SVdDiX0nkTNGsnl88fcrjk7/wCT2NyLG10mL4Z70/pqllC+d+iL9HLlFp6m7GckLHSPT448Iy8kn7CJAOxgAAAgAAAAAAAAAgHO9JemWGy+cIV3U1zTcFGnOSlbfaSVl5igdEDl8m6dYPEUpVOvhSUJWkqsowlHve0rzXpjhqVKNSFVVNcHKnoTneK3y2cCN1yVKzpSGc3kWY1sTH/UjaS1xmqbV4vcrP8AzYbWnli3znOb73s9EYjk1K4orjTpl6tj6cN81fktr9EW3jm/gpTfj2UZUKEY7opeRcLUibGBevJboQ89TRmUU0lqd3xaVvYrBpKhYABSAAIAAkABABABEgAAAAAAAEAAAAAAAAAg5fpZllLE9mtTU1FqUU+Eu58DqTVZpT1Np9xmUtKsqVnn2ddCcLXoOjGhCktSkpwglO6d3Zva73ZYl0YVGhShGT/dOLi5Kzfzbe/kdtLG4bCR6ys3d7I9mU3J8kkntOOzf7UMMpqDpzhrnGCUkk1F76lSP4PA5Tyao2tzpGNOuDfdC8LKnXd1scHvlOT383ZW8EdyjQ9H5xlplB3Ti7O91bx4m+RrDNzjbRnIkpUY2Y46GHpzq1JaYQWqT5I0mV9OsDiJxhTxKc5u0YuMott8EmjT/anmMVThhrOXW3nJJ2tCG3b5nkGB00KkZTx0MI1aUbxnOpbmlFWW8PKlLT7NRxNx1H03cHhuB6T4iNSNSjmrxlOL7cEtDa5OM4+B3mRdMXipxgqM1KV9r0NRtv1Wewd2PF7keOS39HbgxY9YvlZPWzW+HozWr9GKMgGOsTzhJFSxUe9eKLqQpl8FuFeL3SLhU7IESECgAAAAAAAAAgAAAAAAAAA1WazULyd7W8d3BI2pROmnvVzM46lRU6Z450n6M47FObweKrRp7EoOc43T/L7XRpuj/wBi+Jq1FPG1IxjvcYyc6k+5ze49+UbCxjHjcY1ZuWS3dGryTK3h4Rj2Uox0qMVaKS3JG0FhY3GKiqRhu3bPMemOT16+KnVjRc1pjCL1K0Ut+njtfAxMD0CwlecqmMpTUlsUHq0qMfxao77npc8E77JcWy28HL/GeN45qetHo7icdJ5RmPRrA4SpKWHm1Cou1FKTVNrdpb4PkzqfsvyxKE629OTjHd8MeJ1U8I+ML+jMjD6aNNylphFXb3JJcWxjxN5NUhLJ+GlGXUqKKbbSS2tuySXezy3PPtY0YnRh6UJ0ou0pSbTm+cLbl9TCz/prLH4l0KU5U8PTu93artJ73wh3b2cDjuklPETangqlWVO6cqfZsls2qK3eJ6O5+WlHNY0o2z6D6L9IY42lrcVTle2jrIyb70ltXgbvY+B83ZfCnOjDEJ1KdpPsOTi9Or8NRbYvZvPXej/SmVeKUYTajFKU9UKkVZfimne7KskXsSWNrc7RU1e9l6FRgYTFTt24O3Brbs8DLp4iL3M1GSZhpovApTJRshIAAAAAAAAIBBIAAAAAAAAAAAAAAAAsLAACxrM9wUK1N06sFOEvii9zNmQ0ZkrVFTo81xfQCkpOeGrToSs0l/qQV1a6T2ryM7DTq4CjGEMrVbTFJyw84apfmmppPb5nbVMNGXAx54Hk7+Jw7cou1udNd8niuKy7FZtiZ06WHeDoXTqa0703azcbpbZcker9HujtLDUY0aULU1vb+KcuMpve2bKjhHe8v/pnJW3G4Q/VEnIRjZFE6EZb0i6gdWrOZjdQ18Mn4PaOvlH4oeaMmwJprgtlunXUtz8uJcRSoK97bSoqv2QkEAoJBAAIAAAAABIIABIIJQAAAABJAAAAAAAAAAAAAAAAAAAAAAAAAAAAB//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5" name="Picture 13" descr="https://encrypted-tbn1.gstatic.com/images?q=tbn:ANd9GcQ8ZPi3y2Rtsn8Kf-x-2nel25RPNkxwe7saRo2f8YD0Vi8_9oiJ0Q"/>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52157" y="1625515"/>
            <a:ext cx="2730288" cy="1820194"/>
          </a:xfrm>
          <a:prstGeom prst="rect">
            <a:avLst/>
          </a:prstGeom>
          <a:noFill/>
          <a:extLst>
            <a:ext uri="{909E8E84-426E-40DD-AFC4-6F175D3DCCD1}">
              <a14:hiddenFill xmlns:a14="http://schemas.microsoft.com/office/drawing/2010/main" xmlns="">
                <a:solidFill>
                  <a:srgbClr val="FFFFFF"/>
                </a:solidFill>
              </a14:hiddenFill>
            </a:ext>
          </a:extLst>
        </p:spPr>
      </p:pic>
      <p:pic>
        <p:nvPicPr>
          <p:cNvPr id="3089" name="Picture 17" descr="https://c2.staticflickr.com/4/3619/5839128133_e9d534c557_z.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48902" y="3668260"/>
            <a:ext cx="2400827" cy="2277035"/>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22" name="Picture 4" descr="PTAC_logo"/>
          <p:cNvPicPr>
            <a:picLocks noChangeAspect="1" noChangeArrowheads="1"/>
          </p:cNvPicPr>
          <p:nvPr/>
        </p:nvPicPr>
        <p:blipFill>
          <a:blip r:embed="rId6" cstate="print"/>
          <a:srcRect/>
          <a:stretch>
            <a:fillRect/>
          </a:stretch>
        </p:blipFill>
        <p:spPr bwMode="auto">
          <a:xfrm>
            <a:off x="7688290" y="6547262"/>
            <a:ext cx="1453324" cy="256350"/>
          </a:xfrm>
          <a:prstGeom prst="rect">
            <a:avLst/>
          </a:prstGeom>
          <a:noFill/>
          <a:ln w="9525">
            <a:noFill/>
            <a:miter lim="800000"/>
            <a:headEnd/>
            <a:tailEnd/>
          </a:ln>
        </p:spPr>
      </p:pic>
    </p:spTree>
    <p:extLst>
      <p:ext uri="{BB962C8B-B14F-4D97-AF65-F5344CB8AC3E}">
        <p14:creationId xmlns:p14="http://schemas.microsoft.com/office/powerpoint/2010/main" xmlns="" val="1001532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685800" y="155196"/>
            <a:ext cx="7772400" cy="1470025"/>
          </a:xfrm>
        </p:spPr>
        <p:txBody>
          <a:bodyPr>
            <a:normAutofit/>
          </a:bodyPr>
          <a:lstStyle/>
          <a:p>
            <a:r>
              <a:rPr lang="en-US" sz="4000" b="1" dirty="0" smtClean="0">
                <a:solidFill>
                  <a:srgbClr val="C00000"/>
                </a:solidFill>
                <a:effectLst/>
              </a:rPr>
              <a:t>QCL Technology is There!</a:t>
            </a:r>
            <a:br>
              <a:rPr lang="en-US" sz="4000" b="1" dirty="0" smtClean="0">
                <a:solidFill>
                  <a:srgbClr val="C00000"/>
                </a:solidFill>
                <a:effectLst/>
              </a:rPr>
            </a:br>
            <a:r>
              <a:rPr lang="en-US" sz="4000" b="1" dirty="0" smtClean="0">
                <a:solidFill>
                  <a:srgbClr val="C00000"/>
                </a:solidFill>
                <a:effectLst/>
              </a:rPr>
              <a:t>Where are the Applications?</a:t>
            </a:r>
            <a:endParaRPr lang="en-US" sz="4000" b="1" dirty="0">
              <a:solidFill>
                <a:srgbClr val="C00000"/>
              </a:solidFill>
              <a:effectLst/>
            </a:endParaRPr>
          </a:p>
        </p:txBody>
      </p:sp>
      <p:pic>
        <p:nvPicPr>
          <p:cNvPr id="9" name="Picture 2" descr="https://encrypted-tbn2.gstatic.com/images?q=tbn:ANd9GcSOtRT0DgKfvmQ4Q4_U3Qn_F6ObKZhNNQaSrIT-u-tKR_ftP9mhL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34378" y="2271714"/>
            <a:ext cx="3630520" cy="299848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0" descr="http://blog.ericgoldman.org/archives/shutterstock_7160588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5114" y="2271714"/>
            <a:ext cx="2941338" cy="294133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12" name="Picture 4" descr="PTAC_logo"/>
          <p:cNvPicPr>
            <a:picLocks noChangeAspect="1" noChangeArrowheads="1"/>
          </p:cNvPicPr>
          <p:nvPr/>
        </p:nvPicPr>
        <p:blipFill>
          <a:blip r:embed="rId4" cstate="print"/>
          <a:srcRect/>
          <a:stretch>
            <a:fillRect/>
          </a:stretch>
        </p:blipFill>
        <p:spPr bwMode="auto">
          <a:xfrm>
            <a:off x="7688290" y="6547262"/>
            <a:ext cx="1453324" cy="256350"/>
          </a:xfrm>
          <a:prstGeom prst="rect">
            <a:avLst/>
          </a:prstGeom>
          <a:noFill/>
          <a:ln w="9525">
            <a:noFill/>
            <a:miter lim="800000"/>
            <a:headEnd/>
            <a:tailEnd/>
          </a:ln>
        </p:spPr>
      </p:pic>
    </p:spTree>
    <p:extLst>
      <p:ext uri="{BB962C8B-B14F-4D97-AF65-F5344CB8AC3E}">
        <p14:creationId xmlns:p14="http://schemas.microsoft.com/office/powerpoint/2010/main" xmlns="" val="1068332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6"/>
          <p:cNvSpPr>
            <a:spLocks noGrp="1"/>
          </p:cNvSpPr>
          <p:nvPr>
            <p:ph type="ftr" sz="quarter" idx="11"/>
          </p:nvPr>
        </p:nvSpPr>
        <p:spPr>
          <a:xfrm>
            <a:off x="2849638" y="6492875"/>
            <a:ext cx="4922762" cy="365125"/>
          </a:xfrm>
          <a:solidFill>
            <a:schemeClr val="bg1"/>
          </a:solidFill>
        </p:spPr>
        <p:txBody>
          <a:bodyPr/>
          <a:lstStyle/>
          <a:p>
            <a:r>
              <a:rPr lang="en-US" dirty="0">
                <a:solidFill>
                  <a:schemeClr val="accent2"/>
                </a:solidFill>
              </a:rPr>
              <a:t>2</a:t>
            </a:r>
            <a:r>
              <a:rPr lang="en-US" baseline="30000" dirty="0">
                <a:solidFill>
                  <a:schemeClr val="accent2"/>
                </a:solidFill>
              </a:rPr>
              <a:t>nd</a:t>
            </a:r>
            <a:r>
              <a:rPr lang="en-US" dirty="0">
                <a:solidFill>
                  <a:schemeClr val="accent2"/>
                </a:solidFill>
              </a:rPr>
              <a:t> International Conference and Exhibition on Lasers, Optics &amp; Photonics</a:t>
            </a:r>
          </a:p>
          <a:p>
            <a:r>
              <a:rPr lang="en-US" b="1" dirty="0" smtClean="0">
                <a:solidFill>
                  <a:schemeClr val="accent2"/>
                </a:solidFill>
              </a:rPr>
              <a:t>September 8, 2014</a:t>
            </a:r>
            <a:endParaRPr lang="en-US" b="1" dirty="0">
              <a:solidFill>
                <a:schemeClr val="accent2"/>
              </a:solidFill>
            </a:endParaRPr>
          </a:p>
        </p:txBody>
      </p:sp>
      <p:pic>
        <p:nvPicPr>
          <p:cNvPr id="13" name="Picture 4" descr="PTAC_logo"/>
          <p:cNvPicPr>
            <a:picLocks noChangeAspect="1" noChangeArrowheads="1"/>
          </p:cNvPicPr>
          <p:nvPr/>
        </p:nvPicPr>
        <p:blipFill>
          <a:blip r:embed="rId2" cstate="print"/>
          <a:srcRect/>
          <a:stretch>
            <a:fillRect/>
          </a:stretch>
        </p:blipFill>
        <p:spPr bwMode="auto">
          <a:xfrm>
            <a:off x="7688290" y="6547262"/>
            <a:ext cx="1453324" cy="256350"/>
          </a:xfrm>
          <a:prstGeom prst="rect">
            <a:avLst/>
          </a:prstGeom>
          <a:noFill/>
          <a:ln w="9525">
            <a:noFill/>
            <a:miter lim="800000"/>
            <a:headEnd/>
            <a:tailEnd/>
          </a:ln>
        </p:spPr>
      </p:pic>
      <p:sp>
        <p:nvSpPr>
          <p:cNvPr id="3" name="Rectangle 2"/>
          <p:cNvSpPr/>
          <p:nvPr/>
        </p:nvSpPr>
        <p:spPr>
          <a:xfrm>
            <a:off x="485776" y="4458235"/>
            <a:ext cx="8119868" cy="1785104"/>
          </a:xfrm>
          <a:prstGeom prst="rect">
            <a:avLst/>
          </a:prstGeom>
        </p:spPr>
        <p:txBody>
          <a:bodyPr wrap="square">
            <a:spAutoFit/>
          </a:bodyPr>
          <a:lstStyle/>
          <a:p>
            <a:pPr algn="ctr"/>
            <a:r>
              <a:rPr lang="en-US" sz="2000" b="1" u="sng" dirty="0" smtClean="0">
                <a:solidFill>
                  <a:schemeClr val="tx2">
                    <a:lumMod val="75000"/>
                  </a:schemeClr>
                </a:solidFill>
              </a:rPr>
              <a:t>Current clinical use of breath analysis: </a:t>
            </a:r>
            <a:endParaRPr lang="en-US" sz="2000" b="1" u="sng" dirty="0">
              <a:solidFill>
                <a:schemeClr val="tx2">
                  <a:lumMod val="75000"/>
                </a:schemeClr>
              </a:solidFill>
            </a:endParaRPr>
          </a:p>
          <a:p>
            <a:pPr marL="285750" indent="-285750">
              <a:buFont typeface="Arial" pitchFamily="34" charset="0"/>
              <a:buChar char="•"/>
            </a:pPr>
            <a:r>
              <a:rPr lang="en-US" b="1" dirty="0" smtClean="0">
                <a:solidFill>
                  <a:schemeClr val="tx2">
                    <a:lumMod val="75000"/>
                  </a:schemeClr>
                </a:solidFill>
              </a:rPr>
              <a:t>monitor asthma </a:t>
            </a:r>
            <a:endParaRPr lang="en-US" b="1" dirty="0">
              <a:solidFill>
                <a:schemeClr val="tx2">
                  <a:lumMod val="75000"/>
                </a:schemeClr>
              </a:solidFill>
            </a:endParaRPr>
          </a:p>
          <a:p>
            <a:pPr marL="285750" indent="-285750">
              <a:buFont typeface="Arial" pitchFamily="34" charset="0"/>
              <a:buChar char="•"/>
            </a:pPr>
            <a:r>
              <a:rPr lang="en-US" b="1" dirty="0" smtClean="0">
                <a:solidFill>
                  <a:schemeClr val="tx2">
                    <a:lumMod val="75000"/>
                  </a:schemeClr>
                </a:solidFill>
              </a:rPr>
              <a:t>diagnose transplant organ rejection</a:t>
            </a:r>
          </a:p>
          <a:p>
            <a:pPr marL="285750" indent="-285750">
              <a:buFont typeface="Arial" pitchFamily="34" charset="0"/>
              <a:buChar char="•"/>
            </a:pPr>
            <a:r>
              <a:rPr lang="en-US" b="1" dirty="0" smtClean="0">
                <a:solidFill>
                  <a:schemeClr val="tx2">
                    <a:lumMod val="75000"/>
                  </a:schemeClr>
                </a:solidFill>
              </a:rPr>
              <a:t>diagnose </a:t>
            </a:r>
            <a:r>
              <a:rPr lang="en-US" b="1" dirty="0">
                <a:solidFill>
                  <a:schemeClr val="tx2">
                    <a:lumMod val="75000"/>
                  </a:schemeClr>
                </a:solidFill>
              </a:rPr>
              <a:t>Helicobacter pylori </a:t>
            </a:r>
            <a:r>
              <a:rPr lang="en-US" b="1" dirty="0" smtClean="0">
                <a:solidFill>
                  <a:schemeClr val="tx2">
                    <a:lumMod val="75000"/>
                  </a:schemeClr>
                </a:solidFill>
              </a:rPr>
              <a:t>infection</a:t>
            </a:r>
          </a:p>
          <a:p>
            <a:pPr marL="285750" indent="-285750">
              <a:buFont typeface="Arial" pitchFamily="34" charset="0"/>
              <a:buChar char="•"/>
            </a:pPr>
            <a:r>
              <a:rPr lang="en-US" b="1" dirty="0" smtClean="0">
                <a:solidFill>
                  <a:schemeClr val="tx2">
                    <a:lumMod val="75000"/>
                  </a:schemeClr>
                </a:solidFill>
              </a:rPr>
              <a:t>detect </a:t>
            </a:r>
            <a:r>
              <a:rPr lang="en-US" b="1" dirty="0">
                <a:solidFill>
                  <a:schemeClr val="tx2">
                    <a:lumMod val="75000"/>
                  </a:schemeClr>
                </a:solidFill>
              </a:rPr>
              <a:t>blood alcohol </a:t>
            </a:r>
            <a:r>
              <a:rPr lang="en-US" b="1" dirty="0" smtClean="0">
                <a:solidFill>
                  <a:schemeClr val="tx2">
                    <a:lumMod val="75000"/>
                  </a:schemeClr>
                </a:solidFill>
              </a:rPr>
              <a:t>concentration</a:t>
            </a:r>
          </a:p>
          <a:p>
            <a:pPr marL="285750" indent="-285750">
              <a:buFont typeface="Arial" pitchFamily="34" charset="0"/>
              <a:buChar char="•"/>
            </a:pPr>
            <a:r>
              <a:rPr lang="en-US" b="1" dirty="0" smtClean="0">
                <a:solidFill>
                  <a:schemeClr val="tx2">
                    <a:lumMod val="75000"/>
                  </a:schemeClr>
                </a:solidFill>
              </a:rPr>
              <a:t>monitor breath gases </a:t>
            </a:r>
            <a:r>
              <a:rPr lang="en-US" b="1" dirty="0">
                <a:solidFill>
                  <a:schemeClr val="tx2">
                    <a:lumMod val="75000"/>
                  </a:schemeClr>
                </a:solidFill>
              </a:rPr>
              <a:t>during anesthesia, mechanical ventilation, </a:t>
            </a:r>
            <a:r>
              <a:rPr lang="en-US" b="1" dirty="0" smtClean="0">
                <a:solidFill>
                  <a:schemeClr val="tx2">
                    <a:lumMod val="75000"/>
                  </a:schemeClr>
                </a:solidFill>
              </a:rPr>
              <a:t>and respiration</a:t>
            </a:r>
            <a:endParaRPr lang="en-US" b="1" dirty="0">
              <a:solidFill>
                <a:schemeClr val="tx2">
                  <a:lumMod val="75000"/>
                </a:schemeClr>
              </a:solidFill>
            </a:endParaRPr>
          </a:p>
        </p:txBody>
      </p:sp>
      <p:sp>
        <p:nvSpPr>
          <p:cNvPr id="14" name="TextBox 13"/>
          <p:cNvSpPr txBox="1"/>
          <p:nvPr/>
        </p:nvSpPr>
        <p:spPr>
          <a:xfrm>
            <a:off x="2735958" y="1625218"/>
            <a:ext cx="3785993" cy="1200329"/>
          </a:xfrm>
          <a:prstGeom prst="rect">
            <a:avLst/>
          </a:prstGeom>
          <a:noFill/>
        </p:spPr>
        <p:txBody>
          <a:bodyPr wrap="square" rtlCol="0">
            <a:spAutoFit/>
          </a:bodyPr>
          <a:lstStyle/>
          <a:p>
            <a:pPr marL="342900" indent="-342900">
              <a:buFont typeface="Arial" pitchFamily="34" charset="0"/>
              <a:buChar char="•"/>
            </a:pPr>
            <a:r>
              <a:rPr lang="en-US" sz="2400" b="1" dirty="0" smtClean="0">
                <a:solidFill>
                  <a:schemeClr val="tx2">
                    <a:lumMod val="75000"/>
                  </a:schemeClr>
                </a:solidFill>
              </a:rPr>
              <a:t>Relatively inexpensive</a:t>
            </a:r>
          </a:p>
          <a:p>
            <a:pPr marL="342900" indent="-342900">
              <a:buFont typeface="Arial" pitchFamily="34" charset="0"/>
              <a:buChar char="•"/>
            </a:pPr>
            <a:r>
              <a:rPr lang="en-US" sz="2400" b="1" dirty="0" smtClean="0">
                <a:solidFill>
                  <a:schemeClr val="tx2">
                    <a:lumMod val="75000"/>
                  </a:schemeClr>
                </a:solidFill>
              </a:rPr>
              <a:t>Rapid</a:t>
            </a:r>
          </a:p>
          <a:p>
            <a:pPr marL="342900" indent="-342900">
              <a:buFont typeface="Arial" pitchFamily="34" charset="0"/>
              <a:buChar char="•"/>
            </a:pPr>
            <a:r>
              <a:rPr lang="en-US" sz="2400" b="1" dirty="0" smtClean="0">
                <a:solidFill>
                  <a:schemeClr val="tx2">
                    <a:lumMod val="75000"/>
                  </a:schemeClr>
                </a:solidFill>
              </a:rPr>
              <a:t>Non-invasive</a:t>
            </a:r>
            <a:endParaRPr lang="en-US" sz="2400" b="1" dirty="0">
              <a:solidFill>
                <a:schemeClr val="tx2">
                  <a:lumMod val="75000"/>
                </a:schemeClr>
              </a:solidFill>
            </a:endParaRPr>
          </a:p>
        </p:txBody>
      </p:sp>
      <p:sp>
        <p:nvSpPr>
          <p:cNvPr id="15" name="TextBox 14"/>
          <p:cNvSpPr txBox="1"/>
          <p:nvPr/>
        </p:nvSpPr>
        <p:spPr>
          <a:xfrm>
            <a:off x="652268" y="3504366"/>
            <a:ext cx="8107584" cy="923330"/>
          </a:xfrm>
          <a:prstGeom prst="rect">
            <a:avLst/>
          </a:prstGeom>
          <a:noFill/>
        </p:spPr>
        <p:txBody>
          <a:bodyPr wrap="square" rtlCol="0">
            <a:spAutoFit/>
          </a:bodyPr>
          <a:lstStyle/>
          <a:p>
            <a:r>
              <a:rPr lang="en-US" b="1" dirty="0" smtClean="0">
                <a:solidFill>
                  <a:schemeClr val="tx2">
                    <a:lumMod val="75000"/>
                  </a:schemeClr>
                </a:solidFill>
              </a:rPr>
              <a:t>Landmark </a:t>
            </a:r>
            <a:r>
              <a:rPr lang="en-US" b="1" dirty="0">
                <a:solidFill>
                  <a:schemeClr val="tx2">
                    <a:lumMod val="75000"/>
                  </a:schemeClr>
                </a:solidFill>
              </a:rPr>
              <a:t>in clinical breath testing </a:t>
            </a:r>
            <a:r>
              <a:rPr lang="en-US" b="1" dirty="0" smtClean="0">
                <a:solidFill>
                  <a:schemeClr val="tx2">
                    <a:lumMod val="75000"/>
                  </a:schemeClr>
                </a:solidFill>
              </a:rPr>
              <a:t>occurred in </a:t>
            </a:r>
            <a:r>
              <a:rPr lang="en-US" b="1" dirty="0">
                <a:solidFill>
                  <a:schemeClr val="tx2">
                    <a:lumMod val="75000"/>
                  </a:schemeClr>
                </a:solidFill>
              </a:rPr>
              <a:t>2003 when the FDA approved the first device </a:t>
            </a:r>
            <a:r>
              <a:rPr lang="en-US" b="1" dirty="0" smtClean="0">
                <a:solidFill>
                  <a:schemeClr val="tx2">
                    <a:lumMod val="75000"/>
                  </a:schemeClr>
                </a:solidFill>
              </a:rPr>
              <a:t>that measures </a:t>
            </a:r>
            <a:r>
              <a:rPr lang="en-US" b="1" dirty="0">
                <a:solidFill>
                  <a:schemeClr val="tx2">
                    <a:lumMod val="75000"/>
                  </a:schemeClr>
                </a:solidFill>
              </a:rPr>
              <a:t>the fraction of exhaled nitric oxide (FENO) </a:t>
            </a:r>
            <a:r>
              <a:rPr lang="en-US" b="1" dirty="0" smtClean="0">
                <a:solidFill>
                  <a:schemeClr val="tx2">
                    <a:lumMod val="75000"/>
                  </a:schemeClr>
                </a:solidFill>
              </a:rPr>
              <a:t>for asthma </a:t>
            </a:r>
            <a:r>
              <a:rPr lang="en-US" b="1" dirty="0">
                <a:solidFill>
                  <a:schemeClr val="tx2">
                    <a:lumMod val="75000"/>
                  </a:schemeClr>
                </a:solidFill>
              </a:rPr>
              <a:t>monitoring. </a:t>
            </a:r>
          </a:p>
        </p:txBody>
      </p:sp>
      <p:sp>
        <p:nvSpPr>
          <p:cNvPr id="16" name="Title 3"/>
          <p:cNvSpPr txBox="1">
            <a:spLocks/>
          </p:cNvSpPr>
          <p:nvPr/>
        </p:nvSpPr>
        <p:spPr>
          <a:xfrm>
            <a:off x="838200" y="30759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effectLst/>
              </a:rPr>
              <a:t>Breath Analysis</a:t>
            </a:r>
            <a:endParaRPr lang="en-US" sz="4000" b="1" dirty="0">
              <a:solidFill>
                <a:srgbClr val="C00000"/>
              </a:solidFill>
              <a:effectLst/>
            </a:endParaRPr>
          </a:p>
        </p:txBody>
      </p:sp>
      <p:pic>
        <p:nvPicPr>
          <p:cNvPr id="32770" name="Picture 2" descr="https://encrypted-tbn1.gstatic.com/images?q=tbn:ANd9GcS2qwtTtIsmo2AWpYUJ3HyQ5ltbjYi22PcZHUZbQu8y8t4HObq_C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16727" y="1361241"/>
            <a:ext cx="2143125" cy="2143125"/>
          </a:xfrm>
          <a:prstGeom prst="rect">
            <a:avLst/>
          </a:prstGeom>
          <a:noFill/>
          <a:extLst>
            <a:ext uri="{909E8E84-426E-40DD-AFC4-6F175D3DCCD1}">
              <a14:hiddenFill xmlns:a14="http://schemas.microsoft.com/office/drawing/2010/main" xmlns="">
                <a:solidFill>
                  <a:srgbClr val="FFFFFF"/>
                </a:solidFill>
              </a14:hiddenFill>
            </a:ext>
          </a:extLst>
        </p:spPr>
      </p:pic>
      <p:pic>
        <p:nvPicPr>
          <p:cNvPr id="32772" name="Picture 4" descr="http://www.mndwidefenseblog.com/uploads/image/Police%20Lied%20about%20Breath%20Test%20Maintenance.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4018" y="1361241"/>
            <a:ext cx="1630557" cy="22240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7874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35809</TotalTime>
  <Words>1537</Words>
  <Application>Microsoft Office PowerPoint</Application>
  <PresentationFormat>On-screen Show (4:3)</PresentationFormat>
  <Paragraphs>231</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About Omics Group</vt:lpstr>
      <vt:lpstr>About Omics Group conferences</vt:lpstr>
      <vt:lpstr>   </vt:lpstr>
      <vt:lpstr>Why Would One Care of Mid-IR?</vt:lpstr>
      <vt:lpstr>Mid-IR Sources</vt:lpstr>
      <vt:lpstr>Mid-IR Sources</vt:lpstr>
      <vt:lpstr>Mid-IR Sources - QCL</vt:lpstr>
      <vt:lpstr>QCL Technology is There! Where are the Applications?</vt:lpstr>
      <vt:lpstr>Slide 9</vt:lpstr>
      <vt:lpstr>Slide 10</vt:lpstr>
      <vt:lpstr>Slide 11</vt:lpstr>
      <vt:lpstr>Slide 12</vt:lpstr>
      <vt:lpstr>Breath Analysis</vt:lpstr>
      <vt:lpstr>Prospects of QCLs for Breath Analysis</vt:lpstr>
      <vt:lpstr>Blood Glucose Monitoring</vt:lpstr>
      <vt:lpstr>Slide 16</vt:lpstr>
      <vt:lpstr>Slide 17</vt:lpstr>
      <vt:lpstr>Mid-IR Imaging</vt:lpstr>
      <vt:lpstr>Slide 19</vt:lpstr>
      <vt:lpstr>Mid-IR Laser Surgery</vt:lpstr>
      <vt:lpstr>Mid-IR Laser Angioplasty</vt:lpstr>
      <vt:lpstr>Laser ablation of corneal stroma</vt:lpstr>
      <vt:lpstr>Thank You</vt:lpstr>
      <vt:lpstr>Slide 24</vt:lpstr>
      <vt:lpstr>Let Us Meet Again</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Mid-IR Detection of  Circulating Tumor Cells</dc:title>
  <dc:creator>Loan Le</dc:creator>
  <cp:lastModifiedBy>Anderson Silver</cp:lastModifiedBy>
  <cp:revision>125</cp:revision>
  <dcterms:created xsi:type="dcterms:W3CDTF">2014-02-15T21:29:07Z</dcterms:created>
  <dcterms:modified xsi:type="dcterms:W3CDTF">2014-09-24T12:34:23Z</dcterms:modified>
</cp:coreProperties>
</file>