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41"/>
  </p:handoutMasterIdLst>
  <p:sldIdLst>
    <p:sldId id="256" r:id="rId2"/>
    <p:sldId id="278" r:id="rId3"/>
    <p:sldId id="297" r:id="rId4"/>
    <p:sldId id="295" r:id="rId5"/>
    <p:sldId id="279" r:id="rId6"/>
    <p:sldId id="257" r:id="rId7"/>
    <p:sldId id="285" r:id="rId8"/>
    <p:sldId id="272" r:id="rId9"/>
    <p:sldId id="289" r:id="rId10"/>
    <p:sldId id="258" r:id="rId11"/>
    <p:sldId id="259" r:id="rId12"/>
    <p:sldId id="288" r:id="rId13"/>
    <p:sldId id="260" r:id="rId14"/>
    <p:sldId id="268" r:id="rId15"/>
    <p:sldId id="280" r:id="rId16"/>
    <p:sldId id="269" r:id="rId17"/>
    <p:sldId id="281" r:id="rId18"/>
    <p:sldId id="273" r:id="rId19"/>
    <p:sldId id="276" r:id="rId20"/>
    <p:sldId id="290" r:id="rId21"/>
    <p:sldId id="292" r:id="rId22"/>
    <p:sldId id="293" r:id="rId23"/>
    <p:sldId id="294" r:id="rId24"/>
    <p:sldId id="287" r:id="rId25"/>
    <p:sldId id="304" r:id="rId26"/>
    <p:sldId id="305" r:id="rId27"/>
    <p:sldId id="306" r:id="rId28"/>
    <p:sldId id="307" r:id="rId29"/>
    <p:sldId id="303" r:id="rId30"/>
    <p:sldId id="270" r:id="rId31"/>
    <p:sldId id="296" r:id="rId32"/>
    <p:sldId id="298" r:id="rId33"/>
    <p:sldId id="299" r:id="rId34"/>
    <p:sldId id="300" r:id="rId35"/>
    <p:sldId id="301" r:id="rId36"/>
    <p:sldId id="302" r:id="rId37"/>
    <p:sldId id="283" r:id="rId38"/>
    <p:sldId id="308" r:id="rId39"/>
    <p:sldId id="284" r:id="rId40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012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8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6B11B42C-501B-4580-854E-29A1C85C46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124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PPTsky.jpg"/>
          <p:cNvPicPr>
            <a:picLocks noChangeAspect="1"/>
          </p:cNvPicPr>
          <p:nvPr userDrawn="1"/>
        </p:nvPicPr>
        <p:blipFill>
          <a:blip r:embed="rId2"/>
          <a:srcRect l="4533" t="7732" r="6810"/>
          <a:stretch>
            <a:fillRect/>
          </a:stretch>
        </p:blipFill>
        <p:spPr bwMode="auto">
          <a:xfrm>
            <a:off x="-12789" y="504627"/>
            <a:ext cx="9231434" cy="638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7" y="16478"/>
            <a:ext cx="9144000" cy="1264708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01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0027D-AE46-4526-9694-39AAFADAC5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6" descr="College-colourwithwhiteborde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7135" y="390348"/>
            <a:ext cx="4187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09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5871B-9F4A-4821-9049-1D3B05C89E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39BF-C16A-49F1-A49F-3E268B0C7E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39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A4DB2-4D79-4206-B4D4-EA4014419A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104D9-2010-4F40-BEB4-CE20223112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33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FBF39-79A9-44EE-8941-3188C8572C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43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D0804-DF98-42DE-8B8A-A75D2ACD5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2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981D5-3509-4452-85E3-B934AED097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8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174D-C2DF-409E-AE77-6FC3228080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2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D599-BE6B-412A-BD21-88EAFCAB67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A0425-3A70-47E1-9148-8480526C88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4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E1961-BEFB-4A4D-9585-E207B9946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75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43960" y="82784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9CF8B8A-1F75-4946-AA2A-C18F1AC650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-7938" y="46"/>
            <a:ext cx="9151938" cy="1035050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pic>
        <p:nvPicPr>
          <p:cNvPr id="8" name="Picture 5" descr="College-colourwithwhiteborder.png"/>
          <p:cNvPicPr>
            <a:picLocks noChangeAspect="1"/>
          </p:cNvPicPr>
          <p:nvPr userDrawn="1"/>
        </p:nvPicPr>
        <p:blipFill>
          <a:blip r:embed="rId14"/>
          <a:srcRect l="-2" r="52621"/>
          <a:stretch>
            <a:fillRect/>
          </a:stretch>
        </p:blipFill>
        <p:spPr bwMode="auto">
          <a:xfrm>
            <a:off x="243410" y="177197"/>
            <a:ext cx="1852302" cy="58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2352498" y="425923"/>
            <a:ext cx="4515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 smtClean="0">
                <a:solidFill>
                  <a:schemeClr val="bg1"/>
                </a:solidFill>
              </a:rPr>
              <a:t>Combining technologies for food decontamination and extending the</a:t>
            </a:r>
            <a:r>
              <a:rPr lang="en-GB" sz="1400" b="1" baseline="0" dirty="0" smtClean="0">
                <a:solidFill>
                  <a:schemeClr val="bg1"/>
                </a:solidFill>
              </a:rPr>
              <a:t> s</a:t>
            </a:r>
            <a:r>
              <a:rPr lang="en-GB" sz="1400" b="1" dirty="0" smtClean="0">
                <a:solidFill>
                  <a:schemeClr val="bg1"/>
                </a:solidFill>
              </a:rPr>
              <a:t>helf-life of fruit</a:t>
            </a:r>
            <a:r>
              <a:rPr lang="en-GB" sz="1400" b="1" baseline="0" dirty="0" smtClean="0">
                <a:solidFill>
                  <a:schemeClr val="bg1"/>
                </a:solidFill>
              </a:rPr>
              <a:t> and vegetables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453470" y="141862"/>
            <a:ext cx="471299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Bef>
                <a:spcPct val="3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Food Processing &amp; Technology </a:t>
            </a:r>
          </a:p>
          <a:p>
            <a:pPr algn="r" eaLnBrk="0" hangingPunct="0">
              <a:spcBef>
                <a:spcPct val="3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July 21</a:t>
            </a:r>
            <a:r>
              <a:rPr lang="en-GB" sz="1200" b="1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="1" dirty="0" smtClean="0">
                <a:solidFill>
                  <a:schemeClr val="bg1"/>
                </a:solidFill>
              </a:rPr>
              <a:t>-23</a:t>
            </a:r>
            <a:r>
              <a:rPr lang="en-GB" sz="1200" b="1" baseline="30000" dirty="0" smtClean="0">
                <a:solidFill>
                  <a:schemeClr val="bg1"/>
                </a:solidFill>
              </a:rPr>
              <a:t>rd</a:t>
            </a:r>
            <a:r>
              <a:rPr lang="en-GB" sz="1200" b="1" dirty="0" smtClean="0">
                <a:solidFill>
                  <a:schemeClr val="bg1"/>
                </a:solidFill>
              </a:rPr>
              <a:t>,</a:t>
            </a:r>
            <a:r>
              <a:rPr lang="en-GB" sz="1200" b="1" baseline="0" dirty="0" smtClean="0">
                <a:solidFill>
                  <a:schemeClr val="bg1"/>
                </a:solidFill>
              </a:rPr>
              <a:t> </a:t>
            </a:r>
            <a:r>
              <a:rPr lang="en-GB" sz="1200" b="1" dirty="0" smtClean="0">
                <a:solidFill>
                  <a:schemeClr val="bg1"/>
                </a:solidFill>
              </a:rPr>
              <a:t>2014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Word_97_-_2003_Document2.doc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2.emf"/><Relationship Id="rId4" Type="http://schemas.openxmlformats.org/officeDocument/2006/relationships/oleObject" Target="../embeddings/Microsoft_Word_97_-_2003_Document3.doc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://www.sciencedirect.com/scidirimg/clear.gif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755" y="1157221"/>
            <a:ext cx="7713663" cy="1350963"/>
          </a:xfrm>
        </p:spPr>
        <p:txBody>
          <a:bodyPr/>
          <a:lstStyle/>
          <a:p>
            <a:pPr>
              <a:defRPr/>
            </a:pPr>
            <a:r>
              <a:rPr lang="en-GB" sz="2400" b="1" dirty="0">
                <a:solidFill>
                  <a:schemeClr val="tx1"/>
                </a:solidFill>
              </a:rPr>
              <a:t>Combining technologies for food decontamination and extending the </a:t>
            </a:r>
            <a:r>
              <a:rPr lang="en-GB" sz="2400" b="1" dirty="0" smtClean="0">
                <a:solidFill>
                  <a:schemeClr val="tx1"/>
                </a:solidFill>
              </a:rPr>
              <a:t>shelf-life </a:t>
            </a:r>
            <a:r>
              <a:rPr lang="en-GB" sz="2400" b="1" dirty="0">
                <a:solidFill>
                  <a:schemeClr val="tx1"/>
                </a:solidFill>
              </a:rPr>
              <a:t>of fruit and vegetables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5671" y="2626554"/>
            <a:ext cx="6007100" cy="4349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zh-CN" sz="2000" dirty="0" smtClean="0">
                <a:ea typeface="SimSun" pitchFamily="2" charset="-122"/>
              </a:rPr>
              <a:t>Ian A. Watson</a:t>
            </a:r>
            <a:endParaRPr lang="en-GB" altLang="en-US" sz="2000" dirty="0" smtClean="0"/>
          </a:p>
          <a:p>
            <a:pPr algn="l" eaLnBrk="1" hangingPunct="1">
              <a:lnSpc>
                <a:spcPct val="80000"/>
              </a:lnSpc>
            </a:pPr>
            <a:endParaRPr lang="en-GB" altLang="en-US" sz="2000" dirty="0" smtClean="0"/>
          </a:p>
        </p:txBody>
      </p:sp>
      <p:sp>
        <p:nvSpPr>
          <p:cNvPr id="2054" name="Rectangle 11"/>
          <p:cNvSpPr>
            <a:spLocks noChangeArrowheads="1"/>
          </p:cNvSpPr>
          <p:nvPr/>
        </p:nvSpPr>
        <p:spPr bwMode="auto">
          <a:xfrm>
            <a:off x="580197" y="3276323"/>
            <a:ext cx="51673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1600" dirty="0" smtClean="0"/>
              <a:t>Systems</a:t>
            </a:r>
            <a:r>
              <a:rPr lang="en-GB" altLang="en-US" sz="1600" dirty="0"/>
              <a:t>, Power and Energy Research Division</a:t>
            </a:r>
          </a:p>
          <a:p>
            <a:r>
              <a:rPr lang="en-GB" altLang="en-US" sz="1600" dirty="0"/>
              <a:t>School of Engineering</a:t>
            </a:r>
          </a:p>
          <a:p>
            <a:r>
              <a:rPr lang="en-GB" altLang="en-US" sz="1600" dirty="0"/>
              <a:t>University of Glasgow</a:t>
            </a:r>
          </a:p>
          <a:p>
            <a:r>
              <a:rPr lang="en-GB" altLang="en-US" sz="1600" dirty="0"/>
              <a:t>Glasgow, United Kingdom</a:t>
            </a:r>
          </a:p>
          <a:p>
            <a:r>
              <a:rPr lang="en-GB" altLang="en-US" sz="1600" dirty="0"/>
              <a:t>G12 </a:t>
            </a:r>
            <a:r>
              <a:rPr lang="en-GB" altLang="en-US" sz="1600" dirty="0" smtClean="0"/>
              <a:t>8QQ</a:t>
            </a:r>
          </a:p>
          <a:p>
            <a:endParaRPr lang="en-GB" altLang="en-US" sz="1600" dirty="0"/>
          </a:p>
          <a:p>
            <a:r>
              <a:rPr lang="en-GB" altLang="en-US" sz="1600" b="1" dirty="0"/>
              <a:t>ian.watson@glasgow.ac.uk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1765848"/>
            <a:ext cx="5827712" cy="4151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68350" y="1695721"/>
            <a:ext cx="2833688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/>
              <a:t>Exposure times to generate zones of clearing, normalized to the laser beam area and applied energy density, for each laser which demonstrated a biocidal capacity against </a:t>
            </a:r>
            <a:r>
              <a:rPr lang="en-GB" altLang="en-US" i="1"/>
              <a:t>E. coli</a:t>
            </a:r>
            <a:r>
              <a:rPr lang="en-GB" altLang="en-US"/>
              <a:t> lawned on nutrient agar culture plates</a:t>
            </a:r>
            <a:r>
              <a:rPr lang="en-GB" altLang="en-US" sz="1600"/>
              <a:t> </a:t>
            </a:r>
          </a:p>
          <a:p>
            <a:endParaRPr lang="en-GB" altLang="en-US" sz="1600"/>
          </a:p>
          <a:p>
            <a:endParaRPr lang="en-GB" altLang="en-US" sz="1400"/>
          </a:p>
          <a:p>
            <a:r>
              <a:rPr lang="en-GB" altLang="en-US" sz="1400"/>
              <a:t>No inactivation with: </a:t>
            </a:r>
          </a:p>
          <a:p>
            <a:r>
              <a:rPr lang="en-GB" altLang="en-US" sz="1400"/>
              <a:t>FIR laser(118</a:t>
            </a:r>
            <a:r>
              <a:rPr lang="en-US" altLang="en-US" sz="1400"/>
              <a:t>µ</a:t>
            </a:r>
            <a:r>
              <a:rPr lang="en-GB" altLang="en-US" sz="1400"/>
              <a:t>, 7.96 J/cm</a:t>
            </a:r>
            <a:r>
              <a:rPr lang="en-GB" altLang="en-US" sz="1400" baseline="30000"/>
              <a:t>2</a:t>
            </a:r>
            <a:r>
              <a:rPr lang="en-GB" altLang="en-US" sz="1400"/>
              <a:t>), </a:t>
            </a:r>
          </a:p>
          <a:p>
            <a:r>
              <a:rPr lang="en-GB" altLang="en-US" sz="1400"/>
              <a:t>Ar ion (488nm, 2210 J/cm</a:t>
            </a:r>
            <a:r>
              <a:rPr lang="en-GB" altLang="en-US" baseline="30000"/>
              <a:t>2</a:t>
            </a:r>
            <a:r>
              <a:rPr lang="en-GB" altLang="en-US" sz="1400"/>
              <a:t>)</a:t>
            </a:r>
            <a:endParaRPr lang="en-GB" altLang="en-US" sz="1400" baseline="30000"/>
          </a:p>
          <a:p>
            <a:endParaRPr lang="en-GB" altLang="en-US" sz="1400">
              <a:latin typeface="Times New Roman" pitchFamily="18" charset="0"/>
            </a:endParaRPr>
          </a:p>
          <a:p>
            <a:endParaRPr lang="en-GB" altLang="en-US" sz="160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" y="924333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Effect of laser wavelength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52950" y="5902596"/>
            <a:ext cx="2505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>
                <a:latin typeface="Times New Roman" pitchFamily="18" charset="0"/>
              </a:rPr>
              <a:t>10.6</a:t>
            </a:r>
            <a:r>
              <a:rPr lang="en-US" altLang="en-US" sz="1600">
                <a:latin typeface="Times New Roman" pitchFamily="18" charset="0"/>
              </a:rPr>
              <a:t>µm, 1.06 µm, 355nm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hlinkClick r:id="" action="ppaction://ole?verb=0"/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742908586"/>
              </p:ext>
            </p:extLst>
          </p:nvPr>
        </p:nvGraphicFramePr>
        <p:xfrm>
          <a:off x="2550493" y="1569826"/>
          <a:ext cx="6027738" cy="418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Document" r:id="rId3" imgW="5495925" imgH="3857625" progId="Word.Document.8">
                  <p:embed/>
                </p:oleObj>
              </mc:Choice>
              <mc:Fallback>
                <p:oleObj name="Document" r:id="rId3" imgW="5495925" imgH="3857625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0493" y="1569826"/>
                        <a:ext cx="6027738" cy="418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42318" y="2014326"/>
            <a:ext cx="2146300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/>
              <a:t>Comparative sensitivities of seven bacterial and two yeast strains to Nd:YAG laser light </a:t>
            </a:r>
          </a:p>
          <a:p>
            <a:r>
              <a:rPr lang="en-GB" altLang="en-US"/>
              <a:t>(10J, 8 ms, 10Hz). </a:t>
            </a:r>
          </a:p>
          <a:p>
            <a:endParaRPr lang="en-GB" altLang="en-US"/>
          </a:p>
          <a:p>
            <a:r>
              <a:rPr lang="en-GB" altLang="en-US"/>
              <a:t>95% confidence limits of the energy densities required to sterilize an area of 0.825 cm</a:t>
            </a:r>
            <a:r>
              <a:rPr lang="en-GB" altLang="en-US" baseline="30000"/>
              <a:t>2</a:t>
            </a:r>
            <a:r>
              <a:rPr lang="en-GB" altLang="en-US"/>
              <a:t>.  </a:t>
            </a:r>
          </a:p>
          <a:p>
            <a:endParaRPr lang="en-GB" altLang="en-US"/>
          </a:p>
          <a:p>
            <a:pPr eaLnBrk="1" hangingPunct="1"/>
            <a:endParaRPr lang="en-GB" altLang="en-US" sz="140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688113" y="983076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Effect of microorganism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771525" y="2282679"/>
            <a:ext cx="24511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/>
              <a:t>Scanning Electron Micrographs of </a:t>
            </a:r>
            <a:r>
              <a:rPr lang="en-GB" altLang="en-US" i="1"/>
              <a:t>E. coli</a:t>
            </a:r>
            <a:r>
              <a:rPr lang="en-GB" altLang="en-US"/>
              <a:t> after various laser exposures and water bath treatments. </a:t>
            </a:r>
          </a:p>
          <a:p>
            <a:endParaRPr lang="en-GB" altLang="en-US"/>
          </a:p>
          <a:p>
            <a:r>
              <a:rPr lang="en-GB" altLang="en-US"/>
              <a:t>A. Control; laser exposure to temperatures (B-E) of 40, 50, 60 and 70</a:t>
            </a:r>
            <a:r>
              <a:rPr lang="en-US" altLang="en-US"/>
              <a:t>°</a:t>
            </a:r>
            <a:r>
              <a:rPr lang="en-GB" altLang="en-US"/>
              <a:t>C and F. 100</a:t>
            </a:r>
            <a:r>
              <a:rPr lang="en-US" altLang="en-US"/>
              <a:t>°</a:t>
            </a:r>
            <a:r>
              <a:rPr lang="en-GB" altLang="en-US"/>
              <a:t>C in a waterbath. </a:t>
            </a:r>
          </a:p>
          <a:p>
            <a:pPr eaLnBrk="1" hangingPunct="1"/>
            <a:endParaRPr lang="en-GB" altLang="en-US" sz="1400"/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762000" y="1063479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Effect of Nd:YAG laser radiation on </a:t>
            </a:r>
            <a:r>
              <a:rPr lang="en-GB" altLang="en-US" sz="2000" b="1" i="1">
                <a:solidFill>
                  <a:schemeClr val="tx2"/>
                </a:solidFill>
              </a:rPr>
              <a:t>E. coli </a:t>
            </a:r>
            <a:r>
              <a:rPr lang="en-GB" altLang="en-US" sz="2000" b="1">
                <a:solidFill>
                  <a:schemeClr val="tx2"/>
                </a:solidFill>
              </a:rPr>
              <a:t>in saline solution</a:t>
            </a:r>
          </a:p>
        </p:txBody>
      </p:sp>
      <p:pic>
        <p:nvPicPr>
          <p:cNvPr id="31752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09" b="19769"/>
          <a:stretch>
            <a:fillRect/>
          </a:stretch>
        </p:blipFill>
        <p:spPr bwMode="auto">
          <a:xfrm>
            <a:off x="3997325" y="2062017"/>
            <a:ext cx="4394200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83"/>
          <p:cNvGrpSpPr>
            <a:grpSpLocks/>
          </p:cNvGrpSpPr>
          <p:nvPr/>
        </p:nvGrpSpPr>
        <p:grpSpPr bwMode="auto">
          <a:xfrm>
            <a:off x="954156" y="2507765"/>
            <a:ext cx="7315200" cy="4343400"/>
            <a:chOff x="576" y="1178"/>
            <a:chExt cx="4884" cy="3046"/>
          </a:xfrm>
        </p:grpSpPr>
        <p:sp>
          <p:nvSpPr>
            <p:cNvPr id="9224" name="AutoShape 84"/>
            <p:cNvSpPr>
              <a:spLocks noChangeAspect="1" noChangeArrowheads="1" noTextEdit="1"/>
            </p:cNvSpPr>
            <p:nvPr/>
          </p:nvSpPr>
          <p:spPr bwMode="auto">
            <a:xfrm>
              <a:off x="576" y="1185"/>
              <a:ext cx="4884" cy="3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5" name="Line 85"/>
            <p:cNvSpPr>
              <a:spLocks noChangeShapeType="1"/>
            </p:cNvSpPr>
            <p:nvPr/>
          </p:nvSpPr>
          <p:spPr bwMode="auto">
            <a:xfrm>
              <a:off x="1057" y="1268"/>
              <a:ext cx="1" cy="2296"/>
            </a:xfrm>
            <a:prstGeom prst="line">
              <a:avLst/>
            </a:prstGeom>
            <a:noFill/>
            <a:ln w="39688">
              <a:solidFill>
                <a:srgbClr val="3C002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6" name="Line 86"/>
            <p:cNvSpPr>
              <a:spLocks noChangeShapeType="1"/>
            </p:cNvSpPr>
            <p:nvPr/>
          </p:nvSpPr>
          <p:spPr bwMode="auto">
            <a:xfrm>
              <a:off x="1014" y="3564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7" name="Line 87"/>
            <p:cNvSpPr>
              <a:spLocks noChangeShapeType="1"/>
            </p:cNvSpPr>
            <p:nvPr/>
          </p:nvSpPr>
          <p:spPr bwMode="auto">
            <a:xfrm>
              <a:off x="1014" y="3309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8" name="Line 88"/>
            <p:cNvSpPr>
              <a:spLocks noChangeShapeType="1"/>
            </p:cNvSpPr>
            <p:nvPr/>
          </p:nvSpPr>
          <p:spPr bwMode="auto">
            <a:xfrm>
              <a:off x="1014" y="3054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9" name="Line 89"/>
            <p:cNvSpPr>
              <a:spLocks noChangeShapeType="1"/>
            </p:cNvSpPr>
            <p:nvPr/>
          </p:nvSpPr>
          <p:spPr bwMode="auto">
            <a:xfrm>
              <a:off x="1014" y="2798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0" name="Line 90"/>
            <p:cNvSpPr>
              <a:spLocks noChangeShapeType="1"/>
            </p:cNvSpPr>
            <p:nvPr/>
          </p:nvSpPr>
          <p:spPr bwMode="auto">
            <a:xfrm>
              <a:off x="1014" y="2544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1" name="Line 91"/>
            <p:cNvSpPr>
              <a:spLocks noChangeShapeType="1"/>
            </p:cNvSpPr>
            <p:nvPr/>
          </p:nvSpPr>
          <p:spPr bwMode="auto">
            <a:xfrm>
              <a:off x="1014" y="2288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2" name="Line 92"/>
            <p:cNvSpPr>
              <a:spLocks noChangeShapeType="1"/>
            </p:cNvSpPr>
            <p:nvPr/>
          </p:nvSpPr>
          <p:spPr bwMode="auto">
            <a:xfrm>
              <a:off x="1014" y="2034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3" name="Line 93"/>
            <p:cNvSpPr>
              <a:spLocks noChangeShapeType="1"/>
            </p:cNvSpPr>
            <p:nvPr/>
          </p:nvSpPr>
          <p:spPr bwMode="auto">
            <a:xfrm>
              <a:off x="1014" y="1778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4" name="Line 94"/>
            <p:cNvSpPr>
              <a:spLocks noChangeShapeType="1"/>
            </p:cNvSpPr>
            <p:nvPr/>
          </p:nvSpPr>
          <p:spPr bwMode="auto">
            <a:xfrm>
              <a:off x="1014" y="1524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5" name="Line 95"/>
            <p:cNvSpPr>
              <a:spLocks noChangeShapeType="1"/>
            </p:cNvSpPr>
            <p:nvPr/>
          </p:nvSpPr>
          <p:spPr bwMode="auto">
            <a:xfrm>
              <a:off x="1014" y="1268"/>
              <a:ext cx="43" cy="1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" name="Line 96"/>
            <p:cNvSpPr>
              <a:spLocks noChangeShapeType="1"/>
            </p:cNvSpPr>
            <p:nvPr/>
          </p:nvSpPr>
          <p:spPr bwMode="auto">
            <a:xfrm>
              <a:off x="1057" y="3564"/>
              <a:ext cx="4132" cy="1"/>
            </a:xfrm>
            <a:prstGeom prst="line">
              <a:avLst/>
            </a:prstGeom>
            <a:noFill/>
            <a:ln w="39688">
              <a:solidFill>
                <a:srgbClr val="3C002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7" name="Line 97"/>
            <p:cNvSpPr>
              <a:spLocks noChangeShapeType="1"/>
            </p:cNvSpPr>
            <p:nvPr/>
          </p:nvSpPr>
          <p:spPr bwMode="auto">
            <a:xfrm flipV="1">
              <a:off x="1057" y="3564"/>
              <a:ext cx="1" cy="44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8" name="Line 98"/>
            <p:cNvSpPr>
              <a:spLocks noChangeShapeType="1"/>
            </p:cNvSpPr>
            <p:nvPr/>
          </p:nvSpPr>
          <p:spPr bwMode="auto">
            <a:xfrm flipV="1">
              <a:off x="2090" y="3564"/>
              <a:ext cx="1" cy="44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9" name="Line 99"/>
            <p:cNvSpPr>
              <a:spLocks noChangeShapeType="1"/>
            </p:cNvSpPr>
            <p:nvPr/>
          </p:nvSpPr>
          <p:spPr bwMode="auto">
            <a:xfrm flipV="1">
              <a:off x="3124" y="3564"/>
              <a:ext cx="1" cy="44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0" name="Line 100"/>
            <p:cNvSpPr>
              <a:spLocks noChangeShapeType="1"/>
            </p:cNvSpPr>
            <p:nvPr/>
          </p:nvSpPr>
          <p:spPr bwMode="auto">
            <a:xfrm flipV="1">
              <a:off x="4157" y="3564"/>
              <a:ext cx="1" cy="44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1" name="Line 101"/>
            <p:cNvSpPr>
              <a:spLocks noChangeShapeType="1"/>
            </p:cNvSpPr>
            <p:nvPr/>
          </p:nvSpPr>
          <p:spPr bwMode="auto">
            <a:xfrm flipV="1">
              <a:off x="5189" y="3564"/>
              <a:ext cx="1" cy="44"/>
            </a:xfrm>
            <a:prstGeom prst="line">
              <a:avLst/>
            </a:prstGeom>
            <a:noFill/>
            <a:ln w="39688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2" name="Freeform 102"/>
            <p:cNvSpPr>
              <a:spLocks/>
            </p:cNvSpPr>
            <p:nvPr/>
          </p:nvSpPr>
          <p:spPr bwMode="auto">
            <a:xfrm>
              <a:off x="1057" y="1533"/>
              <a:ext cx="3393" cy="316"/>
            </a:xfrm>
            <a:custGeom>
              <a:avLst/>
              <a:gdLst>
                <a:gd name="T0" fmla="*/ 0 w 2198"/>
                <a:gd name="T1" fmla="*/ 39 h 205"/>
                <a:gd name="T2" fmla="*/ 617 w 2198"/>
                <a:gd name="T3" fmla="*/ 39 h 205"/>
                <a:gd name="T4" fmla="*/ 1233 w 2198"/>
                <a:gd name="T5" fmla="*/ 72 h 205"/>
                <a:gd name="T6" fmla="*/ 1542 w 2198"/>
                <a:gd name="T7" fmla="*/ 62 h 205"/>
                <a:gd name="T8" fmla="*/ 1851 w 2198"/>
                <a:gd name="T9" fmla="*/ 72 h 205"/>
                <a:gd name="T10" fmla="*/ 2160 w 2198"/>
                <a:gd name="T11" fmla="*/ 0 h 205"/>
                <a:gd name="T12" fmla="*/ 2468 w 2198"/>
                <a:gd name="T13" fmla="*/ 222 h 205"/>
                <a:gd name="T14" fmla="*/ 2674 w 2198"/>
                <a:gd name="T15" fmla="*/ 207 h 205"/>
                <a:gd name="T16" fmla="*/ 3084 w 2198"/>
                <a:gd name="T17" fmla="*/ 261 h 205"/>
                <a:gd name="T18" fmla="*/ 3393 w 2198"/>
                <a:gd name="T19" fmla="*/ 316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98" h="205">
                  <a:moveTo>
                    <a:pt x="0" y="25"/>
                  </a:moveTo>
                  <a:lnTo>
                    <a:pt x="400" y="25"/>
                  </a:lnTo>
                  <a:lnTo>
                    <a:pt x="799" y="47"/>
                  </a:lnTo>
                  <a:lnTo>
                    <a:pt x="999" y="40"/>
                  </a:lnTo>
                  <a:lnTo>
                    <a:pt x="1199" y="47"/>
                  </a:lnTo>
                  <a:lnTo>
                    <a:pt x="1399" y="0"/>
                  </a:lnTo>
                  <a:lnTo>
                    <a:pt x="1599" y="144"/>
                  </a:lnTo>
                  <a:lnTo>
                    <a:pt x="1732" y="134"/>
                  </a:lnTo>
                  <a:lnTo>
                    <a:pt x="1998" y="169"/>
                  </a:lnTo>
                  <a:lnTo>
                    <a:pt x="2198" y="205"/>
                  </a:lnTo>
                </a:path>
              </a:pathLst>
            </a:custGeom>
            <a:solidFill>
              <a:schemeClr val="bg1"/>
            </a:solidFill>
            <a:ln w="396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3" name="Freeform 103"/>
            <p:cNvSpPr>
              <a:spLocks/>
            </p:cNvSpPr>
            <p:nvPr/>
          </p:nvSpPr>
          <p:spPr bwMode="auto">
            <a:xfrm>
              <a:off x="1057" y="1510"/>
              <a:ext cx="1851" cy="2054"/>
            </a:xfrm>
            <a:custGeom>
              <a:avLst/>
              <a:gdLst>
                <a:gd name="T0" fmla="*/ 0 w 1199"/>
                <a:gd name="T1" fmla="*/ 0 h 1333"/>
                <a:gd name="T2" fmla="*/ 154 w 1199"/>
                <a:gd name="T3" fmla="*/ 174 h 1333"/>
                <a:gd name="T4" fmla="*/ 309 w 1199"/>
                <a:gd name="T5" fmla="*/ 401 h 1333"/>
                <a:gd name="T6" fmla="*/ 463 w 1199"/>
                <a:gd name="T7" fmla="*/ 475 h 1333"/>
                <a:gd name="T8" fmla="*/ 618 w 1199"/>
                <a:gd name="T9" fmla="*/ 549 h 1333"/>
                <a:gd name="T10" fmla="*/ 772 w 1199"/>
                <a:gd name="T11" fmla="*/ 533 h 1333"/>
                <a:gd name="T12" fmla="*/ 926 w 1199"/>
                <a:gd name="T13" fmla="*/ 618 h 1333"/>
                <a:gd name="T14" fmla="*/ 1233 w 1199"/>
                <a:gd name="T15" fmla="*/ 937 h 1333"/>
                <a:gd name="T16" fmla="*/ 1542 w 1199"/>
                <a:gd name="T17" fmla="*/ 2054 h 1333"/>
                <a:gd name="T18" fmla="*/ 1851 w 1199"/>
                <a:gd name="T19" fmla="*/ 2054 h 13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99" h="1333">
                  <a:moveTo>
                    <a:pt x="0" y="0"/>
                  </a:moveTo>
                  <a:lnTo>
                    <a:pt x="100" y="113"/>
                  </a:lnTo>
                  <a:lnTo>
                    <a:pt x="200" y="260"/>
                  </a:lnTo>
                  <a:lnTo>
                    <a:pt x="300" y="308"/>
                  </a:lnTo>
                  <a:lnTo>
                    <a:pt x="400" y="356"/>
                  </a:lnTo>
                  <a:lnTo>
                    <a:pt x="500" y="346"/>
                  </a:lnTo>
                  <a:lnTo>
                    <a:pt x="600" y="401"/>
                  </a:lnTo>
                  <a:lnTo>
                    <a:pt x="799" y="608"/>
                  </a:lnTo>
                  <a:lnTo>
                    <a:pt x="999" y="1333"/>
                  </a:lnTo>
                  <a:lnTo>
                    <a:pt x="1199" y="1333"/>
                  </a:lnTo>
                </a:path>
              </a:pathLst>
            </a:custGeom>
            <a:solidFill>
              <a:schemeClr val="bg1"/>
            </a:solidFill>
            <a:ln w="396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4" name="Freeform 104"/>
            <p:cNvSpPr>
              <a:spLocks/>
            </p:cNvSpPr>
            <p:nvPr/>
          </p:nvSpPr>
          <p:spPr bwMode="auto">
            <a:xfrm>
              <a:off x="1057" y="1495"/>
              <a:ext cx="2158" cy="533"/>
            </a:xfrm>
            <a:custGeom>
              <a:avLst/>
              <a:gdLst>
                <a:gd name="T0" fmla="*/ 0 w 1398"/>
                <a:gd name="T1" fmla="*/ 0 h 346"/>
                <a:gd name="T2" fmla="*/ 309 w 1398"/>
                <a:gd name="T3" fmla="*/ 29 h 346"/>
                <a:gd name="T4" fmla="*/ 616 w 1398"/>
                <a:gd name="T5" fmla="*/ 43 h 346"/>
                <a:gd name="T6" fmla="*/ 925 w 1398"/>
                <a:gd name="T7" fmla="*/ 6 h 346"/>
                <a:gd name="T8" fmla="*/ 1233 w 1398"/>
                <a:gd name="T9" fmla="*/ 92 h 346"/>
                <a:gd name="T10" fmla="*/ 1542 w 1398"/>
                <a:gd name="T11" fmla="*/ 193 h 346"/>
                <a:gd name="T12" fmla="*/ 1849 w 1398"/>
                <a:gd name="T13" fmla="*/ 271 h 346"/>
                <a:gd name="T14" fmla="*/ 2158 w 1398"/>
                <a:gd name="T15" fmla="*/ 533 h 3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98" h="346">
                  <a:moveTo>
                    <a:pt x="0" y="0"/>
                  </a:moveTo>
                  <a:lnTo>
                    <a:pt x="200" y="19"/>
                  </a:lnTo>
                  <a:lnTo>
                    <a:pt x="399" y="28"/>
                  </a:lnTo>
                  <a:lnTo>
                    <a:pt x="599" y="4"/>
                  </a:lnTo>
                  <a:lnTo>
                    <a:pt x="799" y="60"/>
                  </a:lnTo>
                  <a:lnTo>
                    <a:pt x="999" y="125"/>
                  </a:lnTo>
                  <a:lnTo>
                    <a:pt x="1198" y="176"/>
                  </a:lnTo>
                  <a:lnTo>
                    <a:pt x="1398" y="346"/>
                  </a:lnTo>
                </a:path>
              </a:pathLst>
            </a:custGeom>
            <a:solidFill>
              <a:schemeClr val="bg1"/>
            </a:solidFill>
            <a:ln w="396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5" name="Rectangle 105"/>
            <p:cNvSpPr>
              <a:spLocks noChangeArrowheads="1"/>
            </p:cNvSpPr>
            <p:nvPr/>
          </p:nvSpPr>
          <p:spPr bwMode="auto">
            <a:xfrm>
              <a:off x="1024" y="1539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46" name="Rectangle 106"/>
            <p:cNvSpPr>
              <a:spLocks noChangeArrowheads="1"/>
            </p:cNvSpPr>
            <p:nvPr/>
          </p:nvSpPr>
          <p:spPr bwMode="auto">
            <a:xfrm>
              <a:off x="1642" y="1539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47" name="Rectangle 107"/>
            <p:cNvSpPr>
              <a:spLocks noChangeArrowheads="1"/>
            </p:cNvSpPr>
            <p:nvPr/>
          </p:nvSpPr>
          <p:spPr bwMode="auto">
            <a:xfrm>
              <a:off x="2258" y="1573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48" name="Rectangle 108"/>
            <p:cNvSpPr>
              <a:spLocks noChangeArrowheads="1"/>
            </p:cNvSpPr>
            <p:nvPr/>
          </p:nvSpPr>
          <p:spPr bwMode="auto">
            <a:xfrm>
              <a:off x="2567" y="1562"/>
              <a:ext cx="64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49" name="Rectangle 109"/>
            <p:cNvSpPr>
              <a:spLocks noChangeArrowheads="1"/>
            </p:cNvSpPr>
            <p:nvPr/>
          </p:nvSpPr>
          <p:spPr bwMode="auto">
            <a:xfrm>
              <a:off x="2875" y="1573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0" name="Rectangle 110"/>
            <p:cNvSpPr>
              <a:spLocks noChangeArrowheads="1"/>
            </p:cNvSpPr>
            <p:nvPr/>
          </p:nvSpPr>
          <p:spPr bwMode="auto">
            <a:xfrm>
              <a:off x="3184" y="1501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1" name="Rectangle 111"/>
            <p:cNvSpPr>
              <a:spLocks noChangeArrowheads="1"/>
            </p:cNvSpPr>
            <p:nvPr/>
          </p:nvSpPr>
          <p:spPr bwMode="auto">
            <a:xfrm>
              <a:off x="3493" y="1723"/>
              <a:ext cx="65" cy="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2" name="Rectangle 112"/>
            <p:cNvSpPr>
              <a:spLocks noChangeArrowheads="1"/>
            </p:cNvSpPr>
            <p:nvPr/>
          </p:nvSpPr>
          <p:spPr bwMode="auto">
            <a:xfrm>
              <a:off x="3698" y="1707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3" name="Rectangle 113"/>
            <p:cNvSpPr>
              <a:spLocks noChangeArrowheads="1"/>
            </p:cNvSpPr>
            <p:nvPr/>
          </p:nvSpPr>
          <p:spPr bwMode="auto">
            <a:xfrm>
              <a:off x="4109" y="1761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4" name="Rectangle 114"/>
            <p:cNvSpPr>
              <a:spLocks noChangeArrowheads="1"/>
            </p:cNvSpPr>
            <p:nvPr/>
          </p:nvSpPr>
          <p:spPr bwMode="auto">
            <a:xfrm>
              <a:off x="4417" y="1817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5" name="Freeform 115"/>
            <p:cNvSpPr>
              <a:spLocks/>
            </p:cNvSpPr>
            <p:nvPr/>
          </p:nvSpPr>
          <p:spPr bwMode="auto">
            <a:xfrm>
              <a:off x="1024" y="1478"/>
              <a:ext cx="65" cy="64"/>
            </a:xfrm>
            <a:custGeom>
              <a:avLst/>
              <a:gdLst>
                <a:gd name="T0" fmla="*/ 33 w 65"/>
                <a:gd name="T1" fmla="*/ 0 h 64"/>
                <a:gd name="T2" fmla="*/ 65 w 65"/>
                <a:gd name="T3" fmla="*/ 64 h 64"/>
                <a:gd name="T4" fmla="*/ 0 w 65"/>
                <a:gd name="T5" fmla="*/ 64 h 64"/>
                <a:gd name="T6" fmla="*/ 33 w 65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4">
                  <a:moveTo>
                    <a:pt x="33" y="0"/>
                  </a:moveTo>
                  <a:lnTo>
                    <a:pt x="65" y="64"/>
                  </a:lnTo>
                  <a:lnTo>
                    <a:pt x="0" y="6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6" name="Freeform 116"/>
            <p:cNvSpPr>
              <a:spLocks/>
            </p:cNvSpPr>
            <p:nvPr/>
          </p:nvSpPr>
          <p:spPr bwMode="auto">
            <a:xfrm>
              <a:off x="1179" y="1652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2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7" name="Freeform 117"/>
            <p:cNvSpPr>
              <a:spLocks/>
            </p:cNvSpPr>
            <p:nvPr/>
          </p:nvSpPr>
          <p:spPr bwMode="auto">
            <a:xfrm>
              <a:off x="1333" y="1878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3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8" name="Freeform 118"/>
            <p:cNvSpPr>
              <a:spLocks/>
            </p:cNvSpPr>
            <p:nvPr/>
          </p:nvSpPr>
          <p:spPr bwMode="auto">
            <a:xfrm>
              <a:off x="1487" y="1952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3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9" name="Freeform 119"/>
            <p:cNvSpPr>
              <a:spLocks/>
            </p:cNvSpPr>
            <p:nvPr/>
          </p:nvSpPr>
          <p:spPr bwMode="auto">
            <a:xfrm>
              <a:off x="1642" y="2026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2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0" name="Freeform 120"/>
            <p:cNvSpPr>
              <a:spLocks/>
            </p:cNvSpPr>
            <p:nvPr/>
          </p:nvSpPr>
          <p:spPr bwMode="auto">
            <a:xfrm>
              <a:off x="1796" y="2011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3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1" name="Freeform 121"/>
            <p:cNvSpPr>
              <a:spLocks/>
            </p:cNvSpPr>
            <p:nvPr/>
          </p:nvSpPr>
          <p:spPr bwMode="auto">
            <a:xfrm>
              <a:off x="1951" y="2096"/>
              <a:ext cx="64" cy="64"/>
            </a:xfrm>
            <a:custGeom>
              <a:avLst/>
              <a:gdLst>
                <a:gd name="T0" fmla="*/ 32 w 64"/>
                <a:gd name="T1" fmla="*/ 0 h 64"/>
                <a:gd name="T2" fmla="*/ 64 w 64"/>
                <a:gd name="T3" fmla="*/ 64 h 64"/>
                <a:gd name="T4" fmla="*/ 0 w 64"/>
                <a:gd name="T5" fmla="*/ 64 h 64"/>
                <a:gd name="T6" fmla="*/ 32 w 64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64" y="64"/>
                  </a:lnTo>
                  <a:lnTo>
                    <a:pt x="0" y="6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2" name="Freeform 122"/>
            <p:cNvSpPr>
              <a:spLocks/>
            </p:cNvSpPr>
            <p:nvPr/>
          </p:nvSpPr>
          <p:spPr bwMode="auto">
            <a:xfrm>
              <a:off x="2258" y="2415"/>
              <a:ext cx="65" cy="64"/>
            </a:xfrm>
            <a:custGeom>
              <a:avLst/>
              <a:gdLst>
                <a:gd name="T0" fmla="*/ 32 w 65"/>
                <a:gd name="T1" fmla="*/ 0 h 64"/>
                <a:gd name="T2" fmla="*/ 65 w 65"/>
                <a:gd name="T3" fmla="*/ 64 h 64"/>
                <a:gd name="T4" fmla="*/ 0 w 65"/>
                <a:gd name="T5" fmla="*/ 64 h 64"/>
                <a:gd name="T6" fmla="*/ 32 w 65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lnTo>
                    <a:pt x="65" y="64"/>
                  </a:lnTo>
                  <a:lnTo>
                    <a:pt x="0" y="6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3" name="Freeform 123"/>
            <p:cNvSpPr>
              <a:spLocks/>
            </p:cNvSpPr>
            <p:nvPr/>
          </p:nvSpPr>
          <p:spPr bwMode="auto">
            <a:xfrm>
              <a:off x="2567" y="3532"/>
              <a:ext cx="64" cy="65"/>
            </a:xfrm>
            <a:custGeom>
              <a:avLst/>
              <a:gdLst>
                <a:gd name="T0" fmla="*/ 32 w 64"/>
                <a:gd name="T1" fmla="*/ 0 h 65"/>
                <a:gd name="T2" fmla="*/ 64 w 64"/>
                <a:gd name="T3" fmla="*/ 65 h 65"/>
                <a:gd name="T4" fmla="*/ 0 w 64"/>
                <a:gd name="T5" fmla="*/ 65 h 65"/>
                <a:gd name="T6" fmla="*/ 32 w 64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65"/>
                  </a:lnTo>
                  <a:lnTo>
                    <a:pt x="0" y="6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4" name="Freeform 124"/>
            <p:cNvSpPr>
              <a:spLocks/>
            </p:cNvSpPr>
            <p:nvPr/>
          </p:nvSpPr>
          <p:spPr bwMode="auto">
            <a:xfrm>
              <a:off x="2875" y="3532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3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65" name="Oval 125"/>
            <p:cNvSpPr>
              <a:spLocks noChangeArrowheads="1"/>
            </p:cNvSpPr>
            <p:nvPr/>
          </p:nvSpPr>
          <p:spPr bwMode="auto">
            <a:xfrm>
              <a:off x="1024" y="1462"/>
              <a:ext cx="65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6" name="Oval 126"/>
            <p:cNvSpPr>
              <a:spLocks noChangeArrowheads="1"/>
            </p:cNvSpPr>
            <p:nvPr/>
          </p:nvSpPr>
          <p:spPr bwMode="auto">
            <a:xfrm>
              <a:off x="1333" y="1492"/>
              <a:ext cx="65" cy="6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7" name="Oval 127"/>
            <p:cNvSpPr>
              <a:spLocks noChangeArrowheads="1"/>
            </p:cNvSpPr>
            <p:nvPr/>
          </p:nvSpPr>
          <p:spPr bwMode="auto">
            <a:xfrm>
              <a:off x="1640" y="1505"/>
              <a:ext cx="65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8" name="Oval 128"/>
            <p:cNvSpPr>
              <a:spLocks noChangeArrowheads="1"/>
            </p:cNvSpPr>
            <p:nvPr/>
          </p:nvSpPr>
          <p:spPr bwMode="auto">
            <a:xfrm>
              <a:off x="1949" y="1468"/>
              <a:ext cx="65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9" name="Oval 129"/>
            <p:cNvSpPr>
              <a:spLocks noChangeArrowheads="1"/>
            </p:cNvSpPr>
            <p:nvPr/>
          </p:nvSpPr>
          <p:spPr bwMode="auto">
            <a:xfrm>
              <a:off x="2258" y="1555"/>
              <a:ext cx="65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0" name="Oval 130"/>
            <p:cNvSpPr>
              <a:spLocks noChangeArrowheads="1"/>
            </p:cNvSpPr>
            <p:nvPr/>
          </p:nvSpPr>
          <p:spPr bwMode="auto">
            <a:xfrm>
              <a:off x="2567" y="1655"/>
              <a:ext cx="64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1" name="Oval 131"/>
            <p:cNvSpPr>
              <a:spLocks noChangeArrowheads="1"/>
            </p:cNvSpPr>
            <p:nvPr/>
          </p:nvSpPr>
          <p:spPr bwMode="auto">
            <a:xfrm>
              <a:off x="2874" y="1734"/>
              <a:ext cx="65" cy="6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2" name="Oval 132"/>
            <p:cNvSpPr>
              <a:spLocks noChangeArrowheads="1"/>
            </p:cNvSpPr>
            <p:nvPr/>
          </p:nvSpPr>
          <p:spPr bwMode="auto">
            <a:xfrm>
              <a:off x="3183" y="1996"/>
              <a:ext cx="64" cy="6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3" name="Rectangle 133"/>
            <p:cNvSpPr>
              <a:spLocks noChangeArrowheads="1"/>
            </p:cNvSpPr>
            <p:nvPr/>
          </p:nvSpPr>
          <p:spPr bwMode="auto">
            <a:xfrm>
              <a:off x="872" y="3495"/>
              <a:ext cx="80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GB" altLang="en-US" sz="2000"/>
            </a:p>
          </p:txBody>
        </p:sp>
        <p:sp>
          <p:nvSpPr>
            <p:cNvPr id="9274" name="Rectangle 134"/>
            <p:cNvSpPr>
              <a:spLocks noChangeArrowheads="1"/>
            </p:cNvSpPr>
            <p:nvPr/>
          </p:nvSpPr>
          <p:spPr bwMode="auto">
            <a:xfrm>
              <a:off x="872" y="3238"/>
              <a:ext cx="80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GB" altLang="en-US" sz="2000"/>
            </a:p>
          </p:txBody>
        </p:sp>
        <p:sp>
          <p:nvSpPr>
            <p:cNvPr id="9275" name="Rectangle 135"/>
            <p:cNvSpPr>
              <a:spLocks noChangeArrowheads="1"/>
            </p:cNvSpPr>
            <p:nvPr/>
          </p:nvSpPr>
          <p:spPr bwMode="auto">
            <a:xfrm>
              <a:off x="872" y="2985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 altLang="en-US" sz="2000"/>
            </a:p>
          </p:txBody>
        </p:sp>
        <p:sp>
          <p:nvSpPr>
            <p:cNvPr id="9276" name="Rectangle 136"/>
            <p:cNvSpPr>
              <a:spLocks noChangeArrowheads="1"/>
            </p:cNvSpPr>
            <p:nvPr/>
          </p:nvSpPr>
          <p:spPr bwMode="auto">
            <a:xfrm>
              <a:off x="872" y="2729"/>
              <a:ext cx="80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 altLang="en-US" sz="2000"/>
            </a:p>
          </p:txBody>
        </p:sp>
        <p:sp>
          <p:nvSpPr>
            <p:cNvPr id="9277" name="Rectangle 137"/>
            <p:cNvSpPr>
              <a:spLocks noChangeArrowheads="1"/>
            </p:cNvSpPr>
            <p:nvPr/>
          </p:nvSpPr>
          <p:spPr bwMode="auto">
            <a:xfrm>
              <a:off x="872" y="2475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en-GB" altLang="en-US" sz="2000"/>
            </a:p>
          </p:txBody>
        </p:sp>
        <p:sp>
          <p:nvSpPr>
            <p:cNvPr id="9278" name="Rectangle 138"/>
            <p:cNvSpPr>
              <a:spLocks noChangeArrowheads="1"/>
            </p:cNvSpPr>
            <p:nvPr/>
          </p:nvSpPr>
          <p:spPr bwMode="auto">
            <a:xfrm>
              <a:off x="872" y="2219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GB" altLang="en-US" sz="2000"/>
            </a:p>
          </p:txBody>
        </p:sp>
        <p:sp>
          <p:nvSpPr>
            <p:cNvPr id="9279" name="Rectangle 139"/>
            <p:cNvSpPr>
              <a:spLocks noChangeArrowheads="1"/>
            </p:cNvSpPr>
            <p:nvPr/>
          </p:nvSpPr>
          <p:spPr bwMode="auto">
            <a:xfrm>
              <a:off x="872" y="1965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en-GB" altLang="en-US" sz="2000"/>
            </a:p>
          </p:txBody>
        </p:sp>
        <p:sp>
          <p:nvSpPr>
            <p:cNvPr id="9280" name="Rectangle 140"/>
            <p:cNvSpPr>
              <a:spLocks noChangeArrowheads="1"/>
            </p:cNvSpPr>
            <p:nvPr/>
          </p:nvSpPr>
          <p:spPr bwMode="auto">
            <a:xfrm>
              <a:off x="872" y="1709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7</a:t>
              </a:r>
              <a:endParaRPr lang="en-GB" altLang="en-US" sz="2000"/>
            </a:p>
          </p:txBody>
        </p:sp>
        <p:sp>
          <p:nvSpPr>
            <p:cNvPr id="9281" name="Rectangle 141"/>
            <p:cNvSpPr>
              <a:spLocks noChangeArrowheads="1"/>
            </p:cNvSpPr>
            <p:nvPr/>
          </p:nvSpPr>
          <p:spPr bwMode="auto">
            <a:xfrm>
              <a:off x="872" y="1455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en-GB" altLang="en-US" sz="2000"/>
            </a:p>
          </p:txBody>
        </p:sp>
        <p:sp>
          <p:nvSpPr>
            <p:cNvPr id="9282" name="Rectangle 142"/>
            <p:cNvSpPr>
              <a:spLocks noChangeArrowheads="1"/>
            </p:cNvSpPr>
            <p:nvPr/>
          </p:nvSpPr>
          <p:spPr bwMode="auto">
            <a:xfrm>
              <a:off x="872" y="1199"/>
              <a:ext cx="8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9</a:t>
              </a:r>
              <a:endParaRPr lang="en-GB" altLang="en-US" sz="2000"/>
            </a:p>
          </p:txBody>
        </p:sp>
        <p:sp>
          <p:nvSpPr>
            <p:cNvPr id="9283" name="Rectangle 143"/>
            <p:cNvSpPr>
              <a:spLocks noChangeArrowheads="1"/>
            </p:cNvSpPr>
            <p:nvPr/>
          </p:nvSpPr>
          <p:spPr bwMode="auto">
            <a:xfrm>
              <a:off x="1018" y="3737"/>
              <a:ext cx="81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GB" altLang="en-US" sz="2000"/>
            </a:p>
          </p:txBody>
        </p:sp>
        <p:sp>
          <p:nvSpPr>
            <p:cNvPr id="9284" name="Rectangle 144"/>
            <p:cNvSpPr>
              <a:spLocks noChangeArrowheads="1"/>
            </p:cNvSpPr>
            <p:nvPr/>
          </p:nvSpPr>
          <p:spPr bwMode="auto">
            <a:xfrm>
              <a:off x="1974" y="3737"/>
              <a:ext cx="242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500</a:t>
              </a:r>
              <a:endParaRPr lang="en-GB" altLang="en-US" sz="2000"/>
            </a:p>
          </p:txBody>
        </p:sp>
        <p:sp>
          <p:nvSpPr>
            <p:cNvPr id="9285" name="Rectangle 145"/>
            <p:cNvSpPr>
              <a:spLocks noChangeArrowheads="1"/>
            </p:cNvSpPr>
            <p:nvPr/>
          </p:nvSpPr>
          <p:spPr bwMode="auto">
            <a:xfrm>
              <a:off x="2969" y="3737"/>
              <a:ext cx="322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1000</a:t>
              </a:r>
              <a:endParaRPr lang="en-GB" altLang="en-US" sz="2000"/>
            </a:p>
          </p:txBody>
        </p:sp>
        <p:sp>
          <p:nvSpPr>
            <p:cNvPr id="9286" name="Rectangle 146"/>
            <p:cNvSpPr>
              <a:spLocks noChangeArrowheads="1"/>
            </p:cNvSpPr>
            <p:nvPr/>
          </p:nvSpPr>
          <p:spPr bwMode="auto">
            <a:xfrm>
              <a:off x="4002" y="3737"/>
              <a:ext cx="322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1500</a:t>
              </a:r>
              <a:endParaRPr lang="en-GB" altLang="en-US" sz="2000"/>
            </a:p>
          </p:txBody>
        </p:sp>
        <p:sp>
          <p:nvSpPr>
            <p:cNvPr id="9287" name="Rectangle 147"/>
            <p:cNvSpPr>
              <a:spLocks noChangeArrowheads="1"/>
            </p:cNvSpPr>
            <p:nvPr/>
          </p:nvSpPr>
          <p:spPr bwMode="auto">
            <a:xfrm>
              <a:off x="5035" y="3737"/>
              <a:ext cx="322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2000</a:t>
              </a:r>
              <a:endParaRPr lang="en-GB" altLang="en-US" sz="2000"/>
            </a:p>
          </p:txBody>
        </p:sp>
        <p:sp>
          <p:nvSpPr>
            <p:cNvPr id="9288" name="Rectangle 148"/>
            <p:cNvSpPr>
              <a:spLocks noChangeArrowheads="1"/>
            </p:cNvSpPr>
            <p:nvPr/>
          </p:nvSpPr>
          <p:spPr bwMode="auto">
            <a:xfrm>
              <a:off x="2358" y="3935"/>
              <a:ext cx="1623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Energy density (J cm</a:t>
              </a:r>
              <a:endParaRPr lang="en-GB" altLang="en-US" sz="2000"/>
            </a:p>
          </p:txBody>
        </p:sp>
        <p:sp>
          <p:nvSpPr>
            <p:cNvPr id="9289" name="Rectangle 149"/>
            <p:cNvSpPr>
              <a:spLocks noChangeArrowheads="1"/>
            </p:cNvSpPr>
            <p:nvPr/>
          </p:nvSpPr>
          <p:spPr bwMode="auto">
            <a:xfrm>
              <a:off x="3753" y="3891"/>
              <a:ext cx="92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300" b="1">
                  <a:solidFill>
                    <a:srgbClr val="000000"/>
                  </a:solidFill>
                  <a:latin typeface="Times New Roman" pitchFamily="18" charset="0"/>
                </a:rPr>
                <a:t>-2</a:t>
              </a:r>
              <a:endParaRPr lang="en-GB" altLang="en-US" sz="2000"/>
            </a:p>
          </p:txBody>
        </p:sp>
        <p:sp>
          <p:nvSpPr>
            <p:cNvPr id="9290" name="Rectangle 150"/>
            <p:cNvSpPr>
              <a:spLocks noChangeArrowheads="1"/>
            </p:cNvSpPr>
            <p:nvPr/>
          </p:nvSpPr>
          <p:spPr bwMode="auto">
            <a:xfrm>
              <a:off x="3837" y="3935"/>
              <a:ext cx="54" cy="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900" b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GB" altLang="en-US" sz="2000"/>
            </a:p>
          </p:txBody>
        </p:sp>
        <p:sp>
          <p:nvSpPr>
            <p:cNvPr id="9291" name="Line 151"/>
            <p:cNvSpPr>
              <a:spLocks noChangeShapeType="1"/>
            </p:cNvSpPr>
            <p:nvPr/>
          </p:nvSpPr>
          <p:spPr bwMode="auto">
            <a:xfrm>
              <a:off x="3826" y="2193"/>
              <a:ext cx="258" cy="1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92" name="Rectangle 152"/>
            <p:cNvSpPr>
              <a:spLocks noChangeArrowheads="1"/>
            </p:cNvSpPr>
            <p:nvPr/>
          </p:nvSpPr>
          <p:spPr bwMode="auto">
            <a:xfrm>
              <a:off x="3922" y="2160"/>
              <a:ext cx="65" cy="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93" name="Rectangle 153"/>
            <p:cNvSpPr>
              <a:spLocks noChangeArrowheads="1"/>
            </p:cNvSpPr>
            <p:nvPr/>
          </p:nvSpPr>
          <p:spPr bwMode="auto">
            <a:xfrm>
              <a:off x="4112" y="2155"/>
              <a:ext cx="346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 b="1">
                  <a:solidFill>
                    <a:srgbClr val="000000"/>
                  </a:solidFill>
                  <a:latin typeface="Times New Roman" pitchFamily="18" charset="0"/>
                </a:rPr>
                <a:t>Nylon</a:t>
              </a:r>
              <a:endParaRPr lang="en-GB" altLang="en-US" sz="2000"/>
            </a:p>
          </p:txBody>
        </p:sp>
        <p:sp>
          <p:nvSpPr>
            <p:cNvPr id="9294" name="Line 154"/>
            <p:cNvSpPr>
              <a:spLocks noChangeShapeType="1"/>
            </p:cNvSpPr>
            <p:nvPr/>
          </p:nvSpPr>
          <p:spPr bwMode="auto">
            <a:xfrm>
              <a:off x="3826" y="2356"/>
              <a:ext cx="258" cy="1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95" name="Freeform 155"/>
            <p:cNvSpPr>
              <a:spLocks/>
            </p:cNvSpPr>
            <p:nvPr/>
          </p:nvSpPr>
          <p:spPr bwMode="auto">
            <a:xfrm>
              <a:off x="3922" y="2324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65 w 65"/>
                <a:gd name="T3" fmla="*/ 65 h 65"/>
                <a:gd name="T4" fmla="*/ 0 w 65"/>
                <a:gd name="T5" fmla="*/ 65 h 65"/>
                <a:gd name="T6" fmla="*/ 32 w 65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65"/>
                  </a:lnTo>
                  <a:lnTo>
                    <a:pt x="0" y="6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96" name="Rectangle 156"/>
            <p:cNvSpPr>
              <a:spLocks noChangeArrowheads="1"/>
            </p:cNvSpPr>
            <p:nvPr/>
          </p:nvSpPr>
          <p:spPr bwMode="auto">
            <a:xfrm>
              <a:off x="4112" y="2319"/>
              <a:ext cx="798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 b="1">
                  <a:solidFill>
                    <a:srgbClr val="000000"/>
                  </a:solidFill>
                  <a:latin typeface="Times New Roman" pitchFamily="18" charset="0"/>
                </a:rPr>
                <a:t>Stainless steel</a:t>
              </a:r>
              <a:endParaRPr lang="en-GB" altLang="en-US" sz="2000"/>
            </a:p>
          </p:txBody>
        </p:sp>
        <p:sp>
          <p:nvSpPr>
            <p:cNvPr id="9297" name="Line 157"/>
            <p:cNvSpPr>
              <a:spLocks noChangeShapeType="1"/>
            </p:cNvSpPr>
            <p:nvPr/>
          </p:nvSpPr>
          <p:spPr bwMode="auto">
            <a:xfrm>
              <a:off x="3826" y="2520"/>
              <a:ext cx="258" cy="1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98" name="Oval 158"/>
            <p:cNvSpPr>
              <a:spLocks noChangeArrowheads="1"/>
            </p:cNvSpPr>
            <p:nvPr/>
          </p:nvSpPr>
          <p:spPr bwMode="auto">
            <a:xfrm>
              <a:off x="3922" y="2487"/>
              <a:ext cx="65" cy="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99" name="Rectangle 159"/>
            <p:cNvSpPr>
              <a:spLocks noChangeArrowheads="1"/>
            </p:cNvSpPr>
            <p:nvPr/>
          </p:nvSpPr>
          <p:spPr bwMode="auto">
            <a:xfrm>
              <a:off x="4112" y="2482"/>
              <a:ext cx="318" cy="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 b="1">
                  <a:solidFill>
                    <a:srgbClr val="000000"/>
                  </a:solidFill>
                  <a:latin typeface="Times New Roman" pitchFamily="18" charset="0"/>
                </a:rPr>
                <a:t>Glass</a:t>
              </a:r>
              <a:endParaRPr lang="en-GB" altLang="en-US" sz="2000"/>
            </a:p>
          </p:txBody>
        </p:sp>
        <p:sp>
          <p:nvSpPr>
            <p:cNvPr id="9300" name="Rectangle 160"/>
            <p:cNvSpPr>
              <a:spLocks noChangeArrowheads="1"/>
            </p:cNvSpPr>
            <p:nvPr/>
          </p:nvSpPr>
          <p:spPr bwMode="auto">
            <a:xfrm>
              <a:off x="3863" y="2741"/>
              <a:ext cx="1085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>
                  <a:solidFill>
                    <a:srgbClr val="000000"/>
                  </a:solidFill>
                </a:rPr>
                <a:t>Pulse energy 10 J</a:t>
              </a:r>
              <a:endParaRPr lang="en-GB" altLang="en-US" sz="2000"/>
            </a:p>
          </p:txBody>
        </p:sp>
        <p:sp>
          <p:nvSpPr>
            <p:cNvPr id="9301" name="Rectangle 161"/>
            <p:cNvSpPr>
              <a:spLocks noChangeArrowheads="1"/>
            </p:cNvSpPr>
            <p:nvPr/>
          </p:nvSpPr>
          <p:spPr bwMode="auto">
            <a:xfrm>
              <a:off x="3854" y="2916"/>
              <a:ext cx="663" cy="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>
                  <a:solidFill>
                    <a:srgbClr val="000000"/>
                  </a:solidFill>
                </a:rPr>
                <a:t>PRF 30 Hz</a:t>
              </a:r>
              <a:endParaRPr lang="en-GB" altLang="en-US" sz="2000"/>
            </a:p>
          </p:txBody>
        </p:sp>
        <p:sp>
          <p:nvSpPr>
            <p:cNvPr id="9302" name="Rectangle 162"/>
            <p:cNvSpPr>
              <a:spLocks noChangeArrowheads="1"/>
            </p:cNvSpPr>
            <p:nvPr/>
          </p:nvSpPr>
          <p:spPr bwMode="auto">
            <a:xfrm>
              <a:off x="3845" y="3080"/>
              <a:ext cx="1366" cy="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altLang="en-US" sz="1600">
                  <a:solidFill>
                    <a:srgbClr val="000000"/>
                  </a:solidFill>
                </a:rPr>
                <a:t>Beam diameter 1.6 cm</a:t>
              </a:r>
              <a:endParaRPr lang="en-GB" altLang="en-US" sz="2000"/>
            </a:p>
          </p:txBody>
        </p:sp>
        <p:sp>
          <p:nvSpPr>
            <p:cNvPr id="9303" name="Rectangle 163"/>
            <p:cNvSpPr>
              <a:spLocks noChangeArrowheads="1"/>
            </p:cNvSpPr>
            <p:nvPr/>
          </p:nvSpPr>
          <p:spPr bwMode="auto">
            <a:xfrm>
              <a:off x="705" y="1178"/>
              <a:ext cx="742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1700" b="1">
                  <a:solidFill>
                    <a:srgbClr val="000000"/>
                  </a:solidFill>
                  <a:latin typeface="Times New Roman" pitchFamily="18" charset="0"/>
                </a:rPr>
                <a:t>Log cfu ml</a:t>
              </a:r>
              <a:r>
                <a:rPr lang="en-US" altLang="en-US" sz="1700" b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endParaRPr lang="en-US" altLang="en-US" sz="2000"/>
            </a:p>
          </p:txBody>
        </p:sp>
      </p:grpSp>
      <p:sp>
        <p:nvSpPr>
          <p:cNvPr id="9219" name="Rectangle 164"/>
          <p:cNvSpPr>
            <a:spLocks noChangeArrowheads="1"/>
          </p:cNvSpPr>
          <p:nvPr/>
        </p:nvSpPr>
        <p:spPr bwMode="auto">
          <a:xfrm>
            <a:off x="801688" y="1693651"/>
            <a:ext cx="57308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dirty="0" err="1"/>
              <a:t>Nd:YAG</a:t>
            </a:r>
            <a:r>
              <a:rPr lang="en-GB" altLang="en-US" dirty="0"/>
              <a:t> laser killing curves of </a:t>
            </a:r>
            <a:r>
              <a:rPr lang="en-GB" altLang="en-US" i="1" dirty="0"/>
              <a:t>S. </a:t>
            </a:r>
            <a:r>
              <a:rPr lang="en-GB" altLang="en-US" i="1" dirty="0" err="1"/>
              <a:t>aureus</a:t>
            </a:r>
            <a:r>
              <a:rPr lang="en-GB" altLang="en-US" i="1" dirty="0"/>
              <a:t> </a:t>
            </a:r>
            <a:r>
              <a:rPr lang="en-GB" altLang="en-US" dirty="0"/>
              <a:t>films dried on </a:t>
            </a:r>
          </a:p>
          <a:p>
            <a:r>
              <a:rPr lang="en-GB" altLang="en-US" dirty="0"/>
              <a:t>glass, nylon and stainless steel</a:t>
            </a:r>
          </a:p>
        </p:txBody>
      </p:sp>
      <p:sp>
        <p:nvSpPr>
          <p:cNvPr id="9220" name="Rectangle 165"/>
          <p:cNvSpPr>
            <a:spLocks noChangeArrowheads="1"/>
          </p:cNvSpPr>
          <p:nvPr/>
        </p:nvSpPr>
        <p:spPr bwMode="auto">
          <a:xfrm>
            <a:off x="762000" y="904455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Effect of substrate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2400985"/>
            <a:ext cx="7646987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762000" y="854760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Effect of substrate</a:t>
            </a:r>
          </a:p>
        </p:txBody>
      </p:sp>
      <p:sp>
        <p:nvSpPr>
          <p:cNvPr id="10244" name="Rectangle 9"/>
          <p:cNvSpPr>
            <a:spLocks noChangeArrowheads="1"/>
          </p:cNvSpPr>
          <p:nvPr/>
        </p:nvSpPr>
        <p:spPr bwMode="auto">
          <a:xfrm>
            <a:off x="766763" y="1705660"/>
            <a:ext cx="54467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>
                <a:solidFill>
                  <a:srgbClr val="000000"/>
                </a:solidFill>
              </a:rPr>
              <a:t>CO</a:t>
            </a:r>
            <a:r>
              <a:rPr lang="en-GB" altLang="en-US" baseline="-25000">
                <a:solidFill>
                  <a:srgbClr val="000000"/>
                </a:solidFill>
              </a:rPr>
              <a:t>2</a:t>
            </a:r>
            <a:r>
              <a:rPr lang="en-GB" altLang="en-US">
                <a:solidFill>
                  <a:srgbClr val="000000"/>
                </a:solidFill>
              </a:rPr>
              <a:t>  laser  killing curves of </a:t>
            </a:r>
            <a:r>
              <a:rPr lang="en-GB" altLang="en-US" i="1">
                <a:solidFill>
                  <a:srgbClr val="000000"/>
                </a:solidFill>
              </a:rPr>
              <a:t>S. aureus </a:t>
            </a:r>
            <a:r>
              <a:rPr lang="en-GB" altLang="en-US">
                <a:solidFill>
                  <a:srgbClr val="000000"/>
                </a:solidFill>
              </a:rPr>
              <a:t>films dried on </a:t>
            </a:r>
          </a:p>
          <a:p>
            <a:r>
              <a:rPr lang="en-GB" altLang="en-US">
                <a:solidFill>
                  <a:srgbClr val="000000"/>
                </a:solidFill>
              </a:rPr>
              <a:t>glass, plastic and stainless steel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62000" y="745431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Laser scanning systems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7"/>
          <a:stretch>
            <a:fillRect/>
          </a:stretch>
        </p:blipFill>
        <p:spPr bwMode="auto">
          <a:xfrm>
            <a:off x="406400" y="1474094"/>
            <a:ext cx="4919663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5"/>
          <a:stretch>
            <a:fillRect/>
          </a:stretch>
        </p:blipFill>
        <p:spPr bwMode="auto">
          <a:xfrm>
            <a:off x="5230813" y="2513906"/>
            <a:ext cx="37147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8"/>
          <a:stretch>
            <a:fillRect/>
          </a:stretch>
        </p:blipFill>
        <p:spPr bwMode="auto">
          <a:xfrm>
            <a:off x="265464" y="4037838"/>
            <a:ext cx="459422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5757863" y="1291531"/>
            <a:ext cx="31480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altLang="en-US">
                <a:solidFill>
                  <a:srgbClr val="000000"/>
                </a:solidFill>
              </a:rPr>
              <a:t>CO</a:t>
            </a:r>
            <a:r>
              <a:rPr lang="en-GB" altLang="en-US" baseline="-25000">
                <a:solidFill>
                  <a:srgbClr val="000000"/>
                </a:solidFill>
              </a:rPr>
              <a:t>2</a:t>
            </a:r>
            <a:r>
              <a:rPr lang="en-GB" altLang="en-US">
                <a:solidFill>
                  <a:srgbClr val="000000"/>
                </a:solidFill>
              </a:rPr>
              <a:t>  laser systems</a:t>
            </a:r>
          </a:p>
          <a:p>
            <a:pPr algn="ctr"/>
            <a:r>
              <a:rPr lang="en-GB" altLang="en-US">
                <a:solidFill>
                  <a:srgbClr val="000000"/>
                </a:solidFill>
              </a:rPr>
              <a:t>low power and high power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5486400" y="1977331"/>
            <a:ext cx="8509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7764352" y="2034481"/>
            <a:ext cx="15240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4559558" y="5515869"/>
            <a:ext cx="4521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000000"/>
                </a:solidFill>
              </a:rPr>
              <a:t>High power system (</a:t>
            </a:r>
            <a:r>
              <a:rPr lang="en-US" altLang="en-US" dirty="0">
                <a:solidFill>
                  <a:srgbClr val="000000"/>
                </a:solidFill>
              </a:rPr>
              <a:t>~</a:t>
            </a:r>
            <a:r>
              <a:rPr lang="en-GB" altLang="en-US" dirty="0">
                <a:solidFill>
                  <a:srgbClr val="000000"/>
                </a:solidFill>
              </a:rPr>
              <a:t>1kW), </a:t>
            </a:r>
            <a:r>
              <a:rPr lang="en-GB" altLang="en-US" i="1" dirty="0">
                <a:solidFill>
                  <a:srgbClr val="000000"/>
                </a:solidFill>
              </a:rPr>
              <a:t>S. </a:t>
            </a:r>
            <a:r>
              <a:rPr lang="en-GB" altLang="en-US" i="1" dirty="0" err="1">
                <a:solidFill>
                  <a:srgbClr val="000000"/>
                </a:solidFill>
              </a:rPr>
              <a:t>aureus</a:t>
            </a:r>
            <a:r>
              <a:rPr lang="en-GB" altLang="en-US" dirty="0">
                <a:solidFill>
                  <a:srgbClr val="000000"/>
                </a:solidFill>
              </a:rPr>
              <a:t> on collagen (square) and agar (diamond), </a:t>
            </a:r>
          </a:p>
          <a:p>
            <a:r>
              <a:rPr lang="en-GB" altLang="en-US" dirty="0">
                <a:solidFill>
                  <a:srgbClr val="000000"/>
                </a:solidFill>
              </a:rPr>
              <a:t>10 mm beam diameter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3877647" y="5814319"/>
            <a:ext cx="5494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762000" y="894516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Low power laser </a:t>
            </a:r>
            <a:r>
              <a:rPr lang="en-GB" altLang="en-US" sz="2000" b="1" dirty="0">
                <a:solidFill>
                  <a:schemeClr val="tx2"/>
                </a:solidFill>
              </a:rPr>
              <a:t>scanning systems</a:t>
            </a:r>
          </a:p>
        </p:txBody>
      </p:sp>
      <p:pic>
        <p:nvPicPr>
          <p:cNvPr id="13318" name="Picture 11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808916"/>
            <a:ext cx="53482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387372"/>
              </p:ext>
            </p:extLst>
          </p:nvPr>
        </p:nvGraphicFramePr>
        <p:xfrm>
          <a:off x="4343400" y="3915529"/>
          <a:ext cx="461327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Document" r:id="rId5" imgW="4820412" imgH="2756916" progId="Word.Document.8">
                  <p:embed/>
                </p:oleObj>
              </mc:Choice>
              <mc:Fallback>
                <p:oleObj name="Document" r:id="rId5" imgW="4820412" imgH="2756916" progId="Word.Documen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915529"/>
                        <a:ext cx="461327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241300" y="5207754"/>
            <a:ext cx="3517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000000"/>
                </a:solidFill>
              </a:rPr>
              <a:t>Scanning speed too slow and/or insufficient power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 flipV="1">
            <a:off x="1752349" y="4514016"/>
            <a:ext cx="0" cy="74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776110" y="2963170"/>
            <a:ext cx="715222" cy="1982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902859" y="2582978"/>
            <a:ext cx="304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 smtClean="0">
                <a:solidFill>
                  <a:srgbClr val="000000"/>
                </a:solidFill>
              </a:rPr>
              <a:t>Optimal scanning speed</a:t>
            </a:r>
            <a:endParaRPr lang="en-GB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77800" y="934272"/>
            <a:ext cx="89662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Combined inactivation systems (EU funding – carrots and potatoes)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939925" y="4890325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-177800" y="4321863"/>
            <a:ext cx="14636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1200" dirty="0">
                <a:latin typeface="Times New Roman" pitchFamily="18" charset="0"/>
              </a:rPr>
              <a:t>Water cooling connections</a:t>
            </a:r>
            <a:endParaRPr lang="en-GB" altLang="en-US" dirty="0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659313" y="2137600"/>
            <a:ext cx="14351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1200">
                <a:latin typeface="Times New Roman" pitchFamily="18" charset="0"/>
              </a:rPr>
              <a:t>Electrical connection</a:t>
            </a:r>
            <a:endParaRPr lang="en-GB" altLang="en-US"/>
          </a:p>
        </p:txBody>
      </p: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4276725" y="2807388"/>
            <a:ext cx="5375275" cy="3686175"/>
            <a:chOff x="2016" y="2016"/>
            <a:chExt cx="8464" cy="5804"/>
          </a:xfrm>
        </p:grpSpPr>
        <p:grpSp>
          <p:nvGrpSpPr>
            <p:cNvPr id="14352" name="Group 16"/>
            <p:cNvGrpSpPr>
              <a:grpSpLocks/>
            </p:cNvGrpSpPr>
            <p:nvPr/>
          </p:nvGrpSpPr>
          <p:grpSpPr bwMode="auto">
            <a:xfrm>
              <a:off x="2016" y="2016"/>
              <a:ext cx="8464" cy="5804"/>
              <a:chOff x="2016" y="2016"/>
              <a:chExt cx="8464" cy="5804"/>
            </a:xfrm>
          </p:grpSpPr>
          <p:pic>
            <p:nvPicPr>
              <p:cNvPr id="14353" name="Picture 17" descr="EU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" y="2624"/>
                <a:ext cx="5473" cy="4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4" name="Text Box 18"/>
              <p:cNvSpPr txBox="1">
                <a:spLocks noChangeArrowheads="1"/>
              </p:cNvSpPr>
              <p:nvPr/>
            </p:nvSpPr>
            <p:spPr bwMode="auto">
              <a:xfrm>
                <a:off x="2016" y="6772"/>
                <a:ext cx="8464" cy="1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altLang="en-US" sz="1400">
                    <a:latin typeface="Times New Roman" pitchFamily="18" charset="0"/>
                  </a:rPr>
                  <a:t>Radiation enclosure</a:t>
                </a:r>
              </a:p>
            </p:txBody>
          </p:sp>
          <p:sp>
            <p:nvSpPr>
              <p:cNvPr id="14355" name="Text Box 19"/>
              <p:cNvSpPr txBox="1">
                <a:spLocks noChangeArrowheads="1"/>
              </p:cNvSpPr>
              <p:nvPr/>
            </p:nvSpPr>
            <p:spPr bwMode="auto">
              <a:xfrm>
                <a:off x="4094" y="2204"/>
                <a:ext cx="2208" cy="6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 altLang="en-US" sz="1200">
                    <a:latin typeface="Times New Roman" pitchFamily="18" charset="0"/>
                  </a:rPr>
                  <a:t>Laser Beam</a:t>
                </a:r>
                <a:endParaRPr lang="en-GB" altLang="en-US"/>
              </a:p>
            </p:txBody>
          </p:sp>
          <p:sp>
            <p:nvSpPr>
              <p:cNvPr id="14356" name="Text Box 20"/>
              <p:cNvSpPr txBox="1">
                <a:spLocks noChangeArrowheads="1"/>
              </p:cNvSpPr>
              <p:nvPr/>
            </p:nvSpPr>
            <p:spPr bwMode="auto">
              <a:xfrm>
                <a:off x="2074" y="5088"/>
                <a:ext cx="1584" cy="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 altLang="en-US" sz="1200">
                    <a:latin typeface="Times New Roman" pitchFamily="18" charset="0"/>
                  </a:rPr>
                  <a:t>Microwaves</a:t>
                </a:r>
                <a:endParaRPr lang="en-GB" altLang="en-US"/>
              </a:p>
            </p:txBody>
          </p:sp>
          <p:sp>
            <p:nvSpPr>
              <p:cNvPr id="14357" name="Text Box 21"/>
              <p:cNvSpPr txBox="1">
                <a:spLocks noChangeArrowheads="1"/>
              </p:cNvSpPr>
              <p:nvPr/>
            </p:nvSpPr>
            <p:spPr bwMode="auto">
              <a:xfrm>
                <a:off x="7166" y="2016"/>
                <a:ext cx="2208" cy="6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 altLang="en-US" sz="1200">
                    <a:latin typeface="Times New Roman" pitchFamily="18" charset="0"/>
                  </a:rPr>
                  <a:t>UV Flashlamp</a:t>
                </a:r>
                <a:endParaRPr lang="en-GB" altLang="en-US"/>
              </a:p>
            </p:txBody>
          </p:sp>
          <p:sp>
            <p:nvSpPr>
              <p:cNvPr id="14358" name="Text Box 22"/>
              <p:cNvSpPr txBox="1">
                <a:spLocks noChangeArrowheads="1"/>
              </p:cNvSpPr>
              <p:nvPr/>
            </p:nvSpPr>
            <p:spPr bwMode="auto">
              <a:xfrm>
                <a:off x="8270" y="3356"/>
                <a:ext cx="1584" cy="6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 altLang="en-US" sz="1200">
                    <a:latin typeface="Times New Roman" pitchFamily="18" charset="0"/>
                  </a:rPr>
                  <a:t>UV cw lamp</a:t>
                </a:r>
                <a:endParaRPr lang="en-GB" altLang="en-US"/>
              </a:p>
            </p:txBody>
          </p:sp>
          <p:grpSp>
            <p:nvGrpSpPr>
              <p:cNvPr id="14359" name="Group 23"/>
              <p:cNvGrpSpPr>
                <a:grpSpLocks/>
              </p:cNvGrpSpPr>
              <p:nvPr/>
            </p:nvGrpSpPr>
            <p:grpSpPr bwMode="auto">
              <a:xfrm>
                <a:off x="3374" y="2389"/>
                <a:ext cx="5040" cy="2695"/>
                <a:chOff x="3600" y="2633"/>
                <a:chExt cx="5040" cy="2695"/>
              </a:xfrm>
            </p:grpSpPr>
            <p:sp>
              <p:nvSpPr>
                <p:cNvPr id="1436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600" y="4519"/>
                  <a:ext cx="2112" cy="809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4361" name="Group 25"/>
                <p:cNvGrpSpPr>
                  <a:grpSpLocks/>
                </p:cNvGrpSpPr>
                <p:nvPr/>
              </p:nvGrpSpPr>
              <p:grpSpPr bwMode="auto">
                <a:xfrm>
                  <a:off x="5616" y="2633"/>
                  <a:ext cx="3024" cy="1677"/>
                  <a:chOff x="5616" y="2633"/>
                  <a:chExt cx="3024" cy="1677"/>
                </a:xfrm>
              </p:grpSpPr>
              <p:sp>
                <p:nvSpPr>
                  <p:cNvPr id="14362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52" y="3888"/>
                    <a:ext cx="1088" cy="422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36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5616" y="2880"/>
                    <a:ext cx="1016" cy="80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364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16" y="2633"/>
                    <a:ext cx="1288" cy="1677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 rot="43613">
                <a:off x="6912" y="4092"/>
                <a:ext cx="672" cy="144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366" name="Text Box 30"/>
            <p:cNvSpPr txBox="1">
              <a:spLocks noChangeArrowheads="1"/>
            </p:cNvSpPr>
            <p:nvPr/>
          </p:nvSpPr>
          <p:spPr bwMode="auto">
            <a:xfrm>
              <a:off x="3024" y="2304"/>
              <a:ext cx="1066" cy="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</p:grpSp>
      <p:pic>
        <p:nvPicPr>
          <p:cNvPr id="14367" name="Picture 31" descr="LOSTR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5226875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8" name="Picture 32" descr="Picture 9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12150"/>
            <a:ext cx="39068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749300" y="3826700"/>
            <a:ext cx="1238250" cy="51911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H="1">
            <a:off x="3741738" y="2390013"/>
            <a:ext cx="1289050" cy="2682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1117600" y="5577713"/>
            <a:ext cx="139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</a:rPr>
              <a:t>Ultrasonic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62000" y="715614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tx2"/>
                </a:solidFill>
              </a:rPr>
              <a:t>Pulsed light systems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17412" name="Picture 8" descr="IMAG191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56977"/>
            <a:ext cx="38909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IMAG1915"/>
          <p:cNvPicPr>
            <a:picLocks noChangeAspect="1" noChangeArrowheads="1"/>
          </p:cNvPicPr>
          <p:nvPr/>
        </p:nvPicPr>
        <p:blipFill>
          <a:blip r:embed="rId4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3947764"/>
            <a:ext cx="42830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14"/>
          <p:cNvSpPr>
            <a:spLocks noChangeArrowheads="1"/>
          </p:cNvSpPr>
          <p:nvPr/>
        </p:nvSpPr>
        <p:spPr bwMode="auto">
          <a:xfrm>
            <a:off x="0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74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032671"/>
              </p:ext>
            </p:extLst>
          </p:nvPr>
        </p:nvGraphicFramePr>
        <p:xfrm>
          <a:off x="5191125" y="1518889"/>
          <a:ext cx="3057525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Picture" r:id="rId5" imgW="4686896" imgH="3521141" progId="Word.Picture.8">
                  <p:embed/>
                </p:oleObj>
              </mc:Choice>
              <mc:Fallback>
                <p:oleObj name="Picture" r:id="rId5" imgW="4686896" imgH="3521141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25" y="1518889"/>
                        <a:ext cx="3057525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9" name="Group 15"/>
          <p:cNvGrpSpPr>
            <a:grpSpLocks/>
          </p:cNvGrpSpPr>
          <p:nvPr/>
        </p:nvGrpSpPr>
        <p:grpSpPr bwMode="auto">
          <a:xfrm>
            <a:off x="334927" y="3969715"/>
            <a:ext cx="3416300" cy="2886345"/>
            <a:chOff x="2160" y="1440"/>
            <a:chExt cx="7660" cy="5982"/>
          </a:xfrm>
        </p:grpSpPr>
        <p:sp>
          <p:nvSpPr>
            <p:cNvPr id="17420" name="Text Box 16"/>
            <p:cNvSpPr txBox="1">
              <a:spLocks noChangeArrowheads="1"/>
            </p:cNvSpPr>
            <p:nvPr/>
          </p:nvSpPr>
          <p:spPr bwMode="auto">
            <a:xfrm>
              <a:off x="3312" y="6402"/>
              <a:ext cx="5904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GB" altLang="en-US" sz="1200" b="1" dirty="0">
                  <a:latin typeface="Times New Roman" pitchFamily="18" charset="0"/>
                </a:rPr>
                <a:t>                  UV system, installed above roller table</a:t>
              </a:r>
              <a:endParaRPr lang="en-GB" altLang="en-US" sz="2000" dirty="0"/>
            </a:p>
          </p:txBody>
        </p:sp>
        <p:grpSp>
          <p:nvGrpSpPr>
            <p:cNvPr id="17421" name="Group 17"/>
            <p:cNvGrpSpPr>
              <a:grpSpLocks/>
            </p:cNvGrpSpPr>
            <p:nvPr/>
          </p:nvGrpSpPr>
          <p:grpSpPr bwMode="auto">
            <a:xfrm>
              <a:off x="2160" y="1440"/>
              <a:ext cx="7660" cy="4901"/>
              <a:chOff x="2592" y="1440"/>
              <a:chExt cx="7660" cy="4901"/>
            </a:xfrm>
          </p:grpSpPr>
          <p:pic>
            <p:nvPicPr>
              <p:cNvPr id="17422" name="Picture 18" descr="Fig P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440"/>
                <a:ext cx="6220" cy="4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3" name="Line 19"/>
              <p:cNvSpPr>
                <a:spLocks noChangeShapeType="1"/>
              </p:cNvSpPr>
              <p:nvPr/>
            </p:nvSpPr>
            <p:spPr bwMode="auto">
              <a:xfrm flipH="1">
                <a:off x="3600" y="3744"/>
                <a:ext cx="1728" cy="5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4" name="Text Box 20"/>
              <p:cNvSpPr txBox="1">
                <a:spLocks noChangeArrowheads="1"/>
              </p:cNvSpPr>
              <p:nvPr/>
            </p:nvSpPr>
            <p:spPr bwMode="auto">
              <a:xfrm>
                <a:off x="2592" y="4320"/>
                <a:ext cx="1584" cy="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GB" altLang="en-US" sz="1200">
                    <a:latin typeface="Times New Roman" pitchFamily="18" charset="0"/>
                  </a:rPr>
                  <a:t>CW UV lamp</a:t>
                </a:r>
                <a:endParaRPr lang="en-GB" altLang="en-US" sz="20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2000" y="974028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>
                <a:solidFill>
                  <a:schemeClr val="tx2"/>
                </a:solidFill>
              </a:rPr>
              <a:t>Pulsed light (</a:t>
            </a:r>
            <a:r>
              <a:rPr lang="en-GB" altLang="en-US" b="1" i="1">
                <a:solidFill>
                  <a:schemeClr val="tx2"/>
                </a:solidFill>
              </a:rPr>
              <a:t>B. cereus</a:t>
            </a:r>
            <a:r>
              <a:rPr lang="en-GB" altLang="en-US" b="1">
                <a:solidFill>
                  <a:schemeClr val="tx2"/>
                </a:solidFill>
              </a:rPr>
              <a:t> spores)</a:t>
            </a:r>
          </a:p>
        </p:txBody>
      </p:sp>
      <p:pic>
        <p:nvPicPr>
          <p:cNvPr id="18437" name="Picture 9" descr="IMAG1916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22078"/>
            <a:ext cx="3741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9" descr="LOSPUL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697928"/>
            <a:ext cx="3713162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6629400" y="2875853"/>
            <a:ext cx="2514600" cy="2720975"/>
            <a:chOff x="3208" y="8352"/>
            <a:chExt cx="6480" cy="5765"/>
          </a:xfrm>
        </p:grpSpPr>
        <p:sp>
          <p:nvSpPr>
            <p:cNvPr id="18453" name="Text Box 21"/>
            <p:cNvSpPr txBox="1">
              <a:spLocks noChangeArrowheads="1"/>
            </p:cNvSpPr>
            <p:nvPr/>
          </p:nvSpPr>
          <p:spPr bwMode="auto">
            <a:xfrm>
              <a:off x="3208" y="13496"/>
              <a:ext cx="6480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zh-CN" sz="12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Parabolic UV pulsed light head</a:t>
              </a:r>
              <a:endParaRPr lang="en-GB" altLang="en-US"/>
            </a:p>
          </p:txBody>
        </p:sp>
        <p:pic>
          <p:nvPicPr>
            <p:cNvPr id="18454" name="Picture 22" descr="uv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8352"/>
              <a:ext cx="5115" cy="5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5" name="Group 23"/>
          <p:cNvGrpSpPr>
            <a:grpSpLocks/>
          </p:cNvGrpSpPr>
          <p:nvPr/>
        </p:nvGrpSpPr>
        <p:grpSpPr bwMode="auto">
          <a:xfrm>
            <a:off x="4406900" y="2761553"/>
            <a:ext cx="2798763" cy="3443288"/>
            <a:chOff x="3312" y="864"/>
            <a:chExt cx="6048" cy="6521"/>
          </a:xfrm>
        </p:grpSpPr>
        <p:pic>
          <p:nvPicPr>
            <p:cNvPr id="18456" name="Picture 24" descr="uv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864"/>
              <a:ext cx="3528" cy="5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7" name="Text Box 25"/>
            <p:cNvSpPr txBox="1">
              <a:spLocks noChangeArrowheads="1"/>
            </p:cNvSpPr>
            <p:nvPr/>
          </p:nvSpPr>
          <p:spPr bwMode="auto">
            <a:xfrm>
              <a:off x="3312" y="6858"/>
              <a:ext cx="6048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zh-CN" sz="12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Elliptical pulsed light head</a:t>
              </a:r>
              <a:endParaRPr lang="en-GB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Rectangle 4180"/>
          <p:cNvSpPr/>
          <p:nvPr/>
        </p:nvSpPr>
        <p:spPr>
          <a:xfrm>
            <a:off x="775259" y="1585183"/>
            <a:ext cx="7543800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400" b="1" dirty="0" smtClean="0">
                <a:ea typeface="SimSun" pitchFamily="2" charset="-122"/>
              </a:rPr>
              <a:t>Contents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 dirty="0" smtClean="0">
              <a:ea typeface="SimSun" pitchFamily="2" charset="-122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Introduction</a:t>
            </a:r>
          </a:p>
          <a:p>
            <a:pPr marL="742950" lvl="1" indent="-285750" eaLnBrk="1" hangingPunct="1"/>
            <a:r>
              <a:rPr lang="en-US" altLang="zh-CN" sz="2000" dirty="0" smtClean="0">
                <a:ea typeface="SimSun" pitchFamily="2" charset="-122"/>
              </a:rPr>
              <a:t>		</a:t>
            </a:r>
            <a:r>
              <a:rPr lang="en-US" altLang="zh-CN" sz="1800" dirty="0" smtClean="0">
                <a:ea typeface="SimSun" pitchFamily="2" charset="-122"/>
              </a:rPr>
              <a:t>Lasers, what they can do</a:t>
            </a:r>
          </a:p>
          <a:p>
            <a:pPr marL="742950" lvl="1" indent="-285750" eaLnBrk="1" hangingPunct="1"/>
            <a:r>
              <a:rPr lang="en-US" altLang="zh-CN" dirty="0">
                <a:ea typeface="SimSun" pitchFamily="2" charset="-122"/>
              </a:rPr>
              <a:t>	</a:t>
            </a:r>
            <a:r>
              <a:rPr lang="en-US" altLang="zh-CN" dirty="0" smtClean="0">
                <a:ea typeface="SimSun" pitchFamily="2" charset="-122"/>
              </a:rPr>
              <a:t>	</a:t>
            </a:r>
            <a:r>
              <a:rPr lang="en-US" altLang="zh-CN" dirty="0">
                <a:ea typeface="SimSun" pitchFamily="2" charset="-122"/>
              </a:rPr>
              <a:t>L</a:t>
            </a:r>
            <a:r>
              <a:rPr lang="en-US" altLang="zh-CN" sz="1800" dirty="0" smtClean="0">
                <a:ea typeface="SimSun" pitchFamily="2" charset="-122"/>
              </a:rPr>
              <a:t>aser and environmental parameters for bacterial inactivation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General materials and methods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Using different lasers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Laser inactivation on different substrates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Laser scanning systems - ham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Combined inactivation systems</a:t>
            </a:r>
          </a:p>
          <a:p>
            <a:pPr marL="1143000" lvl="2" indent="-228600" eaLnBrk="1" hangingPunct="1"/>
            <a:r>
              <a:rPr lang="en-US" altLang="zh-CN" sz="1800" dirty="0" smtClean="0">
                <a:ea typeface="SimSun" pitchFamily="2" charset="-122"/>
              </a:rPr>
              <a:t>	Laser, UV, Pulsed light, Microwave, Heating, Chemical</a:t>
            </a:r>
          </a:p>
          <a:p>
            <a:pPr marL="1143000" lvl="2" indent="-228600" eaLnBrk="1" hangingPunct="1"/>
            <a:r>
              <a:rPr lang="en-US" altLang="zh-CN" sz="1800" dirty="0" smtClean="0">
                <a:ea typeface="SimSun" pitchFamily="2" charset="-122"/>
              </a:rPr>
              <a:t>	Shelf life extension – carrots and potatoes</a:t>
            </a:r>
          </a:p>
          <a:p>
            <a:pPr marL="1143000" lvl="2" indent="-228600" eaLnBrk="1" hangingPunct="1"/>
            <a:r>
              <a:rPr lang="en-US" altLang="zh-CN" dirty="0">
                <a:ea typeface="SimSun" pitchFamily="2" charset="-122"/>
              </a:rPr>
              <a:t> </a:t>
            </a:r>
            <a:r>
              <a:rPr lang="en-US" altLang="zh-CN" dirty="0" smtClean="0">
                <a:ea typeface="SimSun" pitchFamily="2" charset="-122"/>
              </a:rPr>
              <a:t>   Modelling decontamination on potatoes</a:t>
            </a:r>
            <a:endParaRPr lang="en-US" altLang="zh-CN" sz="1800" dirty="0" smtClean="0">
              <a:ea typeface="SimSun" pitchFamily="2" charset="-122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Real time detection systems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Conclusions</a:t>
            </a:r>
          </a:p>
          <a:p>
            <a:pPr marL="742950" lvl="1" indent="-285750" eaLnBrk="1" hangingPunct="1">
              <a:buFontTx/>
              <a:buChar char="•"/>
            </a:pPr>
            <a:r>
              <a:rPr lang="en-US" altLang="zh-CN" sz="2000" dirty="0" smtClean="0">
                <a:ea typeface="SimSun" pitchFamily="2" charset="-122"/>
              </a:rPr>
              <a:t>References </a:t>
            </a:r>
          </a:p>
          <a:p>
            <a:pPr eaLnBrk="1" hangingPunct="1"/>
            <a:r>
              <a:rPr lang="en-US" altLang="zh-CN" sz="2000" dirty="0" smtClean="0">
                <a:ea typeface="SimSun" pitchFamily="2" charset="-122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762000" y="851999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Combined inactivation systems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39925" y="5049349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860425" y="1483824"/>
            <a:ext cx="6677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>
                <a:solidFill>
                  <a:schemeClr val="tx2"/>
                </a:solidFill>
              </a:rPr>
              <a:t>Shelf life extension of carrots and potatoes: </a:t>
            </a:r>
            <a:br>
              <a:rPr lang="en-GB" altLang="en-US" b="1">
                <a:solidFill>
                  <a:schemeClr val="tx2"/>
                </a:solidFill>
              </a:rPr>
            </a:br>
            <a:r>
              <a:rPr lang="en-GB" altLang="en-US" b="1">
                <a:solidFill>
                  <a:schemeClr val="tx2"/>
                </a:solidFill>
              </a:rPr>
              <a:t>A comparison of H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O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, laser, UV, and microwave treatments</a:t>
            </a:r>
          </a:p>
        </p:txBody>
      </p:sp>
      <p:pic>
        <p:nvPicPr>
          <p:cNvPr id="3382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201374"/>
            <a:ext cx="26924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369888" y="2158512"/>
            <a:ext cx="57769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 sz="1600" b="1"/>
              <a:t>UV Treatment</a:t>
            </a:r>
            <a:endParaRPr lang="en-GB" altLang="en-US" sz="1600"/>
          </a:p>
          <a:p>
            <a:pPr lvl="1"/>
            <a:r>
              <a:rPr lang="en-GB" altLang="en-US" sz="1600"/>
              <a:t>Delivered via 210 W, UV source (254 nm)</a:t>
            </a:r>
          </a:p>
          <a:p>
            <a:pPr lvl="1"/>
            <a:r>
              <a:rPr lang="en-GB" altLang="en-US" sz="1600"/>
              <a:t>Lamps warmed up for 15 min/until stabilised</a:t>
            </a:r>
          </a:p>
          <a:p>
            <a:pPr lvl="1"/>
            <a:r>
              <a:rPr lang="en-GB" altLang="en-US" sz="1600"/>
              <a:t>irradiated area </a:t>
            </a:r>
            <a:r>
              <a:rPr lang="en-GB" altLang="en-US" sz="160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GB" altLang="en-US" sz="1600"/>
              <a:t>0.48 m</a:t>
            </a:r>
            <a:r>
              <a:rPr lang="en-GB" altLang="en-US" sz="1600" baseline="30000"/>
              <a:t>2</a:t>
            </a:r>
            <a:endParaRPr lang="en-GB" altLang="en-US" sz="1600"/>
          </a:p>
          <a:p>
            <a:pPr lvl="1"/>
            <a:r>
              <a:rPr lang="en-GB" altLang="en-US" sz="1600"/>
              <a:t>Produce passed through system at </a:t>
            </a:r>
            <a:r>
              <a:rPr lang="en-GB" altLang="en-US" sz="160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GB" altLang="en-US" sz="1600"/>
              <a:t>0.21 ms</a:t>
            </a:r>
            <a:r>
              <a:rPr lang="en-GB" altLang="en-US" sz="1600" baseline="30000"/>
              <a:t>-1</a:t>
            </a:r>
          </a:p>
          <a:p>
            <a:pPr lvl="1"/>
            <a:r>
              <a:rPr lang="en-GB" altLang="en-US" sz="1600"/>
              <a:t>After treatment, produce stored in autoclave plastic bags</a:t>
            </a: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419100" y="3760299"/>
            <a:ext cx="4775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/>
              <a:t>Laser Treatment</a:t>
            </a:r>
            <a:endParaRPr lang="en-GB" altLang="en-US" sz="1600"/>
          </a:p>
          <a:p>
            <a:pPr lvl="1"/>
            <a:r>
              <a:rPr lang="en-GB" altLang="en-US" sz="1600"/>
              <a:t>1kW CO</a:t>
            </a:r>
            <a:r>
              <a:rPr lang="en-GB" altLang="en-US" sz="1600" baseline="-25000"/>
              <a:t>2</a:t>
            </a:r>
            <a:r>
              <a:rPr lang="en-GB" altLang="en-US" sz="1600"/>
              <a:t> laser (Rofin MS1700, UK) </a:t>
            </a:r>
          </a:p>
          <a:p>
            <a:pPr lvl="1"/>
            <a:r>
              <a:rPr lang="en-GB" altLang="en-US" sz="1600"/>
              <a:t>Samples rotated at 4 rps </a:t>
            </a:r>
            <a:r>
              <a:rPr lang="en-GB" altLang="en-US" sz="1600">
                <a:sym typeface="Symbol" pitchFamily="18" charset="2"/>
              </a:rPr>
              <a:t>and exposed for 4s</a:t>
            </a: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406400" y="4646124"/>
            <a:ext cx="80518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/>
              <a:t>Microwave Treatment</a:t>
            </a:r>
          </a:p>
          <a:p>
            <a:r>
              <a:rPr lang="en-GB" altLang="en-US" sz="1600"/>
              <a:t>Variable power microwave source (max.1kW) </a:t>
            </a:r>
          </a:p>
          <a:p>
            <a:r>
              <a:rPr lang="en-GB" altLang="en-US" sz="1600"/>
              <a:t>Operated at 800 W for 5 s</a:t>
            </a:r>
          </a:p>
          <a:p>
            <a:endParaRPr lang="en-GB" altLang="en-US" sz="1600"/>
          </a:p>
          <a:p>
            <a:r>
              <a:rPr lang="en-GB" altLang="en-US" sz="1600" b="1"/>
              <a:t>H</a:t>
            </a:r>
            <a:r>
              <a:rPr lang="en-GB" altLang="en-US" sz="1600" b="1" baseline="-25000"/>
              <a:t>2</a:t>
            </a:r>
            <a:r>
              <a:rPr lang="en-GB" altLang="en-US" sz="1600" b="1"/>
              <a:t>O</a:t>
            </a:r>
            <a:r>
              <a:rPr lang="en-GB" altLang="en-US" sz="1600" b="1" baseline="-25000"/>
              <a:t>2</a:t>
            </a:r>
            <a:r>
              <a:rPr lang="en-GB" altLang="en-US" sz="1600" b="1"/>
              <a:t> Treatment</a:t>
            </a:r>
          </a:p>
          <a:p>
            <a:r>
              <a:rPr lang="en-GB" altLang="en-US" sz="1600"/>
              <a:t>1% H</a:t>
            </a:r>
            <a:r>
              <a:rPr lang="en-GB" altLang="en-US" sz="1600" baseline="-25000"/>
              <a:t>2</a:t>
            </a:r>
            <a:r>
              <a:rPr lang="en-GB" altLang="en-US" sz="1600"/>
              <a:t>O</a:t>
            </a:r>
            <a:r>
              <a:rPr lang="en-GB" altLang="en-US" sz="1600" baseline="-25000"/>
              <a:t>2</a:t>
            </a:r>
            <a:r>
              <a:rPr lang="en-GB" altLang="en-US" sz="1600"/>
              <a:t> mixed with sterile water 1 minute before treatment process  </a:t>
            </a:r>
          </a:p>
          <a:p>
            <a:r>
              <a:rPr lang="en-GB" altLang="en-US" sz="1600"/>
              <a:t>Mixture prepared in sterile and chemically inert vessel </a:t>
            </a:r>
          </a:p>
          <a:p>
            <a:r>
              <a:rPr lang="en-GB" altLang="en-US" sz="1600"/>
              <a:t>Carrots and potatoes were immersed in solution for 20s.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762000" y="844821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Combined inactivation systems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939925" y="5029471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860425" y="1603646"/>
            <a:ext cx="6677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>
                <a:solidFill>
                  <a:schemeClr val="tx2"/>
                </a:solidFill>
              </a:rPr>
              <a:t>Shelf life extension of carrots and potatoes: </a:t>
            </a:r>
            <a:br>
              <a:rPr lang="en-GB" altLang="en-US" b="1">
                <a:solidFill>
                  <a:schemeClr val="tx2"/>
                </a:solidFill>
              </a:rPr>
            </a:br>
            <a:r>
              <a:rPr lang="en-GB" altLang="en-US" b="1">
                <a:solidFill>
                  <a:schemeClr val="tx2"/>
                </a:solidFill>
              </a:rPr>
              <a:t>A comparison of H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O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, laser, UV, and microwave treatments</a:t>
            </a:r>
          </a:p>
        </p:txBody>
      </p:sp>
      <p:graphicFrame>
        <p:nvGraphicFramePr>
          <p:cNvPr id="358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059213"/>
              </p:ext>
            </p:extLst>
          </p:nvPr>
        </p:nvGraphicFramePr>
        <p:xfrm>
          <a:off x="-1006475" y="2416378"/>
          <a:ext cx="6586538" cy="363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Document" r:id="rId3" imgW="6261719" imgH="3457546" progId="Word.Document.8">
                  <p:embed/>
                </p:oleObj>
              </mc:Choice>
              <mc:Fallback>
                <p:oleObj name="Document" r:id="rId3" imgW="6261719" imgH="3457546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06475" y="2416378"/>
                        <a:ext cx="6586538" cy="363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874" name="Group 34"/>
          <p:cNvGrpSpPr>
            <a:grpSpLocks/>
          </p:cNvGrpSpPr>
          <p:nvPr/>
        </p:nvGrpSpPr>
        <p:grpSpPr bwMode="auto">
          <a:xfrm>
            <a:off x="4259263" y="2229121"/>
            <a:ext cx="4679950" cy="4079875"/>
            <a:chOff x="3011" y="1072"/>
            <a:chExt cx="2948" cy="2570"/>
          </a:xfrm>
        </p:grpSpPr>
        <p:graphicFrame>
          <p:nvGraphicFramePr>
            <p:cNvPr id="35864" name="Object 24"/>
            <p:cNvGraphicFramePr>
              <a:graphicFrameLocks noChangeAspect="1"/>
            </p:cNvGraphicFramePr>
            <p:nvPr/>
          </p:nvGraphicFramePr>
          <p:xfrm>
            <a:off x="3101" y="1072"/>
            <a:ext cx="2858" cy="2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28" name="Worksheet" r:id="rId5" imgW="9001125" imgH="8429625" progId="Excel.Sheet.8">
                    <p:embed/>
                  </p:oleObj>
                </mc:Choice>
                <mc:Fallback>
                  <p:oleObj name="Worksheet" r:id="rId5" imgW="9001125" imgH="8429625" progId="Excel.Sheet.8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1" y="1072"/>
                          <a:ext cx="2858" cy="25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5" name="Text Box 25"/>
            <p:cNvSpPr txBox="1">
              <a:spLocks noChangeArrowheads="1"/>
            </p:cNvSpPr>
            <p:nvPr/>
          </p:nvSpPr>
          <p:spPr bwMode="auto">
            <a:xfrm>
              <a:off x="3011" y="3430"/>
              <a:ext cx="12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1600" b="1">
                  <a:solidFill>
                    <a:srgbClr val="000000"/>
                  </a:solidFill>
                </a:rPr>
                <a:t>Region 1</a:t>
              </a:r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 flipV="1">
              <a:off x="3782" y="3294"/>
              <a:ext cx="0" cy="1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68" name="Text Box 28"/>
            <p:cNvSpPr txBox="1">
              <a:spLocks noChangeArrowheads="1"/>
            </p:cNvSpPr>
            <p:nvPr/>
          </p:nvSpPr>
          <p:spPr bwMode="auto">
            <a:xfrm>
              <a:off x="3101" y="2614"/>
              <a:ext cx="12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1600" b="1">
                  <a:solidFill>
                    <a:srgbClr val="000000"/>
                  </a:solidFill>
                </a:rPr>
                <a:t>Region 2</a:t>
              </a:r>
            </a:p>
          </p:txBody>
        </p:sp>
        <p:sp>
          <p:nvSpPr>
            <p:cNvPr id="35869" name="Text Box 29"/>
            <p:cNvSpPr txBox="1">
              <a:spLocks noChangeArrowheads="1"/>
            </p:cNvSpPr>
            <p:nvPr/>
          </p:nvSpPr>
          <p:spPr bwMode="auto">
            <a:xfrm>
              <a:off x="3872" y="2024"/>
              <a:ext cx="8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1600" b="1">
                  <a:solidFill>
                    <a:srgbClr val="000000"/>
                  </a:solidFill>
                </a:rPr>
                <a:t>Region 3</a:t>
              </a:r>
            </a:p>
          </p:txBody>
        </p:sp>
        <p:sp>
          <p:nvSpPr>
            <p:cNvPr id="35870" name="Line 30"/>
            <p:cNvSpPr>
              <a:spLocks noChangeShapeType="1"/>
            </p:cNvSpPr>
            <p:nvPr/>
          </p:nvSpPr>
          <p:spPr bwMode="auto">
            <a:xfrm>
              <a:off x="4281" y="2251"/>
              <a:ext cx="226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71" name="Line 31"/>
            <p:cNvSpPr>
              <a:spLocks noChangeShapeType="1"/>
            </p:cNvSpPr>
            <p:nvPr/>
          </p:nvSpPr>
          <p:spPr bwMode="auto">
            <a:xfrm>
              <a:off x="3872" y="2841"/>
              <a:ext cx="137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72" name="Line 32"/>
            <p:cNvSpPr>
              <a:spLocks noChangeShapeType="1"/>
            </p:cNvSpPr>
            <p:nvPr/>
          </p:nvSpPr>
          <p:spPr bwMode="auto">
            <a:xfrm flipH="1">
              <a:off x="3964" y="2886"/>
              <a:ext cx="317" cy="4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873" name="Line 33"/>
            <p:cNvSpPr>
              <a:spLocks noChangeShapeType="1"/>
            </p:cNvSpPr>
            <p:nvPr/>
          </p:nvSpPr>
          <p:spPr bwMode="auto">
            <a:xfrm flipH="1">
              <a:off x="4462" y="3067"/>
              <a:ext cx="272" cy="3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762000" y="844821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Combined i</a:t>
            </a:r>
            <a:r>
              <a:rPr lang="en-GB" altLang="en-US" sz="2000" b="1" dirty="0" smtClean="0">
                <a:solidFill>
                  <a:schemeClr val="tx2"/>
                </a:solidFill>
              </a:rPr>
              <a:t>nactivation systems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939925" y="5029471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860425" y="1603646"/>
            <a:ext cx="6677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>
                <a:solidFill>
                  <a:schemeClr val="tx2"/>
                </a:solidFill>
              </a:rPr>
              <a:t>Shelf life extension of carrots and potatoes: </a:t>
            </a:r>
            <a:br>
              <a:rPr lang="en-GB" altLang="en-US" b="1">
                <a:solidFill>
                  <a:schemeClr val="tx2"/>
                </a:solidFill>
              </a:rPr>
            </a:br>
            <a:r>
              <a:rPr lang="en-GB" altLang="en-US" b="1">
                <a:solidFill>
                  <a:schemeClr val="tx2"/>
                </a:solidFill>
              </a:rPr>
              <a:t>A comparison of H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O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, laser, UV, and microwave treatments</a:t>
            </a:r>
          </a:p>
        </p:txBody>
      </p:sp>
      <p:graphicFrame>
        <p:nvGraphicFramePr>
          <p:cNvPr id="36885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08636"/>
              </p:ext>
            </p:extLst>
          </p:nvPr>
        </p:nvGraphicFramePr>
        <p:xfrm>
          <a:off x="1436688" y="4003946"/>
          <a:ext cx="6257925" cy="2255520"/>
        </p:xfrm>
        <a:graphic>
          <a:graphicData uri="http://schemas.openxmlformats.org/drawingml/2006/table">
            <a:tbl>
              <a:tblPr/>
              <a:tblGrid>
                <a:gridCol w="1563687"/>
                <a:gridCol w="1563688"/>
                <a:gridCol w="1565275"/>
                <a:gridCol w="1565275"/>
              </a:tblGrid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Sample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Shelf life (Day)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Early Phase Decay (%/Day)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Late Phase Decay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(% / Day)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3.6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3.3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6.9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GB" altLang="en-US" sz="1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GB" altLang="en-US" sz="14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9.1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5.6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Laser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Microwave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6.2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6.2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UV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5.0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6.2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6.2</a:t>
                      </a:r>
                      <a:endParaRPr kumimoji="0" lang="en-GB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22" name="Rectangle 58"/>
          <p:cNvSpPr>
            <a:spLocks noChangeArrowheads="1"/>
          </p:cNvSpPr>
          <p:nvPr/>
        </p:nvSpPr>
        <p:spPr bwMode="auto">
          <a:xfrm>
            <a:off x="234950" y="2460896"/>
            <a:ext cx="85312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GB" altLang="en-US" sz="1600" dirty="0"/>
              <a:t>From </a:t>
            </a:r>
            <a:r>
              <a:rPr lang="en-GB" altLang="en-US" sz="1600" b="1" dirty="0"/>
              <a:t>Figures of decay </a:t>
            </a:r>
            <a:r>
              <a:rPr lang="en-GB" altLang="en-US" sz="1600" dirty="0"/>
              <a:t>the approximate rate of decay (%/day) for the regions defined as 2 and 3 can be found.  By definition there is no decay in region one.  </a:t>
            </a:r>
            <a:r>
              <a:rPr lang="en-GB" altLang="en-US" sz="1600" b="1" dirty="0"/>
              <a:t>Table 1</a:t>
            </a:r>
            <a:r>
              <a:rPr lang="en-GB" altLang="en-US" sz="1600" dirty="0"/>
              <a:t> shows the shelf life, obtained by extrapolating back the late phase decay to 0 percent decay, and the </a:t>
            </a:r>
            <a:r>
              <a:rPr lang="en-GB" altLang="en-US" sz="1600" dirty="0" smtClean="0"/>
              <a:t>early (region 2) </a:t>
            </a:r>
            <a:r>
              <a:rPr lang="en-GB" altLang="en-US" sz="1600" dirty="0"/>
              <a:t>and late phase </a:t>
            </a:r>
            <a:r>
              <a:rPr lang="en-GB" altLang="en-US" sz="1600" dirty="0" smtClean="0"/>
              <a:t>decay (region 3) as % decay/day.</a:t>
            </a:r>
            <a:endParaRPr lang="en-GB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762000" y="795126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Combined inactivation systems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39925" y="4979776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60425" y="1553951"/>
            <a:ext cx="6677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>
                <a:solidFill>
                  <a:schemeClr val="tx2"/>
                </a:solidFill>
              </a:rPr>
              <a:t>Shelf life extension of carrots and potatoes: </a:t>
            </a:r>
            <a:br>
              <a:rPr lang="en-GB" altLang="en-US" b="1">
                <a:solidFill>
                  <a:schemeClr val="tx2"/>
                </a:solidFill>
              </a:rPr>
            </a:br>
            <a:r>
              <a:rPr lang="en-GB" altLang="en-US" b="1">
                <a:solidFill>
                  <a:schemeClr val="tx2"/>
                </a:solidFill>
              </a:rPr>
              <a:t>A comparison of H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O</a:t>
            </a:r>
            <a:r>
              <a:rPr lang="en-GB" altLang="en-US" b="1" baseline="-25000">
                <a:solidFill>
                  <a:schemeClr val="tx2"/>
                </a:solidFill>
              </a:rPr>
              <a:t>2</a:t>
            </a:r>
            <a:r>
              <a:rPr lang="en-GB" altLang="en-US" b="1">
                <a:solidFill>
                  <a:schemeClr val="tx2"/>
                </a:solidFill>
              </a:rPr>
              <a:t>, laser, UV, and microwave treatments</a:t>
            </a: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469900" y="2227051"/>
            <a:ext cx="28194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/>
              <a:t>Laser treatment darkened potato on first day, didn’t worsen (unacceptable) </a:t>
            </a:r>
          </a:p>
          <a:p>
            <a:pPr>
              <a:buFontTx/>
              <a:buChar char="•"/>
            </a:pPr>
            <a:r>
              <a:rPr lang="en-GB" altLang="en-US"/>
              <a:t>Experiments done in ambient conditions, accelerate decay process and shorten shelf life compared to refrigerated conditions</a:t>
            </a:r>
          </a:p>
          <a:p>
            <a:pPr>
              <a:buFontTx/>
              <a:buChar char="•"/>
            </a:pPr>
            <a:r>
              <a:rPr lang="en-GB" altLang="en-US"/>
              <a:t>Laser successfully extended shelf life of the carrots but again discolouration</a:t>
            </a:r>
          </a:p>
          <a:p>
            <a:pPr>
              <a:buFontTx/>
              <a:buChar char="•"/>
            </a:pPr>
            <a:r>
              <a:rPr lang="en-GB" altLang="en-US"/>
              <a:t>No variation in beta carotene or vitamin C</a:t>
            </a:r>
          </a:p>
        </p:txBody>
      </p:sp>
      <p:graphicFrame>
        <p:nvGraphicFramePr>
          <p:cNvPr id="3793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887789"/>
              </p:ext>
            </p:extLst>
          </p:nvPr>
        </p:nvGraphicFramePr>
        <p:xfrm>
          <a:off x="3059113" y="2614401"/>
          <a:ext cx="626110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2" name="Document" r:id="rId3" imgW="6261719" imgH="3457546" progId="Word.Document.8">
                  <p:embed/>
                </p:oleObj>
              </mc:Choice>
              <mc:Fallback>
                <p:oleObj name="Document" r:id="rId3" imgW="6261719" imgH="3457546" progId="Word.Document.8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614401"/>
                        <a:ext cx="626110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328245" y="918002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Modelling decontamination on potatoes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45" y="1680944"/>
            <a:ext cx="85461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Model used to investigate effect of spatial distribution of bacteria before and after treatment </a:t>
            </a:r>
          </a:p>
          <a:p>
            <a:endParaRPr lang="en-GB" altLang="en-US" dirty="0"/>
          </a:p>
          <a:p>
            <a:r>
              <a:rPr lang="en-GB" altLang="en-US" dirty="0"/>
              <a:t>Samples of eyes and smooth skin (</a:t>
            </a: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altLang="en-US" dirty="0"/>
              <a:t>1g of potato flesh</a:t>
            </a:r>
            <a:r>
              <a:rPr lang="en-GB" altLang="en-US" dirty="0">
                <a:latin typeface="Arial Unicode MS" pitchFamily="34" charset="-128"/>
                <a:cs typeface="Times New Roman" pitchFamily="18" charset="0"/>
              </a:rPr>
              <a:t>)</a:t>
            </a:r>
            <a:r>
              <a:rPr lang="en-GB" altLang="en-US" dirty="0"/>
              <a:t> were analysed microbiologically for input data  </a:t>
            </a:r>
          </a:p>
          <a:p>
            <a:endParaRPr lang="en-GB" altLang="en-US" dirty="0"/>
          </a:p>
          <a:p>
            <a:r>
              <a:rPr lang="en-GB" altLang="en-US" dirty="0"/>
              <a:t>Various assumptions </a:t>
            </a:r>
          </a:p>
          <a:p>
            <a:r>
              <a:rPr lang="en-GB" altLang="en-US" dirty="0"/>
              <a:t>	no killing on the eyes due to shadowing</a:t>
            </a:r>
          </a:p>
          <a:p>
            <a:r>
              <a:rPr lang="en-GB" altLang="en-US" dirty="0"/>
              <a:t>	complete killing on the skin</a:t>
            </a:r>
          </a:p>
          <a:p>
            <a:r>
              <a:rPr lang="en-GB" altLang="en-US" dirty="0"/>
              <a:t>	equal killing on the skin and eyes</a:t>
            </a:r>
          </a:p>
          <a:p>
            <a:r>
              <a:rPr lang="en-GB" altLang="en-US" dirty="0"/>
              <a:t>	1 D value reduction on the skin only</a:t>
            </a:r>
          </a:p>
          <a:p>
            <a:r>
              <a:rPr lang="en-GB" altLang="en-US" dirty="0"/>
              <a:t>	1 D value reduction on the skin and eyes</a:t>
            </a:r>
          </a:p>
          <a:p>
            <a:endParaRPr lang="en-GB" altLang="en-US" dirty="0"/>
          </a:p>
          <a:p>
            <a:r>
              <a:rPr lang="en-GB" altLang="en-US" dirty="0"/>
              <a:t>Effect of varying weight of potato flesh investigated</a:t>
            </a:r>
          </a:p>
          <a:p>
            <a:r>
              <a:rPr lang="en-GB" altLang="en-US" dirty="0"/>
              <a:t>Input data included weight and radius of potato.  </a:t>
            </a:r>
          </a:p>
          <a:p>
            <a:r>
              <a:rPr lang="en-GB" altLang="en-US" dirty="0"/>
              <a:t>Assumed potato was round</a:t>
            </a:r>
          </a:p>
          <a:p>
            <a:r>
              <a:rPr lang="en-GB" altLang="en-US" dirty="0"/>
              <a:t>Different scenarios were run through model to investigate the effect of different number of eyes (and weight) and different size of potatoes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328245" y="918002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Modelling decontamination on potatoes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45" y="1680944"/>
            <a:ext cx="8546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8245" y="1887965"/>
            <a:ext cx="799147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dirty="0"/>
              <a:t>Spatial distribution of bacteria over the surface of the potato, in the skin and eye </a:t>
            </a:r>
            <a:r>
              <a:rPr lang="en-GB" altLang="en-US" dirty="0" smtClean="0"/>
              <a:t>areas </a:t>
            </a:r>
            <a:r>
              <a:rPr lang="en-GB" altLang="en-US" dirty="0"/>
              <a:t>was determined experimentally</a:t>
            </a:r>
          </a:p>
          <a:p>
            <a:pPr algn="l"/>
            <a:endParaRPr lang="en-GB" altLang="en-US" dirty="0"/>
          </a:p>
          <a:p>
            <a:pPr algn="l"/>
            <a:r>
              <a:rPr lang="fr-FR" altLang="en-US" dirty="0" err="1" smtClean="0"/>
              <a:t>Found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that</a:t>
            </a:r>
            <a:r>
              <a:rPr lang="fr-FR" altLang="en-US" dirty="0" smtClean="0"/>
              <a:t> </a:t>
            </a:r>
            <a:r>
              <a:rPr lang="fr-FR" altLang="en-US" dirty="0" err="1"/>
              <a:t>eyes</a:t>
            </a:r>
            <a:r>
              <a:rPr lang="fr-FR" altLang="en-US" dirty="0"/>
              <a:t> </a:t>
            </a:r>
            <a:r>
              <a:rPr lang="fr-FR" altLang="en-US" dirty="0" err="1" smtClean="0"/>
              <a:t>had</a:t>
            </a:r>
            <a:r>
              <a:rPr lang="fr-FR" altLang="en-US" dirty="0" smtClean="0"/>
              <a:t> ~4x contamination of </a:t>
            </a:r>
            <a:r>
              <a:rPr lang="fr-FR" altLang="en-US" dirty="0" err="1" smtClean="0"/>
              <a:t>that</a:t>
            </a:r>
            <a:r>
              <a:rPr lang="fr-FR" altLang="en-US" dirty="0" smtClean="0"/>
              <a:t> </a:t>
            </a:r>
            <a:r>
              <a:rPr lang="fr-FR" altLang="en-US" dirty="0"/>
              <a:t>of </a:t>
            </a:r>
            <a:r>
              <a:rPr lang="fr-FR" altLang="en-US" dirty="0" smtClean="0"/>
              <a:t>the </a:t>
            </a:r>
            <a:r>
              <a:rPr lang="fr-FR" altLang="en-US" dirty="0" err="1" smtClean="0"/>
              <a:t>smooth</a:t>
            </a:r>
            <a:r>
              <a:rPr lang="fr-FR" altLang="en-US" dirty="0" smtClean="0"/>
              <a:t> </a:t>
            </a:r>
            <a:r>
              <a:rPr lang="fr-FR" altLang="en-US" dirty="0"/>
              <a:t>skin</a:t>
            </a:r>
          </a:p>
          <a:p>
            <a:pPr algn="l"/>
            <a:endParaRPr lang="fr-FR" altLang="en-US" dirty="0"/>
          </a:p>
          <a:p>
            <a:pPr algn="l"/>
            <a:r>
              <a:rPr lang="en-GB" altLang="en-US" dirty="0"/>
              <a:t>Data were used as input into the model to estimate the effect of different </a:t>
            </a:r>
            <a:r>
              <a:rPr lang="en-GB" altLang="en-US" dirty="0" smtClean="0"/>
              <a:t>decontamination treatment on </a:t>
            </a:r>
            <a:r>
              <a:rPr lang="en-GB" altLang="en-US" dirty="0"/>
              <a:t>the overall </a:t>
            </a:r>
            <a:r>
              <a:rPr lang="en-GB" altLang="en-US" dirty="0" err="1"/>
              <a:t>bioburden</a:t>
            </a:r>
            <a:r>
              <a:rPr lang="en-GB" altLang="en-US" dirty="0"/>
              <a:t>.</a:t>
            </a:r>
          </a:p>
          <a:p>
            <a:pPr algn="l"/>
            <a:endParaRPr lang="en-GB" altLang="en-US" sz="1600" dirty="0"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592138" y="4724400"/>
          <a:ext cx="10656888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5" name="Document" r:id="rId4" imgW="6276430" imgH="895989" progId="Word.Document.8">
                  <p:embed/>
                </p:oleObj>
              </mc:Choice>
              <mc:Fallback>
                <p:oleObj name="Document" r:id="rId4" imgW="6276430" imgH="895989" progId="Word.Document.8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92138" y="4724400"/>
                        <a:ext cx="10656888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7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328245" y="918002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Modelling decontamination on potatoes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45" y="1680944"/>
            <a:ext cx="8546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41157" y="1502680"/>
            <a:ext cx="415666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Low"/>
            <a:r>
              <a:rPr lang="en-GB" altLang="en-US" dirty="0"/>
              <a:t>Calculations based on weight or surface area.  </a:t>
            </a:r>
          </a:p>
          <a:p>
            <a:pPr algn="justLow"/>
            <a:endParaRPr lang="en-GB" altLang="en-US" dirty="0"/>
          </a:p>
          <a:p>
            <a:pPr algn="justLow"/>
            <a:r>
              <a:rPr lang="en-GB" altLang="en-US" dirty="0"/>
              <a:t>The calculations based on weight gave a greater reduction than those based on area, but with similar trends in the results for each set of assumptions.  </a:t>
            </a:r>
          </a:p>
          <a:p>
            <a:pPr algn="justLow"/>
            <a:endParaRPr lang="en-GB" altLang="en-US" dirty="0"/>
          </a:p>
          <a:p>
            <a:pPr algn="justLow"/>
            <a:r>
              <a:rPr lang="en-GB" altLang="en-US" dirty="0"/>
              <a:t>Different scenarios were put into the model to investigate the effect of a different number of eyes (and weight) and different size of potatoes.  </a:t>
            </a: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596857"/>
              </p:ext>
            </p:extLst>
          </p:nvPr>
        </p:nvGraphicFramePr>
        <p:xfrm>
          <a:off x="4397826" y="1735914"/>
          <a:ext cx="4852619" cy="294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Worksheet" r:id="rId3" imgW="4476750" imgH="2733675" progId="Excel.Sheet.8">
                  <p:embed/>
                </p:oleObj>
              </mc:Choice>
              <mc:Fallback>
                <p:oleObj name="Worksheet" r:id="rId3" imgW="4476750" imgH="27336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826" y="1735914"/>
                        <a:ext cx="4852619" cy="2949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397826" y="477252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b="1" dirty="0"/>
              <a:t>Model of potato inactivation showing percentage of organisms killed after different assumed log reductions on skin and eyes</a:t>
            </a:r>
          </a:p>
          <a:p>
            <a:endParaRPr lang="en-GB" altLang="en-US" b="1" dirty="0"/>
          </a:p>
          <a:p>
            <a:r>
              <a:rPr lang="en-GB" altLang="en-US" b="1" dirty="0"/>
              <a:t> (140g, 30 mm radius, 10 eyes, 1 g/eye)</a:t>
            </a:r>
          </a:p>
        </p:txBody>
      </p:sp>
    </p:spTree>
    <p:extLst>
      <p:ext uri="{BB962C8B-B14F-4D97-AF65-F5344CB8AC3E}">
        <p14:creationId xmlns:p14="http://schemas.microsoft.com/office/powerpoint/2010/main" val="508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328245" y="918002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Surface decontamination affected by surface topology decontamination on potatoes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45" y="1680944"/>
            <a:ext cx="8546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8245" y="1879671"/>
            <a:ext cx="748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en-US" sz="1600" b="1" dirty="0">
                <a:latin typeface="Arial" charset="0"/>
              </a:rPr>
              <a:t>SEM Analysis</a:t>
            </a:r>
            <a:endParaRPr lang="en-GB" altLang="en-US" sz="1800" b="1" baseline="30000" dirty="0"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047508" y="6542834"/>
            <a:ext cx="5157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/>
              <a:t>Carrot (left) and potato surface at 10000x magnification</a:t>
            </a:r>
          </a:p>
        </p:txBody>
      </p:sp>
      <p:pic>
        <p:nvPicPr>
          <p:cNvPr id="13" name="Picture 10" descr="Carrot Skin &amp; Flesh Boundary  10 0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8" y="3707559"/>
            <a:ext cx="37433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Potatoe Skin &amp; Flesh Border  10 000x (Ireland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58" y="3701209"/>
            <a:ext cx="3744912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28245" y="2180820"/>
            <a:ext cx="88582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Low"/>
            <a:r>
              <a:rPr lang="en-GB" altLang="en-US" dirty="0"/>
              <a:t>Carrot’s fibres arranged in longitudinal direction along circumference of produce  </a:t>
            </a:r>
          </a:p>
          <a:p>
            <a:pPr algn="justLow"/>
            <a:r>
              <a:rPr lang="en-GB" altLang="en-US" dirty="0"/>
              <a:t>Fibre width about 10 to 15 </a:t>
            </a:r>
            <a:r>
              <a:rPr lang="fr-FR" altLang="en-US" dirty="0">
                <a:sym typeface="Symbol" pitchFamily="18" charset="2"/>
              </a:rPr>
              <a:t></a:t>
            </a:r>
            <a:r>
              <a:rPr lang="en-GB" altLang="en-US" dirty="0"/>
              <a:t>m, s</a:t>
            </a:r>
            <a:r>
              <a:rPr lang="en-GB" altLang="en-US" dirty="0">
                <a:sym typeface="Symbol" pitchFamily="18" charset="2"/>
              </a:rPr>
              <a:t>kin cells on potato about 50 </a:t>
            </a:r>
            <a:r>
              <a:rPr lang="fr-FR" altLang="en-US" dirty="0">
                <a:sym typeface="Symbol" pitchFamily="18" charset="2"/>
              </a:rPr>
              <a:t></a:t>
            </a:r>
            <a:r>
              <a:rPr lang="en-GB" altLang="en-US" dirty="0"/>
              <a:t>m</a:t>
            </a:r>
          </a:p>
          <a:p>
            <a:pPr algn="justLow"/>
            <a:r>
              <a:rPr lang="en-GB" altLang="en-US" dirty="0">
                <a:sym typeface="Symbol" pitchFamily="18" charset="2"/>
              </a:rPr>
              <a:t>These dimensions are same order as CO</a:t>
            </a:r>
            <a:r>
              <a:rPr lang="en-GB" altLang="en-US" baseline="-25000" dirty="0">
                <a:sym typeface="Symbol" pitchFamily="18" charset="2"/>
              </a:rPr>
              <a:t>2</a:t>
            </a:r>
            <a:r>
              <a:rPr lang="en-GB" altLang="en-US" dirty="0">
                <a:sym typeface="Symbol" pitchFamily="18" charset="2"/>
              </a:rPr>
              <a:t> laser wavelength (10.6 </a:t>
            </a:r>
            <a:r>
              <a:rPr lang="fr-FR" altLang="en-US" dirty="0">
                <a:sym typeface="Symbol" pitchFamily="18" charset="2"/>
              </a:rPr>
              <a:t></a:t>
            </a:r>
            <a:r>
              <a:rPr lang="en-GB" altLang="en-US" dirty="0"/>
              <a:t>m), considerably larger than the UV wavelength (254 nm) and vastly smaller than the microwave wavelength (</a:t>
            </a:r>
            <a:r>
              <a:rPr lang="en-GB" altLang="en-US" dirty="0">
                <a:sym typeface="Symbol" pitchFamily="18" charset="2"/>
              </a:rPr>
              <a:t>~12 cm).</a:t>
            </a:r>
          </a:p>
        </p:txBody>
      </p:sp>
    </p:spTree>
    <p:extLst>
      <p:ext uri="{BB962C8B-B14F-4D97-AF65-F5344CB8AC3E}">
        <p14:creationId xmlns:p14="http://schemas.microsoft.com/office/powerpoint/2010/main" val="3401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245" y="1680944"/>
            <a:ext cx="8546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85749" y="1163879"/>
            <a:ext cx="885825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en-US" sz="1800" b="1" dirty="0" smtClean="0">
                <a:latin typeface="Arial" charset="0"/>
              </a:rPr>
              <a:t>Comparison </a:t>
            </a:r>
            <a:r>
              <a:rPr lang="en-GB" altLang="en-US" sz="1800" b="1" dirty="0">
                <a:latin typeface="Arial" charset="0"/>
              </a:rPr>
              <a:t>of Vitamin C in Potatoes and </a:t>
            </a:r>
            <a:r>
              <a:rPr lang="en-GB" altLang="en-US" sz="1800" b="1" dirty="0" smtClean="0">
                <a:latin typeface="Arial" charset="0"/>
              </a:rPr>
              <a:t>Beta-carotene </a:t>
            </a:r>
            <a:r>
              <a:rPr lang="en-GB" altLang="en-US" sz="1800" b="1" dirty="0">
                <a:latin typeface="Arial" charset="0"/>
              </a:rPr>
              <a:t>in </a:t>
            </a:r>
            <a:endParaRPr lang="en-GB" altLang="en-US" sz="1800" b="1" dirty="0" smtClean="0"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en-US" sz="1800" b="1" dirty="0">
                <a:latin typeface="Arial" charset="0"/>
              </a:rPr>
              <a:t>c</a:t>
            </a:r>
            <a:r>
              <a:rPr lang="en-GB" altLang="en-US" sz="1800" b="1" dirty="0" smtClean="0">
                <a:latin typeface="Arial" charset="0"/>
              </a:rPr>
              <a:t>arrots </a:t>
            </a:r>
            <a:r>
              <a:rPr lang="en-GB" altLang="en-US" sz="1800" b="1" dirty="0">
                <a:latin typeface="Arial" charset="0"/>
              </a:rPr>
              <a:t>before/after treatment</a:t>
            </a:r>
            <a:endParaRPr lang="en-GB" altLang="en-US" sz="1800" b="1" baseline="30000" dirty="0">
              <a:latin typeface="Arial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66003" y="2395403"/>
            <a:ext cx="26638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dirty="0"/>
              <a:t>No statistical difference between the control or treated samples for </a:t>
            </a:r>
            <a:r>
              <a:rPr lang="fr-FR" altLang="en-US" dirty="0">
                <a:sym typeface="Symbol" pitchFamily="18" charset="2"/>
              </a:rPr>
              <a:t></a:t>
            </a:r>
            <a:r>
              <a:rPr lang="en-GB" altLang="en-US" dirty="0"/>
              <a:t>-carotene or Vitamin C concentrations </a:t>
            </a:r>
          </a:p>
          <a:p>
            <a:pPr algn="l"/>
            <a:endParaRPr lang="en-GB" altLang="en-US" dirty="0"/>
          </a:p>
          <a:p>
            <a:pPr algn="l"/>
            <a:r>
              <a:rPr lang="fr-FR" altLang="en-US" dirty="0">
                <a:sym typeface="Symbol" pitchFamily="18" charset="2"/>
              </a:rPr>
              <a:t>No adverse </a:t>
            </a:r>
            <a:r>
              <a:rPr lang="fr-FR" altLang="en-US" dirty="0" err="1">
                <a:sym typeface="Symbol" pitchFamily="18" charset="2"/>
              </a:rPr>
              <a:t>effects</a:t>
            </a:r>
            <a:r>
              <a:rPr lang="fr-FR" altLang="en-US" dirty="0">
                <a:sym typeface="Symbol" pitchFamily="18" charset="2"/>
              </a:rPr>
              <a:t> </a:t>
            </a:r>
            <a:r>
              <a:rPr lang="fr-FR" altLang="en-US" dirty="0" err="1">
                <a:sym typeface="Symbol" pitchFamily="18" charset="2"/>
              </a:rPr>
              <a:t>from</a:t>
            </a:r>
            <a:r>
              <a:rPr lang="fr-FR" altLang="en-US" dirty="0">
                <a:sym typeface="Symbol" pitchFamily="18" charset="2"/>
              </a:rPr>
              <a:t> </a:t>
            </a:r>
            <a:r>
              <a:rPr lang="fr-FR" altLang="en-US" dirty="0" err="1">
                <a:sym typeface="Symbol" pitchFamily="18" charset="2"/>
              </a:rPr>
              <a:t>treatment</a:t>
            </a:r>
            <a:r>
              <a:rPr lang="fr-FR" altLang="en-US" dirty="0">
                <a:sym typeface="Symbol" pitchFamily="18" charset="2"/>
              </a:rPr>
              <a:t> </a:t>
            </a:r>
            <a:r>
              <a:rPr lang="fr-FR" altLang="en-US" dirty="0" err="1">
                <a:sym typeface="Symbol" pitchFamily="18" charset="2"/>
              </a:rPr>
              <a:t>that</a:t>
            </a:r>
            <a:r>
              <a:rPr lang="fr-FR" altLang="en-US" dirty="0">
                <a:sym typeface="Symbol" pitchFamily="18" charset="2"/>
              </a:rPr>
              <a:t> </a:t>
            </a:r>
            <a:r>
              <a:rPr lang="fr-FR" altLang="en-US" dirty="0" err="1">
                <a:sym typeface="Symbol" pitchFamily="18" charset="2"/>
              </a:rPr>
              <a:t>damaged</a:t>
            </a:r>
            <a:r>
              <a:rPr lang="fr-FR" altLang="en-US" dirty="0">
                <a:sym typeface="Symbol" pitchFamily="18" charset="2"/>
              </a:rPr>
              <a:t> the </a:t>
            </a:r>
            <a:r>
              <a:rPr lang="fr-FR" altLang="en-US" dirty="0"/>
              <a:t>-</a:t>
            </a:r>
            <a:r>
              <a:rPr lang="fr-FR" altLang="en-US" dirty="0" err="1"/>
              <a:t>carotene</a:t>
            </a:r>
            <a:r>
              <a:rPr lang="fr-FR" altLang="en-US" dirty="0"/>
              <a:t> or </a:t>
            </a:r>
            <a:r>
              <a:rPr lang="fr-FR" altLang="en-US" dirty="0" err="1"/>
              <a:t>Vitamin</a:t>
            </a:r>
            <a:r>
              <a:rPr lang="fr-FR" altLang="en-US" dirty="0"/>
              <a:t> C.</a:t>
            </a:r>
            <a:r>
              <a:rPr lang="fr-FR" altLang="en-US" dirty="0">
                <a:sym typeface="Symbol" pitchFamily="18" charset="2"/>
              </a:rPr>
              <a:t>  </a:t>
            </a:r>
            <a:endParaRPr lang="en-GB" altLang="en-US" dirty="0"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0565"/>
              </p:ext>
            </p:extLst>
          </p:nvPr>
        </p:nvGraphicFramePr>
        <p:xfrm>
          <a:off x="2765651" y="2016020"/>
          <a:ext cx="6301263" cy="365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Document" r:id="rId4" imgW="4876853" imgH="3685092" progId="Word.Document.8">
                  <p:embed/>
                </p:oleObj>
              </mc:Choice>
              <mc:Fallback>
                <p:oleObj name="Document" r:id="rId4" imgW="4876853" imgH="3685092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5651" y="2016020"/>
                        <a:ext cx="6301263" cy="365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1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612774" y="1199356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Combined inactivation systems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623888" y="2068230"/>
            <a:ext cx="8185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UV, laser, microwave or conventional heating on:</a:t>
            </a:r>
          </a:p>
          <a:p>
            <a:pPr eaLnBrk="1" hangingPunct="1"/>
            <a:r>
              <a:rPr lang="en-GB" altLang="en-US"/>
              <a:t> 	</a:t>
            </a:r>
            <a:r>
              <a:rPr lang="en-GB" altLang="en-US" i="1"/>
              <a:t>Escherichia coli, </a:t>
            </a:r>
          </a:p>
          <a:p>
            <a:pPr eaLnBrk="1" hangingPunct="1"/>
            <a:r>
              <a:rPr lang="en-GB" altLang="en-US" i="1"/>
              <a:t>	Listeria monocytogenes, </a:t>
            </a:r>
          </a:p>
          <a:p>
            <a:pPr eaLnBrk="1" hangingPunct="1"/>
            <a:r>
              <a:rPr lang="en-GB" altLang="en-US" i="1"/>
              <a:t>	Shewanella putrefaciens, </a:t>
            </a:r>
          </a:p>
          <a:p>
            <a:pPr eaLnBrk="1" hangingPunct="1"/>
            <a:r>
              <a:rPr lang="en-GB" altLang="en-US" i="1"/>
              <a:t>	Pseudomonas fragi </a:t>
            </a:r>
          </a:p>
          <a:p>
            <a:pPr eaLnBrk="1" hangingPunct="1"/>
            <a:r>
              <a:rPr lang="en-GB" altLang="en-US" i="1"/>
              <a:t>	Micrococcus leteus</a:t>
            </a:r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879475" y="4522505"/>
            <a:ext cx="8185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09638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17625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36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0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48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5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2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/>
              <a:t>Determined optimal treatment energy densities, power and time</a:t>
            </a:r>
          </a:p>
          <a:p>
            <a:pPr eaLnBrk="1" hangingPunct="1">
              <a:buFontTx/>
              <a:buChar char="•"/>
            </a:pPr>
            <a:r>
              <a:rPr lang="en-GB" altLang="en-US"/>
              <a:t>Individual treatments investigated</a:t>
            </a:r>
          </a:p>
          <a:p>
            <a:pPr eaLnBrk="1" hangingPunct="1">
              <a:buFontTx/>
              <a:buChar char="•"/>
            </a:pPr>
            <a:r>
              <a:rPr lang="en-GB" altLang="en-US"/>
              <a:t>Effects of order of sequential treatment studied</a:t>
            </a:r>
          </a:p>
          <a:p>
            <a:pPr eaLnBrk="1" hangingPunct="1">
              <a:buFontTx/>
              <a:buChar char="•"/>
            </a:pPr>
            <a:r>
              <a:rPr lang="en-GB" altLang="en-US"/>
              <a:t>Sum of log kill of individual treatments compared to combined treatments</a:t>
            </a:r>
            <a:endParaRPr lang="en-GB" altLang="en-US" i="1"/>
          </a:p>
        </p:txBody>
      </p:sp>
    </p:spTree>
    <p:extLst>
      <p:ext uri="{BB962C8B-B14F-4D97-AF65-F5344CB8AC3E}">
        <p14:creationId xmlns:p14="http://schemas.microsoft.com/office/powerpoint/2010/main" val="25057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Rectangle 4180"/>
          <p:cNvSpPr/>
          <p:nvPr/>
        </p:nvSpPr>
        <p:spPr>
          <a:xfrm>
            <a:off x="775259" y="1340752"/>
            <a:ext cx="7543800" cy="459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400" b="1" dirty="0" smtClean="0">
                <a:ea typeface="SimSun" pitchFamily="2" charset="-122"/>
              </a:rPr>
              <a:t>Introduction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 dirty="0" smtClean="0">
              <a:ea typeface="SimSun" pitchFamily="2" charset="-12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Consumers need safe </a:t>
            </a:r>
            <a:r>
              <a:rPr lang="en-GB" dirty="0"/>
              <a:t>food </a:t>
            </a:r>
            <a:r>
              <a:rPr lang="en-GB" dirty="0" smtClean="0"/>
              <a:t>with a reasonable shelf-life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Food </a:t>
            </a:r>
            <a:r>
              <a:rPr lang="en-GB" dirty="0"/>
              <a:t>poisoning </a:t>
            </a:r>
            <a:r>
              <a:rPr lang="en-GB" dirty="0" smtClean="0"/>
              <a:t>costs </a:t>
            </a:r>
            <a:r>
              <a:rPr lang="en-GB" dirty="0"/>
              <a:t>the USA alone an estimated $</a:t>
            </a:r>
            <a:r>
              <a:rPr lang="en-GB" dirty="0" smtClean="0"/>
              <a:t>152B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K</a:t>
            </a:r>
            <a:r>
              <a:rPr lang="en-GB" dirty="0" smtClean="0"/>
              <a:t>ills </a:t>
            </a:r>
            <a:r>
              <a:rPr lang="en-GB" dirty="0"/>
              <a:t>5000 people </a:t>
            </a:r>
            <a:r>
              <a:rPr lang="en-US" dirty="0" smtClean="0"/>
              <a:t>per year in the USA</a:t>
            </a:r>
            <a:r>
              <a:rPr lang="en-GB" dirty="0" smtClean="0"/>
              <a:t>. 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Globally</a:t>
            </a:r>
            <a:r>
              <a:rPr lang="en-GB" dirty="0"/>
              <a:t>, between 1.2-2.0 Billion tonnes of food produced each year is wasted, in part due to limited shelf-life.  </a:t>
            </a:r>
            <a:endParaRPr lang="en-GB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Solutions?</a:t>
            </a:r>
            <a:endParaRPr lang="en-GB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ystems </a:t>
            </a:r>
            <a:r>
              <a:rPr lang="en-GB" dirty="0"/>
              <a:t>have been designed, built and evaluated at the University of Glasgow, UK, utilising a diverse range of technologies; from lasers, microwaves, ultrasonic, pulsed light, UV, and chemical methods.  </a:t>
            </a:r>
            <a:endParaRPr lang="en-GB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/>
              <a:t>These </a:t>
            </a:r>
            <a:r>
              <a:rPr lang="en-GB" dirty="0"/>
              <a:t>technologies have been combined to reduce levels of contamination on different produce and extend their shelf-life. Some specific examples of these different treatments and systems will be given</a:t>
            </a:r>
            <a:r>
              <a:rPr lang="en-GB" dirty="0" smtClean="0"/>
              <a:t>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zh-CN" dirty="0" smtClean="0">
                <a:ea typeface="SimSun" pitchFamily="2" charset="-122"/>
              </a:rPr>
              <a:t>Real time detection technologies developed</a:t>
            </a:r>
            <a:r>
              <a:rPr lang="en-US" altLang="zh-CN" dirty="0" smtClean="0">
                <a:ea typeface="SimSun" pitchFamily="2" charset="-12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564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814784"/>
            <a:ext cx="69881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14375" y="1101996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chemeClr val="tx2"/>
                </a:solidFill>
              </a:rPr>
              <a:t>Combined inactivation systems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192088" y="2119584"/>
            <a:ext cx="1657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/>
              <a:t>Killing effect of different treatments on </a:t>
            </a:r>
            <a:r>
              <a:rPr lang="en-GB" altLang="en-US" i="1"/>
              <a:t>E. coli</a:t>
            </a:r>
            <a:r>
              <a:rPr lang="en-GB" altLang="en-US"/>
              <a:t> in saline suspension, </a:t>
            </a:r>
          </a:p>
          <a:p>
            <a:pPr algn="r" eaLnBrk="1" hangingPunct="1"/>
            <a:r>
              <a:rPr lang="en-GB" altLang="en-US"/>
              <a:t>errors show the standard error of the mean (n = 3)</a:t>
            </a:r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307975" y="5337446"/>
            <a:ext cx="8591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Treatment order important</a:t>
            </a:r>
          </a:p>
          <a:p>
            <a:pPr eaLnBrk="1" hangingPunct="1"/>
            <a:r>
              <a:rPr lang="en-GB" altLang="en-US"/>
              <a:t>Laser </a:t>
            </a:r>
            <a:r>
              <a:rPr lang="en-GB" altLang="en-US">
                <a:sym typeface="Wingdings" pitchFamily="2" charset="2"/>
              </a:rPr>
              <a:t> Heat  UV more effective than Heat  UV  Laser</a:t>
            </a:r>
          </a:p>
          <a:p>
            <a:pPr eaLnBrk="1" hangingPunct="1"/>
            <a:r>
              <a:rPr lang="en-GB" altLang="en-US"/>
              <a:t>Synergistic effect discovered – combined treatment &gt; than sum of treatments alone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694497" y="1032423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chemeClr val="tx2"/>
                </a:solidFill>
              </a:rPr>
              <a:t>Real time detection technologies</a:t>
            </a:r>
            <a:endParaRPr lang="en-GB" altLang="en-US" sz="2000" b="1" dirty="0">
              <a:solidFill>
                <a:schemeClr val="tx2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4037" y="1756460"/>
            <a:ext cx="786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Biodynamic Speckle for real time analysis of bacterial suspensions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462338" y="3236770"/>
            <a:ext cx="303212" cy="1296987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37063" y="3230420"/>
            <a:ext cx="268287" cy="12414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72113" y="3393932"/>
            <a:ext cx="363537" cy="8604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36663" y="3582845"/>
            <a:ext cx="1152525" cy="4683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842000" y="3990832"/>
            <a:ext cx="1460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95988" y="3352657"/>
            <a:ext cx="792162" cy="960438"/>
          </a:xfrm>
          <a:prstGeom prst="rect">
            <a:avLst/>
          </a:prstGeom>
          <a:solidFill>
            <a:schemeClr val="bg1">
              <a:alpha val="53999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52938" y="3419332"/>
            <a:ext cx="247650" cy="1046163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471988" y="5252442"/>
            <a:ext cx="1485900" cy="685800"/>
            <a:chOff x="0" y="0"/>
            <a:chExt cx="20000" cy="20000"/>
          </a:xfrm>
        </p:grpSpPr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0" y="0"/>
              <a:ext cx="20000" cy="20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132" y="4394"/>
              <a:ext cx="16117" cy="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/>
            <a:p>
              <a:pPr algn="ctr" eaLnBrk="0" hangingPunct="0"/>
              <a:r>
                <a:rPr lang="en-US" altLang="en-US" sz="1800">
                  <a:solidFill>
                    <a:srgbClr val="3C0023"/>
                  </a:solidFill>
                  <a:latin typeface="Times New Roman" pitchFamily="18" charset="0"/>
                </a:rPr>
                <a:t>Computer</a:t>
              </a:r>
              <a:endParaRPr lang="en-US" altLang="en-US" sz="1800">
                <a:solidFill>
                  <a:srgbClr val="3C0023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6327775" y="4722670"/>
            <a:ext cx="1063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926263" y="5230670"/>
            <a:ext cx="1366837" cy="75723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02475" y="5441807"/>
            <a:ext cx="11176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1800">
                <a:solidFill>
                  <a:srgbClr val="3C0023"/>
                </a:solidFill>
                <a:latin typeface="Times New Roman" pitchFamily="18" charset="0"/>
              </a:rPr>
              <a:t>TV monitor</a:t>
            </a:r>
            <a:endParaRPr lang="en-US" altLang="en-US" sz="1800">
              <a:solidFill>
                <a:srgbClr val="3C002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305550" y="2739882"/>
            <a:ext cx="1816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>
                <a:latin typeface="Arial" charset="0"/>
                <a:cs typeface="Arial" charset="0"/>
              </a:rPr>
              <a:t>CCD Camera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998913" y="2558907"/>
            <a:ext cx="112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>
                <a:latin typeface="Arial" charset="0"/>
                <a:cs typeface="Arial" charset="0"/>
              </a:rPr>
              <a:t>Cuvette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054100" y="3060557"/>
            <a:ext cx="18161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>
                <a:latin typeface="Arial" charset="0"/>
                <a:cs typeface="Arial" charset="0"/>
              </a:rPr>
              <a:t>He-Ne laser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7375525" y="4722670"/>
            <a:ext cx="0" cy="688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6324600" y="4159107"/>
            <a:ext cx="0" cy="563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5253038" y="4722670"/>
            <a:ext cx="10715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5253038" y="4722670"/>
            <a:ext cx="0" cy="563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2195513" y="3805095"/>
            <a:ext cx="36131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2028825" y="4500420"/>
            <a:ext cx="1816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>
                <a:latin typeface="Arial" charset="0"/>
                <a:cs typeface="Arial" charset="0"/>
              </a:rPr>
              <a:t>Focusing lens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202363" y="408290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269163" y="5259245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191125" y="523860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5842000" y="3628882"/>
            <a:ext cx="1460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20688" y="5380654"/>
            <a:ext cx="3313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en-US" sz="2000" dirty="0">
                <a:latin typeface="Arial" charset="0"/>
                <a:cs typeface="Arial" charset="0"/>
              </a:rPr>
              <a:t>Various concentrations of </a:t>
            </a:r>
            <a:r>
              <a:rPr lang="en-GB" altLang="en-US" sz="2000" dirty="0" err="1">
                <a:latin typeface="Arial" charset="0"/>
                <a:cs typeface="Arial" charset="0"/>
              </a:rPr>
              <a:t>Hibitane</a:t>
            </a:r>
            <a:r>
              <a:rPr lang="en-GB" altLang="en-US" sz="2000" dirty="0">
                <a:latin typeface="Arial" charset="0"/>
                <a:cs typeface="Arial" charset="0"/>
              </a:rPr>
              <a:t> disinfectant added to </a:t>
            </a:r>
            <a:r>
              <a:rPr lang="en-GB" altLang="en-US" sz="2000" i="1" dirty="0">
                <a:latin typeface="Arial" charset="0"/>
                <a:cs typeface="Arial" charset="0"/>
              </a:rPr>
              <a:t>E. coli </a:t>
            </a:r>
            <a:r>
              <a:rPr lang="en-GB" altLang="en-US" sz="2000" dirty="0">
                <a:latin typeface="Arial" charset="0"/>
                <a:cs typeface="Arial" charset="0"/>
              </a:rPr>
              <a:t>suspension and speckle pattern analysed.</a:t>
            </a:r>
          </a:p>
        </p:txBody>
      </p:sp>
    </p:spTree>
    <p:extLst>
      <p:ext uri="{BB962C8B-B14F-4D97-AF65-F5344CB8AC3E}">
        <p14:creationId xmlns:p14="http://schemas.microsoft.com/office/powerpoint/2010/main" val="17972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582130" y="1384437"/>
            <a:ext cx="662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Speckle</a:t>
            </a:r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3498850" y="1811337"/>
            <a:ext cx="5588000" cy="4721225"/>
            <a:chOff x="2192" y="1068"/>
            <a:chExt cx="3520" cy="2974"/>
          </a:xfrm>
        </p:grpSpPr>
        <p:grpSp>
          <p:nvGrpSpPr>
            <p:cNvPr id="38" name="Group 7"/>
            <p:cNvGrpSpPr>
              <a:grpSpLocks/>
            </p:cNvGrpSpPr>
            <p:nvPr/>
          </p:nvGrpSpPr>
          <p:grpSpPr bwMode="auto">
            <a:xfrm>
              <a:off x="2192" y="1068"/>
              <a:ext cx="3520" cy="2960"/>
              <a:chOff x="2252" y="816"/>
              <a:chExt cx="3520" cy="2960"/>
            </a:xfrm>
          </p:grpSpPr>
          <p:pic>
            <p:nvPicPr>
              <p:cNvPr id="40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2" y="816"/>
                <a:ext cx="3520" cy="2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3156" y="1200"/>
                <a:ext cx="5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altLang="en-US" sz="2000">
                    <a:solidFill>
                      <a:srgbClr val="3C0023"/>
                    </a:solidFill>
                    <a:latin typeface="Arial" charset="0"/>
                    <a:cs typeface="Arial" charset="0"/>
                  </a:rPr>
                  <a:t>a)</a:t>
                </a:r>
              </a:p>
            </p:txBody>
          </p:sp>
          <p:sp>
            <p:nvSpPr>
              <p:cNvPr id="42" name="Text Box 10"/>
              <p:cNvSpPr txBox="1">
                <a:spLocks noChangeArrowheads="1"/>
              </p:cNvSpPr>
              <p:nvPr/>
            </p:nvSpPr>
            <p:spPr bwMode="auto">
              <a:xfrm>
                <a:off x="4000" y="1084"/>
                <a:ext cx="5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altLang="en-US" sz="2000">
                    <a:solidFill>
                      <a:srgbClr val="3C0023"/>
                    </a:solidFill>
                    <a:latin typeface="Arial" charset="0"/>
                    <a:cs typeface="Arial" charset="0"/>
                  </a:rPr>
                  <a:t>b)</a:t>
                </a:r>
              </a:p>
            </p:txBody>
          </p:sp>
          <p:sp>
            <p:nvSpPr>
              <p:cNvPr id="43" name="Text Box 11"/>
              <p:cNvSpPr txBox="1">
                <a:spLocks noChangeArrowheads="1"/>
              </p:cNvSpPr>
              <p:nvPr/>
            </p:nvSpPr>
            <p:spPr bwMode="auto">
              <a:xfrm>
                <a:off x="4576" y="2368"/>
                <a:ext cx="5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altLang="en-US" sz="2000">
                    <a:solidFill>
                      <a:srgbClr val="3C0023"/>
                    </a:solidFill>
                    <a:latin typeface="Arial" charset="0"/>
                    <a:cs typeface="Arial" charset="0"/>
                  </a:rPr>
                  <a:t>c)</a:t>
                </a:r>
              </a:p>
            </p:txBody>
          </p:sp>
          <p:sp>
            <p:nvSpPr>
              <p:cNvPr id="44" name="Text Box 12"/>
              <p:cNvSpPr txBox="1">
                <a:spLocks noChangeArrowheads="1"/>
              </p:cNvSpPr>
              <p:nvPr/>
            </p:nvSpPr>
            <p:spPr bwMode="auto">
              <a:xfrm>
                <a:off x="3448" y="2332"/>
                <a:ext cx="5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altLang="en-US" sz="2000">
                    <a:solidFill>
                      <a:srgbClr val="3C0023"/>
                    </a:solidFill>
                    <a:latin typeface="Arial" charset="0"/>
                    <a:cs typeface="Arial" charset="0"/>
                  </a:rPr>
                  <a:t>d)</a:t>
                </a:r>
              </a:p>
            </p:txBody>
          </p:sp>
          <p:sp>
            <p:nvSpPr>
              <p:cNvPr id="45" name="Text Box 13"/>
              <p:cNvSpPr txBox="1">
                <a:spLocks noChangeArrowheads="1"/>
              </p:cNvSpPr>
              <p:nvPr/>
            </p:nvSpPr>
            <p:spPr bwMode="auto">
              <a:xfrm>
                <a:off x="3928" y="3028"/>
                <a:ext cx="5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altLang="en-US" sz="2000">
                    <a:solidFill>
                      <a:srgbClr val="3C0023"/>
                    </a:solidFill>
                    <a:latin typeface="Arial" charset="0"/>
                    <a:cs typeface="Arial" charset="0"/>
                  </a:rPr>
                  <a:t>e)</a:t>
                </a:r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 flipH="1">
                <a:off x="3336" y="2496"/>
                <a:ext cx="120" cy="1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 flipH="1" flipV="1">
                <a:off x="3780" y="2868"/>
                <a:ext cx="96" cy="3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6"/>
              <p:cNvSpPr>
                <a:spLocks noChangeShapeType="1"/>
              </p:cNvSpPr>
              <p:nvPr/>
            </p:nvSpPr>
            <p:spPr bwMode="auto">
              <a:xfrm flipH="1">
                <a:off x="3196" y="1444"/>
                <a:ext cx="60" cy="1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flipH="1">
                <a:off x="4052" y="1340"/>
                <a:ext cx="60" cy="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 flipH="1" flipV="1">
                <a:off x="4480" y="2308"/>
                <a:ext cx="108" cy="1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3576" y="3792"/>
              <a:ext cx="112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000">
                  <a:solidFill>
                    <a:srgbClr val="3C0023"/>
                  </a:solidFill>
                  <a:latin typeface="Arial" charset="0"/>
                  <a:cs typeface="Arial" charset="0"/>
                </a:rPr>
                <a:t>Time (t x 3s)</a:t>
              </a:r>
            </a:p>
          </p:txBody>
        </p:sp>
      </p:grp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549275" y="2038350"/>
            <a:ext cx="339725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altLang="en-US" sz="2000" dirty="0">
                <a:latin typeface="Arial" charset="0"/>
                <a:cs typeface="Arial" charset="0"/>
              </a:rPr>
              <a:t>Temporal Contrast of</a:t>
            </a:r>
          </a:p>
          <a:p>
            <a:pPr lvl="1" eaLnBrk="0" hangingPunct="0"/>
            <a:r>
              <a:rPr lang="en-GB" altLang="en-US" sz="2000" dirty="0">
                <a:latin typeface="Arial" charset="0"/>
                <a:cs typeface="Arial" charset="0"/>
              </a:rPr>
              <a:t>a) </a:t>
            </a:r>
            <a:r>
              <a:rPr lang="en-GB" altLang="en-US" sz="2000" i="1" dirty="0" err="1">
                <a:latin typeface="Arial" charset="0"/>
                <a:cs typeface="Arial" charset="0"/>
              </a:rPr>
              <a:t>E.coli</a:t>
            </a:r>
            <a:r>
              <a:rPr lang="en-GB" altLang="en-US" sz="2000" dirty="0">
                <a:latin typeface="Arial" charset="0"/>
                <a:cs typeface="Arial" charset="0"/>
              </a:rPr>
              <a:t>  suspension </a:t>
            </a:r>
          </a:p>
          <a:p>
            <a:pPr lvl="1" eaLnBrk="0" hangingPunct="0"/>
            <a:r>
              <a:rPr lang="en-GB" altLang="en-US" sz="2000" dirty="0">
                <a:latin typeface="Arial" charset="0"/>
                <a:cs typeface="Arial" charset="0"/>
              </a:rPr>
              <a:t>b) with 1/6000 </a:t>
            </a:r>
          </a:p>
          <a:p>
            <a:pPr lvl="1" eaLnBrk="0" hangingPunct="0"/>
            <a:r>
              <a:rPr lang="en-GB" altLang="en-US" sz="2000" dirty="0">
                <a:latin typeface="Arial" charset="0"/>
                <a:cs typeface="Arial" charset="0"/>
              </a:rPr>
              <a:t>c) 1/4000 </a:t>
            </a:r>
          </a:p>
          <a:p>
            <a:pPr lvl="1" eaLnBrk="0" hangingPunct="0"/>
            <a:r>
              <a:rPr lang="en-GB" altLang="en-US" sz="2000" dirty="0">
                <a:latin typeface="Arial" charset="0"/>
                <a:cs typeface="Arial" charset="0"/>
              </a:rPr>
              <a:t>d) 1/40 </a:t>
            </a:r>
          </a:p>
          <a:p>
            <a:pPr lvl="1" eaLnBrk="0" hangingPunct="0"/>
            <a:r>
              <a:rPr lang="en-GB" altLang="en-US" sz="2000" dirty="0">
                <a:latin typeface="Arial" charset="0"/>
                <a:cs typeface="Arial" charset="0"/>
              </a:rPr>
              <a:t>e) Neat </a:t>
            </a:r>
            <a:r>
              <a:rPr lang="en-GB" altLang="en-US" sz="2000" dirty="0" err="1">
                <a:latin typeface="Arial" charset="0"/>
                <a:cs typeface="Arial" charset="0"/>
              </a:rPr>
              <a:t>hibitane</a:t>
            </a:r>
            <a:r>
              <a:rPr lang="en-GB" altLang="en-US" sz="2000" dirty="0">
                <a:latin typeface="Arial" charset="0"/>
                <a:cs typeface="Arial" charset="0"/>
              </a:rPr>
              <a:t> disinfectant solution</a:t>
            </a:r>
          </a:p>
        </p:txBody>
      </p:sp>
    </p:spTree>
    <p:extLst>
      <p:ext uri="{BB962C8B-B14F-4D97-AF65-F5344CB8AC3E}">
        <p14:creationId xmlns:p14="http://schemas.microsoft.com/office/powerpoint/2010/main" val="15602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61511" y="1068871"/>
            <a:ext cx="77136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9pPr>
          </a:lstStyle>
          <a:p>
            <a:r>
              <a:rPr lang="en-GB" altLang="en-US" sz="2000" b="1" dirty="0">
                <a:latin typeface="+mn-lt"/>
              </a:rPr>
              <a:t>Bioluminescent system for biocide treatment </a:t>
            </a:r>
            <a:endParaRPr lang="en-GB" altLang="en-US" sz="2000" b="1" dirty="0" smtClean="0">
              <a:latin typeface="+mn-lt"/>
            </a:endParaRPr>
          </a:p>
          <a:p>
            <a:r>
              <a:rPr lang="en-GB" altLang="en-US" sz="2000" b="1" dirty="0" smtClean="0">
                <a:latin typeface="+mn-lt"/>
              </a:rPr>
              <a:t>optimization </a:t>
            </a:r>
            <a:r>
              <a:rPr lang="en-GB" altLang="en-US" sz="2000" b="1" dirty="0">
                <a:latin typeface="+mn-lt"/>
              </a:rPr>
              <a:t>on solid surfaces. 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/>
          <a:stretch>
            <a:fillRect/>
          </a:stretch>
        </p:blipFill>
        <p:spPr bwMode="auto">
          <a:xfrm>
            <a:off x="2496929" y="1997213"/>
            <a:ext cx="6299200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80"/>
                  </a:outerShdw>
                </a:effectLst>
              </a14:hiddenEffects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66517" y="2275819"/>
            <a:ext cx="19685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en-US" sz="2000" i="1" dirty="0">
                <a:latin typeface="Arial" charset="0"/>
                <a:cs typeface="Arial" charset="0"/>
              </a:rPr>
              <a:t>E. coli</a:t>
            </a:r>
            <a:r>
              <a:rPr lang="en-GB" altLang="en-US" sz="2000" dirty="0">
                <a:latin typeface="Arial" charset="0"/>
                <a:cs typeface="Arial" charset="0"/>
              </a:rPr>
              <a:t> lux on agar plates placed in one chamber, ozone concentration measured in another.  Lux output measured via a photomultiplier, results correlated</a:t>
            </a:r>
          </a:p>
        </p:txBody>
      </p:sp>
    </p:spTree>
    <p:extLst>
      <p:ext uri="{BB962C8B-B14F-4D97-AF65-F5344CB8AC3E}">
        <p14:creationId xmlns:p14="http://schemas.microsoft.com/office/powerpoint/2010/main" val="42570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1"/>
          <a:stretch>
            <a:fillRect/>
          </a:stretch>
        </p:blipFill>
        <p:spPr bwMode="auto">
          <a:xfrm>
            <a:off x="2290760" y="1695450"/>
            <a:ext cx="6161087" cy="4608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28597" y="2345888"/>
            <a:ext cx="192246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1800" dirty="0">
                <a:latin typeface="Arial" charset="0"/>
                <a:ea typeface="SimSun" pitchFamily="2" charset="-122"/>
                <a:cs typeface="Arial" charset="0"/>
              </a:rPr>
              <a:t>Temporal variation of bioluminescent output from an </a:t>
            </a:r>
            <a:r>
              <a:rPr lang="en-US" altLang="zh-CN" sz="1800" i="1" dirty="0">
                <a:latin typeface="Arial" charset="0"/>
                <a:ea typeface="SimSun" pitchFamily="2" charset="-122"/>
                <a:cs typeface="Arial" charset="0"/>
              </a:rPr>
              <a:t>E. coli lux </a:t>
            </a:r>
            <a:r>
              <a:rPr lang="en-US" altLang="zh-CN" sz="1800" dirty="0">
                <a:latin typeface="Arial" charset="0"/>
                <a:ea typeface="SimSun" pitchFamily="2" charset="-122"/>
                <a:cs typeface="Arial" charset="0"/>
              </a:rPr>
              <a:t>culture with (treated) and without (control) ozone treatment</a:t>
            </a:r>
            <a:endParaRPr lang="en-GB" altLang="zh-CN" sz="1800" dirty="0"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I vision ar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6" y="3836504"/>
            <a:ext cx="1935816" cy="178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MG_0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1" y="1848196"/>
            <a:ext cx="1939021" cy="184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49" y="1780415"/>
            <a:ext cx="7094323" cy="384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61511" y="1068871"/>
            <a:ext cx="77136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9pPr>
          </a:lstStyle>
          <a:p>
            <a:r>
              <a:rPr lang="en-GB" altLang="en-US" sz="2000" b="1" dirty="0" smtClean="0">
                <a:latin typeface="+mn-lt"/>
              </a:rPr>
              <a:t>Microscopy and image processing</a:t>
            </a:r>
            <a:endParaRPr lang="en-GB" alt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25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PSD 1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8" y="1939844"/>
            <a:ext cx="1856904" cy="185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03HP-sober-bkg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30" y="1939844"/>
            <a:ext cx="1782734" cy="14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2365" y="855398"/>
            <a:ext cx="77136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ell MT" pitchFamily="18" charset="0"/>
                <a:cs typeface="Times New Roman" pitchFamily="18" charset="0"/>
              </a:defRPr>
            </a:lvl9pPr>
          </a:lstStyle>
          <a:p>
            <a:r>
              <a:rPr lang="en-GB" altLang="en-US" sz="2000" b="1" dirty="0" smtClean="0">
                <a:latin typeface="+mn-lt"/>
              </a:rPr>
              <a:t>Microscopy and image processing</a:t>
            </a:r>
            <a:endParaRPr lang="en-GB" altLang="en-US" sz="2000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32601"/>
            <a:ext cx="4616109" cy="282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" y="4051415"/>
            <a:ext cx="5467215" cy="280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5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1460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2885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22885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8" name="Rectangle 13"/>
          <p:cNvSpPr>
            <a:spLocks noChangeArrowheads="1"/>
          </p:cNvSpPr>
          <p:nvPr/>
        </p:nvSpPr>
        <p:spPr bwMode="auto">
          <a:xfrm>
            <a:off x="480252" y="1570089"/>
            <a:ext cx="82899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altLang="en-US" dirty="0" smtClean="0"/>
          </a:p>
          <a:p>
            <a:pPr>
              <a:buFontTx/>
              <a:buChar char="•"/>
            </a:pPr>
            <a:r>
              <a:rPr lang="en-GB" altLang="en-US" dirty="0"/>
              <a:t>Most efficient order for CO</a:t>
            </a:r>
            <a:r>
              <a:rPr lang="en-GB" altLang="en-US" baseline="-25000" dirty="0"/>
              <a:t>2</a:t>
            </a:r>
            <a:r>
              <a:rPr lang="en-GB" altLang="en-US" dirty="0"/>
              <a:t>: nylon, glass, stainless </a:t>
            </a:r>
            <a:r>
              <a:rPr lang="en-GB" altLang="en-US" dirty="0" smtClean="0"/>
              <a:t>steel.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 err="1"/>
              <a:t>Nd:YAG</a:t>
            </a:r>
            <a:r>
              <a:rPr lang="en-GB" altLang="en-US" dirty="0"/>
              <a:t> most efficient order: stainless steel, glass, </a:t>
            </a:r>
            <a:r>
              <a:rPr lang="en-GB" altLang="en-US" dirty="0" smtClean="0"/>
              <a:t>nylon.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/>
              <a:t>Differences mainly due to properties of materials at 1.06 and 10.6 </a:t>
            </a:r>
            <a:r>
              <a:rPr lang="en-US" altLang="en-US" dirty="0" smtClean="0"/>
              <a:t>µm.</a:t>
            </a:r>
            <a:endParaRPr lang="en-US" altLang="en-US" dirty="0"/>
          </a:p>
        </p:txBody>
      </p:sp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828675" y="1344535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/>
              <a:t>Conclusions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69900" y="2717934"/>
            <a:ext cx="82804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2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dirty="0"/>
              <a:t>For laser and carrot treatments, all extended shelf life beyond the control (3.6 days), H</a:t>
            </a:r>
            <a:r>
              <a:rPr lang="en-GB" altLang="en-US" baseline="-25000" dirty="0"/>
              <a:t>2</a:t>
            </a:r>
            <a:r>
              <a:rPr lang="en-GB" altLang="en-US" dirty="0"/>
              <a:t>O</a:t>
            </a:r>
            <a:r>
              <a:rPr lang="en-GB" altLang="en-US" baseline="-25000" dirty="0"/>
              <a:t>2</a:t>
            </a:r>
            <a:r>
              <a:rPr lang="en-GB" altLang="en-US" dirty="0"/>
              <a:t> most efficient treatment (9.1), laser (8.0), microwave and UV (5.0 days</a:t>
            </a:r>
            <a:r>
              <a:rPr lang="en-GB" altLang="en-US" dirty="0" smtClean="0"/>
              <a:t>).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/>
              <a:t>Laser successfully extended shelf life of the carrots but discolouration (unacceptable for consumer</a:t>
            </a:r>
            <a:r>
              <a:rPr lang="en-GB" altLang="en-US" dirty="0" smtClean="0"/>
              <a:t>).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/>
              <a:t>No adverse effects on </a:t>
            </a:r>
            <a:r>
              <a:rPr lang="fr-FR" altLang="en-US" dirty="0">
                <a:sym typeface="Symbol" pitchFamily="18" charset="2"/>
              </a:rPr>
              <a:t></a:t>
            </a:r>
            <a:r>
              <a:rPr lang="en-GB" altLang="en-US" dirty="0"/>
              <a:t>-carotene or vitamin </a:t>
            </a:r>
            <a:r>
              <a:rPr lang="en-GB" altLang="en-US" dirty="0" smtClean="0"/>
              <a:t>C, possibly an increase.</a:t>
            </a:r>
            <a:endParaRPr lang="en-GB" altLang="en-US" dirty="0"/>
          </a:p>
          <a:p>
            <a:pPr>
              <a:buFontTx/>
              <a:buChar char="•"/>
            </a:pPr>
            <a:r>
              <a:rPr lang="en-GB" altLang="en-US" dirty="0">
                <a:sym typeface="Symbol" pitchFamily="18" charset="2"/>
              </a:rPr>
              <a:t>The treatment processes induced shoot growth </a:t>
            </a:r>
            <a:r>
              <a:rPr lang="en-GB" altLang="en-US" dirty="0" smtClean="0">
                <a:sym typeface="Symbol" pitchFamily="18" charset="2"/>
              </a:rPr>
              <a:t>whereas </a:t>
            </a:r>
            <a:r>
              <a:rPr lang="en-GB" altLang="en-US" dirty="0">
                <a:sym typeface="Symbol" pitchFamily="18" charset="2"/>
              </a:rPr>
              <a:t>none </a:t>
            </a:r>
            <a:r>
              <a:rPr lang="en-GB" altLang="en-US" dirty="0" smtClean="0">
                <a:sym typeface="Symbol" pitchFamily="18" charset="2"/>
              </a:rPr>
              <a:t>were </a:t>
            </a:r>
            <a:r>
              <a:rPr lang="en-GB" altLang="en-US" dirty="0">
                <a:sym typeface="Symbol" pitchFamily="18" charset="2"/>
              </a:rPr>
              <a:t>evident with the control samples.</a:t>
            </a:r>
          </a:p>
          <a:p>
            <a:pPr>
              <a:buFontTx/>
              <a:buChar char="•"/>
            </a:pPr>
            <a:r>
              <a:rPr lang="en-GB" altLang="en-US" dirty="0">
                <a:sym typeface="Symbol" pitchFamily="18" charset="2"/>
              </a:rPr>
              <a:t>Reduce damage of substrate but still inactivate </a:t>
            </a:r>
            <a:r>
              <a:rPr lang="en-GB" altLang="en-US" dirty="0" smtClean="0">
                <a:sym typeface="Symbol" pitchFamily="18" charset="2"/>
              </a:rPr>
              <a:t>microorganisms.</a:t>
            </a:r>
            <a:endParaRPr lang="en-GB" altLang="en-US" dirty="0">
              <a:sym typeface="Symbol" pitchFamily="18" charset="2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82600" y="5263111"/>
            <a:ext cx="866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4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dirty="0"/>
              <a:t>Treatment order important</a:t>
            </a:r>
          </a:p>
          <a:p>
            <a:r>
              <a:rPr lang="en-GB" altLang="en-US" dirty="0"/>
              <a:t>		</a:t>
            </a:r>
            <a:r>
              <a:rPr lang="en-GB" altLang="en-US" b="1" dirty="0"/>
              <a:t>Laser </a:t>
            </a:r>
            <a:r>
              <a:rPr lang="en-GB" altLang="en-US" b="1" dirty="0">
                <a:sym typeface="Wingdings" pitchFamily="2" charset="2"/>
              </a:rPr>
              <a:t> Heat  UV more effective than Heat  UV  Laser</a:t>
            </a:r>
          </a:p>
          <a:p>
            <a:pPr>
              <a:buFontTx/>
              <a:buChar char="•"/>
            </a:pPr>
            <a:r>
              <a:rPr lang="en-GB" altLang="en-US" dirty="0"/>
              <a:t>Synergistic enhancement i.e. combined treatment &gt; than sum of </a:t>
            </a:r>
            <a:r>
              <a:rPr lang="en-GB" altLang="en-US" dirty="0" smtClean="0"/>
              <a:t>treatments</a:t>
            </a:r>
          </a:p>
          <a:p>
            <a:pPr>
              <a:buFontTx/>
              <a:buChar char="•"/>
            </a:pPr>
            <a:r>
              <a:rPr lang="en-GB" altLang="en-US" dirty="0" smtClean="0"/>
              <a:t>Real time detection systems introduced.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1460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2885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22885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608" name="Rectangle 13"/>
          <p:cNvSpPr>
            <a:spLocks noChangeArrowheads="1"/>
          </p:cNvSpPr>
          <p:nvPr/>
        </p:nvSpPr>
        <p:spPr bwMode="auto">
          <a:xfrm>
            <a:off x="2773818" y="2122350"/>
            <a:ext cx="3235089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altLang="en-US" dirty="0" smtClean="0"/>
          </a:p>
          <a:p>
            <a:r>
              <a:rPr lang="en-GB" altLang="en-US" sz="2000" dirty="0" smtClean="0"/>
              <a:t>Duncan Stewart-</a:t>
            </a:r>
            <a:r>
              <a:rPr lang="en-GB" altLang="en-US" sz="2000" dirty="0" err="1" smtClean="0"/>
              <a:t>Tull</a:t>
            </a:r>
            <a:endParaRPr lang="en-GB" altLang="en-US" sz="2000" dirty="0" smtClean="0"/>
          </a:p>
          <a:p>
            <a:r>
              <a:rPr lang="en-GB" altLang="en-US" sz="2000" dirty="0" smtClean="0"/>
              <a:t>Richard Parton</a:t>
            </a:r>
          </a:p>
          <a:p>
            <a:r>
              <a:rPr lang="en-GB" altLang="en-US" sz="2000" dirty="0" smtClean="0"/>
              <a:t>Alastair </a:t>
            </a:r>
            <a:r>
              <a:rPr lang="en-GB" altLang="en-US" sz="2000" dirty="0" err="1" smtClean="0"/>
              <a:t>Wardlaw</a:t>
            </a:r>
            <a:endParaRPr lang="en-GB" altLang="en-US" sz="2000" dirty="0" smtClean="0"/>
          </a:p>
          <a:p>
            <a:r>
              <a:rPr lang="en-GB" altLang="en-US" sz="2000" dirty="0" smtClean="0"/>
              <a:t>Ian </a:t>
            </a:r>
            <a:r>
              <a:rPr lang="en-GB" altLang="en-US" sz="2000" dirty="0" err="1" smtClean="0"/>
              <a:t>Peden</a:t>
            </a:r>
            <a:endParaRPr lang="en-GB" altLang="en-US" sz="2000" dirty="0" smtClean="0"/>
          </a:p>
          <a:p>
            <a:r>
              <a:rPr lang="en-GB" altLang="en-US" sz="2000" dirty="0" smtClean="0"/>
              <a:t>Glenn Ward</a:t>
            </a:r>
          </a:p>
          <a:p>
            <a:r>
              <a:rPr lang="en-GB" altLang="en-US" sz="2000" dirty="0" smtClean="0"/>
              <a:t>Allen Yeo</a:t>
            </a:r>
          </a:p>
          <a:p>
            <a:r>
              <a:rPr lang="en-GB" altLang="en-US" sz="2000" dirty="0" smtClean="0"/>
              <a:t>Boon Kit Tan</a:t>
            </a:r>
          </a:p>
          <a:p>
            <a:r>
              <a:rPr lang="en-GB" altLang="en-US" sz="2000" dirty="0" smtClean="0"/>
              <a:t>Graham Armstrong</a:t>
            </a:r>
          </a:p>
          <a:p>
            <a:r>
              <a:rPr lang="en-GB" altLang="en-US" sz="2000" dirty="0" err="1" smtClean="0"/>
              <a:t>Siavash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Maktabie</a:t>
            </a:r>
            <a:endParaRPr lang="en-GB" altLang="en-US" sz="2000" dirty="0" smtClean="0"/>
          </a:p>
          <a:p>
            <a:r>
              <a:rPr lang="en-GB" altLang="en-US" sz="2000" dirty="0" err="1" smtClean="0"/>
              <a:t>Weaam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Jaafar</a:t>
            </a:r>
            <a:endParaRPr lang="en-GB" altLang="en-US" sz="2000" dirty="0" smtClean="0"/>
          </a:p>
        </p:txBody>
      </p:sp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2784213" y="1771650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 dirty="0" smtClean="0"/>
              <a:t>Acknowledgements</a:t>
            </a:r>
            <a:endParaRPr lang="en-GB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59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1460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228850" y="156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22885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7657" name="Text Box 14"/>
          <p:cNvSpPr txBox="1">
            <a:spLocks noChangeArrowheads="1"/>
          </p:cNvSpPr>
          <p:nvPr/>
        </p:nvSpPr>
        <p:spPr bwMode="auto">
          <a:xfrm>
            <a:off x="168275" y="999706"/>
            <a:ext cx="280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/>
              <a:t>Selected References</a:t>
            </a:r>
          </a:p>
        </p:txBody>
      </p:sp>
      <p:pic>
        <p:nvPicPr>
          <p:cNvPr id="27658" name="Picture 10" descr="http://www.sciencedirect.com/scidirimg/clear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0" y="2833688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http://www.sciencedirect.com/scidirimg/clear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0" y="2833688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168275" y="1224443"/>
            <a:ext cx="8744816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300" dirty="0">
                <a:solidFill>
                  <a:srgbClr val="000000"/>
                </a:solidFill>
              </a:rPr>
              <a:t>Armstrong, G.; Watson, I.; Stewart-</a:t>
            </a:r>
            <a:r>
              <a:rPr lang="en-US" altLang="en-US" sz="1300" dirty="0" err="1">
                <a:solidFill>
                  <a:srgbClr val="000000"/>
                </a:solidFill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</a:rPr>
              <a:t>, D. </a:t>
            </a:r>
            <a:r>
              <a:rPr lang="en-US" altLang="en-US" sz="1300" b="1" dirty="0">
                <a:solidFill>
                  <a:srgbClr val="000000"/>
                </a:solidFill>
              </a:rPr>
              <a:t>Inactivation of </a:t>
            </a:r>
            <a:r>
              <a:rPr lang="en-US" altLang="en-US" sz="1300" b="1" i="1" dirty="0">
                <a:solidFill>
                  <a:srgbClr val="000000"/>
                </a:solidFill>
              </a:rPr>
              <a:t>B. cereus</a:t>
            </a:r>
            <a:r>
              <a:rPr lang="en-US" altLang="en-US" sz="1300" b="1" dirty="0">
                <a:solidFill>
                  <a:srgbClr val="000000"/>
                </a:solidFill>
              </a:rPr>
              <a:t> spores on agar, stainless steel or in water with a combination of </a:t>
            </a:r>
            <a:r>
              <a:rPr lang="en-US" altLang="en-US" sz="1300" b="1" dirty="0" err="1">
                <a:solidFill>
                  <a:srgbClr val="000000"/>
                </a:solidFill>
              </a:rPr>
              <a:t>Nd:YAG</a:t>
            </a:r>
            <a:r>
              <a:rPr lang="en-US" altLang="en-US" sz="1300" b="1" dirty="0">
                <a:solidFill>
                  <a:srgbClr val="000000"/>
                </a:solidFill>
              </a:rPr>
              <a:t> laser and UV irradiation.</a:t>
            </a:r>
            <a:r>
              <a:rPr lang="en-US" altLang="en-US" sz="1300" dirty="0">
                <a:solidFill>
                  <a:srgbClr val="000000"/>
                </a:solidFill>
              </a:rPr>
              <a:t> </a:t>
            </a:r>
            <a:r>
              <a:rPr lang="en-US" altLang="en-US" sz="1300" i="1" dirty="0">
                <a:solidFill>
                  <a:srgbClr val="000000"/>
                </a:solidFill>
              </a:rPr>
              <a:t>Innovative Food Science and Emerging Technologies</a:t>
            </a:r>
            <a:r>
              <a:rPr lang="en-US" altLang="en-US" sz="1300" dirty="0">
                <a:solidFill>
                  <a:srgbClr val="000000"/>
                </a:solidFill>
              </a:rPr>
              <a:t>. </a:t>
            </a:r>
            <a:r>
              <a:rPr lang="en-US" altLang="en-US" sz="1300" b="1" dirty="0">
                <a:solidFill>
                  <a:srgbClr val="000000"/>
                </a:solidFill>
              </a:rPr>
              <a:t>7</a:t>
            </a:r>
            <a:r>
              <a:rPr lang="en-US" altLang="en-US" sz="1300" dirty="0">
                <a:solidFill>
                  <a:srgbClr val="000000"/>
                </a:solidFill>
              </a:rPr>
              <a:t>(1), 94-99, (2006).</a:t>
            </a:r>
          </a:p>
          <a:p>
            <a:endParaRPr lang="en-GB" altLang="en-US" sz="1300" dirty="0"/>
          </a:p>
          <a:p>
            <a:r>
              <a:rPr lang="en-US" altLang="en-US" sz="1300" dirty="0" err="1">
                <a:solidFill>
                  <a:srgbClr val="000000"/>
                </a:solidFill>
              </a:rPr>
              <a:t>Maktabie</a:t>
            </a:r>
            <a:r>
              <a:rPr lang="en-US" altLang="en-US" sz="1300" dirty="0">
                <a:solidFill>
                  <a:srgbClr val="000000"/>
                </a:solidFill>
              </a:rPr>
              <a:t>, S.; Watson, I.; Parton, R.; </a:t>
            </a:r>
            <a:r>
              <a:rPr lang="en-US" altLang="en-US" sz="1300" b="1" dirty="0">
                <a:solidFill>
                  <a:srgbClr val="000000"/>
                </a:solidFill>
              </a:rPr>
              <a:t>Synergistic effect of UV, laser and microwave radiation/conventional heating on </a:t>
            </a:r>
            <a:r>
              <a:rPr lang="en-US" altLang="en-US" sz="1300" b="1" i="1" dirty="0">
                <a:solidFill>
                  <a:srgbClr val="000000"/>
                </a:solidFill>
              </a:rPr>
              <a:t>E. coli</a:t>
            </a:r>
            <a:r>
              <a:rPr lang="en-US" altLang="en-US" sz="1300" b="1" dirty="0">
                <a:solidFill>
                  <a:srgbClr val="000000"/>
                </a:solidFill>
              </a:rPr>
              <a:t> and some spoilage and pathogenic bacteria.</a:t>
            </a:r>
            <a:r>
              <a:rPr lang="en-US" altLang="en-US" sz="1300" dirty="0">
                <a:solidFill>
                  <a:srgbClr val="000000"/>
                </a:solidFill>
              </a:rPr>
              <a:t> </a:t>
            </a:r>
            <a:r>
              <a:rPr lang="en-US" altLang="en-US" sz="1300" i="1" dirty="0">
                <a:solidFill>
                  <a:srgbClr val="000000"/>
                </a:solidFill>
              </a:rPr>
              <a:t>Innovative Food Science and Emerging Technologies</a:t>
            </a:r>
            <a:r>
              <a:rPr lang="en-US" altLang="en-US" sz="1300" dirty="0">
                <a:solidFill>
                  <a:srgbClr val="000000"/>
                </a:solidFill>
              </a:rPr>
              <a:t>., 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doi:10.1016/j.ifset.2010.12.011</a:t>
            </a:r>
            <a:r>
              <a:rPr lang="en-US" altLang="en-US" sz="1300" dirty="0">
                <a:cs typeface="Times New Roman" pitchFamily="18" charset="0"/>
              </a:rPr>
              <a:t>.</a:t>
            </a:r>
          </a:p>
          <a:p>
            <a:endParaRPr lang="en-GB" altLang="en-US" sz="1300" dirty="0"/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Ward, G.; Watson, I.; Stewart-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D.; 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Wardlaw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A.; 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Chatwin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C.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Inactivation of bacteria and yeasts on agar surfaces with high power </a:t>
            </a:r>
            <a:r>
              <a:rPr lang="en-US" altLang="en-US" sz="1300" b="1" dirty="0" err="1">
                <a:solidFill>
                  <a:srgbClr val="000000"/>
                </a:solidFill>
                <a:cs typeface="Times New Roman" pitchFamily="18" charset="0"/>
              </a:rPr>
              <a:t>Nd:YAG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 laser light.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Letters in Applied Bacteriology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23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136-140 (1996).</a:t>
            </a:r>
          </a:p>
          <a:p>
            <a:endParaRPr lang="en-GB" altLang="en-US" sz="1300" dirty="0">
              <a:solidFill>
                <a:srgbClr val="000000"/>
              </a:solidFill>
            </a:endParaRPr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Watson, I.; Ward, G.; Wang, R.; Sharp, J.; 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Budgett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D.;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et al.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Comparative bactericidal activities of lasers operating at seven different wavelengths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Journal of Biomedical Optics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(4), 1-7 (1996).</a:t>
            </a:r>
          </a:p>
          <a:p>
            <a:endParaRPr lang="en-GB" altLang="en-US" sz="1300" dirty="0">
              <a:solidFill>
                <a:srgbClr val="000000"/>
              </a:solidFill>
            </a:endParaRPr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Watson, I.; Stewart-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Minimal processing with combined emerging unit operations – laser, UV, microwave and chemical – for microbial killing and improved food quality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 EU-FAIR Contract No. FAIR CT 98-9522, 1/1/99- 31/12/00</a:t>
            </a:r>
            <a:r>
              <a:rPr lang="en-US" altLang="en-US" sz="1300" dirty="0" smtClean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altLang="en-US" sz="1300" smtClean="0">
                <a:solidFill>
                  <a:srgbClr val="000000"/>
                </a:solidFill>
                <a:cs typeface="Times New Roman" pitchFamily="18" charset="0"/>
              </a:rPr>
              <a:t>(Model developed with Boon Kit Tan).</a:t>
            </a:r>
            <a:endParaRPr lang="en-US" altLang="en-US" sz="1300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en-GB" altLang="en-US" sz="1300" dirty="0">
              <a:solidFill>
                <a:srgbClr val="000000"/>
              </a:solidFill>
            </a:endParaRPr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Watson, I.; Wang, R.; 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Peden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I.; Ward, G.; Stewart-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D.;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et al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Effect of laser and environmental parameters on reducing microbial contamination of stainless steel surfaces with </a:t>
            </a:r>
            <a:r>
              <a:rPr lang="en-US" altLang="en-US" sz="1300" b="1" dirty="0" err="1">
                <a:solidFill>
                  <a:srgbClr val="000000"/>
                </a:solidFill>
                <a:cs typeface="Times New Roman" pitchFamily="18" charset="0"/>
              </a:rPr>
              <a:t>Nd:YAG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 laser irradiation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Journal of Applied Microbiology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99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934-944, (2005).</a:t>
            </a:r>
          </a:p>
          <a:p>
            <a:endParaRPr lang="en-GB" altLang="en-US" sz="1300" dirty="0">
              <a:solidFill>
                <a:srgbClr val="000000"/>
              </a:solidFill>
            </a:endParaRPr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Watson, I.; Yeo, C.B.A.; Stewart-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D.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Scanning CO</a:t>
            </a:r>
            <a:r>
              <a:rPr lang="en-US" altLang="en-US" sz="1300" b="1" baseline="-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 laser bacterial inactivation systems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Journal of Applied Microbiology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102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(3), 766-773 (2007).</a:t>
            </a:r>
          </a:p>
          <a:p>
            <a:endParaRPr lang="en-GB" altLang="en-US" sz="1300" dirty="0">
              <a:solidFill>
                <a:srgbClr val="000000"/>
              </a:solidFill>
            </a:endParaRPr>
          </a:p>
          <a:p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Yeo, C.B.A.; Watson, I.; Armstrong, G.; Stewart-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Tull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D.; </a:t>
            </a:r>
            <a:r>
              <a:rPr lang="en-US" altLang="en-US" sz="1300" dirty="0" err="1">
                <a:solidFill>
                  <a:srgbClr val="000000"/>
                </a:solidFill>
                <a:cs typeface="Times New Roman" pitchFamily="18" charset="0"/>
              </a:rPr>
              <a:t>Wardlaw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A. 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Bactericidal effects of high-power </a:t>
            </a:r>
            <a:r>
              <a:rPr lang="en-US" altLang="en-US" sz="1300" b="1" dirty="0" err="1">
                <a:solidFill>
                  <a:srgbClr val="000000"/>
                </a:solidFill>
                <a:cs typeface="Times New Roman" pitchFamily="18" charset="0"/>
              </a:rPr>
              <a:t>Nd:YAG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 laser irradiation on </a:t>
            </a:r>
            <a:r>
              <a:rPr lang="en-US" altLang="en-US" sz="1300" b="1" i="1" dirty="0">
                <a:solidFill>
                  <a:srgbClr val="000000"/>
                </a:solidFill>
                <a:cs typeface="Times New Roman" pitchFamily="18" charset="0"/>
              </a:rPr>
              <a:t>Staphylococcus </a:t>
            </a:r>
            <a:r>
              <a:rPr lang="en-US" altLang="en-US" sz="1300" b="1" i="1" dirty="0" err="1">
                <a:solidFill>
                  <a:srgbClr val="000000"/>
                </a:solidFill>
                <a:cs typeface="Times New Roman" pitchFamily="18" charset="0"/>
              </a:rPr>
              <a:t>aureus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 in-vitro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.  Institute of Physics: Journal of the European Optical Society Part A; </a:t>
            </a:r>
            <a:r>
              <a:rPr lang="en-US" altLang="en-US" sz="1300" i="1" dirty="0">
                <a:solidFill>
                  <a:srgbClr val="000000"/>
                </a:solidFill>
                <a:cs typeface="Times New Roman" pitchFamily="18" charset="0"/>
              </a:rPr>
              <a:t>Pure &amp; Applied Optics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1998, </a:t>
            </a:r>
            <a:r>
              <a:rPr lang="en-US" altLang="en-US" sz="1300" b="1" dirty="0">
                <a:solidFill>
                  <a:srgbClr val="000000"/>
                </a:solidFill>
                <a:cs typeface="Times New Roman" pitchFamily="18" charset="0"/>
              </a:rPr>
              <a:t>7</a:t>
            </a:r>
            <a:r>
              <a:rPr lang="en-US" altLang="en-US" sz="1300" dirty="0">
                <a:solidFill>
                  <a:srgbClr val="000000"/>
                </a:solidFill>
                <a:cs typeface="Times New Roman" pitchFamily="18" charset="0"/>
              </a:rPr>
              <a:t>, 643-655.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674591" y="1003794"/>
            <a:ext cx="3238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b="1" dirty="0"/>
              <a:t>ian.watson@glasgow.ac.uk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358775" y="1125538"/>
            <a:ext cx="51260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CN" sz="2000" b="1" dirty="0">
                <a:ea typeface="SimSun" pitchFamily="2" charset="-122"/>
              </a:rPr>
              <a:t>Introduction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400" dirty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</p:txBody>
      </p:sp>
      <p:grpSp>
        <p:nvGrpSpPr>
          <p:cNvPr id="147" name="Group 10"/>
          <p:cNvGrpSpPr>
            <a:grpSpLocks noChangeAspect="1"/>
          </p:cNvGrpSpPr>
          <p:nvPr/>
        </p:nvGrpSpPr>
        <p:grpSpPr bwMode="auto">
          <a:xfrm>
            <a:off x="189811" y="1600269"/>
            <a:ext cx="8802795" cy="4323452"/>
            <a:chOff x="226" y="983"/>
            <a:chExt cx="5308" cy="2607"/>
          </a:xfrm>
        </p:grpSpPr>
        <p:sp>
          <p:nvSpPr>
            <p:cNvPr id="148" name="AutoShape 9"/>
            <p:cNvSpPr>
              <a:spLocks noChangeAspect="1" noChangeArrowheads="1" noTextEdit="1"/>
            </p:cNvSpPr>
            <p:nvPr/>
          </p:nvSpPr>
          <p:spPr bwMode="auto">
            <a:xfrm>
              <a:off x="226" y="983"/>
              <a:ext cx="5308" cy="2607"/>
            </a:xfrm>
            <a:prstGeom prst="rect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11"/>
            <p:cNvSpPr>
              <a:spLocks/>
            </p:cNvSpPr>
            <p:nvPr/>
          </p:nvSpPr>
          <p:spPr bwMode="auto">
            <a:xfrm>
              <a:off x="2599" y="1788"/>
              <a:ext cx="657" cy="405"/>
            </a:xfrm>
            <a:custGeom>
              <a:avLst/>
              <a:gdLst>
                <a:gd name="T0" fmla="*/ 7 w 657"/>
                <a:gd name="T1" fmla="*/ 0 h 405"/>
                <a:gd name="T2" fmla="*/ 4 w 657"/>
                <a:gd name="T3" fmla="*/ 15 h 405"/>
                <a:gd name="T4" fmla="*/ 650 w 657"/>
                <a:gd name="T5" fmla="*/ 405 h 405"/>
                <a:gd name="T6" fmla="*/ 657 w 657"/>
                <a:gd name="T7" fmla="*/ 391 h 405"/>
                <a:gd name="T8" fmla="*/ 11 w 657"/>
                <a:gd name="T9" fmla="*/ 1 h 405"/>
                <a:gd name="T10" fmla="*/ 7 w 657"/>
                <a:gd name="T11" fmla="*/ 16 h 405"/>
                <a:gd name="T12" fmla="*/ 11 w 657"/>
                <a:gd name="T13" fmla="*/ 1 h 405"/>
                <a:gd name="T14" fmla="*/ 8 w 657"/>
                <a:gd name="T15" fmla="*/ 0 h 405"/>
                <a:gd name="T16" fmla="*/ 5 w 657"/>
                <a:gd name="T17" fmla="*/ 0 h 405"/>
                <a:gd name="T18" fmla="*/ 3 w 657"/>
                <a:gd name="T19" fmla="*/ 2 h 405"/>
                <a:gd name="T20" fmla="*/ 1 w 657"/>
                <a:gd name="T21" fmla="*/ 4 h 405"/>
                <a:gd name="T22" fmla="*/ 0 w 657"/>
                <a:gd name="T23" fmla="*/ 7 h 405"/>
                <a:gd name="T24" fmla="*/ 0 w 657"/>
                <a:gd name="T25" fmla="*/ 10 h 405"/>
                <a:gd name="T26" fmla="*/ 1 w 657"/>
                <a:gd name="T27" fmla="*/ 13 h 405"/>
                <a:gd name="T28" fmla="*/ 4 w 657"/>
                <a:gd name="T29" fmla="*/ 15 h 405"/>
                <a:gd name="T30" fmla="*/ 7 w 657"/>
                <a:gd name="T31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7" h="405">
                  <a:moveTo>
                    <a:pt x="7" y="0"/>
                  </a:moveTo>
                  <a:lnTo>
                    <a:pt x="4" y="15"/>
                  </a:lnTo>
                  <a:lnTo>
                    <a:pt x="650" y="405"/>
                  </a:lnTo>
                  <a:lnTo>
                    <a:pt x="657" y="391"/>
                  </a:lnTo>
                  <a:lnTo>
                    <a:pt x="11" y="1"/>
                  </a:lnTo>
                  <a:lnTo>
                    <a:pt x="7" y="16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12"/>
            <p:cNvSpPr>
              <a:spLocks/>
            </p:cNvSpPr>
            <p:nvPr/>
          </p:nvSpPr>
          <p:spPr bwMode="auto">
            <a:xfrm>
              <a:off x="2606" y="1788"/>
              <a:ext cx="441" cy="16"/>
            </a:xfrm>
            <a:custGeom>
              <a:avLst/>
              <a:gdLst>
                <a:gd name="T0" fmla="*/ 426 w 441"/>
                <a:gd name="T1" fmla="*/ 8 h 16"/>
                <a:gd name="T2" fmla="*/ 433 w 441"/>
                <a:gd name="T3" fmla="*/ 0 h 16"/>
                <a:gd name="T4" fmla="*/ 0 w 441"/>
                <a:gd name="T5" fmla="*/ 0 h 16"/>
                <a:gd name="T6" fmla="*/ 0 w 441"/>
                <a:gd name="T7" fmla="*/ 16 h 16"/>
                <a:gd name="T8" fmla="*/ 433 w 441"/>
                <a:gd name="T9" fmla="*/ 16 h 16"/>
                <a:gd name="T10" fmla="*/ 441 w 441"/>
                <a:gd name="T11" fmla="*/ 8 h 16"/>
                <a:gd name="T12" fmla="*/ 433 w 441"/>
                <a:gd name="T13" fmla="*/ 16 h 16"/>
                <a:gd name="T14" fmla="*/ 439 w 441"/>
                <a:gd name="T15" fmla="*/ 13 h 16"/>
                <a:gd name="T16" fmla="*/ 441 w 441"/>
                <a:gd name="T17" fmla="*/ 8 h 16"/>
                <a:gd name="T18" fmla="*/ 439 w 441"/>
                <a:gd name="T19" fmla="*/ 3 h 16"/>
                <a:gd name="T20" fmla="*/ 433 w 441"/>
                <a:gd name="T21" fmla="*/ 0 h 16"/>
                <a:gd name="T22" fmla="*/ 426 w 441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1" h="16">
                  <a:moveTo>
                    <a:pt x="426" y="8"/>
                  </a:moveTo>
                  <a:lnTo>
                    <a:pt x="43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33" y="16"/>
                  </a:lnTo>
                  <a:lnTo>
                    <a:pt x="441" y="8"/>
                  </a:lnTo>
                  <a:lnTo>
                    <a:pt x="433" y="16"/>
                  </a:lnTo>
                  <a:lnTo>
                    <a:pt x="439" y="13"/>
                  </a:lnTo>
                  <a:lnTo>
                    <a:pt x="441" y="8"/>
                  </a:lnTo>
                  <a:lnTo>
                    <a:pt x="439" y="3"/>
                  </a:lnTo>
                  <a:lnTo>
                    <a:pt x="433" y="0"/>
                  </a:lnTo>
                  <a:lnTo>
                    <a:pt x="426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13"/>
            <p:cNvSpPr>
              <a:spLocks/>
            </p:cNvSpPr>
            <p:nvPr/>
          </p:nvSpPr>
          <p:spPr bwMode="auto">
            <a:xfrm>
              <a:off x="3032" y="1176"/>
              <a:ext cx="15" cy="620"/>
            </a:xfrm>
            <a:custGeom>
              <a:avLst/>
              <a:gdLst>
                <a:gd name="T0" fmla="*/ 7 w 15"/>
                <a:gd name="T1" fmla="*/ 0 h 620"/>
                <a:gd name="T2" fmla="*/ 0 w 15"/>
                <a:gd name="T3" fmla="*/ 8 h 620"/>
                <a:gd name="T4" fmla="*/ 0 w 15"/>
                <a:gd name="T5" fmla="*/ 620 h 620"/>
                <a:gd name="T6" fmla="*/ 15 w 15"/>
                <a:gd name="T7" fmla="*/ 620 h 620"/>
                <a:gd name="T8" fmla="*/ 15 w 15"/>
                <a:gd name="T9" fmla="*/ 8 h 620"/>
                <a:gd name="T10" fmla="*/ 7 w 15"/>
                <a:gd name="T11" fmla="*/ 16 h 620"/>
                <a:gd name="T12" fmla="*/ 15 w 15"/>
                <a:gd name="T13" fmla="*/ 8 h 620"/>
                <a:gd name="T14" fmla="*/ 14 w 15"/>
                <a:gd name="T15" fmla="*/ 4 h 620"/>
                <a:gd name="T16" fmla="*/ 12 w 15"/>
                <a:gd name="T17" fmla="*/ 2 h 620"/>
                <a:gd name="T18" fmla="*/ 10 w 15"/>
                <a:gd name="T19" fmla="*/ 0 h 620"/>
                <a:gd name="T20" fmla="*/ 7 w 15"/>
                <a:gd name="T21" fmla="*/ 0 h 620"/>
                <a:gd name="T22" fmla="*/ 4 w 15"/>
                <a:gd name="T23" fmla="*/ 0 h 620"/>
                <a:gd name="T24" fmla="*/ 2 w 15"/>
                <a:gd name="T25" fmla="*/ 2 h 620"/>
                <a:gd name="T26" fmla="*/ 0 w 15"/>
                <a:gd name="T27" fmla="*/ 4 h 620"/>
                <a:gd name="T28" fmla="*/ 0 w 15"/>
                <a:gd name="T29" fmla="*/ 8 h 620"/>
                <a:gd name="T30" fmla="*/ 7 w 15"/>
                <a:gd name="T3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620">
                  <a:moveTo>
                    <a:pt x="7" y="0"/>
                  </a:moveTo>
                  <a:lnTo>
                    <a:pt x="0" y="8"/>
                  </a:lnTo>
                  <a:lnTo>
                    <a:pt x="0" y="620"/>
                  </a:lnTo>
                  <a:lnTo>
                    <a:pt x="15" y="620"/>
                  </a:lnTo>
                  <a:lnTo>
                    <a:pt x="15" y="8"/>
                  </a:lnTo>
                  <a:lnTo>
                    <a:pt x="7" y="16"/>
                  </a:lnTo>
                  <a:lnTo>
                    <a:pt x="15" y="8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14"/>
            <p:cNvSpPr>
              <a:spLocks/>
            </p:cNvSpPr>
            <p:nvPr/>
          </p:nvSpPr>
          <p:spPr bwMode="auto">
            <a:xfrm>
              <a:off x="3039" y="1176"/>
              <a:ext cx="441" cy="16"/>
            </a:xfrm>
            <a:custGeom>
              <a:avLst/>
              <a:gdLst>
                <a:gd name="T0" fmla="*/ 441 w 441"/>
                <a:gd name="T1" fmla="*/ 8 h 16"/>
                <a:gd name="T2" fmla="*/ 433 w 441"/>
                <a:gd name="T3" fmla="*/ 0 h 16"/>
                <a:gd name="T4" fmla="*/ 0 w 441"/>
                <a:gd name="T5" fmla="*/ 0 h 16"/>
                <a:gd name="T6" fmla="*/ 0 w 441"/>
                <a:gd name="T7" fmla="*/ 16 h 16"/>
                <a:gd name="T8" fmla="*/ 433 w 441"/>
                <a:gd name="T9" fmla="*/ 16 h 16"/>
                <a:gd name="T10" fmla="*/ 426 w 441"/>
                <a:gd name="T11" fmla="*/ 8 h 16"/>
                <a:gd name="T12" fmla="*/ 433 w 441"/>
                <a:gd name="T13" fmla="*/ 16 h 16"/>
                <a:gd name="T14" fmla="*/ 439 w 441"/>
                <a:gd name="T15" fmla="*/ 13 h 16"/>
                <a:gd name="T16" fmla="*/ 441 w 441"/>
                <a:gd name="T17" fmla="*/ 8 h 16"/>
                <a:gd name="T18" fmla="*/ 439 w 441"/>
                <a:gd name="T19" fmla="*/ 3 h 16"/>
                <a:gd name="T20" fmla="*/ 433 w 441"/>
                <a:gd name="T21" fmla="*/ 0 h 16"/>
                <a:gd name="T22" fmla="*/ 441 w 441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1" h="16">
                  <a:moveTo>
                    <a:pt x="441" y="8"/>
                  </a:moveTo>
                  <a:lnTo>
                    <a:pt x="43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33" y="16"/>
                  </a:lnTo>
                  <a:lnTo>
                    <a:pt x="426" y="8"/>
                  </a:lnTo>
                  <a:lnTo>
                    <a:pt x="433" y="16"/>
                  </a:lnTo>
                  <a:lnTo>
                    <a:pt x="439" y="13"/>
                  </a:lnTo>
                  <a:lnTo>
                    <a:pt x="441" y="8"/>
                  </a:lnTo>
                  <a:lnTo>
                    <a:pt x="439" y="3"/>
                  </a:lnTo>
                  <a:lnTo>
                    <a:pt x="433" y="0"/>
                  </a:lnTo>
                  <a:lnTo>
                    <a:pt x="44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15"/>
            <p:cNvSpPr>
              <a:spLocks/>
            </p:cNvSpPr>
            <p:nvPr/>
          </p:nvSpPr>
          <p:spPr bwMode="auto">
            <a:xfrm>
              <a:off x="3465" y="1184"/>
              <a:ext cx="15" cy="620"/>
            </a:xfrm>
            <a:custGeom>
              <a:avLst/>
              <a:gdLst>
                <a:gd name="T0" fmla="*/ 7 w 15"/>
                <a:gd name="T1" fmla="*/ 604 h 620"/>
                <a:gd name="T2" fmla="*/ 15 w 15"/>
                <a:gd name="T3" fmla="*/ 612 h 620"/>
                <a:gd name="T4" fmla="*/ 15 w 15"/>
                <a:gd name="T5" fmla="*/ 0 h 620"/>
                <a:gd name="T6" fmla="*/ 0 w 15"/>
                <a:gd name="T7" fmla="*/ 0 h 620"/>
                <a:gd name="T8" fmla="*/ 0 w 15"/>
                <a:gd name="T9" fmla="*/ 612 h 620"/>
                <a:gd name="T10" fmla="*/ 7 w 15"/>
                <a:gd name="T11" fmla="*/ 620 h 620"/>
                <a:gd name="T12" fmla="*/ 0 w 15"/>
                <a:gd name="T13" fmla="*/ 612 h 620"/>
                <a:gd name="T14" fmla="*/ 0 w 15"/>
                <a:gd name="T15" fmla="*/ 616 h 620"/>
                <a:gd name="T16" fmla="*/ 2 w 15"/>
                <a:gd name="T17" fmla="*/ 618 h 620"/>
                <a:gd name="T18" fmla="*/ 4 w 15"/>
                <a:gd name="T19" fmla="*/ 619 h 620"/>
                <a:gd name="T20" fmla="*/ 7 w 15"/>
                <a:gd name="T21" fmla="*/ 620 h 620"/>
                <a:gd name="T22" fmla="*/ 10 w 15"/>
                <a:gd name="T23" fmla="*/ 619 h 620"/>
                <a:gd name="T24" fmla="*/ 12 w 15"/>
                <a:gd name="T25" fmla="*/ 618 h 620"/>
                <a:gd name="T26" fmla="*/ 14 w 15"/>
                <a:gd name="T27" fmla="*/ 616 h 620"/>
                <a:gd name="T28" fmla="*/ 15 w 15"/>
                <a:gd name="T29" fmla="*/ 612 h 620"/>
                <a:gd name="T30" fmla="*/ 7 w 15"/>
                <a:gd name="T31" fmla="*/ 60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620">
                  <a:moveTo>
                    <a:pt x="7" y="604"/>
                  </a:moveTo>
                  <a:lnTo>
                    <a:pt x="15" y="61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612"/>
                  </a:lnTo>
                  <a:lnTo>
                    <a:pt x="7" y="620"/>
                  </a:lnTo>
                  <a:lnTo>
                    <a:pt x="0" y="612"/>
                  </a:lnTo>
                  <a:lnTo>
                    <a:pt x="0" y="616"/>
                  </a:lnTo>
                  <a:lnTo>
                    <a:pt x="2" y="618"/>
                  </a:lnTo>
                  <a:lnTo>
                    <a:pt x="4" y="619"/>
                  </a:lnTo>
                  <a:lnTo>
                    <a:pt x="7" y="620"/>
                  </a:lnTo>
                  <a:lnTo>
                    <a:pt x="10" y="619"/>
                  </a:lnTo>
                  <a:lnTo>
                    <a:pt x="12" y="618"/>
                  </a:lnTo>
                  <a:lnTo>
                    <a:pt x="14" y="616"/>
                  </a:lnTo>
                  <a:lnTo>
                    <a:pt x="15" y="612"/>
                  </a:lnTo>
                  <a:lnTo>
                    <a:pt x="7" y="6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16"/>
            <p:cNvSpPr>
              <a:spLocks/>
            </p:cNvSpPr>
            <p:nvPr/>
          </p:nvSpPr>
          <p:spPr bwMode="auto">
            <a:xfrm>
              <a:off x="3472" y="1788"/>
              <a:ext cx="441" cy="16"/>
            </a:xfrm>
            <a:custGeom>
              <a:avLst/>
              <a:gdLst>
                <a:gd name="T0" fmla="*/ 437 w 441"/>
                <a:gd name="T1" fmla="*/ 15 h 16"/>
                <a:gd name="T2" fmla="*/ 434 w 441"/>
                <a:gd name="T3" fmla="*/ 0 h 16"/>
                <a:gd name="T4" fmla="*/ 0 w 441"/>
                <a:gd name="T5" fmla="*/ 0 h 16"/>
                <a:gd name="T6" fmla="*/ 0 w 441"/>
                <a:gd name="T7" fmla="*/ 16 h 16"/>
                <a:gd name="T8" fmla="*/ 434 w 441"/>
                <a:gd name="T9" fmla="*/ 16 h 16"/>
                <a:gd name="T10" fmla="*/ 430 w 441"/>
                <a:gd name="T11" fmla="*/ 1 h 16"/>
                <a:gd name="T12" fmla="*/ 434 w 441"/>
                <a:gd name="T13" fmla="*/ 16 h 16"/>
                <a:gd name="T14" fmla="*/ 439 w 441"/>
                <a:gd name="T15" fmla="*/ 13 h 16"/>
                <a:gd name="T16" fmla="*/ 441 w 441"/>
                <a:gd name="T17" fmla="*/ 8 h 16"/>
                <a:gd name="T18" fmla="*/ 439 w 441"/>
                <a:gd name="T19" fmla="*/ 3 h 16"/>
                <a:gd name="T20" fmla="*/ 434 w 441"/>
                <a:gd name="T21" fmla="*/ 0 h 16"/>
                <a:gd name="T22" fmla="*/ 437 w 441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1" h="16">
                  <a:moveTo>
                    <a:pt x="437" y="15"/>
                  </a:moveTo>
                  <a:lnTo>
                    <a:pt x="43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34" y="16"/>
                  </a:lnTo>
                  <a:lnTo>
                    <a:pt x="430" y="1"/>
                  </a:lnTo>
                  <a:lnTo>
                    <a:pt x="434" y="16"/>
                  </a:lnTo>
                  <a:lnTo>
                    <a:pt x="439" y="13"/>
                  </a:lnTo>
                  <a:lnTo>
                    <a:pt x="441" y="8"/>
                  </a:lnTo>
                  <a:lnTo>
                    <a:pt x="439" y="3"/>
                  </a:lnTo>
                  <a:lnTo>
                    <a:pt x="434" y="0"/>
                  </a:lnTo>
                  <a:lnTo>
                    <a:pt x="43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Freeform 17"/>
            <p:cNvSpPr>
              <a:spLocks/>
            </p:cNvSpPr>
            <p:nvPr/>
          </p:nvSpPr>
          <p:spPr bwMode="auto">
            <a:xfrm>
              <a:off x="3245" y="1789"/>
              <a:ext cx="664" cy="405"/>
            </a:xfrm>
            <a:custGeom>
              <a:avLst/>
              <a:gdLst>
                <a:gd name="T0" fmla="*/ 4 w 664"/>
                <a:gd name="T1" fmla="*/ 404 h 405"/>
                <a:gd name="T2" fmla="*/ 11 w 664"/>
                <a:gd name="T3" fmla="*/ 404 h 405"/>
                <a:gd name="T4" fmla="*/ 664 w 664"/>
                <a:gd name="T5" fmla="*/ 14 h 405"/>
                <a:gd name="T6" fmla="*/ 657 w 664"/>
                <a:gd name="T7" fmla="*/ 0 h 405"/>
                <a:gd name="T8" fmla="*/ 4 w 664"/>
                <a:gd name="T9" fmla="*/ 390 h 405"/>
                <a:gd name="T10" fmla="*/ 11 w 664"/>
                <a:gd name="T11" fmla="*/ 390 h 405"/>
                <a:gd name="T12" fmla="*/ 4 w 664"/>
                <a:gd name="T13" fmla="*/ 390 h 405"/>
                <a:gd name="T14" fmla="*/ 2 w 664"/>
                <a:gd name="T15" fmla="*/ 392 h 405"/>
                <a:gd name="T16" fmla="*/ 1 w 664"/>
                <a:gd name="T17" fmla="*/ 395 h 405"/>
                <a:gd name="T18" fmla="*/ 0 w 664"/>
                <a:gd name="T19" fmla="*/ 398 h 405"/>
                <a:gd name="T20" fmla="*/ 1 w 664"/>
                <a:gd name="T21" fmla="*/ 401 h 405"/>
                <a:gd name="T22" fmla="*/ 3 w 664"/>
                <a:gd name="T23" fmla="*/ 403 h 405"/>
                <a:gd name="T24" fmla="*/ 5 w 664"/>
                <a:gd name="T25" fmla="*/ 405 h 405"/>
                <a:gd name="T26" fmla="*/ 8 w 664"/>
                <a:gd name="T27" fmla="*/ 405 h 405"/>
                <a:gd name="T28" fmla="*/ 11 w 664"/>
                <a:gd name="T29" fmla="*/ 404 h 405"/>
                <a:gd name="T30" fmla="*/ 4 w 664"/>
                <a:gd name="T31" fmla="*/ 40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4" h="405">
                  <a:moveTo>
                    <a:pt x="4" y="404"/>
                  </a:moveTo>
                  <a:lnTo>
                    <a:pt x="11" y="404"/>
                  </a:lnTo>
                  <a:lnTo>
                    <a:pt x="664" y="14"/>
                  </a:lnTo>
                  <a:lnTo>
                    <a:pt x="657" y="0"/>
                  </a:lnTo>
                  <a:lnTo>
                    <a:pt x="4" y="390"/>
                  </a:lnTo>
                  <a:lnTo>
                    <a:pt x="11" y="390"/>
                  </a:lnTo>
                  <a:lnTo>
                    <a:pt x="4" y="390"/>
                  </a:lnTo>
                  <a:lnTo>
                    <a:pt x="2" y="392"/>
                  </a:lnTo>
                  <a:lnTo>
                    <a:pt x="1" y="395"/>
                  </a:lnTo>
                  <a:lnTo>
                    <a:pt x="0" y="398"/>
                  </a:lnTo>
                  <a:lnTo>
                    <a:pt x="1" y="401"/>
                  </a:lnTo>
                  <a:lnTo>
                    <a:pt x="3" y="403"/>
                  </a:lnTo>
                  <a:lnTo>
                    <a:pt x="5" y="405"/>
                  </a:lnTo>
                  <a:lnTo>
                    <a:pt x="8" y="405"/>
                  </a:lnTo>
                  <a:lnTo>
                    <a:pt x="11" y="404"/>
                  </a:lnTo>
                  <a:lnTo>
                    <a:pt x="4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18"/>
            <p:cNvSpPr>
              <a:spLocks/>
            </p:cNvSpPr>
            <p:nvPr/>
          </p:nvSpPr>
          <p:spPr bwMode="auto">
            <a:xfrm>
              <a:off x="666" y="2398"/>
              <a:ext cx="256" cy="334"/>
            </a:xfrm>
            <a:custGeom>
              <a:avLst/>
              <a:gdLst>
                <a:gd name="T0" fmla="*/ 256 w 256"/>
                <a:gd name="T1" fmla="*/ 8 h 334"/>
                <a:gd name="T2" fmla="*/ 243 w 256"/>
                <a:gd name="T3" fmla="*/ 3 h 334"/>
                <a:gd name="T4" fmla="*/ 0 w 256"/>
                <a:gd name="T5" fmla="*/ 324 h 334"/>
                <a:gd name="T6" fmla="*/ 11 w 256"/>
                <a:gd name="T7" fmla="*/ 334 h 334"/>
                <a:gd name="T8" fmla="*/ 254 w 256"/>
                <a:gd name="T9" fmla="*/ 13 h 334"/>
                <a:gd name="T10" fmla="*/ 241 w 256"/>
                <a:gd name="T11" fmla="*/ 8 h 334"/>
                <a:gd name="T12" fmla="*/ 254 w 256"/>
                <a:gd name="T13" fmla="*/ 13 h 334"/>
                <a:gd name="T14" fmla="*/ 256 w 256"/>
                <a:gd name="T15" fmla="*/ 10 h 334"/>
                <a:gd name="T16" fmla="*/ 256 w 256"/>
                <a:gd name="T17" fmla="*/ 7 h 334"/>
                <a:gd name="T18" fmla="*/ 255 w 256"/>
                <a:gd name="T19" fmla="*/ 4 h 334"/>
                <a:gd name="T20" fmla="*/ 253 w 256"/>
                <a:gd name="T21" fmla="*/ 2 h 334"/>
                <a:gd name="T22" fmla="*/ 251 w 256"/>
                <a:gd name="T23" fmla="*/ 1 h 334"/>
                <a:gd name="T24" fmla="*/ 248 w 256"/>
                <a:gd name="T25" fmla="*/ 0 h 334"/>
                <a:gd name="T26" fmla="*/ 246 w 256"/>
                <a:gd name="T27" fmla="*/ 1 h 334"/>
                <a:gd name="T28" fmla="*/ 243 w 256"/>
                <a:gd name="T29" fmla="*/ 3 h 334"/>
                <a:gd name="T30" fmla="*/ 256 w 256"/>
                <a:gd name="T31" fmla="*/ 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34">
                  <a:moveTo>
                    <a:pt x="256" y="8"/>
                  </a:moveTo>
                  <a:lnTo>
                    <a:pt x="243" y="3"/>
                  </a:lnTo>
                  <a:lnTo>
                    <a:pt x="0" y="324"/>
                  </a:lnTo>
                  <a:lnTo>
                    <a:pt x="11" y="334"/>
                  </a:lnTo>
                  <a:lnTo>
                    <a:pt x="254" y="13"/>
                  </a:lnTo>
                  <a:lnTo>
                    <a:pt x="241" y="8"/>
                  </a:lnTo>
                  <a:lnTo>
                    <a:pt x="254" y="13"/>
                  </a:lnTo>
                  <a:lnTo>
                    <a:pt x="256" y="10"/>
                  </a:lnTo>
                  <a:lnTo>
                    <a:pt x="256" y="7"/>
                  </a:lnTo>
                  <a:lnTo>
                    <a:pt x="255" y="4"/>
                  </a:lnTo>
                  <a:lnTo>
                    <a:pt x="253" y="2"/>
                  </a:lnTo>
                  <a:lnTo>
                    <a:pt x="251" y="1"/>
                  </a:lnTo>
                  <a:lnTo>
                    <a:pt x="248" y="0"/>
                  </a:lnTo>
                  <a:lnTo>
                    <a:pt x="246" y="1"/>
                  </a:lnTo>
                  <a:lnTo>
                    <a:pt x="243" y="3"/>
                  </a:lnTo>
                  <a:lnTo>
                    <a:pt x="256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19"/>
            <p:cNvSpPr>
              <a:spLocks/>
            </p:cNvSpPr>
            <p:nvPr/>
          </p:nvSpPr>
          <p:spPr bwMode="auto">
            <a:xfrm>
              <a:off x="907" y="2406"/>
              <a:ext cx="15" cy="223"/>
            </a:xfrm>
            <a:custGeom>
              <a:avLst/>
              <a:gdLst>
                <a:gd name="T0" fmla="*/ 8 w 15"/>
                <a:gd name="T1" fmla="*/ 207 h 223"/>
                <a:gd name="T2" fmla="*/ 15 w 15"/>
                <a:gd name="T3" fmla="*/ 215 h 223"/>
                <a:gd name="T4" fmla="*/ 15 w 15"/>
                <a:gd name="T5" fmla="*/ 0 h 223"/>
                <a:gd name="T6" fmla="*/ 0 w 15"/>
                <a:gd name="T7" fmla="*/ 0 h 223"/>
                <a:gd name="T8" fmla="*/ 0 w 15"/>
                <a:gd name="T9" fmla="*/ 215 h 223"/>
                <a:gd name="T10" fmla="*/ 8 w 15"/>
                <a:gd name="T11" fmla="*/ 223 h 223"/>
                <a:gd name="T12" fmla="*/ 0 w 15"/>
                <a:gd name="T13" fmla="*/ 215 h 223"/>
                <a:gd name="T14" fmla="*/ 0 w 15"/>
                <a:gd name="T15" fmla="*/ 219 h 223"/>
                <a:gd name="T16" fmla="*/ 3 w 15"/>
                <a:gd name="T17" fmla="*/ 221 h 223"/>
                <a:gd name="T18" fmla="*/ 5 w 15"/>
                <a:gd name="T19" fmla="*/ 223 h 223"/>
                <a:gd name="T20" fmla="*/ 8 w 15"/>
                <a:gd name="T21" fmla="*/ 223 h 223"/>
                <a:gd name="T22" fmla="*/ 11 w 15"/>
                <a:gd name="T23" fmla="*/ 223 h 223"/>
                <a:gd name="T24" fmla="*/ 13 w 15"/>
                <a:gd name="T25" fmla="*/ 221 h 223"/>
                <a:gd name="T26" fmla="*/ 15 w 15"/>
                <a:gd name="T27" fmla="*/ 219 h 223"/>
                <a:gd name="T28" fmla="*/ 15 w 15"/>
                <a:gd name="T29" fmla="*/ 215 h 223"/>
                <a:gd name="T30" fmla="*/ 8 w 15"/>
                <a:gd name="T31" fmla="*/ 20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223">
                  <a:moveTo>
                    <a:pt x="8" y="207"/>
                  </a:moveTo>
                  <a:lnTo>
                    <a:pt x="15" y="2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15"/>
                  </a:lnTo>
                  <a:lnTo>
                    <a:pt x="8" y="223"/>
                  </a:lnTo>
                  <a:lnTo>
                    <a:pt x="0" y="215"/>
                  </a:lnTo>
                  <a:lnTo>
                    <a:pt x="0" y="219"/>
                  </a:lnTo>
                  <a:lnTo>
                    <a:pt x="3" y="221"/>
                  </a:lnTo>
                  <a:lnTo>
                    <a:pt x="5" y="223"/>
                  </a:lnTo>
                  <a:lnTo>
                    <a:pt x="8" y="223"/>
                  </a:lnTo>
                  <a:lnTo>
                    <a:pt x="11" y="223"/>
                  </a:lnTo>
                  <a:lnTo>
                    <a:pt x="13" y="221"/>
                  </a:lnTo>
                  <a:lnTo>
                    <a:pt x="15" y="219"/>
                  </a:lnTo>
                  <a:lnTo>
                    <a:pt x="15" y="215"/>
                  </a:lnTo>
                  <a:lnTo>
                    <a:pt x="8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Freeform 20"/>
            <p:cNvSpPr>
              <a:spLocks/>
            </p:cNvSpPr>
            <p:nvPr/>
          </p:nvSpPr>
          <p:spPr bwMode="auto">
            <a:xfrm>
              <a:off x="915" y="2613"/>
              <a:ext cx="388" cy="16"/>
            </a:xfrm>
            <a:custGeom>
              <a:avLst/>
              <a:gdLst>
                <a:gd name="T0" fmla="*/ 388 w 388"/>
                <a:gd name="T1" fmla="*/ 8 h 16"/>
                <a:gd name="T2" fmla="*/ 380 w 388"/>
                <a:gd name="T3" fmla="*/ 0 h 16"/>
                <a:gd name="T4" fmla="*/ 0 w 388"/>
                <a:gd name="T5" fmla="*/ 0 h 16"/>
                <a:gd name="T6" fmla="*/ 0 w 388"/>
                <a:gd name="T7" fmla="*/ 16 h 16"/>
                <a:gd name="T8" fmla="*/ 380 w 388"/>
                <a:gd name="T9" fmla="*/ 16 h 16"/>
                <a:gd name="T10" fmla="*/ 373 w 388"/>
                <a:gd name="T11" fmla="*/ 8 h 16"/>
                <a:gd name="T12" fmla="*/ 380 w 388"/>
                <a:gd name="T13" fmla="*/ 16 h 16"/>
                <a:gd name="T14" fmla="*/ 386 w 388"/>
                <a:gd name="T15" fmla="*/ 14 h 16"/>
                <a:gd name="T16" fmla="*/ 388 w 388"/>
                <a:gd name="T17" fmla="*/ 8 h 16"/>
                <a:gd name="T18" fmla="*/ 386 w 388"/>
                <a:gd name="T19" fmla="*/ 3 h 16"/>
                <a:gd name="T20" fmla="*/ 380 w 388"/>
                <a:gd name="T21" fmla="*/ 0 h 16"/>
                <a:gd name="T22" fmla="*/ 388 w 388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8" h="16">
                  <a:moveTo>
                    <a:pt x="388" y="8"/>
                  </a:moveTo>
                  <a:lnTo>
                    <a:pt x="38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80" y="16"/>
                  </a:lnTo>
                  <a:lnTo>
                    <a:pt x="373" y="8"/>
                  </a:lnTo>
                  <a:lnTo>
                    <a:pt x="380" y="16"/>
                  </a:lnTo>
                  <a:lnTo>
                    <a:pt x="386" y="14"/>
                  </a:lnTo>
                  <a:lnTo>
                    <a:pt x="388" y="8"/>
                  </a:lnTo>
                  <a:lnTo>
                    <a:pt x="386" y="3"/>
                  </a:lnTo>
                  <a:lnTo>
                    <a:pt x="380" y="0"/>
                  </a:lnTo>
                  <a:lnTo>
                    <a:pt x="38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21"/>
            <p:cNvSpPr>
              <a:spLocks/>
            </p:cNvSpPr>
            <p:nvPr/>
          </p:nvSpPr>
          <p:spPr bwMode="auto">
            <a:xfrm>
              <a:off x="1288" y="2621"/>
              <a:ext cx="15" cy="224"/>
            </a:xfrm>
            <a:custGeom>
              <a:avLst/>
              <a:gdLst>
                <a:gd name="T0" fmla="*/ 7 w 15"/>
                <a:gd name="T1" fmla="*/ 224 h 224"/>
                <a:gd name="T2" fmla="*/ 15 w 15"/>
                <a:gd name="T3" fmla="*/ 216 h 224"/>
                <a:gd name="T4" fmla="*/ 15 w 15"/>
                <a:gd name="T5" fmla="*/ 0 h 224"/>
                <a:gd name="T6" fmla="*/ 0 w 15"/>
                <a:gd name="T7" fmla="*/ 0 h 224"/>
                <a:gd name="T8" fmla="*/ 0 w 15"/>
                <a:gd name="T9" fmla="*/ 216 h 224"/>
                <a:gd name="T10" fmla="*/ 7 w 15"/>
                <a:gd name="T11" fmla="*/ 208 h 224"/>
                <a:gd name="T12" fmla="*/ 0 w 15"/>
                <a:gd name="T13" fmla="*/ 216 h 224"/>
                <a:gd name="T14" fmla="*/ 0 w 15"/>
                <a:gd name="T15" fmla="*/ 219 h 224"/>
                <a:gd name="T16" fmla="*/ 2 w 15"/>
                <a:gd name="T17" fmla="*/ 221 h 224"/>
                <a:gd name="T18" fmla="*/ 4 w 15"/>
                <a:gd name="T19" fmla="*/ 223 h 224"/>
                <a:gd name="T20" fmla="*/ 7 w 15"/>
                <a:gd name="T21" fmla="*/ 224 h 224"/>
                <a:gd name="T22" fmla="*/ 10 w 15"/>
                <a:gd name="T23" fmla="*/ 223 h 224"/>
                <a:gd name="T24" fmla="*/ 12 w 15"/>
                <a:gd name="T25" fmla="*/ 221 h 224"/>
                <a:gd name="T26" fmla="*/ 14 w 15"/>
                <a:gd name="T27" fmla="*/ 219 h 224"/>
                <a:gd name="T28" fmla="*/ 15 w 15"/>
                <a:gd name="T29" fmla="*/ 216 h 224"/>
                <a:gd name="T30" fmla="*/ 7 w 15"/>
                <a:gd name="T3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224">
                  <a:moveTo>
                    <a:pt x="7" y="224"/>
                  </a:moveTo>
                  <a:lnTo>
                    <a:pt x="15" y="21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7" y="208"/>
                  </a:lnTo>
                  <a:lnTo>
                    <a:pt x="0" y="216"/>
                  </a:lnTo>
                  <a:lnTo>
                    <a:pt x="0" y="219"/>
                  </a:lnTo>
                  <a:lnTo>
                    <a:pt x="2" y="221"/>
                  </a:lnTo>
                  <a:lnTo>
                    <a:pt x="4" y="223"/>
                  </a:lnTo>
                  <a:lnTo>
                    <a:pt x="7" y="224"/>
                  </a:lnTo>
                  <a:lnTo>
                    <a:pt x="10" y="223"/>
                  </a:lnTo>
                  <a:lnTo>
                    <a:pt x="12" y="221"/>
                  </a:lnTo>
                  <a:lnTo>
                    <a:pt x="14" y="219"/>
                  </a:lnTo>
                  <a:lnTo>
                    <a:pt x="15" y="216"/>
                  </a:lnTo>
                  <a:lnTo>
                    <a:pt x="7" y="2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22"/>
            <p:cNvSpPr>
              <a:spLocks/>
            </p:cNvSpPr>
            <p:nvPr/>
          </p:nvSpPr>
          <p:spPr bwMode="auto">
            <a:xfrm>
              <a:off x="907" y="2829"/>
              <a:ext cx="388" cy="16"/>
            </a:xfrm>
            <a:custGeom>
              <a:avLst/>
              <a:gdLst>
                <a:gd name="T0" fmla="*/ 15 w 388"/>
                <a:gd name="T1" fmla="*/ 8 h 16"/>
                <a:gd name="T2" fmla="*/ 8 w 388"/>
                <a:gd name="T3" fmla="*/ 16 h 16"/>
                <a:gd name="T4" fmla="*/ 388 w 388"/>
                <a:gd name="T5" fmla="*/ 16 h 16"/>
                <a:gd name="T6" fmla="*/ 388 w 388"/>
                <a:gd name="T7" fmla="*/ 0 h 16"/>
                <a:gd name="T8" fmla="*/ 8 w 388"/>
                <a:gd name="T9" fmla="*/ 0 h 16"/>
                <a:gd name="T10" fmla="*/ 0 w 388"/>
                <a:gd name="T11" fmla="*/ 8 h 16"/>
                <a:gd name="T12" fmla="*/ 8 w 388"/>
                <a:gd name="T13" fmla="*/ 0 h 16"/>
                <a:gd name="T14" fmla="*/ 2 w 388"/>
                <a:gd name="T15" fmla="*/ 2 h 16"/>
                <a:gd name="T16" fmla="*/ 0 w 388"/>
                <a:gd name="T17" fmla="*/ 8 h 16"/>
                <a:gd name="T18" fmla="*/ 2 w 388"/>
                <a:gd name="T19" fmla="*/ 13 h 16"/>
                <a:gd name="T20" fmla="*/ 8 w 388"/>
                <a:gd name="T21" fmla="*/ 16 h 16"/>
                <a:gd name="T22" fmla="*/ 15 w 388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8" h="16">
                  <a:moveTo>
                    <a:pt x="15" y="8"/>
                  </a:moveTo>
                  <a:lnTo>
                    <a:pt x="8" y="16"/>
                  </a:lnTo>
                  <a:lnTo>
                    <a:pt x="388" y="16"/>
                  </a:lnTo>
                  <a:lnTo>
                    <a:pt x="38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3"/>
                  </a:lnTo>
                  <a:lnTo>
                    <a:pt x="8" y="16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23"/>
            <p:cNvSpPr>
              <a:spLocks/>
            </p:cNvSpPr>
            <p:nvPr/>
          </p:nvSpPr>
          <p:spPr bwMode="auto">
            <a:xfrm>
              <a:off x="907" y="2837"/>
              <a:ext cx="15" cy="223"/>
            </a:xfrm>
            <a:custGeom>
              <a:avLst/>
              <a:gdLst>
                <a:gd name="T0" fmla="*/ 2 w 15"/>
                <a:gd name="T1" fmla="*/ 219 h 223"/>
                <a:gd name="T2" fmla="*/ 15 w 15"/>
                <a:gd name="T3" fmla="*/ 214 h 223"/>
                <a:gd name="T4" fmla="*/ 15 w 15"/>
                <a:gd name="T5" fmla="*/ 0 h 223"/>
                <a:gd name="T6" fmla="*/ 0 w 15"/>
                <a:gd name="T7" fmla="*/ 0 h 223"/>
                <a:gd name="T8" fmla="*/ 0 w 15"/>
                <a:gd name="T9" fmla="*/ 214 h 223"/>
                <a:gd name="T10" fmla="*/ 13 w 15"/>
                <a:gd name="T11" fmla="*/ 210 h 223"/>
                <a:gd name="T12" fmla="*/ 0 w 15"/>
                <a:gd name="T13" fmla="*/ 214 h 223"/>
                <a:gd name="T14" fmla="*/ 0 w 15"/>
                <a:gd name="T15" fmla="*/ 218 h 223"/>
                <a:gd name="T16" fmla="*/ 3 w 15"/>
                <a:gd name="T17" fmla="*/ 220 h 223"/>
                <a:gd name="T18" fmla="*/ 5 w 15"/>
                <a:gd name="T19" fmla="*/ 222 h 223"/>
                <a:gd name="T20" fmla="*/ 8 w 15"/>
                <a:gd name="T21" fmla="*/ 223 h 223"/>
                <a:gd name="T22" fmla="*/ 11 w 15"/>
                <a:gd name="T23" fmla="*/ 222 h 223"/>
                <a:gd name="T24" fmla="*/ 13 w 15"/>
                <a:gd name="T25" fmla="*/ 220 h 223"/>
                <a:gd name="T26" fmla="*/ 15 w 15"/>
                <a:gd name="T27" fmla="*/ 218 h 223"/>
                <a:gd name="T28" fmla="*/ 15 w 15"/>
                <a:gd name="T29" fmla="*/ 214 h 223"/>
                <a:gd name="T30" fmla="*/ 2 w 15"/>
                <a:gd name="T31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223">
                  <a:moveTo>
                    <a:pt x="2" y="219"/>
                  </a:moveTo>
                  <a:lnTo>
                    <a:pt x="15" y="21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13" y="210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3" y="220"/>
                  </a:lnTo>
                  <a:lnTo>
                    <a:pt x="5" y="222"/>
                  </a:lnTo>
                  <a:lnTo>
                    <a:pt x="8" y="223"/>
                  </a:lnTo>
                  <a:lnTo>
                    <a:pt x="11" y="222"/>
                  </a:lnTo>
                  <a:lnTo>
                    <a:pt x="13" y="220"/>
                  </a:lnTo>
                  <a:lnTo>
                    <a:pt x="15" y="218"/>
                  </a:lnTo>
                  <a:lnTo>
                    <a:pt x="15" y="214"/>
                  </a:lnTo>
                  <a:lnTo>
                    <a:pt x="2" y="2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24"/>
            <p:cNvSpPr>
              <a:spLocks/>
            </p:cNvSpPr>
            <p:nvPr/>
          </p:nvSpPr>
          <p:spPr bwMode="auto">
            <a:xfrm>
              <a:off x="665" y="2720"/>
              <a:ext cx="255" cy="336"/>
            </a:xfrm>
            <a:custGeom>
              <a:avLst/>
              <a:gdLst>
                <a:gd name="T0" fmla="*/ 1 w 255"/>
                <a:gd name="T1" fmla="*/ 2 h 336"/>
                <a:gd name="T2" fmla="*/ 1 w 255"/>
                <a:gd name="T3" fmla="*/ 12 h 336"/>
                <a:gd name="T4" fmla="*/ 244 w 255"/>
                <a:gd name="T5" fmla="*/ 336 h 336"/>
                <a:gd name="T6" fmla="*/ 255 w 255"/>
                <a:gd name="T7" fmla="*/ 327 h 336"/>
                <a:gd name="T8" fmla="*/ 12 w 255"/>
                <a:gd name="T9" fmla="*/ 2 h 336"/>
                <a:gd name="T10" fmla="*/ 12 w 255"/>
                <a:gd name="T11" fmla="*/ 12 h 336"/>
                <a:gd name="T12" fmla="*/ 12 w 255"/>
                <a:gd name="T13" fmla="*/ 2 h 336"/>
                <a:gd name="T14" fmla="*/ 10 w 255"/>
                <a:gd name="T15" fmla="*/ 0 h 336"/>
                <a:gd name="T16" fmla="*/ 7 w 255"/>
                <a:gd name="T17" fmla="*/ 0 h 336"/>
                <a:gd name="T18" fmla="*/ 5 w 255"/>
                <a:gd name="T19" fmla="*/ 0 h 336"/>
                <a:gd name="T20" fmla="*/ 2 w 255"/>
                <a:gd name="T21" fmla="*/ 1 h 336"/>
                <a:gd name="T22" fmla="*/ 1 w 255"/>
                <a:gd name="T23" fmla="*/ 4 h 336"/>
                <a:gd name="T24" fmla="*/ 0 w 255"/>
                <a:gd name="T25" fmla="*/ 6 h 336"/>
                <a:gd name="T26" fmla="*/ 0 w 255"/>
                <a:gd name="T27" fmla="*/ 9 h 336"/>
                <a:gd name="T28" fmla="*/ 1 w 255"/>
                <a:gd name="T29" fmla="*/ 12 h 336"/>
                <a:gd name="T30" fmla="*/ 1 w 255"/>
                <a:gd name="T31" fmla="*/ 2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5" h="336">
                  <a:moveTo>
                    <a:pt x="1" y="2"/>
                  </a:moveTo>
                  <a:lnTo>
                    <a:pt x="1" y="12"/>
                  </a:lnTo>
                  <a:lnTo>
                    <a:pt x="244" y="336"/>
                  </a:lnTo>
                  <a:lnTo>
                    <a:pt x="255" y="327"/>
                  </a:lnTo>
                  <a:lnTo>
                    <a:pt x="12" y="2"/>
                  </a:lnTo>
                  <a:lnTo>
                    <a:pt x="12" y="1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25"/>
            <p:cNvSpPr>
              <a:spLocks/>
            </p:cNvSpPr>
            <p:nvPr/>
          </p:nvSpPr>
          <p:spPr bwMode="auto">
            <a:xfrm>
              <a:off x="2022" y="2187"/>
              <a:ext cx="2453" cy="16"/>
            </a:xfrm>
            <a:custGeom>
              <a:avLst/>
              <a:gdLst>
                <a:gd name="T0" fmla="*/ 2453 w 2453"/>
                <a:gd name="T1" fmla="*/ 8 h 16"/>
                <a:gd name="T2" fmla="*/ 2445 w 2453"/>
                <a:gd name="T3" fmla="*/ 0 h 16"/>
                <a:gd name="T4" fmla="*/ 0 w 2453"/>
                <a:gd name="T5" fmla="*/ 0 h 16"/>
                <a:gd name="T6" fmla="*/ 0 w 2453"/>
                <a:gd name="T7" fmla="*/ 16 h 16"/>
                <a:gd name="T8" fmla="*/ 2445 w 2453"/>
                <a:gd name="T9" fmla="*/ 16 h 16"/>
                <a:gd name="T10" fmla="*/ 2438 w 2453"/>
                <a:gd name="T11" fmla="*/ 8 h 16"/>
                <a:gd name="T12" fmla="*/ 2445 w 2453"/>
                <a:gd name="T13" fmla="*/ 16 h 16"/>
                <a:gd name="T14" fmla="*/ 2451 w 2453"/>
                <a:gd name="T15" fmla="*/ 14 h 16"/>
                <a:gd name="T16" fmla="*/ 2453 w 2453"/>
                <a:gd name="T17" fmla="*/ 8 h 16"/>
                <a:gd name="T18" fmla="*/ 2451 w 2453"/>
                <a:gd name="T19" fmla="*/ 3 h 16"/>
                <a:gd name="T20" fmla="*/ 2445 w 2453"/>
                <a:gd name="T21" fmla="*/ 0 h 16"/>
                <a:gd name="T22" fmla="*/ 2453 w 2453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3" h="16">
                  <a:moveTo>
                    <a:pt x="2453" y="8"/>
                  </a:moveTo>
                  <a:lnTo>
                    <a:pt x="244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445" y="16"/>
                  </a:lnTo>
                  <a:lnTo>
                    <a:pt x="2438" y="8"/>
                  </a:lnTo>
                  <a:lnTo>
                    <a:pt x="2445" y="16"/>
                  </a:lnTo>
                  <a:lnTo>
                    <a:pt x="2451" y="14"/>
                  </a:lnTo>
                  <a:lnTo>
                    <a:pt x="2453" y="8"/>
                  </a:lnTo>
                  <a:lnTo>
                    <a:pt x="2451" y="3"/>
                  </a:lnTo>
                  <a:lnTo>
                    <a:pt x="2445" y="0"/>
                  </a:lnTo>
                  <a:lnTo>
                    <a:pt x="2453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26"/>
            <p:cNvSpPr>
              <a:spLocks/>
            </p:cNvSpPr>
            <p:nvPr/>
          </p:nvSpPr>
          <p:spPr bwMode="auto">
            <a:xfrm>
              <a:off x="4460" y="2195"/>
              <a:ext cx="15" cy="1091"/>
            </a:xfrm>
            <a:custGeom>
              <a:avLst/>
              <a:gdLst>
                <a:gd name="T0" fmla="*/ 7 w 15"/>
                <a:gd name="T1" fmla="*/ 1091 h 1091"/>
                <a:gd name="T2" fmla="*/ 15 w 15"/>
                <a:gd name="T3" fmla="*/ 1083 h 1091"/>
                <a:gd name="T4" fmla="*/ 15 w 15"/>
                <a:gd name="T5" fmla="*/ 0 h 1091"/>
                <a:gd name="T6" fmla="*/ 0 w 15"/>
                <a:gd name="T7" fmla="*/ 0 h 1091"/>
                <a:gd name="T8" fmla="*/ 0 w 15"/>
                <a:gd name="T9" fmla="*/ 1083 h 1091"/>
                <a:gd name="T10" fmla="*/ 7 w 15"/>
                <a:gd name="T11" fmla="*/ 1075 h 1091"/>
                <a:gd name="T12" fmla="*/ 0 w 15"/>
                <a:gd name="T13" fmla="*/ 1083 h 1091"/>
                <a:gd name="T14" fmla="*/ 0 w 15"/>
                <a:gd name="T15" fmla="*/ 1087 h 1091"/>
                <a:gd name="T16" fmla="*/ 2 w 15"/>
                <a:gd name="T17" fmla="*/ 1089 h 1091"/>
                <a:gd name="T18" fmla="*/ 4 w 15"/>
                <a:gd name="T19" fmla="*/ 1091 h 1091"/>
                <a:gd name="T20" fmla="*/ 7 w 15"/>
                <a:gd name="T21" fmla="*/ 1091 h 1091"/>
                <a:gd name="T22" fmla="*/ 10 w 15"/>
                <a:gd name="T23" fmla="*/ 1091 h 1091"/>
                <a:gd name="T24" fmla="*/ 12 w 15"/>
                <a:gd name="T25" fmla="*/ 1089 h 1091"/>
                <a:gd name="T26" fmla="*/ 14 w 15"/>
                <a:gd name="T27" fmla="*/ 1087 h 1091"/>
                <a:gd name="T28" fmla="*/ 15 w 15"/>
                <a:gd name="T29" fmla="*/ 1083 h 1091"/>
                <a:gd name="T30" fmla="*/ 7 w 15"/>
                <a:gd name="T31" fmla="*/ 1091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091">
                  <a:moveTo>
                    <a:pt x="7" y="1091"/>
                  </a:moveTo>
                  <a:lnTo>
                    <a:pt x="15" y="108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83"/>
                  </a:lnTo>
                  <a:lnTo>
                    <a:pt x="7" y="1075"/>
                  </a:lnTo>
                  <a:lnTo>
                    <a:pt x="0" y="1083"/>
                  </a:lnTo>
                  <a:lnTo>
                    <a:pt x="0" y="1087"/>
                  </a:lnTo>
                  <a:lnTo>
                    <a:pt x="2" y="1089"/>
                  </a:lnTo>
                  <a:lnTo>
                    <a:pt x="4" y="1091"/>
                  </a:lnTo>
                  <a:lnTo>
                    <a:pt x="7" y="1091"/>
                  </a:lnTo>
                  <a:lnTo>
                    <a:pt x="10" y="1091"/>
                  </a:lnTo>
                  <a:lnTo>
                    <a:pt x="12" y="1089"/>
                  </a:lnTo>
                  <a:lnTo>
                    <a:pt x="14" y="1087"/>
                  </a:lnTo>
                  <a:lnTo>
                    <a:pt x="15" y="1083"/>
                  </a:lnTo>
                  <a:lnTo>
                    <a:pt x="7" y="10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27"/>
            <p:cNvSpPr>
              <a:spLocks/>
            </p:cNvSpPr>
            <p:nvPr/>
          </p:nvSpPr>
          <p:spPr bwMode="auto">
            <a:xfrm>
              <a:off x="2014" y="3270"/>
              <a:ext cx="2453" cy="16"/>
            </a:xfrm>
            <a:custGeom>
              <a:avLst/>
              <a:gdLst>
                <a:gd name="T0" fmla="*/ 0 w 2453"/>
                <a:gd name="T1" fmla="*/ 8 h 16"/>
                <a:gd name="T2" fmla="*/ 8 w 2453"/>
                <a:gd name="T3" fmla="*/ 16 h 16"/>
                <a:gd name="T4" fmla="*/ 2453 w 2453"/>
                <a:gd name="T5" fmla="*/ 16 h 16"/>
                <a:gd name="T6" fmla="*/ 2453 w 2453"/>
                <a:gd name="T7" fmla="*/ 0 h 16"/>
                <a:gd name="T8" fmla="*/ 8 w 2453"/>
                <a:gd name="T9" fmla="*/ 0 h 16"/>
                <a:gd name="T10" fmla="*/ 16 w 2453"/>
                <a:gd name="T11" fmla="*/ 8 h 16"/>
                <a:gd name="T12" fmla="*/ 8 w 2453"/>
                <a:gd name="T13" fmla="*/ 0 h 16"/>
                <a:gd name="T14" fmla="*/ 2 w 2453"/>
                <a:gd name="T15" fmla="*/ 3 h 16"/>
                <a:gd name="T16" fmla="*/ 0 w 2453"/>
                <a:gd name="T17" fmla="*/ 8 h 16"/>
                <a:gd name="T18" fmla="*/ 2 w 2453"/>
                <a:gd name="T19" fmla="*/ 14 h 16"/>
                <a:gd name="T20" fmla="*/ 8 w 2453"/>
                <a:gd name="T21" fmla="*/ 16 h 16"/>
                <a:gd name="T22" fmla="*/ 0 w 2453"/>
                <a:gd name="T2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3" h="16">
                  <a:moveTo>
                    <a:pt x="0" y="8"/>
                  </a:moveTo>
                  <a:lnTo>
                    <a:pt x="8" y="16"/>
                  </a:lnTo>
                  <a:lnTo>
                    <a:pt x="2453" y="16"/>
                  </a:lnTo>
                  <a:lnTo>
                    <a:pt x="2453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2" y="14"/>
                  </a:lnTo>
                  <a:lnTo>
                    <a:pt x="8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28"/>
            <p:cNvSpPr>
              <a:spLocks/>
            </p:cNvSpPr>
            <p:nvPr/>
          </p:nvSpPr>
          <p:spPr bwMode="auto">
            <a:xfrm>
              <a:off x="2014" y="2187"/>
              <a:ext cx="16" cy="1091"/>
            </a:xfrm>
            <a:custGeom>
              <a:avLst/>
              <a:gdLst>
                <a:gd name="T0" fmla="*/ 8 w 16"/>
                <a:gd name="T1" fmla="*/ 0 h 1091"/>
                <a:gd name="T2" fmla="*/ 0 w 16"/>
                <a:gd name="T3" fmla="*/ 8 h 1091"/>
                <a:gd name="T4" fmla="*/ 0 w 16"/>
                <a:gd name="T5" fmla="*/ 1091 h 1091"/>
                <a:gd name="T6" fmla="*/ 16 w 16"/>
                <a:gd name="T7" fmla="*/ 1091 h 1091"/>
                <a:gd name="T8" fmla="*/ 16 w 16"/>
                <a:gd name="T9" fmla="*/ 8 h 1091"/>
                <a:gd name="T10" fmla="*/ 8 w 16"/>
                <a:gd name="T11" fmla="*/ 16 h 1091"/>
                <a:gd name="T12" fmla="*/ 16 w 16"/>
                <a:gd name="T13" fmla="*/ 8 h 1091"/>
                <a:gd name="T14" fmla="*/ 15 w 16"/>
                <a:gd name="T15" fmla="*/ 4 h 1091"/>
                <a:gd name="T16" fmla="*/ 13 w 16"/>
                <a:gd name="T17" fmla="*/ 2 h 1091"/>
                <a:gd name="T18" fmla="*/ 11 w 16"/>
                <a:gd name="T19" fmla="*/ 1 h 1091"/>
                <a:gd name="T20" fmla="*/ 8 w 16"/>
                <a:gd name="T21" fmla="*/ 0 h 1091"/>
                <a:gd name="T22" fmla="*/ 5 w 16"/>
                <a:gd name="T23" fmla="*/ 1 h 1091"/>
                <a:gd name="T24" fmla="*/ 3 w 16"/>
                <a:gd name="T25" fmla="*/ 2 h 1091"/>
                <a:gd name="T26" fmla="*/ 1 w 16"/>
                <a:gd name="T27" fmla="*/ 4 h 1091"/>
                <a:gd name="T28" fmla="*/ 0 w 16"/>
                <a:gd name="T29" fmla="*/ 8 h 1091"/>
                <a:gd name="T30" fmla="*/ 8 w 16"/>
                <a:gd name="T31" fmla="*/ 0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091">
                  <a:moveTo>
                    <a:pt x="8" y="0"/>
                  </a:moveTo>
                  <a:lnTo>
                    <a:pt x="0" y="8"/>
                  </a:lnTo>
                  <a:lnTo>
                    <a:pt x="0" y="1091"/>
                  </a:lnTo>
                  <a:lnTo>
                    <a:pt x="16" y="1091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29"/>
            <p:cNvSpPr>
              <a:spLocks/>
            </p:cNvSpPr>
            <p:nvPr/>
          </p:nvSpPr>
          <p:spPr bwMode="auto">
            <a:xfrm>
              <a:off x="1670" y="3474"/>
              <a:ext cx="13" cy="12"/>
            </a:xfrm>
            <a:custGeom>
              <a:avLst/>
              <a:gdLst>
                <a:gd name="T0" fmla="*/ 0 w 13"/>
                <a:gd name="T1" fmla="*/ 8 h 12"/>
                <a:gd name="T2" fmla="*/ 2 w 13"/>
                <a:gd name="T3" fmla="*/ 11 h 12"/>
                <a:gd name="T4" fmla="*/ 5 w 13"/>
                <a:gd name="T5" fmla="*/ 12 h 12"/>
                <a:gd name="T6" fmla="*/ 8 w 13"/>
                <a:gd name="T7" fmla="*/ 12 h 12"/>
                <a:gd name="T8" fmla="*/ 10 w 13"/>
                <a:gd name="T9" fmla="*/ 10 h 12"/>
                <a:gd name="T10" fmla="*/ 12 w 13"/>
                <a:gd name="T11" fmla="*/ 8 h 12"/>
                <a:gd name="T12" fmla="*/ 13 w 13"/>
                <a:gd name="T13" fmla="*/ 6 h 12"/>
                <a:gd name="T14" fmla="*/ 13 w 13"/>
                <a:gd name="T15" fmla="*/ 3 h 12"/>
                <a:gd name="T16" fmla="*/ 12 w 13"/>
                <a:gd name="T17" fmla="*/ 0 h 12"/>
                <a:gd name="T18" fmla="*/ 0 w 13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2">
                  <a:moveTo>
                    <a:pt x="0" y="8"/>
                  </a:moveTo>
                  <a:lnTo>
                    <a:pt x="2" y="11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0"/>
            <p:cNvSpPr>
              <a:spLocks/>
            </p:cNvSpPr>
            <p:nvPr/>
          </p:nvSpPr>
          <p:spPr bwMode="auto">
            <a:xfrm>
              <a:off x="1511" y="2743"/>
              <a:ext cx="171" cy="739"/>
            </a:xfrm>
            <a:custGeom>
              <a:avLst/>
              <a:gdLst>
                <a:gd name="T0" fmla="*/ 0 w 171"/>
                <a:gd name="T1" fmla="*/ 0 h 739"/>
                <a:gd name="T2" fmla="*/ 0 w 171"/>
                <a:gd name="T3" fmla="*/ 0 h 739"/>
                <a:gd name="T4" fmla="*/ 1 w 171"/>
                <a:gd name="T5" fmla="*/ 56 h 739"/>
                <a:gd name="T6" fmla="*/ 4 w 171"/>
                <a:gd name="T7" fmla="*/ 112 h 739"/>
                <a:gd name="T8" fmla="*/ 7 w 171"/>
                <a:gd name="T9" fmla="*/ 167 h 739"/>
                <a:gd name="T10" fmla="*/ 12 w 171"/>
                <a:gd name="T11" fmla="*/ 221 h 739"/>
                <a:gd name="T12" fmla="*/ 18 w 171"/>
                <a:gd name="T13" fmla="*/ 274 h 739"/>
                <a:gd name="T14" fmla="*/ 25 w 171"/>
                <a:gd name="T15" fmla="*/ 327 h 739"/>
                <a:gd name="T16" fmla="*/ 34 w 171"/>
                <a:gd name="T17" fmla="*/ 377 h 739"/>
                <a:gd name="T18" fmla="*/ 43 w 171"/>
                <a:gd name="T19" fmla="*/ 426 h 739"/>
                <a:gd name="T20" fmla="*/ 54 w 171"/>
                <a:gd name="T21" fmla="*/ 473 h 739"/>
                <a:gd name="T22" fmla="*/ 66 w 171"/>
                <a:gd name="T23" fmla="*/ 518 h 739"/>
                <a:gd name="T24" fmla="*/ 79 w 171"/>
                <a:gd name="T25" fmla="*/ 561 h 739"/>
                <a:gd name="T26" fmla="*/ 93 w 171"/>
                <a:gd name="T27" fmla="*/ 602 h 739"/>
                <a:gd name="T28" fmla="*/ 108 w 171"/>
                <a:gd name="T29" fmla="*/ 641 h 739"/>
                <a:gd name="T30" fmla="*/ 124 w 171"/>
                <a:gd name="T31" fmla="*/ 676 h 739"/>
                <a:gd name="T32" fmla="*/ 141 w 171"/>
                <a:gd name="T33" fmla="*/ 709 h 739"/>
                <a:gd name="T34" fmla="*/ 159 w 171"/>
                <a:gd name="T35" fmla="*/ 739 h 739"/>
                <a:gd name="T36" fmla="*/ 171 w 171"/>
                <a:gd name="T37" fmla="*/ 731 h 739"/>
                <a:gd name="T38" fmla="*/ 154 w 171"/>
                <a:gd name="T39" fmla="*/ 702 h 739"/>
                <a:gd name="T40" fmla="*/ 137 w 171"/>
                <a:gd name="T41" fmla="*/ 670 h 739"/>
                <a:gd name="T42" fmla="*/ 122 w 171"/>
                <a:gd name="T43" fmla="*/ 634 h 739"/>
                <a:gd name="T44" fmla="*/ 106 w 171"/>
                <a:gd name="T45" fmla="*/ 597 h 739"/>
                <a:gd name="T46" fmla="*/ 93 w 171"/>
                <a:gd name="T47" fmla="*/ 557 h 739"/>
                <a:gd name="T48" fmla="*/ 80 w 171"/>
                <a:gd name="T49" fmla="*/ 514 h 739"/>
                <a:gd name="T50" fmla="*/ 68 w 171"/>
                <a:gd name="T51" fmla="*/ 470 h 739"/>
                <a:gd name="T52" fmla="*/ 58 w 171"/>
                <a:gd name="T53" fmla="*/ 423 h 739"/>
                <a:gd name="T54" fmla="*/ 48 w 171"/>
                <a:gd name="T55" fmla="*/ 374 h 739"/>
                <a:gd name="T56" fmla="*/ 39 w 171"/>
                <a:gd name="T57" fmla="*/ 325 h 739"/>
                <a:gd name="T58" fmla="*/ 32 w 171"/>
                <a:gd name="T59" fmla="*/ 273 h 739"/>
                <a:gd name="T60" fmla="*/ 26 w 171"/>
                <a:gd name="T61" fmla="*/ 220 h 739"/>
                <a:gd name="T62" fmla="*/ 21 w 171"/>
                <a:gd name="T63" fmla="*/ 166 h 739"/>
                <a:gd name="T64" fmla="*/ 18 w 171"/>
                <a:gd name="T65" fmla="*/ 112 h 739"/>
                <a:gd name="T66" fmla="*/ 15 w 171"/>
                <a:gd name="T67" fmla="*/ 56 h 739"/>
                <a:gd name="T68" fmla="*/ 15 w 171"/>
                <a:gd name="T69" fmla="*/ 0 h 739"/>
                <a:gd name="T70" fmla="*/ 15 w 171"/>
                <a:gd name="T71" fmla="*/ 0 h 739"/>
                <a:gd name="T72" fmla="*/ 0 w 171"/>
                <a:gd name="T73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1" h="739">
                  <a:moveTo>
                    <a:pt x="0" y="0"/>
                  </a:moveTo>
                  <a:lnTo>
                    <a:pt x="0" y="0"/>
                  </a:lnTo>
                  <a:lnTo>
                    <a:pt x="1" y="56"/>
                  </a:lnTo>
                  <a:lnTo>
                    <a:pt x="4" y="112"/>
                  </a:lnTo>
                  <a:lnTo>
                    <a:pt x="7" y="167"/>
                  </a:lnTo>
                  <a:lnTo>
                    <a:pt x="12" y="221"/>
                  </a:lnTo>
                  <a:lnTo>
                    <a:pt x="18" y="274"/>
                  </a:lnTo>
                  <a:lnTo>
                    <a:pt x="25" y="327"/>
                  </a:lnTo>
                  <a:lnTo>
                    <a:pt x="34" y="377"/>
                  </a:lnTo>
                  <a:lnTo>
                    <a:pt x="43" y="426"/>
                  </a:lnTo>
                  <a:lnTo>
                    <a:pt x="54" y="473"/>
                  </a:lnTo>
                  <a:lnTo>
                    <a:pt x="66" y="518"/>
                  </a:lnTo>
                  <a:lnTo>
                    <a:pt x="79" y="561"/>
                  </a:lnTo>
                  <a:lnTo>
                    <a:pt x="93" y="602"/>
                  </a:lnTo>
                  <a:lnTo>
                    <a:pt x="108" y="641"/>
                  </a:lnTo>
                  <a:lnTo>
                    <a:pt x="124" y="676"/>
                  </a:lnTo>
                  <a:lnTo>
                    <a:pt x="141" y="709"/>
                  </a:lnTo>
                  <a:lnTo>
                    <a:pt x="159" y="739"/>
                  </a:lnTo>
                  <a:lnTo>
                    <a:pt x="171" y="731"/>
                  </a:lnTo>
                  <a:lnTo>
                    <a:pt x="154" y="702"/>
                  </a:lnTo>
                  <a:lnTo>
                    <a:pt x="137" y="670"/>
                  </a:lnTo>
                  <a:lnTo>
                    <a:pt x="122" y="634"/>
                  </a:lnTo>
                  <a:lnTo>
                    <a:pt x="106" y="597"/>
                  </a:lnTo>
                  <a:lnTo>
                    <a:pt x="93" y="557"/>
                  </a:lnTo>
                  <a:lnTo>
                    <a:pt x="80" y="514"/>
                  </a:lnTo>
                  <a:lnTo>
                    <a:pt x="68" y="470"/>
                  </a:lnTo>
                  <a:lnTo>
                    <a:pt x="58" y="423"/>
                  </a:lnTo>
                  <a:lnTo>
                    <a:pt x="48" y="374"/>
                  </a:lnTo>
                  <a:lnTo>
                    <a:pt x="39" y="325"/>
                  </a:lnTo>
                  <a:lnTo>
                    <a:pt x="32" y="273"/>
                  </a:lnTo>
                  <a:lnTo>
                    <a:pt x="26" y="220"/>
                  </a:lnTo>
                  <a:lnTo>
                    <a:pt x="21" y="166"/>
                  </a:lnTo>
                  <a:lnTo>
                    <a:pt x="18" y="112"/>
                  </a:lnTo>
                  <a:lnTo>
                    <a:pt x="15" y="56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1"/>
            <p:cNvSpPr>
              <a:spLocks/>
            </p:cNvSpPr>
            <p:nvPr/>
          </p:nvSpPr>
          <p:spPr bwMode="auto">
            <a:xfrm>
              <a:off x="1511" y="1966"/>
              <a:ext cx="198" cy="777"/>
            </a:xfrm>
            <a:custGeom>
              <a:avLst/>
              <a:gdLst>
                <a:gd name="T0" fmla="*/ 187 w 198"/>
                <a:gd name="T1" fmla="*/ 0 h 777"/>
                <a:gd name="T2" fmla="*/ 166 w 198"/>
                <a:gd name="T3" fmla="*/ 28 h 777"/>
                <a:gd name="T4" fmla="*/ 146 w 198"/>
                <a:gd name="T5" fmla="*/ 59 h 777"/>
                <a:gd name="T6" fmla="*/ 127 w 198"/>
                <a:gd name="T7" fmla="*/ 95 h 777"/>
                <a:gd name="T8" fmla="*/ 109 w 198"/>
                <a:gd name="T9" fmla="*/ 133 h 777"/>
                <a:gd name="T10" fmla="*/ 93 w 198"/>
                <a:gd name="T11" fmla="*/ 175 h 777"/>
                <a:gd name="T12" fmla="*/ 77 w 198"/>
                <a:gd name="T13" fmla="*/ 219 h 777"/>
                <a:gd name="T14" fmla="*/ 64 w 198"/>
                <a:gd name="T15" fmla="*/ 266 h 777"/>
                <a:gd name="T16" fmla="*/ 51 w 198"/>
                <a:gd name="T17" fmla="*/ 316 h 777"/>
                <a:gd name="T18" fmla="*/ 40 w 198"/>
                <a:gd name="T19" fmla="*/ 367 h 777"/>
                <a:gd name="T20" fmla="*/ 30 w 198"/>
                <a:gd name="T21" fmla="*/ 422 h 777"/>
                <a:gd name="T22" fmla="*/ 21 w 198"/>
                <a:gd name="T23" fmla="*/ 477 h 777"/>
                <a:gd name="T24" fmla="*/ 14 w 198"/>
                <a:gd name="T25" fmla="*/ 535 h 777"/>
                <a:gd name="T26" fmla="*/ 8 w 198"/>
                <a:gd name="T27" fmla="*/ 594 h 777"/>
                <a:gd name="T28" fmla="*/ 4 w 198"/>
                <a:gd name="T29" fmla="*/ 654 h 777"/>
                <a:gd name="T30" fmla="*/ 2 w 198"/>
                <a:gd name="T31" fmla="*/ 715 h 777"/>
                <a:gd name="T32" fmla="*/ 0 w 198"/>
                <a:gd name="T33" fmla="*/ 777 h 777"/>
                <a:gd name="T34" fmla="*/ 15 w 198"/>
                <a:gd name="T35" fmla="*/ 777 h 777"/>
                <a:gd name="T36" fmla="*/ 16 w 198"/>
                <a:gd name="T37" fmla="*/ 715 h 777"/>
                <a:gd name="T38" fmla="*/ 19 w 198"/>
                <a:gd name="T39" fmla="*/ 654 h 777"/>
                <a:gd name="T40" fmla="*/ 23 w 198"/>
                <a:gd name="T41" fmla="*/ 595 h 777"/>
                <a:gd name="T42" fmla="*/ 28 w 198"/>
                <a:gd name="T43" fmla="*/ 536 h 777"/>
                <a:gd name="T44" fmla="*/ 35 w 198"/>
                <a:gd name="T45" fmla="*/ 479 h 777"/>
                <a:gd name="T46" fmla="*/ 44 w 198"/>
                <a:gd name="T47" fmla="*/ 424 h 777"/>
                <a:gd name="T48" fmla="*/ 54 w 198"/>
                <a:gd name="T49" fmla="*/ 371 h 777"/>
                <a:gd name="T50" fmla="*/ 65 w 198"/>
                <a:gd name="T51" fmla="*/ 319 h 777"/>
                <a:gd name="T52" fmla="*/ 78 w 198"/>
                <a:gd name="T53" fmla="*/ 270 h 777"/>
                <a:gd name="T54" fmla="*/ 92 w 198"/>
                <a:gd name="T55" fmla="*/ 223 h 777"/>
                <a:gd name="T56" fmla="*/ 106 w 198"/>
                <a:gd name="T57" fmla="*/ 180 h 777"/>
                <a:gd name="T58" fmla="*/ 123 w 198"/>
                <a:gd name="T59" fmla="*/ 139 h 777"/>
                <a:gd name="T60" fmla="*/ 140 w 198"/>
                <a:gd name="T61" fmla="*/ 101 h 777"/>
                <a:gd name="T62" fmla="*/ 158 w 198"/>
                <a:gd name="T63" fmla="*/ 67 h 777"/>
                <a:gd name="T64" fmla="*/ 178 w 198"/>
                <a:gd name="T65" fmla="*/ 36 h 777"/>
                <a:gd name="T66" fmla="*/ 198 w 198"/>
                <a:gd name="T67" fmla="*/ 9 h 777"/>
                <a:gd name="T68" fmla="*/ 187 w 198"/>
                <a:gd name="T69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777">
                  <a:moveTo>
                    <a:pt x="187" y="0"/>
                  </a:moveTo>
                  <a:lnTo>
                    <a:pt x="166" y="28"/>
                  </a:lnTo>
                  <a:lnTo>
                    <a:pt x="146" y="59"/>
                  </a:lnTo>
                  <a:lnTo>
                    <a:pt x="127" y="95"/>
                  </a:lnTo>
                  <a:lnTo>
                    <a:pt x="109" y="133"/>
                  </a:lnTo>
                  <a:lnTo>
                    <a:pt x="93" y="175"/>
                  </a:lnTo>
                  <a:lnTo>
                    <a:pt x="77" y="219"/>
                  </a:lnTo>
                  <a:lnTo>
                    <a:pt x="64" y="266"/>
                  </a:lnTo>
                  <a:lnTo>
                    <a:pt x="51" y="316"/>
                  </a:lnTo>
                  <a:lnTo>
                    <a:pt x="40" y="367"/>
                  </a:lnTo>
                  <a:lnTo>
                    <a:pt x="30" y="422"/>
                  </a:lnTo>
                  <a:lnTo>
                    <a:pt x="21" y="477"/>
                  </a:lnTo>
                  <a:lnTo>
                    <a:pt x="14" y="535"/>
                  </a:lnTo>
                  <a:lnTo>
                    <a:pt x="8" y="594"/>
                  </a:lnTo>
                  <a:lnTo>
                    <a:pt x="4" y="654"/>
                  </a:lnTo>
                  <a:lnTo>
                    <a:pt x="2" y="715"/>
                  </a:lnTo>
                  <a:lnTo>
                    <a:pt x="0" y="777"/>
                  </a:lnTo>
                  <a:lnTo>
                    <a:pt x="15" y="777"/>
                  </a:lnTo>
                  <a:lnTo>
                    <a:pt x="16" y="715"/>
                  </a:lnTo>
                  <a:lnTo>
                    <a:pt x="19" y="654"/>
                  </a:lnTo>
                  <a:lnTo>
                    <a:pt x="23" y="595"/>
                  </a:lnTo>
                  <a:lnTo>
                    <a:pt x="28" y="536"/>
                  </a:lnTo>
                  <a:lnTo>
                    <a:pt x="35" y="479"/>
                  </a:lnTo>
                  <a:lnTo>
                    <a:pt x="44" y="424"/>
                  </a:lnTo>
                  <a:lnTo>
                    <a:pt x="54" y="371"/>
                  </a:lnTo>
                  <a:lnTo>
                    <a:pt x="65" y="319"/>
                  </a:lnTo>
                  <a:lnTo>
                    <a:pt x="78" y="270"/>
                  </a:lnTo>
                  <a:lnTo>
                    <a:pt x="92" y="223"/>
                  </a:lnTo>
                  <a:lnTo>
                    <a:pt x="106" y="180"/>
                  </a:lnTo>
                  <a:lnTo>
                    <a:pt x="123" y="139"/>
                  </a:lnTo>
                  <a:lnTo>
                    <a:pt x="140" y="101"/>
                  </a:lnTo>
                  <a:lnTo>
                    <a:pt x="158" y="67"/>
                  </a:lnTo>
                  <a:lnTo>
                    <a:pt x="178" y="36"/>
                  </a:lnTo>
                  <a:lnTo>
                    <a:pt x="198" y="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32"/>
            <p:cNvSpPr>
              <a:spLocks/>
            </p:cNvSpPr>
            <p:nvPr/>
          </p:nvSpPr>
          <p:spPr bwMode="auto">
            <a:xfrm>
              <a:off x="1698" y="1963"/>
              <a:ext cx="12" cy="12"/>
            </a:xfrm>
            <a:custGeom>
              <a:avLst/>
              <a:gdLst>
                <a:gd name="T0" fmla="*/ 11 w 12"/>
                <a:gd name="T1" fmla="*/ 12 h 12"/>
                <a:gd name="T2" fmla="*/ 12 w 12"/>
                <a:gd name="T3" fmla="*/ 10 h 12"/>
                <a:gd name="T4" fmla="*/ 12 w 12"/>
                <a:gd name="T5" fmla="*/ 7 h 12"/>
                <a:gd name="T6" fmla="*/ 11 w 12"/>
                <a:gd name="T7" fmla="*/ 4 h 12"/>
                <a:gd name="T8" fmla="*/ 10 w 12"/>
                <a:gd name="T9" fmla="*/ 2 h 12"/>
                <a:gd name="T10" fmla="*/ 7 w 12"/>
                <a:gd name="T11" fmla="*/ 1 h 12"/>
                <a:gd name="T12" fmla="*/ 5 w 12"/>
                <a:gd name="T13" fmla="*/ 0 h 12"/>
                <a:gd name="T14" fmla="*/ 2 w 12"/>
                <a:gd name="T15" fmla="*/ 1 h 12"/>
                <a:gd name="T16" fmla="*/ 0 w 12"/>
                <a:gd name="T17" fmla="*/ 3 h 12"/>
                <a:gd name="T18" fmla="*/ 11 w 12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11" y="12"/>
                  </a:moveTo>
                  <a:lnTo>
                    <a:pt x="12" y="10"/>
                  </a:lnTo>
                  <a:lnTo>
                    <a:pt x="12" y="7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33"/>
            <p:cNvSpPr>
              <a:spLocks/>
            </p:cNvSpPr>
            <p:nvPr/>
          </p:nvSpPr>
          <p:spPr bwMode="auto">
            <a:xfrm>
              <a:off x="4804" y="1989"/>
              <a:ext cx="13" cy="13"/>
            </a:xfrm>
            <a:custGeom>
              <a:avLst/>
              <a:gdLst>
                <a:gd name="T0" fmla="*/ 13 w 13"/>
                <a:gd name="T1" fmla="*/ 4 h 13"/>
                <a:gd name="T2" fmla="*/ 11 w 13"/>
                <a:gd name="T3" fmla="*/ 1 h 13"/>
                <a:gd name="T4" fmla="*/ 8 w 13"/>
                <a:gd name="T5" fmla="*/ 0 h 13"/>
                <a:gd name="T6" fmla="*/ 5 w 13"/>
                <a:gd name="T7" fmla="*/ 1 h 13"/>
                <a:gd name="T8" fmla="*/ 3 w 13"/>
                <a:gd name="T9" fmla="*/ 2 h 13"/>
                <a:gd name="T10" fmla="*/ 1 w 13"/>
                <a:gd name="T11" fmla="*/ 4 h 13"/>
                <a:gd name="T12" fmla="*/ 0 w 13"/>
                <a:gd name="T13" fmla="*/ 6 h 13"/>
                <a:gd name="T14" fmla="*/ 0 w 13"/>
                <a:gd name="T15" fmla="*/ 10 h 13"/>
                <a:gd name="T16" fmla="*/ 1 w 13"/>
                <a:gd name="T17" fmla="*/ 13 h 13"/>
                <a:gd name="T18" fmla="*/ 13 w 13"/>
                <a:gd name="T1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11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34"/>
            <p:cNvSpPr>
              <a:spLocks/>
            </p:cNvSpPr>
            <p:nvPr/>
          </p:nvSpPr>
          <p:spPr bwMode="auto">
            <a:xfrm>
              <a:off x="4805" y="1993"/>
              <a:ext cx="171" cy="740"/>
            </a:xfrm>
            <a:custGeom>
              <a:avLst/>
              <a:gdLst>
                <a:gd name="T0" fmla="*/ 171 w 171"/>
                <a:gd name="T1" fmla="*/ 740 h 740"/>
                <a:gd name="T2" fmla="*/ 171 w 171"/>
                <a:gd name="T3" fmla="*/ 740 h 740"/>
                <a:gd name="T4" fmla="*/ 170 w 171"/>
                <a:gd name="T5" fmla="*/ 683 h 740"/>
                <a:gd name="T6" fmla="*/ 168 w 171"/>
                <a:gd name="T7" fmla="*/ 628 h 740"/>
                <a:gd name="T8" fmla="*/ 165 w 171"/>
                <a:gd name="T9" fmla="*/ 572 h 740"/>
                <a:gd name="T10" fmla="*/ 160 w 171"/>
                <a:gd name="T11" fmla="*/ 518 h 740"/>
                <a:gd name="T12" fmla="*/ 154 w 171"/>
                <a:gd name="T13" fmla="*/ 465 h 740"/>
                <a:gd name="T14" fmla="*/ 147 w 171"/>
                <a:gd name="T15" fmla="*/ 413 h 740"/>
                <a:gd name="T16" fmla="*/ 138 w 171"/>
                <a:gd name="T17" fmla="*/ 363 h 740"/>
                <a:gd name="T18" fmla="*/ 128 w 171"/>
                <a:gd name="T19" fmla="*/ 314 h 740"/>
                <a:gd name="T20" fmla="*/ 117 w 171"/>
                <a:gd name="T21" fmla="*/ 266 h 740"/>
                <a:gd name="T22" fmla="*/ 105 w 171"/>
                <a:gd name="T23" fmla="*/ 221 h 740"/>
                <a:gd name="T24" fmla="*/ 92 w 171"/>
                <a:gd name="T25" fmla="*/ 179 h 740"/>
                <a:gd name="T26" fmla="*/ 78 w 171"/>
                <a:gd name="T27" fmla="*/ 137 h 740"/>
                <a:gd name="T28" fmla="*/ 63 w 171"/>
                <a:gd name="T29" fmla="*/ 99 h 740"/>
                <a:gd name="T30" fmla="*/ 47 w 171"/>
                <a:gd name="T31" fmla="*/ 63 h 740"/>
                <a:gd name="T32" fmla="*/ 30 w 171"/>
                <a:gd name="T33" fmla="*/ 30 h 740"/>
                <a:gd name="T34" fmla="*/ 12 w 171"/>
                <a:gd name="T35" fmla="*/ 0 h 740"/>
                <a:gd name="T36" fmla="*/ 0 w 171"/>
                <a:gd name="T37" fmla="*/ 9 h 740"/>
                <a:gd name="T38" fmla="*/ 17 w 171"/>
                <a:gd name="T39" fmla="*/ 38 h 740"/>
                <a:gd name="T40" fmla="*/ 34 w 171"/>
                <a:gd name="T41" fmla="*/ 70 h 740"/>
                <a:gd name="T42" fmla="*/ 50 w 171"/>
                <a:gd name="T43" fmla="*/ 105 h 740"/>
                <a:gd name="T44" fmla="*/ 65 w 171"/>
                <a:gd name="T45" fmla="*/ 143 h 740"/>
                <a:gd name="T46" fmla="*/ 78 w 171"/>
                <a:gd name="T47" fmla="*/ 183 h 740"/>
                <a:gd name="T48" fmla="*/ 91 w 171"/>
                <a:gd name="T49" fmla="*/ 226 h 740"/>
                <a:gd name="T50" fmla="*/ 103 w 171"/>
                <a:gd name="T51" fmla="*/ 270 h 740"/>
                <a:gd name="T52" fmla="*/ 114 w 171"/>
                <a:gd name="T53" fmla="*/ 317 h 740"/>
                <a:gd name="T54" fmla="*/ 124 w 171"/>
                <a:gd name="T55" fmla="*/ 365 h 740"/>
                <a:gd name="T56" fmla="*/ 132 w 171"/>
                <a:gd name="T57" fmla="*/ 415 h 740"/>
                <a:gd name="T58" fmla="*/ 139 w 171"/>
                <a:gd name="T59" fmla="*/ 466 h 740"/>
                <a:gd name="T60" fmla="*/ 146 w 171"/>
                <a:gd name="T61" fmla="*/ 519 h 740"/>
                <a:gd name="T62" fmla="*/ 151 w 171"/>
                <a:gd name="T63" fmla="*/ 574 h 740"/>
                <a:gd name="T64" fmla="*/ 154 w 171"/>
                <a:gd name="T65" fmla="*/ 628 h 740"/>
                <a:gd name="T66" fmla="*/ 156 w 171"/>
                <a:gd name="T67" fmla="*/ 683 h 740"/>
                <a:gd name="T68" fmla="*/ 156 w 171"/>
                <a:gd name="T69" fmla="*/ 740 h 740"/>
                <a:gd name="T70" fmla="*/ 156 w 171"/>
                <a:gd name="T71" fmla="*/ 740 h 740"/>
                <a:gd name="T72" fmla="*/ 171 w 171"/>
                <a:gd name="T73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1" h="740">
                  <a:moveTo>
                    <a:pt x="171" y="740"/>
                  </a:moveTo>
                  <a:lnTo>
                    <a:pt x="171" y="740"/>
                  </a:lnTo>
                  <a:lnTo>
                    <a:pt x="170" y="683"/>
                  </a:lnTo>
                  <a:lnTo>
                    <a:pt x="168" y="628"/>
                  </a:lnTo>
                  <a:lnTo>
                    <a:pt x="165" y="572"/>
                  </a:lnTo>
                  <a:lnTo>
                    <a:pt x="160" y="518"/>
                  </a:lnTo>
                  <a:lnTo>
                    <a:pt x="154" y="465"/>
                  </a:lnTo>
                  <a:lnTo>
                    <a:pt x="147" y="413"/>
                  </a:lnTo>
                  <a:lnTo>
                    <a:pt x="138" y="363"/>
                  </a:lnTo>
                  <a:lnTo>
                    <a:pt x="128" y="314"/>
                  </a:lnTo>
                  <a:lnTo>
                    <a:pt x="117" y="266"/>
                  </a:lnTo>
                  <a:lnTo>
                    <a:pt x="105" y="221"/>
                  </a:lnTo>
                  <a:lnTo>
                    <a:pt x="92" y="179"/>
                  </a:lnTo>
                  <a:lnTo>
                    <a:pt x="78" y="137"/>
                  </a:lnTo>
                  <a:lnTo>
                    <a:pt x="63" y="99"/>
                  </a:lnTo>
                  <a:lnTo>
                    <a:pt x="47" y="63"/>
                  </a:lnTo>
                  <a:lnTo>
                    <a:pt x="30" y="30"/>
                  </a:lnTo>
                  <a:lnTo>
                    <a:pt x="12" y="0"/>
                  </a:lnTo>
                  <a:lnTo>
                    <a:pt x="0" y="9"/>
                  </a:lnTo>
                  <a:lnTo>
                    <a:pt x="17" y="38"/>
                  </a:lnTo>
                  <a:lnTo>
                    <a:pt x="34" y="70"/>
                  </a:lnTo>
                  <a:lnTo>
                    <a:pt x="50" y="105"/>
                  </a:lnTo>
                  <a:lnTo>
                    <a:pt x="65" y="143"/>
                  </a:lnTo>
                  <a:lnTo>
                    <a:pt x="78" y="183"/>
                  </a:lnTo>
                  <a:lnTo>
                    <a:pt x="91" y="226"/>
                  </a:lnTo>
                  <a:lnTo>
                    <a:pt x="103" y="270"/>
                  </a:lnTo>
                  <a:lnTo>
                    <a:pt x="114" y="317"/>
                  </a:lnTo>
                  <a:lnTo>
                    <a:pt x="124" y="365"/>
                  </a:lnTo>
                  <a:lnTo>
                    <a:pt x="132" y="415"/>
                  </a:lnTo>
                  <a:lnTo>
                    <a:pt x="139" y="466"/>
                  </a:lnTo>
                  <a:lnTo>
                    <a:pt x="146" y="519"/>
                  </a:lnTo>
                  <a:lnTo>
                    <a:pt x="151" y="574"/>
                  </a:lnTo>
                  <a:lnTo>
                    <a:pt x="154" y="628"/>
                  </a:lnTo>
                  <a:lnTo>
                    <a:pt x="156" y="683"/>
                  </a:lnTo>
                  <a:lnTo>
                    <a:pt x="156" y="740"/>
                  </a:lnTo>
                  <a:lnTo>
                    <a:pt x="156" y="740"/>
                  </a:lnTo>
                  <a:lnTo>
                    <a:pt x="171" y="7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35"/>
            <p:cNvSpPr>
              <a:spLocks/>
            </p:cNvSpPr>
            <p:nvPr/>
          </p:nvSpPr>
          <p:spPr bwMode="auto">
            <a:xfrm>
              <a:off x="4778" y="2733"/>
              <a:ext cx="198" cy="777"/>
            </a:xfrm>
            <a:custGeom>
              <a:avLst/>
              <a:gdLst>
                <a:gd name="T0" fmla="*/ 11 w 198"/>
                <a:gd name="T1" fmla="*/ 777 h 777"/>
                <a:gd name="T2" fmla="*/ 32 w 198"/>
                <a:gd name="T3" fmla="*/ 749 h 777"/>
                <a:gd name="T4" fmla="*/ 52 w 198"/>
                <a:gd name="T5" fmla="*/ 717 h 777"/>
                <a:gd name="T6" fmla="*/ 71 w 198"/>
                <a:gd name="T7" fmla="*/ 682 h 777"/>
                <a:gd name="T8" fmla="*/ 89 w 198"/>
                <a:gd name="T9" fmla="*/ 644 h 777"/>
                <a:gd name="T10" fmla="*/ 105 w 198"/>
                <a:gd name="T11" fmla="*/ 602 h 777"/>
                <a:gd name="T12" fmla="*/ 121 w 198"/>
                <a:gd name="T13" fmla="*/ 557 h 777"/>
                <a:gd name="T14" fmla="*/ 134 w 198"/>
                <a:gd name="T15" fmla="*/ 510 h 777"/>
                <a:gd name="T16" fmla="*/ 148 w 198"/>
                <a:gd name="T17" fmla="*/ 460 h 777"/>
                <a:gd name="T18" fmla="*/ 159 w 198"/>
                <a:gd name="T19" fmla="*/ 409 h 777"/>
                <a:gd name="T20" fmla="*/ 169 w 198"/>
                <a:gd name="T21" fmla="*/ 355 h 777"/>
                <a:gd name="T22" fmla="*/ 178 w 198"/>
                <a:gd name="T23" fmla="*/ 299 h 777"/>
                <a:gd name="T24" fmla="*/ 185 w 198"/>
                <a:gd name="T25" fmla="*/ 242 h 777"/>
                <a:gd name="T26" fmla="*/ 190 w 198"/>
                <a:gd name="T27" fmla="*/ 183 h 777"/>
                <a:gd name="T28" fmla="*/ 194 w 198"/>
                <a:gd name="T29" fmla="*/ 122 h 777"/>
                <a:gd name="T30" fmla="*/ 197 w 198"/>
                <a:gd name="T31" fmla="*/ 61 h 777"/>
                <a:gd name="T32" fmla="*/ 198 w 198"/>
                <a:gd name="T33" fmla="*/ 0 h 777"/>
                <a:gd name="T34" fmla="*/ 183 w 198"/>
                <a:gd name="T35" fmla="*/ 0 h 777"/>
                <a:gd name="T36" fmla="*/ 183 w 198"/>
                <a:gd name="T37" fmla="*/ 61 h 777"/>
                <a:gd name="T38" fmla="*/ 180 w 198"/>
                <a:gd name="T39" fmla="*/ 122 h 777"/>
                <a:gd name="T40" fmla="*/ 176 w 198"/>
                <a:gd name="T41" fmla="*/ 182 h 777"/>
                <a:gd name="T42" fmla="*/ 171 w 198"/>
                <a:gd name="T43" fmla="*/ 241 h 777"/>
                <a:gd name="T44" fmla="*/ 163 w 198"/>
                <a:gd name="T45" fmla="*/ 297 h 777"/>
                <a:gd name="T46" fmla="*/ 155 w 198"/>
                <a:gd name="T47" fmla="*/ 353 h 777"/>
                <a:gd name="T48" fmla="*/ 145 w 198"/>
                <a:gd name="T49" fmla="*/ 406 h 777"/>
                <a:gd name="T50" fmla="*/ 133 w 198"/>
                <a:gd name="T51" fmla="*/ 457 h 777"/>
                <a:gd name="T52" fmla="*/ 120 w 198"/>
                <a:gd name="T53" fmla="*/ 506 h 777"/>
                <a:gd name="T54" fmla="*/ 106 w 198"/>
                <a:gd name="T55" fmla="*/ 553 h 777"/>
                <a:gd name="T56" fmla="*/ 92 w 198"/>
                <a:gd name="T57" fmla="*/ 597 h 777"/>
                <a:gd name="T58" fmla="*/ 75 w 198"/>
                <a:gd name="T59" fmla="*/ 637 h 777"/>
                <a:gd name="T60" fmla="*/ 58 w 198"/>
                <a:gd name="T61" fmla="*/ 675 h 777"/>
                <a:gd name="T62" fmla="*/ 40 w 198"/>
                <a:gd name="T63" fmla="*/ 710 h 777"/>
                <a:gd name="T64" fmla="*/ 20 w 198"/>
                <a:gd name="T65" fmla="*/ 740 h 777"/>
                <a:gd name="T66" fmla="*/ 0 w 198"/>
                <a:gd name="T67" fmla="*/ 767 h 777"/>
                <a:gd name="T68" fmla="*/ 11 w 198"/>
                <a:gd name="T69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777">
                  <a:moveTo>
                    <a:pt x="11" y="777"/>
                  </a:moveTo>
                  <a:lnTo>
                    <a:pt x="32" y="749"/>
                  </a:lnTo>
                  <a:lnTo>
                    <a:pt x="52" y="717"/>
                  </a:lnTo>
                  <a:lnTo>
                    <a:pt x="71" y="682"/>
                  </a:lnTo>
                  <a:lnTo>
                    <a:pt x="89" y="644"/>
                  </a:lnTo>
                  <a:lnTo>
                    <a:pt x="105" y="602"/>
                  </a:lnTo>
                  <a:lnTo>
                    <a:pt x="121" y="557"/>
                  </a:lnTo>
                  <a:lnTo>
                    <a:pt x="134" y="510"/>
                  </a:lnTo>
                  <a:lnTo>
                    <a:pt x="148" y="460"/>
                  </a:lnTo>
                  <a:lnTo>
                    <a:pt x="159" y="409"/>
                  </a:lnTo>
                  <a:lnTo>
                    <a:pt x="169" y="355"/>
                  </a:lnTo>
                  <a:lnTo>
                    <a:pt x="178" y="299"/>
                  </a:lnTo>
                  <a:lnTo>
                    <a:pt x="185" y="242"/>
                  </a:lnTo>
                  <a:lnTo>
                    <a:pt x="190" y="183"/>
                  </a:lnTo>
                  <a:lnTo>
                    <a:pt x="194" y="122"/>
                  </a:lnTo>
                  <a:lnTo>
                    <a:pt x="197" y="61"/>
                  </a:lnTo>
                  <a:lnTo>
                    <a:pt x="198" y="0"/>
                  </a:lnTo>
                  <a:lnTo>
                    <a:pt x="183" y="0"/>
                  </a:lnTo>
                  <a:lnTo>
                    <a:pt x="183" y="61"/>
                  </a:lnTo>
                  <a:lnTo>
                    <a:pt x="180" y="122"/>
                  </a:lnTo>
                  <a:lnTo>
                    <a:pt x="176" y="182"/>
                  </a:lnTo>
                  <a:lnTo>
                    <a:pt x="171" y="241"/>
                  </a:lnTo>
                  <a:lnTo>
                    <a:pt x="163" y="297"/>
                  </a:lnTo>
                  <a:lnTo>
                    <a:pt x="155" y="353"/>
                  </a:lnTo>
                  <a:lnTo>
                    <a:pt x="145" y="406"/>
                  </a:lnTo>
                  <a:lnTo>
                    <a:pt x="133" y="457"/>
                  </a:lnTo>
                  <a:lnTo>
                    <a:pt x="120" y="506"/>
                  </a:lnTo>
                  <a:lnTo>
                    <a:pt x="106" y="553"/>
                  </a:lnTo>
                  <a:lnTo>
                    <a:pt x="92" y="597"/>
                  </a:lnTo>
                  <a:lnTo>
                    <a:pt x="75" y="637"/>
                  </a:lnTo>
                  <a:lnTo>
                    <a:pt x="58" y="675"/>
                  </a:lnTo>
                  <a:lnTo>
                    <a:pt x="40" y="710"/>
                  </a:lnTo>
                  <a:lnTo>
                    <a:pt x="20" y="740"/>
                  </a:lnTo>
                  <a:lnTo>
                    <a:pt x="0" y="767"/>
                  </a:lnTo>
                  <a:lnTo>
                    <a:pt x="1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36"/>
            <p:cNvSpPr>
              <a:spLocks/>
            </p:cNvSpPr>
            <p:nvPr/>
          </p:nvSpPr>
          <p:spPr bwMode="auto">
            <a:xfrm>
              <a:off x="4777" y="3500"/>
              <a:ext cx="12" cy="12"/>
            </a:xfrm>
            <a:custGeom>
              <a:avLst/>
              <a:gdLst>
                <a:gd name="T0" fmla="*/ 1 w 12"/>
                <a:gd name="T1" fmla="*/ 0 h 12"/>
                <a:gd name="T2" fmla="*/ 0 w 12"/>
                <a:gd name="T3" fmla="*/ 3 h 12"/>
                <a:gd name="T4" fmla="*/ 0 w 12"/>
                <a:gd name="T5" fmla="*/ 6 h 12"/>
                <a:gd name="T6" fmla="*/ 1 w 12"/>
                <a:gd name="T7" fmla="*/ 9 h 12"/>
                <a:gd name="T8" fmla="*/ 2 w 12"/>
                <a:gd name="T9" fmla="*/ 10 h 12"/>
                <a:gd name="T10" fmla="*/ 5 w 12"/>
                <a:gd name="T11" fmla="*/ 12 h 12"/>
                <a:gd name="T12" fmla="*/ 7 w 12"/>
                <a:gd name="T13" fmla="*/ 12 h 12"/>
                <a:gd name="T14" fmla="*/ 10 w 12"/>
                <a:gd name="T15" fmla="*/ 12 h 12"/>
                <a:gd name="T16" fmla="*/ 12 w 12"/>
                <a:gd name="T17" fmla="*/ 10 h 12"/>
                <a:gd name="T18" fmla="*/ 1 w 12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1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37"/>
            <p:cNvSpPr>
              <a:spLocks/>
            </p:cNvSpPr>
            <p:nvPr/>
          </p:nvSpPr>
          <p:spPr bwMode="auto">
            <a:xfrm>
              <a:off x="5356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Rectangle 38"/>
            <p:cNvSpPr>
              <a:spLocks noChangeArrowheads="1"/>
            </p:cNvSpPr>
            <p:nvPr/>
          </p:nvSpPr>
          <p:spPr bwMode="auto">
            <a:xfrm>
              <a:off x="5305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39"/>
            <p:cNvSpPr>
              <a:spLocks/>
            </p:cNvSpPr>
            <p:nvPr/>
          </p:nvSpPr>
          <p:spPr bwMode="auto">
            <a:xfrm>
              <a:off x="5300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40"/>
            <p:cNvSpPr>
              <a:spLocks/>
            </p:cNvSpPr>
            <p:nvPr/>
          </p:nvSpPr>
          <p:spPr bwMode="auto">
            <a:xfrm>
              <a:off x="5254" y="273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4 w 6"/>
                <a:gd name="T3" fmla="*/ 9 h 11"/>
                <a:gd name="T4" fmla="*/ 6 w 6"/>
                <a:gd name="T5" fmla="*/ 5 h 11"/>
                <a:gd name="T6" fmla="*/ 4 w 6"/>
                <a:gd name="T7" fmla="*/ 2 h 11"/>
                <a:gd name="T8" fmla="*/ 0 w 6"/>
                <a:gd name="T9" fmla="*/ 0 h 11"/>
                <a:gd name="T10" fmla="*/ 0 w 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0" y="11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Rectangle 41"/>
            <p:cNvSpPr>
              <a:spLocks noChangeArrowheads="1"/>
            </p:cNvSpPr>
            <p:nvPr/>
          </p:nvSpPr>
          <p:spPr bwMode="auto">
            <a:xfrm>
              <a:off x="5153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42"/>
            <p:cNvSpPr>
              <a:spLocks/>
            </p:cNvSpPr>
            <p:nvPr/>
          </p:nvSpPr>
          <p:spPr bwMode="auto">
            <a:xfrm>
              <a:off x="5148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3"/>
            <p:cNvSpPr>
              <a:spLocks/>
            </p:cNvSpPr>
            <p:nvPr/>
          </p:nvSpPr>
          <p:spPr bwMode="auto">
            <a:xfrm>
              <a:off x="5102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4"/>
            <p:cNvSpPr>
              <a:spLocks noChangeArrowheads="1"/>
            </p:cNvSpPr>
            <p:nvPr/>
          </p:nvSpPr>
          <p:spPr bwMode="auto">
            <a:xfrm>
              <a:off x="5051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45"/>
            <p:cNvSpPr>
              <a:spLocks/>
            </p:cNvSpPr>
            <p:nvPr/>
          </p:nvSpPr>
          <p:spPr bwMode="auto">
            <a:xfrm>
              <a:off x="5046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46"/>
            <p:cNvSpPr>
              <a:spLocks/>
            </p:cNvSpPr>
            <p:nvPr/>
          </p:nvSpPr>
          <p:spPr bwMode="auto">
            <a:xfrm>
              <a:off x="5000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Rectangle 47"/>
            <p:cNvSpPr>
              <a:spLocks noChangeArrowheads="1"/>
            </p:cNvSpPr>
            <p:nvPr/>
          </p:nvSpPr>
          <p:spPr bwMode="auto">
            <a:xfrm>
              <a:off x="4899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48"/>
            <p:cNvSpPr>
              <a:spLocks/>
            </p:cNvSpPr>
            <p:nvPr/>
          </p:nvSpPr>
          <p:spPr bwMode="auto">
            <a:xfrm>
              <a:off x="4894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49"/>
            <p:cNvSpPr>
              <a:spLocks/>
            </p:cNvSpPr>
            <p:nvPr/>
          </p:nvSpPr>
          <p:spPr bwMode="auto">
            <a:xfrm>
              <a:off x="4848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Rectangle 50"/>
            <p:cNvSpPr>
              <a:spLocks noChangeArrowheads="1"/>
            </p:cNvSpPr>
            <p:nvPr/>
          </p:nvSpPr>
          <p:spPr bwMode="auto">
            <a:xfrm>
              <a:off x="4797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51"/>
            <p:cNvSpPr>
              <a:spLocks/>
            </p:cNvSpPr>
            <p:nvPr/>
          </p:nvSpPr>
          <p:spPr bwMode="auto">
            <a:xfrm>
              <a:off x="4792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52"/>
            <p:cNvSpPr>
              <a:spLocks/>
            </p:cNvSpPr>
            <p:nvPr/>
          </p:nvSpPr>
          <p:spPr bwMode="auto">
            <a:xfrm>
              <a:off x="4746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Rectangle 53"/>
            <p:cNvSpPr>
              <a:spLocks noChangeArrowheads="1"/>
            </p:cNvSpPr>
            <p:nvPr/>
          </p:nvSpPr>
          <p:spPr bwMode="auto">
            <a:xfrm>
              <a:off x="4645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54"/>
            <p:cNvSpPr>
              <a:spLocks/>
            </p:cNvSpPr>
            <p:nvPr/>
          </p:nvSpPr>
          <p:spPr bwMode="auto">
            <a:xfrm>
              <a:off x="4640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55"/>
            <p:cNvSpPr>
              <a:spLocks/>
            </p:cNvSpPr>
            <p:nvPr/>
          </p:nvSpPr>
          <p:spPr bwMode="auto">
            <a:xfrm>
              <a:off x="4594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56"/>
            <p:cNvSpPr>
              <a:spLocks noChangeArrowheads="1"/>
            </p:cNvSpPr>
            <p:nvPr/>
          </p:nvSpPr>
          <p:spPr bwMode="auto">
            <a:xfrm>
              <a:off x="4543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57"/>
            <p:cNvSpPr>
              <a:spLocks/>
            </p:cNvSpPr>
            <p:nvPr/>
          </p:nvSpPr>
          <p:spPr bwMode="auto">
            <a:xfrm>
              <a:off x="4538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58"/>
            <p:cNvSpPr>
              <a:spLocks/>
            </p:cNvSpPr>
            <p:nvPr/>
          </p:nvSpPr>
          <p:spPr bwMode="auto">
            <a:xfrm>
              <a:off x="4492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Rectangle 59"/>
            <p:cNvSpPr>
              <a:spLocks noChangeArrowheads="1"/>
            </p:cNvSpPr>
            <p:nvPr/>
          </p:nvSpPr>
          <p:spPr bwMode="auto">
            <a:xfrm>
              <a:off x="4391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0"/>
            <p:cNvSpPr>
              <a:spLocks/>
            </p:cNvSpPr>
            <p:nvPr/>
          </p:nvSpPr>
          <p:spPr bwMode="auto">
            <a:xfrm>
              <a:off x="4385" y="2737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2 w 6"/>
                <a:gd name="T3" fmla="*/ 2 h 11"/>
                <a:gd name="T4" fmla="*/ 0 w 6"/>
                <a:gd name="T5" fmla="*/ 5 h 11"/>
                <a:gd name="T6" fmla="*/ 2 w 6"/>
                <a:gd name="T7" fmla="*/ 9 h 11"/>
                <a:gd name="T8" fmla="*/ 6 w 6"/>
                <a:gd name="T9" fmla="*/ 11 h 11"/>
                <a:gd name="T10" fmla="*/ 6 w 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1"/>
            <p:cNvSpPr>
              <a:spLocks/>
            </p:cNvSpPr>
            <p:nvPr/>
          </p:nvSpPr>
          <p:spPr bwMode="auto">
            <a:xfrm>
              <a:off x="4340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2"/>
            <p:cNvSpPr>
              <a:spLocks noChangeArrowheads="1"/>
            </p:cNvSpPr>
            <p:nvPr/>
          </p:nvSpPr>
          <p:spPr bwMode="auto">
            <a:xfrm>
              <a:off x="4289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63"/>
            <p:cNvSpPr>
              <a:spLocks/>
            </p:cNvSpPr>
            <p:nvPr/>
          </p:nvSpPr>
          <p:spPr bwMode="auto">
            <a:xfrm>
              <a:off x="4284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64"/>
            <p:cNvSpPr>
              <a:spLocks/>
            </p:cNvSpPr>
            <p:nvPr/>
          </p:nvSpPr>
          <p:spPr bwMode="auto">
            <a:xfrm>
              <a:off x="4238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Rectangle 65"/>
            <p:cNvSpPr>
              <a:spLocks noChangeArrowheads="1"/>
            </p:cNvSpPr>
            <p:nvPr/>
          </p:nvSpPr>
          <p:spPr bwMode="auto">
            <a:xfrm>
              <a:off x="4136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66"/>
            <p:cNvSpPr>
              <a:spLocks/>
            </p:cNvSpPr>
            <p:nvPr/>
          </p:nvSpPr>
          <p:spPr bwMode="auto">
            <a:xfrm>
              <a:off x="4131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67"/>
            <p:cNvSpPr>
              <a:spLocks/>
            </p:cNvSpPr>
            <p:nvPr/>
          </p:nvSpPr>
          <p:spPr bwMode="auto">
            <a:xfrm>
              <a:off x="4086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Rectangle 68"/>
            <p:cNvSpPr>
              <a:spLocks noChangeArrowheads="1"/>
            </p:cNvSpPr>
            <p:nvPr/>
          </p:nvSpPr>
          <p:spPr bwMode="auto">
            <a:xfrm>
              <a:off x="4035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69"/>
            <p:cNvSpPr>
              <a:spLocks/>
            </p:cNvSpPr>
            <p:nvPr/>
          </p:nvSpPr>
          <p:spPr bwMode="auto">
            <a:xfrm>
              <a:off x="4030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0"/>
            <p:cNvSpPr>
              <a:spLocks/>
            </p:cNvSpPr>
            <p:nvPr/>
          </p:nvSpPr>
          <p:spPr bwMode="auto">
            <a:xfrm>
              <a:off x="3984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Rectangle 71"/>
            <p:cNvSpPr>
              <a:spLocks noChangeArrowheads="1"/>
            </p:cNvSpPr>
            <p:nvPr/>
          </p:nvSpPr>
          <p:spPr bwMode="auto">
            <a:xfrm>
              <a:off x="3882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72"/>
            <p:cNvSpPr>
              <a:spLocks/>
            </p:cNvSpPr>
            <p:nvPr/>
          </p:nvSpPr>
          <p:spPr bwMode="auto">
            <a:xfrm>
              <a:off x="3877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73"/>
            <p:cNvSpPr>
              <a:spLocks/>
            </p:cNvSpPr>
            <p:nvPr/>
          </p:nvSpPr>
          <p:spPr bwMode="auto">
            <a:xfrm>
              <a:off x="3832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3781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75"/>
            <p:cNvSpPr>
              <a:spLocks/>
            </p:cNvSpPr>
            <p:nvPr/>
          </p:nvSpPr>
          <p:spPr bwMode="auto">
            <a:xfrm>
              <a:off x="3776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76"/>
            <p:cNvSpPr>
              <a:spLocks/>
            </p:cNvSpPr>
            <p:nvPr/>
          </p:nvSpPr>
          <p:spPr bwMode="auto">
            <a:xfrm>
              <a:off x="3730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628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78"/>
            <p:cNvSpPr>
              <a:spLocks/>
            </p:cNvSpPr>
            <p:nvPr/>
          </p:nvSpPr>
          <p:spPr bwMode="auto">
            <a:xfrm>
              <a:off x="3623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79"/>
            <p:cNvSpPr>
              <a:spLocks/>
            </p:cNvSpPr>
            <p:nvPr/>
          </p:nvSpPr>
          <p:spPr bwMode="auto">
            <a:xfrm>
              <a:off x="3577" y="273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4 w 6"/>
                <a:gd name="T3" fmla="*/ 9 h 11"/>
                <a:gd name="T4" fmla="*/ 6 w 6"/>
                <a:gd name="T5" fmla="*/ 5 h 11"/>
                <a:gd name="T6" fmla="*/ 4 w 6"/>
                <a:gd name="T7" fmla="*/ 2 h 11"/>
                <a:gd name="T8" fmla="*/ 0 w 6"/>
                <a:gd name="T9" fmla="*/ 0 h 11"/>
                <a:gd name="T10" fmla="*/ 0 w 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0" y="11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527" y="2737"/>
              <a:ext cx="50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81"/>
            <p:cNvSpPr>
              <a:spLocks/>
            </p:cNvSpPr>
            <p:nvPr/>
          </p:nvSpPr>
          <p:spPr bwMode="auto">
            <a:xfrm>
              <a:off x="3522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2"/>
            <p:cNvSpPr>
              <a:spLocks/>
            </p:cNvSpPr>
            <p:nvPr/>
          </p:nvSpPr>
          <p:spPr bwMode="auto">
            <a:xfrm>
              <a:off x="3476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3374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84"/>
            <p:cNvSpPr>
              <a:spLocks/>
            </p:cNvSpPr>
            <p:nvPr/>
          </p:nvSpPr>
          <p:spPr bwMode="auto">
            <a:xfrm>
              <a:off x="3369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85"/>
            <p:cNvSpPr>
              <a:spLocks/>
            </p:cNvSpPr>
            <p:nvPr/>
          </p:nvSpPr>
          <p:spPr bwMode="auto">
            <a:xfrm>
              <a:off x="3323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3273" y="2737"/>
              <a:ext cx="50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87"/>
            <p:cNvSpPr>
              <a:spLocks/>
            </p:cNvSpPr>
            <p:nvPr/>
          </p:nvSpPr>
          <p:spPr bwMode="auto">
            <a:xfrm>
              <a:off x="3267" y="2737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2 w 6"/>
                <a:gd name="T3" fmla="*/ 2 h 11"/>
                <a:gd name="T4" fmla="*/ 0 w 6"/>
                <a:gd name="T5" fmla="*/ 5 h 11"/>
                <a:gd name="T6" fmla="*/ 2 w 6"/>
                <a:gd name="T7" fmla="*/ 9 h 11"/>
                <a:gd name="T8" fmla="*/ 6 w 6"/>
                <a:gd name="T9" fmla="*/ 11 h 11"/>
                <a:gd name="T10" fmla="*/ 6 w 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Freeform 88"/>
            <p:cNvSpPr>
              <a:spLocks/>
            </p:cNvSpPr>
            <p:nvPr/>
          </p:nvSpPr>
          <p:spPr bwMode="auto">
            <a:xfrm>
              <a:off x="3222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3120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90"/>
            <p:cNvSpPr>
              <a:spLocks/>
            </p:cNvSpPr>
            <p:nvPr/>
          </p:nvSpPr>
          <p:spPr bwMode="auto">
            <a:xfrm>
              <a:off x="3115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91"/>
            <p:cNvSpPr>
              <a:spLocks/>
            </p:cNvSpPr>
            <p:nvPr/>
          </p:nvSpPr>
          <p:spPr bwMode="auto">
            <a:xfrm>
              <a:off x="3069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3018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Freeform 93"/>
            <p:cNvSpPr>
              <a:spLocks/>
            </p:cNvSpPr>
            <p:nvPr/>
          </p:nvSpPr>
          <p:spPr bwMode="auto">
            <a:xfrm>
              <a:off x="3013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Freeform 94"/>
            <p:cNvSpPr>
              <a:spLocks/>
            </p:cNvSpPr>
            <p:nvPr/>
          </p:nvSpPr>
          <p:spPr bwMode="auto">
            <a:xfrm>
              <a:off x="2968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2866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Freeform 96"/>
            <p:cNvSpPr>
              <a:spLocks/>
            </p:cNvSpPr>
            <p:nvPr/>
          </p:nvSpPr>
          <p:spPr bwMode="auto">
            <a:xfrm>
              <a:off x="2861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Freeform 97"/>
            <p:cNvSpPr>
              <a:spLocks/>
            </p:cNvSpPr>
            <p:nvPr/>
          </p:nvSpPr>
          <p:spPr bwMode="auto">
            <a:xfrm>
              <a:off x="2815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2764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99"/>
            <p:cNvSpPr>
              <a:spLocks/>
            </p:cNvSpPr>
            <p:nvPr/>
          </p:nvSpPr>
          <p:spPr bwMode="auto">
            <a:xfrm>
              <a:off x="2759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Freeform 100"/>
            <p:cNvSpPr>
              <a:spLocks/>
            </p:cNvSpPr>
            <p:nvPr/>
          </p:nvSpPr>
          <p:spPr bwMode="auto">
            <a:xfrm>
              <a:off x="2714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2612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102"/>
            <p:cNvSpPr>
              <a:spLocks/>
            </p:cNvSpPr>
            <p:nvPr/>
          </p:nvSpPr>
          <p:spPr bwMode="auto">
            <a:xfrm>
              <a:off x="2607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Freeform 103"/>
            <p:cNvSpPr>
              <a:spLocks/>
            </p:cNvSpPr>
            <p:nvPr/>
          </p:nvSpPr>
          <p:spPr bwMode="auto">
            <a:xfrm>
              <a:off x="2561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2510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3" name="Freeform 105"/>
            <p:cNvSpPr>
              <a:spLocks/>
            </p:cNvSpPr>
            <p:nvPr/>
          </p:nvSpPr>
          <p:spPr bwMode="auto">
            <a:xfrm>
              <a:off x="2505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4" name="Freeform 106"/>
            <p:cNvSpPr>
              <a:spLocks/>
            </p:cNvSpPr>
            <p:nvPr/>
          </p:nvSpPr>
          <p:spPr bwMode="auto">
            <a:xfrm>
              <a:off x="2459" y="2737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4 w 6"/>
                <a:gd name="T3" fmla="*/ 9 h 11"/>
                <a:gd name="T4" fmla="*/ 6 w 6"/>
                <a:gd name="T5" fmla="*/ 5 h 11"/>
                <a:gd name="T6" fmla="*/ 4 w 6"/>
                <a:gd name="T7" fmla="*/ 2 h 11"/>
                <a:gd name="T8" fmla="*/ 0 w 6"/>
                <a:gd name="T9" fmla="*/ 0 h 11"/>
                <a:gd name="T10" fmla="*/ 0 w 6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0" y="11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2358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6" name="Freeform 108"/>
            <p:cNvSpPr>
              <a:spLocks/>
            </p:cNvSpPr>
            <p:nvPr/>
          </p:nvSpPr>
          <p:spPr bwMode="auto">
            <a:xfrm>
              <a:off x="2353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7" name="Freeform 109"/>
            <p:cNvSpPr>
              <a:spLocks/>
            </p:cNvSpPr>
            <p:nvPr/>
          </p:nvSpPr>
          <p:spPr bwMode="auto">
            <a:xfrm>
              <a:off x="2307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2256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9" name="Freeform 111"/>
            <p:cNvSpPr>
              <a:spLocks/>
            </p:cNvSpPr>
            <p:nvPr/>
          </p:nvSpPr>
          <p:spPr bwMode="auto">
            <a:xfrm>
              <a:off x="2251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0" name="Freeform 112"/>
            <p:cNvSpPr>
              <a:spLocks/>
            </p:cNvSpPr>
            <p:nvPr/>
          </p:nvSpPr>
          <p:spPr bwMode="auto">
            <a:xfrm>
              <a:off x="2205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2104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2" name="Freeform 114"/>
            <p:cNvSpPr>
              <a:spLocks/>
            </p:cNvSpPr>
            <p:nvPr/>
          </p:nvSpPr>
          <p:spPr bwMode="auto">
            <a:xfrm>
              <a:off x="2099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3" name="Freeform 115"/>
            <p:cNvSpPr>
              <a:spLocks/>
            </p:cNvSpPr>
            <p:nvPr/>
          </p:nvSpPr>
          <p:spPr bwMode="auto">
            <a:xfrm>
              <a:off x="2053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2002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Freeform 117"/>
            <p:cNvSpPr>
              <a:spLocks/>
            </p:cNvSpPr>
            <p:nvPr/>
          </p:nvSpPr>
          <p:spPr bwMode="auto">
            <a:xfrm>
              <a:off x="1997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6" name="Freeform 118"/>
            <p:cNvSpPr>
              <a:spLocks/>
            </p:cNvSpPr>
            <p:nvPr/>
          </p:nvSpPr>
          <p:spPr bwMode="auto">
            <a:xfrm>
              <a:off x="1951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7" name="Rectangle 119"/>
            <p:cNvSpPr>
              <a:spLocks noChangeArrowheads="1"/>
            </p:cNvSpPr>
            <p:nvPr/>
          </p:nvSpPr>
          <p:spPr bwMode="auto">
            <a:xfrm>
              <a:off x="1850" y="2737"/>
              <a:ext cx="10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Freeform 120"/>
            <p:cNvSpPr>
              <a:spLocks/>
            </p:cNvSpPr>
            <p:nvPr/>
          </p:nvSpPr>
          <p:spPr bwMode="auto">
            <a:xfrm>
              <a:off x="1845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Freeform 121"/>
            <p:cNvSpPr>
              <a:spLocks/>
            </p:cNvSpPr>
            <p:nvPr/>
          </p:nvSpPr>
          <p:spPr bwMode="auto">
            <a:xfrm>
              <a:off x="1799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Rectangle 122"/>
            <p:cNvSpPr>
              <a:spLocks noChangeArrowheads="1"/>
            </p:cNvSpPr>
            <p:nvPr/>
          </p:nvSpPr>
          <p:spPr bwMode="auto">
            <a:xfrm>
              <a:off x="1749" y="2737"/>
              <a:ext cx="50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Freeform 123"/>
            <p:cNvSpPr>
              <a:spLocks/>
            </p:cNvSpPr>
            <p:nvPr/>
          </p:nvSpPr>
          <p:spPr bwMode="auto">
            <a:xfrm>
              <a:off x="1743" y="2737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2 w 6"/>
                <a:gd name="T3" fmla="*/ 2 h 11"/>
                <a:gd name="T4" fmla="*/ 0 w 6"/>
                <a:gd name="T5" fmla="*/ 5 h 11"/>
                <a:gd name="T6" fmla="*/ 2 w 6"/>
                <a:gd name="T7" fmla="*/ 9 h 11"/>
                <a:gd name="T8" fmla="*/ 6 w 6"/>
                <a:gd name="T9" fmla="*/ 11 h 11"/>
                <a:gd name="T10" fmla="*/ 6 w 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Freeform 124"/>
            <p:cNvSpPr>
              <a:spLocks/>
            </p:cNvSpPr>
            <p:nvPr/>
          </p:nvSpPr>
          <p:spPr bwMode="auto">
            <a:xfrm>
              <a:off x="1698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3" name="Rectangle 125"/>
            <p:cNvSpPr>
              <a:spLocks noChangeArrowheads="1"/>
            </p:cNvSpPr>
            <p:nvPr/>
          </p:nvSpPr>
          <p:spPr bwMode="auto">
            <a:xfrm>
              <a:off x="1596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4" name="Freeform 126"/>
            <p:cNvSpPr>
              <a:spLocks/>
            </p:cNvSpPr>
            <p:nvPr/>
          </p:nvSpPr>
          <p:spPr bwMode="auto">
            <a:xfrm>
              <a:off x="1591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Freeform 127"/>
            <p:cNvSpPr>
              <a:spLocks/>
            </p:cNvSpPr>
            <p:nvPr/>
          </p:nvSpPr>
          <p:spPr bwMode="auto">
            <a:xfrm>
              <a:off x="1545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4 w 5"/>
                <a:gd name="T3" fmla="*/ 9 h 11"/>
                <a:gd name="T4" fmla="*/ 5 w 5"/>
                <a:gd name="T5" fmla="*/ 5 h 11"/>
                <a:gd name="T6" fmla="*/ 4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4" y="9"/>
                  </a:lnTo>
                  <a:lnTo>
                    <a:pt x="5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Rectangle 128"/>
            <p:cNvSpPr>
              <a:spLocks noChangeArrowheads="1"/>
            </p:cNvSpPr>
            <p:nvPr/>
          </p:nvSpPr>
          <p:spPr bwMode="auto">
            <a:xfrm>
              <a:off x="1494" y="2737"/>
              <a:ext cx="5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129"/>
            <p:cNvSpPr>
              <a:spLocks/>
            </p:cNvSpPr>
            <p:nvPr/>
          </p:nvSpPr>
          <p:spPr bwMode="auto">
            <a:xfrm>
              <a:off x="1489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2 w 5"/>
                <a:gd name="T3" fmla="*/ 2 h 11"/>
                <a:gd name="T4" fmla="*/ 0 w 5"/>
                <a:gd name="T5" fmla="*/ 5 h 11"/>
                <a:gd name="T6" fmla="*/ 2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Freeform 130"/>
            <p:cNvSpPr>
              <a:spLocks/>
            </p:cNvSpPr>
            <p:nvPr/>
          </p:nvSpPr>
          <p:spPr bwMode="auto">
            <a:xfrm>
              <a:off x="1444" y="2737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3 w 5"/>
                <a:gd name="T3" fmla="*/ 9 h 11"/>
                <a:gd name="T4" fmla="*/ 5 w 5"/>
                <a:gd name="T5" fmla="*/ 5 h 11"/>
                <a:gd name="T6" fmla="*/ 3 w 5"/>
                <a:gd name="T7" fmla="*/ 2 h 11"/>
                <a:gd name="T8" fmla="*/ 0 w 5"/>
                <a:gd name="T9" fmla="*/ 0 h 11"/>
                <a:gd name="T10" fmla="*/ 0 w 5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Rectangle 131"/>
            <p:cNvSpPr>
              <a:spLocks noChangeArrowheads="1"/>
            </p:cNvSpPr>
            <p:nvPr/>
          </p:nvSpPr>
          <p:spPr bwMode="auto">
            <a:xfrm>
              <a:off x="1342" y="2737"/>
              <a:ext cx="10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132"/>
            <p:cNvSpPr>
              <a:spLocks/>
            </p:cNvSpPr>
            <p:nvPr/>
          </p:nvSpPr>
          <p:spPr bwMode="auto">
            <a:xfrm>
              <a:off x="1337" y="2737"/>
              <a:ext cx="5" cy="11"/>
            </a:xfrm>
            <a:custGeom>
              <a:avLst/>
              <a:gdLst>
                <a:gd name="T0" fmla="*/ 5 w 5"/>
                <a:gd name="T1" fmla="*/ 0 h 11"/>
                <a:gd name="T2" fmla="*/ 1 w 5"/>
                <a:gd name="T3" fmla="*/ 2 h 11"/>
                <a:gd name="T4" fmla="*/ 0 w 5"/>
                <a:gd name="T5" fmla="*/ 5 h 11"/>
                <a:gd name="T6" fmla="*/ 1 w 5"/>
                <a:gd name="T7" fmla="*/ 9 h 11"/>
                <a:gd name="T8" fmla="*/ 5 w 5"/>
                <a:gd name="T9" fmla="*/ 11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133"/>
            <p:cNvSpPr>
              <a:spLocks noEditPoints="1"/>
            </p:cNvSpPr>
            <p:nvPr/>
          </p:nvSpPr>
          <p:spPr bwMode="auto">
            <a:xfrm>
              <a:off x="5229" y="2642"/>
              <a:ext cx="305" cy="199"/>
            </a:xfrm>
            <a:custGeom>
              <a:avLst/>
              <a:gdLst>
                <a:gd name="T0" fmla="*/ 15 w 305"/>
                <a:gd name="T1" fmla="*/ 23 h 199"/>
                <a:gd name="T2" fmla="*/ 48 w 305"/>
                <a:gd name="T3" fmla="*/ 33 h 199"/>
                <a:gd name="T4" fmla="*/ 48 w 305"/>
                <a:gd name="T5" fmla="*/ 71 h 199"/>
                <a:gd name="T6" fmla="*/ 15 w 305"/>
                <a:gd name="T7" fmla="*/ 81 h 199"/>
                <a:gd name="T8" fmla="*/ 9 w 305"/>
                <a:gd name="T9" fmla="*/ 52 h 199"/>
                <a:gd name="T10" fmla="*/ 20 w 305"/>
                <a:gd name="T11" fmla="*/ 75 h 199"/>
                <a:gd name="T12" fmla="*/ 41 w 305"/>
                <a:gd name="T13" fmla="*/ 62 h 199"/>
                <a:gd name="T14" fmla="*/ 39 w 305"/>
                <a:gd name="T15" fmla="*/ 37 h 199"/>
                <a:gd name="T16" fmla="*/ 13 w 305"/>
                <a:gd name="T17" fmla="*/ 37 h 199"/>
                <a:gd name="T18" fmla="*/ 73 w 305"/>
                <a:gd name="T19" fmla="*/ 28 h 199"/>
                <a:gd name="T20" fmla="*/ 89 w 305"/>
                <a:gd name="T21" fmla="*/ 20 h 199"/>
                <a:gd name="T22" fmla="*/ 112 w 305"/>
                <a:gd name="T23" fmla="*/ 44 h 199"/>
                <a:gd name="T24" fmla="*/ 102 w 305"/>
                <a:gd name="T25" fmla="*/ 79 h 199"/>
                <a:gd name="T26" fmla="*/ 76 w 305"/>
                <a:gd name="T27" fmla="*/ 80 h 199"/>
                <a:gd name="T28" fmla="*/ 79 w 305"/>
                <a:gd name="T29" fmla="*/ 72 h 199"/>
                <a:gd name="T30" fmla="*/ 100 w 305"/>
                <a:gd name="T31" fmla="*/ 67 h 199"/>
                <a:gd name="T32" fmla="*/ 97 w 305"/>
                <a:gd name="T33" fmla="*/ 32 h 199"/>
                <a:gd name="T34" fmla="*/ 74 w 305"/>
                <a:gd name="T35" fmla="*/ 39 h 199"/>
                <a:gd name="T36" fmla="*/ 126 w 305"/>
                <a:gd name="T37" fmla="*/ 22 h 199"/>
                <a:gd name="T38" fmla="*/ 137 w 305"/>
                <a:gd name="T39" fmla="*/ 73 h 199"/>
                <a:gd name="T40" fmla="*/ 145 w 305"/>
                <a:gd name="T41" fmla="*/ 84 h 199"/>
                <a:gd name="T42" fmla="*/ 128 w 305"/>
                <a:gd name="T43" fmla="*/ 80 h 199"/>
                <a:gd name="T44" fmla="*/ 164 w 305"/>
                <a:gd name="T45" fmla="*/ 82 h 199"/>
                <a:gd name="T46" fmla="*/ 187 w 305"/>
                <a:gd name="T47" fmla="*/ 25 h 199"/>
                <a:gd name="T48" fmla="*/ 214 w 305"/>
                <a:gd name="T49" fmla="*/ 23 h 199"/>
                <a:gd name="T50" fmla="*/ 214 w 305"/>
                <a:gd name="T51" fmla="*/ 37 h 199"/>
                <a:gd name="T52" fmla="*/ 190 w 305"/>
                <a:gd name="T53" fmla="*/ 36 h 199"/>
                <a:gd name="T54" fmla="*/ 195 w 305"/>
                <a:gd name="T55" fmla="*/ 74 h 199"/>
                <a:gd name="T56" fmla="*/ 215 w 305"/>
                <a:gd name="T57" fmla="*/ 61 h 199"/>
                <a:gd name="T58" fmla="*/ 210 w 305"/>
                <a:gd name="T59" fmla="*/ 82 h 199"/>
                <a:gd name="T60" fmla="*/ 187 w 305"/>
                <a:gd name="T61" fmla="*/ 80 h 199"/>
                <a:gd name="T62" fmla="*/ 176 w 305"/>
                <a:gd name="T63" fmla="*/ 51 h 199"/>
                <a:gd name="T64" fmla="*/ 235 w 305"/>
                <a:gd name="T65" fmla="*/ 54 h 199"/>
                <a:gd name="T66" fmla="*/ 256 w 305"/>
                <a:gd name="T67" fmla="*/ 47 h 199"/>
                <a:gd name="T68" fmla="*/ 269 w 305"/>
                <a:gd name="T69" fmla="*/ 42 h 199"/>
                <a:gd name="T70" fmla="*/ 242 w 305"/>
                <a:gd name="T71" fmla="*/ 40 h 199"/>
                <a:gd name="T72" fmla="*/ 247 w 305"/>
                <a:gd name="T73" fmla="*/ 22 h 199"/>
                <a:gd name="T74" fmla="*/ 274 w 305"/>
                <a:gd name="T75" fmla="*/ 26 h 199"/>
                <a:gd name="T76" fmla="*/ 279 w 305"/>
                <a:gd name="T77" fmla="*/ 75 h 199"/>
                <a:gd name="T78" fmla="*/ 284 w 305"/>
                <a:gd name="T79" fmla="*/ 82 h 199"/>
                <a:gd name="T80" fmla="*/ 263 w 305"/>
                <a:gd name="T81" fmla="*/ 80 h 199"/>
                <a:gd name="T82" fmla="*/ 237 w 305"/>
                <a:gd name="T83" fmla="*/ 81 h 199"/>
                <a:gd name="T84" fmla="*/ 231 w 305"/>
                <a:gd name="T85" fmla="*/ 67 h 199"/>
                <a:gd name="T86" fmla="*/ 254 w 305"/>
                <a:gd name="T87" fmla="*/ 55 h 199"/>
                <a:gd name="T88" fmla="*/ 243 w 305"/>
                <a:gd name="T89" fmla="*/ 73 h 199"/>
                <a:gd name="T90" fmla="*/ 266 w 305"/>
                <a:gd name="T91" fmla="*/ 70 h 199"/>
                <a:gd name="T92" fmla="*/ 305 w 305"/>
                <a:gd name="T93" fmla="*/ 0 h 199"/>
                <a:gd name="T94" fmla="*/ 71 w 305"/>
                <a:gd name="T95" fmla="*/ 165 h 199"/>
                <a:gd name="T96" fmla="*/ 91 w 305"/>
                <a:gd name="T97" fmla="*/ 162 h 199"/>
                <a:gd name="T98" fmla="*/ 98 w 305"/>
                <a:gd name="T99" fmla="*/ 150 h 199"/>
                <a:gd name="T100" fmla="*/ 64 w 305"/>
                <a:gd name="T101" fmla="*/ 151 h 199"/>
                <a:gd name="T102" fmla="*/ 86 w 305"/>
                <a:gd name="T103" fmla="*/ 136 h 199"/>
                <a:gd name="T104" fmla="*/ 107 w 305"/>
                <a:gd name="T105" fmla="*/ 146 h 199"/>
                <a:gd name="T106" fmla="*/ 110 w 305"/>
                <a:gd name="T107" fmla="*/ 191 h 199"/>
                <a:gd name="T108" fmla="*/ 108 w 305"/>
                <a:gd name="T109" fmla="*/ 198 h 199"/>
                <a:gd name="T110" fmla="*/ 84 w 305"/>
                <a:gd name="T111" fmla="*/ 198 h 199"/>
                <a:gd name="T112" fmla="*/ 63 w 305"/>
                <a:gd name="T113" fmla="*/ 191 h 199"/>
                <a:gd name="T114" fmla="*/ 98 w 305"/>
                <a:gd name="T115" fmla="*/ 167 h 199"/>
                <a:gd name="T116" fmla="*/ 76 w 305"/>
                <a:gd name="T117" fmla="*/ 174 h 199"/>
                <a:gd name="T118" fmla="*/ 82 w 305"/>
                <a:gd name="T119" fmla="*/ 191 h 199"/>
                <a:gd name="T120" fmla="*/ 99 w 305"/>
                <a:gd name="T121" fmla="*/ 18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5" h="199">
                  <a:moveTo>
                    <a:pt x="0" y="52"/>
                  </a:moveTo>
                  <a:lnTo>
                    <a:pt x="0" y="48"/>
                  </a:lnTo>
                  <a:lnTo>
                    <a:pt x="1" y="44"/>
                  </a:lnTo>
                  <a:lnTo>
                    <a:pt x="1" y="40"/>
                  </a:lnTo>
                  <a:lnTo>
                    <a:pt x="3" y="37"/>
                  </a:lnTo>
                  <a:lnTo>
                    <a:pt x="4" y="33"/>
                  </a:lnTo>
                  <a:lnTo>
                    <a:pt x="7" y="30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3"/>
                  </a:lnTo>
                  <a:lnTo>
                    <a:pt x="18" y="22"/>
                  </a:lnTo>
                  <a:lnTo>
                    <a:pt x="22" y="20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4" y="22"/>
                  </a:lnTo>
                  <a:lnTo>
                    <a:pt x="38" y="23"/>
                  </a:lnTo>
                  <a:lnTo>
                    <a:pt x="41" y="25"/>
                  </a:lnTo>
                  <a:lnTo>
                    <a:pt x="43" y="27"/>
                  </a:lnTo>
                  <a:lnTo>
                    <a:pt x="46" y="30"/>
                  </a:lnTo>
                  <a:lnTo>
                    <a:pt x="48" y="33"/>
                  </a:lnTo>
                  <a:lnTo>
                    <a:pt x="49" y="37"/>
                  </a:lnTo>
                  <a:lnTo>
                    <a:pt x="50" y="40"/>
                  </a:lnTo>
                  <a:lnTo>
                    <a:pt x="51" y="44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1" y="60"/>
                  </a:lnTo>
                  <a:lnTo>
                    <a:pt x="50" y="64"/>
                  </a:lnTo>
                  <a:lnTo>
                    <a:pt x="49" y="68"/>
                  </a:lnTo>
                  <a:lnTo>
                    <a:pt x="48" y="71"/>
                  </a:lnTo>
                  <a:lnTo>
                    <a:pt x="46" y="74"/>
                  </a:lnTo>
                  <a:lnTo>
                    <a:pt x="43" y="77"/>
                  </a:lnTo>
                  <a:lnTo>
                    <a:pt x="41" y="79"/>
                  </a:lnTo>
                  <a:lnTo>
                    <a:pt x="38" y="81"/>
                  </a:lnTo>
                  <a:lnTo>
                    <a:pt x="34" y="82"/>
                  </a:lnTo>
                  <a:lnTo>
                    <a:pt x="30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18" y="82"/>
                  </a:lnTo>
                  <a:lnTo>
                    <a:pt x="15" y="81"/>
                  </a:lnTo>
                  <a:lnTo>
                    <a:pt x="12" y="79"/>
                  </a:lnTo>
                  <a:lnTo>
                    <a:pt x="9" y="77"/>
                  </a:lnTo>
                  <a:lnTo>
                    <a:pt x="7" y="75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1" y="64"/>
                  </a:lnTo>
                  <a:lnTo>
                    <a:pt x="1" y="60"/>
                  </a:lnTo>
                  <a:lnTo>
                    <a:pt x="0" y="56"/>
                  </a:lnTo>
                  <a:lnTo>
                    <a:pt x="0" y="52"/>
                  </a:lnTo>
                  <a:close/>
                  <a:moveTo>
                    <a:pt x="9" y="52"/>
                  </a:moveTo>
                  <a:lnTo>
                    <a:pt x="9" y="55"/>
                  </a:lnTo>
                  <a:lnTo>
                    <a:pt x="10" y="57"/>
                  </a:lnTo>
                  <a:lnTo>
                    <a:pt x="10" y="60"/>
                  </a:lnTo>
                  <a:lnTo>
                    <a:pt x="11" y="62"/>
                  </a:lnTo>
                  <a:lnTo>
                    <a:pt x="12" y="65"/>
                  </a:lnTo>
                  <a:lnTo>
                    <a:pt x="13" y="67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18" y="73"/>
                  </a:lnTo>
                  <a:lnTo>
                    <a:pt x="20" y="75"/>
                  </a:lnTo>
                  <a:lnTo>
                    <a:pt x="23" y="75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2"/>
                  </a:lnTo>
                  <a:lnTo>
                    <a:pt x="38" y="70"/>
                  </a:lnTo>
                  <a:lnTo>
                    <a:pt x="39" y="67"/>
                  </a:lnTo>
                  <a:lnTo>
                    <a:pt x="40" y="65"/>
                  </a:lnTo>
                  <a:lnTo>
                    <a:pt x="41" y="62"/>
                  </a:lnTo>
                  <a:lnTo>
                    <a:pt x="42" y="60"/>
                  </a:lnTo>
                  <a:lnTo>
                    <a:pt x="42" y="57"/>
                  </a:lnTo>
                  <a:lnTo>
                    <a:pt x="43" y="55"/>
                  </a:lnTo>
                  <a:lnTo>
                    <a:pt x="43" y="52"/>
                  </a:lnTo>
                  <a:lnTo>
                    <a:pt x="43" y="49"/>
                  </a:lnTo>
                  <a:lnTo>
                    <a:pt x="42" y="47"/>
                  </a:lnTo>
                  <a:lnTo>
                    <a:pt x="42" y="45"/>
                  </a:lnTo>
                  <a:lnTo>
                    <a:pt x="41" y="42"/>
                  </a:lnTo>
                  <a:lnTo>
                    <a:pt x="40" y="39"/>
                  </a:lnTo>
                  <a:lnTo>
                    <a:pt x="39" y="37"/>
                  </a:lnTo>
                  <a:lnTo>
                    <a:pt x="38" y="35"/>
                  </a:lnTo>
                  <a:lnTo>
                    <a:pt x="36" y="33"/>
                  </a:lnTo>
                  <a:lnTo>
                    <a:pt x="34" y="31"/>
                  </a:lnTo>
                  <a:lnTo>
                    <a:pt x="32" y="30"/>
                  </a:lnTo>
                  <a:lnTo>
                    <a:pt x="29" y="30"/>
                  </a:lnTo>
                  <a:lnTo>
                    <a:pt x="26" y="29"/>
                  </a:lnTo>
                  <a:lnTo>
                    <a:pt x="22" y="30"/>
                  </a:lnTo>
                  <a:lnTo>
                    <a:pt x="18" y="31"/>
                  </a:lnTo>
                  <a:lnTo>
                    <a:pt x="15" y="33"/>
                  </a:lnTo>
                  <a:lnTo>
                    <a:pt x="13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48"/>
                  </a:lnTo>
                  <a:lnTo>
                    <a:pt x="9" y="52"/>
                  </a:lnTo>
                  <a:close/>
                  <a:moveTo>
                    <a:pt x="63" y="106"/>
                  </a:moveTo>
                  <a:lnTo>
                    <a:pt x="63" y="22"/>
                  </a:lnTo>
                  <a:lnTo>
                    <a:pt x="71" y="22"/>
                  </a:lnTo>
                  <a:lnTo>
                    <a:pt x="71" y="31"/>
                  </a:lnTo>
                  <a:lnTo>
                    <a:pt x="72" y="29"/>
                  </a:lnTo>
                  <a:lnTo>
                    <a:pt x="73" y="28"/>
                  </a:lnTo>
                  <a:lnTo>
                    <a:pt x="74" y="27"/>
                  </a:lnTo>
                  <a:lnTo>
                    <a:pt x="75" y="25"/>
                  </a:lnTo>
                  <a:lnTo>
                    <a:pt x="77" y="24"/>
                  </a:lnTo>
                  <a:lnTo>
                    <a:pt x="78" y="23"/>
                  </a:lnTo>
                  <a:lnTo>
                    <a:pt x="80" y="23"/>
                  </a:lnTo>
                  <a:lnTo>
                    <a:pt x="82" y="22"/>
                  </a:lnTo>
                  <a:lnTo>
                    <a:pt x="83" y="21"/>
                  </a:lnTo>
                  <a:lnTo>
                    <a:pt x="85" y="21"/>
                  </a:lnTo>
                  <a:lnTo>
                    <a:pt x="87" y="20"/>
                  </a:lnTo>
                  <a:lnTo>
                    <a:pt x="89" y="20"/>
                  </a:lnTo>
                  <a:lnTo>
                    <a:pt x="93" y="20"/>
                  </a:lnTo>
                  <a:lnTo>
                    <a:pt x="96" y="22"/>
                  </a:lnTo>
                  <a:lnTo>
                    <a:pt x="99" y="23"/>
                  </a:lnTo>
                  <a:lnTo>
                    <a:pt x="102" y="25"/>
                  </a:lnTo>
                  <a:lnTo>
                    <a:pt x="105" y="27"/>
                  </a:lnTo>
                  <a:lnTo>
                    <a:pt x="107" y="30"/>
                  </a:lnTo>
                  <a:lnTo>
                    <a:pt x="109" y="33"/>
                  </a:lnTo>
                  <a:lnTo>
                    <a:pt x="110" y="37"/>
                  </a:lnTo>
                  <a:lnTo>
                    <a:pt x="111" y="41"/>
                  </a:lnTo>
                  <a:lnTo>
                    <a:pt x="112" y="44"/>
                  </a:lnTo>
                  <a:lnTo>
                    <a:pt x="113" y="48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11" y="63"/>
                  </a:lnTo>
                  <a:lnTo>
                    <a:pt x="110" y="67"/>
                  </a:lnTo>
                  <a:lnTo>
                    <a:pt x="109" y="71"/>
                  </a:lnTo>
                  <a:lnTo>
                    <a:pt x="107" y="74"/>
                  </a:lnTo>
                  <a:lnTo>
                    <a:pt x="104" y="77"/>
                  </a:lnTo>
                  <a:lnTo>
                    <a:pt x="102" y="79"/>
                  </a:lnTo>
                  <a:lnTo>
                    <a:pt x="99" y="81"/>
                  </a:lnTo>
                  <a:lnTo>
                    <a:pt x="95" y="82"/>
                  </a:lnTo>
                  <a:lnTo>
                    <a:pt x="92" y="83"/>
                  </a:lnTo>
                  <a:lnTo>
                    <a:pt x="88" y="83"/>
                  </a:lnTo>
                  <a:lnTo>
                    <a:pt x="85" y="83"/>
                  </a:lnTo>
                  <a:lnTo>
                    <a:pt x="83" y="83"/>
                  </a:lnTo>
                  <a:lnTo>
                    <a:pt x="81" y="83"/>
                  </a:lnTo>
                  <a:lnTo>
                    <a:pt x="79" y="82"/>
                  </a:lnTo>
                  <a:lnTo>
                    <a:pt x="77" y="82"/>
                  </a:lnTo>
                  <a:lnTo>
                    <a:pt x="76" y="80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106"/>
                  </a:lnTo>
                  <a:lnTo>
                    <a:pt x="63" y="106"/>
                  </a:lnTo>
                  <a:close/>
                  <a:moveTo>
                    <a:pt x="71" y="55"/>
                  </a:moveTo>
                  <a:lnTo>
                    <a:pt x="72" y="60"/>
                  </a:lnTo>
                  <a:lnTo>
                    <a:pt x="73" y="64"/>
                  </a:lnTo>
                  <a:lnTo>
                    <a:pt x="75" y="68"/>
                  </a:lnTo>
                  <a:lnTo>
                    <a:pt x="77" y="70"/>
                  </a:lnTo>
                  <a:lnTo>
                    <a:pt x="79" y="72"/>
                  </a:lnTo>
                  <a:lnTo>
                    <a:pt x="82" y="74"/>
                  </a:lnTo>
                  <a:lnTo>
                    <a:pt x="85" y="75"/>
                  </a:lnTo>
                  <a:lnTo>
                    <a:pt x="88" y="76"/>
                  </a:lnTo>
                  <a:lnTo>
                    <a:pt x="90" y="76"/>
                  </a:lnTo>
                  <a:lnTo>
                    <a:pt x="92" y="75"/>
                  </a:lnTo>
                  <a:lnTo>
                    <a:pt x="94" y="74"/>
                  </a:lnTo>
                  <a:lnTo>
                    <a:pt x="96" y="72"/>
                  </a:lnTo>
                  <a:lnTo>
                    <a:pt x="97" y="71"/>
                  </a:lnTo>
                  <a:lnTo>
                    <a:pt x="99" y="69"/>
                  </a:lnTo>
                  <a:lnTo>
                    <a:pt x="100" y="67"/>
                  </a:lnTo>
                  <a:lnTo>
                    <a:pt x="101" y="64"/>
                  </a:lnTo>
                  <a:lnTo>
                    <a:pt x="102" y="61"/>
                  </a:lnTo>
                  <a:lnTo>
                    <a:pt x="102" y="57"/>
                  </a:lnTo>
                  <a:lnTo>
                    <a:pt x="103" y="54"/>
                  </a:lnTo>
                  <a:lnTo>
                    <a:pt x="103" y="50"/>
                  </a:lnTo>
                  <a:lnTo>
                    <a:pt x="102" y="45"/>
                  </a:lnTo>
                  <a:lnTo>
                    <a:pt x="102" y="41"/>
                  </a:lnTo>
                  <a:lnTo>
                    <a:pt x="100" y="38"/>
                  </a:lnTo>
                  <a:lnTo>
                    <a:pt x="99" y="35"/>
                  </a:lnTo>
                  <a:lnTo>
                    <a:pt x="97" y="32"/>
                  </a:lnTo>
                  <a:lnTo>
                    <a:pt x="94" y="31"/>
                  </a:lnTo>
                  <a:lnTo>
                    <a:pt x="90" y="30"/>
                  </a:lnTo>
                  <a:lnTo>
                    <a:pt x="87" y="29"/>
                  </a:lnTo>
                  <a:lnTo>
                    <a:pt x="84" y="30"/>
                  </a:lnTo>
                  <a:lnTo>
                    <a:pt x="82" y="30"/>
                  </a:lnTo>
                  <a:lnTo>
                    <a:pt x="80" y="31"/>
                  </a:lnTo>
                  <a:lnTo>
                    <a:pt x="78" y="33"/>
                  </a:lnTo>
                  <a:lnTo>
                    <a:pt x="76" y="34"/>
                  </a:lnTo>
                  <a:lnTo>
                    <a:pt x="75" y="37"/>
                  </a:lnTo>
                  <a:lnTo>
                    <a:pt x="74" y="39"/>
                  </a:lnTo>
                  <a:lnTo>
                    <a:pt x="73" y="42"/>
                  </a:lnTo>
                  <a:lnTo>
                    <a:pt x="73" y="45"/>
                  </a:lnTo>
                  <a:lnTo>
                    <a:pt x="72" y="48"/>
                  </a:lnTo>
                  <a:lnTo>
                    <a:pt x="71" y="51"/>
                  </a:lnTo>
                  <a:lnTo>
                    <a:pt x="71" y="55"/>
                  </a:lnTo>
                  <a:close/>
                  <a:moveTo>
                    <a:pt x="126" y="76"/>
                  </a:moveTo>
                  <a:lnTo>
                    <a:pt x="126" y="32"/>
                  </a:lnTo>
                  <a:lnTo>
                    <a:pt x="119" y="32"/>
                  </a:lnTo>
                  <a:lnTo>
                    <a:pt x="119" y="22"/>
                  </a:lnTo>
                  <a:lnTo>
                    <a:pt x="126" y="22"/>
                  </a:lnTo>
                  <a:lnTo>
                    <a:pt x="126" y="5"/>
                  </a:lnTo>
                  <a:lnTo>
                    <a:pt x="136" y="5"/>
                  </a:lnTo>
                  <a:lnTo>
                    <a:pt x="136" y="22"/>
                  </a:lnTo>
                  <a:lnTo>
                    <a:pt x="145" y="22"/>
                  </a:lnTo>
                  <a:lnTo>
                    <a:pt x="145" y="32"/>
                  </a:lnTo>
                  <a:lnTo>
                    <a:pt x="136" y="32"/>
                  </a:lnTo>
                  <a:lnTo>
                    <a:pt x="136" y="70"/>
                  </a:lnTo>
                  <a:lnTo>
                    <a:pt x="136" y="71"/>
                  </a:lnTo>
                  <a:lnTo>
                    <a:pt x="136" y="72"/>
                  </a:lnTo>
                  <a:lnTo>
                    <a:pt x="137" y="73"/>
                  </a:lnTo>
                  <a:lnTo>
                    <a:pt x="137" y="75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39" y="76"/>
                  </a:lnTo>
                  <a:lnTo>
                    <a:pt x="140" y="76"/>
                  </a:lnTo>
                  <a:lnTo>
                    <a:pt x="142" y="76"/>
                  </a:lnTo>
                  <a:lnTo>
                    <a:pt x="143" y="76"/>
                  </a:lnTo>
                  <a:lnTo>
                    <a:pt x="144" y="76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3" y="84"/>
                  </a:lnTo>
                  <a:lnTo>
                    <a:pt x="141" y="84"/>
                  </a:lnTo>
                  <a:lnTo>
                    <a:pt x="139" y="84"/>
                  </a:lnTo>
                  <a:lnTo>
                    <a:pt x="138" y="84"/>
                  </a:lnTo>
                  <a:lnTo>
                    <a:pt x="136" y="84"/>
                  </a:lnTo>
                  <a:lnTo>
                    <a:pt x="133" y="84"/>
                  </a:lnTo>
                  <a:lnTo>
                    <a:pt x="131" y="83"/>
                  </a:lnTo>
                  <a:lnTo>
                    <a:pt x="130" y="82"/>
                  </a:lnTo>
                  <a:lnTo>
                    <a:pt x="129" y="82"/>
                  </a:lnTo>
                  <a:lnTo>
                    <a:pt x="128" y="80"/>
                  </a:lnTo>
                  <a:lnTo>
                    <a:pt x="127" y="78"/>
                  </a:lnTo>
                  <a:lnTo>
                    <a:pt x="126" y="76"/>
                  </a:lnTo>
                  <a:close/>
                  <a:moveTo>
                    <a:pt x="154" y="0"/>
                  </a:moveTo>
                  <a:lnTo>
                    <a:pt x="164" y="0"/>
                  </a:lnTo>
                  <a:lnTo>
                    <a:pt x="164" y="11"/>
                  </a:lnTo>
                  <a:lnTo>
                    <a:pt x="154" y="11"/>
                  </a:lnTo>
                  <a:lnTo>
                    <a:pt x="154" y="0"/>
                  </a:lnTo>
                  <a:close/>
                  <a:moveTo>
                    <a:pt x="154" y="22"/>
                  </a:moveTo>
                  <a:lnTo>
                    <a:pt x="164" y="22"/>
                  </a:lnTo>
                  <a:lnTo>
                    <a:pt x="164" y="82"/>
                  </a:lnTo>
                  <a:lnTo>
                    <a:pt x="154" y="82"/>
                  </a:lnTo>
                  <a:lnTo>
                    <a:pt x="154" y="22"/>
                  </a:lnTo>
                  <a:close/>
                  <a:moveTo>
                    <a:pt x="176" y="47"/>
                  </a:moveTo>
                  <a:lnTo>
                    <a:pt x="176" y="43"/>
                  </a:lnTo>
                  <a:lnTo>
                    <a:pt x="177" y="39"/>
                  </a:lnTo>
                  <a:lnTo>
                    <a:pt x="178" y="36"/>
                  </a:lnTo>
                  <a:lnTo>
                    <a:pt x="180" y="33"/>
                  </a:lnTo>
                  <a:lnTo>
                    <a:pt x="182" y="30"/>
                  </a:lnTo>
                  <a:lnTo>
                    <a:pt x="184" y="27"/>
                  </a:lnTo>
                  <a:lnTo>
                    <a:pt x="187" y="25"/>
                  </a:lnTo>
                  <a:lnTo>
                    <a:pt x="189" y="24"/>
                  </a:lnTo>
                  <a:lnTo>
                    <a:pt x="192" y="22"/>
                  </a:lnTo>
                  <a:lnTo>
                    <a:pt x="195" y="21"/>
                  </a:lnTo>
                  <a:lnTo>
                    <a:pt x="198" y="20"/>
                  </a:lnTo>
                  <a:lnTo>
                    <a:pt x="202" y="20"/>
                  </a:lnTo>
                  <a:lnTo>
                    <a:pt x="204" y="20"/>
                  </a:lnTo>
                  <a:lnTo>
                    <a:pt x="207" y="21"/>
                  </a:lnTo>
                  <a:lnTo>
                    <a:pt x="209" y="22"/>
                  </a:lnTo>
                  <a:lnTo>
                    <a:pt x="212" y="22"/>
                  </a:lnTo>
                  <a:lnTo>
                    <a:pt x="214" y="23"/>
                  </a:lnTo>
                  <a:lnTo>
                    <a:pt x="217" y="24"/>
                  </a:lnTo>
                  <a:lnTo>
                    <a:pt x="219" y="26"/>
                  </a:lnTo>
                  <a:lnTo>
                    <a:pt x="220" y="28"/>
                  </a:lnTo>
                  <a:lnTo>
                    <a:pt x="222" y="31"/>
                  </a:lnTo>
                  <a:lnTo>
                    <a:pt x="223" y="34"/>
                  </a:lnTo>
                  <a:lnTo>
                    <a:pt x="224" y="38"/>
                  </a:lnTo>
                  <a:lnTo>
                    <a:pt x="225" y="42"/>
                  </a:lnTo>
                  <a:lnTo>
                    <a:pt x="215" y="42"/>
                  </a:lnTo>
                  <a:lnTo>
                    <a:pt x="214" y="39"/>
                  </a:lnTo>
                  <a:lnTo>
                    <a:pt x="214" y="37"/>
                  </a:lnTo>
                  <a:lnTo>
                    <a:pt x="212" y="34"/>
                  </a:lnTo>
                  <a:lnTo>
                    <a:pt x="211" y="32"/>
                  </a:lnTo>
                  <a:lnTo>
                    <a:pt x="209" y="31"/>
                  </a:lnTo>
                  <a:lnTo>
                    <a:pt x="207" y="30"/>
                  </a:lnTo>
                  <a:lnTo>
                    <a:pt x="204" y="30"/>
                  </a:lnTo>
                  <a:lnTo>
                    <a:pt x="201" y="29"/>
                  </a:lnTo>
                  <a:lnTo>
                    <a:pt x="198" y="30"/>
                  </a:lnTo>
                  <a:lnTo>
                    <a:pt x="194" y="31"/>
                  </a:lnTo>
                  <a:lnTo>
                    <a:pt x="192" y="33"/>
                  </a:lnTo>
                  <a:lnTo>
                    <a:pt x="190" y="36"/>
                  </a:lnTo>
                  <a:lnTo>
                    <a:pt x="188" y="39"/>
                  </a:lnTo>
                  <a:lnTo>
                    <a:pt x="187" y="43"/>
                  </a:lnTo>
                  <a:lnTo>
                    <a:pt x="186" y="48"/>
                  </a:lnTo>
                  <a:lnTo>
                    <a:pt x="186" y="54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8"/>
                  </a:lnTo>
                  <a:lnTo>
                    <a:pt x="190" y="70"/>
                  </a:lnTo>
                  <a:lnTo>
                    <a:pt x="193" y="72"/>
                  </a:lnTo>
                  <a:lnTo>
                    <a:pt x="195" y="74"/>
                  </a:lnTo>
                  <a:lnTo>
                    <a:pt x="198" y="75"/>
                  </a:lnTo>
                  <a:lnTo>
                    <a:pt x="201" y="76"/>
                  </a:lnTo>
                  <a:lnTo>
                    <a:pt x="203" y="75"/>
                  </a:lnTo>
                  <a:lnTo>
                    <a:pt x="206" y="75"/>
                  </a:lnTo>
                  <a:lnTo>
                    <a:pt x="208" y="73"/>
                  </a:lnTo>
                  <a:lnTo>
                    <a:pt x="210" y="72"/>
                  </a:lnTo>
                  <a:lnTo>
                    <a:pt x="212" y="69"/>
                  </a:lnTo>
                  <a:lnTo>
                    <a:pt x="213" y="67"/>
                  </a:lnTo>
                  <a:lnTo>
                    <a:pt x="214" y="64"/>
                  </a:lnTo>
                  <a:lnTo>
                    <a:pt x="215" y="61"/>
                  </a:lnTo>
                  <a:lnTo>
                    <a:pt x="225" y="61"/>
                  </a:lnTo>
                  <a:lnTo>
                    <a:pt x="224" y="64"/>
                  </a:lnTo>
                  <a:lnTo>
                    <a:pt x="223" y="68"/>
                  </a:lnTo>
                  <a:lnTo>
                    <a:pt x="222" y="71"/>
                  </a:lnTo>
                  <a:lnTo>
                    <a:pt x="221" y="73"/>
                  </a:lnTo>
                  <a:lnTo>
                    <a:pt x="219" y="76"/>
                  </a:lnTo>
                  <a:lnTo>
                    <a:pt x="217" y="78"/>
                  </a:lnTo>
                  <a:lnTo>
                    <a:pt x="214" y="80"/>
                  </a:lnTo>
                  <a:lnTo>
                    <a:pt x="212" y="82"/>
                  </a:lnTo>
                  <a:lnTo>
                    <a:pt x="210" y="82"/>
                  </a:lnTo>
                  <a:lnTo>
                    <a:pt x="207" y="83"/>
                  </a:lnTo>
                  <a:lnTo>
                    <a:pt x="204" y="83"/>
                  </a:lnTo>
                  <a:lnTo>
                    <a:pt x="201" y="83"/>
                  </a:lnTo>
                  <a:lnTo>
                    <a:pt x="199" y="83"/>
                  </a:lnTo>
                  <a:lnTo>
                    <a:pt x="197" y="83"/>
                  </a:lnTo>
                  <a:lnTo>
                    <a:pt x="195" y="83"/>
                  </a:lnTo>
                  <a:lnTo>
                    <a:pt x="193" y="82"/>
                  </a:lnTo>
                  <a:lnTo>
                    <a:pt x="191" y="82"/>
                  </a:lnTo>
                  <a:lnTo>
                    <a:pt x="189" y="81"/>
                  </a:lnTo>
                  <a:lnTo>
                    <a:pt x="187" y="80"/>
                  </a:lnTo>
                  <a:lnTo>
                    <a:pt x="185" y="79"/>
                  </a:lnTo>
                  <a:lnTo>
                    <a:pt x="183" y="77"/>
                  </a:lnTo>
                  <a:lnTo>
                    <a:pt x="181" y="75"/>
                  </a:lnTo>
                  <a:lnTo>
                    <a:pt x="180" y="72"/>
                  </a:lnTo>
                  <a:lnTo>
                    <a:pt x="178" y="69"/>
                  </a:lnTo>
                  <a:lnTo>
                    <a:pt x="177" y="65"/>
                  </a:lnTo>
                  <a:lnTo>
                    <a:pt x="176" y="62"/>
                  </a:lnTo>
                  <a:lnTo>
                    <a:pt x="175" y="58"/>
                  </a:lnTo>
                  <a:lnTo>
                    <a:pt x="175" y="53"/>
                  </a:lnTo>
                  <a:lnTo>
                    <a:pt x="176" y="51"/>
                  </a:lnTo>
                  <a:lnTo>
                    <a:pt x="176" y="49"/>
                  </a:lnTo>
                  <a:lnTo>
                    <a:pt x="176" y="48"/>
                  </a:lnTo>
                  <a:lnTo>
                    <a:pt x="176" y="47"/>
                  </a:lnTo>
                  <a:close/>
                  <a:moveTo>
                    <a:pt x="231" y="66"/>
                  </a:moveTo>
                  <a:lnTo>
                    <a:pt x="231" y="64"/>
                  </a:lnTo>
                  <a:lnTo>
                    <a:pt x="231" y="62"/>
                  </a:lnTo>
                  <a:lnTo>
                    <a:pt x="232" y="60"/>
                  </a:lnTo>
                  <a:lnTo>
                    <a:pt x="233" y="58"/>
                  </a:lnTo>
                  <a:lnTo>
                    <a:pt x="234" y="56"/>
                  </a:lnTo>
                  <a:lnTo>
                    <a:pt x="235" y="54"/>
                  </a:lnTo>
                  <a:lnTo>
                    <a:pt x="236" y="53"/>
                  </a:lnTo>
                  <a:lnTo>
                    <a:pt x="238" y="52"/>
                  </a:lnTo>
                  <a:lnTo>
                    <a:pt x="241" y="50"/>
                  </a:lnTo>
                  <a:lnTo>
                    <a:pt x="244" y="49"/>
                  </a:lnTo>
                  <a:lnTo>
                    <a:pt x="247" y="48"/>
                  </a:lnTo>
                  <a:lnTo>
                    <a:pt x="251" y="47"/>
                  </a:lnTo>
                  <a:lnTo>
                    <a:pt x="251" y="47"/>
                  </a:lnTo>
                  <a:lnTo>
                    <a:pt x="253" y="47"/>
                  </a:lnTo>
                  <a:lnTo>
                    <a:pt x="254" y="47"/>
                  </a:lnTo>
                  <a:lnTo>
                    <a:pt x="256" y="47"/>
                  </a:lnTo>
                  <a:lnTo>
                    <a:pt x="258" y="47"/>
                  </a:lnTo>
                  <a:lnTo>
                    <a:pt x="260" y="47"/>
                  </a:lnTo>
                  <a:lnTo>
                    <a:pt x="261" y="47"/>
                  </a:lnTo>
                  <a:lnTo>
                    <a:pt x="263" y="46"/>
                  </a:lnTo>
                  <a:lnTo>
                    <a:pt x="264" y="46"/>
                  </a:lnTo>
                  <a:lnTo>
                    <a:pt x="265" y="45"/>
                  </a:lnTo>
                  <a:lnTo>
                    <a:pt x="266" y="45"/>
                  </a:lnTo>
                  <a:lnTo>
                    <a:pt x="267" y="44"/>
                  </a:lnTo>
                  <a:lnTo>
                    <a:pt x="268" y="43"/>
                  </a:lnTo>
                  <a:lnTo>
                    <a:pt x="269" y="42"/>
                  </a:lnTo>
                  <a:lnTo>
                    <a:pt x="269" y="41"/>
                  </a:lnTo>
                  <a:lnTo>
                    <a:pt x="269" y="39"/>
                  </a:lnTo>
                  <a:lnTo>
                    <a:pt x="268" y="34"/>
                  </a:lnTo>
                  <a:lnTo>
                    <a:pt x="266" y="31"/>
                  </a:lnTo>
                  <a:lnTo>
                    <a:pt x="262" y="29"/>
                  </a:lnTo>
                  <a:lnTo>
                    <a:pt x="256" y="28"/>
                  </a:lnTo>
                  <a:lnTo>
                    <a:pt x="250" y="28"/>
                  </a:lnTo>
                  <a:lnTo>
                    <a:pt x="246" y="31"/>
                  </a:lnTo>
                  <a:lnTo>
                    <a:pt x="243" y="35"/>
                  </a:lnTo>
                  <a:lnTo>
                    <a:pt x="242" y="40"/>
                  </a:lnTo>
                  <a:lnTo>
                    <a:pt x="234" y="40"/>
                  </a:lnTo>
                  <a:lnTo>
                    <a:pt x="234" y="38"/>
                  </a:lnTo>
                  <a:lnTo>
                    <a:pt x="234" y="35"/>
                  </a:lnTo>
                  <a:lnTo>
                    <a:pt x="235" y="33"/>
                  </a:lnTo>
                  <a:lnTo>
                    <a:pt x="236" y="31"/>
                  </a:lnTo>
                  <a:lnTo>
                    <a:pt x="237" y="28"/>
                  </a:lnTo>
                  <a:lnTo>
                    <a:pt x="239" y="26"/>
                  </a:lnTo>
                  <a:lnTo>
                    <a:pt x="241" y="25"/>
                  </a:lnTo>
                  <a:lnTo>
                    <a:pt x="244" y="23"/>
                  </a:lnTo>
                  <a:lnTo>
                    <a:pt x="247" y="22"/>
                  </a:lnTo>
                  <a:lnTo>
                    <a:pt x="250" y="21"/>
                  </a:lnTo>
                  <a:lnTo>
                    <a:pt x="253" y="20"/>
                  </a:lnTo>
                  <a:lnTo>
                    <a:pt x="256" y="20"/>
                  </a:lnTo>
                  <a:lnTo>
                    <a:pt x="259" y="20"/>
                  </a:lnTo>
                  <a:lnTo>
                    <a:pt x="262" y="21"/>
                  </a:lnTo>
                  <a:lnTo>
                    <a:pt x="264" y="21"/>
                  </a:lnTo>
                  <a:lnTo>
                    <a:pt x="267" y="22"/>
                  </a:lnTo>
                  <a:lnTo>
                    <a:pt x="269" y="23"/>
                  </a:lnTo>
                  <a:lnTo>
                    <a:pt x="272" y="24"/>
                  </a:lnTo>
                  <a:lnTo>
                    <a:pt x="274" y="26"/>
                  </a:lnTo>
                  <a:lnTo>
                    <a:pt x="275" y="27"/>
                  </a:lnTo>
                  <a:lnTo>
                    <a:pt x="276" y="29"/>
                  </a:lnTo>
                  <a:lnTo>
                    <a:pt x="278" y="31"/>
                  </a:lnTo>
                  <a:lnTo>
                    <a:pt x="278" y="33"/>
                  </a:lnTo>
                  <a:lnTo>
                    <a:pt x="279" y="36"/>
                  </a:lnTo>
                  <a:lnTo>
                    <a:pt x="279" y="71"/>
                  </a:lnTo>
                  <a:lnTo>
                    <a:pt x="279" y="72"/>
                  </a:lnTo>
                  <a:lnTo>
                    <a:pt x="279" y="73"/>
                  </a:lnTo>
                  <a:lnTo>
                    <a:pt x="279" y="74"/>
                  </a:lnTo>
                  <a:lnTo>
                    <a:pt x="279" y="75"/>
                  </a:lnTo>
                  <a:lnTo>
                    <a:pt x="280" y="75"/>
                  </a:lnTo>
                  <a:lnTo>
                    <a:pt x="280" y="76"/>
                  </a:lnTo>
                  <a:lnTo>
                    <a:pt x="280" y="76"/>
                  </a:lnTo>
                  <a:lnTo>
                    <a:pt x="281" y="76"/>
                  </a:lnTo>
                  <a:lnTo>
                    <a:pt x="282" y="76"/>
                  </a:lnTo>
                  <a:lnTo>
                    <a:pt x="283" y="76"/>
                  </a:lnTo>
                  <a:lnTo>
                    <a:pt x="284" y="76"/>
                  </a:lnTo>
                  <a:lnTo>
                    <a:pt x="285" y="76"/>
                  </a:lnTo>
                  <a:lnTo>
                    <a:pt x="285" y="82"/>
                  </a:lnTo>
                  <a:lnTo>
                    <a:pt x="284" y="82"/>
                  </a:lnTo>
                  <a:lnTo>
                    <a:pt x="283" y="82"/>
                  </a:lnTo>
                  <a:lnTo>
                    <a:pt x="281" y="82"/>
                  </a:lnTo>
                  <a:lnTo>
                    <a:pt x="279" y="82"/>
                  </a:lnTo>
                  <a:lnTo>
                    <a:pt x="275" y="82"/>
                  </a:lnTo>
                  <a:lnTo>
                    <a:pt x="272" y="80"/>
                  </a:lnTo>
                  <a:lnTo>
                    <a:pt x="270" y="78"/>
                  </a:lnTo>
                  <a:lnTo>
                    <a:pt x="270" y="75"/>
                  </a:lnTo>
                  <a:lnTo>
                    <a:pt x="267" y="77"/>
                  </a:lnTo>
                  <a:lnTo>
                    <a:pt x="265" y="79"/>
                  </a:lnTo>
                  <a:lnTo>
                    <a:pt x="263" y="80"/>
                  </a:lnTo>
                  <a:lnTo>
                    <a:pt x="260" y="82"/>
                  </a:lnTo>
                  <a:lnTo>
                    <a:pt x="258" y="82"/>
                  </a:lnTo>
                  <a:lnTo>
                    <a:pt x="255" y="83"/>
                  </a:lnTo>
                  <a:lnTo>
                    <a:pt x="252" y="83"/>
                  </a:lnTo>
                  <a:lnTo>
                    <a:pt x="249" y="83"/>
                  </a:lnTo>
                  <a:lnTo>
                    <a:pt x="247" y="83"/>
                  </a:lnTo>
                  <a:lnTo>
                    <a:pt x="244" y="83"/>
                  </a:lnTo>
                  <a:lnTo>
                    <a:pt x="242" y="83"/>
                  </a:lnTo>
                  <a:lnTo>
                    <a:pt x="239" y="82"/>
                  </a:lnTo>
                  <a:lnTo>
                    <a:pt x="237" y="81"/>
                  </a:lnTo>
                  <a:lnTo>
                    <a:pt x="236" y="79"/>
                  </a:lnTo>
                  <a:lnTo>
                    <a:pt x="234" y="78"/>
                  </a:lnTo>
                  <a:lnTo>
                    <a:pt x="233" y="76"/>
                  </a:lnTo>
                  <a:lnTo>
                    <a:pt x="232" y="73"/>
                  </a:lnTo>
                  <a:lnTo>
                    <a:pt x="231" y="71"/>
                  </a:lnTo>
                  <a:lnTo>
                    <a:pt x="231" y="70"/>
                  </a:lnTo>
                  <a:lnTo>
                    <a:pt x="231" y="68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31" y="66"/>
                  </a:lnTo>
                  <a:close/>
                  <a:moveTo>
                    <a:pt x="269" y="52"/>
                  </a:moveTo>
                  <a:lnTo>
                    <a:pt x="268" y="52"/>
                  </a:lnTo>
                  <a:lnTo>
                    <a:pt x="267" y="53"/>
                  </a:lnTo>
                  <a:lnTo>
                    <a:pt x="266" y="53"/>
                  </a:lnTo>
                  <a:lnTo>
                    <a:pt x="264" y="54"/>
                  </a:lnTo>
                  <a:lnTo>
                    <a:pt x="262" y="54"/>
                  </a:lnTo>
                  <a:lnTo>
                    <a:pt x="259" y="54"/>
                  </a:lnTo>
                  <a:lnTo>
                    <a:pt x="257" y="55"/>
                  </a:lnTo>
                  <a:lnTo>
                    <a:pt x="254" y="55"/>
                  </a:lnTo>
                  <a:lnTo>
                    <a:pt x="251" y="56"/>
                  </a:lnTo>
                  <a:lnTo>
                    <a:pt x="249" y="57"/>
                  </a:lnTo>
                  <a:lnTo>
                    <a:pt x="246" y="58"/>
                  </a:lnTo>
                  <a:lnTo>
                    <a:pt x="244" y="60"/>
                  </a:lnTo>
                  <a:lnTo>
                    <a:pt x="242" y="61"/>
                  </a:lnTo>
                  <a:lnTo>
                    <a:pt x="242" y="63"/>
                  </a:lnTo>
                  <a:lnTo>
                    <a:pt x="241" y="65"/>
                  </a:lnTo>
                  <a:lnTo>
                    <a:pt x="241" y="67"/>
                  </a:lnTo>
                  <a:lnTo>
                    <a:pt x="241" y="71"/>
                  </a:lnTo>
                  <a:lnTo>
                    <a:pt x="243" y="73"/>
                  </a:lnTo>
                  <a:lnTo>
                    <a:pt x="247" y="75"/>
                  </a:lnTo>
                  <a:lnTo>
                    <a:pt x="251" y="76"/>
                  </a:lnTo>
                  <a:lnTo>
                    <a:pt x="253" y="76"/>
                  </a:lnTo>
                  <a:lnTo>
                    <a:pt x="255" y="76"/>
                  </a:lnTo>
                  <a:lnTo>
                    <a:pt x="257" y="75"/>
                  </a:lnTo>
                  <a:lnTo>
                    <a:pt x="259" y="75"/>
                  </a:lnTo>
                  <a:lnTo>
                    <a:pt x="261" y="73"/>
                  </a:lnTo>
                  <a:lnTo>
                    <a:pt x="263" y="72"/>
                  </a:lnTo>
                  <a:lnTo>
                    <a:pt x="264" y="71"/>
                  </a:lnTo>
                  <a:lnTo>
                    <a:pt x="266" y="70"/>
                  </a:lnTo>
                  <a:lnTo>
                    <a:pt x="267" y="68"/>
                  </a:lnTo>
                  <a:lnTo>
                    <a:pt x="268" y="67"/>
                  </a:lnTo>
                  <a:lnTo>
                    <a:pt x="269" y="64"/>
                  </a:lnTo>
                  <a:lnTo>
                    <a:pt x="269" y="62"/>
                  </a:lnTo>
                  <a:lnTo>
                    <a:pt x="269" y="52"/>
                  </a:lnTo>
                  <a:close/>
                  <a:moveTo>
                    <a:pt x="305" y="0"/>
                  </a:moveTo>
                  <a:lnTo>
                    <a:pt x="305" y="82"/>
                  </a:lnTo>
                  <a:lnTo>
                    <a:pt x="296" y="82"/>
                  </a:lnTo>
                  <a:lnTo>
                    <a:pt x="296" y="0"/>
                  </a:lnTo>
                  <a:lnTo>
                    <a:pt x="305" y="0"/>
                  </a:lnTo>
                  <a:close/>
                  <a:moveTo>
                    <a:pt x="61" y="181"/>
                  </a:moveTo>
                  <a:lnTo>
                    <a:pt x="61" y="179"/>
                  </a:lnTo>
                  <a:lnTo>
                    <a:pt x="61" y="177"/>
                  </a:lnTo>
                  <a:lnTo>
                    <a:pt x="62" y="175"/>
                  </a:lnTo>
                  <a:lnTo>
                    <a:pt x="63" y="173"/>
                  </a:lnTo>
                  <a:lnTo>
                    <a:pt x="64" y="171"/>
                  </a:lnTo>
                  <a:lnTo>
                    <a:pt x="65" y="169"/>
                  </a:lnTo>
                  <a:lnTo>
                    <a:pt x="66" y="168"/>
                  </a:lnTo>
                  <a:lnTo>
                    <a:pt x="68" y="167"/>
                  </a:lnTo>
                  <a:lnTo>
                    <a:pt x="71" y="165"/>
                  </a:lnTo>
                  <a:lnTo>
                    <a:pt x="74" y="164"/>
                  </a:lnTo>
                  <a:lnTo>
                    <a:pt x="77" y="164"/>
                  </a:lnTo>
                  <a:lnTo>
                    <a:pt x="80" y="162"/>
                  </a:lnTo>
                  <a:lnTo>
                    <a:pt x="81" y="162"/>
                  </a:lnTo>
                  <a:lnTo>
                    <a:pt x="82" y="162"/>
                  </a:lnTo>
                  <a:lnTo>
                    <a:pt x="83" y="162"/>
                  </a:lnTo>
                  <a:lnTo>
                    <a:pt x="85" y="162"/>
                  </a:lnTo>
                  <a:lnTo>
                    <a:pt x="87" y="162"/>
                  </a:lnTo>
                  <a:lnTo>
                    <a:pt x="89" y="162"/>
                  </a:lnTo>
                  <a:lnTo>
                    <a:pt x="91" y="162"/>
                  </a:lnTo>
                  <a:lnTo>
                    <a:pt x="93" y="161"/>
                  </a:lnTo>
                  <a:lnTo>
                    <a:pt x="94" y="161"/>
                  </a:lnTo>
                  <a:lnTo>
                    <a:pt x="95" y="160"/>
                  </a:lnTo>
                  <a:lnTo>
                    <a:pt x="96" y="160"/>
                  </a:lnTo>
                  <a:lnTo>
                    <a:pt x="97" y="159"/>
                  </a:lnTo>
                  <a:lnTo>
                    <a:pt x="98" y="158"/>
                  </a:lnTo>
                  <a:lnTo>
                    <a:pt x="99" y="157"/>
                  </a:lnTo>
                  <a:lnTo>
                    <a:pt x="99" y="156"/>
                  </a:lnTo>
                  <a:lnTo>
                    <a:pt x="99" y="154"/>
                  </a:lnTo>
                  <a:lnTo>
                    <a:pt x="98" y="150"/>
                  </a:lnTo>
                  <a:lnTo>
                    <a:pt x="96" y="146"/>
                  </a:lnTo>
                  <a:lnTo>
                    <a:pt x="92" y="144"/>
                  </a:lnTo>
                  <a:lnTo>
                    <a:pt x="85" y="143"/>
                  </a:lnTo>
                  <a:lnTo>
                    <a:pt x="80" y="144"/>
                  </a:lnTo>
                  <a:lnTo>
                    <a:pt x="76" y="146"/>
                  </a:lnTo>
                  <a:lnTo>
                    <a:pt x="73" y="150"/>
                  </a:lnTo>
                  <a:lnTo>
                    <a:pt x="72" y="155"/>
                  </a:lnTo>
                  <a:lnTo>
                    <a:pt x="64" y="155"/>
                  </a:lnTo>
                  <a:lnTo>
                    <a:pt x="64" y="153"/>
                  </a:lnTo>
                  <a:lnTo>
                    <a:pt x="64" y="151"/>
                  </a:lnTo>
                  <a:lnTo>
                    <a:pt x="65" y="148"/>
                  </a:lnTo>
                  <a:lnTo>
                    <a:pt x="66" y="146"/>
                  </a:lnTo>
                  <a:lnTo>
                    <a:pt x="67" y="144"/>
                  </a:lnTo>
                  <a:lnTo>
                    <a:pt x="69" y="142"/>
                  </a:lnTo>
                  <a:lnTo>
                    <a:pt x="71" y="140"/>
                  </a:lnTo>
                  <a:lnTo>
                    <a:pt x="74" y="138"/>
                  </a:lnTo>
                  <a:lnTo>
                    <a:pt x="76" y="137"/>
                  </a:lnTo>
                  <a:lnTo>
                    <a:pt x="79" y="136"/>
                  </a:lnTo>
                  <a:lnTo>
                    <a:pt x="82" y="136"/>
                  </a:lnTo>
                  <a:lnTo>
                    <a:pt x="86" y="136"/>
                  </a:lnTo>
                  <a:lnTo>
                    <a:pt x="88" y="136"/>
                  </a:lnTo>
                  <a:lnTo>
                    <a:pt x="92" y="136"/>
                  </a:lnTo>
                  <a:lnTo>
                    <a:pt x="94" y="136"/>
                  </a:lnTo>
                  <a:lnTo>
                    <a:pt x="97" y="137"/>
                  </a:lnTo>
                  <a:lnTo>
                    <a:pt x="99" y="138"/>
                  </a:lnTo>
                  <a:lnTo>
                    <a:pt x="101" y="139"/>
                  </a:lnTo>
                  <a:lnTo>
                    <a:pt x="103" y="140"/>
                  </a:lnTo>
                  <a:lnTo>
                    <a:pt x="105" y="143"/>
                  </a:lnTo>
                  <a:lnTo>
                    <a:pt x="106" y="144"/>
                  </a:lnTo>
                  <a:lnTo>
                    <a:pt x="107" y="146"/>
                  </a:lnTo>
                  <a:lnTo>
                    <a:pt x="108" y="149"/>
                  </a:lnTo>
                  <a:lnTo>
                    <a:pt x="108" y="151"/>
                  </a:lnTo>
                  <a:lnTo>
                    <a:pt x="108" y="186"/>
                  </a:lnTo>
                  <a:lnTo>
                    <a:pt x="108" y="187"/>
                  </a:lnTo>
                  <a:lnTo>
                    <a:pt x="108" y="188"/>
                  </a:lnTo>
                  <a:lnTo>
                    <a:pt x="108" y="189"/>
                  </a:lnTo>
                  <a:lnTo>
                    <a:pt x="109" y="190"/>
                  </a:lnTo>
                  <a:lnTo>
                    <a:pt x="109" y="190"/>
                  </a:lnTo>
                  <a:lnTo>
                    <a:pt x="109" y="191"/>
                  </a:lnTo>
                  <a:lnTo>
                    <a:pt x="110" y="191"/>
                  </a:lnTo>
                  <a:lnTo>
                    <a:pt x="111" y="191"/>
                  </a:lnTo>
                  <a:lnTo>
                    <a:pt x="112" y="191"/>
                  </a:lnTo>
                  <a:lnTo>
                    <a:pt x="113" y="191"/>
                  </a:lnTo>
                  <a:lnTo>
                    <a:pt x="113" y="191"/>
                  </a:lnTo>
                  <a:lnTo>
                    <a:pt x="114" y="191"/>
                  </a:lnTo>
                  <a:lnTo>
                    <a:pt x="114" y="197"/>
                  </a:lnTo>
                  <a:lnTo>
                    <a:pt x="113" y="198"/>
                  </a:lnTo>
                  <a:lnTo>
                    <a:pt x="112" y="198"/>
                  </a:lnTo>
                  <a:lnTo>
                    <a:pt x="110" y="198"/>
                  </a:lnTo>
                  <a:lnTo>
                    <a:pt x="108" y="198"/>
                  </a:lnTo>
                  <a:lnTo>
                    <a:pt x="105" y="197"/>
                  </a:lnTo>
                  <a:lnTo>
                    <a:pt x="102" y="196"/>
                  </a:lnTo>
                  <a:lnTo>
                    <a:pt x="100" y="194"/>
                  </a:lnTo>
                  <a:lnTo>
                    <a:pt x="100" y="190"/>
                  </a:lnTo>
                  <a:lnTo>
                    <a:pt x="97" y="192"/>
                  </a:lnTo>
                  <a:lnTo>
                    <a:pt x="95" y="194"/>
                  </a:lnTo>
                  <a:lnTo>
                    <a:pt x="93" y="196"/>
                  </a:lnTo>
                  <a:lnTo>
                    <a:pt x="90" y="197"/>
                  </a:lnTo>
                  <a:lnTo>
                    <a:pt x="87" y="198"/>
                  </a:lnTo>
                  <a:lnTo>
                    <a:pt x="84" y="198"/>
                  </a:lnTo>
                  <a:lnTo>
                    <a:pt x="82" y="199"/>
                  </a:lnTo>
                  <a:lnTo>
                    <a:pt x="79" y="199"/>
                  </a:lnTo>
                  <a:lnTo>
                    <a:pt x="76" y="199"/>
                  </a:lnTo>
                  <a:lnTo>
                    <a:pt x="74" y="198"/>
                  </a:lnTo>
                  <a:lnTo>
                    <a:pt x="72" y="198"/>
                  </a:lnTo>
                  <a:lnTo>
                    <a:pt x="69" y="197"/>
                  </a:lnTo>
                  <a:lnTo>
                    <a:pt x="67" y="196"/>
                  </a:lnTo>
                  <a:lnTo>
                    <a:pt x="66" y="195"/>
                  </a:lnTo>
                  <a:lnTo>
                    <a:pt x="64" y="193"/>
                  </a:lnTo>
                  <a:lnTo>
                    <a:pt x="63" y="191"/>
                  </a:lnTo>
                  <a:lnTo>
                    <a:pt x="62" y="189"/>
                  </a:lnTo>
                  <a:lnTo>
                    <a:pt x="61" y="187"/>
                  </a:lnTo>
                  <a:lnTo>
                    <a:pt x="61" y="185"/>
                  </a:lnTo>
                  <a:lnTo>
                    <a:pt x="61" y="183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1"/>
                  </a:lnTo>
                  <a:close/>
                  <a:moveTo>
                    <a:pt x="99" y="167"/>
                  </a:moveTo>
                  <a:lnTo>
                    <a:pt x="98" y="167"/>
                  </a:lnTo>
                  <a:lnTo>
                    <a:pt x="97" y="168"/>
                  </a:lnTo>
                  <a:lnTo>
                    <a:pt x="96" y="168"/>
                  </a:lnTo>
                  <a:lnTo>
                    <a:pt x="94" y="169"/>
                  </a:lnTo>
                  <a:lnTo>
                    <a:pt x="92" y="169"/>
                  </a:lnTo>
                  <a:lnTo>
                    <a:pt x="89" y="169"/>
                  </a:lnTo>
                  <a:lnTo>
                    <a:pt x="86" y="170"/>
                  </a:lnTo>
                  <a:lnTo>
                    <a:pt x="83" y="170"/>
                  </a:lnTo>
                  <a:lnTo>
                    <a:pt x="81" y="172"/>
                  </a:lnTo>
                  <a:lnTo>
                    <a:pt x="78" y="173"/>
                  </a:lnTo>
                  <a:lnTo>
                    <a:pt x="76" y="174"/>
                  </a:lnTo>
                  <a:lnTo>
                    <a:pt x="74" y="175"/>
                  </a:lnTo>
                  <a:lnTo>
                    <a:pt x="72" y="176"/>
                  </a:lnTo>
                  <a:lnTo>
                    <a:pt x="71" y="178"/>
                  </a:lnTo>
                  <a:lnTo>
                    <a:pt x="71" y="180"/>
                  </a:lnTo>
                  <a:lnTo>
                    <a:pt x="70" y="182"/>
                  </a:lnTo>
                  <a:lnTo>
                    <a:pt x="71" y="186"/>
                  </a:lnTo>
                  <a:lnTo>
                    <a:pt x="73" y="189"/>
                  </a:lnTo>
                  <a:lnTo>
                    <a:pt x="76" y="190"/>
                  </a:lnTo>
                  <a:lnTo>
                    <a:pt x="80" y="191"/>
                  </a:lnTo>
                  <a:lnTo>
                    <a:pt x="82" y="191"/>
                  </a:lnTo>
                  <a:lnTo>
                    <a:pt x="85" y="191"/>
                  </a:lnTo>
                  <a:lnTo>
                    <a:pt x="87" y="190"/>
                  </a:lnTo>
                  <a:lnTo>
                    <a:pt x="89" y="190"/>
                  </a:lnTo>
                  <a:lnTo>
                    <a:pt x="91" y="189"/>
                  </a:lnTo>
                  <a:lnTo>
                    <a:pt x="93" y="188"/>
                  </a:lnTo>
                  <a:lnTo>
                    <a:pt x="94" y="187"/>
                  </a:lnTo>
                  <a:lnTo>
                    <a:pt x="96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9" y="180"/>
                  </a:lnTo>
                  <a:lnTo>
                    <a:pt x="99" y="177"/>
                  </a:lnTo>
                  <a:lnTo>
                    <a:pt x="99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134"/>
            <p:cNvSpPr>
              <a:spLocks noEditPoints="1"/>
            </p:cNvSpPr>
            <p:nvPr/>
          </p:nvSpPr>
          <p:spPr bwMode="auto">
            <a:xfrm>
              <a:off x="5348" y="2757"/>
              <a:ext cx="129" cy="84"/>
            </a:xfrm>
            <a:custGeom>
              <a:avLst/>
              <a:gdLst>
                <a:gd name="T0" fmla="*/ 14 w 129"/>
                <a:gd name="T1" fmla="*/ 22 h 84"/>
                <a:gd name="T2" fmla="*/ 51 w 129"/>
                <a:gd name="T3" fmla="*/ 22 h 84"/>
                <a:gd name="T4" fmla="*/ 40 w 129"/>
                <a:gd name="T5" fmla="*/ 82 h 84"/>
                <a:gd name="T6" fmla="*/ 0 w 129"/>
                <a:gd name="T7" fmla="*/ 82 h 84"/>
                <a:gd name="T8" fmla="*/ 70 w 129"/>
                <a:gd name="T9" fmla="*/ 0 h 84"/>
                <a:gd name="T10" fmla="*/ 60 w 129"/>
                <a:gd name="T11" fmla="*/ 0 h 84"/>
                <a:gd name="T12" fmla="*/ 70 w 129"/>
                <a:gd name="T13" fmla="*/ 82 h 84"/>
                <a:gd name="T14" fmla="*/ 126 w 129"/>
                <a:gd name="T15" fmla="*/ 39 h 84"/>
                <a:gd name="T16" fmla="*/ 114 w 129"/>
                <a:gd name="T17" fmla="*/ 32 h 84"/>
                <a:gd name="T18" fmla="*/ 103 w 129"/>
                <a:gd name="T19" fmla="*/ 29 h 84"/>
                <a:gd name="T20" fmla="*/ 99 w 129"/>
                <a:gd name="T21" fmla="*/ 30 h 84"/>
                <a:gd name="T22" fmla="*/ 95 w 129"/>
                <a:gd name="T23" fmla="*/ 32 h 84"/>
                <a:gd name="T24" fmla="*/ 93 w 129"/>
                <a:gd name="T25" fmla="*/ 35 h 84"/>
                <a:gd name="T26" fmla="*/ 92 w 129"/>
                <a:gd name="T27" fmla="*/ 39 h 84"/>
                <a:gd name="T28" fmla="*/ 93 w 129"/>
                <a:gd name="T29" fmla="*/ 42 h 84"/>
                <a:gd name="T30" fmla="*/ 95 w 129"/>
                <a:gd name="T31" fmla="*/ 44 h 84"/>
                <a:gd name="T32" fmla="*/ 99 w 129"/>
                <a:gd name="T33" fmla="*/ 45 h 84"/>
                <a:gd name="T34" fmla="*/ 104 w 129"/>
                <a:gd name="T35" fmla="*/ 46 h 84"/>
                <a:gd name="T36" fmla="*/ 111 w 129"/>
                <a:gd name="T37" fmla="*/ 48 h 84"/>
                <a:gd name="T38" fmla="*/ 117 w 129"/>
                <a:gd name="T39" fmla="*/ 50 h 84"/>
                <a:gd name="T40" fmla="*/ 123 w 129"/>
                <a:gd name="T41" fmla="*/ 53 h 84"/>
                <a:gd name="T42" fmla="*/ 127 w 129"/>
                <a:gd name="T43" fmla="*/ 58 h 84"/>
                <a:gd name="T44" fmla="*/ 129 w 129"/>
                <a:gd name="T45" fmla="*/ 65 h 84"/>
                <a:gd name="T46" fmla="*/ 126 w 129"/>
                <a:gd name="T47" fmla="*/ 73 h 84"/>
                <a:gd name="T48" fmla="*/ 122 w 129"/>
                <a:gd name="T49" fmla="*/ 80 h 84"/>
                <a:gd name="T50" fmla="*/ 115 w 129"/>
                <a:gd name="T51" fmla="*/ 83 h 84"/>
                <a:gd name="T52" fmla="*/ 106 w 129"/>
                <a:gd name="T53" fmla="*/ 84 h 84"/>
                <a:gd name="T54" fmla="*/ 99 w 129"/>
                <a:gd name="T55" fmla="*/ 83 h 84"/>
                <a:gd name="T56" fmla="*/ 93 w 129"/>
                <a:gd name="T57" fmla="*/ 82 h 84"/>
                <a:gd name="T58" fmla="*/ 88 w 129"/>
                <a:gd name="T59" fmla="*/ 80 h 84"/>
                <a:gd name="T60" fmla="*/ 83 w 129"/>
                <a:gd name="T61" fmla="*/ 73 h 84"/>
                <a:gd name="T62" fmla="*/ 82 w 129"/>
                <a:gd name="T63" fmla="*/ 66 h 84"/>
                <a:gd name="T64" fmla="*/ 91 w 129"/>
                <a:gd name="T65" fmla="*/ 66 h 84"/>
                <a:gd name="T66" fmla="*/ 93 w 129"/>
                <a:gd name="T67" fmla="*/ 72 h 84"/>
                <a:gd name="T68" fmla="*/ 102 w 129"/>
                <a:gd name="T69" fmla="*/ 75 h 84"/>
                <a:gd name="T70" fmla="*/ 111 w 129"/>
                <a:gd name="T71" fmla="*/ 75 h 84"/>
                <a:gd name="T72" fmla="*/ 117 w 129"/>
                <a:gd name="T73" fmla="*/ 72 h 84"/>
                <a:gd name="T74" fmla="*/ 119 w 129"/>
                <a:gd name="T75" fmla="*/ 66 h 84"/>
                <a:gd name="T76" fmla="*/ 117 w 129"/>
                <a:gd name="T77" fmla="*/ 62 h 84"/>
                <a:gd name="T78" fmla="*/ 113 w 129"/>
                <a:gd name="T79" fmla="*/ 59 h 84"/>
                <a:gd name="T80" fmla="*/ 105 w 129"/>
                <a:gd name="T81" fmla="*/ 57 h 84"/>
                <a:gd name="T82" fmla="*/ 99 w 129"/>
                <a:gd name="T83" fmla="*/ 55 h 84"/>
                <a:gd name="T84" fmla="*/ 93 w 129"/>
                <a:gd name="T85" fmla="*/ 53 h 84"/>
                <a:gd name="T86" fmla="*/ 88 w 129"/>
                <a:gd name="T87" fmla="*/ 51 h 84"/>
                <a:gd name="T88" fmla="*/ 85 w 129"/>
                <a:gd name="T89" fmla="*/ 46 h 84"/>
                <a:gd name="T90" fmla="*/ 83 w 129"/>
                <a:gd name="T91" fmla="*/ 39 h 84"/>
                <a:gd name="T92" fmla="*/ 85 w 129"/>
                <a:gd name="T93" fmla="*/ 31 h 84"/>
                <a:gd name="T94" fmla="*/ 90 w 129"/>
                <a:gd name="T95" fmla="*/ 25 h 84"/>
                <a:gd name="T96" fmla="*/ 97 w 129"/>
                <a:gd name="T97" fmla="*/ 22 h 84"/>
                <a:gd name="T98" fmla="*/ 105 w 129"/>
                <a:gd name="T99" fmla="*/ 21 h 84"/>
                <a:gd name="T100" fmla="*/ 116 w 129"/>
                <a:gd name="T101" fmla="*/ 22 h 84"/>
                <a:gd name="T102" fmla="*/ 123 w 129"/>
                <a:gd name="T103" fmla="*/ 28 h 84"/>
                <a:gd name="T104" fmla="*/ 125 w 129"/>
                <a:gd name="T105" fmla="*/ 34 h 84"/>
                <a:gd name="T106" fmla="*/ 126 w 129"/>
                <a:gd name="T107" fmla="*/ 3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84">
                  <a:moveTo>
                    <a:pt x="20" y="52"/>
                  </a:moveTo>
                  <a:lnTo>
                    <a:pt x="1" y="22"/>
                  </a:lnTo>
                  <a:lnTo>
                    <a:pt x="14" y="22"/>
                  </a:lnTo>
                  <a:lnTo>
                    <a:pt x="27" y="44"/>
                  </a:lnTo>
                  <a:lnTo>
                    <a:pt x="40" y="22"/>
                  </a:lnTo>
                  <a:lnTo>
                    <a:pt x="51" y="22"/>
                  </a:lnTo>
                  <a:lnTo>
                    <a:pt x="32" y="52"/>
                  </a:lnTo>
                  <a:lnTo>
                    <a:pt x="52" y="82"/>
                  </a:lnTo>
                  <a:lnTo>
                    <a:pt x="40" y="82"/>
                  </a:lnTo>
                  <a:lnTo>
                    <a:pt x="26" y="6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0" y="52"/>
                  </a:lnTo>
                  <a:close/>
                  <a:moveTo>
                    <a:pt x="60" y="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60" y="11"/>
                  </a:lnTo>
                  <a:lnTo>
                    <a:pt x="60" y="0"/>
                  </a:lnTo>
                  <a:close/>
                  <a:moveTo>
                    <a:pt x="60" y="22"/>
                  </a:moveTo>
                  <a:lnTo>
                    <a:pt x="70" y="22"/>
                  </a:lnTo>
                  <a:lnTo>
                    <a:pt x="70" y="82"/>
                  </a:lnTo>
                  <a:lnTo>
                    <a:pt x="60" y="82"/>
                  </a:lnTo>
                  <a:lnTo>
                    <a:pt x="60" y="22"/>
                  </a:lnTo>
                  <a:close/>
                  <a:moveTo>
                    <a:pt x="126" y="39"/>
                  </a:moveTo>
                  <a:lnTo>
                    <a:pt x="117" y="39"/>
                  </a:lnTo>
                  <a:lnTo>
                    <a:pt x="116" y="35"/>
                  </a:lnTo>
                  <a:lnTo>
                    <a:pt x="114" y="32"/>
                  </a:lnTo>
                  <a:lnTo>
                    <a:pt x="109" y="30"/>
                  </a:lnTo>
                  <a:lnTo>
                    <a:pt x="104" y="29"/>
                  </a:lnTo>
                  <a:lnTo>
                    <a:pt x="103" y="29"/>
                  </a:lnTo>
                  <a:lnTo>
                    <a:pt x="102" y="30"/>
                  </a:lnTo>
                  <a:lnTo>
                    <a:pt x="100" y="30"/>
                  </a:lnTo>
                  <a:lnTo>
                    <a:pt x="99" y="30"/>
                  </a:lnTo>
                  <a:lnTo>
                    <a:pt x="98" y="31"/>
                  </a:lnTo>
                  <a:lnTo>
                    <a:pt x="97" y="31"/>
                  </a:lnTo>
                  <a:lnTo>
                    <a:pt x="95" y="32"/>
                  </a:lnTo>
                  <a:lnTo>
                    <a:pt x="94" y="32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2" y="37"/>
                  </a:lnTo>
                  <a:lnTo>
                    <a:pt x="92" y="38"/>
                  </a:lnTo>
                  <a:lnTo>
                    <a:pt x="92" y="39"/>
                  </a:lnTo>
                  <a:lnTo>
                    <a:pt x="92" y="40"/>
                  </a:lnTo>
                  <a:lnTo>
                    <a:pt x="92" y="41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45"/>
                  </a:lnTo>
                  <a:lnTo>
                    <a:pt x="99" y="45"/>
                  </a:lnTo>
                  <a:lnTo>
                    <a:pt x="101" y="45"/>
                  </a:lnTo>
                  <a:lnTo>
                    <a:pt x="103" y="46"/>
                  </a:lnTo>
                  <a:lnTo>
                    <a:pt x="104" y="46"/>
                  </a:lnTo>
                  <a:lnTo>
                    <a:pt x="106" y="47"/>
                  </a:lnTo>
                  <a:lnTo>
                    <a:pt x="108" y="47"/>
                  </a:lnTo>
                  <a:lnTo>
                    <a:pt x="111" y="48"/>
                  </a:lnTo>
                  <a:lnTo>
                    <a:pt x="113" y="49"/>
                  </a:lnTo>
                  <a:lnTo>
                    <a:pt x="115" y="50"/>
                  </a:lnTo>
                  <a:lnTo>
                    <a:pt x="117" y="50"/>
                  </a:lnTo>
                  <a:lnTo>
                    <a:pt x="119" y="51"/>
                  </a:lnTo>
                  <a:lnTo>
                    <a:pt x="121" y="52"/>
                  </a:lnTo>
                  <a:lnTo>
                    <a:pt x="123" y="53"/>
                  </a:lnTo>
                  <a:lnTo>
                    <a:pt x="124" y="55"/>
                  </a:lnTo>
                  <a:lnTo>
                    <a:pt x="125" y="56"/>
                  </a:lnTo>
                  <a:lnTo>
                    <a:pt x="127" y="58"/>
                  </a:lnTo>
                  <a:lnTo>
                    <a:pt x="128" y="60"/>
                  </a:lnTo>
                  <a:lnTo>
                    <a:pt x="129" y="62"/>
                  </a:lnTo>
                  <a:lnTo>
                    <a:pt x="129" y="65"/>
                  </a:lnTo>
                  <a:lnTo>
                    <a:pt x="129" y="68"/>
                  </a:lnTo>
                  <a:lnTo>
                    <a:pt x="128" y="70"/>
                  </a:lnTo>
                  <a:lnTo>
                    <a:pt x="126" y="73"/>
                  </a:lnTo>
                  <a:lnTo>
                    <a:pt x="125" y="75"/>
                  </a:lnTo>
                  <a:lnTo>
                    <a:pt x="123" y="77"/>
                  </a:lnTo>
                  <a:lnTo>
                    <a:pt x="122" y="80"/>
                  </a:lnTo>
                  <a:lnTo>
                    <a:pt x="120" y="81"/>
                  </a:lnTo>
                  <a:lnTo>
                    <a:pt x="117" y="82"/>
                  </a:lnTo>
                  <a:lnTo>
                    <a:pt x="115" y="83"/>
                  </a:lnTo>
                  <a:lnTo>
                    <a:pt x="112" y="83"/>
                  </a:lnTo>
                  <a:lnTo>
                    <a:pt x="109" y="84"/>
                  </a:lnTo>
                  <a:lnTo>
                    <a:pt x="106" y="84"/>
                  </a:lnTo>
                  <a:lnTo>
                    <a:pt x="103" y="84"/>
                  </a:lnTo>
                  <a:lnTo>
                    <a:pt x="101" y="84"/>
                  </a:lnTo>
                  <a:lnTo>
                    <a:pt x="99" y="83"/>
                  </a:lnTo>
                  <a:lnTo>
                    <a:pt x="97" y="83"/>
                  </a:lnTo>
                  <a:lnTo>
                    <a:pt x="95" y="83"/>
                  </a:lnTo>
                  <a:lnTo>
                    <a:pt x="93" y="82"/>
                  </a:lnTo>
                  <a:lnTo>
                    <a:pt x="92" y="82"/>
                  </a:lnTo>
                  <a:lnTo>
                    <a:pt x="90" y="81"/>
                  </a:lnTo>
                  <a:lnTo>
                    <a:pt x="88" y="80"/>
                  </a:lnTo>
                  <a:lnTo>
                    <a:pt x="86" y="77"/>
                  </a:lnTo>
                  <a:lnTo>
                    <a:pt x="84" y="75"/>
                  </a:lnTo>
                  <a:lnTo>
                    <a:pt x="83" y="73"/>
                  </a:lnTo>
                  <a:lnTo>
                    <a:pt x="83" y="70"/>
                  </a:lnTo>
                  <a:lnTo>
                    <a:pt x="82" y="68"/>
                  </a:lnTo>
                  <a:lnTo>
                    <a:pt x="82" y="66"/>
                  </a:lnTo>
                  <a:lnTo>
                    <a:pt x="82" y="63"/>
                  </a:lnTo>
                  <a:lnTo>
                    <a:pt x="90" y="63"/>
                  </a:lnTo>
                  <a:lnTo>
                    <a:pt x="91" y="66"/>
                  </a:lnTo>
                  <a:lnTo>
                    <a:pt x="91" y="68"/>
                  </a:lnTo>
                  <a:lnTo>
                    <a:pt x="92" y="70"/>
                  </a:lnTo>
                  <a:lnTo>
                    <a:pt x="93" y="72"/>
                  </a:lnTo>
                  <a:lnTo>
                    <a:pt x="95" y="74"/>
                  </a:lnTo>
                  <a:lnTo>
                    <a:pt x="98" y="75"/>
                  </a:lnTo>
                  <a:lnTo>
                    <a:pt x="102" y="75"/>
                  </a:lnTo>
                  <a:lnTo>
                    <a:pt x="106" y="76"/>
                  </a:lnTo>
                  <a:lnTo>
                    <a:pt x="108" y="76"/>
                  </a:lnTo>
                  <a:lnTo>
                    <a:pt x="111" y="75"/>
                  </a:lnTo>
                  <a:lnTo>
                    <a:pt x="113" y="74"/>
                  </a:lnTo>
                  <a:lnTo>
                    <a:pt x="115" y="73"/>
                  </a:lnTo>
                  <a:lnTo>
                    <a:pt x="117" y="72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9" y="66"/>
                  </a:lnTo>
                  <a:lnTo>
                    <a:pt x="119" y="64"/>
                  </a:lnTo>
                  <a:lnTo>
                    <a:pt x="118" y="63"/>
                  </a:lnTo>
                  <a:lnTo>
                    <a:pt x="117" y="62"/>
                  </a:lnTo>
                  <a:lnTo>
                    <a:pt x="116" y="61"/>
                  </a:lnTo>
                  <a:lnTo>
                    <a:pt x="115" y="60"/>
                  </a:lnTo>
                  <a:lnTo>
                    <a:pt x="113" y="59"/>
                  </a:lnTo>
                  <a:lnTo>
                    <a:pt x="110" y="58"/>
                  </a:lnTo>
                  <a:lnTo>
                    <a:pt x="107" y="58"/>
                  </a:lnTo>
                  <a:lnTo>
                    <a:pt x="105" y="57"/>
                  </a:lnTo>
                  <a:lnTo>
                    <a:pt x="103" y="57"/>
                  </a:lnTo>
                  <a:lnTo>
                    <a:pt x="101" y="56"/>
                  </a:lnTo>
                  <a:lnTo>
                    <a:pt x="99" y="55"/>
                  </a:lnTo>
                  <a:lnTo>
                    <a:pt x="97" y="55"/>
                  </a:lnTo>
                  <a:lnTo>
                    <a:pt x="95" y="54"/>
                  </a:lnTo>
                  <a:lnTo>
                    <a:pt x="93" y="53"/>
                  </a:lnTo>
                  <a:lnTo>
                    <a:pt x="91" y="52"/>
                  </a:lnTo>
                  <a:lnTo>
                    <a:pt x="90" y="52"/>
                  </a:lnTo>
                  <a:lnTo>
                    <a:pt x="88" y="51"/>
                  </a:lnTo>
                  <a:lnTo>
                    <a:pt x="87" y="49"/>
                  </a:lnTo>
                  <a:lnTo>
                    <a:pt x="86" y="48"/>
                  </a:lnTo>
                  <a:lnTo>
                    <a:pt x="85" y="46"/>
                  </a:lnTo>
                  <a:lnTo>
                    <a:pt x="84" y="44"/>
                  </a:lnTo>
                  <a:lnTo>
                    <a:pt x="83" y="42"/>
                  </a:lnTo>
                  <a:lnTo>
                    <a:pt x="83" y="39"/>
                  </a:lnTo>
                  <a:lnTo>
                    <a:pt x="83" y="36"/>
                  </a:lnTo>
                  <a:lnTo>
                    <a:pt x="84" y="34"/>
                  </a:lnTo>
                  <a:lnTo>
                    <a:pt x="85" y="31"/>
                  </a:lnTo>
                  <a:lnTo>
                    <a:pt x="86" y="29"/>
                  </a:lnTo>
                  <a:lnTo>
                    <a:pt x="88" y="27"/>
                  </a:lnTo>
                  <a:lnTo>
                    <a:pt x="90" y="25"/>
                  </a:lnTo>
                  <a:lnTo>
                    <a:pt x="92" y="23"/>
                  </a:lnTo>
                  <a:lnTo>
                    <a:pt x="94" y="22"/>
                  </a:lnTo>
                  <a:lnTo>
                    <a:pt x="97" y="22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5" y="21"/>
                  </a:lnTo>
                  <a:lnTo>
                    <a:pt x="109" y="21"/>
                  </a:lnTo>
                  <a:lnTo>
                    <a:pt x="113" y="21"/>
                  </a:lnTo>
                  <a:lnTo>
                    <a:pt x="116" y="22"/>
                  </a:lnTo>
                  <a:lnTo>
                    <a:pt x="119" y="24"/>
                  </a:lnTo>
                  <a:lnTo>
                    <a:pt x="121" y="26"/>
                  </a:lnTo>
                  <a:lnTo>
                    <a:pt x="123" y="28"/>
                  </a:lnTo>
                  <a:lnTo>
                    <a:pt x="124" y="30"/>
                  </a:lnTo>
                  <a:lnTo>
                    <a:pt x="125" y="32"/>
                  </a:lnTo>
                  <a:lnTo>
                    <a:pt x="125" y="34"/>
                  </a:lnTo>
                  <a:lnTo>
                    <a:pt x="126" y="36"/>
                  </a:lnTo>
                  <a:lnTo>
                    <a:pt x="126" y="38"/>
                  </a:lnTo>
                  <a:lnTo>
                    <a:pt x="12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135"/>
            <p:cNvSpPr>
              <a:spLocks/>
            </p:cNvSpPr>
            <p:nvPr/>
          </p:nvSpPr>
          <p:spPr bwMode="auto">
            <a:xfrm>
              <a:off x="1355" y="2296"/>
              <a:ext cx="11" cy="20"/>
            </a:xfrm>
            <a:custGeom>
              <a:avLst/>
              <a:gdLst>
                <a:gd name="T0" fmla="*/ 11 w 11"/>
                <a:gd name="T1" fmla="*/ 0 h 20"/>
                <a:gd name="T2" fmla="*/ 7 w 11"/>
                <a:gd name="T3" fmla="*/ 0 h 20"/>
                <a:gd name="T4" fmla="*/ 3 w 11"/>
                <a:gd name="T5" fmla="*/ 2 h 20"/>
                <a:gd name="T6" fmla="*/ 1 w 11"/>
                <a:gd name="T7" fmla="*/ 5 h 20"/>
                <a:gd name="T8" fmla="*/ 0 w 11"/>
                <a:gd name="T9" fmla="*/ 8 h 20"/>
                <a:gd name="T10" fmla="*/ 0 w 11"/>
                <a:gd name="T11" fmla="*/ 12 h 20"/>
                <a:gd name="T12" fmla="*/ 1 w 11"/>
                <a:gd name="T13" fmla="*/ 16 h 20"/>
                <a:gd name="T14" fmla="*/ 4 w 11"/>
                <a:gd name="T15" fmla="*/ 19 h 20"/>
                <a:gd name="T16" fmla="*/ 8 w 11"/>
                <a:gd name="T17" fmla="*/ 20 h 20"/>
                <a:gd name="T18" fmla="*/ 11 w 11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11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9"/>
                  </a:lnTo>
                  <a:lnTo>
                    <a:pt x="8" y="2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136"/>
            <p:cNvSpPr>
              <a:spLocks/>
            </p:cNvSpPr>
            <p:nvPr/>
          </p:nvSpPr>
          <p:spPr bwMode="auto">
            <a:xfrm>
              <a:off x="1363" y="2296"/>
              <a:ext cx="1764" cy="239"/>
            </a:xfrm>
            <a:custGeom>
              <a:avLst/>
              <a:gdLst>
                <a:gd name="T0" fmla="*/ 1764 w 1764"/>
                <a:gd name="T1" fmla="*/ 217 h 239"/>
                <a:gd name="T2" fmla="*/ 1652 w 1764"/>
                <a:gd name="T3" fmla="*/ 217 h 239"/>
                <a:gd name="T4" fmla="*/ 1541 w 1764"/>
                <a:gd name="T5" fmla="*/ 213 h 239"/>
                <a:gd name="T6" fmla="*/ 1431 w 1764"/>
                <a:gd name="T7" fmla="*/ 208 h 239"/>
                <a:gd name="T8" fmla="*/ 1320 w 1764"/>
                <a:gd name="T9" fmla="*/ 200 h 239"/>
                <a:gd name="T10" fmla="*/ 1210 w 1764"/>
                <a:gd name="T11" fmla="*/ 191 h 239"/>
                <a:gd name="T12" fmla="*/ 1100 w 1764"/>
                <a:gd name="T13" fmla="*/ 179 h 239"/>
                <a:gd name="T14" fmla="*/ 990 w 1764"/>
                <a:gd name="T15" fmla="*/ 167 h 239"/>
                <a:gd name="T16" fmla="*/ 880 w 1764"/>
                <a:gd name="T17" fmla="*/ 153 h 239"/>
                <a:gd name="T18" fmla="*/ 771 w 1764"/>
                <a:gd name="T19" fmla="*/ 137 h 239"/>
                <a:gd name="T20" fmla="*/ 661 w 1764"/>
                <a:gd name="T21" fmla="*/ 120 h 239"/>
                <a:gd name="T22" fmla="*/ 552 w 1764"/>
                <a:gd name="T23" fmla="*/ 102 h 239"/>
                <a:gd name="T24" fmla="*/ 442 w 1764"/>
                <a:gd name="T25" fmla="*/ 84 h 239"/>
                <a:gd name="T26" fmla="*/ 333 w 1764"/>
                <a:gd name="T27" fmla="*/ 64 h 239"/>
                <a:gd name="T28" fmla="*/ 223 w 1764"/>
                <a:gd name="T29" fmla="*/ 43 h 239"/>
                <a:gd name="T30" fmla="*/ 113 w 1764"/>
                <a:gd name="T31" fmla="*/ 22 h 239"/>
                <a:gd name="T32" fmla="*/ 3 w 1764"/>
                <a:gd name="T33" fmla="*/ 0 h 239"/>
                <a:gd name="T34" fmla="*/ 55 w 1764"/>
                <a:gd name="T35" fmla="*/ 32 h 239"/>
                <a:gd name="T36" fmla="*/ 165 w 1764"/>
                <a:gd name="T37" fmla="*/ 53 h 239"/>
                <a:gd name="T38" fmla="*/ 275 w 1764"/>
                <a:gd name="T39" fmla="*/ 74 h 239"/>
                <a:gd name="T40" fmla="*/ 385 w 1764"/>
                <a:gd name="T41" fmla="*/ 94 h 239"/>
                <a:gd name="T42" fmla="*/ 494 w 1764"/>
                <a:gd name="T43" fmla="*/ 114 h 239"/>
                <a:gd name="T44" fmla="*/ 604 w 1764"/>
                <a:gd name="T45" fmla="*/ 132 h 239"/>
                <a:gd name="T46" fmla="*/ 714 w 1764"/>
                <a:gd name="T47" fmla="*/ 149 h 239"/>
                <a:gd name="T48" fmla="*/ 824 w 1764"/>
                <a:gd name="T49" fmla="*/ 165 h 239"/>
                <a:gd name="T50" fmla="*/ 933 w 1764"/>
                <a:gd name="T51" fmla="*/ 181 h 239"/>
                <a:gd name="T52" fmla="*/ 1043 w 1764"/>
                <a:gd name="T53" fmla="*/ 194 h 239"/>
                <a:gd name="T54" fmla="*/ 1154 w 1764"/>
                <a:gd name="T55" fmla="*/ 206 h 239"/>
                <a:gd name="T56" fmla="*/ 1264 w 1764"/>
                <a:gd name="T57" fmla="*/ 216 h 239"/>
                <a:gd name="T58" fmla="*/ 1374 w 1764"/>
                <a:gd name="T59" fmla="*/ 224 h 239"/>
                <a:gd name="T60" fmla="*/ 1486 w 1764"/>
                <a:gd name="T61" fmla="*/ 231 h 239"/>
                <a:gd name="T62" fmla="*/ 1597 w 1764"/>
                <a:gd name="T63" fmla="*/ 236 h 239"/>
                <a:gd name="T64" fmla="*/ 1708 w 1764"/>
                <a:gd name="T65" fmla="*/ 238 h 239"/>
                <a:gd name="T66" fmla="*/ 1764 w 1764"/>
                <a:gd name="T67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4" h="239">
                  <a:moveTo>
                    <a:pt x="1764" y="217"/>
                  </a:moveTo>
                  <a:lnTo>
                    <a:pt x="1764" y="217"/>
                  </a:lnTo>
                  <a:lnTo>
                    <a:pt x="1708" y="217"/>
                  </a:lnTo>
                  <a:lnTo>
                    <a:pt x="1652" y="217"/>
                  </a:lnTo>
                  <a:lnTo>
                    <a:pt x="1597" y="215"/>
                  </a:lnTo>
                  <a:lnTo>
                    <a:pt x="1541" y="213"/>
                  </a:lnTo>
                  <a:lnTo>
                    <a:pt x="1486" y="211"/>
                  </a:lnTo>
                  <a:lnTo>
                    <a:pt x="1431" y="208"/>
                  </a:lnTo>
                  <a:lnTo>
                    <a:pt x="1375" y="204"/>
                  </a:lnTo>
                  <a:lnTo>
                    <a:pt x="1320" y="200"/>
                  </a:lnTo>
                  <a:lnTo>
                    <a:pt x="1265" y="196"/>
                  </a:lnTo>
                  <a:lnTo>
                    <a:pt x="1210" y="191"/>
                  </a:lnTo>
                  <a:lnTo>
                    <a:pt x="1155" y="185"/>
                  </a:lnTo>
                  <a:lnTo>
                    <a:pt x="1100" y="179"/>
                  </a:lnTo>
                  <a:lnTo>
                    <a:pt x="1045" y="174"/>
                  </a:lnTo>
                  <a:lnTo>
                    <a:pt x="990" y="167"/>
                  </a:lnTo>
                  <a:lnTo>
                    <a:pt x="935" y="160"/>
                  </a:lnTo>
                  <a:lnTo>
                    <a:pt x="880" y="153"/>
                  </a:lnTo>
                  <a:lnTo>
                    <a:pt x="826" y="145"/>
                  </a:lnTo>
                  <a:lnTo>
                    <a:pt x="771" y="137"/>
                  </a:lnTo>
                  <a:lnTo>
                    <a:pt x="716" y="129"/>
                  </a:lnTo>
                  <a:lnTo>
                    <a:pt x="661" y="120"/>
                  </a:lnTo>
                  <a:lnTo>
                    <a:pt x="607" y="111"/>
                  </a:lnTo>
                  <a:lnTo>
                    <a:pt x="552" y="102"/>
                  </a:lnTo>
                  <a:lnTo>
                    <a:pt x="497" y="93"/>
                  </a:lnTo>
                  <a:lnTo>
                    <a:pt x="442" y="84"/>
                  </a:lnTo>
                  <a:lnTo>
                    <a:pt x="388" y="74"/>
                  </a:lnTo>
                  <a:lnTo>
                    <a:pt x="333" y="64"/>
                  </a:lnTo>
                  <a:lnTo>
                    <a:pt x="278" y="54"/>
                  </a:lnTo>
                  <a:lnTo>
                    <a:pt x="223" y="43"/>
                  </a:lnTo>
                  <a:lnTo>
                    <a:pt x="168" y="33"/>
                  </a:lnTo>
                  <a:lnTo>
                    <a:pt x="113" y="22"/>
                  </a:lnTo>
                  <a:lnTo>
                    <a:pt x="58" y="11"/>
                  </a:lnTo>
                  <a:lnTo>
                    <a:pt x="3" y="0"/>
                  </a:lnTo>
                  <a:lnTo>
                    <a:pt x="0" y="20"/>
                  </a:lnTo>
                  <a:lnTo>
                    <a:pt x="55" y="32"/>
                  </a:lnTo>
                  <a:lnTo>
                    <a:pt x="110" y="42"/>
                  </a:lnTo>
                  <a:lnTo>
                    <a:pt x="165" y="53"/>
                  </a:lnTo>
                  <a:lnTo>
                    <a:pt x="220" y="64"/>
                  </a:lnTo>
                  <a:lnTo>
                    <a:pt x="275" y="74"/>
                  </a:lnTo>
                  <a:lnTo>
                    <a:pt x="330" y="84"/>
                  </a:lnTo>
                  <a:lnTo>
                    <a:pt x="385" y="94"/>
                  </a:lnTo>
                  <a:lnTo>
                    <a:pt x="439" y="104"/>
                  </a:lnTo>
                  <a:lnTo>
                    <a:pt x="494" y="114"/>
                  </a:lnTo>
                  <a:lnTo>
                    <a:pt x="549" y="123"/>
                  </a:lnTo>
                  <a:lnTo>
                    <a:pt x="604" y="132"/>
                  </a:lnTo>
                  <a:lnTo>
                    <a:pt x="659" y="141"/>
                  </a:lnTo>
                  <a:lnTo>
                    <a:pt x="714" y="149"/>
                  </a:lnTo>
                  <a:lnTo>
                    <a:pt x="769" y="157"/>
                  </a:lnTo>
                  <a:lnTo>
                    <a:pt x="824" y="165"/>
                  </a:lnTo>
                  <a:lnTo>
                    <a:pt x="878" y="173"/>
                  </a:lnTo>
                  <a:lnTo>
                    <a:pt x="933" y="181"/>
                  </a:lnTo>
                  <a:lnTo>
                    <a:pt x="988" y="187"/>
                  </a:lnTo>
                  <a:lnTo>
                    <a:pt x="1043" y="194"/>
                  </a:lnTo>
                  <a:lnTo>
                    <a:pt x="1099" y="200"/>
                  </a:lnTo>
                  <a:lnTo>
                    <a:pt x="1154" y="206"/>
                  </a:lnTo>
                  <a:lnTo>
                    <a:pt x="1209" y="211"/>
                  </a:lnTo>
                  <a:lnTo>
                    <a:pt x="1264" y="216"/>
                  </a:lnTo>
                  <a:lnTo>
                    <a:pt x="1319" y="220"/>
                  </a:lnTo>
                  <a:lnTo>
                    <a:pt x="1374" y="224"/>
                  </a:lnTo>
                  <a:lnTo>
                    <a:pt x="1430" y="228"/>
                  </a:lnTo>
                  <a:lnTo>
                    <a:pt x="1486" y="231"/>
                  </a:lnTo>
                  <a:lnTo>
                    <a:pt x="1541" y="234"/>
                  </a:lnTo>
                  <a:lnTo>
                    <a:pt x="1597" y="236"/>
                  </a:lnTo>
                  <a:lnTo>
                    <a:pt x="1652" y="237"/>
                  </a:lnTo>
                  <a:lnTo>
                    <a:pt x="1708" y="238"/>
                  </a:lnTo>
                  <a:lnTo>
                    <a:pt x="1764" y="239"/>
                  </a:lnTo>
                  <a:lnTo>
                    <a:pt x="1764" y="239"/>
                  </a:lnTo>
                  <a:lnTo>
                    <a:pt x="1764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Freeform 137"/>
            <p:cNvSpPr>
              <a:spLocks/>
            </p:cNvSpPr>
            <p:nvPr/>
          </p:nvSpPr>
          <p:spPr bwMode="auto">
            <a:xfrm>
              <a:off x="3127" y="2304"/>
              <a:ext cx="1789" cy="231"/>
            </a:xfrm>
            <a:custGeom>
              <a:avLst/>
              <a:gdLst>
                <a:gd name="T0" fmla="*/ 1730 w 1789"/>
                <a:gd name="T1" fmla="*/ 11 h 231"/>
                <a:gd name="T2" fmla="*/ 1619 w 1789"/>
                <a:gd name="T3" fmla="*/ 32 h 231"/>
                <a:gd name="T4" fmla="*/ 1507 w 1789"/>
                <a:gd name="T5" fmla="*/ 53 h 231"/>
                <a:gd name="T6" fmla="*/ 1396 w 1789"/>
                <a:gd name="T7" fmla="*/ 72 h 231"/>
                <a:gd name="T8" fmla="*/ 1285 w 1789"/>
                <a:gd name="T9" fmla="*/ 92 h 231"/>
                <a:gd name="T10" fmla="*/ 1174 w 1789"/>
                <a:gd name="T11" fmla="*/ 109 h 231"/>
                <a:gd name="T12" fmla="*/ 1063 w 1789"/>
                <a:gd name="T13" fmla="*/ 126 h 231"/>
                <a:gd name="T14" fmla="*/ 952 w 1789"/>
                <a:gd name="T15" fmla="*/ 142 h 231"/>
                <a:gd name="T16" fmla="*/ 840 w 1789"/>
                <a:gd name="T17" fmla="*/ 156 h 231"/>
                <a:gd name="T18" fmla="*/ 729 w 1789"/>
                <a:gd name="T19" fmla="*/ 169 h 231"/>
                <a:gd name="T20" fmla="*/ 618 w 1789"/>
                <a:gd name="T21" fmla="*/ 181 h 231"/>
                <a:gd name="T22" fmla="*/ 506 w 1789"/>
                <a:gd name="T23" fmla="*/ 190 h 231"/>
                <a:gd name="T24" fmla="*/ 394 w 1789"/>
                <a:gd name="T25" fmla="*/ 198 h 231"/>
                <a:gd name="T26" fmla="*/ 282 w 1789"/>
                <a:gd name="T27" fmla="*/ 204 h 231"/>
                <a:gd name="T28" fmla="*/ 170 w 1789"/>
                <a:gd name="T29" fmla="*/ 208 h 231"/>
                <a:gd name="T30" fmla="*/ 57 w 1789"/>
                <a:gd name="T31" fmla="*/ 209 h 231"/>
                <a:gd name="T32" fmla="*/ 0 w 1789"/>
                <a:gd name="T33" fmla="*/ 231 h 231"/>
                <a:gd name="T34" fmla="*/ 114 w 1789"/>
                <a:gd name="T35" fmla="*/ 229 h 231"/>
                <a:gd name="T36" fmla="*/ 226 w 1789"/>
                <a:gd name="T37" fmla="*/ 227 h 231"/>
                <a:gd name="T38" fmla="*/ 339 w 1789"/>
                <a:gd name="T39" fmla="*/ 221 h 231"/>
                <a:gd name="T40" fmla="*/ 451 w 1789"/>
                <a:gd name="T41" fmla="*/ 214 h 231"/>
                <a:gd name="T42" fmla="*/ 563 w 1789"/>
                <a:gd name="T43" fmla="*/ 206 h 231"/>
                <a:gd name="T44" fmla="*/ 675 w 1789"/>
                <a:gd name="T45" fmla="*/ 195 h 231"/>
                <a:gd name="T46" fmla="*/ 787 w 1789"/>
                <a:gd name="T47" fmla="*/ 183 h 231"/>
                <a:gd name="T48" fmla="*/ 898 w 1789"/>
                <a:gd name="T49" fmla="*/ 169 h 231"/>
                <a:gd name="T50" fmla="*/ 1009 w 1789"/>
                <a:gd name="T51" fmla="*/ 154 h 231"/>
                <a:gd name="T52" fmla="*/ 1121 w 1789"/>
                <a:gd name="T53" fmla="*/ 138 h 231"/>
                <a:gd name="T54" fmla="*/ 1232 w 1789"/>
                <a:gd name="T55" fmla="*/ 121 h 231"/>
                <a:gd name="T56" fmla="*/ 1343 w 1789"/>
                <a:gd name="T57" fmla="*/ 102 h 231"/>
                <a:gd name="T58" fmla="*/ 1455 w 1789"/>
                <a:gd name="T59" fmla="*/ 83 h 231"/>
                <a:gd name="T60" fmla="*/ 1566 w 1789"/>
                <a:gd name="T61" fmla="*/ 63 h 231"/>
                <a:gd name="T62" fmla="*/ 1677 w 1789"/>
                <a:gd name="T63" fmla="*/ 42 h 231"/>
                <a:gd name="T64" fmla="*/ 1789 w 1789"/>
                <a:gd name="T65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9" h="231">
                  <a:moveTo>
                    <a:pt x="1786" y="0"/>
                  </a:moveTo>
                  <a:lnTo>
                    <a:pt x="1730" y="11"/>
                  </a:lnTo>
                  <a:lnTo>
                    <a:pt x="1674" y="22"/>
                  </a:lnTo>
                  <a:lnTo>
                    <a:pt x="1619" y="32"/>
                  </a:lnTo>
                  <a:lnTo>
                    <a:pt x="1563" y="43"/>
                  </a:lnTo>
                  <a:lnTo>
                    <a:pt x="1507" y="53"/>
                  </a:lnTo>
                  <a:lnTo>
                    <a:pt x="1452" y="63"/>
                  </a:lnTo>
                  <a:lnTo>
                    <a:pt x="1396" y="72"/>
                  </a:lnTo>
                  <a:lnTo>
                    <a:pt x="1340" y="82"/>
                  </a:lnTo>
                  <a:lnTo>
                    <a:pt x="1285" y="92"/>
                  </a:lnTo>
                  <a:lnTo>
                    <a:pt x="1229" y="101"/>
                  </a:lnTo>
                  <a:lnTo>
                    <a:pt x="1174" y="109"/>
                  </a:lnTo>
                  <a:lnTo>
                    <a:pt x="1119" y="118"/>
                  </a:lnTo>
                  <a:lnTo>
                    <a:pt x="1063" y="126"/>
                  </a:lnTo>
                  <a:lnTo>
                    <a:pt x="1007" y="134"/>
                  </a:lnTo>
                  <a:lnTo>
                    <a:pt x="952" y="142"/>
                  </a:lnTo>
                  <a:lnTo>
                    <a:pt x="896" y="149"/>
                  </a:lnTo>
                  <a:lnTo>
                    <a:pt x="840" y="156"/>
                  </a:lnTo>
                  <a:lnTo>
                    <a:pt x="785" y="163"/>
                  </a:lnTo>
                  <a:lnTo>
                    <a:pt x="729" y="169"/>
                  </a:lnTo>
                  <a:lnTo>
                    <a:pt x="674" y="175"/>
                  </a:lnTo>
                  <a:lnTo>
                    <a:pt x="618" y="181"/>
                  </a:lnTo>
                  <a:lnTo>
                    <a:pt x="562" y="185"/>
                  </a:lnTo>
                  <a:lnTo>
                    <a:pt x="506" y="190"/>
                  </a:lnTo>
                  <a:lnTo>
                    <a:pt x="450" y="194"/>
                  </a:lnTo>
                  <a:lnTo>
                    <a:pt x="394" y="198"/>
                  </a:lnTo>
                  <a:lnTo>
                    <a:pt x="338" y="201"/>
                  </a:lnTo>
                  <a:lnTo>
                    <a:pt x="282" y="204"/>
                  </a:lnTo>
                  <a:lnTo>
                    <a:pt x="226" y="206"/>
                  </a:lnTo>
                  <a:lnTo>
                    <a:pt x="170" y="208"/>
                  </a:lnTo>
                  <a:lnTo>
                    <a:pt x="114" y="209"/>
                  </a:lnTo>
                  <a:lnTo>
                    <a:pt x="57" y="209"/>
                  </a:lnTo>
                  <a:lnTo>
                    <a:pt x="0" y="209"/>
                  </a:lnTo>
                  <a:lnTo>
                    <a:pt x="0" y="231"/>
                  </a:lnTo>
                  <a:lnTo>
                    <a:pt x="57" y="231"/>
                  </a:lnTo>
                  <a:lnTo>
                    <a:pt x="114" y="229"/>
                  </a:lnTo>
                  <a:lnTo>
                    <a:pt x="170" y="228"/>
                  </a:lnTo>
                  <a:lnTo>
                    <a:pt x="226" y="227"/>
                  </a:lnTo>
                  <a:lnTo>
                    <a:pt x="282" y="224"/>
                  </a:lnTo>
                  <a:lnTo>
                    <a:pt x="339" y="221"/>
                  </a:lnTo>
                  <a:lnTo>
                    <a:pt x="395" y="218"/>
                  </a:lnTo>
                  <a:lnTo>
                    <a:pt x="451" y="214"/>
                  </a:lnTo>
                  <a:lnTo>
                    <a:pt x="507" y="211"/>
                  </a:lnTo>
                  <a:lnTo>
                    <a:pt x="563" y="206"/>
                  </a:lnTo>
                  <a:lnTo>
                    <a:pt x="619" y="201"/>
                  </a:lnTo>
                  <a:lnTo>
                    <a:pt x="675" y="195"/>
                  </a:lnTo>
                  <a:lnTo>
                    <a:pt x="730" y="189"/>
                  </a:lnTo>
                  <a:lnTo>
                    <a:pt x="787" y="183"/>
                  </a:lnTo>
                  <a:lnTo>
                    <a:pt x="842" y="176"/>
                  </a:lnTo>
                  <a:lnTo>
                    <a:pt x="898" y="169"/>
                  </a:lnTo>
                  <a:lnTo>
                    <a:pt x="954" y="162"/>
                  </a:lnTo>
                  <a:lnTo>
                    <a:pt x="1009" y="154"/>
                  </a:lnTo>
                  <a:lnTo>
                    <a:pt x="1065" y="146"/>
                  </a:lnTo>
                  <a:lnTo>
                    <a:pt x="1121" y="138"/>
                  </a:lnTo>
                  <a:lnTo>
                    <a:pt x="1176" y="130"/>
                  </a:lnTo>
                  <a:lnTo>
                    <a:pt x="1232" y="121"/>
                  </a:lnTo>
                  <a:lnTo>
                    <a:pt x="1288" y="112"/>
                  </a:lnTo>
                  <a:lnTo>
                    <a:pt x="1343" y="102"/>
                  </a:lnTo>
                  <a:lnTo>
                    <a:pt x="1399" y="93"/>
                  </a:lnTo>
                  <a:lnTo>
                    <a:pt x="1455" y="83"/>
                  </a:lnTo>
                  <a:lnTo>
                    <a:pt x="1511" y="73"/>
                  </a:lnTo>
                  <a:lnTo>
                    <a:pt x="1566" y="63"/>
                  </a:lnTo>
                  <a:lnTo>
                    <a:pt x="1622" y="52"/>
                  </a:lnTo>
                  <a:lnTo>
                    <a:pt x="1677" y="42"/>
                  </a:lnTo>
                  <a:lnTo>
                    <a:pt x="1733" y="32"/>
                  </a:lnTo>
                  <a:lnTo>
                    <a:pt x="1789" y="2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Freeform 138"/>
            <p:cNvSpPr>
              <a:spLocks/>
            </p:cNvSpPr>
            <p:nvPr/>
          </p:nvSpPr>
          <p:spPr bwMode="auto">
            <a:xfrm>
              <a:off x="4913" y="2304"/>
              <a:ext cx="11" cy="21"/>
            </a:xfrm>
            <a:custGeom>
              <a:avLst/>
              <a:gdLst>
                <a:gd name="T0" fmla="*/ 3 w 11"/>
                <a:gd name="T1" fmla="*/ 21 h 21"/>
                <a:gd name="T2" fmla="*/ 7 w 11"/>
                <a:gd name="T3" fmla="*/ 19 h 21"/>
                <a:gd name="T4" fmla="*/ 10 w 11"/>
                <a:gd name="T5" fmla="*/ 17 h 21"/>
                <a:gd name="T6" fmla="*/ 11 w 11"/>
                <a:gd name="T7" fmla="*/ 13 h 21"/>
                <a:gd name="T8" fmla="*/ 11 w 11"/>
                <a:gd name="T9" fmla="*/ 9 h 21"/>
                <a:gd name="T10" fmla="*/ 10 w 11"/>
                <a:gd name="T11" fmla="*/ 5 h 21"/>
                <a:gd name="T12" fmla="*/ 8 w 11"/>
                <a:gd name="T13" fmla="*/ 3 h 21"/>
                <a:gd name="T14" fmla="*/ 4 w 11"/>
                <a:gd name="T15" fmla="*/ 0 h 21"/>
                <a:gd name="T16" fmla="*/ 0 w 11"/>
                <a:gd name="T17" fmla="*/ 0 h 21"/>
                <a:gd name="T18" fmla="*/ 3 w 11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1">
                  <a:moveTo>
                    <a:pt x="3" y="21"/>
                  </a:moveTo>
                  <a:lnTo>
                    <a:pt x="7" y="19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0" y="5"/>
                  </a:lnTo>
                  <a:lnTo>
                    <a:pt x="8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139"/>
            <p:cNvSpPr>
              <a:spLocks/>
            </p:cNvSpPr>
            <p:nvPr/>
          </p:nvSpPr>
          <p:spPr bwMode="auto">
            <a:xfrm>
              <a:off x="1337" y="3178"/>
              <a:ext cx="12" cy="20"/>
            </a:xfrm>
            <a:custGeom>
              <a:avLst/>
              <a:gdLst>
                <a:gd name="T0" fmla="*/ 9 w 12"/>
                <a:gd name="T1" fmla="*/ 0 h 20"/>
                <a:gd name="T2" fmla="*/ 4 w 12"/>
                <a:gd name="T3" fmla="*/ 2 h 20"/>
                <a:gd name="T4" fmla="*/ 2 w 12"/>
                <a:gd name="T5" fmla="*/ 4 h 20"/>
                <a:gd name="T6" fmla="*/ 0 w 12"/>
                <a:gd name="T7" fmla="*/ 8 h 20"/>
                <a:gd name="T8" fmla="*/ 0 w 12"/>
                <a:gd name="T9" fmla="*/ 12 h 20"/>
                <a:gd name="T10" fmla="*/ 2 w 12"/>
                <a:gd name="T11" fmla="*/ 15 h 20"/>
                <a:gd name="T12" fmla="*/ 4 w 12"/>
                <a:gd name="T13" fmla="*/ 18 h 20"/>
                <a:gd name="T14" fmla="*/ 8 w 12"/>
                <a:gd name="T15" fmla="*/ 20 h 20"/>
                <a:gd name="T16" fmla="*/ 12 w 12"/>
                <a:gd name="T17" fmla="*/ 20 h 20"/>
                <a:gd name="T18" fmla="*/ 9 w 12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0">
                  <a:moveTo>
                    <a:pt x="9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5"/>
                  </a:lnTo>
                  <a:lnTo>
                    <a:pt x="4" y="1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Freeform 140"/>
            <p:cNvSpPr>
              <a:spLocks/>
            </p:cNvSpPr>
            <p:nvPr/>
          </p:nvSpPr>
          <p:spPr bwMode="auto">
            <a:xfrm>
              <a:off x="1346" y="2959"/>
              <a:ext cx="1773" cy="239"/>
            </a:xfrm>
            <a:custGeom>
              <a:avLst/>
              <a:gdLst>
                <a:gd name="T0" fmla="*/ 1773 w 1773"/>
                <a:gd name="T1" fmla="*/ 0 h 239"/>
                <a:gd name="T2" fmla="*/ 1661 w 1773"/>
                <a:gd name="T3" fmla="*/ 1 h 239"/>
                <a:gd name="T4" fmla="*/ 1549 w 1773"/>
                <a:gd name="T5" fmla="*/ 5 h 239"/>
                <a:gd name="T6" fmla="*/ 1437 w 1773"/>
                <a:gd name="T7" fmla="*/ 10 h 239"/>
                <a:gd name="T8" fmla="*/ 1326 w 1773"/>
                <a:gd name="T9" fmla="*/ 19 h 239"/>
                <a:gd name="T10" fmla="*/ 1215 w 1773"/>
                <a:gd name="T11" fmla="*/ 28 h 239"/>
                <a:gd name="T12" fmla="*/ 1104 w 1773"/>
                <a:gd name="T13" fmla="*/ 39 h 239"/>
                <a:gd name="T14" fmla="*/ 993 w 1773"/>
                <a:gd name="T15" fmla="*/ 51 h 239"/>
                <a:gd name="T16" fmla="*/ 883 w 1773"/>
                <a:gd name="T17" fmla="*/ 66 h 239"/>
                <a:gd name="T18" fmla="*/ 772 w 1773"/>
                <a:gd name="T19" fmla="*/ 81 h 239"/>
                <a:gd name="T20" fmla="*/ 662 w 1773"/>
                <a:gd name="T21" fmla="*/ 98 h 239"/>
                <a:gd name="T22" fmla="*/ 551 w 1773"/>
                <a:gd name="T23" fmla="*/ 116 h 239"/>
                <a:gd name="T24" fmla="*/ 441 w 1773"/>
                <a:gd name="T25" fmla="*/ 135 h 239"/>
                <a:gd name="T26" fmla="*/ 331 w 1773"/>
                <a:gd name="T27" fmla="*/ 155 h 239"/>
                <a:gd name="T28" fmla="*/ 221 w 1773"/>
                <a:gd name="T29" fmla="*/ 176 h 239"/>
                <a:gd name="T30" fmla="*/ 110 w 1773"/>
                <a:gd name="T31" fmla="*/ 197 h 239"/>
                <a:gd name="T32" fmla="*/ 0 w 1773"/>
                <a:gd name="T33" fmla="*/ 219 h 239"/>
                <a:gd name="T34" fmla="*/ 58 w 1773"/>
                <a:gd name="T35" fmla="*/ 228 h 239"/>
                <a:gd name="T36" fmla="*/ 168 w 1773"/>
                <a:gd name="T37" fmla="*/ 207 h 239"/>
                <a:gd name="T38" fmla="*/ 279 w 1773"/>
                <a:gd name="T39" fmla="*/ 186 h 239"/>
                <a:gd name="T40" fmla="*/ 389 w 1773"/>
                <a:gd name="T41" fmla="*/ 165 h 239"/>
                <a:gd name="T42" fmla="*/ 500 w 1773"/>
                <a:gd name="T43" fmla="*/ 146 h 239"/>
                <a:gd name="T44" fmla="*/ 609 w 1773"/>
                <a:gd name="T45" fmla="*/ 127 h 239"/>
                <a:gd name="T46" fmla="*/ 719 w 1773"/>
                <a:gd name="T47" fmla="*/ 110 h 239"/>
                <a:gd name="T48" fmla="*/ 829 w 1773"/>
                <a:gd name="T49" fmla="*/ 94 h 239"/>
                <a:gd name="T50" fmla="*/ 940 w 1773"/>
                <a:gd name="T51" fmla="*/ 79 h 239"/>
                <a:gd name="T52" fmla="*/ 1050 w 1773"/>
                <a:gd name="T53" fmla="*/ 65 h 239"/>
                <a:gd name="T54" fmla="*/ 1160 w 1773"/>
                <a:gd name="T55" fmla="*/ 53 h 239"/>
                <a:gd name="T56" fmla="*/ 1272 w 1773"/>
                <a:gd name="T57" fmla="*/ 43 h 239"/>
                <a:gd name="T58" fmla="*/ 1382 w 1773"/>
                <a:gd name="T59" fmla="*/ 35 h 239"/>
                <a:gd name="T60" fmla="*/ 1493 w 1773"/>
                <a:gd name="T61" fmla="*/ 28 h 239"/>
                <a:gd name="T62" fmla="*/ 1605 w 1773"/>
                <a:gd name="T63" fmla="*/ 23 h 239"/>
                <a:gd name="T64" fmla="*/ 1717 w 1773"/>
                <a:gd name="T65" fmla="*/ 22 h 239"/>
                <a:gd name="T66" fmla="*/ 1773 w 1773"/>
                <a:gd name="T67" fmla="*/ 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73" h="239">
                  <a:moveTo>
                    <a:pt x="1773" y="0"/>
                  </a:moveTo>
                  <a:lnTo>
                    <a:pt x="1773" y="0"/>
                  </a:lnTo>
                  <a:lnTo>
                    <a:pt x="1717" y="0"/>
                  </a:lnTo>
                  <a:lnTo>
                    <a:pt x="1661" y="1"/>
                  </a:lnTo>
                  <a:lnTo>
                    <a:pt x="1605" y="3"/>
                  </a:lnTo>
                  <a:lnTo>
                    <a:pt x="1549" y="5"/>
                  </a:lnTo>
                  <a:lnTo>
                    <a:pt x="1493" y="8"/>
                  </a:lnTo>
                  <a:lnTo>
                    <a:pt x="1437" y="10"/>
                  </a:lnTo>
                  <a:lnTo>
                    <a:pt x="1381" y="14"/>
                  </a:lnTo>
                  <a:lnTo>
                    <a:pt x="1326" y="19"/>
                  </a:lnTo>
                  <a:lnTo>
                    <a:pt x="1270" y="23"/>
                  </a:lnTo>
                  <a:lnTo>
                    <a:pt x="1215" y="28"/>
                  </a:lnTo>
                  <a:lnTo>
                    <a:pt x="1159" y="33"/>
                  </a:lnTo>
                  <a:lnTo>
                    <a:pt x="1104" y="39"/>
                  </a:lnTo>
                  <a:lnTo>
                    <a:pt x="1048" y="45"/>
                  </a:lnTo>
                  <a:lnTo>
                    <a:pt x="993" y="51"/>
                  </a:lnTo>
                  <a:lnTo>
                    <a:pt x="938" y="58"/>
                  </a:lnTo>
                  <a:lnTo>
                    <a:pt x="883" y="66"/>
                  </a:lnTo>
                  <a:lnTo>
                    <a:pt x="827" y="73"/>
                  </a:lnTo>
                  <a:lnTo>
                    <a:pt x="772" y="81"/>
                  </a:lnTo>
                  <a:lnTo>
                    <a:pt x="717" y="89"/>
                  </a:lnTo>
                  <a:lnTo>
                    <a:pt x="662" y="98"/>
                  </a:lnTo>
                  <a:lnTo>
                    <a:pt x="606" y="107"/>
                  </a:lnTo>
                  <a:lnTo>
                    <a:pt x="551" y="116"/>
                  </a:lnTo>
                  <a:lnTo>
                    <a:pt x="497" y="125"/>
                  </a:lnTo>
                  <a:lnTo>
                    <a:pt x="441" y="135"/>
                  </a:lnTo>
                  <a:lnTo>
                    <a:pt x="386" y="145"/>
                  </a:lnTo>
                  <a:lnTo>
                    <a:pt x="331" y="155"/>
                  </a:lnTo>
                  <a:lnTo>
                    <a:pt x="276" y="165"/>
                  </a:lnTo>
                  <a:lnTo>
                    <a:pt x="221" y="176"/>
                  </a:lnTo>
                  <a:lnTo>
                    <a:pt x="165" y="186"/>
                  </a:lnTo>
                  <a:lnTo>
                    <a:pt x="110" y="197"/>
                  </a:lnTo>
                  <a:lnTo>
                    <a:pt x="55" y="208"/>
                  </a:lnTo>
                  <a:lnTo>
                    <a:pt x="0" y="219"/>
                  </a:lnTo>
                  <a:lnTo>
                    <a:pt x="3" y="239"/>
                  </a:lnTo>
                  <a:lnTo>
                    <a:pt x="58" y="228"/>
                  </a:lnTo>
                  <a:lnTo>
                    <a:pt x="113" y="217"/>
                  </a:lnTo>
                  <a:lnTo>
                    <a:pt x="168" y="207"/>
                  </a:lnTo>
                  <a:lnTo>
                    <a:pt x="224" y="196"/>
                  </a:lnTo>
                  <a:lnTo>
                    <a:pt x="279" y="186"/>
                  </a:lnTo>
                  <a:lnTo>
                    <a:pt x="334" y="175"/>
                  </a:lnTo>
                  <a:lnTo>
                    <a:pt x="389" y="165"/>
                  </a:lnTo>
                  <a:lnTo>
                    <a:pt x="444" y="155"/>
                  </a:lnTo>
                  <a:lnTo>
                    <a:pt x="500" y="146"/>
                  </a:lnTo>
                  <a:lnTo>
                    <a:pt x="554" y="136"/>
                  </a:lnTo>
                  <a:lnTo>
                    <a:pt x="609" y="127"/>
                  </a:lnTo>
                  <a:lnTo>
                    <a:pt x="664" y="118"/>
                  </a:lnTo>
                  <a:lnTo>
                    <a:pt x="719" y="110"/>
                  </a:lnTo>
                  <a:lnTo>
                    <a:pt x="775" y="102"/>
                  </a:lnTo>
                  <a:lnTo>
                    <a:pt x="829" y="94"/>
                  </a:lnTo>
                  <a:lnTo>
                    <a:pt x="885" y="86"/>
                  </a:lnTo>
                  <a:lnTo>
                    <a:pt x="940" y="79"/>
                  </a:lnTo>
                  <a:lnTo>
                    <a:pt x="995" y="72"/>
                  </a:lnTo>
                  <a:lnTo>
                    <a:pt x="1050" y="65"/>
                  </a:lnTo>
                  <a:lnTo>
                    <a:pt x="1105" y="59"/>
                  </a:lnTo>
                  <a:lnTo>
                    <a:pt x="1160" y="53"/>
                  </a:lnTo>
                  <a:lnTo>
                    <a:pt x="1216" y="48"/>
                  </a:lnTo>
                  <a:lnTo>
                    <a:pt x="1272" y="43"/>
                  </a:lnTo>
                  <a:lnTo>
                    <a:pt x="1327" y="39"/>
                  </a:lnTo>
                  <a:lnTo>
                    <a:pt x="1382" y="35"/>
                  </a:lnTo>
                  <a:lnTo>
                    <a:pt x="1438" y="31"/>
                  </a:lnTo>
                  <a:lnTo>
                    <a:pt x="1493" y="28"/>
                  </a:lnTo>
                  <a:lnTo>
                    <a:pt x="1549" y="26"/>
                  </a:lnTo>
                  <a:lnTo>
                    <a:pt x="1605" y="23"/>
                  </a:lnTo>
                  <a:lnTo>
                    <a:pt x="1661" y="22"/>
                  </a:lnTo>
                  <a:lnTo>
                    <a:pt x="1717" y="22"/>
                  </a:lnTo>
                  <a:lnTo>
                    <a:pt x="1773" y="21"/>
                  </a:lnTo>
                  <a:lnTo>
                    <a:pt x="1773" y="21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Freeform 141"/>
            <p:cNvSpPr>
              <a:spLocks/>
            </p:cNvSpPr>
            <p:nvPr/>
          </p:nvSpPr>
          <p:spPr bwMode="auto">
            <a:xfrm>
              <a:off x="3119" y="2959"/>
              <a:ext cx="1799" cy="230"/>
            </a:xfrm>
            <a:custGeom>
              <a:avLst/>
              <a:gdLst>
                <a:gd name="T0" fmla="*/ 1743 w 1799"/>
                <a:gd name="T1" fmla="*/ 199 h 230"/>
                <a:gd name="T2" fmla="*/ 1631 w 1799"/>
                <a:gd name="T3" fmla="*/ 178 h 230"/>
                <a:gd name="T4" fmla="*/ 1519 w 1799"/>
                <a:gd name="T5" fmla="*/ 157 h 230"/>
                <a:gd name="T6" fmla="*/ 1407 w 1799"/>
                <a:gd name="T7" fmla="*/ 138 h 230"/>
                <a:gd name="T8" fmla="*/ 1295 w 1799"/>
                <a:gd name="T9" fmla="*/ 119 h 230"/>
                <a:gd name="T10" fmla="*/ 1183 w 1799"/>
                <a:gd name="T11" fmla="*/ 101 h 230"/>
                <a:gd name="T12" fmla="*/ 1071 w 1799"/>
                <a:gd name="T13" fmla="*/ 84 h 230"/>
                <a:gd name="T14" fmla="*/ 959 w 1799"/>
                <a:gd name="T15" fmla="*/ 68 h 230"/>
                <a:gd name="T16" fmla="*/ 847 w 1799"/>
                <a:gd name="T17" fmla="*/ 54 h 230"/>
                <a:gd name="T18" fmla="*/ 734 w 1799"/>
                <a:gd name="T19" fmla="*/ 42 h 230"/>
                <a:gd name="T20" fmla="*/ 622 w 1799"/>
                <a:gd name="T21" fmla="*/ 30 h 230"/>
                <a:gd name="T22" fmla="*/ 510 w 1799"/>
                <a:gd name="T23" fmla="*/ 20 h 230"/>
                <a:gd name="T24" fmla="*/ 397 w 1799"/>
                <a:gd name="T25" fmla="*/ 13 h 230"/>
                <a:gd name="T26" fmla="*/ 284 w 1799"/>
                <a:gd name="T27" fmla="*/ 6 h 230"/>
                <a:gd name="T28" fmla="*/ 171 w 1799"/>
                <a:gd name="T29" fmla="*/ 2 h 230"/>
                <a:gd name="T30" fmla="*/ 57 w 1799"/>
                <a:gd name="T31" fmla="*/ 0 h 230"/>
                <a:gd name="T32" fmla="*/ 0 w 1799"/>
                <a:gd name="T33" fmla="*/ 21 h 230"/>
                <a:gd name="T34" fmla="*/ 114 w 1799"/>
                <a:gd name="T35" fmla="*/ 22 h 230"/>
                <a:gd name="T36" fmla="*/ 227 w 1799"/>
                <a:gd name="T37" fmla="*/ 24 h 230"/>
                <a:gd name="T38" fmla="*/ 340 w 1799"/>
                <a:gd name="T39" fmla="*/ 30 h 230"/>
                <a:gd name="T40" fmla="*/ 452 w 1799"/>
                <a:gd name="T41" fmla="*/ 37 h 230"/>
                <a:gd name="T42" fmla="*/ 565 w 1799"/>
                <a:gd name="T43" fmla="*/ 45 h 230"/>
                <a:gd name="T44" fmla="*/ 677 w 1799"/>
                <a:gd name="T45" fmla="*/ 56 h 230"/>
                <a:gd name="T46" fmla="*/ 789 w 1799"/>
                <a:gd name="T47" fmla="*/ 68 h 230"/>
                <a:gd name="T48" fmla="*/ 901 w 1799"/>
                <a:gd name="T49" fmla="*/ 82 h 230"/>
                <a:gd name="T50" fmla="*/ 1013 w 1799"/>
                <a:gd name="T51" fmla="*/ 97 h 230"/>
                <a:gd name="T52" fmla="*/ 1125 w 1799"/>
                <a:gd name="T53" fmla="*/ 113 h 230"/>
                <a:gd name="T54" fmla="*/ 1236 w 1799"/>
                <a:gd name="T55" fmla="*/ 130 h 230"/>
                <a:gd name="T56" fmla="*/ 1348 w 1799"/>
                <a:gd name="T57" fmla="*/ 149 h 230"/>
                <a:gd name="T58" fmla="*/ 1460 w 1799"/>
                <a:gd name="T59" fmla="*/ 168 h 230"/>
                <a:gd name="T60" fmla="*/ 1572 w 1799"/>
                <a:gd name="T61" fmla="*/ 188 h 230"/>
                <a:gd name="T62" fmla="*/ 1684 w 1799"/>
                <a:gd name="T63" fmla="*/ 209 h 230"/>
                <a:gd name="T64" fmla="*/ 1796 w 1799"/>
                <a:gd name="T6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9" h="230">
                  <a:moveTo>
                    <a:pt x="1799" y="210"/>
                  </a:moveTo>
                  <a:lnTo>
                    <a:pt x="1743" y="199"/>
                  </a:lnTo>
                  <a:lnTo>
                    <a:pt x="1687" y="188"/>
                  </a:lnTo>
                  <a:lnTo>
                    <a:pt x="1631" y="178"/>
                  </a:lnTo>
                  <a:lnTo>
                    <a:pt x="1575" y="168"/>
                  </a:lnTo>
                  <a:lnTo>
                    <a:pt x="1519" y="157"/>
                  </a:lnTo>
                  <a:lnTo>
                    <a:pt x="1463" y="148"/>
                  </a:lnTo>
                  <a:lnTo>
                    <a:pt x="1407" y="138"/>
                  </a:lnTo>
                  <a:lnTo>
                    <a:pt x="1351" y="128"/>
                  </a:lnTo>
                  <a:lnTo>
                    <a:pt x="1295" y="119"/>
                  </a:lnTo>
                  <a:lnTo>
                    <a:pt x="1239" y="110"/>
                  </a:lnTo>
                  <a:lnTo>
                    <a:pt x="1183" y="101"/>
                  </a:lnTo>
                  <a:lnTo>
                    <a:pt x="1127" y="92"/>
                  </a:lnTo>
                  <a:lnTo>
                    <a:pt x="1071" y="84"/>
                  </a:lnTo>
                  <a:lnTo>
                    <a:pt x="1015" y="76"/>
                  </a:lnTo>
                  <a:lnTo>
                    <a:pt x="959" y="68"/>
                  </a:lnTo>
                  <a:lnTo>
                    <a:pt x="903" y="61"/>
                  </a:lnTo>
                  <a:lnTo>
                    <a:pt x="847" y="54"/>
                  </a:lnTo>
                  <a:lnTo>
                    <a:pt x="791" y="47"/>
                  </a:lnTo>
                  <a:lnTo>
                    <a:pt x="734" y="42"/>
                  </a:lnTo>
                  <a:lnTo>
                    <a:pt x="679" y="36"/>
                  </a:lnTo>
                  <a:lnTo>
                    <a:pt x="622" y="30"/>
                  </a:lnTo>
                  <a:lnTo>
                    <a:pt x="566" y="25"/>
                  </a:lnTo>
                  <a:lnTo>
                    <a:pt x="510" y="20"/>
                  </a:lnTo>
                  <a:lnTo>
                    <a:pt x="453" y="16"/>
                  </a:lnTo>
                  <a:lnTo>
                    <a:pt x="397" y="13"/>
                  </a:lnTo>
                  <a:lnTo>
                    <a:pt x="341" y="9"/>
                  </a:lnTo>
                  <a:lnTo>
                    <a:pt x="284" y="6"/>
                  </a:lnTo>
                  <a:lnTo>
                    <a:pt x="227" y="4"/>
                  </a:lnTo>
                  <a:lnTo>
                    <a:pt x="171" y="2"/>
                  </a:lnTo>
                  <a:lnTo>
                    <a:pt x="114" y="1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7" y="21"/>
                  </a:lnTo>
                  <a:lnTo>
                    <a:pt x="114" y="22"/>
                  </a:lnTo>
                  <a:lnTo>
                    <a:pt x="171" y="23"/>
                  </a:lnTo>
                  <a:lnTo>
                    <a:pt x="227" y="24"/>
                  </a:lnTo>
                  <a:lnTo>
                    <a:pt x="284" y="27"/>
                  </a:lnTo>
                  <a:lnTo>
                    <a:pt x="340" y="30"/>
                  </a:lnTo>
                  <a:lnTo>
                    <a:pt x="396" y="33"/>
                  </a:lnTo>
                  <a:lnTo>
                    <a:pt x="452" y="37"/>
                  </a:lnTo>
                  <a:lnTo>
                    <a:pt x="509" y="41"/>
                  </a:lnTo>
                  <a:lnTo>
                    <a:pt x="565" y="45"/>
                  </a:lnTo>
                  <a:lnTo>
                    <a:pt x="621" y="50"/>
                  </a:lnTo>
                  <a:lnTo>
                    <a:pt x="677" y="56"/>
                  </a:lnTo>
                  <a:lnTo>
                    <a:pt x="733" y="62"/>
                  </a:lnTo>
                  <a:lnTo>
                    <a:pt x="789" y="68"/>
                  </a:lnTo>
                  <a:lnTo>
                    <a:pt x="845" y="75"/>
                  </a:lnTo>
                  <a:lnTo>
                    <a:pt x="901" y="82"/>
                  </a:lnTo>
                  <a:lnTo>
                    <a:pt x="957" y="89"/>
                  </a:lnTo>
                  <a:lnTo>
                    <a:pt x="1013" y="97"/>
                  </a:lnTo>
                  <a:lnTo>
                    <a:pt x="1069" y="105"/>
                  </a:lnTo>
                  <a:lnTo>
                    <a:pt x="1125" y="113"/>
                  </a:lnTo>
                  <a:lnTo>
                    <a:pt x="1181" y="121"/>
                  </a:lnTo>
                  <a:lnTo>
                    <a:pt x="1236" y="130"/>
                  </a:lnTo>
                  <a:lnTo>
                    <a:pt x="1292" y="139"/>
                  </a:lnTo>
                  <a:lnTo>
                    <a:pt x="1348" y="149"/>
                  </a:lnTo>
                  <a:lnTo>
                    <a:pt x="1404" y="158"/>
                  </a:lnTo>
                  <a:lnTo>
                    <a:pt x="1460" y="168"/>
                  </a:lnTo>
                  <a:lnTo>
                    <a:pt x="1515" y="178"/>
                  </a:lnTo>
                  <a:lnTo>
                    <a:pt x="1572" y="188"/>
                  </a:lnTo>
                  <a:lnTo>
                    <a:pt x="1628" y="199"/>
                  </a:lnTo>
                  <a:lnTo>
                    <a:pt x="1684" y="209"/>
                  </a:lnTo>
                  <a:lnTo>
                    <a:pt x="1740" y="219"/>
                  </a:lnTo>
                  <a:lnTo>
                    <a:pt x="1796" y="230"/>
                  </a:lnTo>
                  <a:lnTo>
                    <a:pt x="1799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Freeform 142"/>
            <p:cNvSpPr>
              <a:spLocks/>
            </p:cNvSpPr>
            <p:nvPr/>
          </p:nvSpPr>
          <p:spPr bwMode="auto">
            <a:xfrm>
              <a:off x="4915" y="3169"/>
              <a:ext cx="11" cy="20"/>
            </a:xfrm>
            <a:custGeom>
              <a:avLst/>
              <a:gdLst>
                <a:gd name="T0" fmla="*/ 0 w 11"/>
                <a:gd name="T1" fmla="*/ 20 h 20"/>
                <a:gd name="T2" fmla="*/ 4 w 11"/>
                <a:gd name="T3" fmla="*/ 20 h 20"/>
                <a:gd name="T4" fmla="*/ 8 w 11"/>
                <a:gd name="T5" fmla="*/ 18 h 20"/>
                <a:gd name="T6" fmla="*/ 10 w 11"/>
                <a:gd name="T7" fmla="*/ 15 h 20"/>
                <a:gd name="T8" fmla="*/ 11 w 11"/>
                <a:gd name="T9" fmla="*/ 12 h 20"/>
                <a:gd name="T10" fmla="*/ 11 w 11"/>
                <a:gd name="T11" fmla="*/ 8 h 20"/>
                <a:gd name="T12" fmla="*/ 10 w 11"/>
                <a:gd name="T13" fmla="*/ 4 h 20"/>
                <a:gd name="T14" fmla="*/ 7 w 11"/>
                <a:gd name="T15" fmla="*/ 1 h 20"/>
                <a:gd name="T16" fmla="*/ 3 w 11"/>
                <a:gd name="T17" fmla="*/ 0 h 20"/>
                <a:gd name="T18" fmla="*/ 0 w 11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0">
                  <a:moveTo>
                    <a:pt x="0" y="20"/>
                  </a:moveTo>
                  <a:lnTo>
                    <a:pt x="4" y="20"/>
                  </a:lnTo>
                  <a:lnTo>
                    <a:pt x="8" y="18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0" y="4"/>
                  </a:lnTo>
                  <a:lnTo>
                    <a:pt x="7" y="1"/>
                  </a:lnTo>
                  <a:lnTo>
                    <a:pt x="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Freeform 143"/>
            <p:cNvSpPr>
              <a:spLocks noEditPoints="1"/>
            </p:cNvSpPr>
            <p:nvPr/>
          </p:nvSpPr>
          <p:spPr bwMode="auto">
            <a:xfrm>
              <a:off x="1104" y="2223"/>
              <a:ext cx="250" cy="199"/>
            </a:xfrm>
            <a:custGeom>
              <a:avLst/>
              <a:gdLst>
                <a:gd name="T0" fmla="*/ 41 w 250"/>
                <a:gd name="T1" fmla="*/ 62 h 199"/>
                <a:gd name="T2" fmla="*/ 54 w 250"/>
                <a:gd name="T3" fmla="*/ 49 h 199"/>
                <a:gd name="T4" fmla="*/ 69 w 250"/>
                <a:gd name="T5" fmla="*/ 47 h 199"/>
                <a:gd name="T6" fmla="*/ 78 w 250"/>
                <a:gd name="T7" fmla="*/ 42 h 199"/>
                <a:gd name="T8" fmla="*/ 56 w 250"/>
                <a:gd name="T9" fmla="*/ 31 h 199"/>
                <a:gd name="T10" fmla="*/ 47 w 250"/>
                <a:gd name="T11" fmla="*/ 28 h 199"/>
                <a:gd name="T12" fmla="*/ 69 w 250"/>
                <a:gd name="T13" fmla="*/ 20 h 199"/>
                <a:gd name="T14" fmla="*/ 86 w 250"/>
                <a:gd name="T15" fmla="*/ 29 h 199"/>
                <a:gd name="T16" fmla="*/ 89 w 250"/>
                <a:gd name="T17" fmla="*/ 75 h 199"/>
                <a:gd name="T18" fmla="*/ 94 w 250"/>
                <a:gd name="T19" fmla="*/ 76 h 199"/>
                <a:gd name="T20" fmla="*/ 80 w 250"/>
                <a:gd name="T21" fmla="*/ 78 h 199"/>
                <a:gd name="T22" fmla="*/ 62 w 250"/>
                <a:gd name="T23" fmla="*/ 83 h 199"/>
                <a:gd name="T24" fmla="*/ 44 w 250"/>
                <a:gd name="T25" fmla="*/ 78 h 199"/>
                <a:gd name="T26" fmla="*/ 40 w 250"/>
                <a:gd name="T27" fmla="*/ 66 h 199"/>
                <a:gd name="T28" fmla="*/ 69 w 250"/>
                <a:gd name="T29" fmla="*/ 54 h 199"/>
                <a:gd name="T30" fmla="*/ 51 w 250"/>
                <a:gd name="T31" fmla="*/ 63 h 199"/>
                <a:gd name="T32" fmla="*/ 65 w 250"/>
                <a:gd name="T33" fmla="*/ 76 h 199"/>
                <a:gd name="T34" fmla="*/ 78 w 250"/>
                <a:gd name="T35" fmla="*/ 66 h 199"/>
                <a:gd name="T36" fmla="*/ 129 w 250"/>
                <a:gd name="T37" fmla="*/ 30 h 199"/>
                <a:gd name="T38" fmla="*/ 115 w 250"/>
                <a:gd name="T39" fmla="*/ 32 h 199"/>
                <a:gd name="T40" fmla="*/ 112 w 250"/>
                <a:gd name="T41" fmla="*/ 41 h 199"/>
                <a:gd name="T42" fmla="*/ 121 w 250"/>
                <a:gd name="T43" fmla="*/ 45 h 199"/>
                <a:gd name="T44" fmla="*/ 137 w 250"/>
                <a:gd name="T45" fmla="*/ 50 h 199"/>
                <a:gd name="T46" fmla="*/ 148 w 250"/>
                <a:gd name="T47" fmla="*/ 62 h 199"/>
                <a:gd name="T48" fmla="*/ 139 w 250"/>
                <a:gd name="T49" fmla="*/ 81 h 199"/>
                <a:gd name="T50" fmla="*/ 119 w 250"/>
                <a:gd name="T51" fmla="*/ 83 h 199"/>
                <a:gd name="T52" fmla="*/ 104 w 250"/>
                <a:gd name="T53" fmla="*/ 75 h 199"/>
                <a:gd name="T54" fmla="*/ 111 w 250"/>
                <a:gd name="T55" fmla="*/ 68 h 199"/>
                <a:gd name="T56" fmla="*/ 130 w 250"/>
                <a:gd name="T57" fmla="*/ 75 h 199"/>
                <a:gd name="T58" fmla="*/ 137 w 250"/>
                <a:gd name="T59" fmla="*/ 63 h 199"/>
                <a:gd name="T60" fmla="*/ 123 w 250"/>
                <a:gd name="T61" fmla="*/ 56 h 199"/>
                <a:gd name="T62" fmla="*/ 108 w 250"/>
                <a:gd name="T63" fmla="*/ 50 h 199"/>
                <a:gd name="T64" fmla="*/ 104 w 250"/>
                <a:gd name="T65" fmla="*/ 33 h 199"/>
                <a:gd name="T66" fmla="*/ 120 w 250"/>
                <a:gd name="T67" fmla="*/ 21 h 199"/>
                <a:gd name="T68" fmla="*/ 142 w 250"/>
                <a:gd name="T69" fmla="*/ 28 h 199"/>
                <a:gd name="T70" fmla="*/ 208 w 250"/>
                <a:gd name="T71" fmla="*/ 63 h 199"/>
                <a:gd name="T72" fmla="*/ 197 w 250"/>
                <a:gd name="T73" fmla="*/ 80 h 199"/>
                <a:gd name="T74" fmla="*/ 182 w 250"/>
                <a:gd name="T75" fmla="*/ 83 h 199"/>
                <a:gd name="T76" fmla="*/ 161 w 250"/>
                <a:gd name="T77" fmla="*/ 73 h 199"/>
                <a:gd name="T78" fmla="*/ 158 w 250"/>
                <a:gd name="T79" fmla="*/ 39 h 199"/>
                <a:gd name="T80" fmla="*/ 173 w 250"/>
                <a:gd name="T81" fmla="*/ 21 h 199"/>
                <a:gd name="T82" fmla="*/ 191 w 250"/>
                <a:gd name="T83" fmla="*/ 21 h 199"/>
                <a:gd name="T84" fmla="*/ 204 w 250"/>
                <a:gd name="T85" fmla="*/ 32 h 199"/>
                <a:gd name="T86" fmla="*/ 169 w 250"/>
                <a:gd name="T87" fmla="*/ 67 h 199"/>
                <a:gd name="T88" fmla="*/ 189 w 250"/>
                <a:gd name="T89" fmla="*/ 74 h 199"/>
                <a:gd name="T90" fmla="*/ 198 w 250"/>
                <a:gd name="T91" fmla="*/ 64 h 199"/>
                <a:gd name="T92" fmla="*/ 192 w 250"/>
                <a:gd name="T93" fmla="*/ 32 h 199"/>
                <a:gd name="T94" fmla="*/ 172 w 250"/>
                <a:gd name="T95" fmla="*/ 33 h 199"/>
                <a:gd name="T96" fmla="*/ 221 w 250"/>
                <a:gd name="T97" fmla="*/ 82 h 199"/>
                <a:gd name="T98" fmla="*/ 240 w 250"/>
                <a:gd name="T99" fmla="*/ 23 h 199"/>
                <a:gd name="T100" fmla="*/ 236 w 250"/>
                <a:gd name="T101" fmla="*/ 36 h 199"/>
                <a:gd name="T102" fmla="*/ 0 w 250"/>
                <a:gd name="T103" fmla="*/ 197 h 199"/>
                <a:gd name="T104" fmla="*/ 18 w 250"/>
                <a:gd name="T105" fmla="*/ 137 h 199"/>
                <a:gd name="T106" fmla="*/ 42 w 250"/>
                <a:gd name="T107" fmla="*/ 142 h 199"/>
                <a:gd name="T108" fmla="*/ 50 w 250"/>
                <a:gd name="T109" fmla="*/ 169 h 199"/>
                <a:gd name="T110" fmla="*/ 38 w 250"/>
                <a:gd name="T111" fmla="*/ 195 h 199"/>
                <a:gd name="T112" fmla="*/ 22 w 250"/>
                <a:gd name="T113" fmla="*/ 199 h 199"/>
                <a:gd name="T114" fmla="*/ 9 w 250"/>
                <a:gd name="T115" fmla="*/ 190 h 199"/>
                <a:gd name="T116" fmla="*/ 31 w 250"/>
                <a:gd name="T117" fmla="*/ 146 h 199"/>
                <a:gd name="T118" fmla="*/ 12 w 250"/>
                <a:gd name="T119" fmla="*/ 153 h 199"/>
                <a:gd name="T120" fmla="*/ 10 w 250"/>
                <a:gd name="T121" fmla="*/ 180 h 199"/>
                <a:gd name="T122" fmla="*/ 31 w 250"/>
                <a:gd name="T123" fmla="*/ 18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0" h="199">
                  <a:moveTo>
                    <a:pt x="29" y="0"/>
                  </a:moveTo>
                  <a:lnTo>
                    <a:pt x="29" y="82"/>
                  </a:lnTo>
                  <a:lnTo>
                    <a:pt x="19" y="82"/>
                  </a:lnTo>
                  <a:lnTo>
                    <a:pt x="19" y="0"/>
                  </a:lnTo>
                  <a:lnTo>
                    <a:pt x="29" y="0"/>
                  </a:lnTo>
                  <a:close/>
                  <a:moveTo>
                    <a:pt x="40" y="66"/>
                  </a:moveTo>
                  <a:lnTo>
                    <a:pt x="41" y="64"/>
                  </a:lnTo>
                  <a:lnTo>
                    <a:pt x="41" y="62"/>
                  </a:lnTo>
                  <a:lnTo>
                    <a:pt x="41" y="60"/>
                  </a:lnTo>
                  <a:lnTo>
                    <a:pt x="42" y="58"/>
                  </a:lnTo>
                  <a:lnTo>
                    <a:pt x="43" y="56"/>
                  </a:lnTo>
                  <a:lnTo>
                    <a:pt x="44" y="54"/>
                  </a:lnTo>
                  <a:lnTo>
                    <a:pt x="46" y="53"/>
                  </a:lnTo>
                  <a:lnTo>
                    <a:pt x="48" y="51"/>
                  </a:lnTo>
                  <a:lnTo>
                    <a:pt x="50" y="50"/>
                  </a:lnTo>
                  <a:lnTo>
                    <a:pt x="54" y="49"/>
                  </a:lnTo>
                  <a:lnTo>
                    <a:pt x="57" y="48"/>
                  </a:lnTo>
                  <a:lnTo>
                    <a:pt x="60" y="47"/>
                  </a:lnTo>
                  <a:lnTo>
                    <a:pt x="61" y="47"/>
                  </a:lnTo>
                  <a:lnTo>
                    <a:pt x="62" y="47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7" y="47"/>
                  </a:lnTo>
                  <a:lnTo>
                    <a:pt x="69" y="47"/>
                  </a:lnTo>
                  <a:lnTo>
                    <a:pt x="71" y="47"/>
                  </a:lnTo>
                  <a:lnTo>
                    <a:pt x="72" y="46"/>
                  </a:lnTo>
                  <a:lnTo>
                    <a:pt x="73" y="46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8" y="42"/>
                  </a:lnTo>
                  <a:lnTo>
                    <a:pt x="79" y="41"/>
                  </a:lnTo>
                  <a:lnTo>
                    <a:pt x="79" y="39"/>
                  </a:lnTo>
                  <a:lnTo>
                    <a:pt x="78" y="34"/>
                  </a:lnTo>
                  <a:lnTo>
                    <a:pt x="75" y="31"/>
                  </a:lnTo>
                  <a:lnTo>
                    <a:pt x="71" y="29"/>
                  </a:lnTo>
                  <a:lnTo>
                    <a:pt x="65" y="28"/>
                  </a:lnTo>
                  <a:lnTo>
                    <a:pt x="60" y="28"/>
                  </a:lnTo>
                  <a:lnTo>
                    <a:pt x="56" y="31"/>
                  </a:lnTo>
                  <a:lnTo>
                    <a:pt x="53" y="35"/>
                  </a:lnTo>
                  <a:lnTo>
                    <a:pt x="52" y="40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5" y="31"/>
                  </a:lnTo>
                  <a:lnTo>
                    <a:pt x="47" y="28"/>
                  </a:lnTo>
                  <a:lnTo>
                    <a:pt x="49" y="26"/>
                  </a:lnTo>
                  <a:lnTo>
                    <a:pt x="51" y="25"/>
                  </a:lnTo>
                  <a:lnTo>
                    <a:pt x="54" y="23"/>
                  </a:lnTo>
                  <a:lnTo>
                    <a:pt x="56" y="22"/>
                  </a:lnTo>
                  <a:lnTo>
                    <a:pt x="59" y="21"/>
                  </a:lnTo>
                  <a:lnTo>
                    <a:pt x="62" y="20"/>
                  </a:lnTo>
                  <a:lnTo>
                    <a:pt x="66" y="20"/>
                  </a:lnTo>
                  <a:lnTo>
                    <a:pt x="69" y="20"/>
                  </a:lnTo>
                  <a:lnTo>
                    <a:pt x="71" y="21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9" y="23"/>
                  </a:lnTo>
                  <a:lnTo>
                    <a:pt x="81" y="24"/>
                  </a:lnTo>
                  <a:lnTo>
                    <a:pt x="83" y="26"/>
                  </a:lnTo>
                  <a:lnTo>
                    <a:pt x="85" y="27"/>
                  </a:lnTo>
                  <a:lnTo>
                    <a:pt x="86" y="29"/>
                  </a:lnTo>
                  <a:lnTo>
                    <a:pt x="87" y="31"/>
                  </a:lnTo>
                  <a:lnTo>
                    <a:pt x="88" y="33"/>
                  </a:lnTo>
                  <a:lnTo>
                    <a:pt x="88" y="36"/>
                  </a:lnTo>
                  <a:lnTo>
                    <a:pt x="88" y="71"/>
                  </a:lnTo>
                  <a:lnTo>
                    <a:pt x="88" y="72"/>
                  </a:lnTo>
                  <a:lnTo>
                    <a:pt x="88" y="73"/>
                  </a:lnTo>
                  <a:lnTo>
                    <a:pt x="88" y="74"/>
                  </a:lnTo>
                  <a:lnTo>
                    <a:pt x="89" y="75"/>
                  </a:lnTo>
                  <a:lnTo>
                    <a:pt x="89" y="75"/>
                  </a:lnTo>
                  <a:lnTo>
                    <a:pt x="89" y="76"/>
                  </a:lnTo>
                  <a:lnTo>
                    <a:pt x="90" y="76"/>
                  </a:lnTo>
                  <a:lnTo>
                    <a:pt x="91" y="76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6"/>
                  </a:lnTo>
                  <a:lnTo>
                    <a:pt x="94" y="82"/>
                  </a:lnTo>
                  <a:lnTo>
                    <a:pt x="93" y="82"/>
                  </a:lnTo>
                  <a:lnTo>
                    <a:pt x="92" y="82"/>
                  </a:lnTo>
                  <a:lnTo>
                    <a:pt x="90" y="82"/>
                  </a:lnTo>
                  <a:lnTo>
                    <a:pt x="88" y="82"/>
                  </a:lnTo>
                  <a:lnTo>
                    <a:pt x="85" y="81"/>
                  </a:lnTo>
                  <a:lnTo>
                    <a:pt x="81" y="80"/>
                  </a:lnTo>
                  <a:lnTo>
                    <a:pt x="80" y="78"/>
                  </a:lnTo>
                  <a:lnTo>
                    <a:pt x="79" y="75"/>
                  </a:lnTo>
                  <a:lnTo>
                    <a:pt x="77" y="77"/>
                  </a:lnTo>
                  <a:lnTo>
                    <a:pt x="75" y="79"/>
                  </a:lnTo>
                  <a:lnTo>
                    <a:pt x="72" y="80"/>
                  </a:lnTo>
                  <a:lnTo>
                    <a:pt x="70" y="81"/>
                  </a:lnTo>
                  <a:lnTo>
                    <a:pt x="67" y="82"/>
                  </a:lnTo>
                  <a:lnTo>
                    <a:pt x="64" y="83"/>
                  </a:lnTo>
                  <a:lnTo>
                    <a:pt x="62" y="83"/>
                  </a:lnTo>
                  <a:lnTo>
                    <a:pt x="59" y="83"/>
                  </a:lnTo>
                  <a:lnTo>
                    <a:pt x="56" y="83"/>
                  </a:lnTo>
                  <a:lnTo>
                    <a:pt x="54" y="83"/>
                  </a:lnTo>
                  <a:lnTo>
                    <a:pt x="51" y="83"/>
                  </a:lnTo>
                  <a:lnTo>
                    <a:pt x="49" y="82"/>
                  </a:lnTo>
                  <a:lnTo>
                    <a:pt x="47" y="81"/>
                  </a:lnTo>
                  <a:lnTo>
                    <a:pt x="45" y="79"/>
                  </a:lnTo>
                  <a:lnTo>
                    <a:pt x="44" y="78"/>
                  </a:lnTo>
                  <a:lnTo>
                    <a:pt x="42" y="76"/>
                  </a:lnTo>
                  <a:lnTo>
                    <a:pt x="41" y="73"/>
                  </a:lnTo>
                  <a:lnTo>
                    <a:pt x="41" y="71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7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close/>
                  <a:moveTo>
                    <a:pt x="78" y="51"/>
                  </a:moveTo>
                  <a:lnTo>
                    <a:pt x="78" y="52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3" y="54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6" y="55"/>
                  </a:lnTo>
                  <a:lnTo>
                    <a:pt x="63" y="55"/>
                  </a:lnTo>
                  <a:lnTo>
                    <a:pt x="61" y="56"/>
                  </a:lnTo>
                  <a:lnTo>
                    <a:pt x="58" y="57"/>
                  </a:lnTo>
                  <a:lnTo>
                    <a:pt x="56" y="58"/>
                  </a:lnTo>
                  <a:lnTo>
                    <a:pt x="54" y="60"/>
                  </a:lnTo>
                  <a:lnTo>
                    <a:pt x="52" y="61"/>
                  </a:lnTo>
                  <a:lnTo>
                    <a:pt x="51" y="63"/>
                  </a:lnTo>
                  <a:lnTo>
                    <a:pt x="50" y="65"/>
                  </a:lnTo>
                  <a:lnTo>
                    <a:pt x="50" y="67"/>
                  </a:lnTo>
                  <a:lnTo>
                    <a:pt x="51" y="71"/>
                  </a:lnTo>
                  <a:lnTo>
                    <a:pt x="53" y="73"/>
                  </a:lnTo>
                  <a:lnTo>
                    <a:pt x="56" y="75"/>
                  </a:lnTo>
                  <a:lnTo>
                    <a:pt x="60" y="76"/>
                  </a:lnTo>
                  <a:lnTo>
                    <a:pt x="62" y="76"/>
                  </a:lnTo>
                  <a:lnTo>
                    <a:pt x="65" y="76"/>
                  </a:lnTo>
                  <a:lnTo>
                    <a:pt x="67" y="75"/>
                  </a:lnTo>
                  <a:lnTo>
                    <a:pt x="69" y="75"/>
                  </a:lnTo>
                  <a:lnTo>
                    <a:pt x="71" y="73"/>
                  </a:lnTo>
                  <a:lnTo>
                    <a:pt x="72" y="72"/>
                  </a:lnTo>
                  <a:lnTo>
                    <a:pt x="74" y="71"/>
                  </a:lnTo>
                  <a:lnTo>
                    <a:pt x="76" y="70"/>
                  </a:lnTo>
                  <a:lnTo>
                    <a:pt x="77" y="68"/>
                  </a:lnTo>
                  <a:lnTo>
                    <a:pt x="78" y="66"/>
                  </a:lnTo>
                  <a:lnTo>
                    <a:pt x="78" y="64"/>
                  </a:lnTo>
                  <a:lnTo>
                    <a:pt x="78" y="62"/>
                  </a:lnTo>
                  <a:lnTo>
                    <a:pt x="78" y="51"/>
                  </a:lnTo>
                  <a:close/>
                  <a:moveTo>
                    <a:pt x="146" y="39"/>
                  </a:moveTo>
                  <a:lnTo>
                    <a:pt x="137" y="39"/>
                  </a:lnTo>
                  <a:lnTo>
                    <a:pt x="136" y="35"/>
                  </a:lnTo>
                  <a:lnTo>
                    <a:pt x="133" y="32"/>
                  </a:lnTo>
                  <a:lnTo>
                    <a:pt x="129" y="30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1" y="30"/>
                  </a:lnTo>
                  <a:lnTo>
                    <a:pt x="120" y="30"/>
                  </a:lnTo>
                  <a:lnTo>
                    <a:pt x="119" y="30"/>
                  </a:lnTo>
                  <a:lnTo>
                    <a:pt x="118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4" y="32"/>
                  </a:lnTo>
                  <a:lnTo>
                    <a:pt x="113" y="33"/>
                  </a:lnTo>
                  <a:lnTo>
                    <a:pt x="112" y="35"/>
                  </a:lnTo>
                  <a:lnTo>
                    <a:pt x="112" y="36"/>
                  </a:lnTo>
                  <a:lnTo>
                    <a:pt x="112" y="38"/>
                  </a:lnTo>
                  <a:lnTo>
                    <a:pt x="112" y="39"/>
                  </a:lnTo>
                  <a:lnTo>
                    <a:pt x="112" y="40"/>
                  </a:lnTo>
                  <a:lnTo>
                    <a:pt x="112" y="41"/>
                  </a:lnTo>
                  <a:lnTo>
                    <a:pt x="113" y="41"/>
                  </a:lnTo>
                  <a:lnTo>
                    <a:pt x="113" y="42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6" y="44"/>
                  </a:lnTo>
                  <a:lnTo>
                    <a:pt x="117" y="45"/>
                  </a:lnTo>
                  <a:lnTo>
                    <a:pt x="119" y="45"/>
                  </a:lnTo>
                  <a:lnTo>
                    <a:pt x="121" y="45"/>
                  </a:lnTo>
                  <a:lnTo>
                    <a:pt x="123" y="46"/>
                  </a:lnTo>
                  <a:lnTo>
                    <a:pt x="124" y="46"/>
                  </a:lnTo>
                  <a:lnTo>
                    <a:pt x="126" y="47"/>
                  </a:lnTo>
                  <a:lnTo>
                    <a:pt x="128" y="47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5" y="49"/>
                  </a:lnTo>
                  <a:lnTo>
                    <a:pt x="137" y="50"/>
                  </a:lnTo>
                  <a:lnTo>
                    <a:pt x="139" y="51"/>
                  </a:lnTo>
                  <a:lnTo>
                    <a:pt x="141" y="52"/>
                  </a:lnTo>
                  <a:lnTo>
                    <a:pt x="142" y="53"/>
                  </a:lnTo>
                  <a:lnTo>
                    <a:pt x="144" y="55"/>
                  </a:lnTo>
                  <a:lnTo>
                    <a:pt x="145" y="56"/>
                  </a:lnTo>
                  <a:lnTo>
                    <a:pt x="146" y="58"/>
                  </a:lnTo>
                  <a:lnTo>
                    <a:pt x="147" y="60"/>
                  </a:lnTo>
                  <a:lnTo>
                    <a:pt x="148" y="62"/>
                  </a:lnTo>
                  <a:lnTo>
                    <a:pt x="148" y="64"/>
                  </a:lnTo>
                  <a:lnTo>
                    <a:pt x="148" y="68"/>
                  </a:lnTo>
                  <a:lnTo>
                    <a:pt x="147" y="70"/>
                  </a:lnTo>
                  <a:lnTo>
                    <a:pt x="146" y="72"/>
                  </a:lnTo>
                  <a:lnTo>
                    <a:pt x="144" y="75"/>
                  </a:lnTo>
                  <a:lnTo>
                    <a:pt x="143" y="77"/>
                  </a:lnTo>
                  <a:lnTo>
                    <a:pt x="141" y="79"/>
                  </a:lnTo>
                  <a:lnTo>
                    <a:pt x="139" y="81"/>
                  </a:lnTo>
                  <a:lnTo>
                    <a:pt x="137" y="82"/>
                  </a:lnTo>
                  <a:lnTo>
                    <a:pt x="134" y="83"/>
                  </a:lnTo>
                  <a:lnTo>
                    <a:pt x="132" y="83"/>
                  </a:lnTo>
                  <a:lnTo>
                    <a:pt x="129" y="83"/>
                  </a:lnTo>
                  <a:lnTo>
                    <a:pt x="126" y="83"/>
                  </a:lnTo>
                  <a:lnTo>
                    <a:pt x="123" y="83"/>
                  </a:lnTo>
                  <a:lnTo>
                    <a:pt x="121" y="83"/>
                  </a:lnTo>
                  <a:lnTo>
                    <a:pt x="119" y="83"/>
                  </a:lnTo>
                  <a:lnTo>
                    <a:pt x="117" y="83"/>
                  </a:lnTo>
                  <a:lnTo>
                    <a:pt x="115" y="82"/>
                  </a:lnTo>
                  <a:lnTo>
                    <a:pt x="113" y="81"/>
                  </a:lnTo>
                  <a:lnTo>
                    <a:pt x="112" y="81"/>
                  </a:lnTo>
                  <a:lnTo>
                    <a:pt x="110" y="81"/>
                  </a:lnTo>
                  <a:lnTo>
                    <a:pt x="108" y="79"/>
                  </a:lnTo>
                  <a:lnTo>
                    <a:pt x="106" y="77"/>
                  </a:lnTo>
                  <a:lnTo>
                    <a:pt x="104" y="75"/>
                  </a:lnTo>
                  <a:lnTo>
                    <a:pt x="103" y="73"/>
                  </a:lnTo>
                  <a:lnTo>
                    <a:pt x="103" y="70"/>
                  </a:lnTo>
                  <a:lnTo>
                    <a:pt x="102" y="68"/>
                  </a:lnTo>
                  <a:lnTo>
                    <a:pt x="102" y="65"/>
                  </a:lnTo>
                  <a:lnTo>
                    <a:pt x="102" y="63"/>
                  </a:lnTo>
                  <a:lnTo>
                    <a:pt x="110" y="63"/>
                  </a:lnTo>
                  <a:lnTo>
                    <a:pt x="110" y="65"/>
                  </a:lnTo>
                  <a:lnTo>
                    <a:pt x="111" y="68"/>
                  </a:lnTo>
                  <a:lnTo>
                    <a:pt x="112" y="70"/>
                  </a:lnTo>
                  <a:lnTo>
                    <a:pt x="113" y="72"/>
                  </a:lnTo>
                  <a:lnTo>
                    <a:pt x="116" y="73"/>
                  </a:lnTo>
                  <a:lnTo>
                    <a:pt x="118" y="75"/>
                  </a:lnTo>
                  <a:lnTo>
                    <a:pt x="122" y="75"/>
                  </a:lnTo>
                  <a:lnTo>
                    <a:pt x="126" y="76"/>
                  </a:lnTo>
                  <a:lnTo>
                    <a:pt x="128" y="76"/>
                  </a:lnTo>
                  <a:lnTo>
                    <a:pt x="130" y="75"/>
                  </a:lnTo>
                  <a:lnTo>
                    <a:pt x="132" y="74"/>
                  </a:lnTo>
                  <a:lnTo>
                    <a:pt x="134" y="73"/>
                  </a:lnTo>
                  <a:lnTo>
                    <a:pt x="136" y="71"/>
                  </a:lnTo>
                  <a:lnTo>
                    <a:pt x="137" y="70"/>
                  </a:lnTo>
                  <a:lnTo>
                    <a:pt x="138" y="68"/>
                  </a:lnTo>
                  <a:lnTo>
                    <a:pt x="138" y="65"/>
                  </a:lnTo>
                  <a:lnTo>
                    <a:pt x="138" y="64"/>
                  </a:lnTo>
                  <a:lnTo>
                    <a:pt x="137" y="63"/>
                  </a:lnTo>
                  <a:lnTo>
                    <a:pt x="136" y="62"/>
                  </a:lnTo>
                  <a:lnTo>
                    <a:pt x="136" y="61"/>
                  </a:lnTo>
                  <a:lnTo>
                    <a:pt x="134" y="60"/>
                  </a:lnTo>
                  <a:lnTo>
                    <a:pt x="132" y="59"/>
                  </a:lnTo>
                  <a:lnTo>
                    <a:pt x="130" y="58"/>
                  </a:lnTo>
                  <a:lnTo>
                    <a:pt x="127" y="57"/>
                  </a:lnTo>
                  <a:lnTo>
                    <a:pt x="125" y="57"/>
                  </a:lnTo>
                  <a:lnTo>
                    <a:pt x="123" y="56"/>
                  </a:lnTo>
                  <a:lnTo>
                    <a:pt x="121" y="56"/>
                  </a:lnTo>
                  <a:lnTo>
                    <a:pt x="119" y="55"/>
                  </a:lnTo>
                  <a:lnTo>
                    <a:pt x="117" y="55"/>
                  </a:lnTo>
                  <a:lnTo>
                    <a:pt x="115" y="54"/>
                  </a:lnTo>
                  <a:lnTo>
                    <a:pt x="113" y="53"/>
                  </a:lnTo>
                  <a:lnTo>
                    <a:pt x="111" y="52"/>
                  </a:lnTo>
                  <a:lnTo>
                    <a:pt x="110" y="51"/>
                  </a:lnTo>
                  <a:lnTo>
                    <a:pt x="108" y="50"/>
                  </a:lnTo>
                  <a:lnTo>
                    <a:pt x="107" y="49"/>
                  </a:lnTo>
                  <a:lnTo>
                    <a:pt x="105" y="48"/>
                  </a:lnTo>
                  <a:lnTo>
                    <a:pt x="105" y="46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3" y="39"/>
                  </a:lnTo>
                  <a:lnTo>
                    <a:pt x="103" y="36"/>
                  </a:lnTo>
                  <a:lnTo>
                    <a:pt x="104" y="33"/>
                  </a:lnTo>
                  <a:lnTo>
                    <a:pt x="105" y="31"/>
                  </a:lnTo>
                  <a:lnTo>
                    <a:pt x="106" y="28"/>
                  </a:lnTo>
                  <a:lnTo>
                    <a:pt x="108" y="26"/>
                  </a:lnTo>
                  <a:lnTo>
                    <a:pt x="110" y="25"/>
                  </a:lnTo>
                  <a:lnTo>
                    <a:pt x="112" y="23"/>
                  </a:lnTo>
                  <a:lnTo>
                    <a:pt x="114" y="22"/>
                  </a:lnTo>
                  <a:lnTo>
                    <a:pt x="117" y="21"/>
                  </a:lnTo>
                  <a:lnTo>
                    <a:pt x="120" y="21"/>
                  </a:lnTo>
                  <a:lnTo>
                    <a:pt x="122" y="20"/>
                  </a:lnTo>
                  <a:lnTo>
                    <a:pt x="125" y="20"/>
                  </a:lnTo>
                  <a:lnTo>
                    <a:pt x="129" y="20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8" y="24"/>
                  </a:lnTo>
                  <a:lnTo>
                    <a:pt x="140" y="26"/>
                  </a:lnTo>
                  <a:lnTo>
                    <a:pt x="142" y="28"/>
                  </a:lnTo>
                  <a:lnTo>
                    <a:pt x="143" y="30"/>
                  </a:lnTo>
                  <a:lnTo>
                    <a:pt x="144" y="32"/>
                  </a:lnTo>
                  <a:lnTo>
                    <a:pt x="145" y="34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6" y="39"/>
                  </a:lnTo>
                  <a:close/>
                  <a:moveTo>
                    <a:pt x="198" y="63"/>
                  </a:moveTo>
                  <a:lnTo>
                    <a:pt x="208" y="63"/>
                  </a:lnTo>
                  <a:lnTo>
                    <a:pt x="207" y="65"/>
                  </a:lnTo>
                  <a:lnTo>
                    <a:pt x="206" y="67"/>
                  </a:lnTo>
                  <a:lnTo>
                    <a:pt x="206" y="70"/>
                  </a:lnTo>
                  <a:lnTo>
                    <a:pt x="205" y="72"/>
                  </a:lnTo>
                  <a:lnTo>
                    <a:pt x="203" y="74"/>
                  </a:lnTo>
                  <a:lnTo>
                    <a:pt x="201" y="76"/>
                  </a:lnTo>
                  <a:lnTo>
                    <a:pt x="199" y="78"/>
                  </a:lnTo>
                  <a:lnTo>
                    <a:pt x="197" y="80"/>
                  </a:lnTo>
                  <a:lnTo>
                    <a:pt x="196" y="81"/>
                  </a:lnTo>
                  <a:lnTo>
                    <a:pt x="194" y="81"/>
                  </a:lnTo>
                  <a:lnTo>
                    <a:pt x="193" y="82"/>
                  </a:lnTo>
                  <a:lnTo>
                    <a:pt x="191" y="82"/>
                  </a:lnTo>
                  <a:lnTo>
                    <a:pt x="189" y="83"/>
                  </a:lnTo>
                  <a:lnTo>
                    <a:pt x="187" y="83"/>
                  </a:lnTo>
                  <a:lnTo>
                    <a:pt x="185" y="83"/>
                  </a:lnTo>
                  <a:lnTo>
                    <a:pt x="182" y="83"/>
                  </a:lnTo>
                  <a:lnTo>
                    <a:pt x="179" y="83"/>
                  </a:lnTo>
                  <a:lnTo>
                    <a:pt x="175" y="83"/>
                  </a:lnTo>
                  <a:lnTo>
                    <a:pt x="172" y="82"/>
                  </a:lnTo>
                  <a:lnTo>
                    <a:pt x="170" y="81"/>
                  </a:lnTo>
                  <a:lnTo>
                    <a:pt x="167" y="80"/>
                  </a:lnTo>
                  <a:lnTo>
                    <a:pt x="165" y="78"/>
                  </a:lnTo>
                  <a:lnTo>
                    <a:pt x="163" y="76"/>
                  </a:lnTo>
                  <a:lnTo>
                    <a:pt x="161" y="73"/>
                  </a:lnTo>
                  <a:lnTo>
                    <a:pt x="159" y="69"/>
                  </a:lnTo>
                  <a:lnTo>
                    <a:pt x="157" y="64"/>
                  </a:lnTo>
                  <a:lnTo>
                    <a:pt x="157" y="60"/>
                  </a:lnTo>
                  <a:lnTo>
                    <a:pt x="156" y="54"/>
                  </a:lnTo>
                  <a:lnTo>
                    <a:pt x="156" y="50"/>
                  </a:lnTo>
                  <a:lnTo>
                    <a:pt x="157" y="46"/>
                  </a:lnTo>
                  <a:lnTo>
                    <a:pt x="157" y="42"/>
                  </a:lnTo>
                  <a:lnTo>
                    <a:pt x="158" y="39"/>
                  </a:lnTo>
                  <a:lnTo>
                    <a:pt x="159" y="36"/>
                  </a:lnTo>
                  <a:lnTo>
                    <a:pt x="161" y="33"/>
                  </a:lnTo>
                  <a:lnTo>
                    <a:pt x="163" y="31"/>
                  </a:lnTo>
                  <a:lnTo>
                    <a:pt x="165" y="28"/>
                  </a:lnTo>
                  <a:lnTo>
                    <a:pt x="166" y="26"/>
                  </a:lnTo>
                  <a:lnTo>
                    <a:pt x="168" y="24"/>
                  </a:lnTo>
                  <a:lnTo>
                    <a:pt x="171" y="23"/>
                  </a:lnTo>
                  <a:lnTo>
                    <a:pt x="173" y="21"/>
                  </a:lnTo>
                  <a:lnTo>
                    <a:pt x="175" y="20"/>
                  </a:lnTo>
                  <a:lnTo>
                    <a:pt x="178" y="20"/>
                  </a:lnTo>
                  <a:lnTo>
                    <a:pt x="181" y="19"/>
                  </a:lnTo>
                  <a:lnTo>
                    <a:pt x="183" y="19"/>
                  </a:lnTo>
                  <a:lnTo>
                    <a:pt x="185" y="19"/>
                  </a:lnTo>
                  <a:lnTo>
                    <a:pt x="187" y="20"/>
                  </a:lnTo>
                  <a:lnTo>
                    <a:pt x="189" y="20"/>
                  </a:lnTo>
                  <a:lnTo>
                    <a:pt x="191" y="21"/>
                  </a:lnTo>
                  <a:lnTo>
                    <a:pt x="193" y="21"/>
                  </a:lnTo>
                  <a:lnTo>
                    <a:pt x="195" y="23"/>
                  </a:lnTo>
                  <a:lnTo>
                    <a:pt x="197" y="24"/>
                  </a:lnTo>
                  <a:lnTo>
                    <a:pt x="198" y="25"/>
                  </a:lnTo>
                  <a:lnTo>
                    <a:pt x="200" y="27"/>
                  </a:lnTo>
                  <a:lnTo>
                    <a:pt x="201" y="28"/>
                  </a:lnTo>
                  <a:lnTo>
                    <a:pt x="202" y="30"/>
                  </a:lnTo>
                  <a:lnTo>
                    <a:pt x="204" y="32"/>
                  </a:lnTo>
                  <a:lnTo>
                    <a:pt x="206" y="37"/>
                  </a:lnTo>
                  <a:lnTo>
                    <a:pt x="207" y="42"/>
                  </a:lnTo>
                  <a:lnTo>
                    <a:pt x="208" y="49"/>
                  </a:lnTo>
                  <a:lnTo>
                    <a:pt x="208" y="55"/>
                  </a:lnTo>
                  <a:lnTo>
                    <a:pt x="166" y="55"/>
                  </a:lnTo>
                  <a:lnTo>
                    <a:pt x="167" y="60"/>
                  </a:lnTo>
                  <a:lnTo>
                    <a:pt x="167" y="64"/>
                  </a:lnTo>
                  <a:lnTo>
                    <a:pt x="169" y="67"/>
                  </a:lnTo>
                  <a:lnTo>
                    <a:pt x="170" y="70"/>
                  </a:lnTo>
                  <a:lnTo>
                    <a:pt x="173" y="72"/>
                  </a:lnTo>
                  <a:lnTo>
                    <a:pt x="176" y="74"/>
                  </a:lnTo>
                  <a:lnTo>
                    <a:pt x="179" y="75"/>
                  </a:lnTo>
                  <a:lnTo>
                    <a:pt x="183" y="76"/>
                  </a:lnTo>
                  <a:lnTo>
                    <a:pt x="185" y="76"/>
                  </a:lnTo>
                  <a:lnTo>
                    <a:pt x="187" y="75"/>
                  </a:lnTo>
                  <a:lnTo>
                    <a:pt x="189" y="74"/>
                  </a:lnTo>
                  <a:lnTo>
                    <a:pt x="191" y="73"/>
                  </a:lnTo>
                  <a:lnTo>
                    <a:pt x="192" y="72"/>
                  </a:lnTo>
                  <a:lnTo>
                    <a:pt x="194" y="71"/>
                  </a:lnTo>
                  <a:lnTo>
                    <a:pt x="195" y="70"/>
                  </a:lnTo>
                  <a:lnTo>
                    <a:pt x="196" y="69"/>
                  </a:lnTo>
                  <a:lnTo>
                    <a:pt x="196" y="67"/>
                  </a:lnTo>
                  <a:lnTo>
                    <a:pt x="197" y="66"/>
                  </a:lnTo>
                  <a:lnTo>
                    <a:pt x="198" y="64"/>
                  </a:lnTo>
                  <a:lnTo>
                    <a:pt x="198" y="63"/>
                  </a:lnTo>
                  <a:close/>
                  <a:moveTo>
                    <a:pt x="166" y="47"/>
                  </a:moveTo>
                  <a:lnTo>
                    <a:pt x="198" y="47"/>
                  </a:lnTo>
                  <a:lnTo>
                    <a:pt x="198" y="43"/>
                  </a:lnTo>
                  <a:lnTo>
                    <a:pt x="197" y="40"/>
                  </a:lnTo>
                  <a:lnTo>
                    <a:pt x="196" y="37"/>
                  </a:lnTo>
                  <a:lnTo>
                    <a:pt x="194" y="34"/>
                  </a:lnTo>
                  <a:lnTo>
                    <a:pt x="192" y="32"/>
                  </a:lnTo>
                  <a:lnTo>
                    <a:pt x="189" y="31"/>
                  </a:lnTo>
                  <a:lnTo>
                    <a:pt x="186" y="30"/>
                  </a:lnTo>
                  <a:lnTo>
                    <a:pt x="182" y="29"/>
                  </a:lnTo>
                  <a:lnTo>
                    <a:pt x="180" y="29"/>
                  </a:lnTo>
                  <a:lnTo>
                    <a:pt x="178" y="30"/>
                  </a:lnTo>
                  <a:lnTo>
                    <a:pt x="176" y="31"/>
                  </a:lnTo>
                  <a:lnTo>
                    <a:pt x="174" y="32"/>
                  </a:lnTo>
                  <a:lnTo>
                    <a:pt x="172" y="33"/>
                  </a:lnTo>
                  <a:lnTo>
                    <a:pt x="171" y="34"/>
                  </a:lnTo>
                  <a:lnTo>
                    <a:pt x="170" y="36"/>
                  </a:lnTo>
                  <a:lnTo>
                    <a:pt x="169" y="38"/>
                  </a:lnTo>
                  <a:lnTo>
                    <a:pt x="168" y="40"/>
                  </a:lnTo>
                  <a:lnTo>
                    <a:pt x="167" y="43"/>
                  </a:lnTo>
                  <a:lnTo>
                    <a:pt x="166" y="45"/>
                  </a:lnTo>
                  <a:lnTo>
                    <a:pt x="166" y="47"/>
                  </a:lnTo>
                  <a:close/>
                  <a:moveTo>
                    <a:pt x="221" y="82"/>
                  </a:moveTo>
                  <a:lnTo>
                    <a:pt x="221" y="22"/>
                  </a:lnTo>
                  <a:lnTo>
                    <a:pt x="230" y="22"/>
                  </a:lnTo>
                  <a:lnTo>
                    <a:pt x="230" y="33"/>
                  </a:lnTo>
                  <a:lnTo>
                    <a:pt x="232" y="30"/>
                  </a:lnTo>
                  <a:lnTo>
                    <a:pt x="234" y="28"/>
                  </a:lnTo>
                  <a:lnTo>
                    <a:pt x="236" y="26"/>
                  </a:lnTo>
                  <a:lnTo>
                    <a:pt x="238" y="24"/>
                  </a:lnTo>
                  <a:lnTo>
                    <a:pt x="240" y="23"/>
                  </a:lnTo>
                  <a:lnTo>
                    <a:pt x="243" y="21"/>
                  </a:lnTo>
                  <a:lnTo>
                    <a:pt x="246" y="21"/>
                  </a:lnTo>
                  <a:lnTo>
                    <a:pt x="250" y="21"/>
                  </a:lnTo>
                  <a:lnTo>
                    <a:pt x="250" y="32"/>
                  </a:lnTo>
                  <a:lnTo>
                    <a:pt x="246" y="32"/>
                  </a:lnTo>
                  <a:lnTo>
                    <a:pt x="242" y="33"/>
                  </a:lnTo>
                  <a:lnTo>
                    <a:pt x="239" y="34"/>
                  </a:lnTo>
                  <a:lnTo>
                    <a:pt x="236" y="36"/>
                  </a:lnTo>
                  <a:lnTo>
                    <a:pt x="233" y="38"/>
                  </a:lnTo>
                  <a:lnTo>
                    <a:pt x="232" y="41"/>
                  </a:lnTo>
                  <a:lnTo>
                    <a:pt x="231" y="43"/>
                  </a:lnTo>
                  <a:lnTo>
                    <a:pt x="231" y="47"/>
                  </a:lnTo>
                  <a:lnTo>
                    <a:pt x="231" y="82"/>
                  </a:lnTo>
                  <a:lnTo>
                    <a:pt x="221" y="82"/>
                  </a:lnTo>
                  <a:close/>
                  <a:moveTo>
                    <a:pt x="9" y="197"/>
                  </a:moveTo>
                  <a:lnTo>
                    <a:pt x="0" y="197"/>
                  </a:lnTo>
                  <a:lnTo>
                    <a:pt x="0" y="115"/>
                  </a:lnTo>
                  <a:lnTo>
                    <a:pt x="9" y="115"/>
                  </a:lnTo>
                  <a:lnTo>
                    <a:pt x="9" y="145"/>
                  </a:lnTo>
                  <a:lnTo>
                    <a:pt x="11" y="143"/>
                  </a:lnTo>
                  <a:lnTo>
                    <a:pt x="12" y="140"/>
                  </a:lnTo>
                  <a:lnTo>
                    <a:pt x="14" y="139"/>
                  </a:lnTo>
                  <a:lnTo>
                    <a:pt x="16" y="138"/>
                  </a:lnTo>
                  <a:lnTo>
                    <a:pt x="18" y="137"/>
                  </a:lnTo>
                  <a:lnTo>
                    <a:pt x="20" y="136"/>
                  </a:lnTo>
                  <a:lnTo>
                    <a:pt x="23" y="136"/>
                  </a:lnTo>
                  <a:lnTo>
                    <a:pt x="26" y="136"/>
                  </a:lnTo>
                  <a:lnTo>
                    <a:pt x="30" y="136"/>
                  </a:lnTo>
                  <a:lnTo>
                    <a:pt x="33" y="137"/>
                  </a:lnTo>
                  <a:lnTo>
                    <a:pt x="36" y="138"/>
                  </a:lnTo>
                  <a:lnTo>
                    <a:pt x="39" y="139"/>
                  </a:lnTo>
                  <a:lnTo>
                    <a:pt x="42" y="142"/>
                  </a:lnTo>
                  <a:lnTo>
                    <a:pt x="44" y="144"/>
                  </a:lnTo>
                  <a:lnTo>
                    <a:pt x="46" y="147"/>
                  </a:lnTo>
                  <a:lnTo>
                    <a:pt x="47" y="150"/>
                  </a:lnTo>
                  <a:lnTo>
                    <a:pt x="49" y="153"/>
                  </a:lnTo>
                  <a:lnTo>
                    <a:pt x="50" y="158"/>
                  </a:lnTo>
                  <a:lnTo>
                    <a:pt x="50" y="161"/>
                  </a:lnTo>
                  <a:lnTo>
                    <a:pt x="50" y="166"/>
                  </a:lnTo>
                  <a:lnTo>
                    <a:pt x="50" y="169"/>
                  </a:lnTo>
                  <a:lnTo>
                    <a:pt x="50" y="174"/>
                  </a:lnTo>
                  <a:lnTo>
                    <a:pt x="49" y="177"/>
                  </a:lnTo>
                  <a:lnTo>
                    <a:pt x="48" y="182"/>
                  </a:lnTo>
                  <a:lnTo>
                    <a:pt x="46" y="185"/>
                  </a:lnTo>
                  <a:lnTo>
                    <a:pt x="45" y="189"/>
                  </a:lnTo>
                  <a:lnTo>
                    <a:pt x="42" y="191"/>
                  </a:lnTo>
                  <a:lnTo>
                    <a:pt x="40" y="194"/>
                  </a:lnTo>
                  <a:lnTo>
                    <a:pt x="38" y="195"/>
                  </a:lnTo>
                  <a:lnTo>
                    <a:pt x="37" y="196"/>
                  </a:lnTo>
                  <a:lnTo>
                    <a:pt x="35" y="197"/>
                  </a:lnTo>
                  <a:lnTo>
                    <a:pt x="33" y="198"/>
                  </a:lnTo>
                  <a:lnTo>
                    <a:pt x="31" y="198"/>
                  </a:lnTo>
                  <a:lnTo>
                    <a:pt x="29" y="198"/>
                  </a:lnTo>
                  <a:lnTo>
                    <a:pt x="27" y="199"/>
                  </a:lnTo>
                  <a:lnTo>
                    <a:pt x="25" y="199"/>
                  </a:lnTo>
                  <a:lnTo>
                    <a:pt x="22" y="199"/>
                  </a:lnTo>
                  <a:lnTo>
                    <a:pt x="20" y="198"/>
                  </a:lnTo>
                  <a:lnTo>
                    <a:pt x="17" y="198"/>
                  </a:lnTo>
                  <a:lnTo>
                    <a:pt x="15" y="197"/>
                  </a:lnTo>
                  <a:lnTo>
                    <a:pt x="13" y="196"/>
                  </a:lnTo>
                  <a:lnTo>
                    <a:pt x="12" y="195"/>
                  </a:lnTo>
                  <a:lnTo>
                    <a:pt x="10" y="192"/>
                  </a:lnTo>
                  <a:lnTo>
                    <a:pt x="9" y="190"/>
                  </a:lnTo>
                  <a:lnTo>
                    <a:pt x="9" y="190"/>
                  </a:lnTo>
                  <a:lnTo>
                    <a:pt x="9" y="197"/>
                  </a:lnTo>
                  <a:close/>
                  <a:moveTo>
                    <a:pt x="40" y="167"/>
                  </a:moveTo>
                  <a:lnTo>
                    <a:pt x="40" y="162"/>
                  </a:lnTo>
                  <a:lnTo>
                    <a:pt x="39" y="157"/>
                  </a:lnTo>
                  <a:lnTo>
                    <a:pt x="38" y="153"/>
                  </a:lnTo>
                  <a:lnTo>
                    <a:pt x="36" y="150"/>
                  </a:lnTo>
                  <a:lnTo>
                    <a:pt x="34" y="147"/>
                  </a:lnTo>
                  <a:lnTo>
                    <a:pt x="31" y="146"/>
                  </a:lnTo>
                  <a:lnTo>
                    <a:pt x="28" y="145"/>
                  </a:lnTo>
                  <a:lnTo>
                    <a:pt x="25" y="144"/>
                  </a:lnTo>
                  <a:lnTo>
                    <a:pt x="22" y="145"/>
                  </a:lnTo>
                  <a:lnTo>
                    <a:pt x="19" y="145"/>
                  </a:lnTo>
                  <a:lnTo>
                    <a:pt x="16" y="147"/>
                  </a:lnTo>
                  <a:lnTo>
                    <a:pt x="15" y="148"/>
                  </a:lnTo>
                  <a:lnTo>
                    <a:pt x="13" y="151"/>
                  </a:lnTo>
                  <a:lnTo>
                    <a:pt x="12" y="153"/>
                  </a:lnTo>
                  <a:lnTo>
                    <a:pt x="11" y="155"/>
                  </a:lnTo>
                  <a:lnTo>
                    <a:pt x="10" y="158"/>
                  </a:lnTo>
                  <a:lnTo>
                    <a:pt x="9" y="161"/>
                  </a:lnTo>
                  <a:lnTo>
                    <a:pt x="9" y="164"/>
                  </a:lnTo>
                  <a:lnTo>
                    <a:pt x="9" y="167"/>
                  </a:lnTo>
                  <a:lnTo>
                    <a:pt x="9" y="170"/>
                  </a:lnTo>
                  <a:lnTo>
                    <a:pt x="9" y="175"/>
                  </a:lnTo>
                  <a:lnTo>
                    <a:pt x="10" y="180"/>
                  </a:lnTo>
                  <a:lnTo>
                    <a:pt x="11" y="183"/>
                  </a:lnTo>
                  <a:lnTo>
                    <a:pt x="14" y="186"/>
                  </a:lnTo>
                  <a:lnTo>
                    <a:pt x="16" y="188"/>
                  </a:lnTo>
                  <a:lnTo>
                    <a:pt x="19" y="189"/>
                  </a:lnTo>
                  <a:lnTo>
                    <a:pt x="22" y="190"/>
                  </a:lnTo>
                  <a:lnTo>
                    <a:pt x="25" y="191"/>
                  </a:lnTo>
                  <a:lnTo>
                    <a:pt x="28" y="190"/>
                  </a:lnTo>
                  <a:lnTo>
                    <a:pt x="31" y="189"/>
                  </a:lnTo>
                  <a:lnTo>
                    <a:pt x="34" y="187"/>
                  </a:lnTo>
                  <a:lnTo>
                    <a:pt x="36" y="184"/>
                  </a:lnTo>
                  <a:lnTo>
                    <a:pt x="38" y="181"/>
                  </a:lnTo>
                  <a:lnTo>
                    <a:pt x="39" y="177"/>
                  </a:lnTo>
                  <a:lnTo>
                    <a:pt x="40" y="172"/>
                  </a:lnTo>
                  <a:lnTo>
                    <a:pt x="40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Freeform 144"/>
            <p:cNvSpPr>
              <a:spLocks noEditPoints="1"/>
            </p:cNvSpPr>
            <p:nvPr/>
          </p:nvSpPr>
          <p:spPr bwMode="auto">
            <a:xfrm>
              <a:off x="1163" y="2358"/>
              <a:ext cx="201" cy="64"/>
            </a:xfrm>
            <a:custGeom>
              <a:avLst/>
              <a:gdLst>
                <a:gd name="T0" fmla="*/ 49 w 201"/>
                <a:gd name="T1" fmla="*/ 52 h 64"/>
                <a:gd name="T2" fmla="*/ 39 w 201"/>
                <a:gd name="T3" fmla="*/ 62 h 64"/>
                <a:gd name="T4" fmla="*/ 26 w 201"/>
                <a:gd name="T5" fmla="*/ 64 h 64"/>
                <a:gd name="T6" fmla="*/ 9 w 201"/>
                <a:gd name="T7" fmla="*/ 58 h 64"/>
                <a:gd name="T8" fmla="*/ 0 w 201"/>
                <a:gd name="T9" fmla="*/ 34 h 64"/>
                <a:gd name="T10" fmla="*/ 5 w 201"/>
                <a:gd name="T11" fmla="*/ 13 h 64"/>
                <a:gd name="T12" fmla="*/ 17 w 201"/>
                <a:gd name="T13" fmla="*/ 2 h 64"/>
                <a:gd name="T14" fmla="*/ 31 w 201"/>
                <a:gd name="T15" fmla="*/ 0 h 64"/>
                <a:gd name="T16" fmla="*/ 42 w 201"/>
                <a:gd name="T17" fmla="*/ 5 h 64"/>
                <a:gd name="T18" fmla="*/ 51 w 201"/>
                <a:gd name="T19" fmla="*/ 23 h 64"/>
                <a:gd name="T20" fmla="*/ 13 w 201"/>
                <a:gd name="T21" fmla="*/ 47 h 64"/>
                <a:gd name="T22" fmla="*/ 29 w 201"/>
                <a:gd name="T23" fmla="*/ 56 h 64"/>
                <a:gd name="T24" fmla="*/ 39 w 201"/>
                <a:gd name="T25" fmla="*/ 50 h 64"/>
                <a:gd name="T26" fmla="*/ 11 w 201"/>
                <a:gd name="T27" fmla="*/ 27 h 64"/>
                <a:gd name="T28" fmla="*/ 36 w 201"/>
                <a:gd name="T29" fmla="*/ 12 h 64"/>
                <a:gd name="T30" fmla="*/ 20 w 201"/>
                <a:gd name="T31" fmla="*/ 11 h 64"/>
                <a:gd name="T32" fmla="*/ 12 w 201"/>
                <a:gd name="T33" fmla="*/ 20 h 64"/>
                <a:gd name="T34" fmla="*/ 62 w 201"/>
                <a:gd name="T35" fmla="*/ 42 h 64"/>
                <a:gd name="T36" fmla="*/ 69 w 201"/>
                <a:gd name="T37" fmla="*/ 32 h 64"/>
                <a:gd name="T38" fmla="*/ 82 w 201"/>
                <a:gd name="T39" fmla="*/ 27 h 64"/>
                <a:gd name="T40" fmla="*/ 92 w 201"/>
                <a:gd name="T41" fmla="*/ 26 h 64"/>
                <a:gd name="T42" fmla="*/ 98 w 201"/>
                <a:gd name="T43" fmla="*/ 22 h 64"/>
                <a:gd name="T44" fmla="*/ 85 w 201"/>
                <a:gd name="T45" fmla="*/ 8 h 64"/>
                <a:gd name="T46" fmla="*/ 64 w 201"/>
                <a:gd name="T47" fmla="*/ 18 h 64"/>
                <a:gd name="T48" fmla="*/ 71 w 201"/>
                <a:gd name="T49" fmla="*/ 5 h 64"/>
                <a:gd name="T50" fmla="*/ 89 w 201"/>
                <a:gd name="T51" fmla="*/ 1 h 64"/>
                <a:gd name="T52" fmla="*/ 103 w 201"/>
                <a:gd name="T53" fmla="*/ 5 h 64"/>
                <a:gd name="T54" fmla="*/ 108 w 201"/>
                <a:gd name="T55" fmla="*/ 51 h 64"/>
                <a:gd name="T56" fmla="*/ 109 w 201"/>
                <a:gd name="T57" fmla="*/ 56 h 64"/>
                <a:gd name="T58" fmla="*/ 114 w 201"/>
                <a:gd name="T59" fmla="*/ 56 h 64"/>
                <a:gd name="T60" fmla="*/ 104 w 201"/>
                <a:gd name="T61" fmla="*/ 62 h 64"/>
                <a:gd name="T62" fmla="*/ 93 w 201"/>
                <a:gd name="T63" fmla="*/ 61 h 64"/>
                <a:gd name="T64" fmla="*/ 76 w 201"/>
                <a:gd name="T65" fmla="*/ 64 h 64"/>
                <a:gd name="T66" fmla="*/ 64 w 201"/>
                <a:gd name="T67" fmla="*/ 58 h 64"/>
                <a:gd name="T68" fmla="*/ 61 w 201"/>
                <a:gd name="T69" fmla="*/ 47 h 64"/>
                <a:gd name="T70" fmla="*/ 97 w 201"/>
                <a:gd name="T71" fmla="*/ 33 h 64"/>
                <a:gd name="T72" fmla="*/ 83 w 201"/>
                <a:gd name="T73" fmla="*/ 35 h 64"/>
                <a:gd name="T74" fmla="*/ 72 w 201"/>
                <a:gd name="T75" fmla="*/ 43 h 64"/>
                <a:gd name="T76" fmla="*/ 80 w 201"/>
                <a:gd name="T77" fmla="*/ 56 h 64"/>
                <a:gd name="T78" fmla="*/ 92 w 201"/>
                <a:gd name="T79" fmla="*/ 53 h 64"/>
                <a:gd name="T80" fmla="*/ 98 w 201"/>
                <a:gd name="T81" fmla="*/ 42 h 64"/>
                <a:gd name="T82" fmla="*/ 133 w 201"/>
                <a:gd name="T83" fmla="*/ 11 h 64"/>
                <a:gd name="T84" fmla="*/ 146 w 201"/>
                <a:gd name="T85" fmla="*/ 1 h 64"/>
                <a:gd name="T86" fmla="*/ 161 w 201"/>
                <a:gd name="T87" fmla="*/ 3 h 64"/>
                <a:gd name="T88" fmla="*/ 170 w 201"/>
                <a:gd name="T89" fmla="*/ 5 h 64"/>
                <a:gd name="T90" fmla="*/ 184 w 201"/>
                <a:gd name="T91" fmla="*/ 1 h 64"/>
                <a:gd name="T92" fmla="*/ 195 w 201"/>
                <a:gd name="T93" fmla="*/ 4 h 64"/>
                <a:gd name="T94" fmla="*/ 201 w 201"/>
                <a:gd name="T95" fmla="*/ 21 h 64"/>
                <a:gd name="T96" fmla="*/ 186 w 201"/>
                <a:gd name="T97" fmla="*/ 10 h 64"/>
                <a:gd name="T98" fmla="*/ 173 w 201"/>
                <a:gd name="T99" fmla="*/ 13 h 64"/>
                <a:gd name="T100" fmla="*/ 168 w 201"/>
                <a:gd name="T101" fmla="*/ 24 h 64"/>
                <a:gd name="T102" fmla="*/ 158 w 201"/>
                <a:gd name="T103" fmla="*/ 17 h 64"/>
                <a:gd name="T104" fmla="*/ 149 w 201"/>
                <a:gd name="T105" fmla="*/ 9 h 64"/>
                <a:gd name="T106" fmla="*/ 139 w 201"/>
                <a:gd name="T107" fmla="*/ 13 h 64"/>
                <a:gd name="T108" fmla="*/ 134 w 201"/>
                <a:gd name="T109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" h="64">
                  <a:moveTo>
                    <a:pt x="42" y="43"/>
                  </a:moveTo>
                  <a:lnTo>
                    <a:pt x="52" y="43"/>
                  </a:lnTo>
                  <a:lnTo>
                    <a:pt x="51" y="45"/>
                  </a:lnTo>
                  <a:lnTo>
                    <a:pt x="50" y="47"/>
                  </a:lnTo>
                  <a:lnTo>
                    <a:pt x="50" y="50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45" y="56"/>
                  </a:lnTo>
                  <a:lnTo>
                    <a:pt x="43" y="58"/>
                  </a:lnTo>
                  <a:lnTo>
                    <a:pt x="41" y="60"/>
                  </a:lnTo>
                  <a:lnTo>
                    <a:pt x="40" y="61"/>
                  </a:lnTo>
                  <a:lnTo>
                    <a:pt x="39" y="62"/>
                  </a:lnTo>
                  <a:lnTo>
                    <a:pt x="37" y="62"/>
                  </a:lnTo>
                  <a:lnTo>
                    <a:pt x="35" y="63"/>
                  </a:lnTo>
                  <a:lnTo>
                    <a:pt x="34" y="63"/>
                  </a:lnTo>
                  <a:lnTo>
                    <a:pt x="31" y="64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22" y="64"/>
                  </a:lnTo>
                  <a:lnTo>
                    <a:pt x="19" y="63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1" y="60"/>
                  </a:lnTo>
                  <a:lnTo>
                    <a:pt x="9" y="58"/>
                  </a:lnTo>
                  <a:lnTo>
                    <a:pt x="7" y="56"/>
                  </a:lnTo>
                  <a:lnTo>
                    <a:pt x="5" y="54"/>
                  </a:lnTo>
                  <a:lnTo>
                    <a:pt x="3" y="49"/>
                  </a:lnTo>
                  <a:lnTo>
                    <a:pt x="1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5" y="3"/>
                  </a:lnTo>
                  <a:lnTo>
                    <a:pt x="17" y="2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7" y="2"/>
                  </a:lnTo>
                  <a:lnTo>
                    <a:pt x="39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4" y="7"/>
                  </a:lnTo>
                  <a:lnTo>
                    <a:pt x="45" y="9"/>
                  </a:lnTo>
                  <a:lnTo>
                    <a:pt x="47" y="10"/>
                  </a:lnTo>
                  <a:lnTo>
                    <a:pt x="48" y="12"/>
                  </a:lnTo>
                  <a:lnTo>
                    <a:pt x="50" y="17"/>
                  </a:lnTo>
                  <a:lnTo>
                    <a:pt x="51" y="23"/>
                  </a:lnTo>
                  <a:lnTo>
                    <a:pt x="52" y="29"/>
                  </a:lnTo>
                  <a:lnTo>
                    <a:pt x="52" y="35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12" y="44"/>
                  </a:lnTo>
                  <a:lnTo>
                    <a:pt x="13" y="47"/>
                  </a:lnTo>
                  <a:lnTo>
                    <a:pt x="14" y="50"/>
                  </a:lnTo>
                  <a:lnTo>
                    <a:pt x="17" y="53"/>
                  </a:lnTo>
                  <a:lnTo>
                    <a:pt x="20" y="54"/>
                  </a:lnTo>
                  <a:lnTo>
                    <a:pt x="23" y="55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31" y="55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6" y="53"/>
                  </a:lnTo>
                  <a:lnTo>
                    <a:pt x="38" y="51"/>
                  </a:lnTo>
                  <a:lnTo>
                    <a:pt x="39" y="50"/>
                  </a:lnTo>
                  <a:lnTo>
                    <a:pt x="40" y="49"/>
                  </a:lnTo>
                  <a:lnTo>
                    <a:pt x="40" y="47"/>
                  </a:lnTo>
                  <a:lnTo>
                    <a:pt x="41" y="46"/>
                  </a:lnTo>
                  <a:lnTo>
                    <a:pt x="42" y="45"/>
                  </a:lnTo>
                  <a:lnTo>
                    <a:pt x="42" y="43"/>
                  </a:lnTo>
                  <a:close/>
                  <a:moveTo>
                    <a:pt x="11" y="27"/>
                  </a:moveTo>
                  <a:lnTo>
                    <a:pt x="42" y="27"/>
                  </a:lnTo>
                  <a:lnTo>
                    <a:pt x="42" y="24"/>
                  </a:lnTo>
                  <a:lnTo>
                    <a:pt x="41" y="20"/>
                  </a:lnTo>
                  <a:lnTo>
                    <a:pt x="40" y="17"/>
                  </a:lnTo>
                  <a:lnTo>
                    <a:pt x="38" y="15"/>
                  </a:lnTo>
                  <a:lnTo>
                    <a:pt x="36" y="12"/>
                  </a:lnTo>
                  <a:lnTo>
                    <a:pt x="33" y="11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2" y="10"/>
                  </a:lnTo>
                  <a:lnTo>
                    <a:pt x="20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1" y="27"/>
                  </a:lnTo>
                  <a:close/>
                  <a:moveTo>
                    <a:pt x="61" y="46"/>
                  </a:moveTo>
                  <a:lnTo>
                    <a:pt x="61" y="44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3" y="38"/>
                  </a:lnTo>
                  <a:lnTo>
                    <a:pt x="64" y="36"/>
                  </a:lnTo>
                  <a:lnTo>
                    <a:pt x="65" y="34"/>
                  </a:lnTo>
                  <a:lnTo>
                    <a:pt x="67" y="33"/>
                  </a:lnTo>
                  <a:lnTo>
                    <a:pt x="69" y="32"/>
                  </a:lnTo>
                  <a:lnTo>
                    <a:pt x="71" y="30"/>
                  </a:lnTo>
                  <a:lnTo>
                    <a:pt x="74" y="29"/>
                  </a:lnTo>
                  <a:lnTo>
                    <a:pt x="77" y="28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5" y="27"/>
                  </a:lnTo>
                  <a:lnTo>
                    <a:pt x="87" y="27"/>
                  </a:lnTo>
                  <a:lnTo>
                    <a:pt x="89" y="27"/>
                  </a:lnTo>
                  <a:lnTo>
                    <a:pt x="91" y="27"/>
                  </a:lnTo>
                  <a:lnTo>
                    <a:pt x="92" y="26"/>
                  </a:lnTo>
                  <a:lnTo>
                    <a:pt x="94" y="26"/>
                  </a:lnTo>
                  <a:lnTo>
                    <a:pt x="95" y="25"/>
                  </a:lnTo>
                  <a:lnTo>
                    <a:pt x="96" y="25"/>
                  </a:lnTo>
                  <a:lnTo>
                    <a:pt x="97" y="24"/>
                  </a:lnTo>
                  <a:lnTo>
                    <a:pt x="97" y="23"/>
                  </a:lnTo>
                  <a:lnTo>
                    <a:pt x="98" y="22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5"/>
                  </a:lnTo>
                  <a:lnTo>
                    <a:pt x="95" y="11"/>
                  </a:lnTo>
                  <a:lnTo>
                    <a:pt x="91" y="9"/>
                  </a:lnTo>
                  <a:lnTo>
                    <a:pt x="85" y="8"/>
                  </a:lnTo>
                  <a:lnTo>
                    <a:pt x="80" y="9"/>
                  </a:lnTo>
                  <a:lnTo>
                    <a:pt x="76" y="11"/>
                  </a:lnTo>
                  <a:lnTo>
                    <a:pt x="73" y="15"/>
                  </a:lnTo>
                  <a:lnTo>
                    <a:pt x="72" y="20"/>
                  </a:lnTo>
                  <a:lnTo>
                    <a:pt x="64" y="20"/>
                  </a:lnTo>
                  <a:lnTo>
                    <a:pt x="64" y="18"/>
                  </a:lnTo>
                  <a:lnTo>
                    <a:pt x="64" y="16"/>
                  </a:lnTo>
                  <a:lnTo>
                    <a:pt x="65" y="13"/>
                  </a:lnTo>
                  <a:lnTo>
                    <a:pt x="66" y="11"/>
                  </a:lnTo>
                  <a:lnTo>
                    <a:pt x="67" y="9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73" y="3"/>
                  </a:lnTo>
                  <a:lnTo>
                    <a:pt x="76" y="2"/>
                  </a:lnTo>
                  <a:lnTo>
                    <a:pt x="79" y="1"/>
                  </a:lnTo>
                  <a:lnTo>
                    <a:pt x="82" y="1"/>
                  </a:lnTo>
                  <a:lnTo>
                    <a:pt x="85" y="1"/>
                  </a:lnTo>
                  <a:lnTo>
                    <a:pt x="89" y="1"/>
                  </a:lnTo>
                  <a:lnTo>
                    <a:pt x="92" y="1"/>
                  </a:lnTo>
                  <a:lnTo>
                    <a:pt x="94" y="1"/>
                  </a:lnTo>
                  <a:lnTo>
                    <a:pt x="97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3" y="5"/>
                  </a:lnTo>
                  <a:lnTo>
                    <a:pt x="105" y="8"/>
                  </a:lnTo>
                  <a:lnTo>
                    <a:pt x="106" y="9"/>
                  </a:lnTo>
                  <a:lnTo>
                    <a:pt x="107" y="11"/>
                  </a:lnTo>
                  <a:lnTo>
                    <a:pt x="108" y="13"/>
                  </a:lnTo>
                  <a:lnTo>
                    <a:pt x="108" y="16"/>
                  </a:lnTo>
                  <a:lnTo>
                    <a:pt x="108" y="51"/>
                  </a:lnTo>
                  <a:lnTo>
                    <a:pt x="108" y="52"/>
                  </a:lnTo>
                  <a:lnTo>
                    <a:pt x="108" y="53"/>
                  </a:lnTo>
                  <a:lnTo>
                    <a:pt x="108" y="54"/>
                  </a:lnTo>
                  <a:lnTo>
                    <a:pt x="108" y="55"/>
                  </a:lnTo>
                  <a:lnTo>
                    <a:pt x="109" y="55"/>
                  </a:lnTo>
                  <a:lnTo>
                    <a:pt x="109" y="56"/>
                  </a:lnTo>
                  <a:lnTo>
                    <a:pt x="110" y="56"/>
                  </a:lnTo>
                  <a:lnTo>
                    <a:pt x="110" y="56"/>
                  </a:lnTo>
                  <a:lnTo>
                    <a:pt x="111" y="56"/>
                  </a:lnTo>
                  <a:lnTo>
                    <a:pt x="112" y="56"/>
                  </a:lnTo>
                  <a:lnTo>
                    <a:pt x="113" y="56"/>
                  </a:lnTo>
                  <a:lnTo>
                    <a:pt x="114" y="56"/>
                  </a:lnTo>
                  <a:lnTo>
                    <a:pt x="114" y="62"/>
                  </a:lnTo>
                  <a:lnTo>
                    <a:pt x="113" y="63"/>
                  </a:lnTo>
                  <a:lnTo>
                    <a:pt x="112" y="63"/>
                  </a:lnTo>
                  <a:lnTo>
                    <a:pt x="110" y="63"/>
                  </a:lnTo>
                  <a:lnTo>
                    <a:pt x="108" y="63"/>
                  </a:lnTo>
                  <a:lnTo>
                    <a:pt x="104" y="62"/>
                  </a:lnTo>
                  <a:lnTo>
                    <a:pt x="101" y="61"/>
                  </a:lnTo>
                  <a:lnTo>
                    <a:pt x="100" y="58"/>
                  </a:lnTo>
                  <a:lnTo>
                    <a:pt x="99" y="55"/>
                  </a:lnTo>
                  <a:lnTo>
                    <a:pt x="97" y="57"/>
                  </a:lnTo>
                  <a:lnTo>
                    <a:pt x="95" y="59"/>
                  </a:lnTo>
                  <a:lnTo>
                    <a:pt x="93" y="61"/>
                  </a:lnTo>
                  <a:lnTo>
                    <a:pt x="90" y="62"/>
                  </a:lnTo>
                  <a:lnTo>
                    <a:pt x="88" y="63"/>
                  </a:lnTo>
                  <a:lnTo>
                    <a:pt x="84" y="63"/>
                  </a:lnTo>
                  <a:lnTo>
                    <a:pt x="81" y="64"/>
                  </a:lnTo>
                  <a:lnTo>
                    <a:pt x="78" y="64"/>
                  </a:lnTo>
                  <a:lnTo>
                    <a:pt x="76" y="64"/>
                  </a:lnTo>
                  <a:lnTo>
                    <a:pt x="73" y="63"/>
                  </a:lnTo>
                  <a:lnTo>
                    <a:pt x="71" y="63"/>
                  </a:lnTo>
                  <a:lnTo>
                    <a:pt x="69" y="62"/>
                  </a:lnTo>
                  <a:lnTo>
                    <a:pt x="67" y="61"/>
                  </a:lnTo>
                  <a:lnTo>
                    <a:pt x="66" y="60"/>
                  </a:lnTo>
                  <a:lnTo>
                    <a:pt x="64" y="58"/>
                  </a:lnTo>
                  <a:lnTo>
                    <a:pt x="63" y="56"/>
                  </a:lnTo>
                  <a:lnTo>
                    <a:pt x="62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1" y="48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6"/>
                  </a:lnTo>
                  <a:close/>
                  <a:moveTo>
                    <a:pt x="98" y="32"/>
                  </a:moveTo>
                  <a:lnTo>
                    <a:pt x="98" y="32"/>
                  </a:lnTo>
                  <a:lnTo>
                    <a:pt x="97" y="33"/>
                  </a:lnTo>
                  <a:lnTo>
                    <a:pt x="95" y="33"/>
                  </a:lnTo>
                  <a:lnTo>
                    <a:pt x="94" y="34"/>
                  </a:lnTo>
                  <a:lnTo>
                    <a:pt x="92" y="34"/>
                  </a:lnTo>
                  <a:lnTo>
                    <a:pt x="89" y="34"/>
                  </a:lnTo>
                  <a:lnTo>
                    <a:pt x="87" y="35"/>
                  </a:lnTo>
                  <a:lnTo>
                    <a:pt x="83" y="35"/>
                  </a:lnTo>
                  <a:lnTo>
                    <a:pt x="80" y="37"/>
                  </a:lnTo>
                  <a:lnTo>
                    <a:pt x="78" y="38"/>
                  </a:lnTo>
                  <a:lnTo>
                    <a:pt x="76" y="39"/>
                  </a:lnTo>
                  <a:lnTo>
                    <a:pt x="74" y="40"/>
                  </a:lnTo>
                  <a:lnTo>
                    <a:pt x="72" y="41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71" y="47"/>
                  </a:lnTo>
                  <a:lnTo>
                    <a:pt x="72" y="51"/>
                  </a:lnTo>
                  <a:lnTo>
                    <a:pt x="73" y="54"/>
                  </a:lnTo>
                  <a:lnTo>
                    <a:pt x="76" y="55"/>
                  </a:lnTo>
                  <a:lnTo>
                    <a:pt x="80" y="56"/>
                  </a:lnTo>
                  <a:lnTo>
                    <a:pt x="82" y="56"/>
                  </a:lnTo>
                  <a:lnTo>
                    <a:pt x="84" y="56"/>
                  </a:lnTo>
                  <a:lnTo>
                    <a:pt x="87" y="55"/>
                  </a:lnTo>
                  <a:lnTo>
                    <a:pt x="89" y="55"/>
                  </a:lnTo>
                  <a:lnTo>
                    <a:pt x="91" y="54"/>
                  </a:lnTo>
                  <a:lnTo>
                    <a:pt x="92" y="53"/>
                  </a:lnTo>
                  <a:lnTo>
                    <a:pt x="94" y="52"/>
                  </a:lnTo>
                  <a:lnTo>
                    <a:pt x="96" y="50"/>
                  </a:lnTo>
                  <a:lnTo>
                    <a:pt x="97" y="48"/>
                  </a:lnTo>
                  <a:lnTo>
                    <a:pt x="98" y="47"/>
                  </a:lnTo>
                  <a:lnTo>
                    <a:pt x="98" y="45"/>
                  </a:lnTo>
                  <a:lnTo>
                    <a:pt x="98" y="42"/>
                  </a:lnTo>
                  <a:lnTo>
                    <a:pt x="98" y="32"/>
                  </a:lnTo>
                  <a:close/>
                  <a:moveTo>
                    <a:pt x="124" y="62"/>
                  </a:moveTo>
                  <a:lnTo>
                    <a:pt x="124" y="2"/>
                  </a:lnTo>
                  <a:lnTo>
                    <a:pt x="133" y="2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5" y="8"/>
                  </a:lnTo>
                  <a:lnTo>
                    <a:pt x="137" y="7"/>
                  </a:lnTo>
                  <a:lnTo>
                    <a:pt x="139" y="4"/>
                  </a:lnTo>
                  <a:lnTo>
                    <a:pt x="141" y="3"/>
                  </a:lnTo>
                  <a:lnTo>
                    <a:pt x="143" y="2"/>
                  </a:lnTo>
                  <a:lnTo>
                    <a:pt x="146" y="1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54" y="1"/>
                  </a:lnTo>
                  <a:lnTo>
                    <a:pt x="157" y="1"/>
                  </a:lnTo>
                  <a:lnTo>
                    <a:pt x="159" y="2"/>
                  </a:lnTo>
                  <a:lnTo>
                    <a:pt x="161" y="3"/>
                  </a:lnTo>
                  <a:lnTo>
                    <a:pt x="163" y="5"/>
                  </a:lnTo>
                  <a:lnTo>
                    <a:pt x="164" y="7"/>
                  </a:lnTo>
                  <a:lnTo>
                    <a:pt x="165" y="8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0" y="5"/>
                  </a:lnTo>
                  <a:lnTo>
                    <a:pt x="172" y="4"/>
                  </a:lnTo>
                  <a:lnTo>
                    <a:pt x="174" y="3"/>
                  </a:lnTo>
                  <a:lnTo>
                    <a:pt x="176" y="2"/>
                  </a:lnTo>
                  <a:lnTo>
                    <a:pt x="178" y="1"/>
                  </a:lnTo>
                  <a:lnTo>
                    <a:pt x="181" y="1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188" y="1"/>
                  </a:lnTo>
                  <a:lnTo>
                    <a:pt x="189" y="1"/>
                  </a:lnTo>
                  <a:lnTo>
                    <a:pt x="191" y="2"/>
                  </a:lnTo>
                  <a:lnTo>
                    <a:pt x="193" y="3"/>
                  </a:lnTo>
                  <a:lnTo>
                    <a:pt x="195" y="4"/>
                  </a:lnTo>
                  <a:lnTo>
                    <a:pt x="197" y="6"/>
                  </a:lnTo>
                  <a:lnTo>
                    <a:pt x="198" y="8"/>
                  </a:lnTo>
                  <a:lnTo>
                    <a:pt x="200" y="11"/>
                  </a:lnTo>
                  <a:lnTo>
                    <a:pt x="201" y="13"/>
                  </a:lnTo>
                  <a:lnTo>
                    <a:pt x="201" y="17"/>
                  </a:lnTo>
                  <a:lnTo>
                    <a:pt x="201" y="21"/>
                  </a:lnTo>
                  <a:lnTo>
                    <a:pt x="201" y="62"/>
                  </a:lnTo>
                  <a:lnTo>
                    <a:pt x="192" y="62"/>
                  </a:lnTo>
                  <a:lnTo>
                    <a:pt x="192" y="24"/>
                  </a:lnTo>
                  <a:lnTo>
                    <a:pt x="191" y="17"/>
                  </a:lnTo>
                  <a:lnTo>
                    <a:pt x="189" y="13"/>
                  </a:lnTo>
                  <a:lnTo>
                    <a:pt x="186" y="10"/>
                  </a:lnTo>
                  <a:lnTo>
                    <a:pt x="181" y="9"/>
                  </a:lnTo>
                  <a:lnTo>
                    <a:pt x="179" y="9"/>
                  </a:lnTo>
                  <a:lnTo>
                    <a:pt x="177" y="10"/>
                  </a:lnTo>
                  <a:lnTo>
                    <a:pt x="176" y="11"/>
                  </a:lnTo>
                  <a:lnTo>
                    <a:pt x="174" y="11"/>
                  </a:lnTo>
                  <a:lnTo>
                    <a:pt x="173" y="13"/>
                  </a:lnTo>
                  <a:lnTo>
                    <a:pt x="172" y="15"/>
                  </a:lnTo>
                  <a:lnTo>
                    <a:pt x="171" y="16"/>
                  </a:lnTo>
                  <a:lnTo>
                    <a:pt x="170" y="18"/>
                  </a:lnTo>
                  <a:lnTo>
                    <a:pt x="169" y="20"/>
                  </a:lnTo>
                  <a:lnTo>
                    <a:pt x="168" y="22"/>
                  </a:lnTo>
                  <a:lnTo>
                    <a:pt x="168" y="24"/>
                  </a:lnTo>
                  <a:lnTo>
                    <a:pt x="168" y="26"/>
                  </a:lnTo>
                  <a:lnTo>
                    <a:pt x="168" y="62"/>
                  </a:lnTo>
                  <a:lnTo>
                    <a:pt x="159" y="62"/>
                  </a:lnTo>
                  <a:lnTo>
                    <a:pt x="159" y="21"/>
                  </a:lnTo>
                  <a:lnTo>
                    <a:pt x="159" y="19"/>
                  </a:lnTo>
                  <a:lnTo>
                    <a:pt x="158" y="17"/>
                  </a:lnTo>
                  <a:lnTo>
                    <a:pt x="157" y="15"/>
                  </a:lnTo>
                  <a:lnTo>
                    <a:pt x="156" y="13"/>
                  </a:lnTo>
                  <a:lnTo>
                    <a:pt x="155" y="11"/>
                  </a:lnTo>
                  <a:lnTo>
                    <a:pt x="154" y="10"/>
                  </a:lnTo>
                  <a:lnTo>
                    <a:pt x="152" y="10"/>
                  </a:lnTo>
                  <a:lnTo>
                    <a:pt x="149" y="9"/>
                  </a:lnTo>
                  <a:lnTo>
                    <a:pt x="147" y="9"/>
                  </a:lnTo>
                  <a:lnTo>
                    <a:pt x="146" y="10"/>
                  </a:lnTo>
                  <a:lnTo>
                    <a:pt x="144" y="11"/>
                  </a:lnTo>
                  <a:lnTo>
                    <a:pt x="142" y="11"/>
                  </a:lnTo>
                  <a:lnTo>
                    <a:pt x="140" y="12"/>
                  </a:lnTo>
                  <a:lnTo>
                    <a:pt x="139" y="13"/>
                  </a:lnTo>
                  <a:lnTo>
                    <a:pt x="137" y="16"/>
                  </a:lnTo>
                  <a:lnTo>
                    <a:pt x="136" y="18"/>
                  </a:lnTo>
                  <a:lnTo>
                    <a:pt x="135" y="20"/>
                  </a:lnTo>
                  <a:lnTo>
                    <a:pt x="134" y="23"/>
                  </a:lnTo>
                  <a:lnTo>
                    <a:pt x="134" y="26"/>
                  </a:lnTo>
                  <a:lnTo>
                    <a:pt x="134" y="30"/>
                  </a:lnTo>
                  <a:lnTo>
                    <a:pt x="134" y="62"/>
                  </a:lnTo>
                  <a:lnTo>
                    <a:pt x="124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145"/>
            <p:cNvSpPr>
              <a:spLocks noEditPoints="1"/>
            </p:cNvSpPr>
            <p:nvPr/>
          </p:nvSpPr>
          <p:spPr bwMode="auto">
            <a:xfrm>
              <a:off x="1293" y="1801"/>
              <a:ext cx="837" cy="110"/>
            </a:xfrm>
            <a:custGeom>
              <a:avLst/>
              <a:gdLst>
                <a:gd name="T0" fmla="*/ 30 w 837"/>
                <a:gd name="T1" fmla="*/ 23 h 110"/>
                <a:gd name="T2" fmla="*/ 44 w 837"/>
                <a:gd name="T3" fmla="*/ 77 h 110"/>
                <a:gd name="T4" fmla="*/ 8 w 837"/>
                <a:gd name="T5" fmla="*/ 58 h 110"/>
                <a:gd name="T6" fmla="*/ 39 w 837"/>
                <a:gd name="T7" fmla="*/ 64 h 110"/>
                <a:gd name="T8" fmla="*/ 12 w 837"/>
                <a:gd name="T9" fmla="*/ 39 h 110"/>
                <a:gd name="T10" fmla="*/ 72 w 837"/>
                <a:gd name="T11" fmla="*/ 52 h 110"/>
                <a:gd name="T12" fmla="*/ 97 w 837"/>
                <a:gd name="T13" fmla="*/ 44 h 110"/>
                <a:gd name="T14" fmla="*/ 69 w 837"/>
                <a:gd name="T15" fmla="*/ 28 h 110"/>
                <a:gd name="T16" fmla="*/ 106 w 837"/>
                <a:gd name="T17" fmla="*/ 39 h 110"/>
                <a:gd name="T18" fmla="*/ 108 w 837"/>
                <a:gd name="T19" fmla="*/ 85 h 110"/>
                <a:gd name="T20" fmla="*/ 67 w 837"/>
                <a:gd name="T21" fmla="*/ 85 h 110"/>
                <a:gd name="T22" fmla="*/ 92 w 837"/>
                <a:gd name="T23" fmla="*/ 57 h 110"/>
                <a:gd name="T24" fmla="*/ 80 w 837"/>
                <a:gd name="T25" fmla="*/ 79 h 110"/>
                <a:gd name="T26" fmla="*/ 135 w 837"/>
                <a:gd name="T27" fmla="*/ 33 h 110"/>
                <a:gd name="T28" fmla="*/ 134 w 837"/>
                <a:gd name="T29" fmla="*/ 85 h 110"/>
                <a:gd name="T30" fmla="*/ 172 w 837"/>
                <a:gd name="T31" fmla="*/ 77 h 110"/>
                <a:gd name="T32" fmla="*/ 164 w 837"/>
                <a:gd name="T33" fmla="*/ 85 h 110"/>
                <a:gd name="T34" fmla="*/ 212 w 837"/>
                <a:gd name="T35" fmla="*/ 65 h 110"/>
                <a:gd name="T36" fmla="*/ 242 w 837"/>
                <a:gd name="T37" fmla="*/ 50 h 110"/>
                <a:gd name="T38" fmla="*/ 223 w 837"/>
                <a:gd name="T39" fmla="*/ 43 h 110"/>
                <a:gd name="T40" fmla="*/ 247 w 837"/>
                <a:gd name="T41" fmla="*/ 24 h 110"/>
                <a:gd name="T42" fmla="*/ 261 w 837"/>
                <a:gd name="T43" fmla="*/ 79 h 110"/>
                <a:gd name="T44" fmla="*/ 241 w 837"/>
                <a:gd name="T45" fmla="*/ 84 h 110"/>
                <a:gd name="T46" fmla="*/ 211 w 837"/>
                <a:gd name="T47" fmla="*/ 70 h 110"/>
                <a:gd name="T48" fmla="*/ 223 w 837"/>
                <a:gd name="T49" fmla="*/ 64 h 110"/>
                <a:gd name="T50" fmla="*/ 249 w 837"/>
                <a:gd name="T51" fmla="*/ 69 h 110"/>
                <a:gd name="T52" fmla="*/ 368 w 837"/>
                <a:gd name="T53" fmla="*/ 34 h 110"/>
                <a:gd name="T54" fmla="*/ 338 w 837"/>
                <a:gd name="T55" fmla="*/ 108 h 110"/>
                <a:gd name="T56" fmla="*/ 332 w 837"/>
                <a:gd name="T57" fmla="*/ 101 h 110"/>
                <a:gd name="T58" fmla="*/ 419 w 837"/>
                <a:gd name="T59" fmla="*/ 36 h 110"/>
                <a:gd name="T60" fmla="*/ 420 w 837"/>
                <a:gd name="T61" fmla="*/ 50 h 110"/>
                <a:gd name="T62" fmla="*/ 476 w 837"/>
                <a:gd name="T63" fmla="*/ 86 h 110"/>
                <a:gd name="T64" fmla="*/ 443 w 837"/>
                <a:gd name="T65" fmla="*/ 49 h 110"/>
                <a:gd name="T66" fmla="*/ 476 w 837"/>
                <a:gd name="T67" fmla="*/ 23 h 110"/>
                <a:gd name="T68" fmla="*/ 456 w 837"/>
                <a:gd name="T69" fmla="*/ 70 h 110"/>
                <a:gd name="T70" fmla="*/ 484 w 837"/>
                <a:gd name="T71" fmla="*/ 66 h 110"/>
                <a:gd name="T72" fmla="*/ 457 w 837"/>
                <a:gd name="T73" fmla="*/ 39 h 110"/>
                <a:gd name="T74" fmla="*/ 516 w 837"/>
                <a:gd name="T75" fmla="*/ 1 h 110"/>
                <a:gd name="T76" fmla="*/ 518 w 837"/>
                <a:gd name="T77" fmla="*/ 25 h 110"/>
                <a:gd name="T78" fmla="*/ 606 w 837"/>
                <a:gd name="T79" fmla="*/ 77 h 110"/>
                <a:gd name="T80" fmla="*/ 567 w 837"/>
                <a:gd name="T81" fmla="*/ 81 h 110"/>
                <a:gd name="T82" fmla="*/ 573 w 837"/>
                <a:gd name="T83" fmla="*/ 25 h 110"/>
                <a:gd name="T84" fmla="*/ 606 w 837"/>
                <a:gd name="T85" fmla="*/ 35 h 110"/>
                <a:gd name="T86" fmla="*/ 593 w 837"/>
                <a:gd name="T87" fmla="*/ 76 h 110"/>
                <a:gd name="T88" fmla="*/ 589 w 837"/>
                <a:gd name="T89" fmla="*/ 32 h 110"/>
                <a:gd name="T90" fmla="*/ 622 w 837"/>
                <a:gd name="T91" fmla="*/ 39 h 110"/>
                <a:gd name="T92" fmla="*/ 663 w 837"/>
                <a:gd name="T93" fmla="*/ 31 h 110"/>
                <a:gd name="T94" fmla="*/ 633 w 837"/>
                <a:gd name="T95" fmla="*/ 39 h 110"/>
                <a:gd name="T96" fmla="*/ 655 w 837"/>
                <a:gd name="T97" fmla="*/ 72 h 110"/>
                <a:gd name="T98" fmla="*/ 643 w 837"/>
                <a:gd name="T99" fmla="*/ 86 h 110"/>
                <a:gd name="T100" fmla="*/ 619 w 837"/>
                <a:gd name="T101" fmla="*/ 52 h 110"/>
                <a:gd name="T102" fmla="*/ 689 w 837"/>
                <a:gd name="T103" fmla="*/ 76 h 110"/>
                <a:gd name="T104" fmla="*/ 684 w 837"/>
                <a:gd name="T105" fmla="*/ 86 h 110"/>
                <a:gd name="T106" fmla="*/ 727 w 837"/>
                <a:gd name="T107" fmla="*/ 25 h 110"/>
                <a:gd name="T108" fmla="*/ 824 w 837"/>
                <a:gd name="T109" fmla="*/ 84 h 110"/>
                <a:gd name="T110" fmla="*/ 785 w 837"/>
                <a:gd name="T111" fmla="*/ 67 h 110"/>
                <a:gd name="T112" fmla="*/ 809 w 837"/>
                <a:gd name="T113" fmla="*/ 22 h 110"/>
                <a:gd name="T114" fmla="*/ 837 w 837"/>
                <a:gd name="T115" fmla="*/ 58 h 110"/>
                <a:gd name="T116" fmla="*/ 824 w 837"/>
                <a:gd name="T117" fmla="*/ 72 h 110"/>
                <a:gd name="T118" fmla="*/ 804 w 837"/>
                <a:gd name="T119" fmla="*/ 3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7" h="110">
                  <a:moveTo>
                    <a:pt x="0" y="109"/>
                  </a:moveTo>
                  <a:lnTo>
                    <a:pt x="0" y="25"/>
                  </a:lnTo>
                  <a:lnTo>
                    <a:pt x="8" y="25"/>
                  </a:lnTo>
                  <a:lnTo>
                    <a:pt x="8" y="34"/>
                  </a:lnTo>
                  <a:lnTo>
                    <a:pt x="9" y="32"/>
                  </a:lnTo>
                  <a:lnTo>
                    <a:pt x="10" y="31"/>
                  </a:lnTo>
                  <a:lnTo>
                    <a:pt x="11" y="30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5" y="26"/>
                  </a:lnTo>
                  <a:lnTo>
                    <a:pt x="17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5" y="23"/>
                  </a:lnTo>
                  <a:lnTo>
                    <a:pt x="27" y="23"/>
                  </a:lnTo>
                  <a:lnTo>
                    <a:pt x="30" y="23"/>
                  </a:lnTo>
                  <a:lnTo>
                    <a:pt x="33" y="24"/>
                  </a:lnTo>
                  <a:lnTo>
                    <a:pt x="36" y="25"/>
                  </a:lnTo>
                  <a:lnTo>
                    <a:pt x="39" y="28"/>
                  </a:lnTo>
                  <a:lnTo>
                    <a:pt x="42" y="30"/>
                  </a:lnTo>
                  <a:lnTo>
                    <a:pt x="44" y="33"/>
                  </a:lnTo>
                  <a:lnTo>
                    <a:pt x="46" y="36"/>
                  </a:lnTo>
                  <a:lnTo>
                    <a:pt x="47" y="40"/>
                  </a:lnTo>
                  <a:lnTo>
                    <a:pt x="48" y="44"/>
                  </a:lnTo>
                  <a:lnTo>
                    <a:pt x="49" y="47"/>
                  </a:lnTo>
                  <a:lnTo>
                    <a:pt x="50" y="51"/>
                  </a:lnTo>
                  <a:lnTo>
                    <a:pt x="50" y="54"/>
                  </a:lnTo>
                  <a:lnTo>
                    <a:pt x="50" y="59"/>
                  </a:lnTo>
                  <a:lnTo>
                    <a:pt x="49" y="62"/>
                  </a:lnTo>
                  <a:lnTo>
                    <a:pt x="48" y="66"/>
                  </a:lnTo>
                  <a:lnTo>
                    <a:pt x="47" y="70"/>
                  </a:lnTo>
                  <a:lnTo>
                    <a:pt x="46" y="74"/>
                  </a:lnTo>
                  <a:lnTo>
                    <a:pt x="44" y="77"/>
                  </a:lnTo>
                  <a:lnTo>
                    <a:pt x="41" y="80"/>
                  </a:lnTo>
                  <a:lnTo>
                    <a:pt x="39" y="82"/>
                  </a:lnTo>
                  <a:lnTo>
                    <a:pt x="36" y="84"/>
                  </a:lnTo>
                  <a:lnTo>
                    <a:pt x="32" y="85"/>
                  </a:lnTo>
                  <a:lnTo>
                    <a:pt x="29" y="86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20" y="86"/>
                  </a:lnTo>
                  <a:lnTo>
                    <a:pt x="18" y="86"/>
                  </a:lnTo>
                  <a:lnTo>
                    <a:pt x="16" y="85"/>
                  </a:lnTo>
                  <a:lnTo>
                    <a:pt x="14" y="84"/>
                  </a:lnTo>
                  <a:lnTo>
                    <a:pt x="13" y="83"/>
                  </a:lnTo>
                  <a:lnTo>
                    <a:pt x="11" y="81"/>
                  </a:lnTo>
                  <a:lnTo>
                    <a:pt x="9" y="79"/>
                  </a:lnTo>
                  <a:lnTo>
                    <a:pt x="9" y="109"/>
                  </a:lnTo>
                  <a:lnTo>
                    <a:pt x="0" y="109"/>
                  </a:lnTo>
                  <a:close/>
                  <a:moveTo>
                    <a:pt x="8" y="58"/>
                  </a:moveTo>
                  <a:lnTo>
                    <a:pt x="9" y="62"/>
                  </a:lnTo>
                  <a:lnTo>
                    <a:pt x="10" y="67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6" y="75"/>
                  </a:lnTo>
                  <a:lnTo>
                    <a:pt x="19" y="77"/>
                  </a:lnTo>
                  <a:lnTo>
                    <a:pt x="22" y="78"/>
                  </a:lnTo>
                  <a:lnTo>
                    <a:pt x="25" y="79"/>
                  </a:lnTo>
                  <a:lnTo>
                    <a:pt x="27" y="79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3" y="75"/>
                  </a:lnTo>
                  <a:lnTo>
                    <a:pt x="34" y="74"/>
                  </a:lnTo>
                  <a:lnTo>
                    <a:pt x="36" y="72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4"/>
                  </a:lnTo>
                  <a:lnTo>
                    <a:pt x="39" y="60"/>
                  </a:lnTo>
                  <a:lnTo>
                    <a:pt x="40" y="57"/>
                  </a:lnTo>
                  <a:lnTo>
                    <a:pt x="40" y="53"/>
                  </a:lnTo>
                  <a:lnTo>
                    <a:pt x="39" y="48"/>
                  </a:lnTo>
                  <a:lnTo>
                    <a:pt x="39" y="44"/>
                  </a:lnTo>
                  <a:lnTo>
                    <a:pt x="37" y="40"/>
                  </a:lnTo>
                  <a:lnTo>
                    <a:pt x="36" y="38"/>
                  </a:lnTo>
                  <a:lnTo>
                    <a:pt x="34" y="35"/>
                  </a:lnTo>
                  <a:lnTo>
                    <a:pt x="31" y="34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19" y="33"/>
                  </a:lnTo>
                  <a:lnTo>
                    <a:pt x="17" y="34"/>
                  </a:lnTo>
                  <a:lnTo>
                    <a:pt x="15" y="36"/>
                  </a:lnTo>
                  <a:lnTo>
                    <a:pt x="13" y="37"/>
                  </a:lnTo>
                  <a:lnTo>
                    <a:pt x="12" y="39"/>
                  </a:lnTo>
                  <a:lnTo>
                    <a:pt x="11" y="42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9" y="51"/>
                  </a:lnTo>
                  <a:lnTo>
                    <a:pt x="8" y="54"/>
                  </a:lnTo>
                  <a:lnTo>
                    <a:pt x="8" y="58"/>
                  </a:lnTo>
                  <a:close/>
                  <a:moveTo>
                    <a:pt x="59" y="69"/>
                  </a:moveTo>
                  <a:lnTo>
                    <a:pt x="59" y="67"/>
                  </a:lnTo>
                  <a:lnTo>
                    <a:pt x="59" y="65"/>
                  </a:lnTo>
                  <a:lnTo>
                    <a:pt x="60" y="62"/>
                  </a:lnTo>
                  <a:lnTo>
                    <a:pt x="61" y="61"/>
                  </a:lnTo>
                  <a:lnTo>
                    <a:pt x="62" y="59"/>
                  </a:lnTo>
                  <a:lnTo>
                    <a:pt x="63" y="57"/>
                  </a:lnTo>
                  <a:lnTo>
                    <a:pt x="64" y="56"/>
                  </a:lnTo>
                  <a:lnTo>
                    <a:pt x="66" y="54"/>
                  </a:lnTo>
                  <a:lnTo>
                    <a:pt x="69" y="53"/>
                  </a:lnTo>
                  <a:lnTo>
                    <a:pt x="72" y="52"/>
                  </a:lnTo>
                  <a:lnTo>
                    <a:pt x="75" y="51"/>
                  </a:lnTo>
                  <a:lnTo>
                    <a:pt x="78" y="50"/>
                  </a:lnTo>
                  <a:lnTo>
                    <a:pt x="79" y="50"/>
                  </a:lnTo>
                  <a:lnTo>
                    <a:pt x="80" y="50"/>
                  </a:lnTo>
                  <a:lnTo>
                    <a:pt x="82" y="50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8" y="50"/>
                  </a:lnTo>
                  <a:lnTo>
                    <a:pt x="89" y="50"/>
                  </a:lnTo>
                  <a:lnTo>
                    <a:pt x="91" y="49"/>
                  </a:lnTo>
                  <a:lnTo>
                    <a:pt x="92" y="49"/>
                  </a:lnTo>
                  <a:lnTo>
                    <a:pt x="93" y="48"/>
                  </a:lnTo>
                  <a:lnTo>
                    <a:pt x="94" y="47"/>
                  </a:lnTo>
                  <a:lnTo>
                    <a:pt x="95" y="47"/>
                  </a:lnTo>
                  <a:lnTo>
                    <a:pt x="96" y="46"/>
                  </a:lnTo>
                  <a:lnTo>
                    <a:pt x="97" y="45"/>
                  </a:lnTo>
                  <a:lnTo>
                    <a:pt x="97" y="44"/>
                  </a:lnTo>
                  <a:lnTo>
                    <a:pt x="97" y="42"/>
                  </a:lnTo>
                  <a:lnTo>
                    <a:pt x="96" y="37"/>
                  </a:lnTo>
                  <a:lnTo>
                    <a:pt x="94" y="34"/>
                  </a:lnTo>
                  <a:lnTo>
                    <a:pt x="90" y="32"/>
                  </a:lnTo>
                  <a:lnTo>
                    <a:pt x="84" y="31"/>
                  </a:lnTo>
                  <a:lnTo>
                    <a:pt x="78" y="31"/>
                  </a:lnTo>
                  <a:lnTo>
                    <a:pt x="74" y="34"/>
                  </a:lnTo>
                  <a:lnTo>
                    <a:pt x="71" y="38"/>
                  </a:lnTo>
                  <a:lnTo>
                    <a:pt x="70" y="43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63" y="36"/>
                  </a:lnTo>
                  <a:lnTo>
                    <a:pt x="64" y="34"/>
                  </a:lnTo>
                  <a:lnTo>
                    <a:pt x="65" y="31"/>
                  </a:lnTo>
                  <a:lnTo>
                    <a:pt x="67" y="29"/>
                  </a:lnTo>
                  <a:lnTo>
                    <a:pt x="69" y="28"/>
                  </a:lnTo>
                  <a:lnTo>
                    <a:pt x="72" y="26"/>
                  </a:lnTo>
                  <a:lnTo>
                    <a:pt x="74" y="25"/>
                  </a:lnTo>
                  <a:lnTo>
                    <a:pt x="77" y="24"/>
                  </a:lnTo>
                  <a:lnTo>
                    <a:pt x="80" y="23"/>
                  </a:lnTo>
                  <a:lnTo>
                    <a:pt x="84" y="23"/>
                  </a:lnTo>
                  <a:lnTo>
                    <a:pt x="87" y="23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5" y="24"/>
                  </a:lnTo>
                  <a:lnTo>
                    <a:pt x="97" y="25"/>
                  </a:lnTo>
                  <a:lnTo>
                    <a:pt x="100" y="27"/>
                  </a:lnTo>
                  <a:lnTo>
                    <a:pt x="102" y="29"/>
                  </a:lnTo>
                  <a:lnTo>
                    <a:pt x="103" y="30"/>
                  </a:lnTo>
                  <a:lnTo>
                    <a:pt x="104" y="32"/>
                  </a:lnTo>
                  <a:lnTo>
                    <a:pt x="105" y="34"/>
                  </a:lnTo>
                  <a:lnTo>
                    <a:pt x="106" y="36"/>
                  </a:lnTo>
                  <a:lnTo>
                    <a:pt x="106" y="39"/>
                  </a:lnTo>
                  <a:lnTo>
                    <a:pt x="106" y="74"/>
                  </a:lnTo>
                  <a:lnTo>
                    <a:pt x="106" y="75"/>
                  </a:lnTo>
                  <a:lnTo>
                    <a:pt x="106" y="76"/>
                  </a:lnTo>
                  <a:lnTo>
                    <a:pt x="106" y="77"/>
                  </a:lnTo>
                  <a:lnTo>
                    <a:pt x="107" y="77"/>
                  </a:lnTo>
                  <a:lnTo>
                    <a:pt x="107" y="78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9" y="79"/>
                  </a:lnTo>
                  <a:lnTo>
                    <a:pt x="110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3" y="79"/>
                  </a:lnTo>
                  <a:lnTo>
                    <a:pt x="113" y="85"/>
                  </a:lnTo>
                  <a:lnTo>
                    <a:pt x="111" y="85"/>
                  </a:lnTo>
                  <a:lnTo>
                    <a:pt x="110" y="85"/>
                  </a:lnTo>
                  <a:lnTo>
                    <a:pt x="108" y="85"/>
                  </a:lnTo>
                  <a:lnTo>
                    <a:pt x="106" y="85"/>
                  </a:lnTo>
                  <a:lnTo>
                    <a:pt x="103" y="84"/>
                  </a:lnTo>
                  <a:lnTo>
                    <a:pt x="100" y="83"/>
                  </a:lnTo>
                  <a:lnTo>
                    <a:pt x="98" y="81"/>
                  </a:lnTo>
                  <a:lnTo>
                    <a:pt x="98" y="78"/>
                  </a:lnTo>
                  <a:lnTo>
                    <a:pt x="95" y="80"/>
                  </a:lnTo>
                  <a:lnTo>
                    <a:pt x="93" y="82"/>
                  </a:lnTo>
                  <a:lnTo>
                    <a:pt x="91" y="83"/>
                  </a:lnTo>
                  <a:lnTo>
                    <a:pt x="88" y="84"/>
                  </a:lnTo>
                  <a:lnTo>
                    <a:pt x="86" y="85"/>
                  </a:lnTo>
                  <a:lnTo>
                    <a:pt x="83" y="86"/>
                  </a:lnTo>
                  <a:lnTo>
                    <a:pt x="80" y="86"/>
                  </a:lnTo>
                  <a:lnTo>
                    <a:pt x="77" y="86"/>
                  </a:lnTo>
                  <a:lnTo>
                    <a:pt x="74" y="86"/>
                  </a:lnTo>
                  <a:lnTo>
                    <a:pt x="72" y="86"/>
                  </a:lnTo>
                  <a:lnTo>
                    <a:pt x="70" y="86"/>
                  </a:lnTo>
                  <a:lnTo>
                    <a:pt x="67" y="85"/>
                  </a:lnTo>
                  <a:lnTo>
                    <a:pt x="65" y="84"/>
                  </a:lnTo>
                  <a:lnTo>
                    <a:pt x="64" y="82"/>
                  </a:lnTo>
                  <a:lnTo>
                    <a:pt x="62" y="81"/>
                  </a:lnTo>
                  <a:lnTo>
                    <a:pt x="61" y="79"/>
                  </a:lnTo>
                  <a:lnTo>
                    <a:pt x="60" y="76"/>
                  </a:lnTo>
                  <a:lnTo>
                    <a:pt x="59" y="74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59" y="70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close/>
                  <a:moveTo>
                    <a:pt x="97" y="54"/>
                  </a:moveTo>
                  <a:lnTo>
                    <a:pt x="96" y="55"/>
                  </a:lnTo>
                  <a:lnTo>
                    <a:pt x="95" y="56"/>
                  </a:lnTo>
                  <a:lnTo>
                    <a:pt x="94" y="56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87" y="57"/>
                  </a:lnTo>
                  <a:lnTo>
                    <a:pt x="85" y="58"/>
                  </a:lnTo>
                  <a:lnTo>
                    <a:pt x="82" y="58"/>
                  </a:lnTo>
                  <a:lnTo>
                    <a:pt x="79" y="59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2" y="62"/>
                  </a:lnTo>
                  <a:lnTo>
                    <a:pt x="71" y="64"/>
                  </a:lnTo>
                  <a:lnTo>
                    <a:pt x="70" y="66"/>
                  </a:lnTo>
                  <a:lnTo>
                    <a:pt x="69" y="68"/>
                  </a:lnTo>
                  <a:lnTo>
                    <a:pt x="69" y="70"/>
                  </a:lnTo>
                  <a:lnTo>
                    <a:pt x="69" y="74"/>
                  </a:lnTo>
                  <a:lnTo>
                    <a:pt x="71" y="76"/>
                  </a:lnTo>
                  <a:lnTo>
                    <a:pt x="74" y="78"/>
                  </a:lnTo>
                  <a:lnTo>
                    <a:pt x="78" y="79"/>
                  </a:lnTo>
                  <a:lnTo>
                    <a:pt x="80" y="79"/>
                  </a:lnTo>
                  <a:lnTo>
                    <a:pt x="83" y="79"/>
                  </a:lnTo>
                  <a:lnTo>
                    <a:pt x="85" y="78"/>
                  </a:lnTo>
                  <a:lnTo>
                    <a:pt x="87" y="77"/>
                  </a:lnTo>
                  <a:lnTo>
                    <a:pt x="89" y="76"/>
                  </a:lnTo>
                  <a:lnTo>
                    <a:pt x="91" y="75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5" y="71"/>
                  </a:lnTo>
                  <a:lnTo>
                    <a:pt x="96" y="69"/>
                  </a:lnTo>
                  <a:lnTo>
                    <a:pt x="97" y="67"/>
                  </a:lnTo>
                  <a:lnTo>
                    <a:pt x="97" y="65"/>
                  </a:lnTo>
                  <a:lnTo>
                    <a:pt x="97" y="54"/>
                  </a:lnTo>
                  <a:close/>
                  <a:moveTo>
                    <a:pt x="124" y="85"/>
                  </a:moveTo>
                  <a:lnTo>
                    <a:pt x="124" y="25"/>
                  </a:lnTo>
                  <a:lnTo>
                    <a:pt x="133" y="25"/>
                  </a:lnTo>
                  <a:lnTo>
                    <a:pt x="133" y="36"/>
                  </a:lnTo>
                  <a:lnTo>
                    <a:pt x="135" y="33"/>
                  </a:lnTo>
                  <a:lnTo>
                    <a:pt x="137" y="31"/>
                  </a:lnTo>
                  <a:lnTo>
                    <a:pt x="139" y="29"/>
                  </a:lnTo>
                  <a:lnTo>
                    <a:pt x="141" y="27"/>
                  </a:lnTo>
                  <a:lnTo>
                    <a:pt x="143" y="25"/>
                  </a:lnTo>
                  <a:lnTo>
                    <a:pt x="146" y="24"/>
                  </a:lnTo>
                  <a:lnTo>
                    <a:pt x="149" y="24"/>
                  </a:lnTo>
                  <a:lnTo>
                    <a:pt x="153" y="24"/>
                  </a:lnTo>
                  <a:lnTo>
                    <a:pt x="153" y="35"/>
                  </a:lnTo>
                  <a:lnTo>
                    <a:pt x="149" y="35"/>
                  </a:lnTo>
                  <a:lnTo>
                    <a:pt x="145" y="36"/>
                  </a:lnTo>
                  <a:lnTo>
                    <a:pt x="142" y="37"/>
                  </a:lnTo>
                  <a:lnTo>
                    <a:pt x="139" y="39"/>
                  </a:lnTo>
                  <a:lnTo>
                    <a:pt x="136" y="41"/>
                  </a:lnTo>
                  <a:lnTo>
                    <a:pt x="135" y="44"/>
                  </a:lnTo>
                  <a:lnTo>
                    <a:pt x="134" y="46"/>
                  </a:lnTo>
                  <a:lnTo>
                    <a:pt x="134" y="50"/>
                  </a:lnTo>
                  <a:lnTo>
                    <a:pt x="134" y="85"/>
                  </a:lnTo>
                  <a:lnTo>
                    <a:pt x="124" y="85"/>
                  </a:lnTo>
                  <a:close/>
                  <a:moveTo>
                    <a:pt x="161" y="79"/>
                  </a:moveTo>
                  <a:lnTo>
                    <a:pt x="161" y="35"/>
                  </a:lnTo>
                  <a:lnTo>
                    <a:pt x="153" y="35"/>
                  </a:lnTo>
                  <a:lnTo>
                    <a:pt x="153" y="25"/>
                  </a:lnTo>
                  <a:lnTo>
                    <a:pt x="161" y="25"/>
                  </a:lnTo>
                  <a:lnTo>
                    <a:pt x="161" y="8"/>
                  </a:lnTo>
                  <a:lnTo>
                    <a:pt x="170" y="8"/>
                  </a:lnTo>
                  <a:lnTo>
                    <a:pt x="170" y="25"/>
                  </a:lnTo>
                  <a:lnTo>
                    <a:pt x="180" y="25"/>
                  </a:lnTo>
                  <a:lnTo>
                    <a:pt x="180" y="35"/>
                  </a:lnTo>
                  <a:lnTo>
                    <a:pt x="170" y="35"/>
                  </a:lnTo>
                  <a:lnTo>
                    <a:pt x="170" y="73"/>
                  </a:lnTo>
                  <a:lnTo>
                    <a:pt x="170" y="74"/>
                  </a:lnTo>
                  <a:lnTo>
                    <a:pt x="171" y="75"/>
                  </a:lnTo>
                  <a:lnTo>
                    <a:pt x="171" y="76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73" y="78"/>
                  </a:lnTo>
                  <a:lnTo>
                    <a:pt x="174" y="79"/>
                  </a:lnTo>
                  <a:lnTo>
                    <a:pt x="175" y="79"/>
                  </a:lnTo>
                  <a:lnTo>
                    <a:pt x="177" y="79"/>
                  </a:lnTo>
                  <a:lnTo>
                    <a:pt x="178" y="79"/>
                  </a:lnTo>
                  <a:lnTo>
                    <a:pt x="179" y="79"/>
                  </a:lnTo>
                  <a:lnTo>
                    <a:pt x="180" y="79"/>
                  </a:lnTo>
                  <a:lnTo>
                    <a:pt x="180" y="87"/>
                  </a:lnTo>
                  <a:lnTo>
                    <a:pt x="178" y="87"/>
                  </a:lnTo>
                  <a:lnTo>
                    <a:pt x="176" y="87"/>
                  </a:lnTo>
                  <a:lnTo>
                    <a:pt x="174" y="87"/>
                  </a:lnTo>
                  <a:lnTo>
                    <a:pt x="172" y="87"/>
                  </a:lnTo>
                  <a:lnTo>
                    <a:pt x="170" y="87"/>
                  </a:lnTo>
                  <a:lnTo>
                    <a:pt x="168" y="87"/>
                  </a:lnTo>
                  <a:lnTo>
                    <a:pt x="166" y="86"/>
                  </a:lnTo>
                  <a:lnTo>
                    <a:pt x="164" y="85"/>
                  </a:lnTo>
                  <a:lnTo>
                    <a:pt x="163" y="84"/>
                  </a:lnTo>
                  <a:lnTo>
                    <a:pt x="162" y="83"/>
                  </a:lnTo>
                  <a:lnTo>
                    <a:pt x="161" y="81"/>
                  </a:lnTo>
                  <a:lnTo>
                    <a:pt x="161" y="79"/>
                  </a:lnTo>
                  <a:close/>
                  <a:moveTo>
                    <a:pt x="189" y="2"/>
                  </a:moveTo>
                  <a:lnTo>
                    <a:pt x="199" y="2"/>
                  </a:lnTo>
                  <a:lnTo>
                    <a:pt x="199" y="14"/>
                  </a:lnTo>
                  <a:lnTo>
                    <a:pt x="189" y="14"/>
                  </a:lnTo>
                  <a:lnTo>
                    <a:pt x="189" y="2"/>
                  </a:lnTo>
                  <a:close/>
                  <a:moveTo>
                    <a:pt x="189" y="25"/>
                  </a:moveTo>
                  <a:lnTo>
                    <a:pt x="199" y="25"/>
                  </a:lnTo>
                  <a:lnTo>
                    <a:pt x="199" y="85"/>
                  </a:lnTo>
                  <a:lnTo>
                    <a:pt x="189" y="85"/>
                  </a:lnTo>
                  <a:lnTo>
                    <a:pt x="189" y="25"/>
                  </a:lnTo>
                  <a:close/>
                  <a:moveTo>
                    <a:pt x="211" y="69"/>
                  </a:moveTo>
                  <a:lnTo>
                    <a:pt x="211" y="67"/>
                  </a:lnTo>
                  <a:lnTo>
                    <a:pt x="212" y="65"/>
                  </a:lnTo>
                  <a:lnTo>
                    <a:pt x="212" y="62"/>
                  </a:lnTo>
                  <a:lnTo>
                    <a:pt x="213" y="61"/>
                  </a:lnTo>
                  <a:lnTo>
                    <a:pt x="214" y="59"/>
                  </a:lnTo>
                  <a:lnTo>
                    <a:pt x="215" y="57"/>
                  </a:lnTo>
                  <a:lnTo>
                    <a:pt x="217" y="56"/>
                  </a:lnTo>
                  <a:lnTo>
                    <a:pt x="219" y="54"/>
                  </a:lnTo>
                  <a:lnTo>
                    <a:pt x="221" y="53"/>
                  </a:lnTo>
                  <a:lnTo>
                    <a:pt x="224" y="52"/>
                  </a:lnTo>
                  <a:lnTo>
                    <a:pt x="227" y="51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33" y="50"/>
                  </a:lnTo>
                  <a:lnTo>
                    <a:pt x="234" y="50"/>
                  </a:lnTo>
                  <a:lnTo>
                    <a:pt x="236" y="50"/>
                  </a:lnTo>
                  <a:lnTo>
                    <a:pt x="238" y="50"/>
                  </a:lnTo>
                  <a:lnTo>
                    <a:pt x="240" y="50"/>
                  </a:lnTo>
                  <a:lnTo>
                    <a:pt x="242" y="50"/>
                  </a:lnTo>
                  <a:lnTo>
                    <a:pt x="243" y="49"/>
                  </a:lnTo>
                  <a:lnTo>
                    <a:pt x="244" y="49"/>
                  </a:lnTo>
                  <a:lnTo>
                    <a:pt x="246" y="48"/>
                  </a:lnTo>
                  <a:lnTo>
                    <a:pt x="247" y="47"/>
                  </a:lnTo>
                  <a:lnTo>
                    <a:pt x="247" y="47"/>
                  </a:lnTo>
                  <a:lnTo>
                    <a:pt x="248" y="46"/>
                  </a:lnTo>
                  <a:lnTo>
                    <a:pt x="249" y="45"/>
                  </a:lnTo>
                  <a:lnTo>
                    <a:pt x="250" y="44"/>
                  </a:lnTo>
                  <a:lnTo>
                    <a:pt x="250" y="42"/>
                  </a:lnTo>
                  <a:lnTo>
                    <a:pt x="249" y="37"/>
                  </a:lnTo>
                  <a:lnTo>
                    <a:pt x="246" y="34"/>
                  </a:lnTo>
                  <a:lnTo>
                    <a:pt x="242" y="32"/>
                  </a:lnTo>
                  <a:lnTo>
                    <a:pt x="236" y="31"/>
                  </a:lnTo>
                  <a:lnTo>
                    <a:pt x="230" y="31"/>
                  </a:lnTo>
                  <a:lnTo>
                    <a:pt x="226" y="34"/>
                  </a:lnTo>
                  <a:lnTo>
                    <a:pt x="224" y="38"/>
                  </a:lnTo>
                  <a:lnTo>
                    <a:pt x="223" y="43"/>
                  </a:lnTo>
                  <a:lnTo>
                    <a:pt x="214" y="43"/>
                  </a:lnTo>
                  <a:lnTo>
                    <a:pt x="214" y="40"/>
                  </a:lnTo>
                  <a:lnTo>
                    <a:pt x="215" y="38"/>
                  </a:lnTo>
                  <a:lnTo>
                    <a:pt x="215" y="36"/>
                  </a:lnTo>
                  <a:lnTo>
                    <a:pt x="216" y="34"/>
                  </a:lnTo>
                  <a:lnTo>
                    <a:pt x="218" y="31"/>
                  </a:lnTo>
                  <a:lnTo>
                    <a:pt x="219" y="29"/>
                  </a:lnTo>
                  <a:lnTo>
                    <a:pt x="222" y="28"/>
                  </a:lnTo>
                  <a:lnTo>
                    <a:pt x="224" y="26"/>
                  </a:lnTo>
                  <a:lnTo>
                    <a:pt x="226" y="25"/>
                  </a:lnTo>
                  <a:lnTo>
                    <a:pt x="229" y="24"/>
                  </a:lnTo>
                  <a:lnTo>
                    <a:pt x="233" y="23"/>
                  </a:lnTo>
                  <a:lnTo>
                    <a:pt x="237" y="23"/>
                  </a:lnTo>
                  <a:lnTo>
                    <a:pt x="239" y="23"/>
                  </a:lnTo>
                  <a:lnTo>
                    <a:pt x="242" y="24"/>
                  </a:lnTo>
                  <a:lnTo>
                    <a:pt x="245" y="24"/>
                  </a:lnTo>
                  <a:lnTo>
                    <a:pt x="247" y="24"/>
                  </a:lnTo>
                  <a:lnTo>
                    <a:pt x="250" y="25"/>
                  </a:lnTo>
                  <a:lnTo>
                    <a:pt x="252" y="27"/>
                  </a:lnTo>
                  <a:lnTo>
                    <a:pt x="254" y="29"/>
                  </a:lnTo>
                  <a:lnTo>
                    <a:pt x="256" y="30"/>
                  </a:lnTo>
                  <a:lnTo>
                    <a:pt x="257" y="32"/>
                  </a:lnTo>
                  <a:lnTo>
                    <a:pt x="258" y="34"/>
                  </a:lnTo>
                  <a:lnTo>
                    <a:pt x="258" y="36"/>
                  </a:lnTo>
                  <a:lnTo>
                    <a:pt x="259" y="39"/>
                  </a:lnTo>
                  <a:lnTo>
                    <a:pt x="259" y="74"/>
                  </a:lnTo>
                  <a:lnTo>
                    <a:pt x="259" y="75"/>
                  </a:lnTo>
                  <a:lnTo>
                    <a:pt x="259" y="76"/>
                  </a:lnTo>
                  <a:lnTo>
                    <a:pt x="259" y="77"/>
                  </a:lnTo>
                  <a:lnTo>
                    <a:pt x="259" y="77"/>
                  </a:lnTo>
                  <a:lnTo>
                    <a:pt x="259" y="78"/>
                  </a:lnTo>
                  <a:lnTo>
                    <a:pt x="260" y="79"/>
                  </a:lnTo>
                  <a:lnTo>
                    <a:pt x="260" y="79"/>
                  </a:lnTo>
                  <a:lnTo>
                    <a:pt x="261" y="79"/>
                  </a:lnTo>
                  <a:lnTo>
                    <a:pt x="262" y="79"/>
                  </a:lnTo>
                  <a:lnTo>
                    <a:pt x="263" y="79"/>
                  </a:lnTo>
                  <a:lnTo>
                    <a:pt x="264" y="79"/>
                  </a:lnTo>
                  <a:lnTo>
                    <a:pt x="265" y="79"/>
                  </a:lnTo>
                  <a:lnTo>
                    <a:pt x="265" y="85"/>
                  </a:lnTo>
                  <a:lnTo>
                    <a:pt x="264" y="85"/>
                  </a:lnTo>
                  <a:lnTo>
                    <a:pt x="263" y="85"/>
                  </a:lnTo>
                  <a:lnTo>
                    <a:pt x="261" y="85"/>
                  </a:lnTo>
                  <a:lnTo>
                    <a:pt x="259" y="85"/>
                  </a:lnTo>
                  <a:lnTo>
                    <a:pt x="255" y="84"/>
                  </a:lnTo>
                  <a:lnTo>
                    <a:pt x="252" y="83"/>
                  </a:lnTo>
                  <a:lnTo>
                    <a:pt x="250" y="81"/>
                  </a:lnTo>
                  <a:lnTo>
                    <a:pt x="250" y="78"/>
                  </a:lnTo>
                  <a:lnTo>
                    <a:pt x="248" y="80"/>
                  </a:lnTo>
                  <a:lnTo>
                    <a:pt x="245" y="82"/>
                  </a:lnTo>
                  <a:lnTo>
                    <a:pt x="243" y="83"/>
                  </a:lnTo>
                  <a:lnTo>
                    <a:pt x="241" y="84"/>
                  </a:lnTo>
                  <a:lnTo>
                    <a:pt x="238" y="85"/>
                  </a:lnTo>
                  <a:lnTo>
                    <a:pt x="235" y="86"/>
                  </a:lnTo>
                  <a:lnTo>
                    <a:pt x="232" y="86"/>
                  </a:lnTo>
                  <a:lnTo>
                    <a:pt x="229" y="86"/>
                  </a:lnTo>
                  <a:lnTo>
                    <a:pt x="227" y="86"/>
                  </a:lnTo>
                  <a:lnTo>
                    <a:pt x="224" y="86"/>
                  </a:lnTo>
                  <a:lnTo>
                    <a:pt x="222" y="86"/>
                  </a:lnTo>
                  <a:lnTo>
                    <a:pt x="220" y="85"/>
                  </a:lnTo>
                  <a:lnTo>
                    <a:pt x="218" y="84"/>
                  </a:lnTo>
                  <a:lnTo>
                    <a:pt x="216" y="82"/>
                  </a:lnTo>
                  <a:lnTo>
                    <a:pt x="215" y="81"/>
                  </a:lnTo>
                  <a:lnTo>
                    <a:pt x="213" y="79"/>
                  </a:lnTo>
                  <a:lnTo>
                    <a:pt x="212" y="76"/>
                  </a:lnTo>
                  <a:lnTo>
                    <a:pt x="212" y="74"/>
                  </a:lnTo>
                  <a:lnTo>
                    <a:pt x="211" y="73"/>
                  </a:lnTo>
                  <a:lnTo>
                    <a:pt x="211" y="71"/>
                  </a:lnTo>
                  <a:lnTo>
                    <a:pt x="211" y="70"/>
                  </a:lnTo>
                  <a:lnTo>
                    <a:pt x="211" y="69"/>
                  </a:lnTo>
                  <a:lnTo>
                    <a:pt x="211" y="69"/>
                  </a:lnTo>
                  <a:lnTo>
                    <a:pt x="211" y="69"/>
                  </a:lnTo>
                  <a:close/>
                  <a:moveTo>
                    <a:pt x="249" y="54"/>
                  </a:moveTo>
                  <a:lnTo>
                    <a:pt x="249" y="55"/>
                  </a:lnTo>
                  <a:lnTo>
                    <a:pt x="248" y="56"/>
                  </a:lnTo>
                  <a:lnTo>
                    <a:pt x="246" y="56"/>
                  </a:lnTo>
                  <a:lnTo>
                    <a:pt x="244" y="57"/>
                  </a:lnTo>
                  <a:lnTo>
                    <a:pt x="242" y="57"/>
                  </a:lnTo>
                  <a:lnTo>
                    <a:pt x="240" y="57"/>
                  </a:lnTo>
                  <a:lnTo>
                    <a:pt x="237" y="58"/>
                  </a:lnTo>
                  <a:lnTo>
                    <a:pt x="234" y="58"/>
                  </a:lnTo>
                  <a:lnTo>
                    <a:pt x="231" y="59"/>
                  </a:lnTo>
                  <a:lnTo>
                    <a:pt x="229" y="60"/>
                  </a:lnTo>
                  <a:lnTo>
                    <a:pt x="226" y="61"/>
                  </a:lnTo>
                  <a:lnTo>
                    <a:pt x="224" y="62"/>
                  </a:lnTo>
                  <a:lnTo>
                    <a:pt x="223" y="64"/>
                  </a:lnTo>
                  <a:lnTo>
                    <a:pt x="222" y="66"/>
                  </a:lnTo>
                  <a:lnTo>
                    <a:pt x="221" y="68"/>
                  </a:lnTo>
                  <a:lnTo>
                    <a:pt x="221" y="70"/>
                  </a:lnTo>
                  <a:lnTo>
                    <a:pt x="222" y="74"/>
                  </a:lnTo>
                  <a:lnTo>
                    <a:pt x="224" y="76"/>
                  </a:lnTo>
                  <a:lnTo>
                    <a:pt x="227" y="78"/>
                  </a:lnTo>
                  <a:lnTo>
                    <a:pt x="231" y="79"/>
                  </a:lnTo>
                  <a:lnTo>
                    <a:pt x="233" y="79"/>
                  </a:lnTo>
                  <a:lnTo>
                    <a:pt x="235" y="79"/>
                  </a:lnTo>
                  <a:lnTo>
                    <a:pt x="238" y="78"/>
                  </a:lnTo>
                  <a:lnTo>
                    <a:pt x="240" y="77"/>
                  </a:lnTo>
                  <a:lnTo>
                    <a:pt x="242" y="76"/>
                  </a:lnTo>
                  <a:lnTo>
                    <a:pt x="243" y="75"/>
                  </a:lnTo>
                  <a:lnTo>
                    <a:pt x="245" y="74"/>
                  </a:lnTo>
                  <a:lnTo>
                    <a:pt x="247" y="73"/>
                  </a:lnTo>
                  <a:lnTo>
                    <a:pt x="248" y="71"/>
                  </a:lnTo>
                  <a:lnTo>
                    <a:pt x="249" y="69"/>
                  </a:lnTo>
                  <a:lnTo>
                    <a:pt x="249" y="67"/>
                  </a:lnTo>
                  <a:lnTo>
                    <a:pt x="249" y="65"/>
                  </a:lnTo>
                  <a:lnTo>
                    <a:pt x="249" y="54"/>
                  </a:lnTo>
                  <a:close/>
                  <a:moveTo>
                    <a:pt x="285" y="2"/>
                  </a:moveTo>
                  <a:lnTo>
                    <a:pt x="285" y="85"/>
                  </a:lnTo>
                  <a:lnTo>
                    <a:pt x="276" y="85"/>
                  </a:lnTo>
                  <a:lnTo>
                    <a:pt x="276" y="2"/>
                  </a:lnTo>
                  <a:lnTo>
                    <a:pt x="285" y="2"/>
                  </a:lnTo>
                  <a:close/>
                  <a:moveTo>
                    <a:pt x="310" y="2"/>
                  </a:moveTo>
                  <a:lnTo>
                    <a:pt x="310" y="85"/>
                  </a:lnTo>
                  <a:lnTo>
                    <a:pt x="301" y="85"/>
                  </a:lnTo>
                  <a:lnTo>
                    <a:pt x="301" y="2"/>
                  </a:lnTo>
                  <a:lnTo>
                    <a:pt x="310" y="2"/>
                  </a:lnTo>
                  <a:close/>
                  <a:moveTo>
                    <a:pt x="345" y="75"/>
                  </a:moveTo>
                  <a:lnTo>
                    <a:pt x="360" y="25"/>
                  </a:lnTo>
                  <a:lnTo>
                    <a:pt x="371" y="25"/>
                  </a:lnTo>
                  <a:lnTo>
                    <a:pt x="368" y="34"/>
                  </a:lnTo>
                  <a:lnTo>
                    <a:pt x="365" y="43"/>
                  </a:lnTo>
                  <a:lnTo>
                    <a:pt x="362" y="51"/>
                  </a:lnTo>
                  <a:lnTo>
                    <a:pt x="359" y="59"/>
                  </a:lnTo>
                  <a:lnTo>
                    <a:pt x="356" y="66"/>
                  </a:lnTo>
                  <a:lnTo>
                    <a:pt x="354" y="73"/>
                  </a:lnTo>
                  <a:lnTo>
                    <a:pt x="352" y="79"/>
                  </a:lnTo>
                  <a:lnTo>
                    <a:pt x="350" y="85"/>
                  </a:lnTo>
                  <a:lnTo>
                    <a:pt x="348" y="89"/>
                  </a:lnTo>
                  <a:lnTo>
                    <a:pt x="346" y="93"/>
                  </a:lnTo>
                  <a:lnTo>
                    <a:pt x="345" y="96"/>
                  </a:lnTo>
                  <a:lnTo>
                    <a:pt x="344" y="99"/>
                  </a:lnTo>
                  <a:lnTo>
                    <a:pt x="343" y="101"/>
                  </a:lnTo>
                  <a:lnTo>
                    <a:pt x="342" y="103"/>
                  </a:lnTo>
                  <a:lnTo>
                    <a:pt x="341" y="105"/>
                  </a:lnTo>
                  <a:lnTo>
                    <a:pt x="340" y="106"/>
                  </a:lnTo>
                  <a:lnTo>
                    <a:pt x="339" y="107"/>
                  </a:lnTo>
                  <a:lnTo>
                    <a:pt x="338" y="108"/>
                  </a:lnTo>
                  <a:lnTo>
                    <a:pt x="337" y="109"/>
                  </a:lnTo>
                  <a:lnTo>
                    <a:pt x="336" y="109"/>
                  </a:lnTo>
                  <a:lnTo>
                    <a:pt x="334" y="110"/>
                  </a:lnTo>
                  <a:lnTo>
                    <a:pt x="332" y="110"/>
                  </a:lnTo>
                  <a:lnTo>
                    <a:pt x="330" y="110"/>
                  </a:lnTo>
                  <a:lnTo>
                    <a:pt x="327" y="110"/>
                  </a:lnTo>
                  <a:lnTo>
                    <a:pt x="327" y="110"/>
                  </a:lnTo>
                  <a:lnTo>
                    <a:pt x="326" y="110"/>
                  </a:lnTo>
                  <a:lnTo>
                    <a:pt x="325" y="109"/>
                  </a:lnTo>
                  <a:lnTo>
                    <a:pt x="324" y="109"/>
                  </a:lnTo>
                  <a:lnTo>
                    <a:pt x="324" y="100"/>
                  </a:lnTo>
                  <a:lnTo>
                    <a:pt x="325" y="101"/>
                  </a:lnTo>
                  <a:lnTo>
                    <a:pt x="326" y="101"/>
                  </a:lnTo>
                  <a:lnTo>
                    <a:pt x="327" y="101"/>
                  </a:lnTo>
                  <a:lnTo>
                    <a:pt x="330" y="101"/>
                  </a:lnTo>
                  <a:lnTo>
                    <a:pt x="331" y="101"/>
                  </a:lnTo>
                  <a:lnTo>
                    <a:pt x="332" y="101"/>
                  </a:lnTo>
                  <a:lnTo>
                    <a:pt x="333" y="101"/>
                  </a:lnTo>
                  <a:lnTo>
                    <a:pt x="334" y="100"/>
                  </a:lnTo>
                  <a:lnTo>
                    <a:pt x="334" y="99"/>
                  </a:lnTo>
                  <a:lnTo>
                    <a:pt x="335" y="99"/>
                  </a:lnTo>
                  <a:lnTo>
                    <a:pt x="335" y="98"/>
                  </a:lnTo>
                  <a:lnTo>
                    <a:pt x="336" y="97"/>
                  </a:lnTo>
                  <a:lnTo>
                    <a:pt x="337" y="95"/>
                  </a:lnTo>
                  <a:lnTo>
                    <a:pt x="337" y="93"/>
                  </a:lnTo>
                  <a:lnTo>
                    <a:pt x="338" y="90"/>
                  </a:lnTo>
                  <a:lnTo>
                    <a:pt x="340" y="87"/>
                  </a:lnTo>
                  <a:lnTo>
                    <a:pt x="318" y="25"/>
                  </a:lnTo>
                  <a:lnTo>
                    <a:pt x="329" y="25"/>
                  </a:lnTo>
                  <a:lnTo>
                    <a:pt x="345" y="75"/>
                  </a:lnTo>
                  <a:close/>
                  <a:moveTo>
                    <a:pt x="411" y="85"/>
                  </a:moveTo>
                  <a:lnTo>
                    <a:pt x="411" y="25"/>
                  </a:lnTo>
                  <a:lnTo>
                    <a:pt x="419" y="25"/>
                  </a:lnTo>
                  <a:lnTo>
                    <a:pt x="419" y="36"/>
                  </a:lnTo>
                  <a:lnTo>
                    <a:pt x="421" y="33"/>
                  </a:lnTo>
                  <a:lnTo>
                    <a:pt x="423" y="31"/>
                  </a:lnTo>
                  <a:lnTo>
                    <a:pt x="425" y="29"/>
                  </a:lnTo>
                  <a:lnTo>
                    <a:pt x="427" y="27"/>
                  </a:lnTo>
                  <a:lnTo>
                    <a:pt x="430" y="25"/>
                  </a:lnTo>
                  <a:lnTo>
                    <a:pt x="432" y="24"/>
                  </a:lnTo>
                  <a:lnTo>
                    <a:pt x="435" y="24"/>
                  </a:lnTo>
                  <a:lnTo>
                    <a:pt x="439" y="24"/>
                  </a:lnTo>
                  <a:lnTo>
                    <a:pt x="439" y="35"/>
                  </a:lnTo>
                  <a:lnTo>
                    <a:pt x="435" y="35"/>
                  </a:lnTo>
                  <a:lnTo>
                    <a:pt x="431" y="36"/>
                  </a:lnTo>
                  <a:lnTo>
                    <a:pt x="428" y="37"/>
                  </a:lnTo>
                  <a:lnTo>
                    <a:pt x="425" y="39"/>
                  </a:lnTo>
                  <a:lnTo>
                    <a:pt x="423" y="41"/>
                  </a:lnTo>
                  <a:lnTo>
                    <a:pt x="421" y="44"/>
                  </a:lnTo>
                  <a:lnTo>
                    <a:pt x="420" y="46"/>
                  </a:lnTo>
                  <a:lnTo>
                    <a:pt x="420" y="50"/>
                  </a:lnTo>
                  <a:lnTo>
                    <a:pt x="420" y="85"/>
                  </a:lnTo>
                  <a:lnTo>
                    <a:pt x="411" y="85"/>
                  </a:lnTo>
                  <a:close/>
                  <a:moveTo>
                    <a:pt x="484" y="66"/>
                  </a:moveTo>
                  <a:lnTo>
                    <a:pt x="495" y="66"/>
                  </a:lnTo>
                  <a:lnTo>
                    <a:pt x="494" y="68"/>
                  </a:lnTo>
                  <a:lnTo>
                    <a:pt x="493" y="70"/>
                  </a:lnTo>
                  <a:lnTo>
                    <a:pt x="493" y="73"/>
                  </a:lnTo>
                  <a:lnTo>
                    <a:pt x="492" y="75"/>
                  </a:lnTo>
                  <a:lnTo>
                    <a:pt x="490" y="77"/>
                  </a:lnTo>
                  <a:lnTo>
                    <a:pt x="488" y="79"/>
                  </a:lnTo>
                  <a:lnTo>
                    <a:pt x="486" y="81"/>
                  </a:lnTo>
                  <a:lnTo>
                    <a:pt x="484" y="83"/>
                  </a:lnTo>
                  <a:lnTo>
                    <a:pt x="482" y="84"/>
                  </a:lnTo>
                  <a:lnTo>
                    <a:pt x="481" y="84"/>
                  </a:lnTo>
                  <a:lnTo>
                    <a:pt x="479" y="85"/>
                  </a:lnTo>
                  <a:lnTo>
                    <a:pt x="478" y="85"/>
                  </a:lnTo>
                  <a:lnTo>
                    <a:pt x="476" y="86"/>
                  </a:lnTo>
                  <a:lnTo>
                    <a:pt x="474" y="86"/>
                  </a:lnTo>
                  <a:lnTo>
                    <a:pt x="471" y="86"/>
                  </a:lnTo>
                  <a:lnTo>
                    <a:pt x="468" y="86"/>
                  </a:lnTo>
                  <a:lnTo>
                    <a:pt x="465" y="86"/>
                  </a:lnTo>
                  <a:lnTo>
                    <a:pt x="462" y="86"/>
                  </a:lnTo>
                  <a:lnTo>
                    <a:pt x="459" y="85"/>
                  </a:lnTo>
                  <a:lnTo>
                    <a:pt x="457" y="84"/>
                  </a:lnTo>
                  <a:lnTo>
                    <a:pt x="454" y="83"/>
                  </a:lnTo>
                  <a:lnTo>
                    <a:pt x="451" y="81"/>
                  </a:lnTo>
                  <a:lnTo>
                    <a:pt x="449" y="79"/>
                  </a:lnTo>
                  <a:lnTo>
                    <a:pt x="448" y="76"/>
                  </a:lnTo>
                  <a:lnTo>
                    <a:pt x="445" y="72"/>
                  </a:lnTo>
                  <a:lnTo>
                    <a:pt x="444" y="67"/>
                  </a:lnTo>
                  <a:lnTo>
                    <a:pt x="443" y="62"/>
                  </a:lnTo>
                  <a:lnTo>
                    <a:pt x="443" y="57"/>
                  </a:lnTo>
                  <a:lnTo>
                    <a:pt x="443" y="53"/>
                  </a:lnTo>
                  <a:lnTo>
                    <a:pt x="443" y="49"/>
                  </a:lnTo>
                  <a:lnTo>
                    <a:pt x="444" y="45"/>
                  </a:lnTo>
                  <a:lnTo>
                    <a:pt x="445" y="42"/>
                  </a:lnTo>
                  <a:lnTo>
                    <a:pt x="446" y="39"/>
                  </a:lnTo>
                  <a:lnTo>
                    <a:pt x="447" y="36"/>
                  </a:lnTo>
                  <a:lnTo>
                    <a:pt x="449" y="34"/>
                  </a:lnTo>
                  <a:lnTo>
                    <a:pt x="451" y="31"/>
                  </a:lnTo>
                  <a:lnTo>
                    <a:pt x="453" y="29"/>
                  </a:lnTo>
                  <a:lnTo>
                    <a:pt x="455" y="27"/>
                  </a:lnTo>
                  <a:lnTo>
                    <a:pt x="458" y="25"/>
                  </a:lnTo>
                  <a:lnTo>
                    <a:pt x="460" y="24"/>
                  </a:lnTo>
                  <a:lnTo>
                    <a:pt x="462" y="23"/>
                  </a:lnTo>
                  <a:lnTo>
                    <a:pt x="465" y="23"/>
                  </a:lnTo>
                  <a:lnTo>
                    <a:pt x="467" y="22"/>
                  </a:lnTo>
                  <a:lnTo>
                    <a:pt x="470" y="22"/>
                  </a:lnTo>
                  <a:lnTo>
                    <a:pt x="472" y="22"/>
                  </a:lnTo>
                  <a:lnTo>
                    <a:pt x="474" y="23"/>
                  </a:lnTo>
                  <a:lnTo>
                    <a:pt x="476" y="23"/>
                  </a:lnTo>
                  <a:lnTo>
                    <a:pt x="478" y="24"/>
                  </a:lnTo>
                  <a:lnTo>
                    <a:pt x="480" y="24"/>
                  </a:lnTo>
                  <a:lnTo>
                    <a:pt x="481" y="25"/>
                  </a:lnTo>
                  <a:lnTo>
                    <a:pt x="483" y="27"/>
                  </a:lnTo>
                  <a:lnTo>
                    <a:pt x="485" y="28"/>
                  </a:lnTo>
                  <a:lnTo>
                    <a:pt x="487" y="30"/>
                  </a:lnTo>
                  <a:lnTo>
                    <a:pt x="488" y="31"/>
                  </a:lnTo>
                  <a:lnTo>
                    <a:pt x="489" y="33"/>
                  </a:lnTo>
                  <a:lnTo>
                    <a:pt x="491" y="35"/>
                  </a:lnTo>
                  <a:lnTo>
                    <a:pt x="493" y="40"/>
                  </a:lnTo>
                  <a:lnTo>
                    <a:pt x="494" y="45"/>
                  </a:lnTo>
                  <a:lnTo>
                    <a:pt x="495" y="52"/>
                  </a:lnTo>
                  <a:lnTo>
                    <a:pt x="495" y="58"/>
                  </a:lnTo>
                  <a:lnTo>
                    <a:pt x="453" y="58"/>
                  </a:lnTo>
                  <a:lnTo>
                    <a:pt x="453" y="62"/>
                  </a:lnTo>
                  <a:lnTo>
                    <a:pt x="454" y="67"/>
                  </a:lnTo>
                  <a:lnTo>
                    <a:pt x="456" y="70"/>
                  </a:lnTo>
                  <a:lnTo>
                    <a:pt x="457" y="73"/>
                  </a:lnTo>
                  <a:lnTo>
                    <a:pt x="460" y="75"/>
                  </a:lnTo>
                  <a:lnTo>
                    <a:pt x="463" y="77"/>
                  </a:lnTo>
                  <a:lnTo>
                    <a:pt x="466" y="78"/>
                  </a:lnTo>
                  <a:lnTo>
                    <a:pt x="469" y="79"/>
                  </a:lnTo>
                  <a:lnTo>
                    <a:pt x="471" y="79"/>
                  </a:lnTo>
                  <a:lnTo>
                    <a:pt x="474" y="78"/>
                  </a:lnTo>
                  <a:lnTo>
                    <a:pt x="476" y="77"/>
                  </a:lnTo>
                  <a:lnTo>
                    <a:pt x="477" y="76"/>
                  </a:lnTo>
                  <a:lnTo>
                    <a:pt x="479" y="75"/>
                  </a:lnTo>
                  <a:lnTo>
                    <a:pt x="480" y="74"/>
                  </a:lnTo>
                  <a:lnTo>
                    <a:pt x="481" y="73"/>
                  </a:lnTo>
                  <a:lnTo>
                    <a:pt x="482" y="72"/>
                  </a:lnTo>
                  <a:lnTo>
                    <a:pt x="483" y="70"/>
                  </a:lnTo>
                  <a:lnTo>
                    <a:pt x="484" y="69"/>
                  </a:lnTo>
                  <a:lnTo>
                    <a:pt x="484" y="67"/>
                  </a:lnTo>
                  <a:lnTo>
                    <a:pt x="484" y="66"/>
                  </a:lnTo>
                  <a:close/>
                  <a:moveTo>
                    <a:pt x="453" y="50"/>
                  </a:moveTo>
                  <a:lnTo>
                    <a:pt x="485" y="50"/>
                  </a:lnTo>
                  <a:lnTo>
                    <a:pt x="484" y="46"/>
                  </a:lnTo>
                  <a:lnTo>
                    <a:pt x="484" y="43"/>
                  </a:lnTo>
                  <a:lnTo>
                    <a:pt x="482" y="40"/>
                  </a:lnTo>
                  <a:lnTo>
                    <a:pt x="481" y="37"/>
                  </a:lnTo>
                  <a:lnTo>
                    <a:pt x="479" y="35"/>
                  </a:lnTo>
                  <a:lnTo>
                    <a:pt x="476" y="34"/>
                  </a:lnTo>
                  <a:lnTo>
                    <a:pt x="473" y="32"/>
                  </a:lnTo>
                  <a:lnTo>
                    <a:pt x="469" y="32"/>
                  </a:lnTo>
                  <a:lnTo>
                    <a:pt x="467" y="32"/>
                  </a:lnTo>
                  <a:lnTo>
                    <a:pt x="465" y="32"/>
                  </a:lnTo>
                  <a:lnTo>
                    <a:pt x="463" y="34"/>
                  </a:lnTo>
                  <a:lnTo>
                    <a:pt x="461" y="35"/>
                  </a:lnTo>
                  <a:lnTo>
                    <a:pt x="459" y="36"/>
                  </a:lnTo>
                  <a:lnTo>
                    <a:pt x="458" y="37"/>
                  </a:lnTo>
                  <a:lnTo>
                    <a:pt x="457" y="39"/>
                  </a:lnTo>
                  <a:lnTo>
                    <a:pt x="456" y="41"/>
                  </a:lnTo>
                  <a:lnTo>
                    <a:pt x="455" y="43"/>
                  </a:lnTo>
                  <a:lnTo>
                    <a:pt x="453" y="46"/>
                  </a:lnTo>
                  <a:lnTo>
                    <a:pt x="453" y="48"/>
                  </a:lnTo>
                  <a:lnTo>
                    <a:pt x="453" y="50"/>
                  </a:lnTo>
                  <a:close/>
                  <a:moveTo>
                    <a:pt x="509" y="85"/>
                  </a:moveTo>
                  <a:lnTo>
                    <a:pt x="509" y="33"/>
                  </a:lnTo>
                  <a:lnTo>
                    <a:pt x="501" y="33"/>
                  </a:lnTo>
                  <a:lnTo>
                    <a:pt x="501" y="25"/>
                  </a:lnTo>
                  <a:lnTo>
                    <a:pt x="509" y="25"/>
                  </a:lnTo>
                  <a:lnTo>
                    <a:pt x="509" y="15"/>
                  </a:lnTo>
                  <a:lnTo>
                    <a:pt x="509" y="12"/>
                  </a:lnTo>
                  <a:lnTo>
                    <a:pt x="510" y="8"/>
                  </a:lnTo>
                  <a:lnTo>
                    <a:pt x="511" y="6"/>
                  </a:lnTo>
                  <a:lnTo>
                    <a:pt x="512" y="4"/>
                  </a:lnTo>
                  <a:lnTo>
                    <a:pt x="514" y="2"/>
                  </a:lnTo>
                  <a:lnTo>
                    <a:pt x="516" y="1"/>
                  </a:lnTo>
                  <a:lnTo>
                    <a:pt x="519" y="0"/>
                  </a:lnTo>
                  <a:lnTo>
                    <a:pt x="521" y="0"/>
                  </a:lnTo>
                  <a:lnTo>
                    <a:pt x="522" y="0"/>
                  </a:lnTo>
                  <a:lnTo>
                    <a:pt x="524" y="0"/>
                  </a:lnTo>
                  <a:lnTo>
                    <a:pt x="525" y="0"/>
                  </a:lnTo>
                  <a:lnTo>
                    <a:pt x="528" y="1"/>
                  </a:lnTo>
                  <a:lnTo>
                    <a:pt x="528" y="10"/>
                  </a:lnTo>
                  <a:lnTo>
                    <a:pt x="524" y="10"/>
                  </a:lnTo>
                  <a:lnTo>
                    <a:pt x="523" y="10"/>
                  </a:lnTo>
                  <a:lnTo>
                    <a:pt x="522" y="10"/>
                  </a:lnTo>
                  <a:lnTo>
                    <a:pt x="521" y="11"/>
                  </a:lnTo>
                  <a:lnTo>
                    <a:pt x="520" y="12"/>
                  </a:lnTo>
                  <a:lnTo>
                    <a:pt x="520" y="13"/>
                  </a:lnTo>
                  <a:lnTo>
                    <a:pt x="519" y="14"/>
                  </a:lnTo>
                  <a:lnTo>
                    <a:pt x="518" y="15"/>
                  </a:lnTo>
                  <a:lnTo>
                    <a:pt x="518" y="17"/>
                  </a:lnTo>
                  <a:lnTo>
                    <a:pt x="518" y="25"/>
                  </a:lnTo>
                  <a:lnTo>
                    <a:pt x="528" y="25"/>
                  </a:lnTo>
                  <a:lnTo>
                    <a:pt x="528" y="33"/>
                  </a:lnTo>
                  <a:lnTo>
                    <a:pt x="518" y="33"/>
                  </a:lnTo>
                  <a:lnTo>
                    <a:pt x="518" y="85"/>
                  </a:lnTo>
                  <a:lnTo>
                    <a:pt x="509" y="85"/>
                  </a:lnTo>
                  <a:close/>
                  <a:moveTo>
                    <a:pt x="547" y="2"/>
                  </a:moveTo>
                  <a:lnTo>
                    <a:pt x="547" y="85"/>
                  </a:lnTo>
                  <a:lnTo>
                    <a:pt x="537" y="85"/>
                  </a:lnTo>
                  <a:lnTo>
                    <a:pt x="537" y="2"/>
                  </a:lnTo>
                  <a:lnTo>
                    <a:pt x="547" y="2"/>
                  </a:lnTo>
                  <a:close/>
                  <a:moveTo>
                    <a:pt x="600" y="66"/>
                  </a:moveTo>
                  <a:lnTo>
                    <a:pt x="611" y="66"/>
                  </a:lnTo>
                  <a:lnTo>
                    <a:pt x="610" y="68"/>
                  </a:lnTo>
                  <a:lnTo>
                    <a:pt x="609" y="70"/>
                  </a:lnTo>
                  <a:lnTo>
                    <a:pt x="608" y="73"/>
                  </a:lnTo>
                  <a:lnTo>
                    <a:pt x="607" y="75"/>
                  </a:lnTo>
                  <a:lnTo>
                    <a:pt x="606" y="77"/>
                  </a:lnTo>
                  <a:lnTo>
                    <a:pt x="604" y="79"/>
                  </a:lnTo>
                  <a:lnTo>
                    <a:pt x="602" y="81"/>
                  </a:lnTo>
                  <a:lnTo>
                    <a:pt x="600" y="83"/>
                  </a:lnTo>
                  <a:lnTo>
                    <a:pt x="598" y="84"/>
                  </a:lnTo>
                  <a:lnTo>
                    <a:pt x="597" y="84"/>
                  </a:lnTo>
                  <a:lnTo>
                    <a:pt x="595" y="85"/>
                  </a:lnTo>
                  <a:lnTo>
                    <a:pt x="594" y="85"/>
                  </a:lnTo>
                  <a:lnTo>
                    <a:pt x="592" y="86"/>
                  </a:lnTo>
                  <a:lnTo>
                    <a:pt x="590" y="86"/>
                  </a:lnTo>
                  <a:lnTo>
                    <a:pt x="587" y="86"/>
                  </a:lnTo>
                  <a:lnTo>
                    <a:pt x="584" y="86"/>
                  </a:lnTo>
                  <a:lnTo>
                    <a:pt x="581" y="86"/>
                  </a:lnTo>
                  <a:lnTo>
                    <a:pt x="578" y="86"/>
                  </a:lnTo>
                  <a:lnTo>
                    <a:pt x="575" y="85"/>
                  </a:lnTo>
                  <a:lnTo>
                    <a:pt x="572" y="84"/>
                  </a:lnTo>
                  <a:lnTo>
                    <a:pt x="570" y="83"/>
                  </a:lnTo>
                  <a:lnTo>
                    <a:pt x="567" y="81"/>
                  </a:lnTo>
                  <a:lnTo>
                    <a:pt x="565" y="79"/>
                  </a:lnTo>
                  <a:lnTo>
                    <a:pt x="564" y="76"/>
                  </a:lnTo>
                  <a:lnTo>
                    <a:pt x="561" y="72"/>
                  </a:lnTo>
                  <a:lnTo>
                    <a:pt x="560" y="67"/>
                  </a:lnTo>
                  <a:lnTo>
                    <a:pt x="559" y="62"/>
                  </a:lnTo>
                  <a:lnTo>
                    <a:pt x="559" y="57"/>
                  </a:lnTo>
                  <a:lnTo>
                    <a:pt x="559" y="53"/>
                  </a:lnTo>
                  <a:lnTo>
                    <a:pt x="559" y="49"/>
                  </a:lnTo>
                  <a:lnTo>
                    <a:pt x="560" y="45"/>
                  </a:lnTo>
                  <a:lnTo>
                    <a:pt x="561" y="42"/>
                  </a:lnTo>
                  <a:lnTo>
                    <a:pt x="562" y="39"/>
                  </a:lnTo>
                  <a:lnTo>
                    <a:pt x="563" y="36"/>
                  </a:lnTo>
                  <a:lnTo>
                    <a:pt x="565" y="34"/>
                  </a:lnTo>
                  <a:lnTo>
                    <a:pt x="567" y="31"/>
                  </a:lnTo>
                  <a:lnTo>
                    <a:pt x="569" y="29"/>
                  </a:lnTo>
                  <a:lnTo>
                    <a:pt x="571" y="27"/>
                  </a:lnTo>
                  <a:lnTo>
                    <a:pt x="573" y="25"/>
                  </a:lnTo>
                  <a:lnTo>
                    <a:pt x="575" y="24"/>
                  </a:lnTo>
                  <a:lnTo>
                    <a:pt x="578" y="23"/>
                  </a:lnTo>
                  <a:lnTo>
                    <a:pt x="581" y="23"/>
                  </a:lnTo>
                  <a:lnTo>
                    <a:pt x="583" y="22"/>
                  </a:lnTo>
                  <a:lnTo>
                    <a:pt x="586" y="22"/>
                  </a:lnTo>
                  <a:lnTo>
                    <a:pt x="588" y="22"/>
                  </a:lnTo>
                  <a:lnTo>
                    <a:pt x="590" y="23"/>
                  </a:lnTo>
                  <a:lnTo>
                    <a:pt x="592" y="23"/>
                  </a:lnTo>
                  <a:lnTo>
                    <a:pt x="594" y="24"/>
                  </a:lnTo>
                  <a:lnTo>
                    <a:pt x="596" y="24"/>
                  </a:lnTo>
                  <a:lnTo>
                    <a:pt x="597" y="25"/>
                  </a:lnTo>
                  <a:lnTo>
                    <a:pt x="599" y="27"/>
                  </a:lnTo>
                  <a:lnTo>
                    <a:pt x="601" y="28"/>
                  </a:lnTo>
                  <a:lnTo>
                    <a:pt x="602" y="30"/>
                  </a:lnTo>
                  <a:lnTo>
                    <a:pt x="604" y="31"/>
                  </a:lnTo>
                  <a:lnTo>
                    <a:pt x="605" y="33"/>
                  </a:lnTo>
                  <a:lnTo>
                    <a:pt x="606" y="35"/>
                  </a:lnTo>
                  <a:lnTo>
                    <a:pt x="608" y="40"/>
                  </a:lnTo>
                  <a:lnTo>
                    <a:pt x="610" y="45"/>
                  </a:lnTo>
                  <a:lnTo>
                    <a:pt x="611" y="52"/>
                  </a:lnTo>
                  <a:lnTo>
                    <a:pt x="611" y="58"/>
                  </a:lnTo>
                  <a:lnTo>
                    <a:pt x="569" y="58"/>
                  </a:lnTo>
                  <a:lnTo>
                    <a:pt x="569" y="62"/>
                  </a:lnTo>
                  <a:lnTo>
                    <a:pt x="570" y="67"/>
                  </a:lnTo>
                  <a:lnTo>
                    <a:pt x="571" y="70"/>
                  </a:lnTo>
                  <a:lnTo>
                    <a:pt x="573" y="73"/>
                  </a:lnTo>
                  <a:lnTo>
                    <a:pt x="575" y="75"/>
                  </a:lnTo>
                  <a:lnTo>
                    <a:pt x="579" y="77"/>
                  </a:lnTo>
                  <a:lnTo>
                    <a:pt x="582" y="78"/>
                  </a:lnTo>
                  <a:lnTo>
                    <a:pt x="585" y="79"/>
                  </a:lnTo>
                  <a:lnTo>
                    <a:pt x="587" y="79"/>
                  </a:lnTo>
                  <a:lnTo>
                    <a:pt x="590" y="78"/>
                  </a:lnTo>
                  <a:lnTo>
                    <a:pt x="592" y="77"/>
                  </a:lnTo>
                  <a:lnTo>
                    <a:pt x="593" y="76"/>
                  </a:lnTo>
                  <a:lnTo>
                    <a:pt x="595" y="75"/>
                  </a:lnTo>
                  <a:lnTo>
                    <a:pt x="596" y="74"/>
                  </a:lnTo>
                  <a:lnTo>
                    <a:pt x="597" y="73"/>
                  </a:lnTo>
                  <a:lnTo>
                    <a:pt x="598" y="72"/>
                  </a:lnTo>
                  <a:lnTo>
                    <a:pt x="599" y="70"/>
                  </a:lnTo>
                  <a:lnTo>
                    <a:pt x="600" y="69"/>
                  </a:lnTo>
                  <a:lnTo>
                    <a:pt x="600" y="67"/>
                  </a:lnTo>
                  <a:lnTo>
                    <a:pt x="600" y="66"/>
                  </a:lnTo>
                  <a:close/>
                  <a:moveTo>
                    <a:pt x="569" y="50"/>
                  </a:moveTo>
                  <a:lnTo>
                    <a:pt x="601" y="50"/>
                  </a:lnTo>
                  <a:lnTo>
                    <a:pt x="600" y="46"/>
                  </a:lnTo>
                  <a:lnTo>
                    <a:pt x="600" y="43"/>
                  </a:lnTo>
                  <a:lnTo>
                    <a:pt x="598" y="40"/>
                  </a:lnTo>
                  <a:lnTo>
                    <a:pt x="597" y="37"/>
                  </a:lnTo>
                  <a:lnTo>
                    <a:pt x="595" y="35"/>
                  </a:lnTo>
                  <a:lnTo>
                    <a:pt x="592" y="34"/>
                  </a:lnTo>
                  <a:lnTo>
                    <a:pt x="589" y="32"/>
                  </a:lnTo>
                  <a:lnTo>
                    <a:pt x="585" y="32"/>
                  </a:lnTo>
                  <a:lnTo>
                    <a:pt x="583" y="32"/>
                  </a:lnTo>
                  <a:lnTo>
                    <a:pt x="581" y="32"/>
                  </a:lnTo>
                  <a:lnTo>
                    <a:pt x="579" y="34"/>
                  </a:lnTo>
                  <a:lnTo>
                    <a:pt x="577" y="35"/>
                  </a:lnTo>
                  <a:lnTo>
                    <a:pt x="575" y="36"/>
                  </a:lnTo>
                  <a:lnTo>
                    <a:pt x="573" y="37"/>
                  </a:lnTo>
                  <a:lnTo>
                    <a:pt x="572" y="39"/>
                  </a:lnTo>
                  <a:lnTo>
                    <a:pt x="571" y="41"/>
                  </a:lnTo>
                  <a:lnTo>
                    <a:pt x="570" y="43"/>
                  </a:lnTo>
                  <a:lnTo>
                    <a:pt x="569" y="46"/>
                  </a:lnTo>
                  <a:lnTo>
                    <a:pt x="569" y="48"/>
                  </a:lnTo>
                  <a:lnTo>
                    <a:pt x="569" y="50"/>
                  </a:lnTo>
                  <a:close/>
                  <a:moveTo>
                    <a:pt x="619" y="50"/>
                  </a:moveTo>
                  <a:lnTo>
                    <a:pt x="620" y="46"/>
                  </a:lnTo>
                  <a:lnTo>
                    <a:pt x="621" y="42"/>
                  </a:lnTo>
                  <a:lnTo>
                    <a:pt x="622" y="39"/>
                  </a:lnTo>
                  <a:lnTo>
                    <a:pt x="624" y="36"/>
                  </a:lnTo>
                  <a:lnTo>
                    <a:pt x="625" y="33"/>
                  </a:lnTo>
                  <a:lnTo>
                    <a:pt x="627" y="30"/>
                  </a:lnTo>
                  <a:lnTo>
                    <a:pt x="630" y="28"/>
                  </a:lnTo>
                  <a:lnTo>
                    <a:pt x="632" y="27"/>
                  </a:lnTo>
                  <a:lnTo>
                    <a:pt x="635" y="25"/>
                  </a:lnTo>
                  <a:lnTo>
                    <a:pt x="638" y="24"/>
                  </a:lnTo>
                  <a:lnTo>
                    <a:pt x="642" y="23"/>
                  </a:lnTo>
                  <a:lnTo>
                    <a:pt x="645" y="23"/>
                  </a:lnTo>
                  <a:lnTo>
                    <a:pt x="648" y="23"/>
                  </a:lnTo>
                  <a:lnTo>
                    <a:pt x="651" y="24"/>
                  </a:lnTo>
                  <a:lnTo>
                    <a:pt x="653" y="24"/>
                  </a:lnTo>
                  <a:lnTo>
                    <a:pt x="655" y="25"/>
                  </a:lnTo>
                  <a:lnTo>
                    <a:pt x="658" y="26"/>
                  </a:lnTo>
                  <a:lnTo>
                    <a:pt x="660" y="27"/>
                  </a:lnTo>
                  <a:lnTo>
                    <a:pt x="662" y="29"/>
                  </a:lnTo>
                  <a:lnTo>
                    <a:pt x="663" y="31"/>
                  </a:lnTo>
                  <a:lnTo>
                    <a:pt x="665" y="34"/>
                  </a:lnTo>
                  <a:lnTo>
                    <a:pt x="666" y="37"/>
                  </a:lnTo>
                  <a:lnTo>
                    <a:pt x="667" y="41"/>
                  </a:lnTo>
                  <a:lnTo>
                    <a:pt x="668" y="45"/>
                  </a:lnTo>
                  <a:lnTo>
                    <a:pt x="659" y="45"/>
                  </a:lnTo>
                  <a:lnTo>
                    <a:pt x="658" y="42"/>
                  </a:lnTo>
                  <a:lnTo>
                    <a:pt x="657" y="39"/>
                  </a:lnTo>
                  <a:lnTo>
                    <a:pt x="656" y="37"/>
                  </a:lnTo>
                  <a:lnTo>
                    <a:pt x="654" y="35"/>
                  </a:lnTo>
                  <a:lnTo>
                    <a:pt x="652" y="34"/>
                  </a:lnTo>
                  <a:lnTo>
                    <a:pt x="650" y="33"/>
                  </a:lnTo>
                  <a:lnTo>
                    <a:pt x="648" y="32"/>
                  </a:lnTo>
                  <a:lnTo>
                    <a:pt x="645" y="32"/>
                  </a:lnTo>
                  <a:lnTo>
                    <a:pt x="641" y="32"/>
                  </a:lnTo>
                  <a:lnTo>
                    <a:pt x="637" y="34"/>
                  </a:lnTo>
                  <a:lnTo>
                    <a:pt x="635" y="36"/>
                  </a:lnTo>
                  <a:lnTo>
                    <a:pt x="633" y="39"/>
                  </a:lnTo>
                  <a:lnTo>
                    <a:pt x="631" y="42"/>
                  </a:lnTo>
                  <a:lnTo>
                    <a:pt x="630" y="46"/>
                  </a:lnTo>
                  <a:lnTo>
                    <a:pt x="629" y="51"/>
                  </a:lnTo>
                  <a:lnTo>
                    <a:pt x="629" y="57"/>
                  </a:lnTo>
                  <a:lnTo>
                    <a:pt x="630" y="62"/>
                  </a:lnTo>
                  <a:lnTo>
                    <a:pt x="630" y="67"/>
                  </a:lnTo>
                  <a:lnTo>
                    <a:pt x="632" y="71"/>
                  </a:lnTo>
                  <a:lnTo>
                    <a:pt x="633" y="73"/>
                  </a:lnTo>
                  <a:lnTo>
                    <a:pt x="636" y="75"/>
                  </a:lnTo>
                  <a:lnTo>
                    <a:pt x="638" y="77"/>
                  </a:lnTo>
                  <a:lnTo>
                    <a:pt x="641" y="78"/>
                  </a:lnTo>
                  <a:lnTo>
                    <a:pt x="644" y="79"/>
                  </a:lnTo>
                  <a:lnTo>
                    <a:pt x="647" y="78"/>
                  </a:lnTo>
                  <a:lnTo>
                    <a:pt x="649" y="77"/>
                  </a:lnTo>
                  <a:lnTo>
                    <a:pt x="651" y="76"/>
                  </a:lnTo>
                  <a:lnTo>
                    <a:pt x="653" y="75"/>
                  </a:lnTo>
                  <a:lnTo>
                    <a:pt x="655" y="72"/>
                  </a:lnTo>
                  <a:lnTo>
                    <a:pt x="657" y="70"/>
                  </a:lnTo>
                  <a:lnTo>
                    <a:pt x="658" y="67"/>
                  </a:lnTo>
                  <a:lnTo>
                    <a:pt x="658" y="64"/>
                  </a:lnTo>
                  <a:lnTo>
                    <a:pt x="668" y="64"/>
                  </a:lnTo>
                  <a:lnTo>
                    <a:pt x="667" y="67"/>
                  </a:lnTo>
                  <a:lnTo>
                    <a:pt x="666" y="71"/>
                  </a:lnTo>
                  <a:lnTo>
                    <a:pt x="665" y="74"/>
                  </a:lnTo>
                  <a:lnTo>
                    <a:pt x="664" y="76"/>
                  </a:lnTo>
                  <a:lnTo>
                    <a:pt x="662" y="79"/>
                  </a:lnTo>
                  <a:lnTo>
                    <a:pt x="660" y="81"/>
                  </a:lnTo>
                  <a:lnTo>
                    <a:pt x="658" y="83"/>
                  </a:lnTo>
                  <a:lnTo>
                    <a:pt x="656" y="84"/>
                  </a:lnTo>
                  <a:lnTo>
                    <a:pt x="654" y="85"/>
                  </a:lnTo>
                  <a:lnTo>
                    <a:pt x="651" y="86"/>
                  </a:lnTo>
                  <a:lnTo>
                    <a:pt x="648" y="86"/>
                  </a:lnTo>
                  <a:lnTo>
                    <a:pt x="644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38" y="86"/>
                  </a:lnTo>
                  <a:lnTo>
                    <a:pt x="636" y="85"/>
                  </a:lnTo>
                  <a:lnTo>
                    <a:pt x="634" y="85"/>
                  </a:lnTo>
                  <a:lnTo>
                    <a:pt x="632" y="84"/>
                  </a:lnTo>
                  <a:lnTo>
                    <a:pt x="630" y="83"/>
                  </a:lnTo>
                  <a:lnTo>
                    <a:pt x="628" y="82"/>
                  </a:lnTo>
                  <a:lnTo>
                    <a:pt x="626" y="80"/>
                  </a:lnTo>
                  <a:lnTo>
                    <a:pt x="625" y="77"/>
                  </a:lnTo>
                  <a:lnTo>
                    <a:pt x="623" y="75"/>
                  </a:lnTo>
                  <a:lnTo>
                    <a:pt x="622" y="72"/>
                  </a:lnTo>
                  <a:lnTo>
                    <a:pt x="621" y="68"/>
                  </a:lnTo>
                  <a:lnTo>
                    <a:pt x="620" y="65"/>
                  </a:lnTo>
                  <a:lnTo>
                    <a:pt x="619" y="61"/>
                  </a:lnTo>
                  <a:lnTo>
                    <a:pt x="619" y="56"/>
                  </a:lnTo>
                  <a:lnTo>
                    <a:pt x="619" y="54"/>
                  </a:lnTo>
                  <a:lnTo>
                    <a:pt x="619" y="52"/>
                  </a:lnTo>
                  <a:lnTo>
                    <a:pt x="619" y="51"/>
                  </a:lnTo>
                  <a:lnTo>
                    <a:pt x="619" y="50"/>
                  </a:lnTo>
                  <a:close/>
                  <a:moveTo>
                    <a:pt x="679" y="79"/>
                  </a:moveTo>
                  <a:lnTo>
                    <a:pt x="679" y="35"/>
                  </a:lnTo>
                  <a:lnTo>
                    <a:pt x="672" y="35"/>
                  </a:lnTo>
                  <a:lnTo>
                    <a:pt x="672" y="25"/>
                  </a:lnTo>
                  <a:lnTo>
                    <a:pt x="679" y="25"/>
                  </a:lnTo>
                  <a:lnTo>
                    <a:pt x="679" y="8"/>
                  </a:lnTo>
                  <a:lnTo>
                    <a:pt x="688" y="8"/>
                  </a:lnTo>
                  <a:lnTo>
                    <a:pt x="688" y="25"/>
                  </a:lnTo>
                  <a:lnTo>
                    <a:pt x="698" y="25"/>
                  </a:lnTo>
                  <a:lnTo>
                    <a:pt x="698" y="35"/>
                  </a:lnTo>
                  <a:lnTo>
                    <a:pt x="688" y="35"/>
                  </a:lnTo>
                  <a:lnTo>
                    <a:pt x="688" y="73"/>
                  </a:lnTo>
                  <a:lnTo>
                    <a:pt x="688" y="74"/>
                  </a:lnTo>
                  <a:lnTo>
                    <a:pt x="689" y="75"/>
                  </a:lnTo>
                  <a:lnTo>
                    <a:pt x="689" y="76"/>
                  </a:lnTo>
                  <a:lnTo>
                    <a:pt x="690" y="77"/>
                  </a:lnTo>
                  <a:lnTo>
                    <a:pt x="690" y="78"/>
                  </a:lnTo>
                  <a:lnTo>
                    <a:pt x="691" y="78"/>
                  </a:lnTo>
                  <a:lnTo>
                    <a:pt x="692" y="79"/>
                  </a:lnTo>
                  <a:lnTo>
                    <a:pt x="693" y="79"/>
                  </a:lnTo>
                  <a:lnTo>
                    <a:pt x="694" y="79"/>
                  </a:lnTo>
                  <a:lnTo>
                    <a:pt x="696" y="79"/>
                  </a:lnTo>
                  <a:lnTo>
                    <a:pt x="697" y="79"/>
                  </a:lnTo>
                  <a:lnTo>
                    <a:pt x="698" y="79"/>
                  </a:lnTo>
                  <a:lnTo>
                    <a:pt x="698" y="87"/>
                  </a:lnTo>
                  <a:lnTo>
                    <a:pt x="696" y="87"/>
                  </a:lnTo>
                  <a:lnTo>
                    <a:pt x="694" y="87"/>
                  </a:lnTo>
                  <a:lnTo>
                    <a:pt x="692" y="87"/>
                  </a:lnTo>
                  <a:lnTo>
                    <a:pt x="691" y="87"/>
                  </a:lnTo>
                  <a:lnTo>
                    <a:pt x="688" y="87"/>
                  </a:lnTo>
                  <a:lnTo>
                    <a:pt x="686" y="87"/>
                  </a:lnTo>
                  <a:lnTo>
                    <a:pt x="684" y="86"/>
                  </a:lnTo>
                  <a:lnTo>
                    <a:pt x="682" y="85"/>
                  </a:lnTo>
                  <a:lnTo>
                    <a:pt x="681" y="84"/>
                  </a:lnTo>
                  <a:lnTo>
                    <a:pt x="680" y="83"/>
                  </a:lnTo>
                  <a:lnTo>
                    <a:pt x="679" y="81"/>
                  </a:lnTo>
                  <a:lnTo>
                    <a:pt x="679" y="79"/>
                  </a:lnTo>
                  <a:close/>
                  <a:moveTo>
                    <a:pt x="708" y="2"/>
                  </a:moveTo>
                  <a:lnTo>
                    <a:pt x="717" y="2"/>
                  </a:lnTo>
                  <a:lnTo>
                    <a:pt x="717" y="14"/>
                  </a:lnTo>
                  <a:lnTo>
                    <a:pt x="708" y="14"/>
                  </a:lnTo>
                  <a:lnTo>
                    <a:pt x="708" y="2"/>
                  </a:lnTo>
                  <a:close/>
                  <a:moveTo>
                    <a:pt x="708" y="25"/>
                  </a:moveTo>
                  <a:lnTo>
                    <a:pt x="717" y="25"/>
                  </a:lnTo>
                  <a:lnTo>
                    <a:pt x="717" y="85"/>
                  </a:lnTo>
                  <a:lnTo>
                    <a:pt x="708" y="85"/>
                  </a:lnTo>
                  <a:lnTo>
                    <a:pt x="708" y="25"/>
                  </a:lnTo>
                  <a:close/>
                  <a:moveTo>
                    <a:pt x="747" y="85"/>
                  </a:moveTo>
                  <a:lnTo>
                    <a:pt x="727" y="25"/>
                  </a:lnTo>
                  <a:lnTo>
                    <a:pt x="738" y="25"/>
                  </a:lnTo>
                  <a:lnTo>
                    <a:pt x="753" y="75"/>
                  </a:lnTo>
                  <a:lnTo>
                    <a:pt x="769" y="25"/>
                  </a:lnTo>
                  <a:lnTo>
                    <a:pt x="779" y="25"/>
                  </a:lnTo>
                  <a:lnTo>
                    <a:pt x="758" y="85"/>
                  </a:lnTo>
                  <a:lnTo>
                    <a:pt x="747" y="85"/>
                  </a:lnTo>
                  <a:close/>
                  <a:moveTo>
                    <a:pt x="826" y="66"/>
                  </a:moveTo>
                  <a:lnTo>
                    <a:pt x="836" y="66"/>
                  </a:lnTo>
                  <a:lnTo>
                    <a:pt x="836" y="68"/>
                  </a:lnTo>
                  <a:lnTo>
                    <a:pt x="835" y="70"/>
                  </a:lnTo>
                  <a:lnTo>
                    <a:pt x="834" y="73"/>
                  </a:lnTo>
                  <a:lnTo>
                    <a:pt x="833" y="75"/>
                  </a:lnTo>
                  <a:lnTo>
                    <a:pt x="832" y="77"/>
                  </a:lnTo>
                  <a:lnTo>
                    <a:pt x="830" y="79"/>
                  </a:lnTo>
                  <a:lnTo>
                    <a:pt x="828" y="81"/>
                  </a:lnTo>
                  <a:lnTo>
                    <a:pt x="825" y="83"/>
                  </a:lnTo>
                  <a:lnTo>
                    <a:pt x="824" y="84"/>
                  </a:lnTo>
                  <a:lnTo>
                    <a:pt x="823" y="84"/>
                  </a:lnTo>
                  <a:lnTo>
                    <a:pt x="821" y="85"/>
                  </a:lnTo>
                  <a:lnTo>
                    <a:pt x="819" y="85"/>
                  </a:lnTo>
                  <a:lnTo>
                    <a:pt x="818" y="86"/>
                  </a:lnTo>
                  <a:lnTo>
                    <a:pt x="815" y="86"/>
                  </a:lnTo>
                  <a:lnTo>
                    <a:pt x="813" y="86"/>
                  </a:lnTo>
                  <a:lnTo>
                    <a:pt x="810" y="86"/>
                  </a:lnTo>
                  <a:lnTo>
                    <a:pt x="807" y="86"/>
                  </a:lnTo>
                  <a:lnTo>
                    <a:pt x="804" y="86"/>
                  </a:lnTo>
                  <a:lnTo>
                    <a:pt x="801" y="85"/>
                  </a:lnTo>
                  <a:lnTo>
                    <a:pt x="798" y="84"/>
                  </a:lnTo>
                  <a:lnTo>
                    <a:pt x="796" y="83"/>
                  </a:lnTo>
                  <a:lnTo>
                    <a:pt x="793" y="81"/>
                  </a:lnTo>
                  <a:lnTo>
                    <a:pt x="791" y="79"/>
                  </a:lnTo>
                  <a:lnTo>
                    <a:pt x="789" y="76"/>
                  </a:lnTo>
                  <a:lnTo>
                    <a:pt x="787" y="72"/>
                  </a:lnTo>
                  <a:lnTo>
                    <a:pt x="785" y="67"/>
                  </a:lnTo>
                  <a:lnTo>
                    <a:pt x="785" y="62"/>
                  </a:lnTo>
                  <a:lnTo>
                    <a:pt x="784" y="57"/>
                  </a:lnTo>
                  <a:lnTo>
                    <a:pt x="784" y="53"/>
                  </a:lnTo>
                  <a:lnTo>
                    <a:pt x="785" y="49"/>
                  </a:lnTo>
                  <a:lnTo>
                    <a:pt x="786" y="45"/>
                  </a:lnTo>
                  <a:lnTo>
                    <a:pt x="786" y="42"/>
                  </a:lnTo>
                  <a:lnTo>
                    <a:pt x="787" y="39"/>
                  </a:lnTo>
                  <a:lnTo>
                    <a:pt x="789" y="36"/>
                  </a:lnTo>
                  <a:lnTo>
                    <a:pt x="791" y="34"/>
                  </a:lnTo>
                  <a:lnTo>
                    <a:pt x="793" y="31"/>
                  </a:lnTo>
                  <a:lnTo>
                    <a:pt x="794" y="29"/>
                  </a:lnTo>
                  <a:lnTo>
                    <a:pt x="797" y="27"/>
                  </a:lnTo>
                  <a:lnTo>
                    <a:pt x="799" y="25"/>
                  </a:lnTo>
                  <a:lnTo>
                    <a:pt x="801" y="24"/>
                  </a:lnTo>
                  <a:lnTo>
                    <a:pt x="804" y="23"/>
                  </a:lnTo>
                  <a:lnTo>
                    <a:pt x="806" y="23"/>
                  </a:lnTo>
                  <a:lnTo>
                    <a:pt x="809" y="22"/>
                  </a:lnTo>
                  <a:lnTo>
                    <a:pt x="811" y="22"/>
                  </a:lnTo>
                  <a:lnTo>
                    <a:pt x="813" y="22"/>
                  </a:lnTo>
                  <a:lnTo>
                    <a:pt x="815" y="23"/>
                  </a:lnTo>
                  <a:lnTo>
                    <a:pt x="817" y="23"/>
                  </a:lnTo>
                  <a:lnTo>
                    <a:pt x="819" y="24"/>
                  </a:lnTo>
                  <a:lnTo>
                    <a:pt x="821" y="24"/>
                  </a:lnTo>
                  <a:lnTo>
                    <a:pt x="823" y="25"/>
                  </a:lnTo>
                  <a:lnTo>
                    <a:pt x="825" y="27"/>
                  </a:lnTo>
                  <a:lnTo>
                    <a:pt x="826" y="28"/>
                  </a:lnTo>
                  <a:lnTo>
                    <a:pt x="828" y="30"/>
                  </a:lnTo>
                  <a:lnTo>
                    <a:pt x="830" y="31"/>
                  </a:lnTo>
                  <a:lnTo>
                    <a:pt x="831" y="33"/>
                  </a:lnTo>
                  <a:lnTo>
                    <a:pt x="832" y="35"/>
                  </a:lnTo>
                  <a:lnTo>
                    <a:pt x="834" y="40"/>
                  </a:lnTo>
                  <a:lnTo>
                    <a:pt x="836" y="45"/>
                  </a:lnTo>
                  <a:lnTo>
                    <a:pt x="836" y="52"/>
                  </a:lnTo>
                  <a:lnTo>
                    <a:pt x="837" y="58"/>
                  </a:lnTo>
                  <a:lnTo>
                    <a:pt x="795" y="58"/>
                  </a:lnTo>
                  <a:lnTo>
                    <a:pt x="795" y="62"/>
                  </a:lnTo>
                  <a:lnTo>
                    <a:pt x="796" y="67"/>
                  </a:lnTo>
                  <a:lnTo>
                    <a:pt x="797" y="70"/>
                  </a:lnTo>
                  <a:lnTo>
                    <a:pt x="799" y="73"/>
                  </a:lnTo>
                  <a:lnTo>
                    <a:pt x="801" y="75"/>
                  </a:lnTo>
                  <a:lnTo>
                    <a:pt x="804" y="77"/>
                  </a:lnTo>
                  <a:lnTo>
                    <a:pt x="807" y="78"/>
                  </a:lnTo>
                  <a:lnTo>
                    <a:pt x="811" y="79"/>
                  </a:lnTo>
                  <a:lnTo>
                    <a:pt x="813" y="79"/>
                  </a:lnTo>
                  <a:lnTo>
                    <a:pt x="815" y="78"/>
                  </a:lnTo>
                  <a:lnTo>
                    <a:pt x="817" y="77"/>
                  </a:lnTo>
                  <a:lnTo>
                    <a:pt x="819" y="76"/>
                  </a:lnTo>
                  <a:lnTo>
                    <a:pt x="820" y="75"/>
                  </a:lnTo>
                  <a:lnTo>
                    <a:pt x="822" y="74"/>
                  </a:lnTo>
                  <a:lnTo>
                    <a:pt x="823" y="73"/>
                  </a:lnTo>
                  <a:lnTo>
                    <a:pt x="824" y="72"/>
                  </a:lnTo>
                  <a:lnTo>
                    <a:pt x="824" y="70"/>
                  </a:lnTo>
                  <a:lnTo>
                    <a:pt x="825" y="69"/>
                  </a:lnTo>
                  <a:lnTo>
                    <a:pt x="826" y="67"/>
                  </a:lnTo>
                  <a:lnTo>
                    <a:pt x="826" y="66"/>
                  </a:lnTo>
                  <a:close/>
                  <a:moveTo>
                    <a:pt x="795" y="50"/>
                  </a:moveTo>
                  <a:lnTo>
                    <a:pt x="826" y="50"/>
                  </a:lnTo>
                  <a:lnTo>
                    <a:pt x="826" y="46"/>
                  </a:lnTo>
                  <a:lnTo>
                    <a:pt x="825" y="43"/>
                  </a:lnTo>
                  <a:lnTo>
                    <a:pt x="824" y="40"/>
                  </a:lnTo>
                  <a:lnTo>
                    <a:pt x="822" y="37"/>
                  </a:lnTo>
                  <a:lnTo>
                    <a:pt x="820" y="35"/>
                  </a:lnTo>
                  <a:lnTo>
                    <a:pt x="817" y="34"/>
                  </a:lnTo>
                  <a:lnTo>
                    <a:pt x="814" y="32"/>
                  </a:lnTo>
                  <a:lnTo>
                    <a:pt x="811" y="32"/>
                  </a:lnTo>
                  <a:lnTo>
                    <a:pt x="809" y="32"/>
                  </a:lnTo>
                  <a:lnTo>
                    <a:pt x="806" y="32"/>
                  </a:lnTo>
                  <a:lnTo>
                    <a:pt x="804" y="34"/>
                  </a:lnTo>
                  <a:lnTo>
                    <a:pt x="803" y="35"/>
                  </a:lnTo>
                  <a:lnTo>
                    <a:pt x="801" y="36"/>
                  </a:lnTo>
                  <a:lnTo>
                    <a:pt x="799" y="37"/>
                  </a:lnTo>
                  <a:lnTo>
                    <a:pt x="798" y="39"/>
                  </a:lnTo>
                  <a:lnTo>
                    <a:pt x="797" y="41"/>
                  </a:lnTo>
                  <a:lnTo>
                    <a:pt x="796" y="43"/>
                  </a:lnTo>
                  <a:lnTo>
                    <a:pt x="796" y="46"/>
                  </a:lnTo>
                  <a:lnTo>
                    <a:pt x="795" y="48"/>
                  </a:lnTo>
                  <a:lnTo>
                    <a:pt x="795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146"/>
            <p:cNvSpPr>
              <a:spLocks noEditPoints="1"/>
            </p:cNvSpPr>
            <p:nvPr/>
          </p:nvSpPr>
          <p:spPr bwMode="auto">
            <a:xfrm>
              <a:off x="4381" y="1784"/>
              <a:ext cx="786" cy="109"/>
            </a:xfrm>
            <a:custGeom>
              <a:avLst/>
              <a:gdLst>
                <a:gd name="T0" fmla="*/ 17 w 786"/>
                <a:gd name="T1" fmla="*/ 14 h 109"/>
                <a:gd name="T2" fmla="*/ 62 w 786"/>
                <a:gd name="T3" fmla="*/ 13 h 109"/>
                <a:gd name="T4" fmla="*/ 105 w 786"/>
                <a:gd name="T5" fmla="*/ 26 h 109"/>
                <a:gd name="T6" fmla="*/ 94 w 786"/>
                <a:gd name="T7" fmla="*/ 83 h 109"/>
                <a:gd name="T8" fmla="*/ 61 w 786"/>
                <a:gd name="T9" fmla="*/ 75 h 109"/>
                <a:gd name="T10" fmla="*/ 65 w 786"/>
                <a:gd name="T11" fmla="*/ 43 h 109"/>
                <a:gd name="T12" fmla="*/ 94 w 786"/>
                <a:gd name="T13" fmla="*/ 64 h 109"/>
                <a:gd name="T14" fmla="*/ 85 w 786"/>
                <a:gd name="T15" fmla="*/ 14 h 109"/>
                <a:gd name="T16" fmla="*/ 116 w 786"/>
                <a:gd name="T17" fmla="*/ 39 h 109"/>
                <a:gd name="T18" fmla="*/ 152 w 786"/>
                <a:gd name="T19" fmla="*/ 6 h 109"/>
                <a:gd name="T20" fmla="*/ 165 w 786"/>
                <a:gd name="T21" fmla="*/ 67 h 109"/>
                <a:gd name="T22" fmla="*/ 127 w 786"/>
                <a:gd name="T23" fmla="*/ 82 h 109"/>
                <a:gd name="T24" fmla="*/ 116 w 786"/>
                <a:gd name="T25" fmla="*/ 40 h 109"/>
                <a:gd name="T26" fmla="*/ 153 w 786"/>
                <a:gd name="T27" fmla="*/ 70 h 109"/>
                <a:gd name="T28" fmla="*/ 150 w 786"/>
                <a:gd name="T29" fmla="*/ 16 h 109"/>
                <a:gd name="T30" fmla="*/ 126 w 786"/>
                <a:gd name="T31" fmla="*/ 39 h 109"/>
                <a:gd name="T32" fmla="*/ 184 w 786"/>
                <a:gd name="T33" fmla="*/ 24 h 109"/>
                <a:gd name="T34" fmla="*/ 206 w 786"/>
                <a:gd name="T35" fmla="*/ 26 h 109"/>
                <a:gd name="T36" fmla="*/ 207 w 786"/>
                <a:gd name="T37" fmla="*/ 9 h 109"/>
                <a:gd name="T38" fmla="*/ 204 w 786"/>
                <a:gd name="T39" fmla="*/ 41 h 109"/>
                <a:gd name="T40" fmla="*/ 176 w 786"/>
                <a:gd name="T41" fmla="*/ 27 h 109"/>
                <a:gd name="T42" fmla="*/ 244 w 786"/>
                <a:gd name="T43" fmla="*/ 55 h 109"/>
                <a:gd name="T44" fmla="*/ 246 w 786"/>
                <a:gd name="T45" fmla="*/ 78 h 109"/>
                <a:gd name="T46" fmla="*/ 256 w 786"/>
                <a:gd name="T47" fmla="*/ 60 h 109"/>
                <a:gd name="T48" fmla="*/ 261 w 786"/>
                <a:gd name="T49" fmla="*/ 54 h 109"/>
                <a:gd name="T50" fmla="*/ 256 w 786"/>
                <a:gd name="T51" fmla="*/ 84 h 109"/>
                <a:gd name="T52" fmla="*/ 228 w 786"/>
                <a:gd name="T53" fmla="*/ 69 h 109"/>
                <a:gd name="T54" fmla="*/ 308 w 786"/>
                <a:gd name="T55" fmla="*/ 24 h 109"/>
                <a:gd name="T56" fmla="*/ 323 w 786"/>
                <a:gd name="T57" fmla="*/ 38 h 109"/>
                <a:gd name="T58" fmla="*/ 384 w 786"/>
                <a:gd name="T59" fmla="*/ 81 h 109"/>
                <a:gd name="T60" fmla="*/ 350 w 786"/>
                <a:gd name="T61" fmla="*/ 81 h 109"/>
                <a:gd name="T62" fmla="*/ 351 w 786"/>
                <a:gd name="T63" fmla="*/ 28 h 109"/>
                <a:gd name="T64" fmla="*/ 383 w 786"/>
                <a:gd name="T65" fmla="*/ 27 h 109"/>
                <a:gd name="T66" fmla="*/ 361 w 786"/>
                <a:gd name="T67" fmla="*/ 76 h 109"/>
                <a:gd name="T68" fmla="*/ 351 w 786"/>
                <a:gd name="T69" fmla="*/ 49 h 109"/>
                <a:gd name="T70" fmla="*/ 356 w 786"/>
                <a:gd name="T71" fmla="*/ 37 h 109"/>
                <a:gd name="T72" fmla="*/ 408 w 786"/>
                <a:gd name="T73" fmla="*/ 5 h 109"/>
                <a:gd name="T74" fmla="*/ 417 w 786"/>
                <a:gd name="T75" fmla="*/ 11 h 109"/>
                <a:gd name="T76" fmla="*/ 445 w 786"/>
                <a:gd name="T77" fmla="*/ 2 h 109"/>
                <a:gd name="T78" fmla="*/ 489 w 786"/>
                <a:gd name="T79" fmla="*/ 85 h 109"/>
                <a:gd name="T80" fmla="*/ 456 w 786"/>
                <a:gd name="T81" fmla="*/ 56 h 109"/>
                <a:gd name="T82" fmla="*/ 481 w 786"/>
                <a:gd name="T83" fmla="*/ 22 h 109"/>
                <a:gd name="T84" fmla="*/ 507 w 786"/>
                <a:gd name="T85" fmla="*/ 45 h 109"/>
                <a:gd name="T86" fmla="*/ 491 w 786"/>
                <a:gd name="T87" fmla="*/ 76 h 109"/>
                <a:gd name="T88" fmla="*/ 492 w 786"/>
                <a:gd name="T89" fmla="*/ 34 h 109"/>
                <a:gd name="T90" fmla="*/ 466 w 786"/>
                <a:gd name="T91" fmla="*/ 49 h 109"/>
                <a:gd name="T92" fmla="*/ 548 w 786"/>
                <a:gd name="T93" fmla="*/ 23 h 109"/>
                <a:gd name="T94" fmla="*/ 552 w 786"/>
                <a:gd name="T95" fmla="*/ 34 h 109"/>
                <a:gd name="T96" fmla="*/ 529 w 786"/>
                <a:gd name="T97" fmla="*/ 70 h 109"/>
                <a:gd name="T98" fmla="*/ 564 w 786"/>
                <a:gd name="T99" fmla="*/ 67 h 109"/>
                <a:gd name="T100" fmla="*/ 534 w 786"/>
                <a:gd name="T101" fmla="*/ 84 h 109"/>
                <a:gd name="T102" fmla="*/ 517 w 786"/>
                <a:gd name="T103" fmla="*/ 51 h 109"/>
                <a:gd name="T104" fmla="*/ 586 w 786"/>
                <a:gd name="T105" fmla="*/ 75 h 109"/>
                <a:gd name="T106" fmla="*/ 588 w 786"/>
                <a:gd name="T107" fmla="*/ 86 h 109"/>
                <a:gd name="T108" fmla="*/ 614 w 786"/>
                <a:gd name="T109" fmla="*/ 24 h 109"/>
                <a:gd name="T110" fmla="*/ 684 w 786"/>
                <a:gd name="T111" fmla="*/ 13 h 109"/>
                <a:gd name="T112" fmla="*/ 730 w 786"/>
                <a:gd name="T113" fmla="*/ 24 h 109"/>
                <a:gd name="T114" fmla="*/ 730 w 786"/>
                <a:gd name="T115" fmla="*/ 78 h 109"/>
                <a:gd name="T116" fmla="*/ 775 w 786"/>
                <a:gd name="T117" fmla="*/ 24 h 109"/>
                <a:gd name="T118" fmla="*/ 757 w 786"/>
                <a:gd name="T119" fmla="*/ 103 h 109"/>
                <a:gd name="T120" fmla="*/ 739 w 786"/>
                <a:gd name="T121" fmla="*/ 99 h 109"/>
                <a:gd name="T122" fmla="*/ 753 w 786"/>
                <a:gd name="T123" fmla="*/ 9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6" h="109">
                  <a:moveTo>
                    <a:pt x="18" y="84"/>
                  </a:moveTo>
                  <a:lnTo>
                    <a:pt x="18" y="27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1" y="3"/>
                  </a:lnTo>
                  <a:lnTo>
                    <a:pt x="28" y="3"/>
                  </a:lnTo>
                  <a:lnTo>
                    <a:pt x="28" y="84"/>
                  </a:lnTo>
                  <a:lnTo>
                    <a:pt x="18" y="84"/>
                  </a:lnTo>
                  <a:close/>
                  <a:moveTo>
                    <a:pt x="55" y="39"/>
                  </a:moveTo>
                  <a:lnTo>
                    <a:pt x="56" y="33"/>
                  </a:lnTo>
                  <a:lnTo>
                    <a:pt x="56" y="29"/>
                  </a:lnTo>
                  <a:lnTo>
                    <a:pt x="57" y="24"/>
                  </a:lnTo>
                  <a:lnTo>
                    <a:pt x="59" y="20"/>
                  </a:lnTo>
                  <a:lnTo>
                    <a:pt x="60" y="16"/>
                  </a:lnTo>
                  <a:lnTo>
                    <a:pt x="62" y="13"/>
                  </a:lnTo>
                  <a:lnTo>
                    <a:pt x="64" y="10"/>
                  </a:lnTo>
                  <a:lnTo>
                    <a:pt x="66" y="8"/>
                  </a:lnTo>
                  <a:lnTo>
                    <a:pt x="70" y="6"/>
                  </a:lnTo>
                  <a:lnTo>
                    <a:pt x="73" y="4"/>
                  </a:lnTo>
                  <a:lnTo>
                    <a:pt x="77" y="4"/>
                  </a:lnTo>
                  <a:lnTo>
                    <a:pt x="81" y="3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91" y="6"/>
                  </a:lnTo>
                  <a:lnTo>
                    <a:pt x="94" y="8"/>
                  </a:lnTo>
                  <a:lnTo>
                    <a:pt x="97" y="10"/>
                  </a:lnTo>
                  <a:lnTo>
                    <a:pt x="99" y="13"/>
                  </a:lnTo>
                  <a:lnTo>
                    <a:pt x="102" y="17"/>
                  </a:lnTo>
                  <a:lnTo>
                    <a:pt x="103" y="21"/>
                  </a:lnTo>
                  <a:lnTo>
                    <a:pt x="105" y="26"/>
                  </a:lnTo>
                  <a:lnTo>
                    <a:pt x="106" y="31"/>
                  </a:lnTo>
                  <a:lnTo>
                    <a:pt x="106" y="37"/>
                  </a:lnTo>
                  <a:lnTo>
                    <a:pt x="107" y="44"/>
                  </a:lnTo>
                  <a:lnTo>
                    <a:pt x="107" y="47"/>
                  </a:lnTo>
                  <a:lnTo>
                    <a:pt x="107" y="52"/>
                  </a:lnTo>
                  <a:lnTo>
                    <a:pt x="106" y="56"/>
                  </a:lnTo>
                  <a:lnTo>
                    <a:pt x="106" y="60"/>
                  </a:lnTo>
                  <a:lnTo>
                    <a:pt x="105" y="63"/>
                  </a:lnTo>
                  <a:lnTo>
                    <a:pt x="104" y="67"/>
                  </a:lnTo>
                  <a:lnTo>
                    <a:pt x="103" y="70"/>
                  </a:lnTo>
                  <a:lnTo>
                    <a:pt x="102" y="74"/>
                  </a:lnTo>
                  <a:lnTo>
                    <a:pt x="101" y="76"/>
                  </a:lnTo>
                  <a:lnTo>
                    <a:pt x="98" y="78"/>
                  </a:lnTo>
                  <a:lnTo>
                    <a:pt x="96" y="81"/>
                  </a:lnTo>
                  <a:lnTo>
                    <a:pt x="94" y="83"/>
                  </a:lnTo>
                  <a:lnTo>
                    <a:pt x="92" y="84"/>
                  </a:lnTo>
                  <a:lnTo>
                    <a:pt x="89" y="85"/>
                  </a:lnTo>
                  <a:lnTo>
                    <a:pt x="86" y="86"/>
                  </a:lnTo>
                  <a:lnTo>
                    <a:pt x="84" y="86"/>
                  </a:lnTo>
                  <a:lnTo>
                    <a:pt x="81" y="86"/>
                  </a:lnTo>
                  <a:lnTo>
                    <a:pt x="79" y="86"/>
                  </a:lnTo>
                  <a:lnTo>
                    <a:pt x="76" y="86"/>
                  </a:lnTo>
                  <a:lnTo>
                    <a:pt x="74" y="85"/>
                  </a:lnTo>
                  <a:lnTo>
                    <a:pt x="73" y="85"/>
                  </a:lnTo>
                  <a:lnTo>
                    <a:pt x="71" y="84"/>
                  </a:lnTo>
                  <a:lnTo>
                    <a:pt x="68" y="84"/>
                  </a:lnTo>
                  <a:lnTo>
                    <a:pt x="67" y="83"/>
                  </a:lnTo>
                  <a:lnTo>
                    <a:pt x="65" y="82"/>
                  </a:lnTo>
                  <a:lnTo>
                    <a:pt x="63" y="78"/>
                  </a:lnTo>
                  <a:lnTo>
                    <a:pt x="61" y="75"/>
                  </a:lnTo>
                  <a:lnTo>
                    <a:pt x="59" y="71"/>
                  </a:lnTo>
                  <a:lnTo>
                    <a:pt x="57" y="67"/>
                  </a:lnTo>
                  <a:lnTo>
                    <a:pt x="56" y="62"/>
                  </a:lnTo>
                  <a:lnTo>
                    <a:pt x="55" y="57"/>
                  </a:lnTo>
                  <a:lnTo>
                    <a:pt x="55" y="52"/>
                  </a:lnTo>
                  <a:lnTo>
                    <a:pt x="54" y="47"/>
                  </a:lnTo>
                  <a:lnTo>
                    <a:pt x="54" y="46"/>
                  </a:lnTo>
                  <a:lnTo>
                    <a:pt x="55" y="45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close/>
                  <a:moveTo>
                    <a:pt x="65" y="43"/>
                  </a:moveTo>
                  <a:lnTo>
                    <a:pt x="65" y="51"/>
                  </a:lnTo>
                  <a:lnTo>
                    <a:pt x="65" y="57"/>
                  </a:lnTo>
                  <a:lnTo>
                    <a:pt x="66" y="63"/>
                  </a:lnTo>
                  <a:lnTo>
                    <a:pt x="68" y="69"/>
                  </a:lnTo>
                  <a:lnTo>
                    <a:pt x="71" y="73"/>
                  </a:lnTo>
                  <a:lnTo>
                    <a:pt x="73" y="76"/>
                  </a:lnTo>
                  <a:lnTo>
                    <a:pt x="76" y="78"/>
                  </a:lnTo>
                  <a:lnTo>
                    <a:pt x="80" y="78"/>
                  </a:lnTo>
                  <a:lnTo>
                    <a:pt x="83" y="78"/>
                  </a:lnTo>
                  <a:lnTo>
                    <a:pt x="86" y="77"/>
                  </a:lnTo>
                  <a:lnTo>
                    <a:pt x="89" y="76"/>
                  </a:lnTo>
                  <a:lnTo>
                    <a:pt x="91" y="73"/>
                  </a:lnTo>
                  <a:lnTo>
                    <a:pt x="92" y="70"/>
                  </a:lnTo>
                  <a:lnTo>
                    <a:pt x="93" y="67"/>
                  </a:lnTo>
                  <a:lnTo>
                    <a:pt x="94" y="64"/>
                  </a:lnTo>
                  <a:lnTo>
                    <a:pt x="95" y="61"/>
                  </a:lnTo>
                  <a:lnTo>
                    <a:pt x="96" y="57"/>
                  </a:lnTo>
                  <a:lnTo>
                    <a:pt x="96" y="53"/>
                  </a:lnTo>
                  <a:lnTo>
                    <a:pt x="96" y="49"/>
                  </a:lnTo>
                  <a:lnTo>
                    <a:pt x="96" y="46"/>
                  </a:lnTo>
                  <a:lnTo>
                    <a:pt x="96" y="40"/>
                  </a:lnTo>
                  <a:lnTo>
                    <a:pt x="96" y="36"/>
                  </a:lnTo>
                  <a:lnTo>
                    <a:pt x="95" y="31"/>
                  </a:lnTo>
                  <a:lnTo>
                    <a:pt x="94" y="27"/>
                  </a:lnTo>
                  <a:lnTo>
                    <a:pt x="93" y="24"/>
                  </a:lnTo>
                  <a:lnTo>
                    <a:pt x="92" y="21"/>
                  </a:lnTo>
                  <a:lnTo>
                    <a:pt x="90" y="18"/>
                  </a:lnTo>
                  <a:lnTo>
                    <a:pt x="89" y="16"/>
                  </a:lnTo>
                  <a:lnTo>
                    <a:pt x="87" y="15"/>
                  </a:lnTo>
                  <a:lnTo>
                    <a:pt x="85" y="14"/>
                  </a:lnTo>
                  <a:lnTo>
                    <a:pt x="83" y="12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5" y="14"/>
                  </a:lnTo>
                  <a:lnTo>
                    <a:pt x="73" y="15"/>
                  </a:lnTo>
                  <a:lnTo>
                    <a:pt x="72" y="17"/>
                  </a:lnTo>
                  <a:lnTo>
                    <a:pt x="70" y="19"/>
                  </a:lnTo>
                  <a:lnTo>
                    <a:pt x="68" y="22"/>
                  </a:lnTo>
                  <a:lnTo>
                    <a:pt x="67" y="25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5" y="36"/>
                  </a:lnTo>
                  <a:lnTo>
                    <a:pt x="65" y="39"/>
                  </a:lnTo>
                  <a:lnTo>
                    <a:pt x="65" y="43"/>
                  </a:lnTo>
                  <a:close/>
                  <a:moveTo>
                    <a:pt x="116" y="39"/>
                  </a:moveTo>
                  <a:lnTo>
                    <a:pt x="117" y="33"/>
                  </a:lnTo>
                  <a:lnTo>
                    <a:pt x="117" y="29"/>
                  </a:lnTo>
                  <a:lnTo>
                    <a:pt x="118" y="24"/>
                  </a:lnTo>
                  <a:lnTo>
                    <a:pt x="120" y="20"/>
                  </a:lnTo>
                  <a:lnTo>
                    <a:pt x="121" y="16"/>
                  </a:lnTo>
                  <a:lnTo>
                    <a:pt x="123" y="13"/>
                  </a:lnTo>
                  <a:lnTo>
                    <a:pt x="125" y="10"/>
                  </a:lnTo>
                  <a:lnTo>
                    <a:pt x="127" y="8"/>
                  </a:lnTo>
                  <a:lnTo>
                    <a:pt x="130" y="6"/>
                  </a:lnTo>
                  <a:lnTo>
                    <a:pt x="134" y="4"/>
                  </a:lnTo>
                  <a:lnTo>
                    <a:pt x="138" y="4"/>
                  </a:lnTo>
                  <a:lnTo>
                    <a:pt x="142" y="3"/>
                  </a:lnTo>
                  <a:lnTo>
                    <a:pt x="145" y="4"/>
                  </a:lnTo>
                  <a:lnTo>
                    <a:pt x="148" y="4"/>
                  </a:lnTo>
                  <a:lnTo>
                    <a:pt x="152" y="6"/>
                  </a:lnTo>
                  <a:lnTo>
                    <a:pt x="155" y="8"/>
                  </a:lnTo>
                  <a:lnTo>
                    <a:pt x="158" y="10"/>
                  </a:lnTo>
                  <a:lnTo>
                    <a:pt x="160" y="13"/>
                  </a:lnTo>
                  <a:lnTo>
                    <a:pt x="163" y="17"/>
                  </a:lnTo>
                  <a:lnTo>
                    <a:pt x="164" y="21"/>
                  </a:lnTo>
                  <a:lnTo>
                    <a:pt x="166" y="26"/>
                  </a:lnTo>
                  <a:lnTo>
                    <a:pt x="167" y="31"/>
                  </a:lnTo>
                  <a:lnTo>
                    <a:pt x="167" y="37"/>
                  </a:lnTo>
                  <a:lnTo>
                    <a:pt x="168" y="44"/>
                  </a:lnTo>
                  <a:lnTo>
                    <a:pt x="168" y="47"/>
                  </a:lnTo>
                  <a:lnTo>
                    <a:pt x="168" y="52"/>
                  </a:lnTo>
                  <a:lnTo>
                    <a:pt x="167" y="56"/>
                  </a:lnTo>
                  <a:lnTo>
                    <a:pt x="167" y="60"/>
                  </a:lnTo>
                  <a:lnTo>
                    <a:pt x="166" y="63"/>
                  </a:lnTo>
                  <a:lnTo>
                    <a:pt x="165" y="67"/>
                  </a:lnTo>
                  <a:lnTo>
                    <a:pt x="164" y="70"/>
                  </a:lnTo>
                  <a:lnTo>
                    <a:pt x="163" y="74"/>
                  </a:lnTo>
                  <a:lnTo>
                    <a:pt x="161" y="76"/>
                  </a:lnTo>
                  <a:lnTo>
                    <a:pt x="159" y="78"/>
                  </a:lnTo>
                  <a:lnTo>
                    <a:pt x="157" y="81"/>
                  </a:lnTo>
                  <a:lnTo>
                    <a:pt x="155" y="83"/>
                  </a:lnTo>
                  <a:lnTo>
                    <a:pt x="153" y="84"/>
                  </a:lnTo>
                  <a:lnTo>
                    <a:pt x="150" y="85"/>
                  </a:lnTo>
                  <a:lnTo>
                    <a:pt x="148" y="86"/>
                  </a:lnTo>
                  <a:lnTo>
                    <a:pt x="145" y="86"/>
                  </a:lnTo>
                  <a:lnTo>
                    <a:pt x="142" y="86"/>
                  </a:lnTo>
                  <a:lnTo>
                    <a:pt x="137" y="86"/>
                  </a:lnTo>
                  <a:lnTo>
                    <a:pt x="134" y="85"/>
                  </a:lnTo>
                  <a:lnTo>
                    <a:pt x="130" y="84"/>
                  </a:lnTo>
                  <a:lnTo>
                    <a:pt x="127" y="82"/>
                  </a:lnTo>
                  <a:lnTo>
                    <a:pt x="124" y="78"/>
                  </a:lnTo>
                  <a:lnTo>
                    <a:pt x="122" y="75"/>
                  </a:lnTo>
                  <a:lnTo>
                    <a:pt x="120" y="71"/>
                  </a:lnTo>
                  <a:lnTo>
                    <a:pt x="118" y="67"/>
                  </a:lnTo>
                  <a:lnTo>
                    <a:pt x="117" y="62"/>
                  </a:lnTo>
                  <a:lnTo>
                    <a:pt x="116" y="57"/>
                  </a:lnTo>
                  <a:lnTo>
                    <a:pt x="116" y="52"/>
                  </a:lnTo>
                  <a:lnTo>
                    <a:pt x="115" y="47"/>
                  </a:lnTo>
                  <a:lnTo>
                    <a:pt x="115" y="46"/>
                  </a:lnTo>
                  <a:lnTo>
                    <a:pt x="116" y="45"/>
                  </a:lnTo>
                  <a:lnTo>
                    <a:pt x="116" y="44"/>
                  </a:lnTo>
                  <a:lnTo>
                    <a:pt x="116" y="43"/>
                  </a:lnTo>
                  <a:lnTo>
                    <a:pt x="116" y="41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39"/>
                  </a:lnTo>
                  <a:close/>
                  <a:moveTo>
                    <a:pt x="126" y="43"/>
                  </a:moveTo>
                  <a:lnTo>
                    <a:pt x="126" y="51"/>
                  </a:lnTo>
                  <a:lnTo>
                    <a:pt x="127" y="57"/>
                  </a:lnTo>
                  <a:lnTo>
                    <a:pt x="128" y="63"/>
                  </a:lnTo>
                  <a:lnTo>
                    <a:pt x="129" y="69"/>
                  </a:lnTo>
                  <a:lnTo>
                    <a:pt x="132" y="73"/>
                  </a:lnTo>
                  <a:lnTo>
                    <a:pt x="134" y="76"/>
                  </a:lnTo>
                  <a:lnTo>
                    <a:pt x="137" y="78"/>
                  </a:lnTo>
                  <a:lnTo>
                    <a:pt x="141" y="78"/>
                  </a:lnTo>
                  <a:lnTo>
                    <a:pt x="145" y="78"/>
                  </a:lnTo>
                  <a:lnTo>
                    <a:pt x="147" y="77"/>
                  </a:lnTo>
                  <a:lnTo>
                    <a:pt x="150" y="76"/>
                  </a:lnTo>
                  <a:lnTo>
                    <a:pt x="152" y="73"/>
                  </a:lnTo>
                  <a:lnTo>
                    <a:pt x="153" y="70"/>
                  </a:lnTo>
                  <a:lnTo>
                    <a:pt x="155" y="67"/>
                  </a:lnTo>
                  <a:lnTo>
                    <a:pt x="156" y="64"/>
                  </a:lnTo>
                  <a:lnTo>
                    <a:pt x="156" y="61"/>
                  </a:lnTo>
                  <a:lnTo>
                    <a:pt x="157" y="57"/>
                  </a:lnTo>
                  <a:lnTo>
                    <a:pt x="157" y="53"/>
                  </a:lnTo>
                  <a:lnTo>
                    <a:pt x="157" y="49"/>
                  </a:lnTo>
                  <a:lnTo>
                    <a:pt x="157" y="46"/>
                  </a:lnTo>
                  <a:lnTo>
                    <a:pt x="157" y="40"/>
                  </a:lnTo>
                  <a:lnTo>
                    <a:pt x="157" y="36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4" y="24"/>
                  </a:lnTo>
                  <a:lnTo>
                    <a:pt x="153" y="21"/>
                  </a:lnTo>
                  <a:lnTo>
                    <a:pt x="151" y="18"/>
                  </a:lnTo>
                  <a:lnTo>
                    <a:pt x="150" y="16"/>
                  </a:lnTo>
                  <a:lnTo>
                    <a:pt x="148" y="15"/>
                  </a:lnTo>
                  <a:lnTo>
                    <a:pt x="146" y="14"/>
                  </a:lnTo>
                  <a:lnTo>
                    <a:pt x="144" y="12"/>
                  </a:lnTo>
                  <a:lnTo>
                    <a:pt x="141" y="12"/>
                  </a:lnTo>
                  <a:lnTo>
                    <a:pt x="139" y="12"/>
                  </a:lnTo>
                  <a:lnTo>
                    <a:pt x="136" y="14"/>
                  </a:lnTo>
                  <a:lnTo>
                    <a:pt x="134" y="15"/>
                  </a:lnTo>
                  <a:lnTo>
                    <a:pt x="133" y="17"/>
                  </a:lnTo>
                  <a:lnTo>
                    <a:pt x="130" y="19"/>
                  </a:lnTo>
                  <a:lnTo>
                    <a:pt x="129" y="22"/>
                  </a:lnTo>
                  <a:lnTo>
                    <a:pt x="128" y="25"/>
                  </a:lnTo>
                  <a:lnTo>
                    <a:pt x="127" y="28"/>
                  </a:lnTo>
                  <a:lnTo>
                    <a:pt x="126" y="32"/>
                  </a:lnTo>
                  <a:lnTo>
                    <a:pt x="126" y="36"/>
                  </a:lnTo>
                  <a:lnTo>
                    <a:pt x="126" y="39"/>
                  </a:lnTo>
                  <a:lnTo>
                    <a:pt x="126" y="43"/>
                  </a:lnTo>
                  <a:close/>
                  <a:moveTo>
                    <a:pt x="197" y="86"/>
                  </a:moveTo>
                  <a:lnTo>
                    <a:pt x="240" y="3"/>
                  </a:lnTo>
                  <a:lnTo>
                    <a:pt x="246" y="3"/>
                  </a:lnTo>
                  <a:lnTo>
                    <a:pt x="203" y="86"/>
                  </a:lnTo>
                  <a:lnTo>
                    <a:pt x="197" y="86"/>
                  </a:lnTo>
                  <a:close/>
                  <a:moveTo>
                    <a:pt x="195" y="12"/>
                  </a:moveTo>
                  <a:lnTo>
                    <a:pt x="192" y="12"/>
                  </a:lnTo>
                  <a:lnTo>
                    <a:pt x="190" y="14"/>
                  </a:lnTo>
                  <a:lnTo>
                    <a:pt x="189" y="15"/>
                  </a:lnTo>
                  <a:lnTo>
                    <a:pt x="187" y="16"/>
                  </a:lnTo>
                  <a:lnTo>
                    <a:pt x="186" y="18"/>
                  </a:lnTo>
                  <a:lnTo>
                    <a:pt x="185" y="20"/>
                  </a:lnTo>
                  <a:lnTo>
                    <a:pt x="184" y="22"/>
                  </a:lnTo>
                  <a:lnTo>
                    <a:pt x="184" y="24"/>
                  </a:lnTo>
                  <a:lnTo>
                    <a:pt x="184" y="26"/>
                  </a:lnTo>
                  <a:lnTo>
                    <a:pt x="185" y="29"/>
                  </a:lnTo>
                  <a:lnTo>
                    <a:pt x="186" y="31"/>
                  </a:lnTo>
                  <a:lnTo>
                    <a:pt x="187" y="33"/>
                  </a:lnTo>
                  <a:lnTo>
                    <a:pt x="189" y="34"/>
                  </a:lnTo>
                  <a:lnTo>
                    <a:pt x="190" y="35"/>
                  </a:lnTo>
                  <a:lnTo>
                    <a:pt x="192" y="36"/>
                  </a:lnTo>
                  <a:lnTo>
                    <a:pt x="195" y="36"/>
                  </a:lnTo>
                  <a:lnTo>
                    <a:pt x="198" y="36"/>
                  </a:lnTo>
                  <a:lnTo>
                    <a:pt x="200" y="35"/>
                  </a:lnTo>
                  <a:lnTo>
                    <a:pt x="202" y="34"/>
                  </a:lnTo>
                  <a:lnTo>
                    <a:pt x="204" y="32"/>
                  </a:lnTo>
                  <a:lnTo>
                    <a:pt x="205" y="31"/>
                  </a:lnTo>
                  <a:lnTo>
                    <a:pt x="206" y="29"/>
                  </a:lnTo>
                  <a:lnTo>
                    <a:pt x="206" y="26"/>
                  </a:lnTo>
                  <a:lnTo>
                    <a:pt x="207" y="24"/>
                  </a:lnTo>
                  <a:lnTo>
                    <a:pt x="206" y="22"/>
                  </a:lnTo>
                  <a:lnTo>
                    <a:pt x="206" y="20"/>
                  </a:lnTo>
                  <a:lnTo>
                    <a:pt x="205" y="18"/>
                  </a:lnTo>
                  <a:lnTo>
                    <a:pt x="204" y="16"/>
                  </a:lnTo>
                  <a:lnTo>
                    <a:pt x="202" y="15"/>
                  </a:lnTo>
                  <a:lnTo>
                    <a:pt x="200" y="14"/>
                  </a:lnTo>
                  <a:lnTo>
                    <a:pt x="198" y="12"/>
                  </a:lnTo>
                  <a:lnTo>
                    <a:pt x="195" y="12"/>
                  </a:lnTo>
                  <a:close/>
                  <a:moveTo>
                    <a:pt x="195" y="4"/>
                  </a:moveTo>
                  <a:lnTo>
                    <a:pt x="198" y="4"/>
                  </a:lnTo>
                  <a:lnTo>
                    <a:pt x="200" y="5"/>
                  </a:lnTo>
                  <a:lnTo>
                    <a:pt x="202" y="6"/>
                  </a:lnTo>
                  <a:lnTo>
                    <a:pt x="204" y="7"/>
                  </a:lnTo>
                  <a:lnTo>
                    <a:pt x="207" y="9"/>
                  </a:lnTo>
                  <a:lnTo>
                    <a:pt x="209" y="10"/>
                  </a:lnTo>
                  <a:lnTo>
                    <a:pt x="210" y="12"/>
                  </a:lnTo>
                  <a:lnTo>
                    <a:pt x="211" y="14"/>
                  </a:lnTo>
                  <a:lnTo>
                    <a:pt x="212" y="17"/>
                  </a:lnTo>
                  <a:lnTo>
                    <a:pt x="213" y="19"/>
                  </a:lnTo>
                  <a:lnTo>
                    <a:pt x="214" y="22"/>
                  </a:lnTo>
                  <a:lnTo>
                    <a:pt x="214" y="24"/>
                  </a:lnTo>
                  <a:lnTo>
                    <a:pt x="214" y="27"/>
                  </a:lnTo>
                  <a:lnTo>
                    <a:pt x="213" y="30"/>
                  </a:lnTo>
                  <a:lnTo>
                    <a:pt x="212" y="32"/>
                  </a:lnTo>
                  <a:lnTo>
                    <a:pt x="211" y="34"/>
                  </a:lnTo>
                  <a:lnTo>
                    <a:pt x="210" y="36"/>
                  </a:lnTo>
                  <a:lnTo>
                    <a:pt x="209" y="38"/>
                  </a:lnTo>
                  <a:lnTo>
                    <a:pt x="207" y="40"/>
                  </a:lnTo>
                  <a:lnTo>
                    <a:pt x="204" y="41"/>
                  </a:lnTo>
                  <a:lnTo>
                    <a:pt x="202" y="42"/>
                  </a:lnTo>
                  <a:lnTo>
                    <a:pt x="200" y="44"/>
                  </a:lnTo>
                  <a:lnTo>
                    <a:pt x="198" y="44"/>
                  </a:lnTo>
                  <a:lnTo>
                    <a:pt x="195" y="44"/>
                  </a:lnTo>
                  <a:lnTo>
                    <a:pt x="192" y="44"/>
                  </a:lnTo>
                  <a:lnTo>
                    <a:pt x="190" y="44"/>
                  </a:lnTo>
                  <a:lnTo>
                    <a:pt x="188" y="42"/>
                  </a:lnTo>
                  <a:lnTo>
                    <a:pt x="186" y="41"/>
                  </a:lnTo>
                  <a:lnTo>
                    <a:pt x="184" y="40"/>
                  </a:lnTo>
                  <a:lnTo>
                    <a:pt x="182" y="38"/>
                  </a:lnTo>
                  <a:lnTo>
                    <a:pt x="180" y="36"/>
                  </a:lnTo>
                  <a:lnTo>
                    <a:pt x="179" y="34"/>
                  </a:lnTo>
                  <a:lnTo>
                    <a:pt x="178" y="32"/>
                  </a:lnTo>
                  <a:lnTo>
                    <a:pt x="177" y="30"/>
                  </a:lnTo>
                  <a:lnTo>
                    <a:pt x="176" y="27"/>
                  </a:lnTo>
                  <a:lnTo>
                    <a:pt x="176" y="24"/>
                  </a:lnTo>
                  <a:lnTo>
                    <a:pt x="176" y="22"/>
                  </a:lnTo>
                  <a:lnTo>
                    <a:pt x="177" y="19"/>
                  </a:lnTo>
                  <a:lnTo>
                    <a:pt x="178" y="17"/>
                  </a:lnTo>
                  <a:lnTo>
                    <a:pt x="179" y="15"/>
                  </a:lnTo>
                  <a:lnTo>
                    <a:pt x="180" y="12"/>
                  </a:lnTo>
                  <a:lnTo>
                    <a:pt x="182" y="10"/>
                  </a:lnTo>
                  <a:lnTo>
                    <a:pt x="184" y="9"/>
                  </a:lnTo>
                  <a:lnTo>
                    <a:pt x="186" y="7"/>
                  </a:lnTo>
                  <a:lnTo>
                    <a:pt x="188" y="6"/>
                  </a:lnTo>
                  <a:lnTo>
                    <a:pt x="190" y="5"/>
                  </a:lnTo>
                  <a:lnTo>
                    <a:pt x="192" y="4"/>
                  </a:lnTo>
                  <a:lnTo>
                    <a:pt x="195" y="4"/>
                  </a:lnTo>
                  <a:close/>
                  <a:moveTo>
                    <a:pt x="246" y="55"/>
                  </a:moveTo>
                  <a:lnTo>
                    <a:pt x="244" y="55"/>
                  </a:lnTo>
                  <a:lnTo>
                    <a:pt x="242" y="56"/>
                  </a:lnTo>
                  <a:lnTo>
                    <a:pt x="240" y="57"/>
                  </a:lnTo>
                  <a:lnTo>
                    <a:pt x="239" y="58"/>
                  </a:lnTo>
                  <a:lnTo>
                    <a:pt x="237" y="60"/>
                  </a:lnTo>
                  <a:lnTo>
                    <a:pt x="237" y="62"/>
                  </a:lnTo>
                  <a:lnTo>
                    <a:pt x="236" y="65"/>
                  </a:lnTo>
                  <a:lnTo>
                    <a:pt x="236" y="67"/>
                  </a:lnTo>
                  <a:lnTo>
                    <a:pt x="236" y="69"/>
                  </a:lnTo>
                  <a:lnTo>
                    <a:pt x="237" y="71"/>
                  </a:lnTo>
                  <a:lnTo>
                    <a:pt x="237" y="73"/>
                  </a:lnTo>
                  <a:lnTo>
                    <a:pt x="239" y="75"/>
                  </a:lnTo>
                  <a:lnTo>
                    <a:pt x="240" y="76"/>
                  </a:lnTo>
                  <a:lnTo>
                    <a:pt x="242" y="77"/>
                  </a:lnTo>
                  <a:lnTo>
                    <a:pt x="244" y="78"/>
                  </a:lnTo>
                  <a:lnTo>
                    <a:pt x="246" y="78"/>
                  </a:lnTo>
                  <a:lnTo>
                    <a:pt x="248" y="78"/>
                  </a:lnTo>
                  <a:lnTo>
                    <a:pt x="249" y="78"/>
                  </a:lnTo>
                  <a:lnTo>
                    <a:pt x="251" y="77"/>
                  </a:lnTo>
                  <a:lnTo>
                    <a:pt x="252" y="77"/>
                  </a:lnTo>
                  <a:lnTo>
                    <a:pt x="253" y="76"/>
                  </a:lnTo>
                  <a:lnTo>
                    <a:pt x="254" y="75"/>
                  </a:lnTo>
                  <a:lnTo>
                    <a:pt x="255" y="74"/>
                  </a:lnTo>
                  <a:lnTo>
                    <a:pt x="256" y="73"/>
                  </a:lnTo>
                  <a:lnTo>
                    <a:pt x="257" y="71"/>
                  </a:lnTo>
                  <a:lnTo>
                    <a:pt x="257" y="70"/>
                  </a:lnTo>
                  <a:lnTo>
                    <a:pt x="257" y="68"/>
                  </a:lnTo>
                  <a:lnTo>
                    <a:pt x="257" y="67"/>
                  </a:lnTo>
                  <a:lnTo>
                    <a:pt x="257" y="64"/>
                  </a:lnTo>
                  <a:lnTo>
                    <a:pt x="257" y="62"/>
                  </a:lnTo>
                  <a:lnTo>
                    <a:pt x="256" y="60"/>
                  </a:lnTo>
                  <a:lnTo>
                    <a:pt x="254" y="58"/>
                  </a:lnTo>
                  <a:lnTo>
                    <a:pt x="252" y="57"/>
                  </a:lnTo>
                  <a:lnTo>
                    <a:pt x="251" y="56"/>
                  </a:lnTo>
                  <a:lnTo>
                    <a:pt x="248" y="55"/>
                  </a:lnTo>
                  <a:lnTo>
                    <a:pt x="246" y="55"/>
                  </a:lnTo>
                  <a:close/>
                  <a:moveTo>
                    <a:pt x="246" y="47"/>
                  </a:moveTo>
                  <a:lnTo>
                    <a:pt x="248" y="47"/>
                  </a:lnTo>
                  <a:lnTo>
                    <a:pt x="250" y="47"/>
                  </a:lnTo>
                  <a:lnTo>
                    <a:pt x="252" y="48"/>
                  </a:lnTo>
                  <a:lnTo>
                    <a:pt x="253" y="48"/>
                  </a:lnTo>
                  <a:lnTo>
                    <a:pt x="255" y="49"/>
                  </a:lnTo>
                  <a:lnTo>
                    <a:pt x="257" y="50"/>
                  </a:lnTo>
                  <a:lnTo>
                    <a:pt x="258" y="51"/>
                  </a:lnTo>
                  <a:lnTo>
                    <a:pt x="259" y="53"/>
                  </a:lnTo>
                  <a:lnTo>
                    <a:pt x="261" y="54"/>
                  </a:lnTo>
                  <a:lnTo>
                    <a:pt x="262" y="55"/>
                  </a:lnTo>
                  <a:lnTo>
                    <a:pt x="263" y="57"/>
                  </a:lnTo>
                  <a:lnTo>
                    <a:pt x="263" y="59"/>
                  </a:lnTo>
                  <a:lnTo>
                    <a:pt x="264" y="61"/>
                  </a:lnTo>
                  <a:lnTo>
                    <a:pt x="264" y="63"/>
                  </a:lnTo>
                  <a:lnTo>
                    <a:pt x="265" y="64"/>
                  </a:lnTo>
                  <a:lnTo>
                    <a:pt x="265" y="67"/>
                  </a:lnTo>
                  <a:lnTo>
                    <a:pt x="265" y="69"/>
                  </a:lnTo>
                  <a:lnTo>
                    <a:pt x="264" y="72"/>
                  </a:lnTo>
                  <a:lnTo>
                    <a:pt x="264" y="74"/>
                  </a:lnTo>
                  <a:lnTo>
                    <a:pt x="263" y="77"/>
                  </a:lnTo>
                  <a:lnTo>
                    <a:pt x="261" y="79"/>
                  </a:lnTo>
                  <a:lnTo>
                    <a:pt x="260" y="81"/>
                  </a:lnTo>
                  <a:lnTo>
                    <a:pt x="258" y="83"/>
                  </a:lnTo>
                  <a:lnTo>
                    <a:pt x="256" y="84"/>
                  </a:lnTo>
                  <a:lnTo>
                    <a:pt x="253" y="84"/>
                  </a:lnTo>
                  <a:lnTo>
                    <a:pt x="251" y="85"/>
                  </a:lnTo>
                  <a:lnTo>
                    <a:pt x="249" y="85"/>
                  </a:lnTo>
                  <a:lnTo>
                    <a:pt x="246" y="85"/>
                  </a:lnTo>
                  <a:lnTo>
                    <a:pt x="244" y="85"/>
                  </a:lnTo>
                  <a:lnTo>
                    <a:pt x="242" y="85"/>
                  </a:lnTo>
                  <a:lnTo>
                    <a:pt x="239" y="84"/>
                  </a:lnTo>
                  <a:lnTo>
                    <a:pt x="237" y="84"/>
                  </a:lnTo>
                  <a:lnTo>
                    <a:pt x="235" y="83"/>
                  </a:lnTo>
                  <a:lnTo>
                    <a:pt x="233" y="81"/>
                  </a:lnTo>
                  <a:lnTo>
                    <a:pt x="232" y="79"/>
                  </a:lnTo>
                  <a:lnTo>
                    <a:pt x="230" y="77"/>
                  </a:lnTo>
                  <a:lnTo>
                    <a:pt x="229" y="74"/>
                  </a:lnTo>
                  <a:lnTo>
                    <a:pt x="228" y="72"/>
                  </a:lnTo>
                  <a:lnTo>
                    <a:pt x="228" y="69"/>
                  </a:lnTo>
                  <a:lnTo>
                    <a:pt x="228" y="67"/>
                  </a:lnTo>
                  <a:lnTo>
                    <a:pt x="228" y="64"/>
                  </a:lnTo>
                  <a:lnTo>
                    <a:pt x="228" y="61"/>
                  </a:lnTo>
                  <a:lnTo>
                    <a:pt x="229" y="59"/>
                  </a:lnTo>
                  <a:lnTo>
                    <a:pt x="230" y="57"/>
                  </a:lnTo>
                  <a:lnTo>
                    <a:pt x="232" y="55"/>
                  </a:lnTo>
                  <a:lnTo>
                    <a:pt x="233" y="53"/>
                  </a:lnTo>
                  <a:lnTo>
                    <a:pt x="235" y="51"/>
                  </a:lnTo>
                  <a:lnTo>
                    <a:pt x="237" y="49"/>
                  </a:lnTo>
                  <a:lnTo>
                    <a:pt x="239" y="48"/>
                  </a:lnTo>
                  <a:lnTo>
                    <a:pt x="242" y="47"/>
                  </a:lnTo>
                  <a:lnTo>
                    <a:pt x="244" y="47"/>
                  </a:lnTo>
                  <a:lnTo>
                    <a:pt x="246" y="47"/>
                  </a:lnTo>
                  <a:close/>
                  <a:moveTo>
                    <a:pt x="308" y="84"/>
                  </a:moveTo>
                  <a:lnTo>
                    <a:pt x="308" y="24"/>
                  </a:lnTo>
                  <a:lnTo>
                    <a:pt x="318" y="24"/>
                  </a:lnTo>
                  <a:lnTo>
                    <a:pt x="318" y="35"/>
                  </a:lnTo>
                  <a:lnTo>
                    <a:pt x="320" y="32"/>
                  </a:lnTo>
                  <a:lnTo>
                    <a:pt x="321" y="30"/>
                  </a:lnTo>
                  <a:lnTo>
                    <a:pt x="323" y="28"/>
                  </a:lnTo>
                  <a:lnTo>
                    <a:pt x="325" y="26"/>
                  </a:lnTo>
                  <a:lnTo>
                    <a:pt x="327" y="25"/>
                  </a:lnTo>
                  <a:lnTo>
                    <a:pt x="330" y="24"/>
                  </a:lnTo>
                  <a:lnTo>
                    <a:pt x="333" y="23"/>
                  </a:lnTo>
                  <a:lnTo>
                    <a:pt x="337" y="23"/>
                  </a:lnTo>
                  <a:lnTo>
                    <a:pt x="337" y="34"/>
                  </a:lnTo>
                  <a:lnTo>
                    <a:pt x="333" y="34"/>
                  </a:lnTo>
                  <a:lnTo>
                    <a:pt x="329" y="35"/>
                  </a:lnTo>
                  <a:lnTo>
                    <a:pt x="326" y="37"/>
                  </a:lnTo>
                  <a:lnTo>
                    <a:pt x="323" y="38"/>
                  </a:lnTo>
                  <a:lnTo>
                    <a:pt x="321" y="40"/>
                  </a:lnTo>
                  <a:lnTo>
                    <a:pt x="319" y="43"/>
                  </a:lnTo>
                  <a:lnTo>
                    <a:pt x="319" y="46"/>
                  </a:lnTo>
                  <a:lnTo>
                    <a:pt x="318" y="49"/>
                  </a:lnTo>
                  <a:lnTo>
                    <a:pt x="318" y="84"/>
                  </a:lnTo>
                  <a:lnTo>
                    <a:pt x="308" y="84"/>
                  </a:lnTo>
                  <a:close/>
                  <a:moveTo>
                    <a:pt x="382" y="66"/>
                  </a:moveTo>
                  <a:lnTo>
                    <a:pt x="392" y="66"/>
                  </a:lnTo>
                  <a:lnTo>
                    <a:pt x="391" y="67"/>
                  </a:lnTo>
                  <a:lnTo>
                    <a:pt x="391" y="69"/>
                  </a:lnTo>
                  <a:lnTo>
                    <a:pt x="390" y="72"/>
                  </a:lnTo>
                  <a:lnTo>
                    <a:pt x="389" y="74"/>
                  </a:lnTo>
                  <a:lnTo>
                    <a:pt x="388" y="76"/>
                  </a:lnTo>
                  <a:lnTo>
                    <a:pt x="386" y="78"/>
                  </a:lnTo>
                  <a:lnTo>
                    <a:pt x="384" y="81"/>
                  </a:lnTo>
                  <a:lnTo>
                    <a:pt x="382" y="82"/>
                  </a:lnTo>
                  <a:lnTo>
                    <a:pt x="381" y="83"/>
                  </a:lnTo>
                  <a:lnTo>
                    <a:pt x="379" y="84"/>
                  </a:lnTo>
                  <a:lnTo>
                    <a:pt x="377" y="84"/>
                  </a:lnTo>
                  <a:lnTo>
                    <a:pt x="375" y="84"/>
                  </a:lnTo>
                  <a:lnTo>
                    <a:pt x="374" y="85"/>
                  </a:lnTo>
                  <a:lnTo>
                    <a:pt x="371" y="85"/>
                  </a:lnTo>
                  <a:lnTo>
                    <a:pt x="369" y="85"/>
                  </a:lnTo>
                  <a:lnTo>
                    <a:pt x="366" y="85"/>
                  </a:lnTo>
                  <a:lnTo>
                    <a:pt x="363" y="85"/>
                  </a:lnTo>
                  <a:lnTo>
                    <a:pt x="360" y="85"/>
                  </a:lnTo>
                  <a:lnTo>
                    <a:pt x="357" y="84"/>
                  </a:lnTo>
                  <a:lnTo>
                    <a:pt x="355" y="84"/>
                  </a:lnTo>
                  <a:lnTo>
                    <a:pt x="352" y="82"/>
                  </a:lnTo>
                  <a:lnTo>
                    <a:pt x="350" y="81"/>
                  </a:lnTo>
                  <a:lnTo>
                    <a:pt x="347" y="78"/>
                  </a:lnTo>
                  <a:lnTo>
                    <a:pt x="346" y="76"/>
                  </a:lnTo>
                  <a:lnTo>
                    <a:pt x="343" y="71"/>
                  </a:lnTo>
                  <a:lnTo>
                    <a:pt x="342" y="67"/>
                  </a:lnTo>
                  <a:lnTo>
                    <a:pt x="341" y="62"/>
                  </a:lnTo>
                  <a:lnTo>
                    <a:pt x="340" y="56"/>
                  </a:lnTo>
                  <a:lnTo>
                    <a:pt x="340" y="52"/>
                  </a:lnTo>
                  <a:lnTo>
                    <a:pt x="341" y="48"/>
                  </a:lnTo>
                  <a:lnTo>
                    <a:pt x="342" y="45"/>
                  </a:lnTo>
                  <a:lnTo>
                    <a:pt x="343" y="41"/>
                  </a:lnTo>
                  <a:lnTo>
                    <a:pt x="344" y="38"/>
                  </a:lnTo>
                  <a:lnTo>
                    <a:pt x="345" y="36"/>
                  </a:lnTo>
                  <a:lnTo>
                    <a:pt x="347" y="33"/>
                  </a:lnTo>
                  <a:lnTo>
                    <a:pt x="350" y="30"/>
                  </a:lnTo>
                  <a:lnTo>
                    <a:pt x="351" y="28"/>
                  </a:lnTo>
                  <a:lnTo>
                    <a:pt x="353" y="26"/>
                  </a:lnTo>
                  <a:lnTo>
                    <a:pt x="356" y="25"/>
                  </a:lnTo>
                  <a:lnTo>
                    <a:pt x="358" y="24"/>
                  </a:lnTo>
                  <a:lnTo>
                    <a:pt x="360" y="23"/>
                  </a:lnTo>
                  <a:lnTo>
                    <a:pt x="363" y="22"/>
                  </a:lnTo>
                  <a:lnTo>
                    <a:pt x="365" y="22"/>
                  </a:lnTo>
                  <a:lnTo>
                    <a:pt x="368" y="22"/>
                  </a:lnTo>
                  <a:lnTo>
                    <a:pt x="370" y="22"/>
                  </a:lnTo>
                  <a:lnTo>
                    <a:pt x="372" y="22"/>
                  </a:lnTo>
                  <a:lnTo>
                    <a:pt x="373" y="23"/>
                  </a:lnTo>
                  <a:lnTo>
                    <a:pt x="375" y="23"/>
                  </a:lnTo>
                  <a:lnTo>
                    <a:pt x="377" y="24"/>
                  </a:lnTo>
                  <a:lnTo>
                    <a:pt x="379" y="25"/>
                  </a:lnTo>
                  <a:lnTo>
                    <a:pt x="381" y="26"/>
                  </a:lnTo>
                  <a:lnTo>
                    <a:pt x="383" y="27"/>
                  </a:lnTo>
                  <a:lnTo>
                    <a:pt x="384" y="29"/>
                  </a:lnTo>
                  <a:lnTo>
                    <a:pt x="386" y="31"/>
                  </a:lnTo>
                  <a:lnTo>
                    <a:pt x="387" y="32"/>
                  </a:lnTo>
                  <a:lnTo>
                    <a:pt x="388" y="34"/>
                  </a:lnTo>
                  <a:lnTo>
                    <a:pt x="390" y="39"/>
                  </a:lnTo>
                  <a:lnTo>
                    <a:pt x="391" y="45"/>
                  </a:lnTo>
                  <a:lnTo>
                    <a:pt x="392" y="51"/>
                  </a:lnTo>
                  <a:lnTo>
                    <a:pt x="392" y="57"/>
                  </a:lnTo>
                  <a:lnTo>
                    <a:pt x="351" y="57"/>
                  </a:lnTo>
                  <a:lnTo>
                    <a:pt x="352" y="62"/>
                  </a:lnTo>
                  <a:lnTo>
                    <a:pt x="352" y="66"/>
                  </a:lnTo>
                  <a:lnTo>
                    <a:pt x="354" y="69"/>
                  </a:lnTo>
                  <a:lnTo>
                    <a:pt x="355" y="73"/>
                  </a:lnTo>
                  <a:lnTo>
                    <a:pt x="358" y="75"/>
                  </a:lnTo>
                  <a:lnTo>
                    <a:pt x="361" y="76"/>
                  </a:lnTo>
                  <a:lnTo>
                    <a:pt x="364" y="77"/>
                  </a:lnTo>
                  <a:lnTo>
                    <a:pt x="367" y="78"/>
                  </a:lnTo>
                  <a:lnTo>
                    <a:pt x="369" y="78"/>
                  </a:lnTo>
                  <a:lnTo>
                    <a:pt x="371" y="77"/>
                  </a:lnTo>
                  <a:lnTo>
                    <a:pt x="373" y="76"/>
                  </a:lnTo>
                  <a:lnTo>
                    <a:pt x="375" y="76"/>
                  </a:lnTo>
                  <a:lnTo>
                    <a:pt x="377" y="75"/>
                  </a:lnTo>
                  <a:lnTo>
                    <a:pt x="378" y="73"/>
                  </a:lnTo>
                  <a:lnTo>
                    <a:pt x="379" y="72"/>
                  </a:lnTo>
                  <a:lnTo>
                    <a:pt x="381" y="71"/>
                  </a:lnTo>
                  <a:lnTo>
                    <a:pt x="381" y="69"/>
                  </a:lnTo>
                  <a:lnTo>
                    <a:pt x="382" y="68"/>
                  </a:lnTo>
                  <a:lnTo>
                    <a:pt x="382" y="67"/>
                  </a:lnTo>
                  <a:lnTo>
                    <a:pt x="382" y="66"/>
                  </a:lnTo>
                  <a:close/>
                  <a:moveTo>
                    <a:pt x="351" y="49"/>
                  </a:moveTo>
                  <a:lnTo>
                    <a:pt x="383" y="49"/>
                  </a:lnTo>
                  <a:lnTo>
                    <a:pt x="382" y="46"/>
                  </a:lnTo>
                  <a:lnTo>
                    <a:pt x="382" y="42"/>
                  </a:lnTo>
                  <a:lnTo>
                    <a:pt x="380" y="39"/>
                  </a:lnTo>
                  <a:lnTo>
                    <a:pt x="378" y="37"/>
                  </a:lnTo>
                  <a:lnTo>
                    <a:pt x="376" y="34"/>
                  </a:lnTo>
                  <a:lnTo>
                    <a:pt x="374" y="33"/>
                  </a:lnTo>
                  <a:lnTo>
                    <a:pt x="371" y="32"/>
                  </a:lnTo>
                  <a:lnTo>
                    <a:pt x="367" y="31"/>
                  </a:lnTo>
                  <a:lnTo>
                    <a:pt x="365" y="31"/>
                  </a:lnTo>
                  <a:lnTo>
                    <a:pt x="363" y="32"/>
                  </a:lnTo>
                  <a:lnTo>
                    <a:pt x="361" y="33"/>
                  </a:lnTo>
                  <a:lnTo>
                    <a:pt x="359" y="34"/>
                  </a:lnTo>
                  <a:lnTo>
                    <a:pt x="357" y="35"/>
                  </a:lnTo>
                  <a:lnTo>
                    <a:pt x="356" y="37"/>
                  </a:lnTo>
                  <a:lnTo>
                    <a:pt x="354" y="38"/>
                  </a:lnTo>
                  <a:lnTo>
                    <a:pt x="353" y="40"/>
                  </a:lnTo>
                  <a:lnTo>
                    <a:pt x="352" y="42"/>
                  </a:lnTo>
                  <a:lnTo>
                    <a:pt x="352" y="45"/>
                  </a:lnTo>
                  <a:lnTo>
                    <a:pt x="351" y="47"/>
                  </a:lnTo>
                  <a:lnTo>
                    <a:pt x="351" y="49"/>
                  </a:lnTo>
                  <a:close/>
                  <a:moveTo>
                    <a:pt x="406" y="84"/>
                  </a:moveTo>
                  <a:lnTo>
                    <a:pt x="406" y="32"/>
                  </a:lnTo>
                  <a:lnTo>
                    <a:pt x="398" y="32"/>
                  </a:lnTo>
                  <a:lnTo>
                    <a:pt x="398" y="24"/>
                  </a:lnTo>
                  <a:lnTo>
                    <a:pt x="406" y="24"/>
                  </a:lnTo>
                  <a:lnTo>
                    <a:pt x="406" y="15"/>
                  </a:lnTo>
                  <a:lnTo>
                    <a:pt x="407" y="11"/>
                  </a:lnTo>
                  <a:lnTo>
                    <a:pt x="407" y="8"/>
                  </a:lnTo>
                  <a:lnTo>
                    <a:pt x="408" y="5"/>
                  </a:lnTo>
                  <a:lnTo>
                    <a:pt x="410" y="3"/>
                  </a:lnTo>
                  <a:lnTo>
                    <a:pt x="412" y="1"/>
                  </a:lnTo>
                  <a:lnTo>
                    <a:pt x="414" y="0"/>
                  </a:lnTo>
                  <a:lnTo>
                    <a:pt x="416" y="0"/>
                  </a:lnTo>
                  <a:lnTo>
                    <a:pt x="419" y="0"/>
                  </a:lnTo>
                  <a:lnTo>
                    <a:pt x="420" y="0"/>
                  </a:lnTo>
                  <a:lnTo>
                    <a:pt x="421" y="0"/>
                  </a:lnTo>
                  <a:lnTo>
                    <a:pt x="423" y="0"/>
                  </a:lnTo>
                  <a:lnTo>
                    <a:pt x="425" y="0"/>
                  </a:lnTo>
                  <a:lnTo>
                    <a:pt x="425" y="10"/>
                  </a:lnTo>
                  <a:lnTo>
                    <a:pt x="422" y="10"/>
                  </a:lnTo>
                  <a:lnTo>
                    <a:pt x="421" y="10"/>
                  </a:lnTo>
                  <a:lnTo>
                    <a:pt x="420" y="10"/>
                  </a:lnTo>
                  <a:lnTo>
                    <a:pt x="418" y="10"/>
                  </a:lnTo>
                  <a:lnTo>
                    <a:pt x="417" y="11"/>
                  </a:lnTo>
                  <a:lnTo>
                    <a:pt x="417" y="12"/>
                  </a:lnTo>
                  <a:lnTo>
                    <a:pt x="416" y="13"/>
                  </a:lnTo>
                  <a:lnTo>
                    <a:pt x="416" y="15"/>
                  </a:lnTo>
                  <a:lnTo>
                    <a:pt x="416" y="16"/>
                  </a:lnTo>
                  <a:lnTo>
                    <a:pt x="416" y="24"/>
                  </a:lnTo>
                  <a:lnTo>
                    <a:pt x="425" y="24"/>
                  </a:lnTo>
                  <a:lnTo>
                    <a:pt x="425" y="32"/>
                  </a:lnTo>
                  <a:lnTo>
                    <a:pt x="416" y="32"/>
                  </a:lnTo>
                  <a:lnTo>
                    <a:pt x="416" y="84"/>
                  </a:lnTo>
                  <a:lnTo>
                    <a:pt x="406" y="84"/>
                  </a:lnTo>
                  <a:close/>
                  <a:moveTo>
                    <a:pt x="445" y="2"/>
                  </a:moveTo>
                  <a:lnTo>
                    <a:pt x="445" y="84"/>
                  </a:lnTo>
                  <a:lnTo>
                    <a:pt x="435" y="84"/>
                  </a:lnTo>
                  <a:lnTo>
                    <a:pt x="435" y="2"/>
                  </a:lnTo>
                  <a:lnTo>
                    <a:pt x="445" y="2"/>
                  </a:lnTo>
                  <a:close/>
                  <a:moveTo>
                    <a:pt x="497" y="66"/>
                  </a:moveTo>
                  <a:lnTo>
                    <a:pt x="508" y="66"/>
                  </a:lnTo>
                  <a:lnTo>
                    <a:pt x="507" y="67"/>
                  </a:lnTo>
                  <a:lnTo>
                    <a:pt x="507" y="69"/>
                  </a:lnTo>
                  <a:lnTo>
                    <a:pt x="506" y="72"/>
                  </a:lnTo>
                  <a:lnTo>
                    <a:pt x="505" y="74"/>
                  </a:lnTo>
                  <a:lnTo>
                    <a:pt x="503" y="76"/>
                  </a:lnTo>
                  <a:lnTo>
                    <a:pt x="501" y="78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6" y="83"/>
                  </a:lnTo>
                  <a:lnTo>
                    <a:pt x="494" y="84"/>
                  </a:lnTo>
                  <a:lnTo>
                    <a:pt x="493" y="84"/>
                  </a:lnTo>
                  <a:lnTo>
                    <a:pt x="491" y="84"/>
                  </a:lnTo>
                  <a:lnTo>
                    <a:pt x="489" y="85"/>
                  </a:lnTo>
                  <a:lnTo>
                    <a:pt x="487" y="85"/>
                  </a:lnTo>
                  <a:lnTo>
                    <a:pt x="485" y="85"/>
                  </a:lnTo>
                  <a:lnTo>
                    <a:pt x="482" y="85"/>
                  </a:lnTo>
                  <a:lnTo>
                    <a:pt x="479" y="85"/>
                  </a:lnTo>
                  <a:lnTo>
                    <a:pt x="476" y="85"/>
                  </a:lnTo>
                  <a:lnTo>
                    <a:pt x="472" y="84"/>
                  </a:lnTo>
                  <a:lnTo>
                    <a:pt x="470" y="84"/>
                  </a:lnTo>
                  <a:lnTo>
                    <a:pt x="467" y="82"/>
                  </a:lnTo>
                  <a:lnTo>
                    <a:pt x="465" y="81"/>
                  </a:lnTo>
                  <a:lnTo>
                    <a:pt x="463" y="78"/>
                  </a:lnTo>
                  <a:lnTo>
                    <a:pt x="461" y="76"/>
                  </a:lnTo>
                  <a:lnTo>
                    <a:pt x="459" y="71"/>
                  </a:lnTo>
                  <a:lnTo>
                    <a:pt x="457" y="67"/>
                  </a:lnTo>
                  <a:lnTo>
                    <a:pt x="456" y="62"/>
                  </a:lnTo>
                  <a:lnTo>
                    <a:pt x="456" y="56"/>
                  </a:lnTo>
                  <a:lnTo>
                    <a:pt x="456" y="52"/>
                  </a:lnTo>
                  <a:lnTo>
                    <a:pt x="456" y="48"/>
                  </a:lnTo>
                  <a:lnTo>
                    <a:pt x="457" y="45"/>
                  </a:lnTo>
                  <a:lnTo>
                    <a:pt x="458" y="41"/>
                  </a:lnTo>
                  <a:lnTo>
                    <a:pt x="459" y="38"/>
                  </a:lnTo>
                  <a:lnTo>
                    <a:pt x="461" y="36"/>
                  </a:lnTo>
                  <a:lnTo>
                    <a:pt x="463" y="33"/>
                  </a:lnTo>
                  <a:lnTo>
                    <a:pt x="465" y="30"/>
                  </a:lnTo>
                  <a:lnTo>
                    <a:pt x="466" y="28"/>
                  </a:lnTo>
                  <a:lnTo>
                    <a:pt x="468" y="26"/>
                  </a:lnTo>
                  <a:lnTo>
                    <a:pt x="471" y="25"/>
                  </a:lnTo>
                  <a:lnTo>
                    <a:pt x="473" y="24"/>
                  </a:lnTo>
                  <a:lnTo>
                    <a:pt x="476" y="23"/>
                  </a:lnTo>
                  <a:lnTo>
                    <a:pt x="478" y="22"/>
                  </a:lnTo>
                  <a:lnTo>
                    <a:pt x="481" y="22"/>
                  </a:lnTo>
                  <a:lnTo>
                    <a:pt x="483" y="22"/>
                  </a:lnTo>
                  <a:lnTo>
                    <a:pt x="485" y="22"/>
                  </a:lnTo>
                  <a:lnTo>
                    <a:pt x="487" y="22"/>
                  </a:lnTo>
                  <a:lnTo>
                    <a:pt x="489" y="23"/>
                  </a:lnTo>
                  <a:lnTo>
                    <a:pt x="491" y="23"/>
                  </a:lnTo>
                  <a:lnTo>
                    <a:pt x="493" y="24"/>
                  </a:lnTo>
                  <a:lnTo>
                    <a:pt x="495" y="25"/>
                  </a:lnTo>
                  <a:lnTo>
                    <a:pt x="496" y="26"/>
                  </a:lnTo>
                  <a:lnTo>
                    <a:pt x="498" y="27"/>
                  </a:lnTo>
                  <a:lnTo>
                    <a:pt x="499" y="29"/>
                  </a:lnTo>
                  <a:lnTo>
                    <a:pt x="501" y="31"/>
                  </a:lnTo>
                  <a:lnTo>
                    <a:pt x="502" y="32"/>
                  </a:lnTo>
                  <a:lnTo>
                    <a:pt x="504" y="34"/>
                  </a:lnTo>
                  <a:lnTo>
                    <a:pt x="506" y="39"/>
                  </a:lnTo>
                  <a:lnTo>
                    <a:pt x="507" y="45"/>
                  </a:lnTo>
                  <a:lnTo>
                    <a:pt x="508" y="51"/>
                  </a:lnTo>
                  <a:lnTo>
                    <a:pt x="508" y="57"/>
                  </a:lnTo>
                  <a:lnTo>
                    <a:pt x="466" y="57"/>
                  </a:lnTo>
                  <a:lnTo>
                    <a:pt x="467" y="62"/>
                  </a:lnTo>
                  <a:lnTo>
                    <a:pt x="467" y="66"/>
                  </a:lnTo>
                  <a:lnTo>
                    <a:pt x="469" y="69"/>
                  </a:lnTo>
                  <a:lnTo>
                    <a:pt x="470" y="73"/>
                  </a:lnTo>
                  <a:lnTo>
                    <a:pt x="473" y="75"/>
                  </a:lnTo>
                  <a:lnTo>
                    <a:pt x="476" y="76"/>
                  </a:lnTo>
                  <a:lnTo>
                    <a:pt x="479" y="77"/>
                  </a:lnTo>
                  <a:lnTo>
                    <a:pt x="483" y="78"/>
                  </a:lnTo>
                  <a:lnTo>
                    <a:pt x="485" y="78"/>
                  </a:lnTo>
                  <a:lnTo>
                    <a:pt x="487" y="77"/>
                  </a:lnTo>
                  <a:lnTo>
                    <a:pt x="489" y="76"/>
                  </a:lnTo>
                  <a:lnTo>
                    <a:pt x="491" y="76"/>
                  </a:lnTo>
                  <a:lnTo>
                    <a:pt x="492" y="75"/>
                  </a:lnTo>
                  <a:lnTo>
                    <a:pt x="493" y="73"/>
                  </a:lnTo>
                  <a:lnTo>
                    <a:pt x="495" y="72"/>
                  </a:lnTo>
                  <a:lnTo>
                    <a:pt x="496" y="71"/>
                  </a:lnTo>
                  <a:lnTo>
                    <a:pt x="496" y="69"/>
                  </a:lnTo>
                  <a:lnTo>
                    <a:pt x="497" y="68"/>
                  </a:lnTo>
                  <a:lnTo>
                    <a:pt x="497" y="67"/>
                  </a:lnTo>
                  <a:lnTo>
                    <a:pt x="497" y="66"/>
                  </a:lnTo>
                  <a:close/>
                  <a:moveTo>
                    <a:pt x="466" y="49"/>
                  </a:moveTo>
                  <a:lnTo>
                    <a:pt x="498" y="49"/>
                  </a:lnTo>
                  <a:lnTo>
                    <a:pt x="497" y="46"/>
                  </a:lnTo>
                  <a:lnTo>
                    <a:pt x="497" y="42"/>
                  </a:lnTo>
                  <a:lnTo>
                    <a:pt x="496" y="39"/>
                  </a:lnTo>
                  <a:lnTo>
                    <a:pt x="494" y="37"/>
                  </a:lnTo>
                  <a:lnTo>
                    <a:pt x="492" y="34"/>
                  </a:lnTo>
                  <a:lnTo>
                    <a:pt x="489" y="33"/>
                  </a:lnTo>
                  <a:lnTo>
                    <a:pt x="486" y="32"/>
                  </a:lnTo>
                  <a:lnTo>
                    <a:pt x="482" y="31"/>
                  </a:lnTo>
                  <a:lnTo>
                    <a:pt x="480" y="31"/>
                  </a:lnTo>
                  <a:lnTo>
                    <a:pt x="478" y="32"/>
                  </a:lnTo>
                  <a:lnTo>
                    <a:pt x="476" y="33"/>
                  </a:lnTo>
                  <a:lnTo>
                    <a:pt x="475" y="34"/>
                  </a:lnTo>
                  <a:lnTo>
                    <a:pt x="472" y="35"/>
                  </a:lnTo>
                  <a:lnTo>
                    <a:pt x="471" y="37"/>
                  </a:lnTo>
                  <a:lnTo>
                    <a:pt x="469" y="38"/>
                  </a:lnTo>
                  <a:lnTo>
                    <a:pt x="468" y="40"/>
                  </a:lnTo>
                  <a:lnTo>
                    <a:pt x="467" y="42"/>
                  </a:lnTo>
                  <a:lnTo>
                    <a:pt x="467" y="45"/>
                  </a:lnTo>
                  <a:lnTo>
                    <a:pt x="466" y="47"/>
                  </a:lnTo>
                  <a:lnTo>
                    <a:pt x="466" y="49"/>
                  </a:lnTo>
                  <a:close/>
                  <a:moveTo>
                    <a:pt x="517" y="49"/>
                  </a:moveTo>
                  <a:lnTo>
                    <a:pt x="517" y="45"/>
                  </a:lnTo>
                  <a:lnTo>
                    <a:pt x="518" y="41"/>
                  </a:lnTo>
                  <a:lnTo>
                    <a:pt x="519" y="38"/>
                  </a:lnTo>
                  <a:lnTo>
                    <a:pt x="521" y="35"/>
                  </a:lnTo>
                  <a:lnTo>
                    <a:pt x="523" y="32"/>
                  </a:lnTo>
                  <a:lnTo>
                    <a:pt x="525" y="30"/>
                  </a:lnTo>
                  <a:lnTo>
                    <a:pt x="527" y="27"/>
                  </a:lnTo>
                  <a:lnTo>
                    <a:pt x="530" y="26"/>
                  </a:lnTo>
                  <a:lnTo>
                    <a:pt x="533" y="24"/>
                  </a:lnTo>
                  <a:lnTo>
                    <a:pt x="536" y="23"/>
                  </a:lnTo>
                  <a:lnTo>
                    <a:pt x="539" y="23"/>
                  </a:lnTo>
                  <a:lnTo>
                    <a:pt x="543" y="23"/>
                  </a:lnTo>
                  <a:lnTo>
                    <a:pt x="545" y="23"/>
                  </a:lnTo>
                  <a:lnTo>
                    <a:pt x="548" y="23"/>
                  </a:lnTo>
                  <a:lnTo>
                    <a:pt x="550" y="24"/>
                  </a:lnTo>
                  <a:lnTo>
                    <a:pt x="552" y="24"/>
                  </a:lnTo>
                  <a:lnTo>
                    <a:pt x="555" y="25"/>
                  </a:lnTo>
                  <a:lnTo>
                    <a:pt x="557" y="26"/>
                  </a:lnTo>
                  <a:lnTo>
                    <a:pt x="559" y="29"/>
                  </a:lnTo>
                  <a:lnTo>
                    <a:pt x="561" y="31"/>
                  </a:lnTo>
                  <a:lnTo>
                    <a:pt x="562" y="33"/>
                  </a:lnTo>
                  <a:lnTo>
                    <a:pt x="564" y="37"/>
                  </a:lnTo>
                  <a:lnTo>
                    <a:pt x="565" y="40"/>
                  </a:lnTo>
                  <a:lnTo>
                    <a:pt x="565" y="44"/>
                  </a:lnTo>
                  <a:lnTo>
                    <a:pt x="556" y="44"/>
                  </a:lnTo>
                  <a:lnTo>
                    <a:pt x="555" y="41"/>
                  </a:lnTo>
                  <a:lnTo>
                    <a:pt x="555" y="39"/>
                  </a:lnTo>
                  <a:lnTo>
                    <a:pt x="553" y="37"/>
                  </a:lnTo>
                  <a:lnTo>
                    <a:pt x="552" y="34"/>
                  </a:lnTo>
                  <a:lnTo>
                    <a:pt x="550" y="33"/>
                  </a:lnTo>
                  <a:lnTo>
                    <a:pt x="548" y="32"/>
                  </a:lnTo>
                  <a:lnTo>
                    <a:pt x="545" y="32"/>
                  </a:lnTo>
                  <a:lnTo>
                    <a:pt x="542" y="31"/>
                  </a:lnTo>
                  <a:lnTo>
                    <a:pt x="539" y="32"/>
                  </a:lnTo>
                  <a:lnTo>
                    <a:pt x="535" y="33"/>
                  </a:lnTo>
                  <a:lnTo>
                    <a:pt x="532" y="36"/>
                  </a:lnTo>
                  <a:lnTo>
                    <a:pt x="530" y="38"/>
                  </a:lnTo>
                  <a:lnTo>
                    <a:pt x="529" y="41"/>
                  </a:lnTo>
                  <a:lnTo>
                    <a:pt x="528" y="46"/>
                  </a:lnTo>
                  <a:lnTo>
                    <a:pt x="527" y="51"/>
                  </a:lnTo>
                  <a:lnTo>
                    <a:pt x="527" y="56"/>
                  </a:lnTo>
                  <a:lnTo>
                    <a:pt x="527" y="62"/>
                  </a:lnTo>
                  <a:lnTo>
                    <a:pt x="528" y="66"/>
                  </a:lnTo>
                  <a:lnTo>
                    <a:pt x="529" y="70"/>
                  </a:lnTo>
                  <a:lnTo>
                    <a:pt x="531" y="73"/>
                  </a:lnTo>
                  <a:lnTo>
                    <a:pt x="533" y="75"/>
                  </a:lnTo>
                  <a:lnTo>
                    <a:pt x="536" y="76"/>
                  </a:lnTo>
                  <a:lnTo>
                    <a:pt x="539" y="77"/>
                  </a:lnTo>
                  <a:lnTo>
                    <a:pt x="542" y="78"/>
                  </a:lnTo>
                  <a:lnTo>
                    <a:pt x="544" y="77"/>
                  </a:lnTo>
                  <a:lnTo>
                    <a:pt x="547" y="77"/>
                  </a:lnTo>
                  <a:lnTo>
                    <a:pt x="549" y="76"/>
                  </a:lnTo>
                  <a:lnTo>
                    <a:pt x="551" y="74"/>
                  </a:lnTo>
                  <a:lnTo>
                    <a:pt x="553" y="71"/>
                  </a:lnTo>
                  <a:lnTo>
                    <a:pt x="554" y="69"/>
                  </a:lnTo>
                  <a:lnTo>
                    <a:pt x="555" y="67"/>
                  </a:lnTo>
                  <a:lnTo>
                    <a:pt x="556" y="63"/>
                  </a:lnTo>
                  <a:lnTo>
                    <a:pt x="565" y="63"/>
                  </a:lnTo>
                  <a:lnTo>
                    <a:pt x="564" y="67"/>
                  </a:lnTo>
                  <a:lnTo>
                    <a:pt x="563" y="70"/>
                  </a:lnTo>
                  <a:lnTo>
                    <a:pt x="562" y="73"/>
                  </a:lnTo>
                  <a:lnTo>
                    <a:pt x="561" y="76"/>
                  </a:lnTo>
                  <a:lnTo>
                    <a:pt x="559" y="78"/>
                  </a:lnTo>
                  <a:lnTo>
                    <a:pt x="557" y="80"/>
                  </a:lnTo>
                  <a:lnTo>
                    <a:pt x="555" y="82"/>
                  </a:lnTo>
                  <a:lnTo>
                    <a:pt x="553" y="84"/>
                  </a:lnTo>
                  <a:lnTo>
                    <a:pt x="551" y="84"/>
                  </a:lnTo>
                  <a:lnTo>
                    <a:pt x="548" y="85"/>
                  </a:lnTo>
                  <a:lnTo>
                    <a:pt x="545" y="85"/>
                  </a:lnTo>
                  <a:lnTo>
                    <a:pt x="542" y="85"/>
                  </a:lnTo>
                  <a:lnTo>
                    <a:pt x="540" y="85"/>
                  </a:lnTo>
                  <a:lnTo>
                    <a:pt x="538" y="85"/>
                  </a:lnTo>
                  <a:lnTo>
                    <a:pt x="536" y="85"/>
                  </a:lnTo>
                  <a:lnTo>
                    <a:pt x="534" y="84"/>
                  </a:lnTo>
                  <a:lnTo>
                    <a:pt x="532" y="84"/>
                  </a:lnTo>
                  <a:lnTo>
                    <a:pt x="530" y="83"/>
                  </a:lnTo>
                  <a:lnTo>
                    <a:pt x="528" y="83"/>
                  </a:lnTo>
                  <a:lnTo>
                    <a:pt x="526" y="81"/>
                  </a:lnTo>
                  <a:lnTo>
                    <a:pt x="524" y="79"/>
                  </a:lnTo>
                  <a:lnTo>
                    <a:pt x="522" y="77"/>
                  </a:lnTo>
                  <a:lnTo>
                    <a:pt x="521" y="74"/>
                  </a:lnTo>
                  <a:lnTo>
                    <a:pt x="519" y="71"/>
                  </a:lnTo>
                  <a:lnTo>
                    <a:pt x="518" y="68"/>
                  </a:lnTo>
                  <a:lnTo>
                    <a:pt x="517" y="64"/>
                  </a:lnTo>
                  <a:lnTo>
                    <a:pt x="516" y="60"/>
                  </a:lnTo>
                  <a:lnTo>
                    <a:pt x="516" y="55"/>
                  </a:lnTo>
                  <a:lnTo>
                    <a:pt x="517" y="53"/>
                  </a:lnTo>
                  <a:lnTo>
                    <a:pt x="517" y="52"/>
                  </a:lnTo>
                  <a:lnTo>
                    <a:pt x="517" y="51"/>
                  </a:lnTo>
                  <a:lnTo>
                    <a:pt x="517" y="49"/>
                  </a:lnTo>
                  <a:close/>
                  <a:moveTo>
                    <a:pt x="576" y="78"/>
                  </a:moveTo>
                  <a:lnTo>
                    <a:pt x="576" y="34"/>
                  </a:lnTo>
                  <a:lnTo>
                    <a:pt x="569" y="34"/>
                  </a:lnTo>
                  <a:lnTo>
                    <a:pt x="569" y="24"/>
                  </a:lnTo>
                  <a:lnTo>
                    <a:pt x="576" y="24"/>
                  </a:lnTo>
                  <a:lnTo>
                    <a:pt x="576" y="7"/>
                  </a:lnTo>
                  <a:lnTo>
                    <a:pt x="586" y="7"/>
                  </a:lnTo>
                  <a:lnTo>
                    <a:pt x="586" y="24"/>
                  </a:lnTo>
                  <a:lnTo>
                    <a:pt x="595" y="24"/>
                  </a:lnTo>
                  <a:lnTo>
                    <a:pt x="595" y="34"/>
                  </a:lnTo>
                  <a:lnTo>
                    <a:pt x="586" y="34"/>
                  </a:lnTo>
                  <a:lnTo>
                    <a:pt x="586" y="72"/>
                  </a:lnTo>
                  <a:lnTo>
                    <a:pt x="586" y="74"/>
                  </a:lnTo>
                  <a:lnTo>
                    <a:pt x="586" y="75"/>
                  </a:lnTo>
                  <a:lnTo>
                    <a:pt x="587" y="76"/>
                  </a:lnTo>
                  <a:lnTo>
                    <a:pt x="587" y="77"/>
                  </a:lnTo>
                  <a:lnTo>
                    <a:pt x="588" y="77"/>
                  </a:lnTo>
                  <a:lnTo>
                    <a:pt x="588" y="77"/>
                  </a:lnTo>
                  <a:lnTo>
                    <a:pt x="589" y="78"/>
                  </a:lnTo>
                  <a:lnTo>
                    <a:pt x="590" y="78"/>
                  </a:lnTo>
                  <a:lnTo>
                    <a:pt x="592" y="78"/>
                  </a:lnTo>
                  <a:lnTo>
                    <a:pt x="593" y="78"/>
                  </a:lnTo>
                  <a:lnTo>
                    <a:pt x="594" y="78"/>
                  </a:lnTo>
                  <a:lnTo>
                    <a:pt x="595" y="78"/>
                  </a:lnTo>
                  <a:lnTo>
                    <a:pt x="595" y="86"/>
                  </a:lnTo>
                  <a:lnTo>
                    <a:pt x="593" y="86"/>
                  </a:lnTo>
                  <a:lnTo>
                    <a:pt x="591" y="86"/>
                  </a:lnTo>
                  <a:lnTo>
                    <a:pt x="589" y="86"/>
                  </a:lnTo>
                  <a:lnTo>
                    <a:pt x="588" y="86"/>
                  </a:lnTo>
                  <a:lnTo>
                    <a:pt x="586" y="86"/>
                  </a:lnTo>
                  <a:lnTo>
                    <a:pt x="583" y="86"/>
                  </a:lnTo>
                  <a:lnTo>
                    <a:pt x="581" y="85"/>
                  </a:lnTo>
                  <a:lnTo>
                    <a:pt x="580" y="84"/>
                  </a:lnTo>
                  <a:lnTo>
                    <a:pt x="579" y="84"/>
                  </a:lnTo>
                  <a:lnTo>
                    <a:pt x="578" y="82"/>
                  </a:lnTo>
                  <a:lnTo>
                    <a:pt x="577" y="80"/>
                  </a:lnTo>
                  <a:lnTo>
                    <a:pt x="576" y="78"/>
                  </a:lnTo>
                  <a:close/>
                  <a:moveTo>
                    <a:pt x="605" y="2"/>
                  </a:moveTo>
                  <a:lnTo>
                    <a:pt x="614" y="2"/>
                  </a:lnTo>
                  <a:lnTo>
                    <a:pt x="614" y="13"/>
                  </a:lnTo>
                  <a:lnTo>
                    <a:pt x="605" y="13"/>
                  </a:lnTo>
                  <a:lnTo>
                    <a:pt x="605" y="2"/>
                  </a:lnTo>
                  <a:close/>
                  <a:moveTo>
                    <a:pt x="605" y="24"/>
                  </a:moveTo>
                  <a:lnTo>
                    <a:pt x="614" y="24"/>
                  </a:lnTo>
                  <a:lnTo>
                    <a:pt x="614" y="84"/>
                  </a:lnTo>
                  <a:lnTo>
                    <a:pt x="605" y="84"/>
                  </a:lnTo>
                  <a:lnTo>
                    <a:pt x="605" y="24"/>
                  </a:lnTo>
                  <a:close/>
                  <a:moveTo>
                    <a:pt x="645" y="84"/>
                  </a:moveTo>
                  <a:lnTo>
                    <a:pt x="624" y="24"/>
                  </a:lnTo>
                  <a:lnTo>
                    <a:pt x="635" y="24"/>
                  </a:lnTo>
                  <a:lnTo>
                    <a:pt x="650" y="74"/>
                  </a:lnTo>
                  <a:lnTo>
                    <a:pt x="666" y="24"/>
                  </a:lnTo>
                  <a:lnTo>
                    <a:pt x="677" y="24"/>
                  </a:lnTo>
                  <a:lnTo>
                    <a:pt x="655" y="84"/>
                  </a:lnTo>
                  <a:lnTo>
                    <a:pt x="645" y="84"/>
                  </a:lnTo>
                  <a:close/>
                  <a:moveTo>
                    <a:pt x="684" y="2"/>
                  </a:moveTo>
                  <a:lnTo>
                    <a:pt x="694" y="2"/>
                  </a:lnTo>
                  <a:lnTo>
                    <a:pt x="694" y="13"/>
                  </a:lnTo>
                  <a:lnTo>
                    <a:pt x="684" y="13"/>
                  </a:lnTo>
                  <a:lnTo>
                    <a:pt x="684" y="2"/>
                  </a:lnTo>
                  <a:close/>
                  <a:moveTo>
                    <a:pt x="684" y="24"/>
                  </a:moveTo>
                  <a:lnTo>
                    <a:pt x="694" y="24"/>
                  </a:lnTo>
                  <a:lnTo>
                    <a:pt x="694" y="84"/>
                  </a:lnTo>
                  <a:lnTo>
                    <a:pt x="684" y="84"/>
                  </a:lnTo>
                  <a:lnTo>
                    <a:pt x="684" y="24"/>
                  </a:lnTo>
                  <a:close/>
                  <a:moveTo>
                    <a:pt x="711" y="78"/>
                  </a:moveTo>
                  <a:lnTo>
                    <a:pt x="711" y="34"/>
                  </a:lnTo>
                  <a:lnTo>
                    <a:pt x="703" y="34"/>
                  </a:lnTo>
                  <a:lnTo>
                    <a:pt x="703" y="24"/>
                  </a:lnTo>
                  <a:lnTo>
                    <a:pt x="711" y="24"/>
                  </a:lnTo>
                  <a:lnTo>
                    <a:pt x="711" y="7"/>
                  </a:lnTo>
                  <a:lnTo>
                    <a:pt x="720" y="7"/>
                  </a:lnTo>
                  <a:lnTo>
                    <a:pt x="720" y="24"/>
                  </a:lnTo>
                  <a:lnTo>
                    <a:pt x="730" y="24"/>
                  </a:lnTo>
                  <a:lnTo>
                    <a:pt x="730" y="34"/>
                  </a:lnTo>
                  <a:lnTo>
                    <a:pt x="720" y="34"/>
                  </a:lnTo>
                  <a:lnTo>
                    <a:pt x="720" y="72"/>
                  </a:lnTo>
                  <a:lnTo>
                    <a:pt x="720" y="74"/>
                  </a:lnTo>
                  <a:lnTo>
                    <a:pt x="720" y="75"/>
                  </a:lnTo>
                  <a:lnTo>
                    <a:pt x="721" y="76"/>
                  </a:lnTo>
                  <a:lnTo>
                    <a:pt x="722" y="77"/>
                  </a:lnTo>
                  <a:lnTo>
                    <a:pt x="722" y="77"/>
                  </a:lnTo>
                  <a:lnTo>
                    <a:pt x="723" y="77"/>
                  </a:lnTo>
                  <a:lnTo>
                    <a:pt x="724" y="78"/>
                  </a:lnTo>
                  <a:lnTo>
                    <a:pt x="725" y="78"/>
                  </a:lnTo>
                  <a:lnTo>
                    <a:pt x="726" y="78"/>
                  </a:lnTo>
                  <a:lnTo>
                    <a:pt x="728" y="78"/>
                  </a:lnTo>
                  <a:lnTo>
                    <a:pt x="729" y="78"/>
                  </a:lnTo>
                  <a:lnTo>
                    <a:pt x="730" y="78"/>
                  </a:lnTo>
                  <a:lnTo>
                    <a:pt x="730" y="86"/>
                  </a:lnTo>
                  <a:lnTo>
                    <a:pt x="728" y="86"/>
                  </a:lnTo>
                  <a:lnTo>
                    <a:pt x="726" y="86"/>
                  </a:lnTo>
                  <a:lnTo>
                    <a:pt x="724" y="86"/>
                  </a:lnTo>
                  <a:lnTo>
                    <a:pt x="723" y="86"/>
                  </a:lnTo>
                  <a:lnTo>
                    <a:pt x="720" y="86"/>
                  </a:lnTo>
                  <a:lnTo>
                    <a:pt x="718" y="86"/>
                  </a:lnTo>
                  <a:lnTo>
                    <a:pt x="716" y="85"/>
                  </a:lnTo>
                  <a:lnTo>
                    <a:pt x="714" y="84"/>
                  </a:lnTo>
                  <a:lnTo>
                    <a:pt x="713" y="84"/>
                  </a:lnTo>
                  <a:lnTo>
                    <a:pt x="712" y="82"/>
                  </a:lnTo>
                  <a:lnTo>
                    <a:pt x="711" y="80"/>
                  </a:lnTo>
                  <a:lnTo>
                    <a:pt x="711" y="78"/>
                  </a:lnTo>
                  <a:close/>
                  <a:moveTo>
                    <a:pt x="760" y="74"/>
                  </a:moveTo>
                  <a:lnTo>
                    <a:pt x="775" y="24"/>
                  </a:lnTo>
                  <a:lnTo>
                    <a:pt x="786" y="24"/>
                  </a:lnTo>
                  <a:lnTo>
                    <a:pt x="782" y="33"/>
                  </a:lnTo>
                  <a:lnTo>
                    <a:pt x="779" y="42"/>
                  </a:lnTo>
                  <a:lnTo>
                    <a:pt x="777" y="51"/>
                  </a:lnTo>
                  <a:lnTo>
                    <a:pt x="774" y="59"/>
                  </a:lnTo>
                  <a:lnTo>
                    <a:pt x="772" y="66"/>
                  </a:lnTo>
                  <a:lnTo>
                    <a:pt x="769" y="73"/>
                  </a:lnTo>
                  <a:lnTo>
                    <a:pt x="767" y="78"/>
                  </a:lnTo>
                  <a:lnTo>
                    <a:pt x="765" y="84"/>
                  </a:lnTo>
                  <a:lnTo>
                    <a:pt x="763" y="89"/>
                  </a:lnTo>
                  <a:lnTo>
                    <a:pt x="762" y="92"/>
                  </a:lnTo>
                  <a:lnTo>
                    <a:pt x="760" y="96"/>
                  </a:lnTo>
                  <a:lnTo>
                    <a:pt x="759" y="98"/>
                  </a:lnTo>
                  <a:lnTo>
                    <a:pt x="758" y="100"/>
                  </a:lnTo>
                  <a:lnTo>
                    <a:pt x="757" y="103"/>
                  </a:lnTo>
                  <a:lnTo>
                    <a:pt x="756" y="104"/>
                  </a:lnTo>
                  <a:lnTo>
                    <a:pt x="755" y="105"/>
                  </a:lnTo>
                  <a:lnTo>
                    <a:pt x="754" y="106"/>
                  </a:lnTo>
                  <a:lnTo>
                    <a:pt x="753" y="107"/>
                  </a:lnTo>
                  <a:lnTo>
                    <a:pt x="752" y="108"/>
                  </a:lnTo>
                  <a:lnTo>
                    <a:pt x="750" y="108"/>
                  </a:lnTo>
                  <a:lnTo>
                    <a:pt x="749" y="109"/>
                  </a:lnTo>
                  <a:lnTo>
                    <a:pt x="747" y="109"/>
                  </a:lnTo>
                  <a:lnTo>
                    <a:pt x="745" y="109"/>
                  </a:lnTo>
                  <a:lnTo>
                    <a:pt x="743" y="109"/>
                  </a:lnTo>
                  <a:lnTo>
                    <a:pt x="742" y="109"/>
                  </a:lnTo>
                  <a:lnTo>
                    <a:pt x="741" y="109"/>
                  </a:lnTo>
                  <a:lnTo>
                    <a:pt x="740" y="108"/>
                  </a:lnTo>
                  <a:lnTo>
                    <a:pt x="739" y="108"/>
                  </a:lnTo>
                  <a:lnTo>
                    <a:pt x="739" y="99"/>
                  </a:lnTo>
                  <a:lnTo>
                    <a:pt x="740" y="100"/>
                  </a:lnTo>
                  <a:lnTo>
                    <a:pt x="741" y="100"/>
                  </a:lnTo>
                  <a:lnTo>
                    <a:pt x="742" y="100"/>
                  </a:lnTo>
                  <a:lnTo>
                    <a:pt x="744" y="100"/>
                  </a:lnTo>
                  <a:lnTo>
                    <a:pt x="746" y="100"/>
                  </a:lnTo>
                  <a:lnTo>
                    <a:pt x="747" y="100"/>
                  </a:lnTo>
                  <a:lnTo>
                    <a:pt x="747" y="100"/>
                  </a:lnTo>
                  <a:lnTo>
                    <a:pt x="748" y="99"/>
                  </a:lnTo>
                  <a:lnTo>
                    <a:pt x="749" y="99"/>
                  </a:lnTo>
                  <a:lnTo>
                    <a:pt x="749" y="98"/>
                  </a:lnTo>
                  <a:lnTo>
                    <a:pt x="750" y="97"/>
                  </a:lnTo>
                  <a:lnTo>
                    <a:pt x="750" y="96"/>
                  </a:lnTo>
                  <a:lnTo>
                    <a:pt x="751" y="94"/>
                  </a:lnTo>
                  <a:lnTo>
                    <a:pt x="752" y="92"/>
                  </a:lnTo>
                  <a:lnTo>
                    <a:pt x="753" y="90"/>
                  </a:lnTo>
                  <a:lnTo>
                    <a:pt x="755" y="86"/>
                  </a:lnTo>
                  <a:lnTo>
                    <a:pt x="733" y="24"/>
                  </a:lnTo>
                  <a:lnTo>
                    <a:pt x="744" y="24"/>
                  </a:lnTo>
                  <a:lnTo>
                    <a:pt x="760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147"/>
            <p:cNvSpPr>
              <a:spLocks noEditPoints="1"/>
            </p:cNvSpPr>
            <p:nvPr/>
          </p:nvSpPr>
          <p:spPr bwMode="auto">
            <a:xfrm>
              <a:off x="3024" y="983"/>
              <a:ext cx="447" cy="108"/>
            </a:xfrm>
            <a:custGeom>
              <a:avLst/>
              <a:gdLst>
                <a:gd name="T0" fmla="*/ 10 w 447"/>
                <a:gd name="T1" fmla="*/ 35 h 108"/>
                <a:gd name="T2" fmla="*/ 80 w 447"/>
                <a:gd name="T3" fmla="*/ 23 h 108"/>
                <a:gd name="T4" fmla="*/ 87 w 447"/>
                <a:gd name="T5" fmla="*/ 24 h 108"/>
                <a:gd name="T6" fmla="*/ 106 w 447"/>
                <a:gd name="T7" fmla="*/ 22 h 108"/>
                <a:gd name="T8" fmla="*/ 118 w 447"/>
                <a:gd name="T9" fmla="*/ 39 h 108"/>
                <a:gd name="T10" fmla="*/ 106 w 447"/>
                <a:gd name="T11" fmla="*/ 34 h 108"/>
                <a:gd name="T12" fmla="*/ 88 w 447"/>
                <a:gd name="T13" fmla="*/ 32 h 108"/>
                <a:gd name="T14" fmla="*/ 80 w 447"/>
                <a:gd name="T15" fmla="*/ 48 h 108"/>
                <a:gd name="T16" fmla="*/ 178 w 447"/>
                <a:gd name="T17" fmla="*/ 72 h 108"/>
                <a:gd name="T18" fmla="*/ 164 w 447"/>
                <a:gd name="T19" fmla="*/ 83 h 108"/>
                <a:gd name="T20" fmla="*/ 143 w 447"/>
                <a:gd name="T21" fmla="*/ 82 h 108"/>
                <a:gd name="T22" fmla="*/ 129 w 447"/>
                <a:gd name="T23" fmla="*/ 55 h 108"/>
                <a:gd name="T24" fmla="*/ 138 w 447"/>
                <a:gd name="T25" fmla="*/ 28 h 108"/>
                <a:gd name="T26" fmla="*/ 156 w 447"/>
                <a:gd name="T27" fmla="*/ 20 h 108"/>
                <a:gd name="T28" fmla="*/ 171 w 447"/>
                <a:gd name="T29" fmla="*/ 25 h 108"/>
                <a:gd name="T30" fmla="*/ 181 w 447"/>
                <a:gd name="T31" fmla="*/ 56 h 108"/>
                <a:gd name="T32" fmla="*/ 152 w 447"/>
                <a:gd name="T33" fmla="*/ 76 h 108"/>
                <a:gd name="T34" fmla="*/ 168 w 447"/>
                <a:gd name="T35" fmla="*/ 70 h 108"/>
                <a:gd name="T36" fmla="*/ 171 w 447"/>
                <a:gd name="T37" fmla="*/ 44 h 108"/>
                <a:gd name="T38" fmla="*/ 153 w 447"/>
                <a:gd name="T39" fmla="*/ 30 h 108"/>
                <a:gd name="T40" fmla="*/ 141 w 447"/>
                <a:gd name="T41" fmla="*/ 41 h 108"/>
                <a:gd name="T42" fmla="*/ 205 w 447"/>
                <a:gd name="T43" fmla="*/ 31 h 108"/>
                <a:gd name="T44" fmla="*/ 223 w 447"/>
                <a:gd name="T45" fmla="*/ 32 h 108"/>
                <a:gd name="T46" fmla="*/ 204 w 447"/>
                <a:gd name="T47" fmla="*/ 47 h 108"/>
                <a:gd name="T48" fmla="*/ 229 w 447"/>
                <a:gd name="T49" fmla="*/ 36 h 108"/>
                <a:gd name="T50" fmla="*/ 243 w 447"/>
                <a:gd name="T51" fmla="*/ 21 h 108"/>
                <a:gd name="T52" fmla="*/ 262 w 447"/>
                <a:gd name="T53" fmla="*/ 24 h 108"/>
                <a:gd name="T54" fmla="*/ 273 w 447"/>
                <a:gd name="T55" fmla="*/ 93 h 108"/>
                <a:gd name="T56" fmla="*/ 255 w 447"/>
                <a:gd name="T57" fmla="*/ 108 h 108"/>
                <a:gd name="T58" fmla="*/ 235 w 447"/>
                <a:gd name="T59" fmla="*/ 105 h 108"/>
                <a:gd name="T60" fmla="*/ 237 w 447"/>
                <a:gd name="T61" fmla="*/ 91 h 108"/>
                <a:gd name="T62" fmla="*/ 253 w 447"/>
                <a:gd name="T63" fmla="*/ 98 h 108"/>
                <a:gd name="T64" fmla="*/ 266 w 447"/>
                <a:gd name="T65" fmla="*/ 78 h 108"/>
                <a:gd name="T66" fmla="*/ 249 w 447"/>
                <a:gd name="T67" fmla="*/ 85 h 108"/>
                <a:gd name="T68" fmla="*/ 233 w 447"/>
                <a:gd name="T69" fmla="*/ 77 h 108"/>
                <a:gd name="T70" fmla="*/ 226 w 447"/>
                <a:gd name="T71" fmla="*/ 55 h 108"/>
                <a:gd name="T72" fmla="*/ 241 w 447"/>
                <a:gd name="T73" fmla="*/ 73 h 108"/>
                <a:gd name="T74" fmla="*/ 252 w 447"/>
                <a:gd name="T75" fmla="*/ 77 h 108"/>
                <a:gd name="T76" fmla="*/ 266 w 447"/>
                <a:gd name="T77" fmla="*/ 58 h 108"/>
                <a:gd name="T78" fmla="*/ 260 w 447"/>
                <a:gd name="T79" fmla="*/ 35 h 108"/>
                <a:gd name="T80" fmla="*/ 245 w 447"/>
                <a:gd name="T81" fmla="*/ 33 h 108"/>
                <a:gd name="T82" fmla="*/ 236 w 447"/>
                <a:gd name="T83" fmla="*/ 49 h 108"/>
                <a:gd name="T84" fmla="*/ 325 w 447"/>
                <a:gd name="T85" fmla="*/ 57 h 108"/>
                <a:gd name="T86" fmla="*/ 310 w 447"/>
                <a:gd name="T87" fmla="*/ 96 h 108"/>
                <a:gd name="T88" fmla="*/ 301 w 447"/>
                <a:gd name="T89" fmla="*/ 107 h 108"/>
                <a:gd name="T90" fmla="*/ 290 w 447"/>
                <a:gd name="T91" fmla="*/ 106 h 108"/>
                <a:gd name="T92" fmla="*/ 298 w 447"/>
                <a:gd name="T93" fmla="*/ 98 h 108"/>
                <a:gd name="T94" fmla="*/ 304 w 447"/>
                <a:gd name="T95" fmla="*/ 88 h 108"/>
                <a:gd name="T96" fmla="*/ 375 w 447"/>
                <a:gd name="T97" fmla="*/ 11 h 108"/>
                <a:gd name="T98" fmla="*/ 400 w 447"/>
                <a:gd name="T99" fmla="*/ 23 h 108"/>
                <a:gd name="T100" fmla="*/ 415 w 447"/>
                <a:gd name="T101" fmla="*/ 25 h 108"/>
                <a:gd name="T102" fmla="*/ 433 w 447"/>
                <a:gd name="T103" fmla="*/ 21 h 108"/>
                <a:gd name="T104" fmla="*/ 447 w 447"/>
                <a:gd name="T105" fmla="*/ 36 h 108"/>
                <a:gd name="T106" fmla="*/ 436 w 447"/>
                <a:gd name="T107" fmla="*/ 36 h 108"/>
                <a:gd name="T108" fmla="*/ 419 w 447"/>
                <a:gd name="T109" fmla="*/ 31 h 108"/>
                <a:gd name="T110" fmla="*/ 410 w 447"/>
                <a:gd name="T111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7" h="108">
                  <a:moveTo>
                    <a:pt x="58" y="73"/>
                  </a:moveTo>
                  <a:lnTo>
                    <a:pt x="58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0"/>
                  </a:lnTo>
                  <a:lnTo>
                    <a:pt x="10" y="10"/>
                  </a:lnTo>
                  <a:lnTo>
                    <a:pt x="10" y="35"/>
                  </a:lnTo>
                  <a:lnTo>
                    <a:pt x="54" y="35"/>
                  </a:lnTo>
                  <a:lnTo>
                    <a:pt x="54" y="45"/>
                  </a:lnTo>
                  <a:lnTo>
                    <a:pt x="10" y="45"/>
                  </a:lnTo>
                  <a:lnTo>
                    <a:pt x="10" y="73"/>
                  </a:lnTo>
                  <a:lnTo>
                    <a:pt x="58" y="73"/>
                  </a:lnTo>
                  <a:close/>
                  <a:moveTo>
                    <a:pt x="71" y="83"/>
                  </a:moveTo>
                  <a:lnTo>
                    <a:pt x="71" y="23"/>
                  </a:lnTo>
                  <a:lnTo>
                    <a:pt x="80" y="23"/>
                  </a:lnTo>
                  <a:lnTo>
                    <a:pt x="80" y="31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1" y="28"/>
                  </a:lnTo>
                  <a:lnTo>
                    <a:pt x="82" y="27"/>
                  </a:lnTo>
                  <a:lnTo>
                    <a:pt x="84" y="26"/>
                  </a:lnTo>
                  <a:lnTo>
                    <a:pt x="85" y="25"/>
                  </a:lnTo>
                  <a:lnTo>
                    <a:pt x="87" y="24"/>
                  </a:lnTo>
                  <a:lnTo>
                    <a:pt x="88" y="23"/>
                  </a:lnTo>
                  <a:lnTo>
                    <a:pt x="91" y="22"/>
                  </a:lnTo>
                  <a:lnTo>
                    <a:pt x="93" y="21"/>
                  </a:lnTo>
                  <a:lnTo>
                    <a:pt x="95" y="21"/>
                  </a:lnTo>
                  <a:lnTo>
                    <a:pt x="98" y="21"/>
                  </a:lnTo>
                  <a:lnTo>
                    <a:pt x="101" y="21"/>
                  </a:lnTo>
                  <a:lnTo>
                    <a:pt x="104" y="21"/>
                  </a:lnTo>
                  <a:lnTo>
                    <a:pt x="106" y="22"/>
                  </a:lnTo>
                  <a:lnTo>
                    <a:pt x="109" y="23"/>
                  </a:lnTo>
                  <a:lnTo>
                    <a:pt x="111" y="25"/>
                  </a:lnTo>
                  <a:lnTo>
                    <a:pt x="113" y="26"/>
                  </a:lnTo>
                  <a:lnTo>
                    <a:pt x="114" y="28"/>
                  </a:lnTo>
                  <a:lnTo>
                    <a:pt x="115" y="31"/>
                  </a:lnTo>
                  <a:lnTo>
                    <a:pt x="116" y="33"/>
                  </a:lnTo>
                  <a:lnTo>
                    <a:pt x="117" y="36"/>
                  </a:lnTo>
                  <a:lnTo>
                    <a:pt x="118" y="39"/>
                  </a:lnTo>
                  <a:lnTo>
                    <a:pt x="118" y="42"/>
                  </a:lnTo>
                  <a:lnTo>
                    <a:pt x="118" y="83"/>
                  </a:lnTo>
                  <a:lnTo>
                    <a:pt x="108" y="83"/>
                  </a:lnTo>
                  <a:lnTo>
                    <a:pt x="108" y="46"/>
                  </a:lnTo>
                  <a:lnTo>
                    <a:pt x="108" y="42"/>
                  </a:lnTo>
                  <a:lnTo>
                    <a:pt x="108" y="39"/>
                  </a:lnTo>
                  <a:lnTo>
                    <a:pt x="107" y="36"/>
                  </a:lnTo>
                  <a:lnTo>
                    <a:pt x="106" y="34"/>
                  </a:lnTo>
                  <a:lnTo>
                    <a:pt x="104" y="32"/>
                  </a:lnTo>
                  <a:lnTo>
                    <a:pt x="102" y="31"/>
                  </a:lnTo>
                  <a:lnTo>
                    <a:pt x="100" y="30"/>
                  </a:lnTo>
                  <a:lnTo>
                    <a:pt x="97" y="30"/>
                  </a:lnTo>
                  <a:lnTo>
                    <a:pt x="95" y="30"/>
                  </a:lnTo>
                  <a:lnTo>
                    <a:pt x="92" y="30"/>
                  </a:lnTo>
                  <a:lnTo>
                    <a:pt x="90" y="31"/>
                  </a:lnTo>
                  <a:lnTo>
                    <a:pt x="88" y="32"/>
                  </a:lnTo>
                  <a:lnTo>
                    <a:pt x="86" y="33"/>
                  </a:lnTo>
                  <a:lnTo>
                    <a:pt x="84" y="35"/>
                  </a:lnTo>
                  <a:lnTo>
                    <a:pt x="83" y="36"/>
                  </a:lnTo>
                  <a:lnTo>
                    <a:pt x="82" y="39"/>
                  </a:lnTo>
                  <a:lnTo>
                    <a:pt x="81" y="41"/>
                  </a:lnTo>
                  <a:lnTo>
                    <a:pt x="81" y="43"/>
                  </a:lnTo>
                  <a:lnTo>
                    <a:pt x="80" y="46"/>
                  </a:lnTo>
                  <a:lnTo>
                    <a:pt x="80" y="48"/>
                  </a:lnTo>
                  <a:lnTo>
                    <a:pt x="80" y="83"/>
                  </a:lnTo>
                  <a:lnTo>
                    <a:pt x="71" y="83"/>
                  </a:lnTo>
                  <a:close/>
                  <a:moveTo>
                    <a:pt x="171" y="64"/>
                  </a:moveTo>
                  <a:lnTo>
                    <a:pt x="181" y="64"/>
                  </a:lnTo>
                  <a:lnTo>
                    <a:pt x="180" y="65"/>
                  </a:lnTo>
                  <a:lnTo>
                    <a:pt x="179" y="68"/>
                  </a:lnTo>
                  <a:lnTo>
                    <a:pt x="179" y="70"/>
                  </a:lnTo>
                  <a:lnTo>
                    <a:pt x="178" y="72"/>
                  </a:lnTo>
                  <a:lnTo>
                    <a:pt x="176" y="75"/>
                  </a:lnTo>
                  <a:lnTo>
                    <a:pt x="174" y="77"/>
                  </a:lnTo>
                  <a:lnTo>
                    <a:pt x="172" y="79"/>
                  </a:lnTo>
                  <a:lnTo>
                    <a:pt x="170" y="80"/>
                  </a:lnTo>
                  <a:lnTo>
                    <a:pt x="169" y="81"/>
                  </a:lnTo>
                  <a:lnTo>
                    <a:pt x="167" y="82"/>
                  </a:lnTo>
                  <a:lnTo>
                    <a:pt x="166" y="83"/>
                  </a:lnTo>
                  <a:lnTo>
                    <a:pt x="164" y="83"/>
                  </a:lnTo>
                  <a:lnTo>
                    <a:pt x="162" y="83"/>
                  </a:lnTo>
                  <a:lnTo>
                    <a:pt x="160" y="84"/>
                  </a:lnTo>
                  <a:lnTo>
                    <a:pt x="158" y="84"/>
                  </a:lnTo>
                  <a:lnTo>
                    <a:pt x="155" y="84"/>
                  </a:lnTo>
                  <a:lnTo>
                    <a:pt x="151" y="84"/>
                  </a:lnTo>
                  <a:lnTo>
                    <a:pt x="148" y="83"/>
                  </a:lnTo>
                  <a:lnTo>
                    <a:pt x="145" y="83"/>
                  </a:lnTo>
                  <a:lnTo>
                    <a:pt x="143" y="82"/>
                  </a:lnTo>
                  <a:lnTo>
                    <a:pt x="140" y="80"/>
                  </a:lnTo>
                  <a:lnTo>
                    <a:pt x="138" y="79"/>
                  </a:lnTo>
                  <a:lnTo>
                    <a:pt x="136" y="77"/>
                  </a:lnTo>
                  <a:lnTo>
                    <a:pt x="134" y="74"/>
                  </a:lnTo>
                  <a:lnTo>
                    <a:pt x="132" y="70"/>
                  </a:lnTo>
                  <a:lnTo>
                    <a:pt x="130" y="65"/>
                  </a:lnTo>
                  <a:lnTo>
                    <a:pt x="130" y="60"/>
                  </a:lnTo>
                  <a:lnTo>
                    <a:pt x="129" y="55"/>
                  </a:lnTo>
                  <a:lnTo>
                    <a:pt x="129" y="50"/>
                  </a:lnTo>
                  <a:lnTo>
                    <a:pt x="130" y="47"/>
                  </a:lnTo>
                  <a:lnTo>
                    <a:pt x="130" y="43"/>
                  </a:lnTo>
                  <a:lnTo>
                    <a:pt x="131" y="40"/>
                  </a:lnTo>
                  <a:lnTo>
                    <a:pt x="132" y="36"/>
                  </a:lnTo>
                  <a:lnTo>
                    <a:pt x="134" y="34"/>
                  </a:lnTo>
                  <a:lnTo>
                    <a:pt x="136" y="31"/>
                  </a:lnTo>
                  <a:lnTo>
                    <a:pt x="138" y="28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3"/>
                  </a:lnTo>
                  <a:lnTo>
                    <a:pt x="146" y="22"/>
                  </a:lnTo>
                  <a:lnTo>
                    <a:pt x="148" y="21"/>
                  </a:lnTo>
                  <a:lnTo>
                    <a:pt x="151" y="20"/>
                  </a:lnTo>
                  <a:lnTo>
                    <a:pt x="154" y="20"/>
                  </a:lnTo>
                  <a:lnTo>
                    <a:pt x="156" y="20"/>
                  </a:lnTo>
                  <a:lnTo>
                    <a:pt x="158" y="20"/>
                  </a:lnTo>
                  <a:lnTo>
                    <a:pt x="160" y="20"/>
                  </a:lnTo>
                  <a:lnTo>
                    <a:pt x="162" y="21"/>
                  </a:lnTo>
                  <a:lnTo>
                    <a:pt x="164" y="21"/>
                  </a:lnTo>
                  <a:lnTo>
                    <a:pt x="166" y="22"/>
                  </a:lnTo>
                  <a:lnTo>
                    <a:pt x="168" y="23"/>
                  </a:lnTo>
                  <a:lnTo>
                    <a:pt x="170" y="24"/>
                  </a:lnTo>
                  <a:lnTo>
                    <a:pt x="171" y="25"/>
                  </a:lnTo>
                  <a:lnTo>
                    <a:pt x="173" y="27"/>
                  </a:lnTo>
                  <a:lnTo>
                    <a:pt x="174" y="29"/>
                  </a:lnTo>
                  <a:lnTo>
                    <a:pt x="175" y="31"/>
                  </a:lnTo>
                  <a:lnTo>
                    <a:pt x="177" y="33"/>
                  </a:lnTo>
                  <a:lnTo>
                    <a:pt x="179" y="38"/>
                  </a:lnTo>
                  <a:lnTo>
                    <a:pt x="180" y="43"/>
                  </a:lnTo>
                  <a:lnTo>
                    <a:pt x="181" y="49"/>
                  </a:lnTo>
                  <a:lnTo>
                    <a:pt x="181" y="56"/>
                  </a:lnTo>
                  <a:lnTo>
                    <a:pt x="139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2" y="68"/>
                  </a:lnTo>
                  <a:lnTo>
                    <a:pt x="143" y="71"/>
                  </a:lnTo>
                  <a:lnTo>
                    <a:pt x="146" y="73"/>
                  </a:lnTo>
                  <a:lnTo>
                    <a:pt x="149" y="75"/>
                  </a:lnTo>
                  <a:lnTo>
                    <a:pt x="152" y="76"/>
                  </a:lnTo>
                  <a:lnTo>
                    <a:pt x="156" y="76"/>
                  </a:lnTo>
                  <a:lnTo>
                    <a:pt x="158" y="76"/>
                  </a:lnTo>
                  <a:lnTo>
                    <a:pt x="160" y="76"/>
                  </a:lnTo>
                  <a:lnTo>
                    <a:pt x="162" y="75"/>
                  </a:lnTo>
                  <a:lnTo>
                    <a:pt x="164" y="74"/>
                  </a:lnTo>
                  <a:lnTo>
                    <a:pt x="165" y="73"/>
                  </a:lnTo>
                  <a:lnTo>
                    <a:pt x="167" y="71"/>
                  </a:lnTo>
                  <a:lnTo>
                    <a:pt x="168" y="70"/>
                  </a:lnTo>
                  <a:lnTo>
                    <a:pt x="169" y="69"/>
                  </a:lnTo>
                  <a:lnTo>
                    <a:pt x="169" y="68"/>
                  </a:lnTo>
                  <a:lnTo>
                    <a:pt x="170" y="66"/>
                  </a:lnTo>
                  <a:lnTo>
                    <a:pt x="171" y="65"/>
                  </a:lnTo>
                  <a:lnTo>
                    <a:pt x="171" y="64"/>
                  </a:lnTo>
                  <a:close/>
                  <a:moveTo>
                    <a:pt x="139" y="48"/>
                  </a:moveTo>
                  <a:lnTo>
                    <a:pt x="171" y="48"/>
                  </a:lnTo>
                  <a:lnTo>
                    <a:pt x="171" y="44"/>
                  </a:lnTo>
                  <a:lnTo>
                    <a:pt x="170" y="41"/>
                  </a:lnTo>
                  <a:lnTo>
                    <a:pt x="169" y="38"/>
                  </a:lnTo>
                  <a:lnTo>
                    <a:pt x="167" y="35"/>
                  </a:lnTo>
                  <a:lnTo>
                    <a:pt x="165" y="33"/>
                  </a:lnTo>
                  <a:lnTo>
                    <a:pt x="162" y="31"/>
                  </a:lnTo>
                  <a:lnTo>
                    <a:pt x="159" y="30"/>
                  </a:lnTo>
                  <a:lnTo>
                    <a:pt x="155" y="30"/>
                  </a:lnTo>
                  <a:lnTo>
                    <a:pt x="153" y="30"/>
                  </a:lnTo>
                  <a:lnTo>
                    <a:pt x="151" y="30"/>
                  </a:lnTo>
                  <a:lnTo>
                    <a:pt x="149" y="31"/>
                  </a:lnTo>
                  <a:lnTo>
                    <a:pt x="147" y="32"/>
                  </a:lnTo>
                  <a:lnTo>
                    <a:pt x="145" y="33"/>
                  </a:lnTo>
                  <a:lnTo>
                    <a:pt x="144" y="35"/>
                  </a:lnTo>
                  <a:lnTo>
                    <a:pt x="143" y="36"/>
                  </a:lnTo>
                  <a:lnTo>
                    <a:pt x="142" y="39"/>
                  </a:lnTo>
                  <a:lnTo>
                    <a:pt x="141" y="41"/>
                  </a:lnTo>
                  <a:lnTo>
                    <a:pt x="140" y="43"/>
                  </a:lnTo>
                  <a:lnTo>
                    <a:pt x="139" y="46"/>
                  </a:lnTo>
                  <a:lnTo>
                    <a:pt x="139" y="48"/>
                  </a:lnTo>
                  <a:close/>
                  <a:moveTo>
                    <a:pt x="194" y="83"/>
                  </a:moveTo>
                  <a:lnTo>
                    <a:pt x="194" y="23"/>
                  </a:lnTo>
                  <a:lnTo>
                    <a:pt x="203" y="23"/>
                  </a:lnTo>
                  <a:lnTo>
                    <a:pt x="203" y="33"/>
                  </a:lnTo>
                  <a:lnTo>
                    <a:pt x="205" y="31"/>
                  </a:lnTo>
                  <a:lnTo>
                    <a:pt x="207" y="28"/>
                  </a:lnTo>
                  <a:lnTo>
                    <a:pt x="209" y="26"/>
                  </a:lnTo>
                  <a:lnTo>
                    <a:pt x="211" y="25"/>
                  </a:lnTo>
                  <a:lnTo>
                    <a:pt x="213" y="23"/>
                  </a:lnTo>
                  <a:lnTo>
                    <a:pt x="216" y="22"/>
                  </a:lnTo>
                  <a:lnTo>
                    <a:pt x="219" y="21"/>
                  </a:lnTo>
                  <a:lnTo>
                    <a:pt x="223" y="21"/>
                  </a:lnTo>
                  <a:lnTo>
                    <a:pt x="223" y="32"/>
                  </a:lnTo>
                  <a:lnTo>
                    <a:pt x="219" y="33"/>
                  </a:lnTo>
                  <a:lnTo>
                    <a:pt x="215" y="33"/>
                  </a:lnTo>
                  <a:lnTo>
                    <a:pt x="212" y="35"/>
                  </a:lnTo>
                  <a:lnTo>
                    <a:pt x="209" y="36"/>
                  </a:lnTo>
                  <a:lnTo>
                    <a:pt x="206" y="39"/>
                  </a:lnTo>
                  <a:lnTo>
                    <a:pt x="205" y="41"/>
                  </a:lnTo>
                  <a:lnTo>
                    <a:pt x="204" y="44"/>
                  </a:lnTo>
                  <a:lnTo>
                    <a:pt x="204" y="47"/>
                  </a:lnTo>
                  <a:lnTo>
                    <a:pt x="204" y="83"/>
                  </a:lnTo>
                  <a:lnTo>
                    <a:pt x="194" y="83"/>
                  </a:lnTo>
                  <a:close/>
                  <a:moveTo>
                    <a:pt x="226" y="55"/>
                  </a:moveTo>
                  <a:lnTo>
                    <a:pt x="226" y="50"/>
                  </a:lnTo>
                  <a:lnTo>
                    <a:pt x="226" y="47"/>
                  </a:lnTo>
                  <a:lnTo>
                    <a:pt x="227" y="43"/>
                  </a:lnTo>
                  <a:lnTo>
                    <a:pt x="228" y="40"/>
                  </a:lnTo>
                  <a:lnTo>
                    <a:pt x="229" y="36"/>
                  </a:lnTo>
                  <a:lnTo>
                    <a:pt x="230" y="34"/>
                  </a:lnTo>
                  <a:lnTo>
                    <a:pt x="231" y="31"/>
                  </a:lnTo>
                  <a:lnTo>
                    <a:pt x="233" y="29"/>
                  </a:lnTo>
                  <a:lnTo>
                    <a:pt x="235" y="27"/>
                  </a:lnTo>
                  <a:lnTo>
                    <a:pt x="237" y="25"/>
                  </a:lnTo>
                  <a:lnTo>
                    <a:pt x="239" y="23"/>
                  </a:lnTo>
                  <a:lnTo>
                    <a:pt x="241" y="22"/>
                  </a:lnTo>
                  <a:lnTo>
                    <a:pt x="243" y="21"/>
                  </a:lnTo>
                  <a:lnTo>
                    <a:pt x="246" y="20"/>
                  </a:lnTo>
                  <a:lnTo>
                    <a:pt x="249" y="20"/>
                  </a:lnTo>
                  <a:lnTo>
                    <a:pt x="252" y="20"/>
                  </a:lnTo>
                  <a:lnTo>
                    <a:pt x="254" y="20"/>
                  </a:lnTo>
                  <a:lnTo>
                    <a:pt x="256" y="20"/>
                  </a:lnTo>
                  <a:lnTo>
                    <a:pt x="258" y="21"/>
                  </a:lnTo>
                  <a:lnTo>
                    <a:pt x="260" y="23"/>
                  </a:lnTo>
                  <a:lnTo>
                    <a:pt x="262" y="24"/>
                  </a:lnTo>
                  <a:lnTo>
                    <a:pt x="263" y="26"/>
                  </a:lnTo>
                  <a:lnTo>
                    <a:pt x="265" y="27"/>
                  </a:lnTo>
                  <a:lnTo>
                    <a:pt x="266" y="30"/>
                  </a:lnTo>
                  <a:lnTo>
                    <a:pt x="266" y="23"/>
                  </a:lnTo>
                  <a:lnTo>
                    <a:pt x="275" y="23"/>
                  </a:lnTo>
                  <a:lnTo>
                    <a:pt x="275" y="80"/>
                  </a:lnTo>
                  <a:lnTo>
                    <a:pt x="275" y="87"/>
                  </a:lnTo>
                  <a:lnTo>
                    <a:pt x="273" y="93"/>
                  </a:lnTo>
                  <a:lnTo>
                    <a:pt x="271" y="98"/>
                  </a:lnTo>
                  <a:lnTo>
                    <a:pt x="268" y="102"/>
                  </a:lnTo>
                  <a:lnTo>
                    <a:pt x="266" y="103"/>
                  </a:lnTo>
                  <a:lnTo>
                    <a:pt x="264" y="105"/>
                  </a:lnTo>
                  <a:lnTo>
                    <a:pt x="262" y="106"/>
                  </a:lnTo>
                  <a:lnTo>
                    <a:pt x="260" y="107"/>
                  </a:lnTo>
                  <a:lnTo>
                    <a:pt x="258" y="107"/>
                  </a:lnTo>
                  <a:lnTo>
                    <a:pt x="255" y="108"/>
                  </a:lnTo>
                  <a:lnTo>
                    <a:pt x="252" y="108"/>
                  </a:lnTo>
                  <a:lnTo>
                    <a:pt x="250" y="108"/>
                  </a:lnTo>
                  <a:lnTo>
                    <a:pt x="247" y="108"/>
                  </a:lnTo>
                  <a:lnTo>
                    <a:pt x="245" y="108"/>
                  </a:lnTo>
                  <a:lnTo>
                    <a:pt x="242" y="107"/>
                  </a:lnTo>
                  <a:lnTo>
                    <a:pt x="240" y="107"/>
                  </a:lnTo>
                  <a:lnTo>
                    <a:pt x="238" y="106"/>
                  </a:lnTo>
                  <a:lnTo>
                    <a:pt x="235" y="105"/>
                  </a:lnTo>
                  <a:lnTo>
                    <a:pt x="233" y="103"/>
                  </a:lnTo>
                  <a:lnTo>
                    <a:pt x="231" y="101"/>
                  </a:lnTo>
                  <a:lnTo>
                    <a:pt x="230" y="99"/>
                  </a:lnTo>
                  <a:lnTo>
                    <a:pt x="228" y="95"/>
                  </a:lnTo>
                  <a:lnTo>
                    <a:pt x="228" y="93"/>
                  </a:lnTo>
                  <a:lnTo>
                    <a:pt x="227" y="89"/>
                  </a:lnTo>
                  <a:lnTo>
                    <a:pt x="237" y="89"/>
                  </a:lnTo>
                  <a:lnTo>
                    <a:pt x="237" y="91"/>
                  </a:lnTo>
                  <a:lnTo>
                    <a:pt x="238" y="93"/>
                  </a:lnTo>
                  <a:lnTo>
                    <a:pt x="239" y="94"/>
                  </a:lnTo>
                  <a:lnTo>
                    <a:pt x="240" y="96"/>
                  </a:lnTo>
                  <a:lnTo>
                    <a:pt x="242" y="96"/>
                  </a:lnTo>
                  <a:lnTo>
                    <a:pt x="244" y="98"/>
                  </a:lnTo>
                  <a:lnTo>
                    <a:pt x="247" y="98"/>
                  </a:lnTo>
                  <a:lnTo>
                    <a:pt x="249" y="99"/>
                  </a:lnTo>
                  <a:lnTo>
                    <a:pt x="253" y="98"/>
                  </a:lnTo>
                  <a:lnTo>
                    <a:pt x="256" y="97"/>
                  </a:lnTo>
                  <a:lnTo>
                    <a:pt x="259" y="96"/>
                  </a:lnTo>
                  <a:lnTo>
                    <a:pt x="261" y="94"/>
                  </a:lnTo>
                  <a:lnTo>
                    <a:pt x="263" y="92"/>
                  </a:lnTo>
                  <a:lnTo>
                    <a:pt x="265" y="88"/>
                  </a:lnTo>
                  <a:lnTo>
                    <a:pt x="265" y="85"/>
                  </a:lnTo>
                  <a:lnTo>
                    <a:pt x="266" y="81"/>
                  </a:lnTo>
                  <a:lnTo>
                    <a:pt x="266" y="78"/>
                  </a:lnTo>
                  <a:lnTo>
                    <a:pt x="264" y="79"/>
                  </a:lnTo>
                  <a:lnTo>
                    <a:pt x="262" y="81"/>
                  </a:lnTo>
                  <a:lnTo>
                    <a:pt x="260" y="82"/>
                  </a:lnTo>
                  <a:lnTo>
                    <a:pt x="258" y="83"/>
                  </a:lnTo>
                  <a:lnTo>
                    <a:pt x="256" y="84"/>
                  </a:lnTo>
                  <a:lnTo>
                    <a:pt x="254" y="84"/>
                  </a:lnTo>
                  <a:lnTo>
                    <a:pt x="251" y="85"/>
                  </a:lnTo>
                  <a:lnTo>
                    <a:pt x="249" y="85"/>
                  </a:lnTo>
                  <a:lnTo>
                    <a:pt x="247" y="85"/>
                  </a:lnTo>
                  <a:lnTo>
                    <a:pt x="244" y="84"/>
                  </a:lnTo>
                  <a:lnTo>
                    <a:pt x="242" y="84"/>
                  </a:lnTo>
                  <a:lnTo>
                    <a:pt x="240" y="83"/>
                  </a:lnTo>
                  <a:lnTo>
                    <a:pt x="238" y="82"/>
                  </a:lnTo>
                  <a:lnTo>
                    <a:pt x="236" y="80"/>
                  </a:lnTo>
                  <a:lnTo>
                    <a:pt x="234" y="79"/>
                  </a:lnTo>
                  <a:lnTo>
                    <a:pt x="233" y="77"/>
                  </a:lnTo>
                  <a:lnTo>
                    <a:pt x="231" y="75"/>
                  </a:lnTo>
                  <a:lnTo>
                    <a:pt x="230" y="73"/>
                  </a:lnTo>
                  <a:lnTo>
                    <a:pt x="228" y="70"/>
                  </a:lnTo>
                  <a:lnTo>
                    <a:pt x="227" y="67"/>
                  </a:lnTo>
                  <a:lnTo>
                    <a:pt x="227" y="64"/>
                  </a:lnTo>
                  <a:lnTo>
                    <a:pt x="226" y="61"/>
                  </a:lnTo>
                  <a:lnTo>
                    <a:pt x="226" y="58"/>
                  </a:lnTo>
                  <a:lnTo>
                    <a:pt x="226" y="55"/>
                  </a:lnTo>
                  <a:close/>
                  <a:moveTo>
                    <a:pt x="236" y="52"/>
                  </a:moveTo>
                  <a:lnTo>
                    <a:pt x="236" y="56"/>
                  </a:lnTo>
                  <a:lnTo>
                    <a:pt x="236" y="60"/>
                  </a:lnTo>
                  <a:lnTo>
                    <a:pt x="237" y="63"/>
                  </a:lnTo>
                  <a:lnTo>
                    <a:pt x="238" y="66"/>
                  </a:lnTo>
                  <a:lnTo>
                    <a:pt x="239" y="69"/>
                  </a:lnTo>
                  <a:lnTo>
                    <a:pt x="240" y="71"/>
                  </a:lnTo>
                  <a:lnTo>
                    <a:pt x="241" y="73"/>
                  </a:lnTo>
                  <a:lnTo>
                    <a:pt x="243" y="75"/>
                  </a:lnTo>
                  <a:lnTo>
                    <a:pt x="245" y="76"/>
                  </a:lnTo>
                  <a:lnTo>
                    <a:pt x="247" y="77"/>
                  </a:lnTo>
                  <a:lnTo>
                    <a:pt x="249" y="78"/>
                  </a:lnTo>
                  <a:lnTo>
                    <a:pt x="250" y="78"/>
                  </a:lnTo>
                  <a:lnTo>
                    <a:pt x="251" y="77"/>
                  </a:lnTo>
                  <a:lnTo>
                    <a:pt x="251" y="77"/>
                  </a:lnTo>
                  <a:lnTo>
                    <a:pt x="252" y="77"/>
                  </a:lnTo>
                  <a:lnTo>
                    <a:pt x="252" y="77"/>
                  </a:lnTo>
                  <a:lnTo>
                    <a:pt x="255" y="77"/>
                  </a:lnTo>
                  <a:lnTo>
                    <a:pt x="257" y="75"/>
                  </a:lnTo>
                  <a:lnTo>
                    <a:pt x="260" y="72"/>
                  </a:lnTo>
                  <a:lnTo>
                    <a:pt x="262" y="70"/>
                  </a:lnTo>
                  <a:lnTo>
                    <a:pt x="264" y="66"/>
                  </a:lnTo>
                  <a:lnTo>
                    <a:pt x="265" y="62"/>
                  </a:lnTo>
                  <a:lnTo>
                    <a:pt x="266" y="58"/>
                  </a:lnTo>
                  <a:lnTo>
                    <a:pt x="266" y="53"/>
                  </a:lnTo>
                  <a:lnTo>
                    <a:pt x="266" y="50"/>
                  </a:lnTo>
                  <a:lnTo>
                    <a:pt x="265" y="47"/>
                  </a:lnTo>
                  <a:lnTo>
                    <a:pt x="264" y="44"/>
                  </a:lnTo>
                  <a:lnTo>
                    <a:pt x="264" y="41"/>
                  </a:lnTo>
                  <a:lnTo>
                    <a:pt x="263" y="39"/>
                  </a:lnTo>
                  <a:lnTo>
                    <a:pt x="261" y="37"/>
                  </a:lnTo>
                  <a:lnTo>
                    <a:pt x="260" y="35"/>
                  </a:lnTo>
                  <a:lnTo>
                    <a:pt x="258" y="34"/>
                  </a:lnTo>
                  <a:lnTo>
                    <a:pt x="256" y="33"/>
                  </a:lnTo>
                  <a:lnTo>
                    <a:pt x="254" y="32"/>
                  </a:lnTo>
                  <a:lnTo>
                    <a:pt x="252" y="32"/>
                  </a:lnTo>
                  <a:lnTo>
                    <a:pt x="250" y="32"/>
                  </a:lnTo>
                  <a:lnTo>
                    <a:pt x="248" y="32"/>
                  </a:lnTo>
                  <a:lnTo>
                    <a:pt x="247" y="32"/>
                  </a:lnTo>
                  <a:lnTo>
                    <a:pt x="245" y="33"/>
                  </a:lnTo>
                  <a:lnTo>
                    <a:pt x="243" y="35"/>
                  </a:lnTo>
                  <a:lnTo>
                    <a:pt x="241" y="36"/>
                  </a:lnTo>
                  <a:lnTo>
                    <a:pt x="240" y="38"/>
                  </a:lnTo>
                  <a:lnTo>
                    <a:pt x="239" y="40"/>
                  </a:lnTo>
                  <a:lnTo>
                    <a:pt x="238" y="42"/>
                  </a:lnTo>
                  <a:lnTo>
                    <a:pt x="237" y="44"/>
                  </a:lnTo>
                  <a:lnTo>
                    <a:pt x="236" y="47"/>
                  </a:lnTo>
                  <a:lnTo>
                    <a:pt x="236" y="49"/>
                  </a:lnTo>
                  <a:lnTo>
                    <a:pt x="236" y="52"/>
                  </a:lnTo>
                  <a:close/>
                  <a:moveTo>
                    <a:pt x="311" y="72"/>
                  </a:moveTo>
                  <a:lnTo>
                    <a:pt x="326" y="23"/>
                  </a:lnTo>
                  <a:lnTo>
                    <a:pt x="336" y="23"/>
                  </a:lnTo>
                  <a:lnTo>
                    <a:pt x="333" y="32"/>
                  </a:lnTo>
                  <a:lnTo>
                    <a:pt x="330" y="41"/>
                  </a:lnTo>
                  <a:lnTo>
                    <a:pt x="328" y="49"/>
                  </a:lnTo>
                  <a:lnTo>
                    <a:pt x="325" y="57"/>
                  </a:lnTo>
                  <a:lnTo>
                    <a:pt x="323" y="64"/>
                  </a:lnTo>
                  <a:lnTo>
                    <a:pt x="320" y="71"/>
                  </a:lnTo>
                  <a:lnTo>
                    <a:pt x="318" y="77"/>
                  </a:lnTo>
                  <a:lnTo>
                    <a:pt x="316" y="83"/>
                  </a:lnTo>
                  <a:lnTo>
                    <a:pt x="314" y="87"/>
                  </a:lnTo>
                  <a:lnTo>
                    <a:pt x="313" y="91"/>
                  </a:lnTo>
                  <a:lnTo>
                    <a:pt x="311" y="94"/>
                  </a:lnTo>
                  <a:lnTo>
                    <a:pt x="310" y="96"/>
                  </a:lnTo>
                  <a:lnTo>
                    <a:pt x="309" y="99"/>
                  </a:lnTo>
                  <a:lnTo>
                    <a:pt x="308" y="101"/>
                  </a:lnTo>
                  <a:lnTo>
                    <a:pt x="307" y="102"/>
                  </a:lnTo>
                  <a:lnTo>
                    <a:pt x="306" y="103"/>
                  </a:lnTo>
                  <a:lnTo>
                    <a:pt x="305" y="105"/>
                  </a:lnTo>
                  <a:lnTo>
                    <a:pt x="304" y="106"/>
                  </a:lnTo>
                  <a:lnTo>
                    <a:pt x="303" y="106"/>
                  </a:lnTo>
                  <a:lnTo>
                    <a:pt x="301" y="107"/>
                  </a:lnTo>
                  <a:lnTo>
                    <a:pt x="300" y="107"/>
                  </a:lnTo>
                  <a:lnTo>
                    <a:pt x="298" y="107"/>
                  </a:lnTo>
                  <a:lnTo>
                    <a:pt x="296" y="107"/>
                  </a:lnTo>
                  <a:lnTo>
                    <a:pt x="294" y="107"/>
                  </a:lnTo>
                  <a:lnTo>
                    <a:pt x="293" y="107"/>
                  </a:lnTo>
                  <a:lnTo>
                    <a:pt x="292" y="107"/>
                  </a:lnTo>
                  <a:lnTo>
                    <a:pt x="291" y="107"/>
                  </a:lnTo>
                  <a:lnTo>
                    <a:pt x="290" y="106"/>
                  </a:lnTo>
                  <a:lnTo>
                    <a:pt x="290" y="98"/>
                  </a:lnTo>
                  <a:lnTo>
                    <a:pt x="291" y="98"/>
                  </a:lnTo>
                  <a:lnTo>
                    <a:pt x="292" y="98"/>
                  </a:lnTo>
                  <a:lnTo>
                    <a:pt x="293" y="99"/>
                  </a:lnTo>
                  <a:lnTo>
                    <a:pt x="295" y="99"/>
                  </a:lnTo>
                  <a:lnTo>
                    <a:pt x="297" y="99"/>
                  </a:lnTo>
                  <a:lnTo>
                    <a:pt x="298" y="98"/>
                  </a:lnTo>
                  <a:lnTo>
                    <a:pt x="298" y="98"/>
                  </a:lnTo>
                  <a:lnTo>
                    <a:pt x="299" y="98"/>
                  </a:lnTo>
                  <a:lnTo>
                    <a:pt x="300" y="97"/>
                  </a:lnTo>
                  <a:lnTo>
                    <a:pt x="300" y="96"/>
                  </a:lnTo>
                  <a:lnTo>
                    <a:pt x="301" y="95"/>
                  </a:lnTo>
                  <a:lnTo>
                    <a:pt x="301" y="94"/>
                  </a:lnTo>
                  <a:lnTo>
                    <a:pt x="302" y="93"/>
                  </a:lnTo>
                  <a:lnTo>
                    <a:pt x="303" y="91"/>
                  </a:lnTo>
                  <a:lnTo>
                    <a:pt x="304" y="88"/>
                  </a:lnTo>
                  <a:lnTo>
                    <a:pt x="305" y="85"/>
                  </a:lnTo>
                  <a:lnTo>
                    <a:pt x="284" y="23"/>
                  </a:lnTo>
                  <a:lnTo>
                    <a:pt x="295" y="23"/>
                  </a:lnTo>
                  <a:lnTo>
                    <a:pt x="311" y="72"/>
                  </a:lnTo>
                  <a:close/>
                  <a:moveTo>
                    <a:pt x="375" y="0"/>
                  </a:moveTo>
                  <a:lnTo>
                    <a:pt x="385" y="0"/>
                  </a:lnTo>
                  <a:lnTo>
                    <a:pt x="385" y="11"/>
                  </a:lnTo>
                  <a:lnTo>
                    <a:pt x="375" y="11"/>
                  </a:lnTo>
                  <a:lnTo>
                    <a:pt x="375" y="0"/>
                  </a:lnTo>
                  <a:close/>
                  <a:moveTo>
                    <a:pt x="375" y="23"/>
                  </a:moveTo>
                  <a:lnTo>
                    <a:pt x="385" y="23"/>
                  </a:lnTo>
                  <a:lnTo>
                    <a:pt x="385" y="83"/>
                  </a:lnTo>
                  <a:lnTo>
                    <a:pt x="375" y="83"/>
                  </a:lnTo>
                  <a:lnTo>
                    <a:pt x="375" y="23"/>
                  </a:lnTo>
                  <a:close/>
                  <a:moveTo>
                    <a:pt x="400" y="83"/>
                  </a:moveTo>
                  <a:lnTo>
                    <a:pt x="400" y="23"/>
                  </a:lnTo>
                  <a:lnTo>
                    <a:pt x="409" y="23"/>
                  </a:lnTo>
                  <a:lnTo>
                    <a:pt x="409" y="31"/>
                  </a:lnTo>
                  <a:lnTo>
                    <a:pt x="409" y="30"/>
                  </a:lnTo>
                  <a:lnTo>
                    <a:pt x="410" y="30"/>
                  </a:lnTo>
                  <a:lnTo>
                    <a:pt x="411" y="28"/>
                  </a:lnTo>
                  <a:lnTo>
                    <a:pt x="412" y="27"/>
                  </a:lnTo>
                  <a:lnTo>
                    <a:pt x="413" y="26"/>
                  </a:lnTo>
                  <a:lnTo>
                    <a:pt x="415" y="25"/>
                  </a:lnTo>
                  <a:lnTo>
                    <a:pt x="416" y="24"/>
                  </a:lnTo>
                  <a:lnTo>
                    <a:pt x="418" y="23"/>
                  </a:lnTo>
                  <a:lnTo>
                    <a:pt x="420" y="22"/>
                  </a:lnTo>
                  <a:lnTo>
                    <a:pt x="422" y="21"/>
                  </a:lnTo>
                  <a:lnTo>
                    <a:pt x="424" y="21"/>
                  </a:lnTo>
                  <a:lnTo>
                    <a:pt x="427" y="21"/>
                  </a:lnTo>
                  <a:lnTo>
                    <a:pt x="430" y="21"/>
                  </a:lnTo>
                  <a:lnTo>
                    <a:pt x="433" y="21"/>
                  </a:lnTo>
                  <a:lnTo>
                    <a:pt x="436" y="22"/>
                  </a:lnTo>
                  <a:lnTo>
                    <a:pt x="438" y="23"/>
                  </a:lnTo>
                  <a:lnTo>
                    <a:pt x="440" y="25"/>
                  </a:lnTo>
                  <a:lnTo>
                    <a:pt x="442" y="26"/>
                  </a:lnTo>
                  <a:lnTo>
                    <a:pt x="444" y="28"/>
                  </a:lnTo>
                  <a:lnTo>
                    <a:pt x="445" y="31"/>
                  </a:lnTo>
                  <a:lnTo>
                    <a:pt x="446" y="33"/>
                  </a:lnTo>
                  <a:lnTo>
                    <a:pt x="447" y="36"/>
                  </a:lnTo>
                  <a:lnTo>
                    <a:pt x="447" y="39"/>
                  </a:lnTo>
                  <a:lnTo>
                    <a:pt x="447" y="42"/>
                  </a:lnTo>
                  <a:lnTo>
                    <a:pt x="447" y="83"/>
                  </a:lnTo>
                  <a:lnTo>
                    <a:pt x="438" y="83"/>
                  </a:lnTo>
                  <a:lnTo>
                    <a:pt x="438" y="46"/>
                  </a:lnTo>
                  <a:lnTo>
                    <a:pt x="438" y="42"/>
                  </a:lnTo>
                  <a:lnTo>
                    <a:pt x="437" y="39"/>
                  </a:lnTo>
                  <a:lnTo>
                    <a:pt x="436" y="36"/>
                  </a:lnTo>
                  <a:lnTo>
                    <a:pt x="435" y="34"/>
                  </a:lnTo>
                  <a:lnTo>
                    <a:pt x="434" y="32"/>
                  </a:lnTo>
                  <a:lnTo>
                    <a:pt x="431" y="31"/>
                  </a:lnTo>
                  <a:lnTo>
                    <a:pt x="429" y="30"/>
                  </a:lnTo>
                  <a:lnTo>
                    <a:pt x="426" y="30"/>
                  </a:lnTo>
                  <a:lnTo>
                    <a:pt x="424" y="30"/>
                  </a:lnTo>
                  <a:lnTo>
                    <a:pt x="421" y="30"/>
                  </a:lnTo>
                  <a:lnTo>
                    <a:pt x="419" y="31"/>
                  </a:lnTo>
                  <a:lnTo>
                    <a:pt x="417" y="32"/>
                  </a:lnTo>
                  <a:lnTo>
                    <a:pt x="415" y="33"/>
                  </a:lnTo>
                  <a:lnTo>
                    <a:pt x="414" y="35"/>
                  </a:lnTo>
                  <a:lnTo>
                    <a:pt x="412" y="36"/>
                  </a:lnTo>
                  <a:lnTo>
                    <a:pt x="411" y="39"/>
                  </a:lnTo>
                  <a:lnTo>
                    <a:pt x="411" y="41"/>
                  </a:lnTo>
                  <a:lnTo>
                    <a:pt x="410" y="43"/>
                  </a:lnTo>
                  <a:lnTo>
                    <a:pt x="410" y="46"/>
                  </a:lnTo>
                  <a:lnTo>
                    <a:pt x="410" y="48"/>
                  </a:lnTo>
                  <a:lnTo>
                    <a:pt x="410" y="83"/>
                  </a:lnTo>
                  <a:lnTo>
                    <a:pt x="40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Freeform 148"/>
            <p:cNvSpPr>
              <a:spLocks noEditPoints="1"/>
            </p:cNvSpPr>
            <p:nvPr/>
          </p:nvSpPr>
          <p:spPr bwMode="auto">
            <a:xfrm>
              <a:off x="230" y="2557"/>
              <a:ext cx="330" cy="202"/>
            </a:xfrm>
            <a:custGeom>
              <a:avLst/>
              <a:gdLst>
                <a:gd name="T0" fmla="*/ 52 w 330"/>
                <a:gd name="T1" fmla="*/ 14 h 202"/>
                <a:gd name="T2" fmla="*/ 27 w 330"/>
                <a:gd name="T3" fmla="*/ 13 h 202"/>
                <a:gd name="T4" fmla="*/ 11 w 330"/>
                <a:gd name="T5" fmla="*/ 49 h 202"/>
                <a:gd name="T6" fmla="*/ 34 w 330"/>
                <a:gd name="T7" fmla="*/ 78 h 202"/>
                <a:gd name="T8" fmla="*/ 57 w 330"/>
                <a:gd name="T9" fmla="*/ 72 h 202"/>
                <a:gd name="T10" fmla="*/ 76 w 330"/>
                <a:gd name="T11" fmla="*/ 52 h 202"/>
                <a:gd name="T12" fmla="*/ 57 w 330"/>
                <a:gd name="T13" fmla="*/ 85 h 202"/>
                <a:gd name="T14" fmla="*/ 33 w 330"/>
                <a:gd name="T15" fmla="*/ 87 h 202"/>
                <a:gd name="T16" fmla="*/ 9 w 330"/>
                <a:gd name="T17" fmla="*/ 73 h 202"/>
                <a:gd name="T18" fmla="*/ 1 w 330"/>
                <a:gd name="T19" fmla="*/ 37 h 202"/>
                <a:gd name="T20" fmla="*/ 21 w 330"/>
                <a:gd name="T21" fmla="*/ 5 h 202"/>
                <a:gd name="T22" fmla="*/ 43 w 330"/>
                <a:gd name="T23" fmla="*/ 1 h 202"/>
                <a:gd name="T24" fmla="*/ 68 w 330"/>
                <a:gd name="T25" fmla="*/ 15 h 202"/>
                <a:gd name="T26" fmla="*/ 87 w 330"/>
                <a:gd name="T27" fmla="*/ 25 h 202"/>
                <a:gd name="T28" fmla="*/ 106 w 330"/>
                <a:gd name="T29" fmla="*/ 25 h 202"/>
                <a:gd name="T30" fmla="*/ 132 w 330"/>
                <a:gd name="T31" fmla="*/ 33 h 202"/>
                <a:gd name="T32" fmla="*/ 135 w 330"/>
                <a:gd name="T33" fmla="*/ 70 h 202"/>
                <a:gd name="T34" fmla="*/ 107 w 330"/>
                <a:gd name="T35" fmla="*/ 86 h 202"/>
                <a:gd name="T36" fmla="*/ 97 w 330"/>
                <a:gd name="T37" fmla="*/ 63 h 202"/>
                <a:gd name="T38" fmla="*/ 119 w 330"/>
                <a:gd name="T39" fmla="*/ 77 h 202"/>
                <a:gd name="T40" fmla="*/ 127 w 330"/>
                <a:gd name="T41" fmla="*/ 48 h 202"/>
                <a:gd name="T42" fmla="*/ 104 w 330"/>
                <a:gd name="T43" fmla="*/ 34 h 202"/>
                <a:gd name="T44" fmla="*/ 151 w 330"/>
                <a:gd name="T45" fmla="*/ 79 h 202"/>
                <a:gd name="T46" fmla="*/ 161 w 330"/>
                <a:gd name="T47" fmla="*/ 35 h 202"/>
                <a:gd name="T48" fmla="*/ 166 w 330"/>
                <a:gd name="T49" fmla="*/ 79 h 202"/>
                <a:gd name="T50" fmla="*/ 158 w 330"/>
                <a:gd name="T51" fmla="*/ 87 h 202"/>
                <a:gd name="T52" fmla="*/ 179 w 330"/>
                <a:gd name="T53" fmla="*/ 14 h 202"/>
                <a:gd name="T54" fmla="*/ 203 w 330"/>
                <a:gd name="T55" fmla="*/ 39 h 202"/>
                <a:gd name="T56" fmla="*/ 229 w 330"/>
                <a:gd name="T57" fmla="*/ 23 h 202"/>
                <a:gd name="T58" fmla="*/ 249 w 330"/>
                <a:gd name="T59" fmla="*/ 41 h 202"/>
                <a:gd name="T60" fmla="*/ 226 w 330"/>
                <a:gd name="T61" fmla="*/ 32 h 202"/>
                <a:gd name="T62" fmla="*/ 211 w 330"/>
                <a:gd name="T63" fmla="*/ 67 h 202"/>
                <a:gd name="T64" fmla="*/ 234 w 330"/>
                <a:gd name="T65" fmla="*/ 75 h 202"/>
                <a:gd name="T66" fmla="*/ 244 w 330"/>
                <a:gd name="T67" fmla="*/ 79 h 202"/>
                <a:gd name="T68" fmla="*/ 220 w 330"/>
                <a:gd name="T69" fmla="*/ 86 h 202"/>
                <a:gd name="T70" fmla="*/ 202 w 330"/>
                <a:gd name="T71" fmla="*/ 68 h 202"/>
                <a:gd name="T72" fmla="*/ 256 w 330"/>
                <a:gd name="T73" fmla="*/ 65 h 202"/>
                <a:gd name="T74" fmla="*/ 276 w 330"/>
                <a:gd name="T75" fmla="*/ 50 h 202"/>
                <a:gd name="T76" fmla="*/ 290 w 330"/>
                <a:gd name="T77" fmla="*/ 48 h 202"/>
                <a:gd name="T78" fmla="*/ 280 w 330"/>
                <a:gd name="T79" fmla="*/ 31 h 202"/>
                <a:gd name="T80" fmla="*/ 262 w 330"/>
                <a:gd name="T81" fmla="*/ 31 h 202"/>
                <a:gd name="T82" fmla="*/ 289 w 330"/>
                <a:gd name="T83" fmla="*/ 24 h 202"/>
                <a:gd name="T84" fmla="*/ 303 w 330"/>
                <a:gd name="T85" fmla="*/ 74 h 202"/>
                <a:gd name="T86" fmla="*/ 308 w 330"/>
                <a:gd name="T87" fmla="*/ 79 h 202"/>
                <a:gd name="T88" fmla="*/ 295 w 330"/>
                <a:gd name="T89" fmla="*/ 81 h 202"/>
                <a:gd name="T90" fmla="*/ 271 w 330"/>
                <a:gd name="T91" fmla="*/ 86 h 202"/>
                <a:gd name="T92" fmla="*/ 255 w 330"/>
                <a:gd name="T93" fmla="*/ 73 h 202"/>
                <a:gd name="T94" fmla="*/ 289 w 330"/>
                <a:gd name="T95" fmla="*/ 57 h 202"/>
                <a:gd name="T96" fmla="*/ 266 w 330"/>
                <a:gd name="T97" fmla="*/ 66 h 202"/>
                <a:gd name="T98" fmla="*/ 284 w 330"/>
                <a:gd name="T99" fmla="*/ 78 h 202"/>
                <a:gd name="T100" fmla="*/ 330 w 330"/>
                <a:gd name="T101" fmla="*/ 3 h 202"/>
                <a:gd name="T102" fmla="*/ 52 w 330"/>
                <a:gd name="T103" fmla="*/ 190 h 202"/>
                <a:gd name="T104" fmla="*/ 34 w 330"/>
                <a:gd name="T105" fmla="*/ 202 h 202"/>
                <a:gd name="T106" fmla="*/ 9 w 330"/>
                <a:gd name="T107" fmla="*/ 192 h 202"/>
                <a:gd name="T108" fmla="*/ 8 w 330"/>
                <a:gd name="T109" fmla="*/ 152 h 202"/>
                <a:gd name="T110" fmla="*/ 31 w 330"/>
                <a:gd name="T111" fmla="*/ 138 h 202"/>
                <a:gd name="T112" fmla="*/ 48 w 330"/>
                <a:gd name="T113" fmla="*/ 147 h 202"/>
                <a:gd name="T114" fmla="*/ 16 w 330"/>
                <a:gd name="T115" fmla="*/ 185 h 202"/>
                <a:gd name="T116" fmla="*/ 39 w 330"/>
                <a:gd name="T117" fmla="*/ 191 h 202"/>
                <a:gd name="T118" fmla="*/ 45 w 330"/>
                <a:gd name="T119" fmla="*/ 162 h 202"/>
                <a:gd name="T120" fmla="*/ 23 w 330"/>
                <a:gd name="T121" fmla="*/ 14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02">
                  <a:moveTo>
                    <a:pt x="67" y="44"/>
                  </a:moveTo>
                  <a:lnTo>
                    <a:pt x="66" y="40"/>
                  </a:lnTo>
                  <a:lnTo>
                    <a:pt x="66" y="35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1" y="23"/>
                  </a:lnTo>
                  <a:lnTo>
                    <a:pt x="59" y="20"/>
                  </a:lnTo>
                  <a:lnTo>
                    <a:pt x="57" y="17"/>
                  </a:lnTo>
                  <a:lnTo>
                    <a:pt x="53" y="15"/>
                  </a:lnTo>
                  <a:lnTo>
                    <a:pt x="52" y="14"/>
                  </a:lnTo>
                  <a:lnTo>
                    <a:pt x="50" y="13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4" y="11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7" y="13"/>
                  </a:lnTo>
                  <a:lnTo>
                    <a:pt x="23" y="15"/>
                  </a:lnTo>
                  <a:lnTo>
                    <a:pt x="20" y="17"/>
                  </a:lnTo>
                  <a:lnTo>
                    <a:pt x="18" y="20"/>
                  </a:lnTo>
                  <a:lnTo>
                    <a:pt x="16" y="23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1" y="40"/>
                  </a:lnTo>
                  <a:lnTo>
                    <a:pt x="11" y="44"/>
                  </a:lnTo>
                  <a:lnTo>
                    <a:pt x="11" y="49"/>
                  </a:lnTo>
                  <a:lnTo>
                    <a:pt x="12" y="53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6" y="66"/>
                  </a:lnTo>
                  <a:lnTo>
                    <a:pt x="18" y="69"/>
                  </a:lnTo>
                  <a:lnTo>
                    <a:pt x="20" y="72"/>
                  </a:lnTo>
                  <a:lnTo>
                    <a:pt x="23" y="74"/>
                  </a:lnTo>
                  <a:lnTo>
                    <a:pt x="27" y="76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8" y="79"/>
                  </a:lnTo>
                  <a:lnTo>
                    <a:pt x="40" y="79"/>
                  </a:lnTo>
                  <a:lnTo>
                    <a:pt x="42" y="78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48" y="77"/>
                  </a:lnTo>
                  <a:lnTo>
                    <a:pt x="50" y="76"/>
                  </a:lnTo>
                  <a:lnTo>
                    <a:pt x="52" y="75"/>
                  </a:lnTo>
                  <a:lnTo>
                    <a:pt x="53" y="74"/>
                  </a:lnTo>
                  <a:lnTo>
                    <a:pt x="57" y="72"/>
                  </a:lnTo>
                  <a:lnTo>
                    <a:pt x="59" y="69"/>
                  </a:lnTo>
                  <a:lnTo>
                    <a:pt x="61" y="66"/>
                  </a:lnTo>
                  <a:lnTo>
                    <a:pt x="63" y="62"/>
                  </a:lnTo>
                  <a:lnTo>
                    <a:pt x="65" y="58"/>
                  </a:lnTo>
                  <a:lnTo>
                    <a:pt x="66" y="53"/>
                  </a:lnTo>
                  <a:lnTo>
                    <a:pt x="66" y="49"/>
                  </a:lnTo>
                  <a:lnTo>
                    <a:pt x="67" y="44"/>
                  </a:lnTo>
                  <a:close/>
                  <a:moveTo>
                    <a:pt x="77" y="44"/>
                  </a:moveTo>
                  <a:lnTo>
                    <a:pt x="77" y="48"/>
                  </a:lnTo>
                  <a:lnTo>
                    <a:pt x="76" y="52"/>
                  </a:lnTo>
                  <a:lnTo>
                    <a:pt x="76" y="56"/>
                  </a:lnTo>
                  <a:lnTo>
                    <a:pt x="75" y="59"/>
                  </a:lnTo>
                  <a:lnTo>
                    <a:pt x="74" y="63"/>
                  </a:lnTo>
                  <a:lnTo>
                    <a:pt x="72" y="67"/>
                  </a:lnTo>
                  <a:lnTo>
                    <a:pt x="70" y="70"/>
                  </a:lnTo>
                  <a:lnTo>
                    <a:pt x="68" y="73"/>
                  </a:lnTo>
                  <a:lnTo>
                    <a:pt x="66" y="77"/>
                  </a:lnTo>
                  <a:lnTo>
                    <a:pt x="63" y="80"/>
                  </a:lnTo>
                  <a:lnTo>
                    <a:pt x="60" y="82"/>
                  </a:lnTo>
                  <a:lnTo>
                    <a:pt x="57" y="85"/>
                  </a:lnTo>
                  <a:lnTo>
                    <a:pt x="54" y="85"/>
                  </a:lnTo>
                  <a:lnTo>
                    <a:pt x="52" y="86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6" y="87"/>
                  </a:lnTo>
                  <a:lnTo>
                    <a:pt x="43" y="87"/>
                  </a:lnTo>
                  <a:lnTo>
                    <a:pt x="41" y="87"/>
                  </a:lnTo>
                  <a:lnTo>
                    <a:pt x="38" y="87"/>
                  </a:lnTo>
                  <a:lnTo>
                    <a:pt x="36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29" y="86"/>
                  </a:lnTo>
                  <a:lnTo>
                    <a:pt x="27" y="86"/>
                  </a:lnTo>
                  <a:lnTo>
                    <a:pt x="24" y="86"/>
                  </a:lnTo>
                  <a:lnTo>
                    <a:pt x="23" y="85"/>
                  </a:lnTo>
                  <a:lnTo>
                    <a:pt x="21" y="85"/>
                  </a:lnTo>
                  <a:lnTo>
                    <a:pt x="17" y="82"/>
                  </a:lnTo>
                  <a:lnTo>
                    <a:pt x="14" y="80"/>
                  </a:lnTo>
                  <a:lnTo>
                    <a:pt x="11" y="77"/>
                  </a:lnTo>
                  <a:lnTo>
                    <a:pt x="9" y="73"/>
                  </a:lnTo>
                  <a:lnTo>
                    <a:pt x="7" y="70"/>
                  </a:lnTo>
                  <a:lnTo>
                    <a:pt x="5" y="67"/>
                  </a:lnTo>
                  <a:lnTo>
                    <a:pt x="4" y="63"/>
                  </a:lnTo>
                  <a:lnTo>
                    <a:pt x="3" y="59"/>
                  </a:lnTo>
                  <a:lnTo>
                    <a:pt x="2" y="56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1" y="37"/>
                  </a:lnTo>
                  <a:lnTo>
                    <a:pt x="2" y="33"/>
                  </a:lnTo>
                  <a:lnTo>
                    <a:pt x="3" y="29"/>
                  </a:lnTo>
                  <a:lnTo>
                    <a:pt x="4" y="26"/>
                  </a:lnTo>
                  <a:lnTo>
                    <a:pt x="5" y="22"/>
                  </a:lnTo>
                  <a:lnTo>
                    <a:pt x="7" y="19"/>
                  </a:lnTo>
                  <a:lnTo>
                    <a:pt x="9" y="15"/>
                  </a:lnTo>
                  <a:lnTo>
                    <a:pt x="11" y="12"/>
                  </a:lnTo>
                  <a:lnTo>
                    <a:pt x="14" y="9"/>
                  </a:lnTo>
                  <a:lnTo>
                    <a:pt x="17" y="7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50" y="2"/>
                  </a:lnTo>
                  <a:lnTo>
                    <a:pt x="52" y="3"/>
                  </a:lnTo>
                  <a:lnTo>
                    <a:pt x="54" y="4"/>
                  </a:lnTo>
                  <a:lnTo>
                    <a:pt x="57" y="5"/>
                  </a:lnTo>
                  <a:lnTo>
                    <a:pt x="60" y="7"/>
                  </a:lnTo>
                  <a:lnTo>
                    <a:pt x="63" y="9"/>
                  </a:lnTo>
                  <a:lnTo>
                    <a:pt x="66" y="12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2" y="22"/>
                  </a:lnTo>
                  <a:lnTo>
                    <a:pt x="74" y="26"/>
                  </a:lnTo>
                  <a:lnTo>
                    <a:pt x="75" y="29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7" y="41"/>
                  </a:lnTo>
                  <a:lnTo>
                    <a:pt x="77" y="44"/>
                  </a:lnTo>
                  <a:close/>
                  <a:moveTo>
                    <a:pt x="87" y="109"/>
                  </a:moveTo>
                  <a:lnTo>
                    <a:pt x="87" y="25"/>
                  </a:lnTo>
                  <a:lnTo>
                    <a:pt x="96" y="25"/>
                  </a:lnTo>
                  <a:lnTo>
                    <a:pt x="96" y="34"/>
                  </a:lnTo>
                  <a:lnTo>
                    <a:pt x="97" y="32"/>
                  </a:lnTo>
                  <a:lnTo>
                    <a:pt x="98" y="31"/>
                  </a:lnTo>
                  <a:lnTo>
                    <a:pt x="99" y="30"/>
                  </a:lnTo>
                  <a:lnTo>
                    <a:pt x="100" y="28"/>
                  </a:lnTo>
                  <a:lnTo>
                    <a:pt x="101" y="27"/>
                  </a:lnTo>
                  <a:lnTo>
                    <a:pt x="103" y="26"/>
                  </a:lnTo>
                  <a:lnTo>
                    <a:pt x="104" y="26"/>
                  </a:lnTo>
                  <a:lnTo>
                    <a:pt x="106" y="25"/>
                  </a:lnTo>
                  <a:lnTo>
                    <a:pt x="108" y="24"/>
                  </a:lnTo>
                  <a:lnTo>
                    <a:pt x="110" y="24"/>
                  </a:lnTo>
                  <a:lnTo>
                    <a:pt x="112" y="23"/>
                  </a:lnTo>
                  <a:lnTo>
                    <a:pt x="114" y="23"/>
                  </a:lnTo>
                  <a:lnTo>
                    <a:pt x="117" y="23"/>
                  </a:lnTo>
                  <a:lnTo>
                    <a:pt x="121" y="25"/>
                  </a:lnTo>
                  <a:lnTo>
                    <a:pt x="124" y="26"/>
                  </a:lnTo>
                  <a:lnTo>
                    <a:pt x="127" y="28"/>
                  </a:lnTo>
                  <a:lnTo>
                    <a:pt x="129" y="30"/>
                  </a:lnTo>
                  <a:lnTo>
                    <a:pt x="132" y="33"/>
                  </a:lnTo>
                  <a:lnTo>
                    <a:pt x="133" y="36"/>
                  </a:lnTo>
                  <a:lnTo>
                    <a:pt x="135" y="40"/>
                  </a:lnTo>
                  <a:lnTo>
                    <a:pt x="136" y="44"/>
                  </a:lnTo>
                  <a:lnTo>
                    <a:pt x="137" y="47"/>
                  </a:lnTo>
                  <a:lnTo>
                    <a:pt x="138" y="51"/>
                  </a:lnTo>
                  <a:lnTo>
                    <a:pt x="138" y="55"/>
                  </a:lnTo>
                  <a:lnTo>
                    <a:pt x="138" y="59"/>
                  </a:lnTo>
                  <a:lnTo>
                    <a:pt x="137" y="63"/>
                  </a:lnTo>
                  <a:lnTo>
                    <a:pt x="136" y="66"/>
                  </a:lnTo>
                  <a:lnTo>
                    <a:pt x="135" y="70"/>
                  </a:lnTo>
                  <a:lnTo>
                    <a:pt x="133" y="74"/>
                  </a:lnTo>
                  <a:lnTo>
                    <a:pt x="131" y="77"/>
                  </a:lnTo>
                  <a:lnTo>
                    <a:pt x="129" y="80"/>
                  </a:lnTo>
                  <a:lnTo>
                    <a:pt x="126" y="82"/>
                  </a:lnTo>
                  <a:lnTo>
                    <a:pt x="123" y="84"/>
                  </a:lnTo>
                  <a:lnTo>
                    <a:pt x="120" y="85"/>
                  </a:lnTo>
                  <a:lnTo>
                    <a:pt x="116" y="86"/>
                  </a:lnTo>
                  <a:lnTo>
                    <a:pt x="112" y="86"/>
                  </a:lnTo>
                  <a:lnTo>
                    <a:pt x="110" y="86"/>
                  </a:lnTo>
                  <a:lnTo>
                    <a:pt x="107" y="86"/>
                  </a:lnTo>
                  <a:lnTo>
                    <a:pt x="105" y="86"/>
                  </a:lnTo>
                  <a:lnTo>
                    <a:pt x="104" y="85"/>
                  </a:lnTo>
                  <a:lnTo>
                    <a:pt x="102" y="85"/>
                  </a:lnTo>
                  <a:lnTo>
                    <a:pt x="100" y="83"/>
                  </a:lnTo>
                  <a:lnTo>
                    <a:pt x="99" y="81"/>
                  </a:lnTo>
                  <a:lnTo>
                    <a:pt x="97" y="79"/>
                  </a:lnTo>
                  <a:lnTo>
                    <a:pt x="97" y="109"/>
                  </a:lnTo>
                  <a:lnTo>
                    <a:pt x="87" y="109"/>
                  </a:lnTo>
                  <a:close/>
                  <a:moveTo>
                    <a:pt x="96" y="58"/>
                  </a:moveTo>
                  <a:lnTo>
                    <a:pt x="97" y="63"/>
                  </a:lnTo>
                  <a:lnTo>
                    <a:pt x="98" y="67"/>
                  </a:lnTo>
                  <a:lnTo>
                    <a:pt x="99" y="71"/>
                  </a:lnTo>
                  <a:lnTo>
                    <a:pt x="101" y="73"/>
                  </a:lnTo>
                  <a:lnTo>
                    <a:pt x="104" y="75"/>
                  </a:lnTo>
                  <a:lnTo>
                    <a:pt x="106" y="77"/>
                  </a:lnTo>
                  <a:lnTo>
                    <a:pt x="109" y="78"/>
                  </a:lnTo>
                  <a:lnTo>
                    <a:pt x="112" y="79"/>
                  </a:lnTo>
                  <a:lnTo>
                    <a:pt x="114" y="79"/>
                  </a:lnTo>
                  <a:lnTo>
                    <a:pt x="116" y="78"/>
                  </a:lnTo>
                  <a:lnTo>
                    <a:pt x="119" y="77"/>
                  </a:lnTo>
                  <a:lnTo>
                    <a:pt x="120" y="75"/>
                  </a:lnTo>
                  <a:lnTo>
                    <a:pt x="122" y="74"/>
                  </a:lnTo>
                  <a:lnTo>
                    <a:pt x="123" y="72"/>
                  </a:lnTo>
                  <a:lnTo>
                    <a:pt x="125" y="70"/>
                  </a:lnTo>
                  <a:lnTo>
                    <a:pt x="126" y="67"/>
                  </a:lnTo>
                  <a:lnTo>
                    <a:pt x="126" y="64"/>
                  </a:lnTo>
                  <a:lnTo>
                    <a:pt x="127" y="60"/>
                  </a:lnTo>
                  <a:lnTo>
                    <a:pt x="128" y="57"/>
                  </a:lnTo>
                  <a:lnTo>
                    <a:pt x="128" y="53"/>
                  </a:lnTo>
                  <a:lnTo>
                    <a:pt x="127" y="48"/>
                  </a:lnTo>
                  <a:lnTo>
                    <a:pt x="126" y="44"/>
                  </a:lnTo>
                  <a:lnTo>
                    <a:pt x="125" y="41"/>
                  </a:lnTo>
                  <a:lnTo>
                    <a:pt x="123" y="38"/>
                  </a:lnTo>
                  <a:lnTo>
                    <a:pt x="121" y="35"/>
                  </a:lnTo>
                  <a:lnTo>
                    <a:pt x="119" y="34"/>
                  </a:lnTo>
                  <a:lnTo>
                    <a:pt x="115" y="33"/>
                  </a:lnTo>
                  <a:lnTo>
                    <a:pt x="112" y="32"/>
                  </a:lnTo>
                  <a:lnTo>
                    <a:pt x="109" y="33"/>
                  </a:lnTo>
                  <a:lnTo>
                    <a:pt x="107" y="33"/>
                  </a:lnTo>
                  <a:lnTo>
                    <a:pt x="104" y="34"/>
                  </a:lnTo>
                  <a:lnTo>
                    <a:pt x="102" y="36"/>
                  </a:lnTo>
                  <a:lnTo>
                    <a:pt x="101" y="37"/>
                  </a:lnTo>
                  <a:lnTo>
                    <a:pt x="100" y="40"/>
                  </a:lnTo>
                  <a:lnTo>
                    <a:pt x="99" y="42"/>
                  </a:lnTo>
                  <a:lnTo>
                    <a:pt x="98" y="45"/>
                  </a:lnTo>
                  <a:lnTo>
                    <a:pt x="97" y="48"/>
                  </a:lnTo>
                  <a:lnTo>
                    <a:pt x="97" y="51"/>
                  </a:lnTo>
                  <a:lnTo>
                    <a:pt x="96" y="54"/>
                  </a:lnTo>
                  <a:lnTo>
                    <a:pt x="96" y="58"/>
                  </a:lnTo>
                  <a:close/>
                  <a:moveTo>
                    <a:pt x="151" y="79"/>
                  </a:moveTo>
                  <a:lnTo>
                    <a:pt x="151" y="35"/>
                  </a:lnTo>
                  <a:lnTo>
                    <a:pt x="143" y="35"/>
                  </a:lnTo>
                  <a:lnTo>
                    <a:pt x="143" y="25"/>
                  </a:lnTo>
                  <a:lnTo>
                    <a:pt x="151" y="25"/>
                  </a:lnTo>
                  <a:lnTo>
                    <a:pt x="151" y="8"/>
                  </a:lnTo>
                  <a:lnTo>
                    <a:pt x="161" y="8"/>
                  </a:lnTo>
                  <a:lnTo>
                    <a:pt x="161" y="25"/>
                  </a:lnTo>
                  <a:lnTo>
                    <a:pt x="169" y="25"/>
                  </a:lnTo>
                  <a:lnTo>
                    <a:pt x="169" y="35"/>
                  </a:lnTo>
                  <a:lnTo>
                    <a:pt x="161" y="35"/>
                  </a:lnTo>
                  <a:lnTo>
                    <a:pt x="161" y="73"/>
                  </a:lnTo>
                  <a:lnTo>
                    <a:pt x="161" y="74"/>
                  </a:lnTo>
                  <a:lnTo>
                    <a:pt x="161" y="75"/>
                  </a:lnTo>
                  <a:lnTo>
                    <a:pt x="161" y="77"/>
                  </a:lnTo>
                  <a:lnTo>
                    <a:pt x="162" y="78"/>
                  </a:lnTo>
                  <a:lnTo>
                    <a:pt x="162" y="78"/>
                  </a:lnTo>
                  <a:lnTo>
                    <a:pt x="163" y="78"/>
                  </a:lnTo>
                  <a:lnTo>
                    <a:pt x="164" y="79"/>
                  </a:lnTo>
                  <a:lnTo>
                    <a:pt x="165" y="79"/>
                  </a:lnTo>
                  <a:lnTo>
                    <a:pt x="166" y="79"/>
                  </a:lnTo>
                  <a:lnTo>
                    <a:pt x="167" y="79"/>
                  </a:lnTo>
                  <a:lnTo>
                    <a:pt x="168" y="79"/>
                  </a:lnTo>
                  <a:lnTo>
                    <a:pt x="169" y="79"/>
                  </a:lnTo>
                  <a:lnTo>
                    <a:pt x="169" y="87"/>
                  </a:lnTo>
                  <a:lnTo>
                    <a:pt x="167" y="87"/>
                  </a:lnTo>
                  <a:lnTo>
                    <a:pt x="165" y="87"/>
                  </a:lnTo>
                  <a:lnTo>
                    <a:pt x="164" y="87"/>
                  </a:lnTo>
                  <a:lnTo>
                    <a:pt x="163" y="87"/>
                  </a:lnTo>
                  <a:lnTo>
                    <a:pt x="160" y="87"/>
                  </a:lnTo>
                  <a:lnTo>
                    <a:pt x="158" y="87"/>
                  </a:lnTo>
                  <a:lnTo>
                    <a:pt x="156" y="86"/>
                  </a:lnTo>
                  <a:lnTo>
                    <a:pt x="154" y="85"/>
                  </a:lnTo>
                  <a:lnTo>
                    <a:pt x="153" y="85"/>
                  </a:lnTo>
                  <a:lnTo>
                    <a:pt x="152" y="83"/>
                  </a:lnTo>
                  <a:lnTo>
                    <a:pt x="152" y="81"/>
                  </a:lnTo>
                  <a:lnTo>
                    <a:pt x="151" y="79"/>
                  </a:lnTo>
                  <a:close/>
                  <a:moveTo>
                    <a:pt x="179" y="3"/>
                  </a:moveTo>
                  <a:lnTo>
                    <a:pt x="189" y="3"/>
                  </a:lnTo>
                  <a:lnTo>
                    <a:pt x="189" y="14"/>
                  </a:lnTo>
                  <a:lnTo>
                    <a:pt x="179" y="14"/>
                  </a:lnTo>
                  <a:lnTo>
                    <a:pt x="179" y="3"/>
                  </a:lnTo>
                  <a:close/>
                  <a:moveTo>
                    <a:pt x="179" y="25"/>
                  </a:moveTo>
                  <a:lnTo>
                    <a:pt x="189" y="25"/>
                  </a:lnTo>
                  <a:lnTo>
                    <a:pt x="189" y="85"/>
                  </a:lnTo>
                  <a:lnTo>
                    <a:pt x="179" y="85"/>
                  </a:lnTo>
                  <a:lnTo>
                    <a:pt x="179" y="25"/>
                  </a:lnTo>
                  <a:close/>
                  <a:moveTo>
                    <a:pt x="200" y="50"/>
                  </a:moveTo>
                  <a:lnTo>
                    <a:pt x="201" y="46"/>
                  </a:lnTo>
                  <a:lnTo>
                    <a:pt x="202" y="42"/>
                  </a:lnTo>
                  <a:lnTo>
                    <a:pt x="203" y="39"/>
                  </a:lnTo>
                  <a:lnTo>
                    <a:pt x="205" y="36"/>
                  </a:lnTo>
                  <a:lnTo>
                    <a:pt x="206" y="33"/>
                  </a:lnTo>
                  <a:lnTo>
                    <a:pt x="208" y="30"/>
                  </a:lnTo>
                  <a:lnTo>
                    <a:pt x="211" y="28"/>
                  </a:lnTo>
                  <a:lnTo>
                    <a:pt x="214" y="27"/>
                  </a:lnTo>
                  <a:lnTo>
                    <a:pt x="217" y="25"/>
                  </a:lnTo>
                  <a:lnTo>
                    <a:pt x="220" y="24"/>
                  </a:lnTo>
                  <a:lnTo>
                    <a:pt x="223" y="23"/>
                  </a:lnTo>
                  <a:lnTo>
                    <a:pt x="226" y="23"/>
                  </a:lnTo>
                  <a:lnTo>
                    <a:pt x="229" y="23"/>
                  </a:lnTo>
                  <a:lnTo>
                    <a:pt x="232" y="24"/>
                  </a:lnTo>
                  <a:lnTo>
                    <a:pt x="234" y="25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41" y="27"/>
                  </a:lnTo>
                  <a:lnTo>
                    <a:pt x="243" y="29"/>
                  </a:lnTo>
                  <a:lnTo>
                    <a:pt x="245" y="31"/>
                  </a:lnTo>
                  <a:lnTo>
                    <a:pt x="246" y="34"/>
                  </a:lnTo>
                  <a:lnTo>
                    <a:pt x="248" y="37"/>
                  </a:lnTo>
                  <a:lnTo>
                    <a:pt x="249" y="41"/>
                  </a:lnTo>
                  <a:lnTo>
                    <a:pt x="249" y="45"/>
                  </a:lnTo>
                  <a:lnTo>
                    <a:pt x="240" y="45"/>
                  </a:lnTo>
                  <a:lnTo>
                    <a:pt x="239" y="42"/>
                  </a:lnTo>
                  <a:lnTo>
                    <a:pt x="238" y="40"/>
                  </a:lnTo>
                  <a:lnTo>
                    <a:pt x="237" y="37"/>
                  </a:lnTo>
                  <a:lnTo>
                    <a:pt x="235" y="35"/>
                  </a:lnTo>
                  <a:lnTo>
                    <a:pt x="233" y="34"/>
                  </a:lnTo>
                  <a:lnTo>
                    <a:pt x="231" y="33"/>
                  </a:lnTo>
                  <a:lnTo>
                    <a:pt x="229" y="33"/>
                  </a:lnTo>
                  <a:lnTo>
                    <a:pt x="226" y="32"/>
                  </a:lnTo>
                  <a:lnTo>
                    <a:pt x="222" y="33"/>
                  </a:lnTo>
                  <a:lnTo>
                    <a:pt x="219" y="34"/>
                  </a:lnTo>
                  <a:lnTo>
                    <a:pt x="216" y="36"/>
                  </a:lnTo>
                  <a:lnTo>
                    <a:pt x="214" y="39"/>
                  </a:lnTo>
                  <a:lnTo>
                    <a:pt x="213" y="42"/>
                  </a:lnTo>
                  <a:lnTo>
                    <a:pt x="211" y="47"/>
                  </a:lnTo>
                  <a:lnTo>
                    <a:pt x="210" y="51"/>
                  </a:lnTo>
                  <a:lnTo>
                    <a:pt x="210" y="57"/>
                  </a:lnTo>
                  <a:lnTo>
                    <a:pt x="211" y="63"/>
                  </a:lnTo>
                  <a:lnTo>
                    <a:pt x="211" y="67"/>
                  </a:lnTo>
                  <a:lnTo>
                    <a:pt x="213" y="71"/>
                  </a:lnTo>
                  <a:lnTo>
                    <a:pt x="215" y="73"/>
                  </a:lnTo>
                  <a:lnTo>
                    <a:pt x="218" y="75"/>
                  </a:lnTo>
                  <a:lnTo>
                    <a:pt x="220" y="77"/>
                  </a:lnTo>
                  <a:lnTo>
                    <a:pt x="222" y="78"/>
                  </a:lnTo>
                  <a:lnTo>
                    <a:pt x="225" y="79"/>
                  </a:lnTo>
                  <a:lnTo>
                    <a:pt x="228" y="78"/>
                  </a:lnTo>
                  <a:lnTo>
                    <a:pt x="230" y="78"/>
                  </a:lnTo>
                  <a:lnTo>
                    <a:pt x="232" y="77"/>
                  </a:lnTo>
                  <a:lnTo>
                    <a:pt x="234" y="75"/>
                  </a:lnTo>
                  <a:lnTo>
                    <a:pt x="236" y="72"/>
                  </a:lnTo>
                  <a:lnTo>
                    <a:pt x="238" y="70"/>
                  </a:lnTo>
                  <a:lnTo>
                    <a:pt x="239" y="67"/>
                  </a:lnTo>
                  <a:lnTo>
                    <a:pt x="239" y="64"/>
                  </a:lnTo>
                  <a:lnTo>
                    <a:pt x="249" y="64"/>
                  </a:lnTo>
                  <a:lnTo>
                    <a:pt x="248" y="67"/>
                  </a:lnTo>
                  <a:lnTo>
                    <a:pt x="248" y="71"/>
                  </a:lnTo>
                  <a:lnTo>
                    <a:pt x="247" y="74"/>
                  </a:lnTo>
                  <a:lnTo>
                    <a:pt x="245" y="77"/>
                  </a:lnTo>
                  <a:lnTo>
                    <a:pt x="244" y="79"/>
                  </a:lnTo>
                  <a:lnTo>
                    <a:pt x="241" y="81"/>
                  </a:lnTo>
                  <a:lnTo>
                    <a:pt x="239" y="83"/>
                  </a:lnTo>
                  <a:lnTo>
                    <a:pt x="237" y="85"/>
                  </a:lnTo>
                  <a:lnTo>
                    <a:pt x="235" y="85"/>
                  </a:lnTo>
                  <a:lnTo>
                    <a:pt x="232" y="86"/>
                  </a:lnTo>
                  <a:lnTo>
                    <a:pt x="229" y="86"/>
                  </a:lnTo>
                  <a:lnTo>
                    <a:pt x="225" y="86"/>
                  </a:lnTo>
                  <a:lnTo>
                    <a:pt x="224" y="86"/>
                  </a:lnTo>
                  <a:lnTo>
                    <a:pt x="222" y="86"/>
                  </a:lnTo>
                  <a:lnTo>
                    <a:pt x="220" y="86"/>
                  </a:lnTo>
                  <a:lnTo>
                    <a:pt x="218" y="85"/>
                  </a:lnTo>
                  <a:lnTo>
                    <a:pt x="216" y="85"/>
                  </a:lnTo>
                  <a:lnTo>
                    <a:pt x="214" y="84"/>
                  </a:lnTo>
                  <a:lnTo>
                    <a:pt x="211" y="83"/>
                  </a:lnTo>
                  <a:lnTo>
                    <a:pt x="209" y="82"/>
                  </a:lnTo>
                  <a:lnTo>
                    <a:pt x="207" y="80"/>
                  </a:lnTo>
                  <a:lnTo>
                    <a:pt x="206" y="78"/>
                  </a:lnTo>
                  <a:lnTo>
                    <a:pt x="204" y="75"/>
                  </a:lnTo>
                  <a:lnTo>
                    <a:pt x="203" y="72"/>
                  </a:lnTo>
                  <a:lnTo>
                    <a:pt x="202" y="68"/>
                  </a:lnTo>
                  <a:lnTo>
                    <a:pt x="201" y="65"/>
                  </a:lnTo>
                  <a:lnTo>
                    <a:pt x="200" y="61"/>
                  </a:lnTo>
                  <a:lnTo>
                    <a:pt x="200" y="56"/>
                  </a:lnTo>
                  <a:lnTo>
                    <a:pt x="200" y="54"/>
                  </a:lnTo>
                  <a:lnTo>
                    <a:pt x="200" y="52"/>
                  </a:lnTo>
                  <a:lnTo>
                    <a:pt x="200" y="51"/>
                  </a:lnTo>
                  <a:lnTo>
                    <a:pt x="200" y="50"/>
                  </a:lnTo>
                  <a:close/>
                  <a:moveTo>
                    <a:pt x="255" y="69"/>
                  </a:moveTo>
                  <a:lnTo>
                    <a:pt x="256" y="67"/>
                  </a:lnTo>
                  <a:lnTo>
                    <a:pt x="256" y="65"/>
                  </a:lnTo>
                  <a:lnTo>
                    <a:pt x="257" y="63"/>
                  </a:lnTo>
                  <a:lnTo>
                    <a:pt x="257" y="61"/>
                  </a:lnTo>
                  <a:lnTo>
                    <a:pt x="258" y="59"/>
                  </a:lnTo>
                  <a:lnTo>
                    <a:pt x="260" y="57"/>
                  </a:lnTo>
                  <a:lnTo>
                    <a:pt x="261" y="56"/>
                  </a:lnTo>
                  <a:lnTo>
                    <a:pt x="263" y="55"/>
                  </a:lnTo>
                  <a:lnTo>
                    <a:pt x="266" y="53"/>
                  </a:lnTo>
                  <a:lnTo>
                    <a:pt x="268" y="52"/>
                  </a:lnTo>
                  <a:lnTo>
                    <a:pt x="271" y="51"/>
                  </a:lnTo>
                  <a:lnTo>
                    <a:pt x="276" y="50"/>
                  </a:lnTo>
                  <a:lnTo>
                    <a:pt x="276" y="50"/>
                  </a:lnTo>
                  <a:lnTo>
                    <a:pt x="277" y="50"/>
                  </a:lnTo>
                  <a:lnTo>
                    <a:pt x="279" y="50"/>
                  </a:lnTo>
                  <a:lnTo>
                    <a:pt x="280" y="50"/>
                  </a:lnTo>
                  <a:lnTo>
                    <a:pt x="282" y="50"/>
                  </a:lnTo>
                  <a:lnTo>
                    <a:pt x="284" y="50"/>
                  </a:lnTo>
                  <a:lnTo>
                    <a:pt x="286" y="50"/>
                  </a:lnTo>
                  <a:lnTo>
                    <a:pt x="287" y="49"/>
                  </a:lnTo>
                  <a:lnTo>
                    <a:pt x="289" y="49"/>
                  </a:lnTo>
                  <a:lnTo>
                    <a:pt x="290" y="48"/>
                  </a:lnTo>
                  <a:lnTo>
                    <a:pt x="291" y="48"/>
                  </a:lnTo>
                  <a:lnTo>
                    <a:pt x="292" y="47"/>
                  </a:lnTo>
                  <a:lnTo>
                    <a:pt x="292" y="46"/>
                  </a:lnTo>
                  <a:lnTo>
                    <a:pt x="293" y="45"/>
                  </a:lnTo>
                  <a:lnTo>
                    <a:pt x="294" y="44"/>
                  </a:lnTo>
                  <a:lnTo>
                    <a:pt x="294" y="42"/>
                  </a:lnTo>
                  <a:lnTo>
                    <a:pt x="293" y="37"/>
                  </a:lnTo>
                  <a:lnTo>
                    <a:pt x="290" y="34"/>
                  </a:lnTo>
                  <a:lnTo>
                    <a:pt x="286" y="32"/>
                  </a:lnTo>
                  <a:lnTo>
                    <a:pt x="280" y="31"/>
                  </a:lnTo>
                  <a:lnTo>
                    <a:pt x="275" y="31"/>
                  </a:lnTo>
                  <a:lnTo>
                    <a:pt x="271" y="34"/>
                  </a:lnTo>
                  <a:lnTo>
                    <a:pt x="268" y="38"/>
                  </a:lnTo>
                  <a:lnTo>
                    <a:pt x="267" y="43"/>
                  </a:lnTo>
                  <a:lnTo>
                    <a:pt x="258" y="43"/>
                  </a:lnTo>
                  <a:lnTo>
                    <a:pt x="258" y="41"/>
                  </a:lnTo>
                  <a:lnTo>
                    <a:pt x="259" y="38"/>
                  </a:lnTo>
                  <a:lnTo>
                    <a:pt x="260" y="36"/>
                  </a:lnTo>
                  <a:lnTo>
                    <a:pt x="260" y="34"/>
                  </a:lnTo>
                  <a:lnTo>
                    <a:pt x="262" y="31"/>
                  </a:lnTo>
                  <a:lnTo>
                    <a:pt x="264" y="29"/>
                  </a:lnTo>
                  <a:lnTo>
                    <a:pt x="266" y="28"/>
                  </a:lnTo>
                  <a:lnTo>
                    <a:pt x="268" y="26"/>
                  </a:lnTo>
                  <a:lnTo>
                    <a:pt x="271" y="25"/>
                  </a:lnTo>
                  <a:lnTo>
                    <a:pt x="274" y="24"/>
                  </a:lnTo>
                  <a:lnTo>
                    <a:pt x="277" y="23"/>
                  </a:lnTo>
                  <a:lnTo>
                    <a:pt x="281" y="23"/>
                  </a:lnTo>
                  <a:lnTo>
                    <a:pt x="284" y="23"/>
                  </a:lnTo>
                  <a:lnTo>
                    <a:pt x="287" y="24"/>
                  </a:lnTo>
                  <a:lnTo>
                    <a:pt x="289" y="24"/>
                  </a:lnTo>
                  <a:lnTo>
                    <a:pt x="292" y="25"/>
                  </a:lnTo>
                  <a:lnTo>
                    <a:pt x="294" y="26"/>
                  </a:lnTo>
                  <a:lnTo>
                    <a:pt x="296" y="27"/>
                  </a:lnTo>
                  <a:lnTo>
                    <a:pt x="298" y="29"/>
                  </a:lnTo>
                  <a:lnTo>
                    <a:pt x="300" y="30"/>
                  </a:lnTo>
                  <a:lnTo>
                    <a:pt x="301" y="32"/>
                  </a:lnTo>
                  <a:lnTo>
                    <a:pt x="302" y="34"/>
                  </a:lnTo>
                  <a:lnTo>
                    <a:pt x="303" y="36"/>
                  </a:lnTo>
                  <a:lnTo>
                    <a:pt x="303" y="39"/>
                  </a:lnTo>
                  <a:lnTo>
                    <a:pt x="303" y="74"/>
                  </a:lnTo>
                  <a:lnTo>
                    <a:pt x="303" y="75"/>
                  </a:lnTo>
                  <a:lnTo>
                    <a:pt x="303" y="76"/>
                  </a:lnTo>
                  <a:lnTo>
                    <a:pt x="303" y="77"/>
                  </a:lnTo>
                  <a:lnTo>
                    <a:pt x="303" y="78"/>
                  </a:lnTo>
                  <a:lnTo>
                    <a:pt x="304" y="78"/>
                  </a:lnTo>
                  <a:lnTo>
                    <a:pt x="304" y="79"/>
                  </a:lnTo>
                  <a:lnTo>
                    <a:pt x="305" y="79"/>
                  </a:lnTo>
                  <a:lnTo>
                    <a:pt x="306" y="79"/>
                  </a:lnTo>
                  <a:lnTo>
                    <a:pt x="307" y="79"/>
                  </a:lnTo>
                  <a:lnTo>
                    <a:pt x="308" y="79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09" y="85"/>
                  </a:lnTo>
                  <a:lnTo>
                    <a:pt x="309" y="85"/>
                  </a:lnTo>
                  <a:lnTo>
                    <a:pt x="307" y="85"/>
                  </a:lnTo>
                  <a:lnTo>
                    <a:pt x="305" y="85"/>
                  </a:lnTo>
                  <a:lnTo>
                    <a:pt x="303" y="85"/>
                  </a:lnTo>
                  <a:lnTo>
                    <a:pt x="299" y="85"/>
                  </a:lnTo>
                  <a:lnTo>
                    <a:pt x="296" y="83"/>
                  </a:lnTo>
                  <a:lnTo>
                    <a:pt x="295" y="81"/>
                  </a:lnTo>
                  <a:lnTo>
                    <a:pt x="294" y="78"/>
                  </a:lnTo>
                  <a:lnTo>
                    <a:pt x="292" y="80"/>
                  </a:lnTo>
                  <a:lnTo>
                    <a:pt x="290" y="82"/>
                  </a:lnTo>
                  <a:lnTo>
                    <a:pt x="288" y="83"/>
                  </a:lnTo>
                  <a:lnTo>
                    <a:pt x="285" y="85"/>
                  </a:lnTo>
                  <a:lnTo>
                    <a:pt x="283" y="85"/>
                  </a:lnTo>
                  <a:lnTo>
                    <a:pt x="280" y="86"/>
                  </a:lnTo>
                  <a:lnTo>
                    <a:pt x="277" y="86"/>
                  </a:lnTo>
                  <a:lnTo>
                    <a:pt x="273" y="86"/>
                  </a:lnTo>
                  <a:lnTo>
                    <a:pt x="271" y="86"/>
                  </a:lnTo>
                  <a:lnTo>
                    <a:pt x="268" y="86"/>
                  </a:lnTo>
                  <a:lnTo>
                    <a:pt x="266" y="86"/>
                  </a:lnTo>
                  <a:lnTo>
                    <a:pt x="264" y="85"/>
                  </a:lnTo>
                  <a:lnTo>
                    <a:pt x="262" y="84"/>
                  </a:lnTo>
                  <a:lnTo>
                    <a:pt x="260" y="82"/>
                  </a:lnTo>
                  <a:lnTo>
                    <a:pt x="259" y="81"/>
                  </a:lnTo>
                  <a:lnTo>
                    <a:pt x="257" y="79"/>
                  </a:lnTo>
                  <a:lnTo>
                    <a:pt x="257" y="77"/>
                  </a:lnTo>
                  <a:lnTo>
                    <a:pt x="256" y="74"/>
                  </a:lnTo>
                  <a:lnTo>
                    <a:pt x="255" y="73"/>
                  </a:lnTo>
                  <a:lnTo>
                    <a:pt x="255" y="71"/>
                  </a:lnTo>
                  <a:lnTo>
                    <a:pt x="255" y="70"/>
                  </a:lnTo>
                  <a:lnTo>
                    <a:pt x="255" y="70"/>
                  </a:lnTo>
                  <a:lnTo>
                    <a:pt x="255" y="70"/>
                  </a:lnTo>
                  <a:lnTo>
                    <a:pt x="255" y="69"/>
                  </a:lnTo>
                  <a:close/>
                  <a:moveTo>
                    <a:pt x="293" y="55"/>
                  </a:moveTo>
                  <a:lnTo>
                    <a:pt x="293" y="55"/>
                  </a:lnTo>
                  <a:lnTo>
                    <a:pt x="292" y="56"/>
                  </a:lnTo>
                  <a:lnTo>
                    <a:pt x="290" y="56"/>
                  </a:lnTo>
                  <a:lnTo>
                    <a:pt x="289" y="57"/>
                  </a:lnTo>
                  <a:lnTo>
                    <a:pt x="287" y="57"/>
                  </a:lnTo>
                  <a:lnTo>
                    <a:pt x="284" y="57"/>
                  </a:lnTo>
                  <a:lnTo>
                    <a:pt x="282" y="58"/>
                  </a:lnTo>
                  <a:lnTo>
                    <a:pt x="279" y="58"/>
                  </a:lnTo>
                  <a:lnTo>
                    <a:pt x="276" y="59"/>
                  </a:lnTo>
                  <a:lnTo>
                    <a:pt x="273" y="60"/>
                  </a:lnTo>
                  <a:lnTo>
                    <a:pt x="271" y="62"/>
                  </a:lnTo>
                  <a:lnTo>
                    <a:pt x="269" y="63"/>
                  </a:lnTo>
                  <a:lnTo>
                    <a:pt x="267" y="64"/>
                  </a:lnTo>
                  <a:lnTo>
                    <a:pt x="266" y="66"/>
                  </a:lnTo>
                  <a:lnTo>
                    <a:pt x="265" y="68"/>
                  </a:lnTo>
                  <a:lnTo>
                    <a:pt x="265" y="70"/>
                  </a:lnTo>
                  <a:lnTo>
                    <a:pt x="266" y="74"/>
                  </a:lnTo>
                  <a:lnTo>
                    <a:pt x="268" y="77"/>
                  </a:lnTo>
                  <a:lnTo>
                    <a:pt x="271" y="78"/>
                  </a:lnTo>
                  <a:lnTo>
                    <a:pt x="276" y="79"/>
                  </a:lnTo>
                  <a:lnTo>
                    <a:pt x="278" y="79"/>
                  </a:lnTo>
                  <a:lnTo>
                    <a:pt x="280" y="79"/>
                  </a:lnTo>
                  <a:lnTo>
                    <a:pt x="282" y="78"/>
                  </a:lnTo>
                  <a:lnTo>
                    <a:pt x="284" y="78"/>
                  </a:lnTo>
                  <a:lnTo>
                    <a:pt x="286" y="77"/>
                  </a:lnTo>
                  <a:lnTo>
                    <a:pt x="287" y="75"/>
                  </a:lnTo>
                  <a:lnTo>
                    <a:pt x="289" y="74"/>
                  </a:lnTo>
                  <a:lnTo>
                    <a:pt x="291" y="73"/>
                  </a:lnTo>
                  <a:lnTo>
                    <a:pt x="292" y="71"/>
                  </a:lnTo>
                  <a:lnTo>
                    <a:pt x="293" y="70"/>
                  </a:lnTo>
                  <a:lnTo>
                    <a:pt x="293" y="67"/>
                  </a:lnTo>
                  <a:lnTo>
                    <a:pt x="293" y="65"/>
                  </a:lnTo>
                  <a:lnTo>
                    <a:pt x="293" y="55"/>
                  </a:lnTo>
                  <a:close/>
                  <a:moveTo>
                    <a:pt x="330" y="3"/>
                  </a:moveTo>
                  <a:lnTo>
                    <a:pt x="330" y="85"/>
                  </a:lnTo>
                  <a:lnTo>
                    <a:pt x="320" y="85"/>
                  </a:lnTo>
                  <a:lnTo>
                    <a:pt x="320" y="3"/>
                  </a:lnTo>
                  <a:lnTo>
                    <a:pt x="330" y="3"/>
                  </a:lnTo>
                  <a:close/>
                  <a:moveTo>
                    <a:pt x="45" y="182"/>
                  </a:moveTo>
                  <a:lnTo>
                    <a:pt x="55" y="182"/>
                  </a:lnTo>
                  <a:lnTo>
                    <a:pt x="54" y="183"/>
                  </a:lnTo>
                  <a:lnTo>
                    <a:pt x="54" y="185"/>
                  </a:lnTo>
                  <a:lnTo>
                    <a:pt x="53" y="188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49" y="194"/>
                  </a:lnTo>
                  <a:lnTo>
                    <a:pt x="46" y="197"/>
                  </a:lnTo>
                  <a:lnTo>
                    <a:pt x="44" y="198"/>
                  </a:lnTo>
                  <a:lnTo>
                    <a:pt x="43" y="199"/>
                  </a:lnTo>
                  <a:lnTo>
                    <a:pt x="42" y="200"/>
                  </a:lnTo>
                  <a:lnTo>
                    <a:pt x="40" y="200"/>
                  </a:lnTo>
                  <a:lnTo>
                    <a:pt x="38" y="201"/>
                  </a:lnTo>
                  <a:lnTo>
                    <a:pt x="37" y="201"/>
                  </a:lnTo>
                  <a:lnTo>
                    <a:pt x="34" y="202"/>
                  </a:lnTo>
                  <a:lnTo>
                    <a:pt x="32" y="202"/>
                  </a:lnTo>
                  <a:lnTo>
                    <a:pt x="29" y="202"/>
                  </a:lnTo>
                  <a:lnTo>
                    <a:pt x="26" y="202"/>
                  </a:lnTo>
                  <a:lnTo>
                    <a:pt x="23" y="201"/>
                  </a:lnTo>
                  <a:lnTo>
                    <a:pt x="20" y="200"/>
                  </a:lnTo>
                  <a:lnTo>
                    <a:pt x="17" y="200"/>
                  </a:lnTo>
                  <a:lnTo>
                    <a:pt x="15" y="198"/>
                  </a:lnTo>
                  <a:lnTo>
                    <a:pt x="12" y="197"/>
                  </a:lnTo>
                  <a:lnTo>
                    <a:pt x="10" y="194"/>
                  </a:lnTo>
                  <a:lnTo>
                    <a:pt x="9" y="192"/>
                  </a:lnTo>
                  <a:lnTo>
                    <a:pt x="6" y="187"/>
                  </a:lnTo>
                  <a:lnTo>
                    <a:pt x="5" y="183"/>
                  </a:lnTo>
                  <a:lnTo>
                    <a:pt x="4" y="178"/>
                  </a:lnTo>
                  <a:lnTo>
                    <a:pt x="3" y="172"/>
                  </a:lnTo>
                  <a:lnTo>
                    <a:pt x="3" y="168"/>
                  </a:lnTo>
                  <a:lnTo>
                    <a:pt x="4" y="164"/>
                  </a:lnTo>
                  <a:lnTo>
                    <a:pt x="5" y="161"/>
                  </a:lnTo>
                  <a:lnTo>
                    <a:pt x="6" y="157"/>
                  </a:lnTo>
                  <a:lnTo>
                    <a:pt x="7" y="154"/>
                  </a:lnTo>
                  <a:lnTo>
                    <a:pt x="8" y="152"/>
                  </a:lnTo>
                  <a:lnTo>
                    <a:pt x="10" y="149"/>
                  </a:lnTo>
                  <a:lnTo>
                    <a:pt x="12" y="146"/>
                  </a:lnTo>
                  <a:lnTo>
                    <a:pt x="14" y="144"/>
                  </a:lnTo>
                  <a:lnTo>
                    <a:pt x="16" y="142"/>
                  </a:lnTo>
                  <a:lnTo>
                    <a:pt x="18" y="141"/>
                  </a:lnTo>
                  <a:lnTo>
                    <a:pt x="20" y="140"/>
                  </a:lnTo>
                  <a:lnTo>
                    <a:pt x="23" y="139"/>
                  </a:lnTo>
                  <a:lnTo>
                    <a:pt x="26" y="138"/>
                  </a:lnTo>
                  <a:lnTo>
                    <a:pt x="28" y="138"/>
                  </a:lnTo>
                  <a:lnTo>
                    <a:pt x="31" y="138"/>
                  </a:lnTo>
                  <a:lnTo>
                    <a:pt x="33" y="138"/>
                  </a:lnTo>
                  <a:lnTo>
                    <a:pt x="35" y="138"/>
                  </a:lnTo>
                  <a:lnTo>
                    <a:pt x="36" y="139"/>
                  </a:lnTo>
                  <a:lnTo>
                    <a:pt x="38" y="139"/>
                  </a:lnTo>
                  <a:lnTo>
                    <a:pt x="40" y="140"/>
                  </a:lnTo>
                  <a:lnTo>
                    <a:pt x="42" y="141"/>
                  </a:lnTo>
                  <a:lnTo>
                    <a:pt x="44" y="142"/>
                  </a:lnTo>
                  <a:lnTo>
                    <a:pt x="45" y="143"/>
                  </a:lnTo>
                  <a:lnTo>
                    <a:pt x="47" y="145"/>
                  </a:lnTo>
                  <a:lnTo>
                    <a:pt x="48" y="147"/>
                  </a:lnTo>
                  <a:lnTo>
                    <a:pt x="50" y="148"/>
                  </a:lnTo>
                  <a:lnTo>
                    <a:pt x="51" y="150"/>
                  </a:lnTo>
                  <a:lnTo>
                    <a:pt x="53" y="155"/>
                  </a:lnTo>
                  <a:lnTo>
                    <a:pt x="54" y="161"/>
                  </a:lnTo>
                  <a:lnTo>
                    <a:pt x="55" y="167"/>
                  </a:lnTo>
                  <a:lnTo>
                    <a:pt x="55" y="174"/>
                  </a:lnTo>
                  <a:lnTo>
                    <a:pt x="14" y="174"/>
                  </a:lnTo>
                  <a:lnTo>
                    <a:pt x="14" y="178"/>
                  </a:lnTo>
                  <a:lnTo>
                    <a:pt x="15" y="182"/>
                  </a:lnTo>
                  <a:lnTo>
                    <a:pt x="16" y="185"/>
                  </a:lnTo>
                  <a:lnTo>
                    <a:pt x="18" y="189"/>
                  </a:lnTo>
                  <a:lnTo>
                    <a:pt x="20" y="191"/>
                  </a:lnTo>
                  <a:lnTo>
                    <a:pt x="23" y="192"/>
                  </a:lnTo>
                  <a:lnTo>
                    <a:pt x="27" y="193"/>
                  </a:lnTo>
                  <a:lnTo>
                    <a:pt x="30" y="194"/>
                  </a:lnTo>
                  <a:lnTo>
                    <a:pt x="32" y="194"/>
                  </a:lnTo>
                  <a:lnTo>
                    <a:pt x="34" y="193"/>
                  </a:lnTo>
                  <a:lnTo>
                    <a:pt x="36" y="192"/>
                  </a:lnTo>
                  <a:lnTo>
                    <a:pt x="38" y="192"/>
                  </a:lnTo>
                  <a:lnTo>
                    <a:pt x="39" y="191"/>
                  </a:lnTo>
                  <a:lnTo>
                    <a:pt x="41" y="189"/>
                  </a:lnTo>
                  <a:lnTo>
                    <a:pt x="42" y="188"/>
                  </a:lnTo>
                  <a:lnTo>
                    <a:pt x="43" y="187"/>
                  </a:lnTo>
                  <a:lnTo>
                    <a:pt x="44" y="185"/>
                  </a:lnTo>
                  <a:lnTo>
                    <a:pt x="44" y="184"/>
                  </a:lnTo>
                  <a:lnTo>
                    <a:pt x="45" y="183"/>
                  </a:lnTo>
                  <a:lnTo>
                    <a:pt x="45" y="182"/>
                  </a:lnTo>
                  <a:close/>
                  <a:moveTo>
                    <a:pt x="14" y="165"/>
                  </a:moveTo>
                  <a:lnTo>
                    <a:pt x="45" y="165"/>
                  </a:lnTo>
                  <a:lnTo>
                    <a:pt x="45" y="162"/>
                  </a:lnTo>
                  <a:lnTo>
                    <a:pt x="44" y="158"/>
                  </a:lnTo>
                  <a:lnTo>
                    <a:pt x="43" y="155"/>
                  </a:lnTo>
                  <a:lnTo>
                    <a:pt x="41" y="153"/>
                  </a:lnTo>
                  <a:lnTo>
                    <a:pt x="39" y="150"/>
                  </a:lnTo>
                  <a:lnTo>
                    <a:pt x="36" y="149"/>
                  </a:lnTo>
                  <a:lnTo>
                    <a:pt x="33" y="148"/>
                  </a:lnTo>
                  <a:lnTo>
                    <a:pt x="30" y="147"/>
                  </a:lnTo>
                  <a:lnTo>
                    <a:pt x="28" y="147"/>
                  </a:lnTo>
                  <a:lnTo>
                    <a:pt x="26" y="148"/>
                  </a:lnTo>
                  <a:lnTo>
                    <a:pt x="23" y="149"/>
                  </a:lnTo>
                  <a:lnTo>
                    <a:pt x="22" y="150"/>
                  </a:lnTo>
                  <a:lnTo>
                    <a:pt x="20" y="151"/>
                  </a:lnTo>
                  <a:lnTo>
                    <a:pt x="18" y="153"/>
                  </a:lnTo>
                  <a:lnTo>
                    <a:pt x="17" y="154"/>
                  </a:lnTo>
                  <a:lnTo>
                    <a:pt x="16" y="156"/>
                  </a:lnTo>
                  <a:lnTo>
                    <a:pt x="15" y="158"/>
                  </a:lnTo>
                  <a:lnTo>
                    <a:pt x="14" y="161"/>
                  </a:lnTo>
                  <a:lnTo>
                    <a:pt x="14" y="163"/>
                  </a:lnTo>
                  <a:lnTo>
                    <a:pt x="14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149"/>
            <p:cNvSpPr>
              <a:spLocks noEditPoints="1"/>
            </p:cNvSpPr>
            <p:nvPr/>
          </p:nvSpPr>
          <p:spPr bwMode="auto">
            <a:xfrm>
              <a:off x="297" y="2695"/>
              <a:ext cx="265" cy="180"/>
            </a:xfrm>
            <a:custGeom>
              <a:avLst/>
              <a:gdLst>
                <a:gd name="T0" fmla="*/ 12 w 265"/>
                <a:gd name="T1" fmla="*/ 7 h 180"/>
                <a:gd name="T2" fmla="*/ 27 w 265"/>
                <a:gd name="T3" fmla="*/ 1 h 180"/>
                <a:gd name="T4" fmla="*/ 45 w 265"/>
                <a:gd name="T5" fmla="*/ 10 h 180"/>
                <a:gd name="T6" fmla="*/ 38 w 265"/>
                <a:gd name="T7" fmla="*/ 22 h 180"/>
                <a:gd name="T8" fmla="*/ 24 w 265"/>
                <a:gd name="T9" fmla="*/ 9 h 180"/>
                <a:gd name="T10" fmla="*/ 10 w 265"/>
                <a:gd name="T11" fmla="*/ 20 h 180"/>
                <a:gd name="T12" fmla="*/ 109 w 265"/>
                <a:gd name="T13" fmla="*/ 45 h 180"/>
                <a:gd name="T14" fmla="*/ 98 w 265"/>
                <a:gd name="T15" fmla="*/ 61 h 180"/>
                <a:gd name="T16" fmla="*/ 81 w 265"/>
                <a:gd name="T17" fmla="*/ 64 h 180"/>
                <a:gd name="T18" fmla="*/ 61 w 265"/>
                <a:gd name="T19" fmla="*/ 49 h 180"/>
                <a:gd name="T20" fmla="*/ 62 w 265"/>
                <a:gd name="T21" fmla="*/ 16 h 180"/>
                <a:gd name="T22" fmla="*/ 78 w 265"/>
                <a:gd name="T23" fmla="*/ 1 h 180"/>
                <a:gd name="T24" fmla="*/ 96 w 265"/>
                <a:gd name="T25" fmla="*/ 2 h 180"/>
                <a:gd name="T26" fmla="*/ 108 w 265"/>
                <a:gd name="T27" fmla="*/ 17 h 180"/>
                <a:gd name="T28" fmla="*/ 73 w 265"/>
                <a:gd name="T29" fmla="*/ 51 h 180"/>
                <a:gd name="T30" fmla="*/ 93 w 265"/>
                <a:gd name="T31" fmla="*/ 54 h 180"/>
                <a:gd name="T32" fmla="*/ 100 w 265"/>
                <a:gd name="T33" fmla="*/ 44 h 180"/>
                <a:gd name="T34" fmla="*/ 92 w 265"/>
                <a:gd name="T35" fmla="*/ 11 h 180"/>
                <a:gd name="T36" fmla="*/ 73 w 265"/>
                <a:gd name="T37" fmla="*/ 15 h 180"/>
                <a:gd name="T38" fmla="*/ 123 w 265"/>
                <a:gd name="T39" fmla="*/ 2 h 180"/>
                <a:gd name="T40" fmla="*/ 145 w 265"/>
                <a:gd name="T41" fmla="*/ 2 h 180"/>
                <a:gd name="T42" fmla="*/ 135 w 265"/>
                <a:gd name="T43" fmla="*/ 18 h 180"/>
                <a:gd name="T44" fmla="*/ 155 w 265"/>
                <a:gd name="T45" fmla="*/ 26 h 180"/>
                <a:gd name="T46" fmla="*/ 166 w 265"/>
                <a:gd name="T47" fmla="*/ 4 h 180"/>
                <a:gd name="T48" fmla="*/ 185 w 265"/>
                <a:gd name="T49" fmla="*/ 0 h 180"/>
                <a:gd name="T50" fmla="*/ 204 w 265"/>
                <a:gd name="T51" fmla="*/ 2 h 180"/>
                <a:gd name="T52" fmla="*/ 191 w 265"/>
                <a:gd name="T53" fmla="*/ 86 h 180"/>
                <a:gd name="T54" fmla="*/ 171 w 265"/>
                <a:gd name="T55" fmla="*/ 87 h 180"/>
                <a:gd name="T56" fmla="*/ 157 w 265"/>
                <a:gd name="T57" fmla="*/ 73 h 180"/>
                <a:gd name="T58" fmla="*/ 173 w 265"/>
                <a:gd name="T59" fmla="*/ 78 h 180"/>
                <a:gd name="T60" fmla="*/ 194 w 265"/>
                <a:gd name="T61" fmla="*/ 69 h 180"/>
                <a:gd name="T62" fmla="*/ 185 w 265"/>
                <a:gd name="T63" fmla="*/ 64 h 180"/>
                <a:gd name="T64" fmla="*/ 167 w 265"/>
                <a:gd name="T65" fmla="*/ 62 h 180"/>
                <a:gd name="T66" fmla="*/ 156 w 265"/>
                <a:gd name="T67" fmla="*/ 44 h 180"/>
                <a:gd name="T68" fmla="*/ 167 w 265"/>
                <a:gd name="T69" fmla="*/ 46 h 180"/>
                <a:gd name="T70" fmla="*/ 179 w 265"/>
                <a:gd name="T71" fmla="*/ 57 h 180"/>
                <a:gd name="T72" fmla="*/ 191 w 265"/>
                <a:gd name="T73" fmla="*/ 49 h 180"/>
                <a:gd name="T74" fmla="*/ 193 w 265"/>
                <a:gd name="T75" fmla="*/ 21 h 180"/>
                <a:gd name="T76" fmla="*/ 179 w 265"/>
                <a:gd name="T77" fmla="*/ 11 h 180"/>
                <a:gd name="T78" fmla="*/ 167 w 265"/>
                <a:gd name="T79" fmla="*/ 22 h 180"/>
                <a:gd name="T80" fmla="*/ 262 w 265"/>
                <a:gd name="T81" fmla="*/ 11 h 180"/>
                <a:gd name="T82" fmla="*/ 243 w 265"/>
                <a:gd name="T83" fmla="*/ 67 h 180"/>
                <a:gd name="T84" fmla="*/ 234 w 265"/>
                <a:gd name="T85" fmla="*/ 85 h 180"/>
                <a:gd name="T86" fmla="*/ 222 w 265"/>
                <a:gd name="T87" fmla="*/ 87 h 180"/>
                <a:gd name="T88" fmla="*/ 224 w 265"/>
                <a:gd name="T89" fmla="*/ 79 h 180"/>
                <a:gd name="T90" fmla="*/ 230 w 265"/>
                <a:gd name="T91" fmla="*/ 75 h 180"/>
                <a:gd name="T92" fmla="*/ 28 w 265"/>
                <a:gd name="T93" fmla="*/ 148 h 180"/>
                <a:gd name="T94" fmla="*/ 40 w 265"/>
                <a:gd name="T95" fmla="*/ 121 h 180"/>
                <a:gd name="T96" fmla="*/ 69 w 265"/>
                <a:gd name="T97" fmla="*/ 121 h 180"/>
                <a:gd name="T98" fmla="*/ 80 w 265"/>
                <a:gd name="T99" fmla="*/ 148 h 180"/>
                <a:gd name="T100" fmla="*/ 69 w 265"/>
                <a:gd name="T101" fmla="*/ 175 h 180"/>
                <a:gd name="T102" fmla="*/ 40 w 265"/>
                <a:gd name="T103" fmla="*/ 175 h 180"/>
                <a:gd name="T104" fmla="*/ 28 w 265"/>
                <a:gd name="T105" fmla="*/ 148 h 180"/>
                <a:gd name="T106" fmla="*/ 42 w 265"/>
                <a:gd name="T107" fmla="*/ 166 h 180"/>
                <a:gd name="T108" fmla="*/ 62 w 265"/>
                <a:gd name="T109" fmla="*/ 169 h 180"/>
                <a:gd name="T110" fmla="*/ 71 w 265"/>
                <a:gd name="T111" fmla="*/ 151 h 180"/>
                <a:gd name="T112" fmla="*/ 66 w 265"/>
                <a:gd name="T113" fmla="*/ 131 h 180"/>
                <a:gd name="T114" fmla="*/ 43 w 265"/>
                <a:gd name="T115" fmla="*/ 12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5" h="180">
                  <a:moveTo>
                    <a:pt x="0" y="62"/>
                  </a:moveTo>
                  <a:lnTo>
                    <a:pt x="0" y="2"/>
                  </a:lnTo>
                  <a:lnTo>
                    <a:pt x="9" y="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3" y="6"/>
                  </a:lnTo>
                  <a:lnTo>
                    <a:pt x="14" y="4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3" y="1"/>
                  </a:lnTo>
                  <a:lnTo>
                    <a:pt x="36" y="2"/>
                  </a:lnTo>
                  <a:lnTo>
                    <a:pt x="38" y="3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5" y="10"/>
                  </a:lnTo>
                  <a:lnTo>
                    <a:pt x="46" y="13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7" y="22"/>
                  </a:lnTo>
                  <a:lnTo>
                    <a:pt x="47" y="62"/>
                  </a:lnTo>
                  <a:lnTo>
                    <a:pt x="38" y="62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7" y="18"/>
                  </a:lnTo>
                  <a:lnTo>
                    <a:pt x="36" y="16"/>
                  </a:lnTo>
                  <a:lnTo>
                    <a:pt x="35" y="14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9" y="10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1" y="10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15" y="13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1" y="18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0" y="28"/>
                  </a:lnTo>
                  <a:lnTo>
                    <a:pt x="10" y="62"/>
                  </a:lnTo>
                  <a:lnTo>
                    <a:pt x="0" y="62"/>
                  </a:lnTo>
                  <a:close/>
                  <a:moveTo>
                    <a:pt x="100" y="44"/>
                  </a:moveTo>
                  <a:lnTo>
                    <a:pt x="109" y="44"/>
                  </a:lnTo>
                  <a:lnTo>
                    <a:pt x="109" y="45"/>
                  </a:lnTo>
                  <a:lnTo>
                    <a:pt x="108" y="47"/>
                  </a:lnTo>
                  <a:lnTo>
                    <a:pt x="107" y="50"/>
                  </a:lnTo>
                  <a:lnTo>
                    <a:pt x="106" y="52"/>
                  </a:lnTo>
                  <a:lnTo>
                    <a:pt x="105" y="54"/>
                  </a:lnTo>
                  <a:lnTo>
                    <a:pt x="103" y="56"/>
                  </a:lnTo>
                  <a:lnTo>
                    <a:pt x="102" y="59"/>
                  </a:lnTo>
                  <a:lnTo>
                    <a:pt x="100" y="60"/>
                  </a:lnTo>
                  <a:lnTo>
                    <a:pt x="98" y="61"/>
                  </a:lnTo>
                  <a:lnTo>
                    <a:pt x="97" y="62"/>
                  </a:lnTo>
                  <a:lnTo>
                    <a:pt x="95" y="62"/>
                  </a:lnTo>
                  <a:lnTo>
                    <a:pt x="94" y="63"/>
                  </a:lnTo>
                  <a:lnTo>
                    <a:pt x="92" y="63"/>
                  </a:lnTo>
                  <a:lnTo>
                    <a:pt x="90" y="64"/>
                  </a:lnTo>
                  <a:lnTo>
                    <a:pt x="87" y="64"/>
                  </a:lnTo>
                  <a:lnTo>
                    <a:pt x="84" y="64"/>
                  </a:lnTo>
                  <a:lnTo>
                    <a:pt x="81" y="64"/>
                  </a:lnTo>
                  <a:lnTo>
                    <a:pt x="78" y="63"/>
                  </a:lnTo>
                  <a:lnTo>
                    <a:pt x="75" y="62"/>
                  </a:lnTo>
                  <a:lnTo>
                    <a:pt x="72" y="62"/>
                  </a:lnTo>
                  <a:lnTo>
                    <a:pt x="70" y="60"/>
                  </a:lnTo>
                  <a:lnTo>
                    <a:pt x="67" y="59"/>
                  </a:lnTo>
                  <a:lnTo>
                    <a:pt x="65" y="56"/>
                  </a:lnTo>
                  <a:lnTo>
                    <a:pt x="64" y="54"/>
                  </a:lnTo>
                  <a:lnTo>
                    <a:pt x="61" y="49"/>
                  </a:lnTo>
                  <a:lnTo>
                    <a:pt x="60" y="45"/>
                  </a:lnTo>
                  <a:lnTo>
                    <a:pt x="59" y="40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9" y="26"/>
                  </a:lnTo>
                  <a:lnTo>
                    <a:pt x="60" y="23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3" y="14"/>
                  </a:lnTo>
                  <a:lnTo>
                    <a:pt x="65" y="11"/>
                  </a:lnTo>
                  <a:lnTo>
                    <a:pt x="67" y="8"/>
                  </a:lnTo>
                  <a:lnTo>
                    <a:pt x="69" y="6"/>
                  </a:lnTo>
                  <a:lnTo>
                    <a:pt x="71" y="4"/>
                  </a:lnTo>
                  <a:lnTo>
                    <a:pt x="73" y="3"/>
                  </a:lnTo>
                  <a:lnTo>
                    <a:pt x="75" y="2"/>
                  </a:lnTo>
                  <a:lnTo>
                    <a:pt x="78" y="1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1"/>
                  </a:lnTo>
                  <a:lnTo>
                    <a:pt x="94" y="1"/>
                  </a:lnTo>
                  <a:lnTo>
                    <a:pt x="96" y="2"/>
                  </a:lnTo>
                  <a:lnTo>
                    <a:pt x="97" y="3"/>
                  </a:lnTo>
                  <a:lnTo>
                    <a:pt x="99" y="4"/>
                  </a:lnTo>
                  <a:lnTo>
                    <a:pt x="100" y="5"/>
                  </a:lnTo>
                  <a:lnTo>
                    <a:pt x="101" y="7"/>
                  </a:lnTo>
                  <a:lnTo>
                    <a:pt x="103" y="9"/>
                  </a:lnTo>
                  <a:lnTo>
                    <a:pt x="104" y="10"/>
                  </a:lnTo>
                  <a:lnTo>
                    <a:pt x="106" y="12"/>
                  </a:lnTo>
                  <a:lnTo>
                    <a:pt x="108" y="17"/>
                  </a:lnTo>
                  <a:lnTo>
                    <a:pt x="109" y="23"/>
                  </a:lnTo>
                  <a:lnTo>
                    <a:pt x="110" y="29"/>
                  </a:lnTo>
                  <a:lnTo>
                    <a:pt x="110" y="36"/>
                  </a:lnTo>
                  <a:lnTo>
                    <a:pt x="69" y="36"/>
                  </a:lnTo>
                  <a:lnTo>
                    <a:pt x="69" y="40"/>
                  </a:lnTo>
                  <a:lnTo>
                    <a:pt x="70" y="44"/>
                  </a:lnTo>
                  <a:lnTo>
                    <a:pt x="71" y="47"/>
                  </a:lnTo>
                  <a:lnTo>
                    <a:pt x="73" y="51"/>
                  </a:lnTo>
                  <a:lnTo>
                    <a:pt x="75" y="53"/>
                  </a:lnTo>
                  <a:lnTo>
                    <a:pt x="78" y="54"/>
                  </a:lnTo>
                  <a:lnTo>
                    <a:pt x="81" y="55"/>
                  </a:lnTo>
                  <a:lnTo>
                    <a:pt x="85" y="56"/>
                  </a:lnTo>
                  <a:lnTo>
                    <a:pt x="87" y="56"/>
                  </a:lnTo>
                  <a:lnTo>
                    <a:pt x="89" y="55"/>
                  </a:lnTo>
                  <a:lnTo>
                    <a:pt x="91" y="54"/>
                  </a:lnTo>
                  <a:lnTo>
                    <a:pt x="93" y="54"/>
                  </a:lnTo>
                  <a:lnTo>
                    <a:pt x="95" y="53"/>
                  </a:lnTo>
                  <a:lnTo>
                    <a:pt x="96" y="51"/>
                  </a:lnTo>
                  <a:lnTo>
                    <a:pt x="97" y="50"/>
                  </a:lnTo>
                  <a:lnTo>
                    <a:pt x="98" y="49"/>
                  </a:lnTo>
                  <a:lnTo>
                    <a:pt x="99" y="47"/>
                  </a:lnTo>
                  <a:lnTo>
                    <a:pt x="99" y="46"/>
                  </a:lnTo>
                  <a:lnTo>
                    <a:pt x="100" y="45"/>
                  </a:lnTo>
                  <a:lnTo>
                    <a:pt x="100" y="44"/>
                  </a:lnTo>
                  <a:close/>
                  <a:moveTo>
                    <a:pt x="69" y="27"/>
                  </a:moveTo>
                  <a:lnTo>
                    <a:pt x="100" y="27"/>
                  </a:lnTo>
                  <a:lnTo>
                    <a:pt x="100" y="24"/>
                  </a:lnTo>
                  <a:lnTo>
                    <a:pt x="99" y="20"/>
                  </a:lnTo>
                  <a:lnTo>
                    <a:pt x="98" y="17"/>
                  </a:lnTo>
                  <a:lnTo>
                    <a:pt x="97" y="15"/>
                  </a:lnTo>
                  <a:lnTo>
                    <a:pt x="94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5" y="9"/>
                  </a:lnTo>
                  <a:lnTo>
                    <a:pt x="83" y="9"/>
                  </a:lnTo>
                  <a:lnTo>
                    <a:pt x="80" y="10"/>
                  </a:lnTo>
                  <a:lnTo>
                    <a:pt x="78" y="11"/>
                  </a:lnTo>
                  <a:lnTo>
                    <a:pt x="77" y="12"/>
                  </a:lnTo>
                  <a:lnTo>
                    <a:pt x="75" y="13"/>
                  </a:lnTo>
                  <a:lnTo>
                    <a:pt x="73" y="15"/>
                  </a:lnTo>
                  <a:lnTo>
                    <a:pt x="72" y="16"/>
                  </a:lnTo>
                  <a:lnTo>
                    <a:pt x="71" y="18"/>
                  </a:lnTo>
                  <a:lnTo>
                    <a:pt x="70" y="20"/>
                  </a:lnTo>
                  <a:lnTo>
                    <a:pt x="69" y="23"/>
                  </a:lnTo>
                  <a:lnTo>
                    <a:pt x="69" y="25"/>
                  </a:lnTo>
                  <a:lnTo>
                    <a:pt x="69" y="27"/>
                  </a:lnTo>
                  <a:close/>
                  <a:moveTo>
                    <a:pt x="123" y="62"/>
                  </a:moveTo>
                  <a:lnTo>
                    <a:pt x="123" y="2"/>
                  </a:lnTo>
                  <a:lnTo>
                    <a:pt x="132" y="2"/>
                  </a:lnTo>
                  <a:lnTo>
                    <a:pt x="132" y="13"/>
                  </a:lnTo>
                  <a:lnTo>
                    <a:pt x="134" y="10"/>
                  </a:lnTo>
                  <a:lnTo>
                    <a:pt x="136" y="8"/>
                  </a:lnTo>
                  <a:lnTo>
                    <a:pt x="138" y="6"/>
                  </a:lnTo>
                  <a:lnTo>
                    <a:pt x="140" y="4"/>
                  </a:lnTo>
                  <a:lnTo>
                    <a:pt x="142" y="3"/>
                  </a:lnTo>
                  <a:lnTo>
                    <a:pt x="145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51" y="12"/>
                  </a:lnTo>
                  <a:lnTo>
                    <a:pt x="148" y="12"/>
                  </a:lnTo>
                  <a:lnTo>
                    <a:pt x="144" y="13"/>
                  </a:lnTo>
                  <a:lnTo>
                    <a:pt x="141" y="15"/>
                  </a:lnTo>
                  <a:lnTo>
                    <a:pt x="138" y="16"/>
                  </a:lnTo>
                  <a:lnTo>
                    <a:pt x="135" y="18"/>
                  </a:lnTo>
                  <a:lnTo>
                    <a:pt x="134" y="21"/>
                  </a:lnTo>
                  <a:lnTo>
                    <a:pt x="133" y="24"/>
                  </a:lnTo>
                  <a:lnTo>
                    <a:pt x="133" y="27"/>
                  </a:lnTo>
                  <a:lnTo>
                    <a:pt x="133" y="62"/>
                  </a:lnTo>
                  <a:lnTo>
                    <a:pt x="123" y="62"/>
                  </a:lnTo>
                  <a:close/>
                  <a:moveTo>
                    <a:pt x="154" y="34"/>
                  </a:moveTo>
                  <a:lnTo>
                    <a:pt x="155" y="30"/>
                  </a:lnTo>
                  <a:lnTo>
                    <a:pt x="155" y="26"/>
                  </a:lnTo>
                  <a:lnTo>
                    <a:pt x="156" y="23"/>
                  </a:lnTo>
                  <a:lnTo>
                    <a:pt x="157" y="19"/>
                  </a:lnTo>
                  <a:lnTo>
                    <a:pt x="158" y="16"/>
                  </a:lnTo>
                  <a:lnTo>
                    <a:pt x="159" y="14"/>
                  </a:lnTo>
                  <a:lnTo>
                    <a:pt x="160" y="11"/>
                  </a:lnTo>
                  <a:lnTo>
                    <a:pt x="162" y="9"/>
                  </a:lnTo>
                  <a:lnTo>
                    <a:pt x="164" y="7"/>
                  </a:lnTo>
                  <a:lnTo>
                    <a:pt x="166" y="4"/>
                  </a:lnTo>
                  <a:lnTo>
                    <a:pt x="168" y="3"/>
                  </a:lnTo>
                  <a:lnTo>
                    <a:pt x="170" y="2"/>
                  </a:lnTo>
                  <a:lnTo>
                    <a:pt x="172" y="1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3" y="0"/>
                  </a:lnTo>
                  <a:lnTo>
                    <a:pt x="185" y="0"/>
                  </a:lnTo>
                  <a:lnTo>
                    <a:pt x="187" y="1"/>
                  </a:lnTo>
                  <a:lnTo>
                    <a:pt x="189" y="2"/>
                  </a:lnTo>
                  <a:lnTo>
                    <a:pt x="191" y="4"/>
                  </a:lnTo>
                  <a:lnTo>
                    <a:pt x="192" y="5"/>
                  </a:lnTo>
                  <a:lnTo>
                    <a:pt x="194" y="7"/>
                  </a:lnTo>
                  <a:lnTo>
                    <a:pt x="195" y="9"/>
                  </a:lnTo>
                  <a:lnTo>
                    <a:pt x="195" y="2"/>
                  </a:lnTo>
                  <a:lnTo>
                    <a:pt x="204" y="2"/>
                  </a:lnTo>
                  <a:lnTo>
                    <a:pt x="204" y="60"/>
                  </a:lnTo>
                  <a:lnTo>
                    <a:pt x="204" y="67"/>
                  </a:lnTo>
                  <a:lnTo>
                    <a:pt x="202" y="73"/>
                  </a:lnTo>
                  <a:lnTo>
                    <a:pt x="200" y="78"/>
                  </a:lnTo>
                  <a:lnTo>
                    <a:pt x="197" y="82"/>
                  </a:lnTo>
                  <a:lnTo>
                    <a:pt x="195" y="84"/>
                  </a:lnTo>
                  <a:lnTo>
                    <a:pt x="193" y="85"/>
                  </a:lnTo>
                  <a:lnTo>
                    <a:pt x="191" y="86"/>
                  </a:lnTo>
                  <a:lnTo>
                    <a:pt x="189" y="87"/>
                  </a:lnTo>
                  <a:lnTo>
                    <a:pt x="187" y="87"/>
                  </a:lnTo>
                  <a:lnTo>
                    <a:pt x="184" y="88"/>
                  </a:lnTo>
                  <a:lnTo>
                    <a:pt x="181" y="89"/>
                  </a:lnTo>
                  <a:lnTo>
                    <a:pt x="179" y="89"/>
                  </a:lnTo>
                  <a:lnTo>
                    <a:pt x="176" y="89"/>
                  </a:lnTo>
                  <a:lnTo>
                    <a:pt x="174" y="88"/>
                  </a:lnTo>
                  <a:lnTo>
                    <a:pt x="171" y="87"/>
                  </a:lnTo>
                  <a:lnTo>
                    <a:pt x="169" y="87"/>
                  </a:lnTo>
                  <a:lnTo>
                    <a:pt x="167" y="86"/>
                  </a:lnTo>
                  <a:lnTo>
                    <a:pt x="164" y="85"/>
                  </a:lnTo>
                  <a:lnTo>
                    <a:pt x="162" y="83"/>
                  </a:lnTo>
                  <a:lnTo>
                    <a:pt x="160" y="81"/>
                  </a:lnTo>
                  <a:lnTo>
                    <a:pt x="159" y="79"/>
                  </a:lnTo>
                  <a:lnTo>
                    <a:pt x="157" y="76"/>
                  </a:lnTo>
                  <a:lnTo>
                    <a:pt x="157" y="73"/>
                  </a:lnTo>
                  <a:lnTo>
                    <a:pt x="156" y="69"/>
                  </a:lnTo>
                  <a:lnTo>
                    <a:pt x="166" y="69"/>
                  </a:lnTo>
                  <a:lnTo>
                    <a:pt x="166" y="71"/>
                  </a:lnTo>
                  <a:lnTo>
                    <a:pt x="167" y="73"/>
                  </a:lnTo>
                  <a:lnTo>
                    <a:pt x="168" y="75"/>
                  </a:lnTo>
                  <a:lnTo>
                    <a:pt x="169" y="76"/>
                  </a:lnTo>
                  <a:lnTo>
                    <a:pt x="171" y="77"/>
                  </a:lnTo>
                  <a:lnTo>
                    <a:pt x="173" y="78"/>
                  </a:lnTo>
                  <a:lnTo>
                    <a:pt x="175" y="78"/>
                  </a:lnTo>
                  <a:lnTo>
                    <a:pt x="178" y="79"/>
                  </a:lnTo>
                  <a:lnTo>
                    <a:pt x="182" y="78"/>
                  </a:lnTo>
                  <a:lnTo>
                    <a:pt x="185" y="77"/>
                  </a:lnTo>
                  <a:lnTo>
                    <a:pt x="187" y="76"/>
                  </a:lnTo>
                  <a:lnTo>
                    <a:pt x="190" y="74"/>
                  </a:lnTo>
                  <a:lnTo>
                    <a:pt x="192" y="72"/>
                  </a:lnTo>
                  <a:lnTo>
                    <a:pt x="194" y="69"/>
                  </a:lnTo>
                  <a:lnTo>
                    <a:pt x="194" y="65"/>
                  </a:lnTo>
                  <a:lnTo>
                    <a:pt x="195" y="61"/>
                  </a:lnTo>
                  <a:lnTo>
                    <a:pt x="195" y="57"/>
                  </a:lnTo>
                  <a:lnTo>
                    <a:pt x="193" y="59"/>
                  </a:lnTo>
                  <a:lnTo>
                    <a:pt x="191" y="61"/>
                  </a:lnTo>
                  <a:lnTo>
                    <a:pt x="189" y="62"/>
                  </a:lnTo>
                  <a:lnTo>
                    <a:pt x="187" y="63"/>
                  </a:lnTo>
                  <a:lnTo>
                    <a:pt x="185" y="64"/>
                  </a:lnTo>
                  <a:lnTo>
                    <a:pt x="182" y="64"/>
                  </a:lnTo>
                  <a:lnTo>
                    <a:pt x="180" y="65"/>
                  </a:lnTo>
                  <a:lnTo>
                    <a:pt x="177" y="65"/>
                  </a:lnTo>
                  <a:lnTo>
                    <a:pt x="175" y="65"/>
                  </a:lnTo>
                  <a:lnTo>
                    <a:pt x="173" y="64"/>
                  </a:lnTo>
                  <a:lnTo>
                    <a:pt x="171" y="64"/>
                  </a:lnTo>
                  <a:lnTo>
                    <a:pt x="169" y="63"/>
                  </a:lnTo>
                  <a:lnTo>
                    <a:pt x="167" y="62"/>
                  </a:lnTo>
                  <a:lnTo>
                    <a:pt x="165" y="61"/>
                  </a:lnTo>
                  <a:lnTo>
                    <a:pt x="163" y="59"/>
                  </a:lnTo>
                  <a:lnTo>
                    <a:pt x="161" y="57"/>
                  </a:lnTo>
                  <a:lnTo>
                    <a:pt x="160" y="55"/>
                  </a:lnTo>
                  <a:lnTo>
                    <a:pt x="159" y="53"/>
                  </a:lnTo>
                  <a:lnTo>
                    <a:pt x="157" y="50"/>
                  </a:lnTo>
                  <a:lnTo>
                    <a:pt x="156" y="47"/>
                  </a:lnTo>
                  <a:lnTo>
                    <a:pt x="156" y="44"/>
                  </a:lnTo>
                  <a:lnTo>
                    <a:pt x="155" y="41"/>
                  </a:lnTo>
                  <a:lnTo>
                    <a:pt x="154" y="38"/>
                  </a:lnTo>
                  <a:lnTo>
                    <a:pt x="154" y="34"/>
                  </a:lnTo>
                  <a:close/>
                  <a:moveTo>
                    <a:pt x="165" y="32"/>
                  </a:moveTo>
                  <a:lnTo>
                    <a:pt x="165" y="36"/>
                  </a:lnTo>
                  <a:lnTo>
                    <a:pt x="165" y="39"/>
                  </a:lnTo>
                  <a:lnTo>
                    <a:pt x="166" y="43"/>
                  </a:lnTo>
                  <a:lnTo>
                    <a:pt x="167" y="46"/>
                  </a:lnTo>
                  <a:lnTo>
                    <a:pt x="168" y="48"/>
                  </a:lnTo>
                  <a:lnTo>
                    <a:pt x="169" y="51"/>
                  </a:lnTo>
                  <a:lnTo>
                    <a:pt x="170" y="53"/>
                  </a:lnTo>
                  <a:lnTo>
                    <a:pt x="172" y="55"/>
                  </a:lnTo>
                  <a:lnTo>
                    <a:pt x="173" y="56"/>
                  </a:lnTo>
                  <a:lnTo>
                    <a:pt x="175" y="57"/>
                  </a:lnTo>
                  <a:lnTo>
                    <a:pt x="178" y="57"/>
                  </a:lnTo>
                  <a:lnTo>
                    <a:pt x="179" y="57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81" y="57"/>
                  </a:lnTo>
                  <a:lnTo>
                    <a:pt x="184" y="56"/>
                  </a:lnTo>
                  <a:lnTo>
                    <a:pt x="186" y="55"/>
                  </a:lnTo>
                  <a:lnTo>
                    <a:pt x="189" y="52"/>
                  </a:lnTo>
                  <a:lnTo>
                    <a:pt x="191" y="49"/>
                  </a:lnTo>
                  <a:lnTo>
                    <a:pt x="192" y="46"/>
                  </a:lnTo>
                  <a:lnTo>
                    <a:pt x="194" y="42"/>
                  </a:lnTo>
                  <a:lnTo>
                    <a:pt x="194" y="38"/>
                  </a:lnTo>
                  <a:lnTo>
                    <a:pt x="195" y="33"/>
                  </a:lnTo>
                  <a:lnTo>
                    <a:pt x="195" y="30"/>
                  </a:lnTo>
                  <a:lnTo>
                    <a:pt x="194" y="26"/>
                  </a:lnTo>
                  <a:lnTo>
                    <a:pt x="193" y="24"/>
                  </a:lnTo>
                  <a:lnTo>
                    <a:pt x="193" y="21"/>
                  </a:lnTo>
                  <a:lnTo>
                    <a:pt x="192" y="19"/>
                  </a:lnTo>
                  <a:lnTo>
                    <a:pt x="190" y="17"/>
                  </a:lnTo>
                  <a:lnTo>
                    <a:pt x="189" y="15"/>
                  </a:lnTo>
                  <a:lnTo>
                    <a:pt x="187" y="14"/>
                  </a:lnTo>
                  <a:lnTo>
                    <a:pt x="185" y="12"/>
                  </a:lnTo>
                  <a:lnTo>
                    <a:pt x="183" y="12"/>
                  </a:lnTo>
                  <a:lnTo>
                    <a:pt x="181" y="11"/>
                  </a:lnTo>
                  <a:lnTo>
                    <a:pt x="179" y="11"/>
                  </a:lnTo>
                  <a:lnTo>
                    <a:pt x="177" y="11"/>
                  </a:lnTo>
                  <a:lnTo>
                    <a:pt x="175" y="12"/>
                  </a:lnTo>
                  <a:lnTo>
                    <a:pt x="173" y="13"/>
                  </a:lnTo>
                  <a:lnTo>
                    <a:pt x="172" y="15"/>
                  </a:lnTo>
                  <a:lnTo>
                    <a:pt x="170" y="16"/>
                  </a:lnTo>
                  <a:lnTo>
                    <a:pt x="169" y="17"/>
                  </a:lnTo>
                  <a:lnTo>
                    <a:pt x="168" y="19"/>
                  </a:lnTo>
                  <a:lnTo>
                    <a:pt x="167" y="22"/>
                  </a:lnTo>
                  <a:lnTo>
                    <a:pt x="166" y="24"/>
                  </a:lnTo>
                  <a:lnTo>
                    <a:pt x="165" y="26"/>
                  </a:lnTo>
                  <a:lnTo>
                    <a:pt x="165" y="29"/>
                  </a:lnTo>
                  <a:lnTo>
                    <a:pt x="165" y="32"/>
                  </a:lnTo>
                  <a:close/>
                  <a:moveTo>
                    <a:pt x="240" y="52"/>
                  </a:moveTo>
                  <a:lnTo>
                    <a:pt x="255" y="2"/>
                  </a:lnTo>
                  <a:lnTo>
                    <a:pt x="265" y="2"/>
                  </a:lnTo>
                  <a:lnTo>
                    <a:pt x="262" y="11"/>
                  </a:lnTo>
                  <a:lnTo>
                    <a:pt x="259" y="20"/>
                  </a:lnTo>
                  <a:lnTo>
                    <a:pt x="256" y="29"/>
                  </a:lnTo>
                  <a:lnTo>
                    <a:pt x="254" y="37"/>
                  </a:lnTo>
                  <a:lnTo>
                    <a:pt x="251" y="44"/>
                  </a:lnTo>
                  <a:lnTo>
                    <a:pt x="249" y="51"/>
                  </a:lnTo>
                  <a:lnTo>
                    <a:pt x="247" y="56"/>
                  </a:lnTo>
                  <a:lnTo>
                    <a:pt x="245" y="62"/>
                  </a:lnTo>
                  <a:lnTo>
                    <a:pt x="243" y="67"/>
                  </a:lnTo>
                  <a:lnTo>
                    <a:pt x="241" y="71"/>
                  </a:lnTo>
                  <a:lnTo>
                    <a:pt x="240" y="74"/>
                  </a:lnTo>
                  <a:lnTo>
                    <a:pt x="239" y="77"/>
                  </a:lnTo>
                  <a:lnTo>
                    <a:pt x="237" y="79"/>
                  </a:lnTo>
                  <a:lnTo>
                    <a:pt x="237" y="81"/>
                  </a:lnTo>
                  <a:lnTo>
                    <a:pt x="236" y="83"/>
                  </a:lnTo>
                  <a:lnTo>
                    <a:pt x="235" y="84"/>
                  </a:lnTo>
                  <a:lnTo>
                    <a:pt x="234" y="85"/>
                  </a:lnTo>
                  <a:lnTo>
                    <a:pt x="233" y="86"/>
                  </a:lnTo>
                  <a:lnTo>
                    <a:pt x="231" y="86"/>
                  </a:lnTo>
                  <a:lnTo>
                    <a:pt x="230" y="87"/>
                  </a:lnTo>
                  <a:lnTo>
                    <a:pt x="229" y="87"/>
                  </a:lnTo>
                  <a:lnTo>
                    <a:pt x="227" y="87"/>
                  </a:lnTo>
                  <a:lnTo>
                    <a:pt x="225" y="87"/>
                  </a:lnTo>
                  <a:lnTo>
                    <a:pt x="222" y="87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87"/>
                  </a:lnTo>
                  <a:lnTo>
                    <a:pt x="219" y="86"/>
                  </a:lnTo>
                  <a:lnTo>
                    <a:pt x="219" y="78"/>
                  </a:lnTo>
                  <a:lnTo>
                    <a:pt x="220" y="78"/>
                  </a:lnTo>
                  <a:lnTo>
                    <a:pt x="221" y="78"/>
                  </a:lnTo>
                  <a:lnTo>
                    <a:pt x="222" y="79"/>
                  </a:lnTo>
                  <a:lnTo>
                    <a:pt x="224" y="79"/>
                  </a:lnTo>
                  <a:lnTo>
                    <a:pt x="225" y="79"/>
                  </a:lnTo>
                  <a:lnTo>
                    <a:pt x="226" y="78"/>
                  </a:lnTo>
                  <a:lnTo>
                    <a:pt x="227" y="78"/>
                  </a:lnTo>
                  <a:lnTo>
                    <a:pt x="228" y="78"/>
                  </a:lnTo>
                  <a:lnTo>
                    <a:pt x="229" y="77"/>
                  </a:lnTo>
                  <a:lnTo>
                    <a:pt x="229" y="77"/>
                  </a:lnTo>
                  <a:lnTo>
                    <a:pt x="230" y="76"/>
                  </a:lnTo>
                  <a:lnTo>
                    <a:pt x="230" y="75"/>
                  </a:lnTo>
                  <a:lnTo>
                    <a:pt x="231" y="73"/>
                  </a:lnTo>
                  <a:lnTo>
                    <a:pt x="232" y="71"/>
                  </a:lnTo>
                  <a:lnTo>
                    <a:pt x="233" y="68"/>
                  </a:lnTo>
                  <a:lnTo>
                    <a:pt x="234" y="65"/>
                  </a:lnTo>
                  <a:lnTo>
                    <a:pt x="213" y="2"/>
                  </a:lnTo>
                  <a:lnTo>
                    <a:pt x="224" y="2"/>
                  </a:lnTo>
                  <a:lnTo>
                    <a:pt x="240" y="52"/>
                  </a:lnTo>
                  <a:close/>
                  <a:moveTo>
                    <a:pt x="28" y="148"/>
                  </a:moveTo>
                  <a:lnTo>
                    <a:pt x="28" y="144"/>
                  </a:lnTo>
                  <a:lnTo>
                    <a:pt x="29" y="140"/>
                  </a:lnTo>
                  <a:lnTo>
                    <a:pt x="30" y="136"/>
                  </a:lnTo>
                  <a:lnTo>
                    <a:pt x="31" y="132"/>
                  </a:lnTo>
                  <a:lnTo>
                    <a:pt x="33" y="129"/>
                  </a:lnTo>
                  <a:lnTo>
                    <a:pt x="35" y="126"/>
                  </a:lnTo>
                  <a:lnTo>
                    <a:pt x="37" y="123"/>
                  </a:lnTo>
                  <a:lnTo>
                    <a:pt x="40" y="121"/>
                  </a:lnTo>
                  <a:lnTo>
                    <a:pt x="43" y="119"/>
                  </a:lnTo>
                  <a:lnTo>
                    <a:pt x="46" y="117"/>
                  </a:lnTo>
                  <a:lnTo>
                    <a:pt x="50" y="116"/>
                  </a:lnTo>
                  <a:lnTo>
                    <a:pt x="55" y="116"/>
                  </a:lnTo>
                  <a:lnTo>
                    <a:pt x="59" y="116"/>
                  </a:lnTo>
                  <a:lnTo>
                    <a:pt x="62" y="117"/>
                  </a:lnTo>
                  <a:lnTo>
                    <a:pt x="66" y="119"/>
                  </a:lnTo>
                  <a:lnTo>
                    <a:pt x="69" y="121"/>
                  </a:lnTo>
                  <a:lnTo>
                    <a:pt x="71" y="123"/>
                  </a:lnTo>
                  <a:lnTo>
                    <a:pt x="74" y="126"/>
                  </a:lnTo>
                  <a:lnTo>
                    <a:pt x="76" y="129"/>
                  </a:lnTo>
                  <a:lnTo>
                    <a:pt x="77" y="132"/>
                  </a:lnTo>
                  <a:lnTo>
                    <a:pt x="79" y="136"/>
                  </a:lnTo>
                  <a:lnTo>
                    <a:pt x="80" y="140"/>
                  </a:lnTo>
                  <a:lnTo>
                    <a:pt x="80" y="144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6"/>
                  </a:lnTo>
                  <a:lnTo>
                    <a:pt x="79" y="160"/>
                  </a:lnTo>
                  <a:lnTo>
                    <a:pt x="77" y="164"/>
                  </a:lnTo>
                  <a:lnTo>
                    <a:pt x="76" y="167"/>
                  </a:lnTo>
                  <a:lnTo>
                    <a:pt x="74" y="170"/>
                  </a:lnTo>
                  <a:lnTo>
                    <a:pt x="71" y="173"/>
                  </a:lnTo>
                  <a:lnTo>
                    <a:pt x="69" y="175"/>
                  </a:lnTo>
                  <a:lnTo>
                    <a:pt x="66" y="177"/>
                  </a:lnTo>
                  <a:lnTo>
                    <a:pt x="62" y="179"/>
                  </a:lnTo>
                  <a:lnTo>
                    <a:pt x="59" y="179"/>
                  </a:lnTo>
                  <a:lnTo>
                    <a:pt x="55" y="180"/>
                  </a:lnTo>
                  <a:lnTo>
                    <a:pt x="50" y="179"/>
                  </a:lnTo>
                  <a:lnTo>
                    <a:pt x="46" y="179"/>
                  </a:lnTo>
                  <a:lnTo>
                    <a:pt x="43" y="177"/>
                  </a:lnTo>
                  <a:lnTo>
                    <a:pt x="40" y="175"/>
                  </a:lnTo>
                  <a:lnTo>
                    <a:pt x="37" y="173"/>
                  </a:lnTo>
                  <a:lnTo>
                    <a:pt x="35" y="171"/>
                  </a:lnTo>
                  <a:lnTo>
                    <a:pt x="33" y="167"/>
                  </a:lnTo>
                  <a:lnTo>
                    <a:pt x="31" y="164"/>
                  </a:lnTo>
                  <a:lnTo>
                    <a:pt x="30" y="160"/>
                  </a:lnTo>
                  <a:lnTo>
                    <a:pt x="29" y="156"/>
                  </a:lnTo>
                  <a:lnTo>
                    <a:pt x="28" y="152"/>
                  </a:lnTo>
                  <a:lnTo>
                    <a:pt x="28" y="148"/>
                  </a:lnTo>
                  <a:close/>
                  <a:moveTo>
                    <a:pt x="38" y="148"/>
                  </a:moveTo>
                  <a:lnTo>
                    <a:pt x="38" y="151"/>
                  </a:lnTo>
                  <a:lnTo>
                    <a:pt x="38" y="153"/>
                  </a:lnTo>
                  <a:lnTo>
                    <a:pt x="38" y="156"/>
                  </a:lnTo>
                  <a:lnTo>
                    <a:pt x="39" y="158"/>
                  </a:lnTo>
                  <a:lnTo>
                    <a:pt x="40" y="161"/>
                  </a:lnTo>
                  <a:lnTo>
                    <a:pt x="41" y="163"/>
                  </a:lnTo>
                  <a:lnTo>
                    <a:pt x="42" y="166"/>
                  </a:lnTo>
                  <a:lnTo>
                    <a:pt x="44" y="168"/>
                  </a:lnTo>
                  <a:lnTo>
                    <a:pt x="46" y="169"/>
                  </a:lnTo>
                  <a:lnTo>
                    <a:pt x="48" y="171"/>
                  </a:lnTo>
                  <a:lnTo>
                    <a:pt x="52" y="171"/>
                  </a:lnTo>
                  <a:lnTo>
                    <a:pt x="55" y="172"/>
                  </a:lnTo>
                  <a:lnTo>
                    <a:pt x="57" y="171"/>
                  </a:lnTo>
                  <a:lnTo>
                    <a:pt x="60" y="171"/>
                  </a:lnTo>
                  <a:lnTo>
                    <a:pt x="62" y="169"/>
                  </a:lnTo>
                  <a:lnTo>
                    <a:pt x="65" y="168"/>
                  </a:lnTo>
                  <a:lnTo>
                    <a:pt x="66" y="166"/>
                  </a:lnTo>
                  <a:lnTo>
                    <a:pt x="68" y="163"/>
                  </a:lnTo>
                  <a:lnTo>
                    <a:pt x="69" y="161"/>
                  </a:lnTo>
                  <a:lnTo>
                    <a:pt x="70" y="158"/>
                  </a:lnTo>
                  <a:lnTo>
                    <a:pt x="70" y="156"/>
                  </a:lnTo>
                  <a:lnTo>
                    <a:pt x="71" y="153"/>
                  </a:lnTo>
                  <a:lnTo>
                    <a:pt x="71" y="151"/>
                  </a:lnTo>
                  <a:lnTo>
                    <a:pt x="71" y="148"/>
                  </a:lnTo>
                  <a:lnTo>
                    <a:pt x="71" y="145"/>
                  </a:lnTo>
                  <a:lnTo>
                    <a:pt x="71" y="143"/>
                  </a:lnTo>
                  <a:lnTo>
                    <a:pt x="70" y="141"/>
                  </a:lnTo>
                  <a:lnTo>
                    <a:pt x="70" y="138"/>
                  </a:lnTo>
                  <a:lnTo>
                    <a:pt x="69" y="135"/>
                  </a:lnTo>
                  <a:lnTo>
                    <a:pt x="68" y="133"/>
                  </a:lnTo>
                  <a:lnTo>
                    <a:pt x="66" y="131"/>
                  </a:lnTo>
                  <a:lnTo>
                    <a:pt x="65" y="129"/>
                  </a:lnTo>
                  <a:lnTo>
                    <a:pt x="62" y="127"/>
                  </a:lnTo>
                  <a:lnTo>
                    <a:pt x="60" y="126"/>
                  </a:lnTo>
                  <a:lnTo>
                    <a:pt x="57" y="126"/>
                  </a:lnTo>
                  <a:lnTo>
                    <a:pt x="55" y="125"/>
                  </a:lnTo>
                  <a:lnTo>
                    <a:pt x="50" y="126"/>
                  </a:lnTo>
                  <a:lnTo>
                    <a:pt x="46" y="127"/>
                  </a:lnTo>
                  <a:lnTo>
                    <a:pt x="43" y="129"/>
                  </a:lnTo>
                  <a:lnTo>
                    <a:pt x="41" y="132"/>
                  </a:lnTo>
                  <a:lnTo>
                    <a:pt x="40" y="136"/>
                  </a:lnTo>
                  <a:lnTo>
                    <a:pt x="39" y="140"/>
                  </a:lnTo>
                  <a:lnTo>
                    <a:pt x="38" y="144"/>
                  </a:lnTo>
                  <a:lnTo>
                    <a:pt x="38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Freeform 150"/>
            <p:cNvSpPr>
              <a:spLocks noEditPoints="1"/>
            </p:cNvSpPr>
            <p:nvPr/>
          </p:nvSpPr>
          <p:spPr bwMode="auto">
            <a:xfrm>
              <a:off x="390" y="2796"/>
              <a:ext cx="80" cy="80"/>
            </a:xfrm>
            <a:custGeom>
              <a:avLst/>
              <a:gdLst>
                <a:gd name="T0" fmla="*/ 0 w 80"/>
                <a:gd name="T1" fmla="*/ 17 h 80"/>
                <a:gd name="T2" fmla="*/ 9 w 80"/>
                <a:gd name="T3" fmla="*/ 60 h 80"/>
                <a:gd name="T4" fmla="*/ 9 w 80"/>
                <a:gd name="T5" fmla="*/ 65 h 80"/>
                <a:gd name="T6" fmla="*/ 11 w 80"/>
                <a:gd name="T7" fmla="*/ 69 h 80"/>
                <a:gd name="T8" fmla="*/ 14 w 80"/>
                <a:gd name="T9" fmla="*/ 71 h 80"/>
                <a:gd name="T10" fmla="*/ 18 w 80"/>
                <a:gd name="T11" fmla="*/ 72 h 80"/>
                <a:gd name="T12" fmla="*/ 19 w 80"/>
                <a:gd name="T13" fmla="*/ 72 h 80"/>
                <a:gd name="T14" fmla="*/ 20 w 80"/>
                <a:gd name="T15" fmla="*/ 72 h 80"/>
                <a:gd name="T16" fmla="*/ 26 w 80"/>
                <a:gd name="T17" fmla="*/ 70 h 80"/>
                <a:gd name="T18" fmla="*/ 31 w 80"/>
                <a:gd name="T19" fmla="*/ 66 h 80"/>
                <a:gd name="T20" fmla="*/ 34 w 80"/>
                <a:gd name="T21" fmla="*/ 60 h 80"/>
                <a:gd name="T22" fmla="*/ 35 w 80"/>
                <a:gd name="T23" fmla="*/ 53 h 80"/>
                <a:gd name="T24" fmla="*/ 45 w 80"/>
                <a:gd name="T25" fmla="*/ 17 h 80"/>
                <a:gd name="T26" fmla="*/ 35 w 80"/>
                <a:gd name="T27" fmla="*/ 77 h 80"/>
                <a:gd name="T28" fmla="*/ 33 w 80"/>
                <a:gd name="T29" fmla="*/ 73 h 80"/>
                <a:gd name="T30" fmla="*/ 29 w 80"/>
                <a:gd name="T31" fmla="*/ 77 h 80"/>
                <a:gd name="T32" fmla="*/ 24 w 80"/>
                <a:gd name="T33" fmla="*/ 78 h 80"/>
                <a:gd name="T34" fmla="*/ 18 w 80"/>
                <a:gd name="T35" fmla="*/ 80 h 80"/>
                <a:gd name="T36" fmla="*/ 12 w 80"/>
                <a:gd name="T37" fmla="*/ 79 h 80"/>
                <a:gd name="T38" fmla="*/ 6 w 80"/>
                <a:gd name="T39" fmla="*/ 77 h 80"/>
                <a:gd name="T40" fmla="*/ 2 w 80"/>
                <a:gd name="T41" fmla="*/ 73 h 80"/>
                <a:gd name="T42" fmla="*/ 0 w 80"/>
                <a:gd name="T43" fmla="*/ 66 h 80"/>
                <a:gd name="T44" fmla="*/ 61 w 80"/>
                <a:gd name="T45" fmla="*/ 71 h 80"/>
                <a:gd name="T46" fmla="*/ 54 w 80"/>
                <a:gd name="T47" fmla="*/ 27 h 80"/>
                <a:gd name="T48" fmla="*/ 61 w 80"/>
                <a:gd name="T49" fmla="*/ 17 h 80"/>
                <a:gd name="T50" fmla="*/ 71 w 80"/>
                <a:gd name="T51" fmla="*/ 0 h 80"/>
                <a:gd name="T52" fmla="*/ 80 w 80"/>
                <a:gd name="T53" fmla="*/ 17 h 80"/>
                <a:gd name="T54" fmla="*/ 71 w 80"/>
                <a:gd name="T55" fmla="*/ 27 h 80"/>
                <a:gd name="T56" fmla="*/ 71 w 80"/>
                <a:gd name="T57" fmla="*/ 66 h 80"/>
                <a:gd name="T58" fmla="*/ 71 w 80"/>
                <a:gd name="T59" fmla="*/ 68 h 80"/>
                <a:gd name="T60" fmla="*/ 72 w 80"/>
                <a:gd name="T61" fmla="*/ 70 h 80"/>
                <a:gd name="T62" fmla="*/ 74 w 80"/>
                <a:gd name="T63" fmla="*/ 71 h 80"/>
                <a:gd name="T64" fmla="*/ 76 w 80"/>
                <a:gd name="T65" fmla="*/ 71 h 80"/>
                <a:gd name="T66" fmla="*/ 79 w 80"/>
                <a:gd name="T67" fmla="*/ 71 h 80"/>
                <a:gd name="T68" fmla="*/ 80 w 80"/>
                <a:gd name="T69" fmla="*/ 79 h 80"/>
                <a:gd name="T70" fmla="*/ 76 w 80"/>
                <a:gd name="T71" fmla="*/ 80 h 80"/>
                <a:gd name="T72" fmla="*/ 73 w 80"/>
                <a:gd name="T73" fmla="*/ 80 h 80"/>
                <a:gd name="T74" fmla="*/ 68 w 80"/>
                <a:gd name="T75" fmla="*/ 79 h 80"/>
                <a:gd name="T76" fmla="*/ 65 w 80"/>
                <a:gd name="T77" fmla="*/ 78 h 80"/>
                <a:gd name="T78" fmla="*/ 62 w 80"/>
                <a:gd name="T79" fmla="*/ 75 h 80"/>
                <a:gd name="T80" fmla="*/ 61 w 80"/>
                <a:gd name="T81" fmla="*/ 7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80">
                  <a:moveTo>
                    <a:pt x="0" y="63"/>
                  </a:moveTo>
                  <a:lnTo>
                    <a:pt x="0" y="17"/>
                  </a:lnTo>
                  <a:lnTo>
                    <a:pt x="9" y="17"/>
                  </a:lnTo>
                  <a:lnTo>
                    <a:pt x="9" y="60"/>
                  </a:lnTo>
                  <a:lnTo>
                    <a:pt x="9" y="63"/>
                  </a:lnTo>
                  <a:lnTo>
                    <a:pt x="9" y="65"/>
                  </a:lnTo>
                  <a:lnTo>
                    <a:pt x="10" y="67"/>
                  </a:lnTo>
                  <a:lnTo>
                    <a:pt x="11" y="69"/>
                  </a:lnTo>
                  <a:lnTo>
                    <a:pt x="13" y="70"/>
                  </a:lnTo>
                  <a:lnTo>
                    <a:pt x="14" y="71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1"/>
                  </a:lnTo>
                  <a:lnTo>
                    <a:pt x="26" y="70"/>
                  </a:lnTo>
                  <a:lnTo>
                    <a:pt x="29" y="68"/>
                  </a:lnTo>
                  <a:lnTo>
                    <a:pt x="31" y="66"/>
                  </a:lnTo>
                  <a:lnTo>
                    <a:pt x="33" y="63"/>
                  </a:lnTo>
                  <a:lnTo>
                    <a:pt x="34" y="60"/>
                  </a:lnTo>
                  <a:lnTo>
                    <a:pt x="35" y="57"/>
                  </a:lnTo>
                  <a:lnTo>
                    <a:pt x="35" y="53"/>
                  </a:lnTo>
                  <a:lnTo>
                    <a:pt x="35" y="17"/>
                  </a:lnTo>
                  <a:lnTo>
                    <a:pt x="45" y="17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33" y="73"/>
                  </a:lnTo>
                  <a:lnTo>
                    <a:pt x="31" y="75"/>
                  </a:lnTo>
                  <a:lnTo>
                    <a:pt x="29" y="77"/>
                  </a:lnTo>
                  <a:lnTo>
                    <a:pt x="26" y="77"/>
                  </a:lnTo>
                  <a:lnTo>
                    <a:pt x="24" y="78"/>
                  </a:lnTo>
                  <a:lnTo>
                    <a:pt x="21" y="79"/>
                  </a:lnTo>
                  <a:lnTo>
                    <a:pt x="18" y="80"/>
                  </a:lnTo>
                  <a:lnTo>
                    <a:pt x="15" y="80"/>
                  </a:lnTo>
                  <a:lnTo>
                    <a:pt x="12" y="79"/>
                  </a:lnTo>
                  <a:lnTo>
                    <a:pt x="9" y="79"/>
                  </a:lnTo>
                  <a:lnTo>
                    <a:pt x="6" y="77"/>
                  </a:lnTo>
                  <a:lnTo>
                    <a:pt x="4" y="75"/>
                  </a:lnTo>
                  <a:lnTo>
                    <a:pt x="2" y="73"/>
                  </a:lnTo>
                  <a:lnTo>
                    <a:pt x="1" y="70"/>
                  </a:lnTo>
                  <a:lnTo>
                    <a:pt x="0" y="66"/>
                  </a:lnTo>
                  <a:lnTo>
                    <a:pt x="0" y="63"/>
                  </a:lnTo>
                  <a:close/>
                  <a:moveTo>
                    <a:pt x="61" y="71"/>
                  </a:moveTo>
                  <a:lnTo>
                    <a:pt x="61" y="27"/>
                  </a:lnTo>
                  <a:lnTo>
                    <a:pt x="54" y="27"/>
                  </a:lnTo>
                  <a:lnTo>
                    <a:pt x="54" y="17"/>
                  </a:lnTo>
                  <a:lnTo>
                    <a:pt x="61" y="17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71" y="17"/>
                  </a:lnTo>
                  <a:lnTo>
                    <a:pt x="80" y="17"/>
                  </a:lnTo>
                  <a:lnTo>
                    <a:pt x="80" y="27"/>
                  </a:lnTo>
                  <a:lnTo>
                    <a:pt x="71" y="27"/>
                  </a:lnTo>
                  <a:lnTo>
                    <a:pt x="71" y="65"/>
                  </a:lnTo>
                  <a:lnTo>
                    <a:pt x="71" y="66"/>
                  </a:lnTo>
                  <a:lnTo>
                    <a:pt x="71" y="67"/>
                  </a:lnTo>
                  <a:lnTo>
                    <a:pt x="71" y="68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3" y="70"/>
                  </a:lnTo>
                  <a:lnTo>
                    <a:pt x="74" y="71"/>
                  </a:lnTo>
                  <a:lnTo>
                    <a:pt x="75" y="71"/>
                  </a:lnTo>
                  <a:lnTo>
                    <a:pt x="76" y="71"/>
                  </a:lnTo>
                  <a:lnTo>
                    <a:pt x="78" y="71"/>
                  </a:lnTo>
                  <a:lnTo>
                    <a:pt x="79" y="71"/>
                  </a:lnTo>
                  <a:lnTo>
                    <a:pt x="80" y="71"/>
                  </a:lnTo>
                  <a:lnTo>
                    <a:pt x="80" y="79"/>
                  </a:lnTo>
                  <a:lnTo>
                    <a:pt x="78" y="80"/>
                  </a:lnTo>
                  <a:lnTo>
                    <a:pt x="76" y="80"/>
                  </a:lnTo>
                  <a:lnTo>
                    <a:pt x="74" y="80"/>
                  </a:lnTo>
                  <a:lnTo>
                    <a:pt x="73" y="80"/>
                  </a:lnTo>
                  <a:lnTo>
                    <a:pt x="70" y="80"/>
                  </a:lnTo>
                  <a:lnTo>
                    <a:pt x="68" y="79"/>
                  </a:lnTo>
                  <a:lnTo>
                    <a:pt x="66" y="79"/>
                  </a:lnTo>
                  <a:lnTo>
                    <a:pt x="65" y="78"/>
                  </a:lnTo>
                  <a:lnTo>
                    <a:pt x="63" y="77"/>
                  </a:lnTo>
                  <a:lnTo>
                    <a:pt x="62" y="75"/>
                  </a:lnTo>
                  <a:lnTo>
                    <a:pt x="62" y="73"/>
                  </a:lnTo>
                  <a:lnTo>
                    <a:pt x="61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986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9588" y="1285801"/>
            <a:ext cx="51260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CN" sz="2000" b="1" dirty="0">
                <a:ea typeface="SimSun" pitchFamily="2" charset="-122"/>
              </a:rPr>
              <a:t>Lasers, what they can do!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000" b="1" dirty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 dirty="0"/>
          </a:p>
        </p:txBody>
      </p:sp>
      <p:pic>
        <p:nvPicPr>
          <p:cNvPr id="5126" name="Picture 7" descr="Break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23951"/>
            <a:ext cx="2441575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laser sp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3738"/>
            <a:ext cx="23050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604263"/>
            <a:ext cx="3355975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308401"/>
            <a:ext cx="2963863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3051101"/>
            <a:ext cx="2482850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59" name="Group 39"/>
          <p:cNvGrpSpPr>
            <a:grpSpLocks/>
          </p:cNvGrpSpPr>
          <p:nvPr/>
        </p:nvGrpSpPr>
        <p:grpSpPr bwMode="auto">
          <a:xfrm>
            <a:off x="512763" y="3940101"/>
            <a:ext cx="2425700" cy="2382837"/>
            <a:chOff x="387" y="2083"/>
            <a:chExt cx="1736" cy="1869"/>
          </a:xfrm>
        </p:grpSpPr>
        <p:pic>
          <p:nvPicPr>
            <p:cNvPr id="5156" name="Picture 36"/>
            <p:cNvPicPr>
              <a:picLocks noChangeAspect="1" noChangeArrowheads="1"/>
            </p:cNvPicPr>
            <p:nvPr/>
          </p:nvPicPr>
          <p:blipFill>
            <a:blip r:embed="rId7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2083"/>
              <a:ext cx="547" cy="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7" name="Picture 3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2084"/>
              <a:ext cx="567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8" name="Picture 38"/>
            <p:cNvPicPr>
              <a:picLocks noChangeAspect="1" noChangeArrowheads="1"/>
            </p:cNvPicPr>
            <p:nvPr/>
          </p:nvPicPr>
          <p:blipFill>
            <a:blip r:embed="rId9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2085"/>
              <a:ext cx="584" cy="1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1"/>
          <p:cNvSpPr>
            <a:spLocks noChangeArrowheads="1"/>
          </p:cNvSpPr>
          <p:nvPr/>
        </p:nvSpPr>
        <p:spPr bwMode="auto">
          <a:xfrm>
            <a:off x="4489450" y="3205163"/>
            <a:ext cx="8878888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47" name="Text Box 163"/>
          <p:cNvSpPr txBox="1">
            <a:spLocks noChangeArrowheads="1"/>
          </p:cNvSpPr>
          <p:nvPr/>
        </p:nvSpPr>
        <p:spPr bwMode="auto">
          <a:xfrm>
            <a:off x="1588" y="3078887"/>
            <a:ext cx="190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 dirty="0">
                <a:solidFill>
                  <a:srgbClr val="000000"/>
                </a:solidFill>
              </a:rPr>
              <a:t>Polarisation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6148" name="Text Box 170"/>
          <p:cNvSpPr txBox="1">
            <a:spLocks noChangeArrowheads="1"/>
          </p:cNvSpPr>
          <p:nvPr/>
        </p:nvSpPr>
        <p:spPr bwMode="auto">
          <a:xfrm>
            <a:off x="3051175" y="1417631"/>
            <a:ext cx="1343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Beam Area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49" name="Text Box 171"/>
          <p:cNvSpPr txBox="1">
            <a:spLocks noChangeArrowheads="1"/>
          </p:cNvSpPr>
          <p:nvPr/>
        </p:nvSpPr>
        <p:spPr bwMode="auto">
          <a:xfrm>
            <a:off x="4514850" y="1446206"/>
            <a:ext cx="160496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Exposure time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50" name="Oval 132"/>
          <p:cNvSpPr>
            <a:spLocks noChangeArrowheads="1"/>
          </p:cNvSpPr>
          <p:nvPr/>
        </p:nvSpPr>
        <p:spPr bwMode="auto">
          <a:xfrm>
            <a:off x="3582988" y="3729031"/>
            <a:ext cx="1482725" cy="14398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51" name="Text Box 133"/>
          <p:cNvSpPr txBox="1">
            <a:spLocks noChangeArrowheads="1"/>
          </p:cNvSpPr>
          <p:nvPr/>
        </p:nvSpPr>
        <p:spPr bwMode="auto">
          <a:xfrm>
            <a:off x="4845050" y="4400543"/>
            <a:ext cx="812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6152" name="Text Box 134"/>
          <p:cNvSpPr txBox="1">
            <a:spLocks noChangeArrowheads="1"/>
          </p:cNvSpPr>
          <p:nvPr/>
        </p:nvSpPr>
        <p:spPr bwMode="auto">
          <a:xfrm>
            <a:off x="3946525" y="4454518"/>
            <a:ext cx="76993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6153" name="Text Box 135"/>
          <p:cNvSpPr txBox="1">
            <a:spLocks noChangeArrowheads="1"/>
          </p:cNvSpPr>
          <p:nvPr/>
        </p:nvSpPr>
        <p:spPr bwMode="auto">
          <a:xfrm>
            <a:off x="3505200" y="4117968"/>
            <a:ext cx="16446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Laser</a:t>
            </a:r>
          </a:p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Sterilization</a:t>
            </a:r>
            <a:endParaRPr lang="en-US" altLang="en-US" sz="1600" b="1">
              <a:solidFill>
                <a:srgbClr val="3C0023"/>
              </a:solidFill>
            </a:endParaRPr>
          </a:p>
        </p:txBody>
      </p:sp>
      <p:sp>
        <p:nvSpPr>
          <p:cNvPr id="6154" name="Oval 136"/>
          <p:cNvSpPr>
            <a:spLocks noChangeArrowheads="1"/>
          </p:cNvSpPr>
          <p:nvPr/>
        </p:nvSpPr>
        <p:spPr bwMode="auto">
          <a:xfrm>
            <a:off x="5378450" y="2649531"/>
            <a:ext cx="1484313" cy="14398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55" name="Text Box 137"/>
          <p:cNvSpPr txBox="1">
            <a:spLocks noChangeArrowheads="1"/>
          </p:cNvSpPr>
          <p:nvPr/>
        </p:nvSpPr>
        <p:spPr bwMode="auto">
          <a:xfrm>
            <a:off x="5299075" y="3040056"/>
            <a:ext cx="164465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 dirty="0">
                <a:solidFill>
                  <a:srgbClr val="3C0023"/>
                </a:solidFill>
              </a:rPr>
              <a:t>Ambient</a:t>
            </a:r>
          </a:p>
          <a:p>
            <a:pPr algn="ctr">
              <a:spcBef>
                <a:spcPct val="50000"/>
              </a:spcBef>
            </a:pPr>
            <a:r>
              <a:rPr lang="en-GB" altLang="en-US" sz="1600" b="1" dirty="0">
                <a:solidFill>
                  <a:srgbClr val="3C0023"/>
                </a:solidFill>
              </a:rPr>
              <a:t>Conditions</a:t>
            </a:r>
            <a:endParaRPr lang="en-US" altLang="en-US" sz="1600" b="1" dirty="0">
              <a:solidFill>
                <a:srgbClr val="3C0023"/>
              </a:solidFill>
            </a:endParaRPr>
          </a:p>
        </p:txBody>
      </p:sp>
      <p:sp>
        <p:nvSpPr>
          <p:cNvPr id="6156" name="Oval 138"/>
          <p:cNvSpPr>
            <a:spLocks noChangeArrowheads="1"/>
          </p:cNvSpPr>
          <p:nvPr/>
        </p:nvSpPr>
        <p:spPr bwMode="auto">
          <a:xfrm>
            <a:off x="1692275" y="2662231"/>
            <a:ext cx="1482725" cy="14414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57" name="Text Box 139"/>
          <p:cNvSpPr txBox="1">
            <a:spLocks noChangeArrowheads="1"/>
          </p:cNvSpPr>
          <p:nvPr/>
        </p:nvSpPr>
        <p:spPr bwMode="auto">
          <a:xfrm>
            <a:off x="1603375" y="3203568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Laser</a:t>
            </a:r>
            <a:endParaRPr lang="en-US" altLang="en-US" sz="1600" b="1">
              <a:solidFill>
                <a:srgbClr val="3C0023"/>
              </a:solidFill>
            </a:endParaRPr>
          </a:p>
        </p:txBody>
      </p:sp>
      <p:sp>
        <p:nvSpPr>
          <p:cNvPr id="6158" name="Text Box 140"/>
          <p:cNvSpPr txBox="1">
            <a:spLocks noChangeArrowheads="1"/>
          </p:cNvSpPr>
          <p:nvPr/>
        </p:nvSpPr>
        <p:spPr bwMode="auto">
          <a:xfrm>
            <a:off x="5324475" y="2206618"/>
            <a:ext cx="757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pH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59" name="Text Box 141"/>
          <p:cNvSpPr txBox="1">
            <a:spLocks noChangeArrowheads="1"/>
          </p:cNvSpPr>
          <p:nvPr/>
        </p:nvSpPr>
        <p:spPr bwMode="auto">
          <a:xfrm>
            <a:off x="7078663" y="2724143"/>
            <a:ext cx="1706562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Salt concentration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60" name="Text Box 142"/>
          <p:cNvSpPr txBox="1">
            <a:spLocks noChangeArrowheads="1"/>
          </p:cNvSpPr>
          <p:nvPr/>
        </p:nvSpPr>
        <p:spPr bwMode="auto">
          <a:xfrm>
            <a:off x="6908800" y="3435343"/>
            <a:ext cx="15668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Temperature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61" name="Text Box 143"/>
          <p:cNvSpPr txBox="1">
            <a:spLocks noChangeArrowheads="1"/>
          </p:cNvSpPr>
          <p:nvPr/>
        </p:nvSpPr>
        <p:spPr bwMode="auto">
          <a:xfrm>
            <a:off x="6024563" y="2292343"/>
            <a:ext cx="1525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Water activity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62" name="Text Box 144"/>
          <p:cNvSpPr txBox="1">
            <a:spLocks noChangeArrowheads="1"/>
          </p:cNvSpPr>
          <p:nvPr/>
        </p:nvSpPr>
        <p:spPr bwMode="auto">
          <a:xfrm>
            <a:off x="6286500" y="4000493"/>
            <a:ext cx="1898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Sterility assurance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63" name="Line 145"/>
          <p:cNvSpPr>
            <a:spLocks noChangeShapeType="1"/>
          </p:cNvSpPr>
          <p:nvPr/>
        </p:nvSpPr>
        <p:spPr bwMode="auto">
          <a:xfrm flipH="1">
            <a:off x="6584950" y="2573331"/>
            <a:ext cx="215900" cy="239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4" name="Line 146"/>
          <p:cNvSpPr>
            <a:spLocks noChangeShapeType="1"/>
          </p:cNvSpPr>
          <p:nvPr/>
        </p:nvSpPr>
        <p:spPr bwMode="auto">
          <a:xfrm flipV="1">
            <a:off x="6832600" y="3040056"/>
            <a:ext cx="273050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5" name="Line 147"/>
          <p:cNvSpPr>
            <a:spLocks noChangeShapeType="1"/>
          </p:cNvSpPr>
          <p:nvPr/>
        </p:nvSpPr>
        <p:spPr bwMode="auto">
          <a:xfrm>
            <a:off x="6826250" y="3559168"/>
            <a:ext cx="234950" cy="39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6" name="Line 148"/>
          <p:cNvSpPr>
            <a:spLocks noChangeShapeType="1"/>
          </p:cNvSpPr>
          <p:nvPr/>
        </p:nvSpPr>
        <p:spPr bwMode="auto">
          <a:xfrm>
            <a:off x="6572250" y="3929056"/>
            <a:ext cx="180975" cy="168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7" name="Line 149"/>
          <p:cNvSpPr>
            <a:spLocks noChangeShapeType="1"/>
          </p:cNvSpPr>
          <p:nvPr/>
        </p:nvSpPr>
        <p:spPr bwMode="auto">
          <a:xfrm flipH="1" flipV="1">
            <a:off x="5778500" y="2476493"/>
            <a:ext cx="77788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8" name="Oval 151"/>
          <p:cNvSpPr>
            <a:spLocks noChangeArrowheads="1"/>
          </p:cNvSpPr>
          <p:nvPr/>
        </p:nvSpPr>
        <p:spPr bwMode="auto">
          <a:xfrm>
            <a:off x="5476875" y="4946643"/>
            <a:ext cx="1484313" cy="14430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69" name="Text Box 152"/>
          <p:cNvSpPr txBox="1">
            <a:spLocks noChangeArrowheads="1"/>
          </p:cNvSpPr>
          <p:nvPr/>
        </p:nvSpPr>
        <p:spPr bwMode="auto">
          <a:xfrm>
            <a:off x="5399088" y="5495918"/>
            <a:ext cx="16430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Sample</a:t>
            </a:r>
            <a:endParaRPr lang="en-US" altLang="en-US" sz="1600" b="1">
              <a:solidFill>
                <a:srgbClr val="3C0023"/>
              </a:solidFill>
            </a:endParaRPr>
          </a:p>
        </p:txBody>
      </p:sp>
      <p:sp>
        <p:nvSpPr>
          <p:cNvPr id="6170" name="Text Box 153"/>
          <p:cNvSpPr txBox="1">
            <a:spLocks noChangeArrowheads="1"/>
          </p:cNvSpPr>
          <p:nvPr/>
        </p:nvSpPr>
        <p:spPr bwMode="auto">
          <a:xfrm>
            <a:off x="7065963" y="5095868"/>
            <a:ext cx="8175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Liquid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71" name="Text Box 154"/>
          <p:cNvSpPr txBox="1">
            <a:spLocks noChangeArrowheads="1"/>
          </p:cNvSpPr>
          <p:nvPr/>
        </p:nvSpPr>
        <p:spPr bwMode="auto">
          <a:xfrm>
            <a:off x="4441825" y="5484806"/>
            <a:ext cx="849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Solid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72" name="Text Box 155"/>
          <p:cNvSpPr txBox="1">
            <a:spLocks noChangeArrowheads="1"/>
          </p:cNvSpPr>
          <p:nvPr/>
        </p:nvSpPr>
        <p:spPr bwMode="auto">
          <a:xfrm>
            <a:off x="7018338" y="5949943"/>
            <a:ext cx="1230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Gaseous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73" name="Line 156"/>
          <p:cNvSpPr>
            <a:spLocks noChangeShapeType="1"/>
          </p:cNvSpPr>
          <p:nvPr/>
        </p:nvSpPr>
        <p:spPr bwMode="auto">
          <a:xfrm flipH="1" flipV="1">
            <a:off x="5232400" y="5665781"/>
            <a:ext cx="24765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74" name="Line 157"/>
          <p:cNvSpPr>
            <a:spLocks noChangeShapeType="1"/>
          </p:cNvSpPr>
          <p:nvPr/>
        </p:nvSpPr>
        <p:spPr bwMode="auto">
          <a:xfrm flipV="1">
            <a:off x="6908800" y="5286368"/>
            <a:ext cx="18415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75" name="Line 158"/>
          <p:cNvSpPr>
            <a:spLocks noChangeShapeType="1"/>
          </p:cNvSpPr>
          <p:nvPr/>
        </p:nvSpPr>
        <p:spPr bwMode="auto">
          <a:xfrm>
            <a:off x="6870700" y="5994393"/>
            <a:ext cx="201613" cy="84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76" name="Text Box 159"/>
          <p:cNvSpPr txBox="1">
            <a:spLocks noChangeArrowheads="1"/>
          </p:cNvSpPr>
          <p:nvPr/>
        </p:nvSpPr>
        <p:spPr bwMode="auto">
          <a:xfrm>
            <a:off x="3298825" y="3187693"/>
            <a:ext cx="588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CW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77" name="Text Box 160"/>
          <p:cNvSpPr txBox="1">
            <a:spLocks noChangeArrowheads="1"/>
          </p:cNvSpPr>
          <p:nvPr/>
        </p:nvSpPr>
        <p:spPr bwMode="auto">
          <a:xfrm>
            <a:off x="1489075" y="4303706"/>
            <a:ext cx="1898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Wavelength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78" name="Text Box 161"/>
          <p:cNvSpPr txBox="1">
            <a:spLocks noChangeArrowheads="1"/>
          </p:cNvSpPr>
          <p:nvPr/>
        </p:nvSpPr>
        <p:spPr bwMode="auto">
          <a:xfrm>
            <a:off x="2855913" y="1900231"/>
            <a:ext cx="1711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 dirty="0">
                <a:solidFill>
                  <a:srgbClr val="000000"/>
                </a:solidFill>
              </a:rPr>
              <a:t>Energy density (Jcm</a:t>
            </a:r>
            <a:r>
              <a:rPr lang="en-GB" altLang="en-US" sz="1600" b="1" baseline="30000" dirty="0">
                <a:solidFill>
                  <a:srgbClr val="000000"/>
                </a:solidFill>
              </a:rPr>
              <a:t>-2</a:t>
            </a:r>
            <a:r>
              <a:rPr lang="en-GB" altLang="en-US" sz="1600" b="1" dirty="0">
                <a:solidFill>
                  <a:srgbClr val="000000"/>
                </a:solidFill>
              </a:rPr>
              <a:t>)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6179" name="Text Box 162"/>
          <p:cNvSpPr txBox="1">
            <a:spLocks noChangeArrowheads="1"/>
          </p:cNvSpPr>
          <p:nvPr/>
        </p:nvSpPr>
        <p:spPr bwMode="auto">
          <a:xfrm>
            <a:off x="1489075" y="2235193"/>
            <a:ext cx="18986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Pulsed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80" name="Line 164"/>
          <p:cNvSpPr>
            <a:spLocks noChangeShapeType="1"/>
          </p:cNvSpPr>
          <p:nvPr/>
        </p:nvSpPr>
        <p:spPr bwMode="auto">
          <a:xfrm flipV="1">
            <a:off x="2443163" y="2495543"/>
            <a:ext cx="0" cy="169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1" name="Line 165"/>
          <p:cNvSpPr>
            <a:spLocks noChangeShapeType="1"/>
          </p:cNvSpPr>
          <p:nvPr/>
        </p:nvSpPr>
        <p:spPr bwMode="auto">
          <a:xfrm>
            <a:off x="3165475" y="3363906"/>
            <a:ext cx="195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2" name="Line 166"/>
          <p:cNvSpPr>
            <a:spLocks noChangeShapeType="1"/>
          </p:cNvSpPr>
          <p:nvPr/>
        </p:nvSpPr>
        <p:spPr bwMode="auto">
          <a:xfrm>
            <a:off x="1552575" y="3340093"/>
            <a:ext cx="13970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3" name="Line 167"/>
          <p:cNvSpPr>
            <a:spLocks noChangeShapeType="1"/>
          </p:cNvSpPr>
          <p:nvPr/>
        </p:nvSpPr>
        <p:spPr bwMode="auto">
          <a:xfrm>
            <a:off x="2436813" y="4102093"/>
            <a:ext cx="0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4" name="Line 168"/>
          <p:cNvSpPr>
            <a:spLocks noChangeShapeType="1"/>
          </p:cNvSpPr>
          <p:nvPr/>
        </p:nvSpPr>
        <p:spPr bwMode="auto">
          <a:xfrm flipV="1">
            <a:off x="2982913" y="2424106"/>
            <a:ext cx="523875" cy="461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5" name="Text Box 169"/>
          <p:cNvSpPr txBox="1">
            <a:spLocks noChangeArrowheads="1"/>
          </p:cNvSpPr>
          <p:nvPr/>
        </p:nvSpPr>
        <p:spPr bwMode="auto">
          <a:xfrm>
            <a:off x="2049463" y="1444618"/>
            <a:ext cx="10175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Power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86" name="Line 172"/>
          <p:cNvSpPr>
            <a:spLocks noChangeShapeType="1"/>
          </p:cNvSpPr>
          <p:nvPr/>
        </p:nvSpPr>
        <p:spPr bwMode="auto">
          <a:xfrm>
            <a:off x="2776538" y="1728781"/>
            <a:ext cx="49530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7" name="Line 173"/>
          <p:cNvSpPr>
            <a:spLocks noChangeShapeType="1"/>
          </p:cNvSpPr>
          <p:nvPr/>
        </p:nvSpPr>
        <p:spPr bwMode="auto">
          <a:xfrm>
            <a:off x="3724275" y="1703381"/>
            <a:ext cx="1588" cy="231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8" name="Line 174"/>
          <p:cNvSpPr>
            <a:spLocks noChangeShapeType="1"/>
          </p:cNvSpPr>
          <p:nvPr/>
        </p:nvSpPr>
        <p:spPr bwMode="auto">
          <a:xfrm flipH="1">
            <a:off x="4273550" y="1728781"/>
            <a:ext cx="388938" cy="195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9" name="Oval 175"/>
          <p:cNvSpPr>
            <a:spLocks noChangeArrowheads="1"/>
          </p:cNvSpPr>
          <p:nvPr/>
        </p:nvSpPr>
        <p:spPr bwMode="auto">
          <a:xfrm>
            <a:off x="1712913" y="4989506"/>
            <a:ext cx="1484312" cy="14414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90" name="Text Box 176"/>
          <p:cNvSpPr txBox="1">
            <a:spLocks noChangeArrowheads="1"/>
          </p:cNvSpPr>
          <p:nvPr/>
        </p:nvSpPr>
        <p:spPr bwMode="auto">
          <a:xfrm>
            <a:off x="1638300" y="5324468"/>
            <a:ext cx="1639888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Micro</a:t>
            </a:r>
          </a:p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3C0023"/>
                </a:solidFill>
              </a:rPr>
              <a:t>organism</a:t>
            </a:r>
            <a:endParaRPr lang="en-US" altLang="en-US" sz="1600" b="1">
              <a:solidFill>
                <a:srgbClr val="3C0023"/>
              </a:solidFill>
            </a:endParaRPr>
          </a:p>
        </p:txBody>
      </p:sp>
      <p:sp>
        <p:nvSpPr>
          <p:cNvPr id="6191" name="Text Box 177"/>
          <p:cNvSpPr txBox="1">
            <a:spLocks noChangeArrowheads="1"/>
          </p:cNvSpPr>
          <p:nvPr/>
        </p:nvSpPr>
        <p:spPr bwMode="auto">
          <a:xfrm>
            <a:off x="698500" y="6218231"/>
            <a:ext cx="1233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Bacterial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92" name="Text Box 178"/>
          <p:cNvSpPr txBox="1">
            <a:spLocks noChangeArrowheads="1"/>
          </p:cNvSpPr>
          <p:nvPr/>
        </p:nvSpPr>
        <p:spPr bwMode="auto">
          <a:xfrm>
            <a:off x="596900" y="5530843"/>
            <a:ext cx="85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Fungal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93" name="Text Box 179"/>
          <p:cNvSpPr txBox="1">
            <a:spLocks noChangeArrowheads="1"/>
          </p:cNvSpPr>
          <p:nvPr/>
        </p:nvSpPr>
        <p:spPr bwMode="auto">
          <a:xfrm>
            <a:off x="3321050" y="5995981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Spores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194" name="Line 180"/>
          <p:cNvSpPr>
            <a:spLocks noChangeShapeType="1"/>
          </p:cNvSpPr>
          <p:nvPr/>
        </p:nvSpPr>
        <p:spPr bwMode="auto">
          <a:xfrm flipH="1">
            <a:off x="1436688" y="5694356"/>
            <a:ext cx="27305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5" name="Line 181"/>
          <p:cNvSpPr>
            <a:spLocks noChangeShapeType="1"/>
          </p:cNvSpPr>
          <p:nvPr/>
        </p:nvSpPr>
        <p:spPr bwMode="auto">
          <a:xfrm flipV="1">
            <a:off x="1597025" y="6146793"/>
            <a:ext cx="258763" cy="106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6" name="Line 182"/>
          <p:cNvSpPr>
            <a:spLocks noChangeShapeType="1"/>
          </p:cNvSpPr>
          <p:nvPr/>
        </p:nvSpPr>
        <p:spPr bwMode="auto">
          <a:xfrm>
            <a:off x="3122613" y="6018206"/>
            <a:ext cx="246062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7" name="Line 183"/>
          <p:cNvSpPr>
            <a:spLocks noChangeShapeType="1"/>
          </p:cNvSpPr>
          <p:nvPr/>
        </p:nvSpPr>
        <p:spPr bwMode="auto">
          <a:xfrm>
            <a:off x="4873625" y="4884731"/>
            <a:ext cx="676275" cy="427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8" name="Line 184"/>
          <p:cNvSpPr>
            <a:spLocks noChangeShapeType="1"/>
          </p:cNvSpPr>
          <p:nvPr/>
        </p:nvSpPr>
        <p:spPr bwMode="auto">
          <a:xfrm flipV="1">
            <a:off x="4968875" y="3765543"/>
            <a:ext cx="519113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9" name="Line 185"/>
          <p:cNvSpPr>
            <a:spLocks noChangeShapeType="1"/>
          </p:cNvSpPr>
          <p:nvPr/>
        </p:nvSpPr>
        <p:spPr bwMode="auto">
          <a:xfrm flipV="1">
            <a:off x="3081338" y="4900606"/>
            <a:ext cx="676275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0" name="Line 186"/>
          <p:cNvSpPr>
            <a:spLocks noChangeShapeType="1"/>
          </p:cNvSpPr>
          <p:nvPr/>
        </p:nvSpPr>
        <p:spPr bwMode="auto">
          <a:xfrm>
            <a:off x="3057525" y="3765543"/>
            <a:ext cx="603250" cy="38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1" name="Text Box 187"/>
          <p:cNvSpPr txBox="1">
            <a:spLocks noChangeArrowheads="1"/>
          </p:cNvSpPr>
          <p:nvPr/>
        </p:nvSpPr>
        <p:spPr bwMode="auto">
          <a:xfrm>
            <a:off x="1866900" y="6530545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600" b="1">
                <a:solidFill>
                  <a:srgbClr val="000000"/>
                </a:solidFill>
              </a:rPr>
              <a:t>Population statistics</a:t>
            </a: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6202" name="Line 188"/>
          <p:cNvSpPr>
            <a:spLocks noChangeShapeType="1"/>
          </p:cNvSpPr>
          <p:nvPr/>
        </p:nvSpPr>
        <p:spPr bwMode="auto">
          <a:xfrm flipH="1" flipV="1">
            <a:off x="2649538" y="6391268"/>
            <a:ext cx="90487" cy="220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3" name="Rectangle 189"/>
          <p:cNvSpPr>
            <a:spLocks noChangeArrowheads="1"/>
          </p:cNvSpPr>
          <p:nvPr/>
        </p:nvSpPr>
        <p:spPr bwMode="auto">
          <a:xfrm>
            <a:off x="115599" y="847472"/>
            <a:ext cx="7897813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000000"/>
                </a:solidFill>
              </a:rPr>
              <a:t>Laser and environmental parameters for inactivation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63588" y="1363663"/>
            <a:ext cx="60912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2000" b="1">
                <a:ea typeface="SimSun" pitchFamily="2" charset="-122"/>
              </a:rPr>
              <a:t>General Materials and Methods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000" b="1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zh-CN" sz="200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200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990600" y="1878013"/>
            <a:ext cx="7797800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355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2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Produce overnight culture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Inoculate onto sample medium – agar plates, small sample disks, food sample, or place in aerosol generator for air decontamination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Perform scoping experiments to determine treatment levels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Devise parameters settings e.g. laser, microwave…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Treat with system – laser, UV, pulsed light, microwave, chemical, combination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Recover counts</a:t>
            </a:r>
          </a:p>
          <a:p>
            <a:pPr>
              <a:buFontTx/>
              <a:buChar char="•"/>
            </a:pPr>
            <a:r>
              <a:rPr lang="en-US" altLang="zh-CN">
                <a:ea typeface="SimSun" pitchFamily="2" charset="-122"/>
              </a:rPr>
              <a:t>Analyse data</a:t>
            </a:r>
          </a:p>
          <a:p>
            <a:endParaRPr lang="en-US" altLang="zh-CN">
              <a:ea typeface="SimSun" pitchFamily="2" charset="-122"/>
            </a:endParaRPr>
          </a:p>
          <a:p>
            <a:endParaRPr lang="en-US" altLang="zh-CN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750093" y="957673"/>
            <a:ext cx="77136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chemeClr val="tx2"/>
                </a:solidFill>
              </a:rPr>
              <a:t>Example of treatment on agar plates </a:t>
            </a:r>
          </a:p>
          <a:p>
            <a:pPr eaLnBrk="1" hangingPunct="1"/>
            <a:r>
              <a:rPr lang="en-GB" altLang="en-US" b="1" dirty="0" err="1">
                <a:solidFill>
                  <a:schemeClr val="tx2"/>
                </a:solidFill>
              </a:rPr>
              <a:t>Excimer</a:t>
            </a:r>
            <a:r>
              <a:rPr lang="en-GB" altLang="en-US" b="1" dirty="0">
                <a:solidFill>
                  <a:schemeClr val="tx2"/>
                </a:solidFill>
              </a:rPr>
              <a:t> Laser (248 nm, </a:t>
            </a:r>
            <a:r>
              <a:rPr lang="en-GB" altLang="en-US" b="1" dirty="0" err="1">
                <a:solidFill>
                  <a:schemeClr val="tx2"/>
                </a:solidFill>
              </a:rPr>
              <a:t>KrF</a:t>
            </a:r>
            <a:r>
              <a:rPr lang="en-GB" altLang="en-US" b="1" dirty="0">
                <a:solidFill>
                  <a:schemeClr val="tx2"/>
                </a:solidFill>
              </a:rPr>
              <a:t>) on surfaces</a:t>
            </a:r>
          </a:p>
        </p:txBody>
      </p:sp>
      <p:pic>
        <p:nvPicPr>
          <p:cNvPr id="16387" name="Picture 5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927636"/>
            <a:ext cx="53816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079500" y="3419886"/>
            <a:ext cx="7054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73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b="1"/>
              <a:t>Agar plates lawned with </a:t>
            </a:r>
            <a:r>
              <a:rPr lang="en-GB" altLang="en-US" sz="1400" b="1" i="1"/>
              <a:t>B. globigii </a:t>
            </a:r>
            <a:r>
              <a:rPr lang="en-GB" altLang="en-US" sz="1400" b="1"/>
              <a:t>spores and treated with excimer laser of fixed </a:t>
            </a:r>
          </a:p>
          <a:p>
            <a:pPr algn="ctr" eaLnBrk="1" hangingPunct="1"/>
            <a:r>
              <a:rPr lang="en-GB" altLang="en-US" sz="1400" b="1"/>
              <a:t>power for a) 10 seconds, b) 1 minute and c) 10 minutes at 100 Hz PRF</a:t>
            </a:r>
            <a:r>
              <a:rPr lang="en-GB" altLang="en-US" sz="1400"/>
              <a:t> </a:t>
            </a:r>
          </a:p>
        </p:txBody>
      </p:sp>
      <p:pic>
        <p:nvPicPr>
          <p:cNvPr id="16390" name="Picture 7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4462874"/>
            <a:ext cx="533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052513" y="5828124"/>
            <a:ext cx="7067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400" b="1"/>
              <a:t>Agar plates lawned with </a:t>
            </a:r>
            <a:r>
              <a:rPr lang="en-GB" altLang="en-US" sz="1400" b="1" i="1"/>
              <a:t>B. globigii </a:t>
            </a:r>
            <a:r>
              <a:rPr lang="en-GB" altLang="en-US" sz="1400" b="1"/>
              <a:t>spores and treated with a </a:t>
            </a:r>
          </a:p>
          <a:p>
            <a:pPr algn="ctr" eaLnBrk="1" hangingPunct="1"/>
            <a:r>
              <a:rPr lang="en-GB" altLang="en-US" sz="1400" b="1"/>
              <a:t>different number of pulses from the excimer laser </a:t>
            </a:r>
          </a:p>
          <a:p>
            <a:pPr algn="ctr" eaLnBrk="1" hangingPunct="1"/>
            <a:r>
              <a:rPr lang="en-GB" altLang="en-US" sz="1400" b="1"/>
              <a:t>a) 1 pulse, b) 2 pulses, c) 5 pulses, d) 10 pulses and e) control (no laser radiation)</a:t>
            </a:r>
            <a:r>
              <a:rPr lang="en-GB" altLang="en-US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2779" name="Picture 11" descr="DSCF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90" y="1505502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2156</Words>
  <Application>Microsoft Office PowerPoint</Application>
  <PresentationFormat>On-screen Show (4:3)</PresentationFormat>
  <Paragraphs>350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Default Design</vt:lpstr>
      <vt:lpstr>Document</vt:lpstr>
      <vt:lpstr>Picture</vt:lpstr>
      <vt:lpstr>Worksheet</vt:lpstr>
      <vt:lpstr>Combining technologies for food decontamination and extending the shelf-life of fruit and vegetables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Watson</dc:creator>
  <cp:lastModifiedBy>Ian</cp:lastModifiedBy>
  <cp:revision>65</cp:revision>
  <cp:lastPrinted>2014-07-19T07:36:29Z</cp:lastPrinted>
  <dcterms:created xsi:type="dcterms:W3CDTF">1601-01-01T00:00:00Z</dcterms:created>
  <dcterms:modified xsi:type="dcterms:W3CDTF">2014-07-22T15:27:53Z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