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2"/>
  </p:notesMasterIdLst>
  <p:sldIdLst>
    <p:sldId id="275" r:id="rId2"/>
    <p:sldId id="257" r:id="rId3"/>
    <p:sldId id="29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1" r:id="rId13"/>
    <p:sldId id="292" r:id="rId14"/>
    <p:sldId id="293" r:id="rId15"/>
    <p:sldId id="294" r:id="rId16"/>
    <p:sldId id="299" r:id="rId17"/>
    <p:sldId id="266" r:id="rId18"/>
    <p:sldId id="300" r:id="rId19"/>
    <p:sldId id="267" r:id="rId20"/>
    <p:sldId id="273" r:id="rId21"/>
    <p:sldId id="268" r:id="rId22"/>
    <p:sldId id="269" r:id="rId23"/>
    <p:sldId id="270" r:id="rId24"/>
    <p:sldId id="271" r:id="rId25"/>
    <p:sldId id="272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301" r:id="rId36"/>
    <p:sldId id="285" r:id="rId37"/>
    <p:sldId id="286" r:id="rId38"/>
    <p:sldId id="287" r:id="rId39"/>
    <p:sldId id="288" r:id="rId40"/>
    <p:sldId id="28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96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747BD-596E-4C13-9D88-FDD07DD129C9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44917-E1B8-4CFE-A1FF-7C45980E856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4917-E1B8-4CFE-A1FF-7C45980E8566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F54D-09AE-4E2B-9453-616C0D6060F1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66F9-A461-4D8C-8FEF-6ED4130109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F54D-09AE-4E2B-9453-616C0D6060F1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66F9-A461-4D8C-8FEF-6ED4130109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F54D-09AE-4E2B-9453-616C0D6060F1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66F9-A461-4D8C-8FEF-6ED4130109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F54D-09AE-4E2B-9453-616C0D6060F1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66F9-A461-4D8C-8FEF-6ED4130109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F54D-09AE-4E2B-9453-616C0D6060F1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66F9-A461-4D8C-8FEF-6ED4130109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F54D-09AE-4E2B-9453-616C0D6060F1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66F9-A461-4D8C-8FEF-6ED4130109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F54D-09AE-4E2B-9453-616C0D6060F1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66F9-A461-4D8C-8FEF-6ED4130109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F54D-09AE-4E2B-9453-616C0D6060F1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66F9-A461-4D8C-8FEF-6ED4130109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F54D-09AE-4E2B-9453-616C0D6060F1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66F9-A461-4D8C-8FEF-6ED4130109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F54D-09AE-4E2B-9453-616C0D6060F1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66F9-A461-4D8C-8FEF-6ED4130109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F54D-09AE-4E2B-9453-616C0D6060F1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7A66F9-A461-4D8C-8FEF-6ED4130109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F2F54D-09AE-4E2B-9453-616C0D6060F1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7A66F9-A461-4D8C-8FEF-6ED41301093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    Prevalence of Human </a:t>
            </a:r>
            <a:r>
              <a:rPr lang="en-GB" b="1" dirty="0" err="1" smtClean="0"/>
              <a:t>Papilloma</a:t>
            </a:r>
            <a:r>
              <a:rPr lang="en-GB" b="1" dirty="0" smtClean="0"/>
              <a:t> Virus DNA in HIV Positive women in Lagos University Teaching Hospital (LUTH) Lagos, Nigeria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I.G. </a:t>
            </a:r>
            <a:r>
              <a:rPr lang="en-GB" dirty="0" err="1" smtClean="0"/>
              <a:t>Nweke</a:t>
            </a:r>
            <a:r>
              <a:rPr lang="en-GB" dirty="0" smtClean="0"/>
              <a:t>, A.A.F. Banjo, F.B. </a:t>
            </a:r>
            <a:r>
              <a:rPr lang="en-GB" dirty="0" err="1" smtClean="0"/>
              <a:t>Abdulkareem</a:t>
            </a:r>
            <a:r>
              <a:rPr lang="en-GB" dirty="0" smtClean="0"/>
              <a:t> and V.U. </a:t>
            </a:r>
            <a:r>
              <a:rPr lang="en-GB" dirty="0" err="1" smtClean="0"/>
              <a:t>Nwadike</a:t>
            </a:r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    STI-AIDS-2014 Conference, Las Vegas, USA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HPV </a:t>
            </a:r>
            <a:r>
              <a:rPr lang="en-GB" dirty="0" err="1" smtClean="0"/>
              <a:t>Serotyping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Samples were screened for HPV infections using HPV </a:t>
            </a:r>
            <a:r>
              <a:rPr lang="en-GB" dirty="0" err="1" smtClean="0"/>
              <a:t>Genoarray</a:t>
            </a:r>
            <a:r>
              <a:rPr lang="en-GB" dirty="0" smtClean="0"/>
              <a:t> test kits (</a:t>
            </a:r>
            <a:r>
              <a:rPr lang="en-GB" dirty="0" err="1" smtClean="0"/>
              <a:t>Hybribio</a:t>
            </a:r>
            <a:r>
              <a:rPr lang="en-GB" dirty="0" smtClean="0"/>
              <a:t> Biochemical Company Ltd. China)</a:t>
            </a:r>
          </a:p>
          <a:p>
            <a:endParaRPr lang="en-GB" dirty="0" smtClean="0"/>
          </a:p>
          <a:p>
            <a:r>
              <a:rPr lang="en-GB" dirty="0" smtClean="0"/>
              <a:t>Kits use a combination of both polymerase chain reaction (PCR) and flow through hybridization technology</a:t>
            </a:r>
          </a:p>
          <a:p>
            <a:endParaRPr lang="en-GB" dirty="0" smtClean="0"/>
          </a:p>
          <a:p>
            <a:r>
              <a:rPr lang="en-GB" dirty="0" smtClean="0"/>
              <a:t>Twenty-one types of HPV DNA in cervical samples are genotyped qualitatively using this kit</a:t>
            </a:r>
          </a:p>
          <a:p>
            <a:endParaRPr lang="en-GB" dirty="0" smtClean="0"/>
          </a:p>
          <a:p>
            <a:r>
              <a:rPr lang="en-GB" dirty="0" smtClean="0"/>
              <a:t>HPV types 6, 11, 42, 43, 44, 16, 18, 31, 33, 35, 39, 45, 51, 52, 56, 58, 59, 66, 68, 53 and CP8304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HPV </a:t>
            </a:r>
            <a:r>
              <a:rPr lang="en-GB" dirty="0" err="1" smtClean="0"/>
              <a:t>Serotyping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process involved :</a:t>
            </a:r>
          </a:p>
          <a:p>
            <a:endParaRPr lang="en-GB" dirty="0" smtClean="0"/>
          </a:p>
          <a:p>
            <a:r>
              <a:rPr lang="en-GB" dirty="0" smtClean="0"/>
              <a:t>DNA extraction</a:t>
            </a:r>
          </a:p>
          <a:p>
            <a:endParaRPr lang="en-GB" dirty="0" smtClean="0"/>
          </a:p>
          <a:p>
            <a:r>
              <a:rPr lang="en-GB" dirty="0" smtClean="0"/>
              <a:t>PCR amplification</a:t>
            </a:r>
          </a:p>
          <a:p>
            <a:endParaRPr lang="en-GB" dirty="0" smtClean="0"/>
          </a:p>
          <a:p>
            <a:r>
              <a:rPr lang="en-GB" dirty="0" smtClean="0"/>
              <a:t>Flow-through hybridization</a:t>
            </a:r>
          </a:p>
          <a:p>
            <a:endParaRPr lang="en-GB" dirty="0" smtClean="0"/>
          </a:p>
          <a:p>
            <a:r>
              <a:rPr lang="en-GB" dirty="0" smtClean="0"/>
              <a:t>Result interpretation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extraction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Aliquots of cervical samples were repeatedly centrifuged at 14,000 rounds per min. for 3 times each lasting 5 </a:t>
            </a:r>
            <a:r>
              <a:rPr lang="en-GB" dirty="0" err="1" smtClean="0"/>
              <a:t>mins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After each centrifuge, supernatant was discarded and buffer solutions added respectively to the remaining suspension</a:t>
            </a:r>
          </a:p>
          <a:p>
            <a:pPr>
              <a:buNone/>
            </a:pPr>
            <a:r>
              <a:rPr lang="en-GB" dirty="0" smtClean="0"/>
              <a:t>    DNA was extracted by the </a:t>
            </a:r>
            <a:r>
              <a:rPr lang="en-GB" dirty="0" err="1" smtClean="0"/>
              <a:t>lysis</a:t>
            </a:r>
            <a:r>
              <a:rPr lang="en-GB" dirty="0" smtClean="0"/>
              <a:t> of cells, isolation, precipitation and purification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1 ml of sample was then </a:t>
            </a:r>
            <a:r>
              <a:rPr lang="en-GB" dirty="0" err="1" smtClean="0"/>
              <a:t>pipetted</a:t>
            </a:r>
            <a:r>
              <a:rPr lang="en-GB" dirty="0" smtClean="0"/>
              <a:t> for PCR amplification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PCR amplification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All PCR reagents were spun for 5 minutes</a:t>
            </a:r>
          </a:p>
          <a:p>
            <a:r>
              <a:rPr lang="en-GB" dirty="0" smtClean="0"/>
              <a:t>PCR </a:t>
            </a:r>
            <a:r>
              <a:rPr lang="en-GB" dirty="0" err="1" smtClean="0"/>
              <a:t>mastermix</a:t>
            </a:r>
            <a:r>
              <a:rPr lang="en-GB" dirty="0" smtClean="0"/>
              <a:t> solution was prepared by mixing appropriate quantities of PCR-mix solution and DNA </a:t>
            </a:r>
            <a:r>
              <a:rPr lang="en-GB" dirty="0" err="1" smtClean="0"/>
              <a:t>Taq</a:t>
            </a:r>
            <a:r>
              <a:rPr lang="en-GB" dirty="0" smtClean="0"/>
              <a:t> polymerase for each reaction tube.</a:t>
            </a:r>
          </a:p>
          <a:p>
            <a:r>
              <a:rPr lang="en-GB" dirty="0" smtClean="0"/>
              <a:t>One </a:t>
            </a:r>
            <a:r>
              <a:rPr lang="en-GB" dirty="0" err="1" smtClean="0"/>
              <a:t>microlitre</a:t>
            </a:r>
            <a:r>
              <a:rPr lang="en-GB" dirty="0" smtClean="0"/>
              <a:t> of DNA template was added to each PCR tube</a:t>
            </a:r>
          </a:p>
          <a:p>
            <a:r>
              <a:rPr lang="en-GB" dirty="0" smtClean="0"/>
              <a:t>The solution was centrifuged for a few seconds</a:t>
            </a:r>
          </a:p>
          <a:p>
            <a:r>
              <a:rPr lang="en-GB" dirty="0" smtClean="0"/>
              <a:t>Subsequently placed in a thermal cycler for DNA amplification</a:t>
            </a:r>
          </a:p>
          <a:p>
            <a:r>
              <a:rPr lang="en-GB" dirty="0" smtClean="0"/>
              <a:t>The primer used was MY09/11 primer system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Flow-through Hybridization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PCR products were denatured at 95˚C for 5mins 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HybriMem</a:t>
            </a:r>
            <a:r>
              <a:rPr lang="en-GB" dirty="0" smtClean="0"/>
              <a:t> HPV-21 DNA microarray membrane marked with 21 HPV genotype probes was put in place</a:t>
            </a:r>
          </a:p>
          <a:p>
            <a:r>
              <a:rPr lang="en-GB" dirty="0" smtClean="0"/>
              <a:t>The PCR products and the </a:t>
            </a:r>
            <a:r>
              <a:rPr lang="en-GB" dirty="0" err="1" smtClean="0"/>
              <a:t>prewarmed</a:t>
            </a:r>
            <a:r>
              <a:rPr lang="en-GB" dirty="0" smtClean="0"/>
              <a:t> hybridization solution were mixed together and then added into sample wells</a:t>
            </a:r>
          </a:p>
          <a:p>
            <a:r>
              <a:rPr lang="en-GB" dirty="0" smtClean="0"/>
              <a:t>It was thereafter incubated for 20 </a:t>
            </a:r>
            <a:r>
              <a:rPr lang="en-GB" dirty="0" err="1" smtClean="0"/>
              <a:t>mins</a:t>
            </a:r>
            <a:r>
              <a:rPr lang="en-GB" dirty="0" smtClean="0"/>
              <a:t> and blocking solution added</a:t>
            </a:r>
          </a:p>
          <a:p>
            <a:r>
              <a:rPr lang="en-GB" dirty="0" smtClean="0"/>
              <a:t>The membrane was washed with hybridization solution and enzyme conjugate added to display the result.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 interpretation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Solution membranes were dried on absorbent paper </a:t>
            </a:r>
          </a:p>
          <a:p>
            <a:r>
              <a:rPr lang="en-GB" dirty="0" smtClean="0"/>
              <a:t>A positive result was indicated by a clearly visible indigo dot</a:t>
            </a:r>
          </a:p>
          <a:p>
            <a:r>
              <a:rPr lang="en-GB" dirty="0" smtClean="0"/>
              <a:t>The HPV genotype result was determined according to the position of specific probes on the </a:t>
            </a:r>
            <a:r>
              <a:rPr lang="en-GB" dirty="0" err="1" smtClean="0"/>
              <a:t>HybriMem</a:t>
            </a:r>
            <a:r>
              <a:rPr lang="en-GB" dirty="0" smtClean="0"/>
              <a:t> HPV-21 membrane</a:t>
            </a:r>
          </a:p>
          <a:p>
            <a:r>
              <a:rPr lang="en-GB" dirty="0" smtClean="0"/>
              <a:t>Multiple dots indicated multiple infections</a:t>
            </a:r>
          </a:p>
          <a:p>
            <a:r>
              <a:rPr lang="en-GB" dirty="0" smtClean="0"/>
              <a:t>Actual HPV types were determined by comparison of the position of the dots to known reference points.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HPV membrane result worksheet</a:t>
            </a:r>
            <a:endParaRPr lang="en-GB" dirty="0"/>
          </a:p>
        </p:txBody>
      </p:sp>
      <p:pic>
        <p:nvPicPr>
          <p:cNvPr id="6146" name="Picture 2" descr="HPV SCANNED"/>
          <p:cNvPicPr>
            <a:picLocks noChangeAspect="1" noChangeArrowheads="1"/>
          </p:cNvPicPr>
          <p:nvPr/>
        </p:nvPicPr>
        <p:blipFill>
          <a:blip r:embed="rId2" cstate="print"/>
          <a:srcRect l="9180" t="20750" r="1032" b="25759"/>
          <a:stretch>
            <a:fillRect/>
          </a:stretch>
        </p:blipFill>
        <p:spPr bwMode="auto">
          <a:xfrm>
            <a:off x="1403648" y="1916832"/>
            <a:ext cx="6048672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HPV </a:t>
            </a:r>
            <a:r>
              <a:rPr lang="en-GB" dirty="0" err="1" smtClean="0"/>
              <a:t>Serotyping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quality,  positive and negative controls were included during the analysis</a:t>
            </a:r>
          </a:p>
          <a:p>
            <a:r>
              <a:rPr lang="en-GB" dirty="0" smtClean="0"/>
              <a:t>Positive control was needed to demonstrate the efficiency and specificity of the PCR</a:t>
            </a:r>
          </a:p>
          <a:p>
            <a:r>
              <a:rPr lang="en-GB" dirty="0" smtClean="0"/>
              <a:t>Negative control would indicate if the PCR reagents were contaminated</a:t>
            </a:r>
          </a:p>
          <a:p>
            <a:r>
              <a:rPr lang="en-GB" dirty="0" smtClean="0"/>
              <a:t>To reduce contamination all equipments were sterilized by radiation before use.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 presentation and test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processing was done using </a:t>
            </a:r>
            <a:r>
              <a:rPr lang="en-GB" dirty="0" err="1" smtClean="0"/>
              <a:t>Epi</a:t>
            </a:r>
            <a:r>
              <a:rPr lang="en-GB" dirty="0" smtClean="0"/>
              <a:t> info version 3.5.6 and Microsoft  Excel</a:t>
            </a:r>
          </a:p>
          <a:p>
            <a:r>
              <a:rPr lang="en-GB" dirty="0" smtClean="0"/>
              <a:t>Frequency distribution was used to determine the relationship between variables</a:t>
            </a:r>
          </a:p>
          <a:p>
            <a:r>
              <a:rPr lang="en-GB" dirty="0" smtClean="0"/>
              <a:t>The student T-test was used for comparison of mean differences</a:t>
            </a:r>
          </a:p>
          <a:p>
            <a:r>
              <a:rPr lang="en-GB" dirty="0" smtClean="0"/>
              <a:t>The Chi-square test was used to compare the differences between proportions</a:t>
            </a:r>
          </a:p>
          <a:p>
            <a:r>
              <a:rPr lang="en-GB" dirty="0" smtClean="0"/>
              <a:t>All statistical analysis was at 5% level of significance p≤0.05 (95% confidence level)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Ninety-eight (98%) HIV positive and 97 (97%) HIV negative women participated in the study</a:t>
            </a:r>
          </a:p>
          <a:p>
            <a:endParaRPr lang="en-GB" dirty="0" smtClean="0"/>
          </a:p>
          <a:p>
            <a:r>
              <a:rPr lang="en-GB" dirty="0" smtClean="0"/>
              <a:t>Mean ages of the participants were </a:t>
            </a:r>
            <a:r>
              <a:rPr lang="en-US" dirty="0" smtClean="0"/>
              <a:t>was 36.8±9.0 </a:t>
            </a:r>
            <a:r>
              <a:rPr lang="en-GB" dirty="0" smtClean="0"/>
              <a:t>years and </a:t>
            </a:r>
            <a:r>
              <a:rPr lang="en-US" dirty="0" smtClean="0"/>
              <a:t>43.8±10.5</a:t>
            </a:r>
            <a:r>
              <a:rPr lang="en-GB" dirty="0" smtClean="0"/>
              <a:t> years for the test and control groups respectively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Persistent infections with high risk human </a:t>
            </a:r>
            <a:r>
              <a:rPr lang="en-GB" dirty="0" err="1" smtClean="0"/>
              <a:t>Papilloma</a:t>
            </a:r>
            <a:r>
              <a:rPr lang="en-GB" dirty="0" smtClean="0"/>
              <a:t> virus (HPV) is a well established cause of cervical cancer</a:t>
            </a:r>
          </a:p>
          <a:p>
            <a:endParaRPr lang="en-GB" dirty="0" smtClean="0"/>
          </a:p>
          <a:p>
            <a:r>
              <a:rPr lang="en-GB" dirty="0" smtClean="0"/>
              <a:t>In Nigeria 23.7% of women harbour cervical HPV infection at any given point in time</a:t>
            </a:r>
          </a:p>
          <a:p>
            <a:endParaRPr lang="en-GB" dirty="0" smtClean="0"/>
          </a:p>
          <a:p>
            <a:r>
              <a:rPr lang="en-GB" dirty="0" smtClean="0"/>
              <a:t>HIV positive women are more frequently infected with multiple HPV types due to their impaired immune status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Figure 1: showing HPV distribution for the different age ranges</a:t>
            </a:r>
            <a:endParaRPr lang="en-GB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8913" name="Chart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98477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HPV test result (HIV positive women)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total of 19 different HPV types were identified from 45 (44.90%) of the women</a:t>
            </a:r>
          </a:p>
          <a:p>
            <a:r>
              <a:rPr lang="en-GB" dirty="0" smtClean="0"/>
              <a:t>Thirty-seven women (37.75%) were infected with the high risk types</a:t>
            </a:r>
          </a:p>
          <a:p>
            <a:r>
              <a:rPr lang="en-GB" dirty="0" smtClean="0"/>
              <a:t>Eleven women (11.20%) had multiple HPV high risk HPV infections involving between 2 and 7 HPV types</a:t>
            </a:r>
          </a:p>
          <a:p>
            <a:r>
              <a:rPr lang="en-GB" dirty="0" smtClean="0"/>
              <a:t>Five females (5.10%) were infected with the low risk group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HPV test result (HIV positive women)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Commonest high risk types detected were:</a:t>
            </a:r>
          </a:p>
          <a:p>
            <a:r>
              <a:rPr lang="en-GB" dirty="0" smtClean="0"/>
              <a:t>Type 31 (16.80%)</a:t>
            </a:r>
          </a:p>
          <a:p>
            <a:r>
              <a:rPr lang="en-GB" dirty="0" smtClean="0"/>
              <a:t>Type 52 (15.20%)</a:t>
            </a:r>
          </a:p>
          <a:p>
            <a:r>
              <a:rPr lang="en-GB" dirty="0" smtClean="0"/>
              <a:t>Type 53 (9.10%)</a:t>
            </a:r>
          </a:p>
          <a:p>
            <a:r>
              <a:rPr lang="en-GB" dirty="0" smtClean="0"/>
              <a:t>Type 35 (7.60%)</a:t>
            </a:r>
          </a:p>
          <a:p>
            <a:r>
              <a:rPr lang="en-GB" dirty="0" smtClean="0"/>
              <a:t>Commonest low risk types detected were:</a:t>
            </a:r>
          </a:p>
          <a:p>
            <a:r>
              <a:rPr lang="en-GB" dirty="0" smtClean="0"/>
              <a:t>Types 6 and 11 (3.0%) each</a:t>
            </a:r>
          </a:p>
          <a:p>
            <a:r>
              <a:rPr lang="en-GB" dirty="0" smtClean="0"/>
              <a:t>Type 44 (1.5%)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HPV test result (HIV positive women)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Overall single genotypes were found in 27 females (27.55%)</a:t>
            </a:r>
          </a:p>
          <a:p>
            <a:endParaRPr lang="en-GB" dirty="0" smtClean="0"/>
          </a:p>
          <a:p>
            <a:r>
              <a:rPr lang="en-GB" dirty="0" smtClean="0"/>
              <a:t>Both high and low risk genotypes were found in 4 females (4.0%)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HPV test result (HIV negative women)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Eleven females (11.34%) tested positive for HPV infections</a:t>
            </a:r>
          </a:p>
          <a:p>
            <a:endParaRPr lang="en-GB" dirty="0" smtClean="0"/>
          </a:p>
          <a:p>
            <a:r>
              <a:rPr lang="en-GB" dirty="0" smtClean="0"/>
              <a:t>All HPV infections detected were of the high risk types</a:t>
            </a:r>
          </a:p>
          <a:p>
            <a:endParaRPr lang="en-GB" dirty="0" smtClean="0"/>
          </a:p>
          <a:p>
            <a:r>
              <a:rPr lang="en-GB" dirty="0" smtClean="0"/>
              <a:t>Three females (3.0%) tested positive for multiple HPV types</a:t>
            </a:r>
          </a:p>
          <a:p>
            <a:endParaRPr lang="en-GB" dirty="0" smtClean="0"/>
          </a:p>
          <a:p>
            <a:r>
              <a:rPr lang="en-GB" dirty="0" smtClean="0"/>
              <a:t>Commonest high risk type detected was type 18 (23.10%) followed by 16, 52 and 56 (15.40%) respectively.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Figure 2: showing distribution of HPV genotypes among the respondents</a:t>
            </a:r>
            <a:endParaRPr lang="en-GB" dirty="0"/>
          </a:p>
        </p:txBody>
      </p:sp>
      <p:pic>
        <p:nvPicPr>
          <p:cNvPr id="32769" name="Chart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128792" cy="4824536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848225" y="1908175"/>
            <a:ext cx="276225" cy="1666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prevalence of HPV in this study among HIV positive and negative women was 44.90% and 11.20% respectively</a:t>
            </a:r>
          </a:p>
          <a:p>
            <a:r>
              <a:rPr lang="en-GB" dirty="0" smtClean="0"/>
              <a:t>This is comparable with a prevalence of 57.10% seen in HIV positive West African immigrants resident in Southern Italy (mostly Nigerians)</a:t>
            </a:r>
          </a:p>
          <a:p>
            <a:r>
              <a:rPr lang="en-GB" dirty="0" smtClean="0"/>
              <a:t>A prevalence of 26.30% was also discovered among the general population of Ibadan, Nigeria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Reasons for the increased prevalence seen in HIV positive women include:</a:t>
            </a:r>
          </a:p>
          <a:p>
            <a:r>
              <a:rPr lang="en-GB" dirty="0" smtClean="0"/>
              <a:t>A more efficient HPV replication in </a:t>
            </a:r>
            <a:r>
              <a:rPr lang="en-GB" dirty="0" err="1" smtClean="0"/>
              <a:t>immunodeficient</a:t>
            </a:r>
            <a:r>
              <a:rPr lang="en-GB" dirty="0" smtClean="0"/>
              <a:t> host leading to increased detection rate, treatment failures and recurrence.</a:t>
            </a:r>
          </a:p>
          <a:p>
            <a:r>
              <a:rPr lang="en-GB" dirty="0" smtClean="0"/>
              <a:t>There is also a higher chance of developing persistent HPV infections  (arbitrarily defined as 2 or more positive HPV tests in one year)</a:t>
            </a:r>
          </a:p>
          <a:p>
            <a:r>
              <a:rPr lang="en-GB" dirty="0" smtClean="0"/>
              <a:t>Persistence is the first step towards the development of high grade SILs and cancer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Previous studies carried out in other parts Africa have shown a higher HPV prevalence depending on how the women were selected and HPV tested for:</a:t>
            </a:r>
          </a:p>
          <a:p>
            <a:r>
              <a:rPr lang="en-GB" dirty="0" smtClean="0"/>
              <a:t>Burkina Faso (66.10%)</a:t>
            </a:r>
          </a:p>
          <a:p>
            <a:r>
              <a:rPr lang="en-GB" dirty="0" smtClean="0"/>
              <a:t>Zambia (97.2%)</a:t>
            </a:r>
          </a:p>
          <a:p>
            <a:r>
              <a:rPr lang="en-GB" dirty="0" smtClean="0"/>
              <a:t>This may be attributable to the exhaustive nature of the HPV detection strategy</a:t>
            </a:r>
          </a:p>
          <a:p>
            <a:r>
              <a:rPr lang="en-GB" dirty="0" smtClean="0"/>
              <a:t>Studies have shown that by using a primer pair alone  HPV types 26, 35, 42, 45, 52, 54, 55, 59, 66, 68 and 73 might be missed leading to </a:t>
            </a:r>
            <a:r>
              <a:rPr lang="en-GB" dirty="0" err="1" smtClean="0"/>
              <a:t>errornously</a:t>
            </a:r>
            <a:r>
              <a:rPr lang="en-GB" dirty="0" smtClean="0"/>
              <a:t> low results.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commonest high risk HPV types detected among HIV positive women were types 31, 52, 53 and 35 in decreasing order of prevalence</a:t>
            </a:r>
          </a:p>
          <a:p>
            <a:r>
              <a:rPr lang="en-GB" dirty="0" smtClean="0"/>
              <a:t>This finding is similar to what was found in Burkina-Faso: types 52, 35 and 58</a:t>
            </a:r>
          </a:p>
          <a:p>
            <a:r>
              <a:rPr lang="en-GB" dirty="0" smtClean="0"/>
              <a:t>Zambia: types 53, 31, 51 and 45</a:t>
            </a:r>
          </a:p>
          <a:p>
            <a:r>
              <a:rPr lang="en-GB" dirty="0" smtClean="0"/>
              <a:t>But sharply contrasts with a world wide prevalence of HPV 16 and 18 and our control group </a:t>
            </a:r>
          </a:p>
          <a:p>
            <a:r>
              <a:rPr lang="en-GB" dirty="0" smtClean="0"/>
              <a:t>This findings may have important implications: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HIV positive women with severe </a:t>
            </a:r>
            <a:r>
              <a:rPr lang="en-GB" dirty="0" err="1" smtClean="0"/>
              <a:t>immunosuppression</a:t>
            </a:r>
            <a:r>
              <a:rPr lang="en-GB" dirty="0" smtClean="0"/>
              <a:t> are 5 times more likely to have lower genital tract </a:t>
            </a:r>
            <a:r>
              <a:rPr lang="en-GB" dirty="0" err="1" smtClean="0"/>
              <a:t>neoplasia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Treatment failure and recurrence are also more common among them</a:t>
            </a:r>
          </a:p>
          <a:p>
            <a:endParaRPr lang="en-GB" dirty="0" smtClean="0"/>
          </a:p>
          <a:p>
            <a:r>
              <a:rPr lang="en-GB" dirty="0" smtClean="0"/>
              <a:t>This necessitates routine screening for genital tract </a:t>
            </a:r>
            <a:r>
              <a:rPr lang="en-GB" dirty="0" err="1" smtClean="0"/>
              <a:t>neoplasia</a:t>
            </a:r>
            <a:r>
              <a:rPr lang="en-GB" dirty="0" smtClean="0"/>
              <a:t> and cancer among this group of women.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If cross immunity is not induced across viral types by existing vaccines,</a:t>
            </a:r>
          </a:p>
          <a:p>
            <a:r>
              <a:rPr lang="en-GB" dirty="0" smtClean="0"/>
              <a:t>efficacy of  existing prophylactic HPV vaccines may be limited in </a:t>
            </a:r>
            <a:r>
              <a:rPr lang="en-GB" dirty="0" err="1" smtClean="0"/>
              <a:t>immunosuppressed</a:t>
            </a:r>
            <a:r>
              <a:rPr lang="en-GB" dirty="0" smtClean="0"/>
              <a:t> women in these regions</a:t>
            </a:r>
          </a:p>
          <a:p>
            <a:r>
              <a:rPr lang="en-GB" dirty="0" smtClean="0"/>
              <a:t>Among the control group high risk type 18 was the commonest followed by 16, 52 and 56</a:t>
            </a:r>
          </a:p>
          <a:p>
            <a:r>
              <a:rPr lang="en-GB" dirty="0" smtClean="0"/>
              <a:t>This is not unusual since the </a:t>
            </a:r>
            <a:r>
              <a:rPr lang="en-GB" dirty="0" err="1" smtClean="0"/>
              <a:t>behavioral</a:t>
            </a:r>
            <a:r>
              <a:rPr lang="en-GB" dirty="0" smtClean="0"/>
              <a:t> and socioeconomic characteristics of HIV infected women may differ from the normal population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Discusssion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incidence of multiple HPV types among the HIV positive women (11%)</a:t>
            </a:r>
          </a:p>
          <a:p>
            <a:r>
              <a:rPr lang="en-GB" dirty="0" smtClean="0"/>
              <a:t>This is similar to the incidence discovered in a cohort of HIV positive women in the US (12%)</a:t>
            </a:r>
          </a:p>
          <a:p>
            <a:r>
              <a:rPr lang="en-GB" dirty="0" smtClean="0"/>
              <a:t>Much lower than 45% and 78.6% seen in </a:t>
            </a:r>
            <a:r>
              <a:rPr lang="en-GB" dirty="0" err="1" smtClean="0"/>
              <a:t>Brazillian</a:t>
            </a:r>
            <a:r>
              <a:rPr lang="en-GB" dirty="0" smtClean="0"/>
              <a:t> and Zambian HIV positive women</a:t>
            </a:r>
          </a:p>
          <a:p>
            <a:r>
              <a:rPr lang="en-GB" dirty="0" smtClean="0"/>
              <a:t>Variability in the genotype method used may account for these differences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Older women 25-34yrs age range were more likely to be infected with high risk HPVs</a:t>
            </a:r>
          </a:p>
          <a:p>
            <a:r>
              <a:rPr lang="en-GB" dirty="0" smtClean="0"/>
              <a:t>unlike &lt;25yrs and &gt;55yrs</a:t>
            </a:r>
          </a:p>
          <a:p>
            <a:r>
              <a:rPr lang="en-GB" dirty="0" smtClean="0"/>
              <a:t>This is also similar to what was discovered in HIV positive Rwandan women</a:t>
            </a:r>
          </a:p>
          <a:p>
            <a:r>
              <a:rPr lang="en-GB" dirty="0" smtClean="0"/>
              <a:t>May be due to the time taken for persistence to dev in those 25-34 yrs and the decreased sexual activity seen in those &gt;55yrs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HIV negative women 45-54 yrs had 2 folds increased risk of having high risk </a:t>
            </a:r>
            <a:r>
              <a:rPr lang="en-GB" smtClean="0"/>
              <a:t>HPV than 25-34yrs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Similar to what was discovered in the general population of Ibadan, Nigeria</a:t>
            </a:r>
          </a:p>
          <a:p>
            <a:r>
              <a:rPr lang="en-GB" dirty="0" smtClean="0"/>
              <a:t>A fraction of the spouses of these women may continue to have multiple sexual partners thereby reinfecting themselves and these women.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Due to the high prevalence and diversity of HPV genotypes found in the HIV positive women,</a:t>
            </a:r>
          </a:p>
          <a:p>
            <a:r>
              <a:rPr lang="en-GB" dirty="0" smtClean="0"/>
              <a:t>There should be adequate protocols for cervical cancer screening in this group of women</a:t>
            </a:r>
          </a:p>
          <a:p>
            <a:r>
              <a:rPr lang="en-GB" dirty="0" smtClean="0"/>
              <a:t>Bilateral and Multilateral donor programmes in developing countries should be linked to cervical cancer screening strategies among these women</a:t>
            </a:r>
          </a:p>
          <a:p>
            <a:r>
              <a:rPr lang="en-GB" dirty="0" smtClean="0"/>
              <a:t>Studies should also be carried out to determine the efficacy of existent HPV vaccines on this group of patients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Co- authors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Banjo A </a:t>
            </a:r>
            <a:r>
              <a:rPr lang="en-GB" dirty="0" err="1" smtClean="0"/>
              <a:t>A</a:t>
            </a:r>
            <a:r>
              <a:rPr lang="en-GB" dirty="0" smtClean="0"/>
              <a:t> F</a:t>
            </a:r>
          </a:p>
          <a:p>
            <a:r>
              <a:rPr lang="en-GB" dirty="0" smtClean="0"/>
              <a:t>Professor of Anatomic Pathology. College of Medicine,  University of Lagos, Nigeria.</a:t>
            </a:r>
          </a:p>
          <a:p>
            <a:r>
              <a:rPr lang="en-GB" dirty="0" err="1" smtClean="0"/>
              <a:t>Abdulkareem</a:t>
            </a:r>
            <a:r>
              <a:rPr lang="en-GB" dirty="0" smtClean="0"/>
              <a:t> F B</a:t>
            </a:r>
          </a:p>
          <a:p>
            <a:r>
              <a:rPr lang="en-GB" dirty="0" smtClean="0"/>
              <a:t>Professor of Anatomic Pathology. College of Medicine, University of Lagos, Nigeria</a:t>
            </a:r>
          </a:p>
          <a:p>
            <a:r>
              <a:rPr lang="en-GB" dirty="0" err="1" smtClean="0"/>
              <a:t>Nwadike</a:t>
            </a:r>
            <a:r>
              <a:rPr lang="en-GB" dirty="0" smtClean="0"/>
              <a:t> V U</a:t>
            </a:r>
          </a:p>
          <a:p>
            <a:r>
              <a:rPr lang="en-GB" dirty="0" smtClean="0"/>
              <a:t>Consultant Microbiologist, Federal Medical Centre Abeokuta, </a:t>
            </a:r>
            <a:r>
              <a:rPr lang="en-GB" dirty="0" err="1" smtClean="0"/>
              <a:t>Ogun</a:t>
            </a:r>
            <a:r>
              <a:rPr lang="en-GB" dirty="0" smtClean="0"/>
              <a:t> state.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I wish to thank the conference organizers for the opportunity given to me to present this topic</a:t>
            </a:r>
          </a:p>
          <a:p>
            <a:endParaRPr lang="en-GB" dirty="0" smtClean="0"/>
          </a:p>
          <a:p>
            <a:r>
              <a:rPr lang="en-GB" dirty="0" smtClean="0"/>
              <a:t>And you all my audience for your rapt attention</a:t>
            </a:r>
          </a:p>
          <a:p>
            <a:endParaRPr lang="en-GB" dirty="0" smtClean="0"/>
          </a:p>
          <a:p>
            <a:r>
              <a:rPr lang="en-GB" dirty="0" smtClean="0"/>
              <a:t>THANK YOU ALL ONCE MORE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Bosch FX, </a:t>
            </a:r>
            <a:r>
              <a:rPr lang="en-US" dirty="0" err="1" smtClean="0"/>
              <a:t>Lorinz</a:t>
            </a:r>
            <a:r>
              <a:rPr lang="en-US" dirty="0" smtClean="0"/>
              <a:t> A, Munoz N, Meijer CJL, Shah KV. The casual relation between Human </a:t>
            </a:r>
            <a:r>
              <a:rPr lang="en-US" dirty="0" err="1" smtClean="0"/>
              <a:t>papilloma</a:t>
            </a:r>
            <a:r>
              <a:rPr lang="en-US" dirty="0" smtClean="0"/>
              <a:t> virus and cervical cancer. J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Pathol</a:t>
            </a:r>
            <a:r>
              <a:rPr lang="en-US" dirty="0" smtClean="0"/>
              <a:t> 2002;55(4):244-65.</a:t>
            </a:r>
            <a:endParaRPr lang="en-GB" dirty="0" smtClean="0"/>
          </a:p>
          <a:p>
            <a:pPr lvl="0"/>
            <a:r>
              <a:rPr lang="en-US" dirty="0" smtClean="0"/>
              <a:t>Franco EL, Harper DM. Vaccination against Human </a:t>
            </a:r>
            <a:r>
              <a:rPr lang="en-US" dirty="0" err="1" smtClean="0"/>
              <a:t>papilloma</a:t>
            </a:r>
            <a:r>
              <a:rPr lang="en-US" dirty="0" smtClean="0"/>
              <a:t> virus infection: a new paradigm in cervical cancer control. Vaccine. 2005;23:2388-94.</a:t>
            </a:r>
            <a:endParaRPr lang="en-GB" dirty="0" smtClean="0"/>
          </a:p>
          <a:p>
            <a:pPr lvl="0"/>
            <a:r>
              <a:rPr lang="en-US" dirty="0" smtClean="0"/>
              <a:t>WHO/ICO HPV information centre on HPV and cervical cancer (HPV information centre). Human </a:t>
            </a:r>
            <a:r>
              <a:rPr lang="en-US" dirty="0" err="1" smtClean="0"/>
              <a:t>papilloma</a:t>
            </a:r>
            <a:r>
              <a:rPr lang="en-US" dirty="0" smtClean="0"/>
              <a:t> </a:t>
            </a:r>
            <a:r>
              <a:rPr lang="en-US" dirty="0" err="1" smtClean="0"/>
              <a:t>viruss</a:t>
            </a:r>
            <a:r>
              <a:rPr lang="en-US" dirty="0" smtClean="0"/>
              <a:t> and related cancers in Nigeria. Summary report 2010. Available: </a:t>
            </a:r>
            <a:r>
              <a:rPr lang="en-US" u="sng" dirty="0" smtClean="0"/>
              <a:t>www.who.int/hpvcentre.</a:t>
            </a:r>
            <a:endParaRPr lang="en-GB" dirty="0" smtClean="0"/>
          </a:p>
          <a:p>
            <a:pPr lvl="0"/>
            <a:r>
              <a:rPr lang="en-US" dirty="0" err="1" smtClean="0"/>
              <a:t>Coutlee</a:t>
            </a:r>
            <a:r>
              <a:rPr lang="en-US" dirty="0" smtClean="0"/>
              <a:t> F, </a:t>
            </a:r>
            <a:r>
              <a:rPr lang="en-US" dirty="0" err="1" smtClean="0"/>
              <a:t>Rouleau</a:t>
            </a:r>
            <a:r>
              <a:rPr lang="en-US" dirty="0" smtClean="0"/>
              <a:t> D, </a:t>
            </a:r>
            <a:r>
              <a:rPr lang="en-US" dirty="0" err="1" smtClean="0"/>
              <a:t>Ferenzy</a:t>
            </a:r>
            <a:r>
              <a:rPr lang="en-US" dirty="0" smtClean="0"/>
              <a:t> A, Franco E. The laboratory diagnosis of genital Human </a:t>
            </a:r>
            <a:r>
              <a:rPr lang="en-US" dirty="0" err="1" smtClean="0"/>
              <a:t>papilloma</a:t>
            </a:r>
            <a:r>
              <a:rPr lang="en-US" dirty="0" smtClean="0"/>
              <a:t> virus infections. Can J Infect Dis. 2005;16(2):33-91.</a:t>
            </a:r>
            <a:endParaRPr lang="en-GB" dirty="0" smtClean="0"/>
          </a:p>
          <a:p>
            <a:pPr lvl="0"/>
            <a:r>
              <a:rPr lang="en-US" dirty="0" smtClean="0"/>
              <a:t>Moore RA, Ogilvie G, </a:t>
            </a:r>
            <a:r>
              <a:rPr lang="en-US" dirty="0" err="1" smtClean="0"/>
              <a:t>Fornika</a:t>
            </a:r>
            <a:r>
              <a:rPr lang="en-US" dirty="0" smtClean="0"/>
              <a:t> D, </a:t>
            </a:r>
            <a:r>
              <a:rPr lang="en-US" dirty="0" err="1" smtClean="0"/>
              <a:t>Moravan</a:t>
            </a:r>
            <a:r>
              <a:rPr lang="en-US" dirty="0" smtClean="0"/>
              <a:t> V, </a:t>
            </a:r>
            <a:r>
              <a:rPr lang="en-US" dirty="0" err="1" smtClean="0"/>
              <a:t>Brisson</a:t>
            </a:r>
            <a:r>
              <a:rPr lang="en-US" dirty="0" smtClean="0"/>
              <a:t> M, </a:t>
            </a:r>
            <a:r>
              <a:rPr lang="en-US" dirty="0" err="1" smtClean="0"/>
              <a:t>Amirabbas-Beik</a:t>
            </a:r>
            <a:r>
              <a:rPr lang="en-US" dirty="0" smtClean="0"/>
              <a:t> M, et al. Relevance and type distribution of Human </a:t>
            </a:r>
            <a:r>
              <a:rPr lang="en-US" dirty="0" err="1" smtClean="0"/>
              <a:t>papilloma</a:t>
            </a:r>
            <a:r>
              <a:rPr lang="en-US" dirty="0" smtClean="0"/>
              <a:t> virus in 5000 British Columbia women-implication for vaccination. Cancer Causes Control. 2009;20(8):1387-96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err="1" smtClean="0"/>
              <a:t>Sahasrabuddhe</a:t>
            </a:r>
            <a:r>
              <a:rPr lang="en-US" dirty="0" smtClean="0"/>
              <a:t> VV, </a:t>
            </a:r>
            <a:r>
              <a:rPr lang="en-US" dirty="0" err="1" smtClean="0"/>
              <a:t>Mwanahamuntu</a:t>
            </a:r>
            <a:r>
              <a:rPr lang="en-US" dirty="0" smtClean="0"/>
              <a:t> MH, </a:t>
            </a:r>
            <a:r>
              <a:rPr lang="en-US" dirty="0" err="1" smtClean="0"/>
              <a:t>Vermund</a:t>
            </a:r>
            <a:r>
              <a:rPr lang="en-US" dirty="0" smtClean="0"/>
              <a:t> SH, Huh WK, Lyon MD, Stringer JSA et al. Prevalence and distribution of HPV genotypes among HIV infected women in Zambia. Br J Cancer. 2007;96(9):1480-83.</a:t>
            </a:r>
            <a:endParaRPr lang="en-GB" dirty="0" smtClean="0"/>
          </a:p>
          <a:p>
            <a:pPr lvl="0"/>
            <a:r>
              <a:rPr lang="en-US" dirty="0" err="1" smtClean="0"/>
              <a:t>Firnhaber</a:t>
            </a:r>
            <a:r>
              <a:rPr lang="en-US" dirty="0" smtClean="0"/>
              <a:t> C, </a:t>
            </a:r>
            <a:r>
              <a:rPr lang="en-US" dirty="0" err="1" smtClean="0"/>
              <a:t>Zungu</a:t>
            </a:r>
            <a:r>
              <a:rPr lang="en-US" dirty="0" smtClean="0"/>
              <a:t> K, Levin S, </a:t>
            </a:r>
            <a:r>
              <a:rPr lang="en-US" dirty="0" err="1" smtClean="0"/>
              <a:t>Michelow</a:t>
            </a:r>
            <a:r>
              <a:rPr lang="en-US" dirty="0" smtClean="0"/>
              <a:t> P, </a:t>
            </a:r>
            <a:r>
              <a:rPr lang="en-US" dirty="0" err="1" smtClean="0"/>
              <a:t>Montaner</a:t>
            </a:r>
            <a:r>
              <a:rPr lang="en-US" dirty="0" smtClean="0"/>
              <a:t> LJ, M </a:t>
            </a:r>
            <a:r>
              <a:rPr lang="en-US" dirty="0" err="1" smtClean="0"/>
              <a:t>acPhail</a:t>
            </a:r>
            <a:r>
              <a:rPr lang="en-US" dirty="0" smtClean="0"/>
              <a:t> P, et al. Diverse and high prevalence of Human </a:t>
            </a:r>
            <a:r>
              <a:rPr lang="en-US" dirty="0" err="1" smtClean="0"/>
              <a:t>papilloma</a:t>
            </a:r>
            <a:r>
              <a:rPr lang="en-US" dirty="0" smtClean="0"/>
              <a:t> virus associated with a significant high rate of cervical dysplasia in human immunodeficiency virus women in Johannesburg, South Africa.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Cytol</a:t>
            </a:r>
            <a:r>
              <a:rPr lang="en-US" dirty="0" smtClean="0"/>
              <a:t>. 2009;53(1):10-17.</a:t>
            </a:r>
            <a:endParaRPr lang="en-GB" dirty="0" smtClean="0"/>
          </a:p>
          <a:p>
            <a:pPr lvl="0"/>
            <a:r>
              <a:rPr lang="en-US" dirty="0" err="1" smtClean="0"/>
              <a:t>Moodley</a:t>
            </a:r>
            <a:r>
              <a:rPr lang="en-US" dirty="0" smtClean="0"/>
              <a:t> JR, Constant D, Hoffman M, </a:t>
            </a:r>
            <a:r>
              <a:rPr lang="en-US" dirty="0" err="1" smtClean="0"/>
              <a:t>Salimo</a:t>
            </a:r>
            <a:r>
              <a:rPr lang="en-US" dirty="0" smtClean="0"/>
              <a:t> A, Allan B, </a:t>
            </a:r>
            <a:r>
              <a:rPr lang="en-US" dirty="0" err="1" smtClean="0"/>
              <a:t>Rybicki</a:t>
            </a:r>
            <a:r>
              <a:rPr lang="en-US" dirty="0" smtClean="0"/>
              <a:t> E, et al. Human </a:t>
            </a:r>
            <a:r>
              <a:rPr lang="en-US" dirty="0" err="1" smtClean="0"/>
              <a:t>papilloma</a:t>
            </a:r>
            <a:r>
              <a:rPr lang="en-US" dirty="0" smtClean="0"/>
              <a:t> virus prevalence, viral load and precancerous lesions of the cervix in women initiating highly active antiretroviral therapy in South Africa: a cross-sectional study. BMC Cancer. 2009;9:275-282</a:t>
            </a:r>
            <a:endParaRPr lang="en-GB" dirty="0" smtClean="0"/>
          </a:p>
          <a:p>
            <a:pPr lvl="0"/>
            <a:r>
              <a:rPr lang="en-US" dirty="0" err="1" smtClean="0"/>
              <a:t>Ferenzy</a:t>
            </a:r>
            <a:r>
              <a:rPr lang="en-US" dirty="0" smtClean="0"/>
              <a:t> A, </a:t>
            </a:r>
            <a:r>
              <a:rPr lang="en-US" dirty="0" err="1" smtClean="0"/>
              <a:t>Coutlee</a:t>
            </a:r>
            <a:r>
              <a:rPr lang="en-US" dirty="0" smtClean="0"/>
              <a:t> F, Franco E, Hankins C. Human </a:t>
            </a:r>
            <a:r>
              <a:rPr lang="en-US" dirty="0" err="1" smtClean="0"/>
              <a:t>papilloma</a:t>
            </a:r>
            <a:r>
              <a:rPr lang="en-US" dirty="0" smtClean="0"/>
              <a:t> virus and HIV co-infection and the risk of </a:t>
            </a:r>
            <a:r>
              <a:rPr lang="en-US" dirty="0" err="1" smtClean="0"/>
              <a:t>neoplasias</a:t>
            </a:r>
            <a:r>
              <a:rPr lang="en-US" dirty="0" smtClean="0"/>
              <a:t> of the lower genital tract: a review of recent developments. CMAJ. 2003;169(5):431-34.</a:t>
            </a:r>
            <a:endParaRPr lang="en-GB" dirty="0" smtClean="0"/>
          </a:p>
          <a:p>
            <a:pPr lvl="0"/>
            <a:r>
              <a:rPr lang="en-US" dirty="0" smtClean="0"/>
              <a:t> </a:t>
            </a:r>
            <a:r>
              <a:rPr lang="en-US" dirty="0" err="1" smtClean="0"/>
              <a:t>Stier</a:t>
            </a:r>
            <a:r>
              <a:rPr lang="en-US" dirty="0" smtClean="0"/>
              <a:t> E. Human </a:t>
            </a:r>
            <a:r>
              <a:rPr lang="en-US" dirty="0" err="1" smtClean="0"/>
              <a:t>papilloma</a:t>
            </a:r>
            <a:r>
              <a:rPr lang="en-US" dirty="0" smtClean="0"/>
              <a:t> virus related diseases in HIV infected individuals. </a:t>
            </a:r>
            <a:r>
              <a:rPr lang="en-US" dirty="0" err="1" smtClean="0"/>
              <a:t>Curr</a:t>
            </a:r>
            <a:r>
              <a:rPr lang="en-US" dirty="0" smtClean="0"/>
              <a:t> </a:t>
            </a:r>
            <a:r>
              <a:rPr lang="en-US" dirty="0" err="1" smtClean="0"/>
              <a:t>Opin</a:t>
            </a:r>
            <a:r>
              <a:rPr lang="en-US" dirty="0" smtClean="0"/>
              <a:t> </a:t>
            </a:r>
            <a:r>
              <a:rPr lang="en-US" dirty="0" err="1" smtClean="0"/>
              <a:t>Oncol</a:t>
            </a:r>
            <a:r>
              <a:rPr lang="en-US" dirty="0" smtClean="0"/>
              <a:t>. 2008;20(5):541-6.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 Bratcher LF, </a:t>
            </a:r>
            <a:r>
              <a:rPr lang="en-US" dirty="0" err="1" smtClean="0"/>
              <a:t>Sahasrabuddhe</a:t>
            </a:r>
            <a:r>
              <a:rPr lang="en-US" dirty="0" smtClean="0"/>
              <a:t> VV. The impact of antiretroviral therapy on HPV and cervical intraepithelial </a:t>
            </a:r>
            <a:r>
              <a:rPr lang="en-US" dirty="0" err="1" smtClean="0"/>
              <a:t>neoplasia</a:t>
            </a:r>
            <a:r>
              <a:rPr lang="en-US" dirty="0" smtClean="0"/>
              <a:t>: current evidence and directions for future research. Infect. Agent Cancer. 2010;5:8-20.</a:t>
            </a:r>
            <a:endParaRPr lang="en-GB" dirty="0" smtClean="0"/>
          </a:p>
          <a:p>
            <a:pPr lvl="0"/>
            <a:r>
              <a:rPr lang="en-US" dirty="0" smtClean="0"/>
              <a:t> </a:t>
            </a:r>
            <a:r>
              <a:rPr lang="en-US" dirty="0" err="1" smtClean="0"/>
              <a:t>Tornesello</a:t>
            </a:r>
            <a:r>
              <a:rPr lang="en-US" dirty="0" smtClean="0"/>
              <a:t> ML, </a:t>
            </a:r>
            <a:r>
              <a:rPr lang="en-US" dirty="0" err="1" smtClean="0"/>
              <a:t>Duraturo</a:t>
            </a:r>
            <a:r>
              <a:rPr lang="en-US" dirty="0" smtClean="0"/>
              <a:t> ML, </a:t>
            </a:r>
            <a:r>
              <a:rPr lang="en-US" dirty="0" err="1" smtClean="0"/>
              <a:t>Buonaguro</a:t>
            </a:r>
            <a:r>
              <a:rPr lang="en-US" dirty="0" smtClean="0"/>
              <a:t> L, </a:t>
            </a:r>
            <a:r>
              <a:rPr lang="en-US" dirty="0" err="1" smtClean="0"/>
              <a:t>Vallefuoco</a:t>
            </a:r>
            <a:r>
              <a:rPr lang="en-US" dirty="0" smtClean="0"/>
              <a:t> G, </a:t>
            </a:r>
            <a:r>
              <a:rPr lang="en-US" dirty="0" err="1" smtClean="0"/>
              <a:t>Picolli</a:t>
            </a:r>
            <a:r>
              <a:rPr lang="en-US" dirty="0" smtClean="0"/>
              <a:t> R, </a:t>
            </a:r>
            <a:r>
              <a:rPr lang="en-US" dirty="0" err="1" smtClean="0"/>
              <a:t>Palmieri</a:t>
            </a:r>
            <a:r>
              <a:rPr lang="en-US" dirty="0" smtClean="0"/>
              <a:t> S, et al. Prevalence of Human </a:t>
            </a:r>
            <a:r>
              <a:rPr lang="en-US" dirty="0" err="1" smtClean="0"/>
              <a:t>papilloma</a:t>
            </a:r>
            <a:r>
              <a:rPr lang="en-US" dirty="0" smtClean="0"/>
              <a:t> virus genotypes and their variants in high risk West African women immigrants in South Italy. Infect Agent Cancer. 2007;2:1-9.</a:t>
            </a:r>
            <a:endParaRPr lang="en-GB" dirty="0" smtClean="0"/>
          </a:p>
          <a:p>
            <a:pPr lvl="0"/>
            <a:r>
              <a:rPr lang="en-US" dirty="0" smtClean="0"/>
              <a:t>Thomas JO, </a:t>
            </a:r>
            <a:r>
              <a:rPr lang="en-US" dirty="0" err="1" smtClean="0"/>
              <a:t>Herrero</a:t>
            </a:r>
            <a:r>
              <a:rPr lang="en-US" dirty="0" smtClean="0"/>
              <a:t> R, </a:t>
            </a:r>
            <a:r>
              <a:rPr lang="en-US" dirty="0" err="1" smtClean="0"/>
              <a:t>Omigbodun</a:t>
            </a:r>
            <a:r>
              <a:rPr lang="en-US" dirty="0" smtClean="0"/>
              <a:t> AA, </a:t>
            </a:r>
            <a:r>
              <a:rPr lang="en-US" dirty="0" err="1" smtClean="0"/>
              <a:t>Ojemakinde</a:t>
            </a:r>
            <a:r>
              <a:rPr lang="en-US" dirty="0" smtClean="0"/>
              <a:t> A, </a:t>
            </a:r>
            <a:r>
              <a:rPr lang="en-US" dirty="0" err="1" smtClean="0"/>
              <a:t>Ajayi</a:t>
            </a:r>
            <a:r>
              <a:rPr lang="en-US" dirty="0" smtClean="0"/>
              <a:t> IO, </a:t>
            </a:r>
            <a:r>
              <a:rPr lang="en-US" dirty="0" err="1" smtClean="0"/>
              <a:t>Fawole</a:t>
            </a:r>
            <a:r>
              <a:rPr lang="en-US" dirty="0" smtClean="0"/>
              <a:t> A, et al. Prevalence of </a:t>
            </a:r>
            <a:r>
              <a:rPr lang="en-US" dirty="0" err="1" smtClean="0"/>
              <a:t>papilloma</a:t>
            </a:r>
            <a:r>
              <a:rPr lang="en-US" dirty="0" smtClean="0"/>
              <a:t> virus infection in women in Ibadan, Nigeria: a population-based study. Br J Cancer. 2004;90(3):638-645.</a:t>
            </a:r>
            <a:endParaRPr lang="en-GB" dirty="0" smtClean="0"/>
          </a:p>
          <a:p>
            <a:pPr lvl="0"/>
            <a:r>
              <a:rPr lang="en-US" dirty="0" smtClean="0"/>
              <a:t>Levi JE, </a:t>
            </a:r>
            <a:r>
              <a:rPr lang="en-US" dirty="0" err="1" smtClean="0"/>
              <a:t>Kleter</a:t>
            </a:r>
            <a:r>
              <a:rPr lang="en-US" dirty="0" smtClean="0"/>
              <a:t> B, </a:t>
            </a:r>
            <a:r>
              <a:rPr lang="en-US" dirty="0" err="1" smtClean="0"/>
              <a:t>Quint</a:t>
            </a:r>
            <a:r>
              <a:rPr lang="en-US" dirty="0" smtClean="0"/>
              <a:t> WGV, Fink MCS, Canto CLM, Matsubara R, et al. High prevalence of Human </a:t>
            </a:r>
            <a:r>
              <a:rPr lang="en-US" dirty="0" err="1" smtClean="0"/>
              <a:t>papilloma</a:t>
            </a:r>
            <a:r>
              <a:rPr lang="en-US" dirty="0" smtClean="0"/>
              <a:t> virus (HPV) infections and high frequency of multiple HPV genotypes in human immunodeficiency virus infected women in Brazil. J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Microbiol</a:t>
            </a:r>
            <a:r>
              <a:rPr lang="en-US" dirty="0" smtClean="0"/>
              <a:t>. 2002;40(9):3341-5.</a:t>
            </a:r>
            <a:endParaRPr lang="en-GB" dirty="0" smtClean="0"/>
          </a:p>
          <a:p>
            <a:pPr lvl="0"/>
            <a:r>
              <a:rPr lang="en-US" dirty="0" err="1" smtClean="0"/>
              <a:t>Didelot</a:t>
            </a:r>
            <a:r>
              <a:rPr lang="en-US" dirty="0" smtClean="0"/>
              <a:t>-Rousseau MN, </a:t>
            </a:r>
            <a:r>
              <a:rPr lang="en-US" dirty="0" err="1" smtClean="0"/>
              <a:t>Nagot</a:t>
            </a:r>
            <a:r>
              <a:rPr lang="en-US" dirty="0" smtClean="0"/>
              <a:t> N, </a:t>
            </a:r>
            <a:r>
              <a:rPr lang="en-US" dirty="0" err="1" smtClean="0"/>
              <a:t>Costes-Maritineau</a:t>
            </a:r>
            <a:r>
              <a:rPr lang="en-US" dirty="0" smtClean="0"/>
              <a:t> V, </a:t>
            </a:r>
            <a:r>
              <a:rPr lang="en-US" dirty="0" err="1" smtClean="0"/>
              <a:t>Valles</a:t>
            </a:r>
            <a:r>
              <a:rPr lang="en-US" dirty="0" smtClean="0"/>
              <a:t> X, </a:t>
            </a:r>
            <a:r>
              <a:rPr lang="en-US" dirty="0" err="1" smtClean="0"/>
              <a:t>Ouedraogo</a:t>
            </a:r>
            <a:r>
              <a:rPr lang="en-US" dirty="0" smtClean="0"/>
              <a:t> A, </a:t>
            </a:r>
            <a:r>
              <a:rPr lang="en-US" dirty="0" err="1" smtClean="0"/>
              <a:t>Konate</a:t>
            </a:r>
            <a:r>
              <a:rPr lang="en-US" dirty="0" smtClean="0"/>
              <a:t> I, et al. Human </a:t>
            </a:r>
            <a:r>
              <a:rPr lang="en-US" dirty="0" err="1" smtClean="0"/>
              <a:t>papilloma</a:t>
            </a:r>
            <a:r>
              <a:rPr lang="en-US" dirty="0" smtClean="0"/>
              <a:t> virus genotype distribution and cervical squamous intraepithelial lesions among high risk women with and without HIV-1 infection in Burkina Faso. B J Cancer. 2006;95(3):355-62.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 of the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determine the prevalence of genital human </a:t>
            </a:r>
            <a:r>
              <a:rPr lang="en-GB" dirty="0" err="1" smtClean="0"/>
              <a:t>papilloma</a:t>
            </a:r>
            <a:r>
              <a:rPr lang="en-GB" dirty="0" smtClean="0"/>
              <a:t> virus infection among HIV positive women at LUTH Lagos, Nigeria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Relate HPV genotypes in the study population to commercially available HPV vaccine types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err="1" smtClean="0"/>
              <a:t>Sanjose</a:t>
            </a:r>
            <a:r>
              <a:rPr lang="en-US" dirty="0" smtClean="0"/>
              <a:t> S, </a:t>
            </a:r>
            <a:r>
              <a:rPr lang="en-US" dirty="0" err="1" smtClean="0"/>
              <a:t>Quint</a:t>
            </a:r>
            <a:r>
              <a:rPr lang="en-US" dirty="0" smtClean="0"/>
              <a:t> WGV, </a:t>
            </a:r>
            <a:r>
              <a:rPr lang="en-US" dirty="0" err="1" smtClean="0"/>
              <a:t>Alemany</a:t>
            </a:r>
            <a:r>
              <a:rPr lang="en-US" dirty="0" smtClean="0"/>
              <a:t> L, </a:t>
            </a:r>
            <a:r>
              <a:rPr lang="en-US" dirty="0" err="1" smtClean="0"/>
              <a:t>Geraets</a:t>
            </a:r>
            <a:r>
              <a:rPr lang="en-US" dirty="0" smtClean="0"/>
              <a:t> DT, </a:t>
            </a:r>
            <a:r>
              <a:rPr lang="en-US" dirty="0" err="1" smtClean="0"/>
              <a:t>Klaustermeier</a:t>
            </a:r>
            <a:r>
              <a:rPr lang="en-US" dirty="0" smtClean="0"/>
              <a:t> JE, </a:t>
            </a:r>
            <a:r>
              <a:rPr lang="en-US" dirty="0" err="1" smtClean="0"/>
              <a:t>Lloveras</a:t>
            </a:r>
            <a:r>
              <a:rPr lang="en-US" dirty="0" smtClean="0"/>
              <a:t> B, et al. Human </a:t>
            </a:r>
            <a:r>
              <a:rPr lang="en-US" dirty="0" err="1" smtClean="0"/>
              <a:t>papilloma</a:t>
            </a:r>
            <a:r>
              <a:rPr lang="en-US" dirty="0" smtClean="0"/>
              <a:t> virus genotype attribution in invasive cervical cancer: a retrospective cross-sectional worldwide study. Lancet </a:t>
            </a:r>
            <a:r>
              <a:rPr lang="en-US" dirty="0" err="1" smtClean="0"/>
              <a:t>Oncol</a:t>
            </a:r>
            <a:r>
              <a:rPr lang="en-US" dirty="0" smtClean="0"/>
              <a:t>, 2010;11:1048-56.</a:t>
            </a:r>
            <a:endParaRPr lang="en-GB" dirty="0" smtClean="0"/>
          </a:p>
          <a:p>
            <a:pPr lvl="0"/>
            <a:r>
              <a:rPr lang="en-US" dirty="0" err="1" smtClean="0"/>
              <a:t>Ellerbrock</a:t>
            </a:r>
            <a:r>
              <a:rPr lang="en-US" dirty="0" smtClean="0"/>
              <a:t> TV, </a:t>
            </a:r>
            <a:r>
              <a:rPr lang="en-US" dirty="0" err="1" smtClean="0"/>
              <a:t>Chiasson</a:t>
            </a:r>
            <a:r>
              <a:rPr lang="en-US" dirty="0" smtClean="0"/>
              <a:t> MA, Bush TJ, Sun XW, </a:t>
            </a:r>
            <a:r>
              <a:rPr lang="en-US" dirty="0" err="1" smtClean="0"/>
              <a:t>Sawo</a:t>
            </a:r>
            <a:r>
              <a:rPr lang="en-US" dirty="0" smtClean="0"/>
              <a:t> D, </a:t>
            </a:r>
            <a:r>
              <a:rPr lang="en-US" dirty="0" err="1" smtClean="0"/>
              <a:t>Brundney</a:t>
            </a:r>
            <a:r>
              <a:rPr lang="en-US" dirty="0" smtClean="0"/>
              <a:t> K, et al. Incidence of cervical squamous intraepithelial lesion in HIV infected women. JAMA 2000;283:1031-7.</a:t>
            </a:r>
            <a:endParaRPr lang="en-GB" dirty="0" smtClean="0"/>
          </a:p>
          <a:p>
            <a:pPr lvl="0"/>
            <a:r>
              <a:rPr lang="en-US" dirty="0" err="1" smtClean="0"/>
              <a:t>Gonclaves</a:t>
            </a:r>
            <a:r>
              <a:rPr lang="en-US" dirty="0" smtClean="0"/>
              <a:t> MAG, </a:t>
            </a:r>
            <a:r>
              <a:rPr lang="en-US" dirty="0" err="1" smtClean="0"/>
              <a:t>Massad</a:t>
            </a:r>
            <a:r>
              <a:rPr lang="en-US" dirty="0" smtClean="0"/>
              <a:t> E, </a:t>
            </a:r>
            <a:r>
              <a:rPr lang="en-US" dirty="0" err="1" smtClean="0"/>
              <a:t>Burratini</a:t>
            </a:r>
            <a:r>
              <a:rPr lang="en-US" dirty="0" smtClean="0"/>
              <a:t> MN, Villa L. Relationship between Human </a:t>
            </a:r>
            <a:r>
              <a:rPr lang="en-US" dirty="0" err="1" smtClean="0"/>
              <a:t>papilloma</a:t>
            </a:r>
            <a:r>
              <a:rPr lang="en-US" dirty="0" smtClean="0"/>
              <a:t> virus (HPV) genotyping and genital </a:t>
            </a:r>
            <a:r>
              <a:rPr lang="en-US" dirty="0" err="1" smtClean="0"/>
              <a:t>neoplasia</a:t>
            </a:r>
            <a:r>
              <a:rPr lang="en-US" dirty="0" smtClean="0"/>
              <a:t> in HIV positive patients of Santos City, Sao Paulo, Brazil. </a:t>
            </a:r>
            <a:r>
              <a:rPr lang="en-US" dirty="0" err="1" smtClean="0"/>
              <a:t>Int</a:t>
            </a:r>
            <a:r>
              <a:rPr lang="en-US" dirty="0" smtClean="0"/>
              <a:t> J AIDS. 1999;10:803-7.</a:t>
            </a:r>
            <a:endParaRPr lang="en-GB" dirty="0" smtClean="0"/>
          </a:p>
          <a:p>
            <a:pPr lvl="0"/>
            <a:r>
              <a:rPr lang="en-US" dirty="0" smtClean="0"/>
              <a:t>Singh DK, </a:t>
            </a:r>
            <a:r>
              <a:rPr lang="en-US" dirty="0" err="1" smtClean="0"/>
              <a:t>Anastos</a:t>
            </a:r>
            <a:r>
              <a:rPr lang="en-US" dirty="0" smtClean="0"/>
              <a:t> K, Hoover DR, Burk RD, Shi Q, </a:t>
            </a:r>
            <a:r>
              <a:rPr lang="en-US" dirty="0" err="1" smtClean="0"/>
              <a:t>Ngendahayo</a:t>
            </a:r>
            <a:r>
              <a:rPr lang="en-US" dirty="0" smtClean="0"/>
              <a:t> L, et al. Human </a:t>
            </a:r>
            <a:r>
              <a:rPr lang="en-US" dirty="0" err="1" smtClean="0"/>
              <a:t>papilloma</a:t>
            </a:r>
            <a:r>
              <a:rPr lang="en-US" dirty="0" smtClean="0"/>
              <a:t> virus infection and cervical cytology in HIV infected and HIV uninfected Rwandan women. J Infect. Dis. 2009;199(12):1851-61.</a:t>
            </a:r>
            <a:endParaRPr lang="en-GB" dirty="0" smtClean="0"/>
          </a:p>
          <a:p>
            <a:pPr lvl="0"/>
            <a:r>
              <a:rPr lang="en-US" dirty="0" smtClean="0"/>
              <a:t>Keita N, Clifford GM, </a:t>
            </a:r>
            <a:r>
              <a:rPr lang="en-US" dirty="0" err="1" smtClean="0"/>
              <a:t>Koulibaly</a:t>
            </a:r>
            <a:r>
              <a:rPr lang="en-US" dirty="0" smtClean="0"/>
              <a:t> M, </a:t>
            </a:r>
            <a:r>
              <a:rPr lang="en-US" dirty="0" err="1" smtClean="0"/>
              <a:t>Douno</a:t>
            </a:r>
            <a:r>
              <a:rPr lang="en-US" dirty="0" smtClean="0"/>
              <a:t> K, </a:t>
            </a:r>
            <a:r>
              <a:rPr lang="en-US" dirty="0" err="1" smtClean="0"/>
              <a:t>Kabba</a:t>
            </a:r>
            <a:r>
              <a:rPr lang="en-US" dirty="0" smtClean="0"/>
              <a:t> I, et al. HPV infection in women with and without cervical cancer in Conakry, Guinea. Br J Cancer. 2009;101(1):202-8.</a:t>
            </a:r>
            <a:endParaRPr lang="en-GB" dirty="0" smtClean="0"/>
          </a:p>
          <a:p>
            <a:r>
              <a:rPr lang="en-US" dirty="0" smtClean="0"/>
              <a:t> 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study design is a comparative cross-sectional analytic observational study</a:t>
            </a:r>
          </a:p>
          <a:p>
            <a:r>
              <a:rPr lang="en-GB" dirty="0" smtClean="0"/>
              <a:t>It was undertaken at the AIDS Prevention Initiative clinic (APIN) and the </a:t>
            </a:r>
            <a:r>
              <a:rPr lang="en-GB" dirty="0" err="1" smtClean="0"/>
              <a:t>Gynecologic</a:t>
            </a:r>
            <a:r>
              <a:rPr lang="en-GB" dirty="0" smtClean="0"/>
              <a:t> outpatient dept. of LUTH</a:t>
            </a:r>
          </a:p>
          <a:p>
            <a:r>
              <a:rPr lang="en-GB" dirty="0" smtClean="0"/>
              <a:t>Ethical clearance was obtained from the ethical committee of LUTH</a:t>
            </a:r>
          </a:p>
          <a:p>
            <a:r>
              <a:rPr lang="en-GB" dirty="0" smtClean="0"/>
              <a:t>Duration of study was between August 2011-August 2012.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Population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Comprised of 100 HIV positive women within the reproductive age group attending APIN clinic</a:t>
            </a:r>
          </a:p>
          <a:p>
            <a:endParaRPr lang="en-GB" dirty="0" smtClean="0"/>
          </a:p>
          <a:p>
            <a:r>
              <a:rPr lang="en-GB" dirty="0" smtClean="0"/>
              <a:t>The control group comprised of 100 HIV negative women coming for routine cervical cancer screening test.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Sampling Technique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Systematic random sampling technique was used to select the study subjects.</a:t>
            </a:r>
          </a:p>
          <a:p>
            <a:r>
              <a:rPr lang="en-GB" dirty="0" smtClean="0"/>
              <a:t>Average of 300 HIV positive women are bled every 2 weeks at the APIN clinic for CD4 counts and viral load estimations</a:t>
            </a:r>
          </a:p>
          <a:p>
            <a:r>
              <a:rPr lang="en-GB" dirty="0" smtClean="0"/>
              <a:t>Sampling interval : total population (300)/sample size (100) was set at 3</a:t>
            </a:r>
          </a:p>
          <a:p>
            <a:r>
              <a:rPr lang="en-GB" dirty="0" smtClean="0"/>
              <a:t>Similar sampling technique was applied in the selection of the control subjects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Eligibility/Exclusion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Consenting HIV positive women 18 years and above who were recently bled for CD4 counts and viral load estimations</a:t>
            </a:r>
          </a:p>
          <a:p>
            <a:r>
              <a:rPr lang="en-GB" dirty="0" smtClean="0"/>
              <a:t>Consenting HIV negative women 18 years and  above.</a:t>
            </a:r>
          </a:p>
          <a:p>
            <a:r>
              <a:rPr lang="en-GB" dirty="0" smtClean="0"/>
              <a:t>Those who were excluded were :</a:t>
            </a:r>
          </a:p>
          <a:p>
            <a:r>
              <a:rPr lang="en-GB" dirty="0" smtClean="0"/>
              <a:t>Females who were menstruating </a:t>
            </a:r>
          </a:p>
          <a:p>
            <a:r>
              <a:rPr lang="en-GB" dirty="0" smtClean="0"/>
              <a:t>Those who were pregnant</a:t>
            </a:r>
          </a:p>
          <a:p>
            <a:r>
              <a:rPr lang="en-GB" dirty="0" smtClean="0"/>
              <a:t> Those who have had hysterectomies performed on them. </a:t>
            </a:r>
          </a:p>
          <a:p>
            <a:r>
              <a:rPr lang="en-GB" dirty="0" smtClean="0"/>
              <a:t> Those who declined HIV testing.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HPV test collection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Cervical samples were collected with disposable specimen collection kits (</a:t>
            </a:r>
            <a:r>
              <a:rPr lang="en-GB" dirty="0" err="1" smtClean="0"/>
              <a:t>Hybribio</a:t>
            </a:r>
            <a:r>
              <a:rPr lang="en-GB" dirty="0" smtClean="0"/>
              <a:t> Biochemical company Ltd. China)</a:t>
            </a:r>
          </a:p>
          <a:p>
            <a:r>
              <a:rPr lang="en-GB" dirty="0" smtClean="0"/>
              <a:t>Stored at -20˚C at the Anatomic and Molecular Pathology dept. of the CMUL, Lagos, Nigeria.</a:t>
            </a:r>
          </a:p>
          <a:p>
            <a:r>
              <a:rPr lang="en-GB" dirty="0" smtClean="0"/>
              <a:t>All </a:t>
            </a:r>
            <a:r>
              <a:rPr lang="en-GB" dirty="0" err="1" smtClean="0"/>
              <a:t>paticipants</a:t>
            </a:r>
            <a:r>
              <a:rPr lang="en-GB" dirty="0" smtClean="0"/>
              <a:t> had VIA (visual inspection with acetic acid) performed on them</a:t>
            </a:r>
          </a:p>
          <a:p>
            <a:r>
              <a:rPr lang="en-GB" dirty="0" smtClean="0"/>
              <a:t>Those with abnormal findings on VIA were referred to the </a:t>
            </a:r>
            <a:r>
              <a:rPr lang="en-GB" dirty="0" err="1" smtClean="0"/>
              <a:t>Gynecology</a:t>
            </a:r>
            <a:r>
              <a:rPr lang="en-GB" dirty="0" smtClean="0"/>
              <a:t> department of LUTH free of charge for colposcopy and when necessary biopsy and treatment.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3684</TotalTime>
  <Words>2762</Words>
  <Application>Microsoft Office PowerPoint</Application>
  <PresentationFormat>On-screen Show (4:3)</PresentationFormat>
  <Paragraphs>222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Flow</vt:lpstr>
      <vt:lpstr>Slide 1</vt:lpstr>
      <vt:lpstr>Introduction</vt:lpstr>
      <vt:lpstr>Introduction</vt:lpstr>
      <vt:lpstr>Aim of the study</vt:lpstr>
      <vt:lpstr>Study type</vt:lpstr>
      <vt:lpstr>Study Population </vt:lpstr>
      <vt:lpstr>Sampling Technique</vt:lpstr>
      <vt:lpstr>Eligibility/Exclusion criteria</vt:lpstr>
      <vt:lpstr>HPV test collection</vt:lpstr>
      <vt:lpstr>HPV Serotyping</vt:lpstr>
      <vt:lpstr>HPV Serotyping</vt:lpstr>
      <vt:lpstr>DNA extraction</vt:lpstr>
      <vt:lpstr>PCR amplification</vt:lpstr>
      <vt:lpstr>Flow-through Hybridization</vt:lpstr>
      <vt:lpstr>Result interpretation</vt:lpstr>
      <vt:lpstr>HPV membrane result worksheet</vt:lpstr>
      <vt:lpstr>HPV Serotyping</vt:lpstr>
      <vt:lpstr>Data presentation and test statistics</vt:lpstr>
      <vt:lpstr>Results</vt:lpstr>
      <vt:lpstr>Figure 1: showing HPV distribution for the different age ranges</vt:lpstr>
      <vt:lpstr>HPV test result (HIV positive women)</vt:lpstr>
      <vt:lpstr>HPV test result (HIV positive women)</vt:lpstr>
      <vt:lpstr>HPV test result (HIV positive women)</vt:lpstr>
      <vt:lpstr>HPV test result (HIV negative women)</vt:lpstr>
      <vt:lpstr>Figure 2: showing distribution of HPV genotypes among the respondents</vt:lpstr>
      <vt:lpstr>Discussion</vt:lpstr>
      <vt:lpstr>Discussion</vt:lpstr>
      <vt:lpstr>Discussion</vt:lpstr>
      <vt:lpstr>Discussion</vt:lpstr>
      <vt:lpstr>Discussion</vt:lpstr>
      <vt:lpstr>Discusssion</vt:lpstr>
      <vt:lpstr>Discussion</vt:lpstr>
      <vt:lpstr>Discussion</vt:lpstr>
      <vt:lpstr>Conclusion</vt:lpstr>
      <vt:lpstr>Co- authors</vt:lpstr>
      <vt:lpstr>Acknowledgements</vt:lpstr>
      <vt:lpstr>References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Prevalence of Human papilloma Virus DNA In HIV Positive Women in Lagos University Teaching Hospital (LUTH) Lagos, Nigeria By Dr Nweke I. G  (MBBS, FMCPath) At  The  International Conference on HIV/AIDS, STD and STI (STD-AIDS-2014) Las Vegas, Nevada USA</dc:title>
  <dc:creator>Iyke</dc:creator>
  <cp:lastModifiedBy>sahoo</cp:lastModifiedBy>
  <cp:revision>82</cp:revision>
  <dcterms:created xsi:type="dcterms:W3CDTF">2014-09-13T21:41:15Z</dcterms:created>
  <dcterms:modified xsi:type="dcterms:W3CDTF">2014-10-31T13:59:34Z</dcterms:modified>
</cp:coreProperties>
</file>