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809" r:id="rId3"/>
    <p:sldMasterId id="2147483845" r:id="rId4"/>
  </p:sldMasterIdLst>
  <p:notesMasterIdLst>
    <p:notesMasterId r:id="rId27"/>
  </p:notesMasterIdLst>
  <p:handoutMasterIdLst>
    <p:handoutMasterId r:id="rId28"/>
  </p:handoutMasterIdLst>
  <p:sldIdLst>
    <p:sldId id="393" r:id="rId5"/>
    <p:sldId id="367" r:id="rId6"/>
    <p:sldId id="366" r:id="rId7"/>
    <p:sldId id="418" r:id="rId8"/>
    <p:sldId id="394" r:id="rId9"/>
    <p:sldId id="415" r:id="rId10"/>
    <p:sldId id="399" r:id="rId11"/>
    <p:sldId id="428" r:id="rId12"/>
    <p:sldId id="429" r:id="rId13"/>
    <p:sldId id="273" r:id="rId14"/>
    <p:sldId id="381" r:id="rId15"/>
    <p:sldId id="391" r:id="rId16"/>
    <p:sldId id="314" r:id="rId17"/>
    <p:sldId id="383" r:id="rId18"/>
    <p:sldId id="361" r:id="rId19"/>
    <p:sldId id="372" r:id="rId20"/>
    <p:sldId id="400" r:id="rId21"/>
    <p:sldId id="401" r:id="rId22"/>
    <p:sldId id="403" r:id="rId23"/>
    <p:sldId id="354" r:id="rId24"/>
    <p:sldId id="385" r:id="rId25"/>
    <p:sldId id="430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00FF00"/>
    <a:srgbClr val="FFFF00"/>
    <a:srgbClr val="000000"/>
    <a:srgbClr val="FFFF99"/>
    <a:srgbClr val="FF9900"/>
    <a:srgbClr val="FFFF66"/>
    <a:srgbClr val="FF00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7" autoAdjust="0"/>
    <p:restoredTop sz="94162" autoAdjust="0"/>
  </p:normalViewPr>
  <p:slideViewPr>
    <p:cSldViewPr>
      <p:cViewPr varScale="1">
        <p:scale>
          <a:sx n="67" d="100"/>
          <a:sy n="67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2AEBD-D1FC-4996-99EC-A6E292538906}" type="datetimeFigureOut">
              <a:rPr lang="en-US" smtClean="0"/>
              <a:pPr/>
              <a:t>10/15/2016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C2750-21B1-4940-AB3F-884FBFC5F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0346C-DAC9-457A-B420-73CA0AAA5957}" type="datetimeFigureOut">
              <a:rPr lang="sv-SE" smtClean="0"/>
              <a:pPr/>
              <a:t>2016-10-15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89FBC-32E7-437C-A6FA-06F8D10A9C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2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D0FB6980-FD10-4328-A100-EE871C728908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47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9FBC-32E7-437C-A6FA-06F8D10A9C3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91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D6959-7EAC-429D-BA3C-16AD890E30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05C94-5D1D-4329-AF5D-DC0A3D0B33B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9FBC-32E7-437C-A6FA-06F8D10A9C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3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9FBC-32E7-437C-A6FA-06F8D10A9C3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sv-SE" sz="12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sv-SE" b="0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A128C-3714-4CDF-84F5-7055945A8E37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16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9FBC-32E7-437C-A6FA-06F8D10A9C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7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(Kir6.1)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Pipette solution (internal solution), pH 7.2: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1. 	140 mM KCl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	2 mM MgCl2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	2.5 mM EGTA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	10 HEPES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	1 CaCl2</a:t>
            </a: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	1 mM K2ATP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	100 µM NaADP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	100 µM GTP</a:t>
            </a: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                10 mM UDP    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9FBC-32E7-437C-A6FA-06F8D10A9C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4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89FBC-32E7-437C-A6FA-06F8D10A9C3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45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F7395A-51B5-472B-84FE-BB334233F21D}" type="slidenum">
              <a:rPr lang="en-GB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42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7E9E96FE-1B78-42A9-A239-21C064F84D33}" type="slidenum">
              <a:rPr lang="sv-SE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10</a:t>
            </a:fld>
            <a:endParaRPr lang="sv-SE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24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629F-5ED5-4E9E-BC0E-513B5897B4F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1AB3-778A-43A3-AC55-3D0D266F753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C22A0-2CCC-4A96-8A9B-301F0D2F02C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E4D0-F105-4DDA-945B-1E55DA9401B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19603-8047-46F6-BDEA-FBAE1BFBDB7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2F85-1C0A-4AD8-B018-0E734259F68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95AF-D656-4062-8380-0150769AC8A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0BD71-ED25-464D-BBED-DF4B703D652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6AB8D-EECF-4569-9D0A-6CF0E23CB73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4EAD-BF3F-4748-8BDD-6B654DF0ECC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05CFE-5CA0-4F4C-B2F2-40F72CFEC12B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3C95-FB8B-42E0-8040-4E5E524CC8A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656C-52AC-4F7D-AC9C-81FE96BD24A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0987-7962-4E6B-BA0B-60FF99FDC41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E948B-0945-4996-89AB-DDC30288B1E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931C-C829-48B4-83AF-32CBA49349C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5559-9550-4DD6-A308-5C47841F1A6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E5233-3806-40E8-84A2-B008D6C509C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239C-E465-4E39-A605-E9BA40AE0FF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98B9-5CE0-4F9E-AA5B-BECCC4E0738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ECC5-0A91-4871-B13C-49AEAA8D867A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20AB3-12D7-4F91-A85D-16B10CA9891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4A688-C1E0-4ABE-BBBE-F49816F2BE1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BA8F-8F4F-4FB2-A75F-BE714A7A600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BFB1-115B-4850-9837-3131E236065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C4F17-3C86-4CCF-B90B-328B4EDC696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EB641-FE13-45F3-BE9E-BB2AB7764C5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307E-6679-4D38-8D28-FEB6C0AEF42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B524F-EA5E-4D5A-8D17-C83B8E5474A3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6B2C-DFB0-4D1F-9A46-5DFFF945EB0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5818C-E79B-47E7-84B9-6B75B66A5B8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8CF7A-6014-4F27-8CF2-814AFD74B20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B234-1CB0-45C5-841E-A28A90BC6B5D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71470-6BB5-4049-9546-2737EFF24E38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D9EEF-AEE9-4234-B767-1468F59E5D1F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179E5-E0CE-4E0E-8404-6B908D55CB8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7963-BFBC-406A-864C-398685F60B79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FC8EA-77F0-446B-8DE1-0D18E04949D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7465-2CB3-4FF4-9077-A56E720A0B05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BCA26-DA1D-4D73-AAB3-C3C91B7DBC2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930A-7E3E-47FF-8C55-436885AB58E1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8AF1-C047-431D-9321-7CFB6444A2E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C5B8-D15B-4663-827E-FC753B1B836C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3AA65-F30B-4C7F-A0E4-D3003F9D99E2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79F57-018D-4A2F-89F1-C11B7B2DE59E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2019-CE8C-411A-8D56-00314A736A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F7272-5833-4B8C-8DE5-B0C890457727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56A81-81E5-44C6-AC91-DE392D6F1C22}" type="slidenum">
              <a:rPr lang="sv-SE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62D8B-D649-4CD7-8555-79805F728470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1355C-58A4-43DF-B479-EDAE9BBA17C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22C7-DB91-4FC9-A142-3660E81D58C4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t>2016-10-15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0AB5C-8280-4DEF-9525-63D64DA2D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rubaiy@leeds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hrsbstaff.ednet.ns.ca/dnichol1/WebQuest/cell%20webquest/mitochondria2.gif" TargetMode="External"/><Relationship Id="rId7" Type="http://schemas.openxmlformats.org/officeDocument/2006/relationships/hyperlink" Target="http://images.google.com/imgres?imgurl=http://www.ipmc.cnrs.fr/~duprat/neurophysiology/images/brain2.jpg&amp;imgrefurl=http://www.ipmc.cnrs.fr/~duprat/neurophysiology/brain.htm&amp;usg=__LtWTj_R31v_pcdDZ6d5HNpIynus=&amp;h=406&amp;w=500&amp;sz=147&amp;hl=en&amp;start=2&amp;um=1&amp;tbnid=kqzWGRrrXqwB8M:&amp;tbnh=106&amp;tbnw=130&amp;prev=/images?q=brain&amp;ndsp=21&amp;hl=en&amp;rls=com.microsoft:en-us:IE-SearchBox&amp;rlz=1I7GGLJ_sv&amp;sa=N&amp;um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png"/><Relationship Id="rId5" Type="http://schemas.openxmlformats.org/officeDocument/2006/relationships/hyperlink" Target="http://images.google.com/imgres?imgurl=http://waukesha.uwc.edu/lib/reserves/pdf/zillgitt/zoo234/diagrams/unit2/ZOO%20234%20Unit%202%20Structure%20of%20Skeletal%20Muscle%20Fiber.jpg&amp;imgrefurl=http://www.waukesha.uwc.edu/lib/reserves/zoo234diagrams.html&amp;usg=__2bP_WW90Na79lnnXMQqa-x0TqY8=&amp;h=598&amp;w=800&amp;sz=160&amp;hl=en&amp;start=159&amp;um=1&amp;tbnid=QrjNkdJf-RalYM:&amp;tbnh=107&amp;tbnw=143&amp;prev=/images?q=skeletal+muscle&amp;ndsp=21&amp;hl=en&amp;rls=com.microsoft:en-us:IE-SearchBox&amp;rlz=1I7GGLJ_sv&amp;sa=N&amp;start=147&amp;um=1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://images.google.com/imgres?imgurl=http://www.scienceahead.com/images/human-heart1111_19.jpg&amp;imgrefurl=http://www.scienceahead.com/entry/portion-of-human-heart-grown-from-stem-cells-for-the-first-time/&amp;usg=__LK-OE4jSKIpIKhYM_oP3MfZL_O8=&amp;h=450&amp;w=371&amp;sz=70&amp;hl=en&amp;start=16&amp;um=1&amp;tbnid=HQFpVvsoahvkZM:&amp;tbnh=127&amp;tbnw=105&amp;prev=/images?q=human+heart&amp;ndsp=21&amp;hl=en&amp;rls=com.microsoft:en-us:IE-SearchBox&amp;rlz=1I7GGLJ_sv&amp;sa=N&amp;um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3568" y="1563757"/>
            <a:ext cx="792088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Cross-talk between Two Partners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Regulates the Gating of the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Channel Pore</a:t>
            </a:r>
            <a:endParaRPr lang="en-US" sz="3200" b="1" kern="1200" dirty="0">
              <a:solidFill>
                <a:srgbClr val="FF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7140" y="4293096"/>
            <a:ext cx="458971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sv-SE" b="1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v-SE" sz="2400" b="1" kern="12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Dr Hussein N Rubaiy</a:t>
            </a:r>
          </a:p>
          <a:p>
            <a:pPr algn="ctr" rtl="0"/>
            <a:endParaRPr lang="sv-SE" sz="2000" b="1" kern="1200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 rtl="0">
              <a:spcAft>
                <a:spcPts val="1200"/>
              </a:spcAft>
            </a:pPr>
            <a:r>
              <a:rPr lang="sv-SE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3"/>
              </a:rPr>
              <a:t>h.rubaiy@leeds.ac.uk</a:t>
            </a:r>
            <a:endParaRPr lang="sv-SE" sz="1600" b="1" dirty="0" smtClean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School of Medicine,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Leeds,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U.K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600" b="1" kern="12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October 2016</a:t>
            </a:r>
            <a:endParaRPr lang="en-US" sz="1600" b="1" kern="12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1028"/>
            <a:ext cx="2529393" cy="899042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971600" y="1563756"/>
            <a:ext cx="7200800" cy="488957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344647" y="301028"/>
            <a:ext cx="358944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International Conference 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Arial" panose="020B0604020202020204" pitchFamily="34" charset="0"/>
              </a:rPr>
              <a:t>Metabolic Syndromes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ata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128792" cy="44644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51520" y="1124744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1520" y="44624"/>
            <a:ext cx="8640960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Identification of 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Kir6.2 D323 and K338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 Residues Involved in Interaction with MBP-rSUR2A-CT-C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3221"/>
            <a:ext cx="8640960" cy="1039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 the Swap Mutants of Kir6.2 and SUR2A Restore the Interaction and the Function? </a:t>
            </a:r>
            <a:endParaRPr lang="en-US" sz="2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1520" y="1268760"/>
            <a:ext cx="8640960" cy="5040560"/>
            <a:chOff x="251520" y="1268760"/>
            <a:chExt cx="8640960" cy="5040560"/>
          </a:xfrm>
        </p:grpSpPr>
        <p:pic>
          <p:nvPicPr>
            <p:cNvPr id="37" name="Picture 36" descr="Picture1.jpg"/>
            <p:cNvPicPr>
              <a:picLocks noChangeAspect="1"/>
            </p:cNvPicPr>
            <p:nvPr/>
          </p:nvPicPr>
          <p:blipFill>
            <a:blip r:embed="rId3" cstate="print"/>
            <a:srcRect l="3333" b="8571"/>
            <a:stretch>
              <a:fillRect/>
            </a:stretch>
          </p:blipFill>
          <p:spPr>
            <a:xfrm>
              <a:off x="395536" y="1484784"/>
              <a:ext cx="8352928" cy="4608512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251520" y="1268760"/>
              <a:ext cx="8640960" cy="50405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1560" y="0"/>
            <a:ext cx="8280920" cy="6858000"/>
            <a:chOff x="611560" y="0"/>
            <a:chExt cx="8280920" cy="6858000"/>
          </a:xfrm>
        </p:grpSpPr>
        <p:pic>
          <p:nvPicPr>
            <p:cNvPr id="10" name="Picture 9" descr="with stat, Bob, Total Results of Normalized Co-ip,  with both bands, No 2 22.11.201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560" y="0"/>
              <a:ext cx="7992889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6372200" y="5877272"/>
              <a:ext cx="2520280" cy="886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ns ; not significant</a:t>
              </a:r>
            </a:p>
            <a:p>
              <a:pPr algn="r">
                <a:lnSpc>
                  <a:spcPct val="150000"/>
                </a:lnSpc>
              </a:pPr>
              <a:r>
                <a:rPr lang="en-US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** P ; very significant</a:t>
              </a:r>
            </a:p>
            <a:p>
              <a:pPr algn="r">
                <a:lnSpc>
                  <a:spcPct val="150000"/>
                </a:lnSpc>
              </a:pPr>
              <a:r>
                <a:rPr lang="en-US" sz="12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*** P ; extremely significant</a:t>
              </a:r>
              <a:endParaRPr lang="en-US" sz="12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7584" y="1630229"/>
            <a:ext cx="5472608" cy="1222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Kir 6.1 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332</a:t>
            </a:r>
            <a:r>
              <a:rPr lang="en-GB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 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	Kir 6.1 </a:t>
            </a:r>
            <a:r>
              <a:rPr lang="en-GB" sz="2000" b="1" dirty="0" smtClean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347</a:t>
            </a:r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5739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sv-S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Kir6.1 E332 and R347 </a:t>
            </a: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Involved in Allosteric Communications?</a:t>
            </a:r>
          </a:p>
          <a:p>
            <a:pPr algn="ctr">
              <a:lnSpc>
                <a:spcPct val="150000"/>
              </a:lnSpc>
            </a:pPr>
            <a:endParaRPr lang="sv-S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1520" y="692696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42664" y="908720"/>
            <a:ext cx="8305800" cy="630238"/>
            <a:chOff x="685800" y="2438400"/>
            <a:chExt cx="8305800" cy="630238"/>
          </a:xfrm>
        </p:grpSpPr>
        <p:sp>
          <p:nvSpPr>
            <p:cNvPr id="20" name="Rectangle 38"/>
            <p:cNvSpPr>
              <a:spLocks noChangeArrowheads="1"/>
            </p:cNvSpPr>
            <p:nvPr/>
          </p:nvSpPr>
          <p:spPr bwMode="auto">
            <a:xfrm>
              <a:off x="6267450" y="2514600"/>
              <a:ext cx="138113" cy="5540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Rectangle 37"/>
            <p:cNvSpPr>
              <a:spLocks noChangeArrowheads="1"/>
            </p:cNvSpPr>
            <p:nvPr/>
          </p:nvSpPr>
          <p:spPr bwMode="auto">
            <a:xfrm>
              <a:off x="7648575" y="2514600"/>
              <a:ext cx="144463" cy="5540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Rectangle 3"/>
            <p:cNvSpPr>
              <a:spLocks noChangeArrowheads="1"/>
            </p:cNvSpPr>
            <p:nvPr/>
          </p:nvSpPr>
          <p:spPr bwMode="auto">
            <a:xfrm>
              <a:off x="685800" y="2438400"/>
              <a:ext cx="8305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Kir6.2          Q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IIVIL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GVV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TTGITTQA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TSYLA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ILWGQ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FVPIVA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EED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YSV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YS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FGNTV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338</a:t>
              </a:r>
              <a:endParaRPr lang="en-US" sz="1200" dirty="0">
                <a:solidFill>
                  <a:prstClr val="black"/>
                </a:solidFill>
                <a:latin typeface="Courier New" pitchFamily="49" charset="0"/>
              </a:endParaRPr>
            </a:p>
          </p:txBody>
        </p:sp>
        <p:sp>
          <p:nvSpPr>
            <p:cNvPr id="27" name="Rectangle 4"/>
            <p:cNvSpPr>
              <a:spLocks noChangeArrowheads="1"/>
            </p:cNvSpPr>
            <p:nvPr/>
          </p:nvSpPr>
          <p:spPr bwMode="auto">
            <a:xfrm>
              <a:off x="685800" y="2776538"/>
              <a:ext cx="8305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Kir6.1          Q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VIVIL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GVV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TTGITTQA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TSYIA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IQWGH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FVSIVT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EEE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GVYSV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YS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FGNTV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347</a:t>
              </a:r>
              <a:endParaRPr lang="en-US" sz="1200" dirty="0">
                <a:solidFill>
                  <a:prstClr val="black"/>
                </a:solidFill>
                <a:latin typeface="Courier New" pitchFamily="49" charset="0"/>
              </a:endParaRPr>
            </a:p>
          </p:txBody>
        </p:sp>
      </p:grpSp>
      <p:pic>
        <p:nvPicPr>
          <p:cNvPr id="15" name="Picture 14" descr="Trace Kir6.1 WT-SUR2A WT, 10320008, 7.11.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04920"/>
            <a:ext cx="8640960" cy="3104400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ce, Kir 6.1 R347E with SUR2A WT,2010760006, 7.11.2010,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64896" cy="3312368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9" name="Rectangle 38"/>
          <p:cNvSpPr>
            <a:spLocks noChangeArrowheads="1"/>
          </p:cNvSpPr>
          <p:nvPr/>
        </p:nvSpPr>
        <p:spPr bwMode="auto">
          <a:xfrm>
            <a:off x="6024314" y="1722834"/>
            <a:ext cx="138113" cy="554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7405439" y="1722834"/>
            <a:ext cx="144463" cy="554038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42664" y="1646634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Kir6.2          Q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IIVIL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GVV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TTGITTQA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TSYLA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ILWGQ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FVPIVA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EED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YSV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YS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FGNTV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338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42664" y="1984772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Kir6.1          Q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VIVIL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GVV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TTGITTQA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TSYIA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IQWGH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FVSIVT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EEE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GVYSV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YS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FGNTV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347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166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Pharmacological Response and Functional Characterization </a:t>
            </a:r>
          </a:p>
          <a:p>
            <a:pPr lvl="0" algn="ctr">
              <a:lnSpc>
                <a:spcPct val="150000"/>
              </a:lnSpc>
            </a:pPr>
            <a:r>
              <a:rPr lang="en-US" sz="2000" b="1" dirty="0" smtClean="0">
                <a:latin typeface="Verdana" pitchFamily="34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Kir6.1 R347 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wo Gliben. D-R Curves, WT and R347E with WT, 10.9.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09088"/>
            <a:ext cx="8568952" cy="5072240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520" y="170056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Kir6.1 R347E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Mutant Disrupt the Function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1 WT and R347E with 2A E1318R, Glibenclamide D-R curve, 19.9.2010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40960" cy="5040560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0" y="148323"/>
            <a:ext cx="8640960" cy="104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  <a:spcAft>
                <a:spcPts val="800"/>
              </a:spcAft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Inter-subunit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Salt Bridge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</a:t>
            </a:r>
          </a:p>
          <a:p>
            <a:pPr algn="ctr">
              <a:lnSpc>
                <a:spcPts val="3360"/>
              </a:lnSpc>
              <a:spcAft>
                <a:spcPts val="800"/>
              </a:spcAft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Glibenclamide Sensitivity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e 1, 3.11.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800" cy="2448272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520" y="-27384"/>
            <a:ext cx="8640960" cy="103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Kir6.1 E332K </a:t>
            </a: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Mutant Disrupt the Function Causing  Constitutive Open Channel</a:t>
            </a:r>
            <a:endParaRPr lang="en-US" sz="2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8" descr="Trace, Kir 6.1 E332K with SUR2A Q1336E, 8.11.2010,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005064"/>
            <a:ext cx="7200800" cy="2448272"/>
          </a:xfrm>
          <a:prstGeom prst="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1 WT and E332K with 2A WT, Glibenclamide D-R curve, 13.9.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848872" cy="4896544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0" y="121065"/>
            <a:ext cx="864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Kir6.1 E332K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Mutant Disrupt the Function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332K with K1322D, 27.9.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640960" cy="4968552"/>
          </a:xfrm>
          <a:prstGeom prst="rect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51520" y="148323"/>
            <a:ext cx="8640960" cy="104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60"/>
              </a:lnSpc>
              <a:spcAft>
                <a:spcPts val="800"/>
              </a:spcAft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Inter-subunit 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Salt Bridge 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Communicate</a:t>
            </a:r>
          </a:p>
          <a:p>
            <a:pPr algn="ctr">
              <a:lnSpc>
                <a:spcPts val="3360"/>
              </a:lnSpc>
              <a:spcAft>
                <a:spcPts val="800"/>
              </a:spcAft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Glibenclamide Sensitivity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8260"/>
            <a:ext cx="2735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Verdana" pitchFamily="34" charset="0"/>
              </a:rPr>
              <a:t>Introduction</a:t>
            </a:r>
            <a:endParaRPr lang="en-GB" sz="28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895633"/>
            <a:ext cx="366959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Verdana" pitchFamily="34" charset="0"/>
              </a:rPr>
              <a:t>Potassium Channels</a:t>
            </a:r>
            <a:endParaRPr lang="en-GB" sz="2400" b="1" dirty="0">
              <a:latin typeface="Verdana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5643570" y="1052736"/>
            <a:ext cx="3286148" cy="5360109"/>
            <a:chOff x="5643570" y="926411"/>
            <a:chExt cx="3286148" cy="5360109"/>
          </a:xfrm>
        </p:grpSpPr>
        <p:pic>
          <p:nvPicPr>
            <p:cNvPr id="5" name="Picture 4" descr="Picture1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43570" y="1428736"/>
              <a:ext cx="3286148" cy="485778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39879" y="926411"/>
              <a:ext cx="1675459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b="1" dirty="0" smtClean="0">
                  <a:latin typeface="Verdana" pitchFamily="34" charset="0"/>
                </a:rPr>
                <a:t>Structure</a:t>
              </a:r>
              <a:endParaRPr lang="en-GB" sz="2200" b="1" dirty="0">
                <a:latin typeface="Verdana" pitchFamily="34" charset="0"/>
              </a:endParaRPr>
            </a:p>
          </p:txBody>
        </p:sp>
      </p:grpSp>
      <p:grpSp>
        <p:nvGrpSpPr>
          <p:cNvPr id="6" name="Group 11"/>
          <p:cNvGrpSpPr/>
          <p:nvPr/>
        </p:nvGrpSpPr>
        <p:grpSpPr>
          <a:xfrm>
            <a:off x="142844" y="1610013"/>
            <a:ext cx="6143668" cy="1604673"/>
            <a:chOff x="142844" y="1610013"/>
            <a:chExt cx="6143668" cy="1604673"/>
          </a:xfrm>
        </p:grpSpPr>
        <p:sp>
          <p:nvSpPr>
            <p:cNvPr id="7" name="Rectangle 6"/>
            <p:cNvSpPr/>
            <p:nvPr/>
          </p:nvSpPr>
          <p:spPr>
            <a:xfrm>
              <a:off x="142844" y="2291356"/>
              <a:ext cx="61436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GB" b="1" dirty="0" smtClean="0">
                  <a:latin typeface="Verdana" pitchFamily="34" charset="0"/>
                </a:rPr>
                <a:t>     </a:t>
              </a:r>
              <a:r>
                <a:rPr lang="en-GB" dirty="0" smtClean="0">
                  <a:latin typeface="Verdana" pitchFamily="34" charset="0"/>
                </a:rPr>
                <a:t>Shape action potentials  </a:t>
              </a:r>
            </a:p>
            <a:p>
              <a:endParaRPr lang="en-GB" dirty="0" smtClean="0">
                <a:latin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GB" dirty="0" smtClean="0">
                  <a:latin typeface="Verdana" pitchFamily="34" charset="0"/>
                </a:rPr>
                <a:t>     Resting membrane potentials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718" y="1610013"/>
              <a:ext cx="9476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FF0000"/>
                  </a:solidFill>
                  <a:latin typeface="Verdana" pitchFamily="34" charset="0"/>
                </a:rPr>
                <a:t>Role</a:t>
              </a:r>
              <a:endParaRPr lang="en-GB" sz="2400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142844" y="3786190"/>
            <a:ext cx="8143932" cy="2643206"/>
            <a:chOff x="142844" y="3786190"/>
            <a:chExt cx="8143932" cy="2643206"/>
          </a:xfrm>
        </p:grpSpPr>
        <p:sp>
          <p:nvSpPr>
            <p:cNvPr id="10" name="Rectangle 9"/>
            <p:cNvSpPr/>
            <p:nvPr/>
          </p:nvSpPr>
          <p:spPr>
            <a:xfrm>
              <a:off x="142844" y="4398071"/>
              <a:ext cx="814393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Ø"/>
              </a:pPr>
              <a:r>
                <a:rPr lang="en-GB" dirty="0" smtClean="0">
                  <a:latin typeface="Verdana" pitchFamily="34" charset="0"/>
                </a:rPr>
                <a:t>   Calcium activated Potassium Channels</a:t>
              </a:r>
            </a:p>
            <a:p>
              <a:pPr>
                <a:buFont typeface="Wingdings" pitchFamily="2" charset="2"/>
                <a:buChar char="Ø"/>
              </a:pPr>
              <a:endParaRPr lang="en-GB" dirty="0" smtClean="0">
                <a:latin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GB" dirty="0" smtClean="0">
                  <a:latin typeface="Verdana" pitchFamily="34" charset="0"/>
                </a:rPr>
                <a:t>   Voltage-gated Potassium Channels</a:t>
              </a:r>
            </a:p>
            <a:p>
              <a:pPr>
                <a:buFont typeface="Wingdings" pitchFamily="2" charset="2"/>
                <a:buChar char="Ø"/>
              </a:pPr>
              <a:endParaRPr lang="en-GB" dirty="0" smtClean="0">
                <a:latin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GB" dirty="0" smtClean="0">
                  <a:latin typeface="Verdana" pitchFamily="34" charset="0"/>
                </a:rPr>
                <a:t>   Twin pore Potassium Channels</a:t>
              </a:r>
            </a:p>
            <a:p>
              <a:pPr>
                <a:buFont typeface="Wingdings" pitchFamily="2" charset="2"/>
                <a:buChar char="Ø"/>
              </a:pPr>
              <a:endParaRPr lang="en-GB" dirty="0" smtClean="0">
                <a:latin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GB" b="1" dirty="0" smtClean="0">
                  <a:latin typeface="Verdana" pitchFamily="34" charset="0"/>
                </a:rPr>
                <a:t>   </a:t>
              </a:r>
              <a:r>
                <a:rPr lang="en-GB" b="1" dirty="0" smtClean="0">
                  <a:solidFill>
                    <a:srgbClr val="FF0000"/>
                  </a:solidFill>
                  <a:latin typeface="Verdana" pitchFamily="34" charset="0"/>
                </a:rPr>
                <a:t>Inwardly Rectifying Potassium Channels</a:t>
              </a:r>
              <a:endParaRPr lang="en-GB" b="1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8668" y="3786190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Diversity</a:t>
              </a:r>
              <a:endParaRPr lang="en-US" sz="2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251520" y="692696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28792" cy="54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44624"/>
            <a:ext cx="9144000" cy="953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Pharmacological Response and Functional Characterization </a:t>
            </a:r>
          </a:p>
          <a:p>
            <a:pPr lvl="0"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 of 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Kir6.1 / SUR2A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1520" y="1052736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323528" y="5229200"/>
            <a:ext cx="648072" cy="288032"/>
          </a:xfrm>
          <a:prstGeom prst="rightArrow">
            <a:avLst/>
          </a:prstGeom>
          <a:solidFill>
            <a:srgbClr val="FF0000"/>
          </a:solidFill>
          <a:ln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23528" y="6237312"/>
            <a:ext cx="648072" cy="288032"/>
          </a:xfrm>
          <a:prstGeom prst="rightArrow">
            <a:avLst/>
          </a:prstGeom>
          <a:solidFill>
            <a:srgbClr val="FF0000"/>
          </a:solidFill>
          <a:ln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879" y="1484785"/>
            <a:ext cx="842859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Evidence for the transmission of 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allosteric information  via 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salt bridges (electrostatic interactions)</a:t>
            </a:r>
            <a:r>
              <a:rPr lang="en-US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between the cytoplasmic NBD-2 of SUR2A and </a:t>
            </a:r>
          </a:p>
          <a:p>
            <a:pPr marL="342900" indent="-342900" algn="ctr">
              <a:lnSpc>
                <a:spcPct val="200000"/>
              </a:lnSpc>
            </a:pPr>
            <a:r>
              <a:rPr lang="en-US" sz="2800" b="1" dirty="0" smtClea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the distal C-terminus of Kir6</a:t>
            </a:r>
            <a:endParaRPr lang="sv-SE" sz="14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520" y="188640"/>
            <a:ext cx="8640960" cy="1015663"/>
            <a:chOff x="251520" y="188640"/>
            <a:chExt cx="864096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3160733" y="188640"/>
              <a:ext cx="28119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sz="32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Conclusion</a:t>
              </a:r>
              <a:r>
                <a:rPr lang="en-US" sz="28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 algn="ctr"/>
              <a:endParaRPr lang="en-US" sz="2800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51520" y="836712"/>
              <a:ext cx="864096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251520" y="1484784"/>
            <a:ext cx="8640960" cy="4743243"/>
          </a:xfrm>
          <a:prstGeom prst="roundRect">
            <a:avLst/>
          </a:prstGeom>
          <a:noFill/>
          <a:ln w="381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8750" y="1772816"/>
            <a:ext cx="6705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99FF"/>
                </a:solidFill>
                <a:latin typeface="Verdana" pitchFamily="34" charset="0"/>
              </a:rPr>
              <a:t>Cardiovascular Sciences (</a:t>
            </a:r>
            <a:r>
              <a:rPr lang="en-US" sz="2400" b="1" dirty="0" smtClean="0">
                <a:solidFill>
                  <a:srgbClr val="0099FF"/>
                </a:solidFill>
                <a:latin typeface="Verdana" pitchFamily="34" charset="0"/>
              </a:rPr>
              <a:t>Leicester)</a:t>
            </a:r>
            <a:endParaRPr lang="en-US" sz="2400" b="1" dirty="0" smtClean="0">
              <a:solidFill>
                <a:srgbClr val="0099FF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2000" dirty="0" smtClean="0">
                <a:latin typeface="Verdana" pitchFamily="34" charset="0"/>
              </a:rPr>
              <a:t>Dr Bob Norman</a:t>
            </a:r>
          </a:p>
          <a:p>
            <a:pPr>
              <a:lnSpc>
                <a:spcPct val="150000"/>
              </a:lnSpc>
            </a:pPr>
            <a:r>
              <a:rPr lang="sv-SE" sz="2000" dirty="0" smtClean="0">
                <a:latin typeface="Verdana" pitchFamily="34" charset="0"/>
              </a:rPr>
              <a:t>Dr Dave Lodwick</a:t>
            </a:r>
          </a:p>
          <a:p>
            <a:pPr>
              <a:lnSpc>
                <a:spcPct val="150000"/>
              </a:lnSpc>
            </a:pPr>
            <a:r>
              <a:rPr lang="sv-SE" sz="2000" dirty="0" smtClean="0">
                <a:latin typeface="Verdana" pitchFamily="34" charset="0"/>
              </a:rPr>
              <a:t>Dr R</a:t>
            </a:r>
            <a:r>
              <a:rPr lang="en-US" sz="2000" dirty="0" err="1" smtClean="0">
                <a:latin typeface="Verdana" pitchFamily="34" charset="0"/>
              </a:rPr>
              <a:t>ichard</a:t>
            </a:r>
            <a:r>
              <a:rPr lang="en-US" sz="2000" dirty="0" smtClean="0">
                <a:latin typeface="Verdana" pitchFamily="34" charset="0"/>
              </a:rPr>
              <a:t> D. Rainbow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83568" y="620688"/>
            <a:ext cx="7772400" cy="990600"/>
          </a:xfrm>
          <a:prstGeom prst="rect">
            <a:avLst/>
          </a:prstGeom>
          <a:noFill/>
          <a:ln/>
        </p:spPr>
        <p:txBody>
          <a:bodyPr lIns="90487" tIns="44450" rIns="90487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Acknowledgements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5" r="19145"/>
          <a:stretch/>
        </p:blipFill>
        <p:spPr>
          <a:xfrm>
            <a:off x="5052096" y="2996952"/>
            <a:ext cx="3192313" cy="31683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50" y="5013176"/>
            <a:ext cx="23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 H </a:t>
            </a:r>
            <a:r>
              <a:rPr lang="en-US" sz="3600" b="1" dirty="0" err="1" smtClean="0">
                <a:solidFill>
                  <a:srgbClr val="FF0000"/>
                </a:solidFill>
              </a:rPr>
              <a:t>Wathes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2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79512" y="44624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Hetero-Octameric Kir6</a:t>
            </a:r>
            <a:r>
              <a:rPr lang="en-US" sz="2800" b="1" baseline="-25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/SUR</a:t>
            </a:r>
            <a:r>
              <a:rPr lang="en-US" sz="2800" b="1" baseline="-25000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Complex</a:t>
            </a:r>
            <a:endParaRPr lang="en-US" sz="2800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1560" y="980728"/>
            <a:ext cx="763284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sv-S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sv-SE" sz="20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ATP</a:t>
            </a:r>
            <a:r>
              <a:rPr lang="sv-S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channels are composed of:</a:t>
            </a:r>
          </a:p>
          <a:p>
            <a:pPr marL="0" lvl="1">
              <a:buFont typeface="Wingdings" pitchFamily="2" charset="2"/>
              <a:buChar char="Ø"/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pore-forming Kir6.x: </a:t>
            </a: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Kir6.1 or Kir6.2</a:t>
            </a:r>
          </a:p>
          <a:p>
            <a:pPr marL="0" lvl="1"/>
            <a:endParaRPr lang="sv-S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>
              <a:buFont typeface="Wingdings" pitchFamily="2" charset="2"/>
              <a:buChar char="Ø"/>
            </a:pP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regulatory SUR: </a:t>
            </a:r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SUR1, SUR2A or SUR2B</a:t>
            </a:r>
          </a:p>
          <a:p>
            <a:pPr marL="0" lvl="1"/>
            <a: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sv-S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v-S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69" name="Straight Connector 1068"/>
          <p:cNvCxnSpPr/>
          <p:nvPr/>
        </p:nvCxnSpPr>
        <p:spPr>
          <a:xfrm>
            <a:off x="251520" y="692696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8 - Stracture, 17.11.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2614000"/>
            <a:ext cx="4340352" cy="3767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33804" y="6504379"/>
            <a:ext cx="44826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Hussein N. Rubaiy,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66 No.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144" y="77908"/>
            <a:ext cx="7563288" cy="748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Why Understanding </a:t>
            </a:r>
            <a:r>
              <a:rPr lang="sv-SE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Allosteric Communications</a:t>
            </a: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between </a:t>
            </a:r>
          </a:p>
          <a:p>
            <a:pPr algn="ctr">
              <a:spcAft>
                <a:spcPts val="800"/>
              </a:spcAft>
            </a:pP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sv-SE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ATP</a:t>
            </a:r>
            <a:r>
              <a:rPr lang="sv-SE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Channels Subunits is so Important</a:t>
            </a:r>
            <a:endParaRPr lang="sv-SE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111"/>
          <p:cNvGrpSpPr/>
          <p:nvPr/>
        </p:nvGrpSpPr>
        <p:grpSpPr>
          <a:xfrm>
            <a:off x="255432" y="1064707"/>
            <a:ext cx="8531409" cy="5532645"/>
            <a:chOff x="1219200" y="609600"/>
            <a:chExt cx="6553200" cy="5587136"/>
          </a:xfrm>
        </p:grpSpPr>
        <p:grpSp>
          <p:nvGrpSpPr>
            <p:cNvPr id="3" name="Group 107"/>
            <p:cNvGrpSpPr/>
            <p:nvPr/>
          </p:nvGrpSpPr>
          <p:grpSpPr>
            <a:xfrm>
              <a:off x="1219200" y="609600"/>
              <a:ext cx="6553200" cy="5587136"/>
              <a:chOff x="1219200" y="609600"/>
              <a:chExt cx="6553200" cy="558713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849628" y="2897721"/>
                <a:ext cx="1355917" cy="8391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2400" b="1" dirty="0" smtClean="0">
                    <a:solidFill>
                      <a:prstClr val="black"/>
                    </a:solidFill>
                    <a:latin typeface="Verdana" pitchFamily="34" charset="0"/>
                  </a:rPr>
                  <a:t>K</a:t>
                </a:r>
                <a:r>
                  <a:rPr lang="sv-SE" sz="2400" b="1" baseline="-25000" dirty="0" smtClean="0">
                    <a:solidFill>
                      <a:prstClr val="black"/>
                    </a:solidFill>
                    <a:latin typeface="Verdana" pitchFamily="34" charset="0"/>
                  </a:rPr>
                  <a:t>ATP</a:t>
                </a:r>
                <a:r>
                  <a:rPr lang="sv-SE" sz="2400" b="1" dirty="0" smtClean="0">
                    <a:solidFill>
                      <a:prstClr val="black"/>
                    </a:solidFill>
                    <a:latin typeface="Verdana" pitchFamily="34" charset="0"/>
                  </a:rPr>
                  <a:t> </a:t>
                </a:r>
                <a:endParaRPr lang="sv-SE" sz="3600" b="1" dirty="0" smtClean="0">
                  <a:solidFill>
                    <a:prstClr val="black"/>
                  </a:solidFill>
                  <a:latin typeface="Verdana" pitchFamily="34" charset="0"/>
                </a:endParaRPr>
              </a:p>
              <a:p>
                <a:pPr algn="ctr"/>
                <a:r>
                  <a:rPr lang="sv-SE" sz="2400" b="1" dirty="0" smtClean="0">
                    <a:solidFill>
                      <a:prstClr val="black"/>
                    </a:solidFill>
                    <a:latin typeface="Verdana" pitchFamily="34" charset="0"/>
                  </a:rPr>
                  <a:t>Channels</a:t>
                </a:r>
                <a:endParaRPr lang="en-US" sz="2400" b="1" baseline="-25000" dirty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72069" y="2440448"/>
                <a:ext cx="72719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76"/>
              <p:cNvGrpSpPr/>
              <p:nvPr/>
            </p:nvGrpSpPr>
            <p:grpSpPr>
              <a:xfrm>
                <a:off x="1913068" y="1282460"/>
                <a:ext cx="1526410" cy="1566342"/>
                <a:chOff x="6114928" y="749060"/>
                <a:chExt cx="1526410" cy="1566342"/>
              </a:xfrm>
            </p:grpSpPr>
            <p:pic>
              <p:nvPicPr>
                <p:cNvPr id="37" name="Picture 4" descr="http://tbn3.google.com/images?q=tbn:ojdbd49kA9J09M:http://hrsbstaff.ednet.ns.ca/dnichol1/WebQuest/cell%20webquest/mitochondria2.gif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670644">
                  <a:off x="6183060" y="1274469"/>
                  <a:ext cx="1458278" cy="1040933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TextBox 37"/>
                <p:cNvSpPr txBox="1"/>
                <p:nvPr/>
              </p:nvSpPr>
              <p:spPr>
                <a:xfrm>
                  <a:off x="6114928" y="749060"/>
                  <a:ext cx="1358065" cy="430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Mitochondria</a:t>
                  </a:r>
                </a:p>
                <a:p>
                  <a:pPr algn="ctr"/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Kir6.1 + SUR1 </a:t>
                  </a:r>
                  <a:endParaRPr lang="en-US" sz="1100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6" name="Group 79"/>
              <p:cNvGrpSpPr/>
              <p:nvPr/>
            </p:nvGrpSpPr>
            <p:grpSpPr>
              <a:xfrm>
                <a:off x="6096000" y="1905000"/>
                <a:ext cx="1676400" cy="944186"/>
                <a:chOff x="1403163" y="1693986"/>
                <a:chExt cx="1676400" cy="944186"/>
              </a:xfrm>
            </p:grpSpPr>
            <p:grpSp>
              <p:nvGrpSpPr>
                <p:cNvPr id="7" name="Group 23"/>
                <p:cNvGrpSpPr/>
                <p:nvPr/>
              </p:nvGrpSpPr>
              <p:grpSpPr>
                <a:xfrm rot="1134701">
                  <a:off x="1403163" y="1693986"/>
                  <a:ext cx="1676400" cy="944186"/>
                  <a:chOff x="711799" y="1736399"/>
                  <a:chExt cx="1551532" cy="914400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 rot="4339391">
                    <a:off x="1030365" y="1417833"/>
                    <a:ext cx="914400" cy="155153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tx2">
                          <a:lumMod val="40000"/>
                          <a:lumOff val="60000"/>
                        </a:schemeClr>
                      </a:gs>
                      <a:gs pos="53000">
                        <a:srgbClr val="D4DEFF"/>
                      </a:gs>
                      <a:gs pos="83000">
                        <a:srgbClr val="D4DEFF"/>
                      </a:gs>
                      <a:gs pos="100000">
                        <a:srgbClr val="96AB94"/>
                      </a:gs>
                    </a:gsLst>
                    <a:lin ang="27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 rot="20465299">
                    <a:off x="931610" y="1772340"/>
                    <a:ext cx="988739" cy="62772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sv-SE" sz="1050" b="1" dirty="0" smtClean="0">
                        <a:solidFill>
                          <a:prstClr val="black"/>
                        </a:solidFill>
                        <a:latin typeface="Verdana" pitchFamily="34" charset="0"/>
                      </a:rPr>
                      <a:t>Pancreatic</a:t>
                    </a:r>
                  </a:p>
                  <a:p>
                    <a:pPr algn="ctr"/>
                    <a:r>
                      <a:rPr lang="el-GR" sz="1050" b="1" dirty="0" smtClean="0">
                        <a:solidFill>
                          <a:prstClr val="black"/>
                        </a:solidFill>
                        <a:latin typeface="Verdana" pitchFamily="34" charset="0"/>
                      </a:rPr>
                      <a:t>β</a:t>
                    </a:r>
                    <a:r>
                      <a:rPr lang="sv-SE" sz="1050" b="1" dirty="0" smtClean="0">
                        <a:solidFill>
                          <a:prstClr val="black"/>
                        </a:solidFill>
                        <a:latin typeface="Verdana" pitchFamily="34" charset="0"/>
                      </a:rPr>
                      <a:t>-Cells</a:t>
                    </a:r>
                    <a:endParaRPr lang="en-US" sz="1050" b="1" dirty="0">
                      <a:solidFill>
                        <a:prstClr val="black"/>
                      </a:solidFill>
                      <a:latin typeface="Verdana" pitchFamily="34" charset="0"/>
                    </a:endParaRPr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1586429" y="2181665"/>
                  <a:ext cx="1371951" cy="396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05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Kir6.2 + SUR1</a:t>
                  </a:r>
                  <a:endParaRPr lang="en-US" sz="1050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8" name="Group 75"/>
              <p:cNvGrpSpPr/>
              <p:nvPr/>
            </p:nvGrpSpPr>
            <p:grpSpPr>
              <a:xfrm>
                <a:off x="6248400" y="3886200"/>
                <a:ext cx="1523288" cy="1570692"/>
                <a:chOff x="3734512" y="4956195"/>
                <a:chExt cx="1523288" cy="1570692"/>
              </a:xfrm>
            </p:grpSpPr>
            <p:pic>
              <p:nvPicPr>
                <p:cNvPr id="31" name="Picture 12" descr="http://tbn1.google.com/images?q=tbn:QrjNkdJf-RalYM:http://waukesha.uwc.edu/lib/reserves/pdf/zillgitt/zoo234/diagrams/unit2/ZOO%2520234%2520Unit%25202%2520Structure%2520of%2520Skeletal%2520Muscle%2520Fiber.jpg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3734512" y="4956195"/>
                  <a:ext cx="1523288" cy="1139805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TextBox 31"/>
                <p:cNvSpPr txBox="1"/>
                <p:nvPr/>
              </p:nvSpPr>
              <p:spPr>
                <a:xfrm>
                  <a:off x="3810000" y="6096000"/>
                  <a:ext cx="141897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Skeletal Muscle</a:t>
                  </a:r>
                </a:p>
                <a:p>
                  <a:pPr algn="ctr"/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Kir6.2 + SUR2A</a:t>
                  </a:r>
                  <a:endParaRPr lang="en-US" sz="1100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12" name="Group 78"/>
              <p:cNvGrpSpPr/>
              <p:nvPr/>
            </p:nvGrpSpPr>
            <p:grpSpPr>
              <a:xfrm>
                <a:off x="1219200" y="2852467"/>
                <a:ext cx="1418978" cy="870618"/>
                <a:chOff x="1295400" y="2971857"/>
                <a:chExt cx="1418978" cy="870618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603786" y="3196145"/>
                  <a:ext cx="755335" cy="646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36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??</a:t>
                  </a:r>
                  <a:endParaRPr lang="en-US" sz="3600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295400" y="2971857"/>
                  <a:ext cx="1418978" cy="2616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Kir6.1 + SUR2A</a:t>
                  </a:r>
                  <a:endParaRPr lang="en-US" sz="1100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1371600" y="5562600"/>
                <a:ext cx="2137939" cy="634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1100" b="1" dirty="0" smtClean="0">
                    <a:solidFill>
                      <a:prstClr val="black"/>
                    </a:solidFill>
                    <a:latin typeface="Verdana" pitchFamily="34" charset="0"/>
                  </a:rPr>
                  <a:t>Vascular Smooth Muscle</a:t>
                </a:r>
              </a:p>
              <a:p>
                <a:pPr algn="ctr"/>
                <a:r>
                  <a:rPr lang="sv-SE" sz="1100" b="1" dirty="0" smtClean="0">
                    <a:solidFill>
                      <a:prstClr val="black"/>
                    </a:solidFill>
                    <a:latin typeface="Verdana" pitchFamily="34" charset="0"/>
                  </a:rPr>
                  <a:t>Kir 6.1/6.2 + SUR2B</a:t>
                </a:r>
                <a:endParaRPr lang="en-US" sz="1100" b="1" dirty="0">
                  <a:solidFill>
                    <a:prstClr val="black"/>
                  </a:solidFill>
                  <a:latin typeface="Verdana" pitchFamily="34" charset="0"/>
                </a:endParaRPr>
              </a:p>
            </p:txBody>
          </p:sp>
          <p:grpSp>
            <p:nvGrpSpPr>
              <p:cNvPr id="13" name="Group 85"/>
              <p:cNvGrpSpPr/>
              <p:nvPr/>
            </p:nvGrpSpPr>
            <p:grpSpPr>
              <a:xfrm>
                <a:off x="3752406" y="609600"/>
                <a:ext cx="1595310" cy="1675595"/>
                <a:chOff x="3523806" y="559713"/>
                <a:chExt cx="1595310" cy="1675595"/>
              </a:xfrm>
            </p:grpSpPr>
            <p:pic>
              <p:nvPicPr>
                <p:cNvPr id="27" name="Picture 2" descr="http://tbn2.google.com/images?q=tbn:kqzWGRrrXqwB8M:http://www.ipmc.cnrs.fr/~duprat/neurophysiology/images/brain2.jpg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81984" y="1116926"/>
                  <a:ext cx="1371600" cy="1118382"/>
                </a:xfrm>
                <a:prstGeom prst="rect">
                  <a:avLst/>
                </a:prstGeom>
                <a:noFill/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3523806" y="559713"/>
                  <a:ext cx="1595310" cy="4308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Brain/Nerve Cells</a:t>
                  </a:r>
                </a:p>
                <a:p>
                  <a:pPr algn="ctr"/>
                  <a:r>
                    <a:rPr lang="sv-SE" sz="1100" b="1" dirty="0" smtClean="0">
                      <a:solidFill>
                        <a:prstClr val="black"/>
                      </a:solidFill>
                      <a:latin typeface="Verdana" pitchFamily="34" charset="0"/>
                    </a:rPr>
                    <a:t>Kir6.2 + SUR1</a:t>
                  </a:r>
                  <a:endParaRPr lang="en-US" sz="1100" b="1" dirty="0">
                    <a:solidFill>
                      <a:prstClr val="black"/>
                    </a:solidFill>
                    <a:latin typeface="Verdana" pitchFamily="34" charset="0"/>
                  </a:endParaRPr>
                </a:p>
              </p:txBody>
            </p:sp>
          </p:grpSp>
          <p:grpSp>
            <p:nvGrpSpPr>
              <p:cNvPr id="14" name="Group 83"/>
              <p:cNvGrpSpPr/>
              <p:nvPr/>
            </p:nvGrpSpPr>
            <p:grpSpPr>
              <a:xfrm>
                <a:off x="3901889" y="4458318"/>
                <a:ext cx="1315444" cy="1731399"/>
                <a:chOff x="1920689" y="3924918"/>
                <a:chExt cx="1315444" cy="1731399"/>
              </a:xfrm>
            </p:grpSpPr>
            <p:pic>
              <p:nvPicPr>
                <p:cNvPr id="25" name="Picture 10" descr="http://tbn1.google.com/images?q=tbn:HQFpVvsoahvkZM:http://www.scienceahead.com/images/human-heart1111_19.jpg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057805" y="3924918"/>
                  <a:ext cx="1044599" cy="1263468"/>
                </a:xfrm>
                <a:prstGeom prst="rect">
                  <a:avLst/>
                </a:prstGeom>
                <a:noFill/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1920689" y="5093663"/>
                  <a:ext cx="1315444" cy="5626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v-SE" sz="1200" b="1" dirty="0" smtClean="0">
                      <a:solidFill>
                        <a:srgbClr val="FF0000"/>
                      </a:solidFill>
                      <a:latin typeface="Verdana" pitchFamily="34" charset="0"/>
                    </a:rPr>
                    <a:t>Cardiac</a:t>
                  </a:r>
                </a:p>
                <a:p>
                  <a:pPr algn="ctr"/>
                  <a:r>
                    <a:rPr lang="sv-SE" sz="1200" b="1" dirty="0" smtClean="0">
                      <a:solidFill>
                        <a:srgbClr val="FF0000"/>
                      </a:solidFill>
                      <a:latin typeface="Verdana" pitchFamily="34" charset="0"/>
                    </a:rPr>
                    <a:t>Kir6.2 + SUR2A</a:t>
                  </a:r>
                  <a:endParaRPr lang="en-US" sz="1200" b="1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5257800" y="2667000"/>
                <a:ext cx="838200" cy="457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410200" y="3886200"/>
                <a:ext cx="838200" cy="4572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282374" y="4133681"/>
                <a:ext cx="504991" cy="0"/>
              </a:xfrm>
              <a:prstGeom prst="line">
                <a:avLst/>
              </a:prstGeom>
              <a:ln w="50800">
                <a:solidFill>
                  <a:srgbClr val="FF0000"/>
                </a:solidFill>
                <a:head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2971800" y="3962400"/>
                <a:ext cx="687388" cy="6096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0800000">
                <a:off x="2514601" y="3505200"/>
                <a:ext cx="9144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10800000">
                <a:off x="3124200" y="2514600"/>
                <a:ext cx="609600" cy="53340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Picture 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00200" y="4419600"/>
              <a:ext cx="1372921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0" name="TextBox 39"/>
          <p:cNvSpPr txBox="1"/>
          <p:nvPr/>
        </p:nvSpPr>
        <p:spPr>
          <a:xfrm>
            <a:off x="6572264" y="1928802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Regulation of insulin</a:t>
            </a:r>
            <a:endParaRPr lang="en-US" sz="1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28596" y="6381328"/>
            <a:ext cx="27045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vascular tone regulation </a:t>
            </a:r>
            <a:endParaRPr lang="en-US" sz="1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7504" y="1052736"/>
            <a:ext cx="3168352" cy="43204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Various Tissues / Cells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51520" y="908720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433804" y="6504379"/>
            <a:ext cx="44826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Hussein N. Rubaiy,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66 No.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 descr="SUR Binding sites for agents, 16.11.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313" y="1164146"/>
            <a:ext cx="6199091" cy="3325960"/>
          </a:xfrm>
          <a:prstGeom prst="rect">
            <a:avLst/>
          </a:prstGeom>
        </p:spPr>
      </p:pic>
      <p:grpSp>
        <p:nvGrpSpPr>
          <p:cNvPr id="2" name="Group 28"/>
          <p:cNvGrpSpPr/>
          <p:nvPr/>
        </p:nvGrpSpPr>
        <p:grpSpPr>
          <a:xfrm>
            <a:off x="6208296" y="1441306"/>
            <a:ext cx="2347185" cy="2051010"/>
            <a:chOff x="3571873" y="116632"/>
            <a:chExt cx="2728329" cy="1986547"/>
          </a:xfrm>
        </p:grpSpPr>
        <p:grpSp>
          <p:nvGrpSpPr>
            <p:cNvPr id="3" name="Group 2890"/>
            <p:cNvGrpSpPr/>
            <p:nvPr/>
          </p:nvGrpSpPr>
          <p:grpSpPr>
            <a:xfrm>
              <a:off x="3571873" y="116632"/>
              <a:ext cx="2728329" cy="1986547"/>
              <a:chOff x="4929187" y="116633"/>
              <a:chExt cx="2214577" cy="1986546"/>
            </a:xfrm>
          </p:grpSpPr>
          <p:grpSp>
            <p:nvGrpSpPr>
              <p:cNvPr id="4" name="Group 2881"/>
              <p:cNvGrpSpPr/>
              <p:nvPr/>
            </p:nvGrpSpPr>
            <p:grpSpPr>
              <a:xfrm>
                <a:off x="4929187" y="116633"/>
                <a:ext cx="2214577" cy="1905635"/>
                <a:chOff x="4500560" y="-48269"/>
                <a:chExt cx="2214577" cy="1905634"/>
              </a:xfrm>
            </p:grpSpPr>
            <p:grpSp>
              <p:nvGrpSpPr>
                <p:cNvPr id="5" name="Group 2880"/>
                <p:cNvGrpSpPr/>
                <p:nvPr/>
              </p:nvGrpSpPr>
              <p:grpSpPr>
                <a:xfrm>
                  <a:off x="4500560" y="172550"/>
                  <a:ext cx="2214577" cy="1684815"/>
                  <a:chOff x="4500562" y="172550"/>
                  <a:chExt cx="2214578" cy="1684814"/>
                </a:xfrm>
              </p:grpSpPr>
              <p:grpSp>
                <p:nvGrpSpPr>
                  <p:cNvPr id="6" name="Group 2879"/>
                  <p:cNvGrpSpPr/>
                  <p:nvPr/>
                </p:nvGrpSpPr>
                <p:grpSpPr>
                  <a:xfrm>
                    <a:off x="4500562" y="172550"/>
                    <a:ext cx="2214578" cy="1684814"/>
                    <a:chOff x="4500562" y="172550"/>
                    <a:chExt cx="2214578" cy="1684814"/>
                  </a:xfrm>
                </p:grpSpPr>
                <p:cxnSp>
                  <p:nvCxnSpPr>
                    <p:cNvPr id="40" name="Curved Connector 601"/>
                    <p:cNvCxnSpPr/>
                    <p:nvPr/>
                  </p:nvCxnSpPr>
                  <p:spPr>
                    <a:xfrm flipH="1" flipV="1">
                      <a:off x="5154876" y="1057535"/>
                      <a:ext cx="131504" cy="299763"/>
                    </a:xfrm>
                    <a:prstGeom prst="curvedConnector4">
                      <a:avLst>
                        <a:gd name="adj1" fmla="val -93827"/>
                        <a:gd name="adj2" fmla="val 65019"/>
                      </a:avLst>
                    </a:prstGeom>
                    <a:ln w="254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7" name="Group 661"/>
                    <p:cNvGrpSpPr/>
                    <p:nvPr/>
                  </p:nvGrpSpPr>
                  <p:grpSpPr>
                    <a:xfrm>
                      <a:off x="4500562" y="539611"/>
                      <a:ext cx="2214578" cy="475346"/>
                      <a:chOff x="532224" y="2714620"/>
                      <a:chExt cx="1968074" cy="765898"/>
                    </a:xfrm>
                    <a:solidFill>
                      <a:schemeClr val="accent2">
                        <a:lumMod val="60000"/>
                        <a:lumOff val="40000"/>
                      </a:schemeClr>
                    </a:solidFill>
                  </p:grpSpPr>
                  <p:grpSp>
                    <p:nvGrpSpPr>
                      <p:cNvPr id="10" name="Group 523"/>
                      <p:cNvGrpSpPr/>
                      <p:nvPr/>
                    </p:nvGrpSpPr>
                    <p:grpSpPr>
                      <a:xfrm>
                        <a:off x="532224" y="2714620"/>
                        <a:ext cx="682190" cy="765898"/>
                        <a:chOff x="532224" y="2714620"/>
                        <a:chExt cx="682190" cy="765898"/>
                      </a:xfrm>
                      <a:grpFill/>
                    </p:grpSpPr>
                    <p:grpSp>
                      <p:nvGrpSpPr>
                        <p:cNvPr id="11" name="Group 194"/>
                        <p:cNvGrpSpPr/>
                        <p:nvPr/>
                      </p:nvGrpSpPr>
                      <p:grpSpPr>
                        <a:xfrm rot="10800000">
                          <a:off x="532224" y="2714620"/>
                          <a:ext cx="682190" cy="408708"/>
                          <a:chOff x="2318174" y="3143248"/>
                          <a:chExt cx="682190" cy="408708"/>
                        </a:xfrm>
                        <a:grpFill/>
                      </p:grpSpPr>
                      <p:grpSp>
                        <p:nvGrpSpPr>
                          <p:cNvPr id="14" name="Group 338"/>
                          <p:cNvGrpSpPr/>
                          <p:nvPr/>
                        </p:nvGrpSpPr>
                        <p:grpSpPr>
                          <a:xfrm rot="10800000">
                            <a:off x="2746802" y="3143248"/>
                            <a:ext cx="110686" cy="408708"/>
                            <a:chOff x="1938774" y="2951144"/>
                            <a:chExt cx="110686" cy="408708"/>
                          </a:xfrm>
                          <a:grpFill/>
                        </p:grpSpPr>
                        <p:sp>
                          <p:nvSpPr>
                            <p:cNvPr id="171" name="Flowchart: Connector 170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2921161">
                              <a:off x="1941460" y="2951144"/>
                              <a:ext cx="108000" cy="108000"/>
                            </a:xfrm>
                            <a:prstGeom prst="flowChartConnector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 sz="4000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72" name="Freeform 171"/>
                            <p:cNvSpPr/>
                            <p:nvPr/>
                          </p:nvSpPr>
                          <p:spPr>
                            <a:xfrm>
                              <a:off x="2000232" y="3000372"/>
                              <a:ext cx="45719" cy="357190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73" name="Freeform 172"/>
                            <p:cNvSpPr/>
                            <p:nvPr/>
                          </p:nvSpPr>
                          <p:spPr>
                            <a:xfrm rot="193609" flipH="1">
                              <a:off x="1938774" y="3003228"/>
                              <a:ext cx="71321" cy="356624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5" name="Group 192"/>
                          <p:cNvGrpSpPr/>
                          <p:nvPr/>
                        </p:nvGrpSpPr>
                        <p:grpSpPr>
                          <a:xfrm>
                            <a:off x="2318174" y="3143248"/>
                            <a:ext cx="682190" cy="408708"/>
                            <a:chOff x="2675364" y="3143248"/>
                            <a:chExt cx="682190" cy="408708"/>
                          </a:xfrm>
                          <a:grpFill/>
                        </p:grpSpPr>
                        <p:grpSp>
                          <p:nvGrpSpPr>
                            <p:cNvPr id="16" name="Group 326"/>
                            <p:cNvGrpSpPr/>
                            <p:nvPr/>
                          </p:nvGrpSpPr>
                          <p:grpSpPr>
                            <a:xfrm rot="10800000">
                              <a:off x="2675364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68" name="Flowchart: Connector 167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9" name="Freeform 168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70" name="Freeform 169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7" name="Group 330"/>
                            <p:cNvGrpSpPr/>
                            <p:nvPr/>
                          </p:nvGrpSpPr>
                          <p:grpSpPr>
                            <a:xfrm rot="10800000">
                              <a:off x="2818240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65" name="Flowchart: Connector 164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6" name="Freeform 165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7" name="Freeform 166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8" name="Group 334"/>
                            <p:cNvGrpSpPr/>
                            <p:nvPr/>
                          </p:nvGrpSpPr>
                          <p:grpSpPr>
                            <a:xfrm rot="10800000">
                              <a:off x="2961116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62" name="Flowchart: Connector 161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3" name="Freeform 162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4" name="Freeform 163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19" name="Group 342"/>
                            <p:cNvGrpSpPr/>
                            <p:nvPr/>
                          </p:nvGrpSpPr>
                          <p:grpSpPr>
                            <a:xfrm rot="10800000">
                              <a:off x="3246868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59" name="Flowchart: Connector 158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0" name="Freeform 159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61" name="Freeform 160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1" name="Group 407"/>
                        <p:cNvGrpSpPr/>
                        <p:nvPr/>
                      </p:nvGrpSpPr>
                      <p:grpSpPr>
                        <a:xfrm>
                          <a:off x="532224" y="3071810"/>
                          <a:ext cx="682190" cy="408708"/>
                          <a:chOff x="2318174" y="3143248"/>
                          <a:chExt cx="682190" cy="408708"/>
                        </a:xfrm>
                        <a:grpFill/>
                      </p:grpSpPr>
                      <p:grpSp>
                        <p:nvGrpSpPr>
                          <p:cNvPr id="22" name="Group 338"/>
                          <p:cNvGrpSpPr/>
                          <p:nvPr/>
                        </p:nvGrpSpPr>
                        <p:grpSpPr>
                          <a:xfrm rot="10800000">
                            <a:off x="2746802" y="3143248"/>
                            <a:ext cx="110686" cy="408708"/>
                            <a:chOff x="1938774" y="2951144"/>
                            <a:chExt cx="110686" cy="408708"/>
                          </a:xfrm>
                          <a:grpFill/>
                        </p:grpSpPr>
                        <p:sp>
                          <p:nvSpPr>
                            <p:cNvPr id="150" name="Flowchart: Connector 149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2921161">
                              <a:off x="1941460" y="2951144"/>
                              <a:ext cx="108000" cy="108000"/>
                            </a:xfrm>
                            <a:prstGeom prst="flowChartConnector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 sz="4000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1" name="Freeform 150"/>
                            <p:cNvSpPr/>
                            <p:nvPr/>
                          </p:nvSpPr>
                          <p:spPr>
                            <a:xfrm>
                              <a:off x="2000232" y="3000372"/>
                              <a:ext cx="45719" cy="357190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52" name="Freeform 151"/>
                            <p:cNvSpPr/>
                            <p:nvPr/>
                          </p:nvSpPr>
                          <p:spPr>
                            <a:xfrm rot="193609" flipH="1">
                              <a:off x="1938774" y="3003228"/>
                              <a:ext cx="71321" cy="356624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23" name="Group 192"/>
                          <p:cNvGrpSpPr/>
                          <p:nvPr/>
                        </p:nvGrpSpPr>
                        <p:grpSpPr>
                          <a:xfrm>
                            <a:off x="2318174" y="3143248"/>
                            <a:ext cx="682190" cy="408708"/>
                            <a:chOff x="2675364" y="3143248"/>
                            <a:chExt cx="682190" cy="408708"/>
                          </a:xfrm>
                          <a:grpFill/>
                        </p:grpSpPr>
                        <p:grpSp>
                          <p:nvGrpSpPr>
                            <p:cNvPr id="26" name="Group 326"/>
                            <p:cNvGrpSpPr/>
                            <p:nvPr/>
                          </p:nvGrpSpPr>
                          <p:grpSpPr>
                            <a:xfrm rot="10800000">
                              <a:off x="2675364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47" name="Flowchart: Connector 146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Freeform 147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Freeform 148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7" name="Group 330"/>
                            <p:cNvGrpSpPr/>
                            <p:nvPr/>
                          </p:nvGrpSpPr>
                          <p:grpSpPr>
                            <a:xfrm rot="10800000">
                              <a:off x="2818240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44" name="Flowchart: Connector 14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Freeform 144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Freeform 145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8" name="Group 334"/>
                            <p:cNvGrpSpPr/>
                            <p:nvPr/>
                          </p:nvGrpSpPr>
                          <p:grpSpPr>
                            <a:xfrm rot="10800000">
                              <a:off x="2961116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41" name="Flowchart: Connector 140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Freeform 141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Freeform 142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29" name="Group 342"/>
                            <p:cNvGrpSpPr/>
                            <p:nvPr/>
                          </p:nvGrpSpPr>
                          <p:grpSpPr>
                            <a:xfrm rot="10800000">
                              <a:off x="3246868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38" name="Flowchart: Connector 137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138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39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30" name="Group 524"/>
                      <p:cNvGrpSpPr/>
                      <p:nvPr/>
                    </p:nvGrpSpPr>
                    <p:grpSpPr>
                      <a:xfrm>
                        <a:off x="1246604" y="2714620"/>
                        <a:ext cx="682190" cy="765898"/>
                        <a:chOff x="532224" y="2714620"/>
                        <a:chExt cx="682190" cy="765898"/>
                      </a:xfrm>
                      <a:grpFill/>
                    </p:grpSpPr>
                    <p:grpSp>
                      <p:nvGrpSpPr>
                        <p:cNvPr id="32" name="Group 194"/>
                        <p:cNvGrpSpPr/>
                        <p:nvPr/>
                      </p:nvGrpSpPr>
                      <p:grpSpPr>
                        <a:xfrm rot="10800000">
                          <a:off x="532224" y="2714620"/>
                          <a:ext cx="682190" cy="408708"/>
                          <a:chOff x="2318174" y="3143248"/>
                          <a:chExt cx="682190" cy="408708"/>
                        </a:xfrm>
                        <a:grpFill/>
                      </p:grpSpPr>
                      <p:grpSp>
                        <p:nvGrpSpPr>
                          <p:cNvPr id="34" name="Group 338"/>
                          <p:cNvGrpSpPr/>
                          <p:nvPr/>
                        </p:nvGrpSpPr>
                        <p:grpSpPr>
                          <a:xfrm rot="10800000">
                            <a:off x="2746802" y="3143248"/>
                            <a:ext cx="110686" cy="408708"/>
                            <a:chOff x="1938774" y="2951144"/>
                            <a:chExt cx="110686" cy="408708"/>
                          </a:xfrm>
                          <a:grpFill/>
                        </p:grpSpPr>
                        <p:sp>
                          <p:nvSpPr>
                            <p:cNvPr id="127" name="Flowchart: Connector 126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2921161">
                              <a:off x="1941460" y="2951144"/>
                              <a:ext cx="108000" cy="108000"/>
                            </a:xfrm>
                            <a:prstGeom prst="flowChartConnector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 sz="4000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8" name="Freeform 127"/>
                            <p:cNvSpPr/>
                            <p:nvPr/>
                          </p:nvSpPr>
                          <p:spPr>
                            <a:xfrm>
                              <a:off x="2000232" y="3000372"/>
                              <a:ext cx="45719" cy="357190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29" name="Freeform 128"/>
                            <p:cNvSpPr/>
                            <p:nvPr/>
                          </p:nvSpPr>
                          <p:spPr>
                            <a:xfrm rot="193609" flipH="1">
                              <a:off x="1938774" y="3003228"/>
                              <a:ext cx="71321" cy="356624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38" name="Group 192"/>
                          <p:cNvGrpSpPr/>
                          <p:nvPr/>
                        </p:nvGrpSpPr>
                        <p:grpSpPr>
                          <a:xfrm>
                            <a:off x="2318174" y="3143248"/>
                            <a:ext cx="682190" cy="408708"/>
                            <a:chOff x="2675364" y="3143248"/>
                            <a:chExt cx="682190" cy="408708"/>
                          </a:xfrm>
                          <a:grpFill/>
                        </p:grpSpPr>
                        <p:grpSp>
                          <p:nvGrpSpPr>
                            <p:cNvPr id="41" name="Group 326"/>
                            <p:cNvGrpSpPr/>
                            <p:nvPr/>
                          </p:nvGrpSpPr>
                          <p:grpSpPr>
                            <a:xfrm rot="10800000">
                              <a:off x="2675364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24" name="Flowchart: Connector 12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5" name="Freeform 124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6" name="Freeform 125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4" name="Group 330"/>
                            <p:cNvGrpSpPr/>
                            <p:nvPr/>
                          </p:nvGrpSpPr>
                          <p:grpSpPr>
                            <a:xfrm rot="10800000">
                              <a:off x="2818240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21" name="Flowchart: Connector 120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2" name="Freeform 121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3" name="Freeform 122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7" name="Group 334"/>
                            <p:cNvGrpSpPr/>
                            <p:nvPr/>
                          </p:nvGrpSpPr>
                          <p:grpSpPr>
                            <a:xfrm rot="10800000">
                              <a:off x="2961116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18" name="Flowchart: Connector 117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9" name="Freeform 118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20" name="Freeform 119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48" name="Group 342"/>
                            <p:cNvGrpSpPr/>
                            <p:nvPr/>
                          </p:nvGrpSpPr>
                          <p:grpSpPr>
                            <a:xfrm rot="10800000">
                              <a:off x="3246868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15" name="Flowchart: Connector 114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6" name="Freeform 115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17" name="Freeform 116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49" name="Group 407"/>
                        <p:cNvGrpSpPr/>
                        <p:nvPr/>
                      </p:nvGrpSpPr>
                      <p:grpSpPr>
                        <a:xfrm>
                          <a:off x="532224" y="3071810"/>
                          <a:ext cx="682190" cy="408708"/>
                          <a:chOff x="2318174" y="3143248"/>
                          <a:chExt cx="682190" cy="408708"/>
                        </a:xfrm>
                        <a:grpFill/>
                      </p:grpSpPr>
                      <p:grpSp>
                        <p:nvGrpSpPr>
                          <p:cNvPr id="50" name="Group 338"/>
                          <p:cNvGrpSpPr/>
                          <p:nvPr/>
                        </p:nvGrpSpPr>
                        <p:grpSpPr>
                          <a:xfrm rot="10800000">
                            <a:off x="2746802" y="3143248"/>
                            <a:ext cx="110686" cy="408708"/>
                            <a:chOff x="1938774" y="2951144"/>
                            <a:chExt cx="110686" cy="408708"/>
                          </a:xfrm>
                          <a:grpFill/>
                        </p:grpSpPr>
                        <p:sp>
                          <p:nvSpPr>
                            <p:cNvPr id="106" name="Flowchart: Connector 10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2921161">
                              <a:off x="1941460" y="2951144"/>
                              <a:ext cx="108000" cy="108000"/>
                            </a:xfrm>
                            <a:prstGeom prst="flowChartConnector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 sz="4000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7" name="Freeform 106"/>
                            <p:cNvSpPr/>
                            <p:nvPr/>
                          </p:nvSpPr>
                          <p:spPr>
                            <a:xfrm>
                              <a:off x="2000232" y="3000372"/>
                              <a:ext cx="45719" cy="357190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108" name="Freeform 107"/>
                            <p:cNvSpPr/>
                            <p:nvPr/>
                          </p:nvSpPr>
                          <p:spPr>
                            <a:xfrm rot="193609" flipH="1">
                              <a:off x="1938774" y="3003228"/>
                              <a:ext cx="71321" cy="356624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51" name="Group 192"/>
                          <p:cNvGrpSpPr/>
                          <p:nvPr/>
                        </p:nvGrpSpPr>
                        <p:grpSpPr>
                          <a:xfrm>
                            <a:off x="2318174" y="3143248"/>
                            <a:ext cx="682190" cy="408708"/>
                            <a:chOff x="2675364" y="3143248"/>
                            <a:chExt cx="682190" cy="408708"/>
                          </a:xfrm>
                          <a:grpFill/>
                        </p:grpSpPr>
                        <p:grpSp>
                          <p:nvGrpSpPr>
                            <p:cNvPr id="52" name="Group 326"/>
                            <p:cNvGrpSpPr/>
                            <p:nvPr/>
                          </p:nvGrpSpPr>
                          <p:grpSpPr>
                            <a:xfrm rot="10800000">
                              <a:off x="2675364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03" name="Flowchart: Connector 102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4" name="Freeform 103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5" name="Freeform 104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3" name="Group 330"/>
                            <p:cNvGrpSpPr/>
                            <p:nvPr/>
                          </p:nvGrpSpPr>
                          <p:grpSpPr>
                            <a:xfrm rot="10800000">
                              <a:off x="2818240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100" name="Flowchart: Connector 99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1" name="Freeform 100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102" name="Freeform 101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4" name="Group 334"/>
                            <p:cNvGrpSpPr/>
                            <p:nvPr/>
                          </p:nvGrpSpPr>
                          <p:grpSpPr>
                            <a:xfrm rot="10800000">
                              <a:off x="2961116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97" name="Flowchart: Connector 96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8" name="Freeform 97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9" name="Freeform 98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55" name="Group 342"/>
                            <p:cNvGrpSpPr/>
                            <p:nvPr/>
                          </p:nvGrpSpPr>
                          <p:grpSpPr>
                            <a:xfrm rot="10800000">
                              <a:off x="3246868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94" name="Flowchart: Connector 9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5" name="Freeform 94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96" name="Freeform 95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  <p:grpSp>
                    <p:nvGrpSpPr>
                      <p:cNvPr id="56" name="Group 616"/>
                      <p:cNvGrpSpPr/>
                      <p:nvPr/>
                    </p:nvGrpSpPr>
                    <p:grpSpPr>
                      <a:xfrm>
                        <a:off x="1960984" y="2714620"/>
                        <a:ext cx="539314" cy="765898"/>
                        <a:chOff x="532224" y="2714620"/>
                        <a:chExt cx="539314" cy="765898"/>
                      </a:xfrm>
                      <a:grpFill/>
                    </p:grpSpPr>
                    <p:grpSp>
                      <p:nvGrpSpPr>
                        <p:cNvPr id="69" name="Group 194"/>
                        <p:cNvGrpSpPr/>
                        <p:nvPr/>
                      </p:nvGrpSpPr>
                      <p:grpSpPr>
                        <a:xfrm rot="10800000">
                          <a:off x="532224" y="2714620"/>
                          <a:ext cx="539314" cy="408708"/>
                          <a:chOff x="2461050" y="3143248"/>
                          <a:chExt cx="539314" cy="408708"/>
                        </a:xfrm>
                        <a:grpFill/>
                      </p:grpSpPr>
                      <p:grpSp>
                        <p:nvGrpSpPr>
                          <p:cNvPr id="70" name="Group 338"/>
                          <p:cNvGrpSpPr/>
                          <p:nvPr/>
                        </p:nvGrpSpPr>
                        <p:grpSpPr>
                          <a:xfrm rot="10800000">
                            <a:off x="2746802" y="3143248"/>
                            <a:ext cx="110686" cy="408708"/>
                            <a:chOff x="1938774" y="2951144"/>
                            <a:chExt cx="110686" cy="408708"/>
                          </a:xfrm>
                          <a:grpFill/>
                        </p:grpSpPr>
                        <p:sp>
                          <p:nvSpPr>
                            <p:cNvPr id="83" name="Flowchart: Connector 82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2921161">
                              <a:off x="1941460" y="2951144"/>
                              <a:ext cx="108000" cy="108000"/>
                            </a:xfrm>
                            <a:prstGeom prst="flowChartConnector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 sz="4000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4" name="Freeform 83"/>
                            <p:cNvSpPr/>
                            <p:nvPr/>
                          </p:nvSpPr>
                          <p:spPr>
                            <a:xfrm>
                              <a:off x="2000232" y="3000372"/>
                              <a:ext cx="45719" cy="357190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85" name="Freeform 84"/>
                            <p:cNvSpPr/>
                            <p:nvPr/>
                          </p:nvSpPr>
                          <p:spPr>
                            <a:xfrm rot="193609" flipH="1">
                              <a:off x="1938774" y="3003228"/>
                              <a:ext cx="71321" cy="356624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1" name="Group 192"/>
                          <p:cNvGrpSpPr/>
                          <p:nvPr/>
                        </p:nvGrpSpPr>
                        <p:grpSpPr>
                          <a:xfrm>
                            <a:off x="2461050" y="3143248"/>
                            <a:ext cx="539314" cy="408708"/>
                            <a:chOff x="2818240" y="3143248"/>
                            <a:chExt cx="539314" cy="408708"/>
                          </a:xfrm>
                          <a:grpFill/>
                        </p:grpSpPr>
                        <p:grpSp>
                          <p:nvGrpSpPr>
                            <p:cNvPr id="72" name="Group 330"/>
                            <p:cNvGrpSpPr/>
                            <p:nvPr/>
                          </p:nvGrpSpPr>
                          <p:grpSpPr>
                            <a:xfrm rot="10800000">
                              <a:off x="2818240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80" name="Flowchart: Connector 79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1" name="Freeform 80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2" name="Freeform 81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3" name="Group 334"/>
                            <p:cNvGrpSpPr/>
                            <p:nvPr/>
                          </p:nvGrpSpPr>
                          <p:grpSpPr>
                            <a:xfrm rot="10800000">
                              <a:off x="2961116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77" name="Flowchart: Connector 76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8" name="Freeform 77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9" name="Freeform 78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86" name="Group 342"/>
                            <p:cNvGrpSpPr/>
                            <p:nvPr/>
                          </p:nvGrpSpPr>
                          <p:grpSpPr>
                            <a:xfrm rot="10800000">
                              <a:off x="3246868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74" name="Flowchart: Connector 73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5" name="Freeform 74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76" name="Freeform 75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87" name="Group 407"/>
                        <p:cNvGrpSpPr/>
                        <p:nvPr/>
                      </p:nvGrpSpPr>
                      <p:grpSpPr>
                        <a:xfrm>
                          <a:off x="532224" y="3071810"/>
                          <a:ext cx="539314" cy="408708"/>
                          <a:chOff x="2318174" y="3143248"/>
                          <a:chExt cx="539314" cy="408708"/>
                        </a:xfrm>
                        <a:grpFill/>
                      </p:grpSpPr>
                      <p:grpSp>
                        <p:nvGrpSpPr>
                          <p:cNvPr id="88" name="Group 338"/>
                          <p:cNvGrpSpPr/>
                          <p:nvPr/>
                        </p:nvGrpSpPr>
                        <p:grpSpPr>
                          <a:xfrm rot="10800000">
                            <a:off x="2746802" y="3143248"/>
                            <a:ext cx="110686" cy="408708"/>
                            <a:chOff x="1938774" y="2951144"/>
                            <a:chExt cx="110686" cy="408708"/>
                          </a:xfrm>
                          <a:grpFill/>
                        </p:grpSpPr>
                        <p:sp>
                          <p:nvSpPr>
                            <p:cNvPr id="66" name="Flowchart: Connector 65"/>
                            <p:cNvSpPr>
                              <a:spLocks noChangeAspect="1"/>
                            </p:cNvSpPr>
                            <p:nvPr/>
                          </p:nvSpPr>
                          <p:spPr>
                            <a:xfrm rot="2921161">
                              <a:off x="1941460" y="2951144"/>
                              <a:ext cx="108000" cy="108000"/>
                            </a:xfrm>
                            <a:prstGeom prst="flowChartConnector">
                              <a:avLst/>
                            </a:pr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 sz="4000" dirty="0">
                                <a:solidFill>
                                  <a:srgbClr val="FF0000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7" name="Freeform 66"/>
                            <p:cNvSpPr/>
                            <p:nvPr/>
                          </p:nvSpPr>
                          <p:spPr>
                            <a:xfrm>
                              <a:off x="2000232" y="3000372"/>
                              <a:ext cx="45719" cy="357190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68" name="Freeform 67"/>
                            <p:cNvSpPr/>
                            <p:nvPr/>
                          </p:nvSpPr>
                          <p:spPr>
                            <a:xfrm rot="193609" flipH="1">
                              <a:off x="1938774" y="3003228"/>
                              <a:ext cx="71321" cy="356624"/>
                            </a:xfrm>
                            <a:custGeom>
                              <a:avLst/>
                              <a:gdLst>
                                <a:gd name="connsiteX0" fmla="*/ 0 w 110465"/>
                                <a:gd name="connsiteY0" fmla="*/ 0 h 297641"/>
                                <a:gd name="connsiteX1" fmla="*/ 33753 w 110465"/>
                                <a:gd name="connsiteY1" fmla="*/ 6137 h 297641"/>
                                <a:gd name="connsiteX2" fmla="*/ 42958 w 110465"/>
                                <a:gd name="connsiteY2" fmla="*/ 12274 h 297641"/>
                                <a:gd name="connsiteX3" fmla="*/ 49095 w 110465"/>
                                <a:gd name="connsiteY3" fmla="*/ 30685 h 297641"/>
                                <a:gd name="connsiteX4" fmla="*/ 42958 w 110465"/>
                                <a:gd name="connsiteY4" fmla="*/ 76712 h 297641"/>
                                <a:gd name="connsiteX5" fmla="*/ 49095 w 110465"/>
                                <a:gd name="connsiteY5" fmla="*/ 101259 h 297641"/>
                                <a:gd name="connsiteX6" fmla="*/ 58301 w 110465"/>
                                <a:gd name="connsiteY6" fmla="*/ 107396 h 297641"/>
                                <a:gd name="connsiteX7" fmla="*/ 73643 w 110465"/>
                                <a:gd name="connsiteY7" fmla="*/ 122739 h 297641"/>
                                <a:gd name="connsiteX8" fmla="*/ 88985 w 110465"/>
                                <a:gd name="connsiteY8" fmla="*/ 135012 h 297641"/>
                                <a:gd name="connsiteX9" fmla="*/ 95122 w 110465"/>
                                <a:gd name="connsiteY9" fmla="*/ 153423 h 297641"/>
                                <a:gd name="connsiteX10" fmla="*/ 88985 w 110465"/>
                                <a:gd name="connsiteY10" fmla="*/ 202518 h 297641"/>
                                <a:gd name="connsiteX11" fmla="*/ 92054 w 110465"/>
                                <a:gd name="connsiteY11" fmla="*/ 242408 h 297641"/>
                                <a:gd name="connsiteX12" fmla="*/ 98191 w 110465"/>
                                <a:gd name="connsiteY12" fmla="*/ 276161 h 297641"/>
                                <a:gd name="connsiteX13" fmla="*/ 101259 w 110465"/>
                                <a:gd name="connsiteY13" fmla="*/ 294572 h 297641"/>
                                <a:gd name="connsiteX14" fmla="*/ 110465 w 110465"/>
                                <a:gd name="connsiteY14" fmla="*/ 297641 h 2976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</a:cxnLst>
                              <a:rect l="l" t="t" r="r" b="b"/>
                              <a:pathLst>
                                <a:path w="110465" h="297641">
                                  <a:moveTo>
                                    <a:pt x="0" y="0"/>
                                  </a:moveTo>
                                  <a:cubicBezTo>
                                    <a:pt x="8456" y="1057"/>
                                    <a:pt x="24295" y="1408"/>
                                    <a:pt x="33753" y="6137"/>
                                  </a:cubicBezTo>
                                  <a:cubicBezTo>
                                    <a:pt x="37051" y="7786"/>
                                    <a:pt x="39890" y="10228"/>
                                    <a:pt x="42958" y="12274"/>
                                  </a:cubicBezTo>
                                  <a:lnTo>
                                    <a:pt x="49095" y="30685"/>
                                  </a:lnTo>
                                  <a:cubicBezTo>
                                    <a:pt x="51338" y="37414"/>
                                    <a:pt x="45085" y="66078"/>
                                    <a:pt x="42958" y="76712"/>
                                  </a:cubicBezTo>
                                  <a:cubicBezTo>
                                    <a:pt x="43110" y="77473"/>
                                    <a:pt x="46580" y="98116"/>
                                    <a:pt x="49095" y="101259"/>
                                  </a:cubicBezTo>
                                  <a:cubicBezTo>
                                    <a:pt x="51399" y="104139"/>
                                    <a:pt x="55232" y="105350"/>
                                    <a:pt x="58301" y="107396"/>
                                  </a:cubicBezTo>
                                  <a:cubicBezTo>
                                    <a:pt x="74664" y="131942"/>
                                    <a:pt x="53189" y="102285"/>
                                    <a:pt x="73643" y="122739"/>
                                  </a:cubicBezTo>
                                  <a:cubicBezTo>
                                    <a:pt x="87521" y="136617"/>
                                    <a:pt x="71066" y="129040"/>
                                    <a:pt x="88985" y="135012"/>
                                  </a:cubicBezTo>
                                  <a:cubicBezTo>
                                    <a:pt x="91031" y="141149"/>
                                    <a:pt x="95659" y="146976"/>
                                    <a:pt x="95122" y="153423"/>
                                  </a:cubicBezTo>
                                  <a:cubicBezTo>
                                    <a:pt x="91704" y="194447"/>
                                    <a:pt x="95042" y="178296"/>
                                    <a:pt x="88985" y="202518"/>
                                  </a:cubicBezTo>
                                  <a:cubicBezTo>
                                    <a:pt x="90008" y="215815"/>
                                    <a:pt x="90658" y="229145"/>
                                    <a:pt x="92054" y="242408"/>
                                  </a:cubicBezTo>
                                  <a:cubicBezTo>
                                    <a:pt x="93186" y="253166"/>
                                    <a:pt x="96243" y="265445"/>
                                    <a:pt x="98191" y="276161"/>
                                  </a:cubicBezTo>
                                  <a:cubicBezTo>
                                    <a:pt x="99304" y="282282"/>
                                    <a:pt x="98172" y="289170"/>
                                    <a:pt x="101259" y="294572"/>
                                  </a:cubicBezTo>
                                  <a:cubicBezTo>
                                    <a:pt x="102864" y="297381"/>
                                    <a:pt x="110465" y="297641"/>
                                    <a:pt x="110465" y="297641"/>
                                  </a:cubicBezTo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sv-SE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89" name="Group 192"/>
                          <p:cNvGrpSpPr/>
                          <p:nvPr/>
                        </p:nvGrpSpPr>
                        <p:grpSpPr>
                          <a:xfrm>
                            <a:off x="2318174" y="3143248"/>
                            <a:ext cx="396438" cy="408708"/>
                            <a:chOff x="2675364" y="3143248"/>
                            <a:chExt cx="396438" cy="408708"/>
                          </a:xfrm>
                          <a:grpFill/>
                        </p:grpSpPr>
                        <p:grpSp>
                          <p:nvGrpSpPr>
                            <p:cNvPr id="90" name="Group 326"/>
                            <p:cNvGrpSpPr/>
                            <p:nvPr/>
                          </p:nvGrpSpPr>
                          <p:grpSpPr>
                            <a:xfrm rot="10800000">
                              <a:off x="2675364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63" name="Flowchart: Connector 62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64" name="Freeform 63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65" name="Freeform 64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1" name="Group 330"/>
                            <p:cNvGrpSpPr/>
                            <p:nvPr/>
                          </p:nvGrpSpPr>
                          <p:grpSpPr>
                            <a:xfrm rot="10800000">
                              <a:off x="2818240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60" name="Flowchart: Connector 59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61" name="Freeform 60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62" name="Freeform 61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92" name="Group 334"/>
                            <p:cNvGrpSpPr/>
                            <p:nvPr/>
                          </p:nvGrpSpPr>
                          <p:grpSpPr>
                            <a:xfrm rot="10800000">
                              <a:off x="2961116" y="3143248"/>
                              <a:ext cx="110686" cy="408708"/>
                              <a:chOff x="1938774" y="2951144"/>
                              <a:chExt cx="110686" cy="408708"/>
                            </a:xfrm>
                            <a:grpFill/>
                          </p:grpSpPr>
                          <p:sp>
                            <p:nvSpPr>
                              <p:cNvPr id="57" name="Flowchart: Connector 56"/>
                              <p:cNvSpPr>
                                <a:spLocks noChangeAspect="1"/>
                              </p:cNvSpPr>
                              <p:nvPr/>
                            </p:nvSpPr>
                            <p:spPr>
                              <a:xfrm rot="2921161">
                                <a:off x="1941460" y="2951144"/>
                                <a:ext cx="108000" cy="108000"/>
                              </a:xfrm>
                              <a:prstGeom prst="flowChartConnector">
                                <a:avLst/>
                              </a:pr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 sz="4000" dirty="0">
                                  <a:solidFill>
                                    <a:srgbClr val="FF0000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58" name="Freeform 57"/>
                              <p:cNvSpPr/>
                              <p:nvPr/>
                            </p:nvSpPr>
                            <p:spPr>
                              <a:xfrm>
                                <a:off x="2000232" y="3000372"/>
                                <a:ext cx="45719" cy="357190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59" name="Freeform 58"/>
                              <p:cNvSpPr/>
                              <p:nvPr/>
                            </p:nvSpPr>
                            <p:spPr>
                              <a:xfrm rot="193609" flipH="1">
                                <a:off x="1938774" y="3003228"/>
                                <a:ext cx="71321" cy="356624"/>
                              </a:xfrm>
                              <a:custGeom>
                                <a:avLst/>
                                <a:gdLst>
                                  <a:gd name="connsiteX0" fmla="*/ 0 w 110465"/>
                                  <a:gd name="connsiteY0" fmla="*/ 0 h 297641"/>
                                  <a:gd name="connsiteX1" fmla="*/ 33753 w 110465"/>
                                  <a:gd name="connsiteY1" fmla="*/ 6137 h 297641"/>
                                  <a:gd name="connsiteX2" fmla="*/ 42958 w 110465"/>
                                  <a:gd name="connsiteY2" fmla="*/ 12274 h 297641"/>
                                  <a:gd name="connsiteX3" fmla="*/ 49095 w 110465"/>
                                  <a:gd name="connsiteY3" fmla="*/ 30685 h 297641"/>
                                  <a:gd name="connsiteX4" fmla="*/ 42958 w 110465"/>
                                  <a:gd name="connsiteY4" fmla="*/ 76712 h 297641"/>
                                  <a:gd name="connsiteX5" fmla="*/ 49095 w 110465"/>
                                  <a:gd name="connsiteY5" fmla="*/ 101259 h 297641"/>
                                  <a:gd name="connsiteX6" fmla="*/ 58301 w 110465"/>
                                  <a:gd name="connsiteY6" fmla="*/ 107396 h 297641"/>
                                  <a:gd name="connsiteX7" fmla="*/ 73643 w 110465"/>
                                  <a:gd name="connsiteY7" fmla="*/ 122739 h 297641"/>
                                  <a:gd name="connsiteX8" fmla="*/ 88985 w 110465"/>
                                  <a:gd name="connsiteY8" fmla="*/ 135012 h 297641"/>
                                  <a:gd name="connsiteX9" fmla="*/ 95122 w 110465"/>
                                  <a:gd name="connsiteY9" fmla="*/ 153423 h 297641"/>
                                  <a:gd name="connsiteX10" fmla="*/ 88985 w 110465"/>
                                  <a:gd name="connsiteY10" fmla="*/ 202518 h 297641"/>
                                  <a:gd name="connsiteX11" fmla="*/ 92054 w 110465"/>
                                  <a:gd name="connsiteY11" fmla="*/ 242408 h 297641"/>
                                  <a:gd name="connsiteX12" fmla="*/ 98191 w 110465"/>
                                  <a:gd name="connsiteY12" fmla="*/ 276161 h 297641"/>
                                  <a:gd name="connsiteX13" fmla="*/ 101259 w 110465"/>
                                  <a:gd name="connsiteY13" fmla="*/ 294572 h 297641"/>
                                  <a:gd name="connsiteX14" fmla="*/ 110465 w 110465"/>
                                  <a:gd name="connsiteY14" fmla="*/ 297641 h 29764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</a:cxnLst>
                                <a:rect l="l" t="t" r="r" b="b"/>
                                <a:pathLst>
                                  <a:path w="110465" h="297641">
                                    <a:moveTo>
                                      <a:pt x="0" y="0"/>
                                    </a:moveTo>
                                    <a:cubicBezTo>
                                      <a:pt x="8456" y="1057"/>
                                      <a:pt x="24295" y="1408"/>
                                      <a:pt x="33753" y="6137"/>
                                    </a:cubicBezTo>
                                    <a:cubicBezTo>
                                      <a:pt x="37051" y="7786"/>
                                      <a:pt x="39890" y="10228"/>
                                      <a:pt x="42958" y="12274"/>
                                    </a:cubicBezTo>
                                    <a:lnTo>
                                      <a:pt x="49095" y="30685"/>
                                    </a:lnTo>
                                    <a:cubicBezTo>
                                      <a:pt x="51338" y="37414"/>
                                      <a:pt x="45085" y="66078"/>
                                      <a:pt x="42958" y="76712"/>
                                    </a:cubicBezTo>
                                    <a:cubicBezTo>
                                      <a:pt x="43110" y="77473"/>
                                      <a:pt x="46580" y="98116"/>
                                      <a:pt x="49095" y="101259"/>
                                    </a:cubicBezTo>
                                    <a:cubicBezTo>
                                      <a:pt x="51399" y="104139"/>
                                      <a:pt x="55232" y="105350"/>
                                      <a:pt x="58301" y="107396"/>
                                    </a:cubicBezTo>
                                    <a:cubicBezTo>
                                      <a:pt x="74664" y="131942"/>
                                      <a:pt x="53189" y="102285"/>
                                      <a:pt x="73643" y="122739"/>
                                    </a:cubicBezTo>
                                    <a:cubicBezTo>
                                      <a:pt x="87521" y="136617"/>
                                      <a:pt x="71066" y="129040"/>
                                      <a:pt x="88985" y="135012"/>
                                    </a:cubicBezTo>
                                    <a:cubicBezTo>
                                      <a:pt x="91031" y="141149"/>
                                      <a:pt x="95659" y="146976"/>
                                      <a:pt x="95122" y="153423"/>
                                    </a:cubicBezTo>
                                    <a:cubicBezTo>
                                      <a:pt x="91704" y="194447"/>
                                      <a:pt x="95042" y="178296"/>
                                      <a:pt x="88985" y="202518"/>
                                    </a:cubicBezTo>
                                    <a:cubicBezTo>
                                      <a:pt x="90008" y="215815"/>
                                      <a:pt x="90658" y="229145"/>
                                      <a:pt x="92054" y="242408"/>
                                    </a:cubicBezTo>
                                    <a:cubicBezTo>
                                      <a:pt x="93186" y="253166"/>
                                      <a:pt x="96243" y="265445"/>
                                      <a:pt x="98191" y="276161"/>
                                    </a:cubicBezTo>
                                    <a:cubicBezTo>
                                      <a:pt x="99304" y="282282"/>
                                      <a:pt x="98172" y="289170"/>
                                      <a:pt x="101259" y="294572"/>
                                    </a:cubicBezTo>
                                    <a:cubicBezTo>
                                      <a:pt x="102864" y="297381"/>
                                      <a:pt x="110465" y="297641"/>
                                      <a:pt x="110465" y="297641"/>
                                    </a:cubicBezTo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sv-SE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sp>
                  <p:nvSpPr>
                    <p:cNvPr id="42" name="Can 41"/>
                    <p:cNvSpPr/>
                    <p:nvPr/>
                  </p:nvSpPr>
                  <p:spPr>
                    <a:xfrm rot="10800000">
                      <a:off x="5801276" y="378735"/>
                      <a:ext cx="380940" cy="753733"/>
                    </a:xfrm>
                    <a:prstGeom prst="can">
                      <a:avLst/>
                    </a:prstGeom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l="50000" t="50000" r="50000" b="50000"/>
                      </a:path>
                    </a:gradFill>
                    <a:ln>
                      <a:solidFill>
                        <a:schemeClr val="tx1"/>
                      </a:solidFill>
                    </a:ln>
                    <a:scene3d>
                      <a:camera prst="orthographicFront">
                        <a:rot lat="0" lon="21594000" rev="10799999"/>
                      </a:camera>
                      <a:lightRig rig="chilly" dir="t"/>
                    </a:scene3d>
                    <a:sp3d prstMaterial="legacyWireframe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v-SE" sz="1400" b="1" dirty="0" smtClean="0">
                          <a:solidFill>
                            <a:srgbClr val="FFFF00"/>
                          </a:solidFill>
                        </a:rPr>
                        <a:t>M2</a:t>
                      </a:r>
                      <a:endParaRPr lang="sv-SE" sz="1400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  <p:sp>
                  <p:nvSpPr>
                    <p:cNvPr id="43" name="Can 42"/>
                    <p:cNvSpPr/>
                    <p:nvPr/>
                  </p:nvSpPr>
                  <p:spPr>
                    <a:xfrm rot="10800000">
                      <a:off x="5039949" y="379801"/>
                      <a:ext cx="378373" cy="753733"/>
                    </a:xfrm>
                    <a:prstGeom prst="can">
                      <a:avLst/>
                    </a:prstGeom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ln>
                      <a:solidFill>
                        <a:schemeClr val="tx1"/>
                      </a:solidFill>
                    </a:ln>
                    <a:scene3d>
                      <a:camera prst="orthographicFront">
                        <a:rot lat="0" lon="21594000" rev="10799999"/>
                      </a:camera>
                      <a:lightRig rig="chilly" dir="t"/>
                    </a:scene3d>
                    <a:sp3d prstMaterial="legacyWireframe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sv-SE" sz="1400" b="1" dirty="0" smtClean="0">
                          <a:solidFill>
                            <a:srgbClr val="FFFF00"/>
                          </a:solidFill>
                        </a:rPr>
                        <a:t>M1</a:t>
                      </a:r>
                      <a:endParaRPr lang="sv-SE" sz="1400" b="1" dirty="0">
                        <a:solidFill>
                          <a:srgbClr val="FFFF00"/>
                        </a:solidFill>
                      </a:endParaRPr>
                    </a:p>
                  </p:txBody>
                </p:sp>
                <p:grpSp>
                  <p:nvGrpSpPr>
                    <p:cNvPr id="93" name="Group 591"/>
                    <p:cNvGrpSpPr/>
                    <p:nvPr/>
                  </p:nvGrpSpPr>
                  <p:grpSpPr>
                    <a:xfrm>
                      <a:off x="5274080" y="172550"/>
                      <a:ext cx="1083875" cy="1684814"/>
                      <a:chOff x="7238718" y="2357430"/>
                      <a:chExt cx="1762438" cy="2714644"/>
                    </a:xfrm>
                  </p:grpSpPr>
                  <p:sp>
                    <p:nvSpPr>
                      <p:cNvPr id="45" name="Freeform 44"/>
                      <p:cNvSpPr/>
                      <p:nvPr/>
                    </p:nvSpPr>
                    <p:spPr>
                      <a:xfrm>
                        <a:off x="7906074" y="3904877"/>
                        <a:ext cx="1095082" cy="1167197"/>
                      </a:xfrm>
                      <a:custGeom>
                        <a:avLst/>
                        <a:gdLst>
                          <a:gd name="connsiteX0" fmla="*/ 182040 w 383007"/>
                          <a:gd name="connsiteY0" fmla="*/ 0 h 884254"/>
                          <a:gd name="connsiteX1" fmla="*/ 212185 w 383007"/>
                          <a:gd name="connsiteY1" fmla="*/ 200967 h 884254"/>
                          <a:gd name="connsiteX2" fmla="*/ 222233 w 383007"/>
                          <a:gd name="connsiteY2" fmla="*/ 231112 h 884254"/>
                          <a:gd name="connsiteX3" fmla="*/ 292572 w 383007"/>
                          <a:gd name="connsiteY3" fmla="*/ 271305 h 884254"/>
                          <a:gd name="connsiteX4" fmla="*/ 342814 w 383007"/>
                          <a:gd name="connsiteY4" fmla="*/ 261257 h 884254"/>
                          <a:gd name="connsiteX5" fmla="*/ 372959 w 383007"/>
                          <a:gd name="connsiteY5" fmla="*/ 251208 h 884254"/>
                          <a:gd name="connsiteX6" fmla="*/ 383007 w 383007"/>
                          <a:gd name="connsiteY6" fmla="*/ 281353 h 884254"/>
                          <a:gd name="connsiteX7" fmla="*/ 372959 w 383007"/>
                          <a:gd name="connsiteY7" fmla="*/ 331595 h 884254"/>
                          <a:gd name="connsiteX8" fmla="*/ 342814 w 383007"/>
                          <a:gd name="connsiteY8" fmla="*/ 351692 h 884254"/>
                          <a:gd name="connsiteX9" fmla="*/ 292572 w 383007"/>
                          <a:gd name="connsiteY9" fmla="*/ 391885 h 884254"/>
                          <a:gd name="connsiteX10" fmla="*/ 262427 w 383007"/>
                          <a:gd name="connsiteY10" fmla="*/ 411982 h 884254"/>
                          <a:gd name="connsiteX11" fmla="*/ 232282 w 383007"/>
                          <a:gd name="connsiteY11" fmla="*/ 422030 h 884254"/>
                          <a:gd name="connsiteX12" fmla="*/ 222233 w 383007"/>
                          <a:gd name="connsiteY12" fmla="*/ 452175 h 884254"/>
                          <a:gd name="connsiteX13" fmla="*/ 232282 w 383007"/>
                          <a:gd name="connsiteY13" fmla="*/ 482320 h 884254"/>
                          <a:gd name="connsiteX14" fmla="*/ 282523 w 383007"/>
                          <a:gd name="connsiteY14" fmla="*/ 492369 h 884254"/>
                          <a:gd name="connsiteX15" fmla="*/ 312668 w 383007"/>
                          <a:gd name="connsiteY15" fmla="*/ 502417 h 884254"/>
                          <a:gd name="connsiteX16" fmla="*/ 332765 w 383007"/>
                          <a:gd name="connsiteY16" fmla="*/ 532562 h 884254"/>
                          <a:gd name="connsiteX17" fmla="*/ 322717 w 383007"/>
                          <a:gd name="connsiteY17" fmla="*/ 562707 h 884254"/>
                          <a:gd name="connsiteX18" fmla="*/ 302620 w 383007"/>
                          <a:gd name="connsiteY18" fmla="*/ 592852 h 884254"/>
                          <a:gd name="connsiteX19" fmla="*/ 272475 w 383007"/>
                          <a:gd name="connsiteY19" fmla="*/ 602901 h 884254"/>
                          <a:gd name="connsiteX20" fmla="*/ 192088 w 383007"/>
                          <a:gd name="connsiteY20" fmla="*/ 612949 h 884254"/>
                          <a:gd name="connsiteX21" fmla="*/ 81556 w 383007"/>
                          <a:gd name="connsiteY21" fmla="*/ 653142 h 884254"/>
                          <a:gd name="connsiteX22" fmla="*/ 51411 w 383007"/>
                          <a:gd name="connsiteY22" fmla="*/ 713432 h 884254"/>
                          <a:gd name="connsiteX23" fmla="*/ 41363 w 383007"/>
                          <a:gd name="connsiteY23" fmla="*/ 743578 h 884254"/>
                          <a:gd name="connsiteX24" fmla="*/ 11218 w 383007"/>
                          <a:gd name="connsiteY24" fmla="*/ 763674 h 884254"/>
                          <a:gd name="connsiteX25" fmla="*/ 1170 w 383007"/>
                          <a:gd name="connsiteY25" fmla="*/ 793819 h 884254"/>
                          <a:gd name="connsiteX26" fmla="*/ 21266 w 383007"/>
                          <a:gd name="connsiteY26" fmla="*/ 854109 h 884254"/>
                          <a:gd name="connsiteX27" fmla="*/ 21266 w 383007"/>
                          <a:gd name="connsiteY27" fmla="*/ 884254 h 8842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383007" h="884254">
                            <a:moveTo>
                              <a:pt x="182040" y="0"/>
                            </a:moveTo>
                            <a:cubicBezTo>
                              <a:pt x="193597" y="161810"/>
                              <a:pt x="177222" y="96076"/>
                              <a:pt x="212185" y="200967"/>
                            </a:cubicBezTo>
                            <a:cubicBezTo>
                              <a:pt x="215534" y="211015"/>
                              <a:pt x="213759" y="224757"/>
                              <a:pt x="222233" y="231112"/>
                            </a:cubicBezTo>
                            <a:cubicBezTo>
                              <a:pt x="270901" y="267612"/>
                              <a:pt x="246539" y="255961"/>
                              <a:pt x="292572" y="271305"/>
                            </a:cubicBezTo>
                            <a:cubicBezTo>
                              <a:pt x="309319" y="267956"/>
                              <a:pt x="326245" y="265399"/>
                              <a:pt x="342814" y="261257"/>
                            </a:cubicBezTo>
                            <a:cubicBezTo>
                              <a:pt x="353090" y="258688"/>
                              <a:pt x="363485" y="246471"/>
                              <a:pt x="372959" y="251208"/>
                            </a:cubicBezTo>
                            <a:cubicBezTo>
                              <a:pt x="382433" y="255945"/>
                              <a:pt x="379658" y="271305"/>
                              <a:pt x="383007" y="281353"/>
                            </a:cubicBezTo>
                            <a:cubicBezTo>
                              <a:pt x="379658" y="298100"/>
                              <a:pt x="381432" y="316766"/>
                              <a:pt x="372959" y="331595"/>
                            </a:cubicBezTo>
                            <a:cubicBezTo>
                              <a:pt x="366967" y="342081"/>
                              <a:pt x="351353" y="343153"/>
                              <a:pt x="342814" y="351692"/>
                            </a:cubicBezTo>
                            <a:cubicBezTo>
                              <a:pt x="297364" y="397142"/>
                              <a:pt x="351257" y="372324"/>
                              <a:pt x="292572" y="391885"/>
                            </a:cubicBezTo>
                            <a:cubicBezTo>
                              <a:pt x="282524" y="398584"/>
                              <a:pt x="273229" y="406581"/>
                              <a:pt x="262427" y="411982"/>
                            </a:cubicBezTo>
                            <a:cubicBezTo>
                              <a:pt x="252953" y="416719"/>
                              <a:pt x="239772" y="414541"/>
                              <a:pt x="232282" y="422030"/>
                            </a:cubicBezTo>
                            <a:cubicBezTo>
                              <a:pt x="224792" y="429520"/>
                              <a:pt x="225583" y="442127"/>
                              <a:pt x="222233" y="452175"/>
                            </a:cubicBezTo>
                            <a:cubicBezTo>
                              <a:pt x="225583" y="462223"/>
                              <a:pt x="223469" y="476445"/>
                              <a:pt x="232282" y="482320"/>
                            </a:cubicBezTo>
                            <a:cubicBezTo>
                              <a:pt x="246492" y="491794"/>
                              <a:pt x="265954" y="488227"/>
                              <a:pt x="282523" y="492369"/>
                            </a:cubicBezTo>
                            <a:cubicBezTo>
                              <a:pt x="292799" y="494938"/>
                              <a:pt x="302620" y="499068"/>
                              <a:pt x="312668" y="502417"/>
                            </a:cubicBezTo>
                            <a:cubicBezTo>
                              <a:pt x="319367" y="512465"/>
                              <a:pt x="330779" y="520650"/>
                              <a:pt x="332765" y="532562"/>
                            </a:cubicBezTo>
                            <a:cubicBezTo>
                              <a:pt x="334506" y="543010"/>
                              <a:pt x="327454" y="553233"/>
                              <a:pt x="322717" y="562707"/>
                            </a:cubicBezTo>
                            <a:cubicBezTo>
                              <a:pt x="317316" y="573509"/>
                              <a:pt x="312050" y="585308"/>
                              <a:pt x="302620" y="592852"/>
                            </a:cubicBezTo>
                            <a:cubicBezTo>
                              <a:pt x="294349" y="599469"/>
                              <a:pt x="282896" y="601006"/>
                              <a:pt x="272475" y="602901"/>
                            </a:cubicBezTo>
                            <a:cubicBezTo>
                              <a:pt x="245906" y="607732"/>
                              <a:pt x="218884" y="609600"/>
                              <a:pt x="192088" y="612949"/>
                            </a:cubicBezTo>
                            <a:cubicBezTo>
                              <a:pt x="99985" y="635975"/>
                              <a:pt x="134683" y="617725"/>
                              <a:pt x="81556" y="653142"/>
                            </a:cubicBezTo>
                            <a:cubicBezTo>
                              <a:pt x="56299" y="728915"/>
                              <a:pt x="90370" y="635512"/>
                              <a:pt x="51411" y="713432"/>
                            </a:cubicBezTo>
                            <a:cubicBezTo>
                              <a:pt x="46674" y="722906"/>
                              <a:pt x="47980" y="735307"/>
                              <a:pt x="41363" y="743578"/>
                            </a:cubicBezTo>
                            <a:cubicBezTo>
                              <a:pt x="33819" y="753008"/>
                              <a:pt x="21266" y="756975"/>
                              <a:pt x="11218" y="763674"/>
                            </a:cubicBezTo>
                            <a:cubicBezTo>
                              <a:pt x="7869" y="773722"/>
                              <a:pt x="0" y="783292"/>
                              <a:pt x="1170" y="793819"/>
                            </a:cubicBezTo>
                            <a:cubicBezTo>
                              <a:pt x="3509" y="814873"/>
                              <a:pt x="21266" y="832925"/>
                              <a:pt x="21266" y="854109"/>
                            </a:cubicBezTo>
                            <a:lnTo>
                              <a:pt x="21266" y="884254"/>
                            </a:lnTo>
                          </a:path>
                        </a:pathLst>
                      </a:custGeom>
                      <a:noFill/>
                      <a:ln w="254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6" name="Freeform 45"/>
                      <p:cNvSpPr/>
                      <p:nvPr/>
                    </p:nvSpPr>
                    <p:spPr>
                      <a:xfrm>
                        <a:off x="7238718" y="2357430"/>
                        <a:ext cx="1143008" cy="1034981"/>
                      </a:xfrm>
                      <a:custGeom>
                        <a:avLst/>
                        <a:gdLst>
                          <a:gd name="connsiteX0" fmla="*/ 20097 w 636794"/>
                          <a:gd name="connsiteY0" fmla="*/ 351693 h 1034981"/>
                          <a:gd name="connsiteX1" fmla="*/ 10048 w 636794"/>
                          <a:gd name="connsiteY1" fmla="*/ 311499 h 1034981"/>
                          <a:gd name="connsiteX2" fmla="*/ 0 w 636794"/>
                          <a:gd name="connsiteY2" fmla="*/ 281354 h 1034981"/>
                          <a:gd name="connsiteX3" fmla="*/ 20097 w 636794"/>
                          <a:gd name="connsiteY3" fmla="*/ 190919 h 1034981"/>
                          <a:gd name="connsiteX4" fmla="*/ 10048 w 636794"/>
                          <a:gd name="connsiteY4" fmla="*/ 140677 h 1034981"/>
                          <a:gd name="connsiteX5" fmla="*/ 0 w 636794"/>
                          <a:gd name="connsiteY5" fmla="*/ 110532 h 1034981"/>
                          <a:gd name="connsiteX6" fmla="*/ 10048 w 636794"/>
                          <a:gd name="connsiteY6" fmla="*/ 40194 h 1034981"/>
                          <a:gd name="connsiteX7" fmla="*/ 20097 w 636794"/>
                          <a:gd name="connsiteY7" fmla="*/ 10049 h 1034981"/>
                          <a:gd name="connsiteX8" fmla="*/ 50242 w 636794"/>
                          <a:gd name="connsiteY8" fmla="*/ 0 h 1034981"/>
                          <a:gd name="connsiteX9" fmla="*/ 80387 w 636794"/>
                          <a:gd name="connsiteY9" fmla="*/ 10049 h 1034981"/>
                          <a:gd name="connsiteX10" fmla="*/ 90435 w 636794"/>
                          <a:gd name="connsiteY10" fmla="*/ 40194 h 1034981"/>
                          <a:gd name="connsiteX11" fmla="*/ 110532 w 636794"/>
                          <a:gd name="connsiteY11" fmla="*/ 70339 h 1034981"/>
                          <a:gd name="connsiteX12" fmla="*/ 140677 w 636794"/>
                          <a:gd name="connsiteY12" fmla="*/ 160774 h 1034981"/>
                          <a:gd name="connsiteX13" fmla="*/ 150725 w 636794"/>
                          <a:gd name="connsiteY13" fmla="*/ 190919 h 1034981"/>
                          <a:gd name="connsiteX14" fmla="*/ 170822 w 636794"/>
                          <a:gd name="connsiteY14" fmla="*/ 271306 h 1034981"/>
                          <a:gd name="connsiteX15" fmla="*/ 190919 w 636794"/>
                          <a:gd name="connsiteY15" fmla="*/ 301451 h 1034981"/>
                          <a:gd name="connsiteX16" fmla="*/ 211015 w 636794"/>
                          <a:gd name="connsiteY16" fmla="*/ 361741 h 1034981"/>
                          <a:gd name="connsiteX17" fmla="*/ 231112 w 636794"/>
                          <a:gd name="connsiteY17" fmla="*/ 452176 h 1034981"/>
                          <a:gd name="connsiteX18" fmla="*/ 261257 w 636794"/>
                          <a:gd name="connsiteY18" fmla="*/ 572756 h 1034981"/>
                          <a:gd name="connsiteX19" fmla="*/ 271306 w 636794"/>
                          <a:gd name="connsiteY19" fmla="*/ 864159 h 1034981"/>
                          <a:gd name="connsiteX20" fmla="*/ 281354 w 636794"/>
                          <a:gd name="connsiteY20" fmla="*/ 904352 h 1034981"/>
                          <a:gd name="connsiteX21" fmla="*/ 301451 w 636794"/>
                          <a:gd name="connsiteY21" fmla="*/ 964642 h 1034981"/>
                          <a:gd name="connsiteX22" fmla="*/ 331596 w 636794"/>
                          <a:gd name="connsiteY22" fmla="*/ 1034981 h 1034981"/>
                          <a:gd name="connsiteX23" fmla="*/ 361741 w 636794"/>
                          <a:gd name="connsiteY23" fmla="*/ 1024932 h 1034981"/>
                          <a:gd name="connsiteX24" fmla="*/ 381837 w 636794"/>
                          <a:gd name="connsiteY24" fmla="*/ 964642 h 1034981"/>
                          <a:gd name="connsiteX25" fmla="*/ 401934 w 636794"/>
                          <a:gd name="connsiteY25" fmla="*/ 884255 h 1034981"/>
                          <a:gd name="connsiteX26" fmla="*/ 381837 w 636794"/>
                          <a:gd name="connsiteY26" fmla="*/ 823965 h 1034981"/>
                          <a:gd name="connsiteX27" fmla="*/ 371789 w 636794"/>
                          <a:gd name="connsiteY27" fmla="*/ 793820 h 1034981"/>
                          <a:gd name="connsiteX28" fmla="*/ 331596 w 636794"/>
                          <a:gd name="connsiteY28" fmla="*/ 733530 h 1034981"/>
                          <a:gd name="connsiteX29" fmla="*/ 351692 w 636794"/>
                          <a:gd name="connsiteY29" fmla="*/ 643095 h 1034981"/>
                          <a:gd name="connsiteX30" fmla="*/ 381837 w 636794"/>
                          <a:gd name="connsiteY30" fmla="*/ 602901 h 1034981"/>
                          <a:gd name="connsiteX31" fmla="*/ 401934 w 636794"/>
                          <a:gd name="connsiteY31" fmla="*/ 542611 h 1034981"/>
                          <a:gd name="connsiteX32" fmla="*/ 411982 w 636794"/>
                          <a:gd name="connsiteY32" fmla="*/ 512466 h 1034981"/>
                          <a:gd name="connsiteX33" fmla="*/ 411982 w 636794"/>
                          <a:gd name="connsiteY33" fmla="*/ 331596 h 1034981"/>
                          <a:gd name="connsiteX34" fmla="*/ 472273 w 636794"/>
                          <a:gd name="connsiteY34" fmla="*/ 281354 h 1034981"/>
                          <a:gd name="connsiteX35" fmla="*/ 512466 w 636794"/>
                          <a:gd name="connsiteY35" fmla="*/ 221064 h 1034981"/>
                          <a:gd name="connsiteX36" fmla="*/ 532563 w 636794"/>
                          <a:gd name="connsiteY36" fmla="*/ 190919 h 1034981"/>
                          <a:gd name="connsiteX37" fmla="*/ 552659 w 636794"/>
                          <a:gd name="connsiteY37" fmla="*/ 70339 h 1034981"/>
                          <a:gd name="connsiteX38" fmla="*/ 562708 w 636794"/>
                          <a:gd name="connsiteY38" fmla="*/ 40194 h 1034981"/>
                          <a:gd name="connsiteX39" fmla="*/ 592853 w 636794"/>
                          <a:gd name="connsiteY39" fmla="*/ 20097 h 1034981"/>
                          <a:gd name="connsiteX40" fmla="*/ 602901 w 636794"/>
                          <a:gd name="connsiteY40" fmla="*/ 371789 h 10349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636794" h="1034981">
                            <a:moveTo>
                              <a:pt x="20097" y="351693"/>
                            </a:moveTo>
                            <a:cubicBezTo>
                              <a:pt x="16747" y="338295"/>
                              <a:pt x="13842" y="324778"/>
                              <a:pt x="10048" y="311499"/>
                            </a:cubicBezTo>
                            <a:cubicBezTo>
                              <a:pt x="7138" y="301315"/>
                              <a:pt x="0" y="291946"/>
                              <a:pt x="0" y="281354"/>
                            </a:cubicBezTo>
                            <a:cubicBezTo>
                              <a:pt x="0" y="245982"/>
                              <a:pt x="9734" y="222006"/>
                              <a:pt x="20097" y="190919"/>
                            </a:cubicBezTo>
                            <a:cubicBezTo>
                              <a:pt x="16747" y="174172"/>
                              <a:pt x="14190" y="157246"/>
                              <a:pt x="10048" y="140677"/>
                            </a:cubicBezTo>
                            <a:cubicBezTo>
                              <a:pt x="7479" y="130401"/>
                              <a:pt x="0" y="121124"/>
                              <a:pt x="0" y="110532"/>
                            </a:cubicBezTo>
                            <a:cubicBezTo>
                              <a:pt x="0" y="86848"/>
                              <a:pt x="5403" y="63418"/>
                              <a:pt x="10048" y="40194"/>
                            </a:cubicBezTo>
                            <a:cubicBezTo>
                              <a:pt x="12125" y="29808"/>
                              <a:pt x="12607" y="17539"/>
                              <a:pt x="20097" y="10049"/>
                            </a:cubicBezTo>
                            <a:cubicBezTo>
                              <a:pt x="27587" y="2559"/>
                              <a:pt x="40194" y="3350"/>
                              <a:pt x="50242" y="0"/>
                            </a:cubicBezTo>
                            <a:cubicBezTo>
                              <a:pt x="60290" y="3350"/>
                              <a:pt x="72897" y="2559"/>
                              <a:pt x="80387" y="10049"/>
                            </a:cubicBezTo>
                            <a:cubicBezTo>
                              <a:pt x="87876" y="17539"/>
                              <a:pt x="85698" y="30720"/>
                              <a:pt x="90435" y="40194"/>
                            </a:cubicBezTo>
                            <a:cubicBezTo>
                              <a:pt x="95836" y="50996"/>
                              <a:pt x="103833" y="60291"/>
                              <a:pt x="110532" y="70339"/>
                            </a:cubicBezTo>
                            <a:lnTo>
                              <a:pt x="140677" y="160774"/>
                            </a:lnTo>
                            <a:cubicBezTo>
                              <a:pt x="144026" y="170822"/>
                              <a:pt x="148648" y="180533"/>
                              <a:pt x="150725" y="190919"/>
                            </a:cubicBezTo>
                            <a:cubicBezTo>
                              <a:pt x="154546" y="210024"/>
                              <a:pt x="160524" y="250710"/>
                              <a:pt x="170822" y="271306"/>
                            </a:cubicBezTo>
                            <a:cubicBezTo>
                              <a:pt x="176223" y="282108"/>
                              <a:pt x="184220" y="291403"/>
                              <a:pt x="190919" y="301451"/>
                            </a:cubicBezTo>
                            <a:cubicBezTo>
                              <a:pt x="197618" y="321548"/>
                              <a:pt x="206860" y="340969"/>
                              <a:pt x="211015" y="361741"/>
                            </a:cubicBezTo>
                            <a:cubicBezTo>
                              <a:pt x="216750" y="390417"/>
                              <a:pt x="222600" y="423802"/>
                              <a:pt x="231112" y="452176"/>
                            </a:cubicBezTo>
                            <a:cubicBezTo>
                              <a:pt x="260969" y="551701"/>
                              <a:pt x="244536" y="472425"/>
                              <a:pt x="261257" y="572756"/>
                            </a:cubicBezTo>
                            <a:cubicBezTo>
                              <a:pt x="264607" y="669890"/>
                              <a:pt x="265426" y="767145"/>
                              <a:pt x="271306" y="864159"/>
                            </a:cubicBezTo>
                            <a:cubicBezTo>
                              <a:pt x="272141" y="877944"/>
                              <a:pt x="277386" y="891124"/>
                              <a:pt x="281354" y="904352"/>
                            </a:cubicBezTo>
                            <a:cubicBezTo>
                              <a:pt x="287441" y="924642"/>
                              <a:pt x="291978" y="945694"/>
                              <a:pt x="301451" y="964642"/>
                            </a:cubicBezTo>
                            <a:cubicBezTo>
                              <a:pt x="326284" y="1014310"/>
                              <a:pt x="316810" y="990626"/>
                              <a:pt x="331596" y="1034981"/>
                            </a:cubicBezTo>
                            <a:cubicBezTo>
                              <a:pt x="341644" y="1031631"/>
                              <a:pt x="355585" y="1033551"/>
                              <a:pt x="361741" y="1024932"/>
                            </a:cubicBezTo>
                            <a:cubicBezTo>
                              <a:pt x="374054" y="1007694"/>
                              <a:pt x="375138" y="984739"/>
                              <a:pt x="381837" y="964642"/>
                            </a:cubicBezTo>
                            <a:cubicBezTo>
                              <a:pt x="397289" y="918287"/>
                              <a:pt x="389806" y="944896"/>
                              <a:pt x="401934" y="884255"/>
                            </a:cubicBezTo>
                            <a:lnTo>
                              <a:pt x="381837" y="823965"/>
                            </a:lnTo>
                            <a:cubicBezTo>
                              <a:pt x="378488" y="813917"/>
                              <a:pt x="377664" y="802633"/>
                              <a:pt x="371789" y="793820"/>
                            </a:cubicBezTo>
                            <a:lnTo>
                              <a:pt x="331596" y="733530"/>
                            </a:lnTo>
                            <a:cubicBezTo>
                              <a:pt x="334056" y="718772"/>
                              <a:pt x="340052" y="663466"/>
                              <a:pt x="351692" y="643095"/>
                            </a:cubicBezTo>
                            <a:cubicBezTo>
                              <a:pt x="360001" y="628554"/>
                              <a:pt x="371789" y="616299"/>
                              <a:pt x="381837" y="602901"/>
                            </a:cubicBezTo>
                            <a:lnTo>
                              <a:pt x="401934" y="542611"/>
                            </a:lnTo>
                            <a:lnTo>
                              <a:pt x="411982" y="512466"/>
                            </a:lnTo>
                            <a:cubicBezTo>
                              <a:pt x="406548" y="458121"/>
                              <a:pt x="391902" y="386815"/>
                              <a:pt x="411982" y="331596"/>
                            </a:cubicBezTo>
                            <a:cubicBezTo>
                              <a:pt x="418171" y="314576"/>
                              <a:pt x="457921" y="290922"/>
                              <a:pt x="472273" y="281354"/>
                            </a:cubicBezTo>
                            <a:lnTo>
                              <a:pt x="512466" y="221064"/>
                            </a:lnTo>
                            <a:lnTo>
                              <a:pt x="532563" y="190919"/>
                            </a:lnTo>
                            <a:cubicBezTo>
                              <a:pt x="538234" y="151224"/>
                              <a:pt x="542865" y="109516"/>
                              <a:pt x="552659" y="70339"/>
                            </a:cubicBezTo>
                            <a:cubicBezTo>
                              <a:pt x="555228" y="60063"/>
                              <a:pt x="556091" y="48465"/>
                              <a:pt x="562708" y="40194"/>
                            </a:cubicBezTo>
                            <a:cubicBezTo>
                              <a:pt x="570252" y="30764"/>
                              <a:pt x="582805" y="26796"/>
                              <a:pt x="592853" y="20097"/>
                            </a:cubicBezTo>
                            <a:cubicBezTo>
                              <a:pt x="636794" y="151924"/>
                              <a:pt x="602901" y="39650"/>
                              <a:pt x="602901" y="371789"/>
                            </a:cubicBezTo>
                          </a:path>
                        </a:pathLst>
                      </a:custGeom>
                      <a:ln w="25400">
                        <a:solidFill>
                          <a:srgbClr val="FF33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dirty="0">
                          <a:solidFill>
                            <a:srgbClr val="FF33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39" name="Rectangle 38"/>
                  <p:cNvSpPr/>
                  <p:nvPr/>
                </p:nvSpPr>
                <p:spPr>
                  <a:xfrm>
                    <a:off x="4824571" y="1387976"/>
                    <a:ext cx="625095" cy="3264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sv-SE" sz="1400" b="1" dirty="0" smtClean="0">
                        <a:solidFill>
                          <a:prstClr val="black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NH</a:t>
                    </a:r>
                    <a:r>
                      <a:rPr lang="sv-SE" sz="1200" b="1" baseline="-25000" dirty="0" smtClean="0">
                        <a:solidFill>
                          <a:prstClr val="black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3</a:t>
                    </a:r>
                    <a:r>
                      <a:rPr lang="sv-SE" sz="1200" b="1" baseline="30000" dirty="0" smtClean="0">
                        <a:solidFill>
                          <a:prstClr val="black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rPr>
                      <a:t>+</a:t>
                    </a:r>
                    <a:endParaRPr lang="sv-SE" sz="1400" b="1" dirty="0">
                      <a:solidFill>
                        <a:prstClr val="black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35" name="TextBox 34"/>
                <p:cNvSpPr txBox="1"/>
                <p:nvPr/>
              </p:nvSpPr>
              <p:spPr>
                <a:xfrm>
                  <a:off x="5470334" y="-48269"/>
                  <a:ext cx="27220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sz="1600" b="1" dirty="0" smtClean="0">
                      <a:solidFill>
                        <a:srgbClr val="4F81BD">
                          <a:lumMod val="75000"/>
                        </a:srgbClr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P</a:t>
                  </a:r>
                  <a:endParaRPr lang="sv-SE" sz="1600" b="1" dirty="0">
                    <a:solidFill>
                      <a:srgbClr val="4F81BD">
                        <a:lumMod val="75000"/>
                      </a:srgbClr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6194660" y="1795401"/>
                <a:ext cx="649981" cy="307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400" b="1" dirty="0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COO</a:t>
                </a:r>
                <a:r>
                  <a:rPr lang="sv-SE" sz="1400" b="1" baseline="30000" dirty="0" smtClean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-</a:t>
                </a:r>
                <a:endParaRPr lang="sv-SE" sz="14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4820024" y="476672"/>
              <a:ext cx="72008" cy="360040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0503" y="5661248"/>
            <a:ext cx="38214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Agonists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00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Green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	pinacidil and cromakalim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FF33C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Pink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diazoxide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38895" y="5661248"/>
            <a:ext cx="4957641" cy="7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Antagonists</a:t>
            </a: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sulphonylureas (glibenclamide)</a:t>
            </a:r>
          </a:p>
        </p:txBody>
      </p:sp>
      <p:grpSp>
        <p:nvGrpSpPr>
          <p:cNvPr id="109" name="Group 18"/>
          <p:cNvGrpSpPr/>
          <p:nvPr/>
        </p:nvGrpSpPr>
        <p:grpSpPr>
          <a:xfrm>
            <a:off x="6435443" y="2737059"/>
            <a:ext cx="2103256" cy="1645040"/>
            <a:chOff x="6215074" y="2285992"/>
            <a:chExt cx="2000264" cy="1366869"/>
          </a:xfrm>
        </p:grpSpPr>
        <p:sp>
          <p:nvSpPr>
            <p:cNvPr id="12" name="TextBox 11"/>
            <p:cNvSpPr txBox="1"/>
            <p:nvPr/>
          </p:nvSpPr>
          <p:spPr>
            <a:xfrm>
              <a:off x="6398608" y="3357561"/>
              <a:ext cx="1728192" cy="29530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ATP - Binding</a:t>
              </a:r>
              <a:endPara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6215074" y="2285992"/>
              <a:ext cx="2000264" cy="714380"/>
            </a:xfrm>
            <a:prstGeom prst="wedgeEllipseCallout">
              <a:avLst>
                <a:gd name="adj1" fmla="val -3922"/>
                <a:gd name="adj2" fmla="val 87004"/>
              </a:avLst>
            </a:prstGeom>
            <a:noFill/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82626" y="332656"/>
            <a:ext cx="3120272" cy="67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Sulphonylurea receptor </a:t>
            </a:r>
          </a:p>
          <a:p>
            <a:pPr algn="ctr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(SUR)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59119" y="332656"/>
            <a:ext cx="2321326" cy="675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Inward rectifier </a:t>
            </a:r>
          </a:p>
          <a:p>
            <a:pPr algn="ctr"/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GB" sz="1600" b="1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+</a:t>
            </a:r>
            <a:r>
              <a:rPr lang="en-GB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channel (Kir6)</a:t>
            </a:r>
            <a:endParaRPr lang="en-US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10" name="Group 20"/>
          <p:cNvGrpSpPr/>
          <p:nvPr/>
        </p:nvGrpSpPr>
        <p:grpSpPr>
          <a:xfrm>
            <a:off x="251521" y="2617439"/>
            <a:ext cx="8496943" cy="2762839"/>
            <a:chOff x="563100" y="2714620"/>
            <a:chExt cx="8080866" cy="2295651"/>
          </a:xfrm>
        </p:grpSpPr>
        <p:sp>
          <p:nvSpPr>
            <p:cNvPr id="36" name="U-Turn Arrow 35"/>
            <p:cNvSpPr/>
            <p:nvPr/>
          </p:nvSpPr>
          <p:spPr>
            <a:xfrm rot="10800000">
              <a:off x="4000494" y="4339713"/>
              <a:ext cx="3786213" cy="670558"/>
            </a:xfrm>
            <a:prstGeom prst="uturnArrow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ln>
              <a:solidFill>
                <a:srgbClr val="FF0000"/>
              </a:solidFill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63100" y="2714620"/>
              <a:ext cx="8080866" cy="162509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475" y="4477890"/>
              <a:ext cx="316304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b="1" kern="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Cytoplasmic Interactions ??? </a:t>
              </a:r>
              <a:endParaRPr lang="en-US" sz="1400" dirty="0"/>
            </a:p>
          </p:txBody>
        </p:sp>
      </p:grpSp>
      <p:sp>
        <p:nvSpPr>
          <p:cNvPr id="157" name="Rectangle 156"/>
          <p:cNvSpPr/>
          <p:nvPr/>
        </p:nvSpPr>
        <p:spPr>
          <a:xfrm>
            <a:off x="4433804" y="6504379"/>
            <a:ext cx="448263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Hussein N. Rubaiy, </a:t>
            </a:r>
            <a:r>
              <a:rPr lang="en-US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pharmaceutica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Vol. 66 No.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109815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Electrophysiological Study </a:t>
            </a:r>
            <a:endParaRPr lang="en-US" sz="2400" dirty="0"/>
          </a:p>
        </p:txBody>
      </p:sp>
      <p:grpSp>
        <p:nvGrpSpPr>
          <p:cNvPr id="2" name="Group 12"/>
          <p:cNvGrpSpPr/>
          <p:nvPr/>
        </p:nvGrpSpPr>
        <p:grpSpPr>
          <a:xfrm>
            <a:off x="384635" y="3792611"/>
            <a:ext cx="7941089" cy="2996255"/>
            <a:chOff x="-191017" y="4390246"/>
            <a:chExt cx="7941089" cy="2996255"/>
          </a:xfrm>
        </p:grpSpPr>
        <p:sp>
          <p:nvSpPr>
            <p:cNvPr id="7" name="TextBox 6"/>
            <p:cNvSpPr txBox="1"/>
            <p:nvPr/>
          </p:nvSpPr>
          <p:spPr>
            <a:xfrm>
              <a:off x="-191017" y="5522543"/>
              <a:ext cx="41873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Patch Clamp Configurations</a:t>
              </a:r>
              <a:endParaRPr lang="en-US" sz="20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" name="Picture 6" descr="C:\Documents and Settings\msegerbe\Desktop\patchClamp[1]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3924" y="4390246"/>
              <a:ext cx="3286148" cy="299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1"/>
          <p:cNvGrpSpPr/>
          <p:nvPr/>
        </p:nvGrpSpPr>
        <p:grpSpPr>
          <a:xfrm>
            <a:off x="1197918" y="901985"/>
            <a:ext cx="6853907" cy="2169825"/>
            <a:chOff x="762157" y="1089614"/>
            <a:chExt cx="6853907" cy="2169825"/>
          </a:xfrm>
        </p:grpSpPr>
        <p:pic>
          <p:nvPicPr>
            <p:cNvPr id="10" name="Picture 3" descr="C:\Users\HUSSEIN AND CECILIA\Desktop\Transfection of HEK29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00335" y="1187737"/>
              <a:ext cx="2615729" cy="200026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62157" y="1089614"/>
              <a:ext cx="2236510" cy="2169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HEK293 Cells</a:t>
              </a:r>
            </a:p>
            <a:p>
              <a:pPr>
                <a:lnSpc>
                  <a:spcPct val="150000"/>
                </a:lnSpc>
              </a:pPr>
              <a:endPara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EGFP</a:t>
              </a:r>
            </a:p>
            <a:p>
              <a:pPr>
                <a:lnSpc>
                  <a:spcPct val="150000"/>
                </a:lnSpc>
              </a:pPr>
              <a:r>
                <a:rPr lang="en-US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</a:p>
            <a:p>
              <a:pPr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en-US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Transfection</a:t>
              </a:r>
              <a:endParaRPr lang="en-US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51520" y="764704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26299" y="3068960"/>
            <a:ext cx="321754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Kir6.2 WT-EGFP / SUR2A WT</a:t>
            </a:r>
            <a:endParaRPr lang="en-US" sz="1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908720"/>
            <a:ext cx="7251563" cy="309634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788024" y="6597352"/>
            <a:ext cx="427873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Rainbow</a:t>
            </a:r>
            <a:r>
              <a:rPr kumimoji="0" lang="en-GB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et al</a:t>
            </a: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.,</a:t>
            </a:r>
            <a:r>
              <a:rPr kumimoji="0" lang="en-GB" sz="105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2004, </a:t>
            </a: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The Biochemical journal</a:t>
            </a:r>
            <a:r>
              <a:rPr kumimoji="0" lang="en-GB" sz="105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379</a:t>
            </a:r>
            <a:r>
              <a:rPr kumimoji="0" lang="en-GB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173-181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51" name="Group 450"/>
          <p:cNvGrpSpPr/>
          <p:nvPr/>
        </p:nvGrpSpPr>
        <p:grpSpPr>
          <a:xfrm>
            <a:off x="2267744" y="2619302"/>
            <a:ext cx="4922048" cy="3762026"/>
            <a:chOff x="2267744" y="2619302"/>
            <a:chExt cx="4922048" cy="3762026"/>
          </a:xfrm>
        </p:grpSpPr>
        <p:sp>
          <p:nvSpPr>
            <p:cNvPr id="437" name="Oval Callout 436"/>
            <p:cNvSpPr/>
            <p:nvPr/>
          </p:nvSpPr>
          <p:spPr>
            <a:xfrm rot="11799240">
              <a:off x="6562720" y="2619302"/>
              <a:ext cx="627072" cy="918825"/>
            </a:xfrm>
            <a:prstGeom prst="wedgeEllipseCallout">
              <a:avLst>
                <a:gd name="adj1" fmla="val 50126"/>
                <a:gd name="adj2" fmla="val -132975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ounded Rectangle 446"/>
            <p:cNvSpPr/>
            <p:nvPr/>
          </p:nvSpPr>
          <p:spPr>
            <a:xfrm>
              <a:off x="2267744" y="4149080"/>
              <a:ext cx="4176464" cy="223224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algn="ctr"/>
              <a:r>
                <a:rPr lang="en-US" sz="2400" b="1" u="sng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rSUR2A-CTE</a:t>
              </a:r>
            </a:p>
            <a:p>
              <a:endPara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Minimal interacting fragment</a:t>
              </a:r>
            </a:p>
            <a:p>
              <a:pPr>
                <a:buFont typeface="Wingdings" pitchFamily="2" charset="2"/>
                <a:buChar char="Ø"/>
              </a:pPr>
              <a:endPara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65 amino acids</a:t>
              </a:r>
            </a:p>
            <a:p>
              <a:pPr>
                <a:buFont typeface="Wingdings" pitchFamily="2" charset="2"/>
                <a:buChar char="Ø"/>
              </a:pPr>
              <a:endPara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  </a:t>
              </a:r>
              <a:r>
                <a:rPr lang="en-US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E1318, K1322 and Q1336</a:t>
              </a:r>
            </a:p>
            <a:p>
              <a:pPr algn="ctr"/>
              <a:endParaRPr lang="en-US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445" name="TextBox 444"/>
          <p:cNvSpPr txBox="1"/>
          <p:nvPr/>
        </p:nvSpPr>
        <p:spPr>
          <a:xfrm>
            <a:off x="1619672" y="116632"/>
            <a:ext cx="595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Sulphonylurea receptor (SUR)</a:t>
            </a:r>
            <a:endParaRPr lang="en-US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Callout 17"/>
          <p:cNvSpPr/>
          <p:nvPr/>
        </p:nvSpPr>
        <p:spPr>
          <a:xfrm>
            <a:off x="7429520" y="3857628"/>
            <a:ext cx="1428760" cy="785818"/>
          </a:xfrm>
          <a:prstGeom prst="wedgeEllipseCallout">
            <a:avLst>
              <a:gd name="adj1" fmla="val -84404"/>
              <a:gd name="adj2" fmla="val 6714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icture1.pn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00760" y="2357430"/>
            <a:ext cx="3071834" cy="221457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57224" y="4857760"/>
            <a:ext cx="7500990" cy="857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75698" y="44624"/>
            <a:ext cx="3132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Previous Work</a:t>
            </a:r>
            <a:endParaRPr lang="en-US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2209" name="Rectangle 1"/>
          <p:cNvSpPr>
            <a:spLocks noChangeArrowheads="1"/>
          </p:cNvSpPr>
          <p:nvPr/>
        </p:nvSpPr>
        <p:spPr bwMode="auto">
          <a:xfrm>
            <a:off x="4214810" y="6509587"/>
            <a:ext cx="5024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Dupuis, J.P., 2008, The Journal of physiology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586</a:t>
            </a: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3075-3085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285720" y="1000108"/>
            <a:ext cx="857256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Proximal C-terminal 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SUR2A is a crucial link between </a:t>
            </a:r>
            <a:r>
              <a:rPr lang="en-US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ligand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	       	                         binding to SUR2A and Kir6.2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activation</a:t>
            </a:r>
            <a:endParaRPr lang="en-US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/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1">
              <a:lnSpc>
                <a:spcPct val="150000"/>
              </a:lnSpc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214314" y="2714620"/>
            <a:ext cx="8786842" cy="2955217"/>
            <a:chOff x="214314" y="3316198"/>
            <a:chExt cx="8786842" cy="2955217"/>
          </a:xfrm>
        </p:grpSpPr>
        <p:sp>
          <p:nvSpPr>
            <p:cNvPr id="3" name="Rectangle 2"/>
            <p:cNvSpPr/>
            <p:nvPr/>
          </p:nvSpPr>
          <p:spPr>
            <a:xfrm>
              <a:off x="214314" y="4286256"/>
              <a:ext cx="8786842" cy="1985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0" lvl="1">
                <a:buFont typeface="Wingdings" pitchFamily="2" charset="2"/>
                <a:buChar char="Ø"/>
              </a:pPr>
              <a:r>
                <a:rPr lang="en-US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Kir6.2/2.1 Chimaeras and </a:t>
              </a:r>
              <a:r>
                <a:rPr lang="en-US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rSUR2A-CTC (C6);</a:t>
              </a:r>
            </a:p>
            <a:p>
              <a:pPr marL="0" lvl="1"/>
              <a:endPara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0" lvl="1"/>
              <a:endPara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marL="0" lvl="1" algn="ctr">
                <a:lnSpc>
                  <a:spcPct val="150000"/>
                </a:lnSpc>
              </a:pPr>
              <a:r>
                <a:rPr lang="en-US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  </a:t>
              </a: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Interaction domain on Kir6.2 is located within </a:t>
              </a:r>
            </a:p>
            <a:p>
              <a:pPr marL="0" lvl="1" algn="ctr">
                <a:lnSpc>
                  <a:spcPct val="150000"/>
                </a:lnSpc>
              </a:pP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the 75 amino acids of the C-terminal tail beyond residue </a:t>
              </a:r>
              <a:r>
                <a:rPr lang="en-US" sz="16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315</a:t>
              </a:r>
              <a:endParaRPr lang="en-GB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463746" y="3316198"/>
              <a:ext cx="1750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Kir6.2</a:t>
              </a:r>
              <a:endParaRPr lang="en-US" sz="3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251520" y="620688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8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7"/>
          <p:cNvGrpSpPr/>
          <p:nvPr/>
        </p:nvGrpSpPr>
        <p:grpSpPr>
          <a:xfrm>
            <a:off x="2209800" y="1214422"/>
            <a:ext cx="6076976" cy="5262578"/>
            <a:chOff x="2209800" y="1214422"/>
            <a:chExt cx="6076976" cy="5262578"/>
          </a:xfrm>
        </p:grpSpPr>
        <p:grpSp>
          <p:nvGrpSpPr>
            <p:cNvPr id="3" name="Group 180"/>
            <p:cNvGrpSpPr/>
            <p:nvPr/>
          </p:nvGrpSpPr>
          <p:grpSpPr>
            <a:xfrm>
              <a:off x="2209800" y="2414590"/>
              <a:ext cx="5562600" cy="4062410"/>
              <a:chOff x="2209800" y="2414590"/>
              <a:chExt cx="5562600" cy="4062410"/>
            </a:xfrm>
          </p:grpSpPr>
          <p:sp>
            <p:nvSpPr>
              <p:cNvPr id="33815" name="Line 33"/>
              <p:cNvSpPr>
                <a:spLocks noChangeShapeType="1"/>
              </p:cNvSpPr>
              <p:nvPr/>
            </p:nvSpPr>
            <p:spPr bwMode="auto">
              <a:xfrm>
                <a:off x="5562600" y="2414590"/>
                <a:ext cx="9532" cy="1157286"/>
              </a:xfrm>
              <a:prstGeom prst="line">
                <a:avLst/>
              </a:prstGeom>
              <a:noFill/>
              <a:ln w="6350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>
                  <a:solidFill>
                    <a:srgbClr val="4F81BD">
                      <a:lumMod val="50000"/>
                    </a:srgbClr>
                  </a:solidFill>
                </a:endParaRPr>
              </a:p>
            </p:txBody>
          </p:sp>
          <p:grpSp>
            <p:nvGrpSpPr>
              <p:cNvPr id="4" name="Group 175"/>
              <p:cNvGrpSpPr/>
              <p:nvPr/>
            </p:nvGrpSpPr>
            <p:grpSpPr>
              <a:xfrm>
                <a:off x="2209800" y="3581400"/>
                <a:ext cx="5562600" cy="2895600"/>
                <a:chOff x="2209800" y="3581400"/>
                <a:chExt cx="5562600" cy="2895600"/>
              </a:xfrm>
            </p:grpSpPr>
            <p:sp>
              <p:nvSpPr>
                <p:cNvPr id="33814" name="Line 32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2209800" cy="0"/>
                </a:xfrm>
                <a:prstGeom prst="line">
                  <a:avLst/>
                </a:prstGeom>
                <a:noFill/>
                <a:ln w="76200"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3816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286000" y="6477000"/>
                  <a:ext cx="1676400" cy="0"/>
                </a:xfrm>
                <a:prstGeom prst="line">
                  <a:avLst/>
                </a:prstGeom>
                <a:noFill/>
                <a:ln w="76200"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33817" name="Line 35"/>
                <p:cNvSpPr>
                  <a:spLocks noChangeShapeType="1"/>
                </p:cNvSpPr>
                <p:nvPr/>
              </p:nvSpPr>
              <p:spPr bwMode="auto">
                <a:xfrm>
                  <a:off x="2209800" y="4929198"/>
                  <a:ext cx="5562600" cy="0"/>
                </a:xfrm>
                <a:prstGeom prst="line">
                  <a:avLst/>
                </a:prstGeom>
                <a:noFill/>
                <a:ln w="76200"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>
                    <a:solidFill>
                      <a:srgbClr val="4F81BD">
                        <a:lumMod val="50000"/>
                      </a:srgbClr>
                    </a:solidFill>
                  </a:endParaRPr>
                </a:p>
              </p:txBody>
            </p:sp>
          </p:grpSp>
        </p:grpSp>
        <p:sp>
          <p:nvSpPr>
            <p:cNvPr id="177" name="Line Callout 2 (Border and Accent Bar) 176"/>
            <p:cNvSpPr/>
            <p:nvPr/>
          </p:nvSpPr>
          <p:spPr>
            <a:xfrm>
              <a:off x="6357950" y="1214422"/>
              <a:ext cx="1928826" cy="642942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183751"/>
                <a:gd name="adj6" fmla="val -40901"/>
              </a:avLst>
            </a:prstGeom>
            <a:noFill/>
            <a:ln w="3810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smtClean="0">
                  <a:solidFill>
                    <a:srgbClr val="0099FF"/>
                  </a:solidFill>
                  <a:latin typeface="Verdana" pitchFamily="34" charset="0"/>
                </a:rPr>
                <a:t>Kir6.2 </a:t>
              </a:r>
            </a:p>
            <a:p>
              <a:pPr algn="ctr"/>
              <a:r>
                <a:rPr lang="en-GB" sz="1600" b="1" dirty="0" smtClean="0">
                  <a:solidFill>
                    <a:srgbClr val="0099FF"/>
                  </a:solidFill>
                  <a:latin typeface="Verdana" pitchFamily="34" charset="0"/>
                </a:rPr>
                <a:t>(315-390 aa)</a:t>
              </a:r>
              <a:endParaRPr lang="en-GB" b="1" dirty="0">
                <a:solidFill>
                  <a:srgbClr val="0099FF"/>
                </a:solidFill>
                <a:latin typeface="Verdana" pitchFamily="34" charset="0"/>
              </a:endParaRPr>
            </a:p>
          </p:txBody>
        </p:sp>
      </p:grpSp>
      <p:sp>
        <p:nvSpPr>
          <p:cNvPr id="33805" name="Rectangle 7"/>
          <p:cNvSpPr>
            <a:spLocks noChangeArrowheads="1"/>
          </p:cNvSpPr>
          <p:nvPr/>
        </p:nvSpPr>
        <p:spPr bwMode="auto">
          <a:xfrm>
            <a:off x="685800" y="4878388"/>
            <a:ext cx="8305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GB" sz="1200">
                <a:solidFill>
                  <a:prstClr val="black"/>
                </a:solidFill>
                <a:latin typeface="Courier New" pitchFamily="49" charset="0"/>
              </a:rPr>
              <a:t/>
            </a:r>
            <a:br>
              <a:rPr lang="en-GB" sz="1200">
                <a:solidFill>
                  <a:prstClr val="black"/>
                </a:solidFill>
                <a:latin typeface="Courier New" pitchFamily="49" charset="0"/>
              </a:rPr>
            </a:br>
            <a:endParaRPr lang="en-GB" sz="120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33807" name="Rectangle 10"/>
          <p:cNvSpPr>
            <a:spLocks noChangeArrowheads="1"/>
          </p:cNvSpPr>
          <p:nvPr/>
        </p:nvSpPr>
        <p:spPr bwMode="auto">
          <a:xfrm>
            <a:off x="685800" y="4572000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Kir2.1          VPNTPLCSA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YILSNANSFCY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VALTS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EEED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NGVP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STST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SPPGI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LH 409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33809" name="Rectangle 12"/>
          <p:cNvSpPr>
            <a:spLocks noChangeArrowheads="1"/>
          </p:cNvSpPr>
          <p:nvPr/>
        </p:nvSpPr>
        <p:spPr bwMode="auto">
          <a:xfrm>
            <a:off x="685800" y="6311900"/>
            <a:ext cx="8305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 </a:t>
            </a:r>
            <a:endParaRPr lang="en-US" sz="120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33811" name="Rectangle 15"/>
          <p:cNvSpPr>
            <a:spLocks noChangeArrowheads="1"/>
          </p:cNvSpPr>
          <p:nvPr/>
        </p:nvSpPr>
        <p:spPr bwMode="auto">
          <a:xfrm>
            <a:off x="714348" y="6072206"/>
            <a:ext cx="8305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Kir2.1          NQASVPL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PL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 427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5368925" y="3962400"/>
            <a:ext cx="287338" cy="5461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2406650" y="5457825"/>
            <a:ext cx="144463" cy="563563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" name="Group 178"/>
          <p:cNvGrpSpPr/>
          <p:nvPr/>
        </p:nvGrpSpPr>
        <p:grpSpPr>
          <a:xfrm>
            <a:off x="685800" y="2438400"/>
            <a:ext cx="8305800" cy="630238"/>
            <a:chOff x="685800" y="2438400"/>
            <a:chExt cx="8305800" cy="630238"/>
          </a:xfrm>
        </p:grpSpPr>
        <p:sp>
          <p:nvSpPr>
            <p:cNvPr id="82982" name="Rectangle 38"/>
            <p:cNvSpPr>
              <a:spLocks noChangeArrowheads="1"/>
            </p:cNvSpPr>
            <p:nvPr/>
          </p:nvSpPr>
          <p:spPr bwMode="auto">
            <a:xfrm>
              <a:off x="6267450" y="2514600"/>
              <a:ext cx="138113" cy="5540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2981" name="Rectangle 37"/>
            <p:cNvSpPr>
              <a:spLocks noChangeArrowheads="1"/>
            </p:cNvSpPr>
            <p:nvPr/>
          </p:nvSpPr>
          <p:spPr bwMode="auto">
            <a:xfrm>
              <a:off x="7648575" y="2514600"/>
              <a:ext cx="144463" cy="554038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3801" name="Rectangle 3"/>
            <p:cNvSpPr>
              <a:spLocks noChangeArrowheads="1"/>
            </p:cNvSpPr>
            <p:nvPr/>
          </p:nvSpPr>
          <p:spPr bwMode="auto">
            <a:xfrm>
              <a:off x="685800" y="2438400"/>
              <a:ext cx="8305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Kir6.2          Q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IIVIL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GVV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TTGITTQA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TSYLA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ILWGQ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FVPIVA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EED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YSV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YS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FGNTV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338</a:t>
              </a:r>
              <a:endParaRPr lang="en-US" sz="1200" dirty="0">
                <a:solidFill>
                  <a:prstClr val="black"/>
                </a:solidFill>
                <a:latin typeface="Courier New" pitchFamily="49" charset="0"/>
              </a:endParaRPr>
            </a:p>
          </p:txBody>
        </p:sp>
        <p:sp>
          <p:nvSpPr>
            <p:cNvPr id="33802" name="Rectangle 4"/>
            <p:cNvSpPr>
              <a:spLocks noChangeArrowheads="1"/>
            </p:cNvSpPr>
            <p:nvPr/>
          </p:nvSpPr>
          <p:spPr bwMode="auto">
            <a:xfrm>
              <a:off x="685800" y="2776538"/>
              <a:ext cx="8305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bIns="0"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Kir6.1          Q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VIVIL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GVV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TTGITTQA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TSYIA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IQWGH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FVSIVT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EEE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GVYSV</a:t>
              </a:r>
              <a:r>
                <a:rPr lang="en-US" sz="1200" b="1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D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YS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K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FGNTV</a:t>
              </a:r>
              <a:r>
                <a:rPr lang="en-US" sz="1200" b="1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R</a:t>
              </a:r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 347</a:t>
              </a:r>
              <a:endParaRPr lang="en-US" sz="1200" dirty="0">
                <a:solidFill>
                  <a:prstClr val="black"/>
                </a:solidFill>
                <a:latin typeface="Courier New" pitchFamily="49" charset="0"/>
              </a:endParaRPr>
            </a:p>
          </p:txBody>
        </p:sp>
      </p:grpSp>
      <p:sp>
        <p:nvSpPr>
          <p:cNvPr id="33806" name="Rectangle 8"/>
          <p:cNvSpPr>
            <a:spLocks noChangeArrowheads="1"/>
          </p:cNvSpPr>
          <p:nvPr/>
        </p:nvSpPr>
        <p:spPr bwMode="auto">
          <a:xfrm>
            <a:off x="685800" y="3962400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Kir6.2          VP-TPLCTA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QL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DED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SLL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ALTLAS---S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GPL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RKR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--------------------SVA 374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33797" name="Rectangle 9"/>
          <p:cNvSpPr>
            <a:spLocks noChangeArrowheads="1"/>
          </p:cNvSpPr>
          <p:nvPr/>
        </p:nvSpPr>
        <p:spPr bwMode="auto">
          <a:xfrm>
            <a:off x="685800" y="4267200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Kir6.1          VA-APRCSA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PSILIQTLQ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LSHQNSL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RKR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NSM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NNSM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SNSI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NNSSLM 406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685800" y="5443538"/>
            <a:ext cx="8305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Kir6.2          VA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FSISPDSLS-- 390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sp>
        <p:nvSpPr>
          <p:cNvPr id="33810" name="Rectangle 14"/>
          <p:cNvSpPr>
            <a:spLocks noChangeArrowheads="1"/>
          </p:cNvSpPr>
          <p:nvPr/>
        </p:nvSpPr>
        <p:spPr bwMode="auto">
          <a:xfrm>
            <a:off x="685800" y="5748338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Kir6.1          VP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VQFMTP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GNQCPS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 424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grpSp>
        <p:nvGrpSpPr>
          <p:cNvPr id="6" name="Group 221"/>
          <p:cNvGrpSpPr/>
          <p:nvPr/>
        </p:nvGrpSpPr>
        <p:grpSpPr>
          <a:xfrm>
            <a:off x="3581402" y="3505200"/>
            <a:ext cx="5705474" cy="3153127"/>
            <a:chOff x="3581402" y="3505200"/>
            <a:chExt cx="5705474" cy="3153127"/>
          </a:xfrm>
        </p:grpSpPr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581402" y="3505200"/>
              <a:ext cx="1089026" cy="533400"/>
              <a:chOff x="3072" y="3648"/>
              <a:chExt cx="686" cy="336"/>
            </a:xfrm>
          </p:grpSpPr>
          <p:sp>
            <p:nvSpPr>
              <p:cNvPr id="33820" name="Text Box 41"/>
              <p:cNvSpPr txBox="1">
                <a:spLocks noChangeArrowheads="1"/>
              </p:cNvSpPr>
              <p:nvPr/>
            </p:nvSpPr>
            <p:spPr bwMode="auto">
              <a:xfrm>
                <a:off x="3072" y="3648"/>
                <a:ext cx="68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Wingdings" pitchFamily="2" charset="2"/>
                  </a:rPr>
                  <a:t> </a:t>
                </a:r>
                <a:r>
                  <a:rPr lang="en-GB" sz="20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  <a:sym typeface="Symbol" pitchFamily="18" charset="2"/>
                  </a:rPr>
                  <a:t>36</a:t>
                </a:r>
                <a:endParaRPr lang="en-GB" sz="2000" b="1" dirty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3821" name="Line 42"/>
              <p:cNvSpPr>
                <a:spLocks noChangeShapeType="1"/>
              </p:cNvSpPr>
              <p:nvPr/>
            </p:nvSpPr>
            <p:spPr bwMode="auto">
              <a:xfrm>
                <a:off x="3216" y="3840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1" name="Text Box 41"/>
            <p:cNvSpPr txBox="1">
              <a:spLocks noChangeArrowheads="1"/>
            </p:cNvSpPr>
            <p:nvPr/>
          </p:nvSpPr>
          <p:spPr bwMode="auto">
            <a:xfrm>
              <a:off x="4714876" y="6381328"/>
              <a:ext cx="457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buFont typeface="Wingdings"/>
                <a:buChar char="&quot;"/>
              </a:pPr>
              <a:r>
                <a:rPr lang="en-GB" sz="12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Symbol" pitchFamily="18" charset="2"/>
                </a:rPr>
                <a:t>36 Tucker </a:t>
              </a:r>
              <a:r>
                <a:rPr lang="en-GB" sz="1200" i="1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Symbol" pitchFamily="18" charset="2"/>
                </a:rPr>
                <a:t>et al</a:t>
              </a:r>
              <a:r>
                <a:rPr lang="en-GB" sz="1200" dirty="0" smtClean="0">
                  <a:solidFill>
                    <a:prstClr val="black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sym typeface="Symbol" pitchFamily="18" charset="2"/>
                </a:rPr>
                <a:t>, 1997, Nature 387: 179-183</a:t>
              </a:r>
              <a:endParaRPr lang="en-GB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7786710" y="4214818"/>
            <a:ext cx="290464" cy="113877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sv-SE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sv-SE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endParaRPr lang="sv-SE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803" name="Rectangle 5"/>
          <p:cNvSpPr>
            <a:spLocks noChangeArrowheads="1"/>
          </p:cNvSpPr>
          <p:nvPr/>
        </p:nvSpPr>
        <p:spPr bwMode="auto">
          <a:xfrm>
            <a:off x="685800" y="3081338"/>
            <a:ext cx="830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eaLnBrk="0" hangingPunct="0"/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Kir2.1          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IVVIL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GMV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ATAMTTQC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SSYLAN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ILWGH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PVLF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EE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HCY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YS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FH</a:t>
            </a:r>
            <a:r>
              <a:rPr lang="en-US" sz="12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TY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2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349</a:t>
            </a:r>
            <a:endParaRPr lang="en-US" sz="1200" dirty="0">
              <a:solidFill>
                <a:prstClr val="black"/>
              </a:solidFill>
              <a:latin typeface="Courier New" pitchFamily="49" charset="0"/>
            </a:endParaRPr>
          </a:p>
        </p:txBody>
      </p:sp>
      <p:grpSp>
        <p:nvGrpSpPr>
          <p:cNvPr id="8" name="Group 183"/>
          <p:cNvGrpSpPr/>
          <p:nvPr/>
        </p:nvGrpSpPr>
        <p:grpSpPr>
          <a:xfrm>
            <a:off x="256470" y="764704"/>
            <a:ext cx="4531554" cy="2517343"/>
            <a:chOff x="642910" y="928670"/>
            <a:chExt cx="3736428" cy="2031325"/>
          </a:xfrm>
        </p:grpSpPr>
        <p:grpSp>
          <p:nvGrpSpPr>
            <p:cNvPr id="9" name="Group 319"/>
            <p:cNvGrpSpPr/>
            <p:nvPr/>
          </p:nvGrpSpPr>
          <p:grpSpPr>
            <a:xfrm>
              <a:off x="642910" y="928670"/>
              <a:ext cx="1571636" cy="1285884"/>
              <a:chOff x="6770847" y="2357431"/>
              <a:chExt cx="2016003" cy="2554400"/>
            </a:xfrm>
          </p:grpSpPr>
          <p:grpSp>
            <p:nvGrpSpPr>
              <p:cNvPr id="10" name="Group 661"/>
              <p:cNvGrpSpPr/>
              <p:nvPr/>
            </p:nvGrpSpPr>
            <p:grpSpPr>
              <a:xfrm>
                <a:off x="6770847" y="2948855"/>
                <a:ext cx="2016003" cy="765898"/>
                <a:chOff x="532224" y="2714620"/>
                <a:chExt cx="1968074" cy="765898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grpSp>
              <p:nvGrpSpPr>
                <p:cNvPr id="11" name="Group 523"/>
                <p:cNvGrpSpPr/>
                <p:nvPr/>
              </p:nvGrpSpPr>
              <p:grpSpPr>
                <a:xfrm>
                  <a:off x="532224" y="2714620"/>
                  <a:ext cx="682190" cy="765898"/>
                  <a:chOff x="532224" y="2714620"/>
                  <a:chExt cx="682190" cy="765898"/>
                </a:xfrm>
                <a:grpFill/>
              </p:grpSpPr>
              <p:grpSp>
                <p:nvGrpSpPr>
                  <p:cNvPr id="12" name="Group 194"/>
                  <p:cNvGrpSpPr/>
                  <p:nvPr/>
                </p:nvGrpSpPr>
                <p:grpSpPr>
                  <a:xfrm rot="10800000">
                    <a:off x="532224" y="2714620"/>
                    <a:ext cx="682190" cy="408708"/>
                    <a:chOff x="2318174" y="3143248"/>
                    <a:chExt cx="682190" cy="408708"/>
                  </a:xfrm>
                  <a:grpFill/>
                </p:grpSpPr>
                <p:grpSp>
                  <p:nvGrpSpPr>
                    <p:cNvPr id="13" name="Group 338"/>
                    <p:cNvGrpSpPr/>
                    <p:nvPr/>
                  </p:nvGrpSpPr>
                  <p:grpSpPr>
                    <a:xfrm rot="10800000">
                      <a:off x="2746802" y="3143248"/>
                      <a:ext cx="110686" cy="408708"/>
                      <a:chOff x="1938774" y="2951144"/>
                      <a:chExt cx="110686" cy="408708"/>
                    </a:xfrm>
                    <a:grpFill/>
                  </p:grpSpPr>
                  <p:sp>
                    <p:nvSpPr>
                      <p:cNvPr id="454" name="Flowchart: Connector 453"/>
                      <p:cNvSpPr>
                        <a:spLocks noChangeAspect="1"/>
                      </p:cNvSpPr>
                      <p:nvPr/>
                    </p:nvSpPr>
                    <p:spPr>
                      <a:xfrm rot="2921161">
                        <a:off x="1941460" y="2951144"/>
                        <a:ext cx="108000" cy="108000"/>
                      </a:xfrm>
                      <a:prstGeom prst="flowChartConnector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sz="4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55" name="Freeform 454"/>
                      <p:cNvSpPr/>
                      <p:nvPr/>
                    </p:nvSpPr>
                    <p:spPr>
                      <a:xfrm>
                        <a:off x="2000232" y="3000372"/>
                        <a:ext cx="45719" cy="357190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56" name="Freeform 455"/>
                      <p:cNvSpPr/>
                      <p:nvPr/>
                    </p:nvSpPr>
                    <p:spPr>
                      <a:xfrm rot="193609" flipH="1">
                        <a:off x="1938774" y="3003228"/>
                        <a:ext cx="71321" cy="356624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4" name="Group 192"/>
                    <p:cNvGrpSpPr/>
                    <p:nvPr/>
                  </p:nvGrpSpPr>
                  <p:grpSpPr>
                    <a:xfrm>
                      <a:off x="2318174" y="3143248"/>
                      <a:ext cx="682190" cy="408708"/>
                      <a:chOff x="2675364" y="3143248"/>
                      <a:chExt cx="682190" cy="408708"/>
                    </a:xfrm>
                    <a:grpFill/>
                  </p:grpSpPr>
                  <p:grpSp>
                    <p:nvGrpSpPr>
                      <p:cNvPr id="15" name="Group 326"/>
                      <p:cNvGrpSpPr/>
                      <p:nvPr/>
                    </p:nvGrpSpPr>
                    <p:grpSpPr>
                      <a:xfrm rot="10800000">
                        <a:off x="2675364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51" name="Flowchart: Connector 450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2" name="Freeform 451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3" name="Freeform 452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" name="Group 330"/>
                      <p:cNvGrpSpPr/>
                      <p:nvPr/>
                    </p:nvGrpSpPr>
                    <p:grpSpPr>
                      <a:xfrm rot="10800000">
                        <a:off x="2818240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48" name="Flowchart: Connector 447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9" name="Freeform 448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50" name="Freeform 449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7" name="Group 334"/>
                      <p:cNvGrpSpPr/>
                      <p:nvPr/>
                    </p:nvGrpSpPr>
                    <p:grpSpPr>
                      <a:xfrm rot="10800000">
                        <a:off x="2961116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45" name="Flowchart: Connector 444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6" name="Freeform 445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7" name="Freeform 446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" name="Group 342"/>
                      <p:cNvGrpSpPr/>
                      <p:nvPr/>
                    </p:nvGrpSpPr>
                    <p:grpSpPr>
                      <a:xfrm rot="10800000">
                        <a:off x="3246868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42" name="Flowchart: Connector 441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3" name="Freeform 442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44" name="Freeform 443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9" name="Group 407"/>
                  <p:cNvGrpSpPr/>
                  <p:nvPr/>
                </p:nvGrpSpPr>
                <p:grpSpPr>
                  <a:xfrm>
                    <a:off x="532224" y="3071810"/>
                    <a:ext cx="682190" cy="408708"/>
                    <a:chOff x="2318174" y="3143248"/>
                    <a:chExt cx="682190" cy="408708"/>
                  </a:xfrm>
                  <a:grpFill/>
                </p:grpSpPr>
                <p:grpSp>
                  <p:nvGrpSpPr>
                    <p:cNvPr id="20" name="Group 338"/>
                    <p:cNvGrpSpPr/>
                    <p:nvPr/>
                  </p:nvGrpSpPr>
                  <p:grpSpPr>
                    <a:xfrm rot="10800000">
                      <a:off x="2746802" y="3143248"/>
                      <a:ext cx="110686" cy="408708"/>
                      <a:chOff x="1938774" y="2951144"/>
                      <a:chExt cx="110686" cy="408708"/>
                    </a:xfrm>
                    <a:grpFill/>
                  </p:grpSpPr>
                  <p:sp>
                    <p:nvSpPr>
                      <p:cNvPr id="433" name="Flowchart: Connector 432"/>
                      <p:cNvSpPr>
                        <a:spLocks noChangeAspect="1"/>
                      </p:cNvSpPr>
                      <p:nvPr/>
                    </p:nvSpPr>
                    <p:spPr>
                      <a:xfrm rot="2921161">
                        <a:off x="1941460" y="2951144"/>
                        <a:ext cx="108000" cy="108000"/>
                      </a:xfrm>
                      <a:prstGeom prst="flowChartConnector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sz="4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34" name="Freeform 433"/>
                      <p:cNvSpPr/>
                      <p:nvPr/>
                    </p:nvSpPr>
                    <p:spPr>
                      <a:xfrm>
                        <a:off x="2000232" y="3000372"/>
                        <a:ext cx="45719" cy="357190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35" name="Freeform 434"/>
                      <p:cNvSpPr/>
                      <p:nvPr/>
                    </p:nvSpPr>
                    <p:spPr>
                      <a:xfrm rot="193609" flipH="1">
                        <a:off x="1938774" y="3003228"/>
                        <a:ext cx="71321" cy="356624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1" name="Group 192"/>
                    <p:cNvGrpSpPr/>
                    <p:nvPr/>
                  </p:nvGrpSpPr>
                  <p:grpSpPr>
                    <a:xfrm>
                      <a:off x="2318174" y="3143248"/>
                      <a:ext cx="682190" cy="408708"/>
                      <a:chOff x="2675364" y="3143248"/>
                      <a:chExt cx="682190" cy="408708"/>
                    </a:xfrm>
                    <a:grpFill/>
                  </p:grpSpPr>
                  <p:grpSp>
                    <p:nvGrpSpPr>
                      <p:cNvPr id="22" name="Group 326"/>
                      <p:cNvGrpSpPr/>
                      <p:nvPr/>
                    </p:nvGrpSpPr>
                    <p:grpSpPr>
                      <a:xfrm rot="10800000">
                        <a:off x="2675364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30" name="Flowchart: Connector 429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1" name="Freeform 430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32" name="Freeform 431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3" name="Group 330"/>
                      <p:cNvGrpSpPr/>
                      <p:nvPr/>
                    </p:nvGrpSpPr>
                    <p:grpSpPr>
                      <a:xfrm rot="10800000">
                        <a:off x="2818240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27" name="Flowchart: Connector 426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8" name="Freeform 427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9" name="Freeform 428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4" name="Group 334"/>
                      <p:cNvGrpSpPr/>
                      <p:nvPr/>
                    </p:nvGrpSpPr>
                    <p:grpSpPr>
                      <a:xfrm rot="10800000">
                        <a:off x="2961116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24" name="Flowchart: Connector 423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5" name="Freeform 424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6" name="Freeform 425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25" name="Group 342"/>
                      <p:cNvGrpSpPr/>
                      <p:nvPr/>
                    </p:nvGrpSpPr>
                    <p:grpSpPr>
                      <a:xfrm rot="10800000">
                        <a:off x="3246868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21" name="Flowchart: Connector 420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2" name="Freeform 421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3" name="Freeform 422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" name="Group 524"/>
                <p:cNvGrpSpPr/>
                <p:nvPr/>
              </p:nvGrpSpPr>
              <p:grpSpPr>
                <a:xfrm>
                  <a:off x="1246604" y="2714620"/>
                  <a:ext cx="682190" cy="765898"/>
                  <a:chOff x="532224" y="2714620"/>
                  <a:chExt cx="682190" cy="765898"/>
                </a:xfrm>
                <a:grpFill/>
              </p:grpSpPr>
              <p:grpSp>
                <p:nvGrpSpPr>
                  <p:cNvPr id="27" name="Group 194"/>
                  <p:cNvGrpSpPr/>
                  <p:nvPr/>
                </p:nvGrpSpPr>
                <p:grpSpPr>
                  <a:xfrm rot="10800000">
                    <a:off x="532224" y="2714620"/>
                    <a:ext cx="682190" cy="408708"/>
                    <a:chOff x="2318174" y="3143248"/>
                    <a:chExt cx="682190" cy="408708"/>
                  </a:xfrm>
                  <a:grpFill/>
                </p:grpSpPr>
                <p:grpSp>
                  <p:nvGrpSpPr>
                    <p:cNvPr id="28" name="Group 338"/>
                    <p:cNvGrpSpPr/>
                    <p:nvPr/>
                  </p:nvGrpSpPr>
                  <p:grpSpPr>
                    <a:xfrm rot="10800000">
                      <a:off x="2746802" y="3143248"/>
                      <a:ext cx="110686" cy="408708"/>
                      <a:chOff x="1938774" y="2951144"/>
                      <a:chExt cx="110686" cy="408708"/>
                    </a:xfrm>
                    <a:grpFill/>
                  </p:grpSpPr>
                  <p:sp>
                    <p:nvSpPr>
                      <p:cNvPr id="410" name="Flowchart: Connector 409"/>
                      <p:cNvSpPr>
                        <a:spLocks noChangeAspect="1"/>
                      </p:cNvSpPr>
                      <p:nvPr/>
                    </p:nvSpPr>
                    <p:spPr>
                      <a:xfrm rot="2921161">
                        <a:off x="1941460" y="2951144"/>
                        <a:ext cx="108000" cy="108000"/>
                      </a:xfrm>
                      <a:prstGeom prst="flowChartConnector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sz="4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411" name="Freeform 410"/>
                      <p:cNvSpPr/>
                      <p:nvPr/>
                    </p:nvSpPr>
                    <p:spPr>
                      <a:xfrm>
                        <a:off x="2000232" y="3000372"/>
                        <a:ext cx="45719" cy="357190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412" name="Freeform 411"/>
                      <p:cNvSpPr/>
                      <p:nvPr/>
                    </p:nvSpPr>
                    <p:spPr>
                      <a:xfrm rot="193609" flipH="1">
                        <a:off x="1938774" y="3003228"/>
                        <a:ext cx="71321" cy="356624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9" name="Group 192"/>
                    <p:cNvGrpSpPr/>
                    <p:nvPr/>
                  </p:nvGrpSpPr>
                  <p:grpSpPr>
                    <a:xfrm>
                      <a:off x="2318174" y="3143248"/>
                      <a:ext cx="682190" cy="408708"/>
                      <a:chOff x="2675364" y="3143248"/>
                      <a:chExt cx="682190" cy="408708"/>
                    </a:xfrm>
                    <a:grpFill/>
                  </p:grpSpPr>
                  <p:grpSp>
                    <p:nvGrpSpPr>
                      <p:cNvPr id="30" name="Group 326"/>
                      <p:cNvGrpSpPr/>
                      <p:nvPr/>
                    </p:nvGrpSpPr>
                    <p:grpSpPr>
                      <a:xfrm rot="10800000">
                        <a:off x="2675364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07" name="Flowchart: Connector 406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8" name="Freeform 407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9" name="Freeform 408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1" name="Group 330"/>
                      <p:cNvGrpSpPr/>
                      <p:nvPr/>
                    </p:nvGrpSpPr>
                    <p:grpSpPr>
                      <a:xfrm rot="10800000">
                        <a:off x="2818240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04" name="Flowchart: Connector 403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5" name="Freeform 404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6" name="Freeform 405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0" name="Group 334"/>
                      <p:cNvGrpSpPr/>
                      <p:nvPr/>
                    </p:nvGrpSpPr>
                    <p:grpSpPr>
                      <a:xfrm rot="10800000">
                        <a:off x="2961116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401" name="Flowchart: Connector 400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2" name="Freeform 401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3" name="Freeform 402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1" name="Group 342"/>
                      <p:cNvGrpSpPr/>
                      <p:nvPr/>
                    </p:nvGrpSpPr>
                    <p:grpSpPr>
                      <a:xfrm rot="10800000">
                        <a:off x="3246868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98" name="Flowchart: Connector 397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99" name="Freeform 398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00" name="Freeform 399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62" name="Group 407"/>
                  <p:cNvGrpSpPr/>
                  <p:nvPr/>
                </p:nvGrpSpPr>
                <p:grpSpPr>
                  <a:xfrm>
                    <a:off x="532224" y="3071810"/>
                    <a:ext cx="682190" cy="408708"/>
                    <a:chOff x="2318174" y="3143248"/>
                    <a:chExt cx="682190" cy="408708"/>
                  </a:xfrm>
                  <a:grpFill/>
                </p:grpSpPr>
                <p:grpSp>
                  <p:nvGrpSpPr>
                    <p:cNvPr id="163" name="Group 338"/>
                    <p:cNvGrpSpPr/>
                    <p:nvPr/>
                  </p:nvGrpSpPr>
                  <p:grpSpPr>
                    <a:xfrm rot="10800000">
                      <a:off x="2746802" y="3143248"/>
                      <a:ext cx="110686" cy="408708"/>
                      <a:chOff x="1938774" y="2951144"/>
                      <a:chExt cx="110686" cy="408708"/>
                    </a:xfrm>
                    <a:grpFill/>
                  </p:grpSpPr>
                  <p:sp>
                    <p:nvSpPr>
                      <p:cNvPr id="389" name="Flowchart: Connector 388"/>
                      <p:cNvSpPr>
                        <a:spLocks noChangeAspect="1"/>
                      </p:cNvSpPr>
                      <p:nvPr/>
                    </p:nvSpPr>
                    <p:spPr>
                      <a:xfrm rot="2921161">
                        <a:off x="1941460" y="2951144"/>
                        <a:ext cx="108000" cy="108000"/>
                      </a:xfrm>
                      <a:prstGeom prst="flowChartConnector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sz="4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90" name="Freeform 389"/>
                      <p:cNvSpPr/>
                      <p:nvPr/>
                    </p:nvSpPr>
                    <p:spPr>
                      <a:xfrm>
                        <a:off x="2000232" y="3000372"/>
                        <a:ext cx="45719" cy="357190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91" name="Freeform 390"/>
                      <p:cNvSpPr/>
                      <p:nvPr/>
                    </p:nvSpPr>
                    <p:spPr>
                      <a:xfrm rot="193609" flipH="1">
                        <a:off x="1938774" y="3003228"/>
                        <a:ext cx="71321" cy="356624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4" name="Group 192"/>
                    <p:cNvGrpSpPr/>
                    <p:nvPr/>
                  </p:nvGrpSpPr>
                  <p:grpSpPr>
                    <a:xfrm>
                      <a:off x="2318174" y="3143248"/>
                      <a:ext cx="682190" cy="408708"/>
                      <a:chOff x="2675364" y="3143248"/>
                      <a:chExt cx="682190" cy="408708"/>
                    </a:xfrm>
                    <a:grpFill/>
                  </p:grpSpPr>
                  <p:grpSp>
                    <p:nvGrpSpPr>
                      <p:cNvPr id="165" name="Group 326"/>
                      <p:cNvGrpSpPr/>
                      <p:nvPr/>
                    </p:nvGrpSpPr>
                    <p:grpSpPr>
                      <a:xfrm rot="10800000">
                        <a:off x="2675364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86" name="Flowchart: Connector 385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7" name="Freeform 386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8" name="Freeform 387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6" name="Group 330"/>
                      <p:cNvGrpSpPr/>
                      <p:nvPr/>
                    </p:nvGrpSpPr>
                    <p:grpSpPr>
                      <a:xfrm rot="10800000">
                        <a:off x="2818240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83" name="Flowchart: Connector 382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4" name="Freeform 383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5" name="Freeform 384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7" name="Group 334"/>
                      <p:cNvGrpSpPr/>
                      <p:nvPr/>
                    </p:nvGrpSpPr>
                    <p:grpSpPr>
                      <a:xfrm rot="10800000">
                        <a:off x="2961116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80" name="Flowchart: Connector 379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1" name="Freeform 380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82" name="Freeform 381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68" name="Group 342"/>
                      <p:cNvGrpSpPr/>
                      <p:nvPr/>
                    </p:nvGrpSpPr>
                    <p:grpSpPr>
                      <a:xfrm rot="10800000">
                        <a:off x="3246868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77" name="Flowchart: Connector 376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78" name="Freeform 377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79" name="Freeform 378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169" name="Group 616"/>
                <p:cNvGrpSpPr/>
                <p:nvPr/>
              </p:nvGrpSpPr>
              <p:grpSpPr>
                <a:xfrm>
                  <a:off x="1960984" y="2714620"/>
                  <a:ext cx="539314" cy="765898"/>
                  <a:chOff x="532224" y="2714620"/>
                  <a:chExt cx="539314" cy="765898"/>
                </a:xfrm>
                <a:grpFill/>
              </p:grpSpPr>
              <p:grpSp>
                <p:nvGrpSpPr>
                  <p:cNvPr id="170" name="Group 194"/>
                  <p:cNvGrpSpPr/>
                  <p:nvPr/>
                </p:nvGrpSpPr>
                <p:grpSpPr>
                  <a:xfrm rot="10800000">
                    <a:off x="532224" y="2714620"/>
                    <a:ext cx="539314" cy="408708"/>
                    <a:chOff x="2461050" y="3143248"/>
                    <a:chExt cx="539314" cy="408708"/>
                  </a:xfrm>
                  <a:grpFill/>
                </p:grpSpPr>
                <p:grpSp>
                  <p:nvGrpSpPr>
                    <p:cNvPr id="171" name="Group 338"/>
                    <p:cNvGrpSpPr/>
                    <p:nvPr/>
                  </p:nvGrpSpPr>
                  <p:grpSpPr>
                    <a:xfrm rot="10800000">
                      <a:off x="2746802" y="3143248"/>
                      <a:ext cx="110686" cy="408708"/>
                      <a:chOff x="1938774" y="2951144"/>
                      <a:chExt cx="110686" cy="408708"/>
                    </a:xfrm>
                    <a:grpFill/>
                  </p:grpSpPr>
                  <p:sp>
                    <p:nvSpPr>
                      <p:cNvPr id="366" name="Flowchart: Connector 365"/>
                      <p:cNvSpPr>
                        <a:spLocks noChangeAspect="1"/>
                      </p:cNvSpPr>
                      <p:nvPr/>
                    </p:nvSpPr>
                    <p:spPr>
                      <a:xfrm rot="2921161">
                        <a:off x="1941460" y="2951144"/>
                        <a:ext cx="108000" cy="108000"/>
                      </a:xfrm>
                      <a:prstGeom prst="flowChartConnector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sz="4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67" name="Freeform 366"/>
                      <p:cNvSpPr/>
                      <p:nvPr/>
                    </p:nvSpPr>
                    <p:spPr>
                      <a:xfrm>
                        <a:off x="2000232" y="3000372"/>
                        <a:ext cx="45719" cy="357190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68" name="Freeform 367"/>
                      <p:cNvSpPr/>
                      <p:nvPr/>
                    </p:nvSpPr>
                    <p:spPr>
                      <a:xfrm rot="193609" flipH="1">
                        <a:off x="1938774" y="3003228"/>
                        <a:ext cx="71321" cy="356624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2" name="Group 192"/>
                    <p:cNvGrpSpPr/>
                    <p:nvPr/>
                  </p:nvGrpSpPr>
                  <p:grpSpPr>
                    <a:xfrm>
                      <a:off x="2461050" y="3143248"/>
                      <a:ext cx="539314" cy="408708"/>
                      <a:chOff x="2818240" y="3143248"/>
                      <a:chExt cx="539314" cy="408708"/>
                    </a:xfrm>
                    <a:grpFill/>
                  </p:grpSpPr>
                  <p:grpSp>
                    <p:nvGrpSpPr>
                      <p:cNvPr id="173" name="Group 330"/>
                      <p:cNvGrpSpPr/>
                      <p:nvPr/>
                    </p:nvGrpSpPr>
                    <p:grpSpPr>
                      <a:xfrm rot="10800000">
                        <a:off x="2818240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63" name="Flowchart: Connector 362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4" name="Freeform 363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5" name="Freeform 364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74" name="Group 334"/>
                      <p:cNvGrpSpPr/>
                      <p:nvPr/>
                    </p:nvGrpSpPr>
                    <p:grpSpPr>
                      <a:xfrm rot="10800000">
                        <a:off x="2961116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60" name="Flowchart: Connector 359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1" name="Freeform 360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62" name="Freeform 361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75" name="Group 342"/>
                      <p:cNvGrpSpPr/>
                      <p:nvPr/>
                    </p:nvGrpSpPr>
                    <p:grpSpPr>
                      <a:xfrm rot="10800000">
                        <a:off x="3246868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57" name="Flowchart: Connector 356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8" name="Freeform 357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59" name="Freeform 358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76" name="Group 407"/>
                  <p:cNvGrpSpPr/>
                  <p:nvPr/>
                </p:nvGrpSpPr>
                <p:grpSpPr>
                  <a:xfrm>
                    <a:off x="532224" y="3071810"/>
                    <a:ext cx="539314" cy="408708"/>
                    <a:chOff x="2318174" y="3143248"/>
                    <a:chExt cx="539314" cy="408708"/>
                  </a:xfrm>
                  <a:grpFill/>
                </p:grpSpPr>
                <p:grpSp>
                  <p:nvGrpSpPr>
                    <p:cNvPr id="178" name="Group 338"/>
                    <p:cNvGrpSpPr/>
                    <p:nvPr/>
                  </p:nvGrpSpPr>
                  <p:grpSpPr>
                    <a:xfrm rot="10800000">
                      <a:off x="2746802" y="3143248"/>
                      <a:ext cx="110686" cy="408708"/>
                      <a:chOff x="1938774" y="2951144"/>
                      <a:chExt cx="110686" cy="408708"/>
                    </a:xfrm>
                    <a:grpFill/>
                  </p:grpSpPr>
                  <p:sp>
                    <p:nvSpPr>
                      <p:cNvPr id="349" name="Flowchart: Connector 348"/>
                      <p:cNvSpPr>
                        <a:spLocks noChangeAspect="1"/>
                      </p:cNvSpPr>
                      <p:nvPr/>
                    </p:nvSpPr>
                    <p:spPr>
                      <a:xfrm rot="2921161">
                        <a:off x="1941460" y="2951144"/>
                        <a:ext cx="108000" cy="108000"/>
                      </a:xfrm>
                      <a:prstGeom prst="flowChartConnector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 sz="40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  <p:sp>
                    <p:nvSpPr>
                      <p:cNvPr id="350" name="Freeform 349"/>
                      <p:cNvSpPr/>
                      <p:nvPr/>
                    </p:nvSpPr>
                    <p:spPr>
                      <a:xfrm>
                        <a:off x="2000232" y="3000372"/>
                        <a:ext cx="45719" cy="357190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51" name="Freeform 350"/>
                      <p:cNvSpPr/>
                      <p:nvPr/>
                    </p:nvSpPr>
                    <p:spPr>
                      <a:xfrm rot="193609" flipH="1">
                        <a:off x="1938774" y="3003228"/>
                        <a:ext cx="71321" cy="356624"/>
                      </a:xfrm>
                      <a:custGeom>
                        <a:avLst/>
                        <a:gdLst>
                          <a:gd name="connsiteX0" fmla="*/ 0 w 110465"/>
                          <a:gd name="connsiteY0" fmla="*/ 0 h 297641"/>
                          <a:gd name="connsiteX1" fmla="*/ 33753 w 110465"/>
                          <a:gd name="connsiteY1" fmla="*/ 6137 h 297641"/>
                          <a:gd name="connsiteX2" fmla="*/ 42958 w 110465"/>
                          <a:gd name="connsiteY2" fmla="*/ 12274 h 297641"/>
                          <a:gd name="connsiteX3" fmla="*/ 49095 w 110465"/>
                          <a:gd name="connsiteY3" fmla="*/ 30685 h 297641"/>
                          <a:gd name="connsiteX4" fmla="*/ 42958 w 110465"/>
                          <a:gd name="connsiteY4" fmla="*/ 76712 h 297641"/>
                          <a:gd name="connsiteX5" fmla="*/ 49095 w 110465"/>
                          <a:gd name="connsiteY5" fmla="*/ 101259 h 297641"/>
                          <a:gd name="connsiteX6" fmla="*/ 58301 w 110465"/>
                          <a:gd name="connsiteY6" fmla="*/ 107396 h 297641"/>
                          <a:gd name="connsiteX7" fmla="*/ 73643 w 110465"/>
                          <a:gd name="connsiteY7" fmla="*/ 122739 h 297641"/>
                          <a:gd name="connsiteX8" fmla="*/ 88985 w 110465"/>
                          <a:gd name="connsiteY8" fmla="*/ 135012 h 297641"/>
                          <a:gd name="connsiteX9" fmla="*/ 95122 w 110465"/>
                          <a:gd name="connsiteY9" fmla="*/ 153423 h 297641"/>
                          <a:gd name="connsiteX10" fmla="*/ 88985 w 110465"/>
                          <a:gd name="connsiteY10" fmla="*/ 202518 h 297641"/>
                          <a:gd name="connsiteX11" fmla="*/ 92054 w 110465"/>
                          <a:gd name="connsiteY11" fmla="*/ 242408 h 297641"/>
                          <a:gd name="connsiteX12" fmla="*/ 98191 w 110465"/>
                          <a:gd name="connsiteY12" fmla="*/ 276161 h 297641"/>
                          <a:gd name="connsiteX13" fmla="*/ 101259 w 110465"/>
                          <a:gd name="connsiteY13" fmla="*/ 294572 h 297641"/>
                          <a:gd name="connsiteX14" fmla="*/ 110465 w 110465"/>
                          <a:gd name="connsiteY14" fmla="*/ 297641 h 29764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10465" h="297641">
                            <a:moveTo>
                              <a:pt x="0" y="0"/>
                            </a:moveTo>
                            <a:cubicBezTo>
                              <a:pt x="8456" y="1057"/>
                              <a:pt x="24295" y="1408"/>
                              <a:pt x="33753" y="6137"/>
                            </a:cubicBezTo>
                            <a:cubicBezTo>
                              <a:pt x="37051" y="7786"/>
                              <a:pt x="39890" y="10228"/>
                              <a:pt x="42958" y="12274"/>
                            </a:cubicBezTo>
                            <a:lnTo>
                              <a:pt x="49095" y="30685"/>
                            </a:lnTo>
                            <a:cubicBezTo>
                              <a:pt x="51338" y="37414"/>
                              <a:pt x="45085" y="66078"/>
                              <a:pt x="42958" y="76712"/>
                            </a:cubicBezTo>
                            <a:cubicBezTo>
                              <a:pt x="43110" y="77473"/>
                              <a:pt x="46580" y="98116"/>
                              <a:pt x="49095" y="101259"/>
                            </a:cubicBezTo>
                            <a:cubicBezTo>
                              <a:pt x="51399" y="104139"/>
                              <a:pt x="55232" y="105350"/>
                              <a:pt x="58301" y="107396"/>
                            </a:cubicBezTo>
                            <a:cubicBezTo>
                              <a:pt x="74664" y="131942"/>
                              <a:pt x="53189" y="102285"/>
                              <a:pt x="73643" y="122739"/>
                            </a:cubicBezTo>
                            <a:cubicBezTo>
                              <a:pt x="87521" y="136617"/>
                              <a:pt x="71066" y="129040"/>
                              <a:pt x="88985" y="135012"/>
                            </a:cubicBezTo>
                            <a:cubicBezTo>
                              <a:pt x="91031" y="141149"/>
                              <a:pt x="95659" y="146976"/>
                              <a:pt x="95122" y="153423"/>
                            </a:cubicBezTo>
                            <a:cubicBezTo>
                              <a:pt x="91704" y="194447"/>
                              <a:pt x="95042" y="178296"/>
                              <a:pt x="88985" y="202518"/>
                            </a:cubicBezTo>
                            <a:cubicBezTo>
                              <a:pt x="90008" y="215815"/>
                              <a:pt x="90658" y="229145"/>
                              <a:pt x="92054" y="242408"/>
                            </a:cubicBezTo>
                            <a:cubicBezTo>
                              <a:pt x="93186" y="253166"/>
                              <a:pt x="96243" y="265445"/>
                              <a:pt x="98191" y="276161"/>
                            </a:cubicBezTo>
                            <a:cubicBezTo>
                              <a:pt x="99304" y="282282"/>
                              <a:pt x="98172" y="289170"/>
                              <a:pt x="101259" y="294572"/>
                            </a:cubicBezTo>
                            <a:cubicBezTo>
                              <a:pt x="102864" y="297381"/>
                              <a:pt x="110465" y="297641"/>
                              <a:pt x="110465" y="297641"/>
                            </a:cubicBezTo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79" name="Group 192"/>
                    <p:cNvGrpSpPr/>
                    <p:nvPr/>
                  </p:nvGrpSpPr>
                  <p:grpSpPr>
                    <a:xfrm>
                      <a:off x="2318174" y="3143248"/>
                      <a:ext cx="396438" cy="408708"/>
                      <a:chOff x="2675364" y="3143248"/>
                      <a:chExt cx="396438" cy="408708"/>
                    </a:xfrm>
                    <a:grpFill/>
                  </p:grpSpPr>
                  <p:grpSp>
                    <p:nvGrpSpPr>
                      <p:cNvPr id="181" name="Group 326"/>
                      <p:cNvGrpSpPr/>
                      <p:nvPr/>
                    </p:nvGrpSpPr>
                    <p:grpSpPr>
                      <a:xfrm rot="10800000">
                        <a:off x="2675364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46" name="Flowchart: Connector 345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7" name="Freeform 346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8" name="Freeform 347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2" name="Group 330"/>
                      <p:cNvGrpSpPr/>
                      <p:nvPr/>
                    </p:nvGrpSpPr>
                    <p:grpSpPr>
                      <a:xfrm rot="10800000">
                        <a:off x="2818240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43" name="Flowchart: Connector 342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4" name="Freeform 343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5" name="Freeform 344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84" name="Group 334"/>
                      <p:cNvGrpSpPr/>
                      <p:nvPr/>
                    </p:nvGrpSpPr>
                    <p:grpSpPr>
                      <a:xfrm rot="10800000">
                        <a:off x="2961116" y="3143248"/>
                        <a:ext cx="110686" cy="408708"/>
                        <a:chOff x="1938774" y="2951144"/>
                        <a:chExt cx="110686" cy="408708"/>
                      </a:xfrm>
                      <a:grpFill/>
                    </p:grpSpPr>
                    <p:sp>
                      <p:nvSpPr>
                        <p:cNvPr id="340" name="Flowchart: Connector 339"/>
                        <p:cNvSpPr>
                          <a:spLocks noChangeAspect="1"/>
                        </p:cNvSpPr>
                        <p:nvPr/>
                      </p:nvSpPr>
                      <p:spPr>
                        <a:xfrm rot="2921161">
                          <a:off x="1941460" y="2951144"/>
                          <a:ext cx="108000" cy="108000"/>
                        </a:xfrm>
                        <a:prstGeom prst="flowChartConnector">
                          <a:avLst/>
                        </a:prstGeom>
                        <a:grpFill/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 sz="4000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1" name="Freeform 340"/>
                        <p:cNvSpPr/>
                        <p:nvPr/>
                      </p:nvSpPr>
                      <p:spPr>
                        <a:xfrm>
                          <a:off x="2000232" y="3000372"/>
                          <a:ext cx="45719" cy="357190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342" name="Freeform 341"/>
                        <p:cNvSpPr/>
                        <p:nvPr/>
                      </p:nvSpPr>
                      <p:spPr>
                        <a:xfrm rot="193609" flipH="1">
                          <a:off x="1938774" y="3003228"/>
                          <a:ext cx="71321" cy="356624"/>
                        </a:xfrm>
                        <a:custGeom>
                          <a:avLst/>
                          <a:gdLst>
                            <a:gd name="connsiteX0" fmla="*/ 0 w 110465"/>
                            <a:gd name="connsiteY0" fmla="*/ 0 h 297641"/>
                            <a:gd name="connsiteX1" fmla="*/ 33753 w 110465"/>
                            <a:gd name="connsiteY1" fmla="*/ 6137 h 297641"/>
                            <a:gd name="connsiteX2" fmla="*/ 42958 w 110465"/>
                            <a:gd name="connsiteY2" fmla="*/ 12274 h 297641"/>
                            <a:gd name="connsiteX3" fmla="*/ 49095 w 110465"/>
                            <a:gd name="connsiteY3" fmla="*/ 30685 h 297641"/>
                            <a:gd name="connsiteX4" fmla="*/ 42958 w 110465"/>
                            <a:gd name="connsiteY4" fmla="*/ 76712 h 297641"/>
                            <a:gd name="connsiteX5" fmla="*/ 49095 w 110465"/>
                            <a:gd name="connsiteY5" fmla="*/ 101259 h 297641"/>
                            <a:gd name="connsiteX6" fmla="*/ 58301 w 110465"/>
                            <a:gd name="connsiteY6" fmla="*/ 107396 h 297641"/>
                            <a:gd name="connsiteX7" fmla="*/ 73643 w 110465"/>
                            <a:gd name="connsiteY7" fmla="*/ 122739 h 297641"/>
                            <a:gd name="connsiteX8" fmla="*/ 88985 w 110465"/>
                            <a:gd name="connsiteY8" fmla="*/ 135012 h 297641"/>
                            <a:gd name="connsiteX9" fmla="*/ 95122 w 110465"/>
                            <a:gd name="connsiteY9" fmla="*/ 153423 h 297641"/>
                            <a:gd name="connsiteX10" fmla="*/ 88985 w 110465"/>
                            <a:gd name="connsiteY10" fmla="*/ 202518 h 297641"/>
                            <a:gd name="connsiteX11" fmla="*/ 92054 w 110465"/>
                            <a:gd name="connsiteY11" fmla="*/ 242408 h 297641"/>
                            <a:gd name="connsiteX12" fmla="*/ 98191 w 110465"/>
                            <a:gd name="connsiteY12" fmla="*/ 276161 h 297641"/>
                            <a:gd name="connsiteX13" fmla="*/ 101259 w 110465"/>
                            <a:gd name="connsiteY13" fmla="*/ 294572 h 297641"/>
                            <a:gd name="connsiteX14" fmla="*/ 110465 w 110465"/>
                            <a:gd name="connsiteY14" fmla="*/ 297641 h 2976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110465" h="297641">
                              <a:moveTo>
                                <a:pt x="0" y="0"/>
                              </a:moveTo>
                              <a:cubicBezTo>
                                <a:pt x="8456" y="1057"/>
                                <a:pt x="24295" y="1408"/>
                                <a:pt x="33753" y="6137"/>
                              </a:cubicBezTo>
                              <a:cubicBezTo>
                                <a:pt x="37051" y="7786"/>
                                <a:pt x="39890" y="10228"/>
                                <a:pt x="42958" y="12274"/>
                              </a:cubicBezTo>
                              <a:lnTo>
                                <a:pt x="49095" y="30685"/>
                              </a:lnTo>
                              <a:cubicBezTo>
                                <a:pt x="51338" y="37414"/>
                                <a:pt x="45085" y="66078"/>
                                <a:pt x="42958" y="76712"/>
                              </a:cubicBezTo>
                              <a:cubicBezTo>
                                <a:pt x="43110" y="77473"/>
                                <a:pt x="46580" y="98116"/>
                                <a:pt x="49095" y="101259"/>
                              </a:cubicBezTo>
                              <a:cubicBezTo>
                                <a:pt x="51399" y="104139"/>
                                <a:pt x="55232" y="105350"/>
                                <a:pt x="58301" y="107396"/>
                              </a:cubicBezTo>
                              <a:cubicBezTo>
                                <a:pt x="74664" y="131942"/>
                                <a:pt x="53189" y="102285"/>
                                <a:pt x="73643" y="122739"/>
                              </a:cubicBezTo>
                              <a:cubicBezTo>
                                <a:pt x="87521" y="136617"/>
                                <a:pt x="71066" y="129040"/>
                                <a:pt x="88985" y="135012"/>
                              </a:cubicBezTo>
                              <a:cubicBezTo>
                                <a:pt x="91031" y="141149"/>
                                <a:pt x="95659" y="146976"/>
                                <a:pt x="95122" y="153423"/>
                              </a:cubicBezTo>
                              <a:cubicBezTo>
                                <a:pt x="91704" y="194447"/>
                                <a:pt x="95042" y="178296"/>
                                <a:pt x="88985" y="202518"/>
                              </a:cubicBezTo>
                              <a:cubicBezTo>
                                <a:pt x="90008" y="215815"/>
                                <a:pt x="90658" y="229145"/>
                                <a:pt x="92054" y="242408"/>
                              </a:cubicBezTo>
                              <a:cubicBezTo>
                                <a:pt x="93186" y="253166"/>
                                <a:pt x="96243" y="265445"/>
                                <a:pt x="98191" y="276161"/>
                              </a:cubicBezTo>
                              <a:cubicBezTo>
                                <a:pt x="99304" y="282282"/>
                                <a:pt x="98172" y="289170"/>
                                <a:pt x="101259" y="294572"/>
                              </a:cubicBezTo>
                              <a:cubicBezTo>
                                <a:pt x="102864" y="297381"/>
                                <a:pt x="110465" y="297641"/>
                                <a:pt x="110465" y="297641"/>
                              </a:cubicBezTo>
                            </a:path>
                          </a:pathLst>
                        </a:custGeom>
                        <a:grpFill/>
                        <a:ln>
                          <a:noFill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322" name="Can 321"/>
              <p:cNvSpPr/>
              <p:nvPr/>
            </p:nvSpPr>
            <p:spPr>
              <a:xfrm rot="10800000">
                <a:off x="8095981" y="2689645"/>
                <a:ext cx="432000" cy="1214446"/>
              </a:xfrm>
              <a:prstGeom prst="can">
                <a:avLst/>
              </a:prstGeom>
              <a:solidFill>
                <a:srgbClr val="00FF00"/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>
                  <a:rot lat="0" lon="21594000" rev="10799999"/>
                </a:camera>
                <a:lightRig rig="chilly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>
                    <a:solidFill>
                      <a:prstClr val="black"/>
                    </a:solidFill>
                  </a:rPr>
                  <a:t>M2</a:t>
                </a:r>
              </a:p>
            </p:txBody>
          </p:sp>
          <p:sp>
            <p:nvSpPr>
              <p:cNvPr id="323" name="Can 322"/>
              <p:cNvSpPr/>
              <p:nvPr/>
            </p:nvSpPr>
            <p:spPr>
              <a:xfrm rot="10800000">
                <a:off x="7041274" y="2691364"/>
                <a:ext cx="432000" cy="1214446"/>
              </a:xfrm>
              <a:prstGeom prst="can">
                <a:avLst/>
              </a:prstGeom>
              <a:solidFill>
                <a:srgbClr val="00FF00"/>
              </a:solidFill>
              <a:ln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>
                  <a:rot lat="0" lon="21594000" rev="10799999"/>
                </a:camera>
                <a:lightRig rig="chilly" dir="t"/>
              </a:scene3d>
              <a:sp3d prstMaterial="legacyWirefram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400" b="1" dirty="0">
                    <a:solidFill>
                      <a:prstClr val="black"/>
                    </a:solidFill>
                  </a:rPr>
                  <a:t>M1</a:t>
                </a:r>
              </a:p>
            </p:txBody>
          </p:sp>
          <p:grpSp>
            <p:nvGrpSpPr>
              <p:cNvPr id="186" name="Group 591"/>
              <p:cNvGrpSpPr/>
              <p:nvPr/>
            </p:nvGrpSpPr>
            <p:grpSpPr>
              <a:xfrm>
                <a:off x="7238722" y="2357431"/>
                <a:ext cx="1357326" cy="2261042"/>
                <a:chOff x="7238718" y="2357430"/>
                <a:chExt cx="1357326" cy="2261040"/>
              </a:xfrm>
            </p:grpSpPr>
            <p:cxnSp>
              <p:nvCxnSpPr>
                <p:cNvPr id="327" name="Curved Connector 601"/>
                <p:cNvCxnSpPr>
                  <a:stCxn id="325" idx="3"/>
                  <a:endCxn id="323" idx="1"/>
                </p:cNvCxnSpPr>
                <p:nvPr/>
              </p:nvCxnSpPr>
              <p:spPr>
                <a:xfrm flipH="1" flipV="1">
                  <a:off x="7257270" y="3905807"/>
                  <a:ext cx="192094" cy="596251"/>
                </a:xfrm>
                <a:prstGeom prst="curvedConnector4">
                  <a:avLst>
                    <a:gd name="adj1" fmla="val -133160"/>
                    <a:gd name="adj2" fmla="val 69943"/>
                  </a:avLst>
                </a:prstGeom>
                <a:ln w="25400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8" name="Freeform 327"/>
                <p:cNvSpPr/>
                <p:nvPr/>
              </p:nvSpPr>
              <p:spPr>
                <a:xfrm>
                  <a:off x="8095978" y="3904878"/>
                  <a:ext cx="500066" cy="713592"/>
                </a:xfrm>
                <a:custGeom>
                  <a:avLst/>
                  <a:gdLst>
                    <a:gd name="connsiteX0" fmla="*/ 182040 w 383007"/>
                    <a:gd name="connsiteY0" fmla="*/ 0 h 884254"/>
                    <a:gd name="connsiteX1" fmla="*/ 212185 w 383007"/>
                    <a:gd name="connsiteY1" fmla="*/ 200967 h 884254"/>
                    <a:gd name="connsiteX2" fmla="*/ 222233 w 383007"/>
                    <a:gd name="connsiteY2" fmla="*/ 231112 h 884254"/>
                    <a:gd name="connsiteX3" fmla="*/ 292572 w 383007"/>
                    <a:gd name="connsiteY3" fmla="*/ 271305 h 884254"/>
                    <a:gd name="connsiteX4" fmla="*/ 342814 w 383007"/>
                    <a:gd name="connsiteY4" fmla="*/ 261257 h 884254"/>
                    <a:gd name="connsiteX5" fmla="*/ 372959 w 383007"/>
                    <a:gd name="connsiteY5" fmla="*/ 251208 h 884254"/>
                    <a:gd name="connsiteX6" fmla="*/ 383007 w 383007"/>
                    <a:gd name="connsiteY6" fmla="*/ 281353 h 884254"/>
                    <a:gd name="connsiteX7" fmla="*/ 372959 w 383007"/>
                    <a:gd name="connsiteY7" fmla="*/ 331595 h 884254"/>
                    <a:gd name="connsiteX8" fmla="*/ 342814 w 383007"/>
                    <a:gd name="connsiteY8" fmla="*/ 351692 h 884254"/>
                    <a:gd name="connsiteX9" fmla="*/ 292572 w 383007"/>
                    <a:gd name="connsiteY9" fmla="*/ 391885 h 884254"/>
                    <a:gd name="connsiteX10" fmla="*/ 262427 w 383007"/>
                    <a:gd name="connsiteY10" fmla="*/ 411982 h 884254"/>
                    <a:gd name="connsiteX11" fmla="*/ 232282 w 383007"/>
                    <a:gd name="connsiteY11" fmla="*/ 422030 h 884254"/>
                    <a:gd name="connsiteX12" fmla="*/ 222233 w 383007"/>
                    <a:gd name="connsiteY12" fmla="*/ 452175 h 884254"/>
                    <a:gd name="connsiteX13" fmla="*/ 232282 w 383007"/>
                    <a:gd name="connsiteY13" fmla="*/ 482320 h 884254"/>
                    <a:gd name="connsiteX14" fmla="*/ 282523 w 383007"/>
                    <a:gd name="connsiteY14" fmla="*/ 492369 h 884254"/>
                    <a:gd name="connsiteX15" fmla="*/ 312668 w 383007"/>
                    <a:gd name="connsiteY15" fmla="*/ 502417 h 884254"/>
                    <a:gd name="connsiteX16" fmla="*/ 332765 w 383007"/>
                    <a:gd name="connsiteY16" fmla="*/ 532562 h 884254"/>
                    <a:gd name="connsiteX17" fmla="*/ 322717 w 383007"/>
                    <a:gd name="connsiteY17" fmla="*/ 562707 h 884254"/>
                    <a:gd name="connsiteX18" fmla="*/ 302620 w 383007"/>
                    <a:gd name="connsiteY18" fmla="*/ 592852 h 884254"/>
                    <a:gd name="connsiteX19" fmla="*/ 272475 w 383007"/>
                    <a:gd name="connsiteY19" fmla="*/ 602901 h 884254"/>
                    <a:gd name="connsiteX20" fmla="*/ 192088 w 383007"/>
                    <a:gd name="connsiteY20" fmla="*/ 612949 h 884254"/>
                    <a:gd name="connsiteX21" fmla="*/ 81556 w 383007"/>
                    <a:gd name="connsiteY21" fmla="*/ 653142 h 884254"/>
                    <a:gd name="connsiteX22" fmla="*/ 51411 w 383007"/>
                    <a:gd name="connsiteY22" fmla="*/ 713432 h 884254"/>
                    <a:gd name="connsiteX23" fmla="*/ 41363 w 383007"/>
                    <a:gd name="connsiteY23" fmla="*/ 743578 h 884254"/>
                    <a:gd name="connsiteX24" fmla="*/ 11218 w 383007"/>
                    <a:gd name="connsiteY24" fmla="*/ 763674 h 884254"/>
                    <a:gd name="connsiteX25" fmla="*/ 1170 w 383007"/>
                    <a:gd name="connsiteY25" fmla="*/ 793819 h 884254"/>
                    <a:gd name="connsiteX26" fmla="*/ 21266 w 383007"/>
                    <a:gd name="connsiteY26" fmla="*/ 854109 h 884254"/>
                    <a:gd name="connsiteX27" fmla="*/ 21266 w 383007"/>
                    <a:gd name="connsiteY27" fmla="*/ 884254 h 884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83007" h="884254">
                      <a:moveTo>
                        <a:pt x="182040" y="0"/>
                      </a:moveTo>
                      <a:cubicBezTo>
                        <a:pt x="193597" y="161810"/>
                        <a:pt x="177222" y="96076"/>
                        <a:pt x="212185" y="200967"/>
                      </a:cubicBezTo>
                      <a:cubicBezTo>
                        <a:pt x="215534" y="211015"/>
                        <a:pt x="213759" y="224757"/>
                        <a:pt x="222233" y="231112"/>
                      </a:cubicBezTo>
                      <a:cubicBezTo>
                        <a:pt x="270901" y="267612"/>
                        <a:pt x="246539" y="255961"/>
                        <a:pt x="292572" y="271305"/>
                      </a:cubicBezTo>
                      <a:cubicBezTo>
                        <a:pt x="309319" y="267956"/>
                        <a:pt x="326245" y="265399"/>
                        <a:pt x="342814" y="261257"/>
                      </a:cubicBezTo>
                      <a:cubicBezTo>
                        <a:pt x="353090" y="258688"/>
                        <a:pt x="363485" y="246471"/>
                        <a:pt x="372959" y="251208"/>
                      </a:cubicBezTo>
                      <a:cubicBezTo>
                        <a:pt x="382433" y="255945"/>
                        <a:pt x="379658" y="271305"/>
                        <a:pt x="383007" y="281353"/>
                      </a:cubicBezTo>
                      <a:cubicBezTo>
                        <a:pt x="379658" y="298100"/>
                        <a:pt x="381432" y="316766"/>
                        <a:pt x="372959" y="331595"/>
                      </a:cubicBezTo>
                      <a:cubicBezTo>
                        <a:pt x="366967" y="342081"/>
                        <a:pt x="351353" y="343153"/>
                        <a:pt x="342814" y="351692"/>
                      </a:cubicBezTo>
                      <a:cubicBezTo>
                        <a:pt x="297364" y="397142"/>
                        <a:pt x="351257" y="372324"/>
                        <a:pt x="292572" y="391885"/>
                      </a:cubicBezTo>
                      <a:cubicBezTo>
                        <a:pt x="282524" y="398584"/>
                        <a:pt x="273229" y="406581"/>
                        <a:pt x="262427" y="411982"/>
                      </a:cubicBezTo>
                      <a:cubicBezTo>
                        <a:pt x="252953" y="416719"/>
                        <a:pt x="239772" y="414541"/>
                        <a:pt x="232282" y="422030"/>
                      </a:cubicBezTo>
                      <a:cubicBezTo>
                        <a:pt x="224792" y="429520"/>
                        <a:pt x="225583" y="442127"/>
                        <a:pt x="222233" y="452175"/>
                      </a:cubicBezTo>
                      <a:cubicBezTo>
                        <a:pt x="225583" y="462223"/>
                        <a:pt x="223469" y="476445"/>
                        <a:pt x="232282" y="482320"/>
                      </a:cubicBezTo>
                      <a:cubicBezTo>
                        <a:pt x="246492" y="491794"/>
                        <a:pt x="265954" y="488227"/>
                        <a:pt x="282523" y="492369"/>
                      </a:cubicBezTo>
                      <a:cubicBezTo>
                        <a:pt x="292799" y="494938"/>
                        <a:pt x="302620" y="499068"/>
                        <a:pt x="312668" y="502417"/>
                      </a:cubicBezTo>
                      <a:cubicBezTo>
                        <a:pt x="319367" y="512465"/>
                        <a:pt x="330779" y="520650"/>
                        <a:pt x="332765" y="532562"/>
                      </a:cubicBezTo>
                      <a:cubicBezTo>
                        <a:pt x="334506" y="543010"/>
                        <a:pt x="327454" y="553233"/>
                        <a:pt x="322717" y="562707"/>
                      </a:cubicBezTo>
                      <a:cubicBezTo>
                        <a:pt x="317316" y="573509"/>
                        <a:pt x="312050" y="585308"/>
                        <a:pt x="302620" y="592852"/>
                      </a:cubicBezTo>
                      <a:cubicBezTo>
                        <a:pt x="294349" y="599469"/>
                        <a:pt x="282896" y="601006"/>
                        <a:pt x="272475" y="602901"/>
                      </a:cubicBezTo>
                      <a:cubicBezTo>
                        <a:pt x="245906" y="607732"/>
                        <a:pt x="218884" y="609600"/>
                        <a:pt x="192088" y="612949"/>
                      </a:cubicBezTo>
                      <a:cubicBezTo>
                        <a:pt x="99985" y="635975"/>
                        <a:pt x="134683" y="617725"/>
                        <a:pt x="81556" y="653142"/>
                      </a:cubicBezTo>
                      <a:cubicBezTo>
                        <a:pt x="56299" y="728915"/>
                        <a:pt x="90370" y="635512"/>
                        <a:pt x="51411" y="713432"/>
                      </a:cubicBezTo>
                      <a:cubicBezTo>
                        <a:pt x="46674" y="722906"/>
                        <a:pt x="47980" y="735307"/>
                        <a:pt x="41363" y="743578"/>
                      </a:cubicBezTo>
                      <a:cubicBezTo>
                        <a:pt x="33819" y="753008"/>
                        <a:pt x="21266" y="756975"/>
                        <a:pt x="11218" y="763674"/>
                      </a:cubicBezTo>
                      <a:cubicBezTo>
                        <a:pt x="7869" y="773722"/>
                        <a:pt x="0" y="783292"/>
                        <a:pt x="1170" y="793819"/>
                      </a:cubicBezTo>
                      <a:cubicBezTo>
                        <a:pt x="3509" y="814873"/>
                        <a:pt x="21266" y="832925"/>
                        <a:pt x="21266" y="854109"/>
                      </a:cubicBezTo>
                      <a:lnTo>
                        <a:pt x="21266" y="884254"/>
                      </a:lnTo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9" name="Freeform 328"/>
                <p:cNvSpPr/>
                <p:nvPr/>
              </p:nvSpPr>
              <p:spPr>
                <a:xfrm>
                  <a:off x="7238718" y="2357430"/>
                  <a:ext cx="1143008" cy="1034981"/>
                </a:xfrm>
                <a:custGeom>
                  <a:avLst/>
                  <a:gdLst>
                    <a:gd name="connsiteX0" fmla="*/ 20097 w 636794"/>
                    <a:gd name="connsiteY0" fmla="*/ 351693 h 1034981"/>
                    <a:gd name="connsiteX1" fmla="*/ 10048 w 636794"/>
                    <a:gd name="connsiteY1" fmla="*/ 311499 h 1034981"/>
                    <a:gd name="connsiteX2" fmla="*/ 0 w 636794"/>
                    <a:gd name="connsiteY2" fmla="*/ 281354 h 1034981"/>
                    <a:gd name="connsiteX3" fmla="*/ 20097 w 636794"/>
                    <a:gd name="connsiteY3" fmla="*/ 190919 h 1034981"/>
                    <a:gd name="connsiteX4" fmla="*/ 10048 w 636794"/>
                    <a:gd name="connsiteY4" fmla="*/ 140677 h 1034981"/>
                    <a:gd name="connsiteX5" fmla="*/ 0 w 636794"/>
                    <a:gd name="connsiteY5" fmla="*/ 110532 h 1034981"/>
                    <a:gd name="connsiteX6" fmla="*/ 10048 w 636794"/>
                    <a:gd name="connsiteY6" fmla="*/ 40194 h 1034981"/>
                    <a:gd name="connsiteX7" fmla="*/ 20097 w 636794"/>
                    <a:gd name="connsiteY7" fmla="*/ 10049 h 1034981"/>
                    <a:gd name="connsiteX8" fmla="*/ 50242 w 636794"/>
                    <a:gd name="connsiteY8" fmla="*/ 0 h 1034981"/>
                    <a:gd name="connsiteX9" fmla="*/ 80387 w 636794"/>
                    <a:gd name="connsiteY9" fmla="*/ 10049 h 1034981"/>
                    <a:gd name="connsiteX10" fmla="*/ 90435 w 636794"/>
                    <a:gd name="connsiteY10" fmla="*/ 40194 h 1034981"/>
                    <a:gd name="connsiteX11" fmla="*/ 110532 w 636794"/>
                    <a:gd name="connsiteY11" fmla="*/ 70339 h 1034981"/>
                    <a:gd name="connsiteX12" fmla="*/ 140677 w 636794"/>
                    <a:gd name="connsiteY12" fmla="*/ 160774 h 1034981"/>
                    <a:gd name="connsiteX13" fmla="*/ 150725 w 636794"/>
                    <a:gd name="connsiteY13" fmla="*/ 190919 h 1034981"/>
                    <a:gd name="connsiteX14" fmla="*/ 170822 w 636794"/>
                    <a:gd name="connsiteY14" fmla="*/ 271306 h 1034981"/>
                    <a:gd name="connsiteX15" fmla="*/ 190919 w 636794"/>
                    <a:gd name="connsiteY15" fmla="*/ 301451 h 1034981"/>
                    <a:gd name="connsiteX16" fmla="*/ 211015 w 636794"/>
                    <a:gd name="connsiteY16" fmla="*/ 361741 h 1034981"/>
                    <a:gd name="connsiteX17" fmla="*/ 231112 w 636794"/>
                    <a:gd name="connsiteY17" fmla="*/ 452176 h 1034981"/>
                    <a:gd name="connsiteX18" fmla="*/ 261257 w 636794"/>
                    <a:gd name="connsiteY18" fmla="*/ 572756 h 1034981"/>
                    <a:gd name="connsiteX19" fmla="*/ 271306 w 636794"/>
                    <a:gd name="connsiteY19" fmla="*/ 864159 h 1034981"/>
                    <a:gd name="connsiteX20" fmla="*/ 281354 w 636794"/>
                    <a:gd name="connsiteY20" fmla="*/ 904352 h 1034981"/>
                    <a:gd name="connsiteX21" fmla="*/ 301451 w 636794"/>
                    <a:gd name="connsiteY21" fmla="*/ 964642 h 1034981"/>
                    <a:gd name="connsiteX22" fmla="*/ 331596 w 636794"/>
                    <a:gd name="connsiteY22" fmla="*/ 1034981 h 1034981"/>
                    <a:gd name="connsiteX23" fmla="*/ 361741 w 636794"/>
                    <a:gd name="connsiteY23" fmla="*/ 1024932 h 1034981"/>
                    <a:gd name="connsiteX24" fmla="*/ 381837 w 636794"/>
                    <a:gd name="connsiteY24" fmla="*/ 964642 h 1034981"/>
                    <a:gd name="connsiteX25" fmla="*/ 401934 w 636794"/>
                    <a:gd name="connsiteY25" fmla="*/ 884255 h 1034981"/>
                    <a:gd name="connsiteX26" fmla="*/ 381837 w 636794"/>
                    <a:gd name="connsiteY26" fmla="*/ 823965 h 1034981"/>
                    <a:gd name="connsiteX27" fmla="*/ 371789 w 636794"/>
                    <a:gd name="connsiteY27" fmla="*/ 793820 h 1034981"/>
                    <a:gd name="connsiteX28" fmla="*/ 331596 w 636794"/>
                    <a:gd name="connsiteY28" fmla="*/ 733530 h 1034981"/>
                    <a:gd name="connsiteX29" fmla="*/ 351692 w 636794"/>
                    <a:gd name="connsiteY29" fmla="*/ 643095 h 1034981"/>
                    <a:gd name="connsiteX30" fmla="*/ 381837 w 636794"/>
                    <a:gd name="connsiteY30" fmla="*/ 602901 h 1034981"/>
                    <a:gd name="connsiteX31" fmla="*/ 401934 w 636794"/>
                    <a:gd name="connsiteY31" fmla="*/ 542611 h 1034981"/>
                    <a:gd name="connsiteX32" fmla="*/ 411982 w 636794"/>
                    <a:gd name="connsiteY32" fmla="*/ 512466 h 1034981"/>
                    <a:gd name="connsiteX33" fmla="*/ 411982 w 636794"/>
                    <a:gd name="connsiteY33" fmla="*/ 331596 h 1034981"/>
                    <a:gd name="connsiteX34" fmla="*/ 472273 w 636794"/>
                    <a:gd name="connsiteY34" fmla="*/ 281354 h 1034981"/>
                    <a:gd name="connsiteX35" fmla="*/ 512466 w 636794"/>
                    <a:gd name="connsiteY35" fmla="*/ 221064 h 1034981"/>
                    <a:gd name="connsiteX36" fmla="*/ 532563 w 636794"/>
                    <a:gd name="connsiteY36" fmla="*/ 190919 h 1034981"/>
                    <a:gd name="connsiteX37" fmla="*/ 552659 w 636794"/>
                    <a:gd name="connsiteY37" fmla="*/ 70339 h 1034981"/>
                    <a:gd name="connsiteX38" fmla="*/ 562708 w 636794"/>
                    <a:gd name="connsiteY38" fmla="*/ 40194 h 1034981"/>
                    <a:gd name="connsiteX39" fmla="*/ 592853 w 636794"/>
                    <a:gd name="connsiteY39" fmla="*/ 20097 h 1034981"/>
                    <a:gd name="connsiteX40" fmla="*/ 602901 w 636794"/>
                    <a:gd name="connsiteY40" fmla="*/ 371789 h 103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636794" h="1034981">
                      <a:moveTo>
                        <a:pt x="20097" y="351693"/>
                      </a:moveTo>
                      <a:cubicBezTo>
                        <a:pt x="16747" y="338295"/>
                        <a:pt x="13842" y="324778"/>
                        <a:pt x="10048" y="311499"/>
                      </a:cubicBezTo>
                      <a:cubicBezTo>
                        <a:pt x="7138" y="301315"/>
                        <a:pt x="0" y="291946"/>
                        <a:pt x="0" y="281354"/>
                      </a:cubicBezTo>
                      <a:cubicBezTo>
                        <a:pt x="0" y="245982"/>
                        <a:pt x="9734" y="222006"/>
                        <a:pt x="20097" y="190919"/>
                      </a:cubicBezTo>
                      <a:cubicBezTo>
                        <a:pt x="16747" y="174172"/>
                        <a:pt x="14190" y="157246"/>
                        <a:pt x="10048" y="140677"/>
                      </a:cubicBezTo>
                      <a:cubicBezTo>
                        <a:pt x="7479" y="130401"/>
                        <a:pt x="0" y="121124"/>
                        <a:pt x="0" y="110532"/>
                      </a:cubicBezTo>
                      <a:cubicBezTo>
                        <a:pt x="0" y="86848"/>
                        <a:pt x="5403" y="63418"/>
                        <a:pt x="10048" y="40194"/>
                      </a:cubicBezTo>
                      <a:cubicBezTo>
                        <a:pt x="12125" y="29808"/>
                        <a:pt x="12607" y="17539"/>
                        <a:pt x="20097" y="10049"/>
                      </a:cubicBezTo>
                      <a:cubicBezTo>
                        <a:pt x="27587" y="2559"/>
                        <a:pt x="40194" y="3350"/>
                        <a:pt x="50242" y="0"/>
                      </a:cubicBezTo>
                      <a:cubicBezTo>
                        <a:pt x="60290" y="3350"/>
                        <a:pt x="72897" y="2559"/>
                        <a:pt x="80387" y="10049"/>
                      </a:cubicBezTo>
                      <a:cubicBezTo>
                        <a:pt x="87876" y="17539"/>
                        <a:pt x="85698" y="30720"/>
                        <a:pt x="90435" y="40194"/>
                      </a:cubicBezTo>
                      <a:cubicBezTo>
                        <a:pt x="95836" y="50996"/>
                        <a:pt x="103833" y="60291"/>
                        <a:pt x="110532" y="70339"/>
                      </a:cubicBezTo>
                      <a:lnTo>
                        <a:pt x="140677" y="160774"/>
                      </a:lnTo>
                      <a:cubicBezTo>
                        <a:pt x="144026" y="170822"/>
                        <a:pt x="148648" y="180533"/>
                        <a:pt x="150725" y="190919"/>
                      </a:cubicBezTo>
                      <a:cubicBezTo>
                        <a:pt x="154546" y="210024"/>
                        <a:pt x="160524" y="250710"/>
                        <a:pt x="170822" y="271306"/>
                      </a:cubicBezTo>
                      <a:cubicBezTo>
                        <a:pt x="176223" y="282108"/>
                        <a:pt x="184220" y="291403"/>
                        <a:pt x="190919" y="301451"/>
                      </a:cubicBezTo>
                      <a:cubicBezTo>
                        <a:pt x="197618" y="321548"/>
                        <a:pt x="206860" y="340969"/>
                        <a:pt x="211015" y="361741"/>
                      </a:cubicBezTo>
                      <a:cubicBezTo>
                        <a:pt x="216750" y="390417"/>
                        <a:pt x="222600" y="423802"/>
                        <a:pt x="231112" y="452176"/>
                      </a:cubicBezTo>
                      <a:cubicBezTo>
                        <a:pt x="260969" y="551701"/>
                        <a:pt x="244536" y="472425"/>
                        <a:pt x="261257" y="572756"/>
                      </a:cubicBezTo>
                      <a:cubicBezTo>
                        <a:pt x="264607" y="669890"/>
                        <a:pt x="265426" y="767145"/>
                        <a:pt x="271306" y="864159"/>
                      </a:cubicBezTo>
                      <a:cubicBezTo>
                        <a:pt x="272141" y="877944"/>
                        <a:pt x="277386" y="891124"/>
                        <a:pt x="281354" y="904352"/>
                      </a:cubicBezTo>
                      <a:cubicBezTo>
                        <a:pt x="287441" y="924642"/>
                        <a:pt x="291978" y="945694"/>
                        <a:pt x="301451" y="964642"/>
                      </a:cubicBezTo>
                      <a:cubicBezTo>
                        <a:pt x="326284" y="1014310"/>
                        <a:pt x="316810" y="990626"/>
                        <a:pt x="331596" y="1034981"/>
                      </a:cubicBezTo>
                      <a:cubicBezTo>
                        <a:pt x="341644" y="1031631"/>
                        <a:pt x="355585" y="1033551"/>
                        <a:pt x="361741" y="1024932"/>
                      </a:cubicBezTo>
                      <a:cubicBezTo>
                        <a:pt x="374054" y="1007694"/>
                        <a:pt x="375138" y="984739"/>
                        <a:pt x="381837" y="964642"/>
                      </a:cubicBezTo>
                      <a:cubicBezTo>
                        <a:pt x="397289" y="918287"/>
                        <a:pt x="389806" y="944896"/>
                        <a:pt x="401934" y="884255"/>
                      </a:cubicBezTo>
                      <a:lnTo>
                        <a:pt x="381837" y="823965"/>
                      </a:lnTo>
                      <a:cubicBezTo>
                        <a:pt x="378488" y="813917"/>
                        <a:pt x="377664" y="802633"/>
                        <a:pt x="371789" y="793820"/>
                      </a:cubicBezTo>
                      <a:lnTo>
                        <a:pt x="331596" y="733530"/>
                      </a:lnTo>
                      <a:cubicBezTo>
                        <a:pt x="334056" y="718772"/>
                        <a:pt x="340052" y="663466"/>
                        <a:pt x="351692" y="643095"/>
                      </a:cubicBezTo>
                      <a:cubicBezTo>
                        <a:pt x="360001" y="628554"/>
                        <a:pt x="371789" y="616299"/>
                        <a:pt x="381837" y="602901"/>
                      </a:cubicBezTo>
                      <a:lnTo>
                        <a:pt x="401934" y="542611"/>
                      </a:lnTo>
                      <a:lnTo>
                        <a:pt x="411982" y="512466"/>
                      </a:lnTo>
                      <a:cubicBezTo>
                        <a:pt x="406548" y="458121"/>
                        <a:pt x="391902" y="386815"/>
                        <a:pt x="411982" y="331596"/>
                      </a:cubicBezTo>
                      <a:cubicBezTo>
                        <a:pt x="418171" y="314576"/>
                        <a:pt x="457921" y="290922"/>
                        <a:pt x="472273" y="281354"/>
                      </a:cubicBezTo>
                      <a:lnTo>
                        <a:pt x="512466" y="221064"/>
                      </a:lnTo>
                      <a:lnTo>
                        <a:pt x="532563" y="190919"/>
                      </a:lnTo>
                      <a:cubicBezTo>
                        <a:pt x="538234" y="151224"/>
                        <a:pt x="542865" y="109516"/>
                        <a:pt x="552659" y="70339"/>
                      </a:cubicBezTo>
                      <a:cubicBezTo>
                        <a:pt x="555228" y="60063"/>
                        <a:pt x="556091" y="48465"/>
                        <a:pt x="562708" y="40194"/>
                      </a:cubicBezTo>
                      <a:cubicBezTo>
                        <a:pt x="570252" y="30764"/>
                        <a:pt x="582805" y="26796"/>
                        <a:pt x="592853" y="20097"/>
                      </a:cubicBezTo>
                      <a:cubicBezTo>
                        <a:pt x="636794" y="151924"/>
                        <a:pt x="602901" y="39650"/>
                        <a:pt x="602901" y="371789"/>
                      </a:cubicBezTo>
                    </a:path>
                  </a:pathLst>
                </a:custGeom>
                <a:ln w="25400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 dirty="0">
                    <a:solidFill>
                      <a:srgbClr val="FF3300"/>
                    </a:solidFill>
                  </a:endParaRPr>
                </a:p>
              </p:txBody>
            </p:sp>
          </p:grpSp>
          <p:sp>
            <p:nvSpPr>
              <p:cNvPr id="325" name="Rectangle 324"/>
              <p:cNvSpPr/>
              <p:nvPr/>
            </p:nvSpPr>
            <p:spPr>
              <a:xfrm>
                <a:off x="7072332" y="4264230"/>
                <a:ext cx="377034" cy="475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4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N</a:t>
                </a:r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8151278" y="4436175"/>
                <a:ext cx="351921" cy="475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1400" b="1" dirty="0">
                    <a:solidFill>
                      <a:prstClr val="black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187" name="Group 215"/>
            <p:cNvGrpSpPr/>
            <p:nvPr/>
          </p:nvGrpSpPr>
          <p:grpSpPr>
            <a:xfrm>
              <a:off x="1785918" y="928670"/>
              <a:ext cx="2593420" cy="2031325"/>
              <a:chOff x="4957786" y="928670"/>
              <a:chExt cx="2593420" cy="2031325"/>
            </a:xfrm>
          </p:grpSpPr>
          <p:sp>
            <p:nvSpPr>
              <p:cNvPr id="195" name="TextBox 194"/>
              <p:cNvSpPr txBox="1"/>
              <p:nvPr/>
            </p:nvSpPr>
            <p:spPr>
              <a:xfrm>
                <a:off x="5672166" y="928670"/>
                <a:ext cx="187904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sv-SE" sz="14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D</a:t>
                </a:r>
                <a:r>
                  <a:rPr lang="sv-SE" sz="14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323</a:t>
                </a:r>
                <a:r>
                  <a:rPr lang="sv-SE" sz="14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K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sv-SE" sz="14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K</a:t>
                </a:r>
                <a:r>
                  <a:rPr lang="sv-SE" sz="14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338</a:t>
                </a:r>
                <a:r>
                  <a:rPr lang="sv-SE" sz="14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sv-SE" sz="14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RKR</a:t>
                </a:r>
                <a:r>
                  <a:rPr lang="sv-SE" sz="14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369-371AAA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sv-SE" sz="1400" b="1" dirty="0" smtClean="0">
                    <a:solidFill>
                      <a:srgbClr val="0070C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K</a:t>
                </a:r>
                <a:r>
                  <a:rPr lang="sv-SE" sz="1400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377A</a:t>
                </a:r>
              </a:p>
              <a:p>
                <a:pPr algn="ctr">
                  <a:lnSpc>
                    <a:spcPct val="150000"/>
                  </a:lnSpc>
                </a:pPr>
                <a:endParaRPr lang="sv-SE" sz="1400" b="1" u="sng" dirty="0" smtClean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sv-SE" sz="1400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88" name="Group 292"/>
              <p:cNvGrpSpPr/>
              <p:nvPr/>
            </p:nvGrpSpPr>
            <p:grpSpPr>
              <a:xfrm>
                <a:off x="4957786" y="1071546"/>
                <a:ext cx="1143008" cy="1071570"/>
                <a:chOff x="2667000" y="3967147"/>
                <a:chExt cx="1143008" cy="1071570"/>
              </a:xfrm>
            </p:grpSpPr>
            <p:cxnSp>
              <p:nvCxnSpPr>
                <p:cNvPr id="208" name="Straight Connector 207"/>
                <p:cNvCxnSpPr/>
                <p:nvPr/>
              </p:nvCxnSpPr>
              <p:spPr>
                <a:xfrm flipV="1">
                  <a:off x="2995594" y="3967147"/>
                  <a:ext cx="814414" cy="71438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89" name="Group 291"/>
                <p:cNvGrpSpPr/>
                <p:nvPr/>
              </p:nvGrpSpPr>
              <p:grpSpPr>
                <a:xfrm>
                  <a:off x="2667000" y="4681527"/>
                  <a:ext cx="1071570" cy="357190"/>
                  <a:chOff x="2667000" y="4681527"/>
                  <a:chExt cx="1071570" cy="357190"/>
                </a:xfrm>
              </p:grpSpPr>
              <p:cxnSp>
                <p:nvCxnSpPr>
                  <p:cNvPr id="210" name="Straight Connector 209"/>
                  <p:cNvCxnSpPr/>
                  <p:nvPr/>
                </p:nvCxnSpPr>
                <p:spPr>
                  <a:xfrm>
                    <a:off x="2995594" y="4895841"/>
                    <a:ext cx="742976" cy="142876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2" name="Flowchart: Process 211"/>
                  <p:cNvSpPr/>
                  <p:nvPr/>
                </p:nvSpPr>
                <p:spPr>
                  <a:xfrm>
                    <a:off x="2667000" y="4681527"/>
                    <a:ext cx="328594" cy="247641"/>
                  </a:xfrm>
                  <a:prstGeom prst="flowChartProcess">
                    <a:avLst/>
                  </a:prstGeom>
                  <a:noFill/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</p:grpSp>
        </p:grpSp>
      </p:grpSp>
      <p:sp>
        <p:nvSpPr>
          <p:cNvPr id="183" name="Rectangle 182"/>
          <p:cNvSpPr/>
          <p:nvPr/>
        </p:nvSpPr>
        <p:spPr>
          <a:xfrm>
            <a:off x="179512" y="45785"/>
            <a:ext cx="87030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Identification of </a:t>
            </a:r>
            <a:r>
              <a:rPr lang="en-US" sz="2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Critical Conserved </a:t>
            </a:r>
            <a:r>
              <a:rPr lang="en-US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Residues for Co-ip</a:t>
            </a:r>
            <a:endParaRPr lang="en-US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5" name="Straight Connector 184"/>
          <p:cNvCxnSpPr/>
          <p:nvPr/>
        </p:nvCxnSpPr>
        <p:spPr>
          <a:xfrm>
            <a:off x="251520" y="548680"/>
            <a:ext cx="86409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4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12602</TotalTime>
  <Words>588</Words>
  <Application>Microsoft Office PowerPoint</Application>
  <PresentationFormat>On-screen Show (4:3)</PresentationFormat>
  <Paragraphs>194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Courier New</vt:lpstr>
      <vt:lpstr>Symbol</vt:lpstr>
      <vt:lpstr>Verdana</vt:lpstr>
      <vt:lpstr>Wingdings</vt:lpstr>
      <vt:lpstr>4_Office Theme</vt:lpstr>
      <vt:lpstr>7_Office Theme</vt:lpstr>
      <vt:lpstr>11_Office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HUSSEIN AND CECILIA</dc:creator>
  <cp:lastModifiedBy>  Reviever</cp:lastModifiedBy>
  <cp:revision>808</cp:revision>
  <dcterms:created xsi:type="dcterms:W3CDTF">2010-03-26T10:19:43Z</dcterms:created>
  <dcterms:modified xsi:type="dcterms:W3CDTF">2016-10-15T08:12:02Z</dcterms:modified>
</cp:coreProperties>
</file>