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365" r:id="rId2"/>
    <p:sldId id="367" r:id="rId3"/>
    <p:sldId id="361" r:id="rId4"/>
    <p:sldId id="282" r:id="rId5"/>
    <p:sldId id="281" r:id="rId6"/>
    <p:sldId id="336" r:id="rId7"/>
    <p:sldId id="337" r:id="rId8"/>
    <p:sldId id="338" r:id="rId9"/>
    <p:sldId id="339" r:id="rId10"/>
    <p:sldId id="340" r:id="rId11"/>
    <p:sldId id="344" r:id="rId12"/>
    <p:sldId id="360" r:id="rId13"/>
    <p:sldId id="359" r:id="rId14"/>
    <p:sldId id="348" r:id="rId15"/>
    <p:sldId id="349" r:id="rId16"/>
    <p:sldId id="350" r:id="rId17"/>
    <p:sldId id="351" r:id="rId18"/>
    <p:sldId id="345" r:id="rId19"/>
    <p:sldId id="352" r:id="rId20"/>
    <p:sldId id="362" r:id="rId21"/>
    <p:sldId id="363" r:id="rId22"/>
    <p:sldId id="353" r:id="rId23"/>
    <p:sldId id="305" r:id="rId24"/>
    <p:sldId id="296" r:id="rId25"/>
    <p:sldId id="280" r:id="rId26"/>
    <p:sldId id="369" r:id="rId27"/>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0000"/>
    <a:srgbClr val="FF9933"/>
    <a:srgbClr val="FFCC00"/>
    <a:srgbClr val="FF6600"/>
    <a:srgbClr val="FFFFCC"/>
    <a:srgbClr val="FF7C80"/>
    <a:srgbClr val="FF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4" autoAdjust="0"/>
    <p:restoredTop sz="90994" autoAdjust="0"/>
  </p:normalViewPr>
  <p:slideViewPr>
    <p:cSldViewPr showGuides="1">
      <p:cViewPr>
        <p:scale>
          <a:sx n="100" d="100"/>
          <a:sy n="100" d="100"/>
        </p:scale>
        <p:origin x="-72" y="504"/>
      </p:cViewPr>
      <p:guideLst>
        <p:guide orient="horz" pos="1797"/>
        <p:guide pos="147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edata\pmb\pmbstaff\albrech\1_Research\1_Projects\1_Kinases\1_Mnk\1_Summary_Results\Mnk_CompSummary_2801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data\pmb\pmbstaff\albrech\1_Research\1_Projects\1_Kinases\1_Mnk\1_Summary_Results\Mnk_CompSummary_2801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diamond"/>
            <c:size val="5"/>
            <c:spPr>
              <a:solidFill>
                <a:schemeClr val="tx1"/>
              </a:solidFill>
              <a:ln>
                <a:solidFill>
                  <a:schemeClr val="tx1"/>
                </a:solidFill>
              </a:ln>
            </c:spPr>
          </c:marker>
          <c:trendline>
            <c:trendlineType val="linear"/>
            <c:dispRSqr val="0"/>
            <c:dispEq val="0"/>
          </c:trendline>
          <c:xVal>
            <c:numRef>
              <c:f>ForPaper3!$V$25:$V$41</c:f>
              <c:numCache>
                <c:formatCode>0.0</c:formatCode>
                <c:ptCount val="17"/>
                <c:pt idx="0">
                  <c:v>0.32800000000000001</c:v>
                </c:pt>
                <c:pt idx="1">
                  <c:v>1.81</c:v>
                </c:pt>
                <c:pt idx="2">
                  <c:v>4.3999999999999997E-2</c:v>
                </c:pt>
                <c:pt idx="3">
                  <c:v>0.13600000000000001</c:v>
                </c:pt>
                <c:pt idx="4">
                  <c:v>0.02</c:v>
                </c:pt>
                <c:pt idx="5">
                  <c:v>0.05</c:v>
                </c:pt>
                <c:pt idx="6">
                  <c:v>5.1999999999999998E-2</c:v>
                </c:pt>
                <c:pt idx="7">
                  <c:v>3.5999999999999997E-2</c:v>
                </c:pt>
                <c:pt idx="8">
                  <c:v>0.67800000000000005</c:v>
                </c:pt>
                <c:pt idx="9">
                  <c:v>0.48</c:v>
                </c:pt>
                <c:pt idx="10">
                  <c:v>0.219</c:v>
                </c:pt>
                <c:pt idx="11">
                  <c:v>0.32800000000000001</c:v>
                </c:pt>
                <c:pt idx="12">
                  <c:v>0.70399999999999996</c:v>
                </c:pt>
                <c:pt idx="13">
                  <c:v>3.5999999999999997E-2</c:v>
                </c:pt>
                <c:pt idx="14">
                  <c:v>6.2E-2</c:v>
                </c:pt>
                <c:pt idx="15">
                  <c:v>0.45200000000000001</c:v>
                </c:pt>
                <c:pt idx="16">
                  <c:v>1</c:v>
                </c:pt>
              </c:numCache>
            </c:numRef>
          </c:xVal>
          <c:yVal>
            <c:numRef>
              <c:f>ForPaper3!$S$25:$S$41</c:f>
              <c:numCache>
                <c:formatCode>0.0</c:formatCode>
                <c:ptCount val="17"/>
                <c:pt idx="0">
                  <c:v>15.3</c:v>
                </c:pt>
                <c:pt idx="1">
                  <c:v>88.99</c:v>
                </c:pt>
                <c:pt idx="2">
                  <c:v>0.83</c:v>
                </c:pt>
                <c:pt idx="3">
                  <c:v>7.3</c:v>
                </c:pt>
                <c:pt idx="4">
                  <c:v>0.57499999999999996</c:v>
                </c:pt>
                <c:pt idx="5">
                  <c:v>27.77</c:v>
                </c:pt>
                <c:pt idx="6">
                  <c:v>1.1499999999999999</c:v>
                </c:pt>
                <c:pt idx="7">
                  <c:v>6</c:v>
                </c:pt>
                <c:pt idx="8">
                  <c:v>13.964</c:v>
                </c:pt>
                <c:pt idx="9">
                  <c:v>59.579000000000001</c:v>
                </c:pt>
                <c:pt idx="10">
                  <c:v>6.08</c:v>
                </c:pt>
                <c:pt idx="11">
                  <c:v>78.260000000000005</c:v>
                </c:pt>
                <c:pt idx="12">
                  <c:v>15.176</c:v>
                </c:pt>
                <c:pt idx="13">
                  <c:v>8.84</c:v>
                </c:pt>
                <c:pt idx="14">
                  <c:v>7.44</c:v>
                </c:pt>
                <c:pt idx="15">
                  <c:v>8.8800000000000008</c:v>
                </c:pt>
                <c:pt idx="16">
                  <c:v>89.39</c:v>
                </c:pt>
              </c:numCache>
            </c:numRef>
          </c:yVal>
          <c:smooth val="0"/>
        </c:ser>
        <c:dLbls>
          <c:showLegendKey val="0"/>
          <c:showVal val="0"/>
          <c:showCatName val="0"/>
          <c:showSerName val="0"/>
          <c:showPercent val="0"/>
          <c:showBubbleSize val="0"/>
        </c:dLbls>
        <c:axId val="32445504"/>
        <c:axId val="32468352"/>
      </c:scatterChart>
      <c:valAx>
        <c:axId val="32445504"/>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IC</a:t>
                </a:r>
                <a:r>
                  <a:rPr lang="en-US" baseline="-25000">
                    <a:latin typeface="Arial" panose="020B0604020202020204" pitchFamily="34" charset="0"/>
                    <a:cs typeface="Arial" panose="020B0604020202020204" pitchFamily="34" charset="0"/>
                  </a:rPr>
                  <a:t>50</a:t>
                </a:r>
                <a:r>
                  <a:rPr lang="en-US" baseline="0">
                    <a:latin typeface="Arial" panose="020B0604020202020204" pitchFamily="34" charset="0"/>
                    <a:cs typeface="Arial" panose="020B0604020202020204" pitchFamily="34" charset="0"/>
                  </a:rPr>
                  <a:t> Mnk2</a:t>
                </a:r>
                <a:endParaRPr lang="en-US">
                  <a:latin typeface="Arial" panose="020B0604020202020204" pitchFamily="34" charset="0"/>
                  <a:cs typeface="Arial" panose="020B0604020202020204" pitchFamily="34" charset="0"/>
                </a:endParaRPr>
              </a:p>
            </c:rich>
          </c:tx>
          <c:layout/>
          <c:overlay val="0"/>
        </c:title>
        <c:numFmt formatCode="0" sourceLinked="0"/>
        <c:majorTickMark val="out"/>
        <c:minorTickMark val="none"/>
        <c:tickLblPos val="nextTo"/>
        <c:spPr>
          <a:ln>
            <a:solidFill>
              <a:schemeClr val="tx1"/>
            </a:solidFill>
          </a:ln>
        </c:spPr>
        <c:txPr>
          <a:bodyPr/>
          <a:lstStyle/>
          <a:p>
            <a:pPr>
              <a:defRPr b="1">
                <a:latin typeface="Arial" panose="020B0604020202020204" pitchFamily="34" charset="0"/>
                <a:cs typeface="Arial" panose="020B0604020202020204" pitchFamily="34" charset="0"/>
              </a:defRPr>
            </a:pPr>
            <a:endParaRPr lang="en-US"/>
          </a:p>
        </c:txPr>
        <c:crossAx val="32468352"/>
        <c:crosses val="autoZero"/>
        <c:crossBetween val="midCat"/>
        <c:majorUnit val="1"/>
      </c:valAx>
      <c:valAx>
        <c:axId val="32468352"/>
        <c:scaling>
          <c:orientation val="minMax"/>
          <c:max val="100"/>
        </c:scaling>
        <c:delete val="0"/>
        <c:axPos val="l"/>
        <c:title>
          <c:tx>
            <c:rich>
              <a:bodyPr rot="-5400000" vert="horz"/>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GI</a:t>
                </a:r>
                <a:r>
                  <a:rPr lang="en-US" baseline="-25000">
                    <a:latin typeface="Arial" panose="020B0604020202020204" pitchFamily="34" charset="0"/>
                    <a:cs typeface="Arial" panose="020B0604020202020204" pitchFamily="34" charset="0"/>
                  </a:rPr>
                  <a:t>50</a:t>
                </a:r>
                <a:r>
                  <a:rPr lang="en-US" baseline="0">
                    <a:latin typeface="Arial" panose="020B0604020202020204" pitchFamily="34" charset="0"/>
                    <a:cs typeface="Arial" panose="020B0604020202020204" pitchFamily="34" charset="0"/>
                  </a:rPr>
                  <a:t> MV4-11</a:t>
                </a:r>
                <a:endParaRPr lang="en-US">
                  <a:latin typeface="Arial" panose="020B0604020202020204" pitchFamily="34" charset="0"/>
                  <a:cs typeface="Arial" panose="020B0604020202020204" pitchFamily="34" charset="0"/>
                </a:endParaRPr>
              </a:p>
            </c:rich>
          </c:tx>
          <c:layout/>
          <c:overlay val="0"/>
        </c:title>
        <c:numFmt formatCode="0" sourceLinked="0"/>
        <c:majorTickMark val="out"/>
        <c:minorTickMark val="none"/>
        <c:tickLblPos val="nextTo"/>
        <c:spPr>
          <a:ln>
            <a:solidFill>
              <a:schemeClr val="tx1"/>
            </a:solidFill>
          </a:ln>
        </c:spPr>
        <c:txPr>
          <a:bodyPr/>
          <a:lstStyle/>
          <a:p>
            <a:pPr>
              <a:defRPr b="1">
                <a:latin typeface="Arial" panose="020B0604020202020204" pitchFamily="34" charset="0"/>
                <a:cs typeface="Arial" panose="020B0604020202020204" pitchFamily="34" charset="0"/>
              </a:defRPr>
            </a:pPr>
            <a:endParaRPr lang="en-US"/>
          </a:p>
        </c:txPr>
        <c:crossAx val="32445504"/>
        <c:crosses val="autoZero"/>
        <c:crossBetween val="midCat"/>
        <c:majorUnit val="20"/>
      </c:valAx>
      <c:spPr>
        <a:ln>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5"/>
            <c:spPr>
              <a:solidFill>
                <a:schemeClr val="tx1"/>
              </a:solidFill>
              <a:ln>
                <a:solidFill>
                  <a:schemeClr val="tx1"/>
                </a:solidFill>
              </a:ln>
            </c:spPr>
          </c:marker>
          <c:trendline>
            <c:trendlineType val="linear"/>
            <c:dispRSqr val="0"/>
            <c:dispEq val="0"/>
          </c:trendline>
          <c:xVal>
            <c:numRef>
              <c:f>ForPaper3!$U$25:$U$38</c:f>
              <c:numCache>
                <c:formatCode>General</c:formatCode>
                <c:ptCount val="14"/>
                <c:pt idx="0">
                  <c:v>0.48</c:v>
                </c:pt>
                <c:pt idx="1">
                  <c:v>3.2249999999999996</c:v>
                </c:pt>
                <c:pt idx="2">
                  <c:v>8.2500000000000004E-2</c:v>
                </c:pt>
                <c:pt idx="3">
                  <c:v>0.27900000000000003</c:v>
                </c:pt>
                <c:pt idx="4">
                  <c:v>4.65E-2</c:v>
                </c:pt>
                <c:pt idx="5">
                  <c:v>0.14700000000000002</c:v>
                </c:pt>
                <c:pt idx="6">
                  <c:v>0.16350000000000001</c:v>
                </c:pt>
                <c:pt idx="7">
                  <c:v>0.159</c:v>
                </c:pt>
                <c:pt idx="8">
                  <c:v>3.4950000000000001</c:v>
                </c:pt>
                <c:pt idx="9">
                  <c:v>3.09</c:v>
                </c:pt>
                <c:pt idx="10">
                  <c:v>1.53</c:v>
                </c:pt>
                <c:pt idx="11">
                  <c:v>2.8499999999999996</c:v>
                </c:pt>
                <c:pt idx="12">
                  <c:v>7.23</c:v>
                </c:pt>
                <c:pt idx="13">
                  <c:v>1.3995000000000002</c:v>
                </c:pt>
              </c:numCache>
            </c:numRef>
          </c:xVal>
          <c:yVal>
            <c:numRef>
              <c:f>ForPaper3!$S$25:$S$38</c:f>
              <c:numCache>
                <c:formatCode>0.0</c:formatCode>
                <c:ptCount val="14"/>
                <c:pt idx="0">
                  <c:v>15.3</c:v>
                </c:pt>
                <c:pt idx="1">
                  <c:v>88.99</c:v>
                </c:pt>
                <c:pt idx="2">
                  <c:v>0.83</c:v>
                </c:pt>
                <c:pt idx="3">
                  <c:v>7.3</c:v>
                </c:pt>
                <c:pt idx="4">
                  <c:v>0.57499999999999996</c:v>
                </c:pt>
                <c:pt idx="5">
                  <c:v>27.77</c:v>
                </c:pt>
                <c:pt idx="6">
                  <c:v>1.1499999999999999</c:v>
                </c:pt>
                <c:pt idx="7">
                  <c:v>6</c:v>
                </c:pt>
                <c:pt idx="8">
                  <c:v>13.964</c:v>
                </c:pt>
                <c:pt idx="9">
                  <c:v>59.579000000000001</c:v>
                </c:pt>
                <c:pt idx="10">
                  <c:v>6.08</c:v>
                </c:pt>
                <c:pt idx="11">
                  <c:v>78.260000000000005</c:v>
                </c:pt>
                <c:pt idx="12">
                  <c:v>15.176</c:v>
                </c:pt>
                <c:pt idx="13">
                  <c:v>8.84</c:v>
                </c:pt>
              </c:numCache>
            </c:numRef>
          </c:yVal>
          <c:smooth val="0"/>
        </c:ser>
        <c:dLbls>
          <c:showLegendKey val="0"/>
          <c:showVal val="0"/>
          <c:showCatName val="0"/>
          <c:showSerName val="0"/>
          <c:showPercent val="0"/>
          <c:showBubbleSize val="0"/>
        </c:dLbls>
        <c:axId val="39847616"/>
        <c:axId val="39848768"/>
      </c:scatterChart>
      <c:valAx>
        <c:axId val="39847616"/>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IC</a:t>
                </a:r>
                <a:r>
                  <a:rPr lang="en-US" baseline="-25000">
                    <a:latin typeface="Arial" panose="020B0604020202020204" pitchFamily="34" charset="0"/>
                    <a:cs typeface="Arial" panose="020B0604020202020204" pitchFamily="34" charset="0"/>
                  </a:rPr>
                  <a:t>50</a:t>
                </a:r>
                <a:r>
                  <a:rPr lang="en-US">
                    <a:latin typeface="Arial" panose="020B0604020202020204" pitchFamily="34" charset="0"/>
                    <a:cs typeface="Arial" panose="020B0604020202020204" pitchFamily="34" charset="0"/>
                  </a:rPr>
                  <a:t> Mnk1</a:t>
                </a:r>
              </a:p>
            </c:rich>
          </c:tx>
          <c:layout/>
          <c:overlay val="0"/>
        </c:title>
        <c:numFmt formatCode="General" sourceLinked="1"/>
        <c:majorTickMark val="out"/>
        <c:minorTickMark val="none"/>
        <c:tickLblPos val="nextTo"/>
        <c:spPr>
          <a:ln>
            <a:solidFill>
              <a:schemeClr val="tx1"/>
            </a:solidFill>
          </a:ln>
        </c:spPr>
        <c:txPr>
          <a:bodyPr/>
          <a:lstStyle/>
          <a:p>
            <a:pPr>
              <a:defRPr b="1">
                <a:latin typeface="Arial" panose="020B0604020202020204" pitchFamily="34" charset="0"/>
                <a:cs typeface="Arial" panose="020B0604020202020204" pitchFamily="34" charset="0"/>
              </a:defRPr>
            </a:pPr>
            <a:endParaRPr lang="en-US"/>
          </a:p>
        </c:txPr>
        <c:crossAx val="39848768"/>
        <c:crosses val="autoZero"/>
        <c:crossBetween val="midCat"/>
      </c:valAx>
      <c:valAx>
        <c:axId val="39848768"/>
        <c:scaling>
          <c:orientation val="minMax"/>
        </c:scaling>
        <c:delete val="0"/>
        <c:axPos val="l"/>
        <c:title>
          <c:tx>
            <c:rich>
              <a:bodyPr rot="-5400000" vert="horz"/>
              <a:lstStyle/>
              <a:p>
                <a:pPr>
                  <a:defRPr b="1">
                    <a:latin typeface="Arial" panose="020B0604020202020204" pitchFamily="34" charset="0"/>
                    <a:cs typeface="Arial" panose="020B0604020202020204" pitchFamily="34" charset="0"/>
                  </a:defRPr>
                </a:pPr>
                <a:r>
                  <a:rPr lang="en-US" b="1">
                    <a:latin typeface="Arial" panose="020B0604020202020204" pitchFamily="34" charset="0"/>
                    <a:cs typeface="Arial" panose="020B0604020202020204" pitchFamily="34" charset="0"/>
                  </a:rPr>
                  <a:t>GI</a:t>
                </a:r>
                <a:r>
                  <a:rPr lang="en-US" b="1" baseline="-25000">
                    <a:latin typeface="Arial" panose="020B0604020202020204" pitchFamily="34" charset="0"/>
                    <a:cs typeface="Arial" panose="020B0604020202020204" pitchFamily="34" charset="0"/>
                  </a:rPr>
                  <a:t>50</a:t>
                </a:r>
                <a:r>
                  <a:rPr lang="en-US" b="1">
                    <a:latin typeface="Arial" panose="020B0604020202020204" pitchFamily="34" charset="0"/>
                    <a:cs typeface="Arial" panose="020B0604020202020204" pitchFamily="34" charset="0"/>
                  </a:rPr>
                  <a:t> MV4-11</a:t>
                </a:r>
              </a:p>
            </c:rich>
          </c:tx>
          <c:layout/>
          <c:overlay val="0"/>
        </c:title>
        <c:numFmt formatCode="0" sourceLinked="0"/>
        <c:majorTickMark val="out"/>
        <c:minorTickMark val="none"/>
        <c:tickLblPos val="nextTo"/>
        <c:spPr>
          <a:ln>
            <a:solidFill>
              <a:schemeClr val="tx1"/>
            </a:solidFill>
          </a:ln>
        </c:spPr>
        <c:txPr>
          <a:bodyPr/>
          <a:lstStyle/>
          <a:p>
            <a:pPr>
              <a:defRPr b="1">
                <a:latin typeface="Arial" panose="020B0604020202020204" pitchFamily="34" charset="0"/>
                <a:cs typeface="Arial" panose="020B0604020202020204" pitchFamily="34" charset="0"/>
              </a:defRPr>
            </a:pPr>
            <a:endParaRPr lang="en-US"/>
          </a:p>
        </c:txPr>
        <c:crossAx val="39847616"/>
        <c:crosses val="autoZero"/>
        <c:crossBetween val="midCat"/>
        <c:majorUnit val="20"/>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2" y="0"/>
            <a:ext cx="2949786" cy="49696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defRPr sz="1200"/>
            </a:lvl1pPr>
          </a:lstStyle>
          <a:p>
            <a:pPr>
              <a:defRPr/>
            </a:pPr>
            <a:endParaRPr lang="en-AU"/>
          </a:p>
        </p:txBody>
      </p:sp>
      <p:sp>
        <p:nvSpPr>
          <p:cNvPr id="29699" name="Rectangle 3"/>
          <p:cNvSpPr>
            <a:spLocks noGrp="1" noChangeArrowheads="1"/>
          </p:cNvSpPr>
          <p:nvPr>
            <p:ph type="dt" sz="quarter" idx="1"/>
          </p:nvPr>
        </p:nvSpPr>
        <p:spPr bwMode="auto">
          <a:xfrm>
            <a:off x="3857414" y="0"/>
            <a:ext cx="2949786" cy="49696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00"/>
            </a:lvl1pPr>
          </a:lstStyle>
          <a:p>
            <a:pPr>
              <a:defRPr/>
            </a:pPr>
            <a:endParaRPr lang="en-AU"/>
          </a:p>
        </p:txBody>
      </p:sp>
      <p:sp>
        <p:nvSpPr>
          <p:cNvPr id="29700" name="Rectangle 4"/>
          <p:cNvSpPr>
            <a:spLocks noGrp="1" noChangeArrowheads="1"/>
          </p:cNvSpPr>
          <p:nvPr>
            <p:ph type="ftr" sz="quarter" idx="2"/>
          </p:nvPr>
        </p:nvSpPr>
        <p:spPr bwMode="auto">
          <a:xfrm>
            <a:off x="2" y="9442372"/>
            <a:ext cx="2949786" cy="49696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defRPr sz="1200"/>
            </a:lvl1pPr>
          </a:lstStyle>
          <a:p>
            <a:pPr>
              <a:defRPr/>
            </a:pPr>
            <a:endParaRPr lang="en-AU"/>
          </a:p>
        </p:txBody>
      </p:sp>
      <p:sp>
        <p:nvSpPr>
          <p:cNvPr id="29701" name="Rectangle 5"/>
          <p:cNvSpPr>
            <a:spLocks noGrp="1" noChangeArrowheads="1"/>
          </p:cNvSpPr>
          <p:nvPr>
            <p:ph type="sldNum" sz="quarter" idx="3"/>
          </p:nvPr>
        </p:nvSpPr>
        <p:spPr bwMode="auto">
          <a:xfrm>
            <a:off x="3857414" y="9442372"/>
            <a:ext cx="2949786" cy="49696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defRPr sz="1200"/>
            </a:lvl1pPr>
          </a:lstStyle>
          <a:p>
            <a:pPr>
              <a:defRPr/>
            </a:pPr>
            <a:fld id="{A73F9A6F-2F4F-4E7B-97CD-93B9B1E01C9D}" type="slidenum">
              <a:rPr lang="en-AU"/>
              <a:pPr>
                <a:defRPr/>
              </a:pPr>
              <a:t>‹#›</a:t>
            </a:fld>
            <a:endParaRPr lang="en-AU"/>
          </a:p>
        </p:txBody>
      </p:sp>
    </p:spTree>
    <p:extLst>
      <p:ext uri="{BB962C8B-B14F-4D97-AF65-F5344CB8AC3E}">
        <p14:creationId xmlns:p14="http://schemas.microsoft.com/office/powerpoint/2010/main" val="238240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0"/>
            <a:ext cx="2949786" cy="496968"/>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4" y="0"/>
            <a:ext cx="2949786" cy="496968"/>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07627" y="4721187"/>
            <a:ext cx="4991947" cy="4472702"/>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2" y="9442372"/>
            <a:ext cx="2949786" cy="496968"/>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4" y="9442372"/>
            <a:ext cx="2949786" cy="496968"/>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algn="r">
              <a:defRPr sz="1200"/>
            </a:lvl1pPr>
          </a:lstStyle>
          <a:p>
            <a:pPr>
              <a:defRPr/>
            </a:pPr>
            <a:fld id="{3DE560CB-962D-4D07-ACA8-16A99746BDD0}" type="slidenum">
              <a:rPr lang="en-US"/>
              <a:pPr>
                <a:defRPr/>
              </a:pPr>
              <a:t>‹#›</a:t>
            </a:fld>
            <a:endParaRPr lang="en-US"/>
          </a:p>
        </p:txBody>
      </p:sp>
    </p:spTree>
    <p:extLst>
      <p:ext uri="{BB962C8B-B14F-4D97-AF65-F5344CB8AC3E}">
        <p14:creationId xmlns:p14="http://schemas.microsoft.com/office/powerpoint/2010/main" val="2375405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Committed_step" TargetMode="External"/><Relationship Id="rId7" Type="http://schemas.openxmlformats.org/officeDocument/2006/relationships/hyperlink" Target="http://en.wikipedia.org/wiki/Spermine" TargetMode="External"/><Relationship Id="rId12" Type="http://schemas.openxmlformats.org/officeDocument/2006/relationships/hyperlink" Target="http://en.wikipedia.org/wiki/Ornithine_decarboxylase#cite_note-pmid11533243-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Spermidine" TargetMode="External"/><Relationship Id="rId11" Type="http://schemas.openxmlformats.org/officeDocument/2006/relationships/hyperlink" Target="http://en.wikipedia.org/wiki/Apoptosis" TargetMode="External"/><Relationship Id="rId5" Type="http://schemas.openxmlformats.org/officeDocument/2006/relationships/hyperlink" Target="http://en.wikipedia.org/wiki/Putrescine" TargetMode="External"/><Relationship Id="rId10" Type="http://schemas.openxmlformats.org/officeDocument/2006/relationships/hyperlink" Target="http://en.wikipedia.org/wiki/Antioxidant" TargetMode="External"/><Relationship Id="rId4" Type="http://schemas.openxmlformats.org/officeDocument/2006/relationships/hyperlink" Target="http://en.wikipedia.org/wiki/Polyamine" TargetMode="External"/><Relationship Id="rId9" Type="http://schemas.openxmlformats.org/officeDocument/2006/relationships/hyperlink" Target="http://en.wikipedia.org/wiki/DNA_repair#Double-strand_break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D3B5234B-9B58-47CC-B88D-4A43C60D106C}" type="slidenum">
              <a:rPr lang="en-US" altLang="en-US" sz="1200"/>
              <a:pPr/>
              <a:t>3</a:t>
            </a:fld>
            <a:endParaRPr lang="en-US" alt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12</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13</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Mnk1: </a:t>
            </a:r>
            <a:r>
              <a:rPr lang="en-AU" altLang="en-US" dirty="0" err="1" smtClean="0"/>
              <a:t>Phe</a:t>
            </a:r>
            <a:r>
              <a:rPr lang="en-AU" altLang="en-US" dirty="0" smtClean="0"/>
              <a:t> 230 stabilises DFD Out conformation;</a:t>
            </a:r>
            <a:r>
              <a:rPr lang="en-AU" altLang="en-US" baseline="0" dirty="0" smtClean="0"/>
              <a:t> but…..in Mnk2 Phe265 too far from DFD motif</a:t>
            </a:r>
          </a:p>
          <a:p>
            <a:pPr eaLnBrk="1" hangingPunct="1"/>
            <a:r>
              <a:rPr lang="en-AU" altLang="en-US" baseline="0" dirty="0" smtClean="0"/>
              <a:t>All structures kinase domain only</a:t>
            </a:r>
          </a:p>
          <a:p>
            <a:pPr eaLnBrk="1" hangingPunct="1"/>
            <a:endParaRPr lang="en-AU" altLang="en-US" baseline="0" dirty="0" smtClean="0"/>
          </a:p>
          <a:p>
            <a:pPr eaLnBrk="1" hangingPunct="1"/>
            <a:r>
              <a:rPr lang="en-AU" altLang="en-US" baseline="0" dirty="0" smtClean="0"/>
              <a:t>What can stabilise? I3 too far away, however I1 very close (see next slide)</a:t>
            </a:r>
            <a:endParaRPr lang="en-AU" altLang="en-US" dirty="0" smtClean="0"/>
          </a:p>
          <a:p>
            <a:pPr eaLnBrk="1" hangingPunct="1"/>
            <a:endParaRPr lang="en-AU"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14</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15</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16</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17</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18</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z="1200" b="0" i="0" kern="1200" dirty="0" err="1" smtClean="0">
                <a:solidFill>
                  <a:schemeClr val="tx1"/>
                </a:solidFill>
                <a:effectLst/>
                <a:latin typeface="Arial" charset="0"/>
                <a:ea typeface="+mn-ea"/>
                <a:cs typeface="Arial" charset="0"/>
              </a:rPr>
              <a:t>biphenotypic</a:t>
            </a:r>
            <a:r>
              <a:rPr lang="en-AU" sz="1200" b="0" i="0" kern="1200" dirty="0" smtClean="0">
                <a:solidFill>
                  <a:schemeClr val="tx1"/>
                </a:solidFill>
                <a:effectLst/>
                <a:latin typeface="Arial" charset="0"/>
                <a:ea typeface="+mn-ea"/>
                <a:cs typeface="Arial" charset="0"/>
              </a:rPr>
              <a:t> B-</a:t>
            </a:r>
            <a:r>
              <a:rPr lang="en-AU" sz="1200" b="0" i="0" kern="1200" dirty="0" err="1" smtClean="0">
                <a:solidFill>
                  <a:schemeClr val="tx1"/>
                </a:solidFill>
                <a:effectLst/>
                <a:latin typeface="Arial" charset="0"/>
                <a:ea typeface="+mn-ea"/>
                <a:cs typeface="Arial" charset="0"/>
              </a:rPr>
              <a:t>myelomonocytic</a:t>
            </a:r>
            <a:r>
              <a:rPr lang="en-AU" sz="1200" b="0" i="0" kern="1200" dirty="0" smtClean="0">
                <a:solidFill>
                  <a:schemeClr val="tx1"/>
                </a:solidFill>
                <a:effectLst/>
                <a:latin typeface="Arial" charset="0"/>
                <a:ea typeface="+mn-ea"/>
                <a:cs typeface="Arial" charset="0"/>
              </a:rPr>
              <a:t> </a:t>
            </a:r>
            <a:r>
              <a:rPr lang="en-AU" sz="1200" b="0" i="0" kern="1200" dirty="0" err="1" smtClean="0">
                <a:solidFill>
                  <a:schemeClr val="tx1"/>
                </a:solidFill>
                <a:effectLst/>
                <a:latin typeface="Arial" charset="0"/>
                <a:ea typeface="+mn-ea"/>
                <a:cs typeface="Arial" charset="0"/>
              </a:rPr>
              <a:t>leukemia</a:t>
            </a:r>
            <a:r>
              <a:rPr lang="en-AU" sz="1200" b="0" i="0" kern="1200" dirty="0" smtClean="0">
                <a:solidFill>
                  <a:schemeClr val="tx1"/>
                </a:solidFill>
                <a:effectLst/>
                <a:latin typeface="Arial" charset="0"/>
                <a:ea typeface="+mn-ea"/>
                <a:cs typeface="Arial" charset="0"/>
              </a:rPr>
              <a:t>; </a:t>
            </a:r>
            <a:r>
              <a:rPr lang="en-AU" sz="1200" b="0" i="0" kern="1200" dirty="0" err="1" smtClean="0">
                <a:solidFill>
                  <a:schemeClr val="tx1"/>
                </a:solidFill>
                <a:effectLst/>
                <a:latin typeface="Arial" charset="0"/>
                <a:ea typeface="+mn-ea"/>
                <a:cs typeface="Arial" charset="0"/>
              </a:rPr>
              <a:t>resazurin</a:t>
            </a:r>
            <a:r>
              <a:rPr lang="en-AU" sz="1200" b="0" i="0" kern="1200" smtClean="0">
                <a:solidFill>
                  <a:schemeClr val="tx1"/>
                </a:solidFill>
                <a:effectLst/>
                <a:latin typeface="Arial" charset="0"/>
                <a:ea typeface="+mn-ea"/>
                <a:cs typeface="Arial" charset="0"/>
              </a:rPr>
              <a:t> assay</a:t>
            </a:r>
            <a:endParaRPr lang="en-AU" sz="1200" b="0" i="0" kern="1200" dirty="0" smtClean="0">
              <a:solidFill>
                <a:schemeClr val="tx1"/>
              </a:solidFill>
              <a:effectLst/>
              <a:latin typeface="Arial" charset="0"/>
              <a:ea typeface="+mn-ea"/>
              <a:cs typeface="Arial" charset="0"/>
            </a:endParaRPr>
          </a:p>
          <a:p>
            <a:pPr eaLnBrk="1" hangingPunct="1"/>
            <a:r>
              <a:rPr lang="en-AU" altLang="en-US" sz="1200" b="0" i="0" kern="1200" dirty="0" smtClean="0">
                <a:solidFill>
                  <a:schemeClr val="tx1"/>
                </a:solidFill>
                <a:effectLst/>
                <a:latin typeface="Arial" charset="0"/>
                <a:ea typeface="+mn-ea"/>
                <a:cs typeface="Arial" charset="0"/>
              </a:rPr>
              <a:t>R = Pearson correlation</a:t>
            </a:r>
          </a:p>
          <a:p>
            <a:pPr eaLnBrk="1" hangingPunct="1"/>
            <a:r>
              <a:rPr lang="en-AU" altLang="en-US" sz="1200" b="0" i="0" kern="1200" dirty="0" smtClean="0">
                <a:solidFill>
                  <a:schemeClr val="tx1"/>
                </a:solidFill>
                <a:effectLst/>
                <a:latin typeface="Arial" charset="0"/>
                <a:ea typeface="+mn-ea"/>
                <a:cs typeface="Arial" charset="0"/>
              </a:rPr>
              <a:t>Only </a:t>
            </a:r>
            <a:r>
              <a:rPr lang="en-AU" altLang="en-US" sz="1200" b="0" i="0" kern="1200" dirty="0" err="1" smtClean="0">
                <a:solidFill>
                  <a:schemeClr val="tx1"/>
                </a:solidFill>
                <a:effectLst/>
                <a:latin typeface="Arial" charset="0"/>
                <a:ea typeface="+mn-ea"/>
                <a:cs typeface="Arial" charset="0"/>
              </a:rPr>
              <a:t>leukemia</a:t>
            </a:r>
            <a:r>
              <a:rPr lang="en-AU" altLang="en-US" sz="1200" b="0" i="0" kern="1200" dirty="0" smtClean="0">
                <a:solidFill>
                  <a:schemeClr val="tx1"/>
                </a:solidFill>
                <a:effectLst/>
                <a:latin typeface="Arial" charset="0"/>
                <a:ea typeface="+mn-ea"/>
                <a:cs typeface="Arial" charset="0"/>
              </a:rPr>
              <a:t> cells get</a:t>
            </a:r>
            <a:r>
              <a:rPr lang="en-AU" altLang="en-US" sz="1200" b="0" i="0" kern="1200" baseline="0" dirty="0" smtClean="0">
                <a:solidFill>
                  <a:schemeClr val="tx1"/>
                </a:solidFill>
                <a:effectLst/>
                <a:latin typeface="Arial" charset="0"/>
                <a:ea typeface="+mn-ea"/>
                <a:cs typeface="Arial" charset="0"/>
              </a:rPr>
              <a:t> killed!!!</a:t>
            </a:r>
            <a:endParaRPr lang="en-AU"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19</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GI50:</a:t>
            </a:r>
            <a:r>
              <a:rPr lang="en-AU" altLang="en-US" baseline="0" dirty="0" smtClean="0"/>
              <a:t> </a:t>
            </a:r>
            <a:r>
              <a:rPr lang="en-AU" altLang="en-US" baseline="0" dirty="0" err="1" smtClean="0"/>
              <a:t>Resazurin</a:t>
            </a:r>
            <a:r>
              <a:rPr lang="en-AU" altLang="en-US" baseline="0" dirty="0" smtClean="0"/>
              <a:t> assay </a:t>
            </a:r>
            <a:endParaRPr lang="en-AU"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20</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b="1" dirty="0" smtClean="0"/>
              <a:t>Phospho-eIF4E rather</a:t>
            </a:r>
            <a:r>
              <a:rPr lang="en-AU" altLang="en-US" b="1" baseline="0" dirty="0" smtClean="0"/>
              <a:t> weak</a:t>
            </a:r>
            <a:endParaRPr lang="en-AU" altLang="en-US" b="1" dirty="0" smtClean="0"/>
          </a:p>
          <a:p>
            <a:pPr eaLnBrk="1" hangingPunct="1"/>
            <a:r>
              <a:rPr lang="en-AU" altLang="en-US" dirty="0" smtClean="0"/>
              <a:t>(PC-0) </a:t>
            </a:r>
            <a:r>
              <a:rPr lang="en-AU" altLang="en-US" dirty="0" err="1" smtClean="0"/>
              <a:t>LNCaP</a:t>
            </a:r>
            <a:r>
              <a:rPr lang="en-AU" altLang="en-US" dirty="0" smtClean="0"/>
              <a:t>: very strong 4EBP1 band, maybe phosphorylation</a:t>
            </a:r>
            <a:r>
              <a:rPr lang="en-AU" altLang="en-US" baseline="0" dirty="0" smtClean="0"/>
              <a:t> </a:t>
            </a:r>
            <a:r>
              <a:rPr lang="en-AU" altLang="en-US" dirty="0" smtClean="0"/>
              <a:t>can be boosted further</a:t>
            </a:r>
          </a:p>
          <a:p>
            <a:pPr eaLnBrk="1" hangingPunct="1"/>
            <a:r>
              <a:rPr lang="en-AU" altLang="en-US" dirty="0" smtClean="0"/>
              <a:t>(PC3A8) C4-2B: 4EBP1 phosphorylation might be boosted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21</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MNKI = 5 </a:t>
            </a:r>
            <a:r>
              <a:rPr lang="en-AU" altLang="en-US" dirty="0" err="1" smtClean="0"/>
              <a:t>microM</a:t>
            </a:r>
            <a:endParaRPr lang="en-AU"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b="0" dirty="0" smtClean="0">
                <a:latin typeface="Arial" panose="020B0604020202020204" pitchFamily="34" charset="0"/>
                <a:cs typeface="Arial" panose="020B0604020202020204" pitchFamily="34" charset="0"/>
              </a:rPr>
              <a:t>Scrape</a:t>
            </a:r>
            <a:r>
              <a:rPr lang="en-AU" sz="1200" b="0" baseline="0" dirty="0" smtClean="0">
                <a:latin typeface="Arial" panose="020B0604020202020204" pitchFamily="34" charset="0"/>
                <a:cs typeface="Arial" panose="020B0604020202020204" pitchFamily="34" charset="0"/>
              </a:rPr>
              <a:t> cells from culture plates, transfer to </a:t>
            </a:r>
            <a:r>
              <a:rPr lang="en-AU" sz="1200" b="0" baseline="0" dirty="0" err="1" smtClean="0">
                <a:latin typeface="Arial" panose="020B0604020202020204" pitchFamily="34" charset="0"/>
                <a:cs typeface="Arial" panose="020B0604020202020204" pitchFamily="34" charset="0"/>
              </a:rPr>
              <a:t>transwell</a:t>
            </a:r>
            <a:r>
              <a:rPr lang="en-AU" sz="1200" b="0" baseline="0" dirty="0" smtClean="0">
                <a:latin typeface="Arial" panose="020B0604020202020204" pitchFamily="34" charset="0"/>
                <a:cs typeface="Arial" panose="020B0604020202020204" pitchFamily="34" charset="0"/>
              </a:rPr>
              <a:t> with </a:t>
            </a:r>
            <a:r>
              <a:rPr lang="en-AU" sz="1200" b="0" dirty="0" smtClean="0">
                <a:latin typeface="Arial" panose="020B0604020202020204" pitchFamily="34" charset="0"/>
                <a:cs typeface="Arial" panose="020B0604020202020204" pitchFamily="34" charset="0"/>
              </a:rPr>
              <a:t>collagen + 10% FBS in lower compartment</a:t>
            </a:r>
            <a:endParaRPr lang="en-AU" sz="1200" b="0" dirty="0" smtClean="0"/>
          </a:p>
          <a:p>
            <a:pPr eaLnBrk="1" hangingPunct="1"/>
            <a:endParaRPr lang="en-AU" alt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4</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22</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23</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24</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25</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862" indent="-285716">
              <a:defRPr sz="2400">
                <a:solidFill>
                  <a:schemeClr val="tx1"/>
                </a:solidFill>
                <a:latin typeface="Arial" charset="0"/>
                <a:cs typeface="Arial" charset="0"/>
              </a:defRPr>
            </a:lvl2pPr>
            <a:lvl3pPr marL="1142866" indent="-228573">
              <a:defRPr sz="2400">
                <a:solidFill>
                  <a:schemeClr val="tx1"/>
                </a:solidFill>
                <a:latin typeface="Arial" charset="0"/>
                <a:cs typeface="Arial" charset="0"/>
              </a:defRPr>
            </a:lvl3pPr>
            <a:lvl4pPr marL="1600012" indent="-228573">
              <a:defRPr sz="2400">
                <a:solidFill>
                  <a:schemeClr val="tx1"/>
                </a:solidFill>
                <a:latin typeface="Arial" charset="0"/>
                <a:cs typeface="Arial" charset="0"/>
              </a:defRPr>
            </a:lvl4pPr>
            <a:lvl5pPr marL="2057158" indent="-228573">
              <a:defRPr sz="2400">
                <a:solidFill>
                  <a:schemeClr val="tx1"/>
                </a:solidFill>
                <a:latin typeface="Arial" charset="0"/>
                <a:cs typeface="Arial" charset="0"/>
              </a:defRPr>
            </a:lvl5pPr>
            <a:lvl6pPr marL="2514305" indent="-228573" eaLnBrk="0" fontAlgn="base" hangingPunct="0">
              <a:spcBef>
                <a:spcPct val="0"/>
              </a:spcBef>
              <a:spcAft>
                <a:spcPct val="0"/>
              </a:spcAft>
              <a:defRPr sz="2400">
                <a:solidFill>
                  <a:schemeClr val="tx1"/>
                </a:solidFill>
                <a:latin typeface="Arial" charset="0"/>
                <a:cs typeface="Arial" charset="0"/>
              </a:defRPr>
            </a:lvl6pPr>
            <a:lvl7pPr marL="2971450" indent="-228573" eaLnBrk="0" fontAlgn="base" hangingPunct="0">
              <a:spcBef>
                <a:spcPct val="0"/>
              </a:spcBef>
              <a:spcAft>
                <a:spcPct val="0"/>
              </a:spcAft>
              <a:defRPr sz="2400">
                <a:solidFill>
                  <a:schemeClr val="tx1"/>
                </a:solidFill>
                <a:latin typeface="Arial" charset="0"/>
                <a:cs typeface="Arial" charset="0"/>
              </a:defRPr>
            </a:lvl7pPr>
            <a:lvl8pPr marL="3428597" indent="-228573" eaLnBrk="0" fontAlgn="base" hangingPunct="0">
              <a:spcBef>
                <a:spcPct val="0"/>
              </a:spcBef>
              <a:spcAft>
                <a:spcPct val="0"/>
              </a:spcAft>
              <a:defRPr sz="2400">
                <a:solidFill>
                  <a:schemeClr val="tx1"/>
                </a:solidFill>
                <a:latin typeface="Arial" charset="0"/>
                <a:cs typeface="Arial" charset="0"/>
              </a:defRPr>
            </a:lvl8pPr>
            <a:lvl9pPr marL="3885743" indent="-228573"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5</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6</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PTEN</a:t>
            </a:r>
            <a:r>
              <a:rPr lang="en-AU" altLang="en-US" baseline="0" dirty="0" smtClean="0"/>
              <a:t> = phosphatase</a:t>
            </a:r>
          </a:p>
          <a:p>
            <a:pPr eaLnBrk="1" hangingPunct="1"/>
            <a:endParaRPr lang="en-AU" altLang="en-US" baseline="0" dirty="0" smtClean="0"/>
          </a:p>
          <a:p>
            <a:pPr eaLnBrk="1" hangingPunct="1"/>
            <a:r>
              <a:rPr lang="en-AU" altLang="en-US" baseline="0" dirty="0" smtClean="0"/>
              <a:t>S6Ks phosphorylate RPS6 (ribosomal protein S6; a component of the 40S ribosomal subunit)</a:t>
            </a:r>
          </a:p>
          <a:p>
            <a:pPr eaLnBrk="1" hangingPunct="1"/>
            <a:endParaRPr lang="en-AU" altLang="en-US" baseline="0" dirty="0" smtClean="0"/>
          </a:p>
          <a:p>
            <a:pPr eaLnBrk="1" hangingPunct="1"/>
            <a:r>
              <a:rPr lang="en-AU" dirty="0">
                <a:solidFill>
                  <a:srgbClr val="000000"/>
                </a:solidFill>
              </a:rPr>
              <a:t>eukaryotic translation initiation factor 4E (eIF4E) </a:t>
            </a:r>
            <a:endParaRPr lang="en-AU"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7</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101" eaLnBrk="1" hangingPunct="1">
              <a:defRPr/>
            </a:pPr>
            <a:r>
              <a:rPr lang="en-GB" altLang="en-US" dirty="0" smtClean="0">
                <a:latin typeface="Arial" charset="0"/>
                <a:ea typeface="msgothic" charset="0"/>
                <a:cs typeface="msgothic" charset="0"/>
              </a:rPr>
              <a:t>Schematic illustration depicting the cellular pathways that lead to eIF4E activation and phosphorylation by Mnk1/2. The PI3K/</a:t>
            </a:r>
            <a:r>
              <a:rPr lang="en-GB" altLang="en-US" dirty="0" err="1" smtClean="0">
                <a:latin typeface="Arial" charset="0"/>
                <a:ea typeface="msgothic" charset="0"/>
                <a:cs typeface="msgothic" charset="0"/>
              </a:rPr>
              <a:t>Akt</a:t>
            </a:r>
            <a:r>
              <a:rPr lang="en-GB" altLang="en-US" dirty="0" smtClean="0">
                <a:latin typeface="Arial" charset="0"/>
                <a:ea typeface="msgothic" charset="0"/>
                <a:cs typeface="msgothic" charset="0"/>
              </a:rPr>
              <a:t>/mTORC1 pathway, which is frequently activated in human cancers, releases 4E-BPs from eIF4E, and enables eIF4E to bind eIF4G, which, in turn, assembles the eIF4F complex comprising eIF4E, eIF4G, eIF4A, and eIF3. Mnk1 and Mnk2, which are activated by </a:t>
            </a:r>
            <a:r>
              <a:rPr lang="en-GB" altLang="en-US" dirty="0" err="1" smtClean="0">
                <a:latin typeface="Arial" charset="0"/>
                <a:ea typeface="msgothic" charset="0"/>
                <a:cs typeface="msgothic" charset="0"/>
              </a:rPr>
              <a:t>Erk</a:t>
            </a:r>
            <a:r>
              <a:rPr lang="en-GB" altLang="en-US" dirty="0" smtClean="0">
                <a:latin typeface="Arial" charset="0"/>
                <a:ea typeface="msgothic" charset="0"/>
                <a:cs typeface="msgothic" charset="0"/>
              </a:rPr>
              <a:t> and by the stress inducible kinase p38, use eIF4G as a docking site to phosphorylate efficiently eIF4E. The phosphorylation of eIF4E is critical for its oncogenic activity, probably through the differential translation of proteins that are required for </a:t>
            </a:r>
            <a:r>
              <a:rPr lang="en-GB" altLang="en-US" dirty="0" err="1" smtClean="0">
                <a:latin typeface="Arial" charset="0"/>
                <a:ea typeface="msgothic" charset="0"/>
                <a:cs typeface="msgothic" charset="0"/>
              </a:rPr>
              <a:t>oncogenesis</a:t>
            </a:r>
            <a:r>
              <a:rPr lang="en-GB" altLang="en-US" dirty="0" smtClean="0">
                <a:latin typeface="Arial" charset="0"/>
                <a:ea typeface="msgothic" charset="0"/>
                <a:cs typeface="msgothic" charset="0"/>
              </a:rPr>
              <a:t>. The phosphorylation of eIF4E by Mnk1/2 provides a new avenue for cancer therapy. The inhibition of eIF4E phosphorylation could have similar consequences as the inhibition mTORC1 by </a:t>
            </a:r>
            <a:r>
              <a:rPr lang="en-GB" altLang="en-US" dirty="0" err="1" smtClean="0">
                <a:latin typeface="Arial" charset="0"/>
                <a:ea typeface="msgothic" charset="0"/>
                <a:cs typeface="msgothic" charset="0"/>
              </a:rPr>
              <a:t>rapalaogs</a:t>
            </a:r>
            <a:r>
              <a:rPr lang="en-GB" altLang="en-US" dirty="0" smtClean="0">
                <a:latin typeface="Arial" charset="0"/>
                <a:ea typeface="msgothic" charset="0"/>
                <a:cs typeface="msgothic" charset="0"/>
              </a:rPr>
              <a:t>, but with the advantage that it does not elicit the activation of </a:t>
            </a:r>
            <a:r>
              <a:rPr lang="en-GB" altLang="en-US" dirty="0" err="1" smtClean="0">
                <a:latin typeface="Arial" charset="0"/>
                <a:ea typeface="msgothic" charset="0"/>
                <a:cs typeface="msgothic" charset="0"/>
              </a:rPr>
              <a:t>Akt</a:t>
            </a:r>
            <a:r>
              <a:rPr lang="en-GB" altLang="en-US" dirty="0" smtClean="0">
                <a:latin typeface="Arial" charset="0"/>
                <a:ea typeface="msgothic" charset="0"/>
                <a:cs typeface="msgothic" charset="0"/>
              </a:rPr>
              <a:t> as a result of the inhibition of the negative feedback loops mediated by mTORC1.</a:t>
            </a:r>
          </a:p>
          <a:p>
            <a:pPr eaLnBrk="1" hangingPunct="1"/>
            <a:endParaRPr lang="en-AU"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8</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dirty="0"/>
              <a:t>eIF-4E is rate limiting, the intrinsic translatability ranges over 100x, hierarchy of translation, strong mRNAs (house keeping genes with short unstructured 5’-UTR) outcompete weak mRNAs (oncogenes, growth factors, survival genes with long GC-rich 5’-UTR)</a:t>
            </a:r>
          </a:p>
          <a:p>
            <a:pPr eaLnBrk="1" hangingPunct="1"/>
            <a:endParaRPr lang="en-AU" dirty="0"/>
          </a:p>
          <a:p>
            <a:pPr eaLnBrk="1" hangingPunct="1"/>
            <a:r>
              <a:rPr lang="en-AU" dirty="0"/>
              <a:t>eIF-4E phosphorylation: some genes up-regulated some were reported to be down regulated</a:t>
            </a:r>
          </a:p>
          <a:p>
            <a:pPr eaLnBrk="1" hangingPunct="1"/>
            <a:endParaRPr lang="en-AU" dirty="0"/>
          </a:p>
          <a:p>
            <a:pPr eaLnBrk="1" hangingPunct="1"/>
            <a:r>
              <a:rPr lang="en-AU" dirty="0"/>
              <a:t>The ornithine decarboxylation reaction </a:t>
            </a:r>
            <a:r>
              <a:rPr lang="en-AU" dirty="0" err="1"/>
              <a:t>catalyzed</a:t>
            </a:r>
            <a:r>
              <a:rPr lang="en-AU" dirty="0"/>
              <a:t> by ornithine decarboxylase (ODC) is the first and </a:t>
            </a:r>
            <a:r>
              <a:rPr lang="en-AU" dirty="0">
                <a:hlinkClick r:id="rId3" tooltip="Committed step"/>
              </a:rPr>
              <a:t>committed step</a:t>
            </a:r>
            <a:r>
              <a:rPr lang="en-AU" dirty="0"/>
              <a:t> in the synthesis of </a:t>
            </a:r>
            <a:r>
              <a:rPr lang="en-AU" dirty="0">
                <a:hlinkClick r:id="rId4" tooltip="Polyamine"/>
              </a:rPr>
              <a:t>polyamines</a:t>
            </a:r>
            <a:r>
              <a:rPr lang="en-AU" dirty="0"/>
              <a:t>, particularly </a:t>
            </a:r>
            <a:r>
              <a:rPr lang="en-AU" dirty="0" err="1">
                <a:hlinkClick r:id="rId5" tooltip="Putrescine"/>
              </a:rPr>
              <a:t>putrescine</a:t>
            </a:r>
            <a:r>
              <a:rPr lang="en-AU" dirty="0"/>
              <a:t>, </a:t>
            </a:r>
            <a:r>
              <a:rPr lang="en-AU" dirty="0" err="1">
                <a:hlinkClick r:id="rId6" tooltip="Spermidine"/>
              </a:rPr>
              <a:t>spermidine</a:t>
            </a:r>
            <a:r>
              <a:rPr lang="en-AU" dirty="0"/>
              <a:t> and </a:t>
            </a:r>
            <a:r>
              <a:rPr lang="en-AU" dirty="0" err="1">
                <a:hlinkClick r:id="rId7" tooltip="Spermine"/>
              </a:rPr>
              <a:t>spermine</a:t>
            </a:r>
            <a:r>
              <a:rPr lang="en-AU" dirty="0"/>
              <a:t>. Polyamines are important for stabilizing </a:t>
            </a:r>
            <a:r>
              <a:rPr lang="en-AU" dirty="0">
                <a:hlinkClick r:id="rId8" tooltip="DNA"/>
              </a:rPr>
              <a:t>DNA</a:t>
            </a:r>
            <a:r>
              <a:rPr lang="en-AU" dirty="0"/>
              <a:t> structure, the DNA </a:t>
            </a:r>
            <a:r>
              <a:rPr lang="en-AU" dirty="0">
                <a:hlinkClick r:id="rId9" tooltip="DNA repair"/>
              </a:rPr>
              <a:t>double strand-break repair</a:t>
            </a:r>
            <a:r>
              <a:rPr lang="en-AU" dirty="0"/>
              <a:t> pathway and as </a:t>
            </a:r>
            <a:r>
              <a:rPr lang="en-AU" dirty="0">
                <a:hlinkClick r:id="rId10" tooltip="Antioxidant"/>
              </a:rPr>
              <a:t>antioxidants</a:t>
            </a:r>
            <a:r>
              <a:rPr lang="en-AU" dirty="0"/>
              <a:t>. Therefore ornithine decarboxylase is an essential enzyme for cell growth, producing the polyamines necessary to stabilize newly synthesized DNA. Lack of ODC causes cell </a:t>
            </a:r>
            <a:r>
              <a:rPr lang="en-AU" dirty="0">
                <a:hlinkClick r:id="rId11" tooltip="Apoptosis"/>
              </a:rPr>
              <a:t>apoptosis</a:t>
            </a:r>
            <a:r>
              <a:rPr lang="en-AU" dirty="0"/>
              <a:t> in embryonic mice, induced by DNA damage.</a:t>
            </a:r>
            <a:r>
              <a:rPr lang="en-AU" baseline="30000" dirty="0">
                <a:hlinkClick r:id="rId12"/>
              </a:rPr>
              <a:t>[4]</a:t>
            </a:r>
            <a:endParaRPr lang="en-AU"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9</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Lymphoma model: conditional T-cell specific PTEN KO (</a:t>
            </a:r>
            <a:r>
              <a:rPr lang="en-AU" altLang="en-US" dirty="0" err="1" smtClean="0"/>
              <a:t>LckCRE</a:t>
            </a:r>
            <a:r>
              <a:rPr lang="en-AU" alt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AU" altLang="en-US" dirty="0" smtClean="0"/>
              <a:t>Prostate cancer model: PB-Cre4 drives </a:t>
            </a:r>
            <a:r>
              <a:rPr lang="en-AU" altLang="en-US" dirty="0" err="1" smtClean="0"/>
              <a:t>PTENflox</a:t>
            </a:r>
            <a:r>
              <a:rPr lang="en-AU" altLang="en-US" dirty="0" smtClean="0"/>
              <a:t>/</a:t>
            </a:r>
            <a:r>
              <a:rPr lang="en-AU" altLang="en-US" dirty="0" err="1" smtClean="0"/>
              <a:t>flox</a:t>
            </a:r>
            <a:r>
              <a:rPr lang="en-AU" altLang="en-US" smtClean="0"/>
              <a:t> KO in prostate epithelium</a:t>
            </a:r>
          </a:p>
          <a:p>
            <a:pPr eaLnBrk="1" hangingPunct="1"/>
            <a:endParaRPr lang="en-AU"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10</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786" indent="-285687">
              <a:defRPr sz="2400">
                <a:solidFill>
                  <a:schemeClr val="tx1"/>
                </a:solidFill>
                <a:latin typeface="Arial" charset="0"/>
                <a:cs typeface="Arial" charset="0"/>
              </a:defRPr>
            </a:lvl2pPr>
            <a:lvl3pPr marL="1142750" indent="-228550">
              <a:defRPr sz="2400">
                <a:solidFill>
                  <a:schemeClr val="tx1"/>
                </a:solidFill>
                <a:latin typeface="Arial" charset="0"/>
                <a:cs typeface="Arial" charset="0"/>
              </a:defRPr>
            </a:lvl3pPr>
            <a:lvl4pPr marL="1599850" indent="-228550">
              <a:defRPr sz="2400">
                <a:solidFill>
                  <a:schemeClr val="tx1"/>
                </a:solidFill>
                <a:latin typeface="Arial" charset="0"/>
                <a:cs typeface="Arial" charset="0"/>
              </a:defRPr>
            </a:lvl4pPr>
            <a:lvl5pPr marL="2056949" indent="-228550">
              <a:defRPr sz="2400">
                <a:solidFill>
                  <a:schemeClr val="tx1"/>
                </a:solidFill>
                <a:latin typeface="Arial" charset="0"/>
                <a:cs typeface="Arial" charset="0"/>
              </a:defRPr>
            </a:lvl5pPr>
            <a:lvl6pPr marL="2514049" indent="-228550" eaLnBrk="0" fontAlgn="base" hangingPunct="0">
              <a:spcBef>
                <a:spcPct val="0"/>
              </a:spcBef>
              <a:spcAft>
                <a:spcPct val="0"/>
              </a:spcAft>
              <a:defRPr sz="2400">
                <a:solidFill>
                  <a:schemeClr val="tx1"/>
                </a:solidFill>
                <a:latin typeface="Arial" charset="0"/>
                <a:cs typeface="Arial" charset="0"/>
              </a:defRPr>
            </a:lvl6pPr>
            <a:lvl7pPr marL="2971148" indent="-228550" eaLnBrk="0" fontAlgn="base" hangingPunct="0">
              <a:spcBef>
                <a:spcPct val="0"/>
              </a:spcBef>
              <a:spcAft>
                <a:spcPct val="0"/>
              </a:spcAft>
              <a:defRPr sz="2400">
                <a:solidFill>
                  <a:schemeClr val="tx1"/>
                </a:solidFill>
                <a:latin typeface="Arial" charset="0"/>
                <a:cs typeface="Arial" charset="0"/>
              </a:defRPr>
            </a:lvl7pPr>
            <a:lvl8pPr marL="3428249" indent="-228550" eaLnBrk="0" fontAlgn="base" hangingPunct="0">
              <a:spcBef>
                <a:spcPct val="0"/>
              </a:spcBef>
              <a:spcAft>
                <a:spcPct val="0"/>
              </a:spcAft>
              <a:defRPr sz="2400">
                <a:solidFill>
                  <a:schemeClr val="tx1"/>
                </a:solidFill>
                <a:latin typeface="Arial" charset="0"/>
                <a:cs typeface="Arial" charset="0"/>
              </a:defRPr>
            </a:lvl8pPr>
            <a:lvl9pPr marL="3885349" indent="-228550" eaLnBrk="0" fontAlgn="base" hangingPunct="0">
              <a:spcBef>
                <a:spcPct val="0"/>
              </a:spcBef>
              <a:spcAft>
                <a:spcPct val="0"/>
              </a:spcAft>
              <a:defRPr sz="2400">
                <a:solidFill>
                  <a:schemeClr val="tx1"/>
                </a:solidFill>
                <a:latin typeface="Arial" charset="0"/>
                <a:cs typeface="Arial" charset="0"/>
              </a:defRPr>
            </a:lvl9pPr>
          </a:lstStyle>
          <a:p>
            <a:fld id="{E5B0EB81-8D7D-4927-9BE3-5CB0DC5DB432}" type="slidenum">
              <a:rPr lang="en-US" altLang="en-US" sz="1200">
                <a:solidFill>
                  <a:srgbClr val="000000"/>
                </a:solidFill>
              </a:rPr>
              <a:pPr/>
              <a:t>11</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smtClean="0"/>
              <a:t>TAMRA = 5-Carboxytetramethylrhodamine</a:t>
            </a:r>
          </a:p>
          <a:p>
            <a:pPr eaLnBrk="1" hangingPunct="1"/>
            <a:r>
              <a:rPr lang="en-AU" altLang="en-US" dirty="0" smtClean="0"/>
              <a:t>IMAP = </a:t>
            </a:r>
            <a:r>
              <a:rPr lang="en-AU" altLang="en-US" dirty="0"/>
              <a:t>Immobilised Metal Affinity for </a:t>
            </a:r>
            <a:r>
              <a:rPr lang="en-AU" altLang="en-US" dirty="0" err="1" smtClean="0"/>
              <a:t>Phosphochemicals</a:t>
            </a:r>
            <a:endParaRPr lang="en-AU" altLang="en-US" dirty="0" smtClean="0"/>
          </a:p>
          <a:p>
            <a:pPr eaLnBrk="1" hangingPunct="1"/>
            <a:r>
              <a:rPr lang="en-AU" altLang="en-US" dirty="0" smtClean="0"/>
              <a:t>66 compounds total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676400" y="3384550"/>
            <a:ext cx="5791200" cy="3873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24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562100" y="3868738"/>
            <a:ext cx="6019800" cy="3857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val="3347279788"/>
      </p:ext>
    </p:extLst>
  </p:cSld>
  <p:clrMapOvr>
    <a:masterClrMapping/>
  </p:clrMapOvr>
  <p:transition spd="med">
    <p:fade/>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1432213"/>
      </p:ext>
    </p:extLst>
  </p:cSld>
  <p:clrMapOvr>
    <a:masterClrMapping/>
  </p:clrMapOvr>
  <p:transition spd="med">
    <p:fade/>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0681956"/>
      </p:ext>
    </p:extLst>
  </p:cSld>
  <p:clrMapOvr>
    <a:masterClrMapping/>
  </p:clrMapOvr>
  <p:transition spd="med">
    <p:fad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77336662"/>
      </p:ext>
    </p:extLst>
  </p:cSld>
  <p:clrMapOvr>
    <a:masterClrMapping/>
  </p:clrMapOvr>
  <p:transition spd="med">
    <p:fad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8300582"/>
      </p:ext>
    </p:extLst>
  </p:cSld>
  <p:clrMapOvr>
    <a:masterClrMapping/>
  </p:clrMapOvr>
  <p:transition spd="med">
    <p:fade/>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33953819"/>
      </p:ext>
    </p:extLst>
  </p:cSld>
  <p:clrMapOvr>
    <a:masterClrMapping/>
  </p:clrMapOvr>
  <p:transition spd="med">
    <p:fad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0590585"/>
      </p:ext>
    </p:extLst>
  </p:cSld>
  <p:clrMapOvr>
    <a:masterClrMapping/>
  </p:clrMapOvr>
  <p:transition spd="med">
    <p:fad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445739872"/>
      </p:ext>
    </p:extLst>
  </p:cSld>
  <p:clrMapOvr>
    <a:masterClrMapping/>
  </p:clrMapOvr>
  <p:transition spd="med">
    <p:fad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32940"/>
      </p:ext>
    </p:extLst>
  </p:cSld>
  <p:clrMapOvr>
    <a:masterClrMapping/>
  </p:clrMapOvr>
  <p:transition spd="med">
    <p:fade/>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741180"/>
      </p:ext>
    </p:extLst>
  </p:cSld>
  <p:clrMapOvr>
    <a:masterClrMapping/>
  </p:clrMapOvr>
  <p:transition spd="med">
    <p:fade/>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359740"/>
      </p:ext>
    </p:extLst>
  </p:cSld>
  <p:clrMapOvr>
    <a:masterClrMapping/>
  </p:clrMapOvr>
  <p:transition spd="med">
    <p:fade/>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heade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spd="med">
    <p:fade/>
    <p:sndAc>
      <p:endSnd/>
    </p:sndAc>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t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5.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0.emf"/><Relationship Id="rId10" Type="http://schemas.openxmlformats.org/officeDocument/2006/relationships/image" Target="../media/image34.png"/><Relationship Id="rId4" Type="http://schemas.openxmlformats.org/officeDocument/2006/relationships/oleObject" Target="../embeddings/oleObject4.bin"/><Relationship Id="rId9"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ellsignal.com/reference/kinase/overview.html"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709010429"/>
      </p:ext>
    </p:extLst>
  </p:cSld>
  <p:clrMapOvr>
    <a:masterClrMapping/>
  </p:clrMapOvr>
  <p:transition spd="med">
    <p:fade/>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p:nvPr/>
        </p:nvCxnSpPr>
        <p:spPr>
          <a:xfrm>
            <a:off x="5651934" y="4797407"/>
            <a:ext cx="0" cy="2135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8" idx="2"/>
            <a:endCxn id="9" idx="0"/>
          </p:cNvCxnSpPr>
          <p:nvPr/>
        </p:nvCxnSpPr>
        <p:spPr bwMode="auto">
          <a:xfrm>
            <a:off x="6151117" y="2568792"/>
            <a:ext cx="5351" cy="64711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10</a:t>
            </a:fld>
            <a:endParaRPr lang="en-AU" sz="1200" dirty="0"/>
          </a:p>
        </p:txBody>
      </p:sp>
      <p:sp>
        <p:nvSpPr>
          <p:cNvPr id="5" name="Text Box 3"/>
          <p:cNvSpPr txBox="1">
            <a:spLocks noChangeArrowheads="1"/>
          </p:cNvSpPr>
          <p:nvPr/>
        </p:nvSpPr>
        <p:spPr bwMode="auto">
          <a:xfrm>
            <a:off x="1492811" y="221739"/>
            <a:ext cx="61583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Aim: Design and characterization of Mnk1/2 inhibitors</a:t>
            </a:r>
            <a:endParaRPr lang="en-US" b="1" dirty="0">
              <a:solidFill>
                <a:schemeClr val="bg1"/>
              </a:solidFill>
            </a:endParaRPr>
          </a:p>
        </p:txBody>
      </p:sp>
      <p:sp>
        <p:nvSpPr>
          <p:cNvPr id="7" name="Rectangle 6"/>
          <p:cNvSpPr/>
          <p:nvPr/>
        </p:nvSpPr>
        <p:spPr>
          <a:xfrm>
            <a:off x="5407981" y="5071797"/>
            <a:ext cx="1687822" cy="2488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Competition effect</a:t>
            </a:r>
            <a:endParaRPr lang="en-AU" sz="1200" b="1" dirty="0">
              <a:solidFill>
                <a:schemeClr val="tx1"/>
              </a:solidFill>
              <a:latin typeface="Arial" panose="020B0604020202020204" pitchFamily="34" charset="0"/>
              <a:cs typeface="Arial" panose="020B0604020202020204" pitchFamily="34" charset="0"/>
            </a:endParaRPr>
          </a:p>
        </p:txBody>
      </p:sp>
      <p:sp>
        <p:nvSpPr>
          <p:cNvPr id="8" name="Diamond 7"/>
          <p:cNvSpPr>
            <a:spLocks noChangeArrowheads="1"/>
          </p:cNvSpPr>
          <p:nvPr/>
        </p:nvSpPr>
        <p:spPr bwMode="auto">
          <a:xfrm>
            <a:off x="5268008" y="1919762"/>
            <a:ext cx="1766217" cy="649030"/>
          </a:xfrm>
          <a:prstGeom prst="diamond">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200" b="1" dirty="0" smtClean="0">
                <a:latin typeface="Arial" panose="020B0604020202020204" pitchFamily="34" charset="0"/>
                <a:ea typeface="+mn-ea"/>
                <a:cs typeface="Arial" panose="020B0604020202020204" pitchFamily="34" charset="0"/>
              </a:rPr>
              <a:t>IMAP</a:t>
            </a:r>
          </a:p>
        </p:txBody>
      </p:sp>
      <p:sp>
        <p:nvSpPr>
          <p:cNvPr id="9" name="Diamond 8"/>
          <p:cNvSpPr>
            <a:spLocks noChangeArrowheads="1"/>
          </p:cNvSpPr>
          <p:nvPr/>
        </p:nvSpPr>
        <p:spPr bwMode="auto">
          <a:xfrm>
            <a:off x="5273359" y="3215906"/>
            <a:ext cx="1766217" cy="648072"/>
          </a:xfrm>
          <a:prstGeom prst="diamond">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200" b="1" dirty="0" smtClean="0">
                <a:latin typeface="Arial" panose="020B0604020202020204" pitchFamily="34" charset="0"/>
                <a:ea typeface="+mn-ea"/>
                <a:cs typeface="Arial" panose="020B0604020202020204" pitchFamily="34" charset="0"/>
              </a:rPr>
              <a:t>ADP-Glo</a:t>
            </a:r>
          </a:p>
        </p:txBody>
      </p:sp>
      <p:sp>
        <p:nvSpPr>
          <p:cNvPr id="10" name="Rektangel 101"/>
          <p:cNvSpPr>
            <a:spLocks noChangeArrowheads="1"/>
          </p:cNvSpPr>
          <p:nvPr/>
        </p:nvSpPr>
        <p:spPr bwMode="auto">
          <a:xfrm>
            <a:off x="5342435" y="1332771"/>
            <a:ext cx="1625383" cy="294384"/>
          </a:xfrm>
          <a:prstGeom prst="rect">
            <a:avLst/>
          </a:prstGeom>
          <a:ln w="19050"/>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fontAlgn="auto">
              <a:spcBef>
                <a:spcPts val="0"/>
              </a:spcBef>
              <a:spcAft>
                <a:spcPts val="0"/>
              </a:spcAft>
              <a:defRPr/>
            </a:pPr>
            <a:r>
              <a:rPr lang="da-DK" sz="1200" b="1" kern="0" dirty="0" smtClean="0">
                <a:latin typeface="Arial" panose="020B0604020202020204" pitchFamily="34" charset="0"/>
                <a:ea typeface="ＭＳ Ｐゴシック" pitchFamily="-97" charset="-128"/>
                <a:cs typeface="Arial" panose="020B0604020202020204" pitchFamily="34" charset="0"/>
              </a:rPr>
              <a:t>Compound library</a:t>
            </a:r>
            <a:endParaRPr lang="da-DK" sz="1200" b="1" kern="0" dirty="0">
              <a:latin typeface="Arial" panose="020B0604020202020204" pitchFamily="34" charset="0"/>
              <a:ea typeface="ＭＳ Ｐゴシック" pitchFamily="-97" charset="-128"/>
              <a:cs typeface="Arial" panose="020B0604020202020204" pitchFamily="34" charset="0"/>
            </a:endParaRPr>
          </a:p>
        </p:txBody>
      </p:sp>
      <p:sp>
        <p:nvSpPr>
          <p:cNvPr id="11" name="Oval 10"/>
          <p:cNvSpPr/>
          <p:nvPr/>
        </p:nvSpPr>
        <p:spPr>
          <a:xfrm>
            <a:off x="5231111" y="4224018"/>
            <a:ext cx="1296145" cy="60712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b"/>
          <a:lstStyle/>
          <a:p>
            <a:pPr algn="ctr"/>
            <a:endParaRPr lang="en-AU" sz="1200" b="1"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5799658" y="4224018"/>
            <a:ext cx="1296145" cy="60712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887372" y="4448960"/>
            <a:ext cx="518091" cy="276999"/>
          </a:xfrm>
          <a:prstGeom prst="rect">
            <a:avLst/>
          </a:prstGeom>
        </p:spPr>
        <p:txBody>
          <a:bodyPr wrap="none">
            <a:spAutoFit/>
          </a:bodyPr>
          <a:lstStyle/>
          <a:p>
            <a:pPr algn="ctr"/>
            <a:r>
              <a:rPr lang="en-AU" sz="1200" b="1" dirty="0" smtClean="0">
                <a:latin typeface="Arial" panose="020B0604020202020204" pitchFamily="34" charset="0"/>
                <a:cs typeface="Arial" panose="020B0604020202020204" pitchFamily="34" charset="0"/>
              </a:rPr>
              <a:t>Dual</a:t>
            </a:r>
            <a:endParaRPr lang="en-AU" sz="1200" b="1" dirty="0">
              <a:latin typeface="Arial" panose="020B0604020202020204" pitchFamily="34" charset="0"/>
              <a:cs typeface="Arial" panose="020B0604020202020204" pitchFamily="34" charset="0"/>
            </a:endParaRPr>
          </a:p>
        </p:txBody>
      </p:sp>
      <p:sp>
        <p:nvSpPr>
          <p:cNvPr id="14" name="Rectangle 13"/>
          <p:cNvSpPr/>
          <p:nvPr/>
        </p:nvSpPr>
        <p:spPr>
          <a:xfrm>
            <a:off x="5254493" y="4451075"/>
            <a:ext cx="577402" cy="276999"/>
          </a:xfrm>
          <a:prstGeom prst="rect">
            <a:avLst/>
          </a:prstGeom>
          <a:noFill/>
        </p:spPr>
        <p:txBody>
          <a:bodyPr wrap="none">
            <a:spAutoFit/>
          </a:bodyPr>
          <a:lstStyle/>
          <a:p>
            <a:pPr algn="ctr"/>
            <a:r>
              <a:rPr lang="en-AU" sz="1200" b="1" dirty="0">
                <a:latin typeface="Arial" panose="020B0604020202020204" pitchFamily="34" charset="0"/>
                <a:cs typeface="Arial" panose="020B0604020202020204" pitchFamily="34" charset="0"/>
              </a:rPr>
              <a:t>Mnk1</a:t>
            </a:r>
          </a:p>
        </p:txBody>
      </p:sp>
      <p:sp>
        <p:nvSpPr>
          <p:cNvPr id="15" name="Rectangle 14"/>
          <p:cNvSpPr/>
          <p:nvPr/>
        </p:nvSpPr>
        <p:spPr>
          <a:xfrm>
            <a:off x="6549905" y="4451075"/>
            <a:ext cx="513604" cy="276999"/>
          </a:xfrm>
          <a:prstGeom prst="rect">
            <a:avLst/>
          </a:prstGeom>
          <a:noFill/>
        </p:spPr>
        <p:txBody>
          <a:bodyPr wrap="square" lIns="0">
            <a:spAutoFit/>
          </a:bodyPr>
          <a:lstStyle/>
          <a:p>
            <a:pPr algn="ctr"/>
            <a:r>
              <a:rPr lang="en-AU" sz="1200" b="1" dirty="0" smtClean="0">
                <a:latin typeface="Arial" panose="020B0604020202020204" pitchFamily="34" charset="0"/>
                <a:cs typeface="Arial" panose="020B0604020202020204" pitchFamily="34" charset="0"/>
              </a:rPr>
              <a:t>Mnk2</a:t>
            </a:r>
            <a:endParaRPr lang="en-AU" sz="1200" b="1" dirty="0">
              <a:latin typeface="Arial" panose="020B0604020202020204" pitchFamily="34" charset="0"/>
              <a:cs typeface="Arial" panose="020B0604020202020204" pitchFamily="34" charset="0"/>
            </a:endParaRPr>
          </a:p>
        </p:txBody>
      </p:sp>
      <p:sp>
        <p:nvSpPr>
          <p:cNvPr id="16" name="Rectangle 15"/>
          <p:cNvSpPr/>
          <p:nvPr/>
        </p:nvSpPr>
        <p:spPr>
          <a:xfrm>
            <a:off x="6479301" y="5325903"/>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6631701" y="5325903"/>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784101" y="5325903"/>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6936501" y="5325903"/>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6479301" y="5574711"/>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631701" y="5574711"/>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22" name="Rectangle 21"/>
          <p:cNvSpPr/>
          <p:nvPr/>
        </p:nvSpPr>
        <p:spPr>
          <a:xfrm>
            <a:off x="6784101" y="5574711"/>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6936501" y="5574711"/>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24" name="Rectangle 23"/>
          <p:cNvSpPr/>
          <p:nvPr/>
        </p:nvSpPr>
        <p:spPr>
          <a:xfrm>
            <a:off x="5296177" y="5325902"/>
            <a:ext cx="1183968"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ATP</a:t>
            </a:r>
            <a:endParaRPr lang="en-AU" sz="1200" b="1"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5296177" y="5574710"/>
            <a:ext cx="1183294"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eIF4E peptide</a:t>
            </a:r>
            <a:endParaRPr lang="en-AU" sz="1200" b="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6757635" y="4797407"/>
            <a:ext cx="0" cy="2135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155127" y="4797407"/>
            <a:ext cx="1341" cy="2135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13" idx="0"/>
          </p:cNvCxnSpPr>
          <p:nvPr/>
        </p:nvCxnSpPr>
        <p:spPr>
          <a:xfrm flipH="1">
            <a:off x="6146418" y="3863978"/>
            <a:ext cx="10050" cy="5849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14" idx="0"/>
          </p:cNvCxnSpPr>
          <p:nvPr/>
        </p:nvCxnSpPr>
        <p:spPr>
          <a:xfrm flipH="1">
            <a:off x="5543194" y="3863978"/>
            <a:ext cx="613274" cy="5870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2"/>
            <a:endCxn id="15" idx="0"/>
          </p:cNvCxnSpPr>
          <p:nvPr/>
        </p:nvCxnSpPr>
        <p:spPr>
          <a:xfrm>
            <a:off x="6156468" y="3863978"/>
            <a:ext cx="650239" cy="5870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20"/>
          <p:cNvSpPr txBox="1"/>
          <p:nvPr/>
        </p:nvSpPr>
        <p:spPr>
          <a:xfrm>
            <a:off x="5236770" y="2711850"/>
            <a:ext cx="1842081" cy="276999"/>
          </a:xfrm>
          <a:prstGeom prst="rect">
            <a:avLst/>
          </a:prstGeom>
          <a:solidFill>
            <a:schemeClr val="bg1"/>
          </a:solidFill>
          <a:ln w="19050">
            <a:solidFill>
              <a:schemeClr val="tx1"/>
            </a:solidFill>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200" b="1" dirty="0" smtClean="0">
                <a:latin typeface="Arial" panose="020B0604020202020204" pitchFamily="34" charset="0"/>
                <a:ea typeface="ＭＳ Ｐゴシック" charset="-128"/>
                <a:cs typeface="Arial" panose="020B0604020202020204" pitchFamily="34" charset="0"/>
              </a:rPr>
              <a:t>Primary hits</a:t>
            </a:r>
            <a:endParaRPr lang="en-US" sz="1200" b="1" dirty="0">
              <a:latin typeface="Arial" panose="020B0604020202020204" pitchFamily="34" charset="0"/>
              <a:ea typeface="ＭＳ Ｐゴシック" charset="-128"/>
              <a:cs typeface="Arial" panose="020B0604020202020204" pitchFamily="34" charset="0"/>
            </a:endParaRPr>
          </a:p>
        </p:txBody>
      </p:sp>
      <p:cxnSp>
        <p:nvCxnSpPr>
          <p:cNvPr id="35" name="Straight Arrow Connector 34"/>
          <p:cNvCxnSpPr/>
          <p:nvPr/>
        </p:nvCxnSpPr>
        <p:spPr>
          <a:xfrm>
            <a:off x="6137568" y="5826306"/>
            <a:ext cx="0" cy="3299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42271" y="1919761"/>
            <a:ext cx="1771434" cy="646331"/>
          </a:xfrm>
          <a:prstGeom prst="rect">
            <a:avLst/>
          </a:prstGeom>
          <a:noFill/>
        </p:spPr>
        <p:txBody>
          <a:bodyPr wrap="square" rtlCol="0">
            <a:spAutoFit/>
          </a:bodyPr>
          <a:lstStyle/>
          <a:p>
            <a:pPr algn="ctr"/>
            <a:r>
              <a:rPr lang="en-AU" sz="1200" b="1" dirty="0" smtClean="0">
                <a:solidFill>
                  <a:srgbClr val="C00000"/>
                </a:solidFill>
                <a:latin typeface="Arial" panose="020B0604020202020204" pitchFamily="34" charset="0"/>
                <a:cs typeface="Arial" panose="020B0604020202020204" pitchFamily="34" charset="0"/>
              </a:rPr>
              <a:t>Primary assay</a:t>
            </a:r>
          </a:p>
          <a:p>
            <a:pPr algn="ctr"/>
            <a:r>
              <a:rPr lang="en-AU" sz="1200" b="1" dirty="0" smtClean="0">
                <a:latin typeface="Arial" panose="020B0604020202020204" pitchFamily="34" charset="0"/>
                <a:cs typeface="Arial" panose="020B0604020202020204" pitchFamily="34" charset="0"/>
              </a:rPr>
              <a:t>Quick, robust and cost effective</a:t>
            </a:r>
            <a:endParaRPr lang="en-AU" sz="1200" b="1" dirty="0">
              <a:latin typeface="Arial" panose="020B0604020202020204" pitchFamily="34" charset="0"/>
              <a:cs typeface="Arial" panose="020B0604020202020204" pitchFamily="34" charset="0"/>
            </a:endParaRPr>
          </a:p>
        </p:txBody>
      </p:sp>
      <p:sp>
        <p:nvSpPr>
          <p:cNvPr id="37" name="TextBox 36"/>
          <p:cNvSpPr txBox="1"/>
          <p:nvPr/>
        </p:nvSpPr>
        <p:spPr>
          <a:xfrm>
            <a:off x="7134226" y="3211009"/>
            <a:ext cx="1779479" cy="646331"/>
          </a:xfrm>
          <a:prstGeom prst="rect">
            <a:avLst/>
          </a:prstGeom>
          <a:noFill/>
        </p:spPr>
        <p:txBody>
          <a:bodyPr wrap="square" rtlCol="0">
            <a:spAutoFit/>
          </a:bodyPr>
          <a:lstStyle/>
          <a:p>
            <a:pPr algn="ctr"/>
            <a:r>
              <a:rPr lang="en-AU" sz="1200" b="1" dirty="0" smtClean="0">
                <a:solidFill>
                  <a:srgbClr val="C00000"/>
                </a:solidFill>
                <a:latin typeface="Arial" panose="020B0604020202020204" pitchFamily="34" charset="0"/>
                <a:cs typeface="Arial" panose="020B0604020202020204" pitchFamily="34" charset="0"/>
              </a:rPr>
              <a:t>Secondary assay</a:t>
            </a:r>
          </a:p>
          <a:p>
            <a:pPr algn="ctr"/>
            <a:r>
              <a:rPr lang="en-AU" sz="1200" b="1" dirty="0" smtClean="0">
                <a:latin typeface="Arial" panose="020B0604020202020204" pitchFamily="34" charset="0"/>
                <a:cs typeface="Arial" panose="020B0604020202020204" pitchFamily="34" charset="0"/>
              </a:rPr>
              <a:t>Dose response and competition assay</a:t>
            </a:r>
            <a:endParaRPr lang="en-AU" sz="1200" b="1" dirty="0">
              <a:latin typeface="Arial" panose="020B0604020202020204" pitchFamily="34" charset="0"/>
              <a:cs typeface="Arial" panose="020B0604020202020204" pitchFamily="34" charset="0"/>
            </a:endParaRPr>
          </a:p>
        </p:txBody>
      </p:sp>
      <p:cxnSp>
        <p:nvCxnSpPr>
          <p:cNvPr id="38" name="Straight Arrow Connector 37"/>
          <p:cNvCxnSpPr/>
          <p:nvPr/>
        </p:nvCxnSpPr>
        <p:spPr>
          <a:xfrm>
            <a:off x="7087230" y="5826306"/>
            <a:ext cx="474795" cy="3299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827588" y="5826306"/>
            <a:ext cx="468590" cy="3299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223897" y="6165850"/>
            <a:ext cx="1207382"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Cytotoxicity</a:t>
            </a:r>
          </a:p>
        </p:txBody>
      </p:sp>
      <p:sp>
        <p:nvSpPr>
          <p:cNvPr id="41" name="TextBox 40"/>
          <p:cNvSpPr txBox="1"/>
          <p:nvPr/>
        </p:nvSpPr>
        <p:spPr>
          <a:xfrm>
            <a:off x="6871078" y="6165850"/>
            <a:ext cx="1417376"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Mnk structure</a:t>
            </a:r>
          </a:p>
        </p:txBody>
      </p:sp>
      <p:sp>
        <p:nvSpPr>
          <p:cNvPr id="42" name="TextBox 41"/>
          <p:cNvSpPr txBox="1"/>
          <p:nvPr/>
        </p:nvSpPr>
        <p:spPr>
          <a:xfrm>
            <a:off x="5597229" y="6165850"/>
            <a:ext cx="1098378" cy="523220"/>
          </a:xfrm>
          <a:prstGeom prst="rect">
            <a:avLst/>
          </a:prstGeom>
          <a:noFill/>
        </p:spPr>
        <p:txBody>
          <a:bodyPr wrap="none" rtlCol="0">
            <a:spAutoFit/>
          </a:bodyPr>
          <a:lstStyle/>
          <a:p>
            <a:pPr algn="ctr"/>
            <a:r>
              <a:rPr lang="en-AU" sz="1400" b="1" dirty="0" smtClean="0">
                <a:latin typeface="Arial" panose="020B0604020202020204" pitchFamily="34" charset="0"/>
                <a:cs typeface="Arial" panose="020B0604020202020204" pitchFamily="34" charset="0"/>
              </a:rPr>
              <a:t>Migration/</a:t>
            </a:r>
          </a:p>
          <a:p>
            <a:pPr algn="ctr"/>
            <a:r>
              <a:rPr lang="en-AU" sz="1400" b="1" dirty="0" smtClean="0">
                <a:latin typeface="Arial" panose="020B0604020202020204" pitchFamily="34" charset="0"/>
                <a:cs typeface="Arial" panose="020B0604020202020204" pitchFamily="34" charset="0"/>
              </a:rPr>
              <a:t>Metastasis</a:t>
            </a:r>
            <a:endParaRPr lang="en-AU" sz="1400" b="1" dirty="0">
              <a:latin typeface="Arial" panose="020B0604020202020204" pitchFamily="34" charset="0"/>
              <a:cs typeface="Arial" panose="020B0604020202020204" pitchFamily="34" charset="0"/>
            </a:endParaRPr>
          </a:p>
        </p:txBody>
      </p:sp>
      <p:sp>
        <p:nvSpPr>
          <p:cNvPr id="45" name="Rectangle 44"/>
          <p:cNvSpPr/>
          <p:nvPr/>
        </p:nvSpPr>
        <p:spPr>
          <a:xfrm>
            <a:off x="6631701" y="5325903"/>
            <a:ext cx="304800" cy="5004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22339" t="4769" r="16407" b="4415"/>
          <a:stretch/>
        </p:blipFill>
        <p:spPr>
          <a:xfrm>
            <a:off x="467544" y="5016909"/>
            <a:ext cx="1172813" cy="1436427"/>
          </a:xfrm>
          <a:prstGeom prst="rect">
            <a:avLst/>
          </a:prstGeom>
        </p:spPr>
      </p:pic>
      <p:sp>
        <p:nvSpPr>
          <p:cNvPr id="50" name="TextBox 49"/>
          <p:cNvSpPr txBox="1"/>
          <p:nvPr/>
        </p:nvSpPr>
        <p:spPr>
          <a:xfrm>
            <a:off x="1619672" y="5160925"/>
            <a:ext cx="2768600" cy="646331"/>
          </a:xfrm>
          <a:prstGeom prst="rect">
            <a:avLst/>
          </a:prstGeom>
          <a:noFill/>
        </p:spPr>
        <p:txBody>
          <a:bodyPr wrap="square" rtlCol="0">
            <a:spAutoFit/>
          </a:bodyPr>
          <a:lstStyle/>
          <a:p>
            <a:pPr algn="ctr"/>
            <a:r>
              <a:rPr lang="en-GB" sz="1200" b="1" dirty="0" smtClean="0"/>
              <a:t>3D structure of </a:t>
            </a:r>
            <a:r>
              <a:rPr lang="en-GB" sz="1200" b="1" dirty="0" err="1" smtClean="0"/>
              <a:t>staurosporine</a:t>
            </a:r>
            <a:r>
              <a:rPr lang="en-GB" sz="1200" b="1" dirty="0"/>
              <a:t>-</a:t>
            </a:r>
            <a:r>
              <a:rPr lang="en-GB" sz="1200" b="1" dirty="0" smtClean="0"/>
              <a:t>bound Mnk2-KR obtained from the Protein Databank (PDB: 2HW7)</a:t>
            </a:r>
            <a:endParaRPr lang="en-AU" sz="1200" b="1" dirty="0"/>
          </a:p>
        </p:txBody>
      </p:sp>
      <p:pic>
        <p:nvPicPr>
          <p:cNvPr id="51"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093" y="2996952"/>
            <a:ext cx="1231370" cy="169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a:hlinkClick r:id="rId4" action="ppaction://hlinksldjump"/>
          </p:cNvPr>
          <p:cNvSpPr txBox="1"/>
          <p:nvPr/>
        </p:nvSpPr>
        <p:spPr>
          <a:xfrm>
            <a:off x="1651969" y="3494573"/>
            <a:ext cx="2677092" cy="461665"/>
          </a:xfrm>
          <a:prstGeom prst="rect">
            <a:avLst/>
          </a:prstGeom>
          <a:noFill/>
        </p:spPr>
        <p:txBody>
          <a:bodyPr wrap="square" rtlCol="0">
            <a:spAutoFit/>
          </a:bodyPr>
          <a:lstStyle/>
          <a:p>
            <a:pPr algn="ctr"/>
            <a:r>
              <a:rPr lang="en-GB" sz="1200" b="1" dirty="0" smtClean="0"/>
              <a:t>Default active site created by FRED receptor program</a:t>
            </a:r>
            <a:endParaRPr lang="en-AU" sz="1200" b="1" dirty="0"/>
          </a:p>
        </p:txBody>
      </p:sp>
      <p:sp>
        <p:nvSpPr>
          <p:cNvPr id="53" name="TextBox 52"/>
          <p:cNvSpPr txBox="1"/>
          <p:nvPr/>
        </p:nvSpPr>
        <p:spPr>
          <a:xfrm>
            <a:off x="1661271" y="1927697"/>
            <a:ext cx="2652146" cy="646331"/>
          </a:xfrm>
          <a:prstGeom prst="rect">
            <a:avLst/>
          </a:prstGeom>
          <a:noFill/>
        </p:spPr>
        <p:txBody>
          <a:bodyPr wrap="square" rtlCol="0">
            <a:spAutoFit/>
          </a:bodyPr>
          <a:lstStyle/>
          <a:p>
            <a:pPr algn="ctr"/>
            <a:r>
              <a:rPr lang="en-GB" sz="1200" b="1" dirty="0" smtClean="0"/>
              <a:t>Default active site detected by FRED receptor program as shown in the blue box</a:t>
            </a:r>
            <a:endParaRPr lang="en-AU" sz="1200" b="1" dirty="0"/>
          </a:p>
        </p:txBody>
      </p:sp>
      <p:pic>
        <p:nvPicPr>
          <p:cNvPr id="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150" y="1413465"/>
            <a:ext cx="1313600" cy="143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9" name="Elbow Connector 48"/>
          <p:cNvCxnSpPr>
            <a:stCxn id="53" idx="0"/>
            <a:endCxn id="10" idx="1"/>
          </p:cNvCxnSpPr>
          <p:nvPr/>
        </p:nvCxnSpPr>
        <p:spPr bwMode="auto">
          <a:xfrm rot="5400000" flipH="1" flipV="1">
            <a:off x="3941022" y="526285"/>
            <a:ext cx="447734" cy="2355091"/>
          </a:xfrm>
          <a:prstGeom prst="bentConnector2">
            <a:avLst/>
          </a:prstGeom>
          <a:solidFill>
            <a:schemeClr val="accent1"/>
          </a:solidFill>
          <a:ln w="19050" cap="flat" cmpd="sng" algn="ctr">
            <a:solidFill>
              <a:schemeClr val="tx1"/>
            </a:solidFill>
            <a:prstDash val="solid"/>
            <a:round/>
            <a:headEnd type="none" w="med" len="med"/>
            <a:tailEnd type="arrow"/>
          </a:ln>
          <a:effectLst/>
        </p:spPr>
      </p:cxnSp>
      <p:cxnSp>
        <p:nvCxnSpPr>
          <p:cNvPr id="55" name="Straight Arrow Connector 54"/>
          <p:cNvCxnSpPr>
            <a:stCxn id="50" idx="0"/>
            <a:endCxn id="52" idx="2"/>
          </p:cNvCxnSpPr>
          <p:nvPr/>
        </p:nvCxnSpPr>
        <p:spPr bwMode="auto">
          <a:xfrm flipH="1" flipV="1">
            <a:off x="2990515" y="3956238"/>
            <a:ext cx="13457" cy="120468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56" name="Straight Arrow Connector 55"/>
          <p:cNvCxnSpPr>
            <a:stCxn id="52" idx="0"/>
            <a:endCxn id="53" idx="2"/>
          </p:cNvCxnSpPr>
          <p:nvPr/>
        </p:nvCxnSpPr>
        <p:spPr bwMode="auto">
          <a:xfrm flipH="1" flipV="1">
            <a:off x="2987344" y="2574028"/>
            <a:ext cx="3171" cy="920545"/>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63" name="Straight Arrow Connector 62"/>
          <p:cNvCxnSpPr>
            <a:stCxn id="10" idx="2"/>
            <a:endCxn id="8" idx="0"/>
          </p:cNvCxnSpPr>
          <p:nvPr/>
        </p:nvCxnSpPr>
        <p:spPr bwMode="auto">
          <a:xfrm flipH="1">
            <a:off x="6151117" y="1627155"/>
            <a:ext cx="4010" cy="29260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44" name="Rectangle 43"/>
          <p:cNvSpPr/>
          <p:nvPr/>
        </p:nvSpPr>
        <p:spPr>
          <a:xfrm>
            <a:off x="6480145" y="5325903"/>
            <a:ext cx="151556" cy="500403"/>
          </a:xfrm>
          <a:prstGeom prst="rect">
            <a:avLst/>
          </a:prstGeom>
          <a:no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9973181"/>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11</a:t>
            </a:fld>
            <a:endParaRPr lang="en-AU" sz="1200" dirty="0"/>
          </a:p>
        </p:txBody>
      </p:sp>
      <p:sp>
        <p:nvSpPr>
          <p:cNvPr id="5" name="Text Box 3"/>
          <p:cNvSpPr txBox="1">
            <a:spLocks noChangeArrowheads="1"/>
          </p:cNvSpPr>
          <p:nvPr/>
        </p:nvSpPr>
        <p:spPr bwMode="auto">
          <a:xfrm>
            <a:off x="1783758" y="387350"/>
            <a:ext cx="6964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Primary compound profiling with IMAP assays</a:t>
            </a:r>
            <a:endParaRPr lang="en-US" b="1" dirty="0">
              <a:solidFill>
                <a:schemeClr val="bg1"/>
              </a:solidFill>
            </a:endParaRPr>
          </a:p>
        </p:txBody>
      </p:sp>
      <p:sp>
        <p:nvSpPr>
          <p:cNvPr id="13" name="TextBox 12"/>
          <p:cNvSpPr txBox="1"/>
          <p:nvPr/>
        </p:nvSpPr>
        <p:spPr>
          <a:xfrm>
            <a:off x="559017" y="1268760"/>
            <a:ext cx="7644144" cy="369332"/>
          </a:xfrm>
          <a:prstGeom prst="rect">
            <a:avLst/>
          </a:prstGeom>
          <a:noFill/>
        </p:spPr>
        <p:txBody>
          <a:bodyPr wrap="none" rtlCol="0">
            <a:spAutoFit/>
          </a:bodyPr>
          <a:lstStyle/>
          <a:p>
            <a:r>
              <a:rPr lang="en-AU" sz="1800" dirty="0" smtClean="0">
                <a:latin typeface="+mn-lt"/>
                <a:cs typeface="Times New Roman" panose="02020603050405020304" pitchFamily="18" charset="0"/>
              </a:rPr>
              <a:t>IMAP: Immobilised Metal Ion Affinity Particle Progressive </a:t>
            </a:r>
            <a:r>
              <a:rPr lang="en-AU" sz="1800" dirty="0">
                <a:latin typeface="+mn-lt"/>
                <a:cs typeface="Times New Roman" panose="02020603050405020304" pitchFamily="18" charset="0"/>
              </a:rPr>
              <a:t>B</a:t>
            </a:r>
            <a:r>
              <a:rPr lang="en-AU" sz="1800" dirty="0" smtClean="0">
                <a:latin typeface="+mn-lt"/>
                <a:cs typeface="Times New Roman" panose="02020603050405020304" pitchFamily="18" charset="0"/>
              </a:rPr>
              <a:t>inding </a:t>
            </a:r>
            <a:r>
              <a:rPr lang="en-AU" sz="1800" dirty="0">
                <a:latin typeface="+mn-lt"/>
                <a:cs typeface="Times New Roman" panose="02020603050405020304" pitchFamily="18" charset="0"/>
              </a:rPr>
              <a:t>S</a:t>
            </a:r>
            <a:r>
              <a:rPr lang="en-AU" sz="1800" dirty="0" smtClean="0">
                <a:latin typeface="+mn-lt"/>
                <a:cs typeface="Times New Roman" panose="02020603050405020304" pitchFamily="18" charset="0"/>
              </a:rPr>
              <a:t>ystem</a:t>
            </a:r>
            <a:endParaRPr lang="en-AU" sz="1800" dirty="0">
              <a:latin typeface="+mn-lt"/>
              <a:cs typeface="Times New Roman" panose="02020603050405020304" pitchFamily="18" charset="0"/>
            </a:endParaRPr>
          </a:p>
        </p:txBody>
      </p:sp>
      <p:grpSp>
        <p:nvGrpSpPr>
          <p:cNvPr id="251" name="Group 250"/>
          <p:cNvGrpSpPr/>
          <p:nvPr/>
        </p:nvGrpSpPr>
        <p:grpSpPr>
          <a:xfrm>
            <a:off x="1383584" y="2523343"/>
            <a:ext cx="1030171" cy="545059"/>
            <a:chOff x="457426" y="5678532"/>
            <a:chExt cx="1030171" cy="545059"/>
          </a:xfrm>
        </p:grpSpPr>
        <p:sp>
          <p:nvSpPr>
            <p:cNvPr id="252" name="Oval 251"/>
            <p:cNvSpPr/>
            <p:nvPr/>
          </p:nvSpPr>
          <p:spPr>
            <a:xfrm>
              <a:off x="879664" y="5993643"/>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Oval 252"/>
            <p:cNvSpPr/>
            <p:nvPr/>
          </p:nvSpPr>
          <p:spPr>
            <a:xfrm>
              <a:off x="996531" y="5987545"/>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Oval 253"/>
            <p:cNvSpPr/>
            <p:nvPr/>
          </p:nvSpPr>
          <p:spPr>
            <a:xfrm>
              <a:off x="1087482" y="6059077"/>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Oval 254"/>
            <p:cNvSpPr/>
            <p:nvPr/>
          </p:nvSpPr>
          <p:spPr>
            <a:xfrm>
              <a:off x="1169522" y="6092724"/>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6" name="Oval 255"/>
            <p:cNvSpPr/>
            <p:nvPr/>
          </p:nvSpPr>
          <p:spPr>
            <a:xfrm>
              <a:off x="1256489" y="6082620"/>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Oval 256"/>
            <p:cNvSpPr/>
            <p:nvPr/>
          </p:nvSpPr>
          <p:spPr>
            <a:xfrm>
              <a:off x="1356730" y="6033703"/>
              <a:ext cx="130867" cy="13086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p>
          </p:txBody>
        </p:sp>
        <p:sp>
          <p:nvSpPr>
            <p:cNvPr id="258" name="Oval 257"/>
            <p:cNvSpPr/>
            <p:nvPr/>
          </p:nvSpPr>
          <p:spPr>
            <a:xfrm>
              <a:off x="1356729" y="5928209"/>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Oval 258"/>
            <p:cNvSpPr/>
            <p:nvPr/>
          </p:nvSpPr>
          <p:spPr>
            <a:xfrm>
              <a:off x="1266016" y="5872012"/>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Oval 259"/>
            <p:cNvSpPr/>
            <p:nvPr/>
          </p:nvSpPr>
          <p:spPr>
            <a:xfrm>
              <a:off x="1164879" y="5857324"/>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Oval 260"/>
            <p:cNvSpPr/>
            <p:nvPr/>
          </p:nvSpPr>
          <p:spPr>
            <a:xfrm>
              <a:off x="1081863" y="5794103"/>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Oval 261"/>
            <p:cNvSpPr/>
            <p:nvPr/>
          </p:nvSpPr>
          <p:spPr>
            <a:xfrm>
              <a:off x="1094378" y="5689481"/>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Oval 262"/>
            <p:cNvSpPr/>
            <p:nvPr/>
          </p:nvSpPr>
          <p:spPr>
            <a:xfrm>
              <a:off x="766759" y="5971075"/>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426" y="5678532"/>
              <a:ext cx="407631" cy="38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Oval 264"/>
            <p:cNvSpPr/>
            <p:nvPr/>
          </p:nvSpPr>
          <p:spPr>
            <a:xfrm>
              <a:off x="669884" y="6010981"/>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266" name="Straight Arrow Connector 265"/>
          <p:cNvCxnSpPr/>
          <p:nvPr/>
        </p:nvCxnSpPr>
        <p:spPr>
          <a:xfrm>
            <a:off x="2554958" y="2898452"/>
            <a:ext cx="542777"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2580446" y="2631710"/>
            <a:ext cx="441146"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Mnk</a:t>
            </a:r>
            <a:endParaRPr lang="en-AU" sz="1000" b="1" dirty="0">
              <a:latin typeface="Arial" panose="020B0604020202020204" pitchFamily="34" charset="0"/>
              <a:cs typeface="Arial" panose="020B0604020202020204" pitchFamily="34" charset="0"/>
            </a:endParaRPr>
          </a:p>
        </p:txBody>
      </p:sp>
      <p:sp>
        <p:nvSpPr>
          <p:cNvPr id="268" name="TextBox 267"/>
          <p:cNvSpPr txBox="1"/>
          <p:nvPr/>
        </p:nvSpPr>
        <p:spPr>
          <a:xfrm>
            <a:off x="2580446" y="2919742"/>
            <a:ext cx="441146"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ATP</a:t>
            </a:r>
            <a:endParaRPr lang="en-AU" sz="1000" b="1" dirty="0">
              <a:latin typeface="Arial" panose="020B0604020202020204" pitchFamily="34" charset="0"/>
              <a:cs typeface="Arial" panose="020B0604020202020204" pitchFamily="34" charset="0"/>
            </a:endParaRPr>
          </a:p>
        </p:txBody>
      </p:sp>
      <p:sp>
        <p:nvSpPr>
          <p:cNvPr id="269" name="TextBox 268"/>
          <p:cNvSpPr txBox="1"/>
          <p:nvPr/>
        </p:nvSpPr>
        <p:spPr>
          <a:xfrm>
            <a:off x="1281901" y="3090159"/>
            <a:ext cx="1250663" cy="400110"/>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fluorescent </a:t>
            </a:r>
          </a:p>
          <a:p>
            <a:pPr algn="ctr"/>
            <a:r>
              <a:rPr lang="en-AU" sz="1000" b="1" dirty="0" smtClean="0">
                <a:latin typeface="Arial" panose="020B0604020202020204" pitchFamily="34" charset="0"/>
                <a:cs typeface="Arial" panose="020B0604020202020204" pitchFamily="34" charset="0"/>
              </a:rPr>
              <a:t>peptide substrate</a:t>
            </a:r>
            <a:endParaRPr lang="en-AU" sz="1000" b="1" dirty="0">
              <a:latin typeface="Arial" panose="020B0604020202020204" pitchFamily="34" charset="0"/>
              <a:cs typeface="Arial" panose="020B0604020202020204" pitchFamily="34" charset="0"/>
            </a:endParaRPr>
          </a:p>
        </p:txBody>
      </p:sp>
      <p:sp>
        <p:nvSpPr>
          <p:cNvPr id="270" name="TextBox 269"/>
          <p:cNvSpPr txBox="1"/>
          <p:nvPr/>
        </p:nvSpPr>
        <p:spPr>
          <a:xfrm>
            <a:off x="3347046" y="3090159"/>
            <a:ext cx="776175" cy="400110"/>
          </a:xfrm>
          <a:prstGeom prst="rect">
            <a:avLst/>
          </a:prstGeom>
          <a:noFill/>
        </p:spPr>
        <p:txBody>
          <a:bodyPr wrap="none" rtlCol="0">
            <a:spAutoFit/>
          </a:bodyPr>
          <a:lstStyle/>
          <a:p>
            <a:r>
              <a:rPr lang="en-AU" sz="1000" b="1" dirty="0" err="1" smtClean="0">
                <a:latin typeface="Arial" panose="020B0604020202020204" pitchFamily="34" charset="0"/>
                <a:cs typeface="Arial" panose="020B0604020202020204" pitchFamily="34" charset="0"/>
              </a:rPr>
              <a:t>phospho</a:t>
            </a:r>
            <a:r>
              <a:rPr lang="en-AU" sz="1000" b="1" dirty="0" smtClean="0">
                <a:latin typeface="Arial" panose="020B0604020202020204" pitchFamily="34" charset="0"/>
                <a:cs typeface="Arial" panose="020B0604020202020204" pitchFamily="34" charset="0"/>
              </a:rPr>
              <a:t>-</a:t>
            </a:r>
          </a:p>
          <a:p>
            <a:r>
              <a:rPr lang="en-AU" sz="1000" b="1" dirty="0" smtClean="0">
                <a:latin typeface="Arial" panose="020B0604020202020204" pitchFamily="34" charset="0"/>
                <a:cs typeface="Arial" panose="020B0604020202020204" pitchFamily="34" charset="0"/>
              </a:rPr>
              <a:t>peptide</a:t>
            </a:r>
            <a:endParaRPr lang="en-AU" sz="1000" b="1" dirty="0">
              <a:latin typeface="Arial" panose="020B0604020202020204" pitchFamily="34" charset="0"/>
              <a:cs typeface="Arial" panose="020B0604020202020204" pitchFamily="34" charset="0"/>
            </a:endParaRPr>
          </a:p>
        </p:txBody>
      </p:sp>
      <p:sp>
        <p:nvSpPr>
          <p:cNvPr id="271" name="TextBox 270"/>
          <p:cNvSpPr txBox="1"/>
          <p:nvPr/>
        </p:nvSpPr>
        <p:spPr>
          <a:xfrm>
            <a:off x="4492035" y="1772816"/>
            <a:ext cx="734496" cy="400110"/>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high</a:t>
            </a:r>
          </a:p>
          <a:p>
            <a:pPr algn="ctr"/>
            <a:r>
              <a:rPr lang="en-AU" sz="1000" b="1" dirty="0" smtClean="0">
                <a:latin typeface="Arial" panose="020B0604020202020204" pitchFamily="34" charset="0"/>
                <a:cs typeface="Arial" panose="020B0604020202020204" pitchFamily="34" charset="0"/>
              </a:rPr>
              <a:t>TR-FRET</a:t>
            </a:r>
            <a:endParaRPr lang="en-AU" sz="1000" b="1" dirty="0">
              <a:latin typeface="Arial" panose="020B0604020202020204" pitchFamily="34" charset="0"/>
              <a:cs typeface="Arial" panose="020B0604020202020204" pitchFamily="34" charset="0"/>
            </a:endParaRPr>
          </a:p>
        </p:txBody>
      </p:sp>
      <p:cxnSp>
        <p:nvCxnSpPr>
          <p:cNvPr id="272" name="Straight Arrow Connector 271"/>
          <p:cNvCxnSpPr/>
          <p:nvPr/>
        </p:nvCxnSpPr>
        <p:spPr>
          <a:xfrm>
            <a:off x="4367336" y="2899536"/>
            <a:ext cx="542777"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3" name="Group 272"/>
          <p:cNvGrpSpPr/>
          <p:nvPr/>
        </p:nvGrpSpPr>
        <p:grpSpPr>
          <a:xfrm>
            <a:off x="3108963" y="2517891"/>
            <a:ext cx="1246241" cy="670922"/>
            <a:chOff x="2182805" y="5673080"/>
            <a:chExt cx="1246241" cy="670922"/>
          </a:xfrm>
        </p:grpSpPr>
        <p:grpSp>
          <p:nvGrpSpPr>
            <p:cNvPr id="274" name="Group 273"/>
            <p:cNvGrpSpPr/>
            <p:nvPr/>
          </p:nvGrpSpPr>
          <p:grpSpPr>
            <a:xfrm>
              <a:off x="3056828" y="6105128"/>
              <a:ext cx="372218" cy="238874"/>
              <a:chOff x="4078568" y="9034606"/>
              <a:chExt cx="372218" cy="238874"/>
            </a:xfrm>
          </p:grpSpPr>
          <p:sp>
            <p:nvSpPr>
              <p:cNvPr id="290" name="Oval 289"/>
              <p:cNvSpPr/>
              <p:nvPr/>
            </p:nvSpPr>
            <p:spPr>
              <a:xfrm>
                <a:off x="4152050" y="9034606"/>
                <a:ext cx="238874" cy="238874"/>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1" name="TextBox 290"/>
              <p:cNvSpPr txBox="1"/>
              <p:nvPr/>
            </p:nvSpPr>
            <p:spPr>
              <a:xfrm>
                <a:off x="4078568" y="9049377"/>
                <a:ext cx="372218"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PO</a:t>
                </a:r>
                <a:r>
                  <a:rPr lang="en-AU" sz="800" b="1" baseline="-25000" dirty="0" smtClean="0">
                    <a:latin typeface="Arial" panose="020B0604020202020204" pitchFamily="34" charset="0"/>
                    <a:cs typeface="Arial" panose="020B0604020202020204" pitchFamily="34" charset="0"/>
                  </a:rPr>
                  <a:t>4</a:t>
                </a:r>
                <a:endParaRPr lang="en-AU" sz="800" b="1" baseline="-25000" dirty="0">
                  <a:latin typeface="Arial" panose="020B0604020202020204" pitchFamily="34" charset="0"/>
                  <a:cs typeface="Arial" panose="020B0604020202020204" pitchFamily="34" charset="0"/>
                </a:endParaRPr>
              </a:p>
            </p:txBody>
          </p:sp>
        </p:grpSp>
        <p:grpSp>
          <p:nvGrpSpPr>
            <p:cNvPr id="275" name="Group 274"/>
            <p:cNvGrpSpPr/>
            <p:nvPr/>
          </p:nvGrpSpPr>
          <p:grpSpPr>
            <a:xfrm>
              <a:off x="2182805" y="5673080"/>
              <a:ext cx="1030171" cy="545059"/>
              <a:chOff x="457426" y="5678532"/>
              <a:chExt cx="1030171" cy="545059"/>
            </a:xfrm>
          </p:grpSpPr>
          <p:sp>
            <p:nvSpPr>
              <p:cNvPr id="276" name="Oval 275"/>
              <p:cNvSpPr/>
              <p:nvPr/>
            </p:nvSpPr>
            <p:spPr>
              <a:xfrm>
                <a:off x="879664" y="5993643"/>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7" name="Oval 276"/>
              <p:cNvSpPr/>
              <p:nvPr/>
            </p:nvSpPr>
            <p:spPr>
              <a:xfrm>
                <a:off x="996531" y="5987545"/>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8" name="Oval 277"/>
              <p:cNvSpPr/>
              <p:nvPr/>
            </p:nvSpPr>
            <p:spPr>
              <a:xfrm>
                <a:off x="1087482" y="6059077"/>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9" name="Oval 278"/>
              <p:cNvSpPr/>
              <p:nvPr/>
            </p:nvSpPr>
            <p:spPr>
              <a:xfrm>
                <a:off x="1169522" y="6092724"/>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0" name="Oval 279"/>
              <p:cNvSpPr/>
              <p:nvPr/>
            </p:nvSpPr>
            <p:spPr>
              <a:xfrm>
                <a:off x="1256489" y="6082620"/>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1" name="Oval 280"/>
              <p:cNvSpPr/>
              <p:nvPr/>
            </p:nvSpPr>
            <p:spPr>
              <a:xfrm>
                <a:off x="1356730" y="6033703"/>
                <a:ext cx="130867" cy="13086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p>
            </p:txBody>
          </p:sp>
          <p:sp>
            <p:nvSpPr>
              <p:cNvPr id="282" name="Oval 281"/>
              <p:cNvSpPr/>
              <p:nvPr/>
            </p:nvSpPr>
            <p:spPr>
              <a:xfrm>
                <a:off x="1356729" y="5928209"/>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3" name="Oval 282"/>
              <p:cNvSpPr/>
              <p:nvPr/>
            </p:nvSpPr>
            <p:spPr>
              <a:xfrm>
                <a:off x="1266016" y="5872012"/>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4" name="Oval 283"/>
              <p:cNvSpPr/>
              <p:nvPr/>
            </p:nvSpPr>
            <p:spPr>
              <a:xfrm>
                <a:off x="1164879" y="5857324"/>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5" name="Oval 284"/>
              <p:cNvSpPr/>
              <p:nvPr/>
            </p:nvSpPr>
            <p:spPr>
              <a:xfrm>
                <a:off x="1081863" y="5794103"/>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6" name="Oval 285"/>
              <p:cNvSpPr/>
              <p:nvPr/>
            </p:nvSpPr>
            <p:spPr>
              <a:xfrm>
                <a:off x="1094378" y="5689481"/>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7" name="Oval 286"/>
              <p:cNvSpPr/>
              <p:nvPr/>
            </p:nvSpPr>
            <p:spPr>
              <a:xfrm>
                <a:off x="766759" y="5971075"/>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8"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426" y="5678532"/>
                <a:ext cx="407631" cy="38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 name="Oval 288"/>
              <p:cNvSpPr/>
              <p:nvPr/>
            </p:nvSpPr>
            <p:spPr>
              <a:xfrm>
                <a:off x="669884" y="6010981"/>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92" name="Oval 291"/>
          <p:cNvSpPr/>
          <p:nvPr/>
        </p:nvSpPr>
        <p:spPr>
          <a:xfrm>
            <a:off x="6173992" y="2973488"/>
            <a:ext cx="768110" cy="41248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3" name="TextBox 292"/>
          <p:cNvSpPr txBox="1"/>
          <p:nvPr/>
        </p:nvSpPr>
        <p:spPr>
          <a:xfrm>
            <a:off x="6462024" y="3097759"/>
            <a:ext cx="434734"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M</a:t>
            </a:r>
            <a:r>
              <a:rPr lang="en-AU" sz="1400" b="1" baseline="30000" dirty="0" smtClean="0">
                <a:latin typeface="Arial" panose="020B0604020202020204" pitchFamily="34" charset="0"/>
                <a:cs typeface="Arial" panose="020B0604020202020204" pitchFamily="34" charset="0"/>
              </a:rPr>
              <a:t>III</a:t>
            </a:r>
            <a:endParaRPr lang="en-AU" sz="1400" b="1" baseline="30000" dirty="0">
              <a:latin typeface="Arial" panose="020B0604020202020204" pitchFamily="34" charset="0"/>
              <a:cs typeface="Arial" panose="020B0604020202020204" pitchFamily="34" charset="0"/>
            </a:endParaRPr>
          </a:p>
        </p:txBody>
      </p:sp>
      <p:sp>
        <p:nvSpPr>
          <p:cNvPr id="294" name="Oval 293"/>
          <p:cNvSpPr/>
          <p:nvPr/>
        </p:nvSpPr>
        <p:spPr>
          <a:xfrm>
            <a:off x="6173992" y="2325416"/>
            <a:ext cx="768110" cy="41248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5" name="TextBox 294"/>
          <p:cNvSpPr txBox="1"/>
          <p:nvPr/>
        </p:nvSpPr>
        <p:spPr>
          <a:xfrm>
            <a:off x="6462024" y="2325416"/>
            <a:ext cx="434734"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M</a:t>
            </a:r>
            <a:r>
              <a:rPr lang="en-AU" sz="1400" b="1" baseline="30000" dirty="0" smtClean="0">
                <a:latin typeface="Arial" panose="020B0604020202020204" pitchFamily="34" charset="0"/>
                <a:cs typeface="Arial" panose="020B0604020202020204" pitchFamily="34" charset="0"/>
              </a:rPr>
              <a:t>III</a:t>
            </a:r>
            <a:endParaRPr lang="en-AU" sz="1400" b="1" baseline="30000" dirty="0">
              <a:latin typeface="Arial" panose="020B0604020202020204" pitchFamily="34" charset="0"/>
              <a:cs typeface="Arial" panose="020B0604020202020204" pitchFamily="34" charset="0"/>
            </a:endParaRPr>
          </a:p>
        </p:txBody>
      </p:sp>
      <p:sp>
        <p:nvSpPr>
          <p:cNvPr id="296" name="Oval 295"/>
          <p:cNvSpPr/>
          <p:nvPr/>
        </p:nvSpPr>
        <p:spPr>
          <a:xfrm>
            <a:off x="6700110" y="2509188"/>
            <a:ext cx="660696" cy="660696"/>
          </a:xfrm>
          <a:prstGeom prst="ellipse">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7" name="Picture 4"/>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2783" y="2655752"/>
            <a:ext cx="1079963" cy="4714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8" name="Picture 5"/>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393893" flipH="1">
            <a:off x="5687287" y="2953903"/>
            <a:ext cx="753556" cy="4930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9" name="Oval 298"/>
          <p:cNvSpPr/>
          <p:nvPr/>
        </p:nvSpPr>
        <p:spPr>
          <a:xfrm>
            <a:off x="6164350" y="3060295"/>
            <a:ext cx="238874" cy="238874"/>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0" name="TextBox 299"/>
          <p:cNvSpPr txBox="1"/>
          <p:nvPr/>
        </p:nvSpPr>
        <p:spPr>
          <a:xfrm>
            <a:off x="4939275" y="3119390"/>
            <a:ext cx="748923"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Tb-donor</a:t>
            </a:r>
            <a:endParaRPr lang="en-AU" sz="1000" b="1" dirty="0">
              <a:latin typeface="Arial" panose="020B0604020202020204" pitchFamily="34" charset="0"/>
              <a:cs typeface="Arial" panose="020B0604020202020204" pitchFamily="34" charset="0"/>
            </a:endParaRPr>
          </a:p>
        </p:txBody>
      </p:sp>
      <p:sp>
        <p:nvSpPr>
          <p:cNvPr id="301" name="TextBox 300"/>
          <p:cNvSpPr txBox="1"/>
          <p:nvPr/>
        </p:nvSpPr>
        <p:spPr>
          <a:xfrm>
            <a:off x="6699070" y="2528708"/>
            <a:ext cx="662361" cy="553998"/>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IMAP</a:t>
            </a:r>
          </a:p>
          <a:p>
            <a:pPr algn="ctr"/>
            <a:r>
              <a:rPr lang="en-AU" sz="1000" b="1" dirty="0" smtClean="0">
                <a:latin typeface="Arial" panose="020B0604020202020204" pitchFamily="34" charset="0"/>
                <a:cs typeface="Arial" panose="020B0604020202020204" pitchFamily="34" charset="0"/>
              </a:rPr>
              <a:t>binding</a:t>
            </a:r>
          </a:p>
          <a:p>
            <a:pPr algn="ctr"/>
            <a:r>
              <a:rPr lang="en-AU" sz="1000" b="1" dirty="0" smtClean="0">
                <a:latin typeface="Arial" panose="020B0604020202020204" pitchFamily="34" charset="0"/>
                <a:cs typeface="Arial" panose="020B0604020202020204" pitchFamily="34" charset="0"/>
              </a:rPr>
              <a:t>reagent</a:t>
            </a:r>
            <a:endParaRPr lang="en-AU" sz="1000" b="1" dirty="0">
              <a:latin typeface="Arial" panose="020B0604020202020204" pitchFamily="34" charset="0"/>
              <a:cs typeface="Arial" panose="020B0604020202020204" pitchFamily="34" charset="0"/>
            </a:endParaRPr>
          </a:p>
        </p:txBody>
      </p:sp>
      <p:sp>
        <p:nvSpPr>
          <p:cNvPr id="302" name="TextBox 301"/>
          <p:cNvSpPr txBox="1"/>
          <p:nvPr/>
        </p:nvSpPr>
        <p:spPr>
          <a:xfrm>
            <a:off x="5718810" y="3127239"/>
            <a:ext cx="524503"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linker</a:t>
            </a:r>
            <a:endParaRPr lang="en-AU" sz="1000" b="1" dirty="0">
              <a:latin typeface="Arial" panose="020B0604020202020204" pitchFamily="34" charset="0"/>
              <a:cs typeface="Arial" panose="020B0604020202020204" pitchFamily="34" charset="0"/>
            </a:endParaRPr>
          </a:p>
        </p:txBody>
      </p:sp>
      <p:pic>
        <p:nvPicPr>
          <p:cNvPr id="304" name="Picture 6"/>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84791" y="2481002"/>
            <a:ext cx="4302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 name="TextBox 304"/>
          <p:cNvSpPr txBox="1"/>
          <p:nvPr/>
        </p:nvSpPr>
        <p:spPr>
          <a:xfrm>
            <a:off x="5090837" y="2566751"/>
            <a:ext cx="341760"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Tb</a:t>
            </a:r>
            <a:endParaRPr lang="en-AU" sz="1000" b="1" dirty="0">
              <a:latin typeface="Arial" panose="020B0604020202020204" pitchFamily="34" charset="0"/>
              <a:cs typeface="Arial" panose="020B0604020202020204" pitchFamily="34" charset="0"/>
            </a:endParaRPr>
          </a:p>
        </p:txBody>
      </p:sp>
      <p:sp>
        <p:nvSpPr>
          <p:cNvPr id="306" name="TextBox 305"/>
          <p:cNvSpPr txBox="1"/>
          <p:nvPr/>
        </p:nvSpPr>
        <p:spPr>
          <a:xfrm>
            <a:off x="5077226" y="2836349"/>
            <a:ext cx="772969"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sensitizer</a:t>
            </a:r>
            <a:endParaRPr lang="en-AU" sz="1000" b="1" dirty="0">
              <a:latin typeface="Arial" panose="020B0604020202020204" pitchFamily="34" charset="0"/>
              <a:cs typeface="Arial" panose="020B0604020202020204" pitchFamily="34" charset="0"/>
            </a:endParaRPr>
          </a:p>
        </p:txBody>
      </p:sp>
      <p:grpSp>
        <p:nvGrpSpPr>
          <p:cNvPr id="307" name="Group 306"/>
          <p:cNvGrpSpPr/>
          <p:nvPr/>
        </p:nvGrpSpPr>
        <p:grpSpPr>
          <a:xfrm>
            <a:off x="5220139" y="1979446"/>
            <a:ext cx="1240865" cy="1308430"/>
            <a:chOff x="2182805" y="5673080"/>
            <a:chExt cx="1240865" cy="1308430"/>
          </a:xfrm>
        </p:grpSpPr>
        <p:grpSp>
          <p:nvGrpSpPr>
            <p:cNvPr id="308" name="Group 307"/>
            <p:cNvGrpSpPr/>
            <p:nvPr/>
          </p:nvGrpSpPr>
          <p:grpSpPr>
            <a:xfrm>
              <a:off x="3051452" y="6105128"/>
              <a:ext cx="372218" cy="876382"/>
              <a:chOff x="4073192" y="9034606"/>
              <a:chExt cx="372218" cy="876382"/>
            </a:xfrm>
          </p:grpSpPr>
          <p:sp>
            <p:nvSpPr>
              <p:cNvPr id="324" name="Oval 323"/>
              <p:cNvSpPr/>
              <p:nvPr/>
            </p:nvSpPr>
            <p:spPr>
              <a:xfrm>
                <a:off x="4152050" y="9034606"/>
                <a:ext cx="238874" cy="238874"/>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5" name="TextBox 324"/>
              <p:cNvSpPr txBox="1"/>
              <p:nvPr/>
            </p:nvSpPr>
            <p:spPr>
              <a:xfrm>
                <a:off x="4073192" y="9695544"/>
                <a:ext cx="372218"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PO</a:t>
                </a:r>
                <a:r>
                  <a:rPr lang="en-AU" sz="800" b="1" baseline="-25000" dirty="0" smtClean="0">
                    <a:latin typeface="Arial" panose="020B0604020202020204" pitchFamily="34" charset="0"/>
                    <a:cs typeface="Arial" panose="020B0604020202020204" pitchFamily="34" charset="0"/>
                  </a:rPr>
                  <a:t>4</a:t>
                </a:r>
                <a:endParaRPr lang="en-AU" sz="800" b="1" baseline="-25000" dirty="0">
                  <a:latin typeface="Arial" panose="020B0604020202020204" pitchFamily="34" charset="0"/>
                  <a:cs typeface="Arial" panose="020B0604020202020204" pitchFamily="34" charset="0"/>
                </a:endParaRPr>
              </a:p>
            </p:txBody>
          </p:sp>
        </p:grpSp>
        <p:grpSp>
          <p:nvGrpSpPr>
            <p:cNvPr id="309" name="Group 308"/>
            <p:cNvGrpSpPr/>
            <p:nvPr/>
          </p:nvGrpSpPr>
          <p:grpSpPr>
            <a:xfrm>
              <a:off x="2182805" y="5673080"/>
              <a:ext cx="1030171" cy="545059"/>
              <a:chOff x="457426" y="5678532"/>
              <a:chExt cx="1030171" cy="545059"/>
            </a:xfrm>
          </p:grpSpPr>
          <p:sp>
            <p:nvSpPr>
              <p:cNvPr id="310" name="Oval 309"/>
              <p:cNvSpPr/>
              <p:nvPr/>
            </p:nvSpPr>
            <p:spPr>
              <a:xfrm>
                <a:off x="879664" y="5993643"/>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1" name="Oval 310"/>
              <p:cNvSpPr/>
              <p:nvPr/>
            </p:nvSpPr>
            <p:spPr>
              <a:xfrm>
                <a:off x="996531" y="5987545"/>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2" name="Oval 311"/>
              <p:cNvSpPr/>
              <p:nvPr/>
            </p:nvSpPr>
            <p:spPr>
              <a:xfrm>
                <a:off x="1087482" y="6059077"/>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3" name="Oval 312"/>
              <p:cNvSpPr/>
              <p:nvPr/>
            </p:nvSpPr>
            <p:spPr>
              <a:xfrm>
                <a:off x="1169522" y="6092724"/>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4" name="Oval 313"/>
              <p:cNvSpPr/>
              <p:nvPr/>
            </p:nvSpPr>
            <p:spPr>
              <a:xfrm>
                <a:off x="1256489" y="6082620"/>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5" name="Oval 314"/>
              <p:cNvSpPr/>
              <p:nvPr/>
            </p:nvSpPr>
            <p:spPr>
              <a:xfrm>
                <a:off x="1356730" y="6033703"/>
                <a:ext cx="130867" cy="130867"/>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p>
            </p:txBody>
          </p:sp>
          <p:sp>
            <p:nvSpPr>
              <p:cNvPr id="316" name="Oval 315"/>
              <p:cNvSpPr/>
              <p:nvPr/>
            </p:nvSpPr>
            <p:spPr>
              <a:xfrm>
                <a:off x="1356729" y="5928209"/>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7" name="Oval 316"/>
              <p:cNvSpPr/>
              <p:nvPr/>
            </p:nvSpPr>
            <p:spPr>
              <a:xfrm>
                <a:off x="1266016" y="5872012"/>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8" name="Oval 317"/>
              <p:cNvSpPr/>
              <p:nvPr/>
            </p:nvSpPr>
            <p:spPr>
              <a:xfrm>
                <a:off x="1164879" y="5857324"/>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9" name="Oval 318"/>
              <p:cNvSpPr/>
              <p:nvPr/>
            </p:nvSpPr>
            <p:spPr>
              <a:xfrm>
                <a:off x="1081863" y="5794103"/>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320" name="Oval 319"/>
              <p:cNvSpPr/>
              <p:nvPr/>
            </p:nvSpPr>
            <p:spPr>
              <a:xfrm>
                <a:off x="1094378" y="5689481"/>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1" name="Oval 320"/>
              <p:cNvSpPr/>
              <p:nvPr/>
            </p:nvSpPr>
            <p:spPr>
              <a:xfrm>
                <a:off x="766759" y="5971075"/>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426" y="5678532"/>
                <a:ext cx="407631" cy="38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3" name="Oval 322"/>
              <p:cNvSpPr/>
              <p:nvPr/>
            </p:nvSpPr>
            <p:spPr>
              <a:xfrm>
                <a:off x="669884" y="6010981"/>
                <a:ext cx="130867" cy="13086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326" name="TextBox 325"/>
          <p:cNvSpPr txBox="1"/>
          <p:nvPr/>
        </p:nvSpPr>
        <p:spPr>
          <a:xfrm>
            <a:off x="6116130" y="2412910"/>
            <a:ext cx="372218"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PO</a:t>
            </a:r>
            <a:r>
              <a:rPr lang="en-AU" sz="800" b="1" baseline="-25000" dirty="0" smtClean="0">
                <a:latin typeface="Arial" panose="020B0604020202020204" pitchFamily="34" charset="0"/>
                <a:cs typeface="Arial" panose="020B0604020202020204" pitchFamily="34" charset="0"/>
              </a:rPr>
              <a:t>4</a:t>
            </a:r>
            <a:endParaRPr lang="en-AU" sz="800" b="1" baseline="-25000" dirty="0">
              <a:latin typeface="Arial" panose="020B0604020202020204" pitchFamily="34" charset="0"/>
              <a:cs typeface="Arial" panose="020B0604020202020204" pitchFamily="34" charset="0"/>
            </a:endParaRPr>
          </a:p>
        </p:txBody>
      </p:sp>
      <p:grpSp>
        <p:nvGrpSpPr>
          <p:cNvPr id="2" name="Group 1"/>
          <p:cNvGrpSpPr/>
          <p:nvPr/>
        </p:nvGrpSpPr>
        <p:grpSpPr>
          <a:xfrm>
            <a:off x="773018" y="3861048"/>
            <a:ext cx="3794224" cy="2870082"/>
            <a:chOff x="773018" y="3861048"/>
            <a:chExt cx="3794224" cy="2870082"/>
          </a:xfrm>
        </p:grpSpPr>
        <p:cxnSp>
          <p:nvCxnSpPr>
            <p:cNvPr id="85" name="Straight Connector 84"/>
            <p:cNvCxnSpPr/>
            <p:nvPr/>
          </p:nvCxnSpPr>
          <p:spPr>
            <a:xfrm flipV="1">
              <a:off x="3124856" y="4370056"/>
              <a:ext cx="0" cy="168261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6" name="Picture 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18" y="3861048"/>
              <a:ext cx="3794224" cy="287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Straight Connector 86"/>
            <p:cNvCxnSpPr/>
            <p:nvPr/>
          </p:nvCxnSpPr>
          <p:spPr>
            <a:xfrm>
              <a:off x="1563509" y="5764982"/>
              <a:ext cx="246601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573366" y="3869355"/>
            <a:ext cx="3815058" cy="2870083"/>
            <a:chOff x="4573366" y="3869355"/>
            <a:chExt cx="3815058" cy="2870083"/>
          </a:xfrm>
        </p:grpSpPr>
        <p:pic>
          <p:nvPicPr>
            <p:cNvPr id="89"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3366" y="3869355"/>
              <a:ext cx="3815058" cy="287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0" name="Straight Connector 89"/>
            <p:cNvCxnSpPr/>
            <p:nvPr/>
          </p:nvCxnSpPr>
          <p:spPr>
            <a:xfrm flipV="1">
              <a:off x="6931727" y="4259715"/>
              <a:ext cx="0" cy="17702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375576" y="5776913"/>
              <a:ext cx="2552488"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7965174"/>
      </p:ext>
    </p:extLst>
  </p:cSld>
  <p:clrMapOvr>
    <a:masterClrMapping/>
  </p:clrMapOvr>
  <p:transition spd="med">
    <p:fade/>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269626" cy="276999"/>
          </a:xfrm>
          <a:prstGeom prst="rect">
            <a:avLst/>
          </a:prstGeom>
          <a:noFill/>
        </p:spPr>
        <p:txBody>
          <a:bodyPr wrap="none" rtlCol="0">
            <a:spAutoFit/>
          </a:bodyPr>
          <a:lstStyle/>
          <a:p>
            <a:fld id="{8888FAD9-049A-41BF-8F4F-70D22198E22E}" type="slidenum">
              <a:rPr lang="en-AU" sz="1200" smtClean="0"/>
              <a:t>12</a:t>
            </a:fld>
            <a:endParaRPr lang="en-AU" sz="1200" dirty="0"/>
          </a:p>
        </p:txBody>
      </p:sp>
      <p:sp>
        <p:nvSpPr>
          <p:cNvPr id="6" name="Text Box 3"/>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ADP-</a:t>
            </a:r>
            <a:r>
              <a:rPr lang="en-US" b="1" dirty="0" err="1" smtClean="0">
                <a:solidFill>
                  <a:schemeClr val="bg1"/>
                </a:solidFill>
              </a:rPr>
              <a:t>Glo</a:t>
            </a:r>
            <a:r>
              <a:rPr lang="en-US" b="1" dirty="0" smtClean="0">
                <a:solidFill>
                  <a:schemeClr val="bg1"/>
                </a:solidFill>
              </a:rPr>
              <a:t> Assay</a:t>
            </a:r>
            <a:endParaRPr lang="en-US" b="1" dirty="0">
              <a:solidFill>
                <a:schemeClr val="bg1"/>
              </a:solidFill>
            </a:endParaRPr>
          </a:p>
        </p:txBody>
      </p:sp>
      <p:grpSp>
        <p:nvGrpSpPr>
          <p:cNvPr id="7" name="Group 6"/>
          <p:cNvGrpSpPr/>
          <p:nvPr/>
        </p:nvGrpSpPr>
        <p:grpSpPr>
          <a:xfrm>
            <a:off x="107505" y="1340768"/>
            <a:ext cx="5642678" cy="1060932"/>
            <a:chOff x="332656" y="7837654"/>
            <a:chExt cx="5782949" cy="1087306"/>
          </a:xfrm>
        </p:grpSpPr>
        <p:grpSp>
          <p:nvGrpSpPr>
            <p:cNvPr id="8" name="Group 7"/>
            <p:cNvGrpSpPr/>
            <p:nvPr/>
          </p:nvGrpSpPr>
          <p:grpSpPr>
            <a:xfrm>
              <a:off x="5166198" y="8251440"/>
              <a:ext cx="247386" cy="296131"/>
              <a:chOff x="5323021" y="7730556"/>
              <a:chExt cx="247386" cy="296131"/>
            </a:xfrm>
          </p:grpSpPr>
          <p:sp>
            <p:nvSpPr>
              <p:cNvPr id="65" name="Rectangle 64"/>
              <p:cNvSpPr/>
              <p:nvPr/>
            </p:nvSpPr>
            <p:spPr>
              <a:xfrm>
                <a:off x="5323021" y="7730556"/>
                <a:ext cx="71800" cy="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p:cNvSpPr/>
              <p:nvPr/>
            </p:nvSpPr>
            <p:spPr>
              <a:xfrm>
                <a:off x="5498607" y="7768067"/>
                <a:ext cx="71800" cy="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p:cNvSpPr/>
              <p:nvPr/>
            </p:nvSpPr>
            <p:spPr>
              <a:xfrm>
                <a:off x="5337296" y="7848090"/>
                <a:ext cx="71800" cy="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p:cNvSpPr/>
              <p:nvPr/>
            </p:nvSpPr>
            <p:spPr>
              <a:xfrm>
                <a:off x="5498607" y="7898165"/>
                <a:ext cx="71800" cy="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p:cNvSpPr/>
              <p:nvPr/>
            </p:nvSpPr>
            <p:spPr>
              <a:xfrm>
                <a:off x="5373196" y="7954887"/>
                <a:ext cx="71800" cy="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p:cNvGrpSpPr/>
            <p:nvPr/>
          </p:nvGrpSpPr>
          <p:grpSpPr>
            <a:xfrm>
              <a:off x="2882552" y="8268584"/>
              <a:ext cx="258280" cy="259544"/>
              <a:chOff x="2848651" y="7735348"/>
              <a:chExt cx="258280" cy="259544"/>
            </a:xfrm>
          </p:grpSpPr>
          <p:sp>
            <p:nvSpPr>
              <p:cNvPr id="60" name="Isosceles Triangle 59"/>
              <p:cNvSpPr/>
              <p:nvPr/>
            </p:nvSpPr>
            <p:spPr>
              <a:xfrm>
                <a:off x="2848651" y="7754794"/>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Isosceles Triangle 60"/>
              <p:cNvSpPr/>
              <p:nvPr/>
            </p:nvSpPr>
            <p:spPr>
              <a:xfrm>
                <a:off x="2970686" y="7821238"/>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Isosceles Triangle 61"/>
              <p:cNvSpPr/>
              <p:nvPr/>
            </p:nvSpPr>
            <p:spPr>
              <a:xfrm>
                <a:off x="2850402" y="7923092"/>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Isosceles Triangle 62"/>
              <p:cNvSpPr/>
              <p:nvPr/>
            </p:nvSpPr>
            <p:spPr>
              <a:xfrm>
                <a:off x="3023643" y="7735348"/>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Isosceles Triangle 63"/>
              <p:cNvSpPr/>
              <p:nvPr/>
            </p:nvSpPr>
            <p:spPr>
              <a:xfrm>
                <a:off x="2966281" y="7918987"/>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 name="Group 9"/>
            <p:cNvGrpSpPr/>
            <p:nvPr/>
          </p:nvGrpSpPr>
          <p:grpSpPr>
            <a:xfrm>
              <a:off x="332656" y="8222046"/>
              <a:ext cx="439457" cy="357091"/>
              <a:chOff x="260648" y="7625844"/>
              <a:chExt cx="439457" cy="357091"/>
            </a:xfrm>
          </p:grpSpPr>
          <p:sp>
            <p:nvSpPr>
              <p:cNvPr id="48" name="Oval 47"/>
              <p:cNvSpPr/>
              <p:nvPr/>
            </p:nvSpPr>
            <p:spPr>
              <a:xfrm>
                <a:off x="413263" y="7732167"/>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p:cNvSpPr/>
              <p:nvPr/>
            </p:nvSpPr>
            <p:spPr>
              <a:xfrm>
                <a:off x="320398" y="7648642"/>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p:cNvSpPr/>
              <p:nvPr/>
            </p:nvSpPr>
            <p:spPr>
              <a:xfrm>
                <a:off x="419912" y="7911135"/>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p:cNvSpPr/>
              <p:nvPr/>
            </p:nvSpPr>
            <p:spPr>
              <a:xfrm>
                <a:off x="461623" y="7809086"/>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p:cNvSpPr/>
              <p:nvPr/>
            </p:nvSpPr>
            <p:spPr>
              <a:xfrm>
                <a:off x="260648" y="7834804"/>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p:cNvSpPr/>
              <p:nvPr/>
            </p:nvSpPr>
            <p:spPr>
              <a:xfrm>
                <a:off x="532698" y="7697644"/>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p:cNvSpPr/>
              <p:nvPr/>
            </p:nvSpPr>
            <p:spPr>
              <a:xfrm>
                <a:off x="288895" y="7732167"/>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p:cNvSpPr/>
              <p:nvPr/>
            </p:nvSpPr>
            <p:spPr>
              <a:xfrm>
                <a:off x="628305" y="7699448"/>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Oval 55"/>
              <p:cNvSpPr/>
              <p:nvPr/>
            </p:nvSpPr>
            <p:spPr>
              <a:xfrm>
                <a:off x="517495" y="7894091"/>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Oval 56"/>
              <p:cNvSpPr/>
              <p:nvPr/>
            </p:nvSpPr>
            <p:spPr>
              <a:xfrm>
                <a:off x="360295" y="7822291"/>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p:cNvSpPr/>
              <p:nvPr/>
            </p:nvSpPr>
            <p:spPr>
              <a:xfrm>
                <a:off x="550833" y="7779791"/>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p:cNvSpPr/>
              <p:nvPr/>
            </p:nvSpPr>
            <p:spPr>
              <a:xfrm>
                <a:off x="426018" y="7625844"/>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1" name="Straight Arrow Connector 10"/>
            <p:cNvCxnSpPr/>
            <p:nvPr/>
          </p:nvCxnSpPr>
          <p:spPr>
            <a:xfrm>
              <a:off x="836712" y="8400288"/>
              <a:ext cx="7200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4704" y="7913995"/>
              <a:ext cx="841897" cy="400110"/>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Mnk</a:t>
              </a:r>
            </a:p>
            <a:p>
              <a:pPr algn="ctr"/>
              <a:r>
                <a:rPr lang="en-AU" sz="1000" b="1" dirty="0" smtClean="0">
                  <a:latin typeface="Arial" panose="020B0604020202020204" pitchFamily="34" charset="0"/>
                  <a:cs typeface="Arial" panose="020B0604020202020204" pitchFamily="34" charset="0"/>
                </a:rPr>
                <a:t>eIF4E</a:t>
              </a:r>
              <a:r>
                <a:rPr lang="en-AU" sz="1000" b="1" baseline="-25000" dirty="0" smtClean="0">
                  <a:latin typeface="Arial" panose="020B0604020202020204" pitchFamily="34" charset="0"/>
                  <a:cs typeface="Arial" panose="020B0604020202020204" pitchFamily="34" charset="0"/>
                </a:rPr>
                <a:t>202-214</a:t>
              </a:r>
              <a:endParaRPr lang="en-AU" sz="1000" b="1" baseline="-25000" dirty="0">
                <a:latin typeface="Arial" panose="020B0604020202020204" pitchFamily="34" charset="0"/>
                <a:cs typeface="Arial" panose="020B0604020202020204" pitchFamily="34" charset="0"/>
              </a:endParaRPr>
            </a:p>
          </p:txBody>
        </p:sp>
        <p:grpSp>
          <p:nvGrpSpPr>
            <p:cNvPr id="13" name="Group 12"/>
            <p:cNvGrpSpPr/>
            <p:nvPr/>
          </p:nvGrpSpPr>
          <p:grpSpPr>
            <a:xfrm>
              <a:off x="1669199" y="8218901"/>
              <a:ext cx="395976" cy="362774"/>
              <a:chOff x="1592864" y="7641217"/>
              <a:chExt cx="395976" cy="362774"/>
            </a:xfrm>
          </p:grpSpPr>
          <p:sp>
            <p:nvSpPr>
              <p:cNvPr id="35" name="Isosceles Triangle 34"/>
              <p:cNvSpPr/>
              <p:nvPr/>
            </p:nvSpPr>
            <p:spPr>
              <a:xfrm>
                <a:off x="1665024" y="7766456"/>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p:cNvSpPr/>
              <p:nvPr/>
            </p:nvSpPr>
            <p:spPr>
              <a:xfrm>
                <a:off x="1786645" y="7641217"/>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Isosceles Triangle 36"/>
              <p:cNvSpPr/>
              <p:nvPr/>
            </p:nvSpPr>
            <p:spPr>
              <a:xfrm>
                <a:off x="1823660" y="7892186"/>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Isosceles Triangle 37"/>
              <p:cNvSpPr/>
              <p:nvPr/>
            </p:nvSpPr>
            <p:spPr>
              <a:xfrm>
                <a:off x="1746569" y="7839335"/>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Isosceles Triangle 38"/>
              <p:cNvSpPr/>
              <p:nvPr/>
            </p:nvSpPr>
            <p:spPr>
              <a:xfrm>
                <a:off x="1828177" y="7787179"/>
                <a:ext cx="83288" cy="71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p:cNvSpPr/>
              <p:nvPr/>
            </p:nvSpPr>
            <p:spPr>
              <a:xfrm>
                <a:off x="1683353" y="7684542"/>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p:cNvSpPr/>
              <p:nvPr/>
            </p:nvSpPr>
            <p:spPr>
              <a:xfrm>
                <a:off x="1876280" y="7672879"/>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p:cNvSpPr/>
              <p:nvPr/>
            </p:nvSpPr>
            <p:spPr>
              <a:xfrm>
                <a:off x="1641766" y="7875761"/>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p:cNvSpPr/>
              <p:nvPr/>
            </p:nvSpPr>
            <p:spPr>
              <a:xfrm>
                <a:off x="1917040" y="7868141"/>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p:cNvSpPr/>
              <p:nvPr/>
            </p:nvSpPr>
            <p:spPr>
              <a:xfrm>
                <a:off x="1592864" y="7751216"/>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p:cNvSpPr/>
              <p:nvPr/>
            </p:nvSpPr>
            <p:spPr>
              <a:xfrm>
                <a:off x="1759553" y="7755980"/>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p:cNvSpPr/>
              <p:nvPr/>
            </p:nvSpPr>
            <p:spPr>
              <a:xfrm>
                <a:off x="1730976" y="7932191"/>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p:cNvSpPr/>
              <p:nvPr/>
            </p:nvSpPr>
            <p:spPr>
              <a:xfrm>
                <a:off x="1912700" y="7754794"/>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4" name="Straight Arrow Connector 13"/>
            <p:cNvCxnSpPr/>
            <p:nvPr/>
          </p:nvCxnSpPr>
          <p:spPr>
            <a:xfrm>
              <a:off x="2143865" y="8400288"/>
              <a:ext cx="64637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2288" y="8590645"/>
              <a:ext cx="389850"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ATP</a:t>
              </a:r>
              <a:endParaRPr lang="en-AU" sz="800" b="1" dirty="0">
                <a:latin typeface="Arial" panose="020B0604020202020204" pitchFamily="34" charset="0"/>
                <a:cs typeface="Arial" panose="020B0604020202020204" pitchFamily="34" charset="0"/>
              </a:endParaRPr>
            </a:p>
          </p:txBody>
        </p:sp>
        <p:sp>
          <p:nvSpPr>
            <p:cNvPr id="16" name="TextBox 15"/>
            <p:cNvSpPr txBox="1"/>
            <p:nvPr/>
          </p:nvSpPr>
          <p:spPr>
            <a:xfrm>
              <a:off x="2069515" y="7913995"/>
              <a:ext cx="712054" cy="400110"/>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ADP-</a:t>
              </a:r>
              <a:r>
                <a:rPr lang="en-AU" sz="1000" b="1" dirty="0" err="1" smtClean="0">
                  <a:latin typeface="Arial" panose="020B0604020202020204" pitchFamily="34" charset="0"/>
                  <a:cs typeface="Arial" panose="020B0604020202020204" pitchFamily="34" charset="0"/>
                </a:rPr>
                <a:t>Glo</a:t>
              </a:r>
              <a:endParaRPr lang="en-AU" sz="1000" b="1" dirty="0" smtClean="0">
                <a:latin typeface="Arial" panose="020B0604020202020204" pitchFamily="34" charset="0"/>
                <a:cs typeface="Arial" panose="020B0604020202020204" pitchFamily="34" charset="0"/>
              </a:endParaRPr>
            </a:p>
            <a:p>
              <a:pPr algn="ctr"/>
              <a:r>
                <a:rPr lang="en-AU" sz="1000" b="1" dirty="0" smtClean="0">
                  <a:latin typeface="Arial" panose="020B0604020202020204" pitchFamily="34" charset="0"/>
                  <a:cs typeface="Arial" panose="020B0604020202020204" pitchFamily="34" charset="0"/>
                </a:rPr>
                <a:t>reagent</a:t>
              </a:r>
              <a:endParaRPr lang="en-AU" sz="1000" b="1" dirty="0">
                <a:latin typeface="Arial" panose="020B0604020202020204" pitchFamily="34" charset="0"/>
                <a:cs typeface="Arial" panose="020B0604020202020204" pitchFamily="34" charset="0"/>
              </a:endParaRPr>
            </a:p>
          </p:txBody>
        </p:sp>
        <p:cxnSp>
          <p:nvCxnSpPr>
            <p:cNvPr id="17" name="Straight Arrow Connector 16"/>
            <p:cNvCxnSpPr/>
            <p:nvPr/>
          </p:nvCxnSpPr>
          <p:spPr>
            <a:xfrm>
              <a:off x="3278659" y="8400288"/>
              <a:ext cx="72640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11904" y="8586312"/>
              <a:ext cx="401072"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ADP</a:t>
              </a:r>
              <a:endParaRPr lang="en-AU" sz="800" b="1" dirty="0">
                <a:latin typeface="Arial" panose="020B0604020202020204" pitchFamily="34" charset="0"/>
                <a:cs typeface="Arial" panose="020B0604020202020204" pitchFamily="34" charset="0"/>
              </a:endParaRPr>
            </a:p>
          </p:txBody>
        </p:sp>
        <p:sp>
          <p:nvSpPr>
            <p:cNvPr id="19" name="TextBox 18"/>
            <p:cNvSpPr txBox="1"/>
            <p:nvPr/>
          </p:nvSpPr>
          <p:spPr>
            <a:xfrm>
              <a:off x="3212976" y="7837654"/>
              <a:ext cx="768159" cy="553998"/>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Kinase</a:t>
              </a:r>
            </a:p>
            <a:p>
              <a:pPr algn="ctr"/>
              <a:r>
                <a:rPr lang="en-AU" sz="1000" b="1" dirty="0" smtClean="0">
                  <a:latin typeface="Arial" panose="020B0604020202020204" pitchFamily="34" charset="0"/>
                  <a:cs typeface="Arial" panose="020B0604020202020204" pitchFamily="34" charset="0"/>
                </a:rPr>
                <a:t>detection</a:t>
              </a:r>
            </a:p>
            <a:p>
              <a:pPr algn="ctr"/>
              <a:r>
                <a:rPr lang="en-AU" sz="1000" b="1" dirty="0" smtClean="0">
                  <a:latin typeface="Arial" panose="020B0604020202020204" pitchFamily="34" charset="0"/>
                  <a:cs typeface="Arial" panose="020B0604020202020204" pitchFamily="34" charset="0"/>
                </a:rPr>
                <a:t>reagent</a:t>
              </a:r>
              <a:endParaRPr lang="en-AU" sz="1000" b="1" dirty="0">
                <a:latin typeface="Arial" panose="020B0604020202020204" pitchFamily="34" charset="0"/>
                <a:cs typeface="Arial" panose="020B0604020202020204" pitchFamily="34" charset="0"/>
              </a:endParaRPr>
            </a:p>
          </p:txBody>
        </p:sp>
        <p:grpSp>
          <p:nvGrpSpPr>
            <p:cNvPr id="20" name="Group 19"/>
            <p:cNvGrpSpPr/>
            <p:nvPr/>
          </p:nvGrpSpPr>
          <p:grpSpPr>
            <a:xfrm>
              <a:off x="4073189" y="8271701"/>
              <a:ext cx="254483" cy="254158"/>
              <a:chOff x="4149080" y="7751707"/>
              <a:chExt cx="254483" cy="254158"/>
            </a:xfrm>
          </p:grpSpPr>
          <p:sp>
            <p:nvSpPr>
              <p:cNvPr id="29" name="Oval 28"/>
              <p:cNvSpPr/>
              <p:nvPr/>
            </p:nvSpPr>
            <p:spPr>
              <a:xfrm>
                <a:off x="4251997" y="7934065"/>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4259963" y="7791947"/>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4149080" y="7883087"/>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4331763" y="7845478"/>
                <a:ext cx="71800" cy="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4161184" y="7751707"/>
                <a:ext cx="71800" cy="718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21" name="Straight Arrow Connector 20"/>
            <p:cNvCxnSpPr/>
            <p:nvPr/>
          </p:nvCxnSpPr>
          <p:spPr>
            <a:xfrm>
              <a:off x="4437112" y="8400288"/>
              <a:ext cx="67847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56792" y="8586406"/>
              <a:ext cx="635109" cy="338554"/>
            </a:xfrm>
            <a:prstGeom prst="rect">
              <a:avLst/>
            </a:prstGeom>
            <a:noFill/>
          </p:spPr>
          <p:txBody>
            <a:bodyPr wrap="none" rtlCol="0">
              <a:spAutoFit/>
            </a:bodyPr>
            <a:lstStyle/>
            <a:p>
              <a:pPr algn="ctr"/>
              <a:r>
                <a:rPr lang="en-AU" sz="800" b="1" dirty="0" smtClean="0">
                  <a:latin typeface="Arial" panose="020B0604020202020204" pitchFamily="34" charset="0"/>
                  <a:cs typeface="Arial" panose="020B0604020202020204" pitchFamily="34" charset="0"/>
                </a:rPr>
                <a:t>ADP/ATP</a:t>
              </a:r>
            </a:p>
            <a:p>
              <a:pPr algn="ctr"/>
              <a:r>
                <a:rPr lang="en-AU" sz="800" b="1" dirty="0" smtClean="0">
                  <a:latin typeface="Arial" panose="020B0604020202020204" pitchFamily="34" charset="0"/>
                  <a:cs typeface="Arial" panose="020B0604020202020204" pitchFamily="34" charset="0"/>
                </a:rPr>
                <a:t>mix</a:t>
              </a:r>
              <a:endParaRPr lang="en-AU" sz="800" b="1" dirty="0">
                <a:latin typeface="Arial" panose="020B0604020202020204" pitchFamily="34" charset="0"/>
                <a:cs typeface="Arial" panose="020B0604020202020204" pitchFamily="34" charset="0"/>
              </a:endParaRPr>
            </a:p>
          </p:txBody>
        </p:sp>
        <p:sp>
          <p:nvSpPr>
            <p:cNvPr id="23" name="TextBox 22"/>
            <p:cNvSpPr txBox="1"/>
            <p:nvPr/>
          </p:nvSpPr>
          <p:spPr>
            <a:xfrm>
              <a:off x="4334531" y="7992659"/>
              <a:ext cx="822661" cy="246221"/>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Luciferase</a:t>
              </a:r>
            </a:p>
          </p:txBody>
        </p:sp>
        <p:sp>
          <p:nvSpPr>
            <p:cNvPr id="24" name="TextBox 23"/>
            <p:cNvSpPr txBox="1"/>
            <p:nvPr/>
          </p:nvSpPr>
          <p:spPr>
            <a:xfrm>
              <a:off x="4005064" y="8586726"/>
              <a:ext cx="389850"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ATP</a:t>
              </a:r>
              <a:endParaRPr lang="en-AU" sz="800" b="1" dirty="0">
                <a:latin typeface="Arial" panose="020B0604020202020204" pitchFamily="34" charset="0"/>
                <a:cs typeface="Arial" panose="020B0604020202020204" pitchFamily="34" charset="0"/>
              </a:endParaRPr>
            </a:p>
          </p:txBody>
        </p:sp>
        <p:sp>
          <p:nvSpPr>
            <p:cNvPr id="25" name="TextBox 24"/>
            <p:cNvSpPr txBox="1"/>
            <p:nvPr/>
          </p:nvSpPr>
          <p:spPr>
            <a:xfrm>
              <a:off x="5085184" y="8590645"/>
              <a:ext cx="412292" cy="215444"/>
            </a:xfrm>
            <a:prstGeom prst="rect">
              <a:avLst/>
            </a:prstGeom>
            <a:noFill/>
          </p:spPr>
          <p:txBody>
            <a:bodyPr wrap="none" rtlCol="0">
              <a:spAutoFit/>
            </a:bodyPr>
            <a:lstStyle/>
            <a:p>
              <a:r>
                <a:rPr lang="en-AU" sz="800" b="1" dirty="0" smtClean="0">
                  <a:latin typeface="Arial" panose="020B0604020202020204" pitchFamily="34" charset="0"/>
                  <a:cs typeface="Arial" panose="020B0604020202020204" pitchFamily="34" charset="0"/>
                </a:rPr>
                <a:t>AMP</a:t>
              </a:r>
              <a:endParaRPr lang="en-AU" sz="800" b="1" dirty="0">
                <a:latin typeface="Arial" panose="020B0604020202020204" pitchFamily="34" charset="0"/>
                <a:cs typeface="Arial" panose="020B0604020202020204" pitchFamily="34" charset="0"/>
              </a:endParaRPr>
            </a:p>
          </p:txBody>
        </p:sp>
        <p:sp>
          <p:nvSpPr>
            <p:cNvPr id="26" name="TextBox 25"/>
            <p:cNvSpPr txBox="1"/>
            <p:nvPr/>
          </p:nvSpPr>
          <p:spPr>
            <a:xfrm>
              <a:off x="4412160" y="8481392"/>
              <a:ext cx="681597" cy="400110"/>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Beetle</a:t>
              </a:r>
            </a:p>
            <a:p>
              <a:pPr algn="ctr"/>
              <a:r>
                <a:rPr lang="en-AU" sz="1000" b="1" dirty="0" err="1" smtClean="0">
                  <a:latin typeface="Arial" panose="020B0604020202020204" pitchFamily="34" charset="0"/>
                  <a:cs typeface="Arial" panose="020B0604020202020204" pitchFamily="34" charset="0"/>
                </a:rPr>
                <a:t>luciferin</a:t>
              </a:r>
              <a:endParaRPr lang="en-AU" sz="1000" b="1" dirty="0">
                <a:latin typeface="Arial" panose="020B0604020202020204" pitchFamily="34" charset="0"/>
                <a:cs typeface="Arial" panose="020B0604020202020204" pitchFamily="34" charset="0"/>
              </a:endParaRPr>
            </a:p>
          </p:txBody>
        </p:sp>
        <p:sp>
          <p:nvSpPr>
            <p:cNvPr id="27" name="TextBox 26"/>
            <p:cNvSpPr txBox="1"/>
            <p:nvPr/>
          </p:nvSpPr>
          <p:spPr>
            <a:xfrm>
              <a:off x="5506143" y="8279638"/>
              <a:ext cx="609462" cy="246221"/>
            </a:xfrm>
            <a:prstGeom prst="rect">
              <a:avLst/>
            </a:prstGeom>
            <a:noFill/>
          </p:spPr>
          <p:txBody>
            <a:bodyPr wrap="none" rtlCol="0">
              <a:spAutoFit/>
            </a:bodyPr>
            <a:lstStyle/>
            <a:p>
              <a:pPr algn="ctr"/>
              <a:r>
                <a:rPr lang="en-AU" sz="1000" b="1" dirty="0" smtClean="0">
                  <a:latin typeface="Arial" panose="020B0604020202020204" pitchFamily="34" charset="0"/>
                  <a:cs typeface="Arial" panose="020B0604020202020204" pitchFamily="34" charset="0"/>
                </a:rPr>
                <a:t>+ Light</a:t>
              </a:r>
            </a:p>
          </p:txBody>
        </p:sp>
      </p:grpSp>
      <p:pic>
        <p:nvPicPr>
          <p:cNvPr id="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91889"/>
            <a:ext cx="3110998" cy="2253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70"/>
          <p:cNvGrpSpPr/>
          <p:nvPr/>
        </p:nvGrpSpPr>
        <p:grpSpPr>
          <a:xfrm>
            <a:off x="5620820" y="3788538"/>
            <a:ext cx="3358322" cy="2320489"/>
            <a:chOff x="-51393" y="2498075"/>
            <a:chExt cx="3535760" cy="2443093"/>
          </a:xfrm>
        </p:grpSpPr>
        <p:grpSp>
          <p:nvGrpSpPr>
            <p:cNvPr id="72" name="Group 71"/>
            <p:cNvGrpSpPr/>
            <p:nvPr/>
          </p:nvGrpSpPr>
          <p:grpSpPr>
            <a:xfrm>
              <a:off x="1539096" y="3218070"/>
              <a:ext cx="1625080" cy="1249831"/>
              <a:chOff x="1718940" y="5059771"/>
              <a:chExt cx="1381199" cy="1062265"/>
            </a:xfrm>
          </p:grpSpPr>
          <p:sp>
            <p:nvSpPr>
              <p:cNvPr id="74" name="Flowchart: Process 73"/>
              <p:cNvSpPr/>
              <p:nvPr/>
            </p:nvSpPr>
            <p:spPr>
              <a:xfrm>
                <a:off x="1782908" y="5153955"/>
                <a:ext cx="1190753" cy="873898"/>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kern="1200">
                    <a:solidFill>
                      <a:srgbClr val="FFFFFF"/>
                    </a:solidFill>
                    <a:effectLst/>
                    <a:ea typeface="Times New Roman"/>
                    <a:cs typeface="Times New Roman"/>
                  </a:rPr>
                  <a:t> </a:t>
                </a:r>
                <a:endParaRPr lang="en-AU" sz="1200">
                  <a:effectLst/>
                  <a:latin typeface="Times New Roman"/>
                  <a:ea typeface="Times New Roman"/>
                </a:endParaRPr>
              </a:p>
            </p:txBody>
          </p:sp>
          <p:pic>
            <p:nvPicPr>
              <p:cNvPr id="7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940" y="5059771"/>
                <a:ext cx="1381199" cy="106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3" y="2498075"/>
              <a:ext cx="3535760" cy="2443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564904"/>
            <a:ext cx="5069708" cy="381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5573562" y="6228601"/>
            <a:ext cx="3534942" cy="584775"/>
          </a:xfrm>
          <a:prstGeom prst="rect">
            <a:avLst/>
          </a:prstGeom>
          <a:noFill/>
        </p:spPr>
        <p:txBody>
          <a:bodyPr wrap="none" rtlCol="0">
            <a:spAutoFit/>
          </a:bodyPr>
          <a:lstStyle/>
          <a:p>
            <a:r>
              <a:rPr lang="en-AU" sz="1600" dirty="0" smtClean="0">
                <a:latin typeface="Arial" panose="020B0604020202020204" pitchFamily="34" charset="0"/>
                <a:cs typeface="Arial" panose="020B0604020202020204" pitchFamily="34" charset="0"/>
              </a:rPr>
              <a:t>7 dual inhibitor</a:t>
            </a:r>
            <a:r>
              <a:rPr lang="en-AU" sz="1600" dirty="0">
                <a:latin typeface="Arial" panose="020B0604020202020204" pitchFamily="34" charset="0"/>
                <a:cs typeface="Arial" panose="020B0604020202020204" pitchFamily="34" charset="0"/>
              </a:rPr>
              <a:t>s</a:t>
            </a:r>
            <a:endParaRPr lang="en-AU" sz="1600" dirty="0" smtClean="0">
              <a:latin typeface="Arial" panose="020B0604020202020204" pitchFamily="34" charset="0"/>
              <a:cs typeface="Arial" panose="020B0604020202020204" pitchFamily="34" charset="0"/>
            </a:endParaRPr>
          </a:p>
          <a:p>
            <a:r>
              <a:rPr lang="en-AU" sz="1600" dirty="0" smtClean="0">
                <a:latin typeface="Arial" panose="020B0604020202020204" pitchFamily="34" charset="0"/>
                <a:cs typeface="Arial" panose="020B0604020202020204" pitchFamily="34" charset="0"/>
              </a:rPr>
              <a:t>13 Mnk2 specific (Mnk1 &gt; 10x Mnk2)</a:t>
            </a:r>
          </a:p>
        </p:txBody>
      </p:sp>
    </p:spTree>
    <p:extLst>
      <p:ext uri="{BB962C8B-B14F-4D97-AF65-F5344CB8AC3E}">
        <p14:creationId xmlns:p14="http://schemas.microsoft.com/office/powerpoint/2010/main" val="2827128964"/>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269626" cy="276999"/>
          </a:xfrm>
          <a:prstGeom prst="rect">
            <a:avLst/>
          </a:prstGeom>
          <a:noFill/>
        </p:spPr>
        <p:txBody>
          <a:bodyPr wrap="none" rtlCol="0">
            <a:spAutoFit/>
          </a:bodyPr>
          <a:lstStyle/>
          <a:p>
            <a:fld id="{8888FAD9-049A-41BF-8F4F-70D22198E22E}" type="slidenum">
              <a:rPr lang="en-AU" sz="1200" smtClean="0"/>
              <a:t>13</a:t>
            </a:fld>
            <a:endParaRPr lang="en-AU" sz="1200" dirty="0"/>
          </a:p>
        </p:txBody>
      </p:sp>
      <p:sp>
        <p:nvSpPr>
          <p:cNvPr id="31" name="Text Box 3"/>
          <p:cNvSpPr txBox="1">
            <a:spLocks noChangeArrowheads="1"/>
          </p:cNvSpPr>
          <p:nvPr/>
        </p:nvSpPr>
        <p:spPr bwMode="auto">
          <a:xfrm>
            <a:off x="1547665" y="387350"/>
            <a:ext cx="698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AU" b="1" dirty="0">
                <a:solidFill>
                  <a:schemeClr val="bg1"/>
                </a:solidFill>
              </a:rPr>
              <a:t>Mnk1/2 Crystal Structure Discrepancy</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496" r="19041"/>
          <a:stretch/>
        </p:blipFill>
        <p:spPr>
          <a:xfrm>
            <a:off x="1371600" y="2050224"/>
            <a:ext cx="2590800" cy="362031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780" r="8839" b="11468"/>
          <a:stretch/>
        </p:blipFill>
        <p:spPr>
          <a:xfrm>
            <a:off x="5268335" y="2151906"/>
            <a:ext cx="3267382" cy="3581350"/>
          </a:xfrm>
          <a:prstGeom prst="rect">
            <a:avLst/>
          </a:prstGeom>
        </p:spPr>
      </p:pic>
      <p:sp>
        <p:nvSpPr>
          <p:cNvPr id="8" name="Oval 7"/>
          <p:cNvSpPr/>
          <p:nvPr/>
        </p:nvSpPr>
        <p:spPr bwMode="auto">
          <a:xfrm rot="5864168">
            <a:off x="2551759" y="3835901"/>
            <a:ext cx="409495" cy="382079"/>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4640779" y="1556792"/>
            <a:ext cx="4320480" cy="338554"/>
          </a:xfrm>
          <a:prstGeom prst="rect">
            <a:avLst/>
          </a:prstGeom>
          <a:solidFill>
            <a:schemeClr val="bg1"/>
          </a:solidFill>
        </p:spPr>
        <p:txBody>
          <a:bodyPr wrap="square" rtlCol="0">
            <a:spAutoFit/>
          </a:bodyPr>
          <a:lstStyle/>
          <a:p>
            <a:pPr algn="ctr"/>
            <a:r>
              <a:rPr lang="en-AU" sz="1600" dirty="0" smtClean="0"/>
              <a:t>Crystal structure of Mnk2 (PDB entry 2AC3)</a:t>
            </a:r>
            <a:endParaRPr lang="en-AU" sz="1600" dirty="0"/>
          </a:p>
        </p:txBody>
      </p:sp>
      <p:sp>
        <p:nvSpPr>
          <p:cNvPr id="13" name="TextBox 12"/>
          <p:cNvSpPr txBox="1"/>
          <p:nvPr/>
        </p:nvSpPr>
        <p:spPr>
          <a:xfrm>
            <a:off x="107504" y="1565503"/>
            <a:ext cx="4320480" cy="338554"/>
          </a:xfrm>
          <a:prstGeom prst="rect">
            <a:avLst/>
          </a:prstGeom>
          <a:solidFill>
            <a:schemeClr val="bg1"/>
          </a:solidFill>
        </p:spPr>
        <p:txBody>
          <a:bodyPr wrap="square" rtlCol="0">
            <a:spAutoFit/>
          </a:bodyPr>
          <a:lstStyle/>
          <a:p>
            <a:pPr algn="ctr"/>
            <a:r>
              <a:rPr lang="en-AU" sz="1600" dirty="0" smtClean="0"/>
              <a:t>Crystal structure of Mnk1 (PDB entry 2HW6)</a:t>
            </a:r>
            <a:endParaRPr lang="en-AU" sz="1600" dirty="0"/>
          </a:p>
        </p:txBody>
      </p:sp>
      <p:sp>
        <p:nvSpPr>
          <p:cNvPr id="9" name="Oval 8"/>
          <p:cNvSpPr/>
          <p:nvPr/>
        </p:nvSpPr>
        <p:spPr bwMode="auto">
          <a:xfrm rot="5864168">
            <a:off x="7592718" y="4533744"/>
            <a:ext cx="417440" cy="463299"/>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27128964"/>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14</a:t>
            </a:fld>
            <a:endParaRPr lang="en-AU" sz="1200" dirty="0"/>
          </a:p>
        </p:txBody>
      </p:sp>
      <p:sp>
        <p:nvSpPr>
          <p:cNvPr id="5" name="Text Box 3"/>
          <p:cNvSpPr txBox="1">
            <a:spLocks noChangeArrowheads="1"/>
          </p:cNvSpPr>
          <p:nvPr/>
        </p:nvSpPr>
        <p:spPr bwMode="auto">
          <a:xfrm>
            <a:off x="1979712" y="412093"/>
            <a:ext cx="6051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Identification of Type I/II Mnk inhibitors</a:t>
            </a:r>
            <a:endParaRPr lang="en-US" b="1" dirty="0">
              <a:solidFill>
                <a:schemeClr val="bg1"/>
              </a:solidFill>
            </a:endParaRPr>
          </a:p>
        </p:txBody>
      </p:sp>
      <p:sp>
        <p:nvSpPr>
          <p:cNvPr id="6" name="TextBox 5"/>
          <p:cNvSpPr txBox="1"/>
          <p:nvPr/>
        </p:nvSpPr>
        <p:spPr>
          <a:xfrm>
            <a:off x="754990" y="1523009"/>
            <a:ext cx="1263487" cy="461665"/>
          </a:xfrm>
          <a:prstGeom prst="rect">
            <a:avLst/>
          </a:prstGeom>
          <a:noFill/>
        </p:spPr>
        <p:txBody>
          <a:bodyPr wrap="none" rtlCol="0">
            <a:spAutoFit/>
          </a:bodyPr>
          <a:lstStyle/>
          <a:p>
            <a:r>
              <a:rPr lang="en-AU" sz="1200" b="1" dirty="0" smtClean="0">
                <a:latin typeface="+mn-lt"/>
                <a:cs typeface="Times New Roman" panose="02020603050405020304" pitchFamily="18" charset="0"/>
              </a:rPr>
              <a:t>eIF4E fixed </a:t>
            </a:r>
          </a:p>
          <a:p>
            <a:r>
              <a:rPr lang="en-AU" sz="1200" b="1" dirty="0" smtClean="0">
                <a:latin typeface="+mn-lt"/>
                <a:cs typeface="Times New Roman" panose="02020603050405020304" pitchFamily="18" charset="0"/>
              </a:rPr>
              <a:t>at 600 µM (K</a:t>
            </a:r>
            <a:r>
              <a:rPr lang="en-AU" sz="1200" b="1" baseline="-25000" dirty="0" smtClean="0">
                <a:latin typeface="+mn-lt"/>
                <a:cs typeface="Times New Roman" panose="02020603050405020304" pitchFamily="18" charset="0"/>
              </a:rPr>
              <a:t>M</a:t>
            </a:r>
            <a:r>
              <a:rPr lang="en-AU" sz="1200" b="1" dirty="0" smtClean="0">
                <a:latin typeface="+mn-lt"/>
                <a:cs typeface="Times New Roman" panose="02020603050405020304" pitchFamily="18" charset="0"/>
              </a:rPr>
              <a:t>)</a:t>
            </a:r>
            <a:endParaRPr lang="en-AU" sz="1200" b="1" dirty="0">
              <a:latin typeface="+mn-lt"/>
              <a:cs typeface="Times New Roman" panose="02020603050405020304"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345" y="1268760"/>
            <a:ext cx="4360863" cy="236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89776" y="4177171"/>
            <a:ext cx="5645991" cy="2278287"/>
            <a:chOff x="584124" y="4150369"/>
            <a:chExt cx="5645991" cy="2278287"/>
          </a:xfrm>
        </p:grpSpPr>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653" y="4150369"/>
              <a:ext cx="4081462" cy="22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4124" y="4495800"/>
              <a:ext cx="1220206" cy="461665"/>
            </a:xfrm>
            <a:prstGeom prst="rect">
              <a:avLst/>
            </a:prstGeom>
            <a:noFill/>
          </p:spPr>
          <p:txBody>
            <a:bodyPr wrap="none" rtlCol="0">
              <a:spAutoFit/>
            </a:bodyPr>
            <a:lstStyle/>
            <a:p>
              <a:r>
                <a:rPr lang="en-AU" sz="1200" b="1" dirty="0" smtClean="0">
                  <a:latin typeface="+mn-lt"/>
                  <a:cs typeface="Times New Roman" panose="02020603050405020304" pitchFamily="18" charset="0"/>
                </a:rPr>
                <a:t>ATP fixed </a:t>
              </a:r>
            </a:p>
            <a:p>
              <a:r>
                <a:rPr lang="en-AU" sz="1200" b="1" dirty="0" smtClean="0">
                  <a:latin typeface="+mn-lt"/>
                  <a:cs typeface="Times New Roman" panose="02020603050405020304" pitchFamily="18" charset="0"/>
                </a:rPr>
                <a:t>at </a:t>
              </a:r>
              <a:r>
                <a:rPr lang="en-AU" sz="1200" b="1" dirty="0">
                  <a:latin typeface="+mn-lt"/>
                  <a:cs typeface="Times New Roman" panose="02020603050405020304" pitchFamily="18" charset="0"/>
                </a:rPr>
                <a:t>2</a:t>
              </a:r>
              <a:r>
                <a:rPr lang="en-AU" sz="1200" b="1" dirty="0" smtClean="0">
                  <a:latin typeface="+mn-lt"/>
                  <a:cs typeface="Times New Roman" panose="02020603050405020304" pitchFamily="18" charset="0"/>
                </a:rPr>
                <a:t>00 µM (K</a:t>
              </a:r>
              <a:r>
                <a:rPr lang="en-AU" sz="1200" b="1" baseline="-25000" dirty="0" smtClean="0">
                  <a:latin typeface="+mn-lt"/>
                  <a:cs typeface="Times New Roman" panose="02020603050405020304" pitchFamily="18" charset="0"/>
                </a:rPr>
                <a:t>M</a:t>
              </a:r>
              <a:r>
                <a:rPr lang="en-AU" sz="1200" b="1" dirty="0" smtClean="0">
                  <a:latin typeface="+mn-lt"/>
                  <a:cs typeface="Times New Roman" panose="02020603050405020304" pitchFamily="18" charset="0"/>
                </a:rPr>
                <a:t>)</a:t>
              </a:r>
              <a:endParaRPr lang="en-AU" sz="1200" b="1" dirty="0">
                <a:latin typeface="+mn-lt"/>
                <a:cs typeface="Times New Roman" panose="02020603050405020304" pitchFamily="18" charset="0"/>
              </a:endParaRPr>
            </a:p>
          </p:txBody>
        </p:sp>
      </p:grpSp>
      <p:sp>
        <p:nvSpPr>
          <p:cNvPr id="14" name="Rectangle 13"/>
          <p:cNvSpPr/>
          <p:nvPr/>
        </p:nvSpPr>
        <p:spPr>
          <a:xfrm>
            <a:off x="7092280" y="6390431"/>
            <a:ext cx="1877245" cy="307777"/>
          </a:xfrm>
          <a:prstGeom prst="rect">
            <a:avLst/>
          </a:prstGeom>
        </p:spPr>
        <p:txBody>
          <a:bodyPr wrap="none">
            <a:spAutoFit/>
          </a:bodyPr>
          <a:lstStyle/>
          <a:p>
            <a:pPr>
              <a:spcAft>
                <a:spcPts val="0"/>
              </a:spcAft>
            </a:pPr>
            <a:r>
              <a:rPr lang="en-AU" sz="1400" kern="1200" dirty="0">
                <a:solidFill>
                  <a:srgbClr val="000000"/>
                </a:solidFill>
                <a:effectLst/>
                <a:latin typeface="Calibri"/>
                <a:ea typeface="Times New Roman"/>
                <a:cs typeface="Times New Roman"/>
              </a:rPr>
              <a:t>Data Mean ± SEM, </a:t>
            </a:r>
            <a:r>
              <a:rPr lang="en-AU" sz="1400" kern="1200" dirty="0" smtClean="0">
                <a:solidFill>
                  <a:srgbClr val="000000"/>
                </a:solidFill>
                <a:effectLst/>
                <a:latin typeface="Calibri"/>
                <a:ea typeface="Times New Roman"/>
                <a:cs typeface="Times New Roman"/>
              </a:rPr>
              <a:t>n=2</a:t>
            </a:r>
            <a:endParaRPr lang="en-AU" sz="1200" dirty="0">
              <a:effectLst/>
              <a:latin typeface="Times New Roman"/>
              <a:ea typeface="Times New Roman"/>
            </a:endParaRPr>
          </a:p>
        </p:txBody>
      </p:sp>
      <p:grpSp>
        <p:nvGrpSpPr>
          <p:cNvPr id="15" name="Group 14"/>
          <p:cNvGrpSpPr/>
          <p:nvPr/>
        </p:nvGrpSpPr>
        <p:grpSpPr>
          <a:xfrm>
            <a:off x="6932137" y="2671108"/>
            <a:ext cx="1966477" cy="2270477"/>
            <a:chOff x="7010400" y="940802"/>
            <a:chExt cx="1522370" cy="1879831"/>
          </a:xfrm>
        </p:grpSpPr>
        <p:graphicFrame>
          <p:nvGraphicFramePr>
            <p:cNvPr id="16" name="Object 15"/>
            <p:cNvGraphicFramePr>
              <a:graphicFrameLocks noChangeAspect="1"/>
            </p:cNvGraphicFramePr>
            <p:nvPr>
              <p:extLst>
                <p:ext uri="{D42A27DB-BD31-4B8C-83A1-F6EECF244321}">
                  <p14:modId xmlns:p14="http://schemas.microsoft.com/office/powerpoint/2010/main" val="1473484306"/>
                </p:ext>
              </p:extLst>
            </p:nvPr>
          </p:nvGraphicFramePr>
          <p:xfrm>
            <a:off x="7010400" y="940802"/>
            <a:ext cx="1476375" cy="1355725"/>
          </p:xfrm>
          <a:graphic>
            <a:graphicData uri="http://schemas.openxmlformats.org/presentationml/2006/ole">
              <mc:AlternateContent xmlns:mc="http://schemas.openxmlformats.org/markup-compatibility/2006">
                <mc:Choice xmlns:v="urn:schemas-microsoft-com:vml" Requires="v">
                  <p:oleObj spid="_x0000_s1149" name="CS ChemDraw Drawing" r:id="rId6" imgW="1476307" imgH="1356146" progId="ChemDraw.Document.6.0">
                    <p:embed/>
                  </p:oleObj>
                </mc:Choice>
                <mc:Fallback>
                  <p:oleObj name="CS ChemDraw Drawing" r:id="rId6" imgW="1476307" imgH="1356146"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940802"/>
                          <a:ext cx="14763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7236936" y="2438400"/>
              <a:ext cx="1295834" cy="382233"/>
            </a:xfrm>
            <a:prstGeom prst="rect">
              <a:avLst/>
            </a:prstGeom>
            <a:noFill/>
          </p:spPr>
          <p:txBody>
            <a:bodyPr wrap="none" rtlCol="0">
              <a:spAutoFit/>
            </a:bodyPr>
            <a:lstStyle/>
            <a:p>
              <a:r>
                <a:rPr lang="en-AU" dirty="0" smtClean="0">
                  <a:latin typeface="+mj-lt"/>
                  <a:cs typeface="Times New Roman" panose="02020603050405020304" pitchFamily="18" charset="0"/>
                </a:rPr>
                <a:t>MNKI-4-61</a:t>
              </a:r>
              <a:endParaRPr lang="en-AU" dirty="0">
                <a:latin typeface="+mj-lt"/>
                <a:cs typeface="Times New Roman" panose="02020603050405020304" pitchFamily="18" charset="0"/>
              </a:endParaRPr>
            </a:p>
          </p:txBody>
        </p:sp>
      </p:grpSp>
    </p:spTree>
    <p:extLst>
      <p:ext uri="{BB962C8B-B14F-4D97-AF65-F5344CB8AC3E}">
        <p14:creationId xmlns:p14="http://schemas.microsoft.com/office/powerpoint/2010/main" val="2724191155"/>
      </p:ext>
    </p:extLst>
  </p:cSld>
  <p:clrMapOvr>
    <a:masterClrMapping/>
  </p:clrMapOvr>
  <p:transition spd="med">
    <p:fade/>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15</a:t>
            </a:fld>
            <a:endParaRPr lang="en-AU" sz="1200" dirty="0"/>
          </a:p>
        </p:txBody>
      </p:sp>
      <p:sp>
        <p:nvSpPr>
          <p:cNvPr id="5" name="Text Box 3"/>
          <p:cNvSpPr txBox="1">
            <a:spLocks noChangeArrowheads="1"/>
          </p:cNvSpPr>
          <p:nvPr/>
        </p:nvSpPr>
        <p:spPr bwMode="auto">
          <a:xfrm>
            <a:off x="2123728" y="387350"/>
            <a:ext cx="597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a:solidFill>
                  <a:schemeClr val="bg1"/>
                </a:solidFill>
              </a:rPr>
              <a:t>Identification of Type I/II Mnk inhibitors</a:t>
            </a:r>
          </a:p>
        </p:txBody>
      </p:sp>
      <p:grpSp>
        <p:nvGrpSpPr>
          <p:cNvPr id="6" name="Group 5"/>
          <p:cNvGrpSpPr/>
          <p:nvPr/>
        </p:nvGrpSpPr>
        <p:grpSpPr>
          <a:xfrm>
            <a:off x="639394" y="1340768"/>
            <a:ext cx="5797676" cy="2757071"/>
            <a:chOff x="700271" y="661659"/>
            <a:chExt cx="6707642" cy="2900363"/>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450" y="661659"/>
              <a:ext cx="5351463"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0271" y="885825"/>
              <a:ext cx="1411722" cy="485659"/>
            </a:xfrm>
            <a:prstGeom prst="rect">
              <a:avLst/>
            </a:prstGeom>
            <a:noFill/>
          </p:spPr>
          <p:txBody>
            <a:bodyPr wrap="none" rtlCol="0">
              <a:spAutoFit/>
            </a:bodyPr>
            <a:lstStyle/>
            <a:p>
              <a:r>
                <a:rPr lang="en-AU" sz="1200" b="1" dirty="0" smtClean="0">
                  <a:latin typeface="+mj-lt"/>
                  <a:cs typeface="Times New Roman" panose="02020603050405020304" pitchFamily="18" charset="0"/>
                </a:rPr>
                <a:t>eIF4E fixed </a:t>
              </a:r>
            </a:p>
            <a:p>
              <a:r>
                <a:rPr lang="en-AU" sz="1200" b="1" dirty="0" smtClean="0">
                  <a:latin typeface="+mj-lt"/>
                  <a:cs typeface="Times New Roman" panose="02020603050405020304" pitchFamily="18" charset="0"/>
                </a:rPr>
                <a:t>at 600 µM (K</a:t>
              </a:r>
              <a:r>
                <a:rPr lang="en-AU" sz="1200" b="1" baseline="-25000" dirty="0" smtClean="0">
                  <a:latin typeface="+mj-lt"/>
                  <a:cs typeface="Times New Roman" panose="02020603050405020304" pitchFamily="18" charset="0"/>
                </a:rPr>
                <a:t>M</a:t>
              </a:r>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p:txBody>
        </p:sp>
      </p:grpSp>
      <p:grpSp>
        <p:nvGrpSpPr>
          <p:cNvPr id="11" name="Group 10"/>
          <p:cNvGrpSpPr/>
          <p:nvPr/>
        </p:nvGrpSpPr>
        <p:grpSpPr>
          <a:xfrm>
            <a:off x="628941" y="4221088"/>
            <a:ext cx="5959283" cy="2619732"/>
            <a:chOff x="767450" y="3957637"/>
            <a:chExt cx="6518224" cy="2900363"/>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7237" y="3957637"/>
              <a:ext cx="5278437"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7450" y="4207827"/>
              <a:ext cx="1334653" cy="511119"/>
            </a:xfrm>
            <a:prstGeom prst="rect">
              <a:avLst/>
            </a:prstGeom>
            <a:noFill/>
          </p:spPr>
          <p:txBody>
            <a:bodyPr wrap="none" rtlCol="0">
              <a:spAutoFit/>
            </a:bodyPr>
            <a:lstStyle/>
            <a:p>
              <a:r>
                <a:rPr lang="en-AU" sz="1200" b="1" dirty="0" smtClean="0">
                  <a:latin typeface="+mj-lt"/>
                  <a:cs typeface="Times New Roman" panose="02020603050405020304" pitchFamily="18" charset="0"/>
                </a:rPr>
                <a:t>ATP fixed </a:t>
              </a:r>
            </a:p>
            <a:p>
              <a:r>
                <a:rPr lang="en-AU" sz="1200" b="1" dirty="0" smtClean="0">
                  <a:latin typeface="+mj-lt"/>
                  <a:cs typeface="Times New Roman" panose="02020603050405020304" pitchFamily="18" charset="0"/>
                </a:rPr>
                <a:t>at 200 µM (K</a:t>
              </a:r>
              <a:r>
                <a:rPr lang="en-AU" sz="1200" b="1" baseline="-25000" dirty="0" smtClean="0">
                  <a:latin typeface="+mj-lt"/>
                  <a:cs typeface="Times New Roman" panose="02020603050405020304" pitchFamily="18" charset="0"/>
                </a:rPr>
                <a:t>M</a:t>
              </a:r>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p:txBody>
        </p:sp>
      </p:grpSp>
      <p:sp>
        <p:nvSpPr>
          <p:cNvPr id="15" name="Rectangle 14"/>
          <p:cNvSpPr/>
          <p:nvPr/>
        </p:nvSpPr>
        <p:spPr>
          <a:xfrm>
            <a:off x="7092280" y="6393377"/>
            <a:ext cx="1877245" cy="307777"/>
          </a:xfrm>
          <a:prstGeom prst="rect">
            <a:avLst/>
          </a:prstGeom>
        </p:spPr>
        <p:txBody>
          <a:bodyPr wrap="none">
            <a:spAutoFit/>
          </a:bodyPr>
          <a:lstStyle/>
          <a:p>
            <a:pPr>
              <a:spcAft>
                <a:spcPts val="0"/>
              </a:spcAft>
            </a:pPr>
            <a:r>
              <a:rPr lang="en-AU" sz="1400" kern="1200" dirty="0">
                <a:solidFill>
                  <a:srgbClr val="000000"/>
                </a:solidFill>
                <a:effectLst/>
                <a:latin typeface="Calibri"/>
                <a:ea typeface="Times New Roman"/>
                <a:cs typeface="Times New Roman"/>
              </a:rPr>
              <a:t>Data Mean ± SEM, </a:t>
            </a:r>
            <a:r>
              <a:rPr lang="en-AU" sz="1400" kern="1200" dirty="0" smtClean="0">
                <a:solidFill>
                  <a:srgbClr val="000000"/>
                </a:solidFill>
                <a:effectLst/>
                <a:latin typeface="Calibri"/>
                <a:ea typeface="Times New Roman"/>
                <a:cs typeface="Times New Roman"/>
              </a:rPr>
              <a:t>n=2</a:t>
            </a:r>
            <a:endParaRPr lang="en-AU" sz="1200" dirty="0">
              <a:effectLst/>
              <a:latin typeface="Times New Roman"/>
              <a:ea typeface="Times New Roman"/>
            </a:endParaRPr>
          </a:p>
        </p:txBody>
      </p:sp>
      <p:grpSp>
        <p:nvGrpSpPr>
          <p:cNvPr id="16" name="Group 15"/>
          <p:cNvGrpSpPr/>
          <p:nvPr/>
        </p:nvGrpSpPr>
        <p:grpSpPr>
          <a:xfrm>
            <a:off x="6791099" y="2985199"/>
            <a:ext cx="2029373" cy="2183349"/>
            <a:chOff x="6787674" y="2209800"/>
            <a:chExt cx="2029373" cy="2183349"/>
          </a:xfrm>
        </p:grpSpPr>
        <p:graphicFrame>
          <p:nvGraphicFramePr>
            <p:cNvPr id="17" name="Object 16"/>
            <p:cNvGraphicFramePr>
              <a:graphicFrameLocks noChangeAspect="1"/>
            </p:cNvGraphicFramePr>
            <p:nvPr>
              <p:extLst>
                <p:ext uri="{D42A27DB-BD31-4B8C-83A1-F6EECF244321}">
                  <p14:modId xmlns:p14="http://schemas.microsoft.com/office/powerpoint/2010/main" val="374886509"/>
                </p:ext>
              </p:extLst>
            </p:nvPr>
          </p:nvGraphicFramePr>
          <p:xfrm>
            <a:off x="6787674" y="2209800"/>
            <a:ext cx="1354137" cy="1585913"/>
          </p:xfrm>
          <a:graphic>
            <a:graphicData uri="http://schemas.openxmlformats.org/presentationml/2006/ole">
              <mc:AlternateContent xmlns:mc="http://schemas.openxmlformats.org/markup-compatibility/2006">
                <mc:Choice xmlns:v="urn:schemas-microsoft-com:vml" Requires="v">
                  <p:oleObj spid="_x0000_s2172" name="CS ChemDraw Drawing" r:id="rId6" imgW="1354563" imgH="1586130" progId="ChemDraw.Document.6.0">
                    <p:embed/>
                  </p:oleObj>
                </mc:Choice>
                <mc:Fallback>
                  <p:oleObj name="CS ChemDraw Drawing" r:id="rId6" imgW="1354563" imgH="158613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674" y="2209800"/>
                          <a:ext cx="1354137"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7143191" y="3931484"/>
              <a:ext cx="1673856" cy="461665"/>
            </a:xfrm>
            <a:prstGeom prst="rect">
              <a:avLst/>
            </a:prstGeom>
            <a:noFill/>
          </p:spPr>
          <p:txBody>
            <a:bodyPr wrap="none" rtlCol="0">
              <a:spAutoFit/>
            </a:bodyPr>
            <a:lstStyle/>
            <a:p>
              <a:r>
                <a:rPr lang="en-AU" dirty="0" smtClean="0">
                  <a:latin typeface="+mj-lt"/>
                  <a:cs typeface="Times New Roman" panose="02020603050405020304" pitchFamily="18" charset="0"/>
                </a:rPr>
                <a:t>MNKI-5-17</a:t>
              </a:r>
              <a:endParaRPr lang="en-AU" dirty="0">
                <a:latin typeface="+mj-lt"/>
                <a:cs typeface="Times New Roman" panose="02020603050405020304" pitchFamily="18" charset="0"/>
              </a:endParaRPr>
            </a:p>
          </p:txBody>
        </p:sp>
      </p:grpSp>
    </p:spTree>
    <p:extLst>
      <p:ext uri="{BB962C8B-B14F-4D97-AF65-F5344CB8AC3E}">
        <p14:creationId xmlns:p14="http://schemas.microsoft.com/office/powerpoint/2010/main" val="1715154507"/>
      </p:ext>
    </p:extLst>
  </p:cSld>
  <p:clrMapOvr>
    <a:masterClrMapping/>
  </p:clrMapOvr>
  <p:transition spd="med">
    <p:fade/>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43171" cy="276999"/>
          </a:xfrm>
          <a:prstGeom prst="rect">
            <a:avLst/>
          </a:prstGeom>
          <a:noFill/>
        </p:spPr>
        <p:txBody>
          <a:bodyPr wrap="none" rtlCol="0">
            <a:spAutoFit/>
          </a:bodyPr>
          <a:lstStyle/>
          <a:p>
            <a:fld id="{8888FAD9-049A-41BF-8F4F-70D22198E22E}" type="slidenum">
              <a:rPr lang="en-AU" sz="1200" smtClean="0"/>
              <a:t>16</a:t>
            </a:fld>
            <a:endParaRPr lang="en-AU" sz="1200" dirty="0"/>
          </a:p>
        </p:txBody>
      </p:sp>
      <p:sp>
        <p:nvSpPr>
          <p:cNvPr id="5" name="Text Box 3"/>
          <p:cNvSpPr txBox="1">
            <a:spLocks noChangeArrowheads="1"/>
          </p:cNvSpPr>
          <p:nvPr/>
        </p:nvSpPr>
        <p:spPr bwMode="auto">
          <a:xfrm>
            <a:off x="2235112" y="387350"/>
            <a:ext cx="5937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Identification of Type III Mnk inhibitors</a:t>
            </a:r>
            <a:endParaRPr lang="en-US" b="1" dirty="0">
              <a:solidFill>
                <a:schemeClr val="bg1"/>
              </a:solidFill>
            </a:endParaRPr>
          </a:p>
        </p:txBody>
      </p:sp>
      <p:sp>
        <p:nvSpPr>
          <p:cNvPr id="6" name="TextBox 5"/>
          <p:cNvSpPr txBox="1"/>
          <p:nvPr/>
        </p:nvSpPr>
        <p:spPr>
          <a:xfrm>
            <a:off x="671356" y="4334199"/>
            <a:ext cx="1508347" cy="461665"/>
          </a:xfrm>
          <a:prstGeom prst="rect">
            <a:avLst/>
          </a:prstGeom>
          <a:noFill/>
        </p:spPr>
        <p:txBody>
          <a:bodyPr wrap="square" rtlCol="0">
            <a:spAutoFit/>
          </a:bodyPr>
          <a:lstStyle/>
          <a:p>
            <a:r>
              <a:rPr lang="en-AU" sz="1200" b="1" dirty="0" smtClean="0">
                <a:latin typeface="+mj-lt"/>
                <a:cs typeface="Times New Roman" panose="02020603050405020304" pitchFamily="18" charset="0"/>
              </a:rPr>
              <a:t>ATP fixed </a:t>
            </a:r>
          </a:p>
          <a:p>
            <a:r>
              <a:rPr lang="en-AU" sz="1200" b="1" dirty="0" smtClean="0">
                <a:latin typeface="+mj-lt"/>
                <a:cs typeface="Times New Roman" panose="02020603050405020304" pitchFamily="18" charset="0"/>
              </a:rPr>
              <a:t>at </a:t>
            </a:r>
            <a:r>
              <a:rPr lang="en-AU" sz="1200" b="1" dirty="0">
                <a:latin typeface="+mj-lt"/>
                <a:cs typeface="Times New Roman" panose="02020603050405020304" pitchFamily="18" charset="0"/>
              </a:rPr>
              <a:t>2</a:t>
            </a:r>
            <a:r>
              <a:rPr lang="en-AU" sz="1200" b="1" dirty="0" smtClean="0">
                <a:latin typeface="+mj-lt"/>
                <a:cs typeface="Times New Roman" panose="02020603050405020304" pitchFamily="18" charset="0"/>
              </a:rPr>
              <a:t>00 µM (Km)</a:t>
            </a:r>
            <a:endParaRPr lang="en-AU" sz="1200" b="1" dirty="0">
              <a:latin typeface="+mj-lt"/>
              <a:cs typeface="Times New Roman" panose="02020603050405020304"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062" y="4181799"/>
            <a:ext cx="4020098" cy="25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0903" y="1350293"/>
            <a:ext cx="1340684" cy="461665"/>
          </a:xfrm>
          <a:prstGeom prst="rect">
            <a:avLst/>
          </a:prstGeom>
          <a:noFill/>
        </p:spPr>
        <p:txBody>
          <a:bodyPr wrap="square" rtlCol="0">
            <a:spAutoFit/>
          </a:bodyPr>
          <a:lstStyle/>
          <a:p>
            <a:r>
              <a:rPr lang="en-AU" sz="1200" b="1" dirty="0" smtClean="0">
                <a:latin typeface="+mj-lt"/>
                <a:cs typeface="Times New Roman" panose="02020603050405020304" pitchFamily="18" charset="0"/>
              </a:rPr>
              <a:t>eIF4E fixed </a:t>
            </a:r>
          </a:p>
          <a:p>
            <a:r>
              <a:rPr lang="en-AU" sz="1200" b="1" dirty="0" smtClean="0">
                <a:latin typeface="+mj-lt"/>
                <a:cs typeface="Times New Roman" panose="02020603050405020304" pitchFamily="18" charset="0"/>
              </a:rPr>
              <a:t>at 600 µM (Km)</a:t>
            </a:r>
            <a:endParaRPr lang="en-AU" sz="1200" b="1" dirty="0">
              <a:latin typeface="+mj-lt"/>
              <a:cs typeface="Times New Roman" panose="02020603050405020304" pitchFamily="18" charset="0"/>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0103" y="1340768"/>
            <a:ext cx="386113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089365" y="6378467"/>
            <a:ext cx="1877245" cy="307777"/>
          </a:xfrm>
          <a:prstGeom prst="rect">
            <a:avLst/>
          </a:prstGeom>
        </p:spPr>
        <p:txBody>
          <a:bodyPr wrap="none">
            <a:spAutoFit/>
          </a:bodyPr>
          <a:lstStyle/>
          <a:p>
            <a:pPr>
              <a:spcAft>
                <a:spcPts val="0"/>
              </a:spcAft>
            </a:pPr>
            <a:r>
              <a:rPr lang="en-AU" sz="1400" kern="1200" dirty="0">
                <a:solidFill>
                  <a:srgbClr val="000000"/>
                </a:solidFill>
                <a:effectLst/>
                <a:latin typeface="Calibri"/>
                <a:ea typeface="Times New Roman"/>
                <a:cs typeface="Times New Roman"/>
              </a:rPr>
              <a:t>Data Mean ± SEM, </a:t>
            </a:r>
            <a:r>
              <a:rPr lang="en-AU" sz="1400" kern="1200" dirty="0" smtClean="0">
                <a:solidFill>
                  <a:srgbClr val="000000"/>
                </a:solidFill>
                <a:effectLst/>
                <a:latin typeface="Calibri"/>
                <a:ea typeface="Times New Roman"/>
                <a:cs typeface="Times New Roman"/>
              </a:rPr>
              <a:t>n=2</a:t>
            </a:r>
            <a:endParaRPr lang="en-AU" sz="1200" dirty="0">
              <a:effectLst/>
              <a:latin typeface="Times New Roman"/>
              <a:ea typeface="Times New Roman"/>
            </a:endParaRPr>
          </a:p>
        </p:txBody>
      </p:sp>
      <p:grpSp>
        <p:nvGrpSpPr>
          <p:cNvPr id="15" name="Group 14"/>
          <p:cNvGrpSpPr/>
          <p:nvPr/>
        </p:nvGrpSpPr>
        <p:grpSpPr>
          <a:xfrm>
            <a:off x="7129214" y="2780928"/>
            <a:ext cx="1685421" cy="2123218"/>
            <a:chOff x="6477000" y="2509712"/>
            <a:chExt cx="1685421" cy="2123218"/>
          </a:xfrm>
        </p:grpSpPr>
        <p:graphicFrame>
          <p:nvGraphicFramePr>
            <p:cNvPr id="16" name="Object 15"/>
            <p:cNvGraphicFramePr>
              <a:graphicFrameLocks noChangeAspect="1"/>
            </p:cNvGraphicFramePr>
            <p:nvPr>
              <p:extLst>
                <p:ext uri="{D42A27DB-BD31-4B8C-83A1-F6EECF244321}">
                  <p14:modId xmlns:p14="http://schemas.microsoft.com/office/powerpoint/2010/main" val="2418846225"/>
                </p:ext>
              </p:extLst>
            </p:nvPr>
          </p:nvGraphicFramePr>
          <p:xfrm>
            <a:off x="6477000" y="2509712"/>
            <a:ext cx="1619250" cy="1525588"/>
          </p:xfrm>
          <a:graphic>
            <a:graphicData uri="http://schemas.openxmlformats.org/presentationml/2006/ole">
              <mc:AlternateContent xmlns:mc="http://schemas.openxmlformats.org/markup-compatibility/2006">
                <mc:Choice xmlns:v="urn:schemas-microsoft-com:vml" Requires="v">
                  <p:oleObj spid="_x0000_s3196" name="CS ChemDraw Drawing" r:id="rId6" imgW="1619645" imgH="1525125" progId="ChemDraw.Document.6.0">
                    <p:embed/>
                  </p:oleObj>
                </mc:Choice>
                <mc:Fallback>
                  <p:oleObj name="CS ChemDraw Drawing" r:id="rId6" imgW="1619645" imgH="1525125"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509712"/>
                          <a:ext cx="161925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6934200" y="4171265"/>
              <a:ext cx="1228221" cy="461665"/>
            </a:xfrm>
            <a:prstGeom prst="rect">
              <a:avLst/>
            </a:prstGeom>
            <a:noFill/>
          </p:spPr>
          <p:txBody>
            <a:bodyPr wrap="none" rtlCol="0">
              <a:spAutoFit/>
            </a:bodyPr>
            <a:lstStyle/>
            <a:p>
              <a:r>
                <a:rPr lang="en-AU" dirty="0" smtClean="0">
                  <a:latin typeface="+mj-lt"/>
                  <a:cs typeface="Times New Roman" panose="02020603050405020304" pitchFamily="18" charset="0"/>
                </a:rPr>
                <a:t>MNKI-6</a:t>
              </a:r>
              <a:endParaRPr lang="en-AU" dirty="0">
                <a:latin typeface="+mj-lt"/>
                <a:cs typeface="Times New Roman" panose="02020603050405020304" pitchFamily="18" charset="0"/>
              </a:endParaRPr>
            </a:p>
          </p:txBody>
        </p:sp>
      </p:grpSp>
      <p:sp>
        <p:nvSpPr>
          <p:cNvPr id="18" name="TextBox 17"/>
          <p:cNvSpPr txBox="1"/>
          <p:nvPr/>
        </p:nvSpPr>
        <p:spPr>
          <a:xfrm rot="19410148">
            <a:off x="6017012" y="5891979"/>
            <a:ext cx="2108269" cy="369332"/>
          </a:xfrm>
          <a:prstGeom prst="rect">
            <a:avLst/>
          </a:prstGeom>
          <a:noFill/>
        </p:spPr>
        <p:txBody>
          <a:bodyPr wrap="none" rtlCol="0">
            <a:spAutoFit/>
          </a:bodyPr>
          <a:lstStyle/>
          <a:p>
            <a:r>
              <a:rPr lang="en-AU" dirty="0" smtClean="0">
                <a:solidFill>
                  <a:srgbClr val="C00000"/>
                </a:solidFill>
                <a:latin typeface="Arial" panose="020B0604020202020204" pitchFamily="34" charset="0"/>
                <a:cs typeface="Arial" panose="020B0604020202020204" pitchFamily="34" charset="0"/>
              </a:rPr>
              <a:t>Allosteric inhibitors</a:t>
            </a:r>
            <a:endParaRPr lang="en-AU"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280601"/>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43171" cy="276999"/>
          </a:xfrm>
          <a:prstGeom prst="rect">
            <a:avLst/>
          </a:prstGeom>
          <a:noFill/>
        </p:spPr>
        <p:txBody>
          <a:bodyPr wrap="none" rtlCol="0">
            <a:spAutoFit/>
          </a:bodyPr>
          <a:lstStyle/>
          <a:p>
            <a:fld id="{8888FAD9-049A-41BF-8F4F-70D22198E22E}" type="slidenum">
              <a:rPr lang="en-AU" sz="1200" smtClean="0"/>
              <a:t>17</a:t>
            </a:fld>
            <a:endParaRPr lang="en-AU" sz="1200" dirty="0"/>
          </a:p>
        </p:txBody>
      </p:sp>
      <p:sp>
        <p:nvSpPr>
          <p:cNvPr id="5" name="Text Box 3"/>
          <p:cNvSpPr txBox="1">
            <a:spLocks noChangeArrowheads="1"/>
          </p:cNvSpPr>
          <p:nvPr/>
        </p:nvSpPr>
        <p:spPr bwMode="auto">
          <a:xfrm>
            <a:off x="2362200" y="387350"/>
            <a:ext cx="5071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Type I/II vs. Type III inhibitors</a:t>
            </a:r>
            <a:endParaRPr lang="en-US" b="1" dirty="0">
              <a:solidFill>
                <a:schemeClr val="bg1"/>
              </a:solidFill>
            </a:endParaRPr>
          </a:p>
        </p:txBody>
      </p:sp>
      <p:grpSp>
        <p:nvGrpSpPr>
          <p:cNvPr id="6" name="Group 5"/>
          <p:cNvGrpSpPr/>
          <p:nvPr/>
        </p:nvGrpSpPr>
        <p:grpSpPr>
          <a:xfrm>
            <a:off x="7022286" y="4005064"/>
            <a:ext cx="1775970" cy="2049747"/>
            <a:chOff x="9539226" y="553220"/>
            <a:chExt cx="1775970" cy="2049747"/>
          </a:xfrm>
        </p:grpSpPr>
        <p:graphicFrame>
          <p:nvGraphicFramePr>
            <p:cNvPr id="7" name="Object 6"/>
            <p:cNvGraphicFramePr>
              <a:graphicFrameLocks noChangeAspect="1"/>
            </p:cNvGraphicFramePr>
            <p:nvPr>
              <p:extLst>
                <p:ext uri="{D42A27DB-BD31-4B8C-83A1-F6EECF244321}">
                  <p14:modId xmlns:p14="http://schemas.microsoft.com/office/powerpoint/2010/main" val="398989553"/>
                </p:ext>
              </p:extLst>
            </p:nvPr>
          </p:nvGraphicFramePr>
          <p:xfrm>
            <a:off x="9539226" y="553220"/>
            <a:ext cx="1571625" cy="1520825"/>
          </p:xfrm>
          <a:graphic>
            <a:graphicData uri="http://schemas.openxmlformats.org/presentationml/2006/ole">
              <mc:AlternateContent xmlns:mc="http://schemas.openxmlformats.org/markup-compatibility/2006">
                <mc:Choice xmlns:v="urn:schemas-microsoft-com:vml" Requires="v">
                  <p:oleObj spid="_x0000_s4342" name="CS ChemDraw Drawing" r:id="rId4" imgW="1571056" imgH="1520460" progId="ChemDraw.Document.6.0">
                    <p:embed/>
                  </p:oleObj>
                </mc:Choice>
                <mc:Fallback>
                  <p:oleObj name="CS ChemDraw Drawing" r:id="rId4" imgW="1571056" imgH="152046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226" y="553220"/>
                          <a:ext cx="15716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0086975" y="2141302"/>
              <a:ext cx="1228221" cy="461665"/>
            </a:xfrm>
            <a:prstGeom prst="rect">
              <a:avLst/>
            </a:prstGeom>
            <a:noFill/>
          </p:spPr>
          <p:txBody>
            <a:bodyPr wrap="none" rtlCol="0">
              <a:spAutoFit/>
            </a:bodyPr>
            <a:lstStyle/>
            <a:p>
              <a:r>
                <a:rPr lang="en-AU" dirty="0" smtClean="0">
                  <a:latin typeface="Arial" panose="020B0604020202020204" pitchFamily="34" charset="0"/>
                  <a:cs typeface="Arial" panose="020B0604020202020204" pitchFamily="34" charset="0"/>
                </a:rPr>
                <a:t>MNKI-5</a:t>
              </a:r>
              <a:endParaRPr lang="en-AU" dirty="0">
                <a:latin typeface="Arial" panose="020B0604020202020204" pitchFamily="34" charset="0"/>
                <a:cs typeface="Arial" panose="020B0604020202020204" pitchFamily="34" charset="0"/>
              </a:endParaRPr>
            </a:p>
          </p:txBody>
        </p:sp>
      </p:grpSp>
      <p:grpSp>
        <p:nvGrpSpPr>
          <p:cNvPr id="9" name="Group 8"/>
          <p:cNvGrpSpPr/>
          <p:nvPr/>
        </p:nvGrpSpPr>
        <p:grpSpPr>
          <a:xfrm>
            <a:off x="92652" y="4412673"/>
            <a:ext cx="1702484" cy="1658864"/>
            <a:chOff x="6687149" y="839048"/>
            <a:chExt cx="1702484" cy="1658864"/>
          </a:xfrm>
        </p:grpSpPr>
        <p:graphicFrame>
          <p:nvGraphicFramePr>
            <p:cNvPr id="10" name="Object 9"/>
            <p:cNvGraphicFramePr>
              <a:graphicFrameLocks noChangeAspect="1"/>
            </p:cNvGraphicFramePr>
            <p:nvPr>
              <p:extLst>
                <p:ext uri="{D42A27DB-BD31-4B8C-83A1-F6EECF244321}">
                  <p14:modId xmlns:p14="http://schemas.microsoft.com/office/powerpoint/2010/main" val="179778633"/>
                </p:ext>
              </p:extLst>
            </p:nvPr>
          </p:nvGraphicFramePr>
          <p:xfrm>
            <a:off x="6687149" y="839048"/>
            <a:ext cx="1568450" cy="1062038"/>
          </p:xfrm>
          <a:graphic>
            <a:graphicData uri="http://schemas.openxmlformats.org/presentationml/2006/ole">
              <mc:AlternateContent xmlns:mc="http://schemas.openxmlformats.org/markup-compatibility/2006">
                <mc:Choice xmlns:v="urn:schemas-microsoft-com:vml" Requires="v">
                  <p:oleObj spid="_x0000_s4343" name="CS ChemDraw Drawing" r:id="rId6" imgW="1569166" imgH="1061919" progId="ChemDraw.Document.6.0">
                    <p:embed/>
                  </p:oleObj>
                </mc:Choice>
                <mc:Fallback>
                  <p:oleObj name="CS ChemDraw Drawing" r:id="rId6" imgW="1569166" imgH="1061919"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7149" y="839048"/>
                          <a:ext cx="15684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6989891" y="2036247"/>
              <a:ext cx="1399742" cy="461665"/>
            </a:xfrm>
            <a:prstGeom prst="rect">
              <a:avLst/>
            </a:prstGeom>
            <a:noFill/>
          </p:spPr>
          <p:txBody>
            <a:bodyPr wrap="none" rtlCol="0">
              <a:spAutoFit/>
            </a:bodyPr>
            <a:lstStyle/>
            <a:p>
              <a:r>
                <a:rPr lang="en-AU" dirty="0" smtClean="0">
                  <a:latin typeface="Arial" panose="020B0604020202020204" pitchFamily="34" charset="0"/>
                  <a:cs typeface="Arial" panose="020B0604020202020204" pitchFamily="34" charset="0"/>
                </a:rPr>
                <a:t>MNKI-15</a:t>
              </a:r>
              <a:endParaRPr lang="en-AU" dirty="0">
                <a:latin typeface="Arial" panose="020B0604020202020204" pitchFamily="34" charset="0"/>
                <a:cs typeface="Arial" panose="020B0604020202020204" pitchFamily="34" charset="0"/>
              </a:endParaRPr>
            </a:p>
          </p:txBody>
        </p:sp>
      </p:grpSp>
      <p:grpSp>
        <p:nvGrpSpPr>
          <p:cNvPr id="12" name="Group 11"/>
          <p:cNvGrpSpPr/>
          <p:nvPr/>
        </p:nvGrpSpPr>
        <p:grpSpPr>
          <a:xfrm>
            <a:off x="4800600" y="1495376"/>
            <a:ext cx="2909887" cy="2076450"/>
            <a:chOff x="2699792" y="476672"/>
            <a:chExt cx="2909887" cy="2076450"/>
          </a:xfrm>
        </p:grpSpPr>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476672"/>
              <a:ext cx="2909887"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20"/>
            <p:cNvSpPr txBox="1"/>
            <p:nvPr/>
          </p:nvSpPr>
          <p:spPr>
            <a:xfrm>
              <a:off x="4067944" y="747510"/>
              <a:ext cx="1265090" cy="246221"/>
            </a:xfrm>
            <a:prstGeom prst="rect">
              <a:avLst/>
            </a:prstGeom>
            <a:noFill/>
          </p:spPr>
          <p:txBody>
            <a:bodyPr wrap="none" rtlCol="0">
              <a:spAutoFit/>
            </a:bodyPr>
            <a:lstStyle/>
            <a:p>
              <a:pPr>
                <a:spcAft>
                  <a:spcPts val="0"/>
                </a:spcAft>
              </a:pPr>
              <a:r>
                <a:rPr lang="en-AU" sz="1000" b="1" kern="1200" dirty="0">
                  <a:solidFill>
                    <a:srgbClr val="000000"/>
                  </a:solidFill>
                  <a:effectLst/>
                  <a:latin typeface="Times New Roman"/>
                  <a:ea typeface="Times New Roman"/>
                </a:rPr>
                <a:t>ATP Concentration</a:t>
              </a:r>
              <a:endParaRPr lang="en-AU" sz="1000" dirty="0">
                <a:effectLst/>
                <a:latin typeface="Times New Roman"/>
                <a:ea typeface="Times New Roman"/>
              </a:endParaRPr>
            </a:p>
          </p:txBody>
        </p:sp>
      </p:grpSp>
      <p:grpSp>
        <p:nvGrpSpPr>
          <p:cNvPr id="15" name="Group 14"/>
          <p:cNvGrpSpPr/>
          <p:nvPr/>
        </p:nvGrpSpPr>
        <p:grpSpPr>
          <a:xfrm>
            <a:off x="869626" y="1459649"/>
            <a:ext cx="3215816" cy="2112963"/>
            <a:chOff x="-135980" y="4214445"/>
            <a:chExt cx="3215816" cy="2112963"/>
          </a:xfrm>
        </p:grpSpPr>
        <p:grpSp>
          <p:nvGrpSpPr>
            <p:cNvPr id="16" name="Group 15"/>
            <p:cNvGrpSpPr/>
            <p:nvPr/>
          </p:nvGrpSpPr>
          <p:grpSpPr>
            <a:xfrm>
              <a:off x="-135980" y="4214445"/>
              <a:ext cx="3215816" cy="2112963"/>
              <a:chOff x="2845259" y="557999"/>
              <a:chExt cx="3215816" cy="2112963"/>
            </a:xfrm>
          </p:grpSpPr>
          <p:sp>
            <p:nvSpPr>
              <p:cNvPr id="18" name="TextBox 20"/>
              <p:cNvSpPr txBox="1"/>
              <p:nvPr/>
            </p:nvSpPr>
            <p:spPr>
              <a:xfrm>
                <a:off x="4795985" y="908081"/>
                <a:ext cx="1265090" cy="246221"/>
              </a:xfrm>
              <a:prstGeom prst="rect">
                <a:avLst/>
              </a:prstGeom>
              <a:noFill/>
            </p:spPr>
            <p:txBody>
              <a:bodyPr wrap="none" rtlCol="0">
                <a:spAutoFit/>
              </a:bodyPr>
              <a:lstStyle/>
              <a:p>
                <a:pPr>
                  <a:spcAft>
                    <a:spcPts val="0"/>
                  </a:spcAft>
                </a:pPr>
                <a:r>
                  <a:rPr lang="en-AU" sz="1000" b="1" kern="1200" dirty="0">
                    <a:solidFill>
                      <a:srgbClr val="000000"/>
                    </a:solidFill>
                    <a:effectLst/>
                    <a:latin typeface="Times New Roman"/>
                    <a:ea typeface="Times New Roman"/>
                  </a:rPr>
                  <a:t>ATP Concentration</a:t>
                </a:r>
                <a:endParaRPr lang="en-AU" sz="1000" dirty="0">
                  <a:effectLst/>
                  <a:latin typeface="Times New Roman"/>
                  <a:ea typeface="Times New Roman"/>
                </a:endParaRPr>
              </a:p>
            </p:txBody>
          </p:sp>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5259" y="557999"/>
                <a:ext cx="2978150" cy="21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500963" y="5367781"/>
              <a:ext cx="729687" cy="276999"/>
            </a:xfrm>
            <a:prstGeom prst="rect">
              <a:avLst/>
            </a:prstGeom>
            <a:noFill/>
          </p:spPr>
          <p:txBody>
            <a:bodyPr wrap="none" rtlCol="0">
              <a:spAutoFit/>
            </a:bodyPr>
            <a:lstStyle/>
            <a:p>
              <a:r>
                <a:rPr lang="en-AU" sz="1200" b="1" dirty="0">
                  <a:latin typeface="Arial" panose="020B0604020202020204" pitchFamily="34" charset="0"/>
                  <a:cs typeface="Arial" panose="020B0604020202020204" pitchFamily="34" charset="0"/>
                </a:rPr>
                <a:t>&lt;</a:t>
              </a:r>
              <a:r>
                <a:rPr lang="en-AU" sz="1200" b="1" dirty="0" smtClean="0">
                  <a:latin typeface="Arial" panose="020B0604020202020204" pitchFamily="34" charset="0"/>
                  <a:cs typeface="Arial" panose="020B0604020202020204" pitchFamily="34" charset="0"/>
                </a:rPr>
                <a:t> 6 fold</a:t>
              </a:r>
              <a:endParaRPr lang="en-AU" sz="1200" b="1" dirty="0">
                <a:latin typeface="Arial" panose="020B0604020202020204" pitchFamily="34" charset="0"/>
                <a:cs typeface="Arial" panose="020B0604020202020204" pitchFamily="34" charset="0"/>
              </a:endParaRPr>
            </a:p>
          </p:txBody>
        </p:sp>
      </p:grpSp>
      <p:pic>
        <p:nvPicPr>
          <p:cNvPr id="2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2501" y="4042477"/>
            <a:ext cx="4660694" cy="187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362200" y="6248345"/>
            <a:ext cx="4281941"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DFD in with MNKI-15                          DFD in with MNKI-5 </a:t>
            </a:r>
            <a:endParaRPr lang="en-AU" sz="1200" b="1" dirty="0">
              <a:latin typeface="Arial" panose="020B0604020202020204" pitchFamily="34" charset="0"/>
              <a:cs typeface="Arial" panose="020B0604020202020204" pitchFamily="34" charset="0"/>
            </a:endParaRPr>
          </a:p>
        </p:txBody>
      </p:sp>
      <p:sp>
        <p:nvSpPr>
          <p:cNvPr id="22" name="Oval 21"/>
          <p:cNvSpPr/>
          <p:nvPr/>
        </p:nvSpPr>
        <p:spPr>
          <a:xfrm rot="16024178">
            <a:off x="7284520" y="4187397"/>
            <a:ext cx="851934" cy="68485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Tree>
    <p:extLst>
      <p:ext uri="{BB962C8B-B14F-4D97-AF65-F5344CB8AC3E}">
        <p14:creationId xmlns:p14="http://schemas.microsoft.com/office/powerpoint/2010/main" val="2891202434"/>
      </p:ext>
    </p:extLst>
  </p:cSld>
  <p:clrMapOvr>
    <a:masterClrMapping/>
  </p:clrMapOvr>
  <p:transition spd="med">
    <p:fad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18</a:t>
            </a:fld>
            <a:endParaRPr lang="en-AU" sz="1200" dirty="0"/>
          </a:p>
        </p:txBody>
      </p:sp>
      <p:sp>
        <p:nvSpPr>
          <p:cNvPr id="13" name="Text Box 3"/>
          <p:cNvSpPr txBox="1">
            <a:spLocks noChangeArrowheads="1"/>
          </p:cNvSpPr>
          <p:nvPr/>
        </p:nvSpPr>
        <p:spPr bwMode="auto">
          <a:xfrm>
            <a:off x="1295636" y="387349"/>
            <a:ext cx="6552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MV4-11 Leukemia cells</a:t>
            </a:r>
            <a:endParaRPr lang="en-US" b="1"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520049114"/>
              </p:ext>
            </p:extLst>
          </p:nvPr>
        </p:nvGraphicFramePr>
        <p:xfrm>
          <a:off x="4091368" y="1340768"/>
          <a:ext cx="3869002" cy="3405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87768530"/>
              </p:ext>
            </p:extLst>
          </p:nvPr>
        </p:nvGraphicFramePr>
        <p:xfrm>
          <a:off x="284796" y="1340768"/>
          <a:ext cx="3859515" cy="3405884"/>
        </p:xfrm>
        <a:graphic>
          <a:graphicData uri="http://schemas.openxmlformats.org/drawingml/2006/chart">
            <c:chart xmlns:c="http://schemas.openxmlformats.org/drawingml/2006/chart" xmlns:r="http://schemas.openxmlformats.org/officeDocument/2006/relationships" r:id="rId4"/>
          </a:graphicData>
        </a:graphic>
      </p:graphicFrame>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869160"/>
            <a:ext cx="8520623" cy="138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5930" y="2326034"/>
            <a:ext cx="1114408" cy="461665"/>
          </a:xfrm>
          <a:prstGeom prst="rect">
            <a:avLst/>
          </a:prstGeom>
          <a:noFill/>
        </p:spPr>
        <p:txBody>
          <a:bodyPr wrap="none" rtlCol="0">
            <a:spAutoFit/>
          </a:bodyPr>
          <a:lstStyle/>
          <a:p>
            <a:r>
              <a:rPr lang="en-AU" sz="1200" dirty="0" smtClean="0">
                <a:latin typeface="Courier" pitchFamily="49" charset="0"/>
              </a:rPr>
              <a:t>r = 0.7276</a:t>
            </a:r>
          </a:p>
          <a:p>
            <a:r>
              <a:rPr lang="en-AU" sz="1200" dirty="0" smtClean="0">
                <a:latin typeface="Courier" pitchFamily="49" charset="0"/>
              </a:rPr>
              <a:t>p = 0.0005</a:t>
            </a:r>
            <a:endParaRPr lang="en-AU" sz="1200" dirty="0">
              <a:latin typeface="Courier" pitchFamily="49" charset="0"/>
            </a:endParaRPr>
          </a:p>
        </p:txBody>
      </p:sp>
      <p:sp>
        <p:nvSpPr>
          <p:cNvPr id="10" name="TextBox 9"/>
          <p:cNvSpPr txBox="1"/>
          <p:nvPr/>
        </p:nvSpPr>
        <p:spPr>
          <a:xfrm>
            <a:off x="2846859" y="3040484"/>
            <a:ext cx="1114408" cy="461665"/>
          </a:xfrm>
          <a:prstGeom prst="rect">
            <a:avLst/>
          </a:prstGeom>
          <a:noFill/>
        </p:spPr>
        <p:txBody>
          <a:bodyPr wrap="none" rtlCol="0">
            <a:spAutoFit/>
          </a:bodyPr>
          <a:lstStyle/>
          <a:p>
            <a:r>
              <a:rPr lang="en-AU" sz="1200" dirty="0" smtClean="0">
                <a:latin typeface="Courier" pitchFamily="49" charset="0"/>
              </a:rPr>
              <a:t>r = 0.4006</a:t>
            </a:r>
          </a:p>
          <a:p>
            <a:r>
              <a:rPr lang="en-AU" sz="1200" dirty="0" smtClean="0">
                <a:latin typeface="Courier" pitchFamily="49" charset="0"/>
              </a:rPr>
              <a:t>p = 0.0780</a:t>
            </a:r>
            <a:endParaRPr lang="en-AU" sz="1200" dirty="0">
              <a:latin typeface="Courier" pitchFamily="49" charset="0"/>
            </a:endParaRPr>
          </a:p>
        </p:txBody>
      </p:sp>
    </p:spTree>
    <p:extLst>
      <p:ext uri="{BB962C8B-B14F-4D97-AF65-F5344CB8AC3E}">
        <p14:creationId xmlns:p14="http://schemas.microsoft.com/office/powerpoint/2010/main" val="3920148247"/>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9" name="Straight Arrow Connector 168"/>
          <p:cNvCxnSpPr>
            <a:stCxn id="52" idx="2"/>
            <a:endCxn id="158" idx="0"/>
          </p:cNvCxnSpPr>
          <p:nvPr/>
        </p:nvCxnSpPr>
        <p:spPr>
          <a:xfrm>
            <a:off x="6595758" y="5517232"/>
            <a:ext cx="5042"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53" idx="2"/>
            <a:endCxn id="159" idx="0"/>
          </p:cNvCxnSpPr>
          <p:nvPr/>
        </p:nvCxnSpPr>
        <p:spPr>
          <a:xfrm>
            <a:off x="6748158" y="5517232"/>
            <a:ext cx="5042"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51" idx="2"/>
            <a:endCxn id="157" idx="0"/>
          </p:cNvCxnSpPr>
          <p:nvPr/>
        </p:nvCxnSpPr>
        <p:spPr>
          <a:xfrm>
            <a:off x="6443358" y="5517232"/>
            <a:ext cx="5042"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56" idx="2"/>
            <a:endCxn id="160" idx="0"/>
          </p:cNvCxnSpPr>
          <p:nvPr/>
        </p:nvCxnSpPr>
        <p:spPr>
          <a:xfrm flipH="1">
            <a:off x="7275056" y="5517145"/>
            <a:ext cx="1898" cy="10081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57" idx="2"/>
            <a:endCxn id="161" idx="0"/>
          </p:cNvCxnSpPr>
          <p:nvPr/>
        </p:nvCxnSpPr>
        <p:spPr>
          <a:xfrm flipH="1">
            <a:off x="7427456" y="5517145"/>
            <a:ext cx="1898" cy="10081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7504" y="6390431"/>
            <a:ext cx="343171" cy="276999"/>
          </a:xfrm>
          <a:prstGeom prst="rect">
            <a:avLst/>
          </a:prstGeom>
          <a:noFill/>
        </p:spPr>
        <p:txBody>
          <a:bodyPr wrap="none" rtlCol="0">
            <a:spAutoFit/>
          </a:bodyPr>
          <a:lstStyle/>
          <a:p>
            <a:fld id="{8888FAD9-049A-41BF-8F4F-70D22198E22E}" type="slidenum">
              <a:rPr lang="en-AU" sz="1200" smtClean="0"/>
              <a:t>19</a:t>
            </a:fld>
            <a:endParaRPr lang="en-AU" sz="1200" dirty="0"/>
          </a:p>
        </p:txBody>
      </p:sp>
      <p:sp>
        <p:nvSpPr>
          <p:cNvPr id="5" name="Text Box 3"/>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Summary</a:t>
            </a:r>
            <a:endParaRPr lang="en-US" b="1" dirty="0">
              <a:solidFill>
                <a:schemeClr val="bg1"/>
              </a:solidFill>
            </a:endParaRPr>
          </a:p>
        </p:txBody>
      </p:sp>
      <p:sp>
        <p:nvSpPr>
          <p:cNvPr id="6" name="Rectangle 5"/>
          <p:cNvSpPr/>
          <p:nvPr/>
        </p:nvSpPr>
        <p:spPr>
          <a:xfrm>
            <a:off x="1972338" y="2266367"/>
            <a:ext cx="841897" cy="276999"/>
          </a:xfrm>
          <a:prstGeom prst="rect">
            <a:avLst/>
          </a:prstGeom>
        </p:spPr>
        <p:txBody>
          <a:bodyPr wrap="none">
            <a:spAutoFit/>
          </a:bodyPr>
          <a:lstStyle/>
          <a:p>
            <a:r>
              <a:rPr lang="en-AU" sz="1200" dirty="0" smtClean="0">
                <a:solidFill>
                  <a:schemeClr val="bg1"/>
                </a:solidFill>
                <a:latin typeface="Arial" panose="020B0604020202020204" pitchFamily="34" charset="0"/>
                <a:cs typeface="Arial" panose="020B0604020202020204" pitchFamily="34" charset="0"/>
              </a:rPr>
              <a:t>Summary</a:t>
            </a:r>
            <a:endParaRPr lang="en-AU" sz="12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4645356" y="4273596"/>
            <a:ext cx="1606610" cy="2488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Competition effect</a:t>
            </a:r>
            <a:endParaRPr lang="en-AU" sz="1200" b="1" dirty="0">
              <a:solidFill>
                <a:schemeClr val="tx1"/>
              </a:solidFill>
              <a:latin typeface="Arial" panose="020B0604020202020204" pitchFamily="34" charset="0"/>
              <a:cs typeface="Arial" panose="020B0604020202020204" pitchFamily="34" charset="0"/>
            </a:endParaRPr>
          </a:p>
        </p:txBody>
      </p:sp>
      <p:sp>
        <p:nvSpPr>
          <p:cNvPr id="8" name="Diamond 7"/>
          <p:cNvSpPr>
            <a:spLocks noChangeArrowheads="1"/>
          </p:cNvSpPr>
          <p:nvPr/>
        </p:nvSpPr>
        <p:spPr bwMode="auto">
          <a:xfrm>
            <a:off x="1691680" y="1916832"/>
            <a:ext cx="2226340" cy="818111"/>
          </a:xfrm>
          <a:prstGeom prst="diamond">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latin typeface="Arial" panose="020B0604020202020204" pitchFamily="34" charset="0"/>
                <a:ea typeface="+mn-ea"/>
                <a:cs typeface="Arial" panose="020B0604020202020204" pitchFamily="34" charset="0"/>
              </a:rPr>
              <a:t>IMAP</a:t>
            </a:r>
          </a:p>
          <a:p>
            <a:pPr algn="ctr">
              <a:defRPr/>
            </a:pPr>
            <a:r>
              <a:rPr lang="en-US" sz="1600" b="1" dirty="0" smtClean="0">
                <a:latin typeface="Arial" panose="020B0604020202020204" pitchFamily="34" charset="0"/>
                <a:ea typeface="+mn-ea"/>
                <a:cs typeface="Arial" panose="020B0604020202020204" pitchFamily="34" charset="0"/>
              </a:rPr>
              <a:t>inhibition</a:t>
            </a:r>
            <a:endParaRPr lang="en-US" sz="1600" b="1" dirty="0">
              <a:latin typeface="Arial" panose="020B0604020202020204" pitchFamily="34" charset="0"/>
              <a:ea typeface="+mn-ea"/>
              <a:cs typeface="Arial" panose="020B0604020202020204" pitchFamily="34" charset="0"/>
            </a:endParaRPr>
          </a:p>
        </p:txBody>
      </p:sp>
      <p:sp>
        <p:nvSpPr>
          <p:cNvPr id="9" name="Diamond 8"/>
          <p:cNvSpPr>
            <a:spLocks noChangeArrowheads="1"/>
          </p:cNvSpPr>
          <p:nvPr/>
        </p:nvSpPr>
        <p:spPr bwMode="auto">
          <a:xfrm>
            <a:off x="5403008" y="1916832"/>
            <a:ext cx="2505825" cy="816903"/>
          </a:xfrm>
          <a:prstGeom prst="diamond">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latin typeface="Arial" panose="020B0604020202020204" pitchFamily="34" charset="0"/>
                <a:ea typeface="+mn-ea"/>
                <a:cs typeface="Arial" panose="020B0604020202020204" pitchFamily="34" charset="0"/>
              </a:rPr>
              <a:t>ADP-Glo</a:t>
            </a:r>
            <a:r>
              <a:rPr lang="en-US" sz="1600" b="1" dirty="0">
                <a:latin typeface="Arial" panose="020B0604020202020204" pitchFamily="34" charset="0"/>
                <a:ea typeface="+mn-ea"/>
                <a:cs typeface="Arial" panose="020B0604020202020204" pitchFamily="34" charset="0"/>
              </a:rPr>
              <a:t> </a:t>
            </a:r>
            <a:r>
              <a:rPr lang="en-US" sz="1600" b="1" dirty="0" smtClean="0">
                <a:latin typeface="Arial" panose="020B0604020202020204" pitchFamily="34" charset="0"/>
                <a:ea typeface="ＭＳ Ｐゴシック" charset="-128"/>
                <a:cs typeface="Arial" panose="020B0604020202020204" pitchFamily="34" charset="0"/>
              </a:rPr>
              <a:t>IC</a:t>
            </a:r>
            <a:r>
              <a:rPr lang="en-US" sz="1600" b="1" baseline="-25000" dirty="0" smtClean="0">
                <a:latin typeface="Arial" panose="020B0604020202020204" pitchFamily="34" charset="0"/>
                <a:ea typeface="ＭＳ Ｐゴシック" charset="-128"/>
                <a:cs typeface="Arial" panose="020B0604020202020204" pitchFamily="34" charset="0"/>
              </a:rPr>
              <a:t>50 </a:t>
            </a:r>
            <a:r>
              <a:rPr lang="en-US" sz="1600" b="1" dirty="0" smtClean="0">
                <a:latin typeface="Arial" panose="020B0604020202020204" pitchFamily="34" charset="0"/>
                <a:ea typeface="ＭＳ Ｐゴシック" charset="-128"/>
                <a:cs typeface="Arial" panose="020B0604020202020204" pitchFamily="34" charset="0"/>
              </a:rPr>
              <a:t>&lt; 2 µM</a:t>
            </a:r>
          </a:p>
        </p:txBody>
      </p:sp>
      <p:sp>
        <p:nvSpPr>
          <p:cNvPr id="10" name="Rektangel 101"/>
          <p:cNvSpPr>
            <a:spLocks noChangeArrowheads="1"/>
          </p:cNvSpPr>
          <p:nvPr/>
        </p:nvSpPr>
        <p:spPr bwMode="auto">
          <a:xfrm>
            <a:off x="251520" y="1305204"/>
            <a:ext cx="1976736" cy="611628"/>
          </a:xfrm>
          <a:prstGeom prst="rect">
            <a:avLst/>
          </a:prstGeom>
          <a:ln w="19050"/>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fontAlgn="auto">
              <a:spcBef>
                <a:spcPts val="0"/>
              </a:spcBef>
              <a:spcAft>
                <a:spcPts val="0"/>
              </a:spcAft>
              <a:defRPr/>
            </a:pPr>
            <a:r>
              <a:rPr lang="da-DK" sz="1600" b="1" kern="0" dirty="0" smtClean="0">
                <a:latin typeface="Arial" panose="020B0604020202020204" pitchFamily="34" charset="0"/>
                <a:ea typeface="ＭＳ Ｐゴシック" pitchFamily="-97" charset="-128"/>
                <a:cs typeface="Arial" panose="020B0604020202020204" pitchFamily="34" charset="0"/>
              </a:rPr>
              <a:t>Compound library</a:t>
            </a:r>
          </a:p>
          <a:p>
            <a:pPr algn="ctr" fontAlgn="auto">
              <a:spcBef>
                <a:spcPts val="0"/>
              </a:spcBef>
              <a:spcAft>
                <a:spcPts val="0"/>
              </a:spcAft>
              <a:defRPr/>
            </a:pPr>
            <a:r>
              <a:rPr lang="da-DK" sz="1600" b="1" kern="0" dirty="0" smtClean="0">
                <a:latin typeface="Arial" panose="020B0604020202020204" pitchFamily="34" charset="0"/>
                <a:ea typeface="ＭＳ Ｐゴシック" pitchFamily="-97" charset="-128"/>
                <a:cs typeface="Arial" panose="020B0604020202020204" pitchFamily="34" charset="0"/>
              </a:rPr>
              <a:t>66 compounds</a:t>
            </a:r>
            <a:endParaRPr lang="da-DK" sz="1600" b="1" kern="0" dirty="0">
              <a:latin typeface="Arial" panose="020B0604020202020204" pitchFamily="34" charset="0"/>
              <a:ea typeface="ＭＳ Ｐゴシック" pitchFamily="-97" charset="-128"/>
              <a:cs typeface="Arial" panose="020B0604020202020204" pitchFamily="34" charset="0"/>
            </a:endParaRPr>
          </a:p>
        </p:txBody>
      </p:sp>
      <p:sp>
        <p:nvSpPr>
          <p:cNvPr id="11" name="Oval 10"/>
          <p:cNvSpPr/>
          <p:nvPr/>
        </p:nvSpPr>
        <p:spPr>
          <a:xfrm>
            <a:off x="5430067" y="3123740"/>
            <a:ext cx="1700285" cy="60688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b"/>
          <a:lstStyle/>
          <a:p>
            <a:pPr algn="ctr"/>
            <a:endParaRPr lang="en-AU" sz="1200"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6184083" y="3123740"/>
            <a:ext cx="1700285" cy="60688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6329463" y="3284498"/>
            <a:ext cx="652916" cy="338554"/>
          </a:xfrm>
          <a:prstGeom prst="rect">
            <a:avLst/>
          </a:prstGeom>
        </p:spPr>
        <p:txBody>
          <a:bodyPr wrap="square">
            <a:spAutoFit/>
          </a:bodyPr>
          <a:lstStyle/>
          <a:p>
            <a:pPr algn="ctr"/>
            <a:r>
              <a:rPr lang="en-AU" sz="1600" b="1" dirty="0" smtClean="0">
                <a:latin typeface="Arial" panose="020B0604020202020204" pitchFamily="34" charset="0"/>
                <a:cs typeface="Arial" panose="020B0604020202020204" pitchFamily="34" charset="0"/>
              </a:rPr>
              <a:t>Dual</a:t>
            </a:r>
            <a:endParaRPr lang="en-AU" sz="1600" b="1" dirty="0">
              <a:latin typeface="Arial" panose="020B0604020202020204" pitchFamily="34" charset="0"/>
              <a:cs typeface="Arial" panose="020B0604020202020204" pitchFamily="34" charset="0"/>
            </a:endParaRPr>
          </a:p>
        </p:txBody>
      </p:sp>
      <p:sp>
        <p:nvSpPr>
          <p:cNvPr id="14" name="Rectangle 13"/>
          <p:cNvSpPr/>
          <p:nvPr/>
        </p:nvSpPr>
        <p:spPr>
          <a:xfrm>
            <a:off x="5465509" y="3284498"/>
            <a:ext cx="762675" cy="338554"/>
          </a:xfrm>
          <a:prstGeom prst="rect">
            <a:avLst/>
          </a:prstGeom>
          <a:noFill/>
        </p:spPr>
        <p:txBody>
          <a:bodyPr wrap="square">
            <a:spAutoFit/>
          </a:bodyPr>
          <a:lstStyle/>
          <a:p>
            <a:pPr algn="ctr"/>
            <a:r>
              <a:rPr lang="en-AU" sz="1600" b="1" dirty="0">
                <a:latin typeface="Arial" panose="020B0604020202020204" pitchFamily="34" charset="0"/>
                <a:cs typeface="Arial" panose="020B0604020202020204" pitchFamily="34" charset="0"/>
              </a:rPr>
              <a:t>Mnk1</a:t>
            </a:r>
          </a:p>
        </p:txBody>
      </p:sp>
      <p:sp>
        <p:nvSpPr>
          <p:cNvPr id="16" name="TextBox 20"/>
          <p:cNvSpPr txBox="1"/>
          <p:nvPr/>
        </p:nvSpPr>
        <p:spPr>
          <a:xfrm>
            <a:off x="2480667" y="3263012"/>
            <a:ext cx="648365" cy="33855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solidFill>
                  <a:srgbClr val="C00000"/>
                </a:solidFill>
                <a:latin typeface="Arial" panose="020B0604020202020204" pitchFamily="34" charset="0"/>
                <a:ea typeface="ＭＳ Ｐゴシック" charset="-128"/>
                <a:cs typeface="Arial" panose="020B0604020202020204" pitchFamily="34" charset="0"/>
              </a:rPr>
              <a:t>35</a:t>
            </a:r>
            <a:endParaRPr lang="en-US" sz="1600" b="1" dirty="0">
              <a:solidFill>
                <a:srgbClr val="C00000"/>
              </a:solidFill>
              <a:latin typeface="Arial" panose="020B0604020202020204" pitchFamily="34" charset="0"/>
              <a:ea typeface="ＭＳ Ｐゴシック" charset="-128"/>
              <a:cs typeface="Arial" panose="020B0604020202020204" pitchFamily="34" charset="0"/>
            </a:endParaRPr>
          </a:p>
        </p:txBody>
      </p:sp>
      <p:sp>
        <p:nvSpPr>
          <p:cNvPr id="17" name="Rectangle 16"/>
          <p:cNvSpPr/>
          <p:nvPr/>
        </p:nvSpPr>
        <p:spPr>
          <a:xfrm>
            <a:off x="6367158" y="452251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519558" y="452251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6671958" y="452251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6824358" y="452251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367158" y="477132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519558" y="477132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23" name="Rectangle 22"/>
          <p:cNvSpPr/>
          <p:nvPr/>
        </p:nvSpPr>
        <p:spPr>
          <a:xfrm>
            <a:off x="6671958" y="477132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
            </a:r>
            <a:endParaRPr lang="en-AU" sz="1200" b="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6824358" y="477132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25" name="Rectangle 24"/>
          <p:cNvSpPr/>
          <p:nvPr/>
        </p:nvSpPr>
        <p:spPr>
          <a:xfrm>
            <a:off x="4644299" y="4522404"/>
            <a:ext cx="1607667"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ATP</a:t>
            </a:r>
            <a:endParaRPr lang="en-AU" sz="1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4644344" y="4771212"/>
            <a:ext cx="1607622"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eIF4E peptide</a:t>
            </a:r>
            <a:endParaRPr lang="en-AU" sz="1200" b="1" dirty="0">
              <a:solidFill>
                <a:schemeClr val="tx1"/>
              </a:solidFill>
              <a:latin typeface="Arial" panose="020B0604020202020204" pitchFamily="34" charset="0"/>
              <a:cs typeface="Arial" panose="020B0604020202020204" pitchFamily="34" charset="0"/>
            </a:endParaRPr>
          </a:p>
        </p:txBody>
      </p:sp>
      <p:cxnSp>
        <p:nvCxnSpPr>
          <p:cNvPr id="31" name="Straight Arrow Connector 30"/>
          <p:cNvCxnSpPr>
            <a:stCxn id="9" idx="2"/>
            <a:endCxn id="104" idx="0"/>
          </p:cNvCxnSpPr>
          <p:nvPr/>
        </p:nvCxnSpPr>
        <p:spPr>
          <a:xfrm>
            <a:off x="6655921" y="2733735"/>
            <a:ext cx="847110" cy="550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0"/>
          <p:cNvSpPr txBox="1"/>
          <p:nvPr/>
        </p:nvSpPr>
        <p:spPr>
          <a:xfrm>
            <a:off x="3851920" y="2758956"/>
            <a:ext cx="1594344" cy="584775"/>
          </a:xfrm>
          <a:prstGeom prst="rect">
            <a:avLst/>
          </a:prstGeom>
          <a:solidFill>
            <a:schemeClr val="bg1"/>
          </a:solidFill>
          <a:ln w="12700">
            <a:noFill/>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dirty="0" smtClean="0">
                <a:latin typeface="Arial" panose="020B0604020202020204" pitchFamily="34" charset="0"/>
                <a:ea typeface="ＭＳ Ｐゴシック" charset="-128"/>
                <a:cs typeface="Arial" panose="020B0604020202020204" pitchFamily="34" charset="0"/>
              </a:rPr>
              <a:t>10 µM </a:t>
            </a:r>
            <a:r>
              <a:rPr lang="en-US" sz="1600" u="sng" dirty="0" smtClean="0">
                <a:latin typeface="Arial" panose="020B0604020202020204" pitchFamily="34" charset="0"/>
                <a:ea typeface="ＭＳ Ｐゴシック" charset="-128"/>
                <a:cs typeface="Arial" panose="020B0604020202020204" pitchFamily="34" charset="0"/>
              </a:rPr>
              <a:t>&lt;</a:t>
            </a:r>
            <a:r>
              <a:rPr lang="en-US" sz="1600" dirty="0" smtClean="0">
                <a:latin typeface="Arial" panose="020B0604020202020204" pitchFamily="34" charset="0"/>
                <a:ea typeface="ＭＳ Ｐゴシック" charset="-128"/>
                <a:cs typeface="Arial" panose="020B0604020202020204" pitchFamily="34" charset="0"/>
              </a:rPr>
              <a:t> 10% </a:t>
            </a:r>
          </a:p>
          <a:p>
            <a:pPr algn="ctr">
              <a:defRPr/>
            </a:pPr>
            <a:r>
              <a:rPr lang="en-US" sz="1600" dirty="0" smtClean="0">
                <a:latin typeface="Arial" panose="020B0604020202020204" pitchFamily="34" charset="0"/>
                <a:ea typeface="ＭＳ Ｐゴシック" charset="-128"/>
                <a:cs typeface="Arial" panose="020B0604020202020204" pitchFamily="34" charset="0"/>
              </a:rPr>
              <a:t>or 1 µM </a:t>
            </a:r>
            <a:r>
              <a:rPr lang="en-US" sz="1600" u="sng" dirty="0" smtClean="0">
                <a:latin typeface="Arial" panose="020B0604020202020204" pitchFamily="34" charset="0"/>
                <a:ea typeface="ＭＳ Ｐゴシック" charset="-128"/>
                <a:cs typeface="Arial" panose="020B0604020202020204" pitchFamily="34" charset="0"/>
              </a:rPr>
              <a:t>&lt;</a:t>
            </a:r>
            <a:r>
              <a:rPr lang="en-US" sz="1600" dirty="0" smtClean="0">
                <a:latin typeface="Arial" panose="020B0604020202020204" pitchFamily="34" charset="0"/>
                <a:ea typeface="ＭＳ Ｐゴシック" charset="-128"/>
                <a:cs typeface="Arial" panose="020B0604020202020204" pitchFamily="34" charset="0"/>
              </a:rPr>
              <a:t> 75%</a:t>
            </a:r>
          </a:p>
        </p:txBody>
      </p:sp>
      <p:cxnSp>
        <p:nvCxnSpPr>
          <p:cNvPr id="34" name="Straight Arrow Connector 33"/>
          <p:cNvCxnSpPr>
            <a:stCxn id="8" idx="2"/>
            <a:endCxn id="16" idx="0"/>
          </p:cNvCxnSpPr>
          <p:nvPr/>
        </p:nvCxnSpPr>
        <p:spPr>
          <a:xfrm>
            <a:off x="2804850" y="2734943"/>
            <a:ext cx="0" cy="5280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20"/>
          <p:cNvSpPr txBox="1"/>
          <p:nvPr/>
        </p:nvSpPr>
        <p:spPr>
          <a:xfrm>
            <a:off x="2379241" y="2780442"/>
            <a:ext cx="464567" cy="33855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a:latin typeface="Arial" panose="020B0604020202020204" pitchFamily="34" charset="0"/>
                <a:ea typeface="ＭＳ Ｐゴシック" charset="-128"/>
                <a:cs typeface="Arial" panose="020B0604020202020204" pitchFamily="34" charset="0"/>
              </a:rPr>
              <a:t>No</a:t>
            </a:r>
          </a:p>
        </p:txBody>
      </p:sp>
      <p:sp>
        <p:nvSpPr>
          <p:cNvPr id="36" name="TextBox 20"/>
          <p:cNvSpPr txBox="1"/>
          <p:nvPr/>
        </p:nvSpPr>
        <p:spPr>
          <a:xfrm>
            <a:off x="8479505" y="2156006"/>
            <a:ext cx="412975" cy="33855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solidFill>
                  <a:srgbClr val="C00000"/>
                </a:solidFill>
                <a:latin typeface="Arial" panose="020B0604020202020204" pitchFamily="34" charset="0"/>
                <a:ea typeface="ＭＳ Ｐゴシック" charset="-128"/>
                <a:cs typeface="Arial" panose="020B0604020202020204" pitchFamily="34" charset="0"/>
              </a:rPr>
              <a:t>11</a:t>
            </a:r>
            <a:endParaRPr lang="en-US" sz="1600" b="1" dirty="0">
              <a:solidFill>
                <a:srgbClr val="C00000"/>
              </a:solidFill>
              <a:latin typeface="Arial" panose="020B0604020202020204" pitchFamily="34" charset="0"/>
              <a:ea typeface="ＭＳ Ｐゴシック" charset="-128"/>
              <a:cs typeface="Arial" panose="020B0604020202020204" pitchFamily="34" charset="0"/>
            </a:endParaRPr>
          </a:p>
        </p:txBody>
      </p:sp>
      <p:cxnSp>
        <p:nvCxnSpPr>
          <p:cNvPr id="37" name="Straight Arrow Connector 36"/>
          <p:cNvCxnSpPr>
            <a:stCxn id="9" idx="3"/>
            <a:endCxn id="36" idx="1"/>
          </p:cNvCxnSpPr>
          <p:nvPr/>
        </p:nvCxnSpPr>
        <p:spPr>
          <a:xfrm flipV="1">
            <a:off x="7908833" y="2325283"/>
            <a:ext cx="57067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20"/>
          <p:cNvSpPr txBox="1"/>
          <p:nvPr/>
        </p:nvSpPr>
        <p:spPr>
          <a:xfrm>
            <a:off x="7884368" y="1988354"/>
            <a:ext cx="503923" cy="33855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a:latin typeface="Arial" panose="020B0604020202020204" pitchFamily="34" charset="0"/>
                <a:ea typeface="ＭＳ Ｐゴシック" charset="-128"/>
                <a:cs typeface="Arial" panose="020B0604020202020204" pitchFamily="34" charset="0"/>
              </a:rPr>
              <a:t>No</a:t>
            </a:r>
          </a:p>
        </p:txBody>
      </p:sp>
      <p:sp>
        <p:nvSpPr>
          <p:cNvPr id="39" name="TextBox 20"/>
          <p:cNvSpPr txBox="1"/>
          <p:nvPr/>
        </p:nvSpPr>
        <p:spPr>
          <a:xfrm>
            <a:off x="5709383" y="3861048"/>
            <a:ext cx="245513" cy="33855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a:solidFill>
                  <a:srgbClr val="C00000"/>
                </a:solidFill>
                <a:latin typeface="Arial" panose="020B0604020202020204" pitchFamily="34" charset="0"/>
                <a:ea typeface="ＭＳ Ｐゴシック" charset="-128"/>
                <a:cs typeface="Arial" panose="020B0604020202020204" pitchFamily="34" charset="0"/>
              </a:rPr>
              <a:t>0</a:t>
            </a:r>
          </a:p>
        </p:txBody>
      </p:sp>
      <p:sp>
        <p:nvSpPr>
          <p:cNvPr id="40" name="TextBox 20"/>
          <p:cNvSpPr txBox="1"/>
          <p:nvPr/>
        </p:nvSpPr>
        <p:spPr>
          <a:xfrm>
            <a:off x="6588224" y="3763386"/>
            <a:ext cx="484188" cy="338554"/>
          </a:xfrm>
          <a:prstGeom prst="rect">
            <a:avLst/>
          </a:prstGeom>
          <a:noFill/>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solidFill>
                  <a:srgbClr val="00B050"/>
                </a:solidFill>
                <a:latin typeface="Arial" panose="020B0604020202020204" pitchFamily="34" charset="0"/>
                <a:ea typeface="ＭＳ Ｐゴシック" charset="-128"/>
                <a:cs typeface="Arial" panose="020B0604020202020204" pitchFamily="34" charset="0"/>
              </a:rPr>
              <a:t>13</a:t>
            </a:r>
            <a:endParaRPr lang="en-US" sz="1600" b="1" dirty="0">
              <a:solidFill>
                <a:srgbClr val="00B050"/>
              </a:solidFill>
              <a:latin typeface="Arial" panose="020B0604020202020204" pitchFamily="34" charset="0"/>
              <a:ea typeface="ＭＳ Ｐゴシック" charset="-128"/>
              <a:cs typeface="Arial" panose="020B0604020202020204" pitchFamily="34" charset="0"/>
            </a:endParaRPr>
          </a:p>
        </p:txBody>
      </p:sp>
      <p:sp>
        <p:nvSpPr>
          <p:cNvPr id="41" name="TextBox 20"/>
          <p:cNvSpPr txBox="1"/>
          <p:nvPr/>
        </p:nvSpPr>
        <p:spPr>
          <a:xfrm>
            <a:off x="7400180" y="3751858"/>
            <a:ext cx="484188" cy="338554"/>
          </a:xfrm>
          <a:prstGeom prst="rect">
            <a:avLst/>
          </a:prstGeom>
          <a:noFill/>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a:solidFill>
                  <a:srgbClr val="00B050"/>
                </a:solidFill>
                <a:latin typeface="Arial" panose="020B0604020202020204" pitchFamily="34" charset="0"/>
                <a:ea typeface="ＭＳ Ｐゴシック" charset="-128"/>
                <a:cs typeface="Arial" panose="020B0604020202020204" pitchFamily="34" charset="0"/>
              </a:rPr>
              <a:t>7</a:t>
            </a:r>
          </a:p>
        </p:txBody>
      </p:sp>
      <p:sp>
        <p:nvSpPr>
          <p:cNvPr id="42" name="Rectangle 41"/>
          <p:cNvSpPr/>
          <p:nvPr/>
        </p:nvSpPr>
        <p:spPr>
          <a:xfrm>
            <a:off x="6367159" y="501897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8</a:t>
            </a:r>
          </a:p>
        </p:txBody>
      </p:sp>
      <p:sp>
        <p:nvSpPr>
          <p:cNvPr id="43" name="Rectangle 42"/>
          <p:cNvSpPr/>
          <p:nvPr/>
        </p:nvSpPr>
        <p:spPr>
          <a:xfrm>
            <a:off x="6519559" y="501897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4</a:t>
            </a:r>
          </a:p>
        </p:txBody>
      </p:sp>
      <p:sp>
        <p:nvSpPr>
          <p:cNvPr id="44" name="Rectangle 43"/>
          <p:cNvSpPr/>
          <p:nvPr/>
        </p:nvSpPr>
        <p:spPr>
          <a:xfrm>
            <a:off x="6671959" y="501897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45" name="Rectangle 44"/>
          <p:cNvSpPr/>
          <p:nvPr/>
        </p:nvSpPr>
        <p:spPr>
          <a:xfrm>
            <a:off x="6824359" y="5018975"/>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46" name="Rectangle 45"/>
          <p:cNvSpPr/>
          <p:nvPr/>
        </p:nvSpPr>
        <p:spPr>
          <a:xfrm>
            <a:off x="4644008" y="5018862"/>
            <a:ext cx="1607958"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C</a:t>
            </a:r>
            <a:r>
              <a:rPr lang="en-AU" sz="1200" b="1" dirty="0" smtClean="0">
                <a:solidFill>
                  <a:schemeClr val="tx1"/>
                </a:solidFill>
                <a:latin typeface="Arial" panose="020B0604020202020204" pitchFamily="34" charset="0"/>
                <a:cs typeface="Arial" panose="020B0604020202020204" pitchFamily="34" charset="0"/>
              </a:rPr>
              <a:t>ompounds</a:t>
            </a:r>
            <a:endParaRPr lang="en-AU" sz="1200" b="1" dirty="0">
              <a:solidFill>
                <a:schemeClr val="tx1"/>
              </a:solidFill>
              <a:latin typeface="Arial" panose="020B0604020202020204" pitchFamily="34" charset="0"/>
              <a:cs typeface="Arial" panose="020B0604020202020204" pitchFamily="34" charset="0"/>
            </a:endParaRPr>
          </a:p>
        </p:txBody>
      </p:sp>
      <p:sp>
        <p:nvSpPr>
          <p:cNvPr id="47" name="Rectangle 46"/>
          <p:cNvSpPr/>
          <p:nvPr/>
        </p:nvSpPr>
        <p:spPr>
          <a:xfrm>
            <a:off x="7200755" y="50188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48" name="Rectangle 47"/>
          <p:cNvSpPr/>
          <p:nvPr/>
        </p:nvSpPr>
        <p:spPr>
          <a:xfrm>
            <a:off x="7353155" y="50188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5</a:t>
            </a:r>
            <a:endParaRPr lang="en-AU" sz="1200" b="1" dirty="0">
              <a:solidFill>
                <a:schemeClr val="tx1"/>
              </a:solidFill>
              <a:latin typeface="Arial" panose="020B0604020202020204" pitchFamily="34" charset="0"/>
              <a:cs typeface="Arial" panose="020B0604020202020204" pitchFamily="34" charset="0"/>
            </a:endParaRPr>
          </a:p>
        </p:txBody>
      </p:sp>
      <p:sp>
        <p:nvSpPr>
          <p:cNvPr id="49" name="Rectangle 48"/>
          <p:cNvSpPr/>
          <p:nvPr/>
        </p:nvSpPr>
        <p:spPr>
          <a:xfrm>
            <a:off x="7505555" y="50188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50" name="Rectangle 49"/>
          <p:cNvSpPr/>
          <p:nvPr/>
        </p:nvSpPr>
        <p:spPr>
          <a:xfrm>
            <a:off x="7657955" y="50188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51" name="Rectangle 50"/>
          <p:cNvSpPr/>
          <p:nvPr/>
        </p:nvSpPr>
        <p:spPr>
          <a:xfrm>
            <a:off x="6367158" y="526842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8</a:t>
            </a:r>
          </a:p>
        </p:txBody>
      </p:sp>
      <p:sp>
        <p:nvSpPr>
          <p:cNvPr id="52" name="Rectangle 51"/>
          <p:cNvSpPr/>
          <p:nvPr/>
        </p:nvSpPr>
        <p:spPr>
          <a:xfrm>
            <a:off x="6519558" y="526842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3</a:t>
            </a:r>
          </a:p>
        </p:txBody>
      </p:sp>
      <p:sp>
        <p:nvSpPr>
          <p:cNvPr id="53" name="Rectangle 52"/>
          <p:cNvSpPr/>
          <p:nvPr/>
        </p:nvSpPr>
        <p:spPr>
          <a:xfrm>
            <a:off x="6671958" y="526842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54" name="Rectangle 53"/>
          <p:cNvSpPr/>
          <p:nvPr/>
        </p:nvSpPr>
        <p:spPr>
          <a:xfrm>
            <a:off x="6824358" y="526842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55" name="Rectangle 54"/>
          <p:cNvSpPr/>
          <p:nvPr/>
        </p:nvSpPr>
        <p:spPr>
          <a:xfrm>
            <a:off x="4644298" y="5268311"/>
            <a:ext cx="1607667"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latin typeface="Arial" panose="020B0604020202020204" pitchFamily="34" charset="0"/>
                <a:cs typeface="Arial" panose="020B0604020202020204" pitchFamily="34" charset="0"/>
              </a:rPr>
              <a:t>CDK2/9 </a:t>
            </a:r>
            <a:r>
              <a:rPr lang="en-AU" sz="1200" b="1" i="1" dirty="0" smtClean="0">
                <a:solidFill>
                  <a:schemeClr val="tx1"/>
                </a:solidFill>
                <a:latin typeface="Arial" panose="020B0604020202020204" pitchFamily="34" charset="0"/>
                <a:cs typeface="Arial" panose="020B0604020202020204" pitchFamily="34" charset="0"/>
              </a:rPr>
              <a:t>K</a:t>
            </a:r>
            <a:r>
              <a:rPr lang="en-AU" sz="1200" b="1" baseline="-25000" dirty="0" smtClean="0">
                <a:solidFill>
                  <a:schemeClr val="tx1"/>
                </a:solidFill>
                <a:latin typeface="Arial" panose="020B0604020202020204" pitchFamily="34" charset="0"/>
                <a:cs typeface="Arial" panose="020B0604020202020204" pitchFamily="34" charset="0"/>
              </a:rPr>
              <a:t>i</a:t>
            </a:r>
            <a:r>
              <a:rPr lang="en-AU" sz="1200" b="1" dirty="0" smtClean="0">
                <a:solidFill>
                  <a:schemeClr val="tx1"/>
                </a:solidFill>
                <a:latin typeface="Arial" panose="020B0604020202020204" pitchFamily="34" charset="0"/>
                <a:cs typeface="Arial" panose="020B0604020202020204" pitchFamily="34" charset="0"/>
              </a:rPr>
              <a:t> &gt; 15 µM</a:t>
            </a:r>
            <a:endParaRPr lang="en-AU" sz="1200" b="1" dirty="0">
              <a:solidFill>
                <a:schemeClr val="tx1"/>
              </a:solidFill>
              <a:latin typeface="Arial" panose="020B0604020202020204" pitchFamily="34" charset="0"/>
              <a:cs typeface="Arial" panose="020B0604020202020204" pitchFamily="34" charset="0"/>
            </a:endParaRPr>
          </a:p>
        </p:txBody>
      </p:sp>
      <p:sp>
        <p:nvSpPr>
          <p:cNvPr id="56" name="Rectangle 55"/>
          <p:cNvSpPr/>
          <p:nvPr/>
        </p:nvSpPr>
        <p:spPr>
          <a:xfrm>
            <a:off x="7200754" y="52683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57" name="Rectangle 56"/>
          <p:cNvSpPr/>
          <p:nvPr/>
        </p:nvSpPr>
        <p:spPr>
          <a:xfrm>
            <a:off x="7353154" y="52683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4</a:t>
            </a:r>
          </a:p>
        </p:txBody>
      </p:sp>
      <p:sp>
        <p:nvSpPr>
          <p:cNvPr id="58" name="Rectangle 57"/>
          <p:cNvSpPr/>
          <p:nvPr/>
        </p:nvSpPr>
        <p:spPr>
          <a:xfrm>
            <a:off x="7505554" y="52683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59" name="Rectangle 58"/>
          <p:cNvSpPr/>
          <p:nvPr/>
        </p:nvSpPr>
        <p:spPr>
          <a:xfrm>
            <a:off x="7657954" y="52683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60" name="Rectangle 59"/>
          <p:cNvSpPr/>
          <p:nvPr/>
        </p:nvSpPr>
        <p:spPr>
          <a:xfrm>
            <a:off x="7202760" y="45212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1" name="Rectangle 60"/>
          <p:cNvSpPr/>
          <p:nvPr/>
        </p:nvSpPr>
        <p:spPr>
          <a:xfrm>
            <a:off x="7355160" y="45212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2" name="Rectangle 61"/>
          <p:cNvSpPr/>
          <p:nvPr/>
        </p:nvSpPr>
        <p:spPr>
          <a:xfrm>
            <a:off x="7507560" y="45212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3" name="Rectangle 62"/>
          <p:cNvSpPr/>
          <p:nvPr/>
        </p:nvSpPr>
        <p:spPr>
          <a:xfrm>
            <a:off x="7659960" y="4521288"/>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4" name="Rectangle 63"/>
          <p:cNvSpPr/>
          <p:nvPr/>
        </p:nvSpPr>
        <p:spPr>
          <a:xfrm>
            <a:off x="7202759" y="47707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5" name="Rectangle 64"/>
          <p:cNvSpPr/>
          <p:nvPr/>
        </p:nvSpPr>
        <p:spPr>
          <a:xfrm>
            <a:off x="7355159" y="47707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6" name="Rectangle 65"/>
          <p:cNvSpPr/>
          <p:nvPr/>
        </p:nvSpPr>
        <p:spPr>
          <a:xfrm>
            <a:off x="7507559" y="47707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7" name="Rectangle 66"/>
          <p:cNvSpPr/>
          <p:nvPr/>
        </p:nvSpPr>
        <p:spPr>
          <a:xfrm>
            <a:off x="7659959" y="4770737"/>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a:t>
            </a:r>
          </a:p>
        </p:txBody>
      </p:sp>
      <p:sp>
        <p:nvSpPr>
          <p:cNvPr id="68" name="Rectangle 67"/>
          <p:cNvSpPr/>
          <p:nvPr/>
        </p:nvSpPr>
        <p:spPr>
          <a:xfrm>
            <a:off x="4437861" y="1986729"/>
            <a:ext cx="412293" cy="338554"/>
          </a:xfrm>
          <a:prstGeom prst="rect">
            <a:avLst/>
          </a:prstGeom>
        </p:spPr>
        <p:txBody>
          <a:bodyPr wrap="none">
            <a:spAutoFit/>
          </a:bodyPr>
          <a:lstStyle/>
          <a:p>
            <a:pPr algn="ctr">
              <a:defRPr/>
            </a:pPr>
            <a:r>
              <a:rPr lang="en-US" sz="1600" b="1" dirty="0" smtClean="0">
                <a:solidFill>
                  <a:srgbClr val="00B050"/>
                </a:solidFill>
                <a:latin typeface="Arial" panose="020B0604020202020204" pitchFamily="34" charset="0"/>
                <a:ea typeface="ＭＳ Ｐゴシック" charset="-128"/>
                <a:cs typeface="Arial" panose="020B0604020202020204" pitchFamily="34" charset="0"/>
              </a:rPr>
              <a:t>31</a:t>
            </a:r>
            <a:endParaRPr lang="en-US" sz="1600" b="1" dirty="0">
              <a:solidFill>
                <a:srgbClr val="00B050"/>
              </a:solidFill>
              <a:latin typeface="Arial" panose="020B0604020202020204" pitchFamily="34" charset="0"/>
              <a:ea typeface="ＭＳ Ｐゴシック" charset="-128"/>
              <a:cs typeface="Arial" panose="020B0604020202020204" pitchFamily="34" charset="0"/>
            </a:endParaRPr>
          </a:p>
        </p:txBody>
      </p:sp>
      <p:sp>
        <p:nvSpPr>
          <p:cNvPr id="70" name="TextBox 20"/>
          <p:cNvSpPr txBox="1"/>
          <p:nvPr/>
        </p:nvSpPr>
        <p:spPr>
          <a:xfrm>
            <a:off x="4367918" y="2386836"/>
            <a:ext cx="552178" cy="338554"/>
          </a:xfrm>
          <a:prstGeom prst="rect">
            <a:avLst/>
          </a:prstGeom>
          <a:noFill/>
          <a:ln>
            <a:noFill/>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latin typeface="Arial" panose="020B0604020202020204" pitchFamily="34" charset="0"/>
                <a:ea typeface="ＭＳ Ｐゴシック" charset="-128"/>
                <a:cs typeface="Arial" panose="020B0604020202020204" pitchFamily="34" charset="0"/>
              </a:rPr>
              <a:t>Yes</a:t>
            </a:r>
            <a:endParaRPr lang="en-US" sz="1600" b="1" dirty="0">
              <a:latin typeface="Arial" panose="020B0604020202020204" pitchFamily="34" charset="0"/>
              <a:ea typeface="ＭＳ Ｐゴシック" charset="-128"/>
              <a:cs typeface="Arial" panose="020B0604020202020204" pitchFamily="34" charset="0"/>
            </a:endParaRPr>
          </a:p>
        </p:txBody>
      </p:sp>
      <p:sp>
        <p:nvSpPr>
          <p:cNvPr id="72" name="Rectangle 71"/>
          <p:cNvSpPr/>
          <p:nvPr/>
        </p:nvSpPr>
        <p:spPr>
          <a:xfrm>
            <a:off x="6377071" y="4526251"/>
            <a:ext cx="148560" cy="4932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rgbClr val="C00000"/>
              </a:solidFill>
              <a:latin typeface="Arial" panose="020B0604020202020204" pitchFamily="34" charset="0"/>
              <a:cs typeface="Arial" panose="020B0604020202020204" pitchFamily="34" charset="0"/>
            </a:endParaRPr>
          </a:p>
        </p:txBody>
      </p:sp>
      <p:cxnSp>
        <p:nvCxnSpPr>
          <p:cNvPr id="78" name="Elbow Connector 77"/>
          <p:cNvCxnSpPr>
            <a:stCxn id="10" idx="2"/>
            <a:endCxn id="8" idx="1"/>
          </p:cNvCxnSpPr>
          <p:nvPr/>
        </p:nvCxnSpPr>
        <p:spPr bwMode="auto">
          <a:xfrm rot="16200000" flipH="1">
            <a:off x="1261256" y="1895464"/>
            <a:ext cx="409056" cy="451792"/>
          </a:xfrm>
          <a:prstGeom prst="bentConnector2">
            <a:avLst/>
          </a:prstGeom>
          <a:solidFill>
            <a:schemeClr val="accent1"/>
          </a:solidFill>
          <a:ln w="19050" cap="flat" cmpd="sng" algn="ctr">
            <a:solidFill>
              <a:schemeClr val="tx1"/>
            </a:solidFill>
            <a:prstDash val="solid"/>
            <a:round/>
            <a:headEnd type="none" w="med" len="med"/>
            <a:tailEnd type="arrow"/>
          </a:ln>
          <a:effectLst/>
        </p:spPr>
      </p:cxnSp>
      <p:cxnSp>
        <p:nvCxnSpPr>
          <p:cNvPr id="80" name="Straight Arrow Connector 79"/>
          <p:cNvCxnSpPr>
            <a:stCxn id="8" idx="3"/>
            <a:endCxn id="9" idx="1"/>
          </p:cNvCxnSpPr>
          <p:nvPr/>
        </p:nvCxnSpPr>
        <p:spPr bwMode="auto">
          <a:xfrm flipV="1">
            <a:off x="3918020" y="2325284"/>
            <a:ext cx="1484988" cy="60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9" name="Rectangle 98"/>
          <p:cNvSpPr/>
          <p:nvPr/>
        </p:nvSpPr>
        <p:spPr>
          <a:xfrm>
            <a:off x="7079476" y="2660423"/>
            <a:ext cx="412292" cy="338554"/>
          </a:xfrm>
          <a:prstGeom prst="rect">
            <a:avLst/>
          </a:prstGeom>
        </p:spPr>
        <p:txBody>
          <a:bodyPr wrap="none">
            <a:spAutoFit/>
          </a:bodyPr>
          <a:lstStyle/>
          <a:p>
            <a:pPr algn="ctr">
              <a:defRPr/>
            </a:pPr>
            <a:r>
              <a:rPr lang="en-US" sz="1600" b="1" dirty="0">
                <a:solidFill>
                  <a:srgbClr val="00B050"/>
                </a:solidFill>
                <a:latin typeface="Arial" panose="020B0604020202020204" pitchFamily="34" charset="0"/>
                <a:ea typeface="ＭＳ Ｐゴシック" charset="-128"/>
                <a:cs typeface="Arial" panose="020B0604020202020204" pitchFamily="34" charset="0"/>
              </a:rPr>
              <a:t>20</a:t>
            </a:r>
          </a:p>
        </p:txBody>
      </p:sp>
      <p:sp>
        <p:nvSpPr>
          <p:cNvPr id="104" name="Rectangle 103"/>
          <p:cNvSpPr/>
          <p:nvPr/>
        </p:nvSpPr>
        <p:spPr>
          <a:xfrm>
            <a:off x="7121693" y="3284498"/>
            <a:ext cx="762675" cy="338554"/>
          </a:xfrm>
          <a:prstGeom prst="rect">
            <a:avLst/>
          </a:prstGeom>
          <a:noFill/>
        </p:spPr>
        <p:txBody>
          <a:bodyPr wrap="square">
            <a:spAutoFit/>
          </a:bodyPr>
          <a:lstStyle/>
          <a:p>
            <a:pPr algn="ctr"/>
            <a:r>
              <a:rPr lang="en-AU" sz="1600" b="1" dirty="0" smtClean="0">
                <a:latin typeface="Arial" panose="020B0604020202020204" pitchFamily="34" charset="0"/>
                <a:cs typeface="Arial" panose="020B0604020202020204" pitchFamily="34" charset="0"/>
              </a:rPr>
              <a:t>Mnk2</a:t>
            </a:r>
            <a:endParaRPr lang="en-AU" sz="1600" b="1" dirty="0">
              <a:latin typeface="Arial" panose="020B0604020202020204" pitchFamily="34" charset="0"/>
              <a:cs typeface="Arial" panose="020B0604020202020204" pitchFamily="34" charset="0"/>
            </a:endParaRPr>
          </a:p>
        </p:txBody>
      </p:sp>
      <p:cxnSp>
        <p:nvCxnSpPr>
          <p:cNvPr id="108" name="Straight Arrow Connector 107"/>
          <p:cNvCxnSpPr>
            <a:stCxn id="9" idx="2"/>
            <a:endCxn id="14" idx="0"/>
          </p:cNvCxnSpPr>
          <p:nvPr/>
        </p:nvCxnSpPr>
        <p:spPr>
          <a:xfrm flipH="1">
            <a:off x="5846847" y="2733735"/>
            <a:ext cx="809074" cy="550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 idx="2"/>
            <a:endCxn id="13" idx="0"/>
          </p:cNvCxnSpPr>
          <p:nvPr/>
        </p:nvCxnSpPr>
        <p:spPr>
          <a:xfrm>
            <a:off x="6655921" y="2733735"/>
            <a:ext cx="0" cy="550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Diamond 124"/>
          <p:cNvSpPr>
            <a:spLocks noChangeArrowheads="1"/>
          </p:cNvSpPr>
          <p:nvPr/>
        </p:nvSpPr>
        <p:spPr bwMode="auto">
          <a:xfrm>
            <a:off x="6008523" y="5587528"/>
            <a:ext cx="2226340" cy="818111"/>
          </a:xfrm>
          <a:prstGeom prst="diamond">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ctr">
              <a:defRPr/>
            </a:pPr>
            <a:r>
              <a:rPr lang="en-US" sz="1600" b="1" dirty="0" smtClean="0">
                <a:latin typeface="Arial" panose="020B0604020202020204" pitchFamily="34" charset="0"/>
                <a:ea typeface="+mn-ea"/>
                <a:cs typeface="Arial" panose="020B0604020202020204" pitchFamily="34" charset="0"/>
              </a:rPr>
              <a:t>MV4-11</a:t>
            </a:r>
          </a:p>
          <a:p>
            <a:pPr algn="ctr">
              <a:defRPr/>
            </a:pPr>
            <a:r>
              <a:rPr lang="en-US" sz="1200" b="1" dirty="0" smtClean="0">
                <a:latin typeface="Arial" panose="020B0604020202020204" pitchFamily="34" charset="0"/>
                <a:ea typeface="+mn-ea"/>
                <a:cs typeface="Arial" panose="020B0604020202020204" pitchFamily="34" charset="0"/>
              </a:rPr>
              <a:t>cytotoxicity</a:t>
            </a:r>
            <a:endParaRPr lang="en-US" sz="1200" b="1" dirty="0">
              <a:latin typeface="Arial" panose="020B0604020202020204" pitchFamily="34" charset="0"/>
              <a:ea typeface="+mn-ea"/>
              <a:cs typeface="Arial" panose="020B0604020202020204" pitchFamily="34" charset="0"/>
            </a:endParaRPr>
          </a:p>
        </p:txBody>
      </p:sp>
      <p:cxnSp>
        <p:nvCxnSpPr>
          <p:cNvPr id="126" name="Straight Arrow Connector 125"/>
          <p:cNvCxnSpPr/>
          <p:nvPr/>
        </p:nvCxnSpPr>
        <p:spPr>
          <a:xfrm>
            <a:off x="6671958" y="3730624"/>
            <a:ext cx="1" cy="550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505553" y="3742333"/>
            <a:ext cx="1" cy="550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a:off x="5832140" y="3717032"/>
            <a:ext cx="0" cy="20241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5" name="Straight Connector 154"/>
          <p:cNvCxnSpPr/>
          <p:nvPr/>
        </p:nvCxnSpPr>
        <p:spPr bwMode="auto">
          <a:xfrm>
            <a:off x="5796136" y="3919444"/>
            <a:ext cx="7200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7" name="Rectangle 156"/>
          <p:cNvSpPr/>
          <p:nvPr/>
        </p:nvSpPr>
        <p:spPr>
          <a:xfrm>
            <a:off x="6372200" y="652534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6</a:t>
            </a:r>
          </a:p>
        </p:txBody>
      </p:sp>
      <p:sp>
        <p:nvSpPr>
          <p:cNvPr id="158" name="Rectangle 157"/>
          <p:cNvSpPr/>
          <p:nvPr/>
        </p:nvSpPr>
        <p:spPr>
          <a:xfrm>
            <a:off x="6524600" y="652534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159" name="Rectangle 158"/>
          <p:cNvSpPr/>
          <p:nvPr/>
        </p:nvSpPr>
        <p:spPr>
          <a:xfrm>
            <a:off x="6677000" y="652534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0</a:t>
            </a:r>
          </a:p>
        </p:txBody>
      </p:sp>
      <p:sp>
        <p:nvSpPr>
          <p:cNvPr id="160" name="Rectangle 159"/>
          <p:cNvSpPr/>
          <p:nvPr/>
        </p:nvSpPr>
        <p:spPr>
          <a:xfrm>
            <a:off x="7198856" y="652534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161" name="Rectangle 160"/>
          <p:cNvSpPr/>
          <p:nvPr/>
        </p:nvSpPr>
        <p:spPr>
          <a:xfrm>
            <a:off x="7351256" y="6525344"/>
            <a:ext cx="152400" cy="2488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panose="020B0604020202020204" pitchFamily="34" charset="0"/>
                <a:cs typeface="Arial" panose="020B0604020202020204" pitchFamily="34" charset="0"/>
              </a:rPr>
              <a:t>1</a:t>
            </a:r>
          </a:p>
        </p:txBody>
      </p:sp>
      <p:sp>
        <p:nvSpPr>
          <p:cNvPr id="91" name="TextBox 90"/>
          <p:cNvSpPr txBox="1"/>
          <p:nvPr/>
        </p:nvSpPr>
        <p:spPr>
          <a:xfrm>
            <a:off x="7691256" y="6474822"/>
            <a:ext cx="1345240" cy="338554"/>
          </a:xfrm>
          <a:prstGeom prst="rect">
            <a:avLst/>
          </a:prstGeom>
          <a:noFill/>
        </p:spPr>
        <p:txBody>
          <a:bodyPr wrap="none" rtlCol="0">
            <a:spAutoFit/>
          </a:bodyPr>
          <a:lstStyle/>
          <a:p>
            <a:r>
              <a:rPr lang="en-AU" sz="1600" dirty="0" smtClean="0"/>
              <a:t>GI</a:t>
            </a:r>
            <a:r>
              <a:rPr lang="en-AU" sz="1600" baseline="-25000" dirty="0" smtClean="0"/>
              <a:t>50 </a:t>
            </a:r>
            <a:r>
              <a:rPr lang="en-AU" sz="1600" dirty="0" smtClean="0"/>
              <a:t>&lt; 10 µM</a:t>
            </a:r>
            <a:endParaRPr lang="en-AU" sz="1600" baseline="-25000" dirty="0"/>
          </a:p>
        </p:txBody>
      </p:sp>
    </p:spTree>
    <p:extLst>
      <p:ext uri="{BB962C8B-B14F-4D97-AF65-F5344CB8AC3E}">
        <p14:creationId xmlns:p14="http://schemas.microsoft.com/office/powerpoint/2010/main" val="2421355669"/>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947006443"/>
      </p:ext>
    </p:extLst>
  </p:cSld>
  <p:clrMapOvr>
    <a:masterClrMapping/>
  </p:clrMapOvr>
  <p:transition spd="med">
    <p:fade/>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269626" cy="276999"/>
          </a:xfrm>
          <a:prstGeom prst="rect">
            <a:avLst/>
          </a:prstGeom>
          <a:noFill/>
        </p:spPr>
        <p:txBody>
          <a:bodyPr wrap="none" rtlCol="0">
            <a:spAutoFit/>
          </a:bodyPr>
          <a:lstStyle/>
          <a:p>
            <a:fld id="{8888FAD9-049A-41BF-8F4F-70D22198E22E}" type="slidenum">
              <a:rPr lang="en-AU" sz="1200" smtClean="0"/>
              <a:t>20</a:t>
            </a:fld>
            <a:endParaRPr lang="en-AU" sz="1200" dirty="0"/>
          </a:p>
        </p:txBody>
      </p:sp>
      <p:sp>
        <p:nvSpPr>
          <p:cNvPr id="31" name="Text Box 3"/>
          <p:cNvSpPr txBox="1">
            <a:spLocks noChangeArrowheads="1"/>
          </p:cNvSpPr>
          <p:nvPr/>
        </p:nvSpPr>
        <p:spPr bwMode="auto">
          <a:xfrm>
            <a:off x="2971800" y="387350"/>
            <a:ext cx="3449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Prostate cancer cells</a:t>
            </a:r>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845581603"/>
              </p:ext>
            </p:extLst>
          </p:nvPr>
        </p:nvGraphicFramePr>
        <p:xfrm>
          <a:off x="4511112" y="1268760"/>
          <a:ext cx="3877312" cy="1980592"/>
        </p:xfrm>
        <a:graphic>
          <a:graphicData uri="http://schemas.openxmlformats.org/drawingml/2006/table">
            <a:tbl>
              <a:tblPr firstRow="1" bandRow="1">
                <a:tableStyleId>{5C22544A-7EE6-4342-B048-85BDC9FD1C3A}</a:tableStyleId>
              </a:tblPr>
              <a:tblGrid>
                <a:gridCol w="833755"/>
                <a:gridCol w="562293"/>
                <a:gridCol w="478155"/>
                <a:gridCol w="478155"/>
                <a:gridCol w="521018"/>
                <a:gridCol w="482918"/>
                <a:gridCol w="521018"/>
              </a:tblGrid>
              <a:tr h="868072">
                <a:tc>
                  <a:txBody>
                    <a:bodyPr/>
                    <a:lstStyle/>
                    <a:p>
                      <a:endParaRPr lang="en-AU" sz="1200" dirty="0">
                        <a:latin typeface="+mj-lt"/>
                        <a:cs typeface="Times New Roman" panose="02020603050405020304" pitchFamily="18" charset="0"/>
                      </a:endParaRPr>
                    </a:p>
                  </a:txBody>
                  <a:tcPr/>
                </a:tc>
                <a:tc>
                  <a:txBody>
                    <a:bodyPr/>
                    <a:lstStyle/>
                    <a:p>
                      <a:r>
                        <a:rPr lang="en-AU" sz="1200" dirty="0" smtClean="0">
                          <a:latin typeface="+mj-lt"/>
                          <a:cs typeface="Times New Roman" panose="02020603050405020304" pitchFamily="18" charset="0"/>
                        </a:rPr>
                        <a:t>Mnk1</a:t>
                      </a:r>
                      <a:endParaRPr lang="en-AU" sz="1200" dirty="0">
                        <a:latin typeface="+mj-lt"/>
                        <a:cs typeface="Times New Roman" panose="02020603050405020304" pitchFamily="18" charset="0"/>
                      </a:endParaRPr>
                    </a:p>
                  </a:txBody>
                  <a:tcPr vert="vert270"/>
                </a:tc>
                <a:tc>
                  <a:txBody>
                    <a:bodyPr/>
                    <a:lstStyle/>
                    <a:p>
                      <a:r>
                        <a:rPr lang="en-AU" sz="1200" dirty="0" smtClean="0">
                          <a:latin typeface="+mj-lt"/>
                          <a:cs typeface="Times New Roman" panose="02020603050405020304" pitchFamily="18" charset="0"/>
                        </a:rPr>
                        <a:t>Mnk2</a:t>
                      </a:r>
                      <a:endParaRPr lang="en-AU" sz="1200" dirty="0">
                        <a:latin typeface="+mj-lt"/>
                        <a:cs typeface="Times New Roman" panose="02020603050405020304" pitchFamily="18" charset="0"/>
                      </a:endParaRPr>
                    </a:p>
                  </a:txBody>
                  <a:tcPr vert="vert270"/>
                </a:tc>
                <a:tc>
                  <a:txBody>
                    <a:bodyPr/>
                    <a:lstStyle/>
                    <a:p>
                      <a:r>
                        <a:rPr lang="en-AU" sz="1200" dirty="0" smtClean="0">
                          <a:latin typeface="+mj-lt"/>
                          <a:cs typeface="Times New Roman" panose="02020603050405020304" pitchFamily="18" charset="0"/>
                        </a:rPr>
                        <a:t>eIF4E</a:t>
                      </a:r>
                      <a:r>
                        <a:rPr lang="en-AU" sz="1200" baseline="0" dirty="0" smtClean="0">
                          <a:latin typeface="+mj-lt"/>
                          <a:cs typeface="Times New Roman" panose="02020603050405020304" pitchFamily="18" charset="0"/>
                        </a:rPr>
                        <a:t> WB</a:t>
                      </a:r>
                      <a:endParaRPr lang="en-AU" sz="1200" dirty="0">
                        <a:latin typeface="+mj-lt"/>
                        <a:cs typeface="Times New Roman" panose="02020603050405020304" pitchFamily="18" charset="0"/>
                      </a:endParaRPr>
                    </a:p>
                  </a:txBody>
                  <a:tcPr vert="vert270"/>
                </a:tc>
                <a:tc>
                  <a:txBody>
                    <a:bodyPr/>
                    <a:lstStyle/>
                    <a:p>
                      <a:r>
                        <a:rPr lang="en-AU" sz="1200" dirty="0" smtClean="0">
                          <a:latin typeface="+mj-lt"/>
                          <a:cs typeface="Times New Roman" panose="02020603050405020304" pitchFamily="18" charset="0"/>
                        </a:rPr>
                        <a:t>MV4-11</a:t>
                      </a:r>
                      <a:endParaRPr lang="en-AU" sz="1200" dirty="0">
                        <a:latin typeface="+mj-lt"/>
                        <a:cs typeface="Times New Roman" panose="02020603050405020304" pitchFamily="18" charset="0"/>
                      </a:endParaRPr>
                    </a:p>
                  </a:txBody>
                  <a:tcPr vert="vert270"/>
                </a:tc>
                <a:tc>
                  <a:txBody>
                    <a:bodyPr/>
                    <a:lstStyle/>
                    <a:p>
                      <a:r>
                        <a:rPr lang="en-AU" sz="1200" baseline="0" dirty="0" smtClean="0">
                          <a:latin typeface="+mj-lt"/>
                          <a:cs typeface="Times New Roman" panose="02020603050405020304" pitchFamily="18" charset="0"/>
                        </a:rPr>
                        <a:t>PC-0</a:t>
                      </a:r>
                      <a:endParaRPr lang="en-AU" sz="1200" baseline="0" dirty="0">
                        <a:latin typeface="+mj-lt"/>
                        <a:cs typeface="Times New Roman" panose="02020603050405020304" pitchFamily="18" charset="0"/>
                      </a:endParaRPr>
                    </a:p>
                  </a:txBody>
                  <a:tcPr vert="vert270"/>
                </a:tc>
                <a:tc>
                  <a:txBody>
                    <a:bodyPr/>
                    <a:lstStyle/>
                    <a:p>
                      <a:r>
                        <a:rPr lang="en-AU" sz="1200" dirty="0" smtClean="0"/>
                        <a:t>PC-3A8</a:t>
                      </a:r>
                      <a:endParaRPr lang="en-AU" sz="1200" dirty="0"/>
                    </a:p>
                  </a:txBody>
                  <a:tcPr vert="vert270"/>
                </a:tc>
              </a:tr>
              <a:tr h="370840">
                <a:tc>
                  <a:txBody>
                    <a:bodyPr/>
                    <a:lstStyle/>
                    <a:p>
                      <a:pPr algn="ctr"/>
                      <a:r>
                        <a:rPr lang="en-AU" sz="1200" b="1" dirty="0" smtClean="0">
                          <a:latin typeface="+mj-lt"/>
                          <a:cs typeface="Times New Roman" panose="02020603050405020304" pitchFamily="18" charset="0"/>
                        </a:rPr>
                        <a:t>MNKI-7</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83</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44</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35</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0.83</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&gt;10</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8.65</a:t>
                      </a:r>
                      <a:endParaRPr lang="en-AU" sz="1200" b="1" dirty="0">
                        <a:latin typeface="+mj-lt"/>
                        <a:cs typeface="Times New Roman" panose="02020603050405020304" pitchFamily="18" charset="0"/>
                      </a:endParaRPr>
                    </a:p>
                  </a:txBody>
                  <a:tcPr/>
                </a:tc>
              </a:tr>
              <a:tr h="370840">
                <a:tc>
                  <a:txBody>
                    <a:bodyPr/>
                    <a:lstStyle/>
                    <a:p>
                      <a:pPr algn="ctr"/>
                      <a:r>
                        <a:rPr lang="en-AU" sz="1200" b="1" dirty="0" smtClean="0">
                          <a:latin typeface="+mj-lt"/>
                          <a:cs typeface="Times New Roman" panose="02020603050405020304" pitchFamily="18" charset="0"/>
                        </a:rPr>
                        <a:t>MNKI-19</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279</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136</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135</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7.30</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&gt;10</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&gt;10</a:t>
                      </a:r>
                      <a:endParaRPr lang="en-AU" sz="1200" b="1" dirty="0">
                        <a:latin typeface="+mj-lt"/>
                        <a:cs typeface="Times New Roman" panose="02020603050405020304" pitchFamily="18" charset="0"/>
                      </a:endParaRPr>
                    </a:p>
                  </a:txBody>
                  <a:tcPr/>
                </a:tc>
              </a:tr>
              <a:tr h="370840">
                <a:tc>
                  <a:txBody>
                    <a:bodyPr/>
                    <a:lstStyle/>
                    <a:p>
                      <a:pPr algn="ctr"/>
                      <a:r>
                        <a:rPr lang="en-AU" sz="1200" b="1" dirty="0" smtClean="0">
                          <a:latin typeface="+mj-lt"/>
                          <a:cs typeface="Times New Roman" panose="02020603050405020304" pitchFamily="18" charset="0"/>
                        </a:rPr>
                        <a:t>MNKI-67</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1400</a:t>
                      </a:r>
                      <a:endParaRPr lang="en-AU" sz="1200" b="1" dirty="0">
                        <a:latin typeface="+mj-lt"/>
                        <a:cs typeface="Times New Roman" panose="02020603050405020304" pitchFamily="18" charset="0"/>
                      </a:endParaRPr>
                    </a:p>
                  </a:txBody>
                  <a:tcPr/>
                </a:tc>
                <a:tc>
                  <a:txBody>
                    <a:bodyPr/>
                    <a:lstStyle/>
                    <a:p>
                      <a:pPr algn="r"/>
                      <a:r>
                        <a:rPr lang="en-AU" sz="1200" b="1" dirty="0" smtClean="0">
                          <a:latin typeface="+mj-lt"/>
                          <a:cs typeface="Times New Roman" panose="02020603050405020304" pitchFamily="18" charset="0"/>
                        </a:rPr>
                        <a:t>36</a:t>
                      </a:r>
                      <a:endParaRPr lang="en-AU" sz="1200" b="1" dirty="0">
                        <a:latin typeface="+mj-lt"/>
                        <a:cs typeface="Times New Roman" panose="02020603050405020304" pitchFamily="18" charset="0"/>
                      </a:endParaRPr>
                    </a:p>
                  </a:txBody>
                  <a:tcPr/>
                </a:tc>
                <a:tc>
                  <a:txBody>
                    <a:bodyPr/>
                    <a:lstStyle/>
                    <a:p>
                      <a:pPr algn="ctr"/>
                      <a:r>
                        <a:rPr lang="en-AU" sz="1200" b="1" dirty="0" smtClean="0">
                          <a:latin typeface="+mj-lt"/>
                          <a:cs typeface="Times New Roman" panose="02020603050405020304" pitchFamily="18" charset="0"/>
                        </a:rPr>
                        <a:t>X</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8.84</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&gt;10</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&gt;10</a:t>
                      </a:r>
                      <a:endParaRPr lang="en-AU" sz="1200" b="1" dirty="0">
                        <a:latin typeface="+mj-lt"/>
                        <a:cs typeface="Times New Roman" panose="02020603050405020304" pitchFamily="18" charset="0"/>
                      </a:endParaRPr>
                    </a:p>
                  </a:txBody>
                  <a:tcPr/>
                </a:tc>
              </a:tr>
            </a:tbl>
          </a:graphicData>
        </a:graphic>
      </p:graphicFrame>
      <p:grpSp>
        <p:nvGrpSpPr>
          <p:cNvPr id="4" name="Group 3"/>
          <p:cNvGrpSpPr/>
          <p:nvPr/>
        </p:nvGrpSpPr>
        <p:grpSpPr>
          <a:xfrm>
            <a:off x="5359782" y="3258129"/>
            <a:ext cx="3028609" cy="537788"/>
            <a:chOff x="5287774" y="6318097"/>
            <a:chExt cx="3028609" cy="537788"/>
          </a:xfrm>
        </p:grpSpPr>
        <p:sp>
          <p:nvSpPr>
            <p:cNvPr id="14" name="TextBox 13"/>
            <p:cNvSpPr txBox="1"/>
            <p:nvPr/>
          </p:nvSpPr>
          <p:spPr>
            <a:xfrm>
              <a:off x="5767254" y="6517331"/>
              <a:ext cx="1002197" cy="338554"/>
            </a:xfrm>
            <a:prstGeom prst="rect">
              <a:avLst/>
            </a:prstGeom>
            <a:noFill/>
          </p:spPr>
          <p:txBody>
            <a:bodyPr wrap="none" rtlCol="0">
              <a:spAutoFit/>
            </a:bodyPr>
            <a:lstStyle/>
            <a:p>
              <a:r>
                <a:rPr lang="en-AU" sz="1600" dirty="0" smtClean="0"/>
                <a:t>IC</a:t>
              </a:r>
              <a:r>
                <a:rPr lang="en-AU" sz="1600" baseline="-25000" dirty="0" smtClean="0"/>
                <a:t>50 </a:t>
              </a:r>
              <a:r>
                <a:rPr lang="en-AU" sz="1600" dirty="0" smtClean="0"/>
                <a:t>(</a:t>
              </a:r>
              <a:r>
                <a:rPr lang="en-AU" sz="1600" dirty="0" err="1" smtClean="0"/>
                <a:t>nM</a:t>
              </a:r>
              <a:r>
                <a:rPr lang="en-AU" sz="1600" dirty="0" smtClean="0"/>
                <a:t>)</a:t>
              </a:r>
              <a:endParaRPr lang="en-AU" sz="1600" dirty="0"/>
            </a:p>
          </p:txBody>
        </p:sp>
        <p:sp>
          <p:nvSpPr>
            <p:cNvPr id="15" name="TextBox 14"/>
            <p:cNvSpPr txBox="1"/>
            <p:nvPr/>
          </p:nvSpPr>
          <p:spPr>
            <a:xfrm>
              <a:off x="7277316" y="6517331"/>
              <a:ext cx="1039067" cy="338554"/>
            </a:xfrm>
            <a:prstGeom prst="rect">
              <a:avLst/>
            </a:prstGeom>
            <a:noFill/>
          </p:spPr>
          <p:txBody>
            <a:bodyPr wrap="none" rtlCol="0">
              <a:spAutoFit/>
            </a:bodyPr>
            <a:lstStyle/>
            <a:p>
              <a:r>
                <a:rPr lang="en-AU" sz="1600" dirty="0" smtClean="0"/>
                <a:t>GI</a:t>
              </a:r>
              <a:r>
                <a:rPr lang="en-AU" sz="1600" baseline="-25000" dirty="0" smtClean="0"/>
                <a:t>50</a:t>
              </a:r>
              <a:r>
                <a:rPr lang="en-AU" sz="1600" dirty="0" smtClean="0"/>
                <a:t> (µM)</a:t>
              </a:r>
              <a:endParaRPr lang="en-AU" sz="1600" baseline="-25000" dirty="0"/>
            </a:p>
          </p:txBody>
        </p:sp>
        <p:sp>
          <p:nvSpPr>
            <p:cNvPr id="16" name="Left Brace 15"/>
            <p:cNvSpPr/>
            <p:nvPr/>
          </p:nvSpPr>
          <p:spPr bwMode="auto">
            <a:xfrm rot="16200000">
              <a:off x="5949979" y="5655893"/>
              <a:ext cx="175084" cy="1499494"/>
            </a:xfrm>
            <a:prstGeom prst="leftBrace">
              <a:avLst>
                <a:gd name="adj1" fmla="val 6553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7" name="Left Brace 16"/>
            <p:cNvSpPr/>
            <p:nvPr/>
          </p:nvSpPr>
          <p:spPr bwMode="auto">
            <a:xfrm rot="16200000">
              <a:off x="7466453" y="5655892"/>
              <a:ext cx="175084" cy="1499494"/>
            </a:xfrm>
            <a:prstGeom prst="leftBrace">
              <a:avLst>
                <a:gd name="adj1" fmla="val 6553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graphicFrame>
        <p:nvGraphicFramePr>
          <p:cNvPr id="18" name="Table 17"/>
          <p:cNvGraphicFramePr>
            <a:graphicFrameLocks noGrp="1"/>
          </p:cNvGraphicFramePr>
          <p:nvPr>
            <p:extLst>
              <p:ext uri="{D42A27DB-BD31-4B8C-83A1-F6EECF244321}">
                <p14:modId xmlns:p14="http://schemas.microsoft.com/office/powerpoint/2010/main" val="2196597749"/>
              </p:ext>
            </p:extLst>
          </p:nvPr>
        </p:nvGraphicFramePr>
        <p:xfrm>
          <a:off x="755576" y="1268760"/>
          <a:ext cx="3250566" cy="1854200"/>
        </p:xfrm>
        <a:graphic>
          <a:graphicData uri="http://schemas.openxmlformats.org/drawingml/2006/table">
            <a:tbl>
              <a:tblPr firstRow="1" bandRow="1">
                <a:tableStyleId>{5C22544A-7EE6-4342-B048-85BDC9FD1C3A}</a:tableStyleId>
              </a:tblPr>
              <a:tblGrid>
                <a:gridCol w="1760855"/>
                <a:gridCol w="724218"/>
                <a:gridCol w="765493"/>
              </a:tblGrid>
              <a:tr h="370840">
                <a:tc>
                  <a:txBody>
                    <a:bodyPr/>
                    <a:lstStyle/>
                    <a:p>
                      <a:endParaRPr lang="en-AU" dirty="0"/>
                    </a:p>
                  </a:txBody>
                  <a:tcPr/>
                </a:tc>
                <a:tc>
                  <a:txBody>
                    <a:bodyPr/>
                    <a:lstStyle/>
                    <a:p>
                      <a:r>
                        <a:rPr lang="en-AU" sz="1200" baseline="0" dirty="0" smtClean="0">
                          <a:latin typeface="+mj-lt"/>
                          <a:cs typeface="Times New Roman" panose="02020603050405020304" pitchFamily="18" charset="0"/>
                        </a:rPr>
                        <a:t>PC-0</a:t>
                      </a:r>
                      <a:endParaRPr lang="en-AU" sz="1200" baseline="0" dirty="0">
                        <a:latin typeface="+mj-lt"/>
                        <a:cs typeface="Times New Roman" panose="02020603050405020304" pitchFamily="18" charset="0"/>
                      </a:endParaRPr>
                    </a:p>
                  </a:txBody>
                  <a:tcPr/>
                </a:tc>
                <a:tc>
                  <a:txBody>
                    <a:bodyPr/>
                    <a:lstStyle/>
                    <a:p>
                      <a:r>
                        <a:rPr lang="en-AU" sz="1200" dirty="0" smtClean="0"/>
                        <a:t>PC-3A8</a:t>
                      </a:r>
                      <a:endParaRPr lang="en-AU" sz="1200" dirty="0"/>
                    </a:p>
                  </a:txBody>
                  <a:tcPr/>
                </a:tc>
              </a:tr>
              <a:tr h="370840">
                <a:tc>
                  <a:txBody>
                    <a:bodyPr/>
                    <a:lstStyle/>
                    <a:p>
                      <a:pPr algn="r"/>
                      <a:r>
                        <a:rPr lang="en-AU" sz="1200" b="1" dirty="0" smtClean="0">
                          <a:latin typeface="+mj-lt"/>
                          <a:cs typeface="Times New Roman" panose="02020603050405020304" pitchFamily="18" charset="0"/>
                        </a:rPr>
                        <a:t>PTEN</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r>
              <a:tr h="370840">
                <a:tc>
                  <a:txBody>
                    <a:bodyPr/>
                    <a:lstStyle/>
                    <a:p>
                      <a:pPr algn="r"/>
                      <a:r>
                        <a:rPr lang="en-AU" sz="1200" b="1" dirty="0" smtClean="0">
                          <a:latin typeface="+mj-lt"/>
                          <a:cs typeface="Times New Roman" panose="02020603050405020304" pitchFamily="18" charset="0"/>
                        </a:rPr>
                        <a:t>P-</a:t>
                      </a:r>
                      <a:r>
                        <a:rPr lang="en-AU" sz="1200" b="1" dirty="0" err="1" smtClean="0">
                          <a:latin typeface="+mj-lt"/>
                          <a:cs typeface="Times New Roman" panose="02020603050405020304" pitchFamily="18" charset="0"/>
                        </a:rPr>
                        <a:t>Akt</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r>
              <a:tr h="370840">
                <a:tc>
                  <a:txBody>
                    <a:bodyPr/>
                    <a:lstStyle/>
                    <a:p>
                      <a:pPr algn="r"/>
                      <a:r>
                        <a:rPr lang="en-AU" sz="1200" b="1" dirty="0" smtClean="0">
                          <a:latin typeface="+mj-lt"/>
                          <a:cs typeface="Times New Roman" panose="02020603050405020304" pitchFamily="18" charset="0"/>
                        </a:rPr>
                        <a:t>Androgen dependent</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r>
              <a:tr h="370840">
                <a:tc>
                  <a:txBody>
                    <a:bodyPr/>
                    <a:lstStyle/>
                    <a:p>
                      <a:pPr algn="r"/>
                      <a:r>
                        <a:rPr lang="en-AU" sz="1200" b="1" dirty="0" smtClean="0">
                          <a:latin typeface="+mj-lt"/>
                          <a:cs typeface="Times New Roman" panose="02020603050405020304" pitchFamily="18" charset="0"/>
                        </a:rPr>
                        <a:t>Metastatic</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c>
                  <a:txBody>
                    <a:bodyPr/>
                    <a:lstStyle/>
                    <a:p>
                      <a:r>
                        <a:rPr lang="en-AU" sz="1200" b="1" dirty="0" smtClean="0">
                          <a:latin typeface="+mj-lt"/>
                          <a:cs typeface="Times New Roman" panose="02020603050405020304" pitchFamily="18" charset="0"/>
                        </a:rPr>
                        <a:t>+</a:t>
                      </a:r>
                      <a:endParaRPr lang="en-AU" sz="1200" b="1" dirty="0">
                        <a:latin typeface="+mj-lt"/>
                        <a:cs typeface="Times New Roman" panose="02020603050405020304" pitchFamily="18" charset="0"/>
                      </a:endParaRPr>
                    </a:p>
                  </a:txBody>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796" y="3162126"/>
            <a:ext cx="24511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042" y="4132535"/>
            <a:ext cx="30543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259868"/>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269626" cy="276999"/>
          </a:xfrm>
          <a:prstGeom prst="rect">
            <a:avLst/>
          </a:prstGeom>
          <a:noFill/>
        </p:spPr>
        <p:txBody>
          <a:bodyPr wrap="none" rtlCol="0">
            <a:spAutoFit/>
          </a:bodyPr>
          <a:lstStyle/>
          <a:p>
            <a:fld id="{8888FAD9-049A-41BF-8F4F-70D22198E22E}" type="slidenum">
              <a:rPr lang="en-AU" sz="1200" smtClean="0"/>
              <a:t>21</a:t>
            </a:fld>
            <a:endParaRPr lang="en-AU" sz="1200" dirty="0"/>
          </a:p>
        </p:txBody>
      </p:sp>
      <p:sp>
        <p:nvSpPr>
          <p:cNvPr id="31" name="Text Box 3"/>
          <p:cNvSpPr txBox="1">
            <a:spLocks noChangeArrowheads="1"/>
          </p:cNvSpPr>
          <p:nvPr/>
        </p:nvSpPr>
        <p:spPr bwMode="auto">
          <a:xfrm>
            <a:off x="2971799" y="387350"/>
            <a:ext cx="3727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a:solidFill>
                  <a:schemeClr val="bg1"/>
                </a:solidFill>
              </a:rPr>
              <a:t>Prostate cancer cells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63291"/>
            <a:ext cx="35782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87" y="1730499"/>
            <a:ext cx="34877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4509120"/>
            <a:ext cx="71945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95255"/>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22</a:t>
            </a:fld>
            <a:endParaRPr lang="en-AU" sz="1200" dirty="0"/>
          </a:p>
        </p:txBody>
      </p:sp>
      <p:sp>
        <p:nvSpPr>
          <p:cNvPr id="5" name="Text Box 3"/>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Conclusions</a:t>
            </a:r>
            <a:endParaRPr lang="en-US" b="1" dirty="0">
              <a:solidFill>
                <a:schemeClr val="bg1"/>
              </a:solidFill>
            </a:endParaRPr>
          </a:p>
        </p:txBody>
      </p:sp>
      <p:sp>
        <p:nvSpPr>
          <p:cNvPr id="6" name="TextBox 5"/>
          <p:cNvSpPr txBox="1"/>
          <p:nvPr/>
        </p:nvSpPr>
        <p:spPr>
          <a:xfrm>
            <a:off x="462088" y="1404059"/>
            <a:ext cx="8358384" cy="4708981"/>
          </a:xfrm>
          <a:prstGeom prst="rect">
            <a:avLst/>
          </a:prstGeom>
          <a:noFill/>
        </p:spPr>
        <p:txBody>
          <a:bodyPr wrap="square" rtlCol="0">
            <a:spAutoFit/>
          </a:bodyPr>
          <a:lstStyle/>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Potent Mnk1/2 </a:t>
            </a:r>
            <a:r>
              <a:rPr lang="en-US" sz="2000" b="1" dirty="0">
                <a:solidFill>
                  <a:srgbClr val="002060"/>
                </a:solidFill>
                <a:latin typeface="Arial" panose="020B0604020202020204" pitchFamily="34" charset="0"/>
                <a:cs typeface="Arial" panose="020B0604020202020204" pitchFamily="34" charset="0"/>
              </a:rPr>
              <a:t>and </a:t>
            </a:r>
            <a:r>
              <a:rPr lang="en-US" sz="2000" b="1" dirty="0" smtClean="0">
                <a:solidFill>
                  <a:srgbClr val="002060"/>
                </a:solidFill>
                <a:latin typeface="Arial" panose="020B0604020202020204" pitchFamily="34" charset="0"/>
                <a:cs typeface="Arial" panose="020B0604020202020204" pitchFamily="34" charset="0"/>
              </a:rPr>
              <a:t>selective Mnk2 inhibitors have been identified.</a:t>
            </a:r>
            <a:endParaRPr lang="en-US" sz="2000" b="1" dirty="0">
              <a:solidFill>
                <a:srgbClr val="002060"/>
              </a:solidFill>
              <a:latin typeface="Arial" panose="020B0604020202020204" pitchFamily="34" charset="0"/>
              <a:cs typeface="Arial" panose="020B0604020202020204" pitchFamily="34" charset="0"/>
            </a:endParaRPr>
          </a:p>
          <a:p>
            <a:pPr algn="just">
              <a:buClr>
                <a:srgbClr val="C00000"/>
              </a:buClr>
              <a:buSzPct val="118000"/>
            </a:pPr>
            <a:endParaRPr lang="en-US" sz="2000" b="1" dirty="0" smtClean="0">
              <a:solidFill>
                <a:srgbClr val="002060"/>
              </a:solidFill>
              <a:latin typeface="Arial" panose="020B0604020202020204" pitchFamily="34" charset="0"/>
              <a:cs typeface="Arial" panose="020B0604020202020204" pitchFamily="34" charset="0"/>
            </a:endParaRPr>
          </a:p>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Detailed kinetic studies revealed three types of binding modes.</a:t>
            </a:r>
          </a:p>
          <a:p>
            <a:pPr algn="just">
              <a:buClr>
                <a:srgbClr val="C00000"/>
              </a:buClr>
              <a:buSzPct val="118000"/>
            </a:pPr>
            <a:endParaRPr lang="en-US" sz="2000" b="1" dirty="0" smtClean="0">
              <a:solidFill>
                <a:srgbClr val="002060"/>
              </a:solidFill>
              <a:latin typeface="Arial" panose="020B0604020202020204" pitchFamily="34" charset="0"/>
              <a:cs typeface="Arial" panose="020B0604020202020204" pitchFamily="34" charset="0"/>
            </a:endParaRPr>
          </a:p>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Our studies confirm </a:t>
            </a:r>
            <a:r>
              <a:rPr lang="en-US" sz="2000" b="1" dirty="0">
                <a:solidFill>
                  <a:srgbClr val="002060"/>
                </a:solidFill>
                <a:latin typeface="Arial" panose="020B0604020202020204" pitchFamily="34" charset="0"/>
                <a:cs typeface="Arial" panose="020B0604020202020204" pitchFamily="34" charset="0"/>
              </a:rPr>
              <a:t>different structural </a:t>
            </a:r>
            <a:r>
              <a:rPr lang="en-US" sz="2000" b="1" dirty="0" smtClean="0">
                <a:solidFill>
                  <a:srgbClr val="002060"/>
                </a:solidFill>
                <a:latin typeface="Arial" panose="020B0604020202020204" pitchFamily="34" charset="0"/>
                <a:cs typeface="Arial" panose="020B0604020202020204" pitchFamily="34" charset="0"/>
              </a:rPr>
              <a:t>properties of </a:t>
            </a:r>
            <a:r>
              <a:rPr lang="en-US" sz="2000" b="1" dirty="0">
                <a:solidFill>
                  <a:srgbClr val="002060"/>
                </a:solidFill>
                <a:latin typeface="Arial" panose="020B0604020202020204" pitchFamily="34" charset="0"/>
                <a:cs typeface="Arial" panose="020B0604020202020204" pitchFamily="34" charset="0"/>
              </a:rPr>
              <a:t>Mnk1 </a:t>
            </a:r>
            <a:r>
              <a:rPr lang="en-US" sz="2000" b="1" dirty="0" smtClean="0">
                <a:solidFill>
                  <a:srgbClr val="002060"/>
                </a:solidFill>
                <a:latin typeface="Arial" panose="020B0604020202020204" pitchFamily="34" charset="0"/>
                <a:cs typeface="Arial" panose="020B0604020202020204" pitchFamily="34" charset="0"/>
              </a:rPr>
              <a:t>and Mnk2 at the </a:t>
            </a:r>
            <a:r>
              <a:rPr lang="en-US" sz="2000" b="1" dirty="0">
                <a:solidFill>
                  <a:srgbClr val="002060"/>
                </a:solidFill>
                <a:latin typeface="Arial" panose="020B0604020202020204" pitchFamily="34" charset="0"/>
                <a:cs typeface="Arial" panose="020B0604020202020204" pitchFamily="34" charset="0"/>
              </a:rPr>
              <a:t>ATP-binding </a:t>
            </a:r>
            <a:r>
              <a:rPr lang="en-US" sz="2000" b="1" dirty="0" smtClean="0">
                <a:solidFill>
                  <a:srgbClr val="002060"/>
                </a:solidFill>
                <a:latin typeface="Arial" panose="020B0604020202020204" pitchFamily="34" charset="0"/>
                <a:cs typeface="Arial" panose="020B0604020202020204" pitchFamily="34" charset="0"/>
              </a:rPr>
              <a:t>pocket.</a:t>
            </a:r>
            <a:endParaRPr lang="en-US" sz="2000" b="1" dirty="0">
              <a:solidFill>
                <a:srgbClr val="002060"/>
              </a:solidFill>
              <a:latin typeface="Arial" panose="020B0604020202020204" pitchFamily="34" charset="0"/>
              <a:cs typeface="Arial" panose="020B0604020202020204" pitchFamily="34" charset="0"/>
            </a:endParaRPr>
          </a:p>
          <a:p>
            <a:pPr algn="just">
              <a:buClr>
                <a:srgbClr val="C00000"/>
              </a:buClr>
              <a:buSzPct val="118000"/>
            </a:pPr>
            <a:endParaRPr lang="en-US" sz="2000" b="1" dirty="0" smtClean="0">
              <a:solidFill>
                <a:srgbClr val="002060"/>
              </a:solidFill>
              <a:latin typeface="Arial" panose="020B0604020202020204" pitchFamily="34" charset="0"/>
              <a:cs typeface="Arial" panose="020B0604020202020204" pitchFamily="34" charset="0"/>
            </a:endParaRPr>
          </a:p>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But they share </a:t>
            </a:r>
            <a:r>
              <a:rPr lang="en-US" sz="2000" b="1" dirty="0">
                <a:solidFill>
                  <a:srgbClr val="002060"/>
                </a:solidFill>
                <a:latin typeface="Arial" panose="020B0604020202020204" pitchFamily="34" charset="0"/>
                <a:cs typeface="Arial" panose="020B0604020202020204" pitchFamily="34" charset="0"/>
              </a:rPr>
              <a:t>a </a:t>
            </a:r>
            <a:r>
              <a:rPr lang="en-US" sz="2000" b="1" dirty="0" smtClean="0">
                <a:solidFill>
                  <a:srgbClr val="002060"/>
                </a:solidFill>
                <a:latin typeface="Arial" panose="020B0604020202020204" pitchFamily="34" charset="0"/>
                <a:cs typeface="Arial" panose="020B0604020202020204" pitchFamily="34" charset="0"/>
              </a:rPr>
              <a:t>common allosteric binding site. </a:t>
            </a:r>
            <a:endParaRPr lang="en-US" sz="2000" b="1" dirty="0">
              <a:solidFill>
                <a:srgbClr val="002060"/>
              </a:solidFill>
              <a:latin typeface="Arial" panose="020B0604020202020204" pitchFamily="34" charset="0"/>
              <a:cs typeface="Arial" panose="020B0604020202020204" pitchFamily="34" charset="0"/>
            </a:endParaRPr>
          </a:p>
          <a:p>
            <a:pPr algn="just">
              <a:buClr>
                <a:srgbClr val="C00000"/>
              </a:buClr>
              <a:buSzPct val="118000"/>
            </a:pPr>
            <a:endParaRPr lang="en-US" sz="2000" b="1" dirty="0" smtClean="0">
              <a:solidFill>
                <a:srgbClr val="002060"/>
              </a:solidFill>
              <a:latin typeface="Arial" panose="020B0604020202020204" pitchFamily="34" charset="0"/>
              <a:cs typeface="Arial" panose="020B0604020202020204" pitchFamily="34" charset="0"/>
            </a:endParaRPr>
          </a:p>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Mnk inhibitors are cytotoxic against some leukemia cells.</a:t>
            </a:r>
          </a:p>
          <a:p>
            <a:pPr algn="just">
              <a:buClr>
                <a:srgbClr val="C00000"/>
              </a:buClr>
              <a:buSzPct val="118000"/>
            </a:pPr>
            <a:endParaRPr lang="en-US" sz="2000" b="1" dirty="0">
              <a:solidFill>
                <a:srgbClr val="002060"/>
              </a:solidFill>
              <a:latin typeface="Arial" panose="020B0604020202020204" pitchFamily="34" charset="0"/>
              <a:cs typeface="Arial" panose="020B0604020202020204" pitchFamily="34" charset="0"/>
            </a:endParaRPr>
          </a:p>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No cytotoxicity has been observed against prostate cancer cells.</a:t>
            </a:r>
          </a:p>
          <a:p>
            <a:pPr algn="just">
              <a:buClr>
                <a:srgbClr val="C00000"/>
              </a:buClr>
              <a:buSzPct val="118000"/>
            </a:pPr>
            <a:endParaRPr lang="en-US" sz="2000" b="1" dirty="0">
              <a:solidFill>
                <a:srgbClr val="002060"/>
              </a:solidFill>
              <a:latin typeface="Arial" panose="020B0604020202020204" pitchFamily="34" charset="0"/>
              <a:cs typeface="Arial" panose="020B0604020202020204" pitchFamily="34" charset="0"/>
            </a:endParaRPr>
          </a:p>
          <a:p>
            <a:pPr algn="just">
              <a:buClr>
                <a:srgbClr val="C00000"/>
              </a:buClr>
              <a:buSzPct val="118000"/>
            </a:pPr>
            <a:r>
              <a:rPr lang="en-US" sz="2000" b="1" dirty="0" smtClean="0">
                <a:solidFill>
                  <a:srgbClr val="002060"/>
                </a:solidFill>
                <a:latin typeface="Arial" panose="020B0604020202020204" pitchFamily="34" charset="0"/>
                <a:cs typeface="Arial" panose="020B0604020202020204" pitchFamily="34" charset="0"/>
              </a:rPr>
              <a:t>Mnk inhibitors blocked LPS induced migration of prostate cancer cells.</a:t>
            </a:r>
          </a:p>
        </p:txBody>
      </p:sp>
    </p:spTree>
    <p:extLst>
      <p:ext uri="{BB962C8B-B14F-4D97-AF65-F5344CB8AC3E}">
        <p14:creationId xmlns:p14="http://schemas.microsoft.com/office/powerpoint/2010/main" val="2162447422"/>
      </p:ext>
    </p:extLst>
  </p:cSld>
  <p:clrMapOvr>
    <a:masterClrMapping/>
  </p:clrMapOvr>
  <p:transition spd="med">
    <p:fade/>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23</a:t>
            </a:fld>
            <a:endParaRPr lang="en-AU" sz="1200" dirty="0"/>
          </a:p>
        </p:txBody>
      </p:sp>
      <p:sp>
        <p:nvSpPr>
          <p:cNvPr id="5" name="Text Box 3"/>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dirty="0" smtClean="0">
                <a:solidFill>
                  <a:schemeClr val="bg1"/>
                </a:solidFill>
              </a:rPr>
              <a:t>Acknowledgement</a:t>
            </a:r>
            <a:endParaRPr lang="en-US" dirty="0">
              <a:solidFill>
                <a:schemeClr val="bg1"/>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7" t="5032" r="986" b="15107"/>
          <a:stretch/>
        </p:blipFill>
        <p:spPr bwMode="auto">
          <a:xfrm>
            <a:off x="0" y="1261241"/>
            <a:ext cx="9144000" cy="559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2352" y="1412776"/>
            <a:ext cx="3225552" cy="1323439"/>
          </a:xfrm>
          <a:prstGeom prst="rect">
            <a:avLst/>
          </a:prstGeom>
          <a:noFill/>
        </p:spPr>
        <p:txBody>
          <a:bodyPr wrap="square" rtlCol="0">
            <a:spAutoFit/>
          </a:bodyPr>
          <a:lstStyle/>
          <a:p>
            <a:r>
              <a:rPr lang="en-AU" sz="2000" dirty="0" smtClean="0">
                <a:latin typeface="Arial" panose="020B0604020202020204" pitchFamily="34" charset="0"/>
                <a:cs typeface="Arial" panose="020B0604020202020204" pitchFamily="34" charset="0"/>
              </a:rPr>
              <a:t>Prof Shudong Wang</a:t>
            </a:r>
            <a:endParaRPr lang="en-AU" sz="2000" dirty="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Dr Matt Sykes</a:t>
            </a:r>
          </a:p>
          <a:p>
            <a:r>
              <a:rPr lang="en-AU" sz="2000" dirty="0" smtClean="0">
                <a:latin typeface="Arial" panose="020B0604020202020204" pitchFamily="34" charset="0"/>
                <a:cs typeface="Arial" panose="020B0604020202020204" pitchFamily="34" charset="0"/>
              </a:rPr>
              <a:t>A/Prof Bob Milne</a:t>
            </a:r>
          </a:p>
          <a:p>
            <a:r>
              <a:rPr lang="en-AU" sz="2000" dirty="0">
                <a:latin typeface="Arial" panose="020B0604020202020204" pitchFamily="34" charset="0"/>
                <a:cs typeface="Arial" panose="020B0604020202020204" pitchFamily="34" charset="0"/>
              </a:rPr>
              <a:t>Dr Tom </a:t>
            </a:r>
            <a:r>
              <a:rPr lang="en-AU" sz="2000" dirty="0" smtClean="0">
                <a:latin typeface="Arial" panose="020B0604020202020204" pitchFamily="34" charset="0"/>
                <a:cs typeface="Arial" panose="020B0604020202020204" pitchFamily="34" charset="0"/>
              </a:rPr>
              <a:t>Peat</a:t>
            </a:r>
            <a:endParaRPr lang="en-AU" sz="2000" dirty="0">
              <a:latin typeface="Arial" panose="020B0604020202020204" pitchFamily="34" charset="0"/>
              <a:cs typeface="Arial" panose="020B0604020202020204" pitchFamily="34" charset="0"/>
            </a:endParaRPr>
          </a:p>
        </p:txBody>
      </p:sp>
      <p:sp>
        <p:nvSpPr>
          <p:cNvPr id="9" name="TextBox 8"/>
          <p:cNvSpPr txBox="1"/>
          <p:nvPr/>
        </p:nvSpPr>
        <p:spPr>
          <a:xfrm>
            <a:off x="6196733" y="3014950"/>
            <a:ext cx="2119683" cy="2246769"/>
          </a:xfrm>
          <a:prstGeom prst="rect">
            <a:avLst/>
          </a:prstGeom>
          <a:noFill/>
        </p:spPr>
        <p:txBody>
          <a:bodyPr wrap="none" rtlCol="0">
            <a:spAutoFit/>
          </a:bodyPr>
          <a:lstStyle/>
          <a:p>
            <a:r>
              <a:rPr lang="en-AU" sz="2000" u="sng" dirty="0" smtClean="0">
                <a:solidFill>
                  <a:schemeClr val="bg1"/>
                </a:solidFill>
                <a:latin typeface="Arial" panose="020B0604020202020204" pitchFamily="34" charset="0"/>
                <a:cs typeface="Arial" panose="020B0604020202020204" pitchFamily="34" charset="0"/>
              </a:rPr>
              <a:t>Biology</a:t>
            </a:r>
          </a:p>
          <a:p>
            <a:r>
              <a:rPr lang="en-AU" sz="2000" dirty="0" smtClean="0">
                <a:solidFill>
                  <a:schemeClr val="bg1"/>
                </a:solidFill>
                <a:latin typeface="Arial" panose="020B0604020202020204" pitchFamily="34" charset="0"/>
                <a:cs typeface="Arial" panose="020B0604020202020204" pitchFamily="34" charset="0"/>
              </a:rPr>
              <a:t>Raffaella Schmid</a:t>
            </a:r>
          </a:p>
          <a:p>
            <a:r>
              <a:rPr lang="en-AU" sz="2000" dirty="0" smtClean="0">
                <a:solidFill>
                  <a:schemeClr val="bg1"/>
                </a:solidFill>
                <a:latin typeface="Arial" panose="020B0604020202020204" pitchFamily="34" charset="0"/>
                <a:cs typeface="Arial" panose="020B0604020202020204" pitchFamily="34" charset="0"/>
              </a:rPr>
              <a:t>Theodosia Teo</a:t>
            </a:r>
          </a:p>
          <a:p>
            <a:r>
              <a:rPr lang="en-AU" sz="2000" dirty="0" smtClean="0">
                <a:solidFill>
                  <a:schemeClr val="bg1"/>
                </a:solidFill>
                <a:latin typeface="Arial" panose="020B0604020202020204" pitchFamily="34" charset="0"/>
                <a:cs typeface="Arial" panose="020B0604020202020204" pitchFamily="34" charset="0"/>
              </a:rPr>
              <a:t>Dr Peng Li</a:t>
            </a:r>
          </a:p>
          <a:p>
            <a:r>
              <a:rPr lang="en-AU" sz="2000" dirty="0" smtClean="0">
                <a:solidFill>
                  <a:schemeClr val="bg1"/>
                </a:solidFill>
                <a:latin typeface="Arial" panose="020B0604020202020204" pitchFamily="34" charset="0"/>
                <a:cs typeface="Arial" panose="020B0604020202020204" pitchFamily="34" charset="0"/>
              </a:rPr>
              <a:t>Dr Frankie Lam</a:t>
            </a:r>
          </a:p>
          <a:p>
            <a:r>
              <a:rPr lang="en-AU" sz="2000" dirty="0" smtClean="0">
                <a:solidFill>
                  <a:schemeClr val="bg1"/>
                </a:solidFill>
                <a:latin typeface="Arial" panose="020B0604020202020204" pitchFamily="34" charset="0"/>
                <a:cs typeface="Arial" panose="020B0604020202020204" pitchFamily="34" charset="0"/>
              </a:rPr>
              <a:t>Ben Noll</a:t>
            </a:r>
          </a:p>
          <a:p>
            <a:r>
              <a:rPr lang="en-AU" sz="2000" dirty="0" smtClean="0">
                <a:solidFill>
                  <a:schemeClr val="bg1"/>
                </a:solidFill>
                <a:latin typeface="Arial" panose="020B0604020202020204" pitchFamily="34" charset="0"/>
                <a:cs typeface="Arial" panose="020B0604020202020204" pitchFamily="34" charset="0"/>
              </a:rPr>
              <a:t>Tracy Lu</a:t>
            </a:r>
          </a:p>
        </p:txBody>
      </p:sp>
      <p:sp>
        <p:nvSpPr>
          <p:cNvPr id="10" name="TextBox 9"/>
          <p:cNvSpPr txBox="1"/>
          <p:nvPr/>
        </p:nvSpPr>
        <p:spPr>
          <a:xfrm>
            <a:off x="2915816" y="3290208"/>
            <a:ext cx="2890038" cy="1938992"/>
          </a:xfrm>
          <a:prstGeom prst="rect">
            <a:avLst/>
          </a:prstGeom>
          <a:noFill/>
        </p:spPr>
        <p:txBody>
          <a:bodyPr wrap="square" rtlCol="0">
            <a:spAutoFit/>
          </a:bodyPr>
          <a:lstStyle/>
          <a:p>
            <a:r>
              <a:rPr lang="en-AU" sz="2000" u="sng" dirty="0" smtClean="0">
                <a:solidFill>
                  <a:schemeClr val="bg1"/>
                </a:solidFill>
                <a:latin typeface="Arial" panose="020B0604020202020204" pitchFamily="34" charset="0"/>
                <a:cs typeface="Arial" panose="020B0604020202020204" pitchFamily="34" charset="0"/>
              </a:rPr>
              <a:t>Chemistry</a:t>
            </a:r>
          </a:p>
          <a:p>
            <a:r>
              <a:rPr lang="en-AU" sz="2000" dirty="0" smtClean="0">
                <a:solidFill>
                  <a:schemeClr val="bg1"/>
                </a:solidFill>
                <a:latin typeface="Arial" panose="020B0604020202020204" pitchFamily="34" charset="0"/>
                <a:cs typeface="Arial" panose="020B0604020202020204" pitchFamily="34" charset="0"/>
              </a:rPr>
              <a:t>Sarah Diab</a:t>
            </a:r>
          </a:p>
          <a:p>
            <a:r>
              <a:rPr lang="en-AU" sz="2000" dirty="0" smtClean="0">
                <a:solidFill>
                  <a:schemeClr val="bg1"/>
                </a:solidFill>
                <a:latin typeface="Arial" panose="020B0604020202020204" pitchFamily="34" charset="0"/>
                <a:cs typeface="Arial" panose="020B0604020202020204" pitchFamily="34" charset="0"/>
              </a:rPr>
              <a:t>Dr Mingfeng Yu</a:t>
            </a:r>
          </a:p>
          <a:p>
            <a:r>
              <a:rPr lang="en-AU" sz="2000" dirty="0" smtClean="0">
                <a:solidFill>
                  <a:schemeClr val="bg1"/>
                </a:solidFill>
                <a:latin typeface="Arial" panose="020B0604020202020204" pitchFamily="34" charset="0"/>
                <a:cs typeface="Arial" panose="020B0604020202020204" pitchFamily="34" charset="0"/>
              </a:rPr>
              <a:t>Yuchao Yang</a:t>
            </a:r>
          </a:p>
          <a:p>
            <a:r>
              <a:rPr lang="en-AU" sz="2000" dirty="0" smtClean="0">
                <a:solidFill>
                  <a:schemeClr val="bg1"/>
                </a:solidFill>
                <a:latin typeface="Arial" panose="020B0604020202020204" pitchFamily="34" charset="0"/>
                <a:cs typeface="Arial" panose="020B0604020202020204" pitchFamily="34" charset="0"/>
              </a:rPr>
              <a:t>Todd Alexander Gillam</a:t>
            </a:r>
          </a:p>
          <a:p>
            <a:endParaRPr lang="en-A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033781"/>
      </p:ext>
    </p:extLst>
  </p:cSld>
  <p:clrMapOvr>
    <a:masterClrMapping/>
  </p:clrMapOvr>
  <p:transition spd="med">
    <p:fade/>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24</a:t>
            </a:fld>
            <a:endParaRPr lang="en-AU" sz="1200" dirty="0"/>
          </a:p>
        </p:txBody>
      </p:sp>
      <p:sp>
        <p:nvSpPr>
          <p:cNvPr id="4" name="Text Box 5"/>
          <p:cNvSpPr txBox="1">
            <a:spLocks noChangeArrowheads="1"/>
          </p:cNvSpPr>
          <p:nvPr/>
        </p:nvSpPr>
        <p:spPr bwMode="auto">
          <a:xfrm>
            <a:off x="1676400" y="2030413"/>
            <a:ext cx="5791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US" sz="1600" b="1" dirty="0">
                <a:solidFill>
                  <a:srgbClr val="172977"/>
                </a:solidFill>
              </a:rPr>
              <a:t>COMMONWEALTH OF AUSTRALIA</a:t>
            </a:r>
          </a:p>
          <a:p>
            <a:pPr algn="ctr"/>
            <a:r>
              <a:rPr lang="en-US" sz="1400" dirty="0"/>
              <a:t>Copyright Regulations 1969</a:t>
            </a:r>
          </a:p>
          <a:p>
            <a:pPr algn="ctr"/>
            <a:endParaRPr lang="en-US" sz="1400" b="1" dirty="0"/>
          </a:p>
          <a:p>
            <a:pPr algn="ctr"/>
            <a:r>
              <a:rPr lang="en-US" sz="1800" b="1" dirty="0"/>
              <a:t>WARNING</a:t>
            </a:r>
          </a:p>
          <a:p>
            <a:pPr algn="ctr"/>
            <a:endParaRPr lang="en-US" sz="1400" dirty="0"/>
          </a:p>
          <a:p>
            <a:pPr algn="ctr"/>
            <a:r>
              <a:rPr lang="en-US" sz="1400" dirty="0"/>
              <a:t>This material has been produced and communicated to you by or on behalf of the University of South Australia pursuant to Part VB of the </a:t>
            </a:r>
            <a:r>
              <a:rPr lang="en-US" sz="1400" i="1" dirty="0"/>
              <a:t>Copyright Act 1968</a:t>
            </a:r>
            <a:r>
              <a:rPr lang="en-US" sz="1400" dirty="0"/>
              <a:t> (</a:t>
            </a:r>
            <a:r>
              <a:rPr lang="en-US" sz="1400" b="1" dirty="0"/>
              <a:t>the Act</a:t>
            </a:r>
            <a:r>
              <a:rPr lang="en-US" sz="1400" dirty="0"/>
              <a:t>).</a:t>
            </a:r>
          </a:p>
          <a:p>
            <a:pPr algn="ctr"/>
            <a:endParaRPr lang="en-US" sz="1400" dirty="0"/>
          </a:p>
          <a:p>
            <a:pPr algn="ctr"/>
            <a:r>
              <a:rPr lang="en-US" sz="1400" dirty="0"/>
              <a:t>The material in this communication may be subject to copyright under the Act.  Any further reproduction or communication of this material by you may be the subject of copyright protection under the Act.</a:t>
            </a:r>
          </a:p>
          <a:p>
            <a:pPr algn="ctr"/>
            <a:endParaRPr lang="en-US" sz="1400" dirty="0"/>
          </a:p>
          <a:p>
            <a:pPr algn="ctr"/>
            <a:r>
              <a:rPr lang="en-US" sz="1400" b="1" dirty="0"/>
              <a:t>Do not remove this notice.</a:t>
            </a:r>
          </a:p>
          <a:p>
            <a:pPr algn="ctr"/>
            <a:endParaRPr lang="en-US" sz="1200" dirty="0"/>
          </a:p>
        </p:txBody>
      </p:sp>
    </p:spTree>
    <p:extLst>
      <p:ext uri="{BB962C8B-B14F-4D97-AF65-F5344CB8AC3E}">
        <p14:creationId xmlns:p14="http://schemas.microsoft.com/office/powerpoint/2010/main" val="3224631949"/>
      </p:ext>
    </p:extLst>
  </p:cSld>
  <p:clrMapOvr>
    <a:masterClrMapping/>
  </p:clrMapOvr>
  <p:transition spd="med">
    <p:fade/>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43171" cy="276999"/>
          </a:xfrm>
          <a:prstGeom prst="rect">
            <a:avLst/>
          </a:prstGeom>
          <a:noFill/>
        </p:spPr>
        <p:txBody>
          <a:bodyPr wrap="none" rtlCol="0">
            <a:spAutoFit/>
          </a:bodyPr>
          <a:lstStyle/>
          <a:p>
            <a:fld id="{8888FAD9-049A-41BF-8F4F-70D22198E22E}" type="slidenum">
              <a:rPr lang="en-AU" sz="1200" smtClean="0"/>
              <a:t>25</a:t>
            </a:fld>
            <a:endParaRPr lang="en-AU" sz="1200" dirty="0"/>
          </a:p>
        </p:txBody>
      </p:sp>
      <p:sp>
        <p:nvSpPr>
          <p:cNvPr id="4" name="Text Box 2"/>
          <p:cNvSpPr txBox="1">
            <a:spLocks noChangeArrowheads="1"/>
          </p:cNvSpPr>
          <p:nvPr/>
        </p:nvSpPr>
        <p:spPr bwMode="auto">
          <a:xfrm>
            <a:off x="2971800" y="86995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sz="1400" dirty="0">
                <a:solidFill>
                  <a:schemeClr val="bg1"/>
                </a:solidFill>
              </a:rPr>
              <a:t>Subheading when required</a:t>
            </a:r>
          </a:p>
        </p:txBody>
      </p:sp>
      <p:sp>
        <p:nvSpPr>
          <p:cNvPr id="5" name="Text Box 3"/>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dirty="0">
                <a:solidFill>
                  <a:schemeClr val="bg1"/>
                </a:solidFill>
              </a:rPr>
              <a:t>Major Heading Here</a:t>
            </a:r>
          </a:p>
        </p:txBody>
      </p:sp>
    </p:spTree>
    <p:extLst>
      <p:ext uri="{BB962C8B-B14F-4D97-AF65-F5344CB8AC3E}">
        <p14:creationId xmlns:p14="http://schemas.microsoft.com/office/powerpoint/2010/main" val="3224631949"/>
      </p:ext>
    </p:extLst>
  </p:cSld>
  <p:clrMapOvr>
    <a:masterClrMapping/>
  </p:clrMapOvr>
  <p:transition spd="med">
    <p:fade/>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smtClean="0"/>
          </a:p>
          <a:p>
            <a:pPr marL="0" indent="0" algn="ctr">
              <a:buNone/>
            </a:pPr>
            <a:r>
              <a:rPr lang="en-US" sz="2800" dirty="0" smtClean="0"/>
              <a:t>We </a:t>
            </a:r>
            <a:r>
              <a:rPr lang="en-US" sz="2800" dirty="0"/>
              <a:t>welcome you all to </a:t>
            </a:r>
            <a:r>
              <a:rPr lang="en-US" sz="2800" dirty="0" smtClean="0"/>
              <a:t>our future </a:t>
            </a:r>
            <a:r>
              <a:rPr lang="en-US" sz="2800" dirty="0"/>
              <a:t>conferences of </a:t>
            </a:r>
            <a:r>
              <a:rPr lang="en-US" sz="2800" dirty="0" smtClean="0"/>
              <a:t>OMICS International</a:t>
            </a:r>
            <a:endParaRPr lang="en-US" sz="2800" dirty="0"/>
          </a:p>
          <a:p>
            <a:pPr marL="0" indent="0">
              <a:buNone/>
            </a:pPr>
            <a:r>
              <a:rPr lang="en-IN" sz="2800" dirty="0" smtClean="0"/>
              <a:t>       4</a:t>
            </a:r>
            <a:r>
              <a:rPr lang="en-IN" sz="2800" baseline="30000" dirty="0" smtClean="0"/>
              <a:t>th</a:t>
            </a:r>
            <a:r>
              <a:rPr lang="en-IN" sz="2800" baseline="30000" dirty="0"/>
              <a:t> </a:t>
            </a:r>
            <a:r>
              <a:rPr lang="en-IN" sz="2800" dirty="0"/>
              <a:t>Annual Conference on </a:t>
            </a:r>
            <a:r>
              <a:rPr lang="en-IN" sz="2800" dirty="0" smtClean="0"/>
              <a:t>European Pharma Congress</a:t>
            </a:r>
            <a:endParaRPr lang="en-IN" sz="2800" dirty="0"/>
          </a:p>
          <a:p>
            <a:pPr marL="0" indent="0">
              <a:buNone/>
            </a:pPr>
            <a:r>
              <a:rPr lang="en-IN" sz="2800" dirty="0"/>
              <a:t> </a:t>
            </a:r>
            <a:r>
              <a:rPr lang="en-IN" sz="2800" dirty="0" smtClean="0"/>
              <a:t>                           June 18-20,2016, Berlin, Germany. </a:t>
            </a:r>
          </a:p>
          <a:p>
            <a:pPr marL="0" indent="0">
              <a:buNone/>
            </a:pPr>
            <a:r>
              <a:rPr lang="en-US" sz="2800" dirty="0" smtClean="0"/>
              <a:t>         </a:t>
            </a:r>
            <a:r>
              <a:rPr lang="en-US" sz="2800" dirty="0" smtClean="0">
                <a:hlinkClick r:id="rId2"/>
              </a:rPr>
              <a:t>http</a:t>
            </a:r>
            <a:r>
              <a:rPr lang="en-US" sz="2800" dirty="0">
                <a:hlinkClick r:id="rId2"/>
              </a:rPr>
              <a:t>://</a:t>
            </a:r>
            <a:r>
              <a:rPr lang="en-US" sz="2800" dirty="0" smtClean="0">
                <a:hlinkClick r:id="rId2"/>
              </a:rPr>
              <a:t>europe.pharmaceuticalconferences.com/</a:t>
            </a:r>
            <a:r>
              <a:rPr lang="en-US" sz="2800" dirty="0" smtClean="0"/>
              <a:t> </a:t>
            </a:r>
            <a:endParaRPr lang="en-US" sz="2800" dirty="0"/>
          </a:p>
        </p:txBody>
      </p:sp>
    </p:spTree>
    <p:extLst>
      <p:ext uri="{BB962C8B-B14F-4D97-AF65-F5344CB8AC3E}">
        <p14:creationId xmlns:p14="http://schemas.microsoft.com/office/powerpoint/2010/main" val="2936060790"/>
      </p:ext>
    </p:extLst>
  </p:cSld>
  <p:clrMapOvr>
    <a:masterClrMapping/>
  </p:clrMapOvr>
  <p:transition spd="med">
    <p:fade/>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3608" y="2996952"/>
            <a:ext cx="7056784" cy="100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2800" b="1" dirty="0"/>
              <a:t>Towards pharmacological validation of </a:t>
            </a:r>
            <a:r>
              <a:rPr lang="en-AU" sz="2800" b="1" dirty="0" smtClean="0"/>
              <a:t>MNKs </a:t>
            </a:r>
            <a:r>
              <a:rPr lang="en-AU" sz="2800" b="1" dirty="0"/>
              <a:t>as anti-cancer drug </a:t>
            </a:r>
            <a:r>
              <a:rPr lang="en-AU" sz="2800" b="1" dirty="0" smtClean="0"/>
              <a:t>targets</a:t>
            </a:r>
            <a:endParaRPr lang="en-US" altLang="en-US" sz="2800" b="1" dirty="0" smtClean="0"/>
          </a:p>
        </p:txBody>
      </p:sp>
      <p:sp>
        <p:nvSpPr>
          <p:cNvPr id="3075" name="Rectangle 3"/>
          <p:cNvSpPr>
            <a:spLocks noGrp="1" noChangeArrowheads="1"/>
          </p:cNvSpPr>
          <p:nvPr>
            <p:ph type="subTitle" idx="1"/>
          </p:nvPr>
        </p:nvSpPr>
        <p:spPr>
          <a:xfrm>
            <a:off x="1547813" y="4746600"/>
            <a:ext cx="6019800" cy="127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sz="2000" dirty="0"/>
              <a:t>Dr Hugo </a:t>
            </a:r>
            <a:r>
              <a:rPr lang="en-AU" altLang="en-US" sz="2000" dirty="0" smtClean="0"/>
              <a:t>Albrecht</a:t>
            </a:r>
            <a:endParaRPr lang="en-AU" altLang="en-US" sz="1600" dirty="0"/>
          </a:p>
          <a:p>
            <a:pPr eaLnBrk="1" hangingPunct="1"/>
            <a:r>
              <a:rPr lang="en-AU" altLang="en-US" sz="1600" dirty="0"/>
              <a:t/>
            </a:r>
            <a:br>
              <a:rPr lang="en-AU" altLang="en-US" sz="1600" dirty="0"/>
            </a:br>
            <a:r>
              <a:rPr lang="en-AU" altLang="en-US" sz="1600" dirty="0"/>
              <a:t>School </a:t>
            </a:r>
            <a:r>
              <a:rPr lang="en-AU" altLang="en-US" sz="1600" dirty="0" smtClean="0"/>
              <a:t>of Pharmacy and Medical Sciences</a:t>
            </a:r>
          </a:p>
          <a:p>
            <a:pPr eaLnBrk="1" hangingPunct="1"/>
            <a:r>
              <a:rPr lang="en-AU" altLang="en-US" sz="1600" dirty="0"/>
              <a:t>University of South Australia</a:t>
            </a:r>
            <a:endParaRPr lang="en-AU" altLang="en-US" sz="1600" dirty="0" smtClean="0"/>
          </a:p>
        </p:txBody>
      </p:sp>
    </p:spTree>
    <p:extLst>
      <p:ext uri="{BB962C8B-B14F-4D97-AF65-F5344CB8AC3E}">
        <p14:creationId xmlns:p14="http://schemas.microsoft.com/office/powerpoint/2010/main" val="3933537215"/>
      </p:ext>
    </p:extLst>
  </p:cSld>
  <p:clrMapOvr>
    <a:masterClrMapping/>
  </p:clrMapOvr>
  <p:transition spd="med">
    <p:fade/>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269626" cy="276999"/>
          </a:xfrm>
          <a:prstGeom prst="rect">
            <a:avLst/>
          </a:prstGeom>
          <a:noFill/>
        </p:spPr>
        <p:txBody>
          <a:bodyPr wrap="none" rtlCol="0">
            <a:spAutoFit/>
          </a:bodyPr>
          <a:lstStyle/>
          <a:p>
            <a:fld id="{8888FAD9-049A-41BF-8F4F-70D22198E22E}" type="slidenum">
              <a:rPr lang="en-AU" sz="1200" smtClean="0"/>
              <a:t>4</a:t>
            </a:fld>
            <a:endParaRPr lang="en-AU" sz="1200" dirty="0"/>
          </a:p>
        </p:txBody>
      </p:sp>
      <p:sp>
        <p:nvSpPr>
          <p:cNvPr id="5" name="Text Box 3"/>
          <p:cNvSpPr txBox="1">
            <a:spLocks noChangeArrowheads="1"/>
          </p:cNvSpPr>
          <p:nvPr/>
        </p:nvSpPr>
        <p:spPr bwMode="auto">
          <a:xfrm>
            <a:off x="2267744" y="387349"/>
            <a:ext cx="525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Kinases as Cancer Drug Targets</a:t>
            </a:r>
            <a:endParaRPr lang="en-US" b="1" dirty="0">
              <a:solidFill>
                <a:schemeClr val="bg1"/>
              </a:solidFill>
            </a:endParaRPr>
          </a:p>
        </p:txBody>
      </p:sp>
      <p:sp>
        <p:nvSpPr>
          <p:cNvPr id="2" name="TextBox 1"/>
          <p:cNvSpPr txBox="1"/>
          <p:nvPr/>
        </p:nvSpPr>
        <p:spPr>
          <a:xfrm>
            <a:off x="249530" y="1455935"/>
            <a:ext cx="4308474" cy="2554545"/>
          </a:xfrm>
          <a:prstGeom prst="rect">
            <a:avLst/>
          </a:prstGeom>
          <a:noFill/>
        </p:spPr>
        <p:txBody>
          <a:bodyPr wrap="square" rtlCol="0">
            <a:spAutoFit/>
          </a:bodyPr>
          <a:lstStyle/>
          <a:p>
            <a:pPr algn="just"/>
            <a:r>
              <a:rPr lang="en-AU" sz="2000" u="sng" dirty="0" smtClean="0"/>
              <a:t>“Hard Targets”</a:t>
            </a:r>
          </a:p>
          <a:p>
            <a:pPr algn="just"/>
            <a:r>
              <a:rPr lang="en-AU" sz="2000" dirty="0" smtClean="0"/>
              <a:t>KO leads to strong or lethal </a:t>
            </a:r>
            <a:r>
              <a:rPr lang="en-AU" sz="2000" dirty="0" err="1" smtClean="0"/>
              <a:t>pheno</a:t>
            </a:r>
            <a:r>
              <a:rPr lang="en-AU" sz="2000" dirty="0" smtClean="0"/>
              <a:t>-type (e.g. PLK1)</a:t>
            </a:r>
          </a:p>
          <a:p>
            <a:pPr algn="just"/>
            <a:endParaRPr lang="en-AU" sz="2000" dirty="0" smtClean="0"/>
          </a:p>
          <a:p>
            <a:pPr algn="just"/>
            <a:r>
              <a:rPr lang="en-AU" sz="2000" dirty="0" smtClean="0"/>
              <a:t>Adverse effects are expected. </a:t>
            </a:r>
            <a:r>
              <a:rPr lang="en-AU" sz="2000" dirty="0"/>
              <a:t>U</a:t>
            </a:r>
            <a:r>
              <a:rPr lang="en-AU" sz="2000" dirty="0" smtClean="0"/>
              <a:t>se of advanced formulation to target cancer cells (e.g. nanoparticles, liposomes etc.)</a:t>
            </a:r>
          </a:p>
        </p:txBody>
      </p:sp>
      <p:grpSp>
        <p:nvGrpSpPr>
          <p:cNvPr id="7" name="Group 6"/>
          <p:cNvGrpSpPr/>
          <p:nvPr/>
        </p:nvGrpSpPr>
        <p:grpSpPr>
          <a:xfrm>
            <a:off x="4644008" y="1401260"/>
            <a:ext cx="4156564" cy="5340108"/>
            <a:chOff x="4211960" y="1358101"/>
            <a:chExt cx="4156564" cy="5340108"/>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11960" y="1358101"/>
              <a:ext cx="4156564" cy="534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32240" y="1412776"/>
              <a:ext cx="1512168" cy="338554"/>
            </a:xfrm>
            <a:prstGeom prst="rect">
              <a:avLst/>
            </a:prstGeom>
            <a:solidFill>
              <a:schemeClr val="bg1"/>
            </a:solidFill>
          </p:spPr>
          <p:txBody>
            <a:bodyPr wrap="square">
              <a:spAutoFit/>
            </a:bodyPr>
            <a:lstStyle/>
            <a:p>
              <a:pPr algn="ctr"/>
              <a:r>
                <a:rPr lang="en-AU" sz="800" dirty="0">
                  <a:hlinkClick r:id="rId5"/>
                </a:rPr>
                <a:t>http://</a:t>
              </a:r>
              <a:r>
                <a:rPr lang="en-AU" sz="800" dirty="0" smtClean="0">
                  <a:hlinkClick r:id="rId5"/>
                </a:rPr>
                <a:t>www.cellsignal.com/reference/kinase/overview.html</a:t>
              </a:r>
              <a:r>
                <a:rPr lang="en-AU" sz="800" dirty="0" smtClean="0"/>
                <a:t> </a:t>
              </a:r>
              <a:endParaRPr lang="en-AU" sz="800" dirty="0"/>
            </a:p>
          </p:txBody>
        </p:sp>
      </p:grpSp>
      <p:sp>
        <p:nvSpPr>
          <p:cNvPr id="9" name="TextBox 8"/>
          <p:cNvSpPr txBox="1"/>
          <p:nvPr/>
        </p:nvSpPr>
        <p:spPr>
          <a:xfrm>
            <a:off x="323528" y="4285545"/>
            <a:ext cx="4248472" cy="1015663"/>
          </a:xfrm>
          <a:prstGeom prst="rect">
            <a:avLst/>
          </a:prstGeom>
          <a:noFill/>
        </p:spPr>
        <p:txBody>
          <a:bodyPr wrap="square" rtlCol="0">
            <a:spAutoFit/>
          </a:bodyPr>
          <a:lstStyle/>
          <a:p>
            <a:pPr algn="just"/>
            <a:r>
              <a:rPr lang="en-AU" sz="2000" u="sng" dirty="0" smtClean="0"/>
              <a:t>“Soft Targets” </a:t>
            </a:r>
          </a:p>
          <a:p>
            <a:pPr algn="just"/>
            <a:r>
              <a:rPr lang="en-AU" sz="2000" dirty="0" smtClean="0"/>
              <a:t>KO with no obvious or mild </a:t>
            </a:r>
            <a:r>
              <a:rPr lang="en-AU" sz="2000" dirty="0" err="1" smtClean="0"/>
              <a:t>pheno</a:t>
            </a:r>
            <a:r>
              <a:rPr lang="en-AU" sz="2000" dirty="0" smtClean="0"/>
              <a:t>-type (e.g. Mnk1/2) </a:t>
            </a:r>
            <a:endParaRPr lang="en-AU" sz="2000" dirty="0"/>
          </a:p>
        </p:txBody>
      </p:sp>
    </p:spTree>
    <p:extLst>
      <p:ext uri="{BB962C8B-B14F-4D97-AF65-F5344CB8AC3E}">
        <p14:creationId xmlns:p14="http://schemas.microsoft.com/office/powerpoint/2010/main" val="3224631949"/>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269626" cy="276999"/>
          </a:xfrm>
          <a:prstGeom prst="rect">
            <a:avLst/>
          </a:prstGeom>
          <a:noFill/>
        </p:spPr>
        <p:txBody>
          <a:bodyPr wrap="none" rtlCol="0">
            <a:spAutoFit/>
          </a:bodyPr>
          <a:lstStyle/>
          <a:p>
            <a:fld id="{8888FAD9-049A-41BF-8F4F-70D22198E22E}" type="slidenum">
              <a:rPr lang="en-AU" sz="1200" smtClean="0"/>
              <a:t>5</a:t>
            </a:fld>
            <a:endParaRPr lang="en-AU" sz="1200" dirty="0"/>
          </a:p>
        </p:txBody>
      </p:sp>
      <p:sp>
        <p:nvSpPr>
          <p:cNvPr id="5" name="Text Box 3"/>
          <p:cNvSpPr txBox="1">
            <a:spLocks noChangeArrowheads="1"/>
          </p:cNvSpPr>
          <p:nvPr/>
        </p:nvSpPr>
        <p:spPr bwMode="auto">
          <a:xfrm>
            <a:off x="2604120" y="387350"/>
            <a:ext cx="3904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Anti-cancer strategy</a:t>
            </a:r>
            <a:endParaRPr lang="en-US" b="1" dirty="0">
              <a:solidFill>
                <a:schemeClr val="bg1"/>
              </a:solidFill>
            </a:endParaRPr>
          </a:p>
        </p:txBody>
      </p:sp>
      <p:sp>
        <p:nvSpPr>
          <p:cNvPr id="2" name="TextBox 1"/>
          <p:cNvSpPr txBox="1"/>
          <p:nvPr/>
        </p:nvSpPr>
        <p:spPr>
          <a:xfrm>
            <a:off x="366232" y="1599183"/>
            <a:ext cx="8411535" cy="461665"/>
          </a:xfrm>
          <a:prstGeom prst="rect">
            <a:avLst/>
          </a:prstGeom>
          <a:noFill/>
        </p:spPr>
        <p:txBody>
          <a:bodyPr wrap="square" rtlCol="0">
            <a:spAutoFit/>
          </a:bodyPr>
          <a:lstStyle/>
          <a:p>
            <a:pPr algn="ctr"/>
            <a:r>
              <a:rPr lang="en-AU" dirty="0" smtClean="0"/>
              <a:t>•Targeting </a:t>
            </a:r>
            <a:r>
              <a:rPr lang="en-AU" dirty="0"/>
              <a:t>cancer cells through block of several </a:t>
            </a:r>
            <a:r>
              <a:rPr lang="en-AU" dirty="0" smtClean="0"/>
              <a:t>pathways</a:t>
            </a:r>
          </a:p>
        </p:txBody>
      </p:sp>
      <p:sp>
        <p:nvSpPr>
          <p:cNvPr id="6" name="TextBox 5"/>
          <p:cNvSpPr txBox="1"/>
          <p:nvPr/>
        </p:nvSpPr>
        <p:spPr>
          <a:xfrm>
            <a:off x="3744122" y="5838363"/>
            <a:ext cx="1657954" cy="400110"/>
          </a:xfrm>
          <a:prstGeom prst="rect">
            <a:avLst/>
          </a:prstGeom>
          <a:noFill/>
        </p:spPr>
        <p:txBody>
          <a:bodyPr wrap="none" rtlCol="0">
            <a:spAutoFit/>
          </a:bodyPr>
          <a:lstStyle/>
          <a:p>
            <a:pPr algn="ctr"/>
            <a:r>
              <a:rPr lang="en-AU" sz="2000" dirty="0" smtClean="0"/>
              <a:t>Transcription</a:t>
            </a:r>
            <a:endParaRPr lang="en-AU" sz="2000" dirty="0"/>
          </a:p>
        </p:txBody>
      </p:sp>
      <p:sp>
        <p:nvSpPr>
          <p:cNvPr id="7" name="Oval 6"/>
          <p:cNvSpPr/>
          <p:nvPr/>
        </p:nvSpPr>
        <p:spPr bwMode="auto">
          <a:xfrm>
            <a:off x="2546719" y="2850322"/>
            <a:ext cx="4032448" cy="21602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charset="0"/>
                <a:cs typeface="Arial" charset="0"/>
              </a:rPr>
              <a:t>Cancer</a:t>
            </a:r>
          </a:p>
          <a:p>
            <a:pPr marL="0" marR="0" indent="0" algn="ctr" defTabSz="914400" rtl="0" eaLnBrk="0" fontAlgn="base" latinLnBrk="0" hangingPunct="0">
              <a:lnSpc>
                <a:spcPct val="100000"/>
              </a:lnSpc>
              <a:spcBef>
                <a:spcPct val="0"/>
              </a:spcBef>
              <a:spcAft>
                <a:spcPct val="0"/>
              </a:spcAft>
              <a:buClrTx/>
              <a:buSzTx/>
              <a:buFontTx/>
              <a:buNone/>
              <a:tabLst/>
            </a:pPr>
            <a:r>
              <a:rPr lang="en-AU" dirty="0" smtClean="0"/>
              <a:t>Cell</a:t>
            </a:r>
            <a:endParaRPr kumimoji="0" lang="en-AU" sz="2400" b="0" i="0" u="none" strike="noStrike" cap="none" normalizeH="0" baseline="0" dirty="0" smtClean="0">
              <a:ln>
                <a:noFill/>
              </a:ln>
              <a:solidFill>
                <a:schemeClr val="tx1"/>
              </a:solidFill>
              <a:effectLst/>
              <a:latin typeface="Arial" charset="0"/>
              <a:cs typeface="Arial" charset="0"/>
            </a:endParaRPr>
          </a:p>
        </p:txBody>
      </p:sp>
      <p:sp>
        <p:nvSpPr>
          <p:cNvPr id="8" name="TextBox 7"/>
          <p:cNvSpPr txBox="1"/>
          <p:nvPr/>
        </p:nvSpPr>
        <p:spPr>
          <a:xfrm>
            <a:off x="971940" y="4951251"/>
            <a:ext cx="1284327" cy="400110"/>
          </a:xfrm>
          <a:prstGeom prst="rect">
            <a:avLst/>
          </a:prstGeom>
          <a:noFill/>
        </p:spPr>
        <p:txBody>
          <a:bodyPr wrap="none" rtlCol="0">
            <a:spAutoFit/>
          </a:bodyPr>
          <a:lstStyle/>
          <a:p>
            <a:pPr algn="ctr"/>
            <a:r>
              <a:rPr lang="en-AU" sz="2000" dirty="0" smtClean="0"/>
              <a:t>Cell cycle</a:t>
            </a:r>
          </a:p>
        </p:txBody>
      </p:sp>
      <p:sp>
        <p:nvSpPr>
          <p:cNvPr id="9" name="TextBox 8"/>
          <p:cNvSpPr txBox="1"/>
          <p:nvPr/>
        </p:nvSpPr>
        <p:spPr>
          <a:xfrm>
            <a:off x="6353266" y="5025370"/>
            <a:ext cx="1444754" cy="400110"/>
          </a:xfrm>
          <a:prstGeom prst="rect">
            <a:avLst/>
          </a:prstGeom>
          <a:noFill/>
        </p:spPr>
        <p:txBody>
          <a:bodyPr wrap="none" rtlCol="0">
            <a:spAutoFit/>
          </a:bodyPr>
          <a:lstStyle/>
          <a:p>
            <a:pPr algn="ctr"/>
            <a:r>
              <a:rPr lang="en-AU" sz="2000" dirty="0" smtClean="0"/>
              <a:t>Translation</a:t>
            </a:r>
            <a:endParaRPr lang="en-AU" sz="2000" dirty="0"/>
          </a:p>
        </p:txBody>
      </p:sp>
      <p:grpSp>
        <p:nvGrpSpPr>
          <p:cNvPr id="10" name="Group 9"/>
          <p:cNvGrpSpPr/>
          <p:nvPr/>
        </p:nvGrpSpPr>
        <p:grpSpPr>
          <a:xfrm>
            <a:off x="5530550" y="3628798"/>
            <a:ext cx="720080" cy="720080"/>
            <a:chOff x="4211960" y="3284984"/>
            <a:chExt cx="720080" cy="720080"/>
          </a:xfrm>
        </p:grpSpPr>
        <p:sp>
          <p:nvSpPr>
            <p:cNvPr id="11" name="Oval 10"/>
            <p:cNvSpPr/>
            <p:nvPr/>
          </p:nvSpPr>
          <p:spPr bwMode="auto">
            <a:xfrm>
              <a:off x="4211960" y="3284984"/>
              <a:ext cx="720080" cy="720080"/>
            </a:xfrm>
            <a:prstGeom prst="ellipse">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4355976" y="3429000"/>
              <a:ext cx="432048" cy="432048"/>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4499992" y="3572892"/>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a:off x="4205158" y="4105877"/>
            <a:ext cx="720080" cy="720080"/>
            <a:chOff x="4211960" y="3284984"/>
            <a:chExt cx="720080" cy="720080"/>
          </a:xfrm>
        </p:grpSpPr>
        <p:sp>
          <p:nvSpPr>
            <p:cNvPr id="15" name="Oval 14"/>
            <p:cNvSpPr/>
            <p:nvPr/>
          </p:nvSpPr>
          <p:spPr bwMode="auto">
            <a:xfrm>
              <a:off x="4211960" y="3284984"/>
              <a:ext cx="720080" cy="720080"/>
            </a:xfrm>
            <a:prstGeom prst="ellipse">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355976" y="3429000"/>
              <a:ext cx="432048" cy="432048"/>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4499992" y="3572892"/>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grpSp>
        <p:nvGrpSpPr>
          <p:cNvPr id="18" name="Group 17"/>
          <p:cNvGrpSpPr/>
          <p:nvPr/>
        </p:nvGrpSpPr>
        <p:grpSpPr>
          <a:xfrm>
            <a:off x="2906986" y="3340890"/>
            <a:ext cx="720080" cy="720080"/>
            <a:chOff x="4211960" y="3284984"/>
            <a:chExt cx="720080" cy="720080"/>
          </a:xfrm>
        </p:grpSpPr>
        <p:sp>
          <p:nvSpPr>
            <p:cNvPr id="19" name="Oval 18"/>
            <p:cNvSpPr/>
            <p:nvPr/>
          </p:nvSpPr>
          <p:spPr bwMode="auto">
            <a:xfrm>
              <a:off x="4211960" y="3284984"/>
              <a:ext cx="720080" cy="720080"/>
            </a:xfrm>
            <a:prstGeom prst="ellipse">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4355976" y="3429000"/>
              <a:ext cx="432048" cy="432048"/>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4499992" y="3572892"/>
              <a:ext cx="144016" cy="14401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cxnSp>
        <p:nvCxnSpPr>
          <p:cNvPr id="22" name="Straight Arrow Connector 21"/>
          <p:cNvCxnSpPr>
            <a:stCxn id="9" idx="0"/>
            <a:endCxn id="13" idx="5"/>
          </p:cNvCxnSpPr>
          <p:nvPr/>
        </p:nvCxnSpPr>
        <p:spPr bwMode="auto">
          <a:xfrm flipH="1" flipV="1">
            <a:off x="5941507" y="4039631"/>
            <a:ext cx="1134136" cy="985739"/>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stealth" w="lg" len="lg"/>
          </a:ln>
          <a:effectLst/>
        </p:spPr>
      </p:cxnSp>
      <p:cxnSp>
        <p:nvCxnSpPr>
          <p:cNvPr id="23" name="Straight Arrow Connector 22"/>
          <p:cNvCxnSpPr>
            <a:stCxn id="8" idx="0"/>
            <a:endCxn id="21" idx="3"/>
          </p:cNvCxnSpPr>
          <p:nvPr/>
        </p:nvCxnSpPr>
        <p:spPr bwMode="auto">
          <a:xfrm flipV="1">
            <a:off x="1614104" y="3751723"/>
            <a:ext cx="1602005" cy="1199528"/>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stealth" w="lg" len="lg"/>
          </a:ln>
          <a:effectLst/>
        </p:spPr>
      </p:cxnSp>
      <p:cxnSp>
        <p:nvCxnSpPr>
          <p:cNvPr id="24" name="Straight Arrow Connector 23"/>
          <p:cNvCxnSpPr>
            <a:stCxn id="6" idx="0"/>
            <a:endCxn id="17" idx="4"/>
          </p:cNvCxnSpPr>
          <p:nvPr/>
        </p:nvCxnSpPr>
        <p:spPr bwMode="auto">
          <a:xfrm flipH="1" flipV="1">
            <a:off x="4565198" y="4537801"/>
            <a:ext cx="7901" cy="1300562"/>
          </a:xfrm>
          <a:prstGeom prst="straightConnector1">
            <a:avLst/>
          </a:prstGeom>
          <a:solidFill>
            <a:schemeClr val="accent1"/>
          </a:solidFill>
          <a:ln w="28575" cap="flat" cmpd="sng" algn="ctr">
            <a:solidFill>
              <a:schemeClr val="tx1">
                <a:lumMod val="65000"/>
                <a:lumOff val="35000"/>
              </a:schemeClr>
            </a:solidFill>
            <a:prstDash val="solid"/>
            <a:round/>
            <a:headEnd type="none" w="med" len="med"/>
            <a:tailEnd type="stealth" w="lg" len="lg"/>
          </a:ln>
          <a:effectLst/>
        </p:spPr>
      </p:cxnSp>
      <p:sp>
        <p:nvSpPr>
          <p:cNvPr id="4" name="TextBox 3"/>
          <p:cNvSpPr txBox="1"/>
          <p:nvPr/>
        </p:nvSpPr>
        <p:spPr>
          <a:xfrm>
            <a:off x="3059832" y="4293096"/>
            <a:ext cx="822661" cy="338554"/>
          </a:xfrm>
          <a:prstGeom prst="rect">
            <a:avLst/>
          </a:prstGeom>
          <a:noFill/>
        </p:spPr>
        <p:txBody>
          <a:bodyPr wrap="none" rtlCol="0">
            <a:spAutoFit/>
          </a:bodyPr>
          <a:lstStyle/>
          <a:p>
            <a:r>
              <a:rPr lang="en-AU" sz="1600" dirty="0" smtClean="0"/>
              <a:t>Mitosis</a:t>
            </a:r>
            <a:endParaRPr lang="en-AU" sz="1600" dirty="0"/>
          </a:p>
        </p:txBody>
      </p:sp>
      <p:sp>
        <p:nvSpPr>
          <p:cNvPr id="25" name="TextBox 24"/>
          <p:cNvSpPr txBox="1"/>
          <p:nvPr/>
        </p:nvSpPr>
        <p:spPr>
          <a:xfrm>
            <a:off x="2771800" y="4026550"/>
            <a:ext cx="845103" cy="338554"/>
          </a:xfrm>
          <a:prstGeom prst="rect">
            <a:avLst/>
          </a:prstGeom>
          <a:noFill/>
        </p:spPr>
        <p:txBody>
          <a:bodyPr wrap="none" rtlCol="0">
            <a:spAutoFit/>
          </a:bodyPr>
          <a:lstStyle/>
          <a:p>
            <a:r>
              <a:rPr lang="en-AU" sz="1600" dirty="0" smtClean="0"/>
              <a:t>R-point</a:t>
            </a:r>
            <a:endParaRPr lang="en-AU" sz="1600" dirty="0"/>
          </a:p>
        </p:txBody>
      </p:sp>
    </p:spTree>
    <p:extLst>
      <p:ext uri="{BB962C8B-B14F-4D97-AF65-F5344CB8AC3E}">
        <p14:creationId xmlns:p14="http://schemas.microsoft.com/office/powerpoint/2010/main" val="3224631949"/>
      </p:ext>
    </p:extLst>
  </p:cSld>
  <p:clrMapOvr>
    <a:masterClrMapping/>
  </p:clrMapOvr>
  <p:transition spd="med">
    <p:fade/>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5677525" y="5311031"/>
            <a:ext cx="1906587" cy="1430337"/>
            <a:chOff x="5796136" y="5373216"/>
            <a:chExt cx="1906587" cy="1430337"/>
          </a:xfrm>
        </p:grpSpPr>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373216"/>
              <a:ext cx="1906587"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Oval 69"/>
            <p:cNvSpPr/>
            <p:nvPr/>
          </p:nvSpPr>
          <p:spPr bwMode="auto">
            <a:xfrm>
              <a:off x="6084168" y="5399505"/>
              <a:ext cx="196920" cy="45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95" name="Oval 94"/>
            <p:cNvSpPr/>
            <p:nvPr/>
          </p:nvSpPr>
          <p:spPr bwMode="auto">
            <a:xfrm>
              <a:off x="6169052" y="6586198"/>
              <a:ext cx="55441" cy="5544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sp>
        <p:nvSpPr>
          <p:cNvPr id="5" name="Text Box 3"/>
          <p:cNvSpPr txBox="1">
            <a:spLocks noChangeArrowheads="1"/>
          </p:cNvSpPr>
          <p:nvPr/>
        </p:nvSpPr>
        <p:spPr bwMode="auto">
          <a:xfrm>
            <a:off x="2375756" y="387350"/>
            <a:ext cx="4928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a:solidFill>
                  <a:schemeClr val="bg1"/>
                </a:solidFill>
              </a:rPr>
              <a:t>Targeting Translation: Mnk1/2</a:t>
            </a:r>
          </a:p>
        </p:txBody>
      </p:sp>
      <p:sp>
        <p:nvSpPr>
          <p:cNvPr id="9" name="TextBox 8"/>
          <p:cNvSpPr txBox="1"/>
          <p:nvPr/>
        </p:nvSpPr>
        <p:spPr>
          <a:xfrm>
            <a:off x="7621741" y="1555584"/>
            <a:ext cx="838691" cy="369332"/>
          </a:xfrm>
          <a:prstGeom prst="rect">
            <a:avLst/>
          </a:prstGeom>
          <a:noFill/>
        </p:spPr>
        <p:txBody>
          <a:bodyPr wrap="none" rtlCol="0">
            <a:spAutoFit/>
          </a:bodyPr>
          <a:lstStyle/>
          <a:p>
            <a:r>
              <a:rPr lang="en-AU" sz="1800" dirty="0" smtClean="0"/>
              <a:t>Stress</a:t>
            </a:r>
          </a:p>
        </p:txBody>
      </p:sp>
      <p:sp>
        <p:nvSpPr>
          <p:cNvPr id="10" name="TextBox 9"/>
          <p:cNvSpPr txBox="1"/>
          <p:nvPr/>
        </p:nvSpPr>
        <p:spPr>
          <a:xfrm>
            <a:off x="2968288" y="1282922"/>
            <a:ext cx="954107" cy="646331"/>
          </a:xfrm>
          <a:prstGeom prst="rect">
            <a:avLst/>
          </a:prstGeom>
          <a:solidFill>
            <a:srgbClr val="92D050"/>
          </a:solidFill>
        </p:spPr>
        <p:txBody>
          <a:bodyPr wrap="none" rtlCol="0">
            <a:spAutoFit/>
          </a:bodyPr>
          <a:lstStyle/>
          <a:p>
            <a:r>
              <a:rPr lang="en-AU" sz="1800" dirty="0" smtClean="0"/>
              <a:t>Growth</a:t>
            </a:r>
          </a:p>
          <a:p>
            <a:r>
              <a:rPr lang="en-AU" sz="1800" dirty="0" smtClean="0"/>
              <a:t>Factors</a:t>
            </a:r>
          </a:p>
        </p:txBody>
      </p:sp>
      <p:sp>
        <p:nvSpPr>
          <p:cNvPr id="14" name="TextBox 13"/>
          <p:cNvSpPr txBox="1"/>
          <p:nvPr/>
        </p:nvSpPr>
        <p:spPr>
          <a:xfrm>
            <a:off x="5605517" y="1557323"/>
            <a:ext cx="1069524" cy="369332"/>
          </a:xfrm>
          <a:prstGeom prst="rect">
            <a:avLst/>
          </a:prstGeom>
          <a:solidFill>
            <a:srgbClr val="92D050"/>
          </a:solidFill>
        </p:spPr>
        <p:txBody>
          <a:bodyPr wrap="none" rtlCol="0">
            <a:spAutoFit/>
          </a:bodyPr>
          <a:lstStyle/>
          <a:p>
            <a:r>
              <a:rPr lang="en-AU" sz="1800" dirty="0" err="1" smtClean="0"/>
              <a:t>Integrins</a:t>
            </a:r>
            <a:endParaRPr lang="en-AU" sz="1800" dirty="0" smtClean="0"/>
          </a:p>
        </p:txBody>
      </p:sp>
      <p:sp>
        <p:nvSpPr>
          <p:cNvPr id="2" name="Rounded Rectangle 1"/>
          <p:cNvSpPr/>
          <p:nvPr/>
        </p:nvSpPr>
        <p:spPr bwMode="auto">
          <a:xfrm>
            <a:off x="4867498" y="2774583"/>
            <a:ext cx="62100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err="1" smtClean="0">
                <a:ln>
                  <a:noFill/>
                </a:ln>
                <a:solidFill>
                  <a:schemeClr val="tx1"/>
                </a:solidFill>
                <a:effectLst/>
                <a:latin typeface="Arial" charset="0"/>
                <a:cs typeface="Arial" charset="0"/>
              </a:rPr>
              <a:t>Ras</a:t>
            </a:r>
            <a:endParaRPr kumimoji="0" lang="en-AU" sz="1400" b="1" i="0" u="none" strike="noStrike" cap="none" normalizeH="0" baseline="0" dirty="0" smtClean="0">
              <a:ln>
                <a:noFill/>
              </a:ln>
              <a:solidFill>
                <a:schemeClr val="tx1"/>
              </a:solidFill>
              <a:effectLst/>
              <a:latin typeface="Arial" charset="0"/>
              <a:cs typeface="Arial" charset="0"/>
            </a:endParaRPr>
          </a:p>
        </p:txBody>
      </p:sp>
      <p:sp>
        <p:nvSpPr>
          <p:cNvPr id="45" name="Rounded Rectangle 44"/>
          <p:cNvSpPr/>
          <p:nvPr/>
        </p:nvSpPr>
        <p:spPr bwMode="auto">
          <a:xfrm>
            <a:off x="6496679" y="4734967"/>
            <a:ext cx="837029"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P38</a:t>
            </a:r>
            <a:r>
              <a:rPr lang="en-AU" sz="1400" b="1" dirty="0" smtClean="0">
                <a:latin typeface="Symbol" panose="05050102010706020507" pitchFamily="18" charset="2"/>
              </a:rPr>
              <a:t>a</a:t>
            </a:r>
            <a:r>
              <a:rPr lang="en-AU" sz="1400" b="1" dirty="0" smtClean="0"/>
              <a:t>/</a:t>
            </a:r>
            <a:r>
              <a:rPr lang="en-AU" sz="1400" b="1" dirty="0" smtClean="0">
                <a:latin typeface="Symbol" panose="05050102010706020507" pitchFamily="18" charset="2"/>
              </a:rPr>
              <a:t>b</a:t>
            </a:r>
            <a:endParaRPr kumimoji="0" lang="en-AU" sz="1400" b="1" i="0" u="none" strike="noStrike" cap="none" normalizeH="0" baseline="0" dirty="0" smtClean="0">
              <a:ln>
                <a:noFill/>
              </a:ln>
              <a:solidFill>
                <a:schemeClr val="tx1"/>
              </a:solidFill>
              <a:effectLst/>
              <a:latin typeface="Symbol" panose="05050102010706020507" pitchFamily="18" charset="2"/>
            </a:endParaRPr>
          </a:p>
        </p:txBody>
      </p:sp>
      <p:sp>
        <p:nvSpPr>
          <p:cNvPr id="46" name="Rounded Rectangle 45"/>
          <p:cNvSpPr/>
          <p:nvPr/>
        </p:nvSpPr>
        <p:spPr bwMode="auto">
          <a:xfrm>
            <a:off x="1868179" y="2775274"/>
            <a:ext cx="816826"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PDK1</a:t>
            </a:r>
            <a:endParaRPr kumimoji="0" lang="en-AU" sz="1400" b="1" i="0" u="none" strike="noStrike" cap="none" normalizeH="0" baseline="0" dirty="0" smtClean="0">
              <a:ln>
                <a:noFill/>
              </a:ln>
              <a:solidFill>
                <a:schemeClr val="tx1"/>
              </a:solidFill>
              <a:effectLst/>
            </a:endParaRPr>
          </a:p>
        </p:txBody>
      </p:sp>
      <p:sp>
        <p:nvSpPr>
          <p:cNvPr id="47" name="Rounded Rectangle 46"/>
          <p:cNvSpPr/>
          <p:nvPr/>
        </p:nvSpPr>
        <p:spPr bwMode="auto">
          <a:xfrm>
            <a:off x="4687478" y="4086895"/>
            <a:ext cx="98104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Mek1/2</a:t>
            </a:r>
            <a:endParaRPr kumimoji="0" lang="en-AU" sz="1400" b="1" i="0" u="none" strike="noStrike" cap="none" normalizeH="0" baseline="0" dirty="0" smtClean="0">
              <a:ln>
                <a:noFill/>
              </a:ln>
              <a:solidFill>
                <a:schemeClr val="tx1"/>
              </a:solidFill>
              <a:effectLst/>
            </a:endParaRPr>
          </a:p>
        </p:txBody>
      </p:sp>
      <p:sp>
        <p:nvSpPr>
          <p:cNvPr id="48" name="Rounded Rectangle 47"/>
          <p:cNvSpPr/>
          <p:nvPr/>
        </p:nvSpPr>
        <p:spPr bwMode="auto">
          <a:xfrm>
            <a:off x="4867497" y="3438823"/>
            <a:ext cx="62100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err="1" smtClean="0"/>
              <a:t>Raf</a:t>
            </a:r>
            <a:endParaRPr kumimoji="0" lang="en-AU" sz="1400" b="1" i="0" u="none" strike="noStrike" cap="none" normalizeH="0" baseline="0" dirty="0" smtClean="0">
              <a:ln>
                <a:noFill/>
              </a:ln>
              <a:solidFill>
                <a:schemeClr val="tx1"/>
              </a:solidFill>
              <a:effectLst/>
            </a:endParaRPr>
          </a:p>
        </p:txBody>
      </p:sp>
      <p:sp>
        <p:nvSpPr>
          <p:cNvPr id="49" name="Rounded Rectangle 48"/>
          <p:cNvSpPr/>
          <p:nvPr/>
        </p:nvSpPr>
        <p:spPr bwMode="auto">
          <a:xfrm>
            <a:off x="1959863" y="3526308"/>
            <a:ext cx="62100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err="1" smtClean="0"/>
              <a:t>Akt</a:t>
            </a:r>
            <a:endParaRPr kumimoji="0" lang="en-AU" sz="1400" b="1" i="0" u="none" strike="noStrike" cap="none" normalizeH="0" baseline="0" dirty="0" smtClean="0">
              <a:ln>
                <a:noFill/>
              </a:ln>
              <a:solidFill>
                <a:schemeClr val="tx1"/>
              </a:solidFill>
              <a:effectLst/>
            </a:endParaRPr>
          </a:p>
        </p:txBody>
      </p:sp>
      <p:sp>
        <p:nvSpPr>
          <p:cNvPr id="50" name="Rounded Rectangle 49"/>
          <p:cNvSpPr/>
          <p:nvPr/>
        </p:nvSpPr>
        <p:spPr bwMode="auto">
          <a:xfrm>
            <a:off x="3569600" y="1924808"/>
            <a:ext cx="697545" cy="34091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SOS</a:t>
            </a:r>
            <a:endParaRPr kumimoji="0" lang="en-AU" sz="1400" b="1" i="0" u="none" strike="noStrike" cap="none" normalizeH="0" baseline="0" dirty="0" smtClean="0">
              <a:ln>
                <a:noFill/>
              </a:ln>
              <a:solidFill>
                <a:schemeClr val="tx1"/>
              </a:solidFill>
              <a:effectLst/>
            </a:endParaRPr>
          </a:p>
        </p:txBody>
      </p:sp>
      <p:sp>
        <p:nvSpPr>
          <p:cNvPr id="51" name="Rounded Rectangle 50"/>
          <p:cNvSpPr/>
          <p:nvPr/>
        </p:nvSpPr>
        <p:spPr bwMode="auto">
          <a:xfrm>
            <a:off x="3918372" y="2214687"/>
            <a:ext cx="679033" cy="3437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Grb2</a:t>
            </a:r>
            <a:endParaRPr kumimoji="0" lang="en-AU" sz="1400" b="1" i="0" u="none" strike="noStrike" cap="none" normalizeH="0" baseline="0" dirty="0" smtClean="0">
              <a:ln>
                <a:noFill/>
              </a:ln>
              <a:solidFill>
                <a:schemeClr val="tx1"/>
              </a:solidFill>
              <a:effectLst/>
            </a:endParaRPr>
          </a:p>
        </p:txBody>
      </p:sp>
      <p:sp>
        <p:nvSpPr>
          <p:cNvPr id="52" name="Rounded Rectangle 51"/>
          <p:cNvSpPr/>
          <p:nvPr/>
        </p:nvSpPr>
        <p:spPr bwMode="auto">
          <a:xfrm>
            <a:off x="3085237" y="2775274"/>
            <a:ext cx="62100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PI3K</a:t>
            </a:r>
            <a:endParaRPr kumimoji="0" lang="en-AU" sz="1400" b="1" i="0" u="none" strike="noStrike" cap="none" normalizeH="0" baseline="0" dirty="0" smtClean="0">
              <a:ln>
                <a:noFill/>
              </a:ln>
              <a:solidFill>
                <a:schemeClr val="tx1"/>
              </a:solidFill>
              <a:effectLst/>
            </a:endParaRPr>
          </a:p>
        </p:txBody>
      </p:sp>
      <p:sp>
        <p:nvSpPr>
          <p:cNvPr id="53" name="Rounded Rectangle 52"/>
          <p:cNvSpPr/>
          <p:nvPr/>
        </p:nvSpPr>
        <p:spPr bwMode="auto">
          <a:xfrm>
            <a:off x="6276124" y="2146517"/>
            <a:ext cx="697545" cy="34091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err="1" smtClean="0"/>
              <a:t>Src</a:t>
            </a:r>
            <a:endParaRPr kumimoji="0" lang="en-AU" sz="1400" b="1" i="0" u="none" strike="noStrike" cap="none" normalizeH="0" baseline="0" dirty="0" smtClean="0">
              <a:ln>
                <a:noFill/>
              </a:ln>
              <a:solidFill>
                <a:schemeClr val="tx1"/>
              </a:solidFill>
              <a:effectLst/>
            </a:endParaRPr>
          </a:p>
        </p:txBody>
      </p:sp>
      <p:sp>
        <p:nvSpPr>
          <p:cNvPr id="54" name="Rounded Rectangle 53"/>
          <p:cNvSpPr/>
          <p:nvPr/>
        </p:nvSpPr>
        <p:spPr bwMode="auto">
          <a:xfrm>
            <a:off x="5800761" y="1923374"/>
            <a:ext cx="679033" cy="3437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FAK</a:t>
            </a:r>
            <a:endParaRPr kumimoji="0" lang="en-AU" sz="1400" b="1" i="0" u="none" strike="noStrike" cap="none" normalizeH="0" baseline="0" dirty="0" smtClean="0">
              <a:ln>
                <a:noFill/>
              </a:ln>
              <a:solidFill>
                <a:schemeClr val="tx1"/>
              </a:solidFill>
              <a:effectLst/>
            </a:endParaRPr>
          </a:p>
        </p:txBody>
      </p:sp>
      <p:sp>
        <p:nvSpPr>
          <p:cNvPr id="55" name="Rounded Rectangle 54"/>
          <p:cNvSpPr/>
          <p:nvPr/>
        </p:nvSpPr>
        <p:spPr bwMode="auto">
          <a:xfrm>
            <a:off x="4687476" y="4734967"/>
            <a:ext cx="98104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Erk1/2</a:t>
            </a:r>
            <a:endParaRPr kumimoji="0" lang="en-AU" sz="1400" b="1" i="0" u="none" strike="noStrike" cap="none" normalizeH="0" baseline="0" dirty="0" smtClean="0">
              <a:ln>
                <a:noFill/>
              </a:ln>
              <a:solidFill>
                <a:schemeClr val="tx1"/>
              </a:solidFill>
              <a:effectLst/>
            </a:endParaRPr>
          </a:p>
        </p:txBody>
      </p:sp>
      <p:sp>
        <p:nvSpPr>
          <p:cNvPr id="31" name="Rounded Rectangle 30"/>
          <p:cNvSpPr/>
          <p:nvPr/>
        </p:nvSpPr>
        <p:spPr bwMode="auto">
          <a:xfrm>
            <a:off x="1876910" y="2070671"/>
            <a:ext cx="788199" cy="303509"/>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PTEN</a:t>
            </a:r>
            <a:endParaRPr kumimoji="0" lang="en-AU" sz="1400" b="1" i="0" u="none" strike="noStrike" cap="none" normalizeH="0" baseline="0" dirty="0" smtClean="0">
              <a:ln>
                <a:noFill/>
              </a:ln>
              <a:solidFill>
                <a:schemeClr val="tx1"/>
              </a:solidFill>
              <a:effectLst/>
            </a:endParaRPr>
          </a:p>
        </p:txBody>
      </p:sp>
      <p:sp>
        <p:nvSpPr>
          <p:cNvPr id="34" name="Rounded Rectangle 33"/>
          <p:cNvSpPr/>
          <p:nvPr/>
        </p:nvSpPr>
        <p:spPr bwMode="auto">
          <a:xfrm>
            <a:off x="1776121" y="4752548"/>
            <a:ext cx="981045"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err="1" smtClean="0"/>
              <a:t>mTOR</a:t>
            </a:r>
            <a:endParaRPr kumimoji="0" lang="en-AU" sz="1400" b="1" i="0" u="none" strike="noStrike" cap="none" normalizeH="0" baseline="0" dirty="0" smtClean="0">
              <a:ln>
                <a:noFill/>
              </a:ln>
              <a:solidFill>
                <a:schemeClr val="tx1"/>
              </a:solidFill>
              <a:effectLst/>
            </a:endParaRPr>
          </a:p>
        </p:txBody>
      </p:sp>
      <p:sp>
        <p:nvSpPr>
          <p:cNvPr id="35" name="Rounded Rectangle 34"/>
          <p:cNvSpPr/>
          <p:nvPr/>
        </p:nvSpPr>
        <p:spPr bwMode="auto">
          <a:xfrm>
            <a:off x="2939902" y="3936796"/>
            <a:ext cx="865415" cy="303509"/>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TSC1/2</a:t>
            </a:r>
            <a:endParaRPr kumimoji="0" lang="en-AU" sz="1400" b="1" i="0" u="none" strike="noStrike" cap="none" normalizeH="0" baseline="0" dirty="0" smtClean="0">
              <a:ln>
                <a:noFill/>
              </a:ln>
              <a:solidFill>
                <a:schemeClr val="tx1"/>
              </a:solidFill>
              <a:effectLst/>
            </a:endParaRPr>
          </a:p>
        </p:txBody>
      </p:sp>
      <p:sp>
        <p:nvSpPr>
          <p:cNvPr id="37" name="Rounded Rectangle 36"/>
          <p:cNvSpPr/>
          <p:nvPr/>
        </p:nvSpPr>
        <p:spPr bwMode="auto">
          <a:xfrm>
            <a:off x="3020307" y="4752547"/>
            <a:ext cx="704603"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err="1" smtClean="0"/>
              <a:t>Rheb</a:t>
            </a:r>
            <a:endParaRPr kumimoji="0" lang="en-AU" sz="1400" b="1" i="0" u="none" strike="noStrike" cap="none" normalizeH="0" baseline="0" dirty="0" smtClean="0">
              <a:ln>
                <a:noFill/>
              </a:ln>
              <a:solidFill>
                <a:schemeClr val="tx1"/>
              </a:solidFill>
              <a:effectLst/>
            </a:endParaRPr>
          </a:p>
        </p:txBody>
      </p:sp>
      <p:sp>
        <p:nvSpPr>
          <p:cNvPr id="38" name="Rounded Rectangle 37"/>
          <p:cNvSpPr/>
          <p:nvPr/>
        </p:nvSpPr>
        <p:spPr bwMode="auto">
          <a:xfrm>
            <a:off x="1868179" y="4157813"/>
            <a:ext cx="796930"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S6K1</a:t>
            </a:r>
            <a:endParaRPr kumimoji="0" lang="en-AU" sz="1400" b="1" i="0" u="none" strike="noStrike" cap="none" normalizeH="0" baseline="0" dirty="0" smtClean="0">
              <a:ln>
                <a:noFill/>
              </a:ln>
              <a:solidFill>
                <a:schemeClr val="tx1"/>
              </a:solidFill>
              <a:effectLst/>
            </a:endParaRPr>
          </a:p>
        </p:txBody>
      </p:sp>
      <p:cxnSp>
        <p:nvCxnSpPr>
          <p:cNvPr id="39" name="Straight Arrow Connector 38"/>
          <p:cNvCxnSpPr>
            <a:stCxn id="47" idx="2"/>
            <a:endCxn id="55" idx="0"/>
          </p:cNvCxnSpPr>
          <p:nvPr/>
        </p:nvCxnSpPr>
        <p:spPr bwMode="auto">
          <a:xfrm flipH="1">
            <a:off x="5177999" y="4390404"/>
            <a:ext cx="2" cy="344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48" idx="2"/>
            <a:endCxn id="47" idx="0"/>
          </p:cNvCxnSpPr>
          <p:nvPr/>
        </p:nvCxnSpPr>
        <p:spPr bwMode="auto">
          <a:xfrm>
            <a:off x="5178000" y="3742332"/>
            <a:ext cx="1" cy="344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a:stCxn id="2" idx="2"/>
            <a:endCxn id="48" idx="0"/>
          </p:cNvCxnSpPr>
          <p:nvPr/>
        </p:nvCxnSpPr>
        <p:spPr bwMode="auto">
          <a:xfrm flipH="1">
            <a:off x="5178000" y="3078092"/>
            <a:ext cx="1" cy="3607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a:stCxn id="34" idx="0"/>
            <a:endCxn id="38" idx="2"/>
          </p:cNvCxnSpPr>
          <p:nvPr/>
        </p:nvCxnSpPr>
        <p:spPr bwMode="auto">
          <a:xfrm flipV="1">
            <a:off x="2266644" y="4461322"/>
            <a:ext cx="0" cy="29122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a:stCxn id="37" idx="1"/>
            <a:endCxn id="34" idx="3"/>
          </p:cNvCxnSpPr>
          <p:nvPr/>
        </p:nvCxnSpPr>
        <p:spPr bwMode="auto">
          <a:xfrm flipH="1">
            <a:off x="2757166" y="4904302"/>
            <a:ext cx="263141"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a:stCxn id="46" idx="2"/>
            <a:endCxn id="49" idx="0"/>
          </p:cNvCxnSpPr>
          <p:nvPr/>
        </p:nvCxnSpPr>
        <p:spPr bwMode="auto">
          <a:xfrm flipH="1">
            <a:off x="2270366" y="3078783"/>
            <a:ext cx="6226" cy="4475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Elbow Connector 20"/>
          <p:cNvCxnSpPr>
            <a:stCxn id="49" idx="3"/>
            <a:endCxn id="35" idx="0"/>
          </p:cNvCxnSpPr>
          <p:nvPr/>
        </p:nvCxnSpPr>
        <p:spPr bwMode="auto">
          <a:xfrm>
            <a:off x="2580868" y="3678063"/>
            <a:ext cx="791742" cy="258733"/>
          </a:xfrm>
          <a:prstGeom prst="bentConnector2">
            <a:avLst/>
          </a:prstGeom>
          <a:solidFill>
            <a:schemeClr val="accent1"/>
          </a:solidFill>
          <a:ln w="9525" cap="flat" cmpd="sng" algn="ctr">
            <a:solidFill>
              <a:schemeClr val="tx1"/>
            </a:solidFill>
            <a:prstDash val="solid"/>
            <a:round/>
            <a:headEnd type="none" w="med" len="med"/>
            <a:tailEnd type="oval"/>
          </a:ln>
          <a:effectLst/>
        </p:spPr>
      </p:cxnSp>
      <p:cxnSp>
        <p:nvCxnSpPr>
          <p:cNvPr id="61" name="Straight Connector 60"/>
          <p:cNvCxnSpPr>
            <a:stCxn id="35" idx="2"/>
            <a:endCxn id="37" idx="0"/>
          </p:cNvCxnSpPr>
          <p:nvPr/>
        </p:nvCxnSpPr>
        <p:spPr bwMode="auto">
          <a:xfrm flipH="1">
            <a:off x="3372609" y="4240305"/>
            <a:ext cx="1" cy="512242"/>
          </a:xfrm>
          <a:prstGeom prst="line">
            <a:avLst/>
          </a:prstGeom>
          <a:solidFill>
            <a:schemeClr val="accent1"/>
          </a:solidFill>
          <a:ln w="9525" cap="flat" cmpd="sng" algn="ctr">
            <a:solidFill>
              <a:schemeClr val="tx1"/>
            </a:solidFill>
            <a:prstDash val="solid"/>
            <a:round/>
            <a:headEnd type="none" w="med" len="med"/>
            <a:tailEnd type="oval" w="med" len="med"/>
          </a:ln>
          <a:effectLst/>
        </p:spPr>
      </p:cxnSp>
      <p:cxnSp>
        <p:nvCxnSpPr>
          <p:cNvPr id="73" name="Straight Connector 72"/>
          <p:cNvCxnSpPr>
            <a:stCxn id="38" idx="0"/>
            <a:endCxn id="49" idx="2"/>
          </p:cNvCxnSpPr>
          <p:nvPr/>
        </p:nvCxnSpPr>
        <p:spPr bwMode="auto">
          <a:xfrm flipV="1">
            <a:off x="2266644" y="3829817"/>
            <a:ext cx="3722" cy="327996"/>
          </a:xfrm>
          <a:prstGeom prst="line">
            <a:avLst/>
          </a:prstGeom>
          <a:solidFill>
            <a:schemeClr val="accent1"/>
          </a:solidFill>
          <a:ln w="9525" cap="flat" cmpd="sng" algn="ctr">
            <a:solidFill>
              <a:schemeClr val="tx1"/>
            </a:solidFill>
            <a:prstDash val="solid"/>
            <a:round/>
            <a:headEnd type="none" w="med" len="med"/>
            <a:tailEnd type="oval" w="med" len="med"/>
          </a:ln>
          <a:effectLst/>
        </p:spPr>
      </p:cxnSp>
      <p:cxnSp>
        <p:nvCxnSpPr>
          <p:cNvPr id="18" name="Elbow Connector 17"/>
          <p:cNvCxnSpPr>
            <a:stCxn id="51" idx="3"/>
            <a:endCxn id="2" idx="0"/>
          </p:cNvCxnSpPr>
          <p:nvPr/>
        </p:nvCxnSpPr>
        <p:spPr bwMode="auto">
          <a:xfrm>
            <a:off x="4597405" y="2386579"/>
            <a:ext cx="580596" cy="388004"/>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3" name="Elbow Connector 22"/>
          <p:cNvCxnSpPr>
            <a:stCxn id="54" idx="2"/>
            <a:endCxn id="2" idx="3"/>
          </p:cNvCxnSpPr>
          <p:nvPr/>
        </p:nvCxnSpPr>
        <p:spPr bwMode="auto">
          <a:xfrm rot="5400000">
            <a:off x="5484801" y="2270861"/>
            <a:ext cx="659180" cy="651775"/>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30" name="Oval 29"/>
          <p:cNvSpPr/>
          <p:nvPr/>
        </p:nvSpPr>
        <p:spPr bwMode="auto">
          <a:xfrm>
            <a:off x="3511641" y="5411820"/>
            <a:ext cx="713657" cy="307778"/>
          </a:xfrm>
          <a:prstGeom prst="ellips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latin typeface="Arial" charset="0"/>
              <a:cs typeface="Arial" charset="0"/>
            </a:endParaRPr>
          </a:p>
        </p:txBody>
      </p:sp>
      <p:sp>
        <p:nvSpPr>
          <p:cNvPr id="32" name="TextBox 31"/>
          <p:cNvSpPr txBox="1"/>
          <p:nvPr/>
        </p:nvSpPr>
        <p:spPr>
          <a:xfrm>
            <a:off x="3511642" y="5411820"/>
            <a:ext cx="713657" cy="307777"/>
          </a:xfrm>
          <a:prstGeom prst="rect">
            <a:avLst/>
          </a:prstGeom>
          <a:noFill/>
        </p:spPr>
        <p:txBody>
          <a:bodyPr wrap="none" rtlCol="0">
            <a:spAutoFit/>
          </a:bodyPr>
          <a:lstStyle/>
          <a:p>
            <a:r>
              <a:rPr lang="en-AU" sz="1400" b="1" dirty="0" smtClean="0"/>
              <a:t>4E-BP</a:t>
            </a:r>
            <a:endParaRPr lang="en-AU" sz="1400" b="1" dirty="0"/>
          </a:p>
        </p:txBody>
      </p:sp>
      <p:sp>
        <p:nvSpPr>
          <p:cNvPr id="68" name="Oval 67"/>
          <p:cNvSpPr/>
          <p:nvPr/>
        </p:nvSpPr>
        <p:spPr bwMode="auto">
          <a:xfrm>
            <a:off x="3739732" y="5651325"/>
            <a:ext cx="713657" cy="307778"/>
          </a:xfrm>
          <a:prstGeom prst="ellips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latin typeface="Arial" charset="0"/>
              <a:cs typeface="Arial" charset="0"/>
            </a:endParaRPr>
          </a:p>
        </p:txBody>
      </p:sp>
      <p:sp>
        <p:nvSpPr>
          <p:cNvPr id="69" name="TextBox 68"/>
          <p:cNvSpPr txBox="1"/>
          <p:nvPr/>
        </p:nvSpPr>
        <p:spPr>
          <a:xfrm>
            <a:off x="3772622" y="5651324"/>
            <a:ext cx="662361" cy="307777"/>
          </a:xfrm>
          <a:prstGeom prst="rect">
            <a:avLst/>
          </a:prstGeom>
          <a:noFill/>
        </p:spPr>
        <p:txBody>
          <a:bodyPr wrap="none" rtlCol="0">
            <a:spAutoFit/>
          </a:bodyPr>
          <a:lstStyle/>
          <a:p>
            <a:r>
              <a:rPr lang="en-AU" sz="1400" b="1" dirty="0" smtClean="0"/>
              <a:t>eIF4E</a:t>
            </a:r>
            <a:endParaRPr lang="en-AU" sz="1400" b="1" dirty="0"/>
          </a:p>
        </p:txBody>
      </p:sp>
      <p:cxnSp>
        <p:nvCxnSpPr>
          <p:cNvPr id="72" name="Curved Connector 71"/>
          <p:cNvCxnSpPr>
            <a:stCxn id="55" idx="3"/>
            <a:endCxn id="70" idx="1"/>
          </p:cNvCxnSpPr>
          <p:nvPr/>
        </p:nvCxnSpPr>
        <p:spPr bwMode="auto">
          <a:xfrm>
            <a:off x="5668521" y="4886722"/>
            <a:ext cx="325874" cy="457293"/>
          </a:xfrm>
          <a:prstGeom prst="curvedConnector2">
            <a:avLst/>
          </a:prstGeom>
          <a:solidFill>
            <a:schemeClr val="accent1"/>
          </a:solidFill>
          <a:ln w="9525" cap="flat" cmpd="sng" algn="ctr">
            <a:solidFill>
              <a:schemeClr val="tx1"/>
            </a:solidFill>
            <a:prstDash val="solid"/>
            <a:round/>
            <a:headEnd type="none" w="med" len="med"/>
            <a:tailEnd type="arrow"/>
          </a:ln>
          <a:effectLst/>
        </p:spPr>
      </p:cxnSp>
      <p:cxnSp>
        <p:nvCxnSpPr>
          <p:cNvPr id="78" name="Curved Connector 77"/>
          <p:cNvCxnSpPr>
            <a:stCxn id="45" idx="1"/>
            <a:endCxn id="70" idx="7"/>
          </p:cNvCxnSpPr>
          <p:nvPr/>
        </p:nvCxnSpPr>
        <p:spPr bwMode="auto">
          <a:xfrm rot="10800000" flipV="1">
            <a:off x="6133639" y="4886721"/>
            <a:ext cx="363040" cy="457293"/>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3765659" y="6175127"/>
            <a:ext cx="1552284" cy="400110"/>
          </a:xfrm>
          <a:prstGeom prst="rect">
            <a:avLst/>
          </a:prstGeom>
          <a:solidFill>
            <a:srgbClr val="92D050"/>
          </a:solidFill>
        </p:spPr>
        <p:txBody>
          <a:bodyPr wrap="none" rtlCol="0">
            <a:spAutoFit/>
          </a:bodyPr>
          <a:lstStyle/>
          <a:p>
            <a:r>
              <a:rPr lang="en-AU" sz="2000" b="1" dirty="0" smtClean="0"/>
              <a:t>Translation</a:t>
            </a:r>
            <a:endParaRPr lang="en-AU" sz="2000" b="1" dirty="0"/>
          </a:p>
        </p:txBody>
      </p:sp>
      <p:sp>
        <p:nvSpPr>
          <p:cNvPr id="86" name="Rounded Rectangle 85"/>
          <p:cNvSpPr/>
          <p:nvPr/>
        </p:nvSpPr>
        <p:spPr bwMode="auto">
          <a:xfrm>
            <a:off x="1836299" y="5671071"/>
            <a:ext cx="868132"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S6Ks</a:t>
            </a:r>
            <a:endParaRPr kumimoji="0" lang="en-AU" sz="1400" b="1" i="0" u="none" strike="noStrike" cap="none" normalizeH="0" baseline="0" dirty="0" smtClean="0">
              <a:ln>
                <a:noFill/>
              </a:ln>
              <a:solidFill>
                <a:schemeClr val="tx1"/>
              </a:solidFill>
              <a:effectLst/>
            </a:endParaRPr>
          </a:p>
        </p:txBody>
      </p:sp>
      <p:cxnSp>
        <p:nvCxnSpPr>
          <p:cNvPr id="87" name="Straight Arrow Connector 86"/>
          <p:cNvCxnSpPr>
            <a:stCxn id="34" idx="2"/>
            <a:endCxn id="86" idx="0"/>
          </p:cNvCxnSpPr>
          <p:nvPr/>
        </p:nvCxnSpPr>
        <p:spPr bwMode="auto">
          <a:xfrm>
            <a:off x="2266644" y="5056057"/>
            <a:ext cx="3721" cy="6150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0" name="Curved Connector 89"/>
          <p:cNvCxnSpPr>
            <a:stCxn id="86" idx="2"/>
            <a:endCxn id="84" idx="1"/>
          </p:cNvCxnSpPr>
          <p:nvPr/>
        </p:nvCxnSpPr>
        <p:spPr bwMode="auto">
          <a:xfrm rot="16200000" flipH="1">
            <a:off x="2817711" y="5427234"/>
            <a:ext cx="400602" cy="1495294"/>
          </a:xfrm>
          <a:prstGeom prst="curvedConnector2">
            <a:avLst/>
          </a:prstGeom>
          <a:solidFill>
            <a:schemeClr val="accent1"/>
          </a:solidFill>
          <a:ln w="9525" cap="flat" cmpd="sng" algn="ctr">
            <a:solidFill>
              <a:schemeClr val="tx1"/>
            </a:solidFill>
            <a:prstDash val="solid"/>
            <a:round/>
            <a:headEnd type="none" w="med" len="med"/>
            <a:tailEnd type="arrow"/>
          </a:ln>
          <a:effectLst/>
        </p:spPr>
      </p:cxnSp>
      <p:cxnSp>
        <p:nvCxnSpPr>
          <p:cNvPr id="92" name="Curved Connector 91"/>
          <p:cNvCxnSpPr>
            <a:stCxn id="34" idx="2"/>
            <a:endCxn id="30" idx="2"/>
          </p:cNvCxnSpPr>
          <p:nvPr/>
        </p:nvCxnSpPr>
        <p:spPr bwMode="auto">
          <a:xfrm rot="16200000" flipH="1">
            <a:off x="2634316" y="4688384"/>
            <a:ext cx="509652" cy="1244997"/>
          </a:xfrm>
          <a:prstGeom prst="curvedConnector2">
            <a:avLst/>
          </a:prstGeom>
          <a:solidFill>
            <a:schemeClr val="accent1"/>
          </a:solidFill>
          <a:ln w="9525" cap="flat" cmpd="sng" algn="ctr">
            <a:solidFill>
              <a:schemeClr val="tx1"/>
            </a:solidFill>
            <a:prstDash val="solid"/>
            <a:round/>
            <a:headEnd type="none" w="med" len="med"/>
            <a:tailEnd type="arrow"/>
          </a:ln>
          <a:effectLst/>
        </p:spPr>
      </p:cxnSp>
      <p:cxnSp>
        <p:nvCxnSpPr>
          <p:cNvPr id="94" name="Straight Arrow Connector 93"/>
          <p:cNvCxnSpPr>
            <a:stCxn id="68" idx="6"/>
          </p:cNvCxnSpPr>
          <p:nvPr/>
        </p:nvCxnSpPr>
        <p:spPr bwMode="auto">
          <a:xfrm flipV="1">
            <a:off x="4453389" y="5805212"/>
            <a:ext cx="1152128" cy="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 name="Curved Connector 101"/>
          <p:cNvCxnSpPr>
            <a:stCxn id="95" idx="1"/>
            <a:endCxn id="84" idx="3"/>
          </p:cNvCxnSpPr>
          <p:nvPr/>
        </p:nvCxnSpPr>
        <p:spPr bwMode="auto">
          <a:xfrm rot="16200000" flipV="1">
            <a:off x="5609777" y="6083348"/>
            <a:ext cx="156950" cy="740617"/>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107" name="Rounded Rectangle 106"/>
          <p:cNvSpPr/>
          <p:nvPr/>
        </p:nvSpPr>
        <p:spPr bwMode="auto">
          <a:xfrm>
            <a:off x="6469613" y="4090472"/>
            <a:ext cx="886567"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MKK3/6</a:t>
            </a:r>
            <a:endParaRPr kumimoji="0" lang="en-AU" sz="1400" b="1" i="0" u="none" strike="noStrike" cap="none" normalizeH="0" baseline="0" dirty="0" smtClean="0">
              <a:ln>
                <a:noFill/>
              </a:ln>
              <a:solidFill>
                <a:schemeClr val="tx1"/>
              </a:solidFill>
              <a:effectLst/>
            </a:endParaRPr>
          </a:p>
        </p:txBody>
      </p:sp>
      <p:sp>
        <p:nvSpPr>
          <p:cNvPr id="108" name="Rounded Rectangle 107"/>
          <p:cNvSpPr/>
          <p:nvPr/>
        </p:nvSpPr>
        <p:spPr bwMode="auto">
          <a:xfrm>
            <a:off x="6526332" y="3440835"/>
            <a:ext cx="777724" cy="30350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b="1" dirty="0" smtClean="0"/>
              <a:t>MEKK</a:t>
            </a:r>
            <a:endParaRPr kumimoji="0" lang="en-AU" sz="1400" b="1" i="0" u="none" strike="noStrike" cap="none" normalizeH="0" baseline="0" dirty="0" smtClean="0">
              <a:ln>
                <a:noFill/>
              </a:ln>
              <a:solidFill>
                <a:schemeClr val="tx1"/>
              </a:solidFill>
              <a:effectLst/>
            </a:endParaRPr>
          </a:p>
        </p:txBody>
      </p:sp>
      <p:cxnSp>
        <p:nvCxnSpPr>
          <p:cNvPr id="112" name="Straight Arrow Connector 111"/>
          <p:cNvCxnSpPr>
            <a:stCxn id="108" idx="2"/>
            <a:endCxn id="107" idx="0"/>
          </p:cNvCxnSpPr>
          <p:nvPr/>
        </p:nvCxnSpPr>
        <p:spPr bwMode="auto">
          <a:xfrm flipH="1">
            <a:off x="6912897" y="3744344"/>
            <a:ext cx="2297" cy="3461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4" name="Straight Arrow Connector 113"/>
          <p:cNvCxnSpPr>
            <a:stCxn id="107" idx="2"/>
            <a:endCxn id="45" idx="0"/>
          </p:cNvCxnSpPr>
          <p:nvPr/>
        </p:nvCxnSpPr>
        <p:spPr bwMode="auto">
          <a:xfrm>
            <a:off x="6912897" y="4393981"/>
            <a:ext cx="2297" cy="3409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7" name="Straight Arrow Connector 116"/>
          <p:cNvCxnSpPr/>
          <p:nvPr/>
        </p:nvCxnSpPr>
        <p:spPr bwMode="auto">
          <a:xfrm flipH="1">
            <a:off x="7702072" y="1929253"/>
            <a:ext cx="335886" cy="4656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9" name="Straight Arrow Connector 118"/>
          <p:cNvCxnSpPr/>
          <p:nvPr/>
        </p:nvCxnSpPr>
        <p:spPr bwMode="auto">
          <a:xfrm flipH="1">
            <a:off x="7304058" y="2495675"/>
            <a:ext cx="317684" cy="4306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1" name="Straight Arrow Connector 120"/>
          <p:cNvCxnSpPr>
            <a:endCxn id="108" idx="0"/>
          </p:cNvCxnSpPr>
          <p:nvPr/>
        </p:nvCxnSpPr>
        <p:spPr bwMode="auto">
          <a:xfrm flipH="1">
            <a:off x="6915194" y="3006083"/>
            <a:ext cx="328990" cy="434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9" name="Elbow Connector 158"/>
          <p:cNvCxnSpPr>
            <a:stCxn id="31" idx="3"/>
            <a:endCxn id="52" idx="0"/>
          </p:cNvCxnSpPr>
          <p:nvPr/>
        </p:nvCxnSpPr>
        <p:spPr bwMode="auto">
          <a:xfrm>
            <a:off x="2665109" y="2222426"/>
            <a:ext cx="730631" cy="552848"/>
          </a:xfrm>
          <a:prstGeom prst="bentConnector2">
            <a:avLst/>
          </a:prstGeom>
          <a:solidFill>
            <a:schemeClr val="accent1"/>
          </a:solidFill>
          <a:ln w="9525" cap="flat" cmpd="sng" algn="ctr">
            <a:solidFill>
              <a:schemeClr val="tx1"/>
            </a:solidFill>
            <a:prstDash val="solid"/>
            <a:round/>
            <a:headEnd type="none" w="med" len="med"/>
            <a:tailEnd type="oval"/>
          </a:ln>
          <a:effectLst/>
        </p:spPr>
      </p:cxnSp>
      <p:cxnSp>
        <p:nvCxnSpPr>
          <p:cNvPr id="165" name="Straight Arrow Connector 164"/>
          <p:cNvCxnSpPr>
            <a:stCxn id="2" idx="1"/>
            <a:endCxn id="52" idx="3"/>
          </p:cNvCxnSpPr>
          <p:nvPr/>
        </p:nvCxnSpPr>
        <p:spPr bwMode="auto">
          <a:xfrm flipH="1">
            <a:off x="3706242" y="2926338"/>
            <a:ext cx="1161256" cy="69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7" name="Straight Arrow Connector 166"/>
          <p:cNvCxnSpPr>
            <a:stCxn id="52" idx="1"/>
            <a:endCxn id="46" idx="3"/>
          </p:cNvCxnSpPr>
          <p:nvPr/>
        </p:nvCxnSpPr>
        <p:spPr bwMode="auto">
          <a:xfrm flipH="1">
            <a:off x="2685005" y="2927029"/>
            <a:ext cx="40023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7" name="Group 26"/>
          <p:cNvGrpSpPr/>
          <p:nvPr/>
        </p:nvGrpSpPr>
        <p:grpSpPr>
          <a:xfrm>
            <a:off x="1681807" y="1988840"/>
            <a:ext cx="1234009" cy="436358"/>
            <a:chOff x="1105743" y="1988840"/>
            <a:chExt cx="1234009" cy="436358"/>
          </a:xfrm>
        </p:grpSpPr>
        <p:cxnSp>
          <p:nvCxnSpPr>
            <p:cNvPr id="65" name="Straight Connector 64"/>
            <p:cNvCxnSpPr/>
            <p:nvPr/>
          </p:nvCxnSpPr>
          <p:spPr bwMode="auto">
            <a:xfrm flipV="1">
              <a:off x="1105743" y="1988840"/>
              <a:ext cx="1234009" cy="43635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 name="Straight Connector 65"/>
            <p:cNvCxnSpPr/>
            <p:nvPr/>
          </p:nvCxnSpPr>
          <p:spPr bwMode="auto">
            <a:xfrm>
              <a:off x="1105743" y="2052416"/>
              <a:ext cx="1234009" cy="304893"/>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28" name="Group 27"/>
          <p:cNvGrpSpPr/>
          <p:nvPr/>
        </p:nvGrpSpPr>
        <p:grpSpPr>
          <a:xfrm>
            <a:off x="5965557" y="5504490"/>
            <a:ext cx="838691" cy="300722"/>
            <a:chOff x="5389493" y="5504490"/>
            <a:chExt cx="838691" cy="300722"/>
          </a:xfrm>
        </p:grpSpPr>
        <p:cxnSp>
          <p:nvCxnSpPr>
            <p:cNvPr id="71" name="Straight Connector 70"/>
            <p:cNvCxnSpPr/>
            <p:nvPr/>
          </p:nvCxnSpPr>
          <p:spPr bwMode="auto">
            <a:xfrm flipV="1">
              <a:off x="5474377" y="5504490"/>
              <a:ext cx="753807" cy="300722"/>
            </a:xfrm>
            <a:prstGeom prst="line">
              <a:avLst/>
            </a:prstGeom>
            <a:solidFill>
              <a:schemeClr val="accent1"/>
            </a:solidFill>
            <a:ln w="38100" cap="flat" cmpd="sng" algn="ctr">
              <a:solidFill>
                <a:srgbClr val="00FF00"/>
              </a:solidFill>
              <a:prstDash val="solid"/>
              <a:round/>
              <a:headEnd type="none" w="med" len="med"/>
              <a:tailEnd type="none" w="med" len="med"/>
            </a:ln>
            <a:effectLst/>
          </p:spPr>
        </p:cxnSp>
        <p:cxnSp>
          <p:nvCxnSpPr>
            <p:cNvPr id="74" name="Straight Connector 73"/>
            <p:cNvCxnSpPr/>
            <p:nvPr/>
          </p:nvCxnSpPr>
          <p:spPr bwMode="auto">
            <a:xfrm>
              <a:off x="5389493" y="5504490"/>
              <a:ext cx="838691" cy="215108"/>
            </a:xfrm>
            <a:prstGeom prst="line">
              <a:avLst/>
            </a:prstGeom>
            <a:solidFill>
              <a:schemeClr val="accent1"/>
            </a:solidFill>
            <a:ln w="38100" cap="flat" cmpd="sng" algn="ctr">
              <a:solidFill>
                <a:srgbClr val="00FF00"/>
              </a:solidFill>
              <a:prstDash val="solid"/>
              <a:round/>
              <a:headEnd type="none" w="med" len="med"/>
              <a:tailEnd type="none" w="med" len="med"/>
            </a:ln>
            <a:effectLst/>
          </p:spPr>
        </p:cxnSp>
      </p:grpSp>
      <p:sp>
        <p:nvSpPr>
          <p:cNvPr id="75" name="TextBox 74"/>
          <p:cNvSpPr txBox="1"/>
          <p:nvPr/>
        </p:nvSpPr>
        <p:spPr>
          <a:xfrm>
            <a:off x="323528" y="5301208"/>
            <a:ext cx="966931" cy="369332"/>
          </a:xfrm>
          <a:prstGeom prst="rect">
            <a:avLst/>
          </a:prstGeom>
          <a:noFill/>
        </p:spPr>
        <p:txBody>
          <a:bodyPr wrap="none" rtlCol="0">
            <a:spAutoFit/>
          </a:bodyPr>
          <a:lstStyle/>
          <a:p>
            <a:r>
              <a:rPr lang="en-AU" sz="1800" b="1" dirty="0" smtClean="0"/>
              <a:t>Cancer</a:t>
            </a:r>
            <a:endParaRPr lang="en-AU" sz="1800" b="1" dirty="0"/>
          </a:p>
        </p:txBody>
      </p:sp>
      <p:cxnSp>
        <p:nvCxnSpPr>
          <p:cNvPr id="7" name="Elbow Connector 6"/>
          <p:cNvCxnSpPr>
            <a:stCxn id="84" idx="2"/>
            <a:endCxn id="75" idx="2"/>
          </p:cNvCxnSpPr>
          <p:nvPr/>
        </p:nvCxnSpPr>
        <p:spPr bwMode="auto">
          <a:xfrm rot="5400000" flipH="1">
            <a:off x="2222049" y="4255486"/>
            <a:ext cx="904697" cy="3734807"/>
          </a:xfrm>
          <a:prstGeom prst="bentConnector3">
            <a:avLst>
              <a:gd name="adj1" fmla="val -16217"/>
            </a:avLst>
          </a:prstGeom>
          <a:solidFill>
            <a:schemeClr val="accent1"/>
          </a:solidFill>
          <a:ln w="9525" cap="flat" cmpd="sng" algn="ctr">
            <a:solidFill>
              <a:schemeClr val="tx1"/>
            </a:solidFill>
            <a:prstDash val="solid"/>
            <a:round/>
            <a:headEnd type="none" w="med" len="med"/>
            <a:tailEnd type="arrow"/>
          </a:ln>
          <a:effectLst/>
        </p:spPr>
      </p:cxnSp>
      <p:grpSp>
        <p:nvGrpSpPr>
          <p:cNvPr id="76" name="Group 75"/>
          <p:cNvGrpSpPr/>
          <p:nvPr/>
        </p:nvGrpSpPr>
        <p:grpSpPr>
          <a:xfrm>
            <a:off x="323528" y="5360526"/>
            <a:ext cx="838691" cy="300722"/>
            <a:chOff x="5389493" y="5504490"/>
            <a:chExt cx="838691" cy="300722"/>
          </a:xfrm>
        </p:grpSpPr>
        <p:cxnSp>
          <p:nvCxnSpPr>
            <p:cNvPr id="77" name="Straight Connector 76"/>
            <p:cNvCxnSpPr/>
            <p:nvPr/>
          </p:nvCxnSpPr>
          <p:spPr bwMode="auto">
            <a:xfrm flipV="1">
              <a:off x="5474377" y="5504490"/>
              <a:ext cx="753807" cy="300722"/>
            </a:xfrm>
            <a:prstGeom prst="line">
              <a:avLst/>
            </a:prstGeom>
            <a:solidFill>
              <a:schemeClr val="accent1"/>
            </a:solidFill>
            <a:ln w="38100" cap="flat" cmpd="sng" algn="ctr">
              <a:solidFill>
                <a:srgbClr val="00FF00"/>
              </a:solidFill>
              <a:prstDash val="solid"/>
              <a:round/>
              <a:headEnd type="none" w="med" len="med"/>
              <a:tailEnd type="none" w="med" len="med"/>
            </a:ln>
            <a:effectLst/>
          </p:spPr>
        </p:cxnSp>
        <p:cxnSp>
          <p:nvCxnSpPr>
            <p:cNvPr id="79" name="Straight Connector 78"/>
            <p:cNvCxnSpPr/>
            <p:nvPr/>
          </p:nvCxnSpPr>
          <p:spPr bwMode="auto">
            <a:xfrm>
              <a:off x="5389493" y="5504490"/>
              <a:ext cx="838691" cy="215108"/>
            </a:xfrm>
            <a:prstGeom prst="line">
              <a:avLst/>
            </a:prstGeom>
            <a:solidFill>
              <a:schemeClr val="accent1"/>
            </a:solidFill>
            <a:ln w="38100" cap="flat" cmpd="sng" algn="ctr">
              <a:solidFill>
                <a:srgbClr val="00FF00"/>
              </a:solidFill>
              <a:prstDash val="solid"/>
              <a:round/>
              <a:headEnd type="none" w="med" len="med"/>
              <a:tailEnd type="none" w="med" len="med"/>
            </a:ln>
            <a:effectLst/>
          </p:spPr>
        </p:cxnSp>
      </p:grpSp>
      <p:cxnSp>
        <p:nvCxnSpPr>
          <p:cNvPr id="80" name="Straight Arrow Connector 79"/>
          <p:cNvCxnSpPr/>
          <p:nvPr/>
        </p:nvCxnSpPr>
        <p:spPr bwMode="auto">
          <a:xfrm flipV="1">
            <a:off x="3006962" y="2774583"/>
            <a:ext cx="2" cy="296430"/>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grpSp>
        <p:nvGrpSpPr>
          <p:cNvPr id="4" name="Group 3"/>
          <p:cNvGrpSpPr/>
          <p:nvPr/>
        </p:nvGrpSpPr>
        <p:grpSpPr>
          <a:xfrm>
            <a:off x="4546730" y="2774583"/>
            <a:ext cx="513282" cy="577062"/>
            <a:chOff x="4546730" y="2774583"/>
            <a:chExt cx="513282" cy="577062"/>
          </a:xfrm>
        </p:grpSpPr>
        <p:cxnSp>
          <p:nvCxnSpPr>
            <p:cNvPr id="11" name="Straight Arrow Connector 10"/>
            <p:cNvCxnSpPr/>
            <p:nvPr/>
          </p:nvCxnSpPr>
          <p:spPr bwMode="auto">
            <a:xfrm flipV="1">
              <a:off x="4788024" y="2774583"/>
              <a:ext cx="2" cy="296430"/>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sp>
          <p:nvSpPr>
            <p:cNvPr id="3" name="TextBox 2"/>
            <p:cNvSpPr txBox="1"/>
            <p:nvPr/>
          </p:nvSpPr>
          <p:spPr>
            <a:xfrm>
              <a:off x="4546730" y="3043868"/>
              <a:ext cx="513282" cy="307777"/>
            </a:xfrm>
            <a:prstGeom prst="rect">
              <a:avLst/>
            </a:prstGeom>
            <a:noFill/>
          </p:spPr>
          <p:txBody>
            <a:bodyPr wrap="none" rtlCol="0">
              <a:spAutoFit/>
            </a:bodyPr>
            <a:lstStyle/>
            <a:p>
              <a:r>
                <a:rPr lang="en-AU" sz="1400" b="1" dirty="0" err="1" smtClean="0">
                  <a:solidFill>
                    <a:srgbClr val="FF0000"/>
                  </a:solidFill>
                </a:rPr>
                <a:t>mut</a:t>
              </a:r>
              <a:endParaRPr lang="en-AU" sz="1400" b="1" dirty="0">
                <a:solidFill>
                  <a:srgbClr val="FF0000"/>
                </a:solidFill>
              </a:endParaRPr>
            </a:p>
          </p:txBody>
        </p:sp>
      </p:grpSp>
    </p:spTree>
    <p:extLst>
      <p:ext uri="{BB962C8B-B14F-4D97-AF65-F5344CB8AC3E}">
        <p14:creationId xmlns:p14="http://schemas.microsoft.com/office/powerpoint/2010/main" val="2935043975"/>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7</a:t>
            </a:fld>
            <a:endParaRPr lang="en-AU" sz="1200" dirty="0"/>
          </a:p>
        </p:txBody>
      </p:sp>
      <p:sp>
        <p:nvSpPr>
          <p:cNvPr id="5" name="Text Box 3"/>
          <p:cNvSpPr txBox="1">
            <a:spLocks noChangeArrowheads="1"/>
          </p:cNvSpPr>
          <p:nvPr/>
        </p:nvSpPr>
        <p:spPr bwMode="auto">
          <a:xfrm>
            <a:off x="1817430" y="387350"/>
            <a:ext cx="5509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AU" altLang="en-US" b="1" dirty="0" smtClean="0">
                <a:solidFill>
                  <a:schemeClr val="bg1"/>
                </a:solidFill>
              </a:rPr>
              <a:t>Phosphorylation </a:t>
            </a:r>
            <a:r>
              <a:rPr lang="en-AU" altLang="en-US" b="1" dirty="0">
                <a:solidFill>
                  <a:schemeClr val="bg1"/>
                </a:solidFill>
              </a:rPr>
              <a:t>of eIF4E by </a:t>
            </a:r>
            <a:r>
              <a:rPr lang="en-AU" altLang="en-US" b="1" dirty="0" err="1" smtClean="0">
                <a:solidFill>
                  <a:schemeClr val="bg1"/>
                </a:solidFill>
              </a:rPr>
              <a:t>Mnks</a:t>
            </a:r>
            <a:endParaRPr lang="en-AU" altLang="en-US" b="1" dirty="0">
              <a:solidFill>
                <a:schemeClr val="bg1"/>
              </a:solidFill>
            </a:endParaRPr>
          </a:p>
        </p:txBody>
      </p:sp>
      <p:sp>
        <p:nvSpPr>
          <p:cNvPr id="10" name="Textfeld 22"/>
          <p:cNvSpPr txBox="1"/>
          <p:nvPr/>
        </p:nvSpPr>
        <p:spPr>
          <a:xfrm>
            <a:off x="1277005" y="6237312"/>
            <a:ext cx="6589990" cy="400110"/>
          </a:xfrm>
          <a:prstGeom prst="rect">
            <a:avLst/>
          </a:prstGeom>
          <a:noFill/>
        </p:spPr>
        <p:txBody>
          <a:bodyPr wrap="square" rtlCol="0">
            <a:spAutoFit/>
          </a:bodyPr>
          <a:lstStyle/>
          <a:p>
            <a:pPr algn="just"/>
            <a:r>
              <a:rPr lang="de-CH" sz="1000" dirty="0" smtClean="0"/>
              <a:t>Adapted from  Hay N., 2010,  PNAS, Vol.107, </a:t>
            </a:r>
            <a:r>
              <a:rPr lang="de-CH" sz="1000" dirty="0"/>
              <a:t>N</a:t>
            </a:r>
            <a:r>
              <a:rPr lang="de-CH" sz="1000" dirty="0" smtClean="0"/>
              <a:t>o. 32, 13975-13976 and </a:t>
            </a:r>
            <a:r>
              <a:rPr lang="en-AU" altLang="en-US" sz="1000" dirty="0" err="1"/>
              <a:t>Pyronnet</a:t>
            </a:r>
            <a:r>
              <a:rPr lang="en-AU" altLang="en-US" sz="1000" dirty="0"/>
              <a:t>, S.; </a:t>
            </a:r>
            <a:r>
              <a:rPr lang="en-AU" altLang="en-US" sz="1000" dirty="0" err="1"/>
              <a:t>Imataka</a:t>
            </a:r>
            <a:r>
              <a:rPr lang="en-AU" altLang="en-US" sz="1000" dirty="0"/>
              <a:t>, H.; </a:t>
            </a:r>
            <a:r>
              <a:rPr lang="en-AU" altLang="en-US" sz="1000" dirty="0" err="1"/>
              <a:t>Gingras</a:t>
            </a:r>
            <a:r>
              <a:rPr lang="en-AU" altLang="en-US" sz="1000" dirty="0"/>
              <a:t>, A. C.; </a:t>
            </a:r>
            <a:r>
              <a:rPr lang="en-AU" altLang="en-US" sz="1000" dirty="0" err="1"/>
              <a:t>Fukunaga</a:t>
            </a:r>
            <a:r>
              <a:rPr lang="en-AU" altLang="en-US" sz="1000" dirty="0"/>
              <a:t>, R.; Hunter, T.; </a:t>
            </a:r>
            <a:r>
              <a:rPr lang="en-AU" altLang="en-US" sz="1000" dirty="0" err="1"/>
              <a:t>Sonenberg</a:t>
            </a:r>
            <a:r>
              <a:rPr lang="en-AU" altLang="en-US" sz="1000" dirty="0"/>
              <a:t>, N. </a:t>
            </a:r>
            <a:r>
              <a:rPr lang="en-AU" altLang="en-US" sz="1000" i="1" dirty="0"/>
              <a:t>The EMBO journal</a:t>
            </a:r>
            <a:r>
              <a:rPr lang="en-AU" altLang="en-US" sz="1000" dirty="0"/>
              <a:t> </a:t>
            </a:r>
            <a:r>
              <a:rPr lang="en-AU" altLang="en-US" sz="1000" b="1" dirty="0"/>
              <a:t>1999</a:t>
            </a:r>
            <a:r>
              <a:rPr lang="en-AU" altLang="en-US" sz="1000" dirty="0"/>
              <a:t>, </a:t>
            </a:r>
            <a:r>
              <a:rPr lang="en-AU" altLang="en-US" sz="1000" i="1" dirty="0"/>
              <a:t>18</a:t>
            </a:r>
            <a:r>
              <a:rPr lang="en-AU" altLang="en-US" sz="1000" dirty="0"/>
              <a:t>, 270</a:t>
            </a:r>
            <a:endParaRPr lang="de-CH" sz="1000" dirty="0"/>
          </a:p>
        </p:txBody>
      </p:sp>
      <p:sp>
        <p:nvSpPr>
          <p:cNvPr id="12" name="Rectangle 11"/>
          <p:cNvSpPr/>
          <p:nvPr/>
        </p:nvSpPr>
        <p:spPr bwMode="auto">
          <a:xfrm rot="2333020">
            <a:off x="2658652" y="3041878"/>
            <a:ext cx="1267553" cy="24809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2365827" y="3962673"/>
            <a:ext cx="1267553" cy="24809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827584" y="3962674"/>
            <a:ext cx="1267553" cy="24809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cxnSp>
        <p:nvCxnSpPr>
          <p:cNvPr id="17" name="Curved Connector 16"/>
          <p:cNvCxnSpPr>
            <a:stCxn id="12" idx="3"/>
            <a:endCxn id="13" idx="3"/>
          </p:cNvCxnSpPr>
          <p:nvPr/>
        </p:nvCxnSpPr>
        <p:spPr bwMode="auto">
          <a:xfrm flipH="1">
            <a:off x="3633380" y="3563774"/>
            <a:ext cx="152394" cy="522948"/>
          </a:xfrm>
          <a:prstGeom prst="curvedConnector3">
            <a:avLst>
              <a:gd name="adj1" fmla="val -47343"/>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20" name="Curved Connector 19"/>
          <p:cNvCxnSpPr>
            <a:stCxn id="13" idx="1"/>
            <a:endCxn id="14" idx="3"/>
          </p:cNvCxnSpPr>
          <p:nvPr/>
        </p:nvCxnSpPr>
        <p:spPr bwMode="auto">
          <a:xfrm rot="10800000" flipV="1">
            <a:off x="2095137" y="4086721"/>
            <a:ext cx="270690" cy="1"/>
          </a:xfrm>
          <a:prstGeom prst="curvedConnector3">
            <a:avLst>
              <a:gd name="adj1" fmla="val 50000"/>
            </a:avLst>
          </a:prstGeom>
          <a:solidFill>
            <a:schemeClr val="accent1"/>
          </a:solidFill>
          <a:ln w="57150" cap="flat" cmpd="sng" algn="ctr">
            <a:solidFill>
              <a:schemeClr val="accent1"/>
            </a:solidFill>
            <a:prstDash val="solid"/>
            <a:round/>
            <a:headEnd type="none" w="med" len="med"/>
            <a:tailEnd type="none" w="med" len="med"/>
          </a:ln>
          <a:effectLst/>
        </p:spPr>
      </p:cxnSp>
      <p:sp>
        <p:nvSpPr>
          <p:cNvPr id="35" name="TextBox 34"/>
          <p:cNvSpPr txBox="1"/>
          <p:nvPr/>
        </p:nvSpPr>
        <p:spPr>
          <a:xfrm>
            <a:off x="1920920" y="3398029"/>
            <a:ext cx="490840" cy="420628"/>
          </a:xfrm>
          <a:prstGeom prst="rect">
            <a:avLst/>
          </a:prstGeom>
          <a:noFill/>
        </p:spPr>
        <p:txBody>
          <a:bodyPr wrap="none" rtlCol="0">
            <a:spAutoFit/>
          </a:bodyPr>
          <a:lstStyle/>
          <a:p>
            <a:r>
              <a:rPr lang="en-AU" sz="3200" b="1" baseline="28000" dirty="0" smtClean="0"/>
              <a:t>_</a:t>
            </a:r>
            <a:r>
              <a:rPr lang="en-AU" sz="1800" b="1" dirty="0" smtClean="0"/>
              <a:t>P</a:t>
            </a:r>
            <a:endParaRPr lang="en-AU" sz="1800" b="1" dirty="0"/>
          </a:p>
        </p:txBody>
      </p:sp>
      <p:grpSp>
        <p:nvGrpSpPr>
          <p:cNvPr id="31" name="Group 30"/>
          <p:cNvGrpSpPr/>
          <p:nvPr/>
        </p:nvGrpSpPr>
        <p:grpSpPr>
          <a:xfrm>
            <a:off x="1331640" y="3561218"/>
            <a:ext cx="820694" cy="471767"/>
            <a:chOff x="936854" y="3101249"/>
            <a:chExt cx="820694" cy="471767"/>
          </a:xfrm>
        </p:grpSpPr>
        <p:sp>
          <p:nvSpPr>
            <p:cNvPr id="29" name="Oval 28"/>
            <p:cNvSpPr/>
            <p:nvPr/>
          </p:nvSpPr>
          <p:spPr bwMode="auto">
            <a:xfrm>
              <a:off x="971600" y="3101249"/>
              <a:ext cx="785948" cy="4717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latin typeface="Arial" charset="0"/>
                <a:cs typeface="Arial" charset="0"/>
              </a:endParaRPr>
            </a:p>
          </p:txBody>
        </p:sp>
        <p:sp>
          <p:nvSpPr>
            <p:cNvPr id="30" name="TextBox 29"/>
            <p:cNvSpPr txBox="1"/>
            <p:nvPr/>
          </p:nvSpPr>
          <p:spPr>
            <a:xfrm>
              <a:off x="936854" y="3131676"/>
              <a:ext cx="466794" cy="369332"/>
            </a:xfrm>
            <a:prstGeom prst="rect">
              <a:avLst/>
            </a:prstGeom>
            <a:noFill/>
          </p:spPr>
          <p:txBody>
            <a:bodyPr wrap="none" rtlCol="0">
              <a:spAutoFit/>
            </a:bodyPr>
            <a:lstStyle/>
            <a:p>
              <a:r>
                <a:rPr lang="en-AU" sz="1800" b="1" dirty="0" smtClean="0"/>
                <a:t>4E</a:t>
              </a:r>
              <a:endParaRPr lang="en-AU" sz="1800" b="1" dirty="0"/>
            </a:p>
          </p:txBody>
        </p:sp>
      </p:grpSp>
      <p:sp>
        <p:nvSpPr>
          <p:cNvPr id="39" name="Oval 38"/>
          <p:cNvSpPr/>
          <p:nvPr/>
        </p:nvSpPr>
        <p:spPr bwMode="auto">
          <a:xfrm>
            <a:off x="3049458" y="3370825"/>
            <a:ext cx="683930" cy="6839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38" name="TextBox 37"/>
          <p:cNvSpPr txBox="1"/>
          <p:nvPr/>
        </p:nvSpPr>
        <p:spPr>
          <a:xfrm>
            <a:off x="3042402" y="3386609"/>
            <a:ext cx="737510" cy="461665"/>
          </a:xfrm>
          <a:prstGeom prst="rect">
            <a:avLst/>
          </a:prstGeom>
          <a:noFill/>
        </p:spPr>
        <p:txBody>
          <a:bodyPr wrap="none" rtlCol="0">
            <a:spAutoFit/>
          </a:bodyPr>
          <a:lstStyle/>
          <a:p>
            <a:r>
              <a:rPr lang="en-AU" b="1" dirty="0" smtClean="0"/>
              <a:t>4  A</a:t>
            </a:r>
            <a:endParaRPr lang="en-AU" b="1" dirty="0"/>
          </a:p>
        </p:txBody>
      </p:sp>
      <p:sp>
        <p:nvSpPr>
          <p:cNvPr id="40" name="Chord 39"/>
          <p:cNvSpPr/>
          <p:nvPr/>
        </p:nvSpPr>
        <p:spPr bwMode="auto">
          <a:xfrm rot="16200000">
            <a:off x="2709686" y="3668707"/>
            <a:ext cx="1258785" cy="2035752"/>
          </a:xfrm>
          <a:prstGeom prst="chord">
            <a:avLst>
              <a:gd name="adj1" fmla="val 5376639"/>
              <a:gd name="adj2" fmla="val 1620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41" name="TextBox 40"/>
          <p:cNvSpPr txBox="1"/>
          <p:nvPr/>
        </p:nvSpPr>
        <p:spPr>
          <a:xfrm>
            <a:off x="2975011" y="4754761"/>
            <a:ext cx="732893" cy="461665"/>
          </a:xfrm>
          <a:prstGeom prst="rect">
            <a:avLst/>
          </a:prstGeom>
          <a:noFill/>
        </p:spPr>
        <p:txBody>
          <a:bodyPr wrap="none" rtlCol="0">
            <a:spAutoFit/>
          </a:bodyPr>
          <a:lstStyle/>
          <a:p>
            <a:r>
              <a:rPr lang="en-AU" b="1" dirty="0" smtClean="0"/>
              <a:t>40S</a:t>
            </a:r>
            <a:endParaRPr lang="en-AU" b="1" dirty="0"/>
          </a:p>
        </p:txBody>
      </p:sp>
      <p:sp>
        <p:nvSpPr>
          <p:cNvPr id="2" name="Oval 1"/>
          <p:cNvSpPr/>
          <p:nvPr/>
        </p:nvSpPr>
        <p:spPr bwMode="auto">
          <a:xfrm>
            <a:off x="2411760" y="2882553"/>
            <a:ext cx="680361" cy="68036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cs typeface="Arial" charset="0"/>
            </a:endParaRPr>
          </a:p>
        </p:txBody>
      </p:sp>
      <p:sp>
        <p:nvSpPr>
          <p:cNvPr id="6" name="TextBox 5"/>
          <p:cNvSpPr txBox="1"/>
          <p:nvPr/>
        </p:nvSpPr>
        <p:spPr>
          <a:xfrm>
            <a:off x="2454422" y="2930345"/>
            <a:ext cx="595036" cy="584775"/>
          </a:xfrm>
          <a:prstGeom prst="rect">
            <a:avLst/>
          </a:prstGeom>
          <a:noFill/>
        </p:spPr>
        <p:txBody>
          <a:bodyPr wrap="none" rtlCol="0">
            <a:spAutoFit/>
          </a:bodyPr>
          <a:lstStyle/>
          <a:p>
            <a:pPr algn="ctr"/>
            <a:r>
              <a:rPr lang="en-AU" sz="1600" b="1" dirty="0" err="1" smtClean="0"/>
              <a:t>Mnk</a:t>
            </a:r>
            <a:endParaRPr lang="en-AU" sz="1600" b="1" dirty="0" smtClean="0"/>
          </a:p>
          <a:p>
            <a:pPr algn="ctr"/>
            <a:r>
              <a:rPr lang="en-AU" sz="1600" b="1" dirty="0" smtClean="0"/>
              <a:t>1/2</a:t>
            </a:r>
            <a:endParaRPr lang="en-AU" sz="1600" b="1" dirty="0"/>
          </a:p>
        </p:txBody>
      </p:sp>
      <p:sp>
        <p:nvSpPr>
          <p:cNvPr id="36" name="Oval 35"/>
          <p:cNvSpPr/>
          <p:nvPr/>
        </p:nvSpPr>
        <p:spPr bwMode="auto">
          <a:xfrm>
            <a:off x="2365827" y="4106689"/>
            <a:ext cx="838021" cy="76601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charset="0"/>
              <a:cs typeface="Arial" charset="0"/>
            </a:endParaRPr>
          </a:p>
        </p:txBody>
      </p:sp>
      <p:sp>
        <p:nvSpPr>
          <p:cNvPr id="37" name="TextBox 36"/>
          <p:cNvSpPr txBox="1"/>
          <p:nvPr/>
        </p:nvSpPr>
        <p:spPr>
          <a:xfrm>
            <a:off x="2606743" y="4250705"/>
            <a:ext cx="356188" cy="461665"/>
          </a:xfrm>
          <a:prstGeom prst="rect">
            <a:avLst/>
          </a:prstGeom>
          <a:noFill/>
        </p:spPr>
        <p:txBody>
          <a:bodyPr wrap="none" rtlCol="0">
            <a:spAutoFit/>
          </a:bodyPr>
          <a:lstStyle/>
          <a:p>
            <a:r>
              <a:rPr lang="en-AU" b="1" dirty="0" smtClean="0"/>
              <a:t>3</a:t>
            </a:r>
            <a:endParaRPr lang="en-AU" b="1" dirty="0"/>
          </a:p>
        </p:txBody>
      </p:sp>
      <p:grpSp>
        <p:nvGrpSpPr>
          <p:cNvPr id="47" name="Group 46"/>
          <p:cNvGrpSpPr/>
          <p:nvPr/>
        </p:nvGrpSpPr>
        <p:grpSpPr>
          <a:xfrm>
            <a:off x="2189596" y="2590065"/>
            <a:ext cx="6040755" cy="1529254"/>
            <a:chOff x="1757548" y="2128400"/>
            <a:chExt cx="6040755" cy="1529254"/>
          </a:xfrm>
        </p:grpSpPr>
        <p:grpSp>
          <p:nvGrpSpPr>
            <p:cNvPr id="45" name="Group 44"/>
            <p:cNvGrpSpPr/>
            <p:nvPr/>
          </p:nvGrpSpPr>
          <p:grpSpPr>
            <a:xfrm>
              <a:off x="1757548" y="2128400"/>
              <a:ext cx="5220404" cy="1372607"/>
              <a:chOff x="1757548" y="2128400"/>
              <a:chExt cx="5220404" cy="1372607"/>
            </a:xfrm>
          </p:grpSpPr>
          <p:sp>
            <p:nvSpPr>
              <p:cNvPr id="27" name="Freeform 26"/>
              <p:cNvSpPr/>
              <p:nvPr/>
            </p:nvSpPr>
            <p:spPr bwMode="auto">
              <a:xfrm>
                <a:off x="1757548" y="2128400"/>
                <a:ext cx="3675413" cy="1372607"/>
              </a:xfrm>
              <a:custGeom>
                <a:avLst/>
                <a:gdLst>
                  <a:gd name="connsiteX0" fmla="*/ 0 w 3675413"/>
                  <a:gd name="connsiteY0" fmla="*/ 1205362 h 1372496"/>
                  <a:gd name="connsiteX1" fmla="*/ 849086 w 3675413"/>
                  <a:gd name="connsiteY1" fmla="*/ 1217238 h 1372496"/>
                  <a:gd name="connsiteX2" fmla="*/ 1074717 w 3675413"/>
                  <a:gd name="connsiteY2" fmla="*/ 1175674 h 1372496"/>
                  <a:gd name="connsiteX3" fmla="*/ 1246909 w 3675413"/>
                  <a:gd name="connsiteY3" fmla="*/ 1050983 h 1372496"/>
                  <a:gd name="connsiteX4" fmla="*/ 1335974 w 3675413"/>
                  <a:gd name="connsiteY4" fmla="*/ 849103 h 1372496"/>
                  <a:gd name="connsiteX5" fmla="*/ 1347849 w 3675413"/>
                  <a:gd name="connsiteY5" fmla="*/ 635347 h 1372496"/>
                  <a:gd name="connsiteX6" fmla="*/ 1395351 w 3675413"/>
                  <a:gd name="connsiteY6" fmla="*/ 463154 h 1372496"/>
                  <a:gd name="connsiteX7" fmla="*/ 1514104 w 3675413"/>
                  <a:gd name="connsiteY7" fmla="*/ 344401 h 1372496"/>
                  <a:gd name="connsiteX8" fmla="*/ 1609107 w 3675413"/>
                  <a:gd name="connsiteY8" fmla="*/ 326588 h 1372496"/>
                  <a:gd name="connsiteX9" fmla="*/ 1698171 w 3675413"/>
                  <a:gd name="connsiteY9" fmla="*/ 302838 h 1372496"/>
                  <a:gd name="connsiteX10" fmla="*/ 1775361 w 3675413"/>
                  <a:gd name="connsiteY10" fmla="*/ 184084 h 1372496"/>
                  <a:gd name="connsiteX11" fmla="*/ 1793174 w 3675413"/>
                  <a:gd name="connsiteY11" fmla="*/ 71269 h 1372496"/>
                  <a:gd name="connsiteX12" fmla="*/ 1775361 w 3675413"/>
                  <a:gd name="connsiteY12" fmla="*/ 17 h 1372496"/>
                  <a:gd name="connsiteX13" fmla="*/ 1698171 w 3675413"/>
                  <a:gd name="connsiteY13" fmla="*/ 65331 h 1372496"/>
                  <a:gd name="connsiteX14" fmla="*/ 1632857 w 3675413"/>
                  <a:gd name="connsiteY14" fmla="*/ 148458 h 1372496"/>
                  <a:gd name="connsiteX15" fmla="*/ 1597231 w 3675413"/>
                  <a:gd name="connsiteY15" fmla="*/ 296900 h 1372496"/>
                  <a:gd name="connsiteX16" fmla="*/ 1609107 w 3675413"/>
                  <a:gd name="connsiteY16" fmla="*/ 374090 h 1372496"/>
                  <a:gd name="connsiteX17" fmla="*/ 1609107 w 3675413"/>
                  <a:gd name="connsiteY17" fmla="*/ 469092 h 1372496"/>
                  <a:gd name="connsiteX18" fmla="*/ 1585356 w 3675413"/>
                  <a:gd name="connsiteY18" fmla="*/ 558157 h 1372496"/>
                  <a:gd name="connsiteX19" fmla="*/ 1490353 w 3675413"/>
                  <a:gd name="connsiteY19" fmla="*/ 653160 h 1372496"/>
                  <a:gd name="connsiteX20" fmla="*/ 1436914 w 3675413"/>
                  <a:gd name="connsiteY20" fmla="*/ 694723 h 1372496"/>
                  <a:gd name="connsiteX21" fmla="*/ 1306286 w 3675413"/>
                  <a:gd name="connsiteY21" fmla="*/ 760038 h 1372496"/>
                  <a:gd name="connsiteX22" fmla="*/ 1205346 w 3675413"/>
                  <a:gd name="connsiteY22" fmla="*/ 825352 h 1372496"/>
                  <a:gd name="connsiteX23" fmla="*/ 1163782 w 3675413"/>
                  <a:gd name="connsiteY23" fmla="*/ 950043 h 1372496"/>
                  <a:gd name="connsiteX24" fmla="*/ 1151907 w 3675413"/>
                  <a:gd name="connsiteY24" fmla="*/ 1092547 h 1372496"/>
                  <a:gd name="connsiteX25" fmla="*/ 1175657 w 3675413"/>
                  <a:gd name="connsiteY25" fmla="*/ 1205362 h 1372496"/>
                  <a:gd name="connsiteX26" fmla="*/ 1217221 w 3675413"/>
                  <a:gd name="connsiteY26" fmla="*/ 1282552 h 1372496"/>
                  <a:gd name="connsiteX27" fmla="*/ 1395351 w 3675413"/>
                  <a:gd name="connsiteY27" fmla="*/ 1330053 h 1372496"/>
                  <a:gd name="connsiteX28" fmla="*/ 1567543 w 3675413"/>
                  <a:gd name="connsiteY28" fmla="*/ 1359741 h 1372496"/>
                  <a:gd name="connsiteX29" fmla="*/ 1704109 w 3675413"/>
                  <a:gd name="connsiteY29" fmla="*/ 1371617 h 1372496"/>
                  <a:gd name="connsiteX30" fmla="*/ 1882239 w 3675413"/>
                  <a:gd name="connsiteY30" fmla="*/ 1371617 h 1372496"/>
                  <a:gd name="connsiteX31" fmla="*/ 2291938 w 3675413"/>
                  <a:gd name="connsiteY31" fmla="*/ 1365679 h 1372496"/>
                  <a:gd name="connsiteX32" fmla="*/ 3675413 w 3675413"/>
                  <a:gd name="connsiteY32" fmla="*/ 1359741 h 1372496"/>
                  <a:gd name="connsiteX33" fmla="*/ 3675413 w 3675413"/>
                  <a:gd name="connsiteY33" fmla="*/ 1359741 h 1372496"/>
                  <a:gd name="connsiteX0" fmla="*/ 0 w 3675413"/>
                  <a:gd name="connsiteY0" fmla="*/ 1205362 h 1372496"/>
                  <a:gd name="connsiteX1" fmla="*/ 849086 w 3675413"/>
                  <a:gd name="connsiteY1" fmla="*/ 1217238 h 1372496"/>
                  <a:gd name="connsiteX2" fmla="*/ 1074717 w 3675413"/>
                  <a:gd name="connsiteY2" fmla="*/ 1175674 h 1372496"/>
                  <a:gd name="connsiteX3" fmla="*/ 1246909 w 3675413"/>
                  <a:gd name="connsiteY3" fmla="*/ 1050983 h 1372496"/>
                  <a:gd name="connsiteX4" fmla="*/ 1335974 w 3675413"/>
                  <a:gd name="connsiteY4" fmla="*/ 849103 h 1372496"/>
                  <a:gd name="connsiteX5" fmla="*/ 1347849 w 3675413"/>
                  <a:gd name="connsiteY5" fmla="*/ 635347 h 1372496"/>
                  <a:gd name="connsiteX6" fmla="*/ 1395351 w 3675413"/>
                  <a:gd name="connsiteY6" fmla="*/ 463154 h 1372496"/>
                  <a:gd name="connsiteX7" fmla="*/ 1484416 w 3675413"/>
                  <a:gd name="connsiteY7" fmla="*/ 362214 h 1372496"/>
                  <a:gd name="connsiteX8" fmla="*/ 1609107 w 3675413"/>
                  <a:gd name="connsiteY8" fmla="*/ 326588 h 1372496"/>
                  <a:gd name="connsiteX9" fmla="*/ 1698171 w 3675413"/>
                  <a:gd name="connsiteY9" fmla="*/ 302838 h 1372496"/>
                  <a:gd name="connsiteX10" fmla="*/ 1775361 w 3675413"/>
                  <a:gd name="connsiteY10" fmla="*/ 184084 h 1372496"/>
                  <a:gd name="connsiteX11" fmla="*/ 1793174 w 3675413"/>
                  <a:gd name="connsiteY11" fmla="*/ 71269 h 1372496"/>
                  <a:gd name="connsiteX12" fmla="*/ 1775361 w 3675413"/>
                  <a:gd name="connsiteY12" fmla="*/ 17 h 1372496"/>
                  <a:gd name="connsiteX13" fmla="*/ 1698171 w 3675413"/>
                  <a:gd name="connsiteY13" fmla="*/ 65331 h 1372496"/>
                  <a:gd name="connsiteX14" fmla="*/ 1632857 w 3675413"/>
                  <a:gd name="connsiteY14" fmla="*/ 148458 h 1372496"/>
                  <a:gd name="connsiteX15" fmla="*/ 1597231 w 3675413"/>
                  <a:gd name="connsiteY15" fmla="*/ 296900 h 1372496"/>
                  <a:gd name="connsiteX16" fmla="*/ 1609107 w 3675413"/>
                  <a:gd name="connsiteY16" fmla="*/ 374090 h 1372496"/>
                  <a:gd name="connsiteX17" fmla="*/ 1609107 w 3675413"/>
                  <a:gd name="connsiteY17" fmla="*/ 469092 h 1372496"/>
                  <a:gd name="connsiteX18" fmla="*/ 1585356 w 3675413"/>
                  <a:gd name="connsiteY18" fmla="*/ 558157 h 1372496"/>
                  <a:gd name="connsiteX19" fmla="*/ 1490353 w 3675413"/>
                  <a:gd name="connsiteY19" fmla="*/ 653160 h 1372496"/>
                  <a:gd name="connsiteX20" fmla="*/ 1436914 w 3675413"/>
                  <a:gd name="connsiteY20" fmla="*/ 694723 h 1372496"/>
                  <a:gd name="connsiteX21" fmla="*/ 1306286 w 3675413"/>
                  <a:gd name="connsiteY21" fmla="*/ 760038 h 1372496"/>
                  <a:gd name="connsiteX22" fmla="*/ 1205346 w 3675413"/>
                  <a:gd name="connsiteY22" fmla="*/ 825352 h 1372496"/>
                  <a:gd name="connsiteX23" fmla="*/ 1163782 w 3675413"/>
                  <a:gd name="connsiteY23" fmla="*/ 950043 h 1372496"/>
                  <a:gd name="connsiteX24" fmla="*/ 1151907 w 3675413"/>
                  <a:gd name="connsiteY24" fmla="*/ 1092547 h 1372496"/>
                  <a:gd name="connsiteX25" fmla="*/ 1175657 w 3675413"/>
                  <a:gd name="connsiteY25" fmla="*/ 1205362 h 1372496"/>
                  <a:gd name="connsiteX26" fmla="*/ 1217221 w 3675413"/>
                  <a:gd name="connsiteY26" fmla="*/ 1282552 h 1372496"/>
                  <a:gd name="connsiteX27" fmla="*/ 1395351 w 3675413"/>
                  <a:gd name="connsiteY27" fmla="*/ 1330053 h 1372496"/>
                  <a:gd name="connsiteX28" fmla="*/ 1567543 w 3675413"/>
                  <a:gd name="connsiteY28" fmla="*/ 1359741 h 1372496"/>
                  <a:gd name="connsiteX29" fmla="*/ 1704109 w 3675413"/>
                  <a:gd name="connsiteY29" fmla="*/ 1371617 h 1372496"/>
                  <a:gd name="connsiteX30" fmla="*/ 1882239 w 3675413"/>
                  <a:gd name="connsiteY30" fmla="*/ 1371617 h 1372496"/>
                  <a:gd name="connsiteX31" fmla="*/ 2291938 w 3675413"/>
                  <a:gd name="connsiteY31" fmla="*/ 1365679 h 1372496"/>
                  <a:gd name="connsiteX32" fmla="*/ 3675413 w 3675413"/>
                  <a:gd name="connsiteY32" fmla="*/ 1359741 h 1372496"/>
                  <a:gd name="connsiteX33" fmla="*/ 3675413 w 3675413"/>
                  <a:gd name="connsiteY33" fmla="*/ 1359741 h 1372496"/>
                  <a:gd name="connsiteX0" fmla="*/ 0 w 3675413"/>
                  <a:gd name="connsiteY0" fmla="*/ 1205362 h 1372496"/>
                  <a:gd name="connsiteX1" fmla="*/ 849086 w 3675413"/>
                  <a:gd name="connsiteY1" fmla="*/ 1217238 h 1372496"/>
                  <a:gd name="connsiteX2" fmla="*/ 1074717 w 3675413"/>
                  <a:gd name="connsiteY2" fmla="*/ 1175674 h 1372496"/>
                  <a:gd name="connsiteX3" fmla="*/ 1246909 w 3675413"/>
                  <a:gd name="connsiteY3" fmla="*/ 1050983 h 1372496"/>
                  <a:gd name="connsiteX4" fmla="*/ 1335974 w 3675413"/>
                  <a:gd name="connsiteY4" fmla="*/ 849103 h 1372496"/>
                  <a:gd name="connsiteX5" fmla="*/ 1347849 w 3675413"/>
                  <a:gd name="connsiteY5" fmla="*/ 635347 h 1372496"/>
                  <a:gd name="connsiteX6" fmla="*/ 1395351 w 3675413"/>
                  <a:gd name="connsiteY6" fmla="*/ 463154 h 1372496"/>
                  <a:gd name="connsiteX7" fmla="*/ 1484416 w 3675413"/>
                  <a:gd name="connsiteY7" fmla="*/ 362214 h 1372496"/>
                  <a:gd name="connsiteX8" fmla="*/ 1609107 w 3675413"/>
                  <a:gd name="connsiteY8" fmla="*/ 326588 h 1372496"/>
                  <a:gd name="connsiteX9" fmla="*/ 1704109 w 3675413"/>
                  <a:gd name="connsiteY9" fmla="*/ 279087 h 1372496"/>
                  <a:gd name="connsiteX10" fmla="*/ 1775361 w 3675413"/>
                  <a:gd name="connsiteY10" fmla="*/ 184084 h 1372496"/>
                  <a:gd name="connsiteX11" fmla="*/ 1793174 w 3675413"/>
                  <a:gd name="connsiteY11" fmla="*/ 71269 h 1372496"/>
                  <a:gd name="connsiteX12" fmla="*/ 1775361 w 3675413"/>
                  <a:gd name="connsiteY12" fmla="*/ 17 h 1372496"/>
                  <a:gd name="connsiteX13" fmla="*/ 1698171 w 3675413"/>
                  <a:gd name="connsiteY13" fmla="*/ 65331 h 1372496"/>
                  <a:gd name="connsiteX14" fmla="*/ 1632857 w 3675413"/>
                  <a:gd name="connsiteY14" fmla="*/ 148458 h 1372496"/>
                  <a:gd name="connsiteX15" fmla="*/ 1597231 w 3675413"/>
                  <a:gd name="connsiteY15" fmla="*/ 296900 h 1372496"/>
                  <a:gd name="connsiteX16" fmla="*/ 1609107 w 3675413"/>
                  <a:gd name="connsiteY16" fmla="*/ 374090 h 1372496"/>
                  <a:gd name="connsiteX17" fmla="*/ 1609107 w 3675413"/>
                  <a:gd name="connsiteY17" fmla="*/ 469092 h 1372496"/>
                  <a:gd name="connsiteX18" fmla="*/ 1585356 w 3675413"/>
                  <a:gd name="connsiteY18" fmla="*/ 558157 h 1372496"/>
                  <a:gd name="connsiteX19" fmla="*/ 1490353 w 3675413"/>
                  <a:gd name="connsiteY19" fmla="*/ 653160 h 1372496"/>
                  <a:gd name="connsiteX20" fmla="*/ 1436914 w 3675413"/>
                  <a:gd name="connsiteY20" fmla="*/ 694723 h 1372496"/>
                  <a:gd name="connsiteX21" fmla="*/ 1306286 w 3675413"/>
                  <a:gd name="connsiteY21" fmla="*/ 760038 h 1372496"/>
                  <a:gd name="connsiteX22" fmla="*/ 1205346 w 3675413"/>
                  <a:gd name="connsiteY22" fmla="*/ 825352 h 1372496"/>
                  <a:gd name="connsiteX23" fmla="*/ 1163782 w 3675413"/>
                  <a:gd name="connsiteY23" fmla="*/ 950043 h 1372496"/>
                  <a:gd name="connsiteX24" fmla="*/ 1151907 w 3675413"/>
                  <a:gd name="connsiteY24" fmla="*/ 1092547 h 1372496"/>
                  <a:gd name="connsiteX25" fmla="*/ 1175657 w 3675413"/>
                  <a:gd name="connsiteY25" fmla="*/ 1205362 h 1372496"/>
                  <a:gd name="connsiteX26" fmla="*/ 1217221 w 3675413"/>
                  <a:gd name="connsiteY26" fmla="*/ 1282552 h 1372496"/>
                  <a:gd name="connsiteX27" fmla="*/ 1395351 w 3675413"/>
                  <a:gd name="connsiteY27" fmla="*/ 1330053 h 1372496"/>
                  <a:gd name="connsiteX28" fmla="*/ 1567543 w 3675413"/>
                  <a:gd name="connsiteY28" fmla="*/ 1359741 h 1372496"/>
                  <a:gd name="connsiteX29" fmla="*/ 1704109 w 3675413"/>
                  <a:gd name="connsiteY29" fmla="*/ 1371617 h 1372496"/>
                  <a:gd name="connsiteX30" fmla="*/ 1882239 w 3675413"/>
                  <a:gd name="connsiteY30" fmla="*/ 1371617 h 1372496"/>
                  <a:gd name="connsiteX31" fmla="*/ 2291938 w 3675413"/>
                  <a:gd name="connsiteY31" fmla="*/ 1365679 h 1372496"/>
                  <a:gd name="connsiteX32" fmla="*/ 3675413 w 3675413"/>
                  <a:gd name="connsiteY32" fmla="*/ 1359741 h 1372496"/>
                  <a:gd name="connsiteX33" fmla="*/ 3675413 w 3675413"/>
                  <a:gd name="connsiteY33" fmla="*/ 1359741 h 1372496"/>
                  <a:gd name="connsiteX0" fmla="*/ 0 w 3675413"/>
                  <a:gd name="connsiteY0" fmla="*/ 1205365 h 1372499"/>
                  <a:gd name="connsiteX1" fmla="*/ 849086 w 3675413"/>
                  <a:gd name="connsiteY1" fmla="*/ 1217241 h 1372499"/>
                  <a:gd name="connsiteX2" fmla="*/ 1074717 w 3675413"/>
                  <a:gd name="connsiteY2" fmla="*/ 1175677 h 1372499"/>
                  <a:gd name="connsiteX3" fmla="*/ 1246909 w 3675413"/>
                  <a:gd name="connsiteY3" fmla="*/ 1050986 h 1372499"/>
                  <a:gd name="connsiteX4" fmla="*/ 1335974 w 3675413"/>
                  <a:gd name="connsiteY4" fmla="*/ 849106 h 1372499"/>
                  <a:gd name="connsiteX5" fmla="*/ 1347849 w 3675413"/>
                  <a:gd name="connsiteY5" fmla="*/ 635350 h 1372499"/>
                  <a:gd name="connsiteX6" fmla="*/ 1395351 w 3675413"/>
                  <a:gd name="connsiteY6" fmla="*/ 463157 h 1372499"/>
                  <a:gd name="connsiteX7" fmla="*/ 1484416 w 3675413"/>
                  <a:gd name="connsiteY7" fmla="*/ 362217 h 1372499"/>
                  <a:gd name="connsiteX8" fmla="*/ 1609107 w 3675413"/>
                  <a:gd name="connsiteY8" fmla="*/ 326591 h 1372499"/>
                  <a:gd name="connsiteX9" fmla="*/ 1704109 w 3675413"/>
                  <a:gd name="connsiteY9" fmla="*/ 279090 h 1372499"/>
                  <a:gd name="connsiteX10" fmla="*/ 1775361 w 3675413"/>
                  <a:gd name="connsiteY10" fmla="*/ 184087 h 1372499"/>
                  <a:gd name="connsiteX11" fmla="*/ 1793174 w 3675413"/>
                  <a:gd name="connsiteY11" fmla="*/ 71272 h 1372499"/>
                  <a:gd name="connsiteX12" fmla="*/ 1775361 w 3675413"/>
                  <a:gd name="connsiteY12" fmla="*/ 20 h 1372499"/>
                  <a:gd name="connsiteX13" fmla="*/ 1698171 w 3675413"/>
                  <a:gd name="connsiteY13" fmla="*/ 65334 h 1372499"/>
                  <a:gd name="connsiteX14" fmla="*/ 1620982 w 3675413"/>
                  <a:gd name="connsiteY14" fmla="*/ 184087 h 1372499"/>
                  <a:gd name="connsiteX15" fmla="*/ 1597231 w 3675413"/>
                  <a:gd name="connsiteY15" fmla="*/ 296903 h 1372499"/>
                  <a:gd name="connsiteX16" fmla="*/ 1609107 w 3675413"/>
                  <a:gd name="connsiteY16" fmla="*/ 374093 h 1372499"/>
                  <a:gd name="connsiteX17" fmla="*/ 1609107 w 3675413"/>
                  <a:gd name="connsiteY17" fmla="*/ 469095 h 1372499"/>
                  <a:gd name="connsiteX18" fmla="*/ 1585356 w 3675413"/>
                  <a:gd name="connsiteY18" fmla="*/ 558160 h 1372499"/>
                  <a:gd name="connsiteX19" fmla="*/ 1490353 w 3675413"/>
                  <a:gd name="connsiteY19" fmla="*/ 653163 h 1372499"/>
                  <a:gd name="connsiteX20" fmla="*/ 1436914 w 3675413"/>
                  <a:gd name="connsiteY20" fmla="*/ 694726 h 1372499"/>
                  <a:gd name="connsiteX21" fmla="*/ 1306286 w 3675413"/>
                  <a:gd name="connsiteY21" fmla="*/ 760041 h 1372499"/>
                  <a:gd name="connsiteX22" fmla="*/ 1205346 w 3675413"/>
                  <a:gd name="connsiteY22" fmla="*/ 825355 h 1372499"/>
                  <a:gd name="connsiteX23" fmla="*/ 1163782 w 3675413"/>
                  <a:gd name="connsiteY23" fmla="*/ 950046 h 1372499"/>
                  <a:gd name="connsiteX24" fmla="*/ 1151907 w 3675413"/>
                  <a:gd name="connsiteY24" fmla="*/ 1092550 h 1372499"/>
                  <a:gd name="connsiteX25" fmla="*/ 1175657 w 3675413"/>
                  <a:gd name="connsiteY25" fmla="*/ 1205365 h 1372499"/>
                  <a:gd name="connsiteX26" fmla="*/ 1217221 w 3675413"/>
                  <a:gd name="connsiteY26" fmla="*/ 1282555 h 1372499"/>
                  <a:gd name="connsiteX27" fmla="*/ 1395351 w 3675413"/>
                  <a:gd name="connsiteY27" fmla="*/ 1330056 h 1372499"/>
                  <a:gd name="connsiteX28" fmla="*/ 1567543 w 3675413"/>
                  <a:gd name="connsiteY28" fmla="*/ 1359744 h 1372499"/>
                  <a:gd name="connsiteX29" fmla="*/ 1704109 w 3675413"/>
                  <a:gd name="connsiteY29" fmla="*/ 1371620 h 1372499"/>
                  <a:gd name="connsiteX30" fmla="*/ 1882239 w 3675413"/>
                  <a:gd name="connsiteY30" fmla="*/ 1371620 h 1372499"/>
                  <a:gd name="connsiteX31" fmla="*/ 2291938 w 3675413"/>
                  <a:gd name="connsiteY31" fmla="*/ 1365682 h 1372499"/>
                  <a:gd name="connsiteX32" fmla="*/ 3675413 w 3675413"/>
                  <a:gd name="connsiteY32" fmla="*/ 1359744 h 1372499"/>
                  <a:gd name="connsiteX33" fmla="*/ 3675413 w 3675413"/>
                  <a:gd name="connsiteY33" fmla="*/ 1359744 h 1372499"/>
                  <a:gd name="connsiteX0" fmla="*/ 0 w 3675413"/>
                  <a:gd name="connsiteY0" fmla="*/ 1205365 h 1372499"/>
                  <a:gd name="connsiteX1" fmla="*/ 849086 w 3675413"/>
                  <a:gd name="connsiteY1" fmla="*/ 1217241 h 1372499"/>
                  <a:gd name="connsiteX2" fmla="*/ 1074717 w 3675413"/>
                  <a:gd name="connsiteY2" fmla="*/ 1175677 h 1372499"/>
                  <a:gd name="connsiteX3" fmla="*/ 1246909 w 3675413"/>
                  <a:gd name="connsiteY3" fmla="*/ 1050986 h 1372499"/>
                  <a:gd name="connsiteX4" fmla="*/ 1335974 w 3675413"/>
                  <a:gd name="connsiteY4" fmla="*/ 849106 h 1372499"/>
                  <a:gd name="connsiteX5" fmla="*/ 1347849 w 3675413"/>
                  <a:gd name="connsiteY5" fmla="*/ 635350 h 1372499"/>
                  <a:gd name="connsiteX6" fmla="*/ 1395351 w 3675413"/>
                  <a:gd name="connsiteY6" fmla="*/ 463157 h 1372499"/>
                  <a:gd name="connsiteX7" fmla="*/ 1484416 w 3675413"/>
                  <a:gd name="connsiteY7" fmla="*/ 362217 h 1372499"/>
                  <a:gd name="connsiteX8" fmla="*/ 1609107 w 3675413"/>
                  <a:gd name="connsiteY8" fmla="*/ 326591 h 1372499"/>
                  <a:gd name="connsiteX9" fmla="*/ 1704109 w 3675413"/>
                  <a:gd name="connsiteY9" fmla="*/ 279090 h 1372499"/>
                  <a:gd name="connsiteX10" fmla="*/ 1775361 w 3675413"/>
                  <a:gd name="connsiteY10" fmla="*/ 184087 h 1372499"/>
                  <a:gd name="connsiteX11" fmla="*/ 1793174 w 3675413"/>
                  <a:gd name="connsiteY11" fmla="*/ 71272 h 1372499"/>
                  <a:gd name="connsiteX12" fmla="*/ 1775361 w 3675413"/>
                  <a:gd name="connsiteY12" fmla="*/ 20 h 1372499"/>
                  <a:gd name="connsiteX13" fmla="*/ 1698171 w 3675413"/>
                  <a:gd name="connsiteY13" fmla="*/ 65334 h 1372499"/>
                  <a:gd name="connsiteX14" fmla="*/ 1620982 w 3675413"/>
                  <a:gd name="connsiteY14" fmla="*/ 184087 h 1372499"/>
                  <a:gd name="connsiteX15" fmla="*/ 1597231 w 3675413"/>
                  <a:gd name="connsiteY15" fmla="*/ 296903 h 1372499"/>
                  <a:gd name="connsiteX16" fmla="*/ 1609107 w 3675413"/>
                  <a:gd name="connsiteY16" fmla="*/ 374093 h 1372499"/>
                  <a:gd name="connsiteX17" fmla="*/ 1609107 w 3675413"/>
                  <a:gd name="connsiteY17" fmla="*/ 469095 h 1372499"/>
                  <a:gd name="connsiteX18" fmla="*/ 1585356 w 3675413"/>
                  <a:gd name="connsiteY18" fmla="*/ 558160 h 1372499"/>
                  <a:gd name="connsiteX19" fmla="*/ 1514104 w 3675413"/>
                  <a:gd name="connsiteY19" fmla="*/ 635350 h 1372499"/>
                  <a:gd name="connsiteX20" fmla="*/ 1436914 w 3675413"/>
                  <a:gd name="connsiteY20" fmla="*/ 694726 h 1372499"/>
                  <a:gd name="connsiteX21" fmla="*/ 1306286 w 3675413"/>
                  <a:gd name="connsiteY21" fmla="*/ 760041 h 1372499"/>
                  <a:gd name="connsiteX22" fmla="*/ 1205346 w 3675413"/>
                  <a:gd name="connsiteY22" fmla="*/ 825355 h 1372499"/>
                  <a:gd name="connsiteX23" fmla="*/ 1163782 w 3675413"/>
                  <a:gd name="connsiteY23" fmla="*/ 950046 h 1372499"/>
                  <a:gd name="connsiteX24" fmla="*/ 1151907 w 3675413"/>
                  <a:gd name="connsiteY24" fmla="*/ 1092550 h 1372499"/>
                  <a:gd name="connsiteX25" fmla="*/ 1175657 w 3675413"/>
                  <a:gd name="connsiteY25" fmla="*/ 1205365 h 1372499"/>
                  <a:gd name="connsiteX26" fmla="*/ 1217221 w 3675413"/>
                  <a:gd name="connsiteY26" fmla="*/ 1282555 h 1372499"/>
                  <a:gd name="connsiteX27" fmla="*/ 1395351 w 3675413"/>
                  <a:gd name="connsiteY27" fmla="*/ 1330056 h 1372499"/>
                  <a:gd name="connsiteX28" fmla="*/ 1567543 w 3675413"/>
                  <a:gd name="connsiteY28" fmla="*/ 1359744 h 1372499"/>
                  <a:gd name="connsiteX29" fmla="*/ 1704109 w 3675413"/>
                  <a:gd name="connsiteY29" fmla="*/ 1371620 h 1372499"/>
                  <a:gd name="connsiteX30" fmla="*/ 1882239 w 3675413"/>
                  <a:gd name="connsiteY30" fmla="*/ 1371620 h 1372499"/>
                  <a:gd name="connsiteX31" fmla="*/ 2291938 w 3675413"/>
                  <a:gd name="connsiteY31" fmla="*/ 1365682 h 1372499"/>
                  <a:gd name="connsiteX32" fmla="*/ 3675413 w 3675413"/>
                  <a:gd name="connsiteY32" fmla="*/ 1359744 h 1372499"/>
                  <a:gd name="connsiteX33" fmla="*/ 3675413 w 3675413"/>
                  <a:gd name="connsiteY33" fmla="*/ 1359744 h 1372499"/>
                  <a:gd name="connsiteX0" fmla="*/ 0 w 3675413"/>
                  <a:gd name="connsiteY0" fmla="*/ 1205766 h 1372900"/>
                  <a:gd name="connsiteX1" fmla="*/ 849086 w 3675413"/>
                  <a:gd name="connsiteY1" fmla="*/ 1217642 h 1372900"/>
                  <a:gd name="connsiteX2" fmla="*/ 1074717 w 3675413"/>
                  <a:gd name="connsiteY2" fmla="*/ 1176078 h 1372900"/>
                  <a:gd name="connsiteX3" fmla="*/ 1246909 w 3675413"/>
                  <a:gd name="connsiteY3" fmla="*/ 1051387 h 1372900"/>
                  <a:gd name="connsiteX4" fmla="*/ 1335974 w 3675413"/>
                  <a:gd name="connsiteY4" fmla="*/ 849507 h 1372900"/>
                  <a:gd name="connsiteX5" fmla="*/ 1347849 w 3675413"/>
                  <a:gd name="connsiteY5" fmla="*/ 635751 h 1372900"/>
                  <a:gd name="connsiteX6" fmla="*/ 1395351 w 3675413"/>
                  <a:gd name="connsiteY6" fmla="*/ 463558 h 1372900"/>
                  <a:gd name="connsiteX7" fmla="*/ 1484416 w 3675413"/>
                  <a:gd name="connsiteY7" fmla="*/ 362618 h 1372900"/>
                  <a:gd name="connsiteX8" fmla="*/ 1609107 w 3675413"/>
                  <a:gd name="connsiteY8" fmla="*/ 326992 h 1372900"/>
                  <a:gd name="connsiteX9" fmla="*/ 1704109 w 3675413"/>
                  <a:gd name="connsiteY9" fmla="*/ 279491 h 1372900"/>
                  <a:gd name="connsiteX10" fmla="*/ 1775361 w 3675413"/>
                  <a:gd name="connsiteY10" fmla="*/ 184488 h 1372900"/>
                  <a:gd name="connsiteX11" fmla="*/ 1805049 w 3675413"/>
                  <a:gd name="connsiteY11" fmla="*/ 95423 h 1372900"/>
                  <a:gd name="connsiteX12" fmla="*/ 1775361 w 3675413"/>
                  <a:gd name="connsiteY12" fmla="*/ 421 h 1372900"/>
                  <a:gd name="connsiteX13" fmla="*/ 1698171 w 3675413"/>
                  <a:gd name="connsiteY13" fmla="*/ 65735 h 1372900"/>
                  <a:gd name="connsiteX14" fmla="*/ 1620982 w 3675413"/>
                  <a:gd name="connsiteY14" fmla="*/ 184488 h 1372900"/>
                  <a:gd name="connsiteX15" fmla="*/ 1597231 w 3675413"/>
                  <a:gd name="connsiteY15" fmla="*/ 297304 h 1372900"/>
                  <a:gd name="connsiteX16" fmla="*/ 1609107 w 3675413"/>
                  <a:gd name="connsiteY16" fmla="*/ 374494 h 1372900"/>
                  <a:gd name="connsiteX17" fmla="*/ 1609107 w 3675413"/>
                  <a:gd name="connsiteY17" fmla="*/ 469496 h 1372900"/>
                  <a:gd name="connsiteX18" fmla="*/ 1585356 w 3675413"/>
                  <a:gd name="connsiteY18" fmla="*/ 558561 h 1372900"/>
                  <a:gd name="connsiteX19" fmla="*/ 1514104 w 3675413"/>
                  <a:gd name="connsiteY19" fmla="*/ 635751 h 1372900"/>
                  <a:gd name="connsiteX20" fmla="*/ 1436914 w 3675413"/>
                  <a:gd name="connsiteY20" fmla="*/ 695127 h 1372900"/>
                  <a:gd name="connsiteX21" fmla="*/ 1306286 w 3675413"/>
                  <a:gd name="connsiteY21" fmla="*/ 760442 h 1372900"/>
                  <a:gd name="connsiteX22" fmla="*/ 1205346 w 3675413"/>
                  <a:gd name="connsiteY22" fmla="*/ 825756 h 1372900"/>
                  <a:gd name="connsiteX23" fmla="*/ 1163782 w 3675413"/>
                  <a:gd name="connsiteY23" fmla="*/ 950447 h 1372900"/>
                  <a:gd name="connsiteX24" fmla="*/ 1151907 w 3675413"/>
                  <a:gd name="connsiteY24" fmla="*/ 1092951 h 1372900"/>
                  <a:gd name="connsiteX25" fmla="*/ 1175657 w 3675413"/>
                  <a:gd name="connsiteY25" fmla="*/ 1205766 h 1372900"/>
                  <a:gd name="connsiteX26" fmla="*/ 1217221 w 3675413"/>
                  <a:gd name="connsiteY26" fmla="*/ 1282956 h 1372900"/>
                  <a:gd name="connsiteX27" fmla="*/ 1395351 w 3675413"/>
                  <a:gd name="connsiteY27" fmla="*/ 1330457 h 1372900"/>
                  <a:gd name="connsiteX28" fmla="*/ 1567543 w 3675413"/>
                  <a:gd name="connsiteY28" fmla="*/ 1360145 h 1372900"/>
                  <a:gd name="connsiteX29" fmla="*/ 1704109 w 3675413"/>
                  <a:gd name="connsiteY29" fmla="*/ 1372021 h 1372900"/>
                  <a:gd name="connsiteX30" fmla="*/ 1882239 w 3675413"/>
                  <a:gd name="connsiteY30" fmla="*/ 1372021 h 1372900"/>
                  <a:gd name="connsiteX31" fmla="*/ 2291938 w 3675413"/>
                  <a:gd name="connsiteY31" fmla="*/ 1366083 h 1372900"/>
                  <a:gd name="connsiteX32" fmla="*/ 3675413 w 3675413"/>
                  <a:gd name="connsiteY32" fmla="*/ 1360145 h 1372900"/>
                  <a:gd name="connsiteX33" fmla="*/ 3675413 w 3675413"/>
                  <a:gd name="connsiteY33" fmla="*/ 1360145 h 1372900"/>
                  <a:gd name="connsiteX0" fmla="*/ 0 w 3675413"/>
                  <a:gd name="connsiteY0" fmla="*/ 1205473 h 1372607"/>
                  <a:gd name="connsiteX1" fmla="*/ 849086 w 3675413"/>
                  <a:gd name="connsiteY1" fmla="*/ 1217349 h 1372607"/>
                  <a:gd name="connsiteX2" fmla="*/ 1074717 w 3675413"/>
                  <a:gd name="connsiteY2" fmla="*/ 1175785 h 1372607"/>
                  <a:gd name="connsiteX3" fmla="*/ 1246909 w 3675413"/>
                  <a:gd name="connsiteY3" fmla="*/ 1051094 h 1372607"/>
                  <a:gd name="connsiteX4" fmla="*/ 1335974 w 3675413"/>
                  <a:gd name="connsiteY4" fmla="*/ 849214 h 1372607"/>
                  <a:gd name="connsiteX5" fmla="*/ 1347849 w 3675413"/>
                  <a:gd name="connsiteY5" fmla="*/ 635458 h 1372607"/>
                  <a:gd name="connsiteX6" fmla="*/ 1395351 w 3675413"/>
                  <a:gd name="connsiteY6" fmla="*/ 463265 h 1372607"/>
                  <a:gd name="connsiteX7" fmla="*/ 1484416 w 3675413"/>
                  <a:gd name="connsiteY7" fmla="*/ 362325 h 1372607"/>
                  <a:gd name="connsiteX8" fmla="*/ 1609107 w 3675413"/>
                  <a:gd name="connsiteY8" fmla="*/ 326699 h 1372607"/>
                  <a:gd name="connsiteX9" fmla="*/ 1704109 w 3675413"/>
                  <a:gd name="connsiteY9" fmla="*/ 279198 h 1372607"/>
                  <a:gd name="connsiteX10" fmla="*/ 1775361 w 3675413"/>
                  <a:gd name="connsiteY10" fmla="*/ 184195 h 1372607"/>
                  <a:gd name="connsiteX11" fmla="*/ 1805049 w 3675413"/>
                  <a:gd name="connsiteY11" fmla="*/ 95130 h 1372607"/>
                  <a:gd name="connsiteX12" fmla="*/ 1775361 w 3675413"/>
                  <a:gd name="connsiteY12" fmla="*/ 128 h 1372607"/>
                  <a:gd name="connsiteX13" fmla="*/ 1674421 w 3675413"/>
                  <a:gd name="connsiteY13" fmla="*/ 77318 h 1372607"/>
                  <a:gd name="connsiteX14" fmla="*/ 1620982 w 3675413"/>
                  <a:gd name="connsiteY14" fmla="*/ 184195 h 1372607"/>
                  <a:gd name="connsiteX15" fmla="*/ 1597231 w 3675413"/>
                  <a:gd name="connsiteY15" fmla="*/ 297011 h 1372607"/>
                  <a:gd name="connsiteX16" fmla="*/ 1609107 w 3675413"/>
                  <a:gd name="connsiteY16" fmla="*/ 374201 h 1372607"/>
                  <a:gd name="connsiteX17" fmla="*/ 1609107 w 3675413"/>
                  <a:gd name="connsiteY17" fmla="*/ 469203 h 1372607"/>
                  <a:gd name="connsiteX18" fmla="*/ 1585356 w 3675413"/>
                  <a:gd name="connsiteY18" fmla="*/ 558268 h 1372607"/>
                  <a:gd name="connsiteX19" fmla="*/ 1514104 w 3675413"/>
                  <a:gd name="connsiteY19" fmla="*/ 635458 h 1372607"/>
                  <a:gd name="connsiteX20" fmla="*/ 1436914 w 3675413"/>
                  <a:gd name="connsiteY20" fmla="*/ 694834 h 1372607"/>
                  <a:gd name="connsiteX21" fmla="*/ 1306286 w 3675413"/>
                  <a:gd name="connsiteY21" fmla="*/ 760149 h 1372607"/>
                  <a:gd name="connsiteX22" fmla="*/ 1205346 w 3675413"/>
                  <a:gd name="connsiteY22" fmla="*/ 825463 h 1372607"/>
                  <a:gd name="connsiteX23" fmla="*/ 1163782 w 3675413"/>
                  <a:gd name="connsiteY23" fmla="*/ 950154 h 1372607"/>
                  <a:gd name="connsiteX24" fmla="*/ 1151907 w 3675413"/>
                  <a:gd name="connsiteY24" fmla="*/ 1092658 h 1372607"/>
                  <a:gd name="connsiteX25" fmla="*/ 1175657 w 3675413"/>
                  <a:gd name="connsiteY25" fmla="*/ 1205473 h 1372607"/>
                  <a:gd name="connsiteX26" fmla="*/ 1217221 w 3675413"/>
                  <a:gd name="connsiteY26" fmla="*/ 1282663 h 1372607"/>
                  <a:gd name="connsiteX27" fmla="*/ 1395351 w 3675413"/>
                  <a:gd name="connsiteY27" fmla="*/ 1330164 h 1372607"/>
                  <a:gd name="connsiteX28" fmla="*/ 1567543 w 3675413"/>
                  <a:gd name="connsiteY28" fmla="*/ 1359852 h 1372607"/>
                  <a:gd name="connsiteX29" fmla="*/ 1704109 w 3675413"/>
                  <a:gd name="connsiteY29" fmla="*/ 1371728 h 1372607"/>
                  <a:gd name="connsiteX30" fmla="*/ 1882239 w 3675413"/>
                  <a:gd name="connsiteY30" fmla="*/ 1371728 h 1372607"/>
                  <a:gd name="connsiteX31" fmla="*/ 2291938 w 3675413"/>
                  <a:gd name="connsiteY31" fmla="*/ 1365790 h 1372607"/>
                  <a:gd name="connsiteX32" fmla="*/ 3675413 w 3675413"/>
                  <a:gd name="connsiteY32" fmla="*/ 1359852 h 1372607"/>
                  <a:gd name="connsiteX33" fmla="*/ 3675413 w 3675413"/>
                  <a:gd name="connsiteY33" fmla="*/ 1359852 h 1372607"/>
                  <a:gd name="connsiteX0" fmla="*/ 0 w 3675413"/>
                  <a:gd name="connsiteY0" fmla="*/ 1205473 h 1372607"/>
                  <a:gd name="connsiteX1" fmla="*/ 849086 w 3675413"/>
                  <a:gd name="connsiteY1" fmla="*/ 1217349 h 1372607"/>
                  <a:gd name="connsiteX2" fmla="*/ 1074717 w 3675413"/>
                  <a:gd name="connsiteY2" fmla="*/ 1175785 h 1372607"/>
                  <a:gd name="connsiteX3" fmla="*/ 1246909 w 3675413"/>
                  <a:gd name="connsiteY3" fmla="*/ 1051094 h 1372607"/>
                  <a:gd name="connsiteX4" fmla="*/ 1335974 w 3675413"/>
                  <a:gd name="connsiteY4" fmla="*/ 849214 h 1372607"/>
                  <a:gd name="connsiteX5" fmla="*/ 1347849 w 3675413"/>
                  <a:gd name="connsiteY5" fmla="*/ 635458 h 1372607"/>
                  <a:gd name="connsiteX6" fmla="*/ 1395351 w 3675413"/>
                  <a:gd name="connsiteY6" fmla="*/ 463265 h 1372607"/>
                  <a:gd name="connsiteX7" fmla="*/ 1484416 w 3675413"/>
                  <a:gd name="connsiteY7" fmla="*/ 362325 h 1372607"/>
                  <a:gd name="connsiteX8" fmla="*/ 1609107 w 3675413"/>
                  <a:gd name="connsiteY8" fmla="*/ 326699 h 1372607"/>
                  <a:gd name="connsiteX9" fmla="*/ 1704109 w 3675413"/>
                  <a:gd name="connsiteY9" fmla="*/ 279198 h 1372607"/>
                  <a:gd name="connsiteX10" fmla="*/ 1775361 w 3675413"/>
                  <a:gd name="connsiteY10" fmla="*/ 184195 h 1372607"/>
                  <a:gd name="connsiteX11" fmla="*/ 1805049 w 3675413"/>
                  <a:gd name="connsiteY11" fmla="*/ 95130 h 1372607"/>
                  <a:gd name="connsiteX12" fmla="*/ 1775361 w 3675413"/>
                  <a:gd name="connsiteY12" fmla="*/ 128 h 1372607"/>
                  <a:gd name="connsiteX13" fmla="*/ 1674421 w 3675413"/>
                  <a:gd name="connsiteY13" fmla="*/ 77318 h 1372607"/>
                  <a:gd name="connsiteX14" fmla="*/ 1620982 w 3675413"/>
                  <a:gd name="connsiteY14" fmla="*/ 184195 h 1372607"/>
                  <a:gd name="connsiteX15" fmla="*/ 1597231 w 3675413"/>
                  <a:gd name="connsiteY15" fmla="*/ 297011 h 1372607"/>
                  <a:gd name="connsiteX16" fmla="*/ 1609107 w 3675413"/>
                  <a:gd name="connsiteY16" fmla="*/ 374201 h 1372607"/>
                  <a:gd name="connsiteX17" fmla="*/ 1609107 w 3675413"/>
                  <a:gd name="connsiteY17" fmla="*/ 469203 h 1372607"/>
                  <a:gd name="connsiteX18" fmla="*/ 1585356 w 3675413"/>
                  <a:gd name="connsiteY18" fmla="*/ 558268 h 1372607"/>
                  <a:gd name="connsiteX19" fmla="*/ 1514104 w 3675413"/>
                  <a:gd name="connsiteY19" fmla="*/ 635458 h 1372607"/>
                  <a:gd name="connsiteX20" fmla="*/ 1436914 w 3675413"/>
                  <a:gd name="connsiteY20" fmla="*/ 694834 h 1372607"/>
                  <a:gd name="connsiteX21" fmla="*/ 1306286 w 3675413"/>
                  <a:gd name="connsiteY21" fmla="*/ 760149 h 1372607"/>
                  <a:gd name="connsiteX22" fmla="*/ 1205346 w 3675413"/>
                  <a:gd name="connsiteY22" fmla="*/ 843276 h 1372607"/>
                  <a:gd name="connsiteX23" fmla="*/ 1163782 w 3675413"/>
                  <a:gd name="connsiteY23" fmla="*/ 950154 h 1372607"/>
                  <a:gd name="connsiteX24" fmla="*/ 1151907 w 3675413"/>
                  <a:gd name="connsiteY24" fmla="*/ 1092658 h 1372607"/>
                  <a:gd name="connsiteX25" fmla="*/ 1175657 w 3675413"/>
                  <a:gd name="connsiteY25" fmla="*/ 1205473 h 1372607"/>
                  <a:gd name="connsiteX26" fmla="*/ 1217221 w 3675413"/>
                  <a:gd name="connsiteY26" fmla="*/ 1282663 h 1372607"/>
                  <a:gd name="connsiteX27" fmla="*/ 1395351 w 3675413"/>
                  <a:gd name="connsiteY27" fmla="*/ 1330164 h 1372607"/>
                  <a:gd name="connsiteX28" fmla="*/ 1567543 w 3675413"/>
                  <a:gd name="connsiteY28" fmla="*/ 1359852 h 1372607"/>
                  <a:gd name="connsiteX29" fmla="*/ 1704109 w 3675413"/>
                  <a:gd name="connsiteY29" fmla="*/ 1371728 h 1372607"/>
                  <a:gd name="connsiteX30" fmla="*/ 1882239 w 3675413"/>
                  <a:gd name="connsiteY30" fmla="*/ 1371728 h 1372607"/>
                  <a:gd name="connsiteX31" fmla="*/ 2291938 w 3675413"/>
                  <a:gd name="connsiteY31" fmla="*/ 1365790 h 1372607"/>
                  <a:gd name="connsiteX32" fmla="*/ 3675413 w 3675413"/>
                  <a:gd name="connsiteY32" fmla="*/ 1359852 h 1372607"/>
                  <a:gd name="connsiteX33" fmla="*/ 3675413 w 3675413"/>
                  <a:gd name="connsiteY33" fmla="*/ 1359852 h 1372607"/>
                  <a:gd name="connsiteX0" fmla="*/ 0 w 3675413"/>
                  <a:gd name="connsiteY0" fmla="*/ 1205473 h 1372607"/>
                  <a:gd name="connsiteX1" fmla="*/ 849086 w 3675413"/>
                  <a:gd name="connsiteY1" fmla="*/ 1217349 h 1372607"/>
                  <a:gd name="connsiteX2" fmla="*/ 1074717 w 3675413"/>
                  <a:gd name="connsiteY2" fmla="*/ 1175785 h 1372607"/>
                  <a:gd name="connsiteX3" fmla="*/ 1246909 w 3675413"/>
                  <a:gd name="connsiteY3" fmla="*/ 1051094 h 1372607"/>
                  <a:gd name="connsiteX4" fmla="*/ 1335974 w 3675413"/>
                  <a:gd name="connsiteY4" fmla="*/ 849214 h 1372607"/>
                  <a:gd name="connsiteX5" fmla="*/ 1347849 w 3675413"/>
                  <a:gd name="connsiteY5" fmla="*/ 635458 h 1372607"/>
                  <a:gd name="connsiteX6" fmla="*/ 1395351 w 3675413"/>
                  <a:gd name="connsiteY6" fmla="*/ 463265 h 1372607"/>
                  <a:gd name="connsiteX7" fmla="*/ 1484416 w 3675413"/>
                  <a:gd name="connsiteY7" fmla="*/ 362325 h 1372607"/>
                  <a:gd name="connsiteX8" fmla="*/ 1609107 w 3675413"/>
                  <a:gd name="connsiteY8" fmla="*/ 326699 h 1372607"/>
                  <a:gd name="connsiteX9" fmla="*/ 1704109 w 3675413"/>
                  <a:gd name="connsiteY9" fmla="*/ 279198 h 1372607"/>
                  <a:gd name="connsiteX10" fmla="*/ 1775361 w 3675413"/>
                  <a:gd name="connsiteY10" fmla="*/ 184195 h 1372607"/>
                  <a:gd name="connsiteX11" fmla="*/ 1805049 w 3675413"/>
                  <a:gd name="connsiteY11" fmla="*/ 95130 h 1372607"/>
                  <a:gd name="connsiteX12" fmla="*/ 1775361 w 3675413"/>
                  <a:gd name="connsiteY12" fmla="*/ 128 h 1372607"/>
                  <a:gd name="connsiteX13" fmla="*/ 1674421 w 3675413"/>
                  <a:gd name="connsiteY13" fmla="*/ 77318 h 1372607"/>
                  <a:gd name="connsiteX14" fmla="*/ 1620982 w 3675413"/>
                  <a:gd name="connsiteY14" fmla="*/ 184195 h 1372607"/>
                  <a:gd name="connsiteX15" fmla="*/ 1597231 w 3675413"/>
                  <a:gd name="connsiteY15" fmla="*/ 297011 h 1372607"/>
                  <a:gd name="connsiteX16" fmla="*/ 1609107 w 3675413"/>
                  <a:gd name="connsiteY16" fmla="*/ 374201 h 1372607"/>
                  <a:gd name="connsiteX17" fmla="*/ 1609107 w 3675413"/>
                  <a:gd name="connsiteY17" fmla="*/ 469203 h 1372607"/>
                  <a:gd name="connsiteX18" fmla="*/ 1585356 w 3675413"/>
                  <a:gd name="connsiteY18" fmla="*/ 558268 h 1372607"/>
                  <a:gd name="connsiteX19" fmla="*/ 1514104 w 3675413"/>
                  <a:gd name="connsiteY19" fmla="*/ 635458 h 1372607"/>
                  <a:gd name="connsiteX20" fmla="*/ 1436914 w 3675413"/>
                  <a:gd name="connsiteY20" fmla="*/ 694834 h 1372607"/>
                  <a:gd name="connsiteX21" fmla="*/ 1306286 w 3675413"/>
                  <a:gd name="connsiteY21" fmla="*/ 760149 h 1372607"/>
                  <a:gd name="connsiteX22" fmla="*/ 1205346 w 3675413"/>
                  <a:gd name="connsiteY22" fmla="*/ 843276 h 1372607"/>
                  <a:gd name="connsiteX23" fmla="*/ 1163782 w 3675413"/>
                  <a:gd name="connsiteY23" fmla="*/ 950154 h 1372607"/>
                  <a:gd name="connsiteX24" fmla="*/ 1151907 w 3675413"/>
                  <a:gd name="connsiteY24" fmla="*/ 1092658 h 1372607"/>
                  <a:gd name="connsiteX25" fmla="*/ 1175657 w 3675413"/>
                  <a:gd name="connsiteY25" fmla="*/ 1205473 h 1372607"/>
                  <a:gd name="connsiteX26" fmla="*/ 1217221 w 3675413"/>
                  <a:gd name="connsiteY26" fmla="*/ 1282663 h 1372607"/>
                  <a:gd name="connsiteX27" fmla="*/ 1371600 w 3675413"/>
                  <a:gd name="connsiteY27" fmla="*/ 1336102 h 1372607"/>
                  <a:gd name="connsiteX28" fmla="*/ 1567543 w 3675413"/>
                  <a:gd name="connsiteY28" fmla="*/ 1359852 h 1372607"/>
                  <a:gd name="connsiteX29" fmla="*/ 1704109 w 3675413"/>
                  <a:gd name="connsiteY29" fmla="*/ 1371728 h 1372607"/>
                  <a:gd name="connsiteX30" fmla="*/ 1882239 w 3675413"/>
                  <a:gd name="connsiteY30" fmla="*/ 1371728 h 1372607"/>
                  <a:gd name="connsiteX31" fmla="*/ 2291938 w 3675413"/>
                  <a:gd name="connsiteY31" fmla="*/ 1365790 h 1372607"/>
                  <a:gd name="connsiteX32" fmla="*/ 3675413 w 3675413"/>
                  <a:gd name="connsiteY32" fmla="*/ 1359852 h 1372607"/>
                  <a:gd name="connsiteX33" fmla="*/ 3675413 w 3675413"/>
                  <a:gd name="connsiteY33" fmla="*/ 1359852 h 13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75413" h="1372607">
                    <a:moveTo>
                      <a:pt x="0" y="1205473"/>
                    </a:moveTo>
                    <a:cubicBezTo>
                      <a:pt x="334983" y="1213885"/>
                      <a:pt x="669967" y="1222297"/>
                      <a:pt x="849086" y="1217349"/>
                    </a:cubicBezTo>
                    <a:cubicBezTo>
                      <a:pt x="1028205" y="1212401"/>
                      <a:pt x="1008413" y="1203494"/>
                      <a:pt x="1074717" y="1175785"/>
                    </a:cubicBezTo>
                    <a:cubicBezTo>
                      <a:pt x="1141021" y="1148076"/>
                      <a:pt x="1203366" y="1105522"/>
                      <a:pt x="1246909" y="1051094"/>
                    </a:cubicBezTo>
                    <a:cubicBezTo>
                      <a:pt x="1290452" y="996666"/>
                      <a:pt x="1319151" y="918487"/>
                      <a:pt x="1335974" y="849214"/>
                    </a:cubicBezTo>
                    <a:cubicBezTo>
                      <a:pt x="1352797" y="779941"/>
                      <a:pt x="1337953" y="699783"/>
                      <a:pt x="1347849" y="635458"/>
                    </a:cubicBezTo>
                    <a:cubicBezTo>
                      <a:pt x="1357745" y="571133"/>
                      <a:pt x="1372590" y="508787"/>
                      <a:pt x="1395351" y="463265"/>
                    </a:cubicBezTo>
                    <a:cubicBezTo>
                      <a:pt x="1418112" y="417743"/>
                      <a:pt x="1448790" y="385086"/>
                      <a:pt x="1484416" y="362325"/>
                    </a:cubicBezTo>
                    <a:cubicBezTo>
                      <a:pt x="1520042" y="339564"/>
                      <a:pt x="1572492" y="340554"/>
                      <a:pt x="1609107" y="326699"/>
                    </a:cubicBezTo>
                    <a:cubicBezTo>
                      <a:pt x="1645723" y="312845"/>
                      <a:pt x="1676400" y="302949"/>
                      <a:pt x="1704109" y="279198"/>
                    </a:cubicBezTo>
                    <a:cubicBezTo>
                      <a:pt x="1731818" y="255447"/>
                      <a:pt x="1758538" y="214873"/>
                      <a:pt x="1775361" y="184195"/>
                    </a:cubicBezTo>
                    <a:cubicBezTo>
                      <a:pt x="1792184" y="153517"/>
                      <a:pt x="1805049" y="125808"/>
                      <a:pt x="1805049" y="95130"/>
                    </a:cubicBezTo>
                    <a:cubicBezTo>
                      <a:pt x="1805049" y="64452"/>
                      <a:pt x="1797132" y="3097"/>
                      <a:pt x="1775361" y="128"/>
                    </a:cubicBezTo>
                    <a:cubicBezTo>
                      <a:pt x="1753590" y="-2841"/>
                      <a:pt x="1700151" y="46640"/>
                      <a:pt x="1674421" y="77318"/>
                    </a:cubicBezTo>
                    <a:cubicBezTo>
                      <a:pt x="1648691" y="107996"/>
                      <a:pt x="1633847" y="147580"/>
                      <a:pt x="1620982" y="184195"/>
                    </a:cubicBezTo>
                    <a:cubicBezTo>
                      <a:pt x="1608117" y="220811"/>
                      <a:pt x="1599210" y="265343"/>
                      <a:pt x="1597231" y="297011"/>
                    </a:cubicBezTo>
                    <a:cubicBezTo>
                      <a:pt x="1595252" y="328679"/>
                      <a:pt x="1607128" y="345502"/>
                      <a:pt x="1609107" y="374201"/>
                    </a:cubicBezTo>
                    <a:cubicBezTo>
                      <a:pt x="1611086" y="402900"/>
                      <a:pt x="1613065" y="438525"/>
                      <a:pt x="1609107" y="469203"/>
                    </a:cubicBezTo>
                    <a:cubicBezTo>
                      <a:pt x="1605149" y="499881"/>
                      <a:pt x="1601190" y="530559"/>
                      <a:pt x="1585356" y="558268"/>
                    </a:cubicBezTo>
                    <a:cubicBezTo>
                      <a:pt x="1569522" y="585977"/>
                      <a:pt x="1538844" y="612697"/>
                      <a:pt x="1514104" y="635458"/>
                    </a:cubicBezTo>
                    <a:cubicBezTo>
                      <a:pt x="1489364" y="658219"/>
                      <a:pt x="1471550" y="674052"/>
                      <a:pt x="1436914" y="694834"/>
                    </a:cubicBezTo>
                    <a:cubicBezTo>
                      <a:pt x="1402278" y="715616"/>
                      <a:pt x="1344881" y="735409"/>
                      <a:pt x="1306286" y="760149"/>
                    </a:cubicBezTo>
                    <a:cubicBezTo>
                      <a:pt x="1267691" y="784889"/>
                      <a:pt x="1229097" y="811609"/>
                      <a:pt x="1205346" y="843276"/>
                    </a:cubicBezTo>
                    <a:cubicBezTo>
                      <a:pt x="1181595" y="874943"/>
                      <a:pt x="1172688" y="908590"/>
                      <a:pt x="1163782" y="950154"/>
                    </a:cubicBezTo>
                    <a:cubicBezTo>
                      <a:pt x="1154876" y="991718"/>
                      <a:pt x="1149928" y="1050105"/>
                      <a:pt x="1151907" y="1092658"/>
                    </a:cubicBezTo>
                    <a:cubicBezTo>
                      <a:pt x="1153886" y="1135211"/>
                      <a:pt x="1164771" y="1173805"/>
                      <a:pt x="1175657" y="1205473"/>
                    </a:cubicBezTo>
                    <a:cubicBezTo>
                      <a:pt x="1186543" y="1237141"/>
                      <a:pt x="1184564" y="1260892"/>
                      <a:pt x="1217221" y="1282663"/>
                    </a:cubicBezTo>
                    <a:cubicBezTo>
                      <a:pt x="1249878" y="1304434"/>
                      <a:pt x="1313213" y="1323237"/>
                      <a:pt x="1371600" y="1336102"/>
                    </a:cubicBezTo>
                    <a:cubicBezTo>
                      <a:pt x="1429987" y="1348967"/>
                      <a:pt x="1512125" y="1353914"/>
                      <a:pt x="1567543" y="1359852"/>
                    </a:cubicBezTo>
                    <a:cubicBezTo>
                      <a:pt x="1622961" y="1365790"/>
                      <a:pt x="1651660" y="1369749"/>
                      <a:pt x="1704109" y="1371728"/>
                    </a:cubicBezTo>
                    <a:cubicBezTo>
                      <a:pt x="1756558" y="1373707"/>
                      <a:pt x="1882239" y="1371728"/>
                      <a:pt x="1882239" y="1371728"/>
                    </a:cubicBezTo>
                    <a:lnTo>
                      <a:pt x="2291938" y="1365790"/>
                    </a:lnTo>
                    <a:lnTo>
                      <a:pt x="3675413" y="1359852"/>
                    </a:lnTo>
                    <a:lnTo>
                      <a:pt x="3675413" y="1359852"/>
                    </a:ln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cxnSp>
            <p:nvCxnSpPr>
              <p:cNvPr id="43" name="Straight Connector 42"/>
              <p:cNvCxnSpPr/>
              <p:nvPr/>
            </p:nvCxnSpPr>
            <p:spPr bwMode="auto">
              <a:xfrm>
                <a:off x="5537792" y="3488377"/>
                <a:ext cx="1440160" cy="0"/>
              </a:xfrm>
              <a:prstGeom prst="line">
                <a:avLst/>
              </a:prstGeom>
              <a:solidFill>
                <a:schemeClr val="accent1"/>
              </a:solidFill>
              <a:ln w="38100" cap="flat" cmpd="sng" algn="ctr">
                <a:solidFill>
                  <a:schemeClr val="tx1"/>
                </a:solidFill>
                <a:prstDash val="dash"/>
                <a:round/>
                <a:headEnd type="none" w="med" len="med"/>
                <a:tailEnd type="none" w="med" len="med"/>
              </a:ln>
              <a:effectLst/>
            </p:spPr>
          </p:cxnSp>
        </p:grpSp>
        <p:sp>
          <p:nvSpPr>
            <p:cNvPr id="46" name="TextBox 45"/>
            <p:cNvSpPr txBox="1"/>
            <p:nvPr/>
          </p:nvSpPr>
          <p:spPr>
            <a:xfrm>
              <a:off x="6876256" y="3319100"/>
              <a:ext cx="922047" cy="338554"/>
            </a:xfrm>
            <a:prstGeom prst="rect">
              <a:avLst/>
            </a:prstGeom>
            <a:noFill/>
          </p:spPr>
          <p:txBody>
            <a:bodyPr wrap="none" rtlCol="0">
              <a:spAutoFit/>
            </a:bodyPr>
            <a:lstStyle/>
            <a:p>
              <a:r>
                <a:rPr lang="en-AU" sz="1600" b="1" dirty="0" smtClean="0"/>
                <a:t>AAAAA</a:t>
              </a:r>
              <a:endParaRPr lang="en-AU" sz="1600" b="1" dirty="0"/>
            </a:p>
          </p:txBody>
        </p:sp>
      </p:grpSp>
      <p:sp>
        <p:nvSpPr>
          <p:cNvPr id="28" name="Rectangle 27"/>
          <p:cNvSpPr/>
          <p:nvPr/>
        </p:nvSpPr>
        <p:spPr bwMode="auto">
          <a:xfrm>
            <a:off x="4572000" y="3774881"/>
            <a:ext cx="648072" cy="3118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Arial" charset="0"/>
                <a:cs typeface="Arial" charset="0"/>
              </a:rPr>
              <a:t>AUG</a:t>
            </a:r>
          </a:p>
        </p:txBody>
      </p:sp>
      <p:sp>
        <p:nvSpPr>
          <p:cNvPr id="48" name="TextBox 47"/>
          <p:cNvSpPr txBox="1"/>
          <p:nvPr/>
        </p:nvSpPr>
        <p:spPr>
          <a:xfrm>
            <a:off x="611560" y="1916832"/>
            <a:ext cx="1758815" cy="461665"/>
          </a:xfrm>
          <a:prstGeom prst="rect">
            <a:avLst/>
          </a:prstGeom>
          <a:noFill/>
        </p:spPr>
        <p:txBody>
          <a:bodyPr wrap="none" rtlCol="0">
            <a:spAutoFit/>
          </a:bodyPr>
          <a:lstStyle/>
          <a:p>
            <a:r>
              <a:rPr lang="en-AU" dirty="0" smtClean="0"/>
              <a:t>Erk1/2, p38</a:t>
            </a:r>
            <a:endParaRPr lang="en-AU" dirty="0"/>
          </a:p>
        </p:txBody>
      </p:sp>
      <p:cxnSp>
        <p:nvCxnSpPr>
          <p:cNvPr id="50" name="Curved Connector 49"/>
          <p:cNvCxnSpPr>
            <a:stCxn id="48" idx="2"/>
          </p:cNvCxnSpPr>
          <p:nvPr/>
        </p:nvCxnSpPr>
        <p:spPr bwMode="auto">
          <a:xfrm rot="16200000" flipH="1">
            <a:off x="1606635" y="2262829"/>
            <a:ext cx="648072" cy="879407"/>
          </a:xfrm>
          <a:prstGeom prst="curvedConnector2">
            <a:avLst/>
          </a:prstGeom>
          <a:solidFill>
            <a:schemeClr val="accent1"/>
          </a:solidFill>
          <a:ln w="19050" cap="flat" cmpd="sng" algn="ctr">
            <a:solidFill>
              <a:schemeClr val="tx1"/>
            </a:solidFill>
            <a:prstDash val="solid"/>
            <a:round/>
            <a:headEnd type="none" w="med" len="med"/>
            <a:tailEnd type="arrow"/>
          </a:ln>
          <a:effectLst/>
        </p:spPr>
      </p:cxnSp>
      <p:cxnSp>
        <p:nvCxnSpPr>
          <p:cNvPr id="52" name="Curved Connector 51"/>
          <p:cNvCxnSpPr>
            <a:stCxn id="2" idx="2"/>
          </p:cNvCxnSpPr>
          <p:nvPr/>
        </p:nvCxnSpPr>
        <p:spPr bwMode="auto">
          <a:xfrm rot="10800000" flipV="1">
            <a:off x="2230484" y="3222734"/>
            <a:ext cx="181277" cy="341040"/>
          </a:xfrm>
          <a:prstGeom prst="curvedConnector2">
            <a:avLst/>
          </a:prstGeom>
          <a:solidFill>
            <a:schemeClr val="accent1"/>
          </a:solidFill>
          <a:ln w="19050" cap="flat" cmpd="sng" algn="ctr">
            <a:solidFill>
              <a:schemeClr val="tx1"/>
            </a:solidFill>
            <a:prstDash val="solid"/>
            <a:round/>
            <a:headEnd type="none" w="med" len="med"/>
            <a:tailEnd type="arrow"/>
          </a:ln>
          <a:effectLst/>
        </p:spPr>
      </p:cxnSp>
      <p:sp>
        <p:nvSpPr>
          <p:cNvPr id="32" name="Oval 31"/>
          <p:cNvSpPr/>
          <p:nvPr/>
        </p:nvSpPr>
        <p:spPr bwMode="auto">
          <a:xfrm>
            <a:off x="1759360" y="3681960"/>
            <a:ext cx="425908" cy="23032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1729071" y="3649791"/>
            <a:ext cx="524503" cy="292388"/>
          </a:xfrm>
          <a:prstGeom prst="rect">
            <a:avLst/>
          </a:prstGeom>
          <a:noFill/>
          <a:ln>
            <a:noFill/>
          </a:ln>
        </p:spPr>
        <p:txBody>
          <a:bodyPr wrap="none" rtlCol="0">
            <a:spAutoFit/>
          </a:bodyPr>
          <a:lstStyle/>
          <a:p>
            <a:r>
              <a:rPr lang="en-AU" sz="1300" b="1" dirty="0" smtClean="0"/>
              <a:t>m</a:t>
            </a:r>
            <a:r>
              <a:rPr lang="en-AU" sz="1300" b="1" baseline="30000" dirty="0" smtClean="0"/>
              <a:t>7</a:t>
            </a:r>
            <a:r>
              <a:rPr lang="en-AU" sz="1300" b="1" dirty="0" smtClean="0"/>
              <a:t>G</a:t>
            </a:r>
            <a:endParaRPr lang="en-AU" sz="1300" b="1" dirty="0"/>
          </a:p>
        </p:txBody>
      </p:sp>
      <p:sp>
        <p:nvSpPr>
          <p:cNvPr id="60" name="TextBox 59"/>
          <p:cNvSpPr txBox="1"/>
          <p:nvPr/>
        </p:nvSpPr>
        <p:spPr>
          <a:xfrm>
            <a:off x="5013528" y="4169405"/>
            <a:ext cx="3736920" cy="923330"/>
          </a:xfrm>
          <a:prstGeom prst="rect">
            <a:avLst/>
          </a:prstGeom>
          <a:noFill/>
        </p:spPr>
        <p:txBody>
          <a:bodyPr wrap="none" rtlCol="0">
            <a:spAutoFit/>
          </a:bodyPr>
          <a:lstStyle/>
          <a:p>
            <a:r>
              <a:rPr lang="en-AU" sz="1800" b="1" dirty="0" smtClean="0"/>
              <a:t>Ccl2, Ccl7, MMP-3, MMP-9, Mcl1,</a:t>
            </a:r>
          </a:p>
          <a:p>
            <a:r>
              <a:rPr lang="en-AU" sz="1800" b="1" dirty="0" smtClean="0"/>
              <a:t>Bcl2, </a:t>
            </a:r>
            <a:r>
              <a:rPr lang="en-AU" sz="1800" b="1" dirty="0" err="1" smtClean="0"/>
              <a:t>Myc</a:t>
            </a:r>
            <a:r>
              <a:rPr lang="en-AU" sz="1800" b="1" dirty="0" smtClean="0"/>
              <a:t>, PDGF, FGF2, VEGF,</a:t>
            </a:r>
          </a:p>
          <a:p>
            <a:r>
              <a:rPr lang="en-AU" sz="1800" b="1" dirty="0" smtClean="0"/>
              <a:t>IL-1B, IL-15, TNF-</a:t>
            </a:r>
            <a:r>
              <a:rPr lang="en-AU" sz="1800" b="1" dirty="0" smtClean="0">
                <a:latin typeface="Symbol" panose="05050102010706020507" pitchFamily="18" charset="2"/>
              </a:rPr>
              <a:t>a</a:t>
            </a:r>
            <a:endParaRPr lang="en-AU" sz="1800" b="1" dirty="0">
              <a:latin typeface="Symbol" panose="05050102010706020507" pitchFamily="18" charset="2"/>
            </a:endParaRPr>
          </a:p>
        </p:txBody>
      </p:sp>
    </p:spTree>
    <p:extLst>
      <p:ext uri="{BB962C8B-B14F-4D97-AF65-F5344CB8AC3E}">
        <p14:creationId xmlns:p14="http://schemas.microsoft.com/office/powerpoint/2010/main" val="306342860"/>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8</a:t>
            </a:fld>
            <a:endParaRPr lang="en-AU" sz="1200" dirty="0"/>
          </a:p>
        </p:txBody>
      </p:sp>
      <p:sp>
        <p:nvSpPr>
          <p:cNvPr id="5" name="Text Box 3"/>
          <p:cNvSpPr txBox="1">
            <a:spLocks noChangeArrowheads="1"/>
          </p:cNvSpPr>
          <p:nvPr/>
        </p:nvSpPr>
        <p:spPr bwMode="auto">
          <a:xfrm>
            <a:off x="2168172" y="221739"/>
            <a:ext cx="54306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Elevated eIF-4E phosphorylation promotes </a:t>
            </a:r>
            <a:r>
              <a:rPr lang="en-US" b="1" dirty="0" err="1" smtClean="0">
                <a:solidFill>
                  <a:schemeClr val="bg1"/>
                </a:solidFill>
              </a:rPr>
              <a:t>tumorigenesis</a:t>
            </a:r>
            <a:endParaRPr lang="en-US" b="1" dirty="0">
              <a:solidFill>
                <a:schemeClr val="bg1"/>
              </a:solidFill>
            </a:endParaRPr>
          </a:p>
        </p:txBody>
      </p:sp>
      <p:sp>
        <p:nvSpPr>
          <p:cNvPr id="8" name="TextBox 7"/>
          <p:cNvSpPr txBox="1"/>
          <p:nvPr/>
        </p:nvSpPr>
        <p:spPr>
          <a:xfrm>
            <a:off x="1545141" y="6115362"/>
            <a:ext cx="6053717" cy="553998"/>
          </a:xfrm>
          <a:prstGeom prst="rect">
            <a:avLst/>
          </a:prstGeom>
          <a:noFill/>
        </p:spPr>
        <p:txBody>
          <a:bodyPr wrap="square" rtlCol="0">
            <a:spAutoFit/>
          </a:bodyPr>
          <a:lstStyle/>
          <a:p>
            <a:r>
              <a:rPr lang="en-AU" sz="1000" dirty="0">
                <a:solidFill>
                  <a:srgbClr val="002060"/>
                </a:solidFill>
              </a:rPr>
              <a:t>Diab, S.; Kumarasiri, M.; Yu, M.; Teo, T. H. S.; Milne, R.; Proud, C.; Wang, S. </a:t>
            </a:r>
            <a:r>
              <a:rPr lang="en-AU" sz="1000" i="1" dirty="0">
                <a:solidFill>
                  <a:srgbClr val="002060"/>
                </a:solidFill>
              </a:rPr>
              <a:t>Chem. Biol.</a:t>
            </a:r>
            <a:r>
              <a:rPr lang="en-AU" sz="1000" dirty="0">
                <a:solidFill>
                  <a:srgbClr val="002060"/>
                </a:solidFill>
              </a:rPr>
              <a:t> </a:t>
            </a:r>
            <a:r>
              <a:rPr lang="en-AU" sz="1000" b="1" dirty="0">
                <a:solidFill>
                  <a:srgbClr val="002060"/>
                </a:solidFill>
              </a:rPr>
              <a:t>2014</a:t>
            </a:r>
            <a:r>
              <a:rPr lang="en-AU" sz="1000" dirty="0">
                <a:solidFill>
                  <a:srgbClr val="002060"/>
                </a:solidFill>
              </a:rPr>
              <a:t>, </a:t>
            </a:r>
            <a:r>
              <a:rPr lang="en-AU" sz="1000" i="1" dirty="0">
                <a:solidFill>
                  <a:srgbClr val="002060"/>
                </a:solidFill>
              </a:rPr>
              <a:t>21</a:t>
            </a:r>
            <a:r>
              <a:rPr lang="en-AU" sz="1000" dirty="0">
                <a:solidFill>
                  <a:srgbClr val="002060"/>
                </a:solidFill>
              </a:rPr>
              <a:t>, </a:t>
            </a:r>
            <a:r>
              <a:rPr lang="en-AU" sz="1000" dirty="0" smtClean="0">
                <a:solidFill>
                  <a:srgbClr val="002060"/>
                </a:solidFill>
              </a:rPr>
              <a:t>441</a:t>
            </a:r>
          </a:p>
          <a:p>
            <a:r>
              <a:rPr lang="en-AU" sz="1000" dirty="0" smtClean="0">
                <a:solidFill>
                  <a:srgbClr val="002060"/>
                </a:solidFill>
              </a:rPr>
              <a:t>Graff</a:t>
            </a:r>
            <a:r>
              <a:rPr lang="en-AU" sz="1000" dirty="0">
                <a:solidFill>
                  <a:srgbClr val="002060"/>
                </a:solidFill>
              </a:rPr>
              <a:t>, J. R.; </a:t>
            </a:r>
            <a:r>
              <a:rPr lang="en-AU" sz="1000" dirty="0" err="1">
                <a:solidFill>
                  <a:srgbClr val="002060"/>
                </a:solidFill>
              </a:rPr>
              <a:t>Konicek</a:t>
            </a:r>
            <a:r>
              <a:rPr lang="en-AU" sz="1000" dirty="0">
                <a:solidFill>
                  <a:srgbClr val="002060"/>
                </a:solidFill>
              </a:rPr>
              <a:t>, B. W.; Carter, J. H.; </a:t>
            </a:r>
            <a:r>
              <a:rPr lang="en-AU" sz="1000" dirty="0" err="1">
                <a:solidFill>
                  <a:srgbClr val="002060"/>
                </a:solidFill>
              </a:rPr>
              <a:t>Marcusson</a:t>
            </a:r>
            <a:r>
              <a:rPr lang="en-AU" sz="1000" dirty="0">
                <a:solidFill>
                  <a:srgbClr val="002060"/>
                </a:solidFill>
              </a:rPr>
              <a:t>, E. G. Cancer research 2008, 68, 631.</a:t>
            </a:r>
          </a:p>
          <a:p>
            <a:endParaRPr lang="en-AU" sz="1000" dirty="0">
              <a:solidFill>
                <a:srgbClr val="00206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50" y="1484784"/>
            <a:ext cx="8160500" cy="4392488"/>
          </a:xfrm>
          <a:prstGeom prst="rect">
            <a:avLst/>
          </a:prstGeom>
        </p:spPr>
      </p:pic>
    </p:spTree>
    <p:extLst>
      <p:ext uri="{BB962C8B-B14F-4D97-AF65-F5344CB8AC3E}">
        <p14:creationId xmlns:p14="http://schemas.microsoft.com/office/powerpoint/2010/main" val="1706202091"/>
      </p:ext>
    </p:extLst>
  </p:cSld>
  <p:clrMapOvr>
    <a:masterClrMapping/>
  </p:clrMapOvr>
  <p:transition spd="med">
    <p:fade/>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390431"/>
            <a:ext cx="354584" cy="276999"/>
          </a:xfrm>
          <a:prstGeom prst="rect">
            <a:avLst/>
          </a:prstGeom>
          <a:noFill/>
        </p:spPr>
        <p:txBody>
          <a:bodyPr wrap="none" rtlCol="0">
            <a:spAutoFit/>
          </a:bodyPr>
          <a:lstStyle/>
          <a:p>
            <a:fld id="{8888FAD9-049A-41BF-8F4F-70D22198E22E}" type="slidenum">
              <a:rPr lang="en-AU" sz="1200" smtClean="0"/>
              <a:t>9</a:t>
            </a:fld>
            <a:endParaRPr lang="en-AU" sz="1200" dirty="0"/>
          </a:p>
        </p:txBody>
      </p:sp>
      <p:sp>
        <p:nvSpPr>
          <p:cNvPr id="5" name="Text Box 3"/>
          <p:cNvSpPr txBox="1">
            <a:spLocks noChangeArrowheads="1"/>
          </p:cNvSpPr>
          <p:nvPr/>
        </p:nvSpPr>
        <p:spPr bwMode="auto">
          <a:xfrm>
            <a:off x="2971800" y="3873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spcBef>
                <a:spcPct val="50000"/>
              </a:spcBef>
            </a:pPr>
            <a:r>
              <a:rPr lang="en-US" b="1" dirty="0" smtClean="0">
                <a:solidFill>
                  <a:schemeClr val="bg1"/>
                </a:solidFill>
              </a:rPr>
              <a:t>Rationale</a:t>
            </a:r>
            <a:endParaRPr lang="en-US" b="1" dirty="0">
              <a:solidFill>
                <a:schemeClr val="bg1"/>
              </a:solidFill>
            </a:endParaRPr>
          </a:p>
        </p:txBody>
      </p:sp>
      <p:sp>
        <p:nvSpPr>
          <p:cNvPr id="6" name="Rectangle 5"/>
          <p:cNvSpPr/>
          <p:nvPr/>
        </p:nvSpPr>
        <p:spPr>
          <a:xfrm>
            <a:off x="331896" y="1268760"/>
            <a:ext cx="8480207" cy="5324535"/>
          </a:xfrm>
          <a:prstGeom prst="rect">
            <a:avLst/>
          </a:prstGeom>
        </p:spPr>
        <p:txBody>
          <a:bodyPr wrap="square">
            <a:spAutoFit/>
          </a:bodyPr>
          <a:lstStyle/>
          <a:p>
            <a:pPr marL="342900" lvl="0" indent="-342900" algn="just">
              <a:buFont typeface="Arial" panose="020B0604020202020204" pitchFamily="34" charset="0"/>
              <a:buChar char="•"/>
            </a:pPr>
            <a:r>
              <a:rPr lang="en-AU" sz="2000" dirty="0" smtClean="0">
                <a:solidFill>
                  <a:srgbClr val="000000"/>
                </a:solidFill>
              </a:rPr>
              <a:t>eIF4E is frequently overexpressed in cancers and is associated with cellular transformation, </a:t>
            </a:r>
            <a:r>
              <a:rPr lang="en-AU" sz="2000" dirty="0" err="1" smtClean="0">
                <a:solidFill>
                  <a:srgbClr val="000000"/>
                </a:solidFill>
              </a:rPr>
              <a:t>tumorigenesis</a:t>
            </a:r>
            <a:r>
              <a:rPr lang="en-AU" sz="2000" dirty="0" smtClean="0">
                <a:solidFill>
                  <a:srgbClr val="000000"/>
                </a:solidFill>
              </a:rPr>
              <a:t> and metastatic progression.</a:t>
            </a:r>
          </a:p>
          <a:p>
            <a:pPr marL="342900" lvl="0" indent="-342900" algn="just">
              <a:buFont typeface="Arial" panose="020B0604020202020204" pitchFamily="34" charset="0"/>
              <a:buChar char="•"/>
            </a:pPr>
            <a:endParaRPr lang="en-AU" sz="2000" dirty="0" smtClean="0">
              <a:solidFill>
                <a:srgbClr val="000000"/>
              </a:solidFill>
            </a:endParaRPr>
          </a:p>
          <a:p>
            <a:pPr marL="342900" lvl="0" indent="-342900" algn="just">
              <a:buFont typeface="Arial" panose="020B0604020202020204" pitchFamily="34" charset="0"/>
              <a:buChar char="•"/>
            </a:pPr>
            <a:r>
              <a:rPr lang="en-AU" sz="2000" dirty="0" smtClean="0">
                <a:solidFill>
                  <a:srgbClr val="000000"/>
                </a:solidFill>
              </a:rPr>
              <a:t>In </a:t>
            </a:r>
            <a:r>
              <a:rPr lang="en-AU" sz="2000" b="1" dirty="0" smtClean="0">
                <a:solidFill>
                  <a:srgbClr val="000000"/>
                </a:solidFill>
              </a:rPr>
              <a:t>Mnk1/2 DKO </a:t>
            </a:r>
            <a:r>
              <a:rPr lang="en-AU" sz="2000" dirty="0" smtClean="0">
                <a:solidFill>
                  <a:srgbClr val="000000"/>
                </a:solidFill>
              </a:rPr>
              <a:t>mice:</a:t>
            </a:r>
          </a:p>
          <a:p>
            <a:pPr lvl="1" algn="just"/>
            <a:r>
              <a:rPr lang="en-AU" sz="2000" dirty="0">
                <a:solidFill>
                  <a:srgbClr val="000000"/>
                </a:solidFill>
              </a:rPr>
              <a:t>	</a:t>
            </a:r>
            <a:r>
              <a:rPr lang="en-AU" sz="2000" dirty="0" smtClean="0">
                <a:solidFill>
                  <a:srgbClr val="000000"/>
                </a:solidFill>
              </a:rPr>
              <a:t>-</a:t>
            </a:r>
            <a:r>
              <a:rPr lang="en-AU" sz="2000" b="1" dirty="0" smtClean="0">
                <a:solidFill>
                  <a:srgbClr val="000000"/>
                </a:solidFill>
              </a:rPr>
              <a:t>eIF4E phosphorylation </a:t>
            </a:r>
            <a:r>
              <a:rPr lang="en-AU" sz="2000" dirty="0" smtClean="0">
                <a:solidFill>
                  <a:srgbClr val="000000"/>
                </a:solidFill>
              </a:rPr>
              <a:t>is </a:t>
            </a:r>
            <a:r>
              <a:rPr lang="en-AU" sz="2000" b="1" dirty="0">
                <a:solidFill>
                  <a:srgbClr val="000000"/>
                </a:solidFill>
              </a:rPr>
              <a:t>completely </a:t>
            </a:r>
            <a:r>
              <a:rPr lang="en-AU" sz="2000" b="1" dirty="0" smtClean="0">
                <a:solidFill>
                  <a:srgbClr val="000000"/>
                </a:solidFill>
              </a:rPr>
              <a:t>abolished</a:t>
            </a:r>
          </a:p>
          <a:p>
            <a:pPr lvl="0" algn="just"/>
            <a:r>
              <a:rPr lang="en-AU" sz="2000" dirty="0">
                <a:solidFill>
                  <a:srgbClr val="000000"/>
                </a:solidFill>
              </a:rPr>
              <a:t>	</a:t>
            </a:r>
            <a:r>
              <a:rPr lang="en-AU" sz="2000" dirty="0" smtClean="0">
                <a:solidFill>
                  <a:srgbClr val="000000"/>
                </a:solidFill>
              </a:rPr>
              <a:t>-Cells are </a:t>
            </a:r>
            <a:r>
              <a:rPr lang="en-AU" sz="2000" b="1" dirty="0">
                <a:solidFill>
                  <a:srgbClr val="000000"/>
                </a:solidFill>
              </a:rPr>
              <a:t>resistant to </a:t>
            </a:r>
            <a:r>
              <a:rPr lang="en-AU" sz="2000" b="1" dirty="0" smtClean="0">
                <a:solidFill>
                  <a:srgbClr val="000000"/>
                </a:solidFill>
              </a:rPr>
              <a:t>transformation </a:t>
            </a:r>
            <a:r>
              <a:rPr lang="en-AU" sz="2000" dirty="0" smtClean="0">
                <a:solidFill>
                  <a:srgbClr val="000000"/>
                </a:solidFill>
              </a:rPr>
              <a:t>by </a:t>
            </a:r>
            <a:r>
              <a:rPr lang="en-AU" sz="2000" dirty="0" err="1" smtClean="0">
                <a:solidFill>
                  <a:srgbClr val="000000"/>
                </a:solidFill>
              </a:rPr>
              <a:t>Ras</a:t>
            </a:r>
            <a:r>
              <a:rPr lang="en-AU" sz="2000" dirty="0" smtClean="0">
                <a:solidFill>
                  <a:srgbClr val="000000"/>
                </a:solidFill>
              </a:rPr>
              <a:t> and tumour 	formation is significantly delayed in PTEN</a:t>
            </a:r>
            <a:r>
              <a:rPr lang="en-AU" sz="2000" baseline="30000" dirty="0" smtClean="0">
                <a:solidFill>
                  <a:srgbClr val="000000"/>
                </a:solidFill>
              </a:rPr>
              <a:t>-/-</a:t>
            </a:r>
            <a:r>
              <a:rPr lang="en-AU" sz="2000" dirty="0" smtClean="0">
                <a:solidFill>
                  <a:srgbClr val="000000"/>
                </a:solidFill>
              </a:rPr>
              <a:t> x Mnk DKO mice 	</a:t>
            </a:r>
            <a:r>
              <a:rPr lang="en-AU" sz="2000" b="1" dirty="0" smtClean="0">
                <a:solidFill>
                  <a:srgbClr val="000000"/>
                </a:solidFill>
              </a:rPr>
              <a:t>lymphoma</a:t>
            </a:r>
            <a:r>
              <a:rPr lang="en-AU" sz="2000" dirty="0" smtClean="0">
                <a:solidFill>
                  <a:srgbClr val="000000"/>
                </a:solidFill>
              </a:rPr>
              <a:t> model</a:t>
            </a:r>
            <a:r>
              <a:rPr lang="en-AU" sz="2000" baseline="30000" dirty="0" smtClean="0">
                <a:solidFill>
                  <a:srgbClr val="000000"/>
                </a:solidFill>
              </a:rPr>
              <a:t>2)</a:t>
            </a:r>
          </a:p>
          <a:p>
            <a:pPr lvl="0" algn="just"/>
            <a:endParaRPr lang="en-AU" sz="2000" dirty="0" smtClean="0">
              <a:solidFill>
                <a:srgbClr val="000000"/>
              </a:solidFill>
            </a:endParaRPr>
          </a:p>
          <a:p>
            <a:pPr marL="342900" lvl="0" indent="-342900" algn="just">
              <a:buFont typeface="Arial" panose="020B0604020202020204" pitchFamily="34" charset="0"/>
              <a:buChar char="•"/>
            </a:pPr>
            <a:r>
              <a:rPr lang="en-AU" sz="2000" dirty="0">
                <a:solidFill>
                  <a:srgbClr val="000000"/>
                </a:solidFill>
              </a:rPr>
              <a:t>Knock-in </a:t>
            </a:r>
            <a:r>
              <a:rPr lang="en-AU" sz="2000" dirty="0" smtClean="0">
                <a:solidFill>
                  <a:srgbClr val="000000"/>
                </a:solidFill>
              </a:rPr>
              <a:t>mice</a:t>
            </a:r>
            <a:r>
              <a:rPr lang="en-AU" sz="2000" dirty="0">
                <a:solidFill>
                  <a:srgbClr val="000000"/>
                </a:solidFill>
              </a:rPr>
              <a:t> </a:t>
            </a:r>
            <a:r>
              <a:rPr lang="en-AU" sz="2000" dirty="0" smtClean="0">
                <a:solidFill>
                  <a:srgbClr val="000000"/>
                </a:solidFill>
              </a:rPr>
              <a:t>with a </a:t>
            </a:r>
            <a:r>
              <a:rPr lang="en-AU" sz="2000" b="1" dirty="0">
                <a:solidFill>
                  <a:srgbClr val="000000"/>
                </a:solidFill>
              </a:rPr>
              <a:t>eIF4E </a:t>
            </a:r>
            <a:r>
              <a:rPr lang="en-AU" sz="2000" b="1" dirty="0" smtClean="0">
                <a:solidFill>
                  <a:srgbClr val="000000"/>
                </a:solidFill>
              </a:rPr>
              <a:t>S209A mutation </a:t>
            </a:r>
            <a:r>
              <a:rPr lang="en-AU" sz="2000" dirty="0" smtClean="0">
                <a:solidFill>
                  <a:srgbClr val="000000"/>
                </a:solidFill>
              </a:rPr>
              <a:t>are </a:t>
            </a:r>
            <a:r>
              <a:rPr lang="en-AU" sz="2000" dirty="0">
                <a:solidFill>
                  <a:srgbClr val="000000"/>
                </a:solidFill>
              </a:rPr>
              <a:t>resistant </a:t>
            </a:r>
            <a:r>
              <a:rPr lang="en-AU" sz="2000" dirty="0" smtClean="0">
                <a:solidFill>
                  <a:srgbClr val="000000"/>
                </a:solidFill>
              </a:rPr>
              <a:t>to: </a:t>
            </a:r>
          </a:p>
          <a:p>
            <a:pPr lvl="1" algn="just"/>
            <a:r>
              <a:rPr lang="en-AU" sz="2000" dirty="0" smtClean="0">
                <a:solidFill>
                  <a:srgbClr val="000000"/>
                </a:solidFill>
              </a:rPr>
              <a:t>	-Oncogene induced transformation</a:t>
            </a:r>
            <a:r>
              <a:rPr lang="en-AU" sz="2000" baseline="30000" dirty="0" smtClean="0">
                <a:solidFill>
                  <a:srgbClr val="000000"/>
                </a:solidFill>
              </a:rPr>
              <a:t>1)</a:t>
            </a:r>
          </a:p>
          <a:p>
            <a:pPr lvl="1" algn="just"/>
            <a:r>
              <a:rPr lang="en-AU" sz="2000" dirty="0" smtClean="0">
                <a:solidFill>
                  <a:srgbClr val="000000"/>
                </a:solidFill>
              </a:rPr>
              <a:t>	-PTEN </a:t>
            </a:r>
            <a:r>
              <a:rPr lang="en-AU" sz="2000" dirty="0">
                <a:solidFill>
                  <a:srgbClr val="000000"/>
                </a:solidFill>
              </a:rPr>
              <a:t>loss-induced </a:t>
            </a:r>
            <a:r>
              <a:rPr lang="en-AU" sz="2000" b="1" dirty="0">
                <a:solidFill>
                  <a:srgbClr val="000000"/>
                </a:solidFill>
              </a:rPr>
              <a:t>prostate </a:t>
            </a:r>
            <a:r>
              <a:rPr lang="en-AU" sz="2000" b="1" dirty="0" smtClean="0">
                <a:solidFill>
                  <a:srgbClr val="000000"/>
                </a:solidFill>
              </a:rPr>
              <a:t>cancer</a:t>
            </a:r>
            <a:r>
              <a:rPr lang="en-AU" sz="2000" baseline="30000" dirty="0" smtClean="0">
                <a:solidFill>
                  <a:srgbClr val="000000"/>
                </a:solidFill>
              </a:rPr>
              <a:t>1)</a:t>
            </a:r>
          </a:p>
          <a:p>
            <a:pPr lvl="1" algn="just"/>
            <a:endParaRPr lang="en-AU" sz="2000" dirty="0" smtClean="0">
              <a:solidFill>
                <a:srgbClr val="000000"/>
              </a:solidFill>
            </a:endParaRPr>
          </a:p>
          <a:p>
            <a:pPr marL="342900" indent="-342900" algn="just">
              <a:buFont typeface="Arial" panose="020B0604020202020204" pitchFamily="34" charset="0"/>
              <a:buChar char="•"/>
            </a:pPr>
            <a:r>
              <a:rPr lang="en-AU" sz="2000" b="1" dirty="0" smtClean="0">
                <a:solidFill>
                  <a:srgbClr val="000000"/>
                </a:solidFill>
              </a:rPr>
              <a:t>Normal growth </a:t>
            </a:r>
            <a:r>
              <a:rPr lang="en-AU" sz="2000" dirty="0" smtClean="0">
                <a:solidFill>
                  <a:srgbClr val="000000"/>
                </a:solidFill>
              </a:rPr>
              <a:t>of Mnk DKO </a:t>
            </a:r>
            <a:r>
              <a:rPr lang="en-AU" sz="2000" dirty="0">
                <a:solidFill>
                  <a:srgbClr val="000000"/>
                </a:solidFill>
              </a:rPr>
              <a:t>and </a:t>
            </a:r>
            <a:r>
              <a:rPr lang="en-AU" sz="2000" dirty="0" smtClean="0">
                <a:solidFill>
                  <a:srgbClr val="000000"/>
                </a:solidFill>
              </a:rPr>
              <a:t>eIF4E S209A KI mice.</a:t>
            </a:r>
            <a:endParaRPr lang="en-AU" sz="2000" dirty="0">
              <a:solidFill>
                <a:srgbClr val="000000"/>
              </a:solidFill>
            </a:endParaRPr>
          </a:p>
          <a:p>
            <a:pPr lvl="0" algn="just"/>
            <a:endParaRPr lang="en-AU" sz="2000" dirty="0">
              <a:solidFill>
                <a:srgbClr val="000000"/>
              </a:solidFill>
            </a:endParaRPr>
          </a:p>
          <a:p>
            <a:pPr lvl="0" algn="ctr"/>
            <a:r>
              <a:rPr lang="en-AU" sz="2000" b="1" dirty="0" smtClean="0">
                <a:solidFill>
                  <a:srgbClr val="000000"/>
                </a:solidFill>
              </a:rPr>
              <a:t>Mnk1 </a:t>
            </a:r>
            <a:r>
              <a:rPr lang="en-AU" sz="2000" b="1" dirty="0">
                <a:solidFill>
                  <a:srgbClr val="000000"/>
                </a:solidFill>
              </a:rPr>
              <a:t>and Mnk2 </a:t>
            </a:r>
            <a:r>
              <a:rPr lang="en-AU" sz="2000" b="1" dirty="0" smtClean="0">
                <a:solidFill>
                  <a:srgbClr val="000000"/>
                </a:solidFill>
              </a:rPr>
              <a:t>inhibitors may </a:t>
            </a:r>
            <a:r>
              <a:rPr lang="en-AU" sz="2000" b="1" dirty="0">
                <a:solidFill>
                  <a:srgbClr val="000000"/>
                </a:solidFill>
              </a:rPr>
              <a:t>be effective </a:t>
            </a:r>
            <a:r>
              <a:rPr lang="en-AU" sz="2000" b="1" dirty="0" smtClean="0">
                <a:solidFill>
                  <a:srgbClr val="000000"/>
                </a:solidFill>
              </a:rPr>
              <a:t>and </a:t>
            </a:r>
            <a:br>
              <a:rPr lang="en-AU" sz="2000" b="1" dirty="0" smtClean="0">
                <a:solidFill>
                  <a:srgbClr val="000000"/>
                </a:solidFill>
              </a:rPr>
            </a:br>
            <a:r>
              <a:rPr lang="en-AU" sz="2000" b="1" dirty="0" smtClean="0">
                <a:solidFill>
                  <a:srgbClr val="000000"/>
                </a:solidFill>
              </a:rPr>
              <a:t>non-toxic anticancer drugs</a:t>
            </a:r>
            <a:endParaRPr lang="en-AU" sz="2000" b="1" dirty="0">
              <a:solidFill>
                <a:srgbClr val="000000"/>
              </a:solidFill>
            </a:endParaRPr>
          </a:p>
        </p:txBody>
      </p:sp>
      <p:sp>
        <p:nvSpPr>
          <p:cNvPr id="2" name="Rectangle 1"/>
          <p:cNvSpPr/>
          <p:nvPr/>
        </p:nvSpPr>
        <p:spPr>
          <a:xfrm>
            <a:off x="380132" y="6552410"/>
            <a:ext cx="8383736" cy="246221"/>
          </a:xfrm>
          <a:prstGeom prst="rect">
            <a:avLst/>
          </a:prstGeom>
        </p:spPr>
        <p:txBody>
          <a:bodyPr wrap="square">
            <a:spAutoFit/>
          </a:bodyPr>
          <a:lstStyle/>
          <a:p>
            <a:pPr lvl="0" algn="ctr"/>
            <a:r>
              <a:rPr lang="en-AU" sz="1000" dirty="0" smtClean="0">
                <a:solidFill>
                  <a:srgbClr val="000000"/>
                </a:solidFill>
              </a:rPr>
              <a:t>References: 1</a:t>
            </a:r>
            <a:r>
              <a:rPr lang="en-AU" sz="1000" dirty="0">
                <a:solidFill>
                  <a:srgbClr val="000000"/>
                </a:solidFill>
              </a:rPr>
              <a:t>. Luc </a:t>
            </a:r>
            <a:r>
              <a:rPr lang="en-AU" sz="1000" dirty="0" err="1">
                <a:solidFill>
                  <a:srgbClr val="000000"/>
                </a:solidFill>
              </a:rPr>
              <a:t>Furic</a:t>
            </a:r>
            <a:r>
              <a:rPr lang="en-AU" sz="1000" dirty="0">
                <a:solidFill>
                  <a:srgbClr val="000000"/>
                </a:solidFill>
              </a:rPr>
              <a:t> et al PNAS 2010, 107 (32), </a:t>
            </a:r>
            <a:r>
              <a:rPr lang="en-AU" sz="1000" dirty="0" smtClean="0">
                <a:solidFill>
                  <a:srgbClr val="000000"/>
                </a:solidFill>
              </a:rPr>
              <a:t>14134-14139 /.2</a:t>
            </a:r>
            <a:r>
              <a:rPr lang="en-AU" sz="1000" dirty="0">
                <a:solidFill>
                  <a:srgbClr val="000000"/>
                </a:solidFill>
              </a:rPr>
              <a:t>. Takeshi Ueda et al PNAS 2010, 107 (32), </a:t>
            </a:r>
            <a:r>
              <a:rPr lang="en-AU" sz="1000" dirty="0" smtClean="0">
                <a:solidFill>
                  <a:srgbClr val="000000"/>
                </a:solidFill>
              </a:rPr>
              <a:t>13894-139908</a:t>
            </a:r>
            <a:endParaRPr lang="en-AU" sz="1000" dirty="0">
              <a:solidFill>
                <a:srgbClr val="000000"/>
              </a:solidFill>
            </a:endParaRPr>
          </a:p>
        </p:txBody>
      </p:sp>
    </p:spTree>
    <p:extLst>
      <p:ext uri="{BB962C8B-B14F-4D97-AF65-F5344CB8AC3E}">
        <p14:creationId xmlns:p14="http://schemas.microsoft.com/office/powerpoint/2010/main" val="2167207845"/>
      </p:ext>
    </p:extLst>
  </p:cSld>
  <p:clrMapOvr>
    <a:masterClrMapping/>
  </p:clrMapOvr>
  <p:transition spd="med">
    <p:fad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14231</TotalTime>
  <Words>1766</Words>
  <Application>Microsoft Office PowerPoint</Application>
  <PresentationFormat>On-screen Show (4:3)</PresentationFormat>
  <Paragraphs>439</Paragraphs>
  <Slides>26</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Blank Presentation</vt:lpstr>
      <vt:lpstr>CS ChemDraw Drawing</vt:lpstr>
      <vt:lpstr>About OMICS Group</vt:lpstr>
      <vt:lpstr>OMICS International Conferences</vt:lpstr>
      <vt:lpstr>Towards pharmacological validation of MNKs as anti-cancer drug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Company>Edmund Boey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 Boey</dc:creator>
  <cp:lastModifiedBy>Prudhviraj Guggilla</cp:lastModifiedBy>
  <cp:revision>773</cp:revision>
  <cp:lastPrinted>2013-11-28T04:54:38Z</cp:lastPrinted>
  <dcterms:created xsi:type="dcterms:W3CDTF">2006-05-19T00:41:12Z</dcterms:created>
  <dcterms:modified xsi:type="dcterms:W3CDTF">2015-09-23T07:25:32Z</dcterms:modified>
</cp:coreProperties>
</file>