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9" r:id="rId3"/>
    <p:sldId id="280" r:id="rId4"/>
    <p:sldId id="298" r:id="rId5"/>
    <p:sldId id="299" r:id="rId6"/>
    <p:sldId id="300" r:id="rId7"/>
    <p:sldId id="301" r:id="rId8"/>
    <p:sldId id="302" r:id="rId9"/>
    <p:sldId id="303" r:id="rId10"/>
    <p:sldId id="284" r:id="rId11"/>
    <p:sldId id="304" r:id="rId12"/>
    <p:sldId id="305" r:id="rId13"/>
    <p:sldId id="308" r:id="rId14"/>
    <p:sldId id="309" r:id="rId15"/>
    <p:sldId id="287" r:id="rId16"/>
    <p:sldId id="289" r:id="rId17"/>
    <p:sldId id="306" r:id="rId18"/>
    <p:sldId id="307" r:id="rId19"/>
    <p:sldId id="290" r:id="rId20"/>
    <p:sldId id="297" r:id="rId21"/>
    <p:sldId id="29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2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CB1EE-A153-4C5C-B456-BBDA16AE22F9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92E92-B343-40AE-8CDA-FD694D882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0943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3F7E5-DD4B-431A-8AE2-7F58EED970E9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55DEA-0F61-4D51-9092-A23A49675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790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55DEA-0F61-4D51-9092-A23A49675A99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54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8727-FE10-4690-99A5-8E4EF48F4B20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CFF9-5447-45C0-B1A9-8DD6B33CC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9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8727-FE10-4690-99A5-8E4EF48F4B20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CFF9-5447-45C0-B1A9-8DD6B33CC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22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8727-FE10-4690-99A5-8E4EF48F4B20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CFF9-5447-45C0-B1A9-8DD6B33CCE9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969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8727-FE10-4690-99A5-8E4EF48F4B20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CFF9-5447-45C0-B1A9-8DD6B33CC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27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8727-FE10-4690-99A5-8E4EF48F4B20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CFF9-5447-45C0-B1A9-8DD6B33CCE9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5106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8727-FE10-4690-99A5-8E4EF48F4B20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CFF9-5447-45C0-B1A9-8DD6B33CC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247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8727-FE10-4690-99A5-8E4EF48F4B20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CFF9-5447-45C0-B1A9-8DD6B33CC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59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8727-FE10-4690-99A5-8E4EF48F4B20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CFF9-5447-45C0-B1A9-8DD6B33CC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2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8727-FE10-4690-99A5-8E4EF48F4B20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CFF9-5447-45C0-B1A9-8DD6B33CC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39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8727-FE10-4690-99A5-8E4EF48F4B20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CFF9-5447-45C0-B1A9-8DD6B33CC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3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8727-FE10-4690-99A5-8E4EF48F4B20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CFF9-5447-45C0-B1A9-8DD6B33CC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7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8727-FE10-4690-99A5-8E4EF48F4B20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CFF9-5447-45C0-B1A9-8DD6B33CC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32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8727-FE10-4690-99A5-8E4EF48F4B20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CFF9-5447-45C0-B1A9-8DD6B33CC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3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8727-FE10-4690-99A5-8E4EF48F4B20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CFF9-5447-45C0-B1A9-8DD6B33CC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5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8727-FE10-4690-99A5-8E4EF48F4B20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CFF9-5447-45C0-B1A9-8DD6B33CC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0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8727-FE10-4690-99A5-8E4EF48F4B20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CFF9-5447-45C0-B1A9-8DD6B33CC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37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28727-FE10-4690-99A5-8E4EF48F4B20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F3CFF9-5447-45C0-B1A9-8DD6B33CC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2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8763000" cy="221297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 Out-of-Place Testing for Genome Comparison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05200"/>
            <a:ext cx="8458200" cy="2819400"/>
          </a:xfrm>
        </p:spPr>
        <p:txBody>
          <a:bodyPr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Hsin-Hsiung Huang, Ph.D.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Assistant </a:t>
            </a:r>
            <a:r>
              <a:rPr lang="en-US" sz="2400" dirty="0" smtClean="0">
                <a:solidFill>
                  <a:srgbClr val="002060"/>
                </a:solidFill>
              </a:rPr>
              <a:t>Professor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Department of Statistics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University of Central Florida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1</a:t>
            </a:r>
            <a:r>
              <a:rPr lang="en-US" sz="2400" dirty="0" smtClean="0">
                <a:solidFill>
                  <a:srgbClr val="002060"/>
                </a:solidFill>
              </a:rPr>
              <a:t>1/16/2015</a:t>
            </a:r>
            <a:endParaRPr lang="en-US" sz="2400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381" y="0"/>
            <a:ext cx="1485496" cy="9349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43972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Selecting of </a:t>
            </a:r>
            <a:r>
              <a:rPr lang="en-US" i="1" dirty="0">
                <a:solidFill>
                  <a:srgbClr val="002060"/>
                </a:solidFill>
              </a:rPr>
              <a:t>n</a:t>
            </a:r>
            <a:r>
              <a:rPr lang="en-US" dirty="0">
                <a:solidFill>
                  <a:srgbClr val="002060"/>
                </a:solidFill>
              </a:rPr>
              <a:t>-gram size</a:t>
            </a:r>
            <a:endParaRPr lang="en-US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524000"/>
                <a:ext cx="7620000" cy="46482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sz="2600" dirty="0" smtClean="0">
                    <a:solidFill>
                      <a:srgbClr val="002060"/>
                    </a:solidFill>
                  </a:rPr>
                  <a:t>Srinivasan et al. (2013) said that too small or too large n is not good</a:t>
                </a:r>
              </a:p>
              <a:p>
                <a:r>
                  <a:rPr lang="en-US" sz="2600" dirty="0">
                    <a:solidFill>
                      <a:srgbClr val="002060"/>
                    </a:solidFill>
                  </a:rPr>
                  <a:t>T</a:t>
                </a:r>
                <a:r>
                  <a:rPr lang="en-US" sz="2600" dirty="0" smtClean="0">
                    <a:solidFill>
                      <a:srgbClr val="002060"/>
                    </a:solidFill>
                  </a:rPr>
                  <a:t>he optimal range of n is when the corresponding tree topology become stable</a:t>
                </a:r>
              </a:p>
              <a:p>
                <a:r>
                  <a:rPr lang="en-US" sz="2800" dirty="0">
                    <a:solidFill>
                      <a:srgbClr val="002060"/>
                    </a:solidFill>
                  </a:rPr>
                  <a:t>The normalized CT of </a:t>
                </a:r>
                <a:r>
                  <a:rPr lang="en-US" sz="2800" i="1" dirty="0">
                    <a:solidFill>
                      <a:srgbClr val="002060"/>
                    </a:solidFill>
                  </a:rPr>
                  <a:t>k</a:t>
                </a:r>
                <a:r>
                  <a:rPr lang="en-US" sz="2800" dirty="0">
                    <a:solidFill>
                      <a:srgbClr val="002060"/>
                    </a:solidFill>
                  </a:rPr>
                  <a:t>-gram,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2060"/>
                        </a:solidFill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</a:rPr>
                            </m:ctrlPr>
                          </m:sSubSupPr>
                          <m:e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</a:rPr>
                              <m:t>𝐶𝑇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</a:rPr>
                              <m:t>𝑖𝑗</m:t>
                            </m:r>
                          </m:sub>
                          <m:sup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</a:rPr>
                              <m:t>𝑘</m:t>
                            </m:r>
                          </m:sup>
                        </m:sSubSup>
                      </m:num>
                      <m:den>
                        <m:func>
                          <m:func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2800" i="1">
                                    <a:solidFill>
                                      <a:srgbClr val="002060"/>
                                    </a:solidFill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>
                                    <a:solidFill>
                                      <a:srgbClr val="002060"/>
                                    </a:solidFill>
                                  </a:rPr>
                                  <m:t>max</m:t>
                                </m:r>
                              </m:e>
                              <m:lim>
                                <m:r>
                                  <a:rPr lang="en-US" sz="2800" i="1">
                                    <a:solidFill>
                                      <a:srgbClr val="002060"/>
                                    </a:solidFill>
                                  </a:rPr>
                                  <m:t>𝑖</m:t>
                                </m:r>
                                <m:r>
                                  <a:rPr lang="en-US" sz="2800" i="1">
                                    <a:solidFill>
                                      <a:srgbClr val="002060"/>
                                    </a:solidFill>
                                  </a:rPr>
                                  <m:t>,</m:t>
                                </m:r>
                                <m:r>
                                  <a:rPr lang="en-US" sz="2800" i="1">
                                    <a:solidFill>
                                      <a:srgbClr val="002060"/>
                                    </a:solidFill>
                                  </a:rPr>
                                  <m:t>𝑗</m:t>
                                </m:r>
                              </m:lim>
                            </m:limLow>
                          </m:fName>
                          <m:e>
                            <m:sSubSup>
                              <m:sSubSupPr>
                                <m:ctrlPr>
                                  <a:rPr lang="en-US" sz="2800" i="1">
                                    <a:solidFill>
                                      <a:srgbClr val="002060"/>
                                    </a:solidFill>
                                  </a:rPr>
                                </m:ctrlPr>
                              </m:sSubSupPr>
                              <m:e>
                                <m:r>
                                  <a:rPr lang="en-US" sz="2800" i="1">
                                    <a:solidFill>
                                      <a:srgbClr val="002060"/>
                                    </a:solidFill>
                                  </a:rPr>
                                  <m:t>𝐶𝑇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srgbClr val="002060"/>
                                    </a:solidFill>
                                  </a:rPr>
                                  <m:t>𝑖𝑗</m:t>
                                </m:r>
                              </m:sub>
                              <m:sup>
                                <m:r>
                                  <a:rPr lang="en-US" sz="2800" i="1">
                                    <a:solidFill>
                                      <a:srgbClr val="002060"/>
                                    </a:solidFill>
                                  </a:rPr>
                                  <m:t>𝑘</m:t>
                                </m:r>
                              </m:sup>
                            </m:sSubSup>
                          </m:e>
                        </m:func>
                      </m:den>
                    </m:f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, which ranges between 0 and </a:t>
                </a:r>
                <a:r>
                  <a:rPr lang="en-US" sz="2800" dirty="0" smtClean="0">
                    <a:solidFill>
                      <a:srgbClr val="002060"/>
                    </a:solidFill>
                  </a:rPr>
                  <a:t>1</a:t>
                </a:r>
              </a:p>
              <a:p>
                <a:r>
                  <a:rPr lang="en-US" sz="2800" dirty="0" smtClean="0">
                    <a:solidFill>
                      <a:srgbClr val="002060"/>
                    </a:solidFill>
                  </a:rPr>
                  <a:t>The </a:t>
                </a:r>
                <a:r>
                  <a:rPr lang="en-US" sz="2800" dirty="0">
                    <a:solidFill>
                      <a:srgbClr val="002060"/>
                    </a:solidFill>
                  </a:rPr>
                  <a:t>relative sequential change of CT distance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rgbClr val="002060"/>
                            </a:solidFill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sz="2600" i="1">
                                <a:solidFill>
                                  <a:srgbClr val="002060"/>
                                </a:solidFill>
                              </a:rPr>
                            </m:ctrlPr>
                          </m:naryPr>
                          <m:sub>
                            <m:r>
                              <a:rPr lang="en-US" sz="2600" i="1">
                                <a:solidFill>
                                  <a:srgbClr val="002060"/>
                                </a:solidFill>
                              </a:rPr>
                              <m:t>𝑖</m:t>
                            </m:r>
                            <m:r>
                              <a:rPr lang="en-US" sz="2600" i="1">
                                <a:solidFill>
                                  <a:srgbClr val="002060"/>
                                </a:solidFill>
                              </a:rPr>
                              <m:t>,</m:t>
                            </m:r>
                            <m:r>
                              <a:rPr lang="en-US" sz="2600" i="1">
                                <a:solidFill>
                                  <a:srgbClr val="002060"/>
                                </a:solidFill>
                              </a:rPr>
                              <m:t>𝑗</m:t>
                            </m:r>
                          </m:sub>
                          <m:sup/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600" i="1">
                                    <a:solidFill>
                                      <a:srgbClr val="002060"/>
                                    </a:solidFill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600" i="1">
                                        <a:solidFill>
                                          <a:srgbClr val="002060"/>
                                        </a:solidFill>
                                      </a:rPr>
                                    </m:ctrlPr>
                                  </m:fPr>
                                  <m:num>
                                    <m:sSubSup>
                                      <m:sSubSupPr>
                                        <m:ctrlPr>
                                          <a:rPr lang="en-US" sz="2600" i="1">
                                            <a:solidFill>
                                              <a:srgbClr val="002060"/>
                                            </a:solidFill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600" i="1">
                                            <a:solidFill>
                                              <a:srgbClr val="002060"/>
                                            </a:solidFill>
                                          </a:rPr>
                                          <m:t>𝐶𝑇</m:t>
                                        </m:r>
                                      </m:e>
                                      <m:sub>
                                        <m:r>
                                          <a:rPr lang="en-US" sz="2600" i="1">
                                            <a:solidFill>
                                              <a:srgbClr val="002060"/>
                                            </a:solidFill>
                                          </a:rPr>
                                          <m:t>𝑖𝑗</m:t>
                                        </m:r>
                                      </m:sub>
                                      <m:sup>
                                        <m:r>
                                          <a:rPr lang="en-US" sz="2600" i="1">
                                            <a:solidFill>
                                              <a:srgbClr val="002060"/>
                                            </a:solidFill>
                                          </a:rPr>
                                          <m:t>𝑘</m:t>
                                        </m:r>
                                      </m:sup>
                                    </m:sSubSup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2600" i="1">
                                            <a:solidFill>
                                              <a:srgbClr val="002060"/>
                                            </a:solidFill>
                                          </a:rPr>
                                        </m:ctrlPr>
                                      </m:funcPr>
                                      <m:fName>
                                        <m:limLow>
                                          <m:limLowPr>
                                            <m:ctrlPr>
                                              <a:rPr lang="en-US" sz="2600" i="1">
                                                <a:solidFill>
                                                  <a:srgbClr val="002060"/>
                                                </a:solidFill>
                                              </a:rPr>
                                            </m:ctrlPr>
                                          </m:limLow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2600">
                                                <a:solidFill>
                                                  <a:srgbClr val="002060"/>
                                                </a:solidFill>
                                              </a:rPr>
                                              <m:t>max</m:t>
                                            </m:r>
                                          </m:e>
                                          <m:lim>
                                            <m:r>
                                              <a:rPr lang="en-US" sz="2600" i="1">
                                                <a:solidFill>
                                                  <a:srgbClr val="002060"/>
                                                </a:solidFill>
                                              </a:rPr>
                                              <m:t>𝑖</m:t>
                                            </m:r>
                                            <m:r>
                                              <a:rPr lang="en-US" sz="2600" i="1">
                                                <a:solidFill>
                                                  <a:srgbClr val="002060"/>
                                                </a:solidFill>
                                              </a:rPr>
                                              <m:t>,</m:t>
                                            </m:r>
                                            <m:r>
                                              <a:rPr lang="en-US" sz="2600" i="1">
                                                <a:solidFill>
                                                  <a:srgbClr val="002060"/>
                                                </a:solidFill>
                                              </a:rPr>
                                              <m:t>𝑗</m:t>
                                            </m:r>
                                          </m:lim>
                                        </m:limLow>
                                      </m:fName>
                                      <m:e>
                                        <m:sSubSup>
                                          <m:sSubSupPr>
                                            <m:ctrlPr>
                                              <a:rPr lang="en-US" sz="2600" i="1">
                                                <a:solidFill>
                                                  <a:srgbClr val="002060"/>
                                                </a:solidFill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n-US" sz="2600" i="1">
                                                <a:solidFill>
                                                  <a:srgbClr val="002060"/>
                                                </a:solidFill>
                                              </a:rPr>
                                              <m:t>𝐶𝑇</m:t>
                                            </m:r>
                                          </m:e>
                                          <m:sub>
                                            <m:r>
                                              <a:rPr lang="en-US" sz="2600" i="1">
                                                <a:solidFill>
                                                  <a:srgbClr val="002060"/>
                                                </a:solidFill>
                                              </a:rPr>
                                              <m:t>𝑖𝑗</m:t>
                                            </m:r>
                                          </m:sub>
                                          <m:sup>
                                            <m:r>
                                              <a:rPr lang="en-US" sz="2600" i="1">
                                                <a:solidFill>
                                                  <a:srgbClr val="002060"/>
                                                </a:solidFill>
                                              </a:rPr>
                                              <m:t>𝑘</m:t>
                                            </m:r>
                                          </m:sup>
                                        </m:sSubSup>
                                      </m:e>
                                    </m:func>
                                  </m:den>
                                </m:f>
                                <m:r>
                                  <a:rPr lang="en-US" sz="2600" i="1">
                                    <a:solidFill>
                                      <a:srgbClr val="002060"/>
                                    </a:solidFill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600" i="1">
                                        <a:solidFill>
                                          <a:srgbClr val="002060"/>
                                        </a:solidFill>
                                      </a:rPr>
                                    </m:ctrlPr>
                                  </m:fPr>
                                  <m:num>
                                    <m:sSubSup>
                                      <m:sSubSupPr>
                                        <m:ctrlPr>
                                          <a:rPr lang="en-US" sz="2600" i="1">
                                            <a:solidFill>
                                              <a:srgbClr val="002060"/>
                                            </a:solidFill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600" i="1">
                                            <a:solidFill>
                                              <a:srgbClr val="002060"/>
                                            </a:solidFill>
                                          </a:rPr>
                                          <m:t>𝐶𝑇</m:t>
                                        </m:r>
                                      </m:e>
                                      <m:sub>
                                        <m:r>
                                          <a:rPr lang="en-US" sz="2600" i="1">
                                            <a:solidFill>
                                              <a:srgbClr val="002060"/>
                                            </a:solidFill>
                                          </a:rPr>
                                          <m:t>𝑖𝑗</m:t>
                                        </m:r>
                                      </m:sub>
                                      <m:sup>
                                        <m:r>
                                          <a:rPr lang="en-US" sz="2600" i="1">
                                            <a:solidFill>
                                              <a:srgbClr val="002060"/>
                                            </a:solidFill>
                                          </a:rPr>
                                          <m:t>𝑘</m:t>
                                        </m:r>
                                        <m:r>
                                          <a:rPr lang="en-US" sz="2600" i="1">
                                            <a:solidFill>
                                              <a:srgbClr val="002060"/>
                                            </a:solidFill>
                                          </a:rPr>
                                          <m:t>+1</m:t>
                                        </m:r>
                                      </m:sup>
                                    </m:sSubSup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2600" i="1">
                                            <a:solidFill>
                                              <a:srgbClr val="002060"/>
                                            </a:solidFill>
                                          </a:rPr>
                                        </m:ctrlPr>
                                      </m:funcPr>
                                      <m:fName>
                                        <m:limLow>
                                          <m:limLowPr>
                                            <m:ctrlPr>
                                              <a:rPr lang="en-US" sz="2600" i="1">
                                                <a:solidFill>
                                                  <a:srgbClr val="002060"/>
                                                </a:solidFill>
                                              </a:rPr>
                                            </m:ctrlPr>
                                          </m:limLow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2600">
                                                <a:solidFill>
                                                  <a:srgbClr val="002060"/>
                                                </a:solidFill>
                                              </a:rPr>
                                              <m:t>max</m:t>
                                            </m:r>
                                          </m:e>
                                          <m:lim>
                                            <m:r>
                                              <a:rPr lang="en-US" sz="2600" i="1">
                                                <a:solidFill>
                                                  <a:srgbClr val="002060"/>
                                                </a:solidFill>
                                              </a:rPr>
                                              <m:t>𝑖</m:t>
                                            </m:r>
                                            <m:r>
                                              <a:rPr lang="en-US" sz="2600" i="1">
                                                <a:solidFill>
                                                  <a:srgbClr val="002060"/>
                                                </a:solidFill>
                                              </a:rPr>
                                              <m:t>,</m:t>
                                            </m:r>
                                            <m:r>
                                              <a:rPr lang="en-US" sz="2600" i="1">
                                                <a:solidFill>
                                                  <a:srgbClr val="002060"/>
                                                </a:solidFill>
                                              </a:rPr>
                                              <m:t>𝑗</m:t>
                                            </m:r>
                                          </m:lim>
                                        </m:limLow>
                                      </m:fName>
                                      <m:e>
                                        <m:sSubSup>
                                          <m:sSubSupPr>
                                            <m:ctrlPr>
                                              <a:rPr lang="en-US" sz="2600" i="1">
                                                <a:solidFill>
                                                  <a:srgbClr val="002060"/>
                                                </a:solidFill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n-US" sz="2600" i="1">
                                                <a:solidFill>
                                                  <a:srgbClr val="002060"/>
                                                </a:solidFill>
                                              </a:rPr>
                                              <m:t>𝐶𝑇</m:t>
                                            </m:r>
                                          </m:e>
                                          <m:sub>
                                            <m:r>
                                              <a:rPr lang="en-US" sz="2600" i="1">
                                                <a:solidFill>
                                                  <a:srgbClr val="002060"/>
                                                </a:solidFill>
                                              </a:rPr>
                                              <m:t>𝑖𝑗</m:t>
                                            </m:r>
                                          </m:sub>
                                          <m:sup>
                                            <m:r>
                                              <a:rPr lang="en-US" sz="2600" i="1">
                                                <a:solidFill>
                                                  <a:srgbClr val="002060"/>
                                                </a:solidFill>
                                              </a:rPr>
                                              <m:t>𝑘</m:t>
                                            </m:r>
                                            <m:r>
                                              <a:rPr lang="en-US" sz="2600" i="1">
                                                <a:solidFill>
                                                  <a:srgbClr val="002060"/>
                                                </a:solidFill>
                                              </a:rPr>
                                              <m:t>+1</m:t>
                                            </m:r>
                                          </m:sup>
                                        </m:sSubSup>
                                      </m:e>
                                    </m:func>
                                  </m:den>
                                </m:f>
                              </m:e>
                            </m:d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sz="2600" i="1">
                                <a:solidFill>
                                  <a:srgbClr val="002060"/>
                                </a:solidFill>
                              </a:rPr>
                            </m:ctrlPr>
                          </m:naryPr>
                          <m:sub>
                            <m:r>
                              <a:rPr lang="en-US" sz="2600" i="1">
                                <a:solidFill>
                                  <a:srgbClr val="002060"/>
                                </a:solidFill>
                              </a:rPr>
                              <m:t>𝑖</m:t>
                            </m:r>
                            <m:r>
                              <a:rPr lang="en-US" sz="2600" i="1">
                                <a:solidFill>
                                  <a:srgbClr val="002060"/>
                                </a:solidFill>
                              </a:rPr>
                              <m:t>,</m:t>
                            </m:r>
                            <m:r>
                              <a:rPr lang="en-US" sz="2600" i="1">
                                <a:solidFill>
                                  <a:srgbClr val="002060"/>
                                </a:solidFill>
                              </a:rPr>
                              <m:t>𝑗</m:t>
                            </m:r>
                          </m:sub>
                          <m:sup/>
                          <m:e>
                            <m:sSubSup>
                              <m:sSubSupPr>
                                <m:ctrlPr>
                                  <a:rPr lang="en-US" sz="2600" i="1">
                                    <a:solidFill>
                                      <a:srgbClr val="002060"/>
                                    </a:solidFill>
                                  </a:rPr>
                                </m:ctrlPr>
                              </m:sSubSupPr>
                              <m:e>
                                <m:r>
                                  <a:rPr lang="en-US" sz="2600" i="1">
                                    <a:solidFill>
                                      <a:srgbClr val="002060"/>
                                    </a:solidFill>
                                  </a:rPr>
                                  <m:t>𝐶𝑇</m:t>
                                </m:r>
                              </m:e>
                              <m:sub>
                                <m:r>
                                  <a:rPr lang="en-US" sz="2600" i="1">
                                    <a:solidFill>
                                      <a:srgbClr val="002060"/>
                                    </a:solidFill>
                                  </a:rPr>
                                  <m:t>𝑖𝑗</m:t>
                                </m:r>
                              </m:sub>
                              <m:sup>
                                <m:r>
                                  <a:rPr lang="en-US" sz="2600" i="1">
                                    <a:solidFill>
                                      <a:srgbClr val="002060"/>
                                    </a:solidFill>
                                  </a:rPr>
                                  <m:t>𝑘</m:t>
                                </m:r>
                              </m:sup>
                            </m:sSubSup>
                          </m:e>
                        </m:nary>
                      </m:den>
                    </m:f>
                  </m:oMath>
                </a14:m>
                <a:endParaRPr lang="en-US" sz="26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524000"/>
                <a:ext cx="7620000" cy="4648200"/>
              </a:xfrm>
              <a:blipFill rotWithShape="0">
                <a:blip r:embed="rId2"/>
                <a:stretch>
                  <a:fillRect l="-800" t="-18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0"/>
            <a:ext cx="990600" cy="62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637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Four </a:t>
            </a:r>
            <a:r>
              <a:rPr lang="en-US" dirty="0">
                <a:solidFill>
                  <a:srgbClr val="002060"/>
                </a:solidFill>
              </a:rPr>
              <a:t>indication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1</a:t>
            </a:r>
            <a:r>
              <a:rPr lang="en-US" sz="2400" dirty="0">
                <a:solidFill>
                  <a:srgbClr val="002060"/>
                </a:solidFill>
              </a:rPr>
              <a:t>) the maximal CT, 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2</a:t>
            </a:r>
            <a:r>
              <a:rPr lang="en-US" sz="2400" dirty="0">
                <a:solidFill>
                  <a:srgbClr val="002060"/>
                </a:solidFill>
              </a:rPr>
              <a:t>) the number of CT's equaling the maximum, 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3</a:t>
            </a:r>
            <a:r>
              <a:rPr lang="en-US" sz="2400" dirty="0">
                <a:solidFill>
                  <a:srgbClr val="002060"/>
                </a:solidFill>
              </a:rPr>
              <a:t>) the sequential change of CT, and 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4</a:t>
            </a:r>
            <a:r>
              <a:rPr lang="en-US" sz="2400" dirty="0">
                <a:solidFill>
                  <a:srgbClr val="002060"/>
                </a:solidFill>
              </a:rPr>
              <a:t>) the relative sequential change of CT. 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562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:\n-gram\figures2\Fig(1).ti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228600"/>
            <a:ext cx="7467600" cy="358140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28600" y="3962400"/>
                <a:ext cx="7772400" cy="30469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solidFill>
                      <a:srgbClr val="002060"/>
                    </a:solidFill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The </a:t>
                </a:r>
                <a:r>
                  <a:rPr lang="en-US" sz="2400" dirty="0">
                    <a:solidFill>
                      <a:srgbClr val="002060"/>
                    </a:solidFill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maximal CT and the number of CT equaling the maximal CT both have increasing trends, </a:t>
                </a:r>
                <a:endParaRPr lang="en-US" sz="2400" dirty="0" smtClean="0">
                  <a:solidFill>
                    <a:srgbClr val="002060"/>
                  </a:solidFill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solidFill>
                      <a:srgbClr val="002060"/>
                    </a:solidFill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and </a:t>
                </a:r>
                <a:r>
                  <a:rPr lang="en-US" sz="2400" dirty="0">
                    <a:solidFill>
                      <a:srgbClr val="002060"/>
                    </a:solidFill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the sequential change of CT and relative sequential change of CT both have decreasing patterns. </a:t>
                </a:r>
                <a:endParaRPr lang="en-US" sz="2400" dirty="0" smtClean="0">
                  <a:solidFill>
                    <a:srgbClr val="002060"/>
                  </a:solidFill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solidFill>
                      <a:srgbClr val="002060"/>
                    </a:solidFill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The </a:t>
                </a:r>
                <a:r>
                  <a:rPr lang="en-US" sz="2400" dirty="0">
                    <a:solidFill>
                      <a:srgbClr val="002060"/>
                    </a:solidFill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maximal CT increment reduces </a:t>
                </a:r>
                <a:r>
                  <a:rPr lang="en-US" sz="2400" dirty="0" smtClean="0">
                    <a:solidFill>
                      <a:srgbClr val="002060"/>
                    </a:solidFill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significantly </a:t>
                </a:r>
                <a:r>
                  <a:rPr lang="en-US" sz="2400" dirty="0">
                    <a:solidFill>
                      <a:srgbClr val="002060"/>
                    </a:solidFill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at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2400" i="1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=11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. There is a jump on the number of CT equaling the maximal CT at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2400" i="1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=28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962400"/>
                <a:ext cx="7772400" cy="3046988"/>
              </a:xfrm>
              <a:prstGeom prst="rect">
                <a:avLst/>
              </a:prstGeom>
              <a:blipFill rotWithShape="0">
                <a:blip r:embed="rId3"/>
                <a:stretch>
                  <a:fillRect l="-1255" t="-1600" b="-3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2211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457200"/>
            <a:ext cx="7239001" cy="13208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Mitochondrial DNA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752" y="1447800"/>
            <a:ext cx="7696201" cy="3880773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Mitochondrial DNA</a:t>
            </a:r>
            <a:r>
              <a:rPr lang="en-US" sz="2400" dirty="0">
                <a:solidFill>
                  <a:srgbClr val="002060"/>
                </a:solidFill>
              </a:rPr>
              <a:t> (</a:t>
            </a:r>
            <a:r>
              <a:rPr lang="en-US" sz="2400" b="1" dirty="0" smtClean="0">
                <a:solidFill>
                  <a:srgbClr val="002060"/>
                </a:solidFill>
              </a:rPr>
              <a:t>mtDNA</a:t>
            </a:r>
            <a:r>
              <a:rPr lang="en-US" sz="2400" dirty="0" smtClean="0">
                <a:solidFill>
                  <a:srgbClr val="002060"/>
                </a:solidFill>
              </a:rPr>
              <a:t>) stored in the core of eukaryotic cells are diverse but stable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In most species, including humans, mtDNA is inherited solely from mothers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Hence it could be used to track genetic </a:t>
            </a:r>
            <a:r>
              <a:rPr lang="en-US" sz="2400" dirty="0" smtClean="0">
                <a:solidFill>
                  <a:srgbClr val="002060"/>
                </a:solidFill>
              </a:rPr>
              <a:t>relationships.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0"/>
            <a:ext cx="990600" cy="62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815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0"/>
            <a:ext cx="990600" cy="623495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81000"/>
            <a:ext cx="72390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545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219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50 </a:t>
            </a:r>
            <a:r>
              <a:rPr lang="en-US" b="1" dirty="0">
                <a:solidFill>
                  <a:srgbClr val="002060"/>
                </a:solidFill>
              </a:rPr>
              <a:t>Vertebrate Mitochondrial Genomes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0"/>
            <a:ext cx="990600" cy="62349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909935"/>
            <a:ext cx="723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The Neighbor-Joining (NJ) tree using the CT distances can separate mammals, birds, fish, and reptiles </a:t>
            </a:r>
            <a:r>
              <a:rPr lang="en-US" sz="2400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</a:rPr>
              <a:t>correctly.</a:t>
            </a:r>
            <a:endParaRPr lang="en-US" sz="2400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40932"/>
            <a:ext cx="8001000" cy="5040868"/>
          </a:xfrm>
        </p:spPr>
      </p:pic>
    </p:spTree>
    <p:extLst>
      <p:ext uri="{BB962C8B-B14F-4D97-AF65-F5344CB8AC3E}">
        <p14:creationId xmlns:p14="http://schemas.microsoft.com/office/powerpoint/2010/main" val="4170861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382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13 Catarrhini primates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image10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143000"/>
            <a:ext cx="6400800" cy="48990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0"/>
            <a:ext cx="990600" cy="62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119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28600" y="228600"/>
                <a:ext cx="7772399" cy="2286000"/>
              </a:xfrm>
            </p:spPr>
            <p:txBody>
              <a:bodyPr>
                <a:normAutofit/>
              </a:bodyPr>
              <a:lstStyle/>
              <a:p>
                <a:r>
                  <a:rPr lang="en-US" sz="2700" dirty="0" smtClean="0">
                    <a:solidFill>
                      <a:srgbClr val="002060"/>
                    </a:solidFill>
                  </a:rPr>
                  <a:t>The phylogenetic tree of the 23 </a:t>
                </a:r>
                <a:r>
                  <a:rPr lang="en-US" sz="2700" dirty="0" err="1">
                    <a:solidFill>
                      <a:srgbClr val="002060"/>
                    </a:solidFill>
                  </a:rPr>
                  <a:t>Bovidae</a:t>
                </a:r>
                <a:r>
                  <a:rPr lang="en-US" sz="2700" dirty="0">
                    <a:solidFill>
                      <a:srgbClr val="002060"/>
                    </a:solidFill>
                  </a:rPr>
                  <a:t> </a:t>
                </a:r>
                <a:r>
                  <a:rPr lang="en-US" sz="2700" dirty="0" err="1">
                    <a:solidFill>
                      <a:srgbClr val="002060"/>
                    </a:solidFill>
                  </a:rPr>
                  <a:t>mtDNA</a:t>
                </a:r>
                <a:r>
                  <a:rPr lang="en-US" sz="2700" dirty="0">
                    <a:solidFill>
                      <a:srgbClr val="002060"/>
                    </a:solidFill>
                  </a:rPr>
                  <a:t> at</a:t>
                </a:r>
                <a14:m>
                  <m:oMath xmlns:m="http://schemas.openxmlformats.org/officeDocument/2006/math">
                    <m:r>
                      <a:rPr lang="en-US" sz="2700" i="1">
                        <a:solidFill>
                          <a:srgbClr val="002060"/>
                        </a:solidFill>
                      </a:rPr>
                      <m:t> </m:t>
                    </m:r>
                    <m:r>
                      <a:rPr lang="en-US" sz="2700" i="1">
                        <a:solidFill>
                          <a:srgbClr val="002060"/>
                        </a:solidFill>
                      </a:rPr>
                      <m:t>𝑛</m:t>
                    </m:r>
                    <m:r>
                      <a:rPr lang="en-US" sz="2700" i="1">
                        <a:solidFill>
                          <a:srgbClr val="002060"/>
                        </a:solidFill>
                      </a:rPr>
                      <m:t>=17</m:t>
                    </m:r>
                  </m:oMath>
                </a14:m>
                <a:r>
                  <a:rPr lang="en-US" sz="2700" dirty="0">
                    <a:solidFill>
                      <a:srgbClr val="002060"/>
                    </a:solidFill>
                  </a:rPr>
                  <a:t>. Tribes of </a:t>
                </a:r>
                <a:r>
                  <a:rPr lang="en-US" sz="2700" dirty="0" err="1">
                    <a:solidFill>
                      <a:srgbClr val="002060"/>
                    </a:solidFill>
                  </a:rPr>
                  <a:t>Rupicaprini</a:t>
                </a:r>
                <a:r>
                  <a:rPr lang="en-US" sz="2700" dirty="0">
                    <a:solidFill>
                      <a:srgbClr val="002060"/>
                    </a:solidFill>
                  </a:rPr>
                  <a:t>, </a:t>
                </a:r>
                <a:r>
                  <a:rPr lang="en-US" sz="2700" dirty="0" err="1">
                    <a:solidFill>
                      <a:srgbClr val="002060"/>
                    </a:solidFill>
                  </a:rPr>
                  <a:t>Ovibovini</a:t>
                </a:r>
                <a:r>
                  <a:rPr lang="en-US" sz="2700" dirty="0">
                    <a:solidFill>
                      <a:srgbClr val="002060"/>
                    </a:solidFill>
                  </a:rPr>
                  <a:t>, and </a:t>
                </a:r>
                <a:r>
                  <a:rPr lang="en-US" sz="2700" dirty="0" err="1">
                    <a:solidFill>
                      <a:srgbClr val="002060"/>
                    </a:solidFill>
                  </a:rPr>
                  <a:t>Caprini</a:t>
                </a:r>
                <a:r>
                  <a:rPr lang="en-US" sz="2700" dirty="0">
                    <a:solidFill>
                      <a:srgbClr val="002060"/>
                    </a:solidFill>
                  </a:rPr>
                  <a:t> are identifiable, and the three non-</a:t>
                </a:r>
                <a:r>
                  <a:rPr lang="en-US" sz="2700" dirty="0" err="1">
                    <a:solidFill>
                      <a:srgbClr val="002060"/>
                    </a:solidFill>
                  </a:rPr>
                  <a:t>Caprinae</a:t>
                </a:r>
                <a:r>
                  <a:rPr lang="en-US" sz="2700" dirty="0">
                    <a:solidFill>
                      <a:srgbClr val="002060"/>
                    </a:solidFill>
                  </a:rPr>
                  <a:t>--</a:t>
                </a:r>
                <a:r>
                  <a:rPr lang="en-US" sz="2700" dirty="0" err="1">
                    <a:solidFill>
                      <a:srgbClr val="002060"/>
                    </a:solidFill>
                  </a:rPr>
                  <a:t>Pantholops</a:t>
                </a:r>
                <a:r>
                  <a:rPr lang="en-US" sz="2700" dirty="0">
                    <a:solidFill>
                      <a:srgbClr val="002060"/>
                    </a:solidFill>
                  </a:rPr>
                  <a:t> </a:t>
                </a:r>
                <a:r>
                  <a:rPr lang="en-US" sz="2700" dirty="0" err="1">
                    <a:solidFill>
                      <a:srgbClr val="002060"/>
                    </a:solidFill>
                  </a:rPr>
                  <a:t>hodgsonii</a:t>
                </a:r>
                <a:r>
                  <a:rPr lang="en-US" sz="2700" dirty="0">
                    <a:solidFill>
                      <a:srgbClr val="002060"/>
                    </a:solidFill>
                  </a:rPr>
                  <a:t>, </a:t>
                </a:r>
                <a:r>
                  <a:rPr lang="en-US" sz="2700" dirty="0" err="1">
                    <a:solidFill>
                      <a:srgbClr val="002060"/>
                    </a:solidFill>
                  </a:rPr>
                  <a:t>Damaliscus</a:t>
                </a:r>
                <a:r>
                  <a:rPr lang="en-US" sz="2700" dirty="0">
                    <a:solidFill>
                      <a:srgbClr val="002060"/>
                    </a:solidFill>
                  </a:rPr>
                  <a:t> </a:t>
                </a:r>
                <a:r>
                  <a:rPr lang="en-US" sz="2700" dirty="0" err="1">
                    <a:solidFill>
                      <a:srgbClr val="002060"/>
                    </a:solidFill>
                  </a:rPr>
                  <a:t>pygargus</a:t>
                </a:r>
                <a:r>
                  <a:rPr lang="en-US" sz="2700" dirty="0">
                    <a:solidFill>
                      <a:srgbClr val="002060"/>
                    </a:solidFill>
                  </a:rPr>
                  <a:t>, and </a:t>
                </a:r>
                <a:r>
                  <a:rPr lang="en-US" sz="2700" dirty="0" err="1">
                    <a:solidFill>
                      <a:srgbClr val="002060"/>
                    </a:solidFill>
                  </a:rPr>
                  <a:t>Bos</a:t>
                </a:r>
                <a:r>
                  <a:rPr lang="en-US" sz="2700" dirty="0">
                    <a:solidFill>
                      <a:srgbClr val="002060"/>
                    </a:solidFill>
                  </a:rPr>
                  <a:t> </a:t>
                </a:r>
                <a:r>
                  <a:rPr lang="en-US" sz="2700" dirty="0" err="1">
                    <a:solidFill>
                      <a:srgbClr val="002060"/>
                    </a:solidFill>
                  </a:rPr>
                  <a:t>taurus</a:t>
                </a:r>
                <a:r>
                  <a:rPr lang="en-US" sz="2700" dirty="0">
                    <a:solidFill>
                      <a:srgbClr val="002060"/>
                    </a:solidFill>
                  </a:rPr>
                  <a:t> are grouped together</a:t>
                </a:r>
                <a:r>
                  <a:rPr lang="en-US" sz="2700" dirty="0" smtClean="0">
                    <a:solidFill>
                      <a:srgbClr val="002060"/>
                    </a:solidFill>
                  </a:rPr>
                  <a:t>.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28600" y="228600"/>
                <a:ext cx="7772399" cy="2286000"/>
              </a:xfrm>
              <a:blipFill rotWithShape="0">
                <a:blip r:embed="rId2"/>
                <a:stretch>
                  <a:fillRect l="-1491" t="-2667" b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477477"/>
            <a:ext cx="6934200" cy="4204970"/>
          </a:xfrm>
        </p:spPr>
      </p:pic>
    </p:spTree>
    <p:extLst>
      <p:ext uri="{BB962C8B-B14F-4D97-AF65-F5344CB8AC3E}">
        <p14:creationId xmlns:p14="http://schemas.microsoft.com/office/powerpoint/2010/main" val="889533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5385"/>
            <a:ext cx="7467600" cy="13208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The phylogenetic tree of the 31 mammals </a:t>
            </a:r>
            <a:r>
              <a:rPr lang="en-US" sz="2400" dirty="0" err="1">
                <a:solidFill>
                  <a:srgbClr val="002060"/>
                </a:solidFill>
              </a:rPr>
              <a:t>mtDNA</a:t>
            </a:r>
            <a:r>
              <a:rPr lang="en-US" sz="2400" dirty="0">
                <a:solidFill>
                  <a:srgbClr val="002060"/>
                </a:solidFill>
              </a:rPr>
              <a:t> using 13-grams. The tree topology agrees with the biological </a:t>
            </a:r>
            <a:r>
              <a:rPr lang="en-US" sz="2400" dirty="0" smtClean="0">
                <a:solidFill>
                  <a:srgbClr val="002060"/>
                </a:solidFill>
              </a:rPr>
              <a:t>taxonomy. 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7681438" cy="4724400"/>
          </a:xfrm>
        </p:spPr>
      </p:pic>
    </p:spTree>
    <p:extLst>
      <p:ext uri="{BB962C8B-B14F-4D97-AF65-F5344CB8AC3E}">
        <p14:creationId xmlns:p14="http://schemas.microsoft.com/office/powerpoint/2010/main" val="3874938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Discussion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6957313" cy="4517363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The results are comparable to the standard maximum likelihood and maximum parsimony tress using alignment method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They run in 2~3 </a:t>
            </a:r>
            <a:r>
              <a:rPr lang="en-US" sz="2400" dirty="0" smtClean="0">
                <a:solidFill>
                  <a:srgbClr val="002060"/>
                </a:solidFill>
              </a:rPr>
              <a:t>hours, but </a:t>
            </a:r>
            <a:r>
              <a:rPr lang="en-US" sz="2400" dirty="0" smtClean="0">
                <a:solidFill>
                  <a:srgbClr val="002060"/>
                </a:solidFill>
              </a:rPr>
              <a:t>it only used 1.8 seconds to </a:t>
            </a:r>
            <a:r>
              <a:rPr lang="en-US" sz="2400" dirty="0" smtClean="0">
                <a:solidFill>
                  <a:srgbClr val="002060"/>
                </a:solidFill>
              </a:rPr>
              <a:t>finish a tree.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The relative CT should have some Markov chain property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A corresponding nonparametric hypothesis testing procedure development.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More connection between text mining and genome comparison.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0"/>
            <a:ext cx="990600" cy="62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104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en-US" dirty="0" smtClean="0"/>
              <a:t>ackgrounds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600200"/>
            <a:ext cx="7010401" cy="444116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An n-gram used in text mining or linguistics is equivalent to a k-</a:t>
            </a:r>
            <a:r>
              <a:rPr lang="en-US" sz="2400" dirty="0" err="1">
                <a:solidFill>
                  <a:srgbClr val="002060"/>
                </a:solidFill>
              </a:rPr>
              <a:t>mer</a:t>
            </a:r>
            <a:r>
              <a:rPr lang="en-US" sz="2400" dirty="0">
                <a:solidFill>
                  <a:srgbClr val="002060"/>
                </a:solidFill>
              </a:rPr>
              <a:t> in computational Biology. 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In </a:t>
            </a:r>
            <a:r>
              <a:rPr lang="en-US" sz="2400" dirty="0">
                <a:solidFill>
                  <a:srgbClr val="002060"/>
                </a:solidFill>
              </a:rPr>
              <a:t>text mining, various fast n-gram based approaches have been proposed for classification. 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Most </a:t>
            </a:r>
            <a:r>
              <a:rPr lang="en-US" sz="2400" dirty="0">
                <a:solidFill>
                  <a:srgbClr val="002060"/>
                </a:solidFill>
              </a:rPr>
              <a:t>of such methods use the </a:t>
            </a:r>
            <a:r>
              <a:rPr lang="en-US" sz="2400" i="1" dirty="0">
                <a:solidFill>
                  <a:srgbClr val="002060"/>
                </a:solidFill>
              </a:rPr>
              <a:t>n</a:t>
            </a:r>
            <a:r>
              <a:rPr lang="en-US" sz="2400" dirty="0">
                <a:solidFill>
                  <a:srgbClr val="002060"/>
                </a:solidFill>
              </a:rPr>
              <a:t>-gram frequency directly with a dissimilarity function such as Jensen Shannon Divergence and </a:t>
            </a:r>
            <a:r>
              <a:rPr lang="en-US" sz="2400" dirty="0" err="1">
                <a:solidFill>
                  <a:srgbClr val="002060"/>
                </a:solidFill>
              </a:rPr>
              <a:t>Kullback-Leibler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Divergence.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0"/>
            <a:ext cx="990600" cy="62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2583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R</a:t>
            </a:r>
            <a:r>
              <a:rPr lang="en-US" dirty="0" smtClean="0">
                <a:solidFill>
                  <a:srgbClr val="002060"/>
                </a:solidFill>
              </a:rPr>
              <a:t>eferences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28800"/>
            <a:ext cx="6347714" cy="4212563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Srinivasan MS, </a:t>
            </a:r>
            <a:r>
              <a:rPr lang="en-US" sz="2400" dirty="0" err="1">
                <a:solidFill>
                  <a:srgbClr val="002060"/>
                </a:solidFill>
              </a:rPr>
              <a:t>Guda</a:t>
            </a:r>
            <a:r>
              <a:rPr lang="en-US" sz="2400" dirty="0">
                <a:solidFill>
                  <a:srgbClr val="002060"/>
                </a:solidFill>
              </a:rPr>
              <a:t>, C. </a:t>
            </a:r>
            <a:r>
              <a:rPr lang="en-US" sz="2400" dirty="0" err="1">
                <a:solidFill>
                  <a:srgbClr val="002060"/>
                </a:solidFill>
              </a:rPr>
              <a:t>MetaID</a:t>
            </a:r>
            <a:r>
              <a:rPr lang="en-US" sz="2400" dirty="0">
                <a:solidFill>
                  <a:srgbClr val="002060"/>
                </a:solidFill>
              </a:rPr>
              <a:t>: A novel method for identification and quantification of </a:t>
            </a:r>
            <a:r>
              <a:rPr lang="en-US" sz="2400" dirty="0" err="1">
                <a:solidFill>
                  <a:srgbClr val="002060"/>
                </a:solidFill>
              </a:rPr>
              <a:t>metagenomic</a:t>
            </a:r>
            <a:r>
              <a:rPr lang="en-US" sz="2400" dirty="0">
                <a:solidFill>
                  <a:srgbClr val="002060"/>
                </a:solidFill>
              </a:rPr>
              <a:t> samples. BMC Genomics, 2013; 14(</a:t>
            </a:r>
            <a:r>
              <a:rPr lang="en-US" sz="2400" dirty="0" err="1">
                <a:solidFill>
                  <a:srgbClr val="002060"/>
                </a:solidFill>
              </a:rPr>
              <a:t>Suppl</a:t>
            </a:r>
            <a:r>
              <a:rPr lang="en-US" sz="2400" dirty="0">
                <a:solidFill>
                  <a:srgbClr val="002060"/>
                </a:solidFill>
              </a:rPr>
              <a:t> 8):S4 </a:t>
            </a:r>
            <a:r>
              <a:rPr lang="en-US" sz="2400" dirty="0" smtClean="0">
                <a:solidFill>
                  <a:srgbClr val="002060"/>
                </a:solidFill>
              </a:rPr>
              <a:t>doi:10.1186/1471-2164-14-S8-S4</a:t>
            </a:r>
          </a:p>
          <a:p>
            <a:pPr lvl="0"/>
            <a:r>
              <a:rPr lang="en-US" sz="2400" dirty="0">
                <a:solidFill>
                  <a:srgbClr val="002060"/>
                </a:solidFill>
              </a:rPr>
              <a:t>Cavnar WB, </a:t>
            </a:r>
            <a:r>
              <a:rPr lang="en-US" sz="2400" dirty="0" err="1">
                <a:solidFill>
                  <a:srgbClr val="002060"/>
                </a:solidFill>
              </a:rPr>
              <a:t>Trenkle</a:t>
            </a:r>
            <a:r>
              <a:rPr lang="en-US" sz="2400" dirty="0">
                <a:solidFill>
                  <a:srgbClr val="002060"/>
                </a:solidFill>
              </a:rPr>
              <a:t> JM. N-gram based text categorization. In Proceedings of the Third Annual Symposium on Document Analysis and Information Retrieval, 1994; 161–169.</a:t>
            </a:r>
          </a:p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Huang HH, Yu C</a:t>
            </a:r>
            <a:r>
              <a:rPr lang="en-US" sz="2400" dirty="0" smtClean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Alignment-free phylogenetic analysis of whole mitochondrial genomes using n-grams in real time. Submitted under review. 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0"/>
            <a:ext cx="990600" cy="62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5682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971800"/>
            <a:ext cx="6347713" cy="1320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Thank you!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0"/>
            <a:ext cx="990600" cy="62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464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The out-of-place </a:t>
            </a:r>
            <a:r>
              <a:rPr lang="en-US" dirty="0">
                <a:solidFill>
                  <a:srgbClr val="002060"/>
                </a:solidFill>
              </a:rPr>
              <a:t>measure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1" y="1219200"/>
                <a:ext cx="8763000" cy="52578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>
                    <a:solidFill>
                      <a:srgbClr val="002060"/>
                    </a:solidFill>
                  </a:rPr>
                  <a:t>The out-of-place measure of Cavnar and </a:t>
                </a:r>
                <a:r>
                  <a:rPr lang="en-US" sz="2400" dirty="0" err="1">
                    <a:solidFill>
                      <a:srgbClr val="002060"/>
                    </a:solidFill>
                  </a:rPr>
                  <a:t>Trenkle</a:t>
                </a:r>
                <a:r>
                  <a:rPr lang="en-US" sz="2400" dirty="0">
                    <a:solidFill>
                      <a:srgbClr val="002060"/>
                    </a:solidFill>
                  </a:rPr>
                  <a:t> (CT distance</a:t>
                </a:r>
                <a:r>
                  <a:rPr lang="en-US" sz="2400" dirty="0" smtClean="0">
                    <a:solidFill>
                      <a:srgbClr val="002060"/>
                    </a:solidFill>
                  </a:rPr>
                  <a:t>) </a:t>
                </a:r>
                <a:r>
                  <a:rPr lang="en-US" sz="2400" dirty="0">
                    <a:solidFill>
                      <a:srgbClr val="002060"/>
                    </a:solidFill>
                  </a:rPr>
                  <a:t>is a dissimilarity function for text classification </a:t>
                </a:r>
                <a:r>
                  <a:rPr lang="en-US" sz="2400" dirty="0" smtClean="0">
                    <a:solidFill>
                      <a:srgbClr val="002060"/>
                    </a:solidFill>
                  </a:rPr>
                  <a:t>problems</a:t>
                </a:r>
              </a:p>
              <a:p>
                <a:r>
                  <a:rPr lang="en-US" sz="2400" dirty="0" smtClean="0">
                    <a:solidFill>
                      <a:srgbClr val="002060"/>
                    </a:solidFill>
                  </a:rPr>
                  <a:t>For </a:t>
                </a:r>
                <a:r>
                  <a:rPr lang="en-US" sz="2400" dirty="0">
                    <a:solidFill>
                      <a:srgbClr val="002060"/>
                    </a:solidFill>
                  </a:rPr>
                  <a:t>computing CT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002060"/>
                            </a:solidFill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rgbClr val="002060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002060"/>
                            </a:solidFill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rgbClr val="002060"/>
                    </a:solidFill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solidFill>
                              <a:srgbClr val="002060"/>
                            </a:solidFill>
                          </a:rPr>
                        </m:ctrlPr>
                      </m:sSubSup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𝐶𝑇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12</m:t>
                        </m:r>
                      </m:sub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𝑛</m:t>
                        </m:r>
                      </m:sup>
                    </m:sSubSup>
                    <m:r>
                      <a:rPr lang="en-US" sz="2400" i="1">
                        <a:solidFill>
                          <a:srgbClr val="002060"/>
                        </a:solidFill>
                      </a:rPr>
                      <m:t>, 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</a:rPr>
                  <a:t>there are two steps: </a:t>
                </a:r>
                <a:endParaRPr lang="en-US" sz="2400" dirty="0" smtClean="0">
                  <a:solidFill>
                    <a:srgbClr val="002060"/>
                  </a:solidFill>
                </a:endParaRPr>
              </a:p>
              <a:p>
                <a:r>
                  <a:rPr lang="en-US" sz="2400" dirty="0" smtClean="0">
                    <a:solidFill>
                      <a:srgbClr val="002060"/>
                    </a:solidFill>
                  </a:rPr>
                  <a:t>1</a:t>
                </a:r>
                <a:r>
                  <a:rPr lang="en-US" sz="2400" dirty="0">
                    <a:solidFill>
                      <a:srgbClr val="002060"/>
                    </a:solidFill>
                  </a:rPr>
                  <a:t>) finding the reduced 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n</a:t>
                </a:r>
                <a:r>
                  <a:rPr lang="en-US" sz="2400" dirty="0">
                    <a:solidFill>
                      <a:srgbClr val="002060"/>
                    </a:solidFill>
                  </a:rPr>
                  <a:t>-gram frequency profile</a:t>
                </a:r>
                <a:r>
                  <a:rPr lang="en-US" sz="2400" dirty="0" smtClean="0">
                    <a:solidFill>
                      <a:srgbClr val="002060"/>
                    </a:solidFill>
                  </a:rPr>
                  <a:t>,</a:t>
                </a:r>
              </a:p>
              <a:p>
                <a:r>
                  <a:rPr lang="en-US" sz="2400" dirty="0" smtClean="0">
                    <a:solidFill>
                      <a:srgbClr val="002060"/>
                    </a:solidFill>
                  </a:rPr>
                  <a:t>2</a:t>
                </a:r>
                <a:r>
                  <a:rPr lang="en-US" sz="2400" dirty="0">
                    <a:solidFill>
                      <a:srgbClr val="002060"/>
                    </a:solidFill>
                  </a:rPr>
                  <a:t>) computing the differences of ranks of the frequencies. Unlike the traditional 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k</a:t>
                </a:r>
                <a:r>
                  <a:rPr lang="en-US" sz="2400" dirty="0">
                    <a:solidFill>
                      <a:srgbClr val="002060"/>
                    </a:solidFill>
                  </a:rPr>
                  <a:t>-</a:t>
                </a:r>
                <a:r>
                  <a:rPr lang="en-US" sz="2400" dirty="0" err="1">
                    <a:solidFill>
                      <a:srgbClr val="002060"/>
                    </a:solidFill>
                  </a:rPr>
                  <a:t>mer</a:t>
                </a:r>
                <a:r>
                  <a:rPr lang="en-US" sz="2400" dirty="0">
                    <a:solidFill>
                      <a:srgbClr val="002060"/>
                    </a:solidFill>
                  </a:rPr>
                  <a:t> frequency method, the reduced 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n</a:t>
                </a:r>
                <a:r>
                  <a:rPr lang="en-US" sz="2400" dirty="0">
                    <a:solidFill>
                      <a:srgbClr val="002060"/>
                    </a:solidFill>
                  </a:rPr>
                  <a:t>-gram method does not count the first and last 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n</a:t>
                </a:r>
                <a:r>
                  <a:rPr lang="en-US" sz="2400" dirty="0">
                    <a:solidFill>
                      <a:srgbClr val="002060"/>
                    </a:solidFill>
                  </a:rPr>
                  <a:t>-gram but it counts two extra n grams with spaces. 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1" y="1219200"/>
                <a:ext cx="8763000" cy="5257800"/>
              </a:xfrm>
              <a:blipFill rotWithShape="0">
                <a:blip r:embed="rId2"/>
                <a:stretch>
                  <a:fillRect l="-557" t="-927" r="-2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0"/>
            <a:ext cx="990600" cy="62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621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457200"/>
                <a:ext cx="8153399" cy="5791200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 smtClean="0">
                    <a:solidFill>
                      <a:srgbClr val="002060"/>
                    </a:solidFill>
                  </a:rPr>
                  <a:t>Given a set of genome sequences G, assume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002060"/>
                            </a:solidFill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 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rgbClr val="002060"/>
                    </a:solidFill>
                  </a:rPr>
                  <a:t> is the whole nucleotide sequence of length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2060"/>
                        </a:solidFill>
                      </a:rPr>
                      <m:t>𝑙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</a:rPr>
                  <a:t> in G where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002060"/>
                            </a:solidFill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 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𝑖</m:t>
                        </m:r>
                      </m:sub>
                    </m:sSub>
                    <m:r>
                      <a:rPr lang="en-US" sz="2400" i="1">
                        <a:solidFill>
                          <a:srgbClr val="002060"/>
                        </a:solidFill>
                      </a:rPr>
                      <m:t>="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002060"/>
                            </a:solidFill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𝑠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solidFill>
                          <a:srgbClr val="002060"/>
                        </a:solidFill>
                      </a:rPr>
                      <m:t>⋯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002060"/>
                            </a:solidFill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𝑠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𝑙</m:t>
                        </m:r>
                      </m:sub>
                    </m:sSub>
                    <m:r>
                      <a:rPr lang="en-US" sz="2400" i="1">
                        <a:solidFill>
                          <a:srgbClr val="002060"/>
                        </a:solidFill>
                      </a:rPr>
                      <m:t>"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</a:rPr>
                  <a:t>, where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002060"/>
                            </a:solidFill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 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𝑠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𝑖</m:t>
                        </m:r>
                      </m:sub>
                    </m:sSub>
                    <m:r>
                      <a:rPr lang="en-US" sz="2400" i="1">
                        <a:solidFill>
                          <a:srgbClr val="002060"/>
                        </a:solidFill>
                      </a:rPr>
                      <m:t>∈{</m:t>
                    </m:r>
                    <m:r>
                      <a:rPr lang="en-US" sz="2400" i="1">
                        <a:solidFill>
                          <a:srgbClr val="002060"/>
                        </a:solidFill>
                      </a:rPr>
                      <m:t>𝐴</m:t>
                    </m:r>
                    <m:r>
                      <a:rPr lang="en-US" sz="2400" i="1">
                        <a:solidFill>
                          <a:srgbClr val="002060"/>
                        </a:solidFill>
                      </a:rPr>
                      <m:t>,</m:t>
                    </m:r>
                    <m:r>
                      <a:rPr lang="en-US" sz="2400" i="1">
                        <a:solidFill>
                          <a:srgbClr val="002060"/>
                        </a:solidFill>
                      </a:rPr>
                      <m:t>𝐶</m:t>
                    </m:r>
                    <m:r>
                      <a:rPr lang="en-US" sz="2400" i="1">
                        <a:solidFill>
                          <a:srgbClr val="002060"/>
                        </a:solidFill>
                      </a:rPr>
                      <m:t>,</m:t>
                    </m:r>
                    <m:r>
                      <a:rPr lang="en-US" sz="2400" i="1">
                        <a:solidFill>
                          <a:srgbClr val="002060"/>
                        </a:solidFill>
                      </a:rPr>
                      <m:t>𝐺</m:t>
                    </m:r>
                    <m:r>
                      <a:rPr lang="en-US" sz="2400" i="1">
                        <a:solidFill>
                          <a:srgbClr val="002060"/>
                        </a:solidFill>
                      </a:rPr>
                      <m:t>,</m:t>
                    </m:r>
                    <m:r>
                      <a:rPr lang="en-US" sz="2400" i="1">
                        <a:solidFill>
                          <a:srgbClr val="002060"/>
                        </a:solidFill>
                      </a:rPr>
                      <m:t>𝑇</m:t>
                    </m:r>
                    <m:r>
                      <a:rPr lang="en-US" sz="2400" i="1">
                        <a:solidFill>
                          <a:srgbClr val="002060"/>
                        </a:solidFill>
                      </a:rPr>
                      <m:t>}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</a:rPr>
                  <a:t>. </a:t>
                </a:r>
                <a:endParaRPr lang="en-US" sz="2400" dirty="0" smtClean="0">
                  <a:solidFill>
                    <a:srgbClr val="002060"/>
                  </a:solidFill>
                </a:endParaRPr>
              </a:p>
              <a:p>
                <a:r>
                  <a:rPr lang="en-US" sz="2400" dirty="0" smtClean="0">
                    <a:solidFill>
                      <a:srgbClr val="002060"/>
                    </a:solidFill>
                  </a:rPr>
                  <a:t>Consequently</a:t>
                </a:r>
                <a:r>
                  <a:rPr lang="en-US" sz="2400" dirty="0">
                    <a:solidFill>
                      <a:srgbClr val="002060"/>
                    </a:solidFill>
                  </a:rPr>
                  <a:t>, there is a set of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2060"/>
                        </a:solidFill>
                      </a:rPr>
                      <m:t>𝑙</m:t>
                    </m:r>
                    <m:r>
                      <a:rPr lang="en-US" sz="2400" i="1">
                        <a:solidFill>
                          <a:srgbClr val="002060"/>
                        </a:solidFill>
                      </a:rPr>
                      <m:t>−</m:t>
                    </m:r>
                    <m:r>
                      <a:rPr lang="en-US" sz="2400" i="1">
                        <a:solidFill>
                          <a:srgbClr val="002060"/>
                        </a:solidFill>
                      </a:rPr>
                      <m:t>𝑛</m:t>
                    </m:r>
                    <m:r>
                      <a:rPr lang="en-US" sz="2400" i="1">
                        <a:solidFill>
                          <a:srgbClr val="002060"/>
                        </a:solidFill>
                      </a:rPr>
                      <m:t>+1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</a:rPr>
                  <a:t> 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n</a:t>
                </a:r>
                <a:r>
                  <a:rPr lang="en-US" sz="2400" dirty="0">
                    <a:solidFill>
                      <a:srgbClr val="002060"/>
                    </a:solidFill>
                  </a:rPr>
                  <a:t>-grams which include one space before the first and last letter: </a:t>
                </a:r>
                <a:endParaRPr lang="en-US" sz="2400" dirty="0" smtClean="0">
                  <a:solidFill>
                    <a:srgbClr val="002060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002060"/>
                            </a:solidFill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>
                            <a:solidFill>
                              <a:srgbClr val="002060"/>
                            </a:solidFill>
                          </a:rPr>
                          <m:t>"_</m:t>
                        </m:r>
                        <m:r>
                          <m:rPr>
                            <m:nor/>
                          </m:rPr>
                          <a:rPr lang="en-US" sz="2400">
                            <a:solidFill>
                              <a:srgbClr val="002060"/>
                            </a:solidFill>
                          </a:rPr>
                          <m:t>s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2400">
                            <a:solidFill>
                              <a:srgbClr val="002060"/>
                            </a:solidFill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en-US" sz="2400">
                        <a:solidFill>
                          <a:srgbClr val="002060"/>
                        </a:solidFill>
                      </a:rPr>
                      <m:t>⋯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002060"/>
                            </a:solidFill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>
                            <a:solidFill>
                              <a:srgbClr val="002060"/>
                            </a:solidFill>
                          </a:rPr>
                          <m:t>s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𝑛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−1</m:t>
                        </m:r>
                      </m:sub>
                    </m:sSub>
                    <m:r>
                      <a:rPr lang="en-US" sz="2400" i="1">
                        <a:solidFill>
                          <a:srgbClr val="002060"/>
                        </a:solidFill>
                      </a:rPr>
                      <m:t>",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002060"/>
                            </a:solidFill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>
                            <a:solidFill>
                              <a:srgbClr val="002060"/>
                            </a:solidFill>
                          </a:rPr>
                          <m:t>"</m:t>
                        </m:r>
                        <m:r>
                          <m:rPr>
                            <m:nor/>
                          </m:rPr>
                          <a:rPr lang="en-US" sz="2400">
                            <a:solidFill>
                              <a:srgbClr val="002060"/>
                            </a:solidFill>
                          </a:rPr>
                          <m:t>s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n-US" sz="2400">
                        <a:solidFill>
                          <a:srgbClr val="002060"/>
                        </a:solidFill>
                      </a:rPr>
                      <m:t>⋯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002060"/>
                            </a:solidFill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>
                            <a:solidFill>
                              <a:srgbClr val="002060"/>
                            </a:solidFill>
                          </a:rPr>
                          <m:t>s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𝑛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+1</m:t>
                        </m:r>
                      </m:sub>
                    </m:sSub>
                    <m:r>
                      <a:rPr lang="en-US" sz="2400" i="1">
                        <a:solidFill>
                          <a:srgbClr val="002060"/>
                        </a:solidFill>
                      </a:rPr>
                      <m:t>",</m:t>
                    </m:r>
                    <m:r>
                      <m:rPr>
                        <m:nor/>
                      </m:rPr>
                      <a:rPr lang="en-US" sz="2400">
                        <a:solidFill>
                          <a:srgbClr val="002060"/>
                        </a:solidFill>
                      </a:rPr>
                      <m:t>⋯,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002060"/>
                            </a:solidFill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>
                            <a:solidFill>
                              <a:srgbClr val="002060"/>
                            </a:solidFill>
                          </a:rPr>
                          <m:t>"</m:t>
                        </m:r>
                        <m:r>
                          <m:rPr>
                            <m:nor/>
                          </m:rPr>
                          <a:rPr lang="en-US" sz="2400">
                            <a:solidFill>
                              <a:srgbClr val="002060"/>
                            </a:solidFill>
                          </a:rPr>
                          <m:t>s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𝑙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−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𝑛</m:t>
                        </m:r>
                      </m:sub>
                    </m:sSub>
                    <m:r>
                      <m:rPr>
                        <m:nor/>
                      </m:rPr>
                      <a:rPr lang="en-US" sz="2400">
                        <a:solidFill>
                          <a:srgbClr val="002060"/>
                        </a:solidFill>
                      </a:rPr>
                      <m:t>⋯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002060"/>
                            </a:solidFill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>
                            <a:solidFill>
                              <a:srgbClr val="002060"/>
                            </a:solidFill>
                          </a:rPr>
                          <m:t>s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𝑙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−1</m:t>
                        </m:r>
                      </m:sub>
                    </m:sSub>
                    <m:r>
                      <a:rPr lang="en-US" sz="2400" i="1">
                        <a:solidFill>
                          <a:srgbClr val="002060"/>
                        </a:solidFill>
                      </a:rPr>
                      <m:t>",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002060"/>
                            </a:solidFill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>
                            <a:solidFill>
                              <a:srgbClr val="002060"/>
                            </a:solidFill>
                          </a:rPr>
                          <m:t>"</m:t>
                        </m:r>
                        <m:r>
                          <m:rPr>
                            <m:nor/>
                          </m:rPr>
                          <a:rPr lang="en-US" sz="2400">
                            <a:solidFill>
                              <a:srgbClr val="002060"/>
                            </a:solidFill>
                          </a:rPr>
                          <m:t>s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𝑙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−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𝑛</m:t>
                        </m:r>
                        <m:r>
                          <m:rPr>
                            <m:nor/>
                          </m:rPr>
                          <a:rPr lang="en-US" sz="2400">
                            <a:solidFill>
                              <a:srgbClr val="002060"/>
                            </a:solidFill>
                          </a:rPr>
                          <m:t>+2</m:t>
                        </m:r>
                      </m:sub>
                    </m:sSub>
                    <m:r>
                      <m:rPr>
                        <m:nor/>
                      </m:rPr>
                      <a:rPr lang="en-US" sz="2400">
                        <a:solidFill>
                          <a:srgbClr val="002060"/>
                        </a:solidFill>
                      </a:rPr>
                      <m:t>⋯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002060"/>
                            </a:solidFill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>
                            <a:solidFill>
                              <a:srgbClr val="002060"/>
                            </a:solidFill>
                          </a:rPr>
                          <m:t>s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𝑙</m:t>
                        </m:r>
                      </m:sub>
                    </m:sSub>
                    <m:r>
                      <a:rPr lang="en-US" sz="2400" i="1">
                        <a:solidFill>
                          <a:srgbClr val="002060"/>
                        </a:solidFill>
                      </a:rPr>
                      <m:t>_"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2060"/>
                        </a:solidFill>
                      </a:rPr>
                      <m:t>𝑛</m:t>
                    </m:r>
                    <m:r>
                      <a:rPr lang="en-US" sz="2400" i="1">
                        <a:solidFill>
                          <a:srgbClr val="002060"/>
                        </a:solidFill>
                      </a:rPr>
                      <m:t>≥2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</a:rPr>
                  <a:t> and then each genome sequence becomes a list of 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n</a:t>
                </a:r>
                <a:r>
                  <a:rPr lang="en-US" sz="2400" dirty="0">
                    <a:solidFill>
                      <a:srgbClr val="002060"/>
                    </a:solidFill>
                  </a:rPr>
                  <a:t>-grams. </a:t>
                </a:r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457200"/>
                <a:ext cx="8153399" cy="5791200"/>
              </a:xfrm>
              <a:blipFill rotWithShape="0">
                <a:blip r:embed="rId2"/>
                <a:stretch>
                  <a:fillRect l="-598" t="-842" r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9373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7924800" cy="5355563"/>
          </a:xfrm>
        </p:spPr>
        <p:txBody>
          <a:bodyPr/>
          <a:lstStyle/>
          <a:p>
            <a:r>
              <a:rPr lang="en-US" sz="2400" dirty="0">
                <a:solidFill>
                  <a:srgbClr val="002060"/>
                </a:solidFill>
                <a:latin typeface="+mj-lt"/>
              </a:rPr>
              <a:t>If an </a:t>
            </a:r>
            <a:r>
              <a:rPr lang="en-US" sz="2400" i="1" dirty="0">
                <a:solidFill>
                  <a:srgbClr val="002060"/>
                </a:solidFill>
                <a:latin typeface="+mj-lt"/>
              </a:rPr>
              <a:t>n</a:t>
            </a:r>
            <a:r>
              <a:rPr lang="en-US" sz="2400" dirty="0">
                <a:solidFill>
                  <a:srgbClr val="002060"/>
                </a:solidFill>
                <a:latin typeface="+mj-lt"/>
              </a:rPr>
              <a:t>-gram appearing in the list is not matched in another model (no-match), the distance is assigned as the largest out-of-place measure. </a:t>
            </a:r>
            <a:endParaRPr lang="en-US" sz="2400" dirty="0" smtClean="0">
              <a:solidFill>
                <a:srgbClr val="002060"/>
              </a:solidFill>
              <a:latin typeface="+mj-lt"/>
            </a:endParaRPr>
          </a:p>
          <a:p>
            <a:pPr lvl="0"/>
            <a:r>
              <a:rPr lang="en-US" altLang="en-US" sz="24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 example, suppose that </a:t>
            </a:r>
            <a:r>
              <a:rPr lang="en-US" altLang="en-US" sz="2400" i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S1=</a:t>
            </a:r>
            <a:r>
              <a:rPr lang="en-US" altLang="en-US" sz="24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AAAGGTA and </a:t>
            </a:r>
            <a:r>
              <a:rPr lang="en-US" altLang="en-US" sz="2400" i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S2=</a:t>
            </a:r>
            <a:r>
              <a:rPr lang="en-US" altLang="en-US" sz="24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AAACGCCCTA the frequency table of the 2-grams is as follows.</a:t>
            </a:r>
            <a:endParaRPr lang="en-US" altLang="en-US" sz="2400" dirty="0">
              <a:solidFill>
                <a:srgbClr val="002060"/>
              </a:solidFill>
              <a:latin typeface="+mj-lt"/>
            </a:endParaRPr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39206269"/>
                  </p:ext>
                </p:extLst>
              </p:nvPr>
            </p:nvGraphicFramePr>
            <p:xfrm>
              <a:off x="457200" y="3352800"/>
              <a:ext cx="6712938" cy="2438400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{5C22544A-7EE6-4342-B048-85BDC9FD1C3A}</a:tableStyleId>
                  </a:tblPr>
                  <a:tblGrid>
                    <a:gridCol w="542706"/>
                    <a:gridCol w="551460"/>
                    <a:gridCol w="709018"/>
                    <a:gridCol w="630239"/>
                    <a:gridCol w="709018"/>
                    <a:gridCol w="630239"/>
                    <a:gridCol w="630239"/>
                    <a:gridCol w="630239"/>
                    <a:gridCol w="551460"/>
                    <a:gridCol w="551460"/>
                    <a:gridCol w="551460"/>
                    <a:gridCol w="25400"/>
                  </a:tblGrid>
                  <a:tr h="81280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rgbClr val="002060"/>
                              </a:solidFill>
                              <a:effectLst/>
                            </a:rPr>
                            <a:t> 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spc="-5" dirty="0">
                              <a:solidFill>
                                <a:srgbClr val="002060"/>
                              </a:solidFill>
                              <a:effectLst/>
                            </a:rPr>
                            <a:t>_A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spc="-5">
                              <a:solidFill>
                                <a:srgbClr val="002060"/>
                              </a:solidFill>
                              <a:effectLst/>
                            </a:rPr>
                            <a:t>A_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spc="-5" dirty="0">
                              <a:solidFill>
                                <a:srgbClr val="002060"/>
                              </a:solidFill>
                              <a:effectLst/>
                            </a:rPr>
                            <a:t>AA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spc="-5">
                              <a:solidFill>
                                <a:srgbClr val="002060"/>
                              </a:solidFill>
                              <a:effectLst/>
                            </a:rPr>
                            <a:t>AG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spc="-5">
                              <a:solidFill>
                                <a:srgbClr val="002060"/>
                              </a:solidFill>
                              <a:effectLst/>
                            </a:rPr>
                            <a:t>GG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spc="-5">
                              <a:solidFill>
                                <a:srgbClr val="002060"/>
                              </a:solidFill>
                              <a:effectLst/>
                            </a:rPr>
                            <a:t>GT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spc="-5">
                              <a:solidFill>
                                <a:srgbClr val="002060"/>
                              </a:solidFill>
                              <a:effectLst/>
                            </a:rPr>
                            <a:t>CC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spc="-5">
                              <a:solidFill>
                                <a:srgbClr val="002060"/>
                              </a:solidFill>
                              <a:effectLst/>
                            </a:rPr>
                            <a:t>AC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spc="-5">
                              <a:solidFill>
                                <a:srgbClr val="002060"/>
                              </a:solidFill>
                              <a:effectLst/>
                            </a:rPr>
                            <a:t>CG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spc="-5">
                              <a:solidFill>
                                <a:srgbClr val="002060"/>
                              </a:solidFill>
                              <a:effectLst/>
                            </a:rPr>
                            <a:t>CT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spc="-5">
                              <a:solidFill>
                                <a:srgbClr val="002060"/>
                              </a:solidFill>
                              <a:effectLst/>
                            </a:rPr>
                            <a:t>GC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81280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spc="-5" smtClean="0">
                              <a:solidFill>
                                <a:srgbClr val="002060"/>
                              </a:solidFill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0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0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rgbClr val="002060"/>
                              </a:solidFill>
                              <a:effectLst/>
                            </a:rPr>
                            <a:t>0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rgbClr val="002060"/>
                              </a:solidFill>
                              <a:effectLst/>
                            </a:rPr>
                            <a:t>0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rgbClr val="002060"/>
                              </a:solidFill>
                              <a:effectLst/>
                            </a:rPr>
                            <a:t>0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rgbClr val="002060"/>
                              </a:solidFill>
                              <a:effectLst/>
                            </a:rPr>
                            <a:t>0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rgbClr val="002060"/>
                              </a:solidFill>
                              <a:effectLst/>
                            </a:rPr>
                            <a:t>0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81280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smtClean="0">
                              <a:solidFill>
                                <a:srgbClr val="002060"/>
                              </a:solidFill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0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0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rgbClr val="002060"/>
                              </a:solidFill>
                              <a:effectLst/>
                            </a:rPr>
                            <a:t>0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rgbClr val="002060"/>
                              </a:solidFill>
                              <a:effectLst/>
                            </a:rPr>
                            <a:t>0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rgbClr val="002060"/>
                              </a:solidFill>
                              <a:effectLst/>
                            </a:rPr>
                            <a:t>0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rgbClr val="002060"/>
                              </a:solidFill>
                              <a:effectLst/>
                            </a:rPr>
                            <a:t>2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39206269"/>
                  </p:ext>
                </p:extLst>
              </p:nvPr>
            </p:nvGraphicFramePr>
            <p:xfrm>
              <a:off x="457200" y="3352800"/>
              <a:ext cx="6712938" cy="2438400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{5C22544A-7EE6-4342-B048-85BDC9FD1C3A}</a:tableStyleId>
                  </a:tblPr>
                  <a:tblGrid>
                    <a:gridCol w="542706"/>
                    <a:gridCol w="551460"/>
                    <a:gridCol w="709018"/>
                    <a:gridCol w="630239"/>
                    <a:gridCol w="709018"/>
                    <a:gridCol w="630239"/>
                    <a:gridCol w="630239"/>
                    <a:gridCol w="630239"/>
                    <a:gridCol w="551460"/>
                    <a:gridCol w="551460"/>
                    <a:gridCol w="551460"/>
                    <a:gridCol w="25400"/>
                  </a:tblGrid>
                  <a:tr h="81280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rgbClr val="002060"/>
                              </a:solidFill>
                              <a:effectLst/>
                            </a:rPr>
                            <a:t> 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spc="-5" dirty="0">
                              <a:solidFill>
                                <a:srgbClr val="002060"/>
                              </a:solidFill>
                              <a:effectLst/>
                            </a:rPr>
                            <a:t>_A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spc="-5">
                              <a:solidFill>
                                <a:srgbClr val="002060"/>
                              </a:solidFill>
                              <a:effectLst/>
                            </a:rPr>
                            <a:t>A_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spc="-5" dirty="0">
                              <a:solidFill>
                                <a:srgbClr val="002060"/>
                              </a:solidFill>
                              <a:effectLst/>
                            </a:rPr>
                            <a:t>AA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spc="-5">
                              <a:solidFill>
                                <a:srgbClr val="002060"/>
                              </a:solidFill>
                              <a:effectLst/>
                            </a:rPr>
                            <a:t>AG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spc="-5">
                              <a:solidFill>
                                <a:srgbClr val="002060"/>
                              </a:solidFill>
                              <a:effectLst/>
                            </a:rPr>
                            <a:t>GG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spc="-5">
                              <a:solidFill>
                                <a:srgbClr val="002060"/>
                              </a:solidFill>
                              <a:effectLst/>
                            </a:rPr>
                            <a:t>GT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spc="-5">
                              <a:solidFill>
                                <a:srgbClr val="002060"/>
                              </a:solidFill>
                              <a:effectLst/>
                            </a:rPr>
                            <a:t>CC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spc="-5">
                              <a:solidFill>
                                <a:srgbClr val="002060"/>
                              </a:solidFill>
                              <a:effectLst/>
                            </a:rPr>
                            <a:t>AC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spc="-5">
                              <a:solidFill>
                                <a:srgbClr val="002060"/>
                              </a:solidFill>
                              <a:effectLst/>
                            </a:rPr>
                            <a:t>CG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spc="-5">
                              <a:solidFill>
                                <a:srgbClr val="002060"/>
                              </a:solidFill>
                              <a:effectLst/>
                            </a:rPr>
                            <a:t>CT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spc="-5">
                              <a:solidFill>
                                <a:srgbClr val="002060"/>
                              </a:solidFill>
                              <a:effectLst/>
                            </a:rPr>
                            <a:t>GC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812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247" t="-100746" r="-1140449" b="-101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rgbClr val="002060"/>
                              </a:solidFill>
                              <a:effectLst/>
                            </a:rPr>
                            <a:t>0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rgbClr val="002060"/>
                              </a:solidFill>
                              <a:effectLst/>
                            </a:rPr>
                            <a:t>0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rgbClr val="002060"/>
                              </a:solidFill>
                              <a:effectLst/>
                            </a:rPr>
                            <a:t>0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rgbClr val="002060"/>
                              </a:solidFill>
                              <a:effectLst/>
                            </a:rPr>
                            <a:t>0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rgbClr val="002060"/>
                              </a:solidFill>
                              <a:effectLst/>
                            </a:rPr>
                            <a:t>0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812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247" t="-202256" r="-1140449" b="-2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0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rgbClr val="002060"/>
                              </a:solidFill>
                              <a:effectLst/>
                            </a:rPr>
                            <a:t>0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rgbClr val="002060"/>
                              </a:solidFill>
                              <a:effectLst/>
                            </a:rPr>
                            <a:t>0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rgbClr val="002060"/>
                              </a:solidFill>
                              <a:effectLst/>
                            </a:rPr>
                            <a:t>0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rgbClr val="002060"/>
                              </a:solidFill>
                              <a:effectLst/>
                            </a:rPr>
                            <a:t>2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0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1774939"/>
            <a:ext cx="6629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025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7391399" cy="21336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700" dirty="0">
                <a:solidFill>
                  <a:srgbClr val="002060"/>
                </a:solidFill>
              </a:rPr>
              <a:t>When the </a:t>
            </a:r>
            <a:r>
              <a:rPr lang="en-US" sz="2700" i="1" dirty="0">
                <a:solidFill>
                  <a:srgbClr val="002060"/>
                </a:solidFill>
              </a:rPr>
              <a:t>n</a:t>
            </a:r>
            <a:r>
              <a:rPr lang="en-US" sz="2700" dirty="0">
                <a:solidFill>
                  <a:srgbClr val="002060"/>
                </a:solidFill>
              </a:rPr>
              <a:t>-grams have equal frequencies, their ranks are assigned ascending according to the position. The corresponding ranks </a:t>
            </a:r>
            <a:r>
              <a:rPr lang="en-US" sz="2700" dirty="0" smtClean="0">
                <a:solidFill>
                  <a:srgbClr val="002060"/>
                </a:solidFill>
              </a:rPr>
              <a:t>are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42691799"/>
                  </p:ext>
                </p:extLst>
              </p:nvPr>
            </p:nvGraphicFramePr>
            <p:xfrm>
              <a:off x="152398" y="2590800"/>
              <a:ext cx="7543800" cy="3004026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{5C22544A-7EE6-4342-B048-85BDC9FD1C3A}</a:tableStyleId>
                  </a:tblPr>
                  <a:tblGrid>
                    <a:gridCol w="628650"/>
                    <a:gridCol w="628650"/>
                    <a:gridCol w="628650"/>
                    <a:gridCol w="628650"/>
                    <a:gridCol w="628650"/>
                    <a:gridCol w="628650"/>
                    <a:gridCol w="628650"/>
                    <a:gridCol w="628650"/>
                    <a:gridCol w="628650"/>
                    <a:gridCol w="628650"/>
                    <a:gridCol w="628650"/>
                    <a:gridCol w="628650"/>
                  </a:tblGrid>
                  <a:tr h="1001342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 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_A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A_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AA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AG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GG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GT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CC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AC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CG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CT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GC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1001342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 smtClean="0">
                              <a:solidFill>
                                <a:srgbClr val="002060"/>
                              </a:solidFill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4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2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3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4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5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6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NA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NA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NA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NA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NA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1001342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mtClean="0">
                              <a:solidFill>
                                <a:srgbClr val="002060"/>
                              </a:solidFill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4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2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3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4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NA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NA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NA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5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6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7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effectLst/>
                            </a:rPr>
                            <a:t>8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42691799"/>
                  </p:ext>
                </p:extLst>
              </p:nvPr>
            </p:nvGraphicFramePr>
            <p:xfrm>
              <a:off x="152398" y="2590800"/>
              <a:ext cx="7543800" cy="3004026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{5C22544A-7EE6-4342-B048-85BDC9FD1C3A}</a:tableStyleId>
                  </a:tblPr>
                  <a:tblGrid>
                    <a:gridCol w="628650"/>
                    <a:gridCol w="628650"/>
                    <a:gridCol w="628650"/>
                    <a:gridCol w="628650"/>
                    <a:gridCol w="628650"/>
                    <a:gridCol w="628650"/>
                    <a:gridCol w="628650"/>
                    <a:gridCol w="628650"/>
                    <a:gridCol w="628650"/>
                    <a:gridCol w="628650"/>
                    <a:gridCol w="628650"/>
                    <a:gridCol w="628650"/>
                  </a:tblGrid>
                  <a:tr h="1001342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 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_A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A_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AA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AG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GG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GT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CC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AC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CG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CT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GC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10013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971" t="-100606" r="-1104854" b="-1006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2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3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4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5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6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NA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NA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NA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NA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NA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10013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971" t="-201829" r="-1104854" b="-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2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3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4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NA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NA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NA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5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6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7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effectLst/>
                            </a:rPr>
                            <a:t>8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688081" y="-746282"/>
            <a:ext cx="983208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When the </a:t>
            </a:r>
            <a:r>
              <a:rPr kumimoji="0" lang="en-US" altLang="en-US" sz="11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n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-grams have equal frequencies, their ranks are assigned ascending according to the position. The corresponding ranks are</a:t>
            </a:r>
            <a:endParaRPr kumimoji="0" lang="en-US" altLang="en-US" sz="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357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533400"/>
                <a:ext cx="7543800" cy="5105400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 smtClean="0">
                    <a:solidFill>
                      <a:srgbClr val="002060"/>
                    </a:solidFill>
                  </a:rPr>
                  <a:t>The built-in function </a:t>
                </a:r>
                <a:r>
                  <a:rPr lang="en-US" sz="2400" dirty="0" err="1">
                    <a:solidFill>
                      <a:srgbClr val="002060"/>
                    </a:solidFill>
                  </a:rPr>
                  <a:t>textcat_xdist</a:t>
                </a:r>
                <a:r>
                  <a:rPr lang="en-US" sz="2400" dirty="0">
                    <a:solidFill>
                      <a:srgbClr val="002060"/>
                    </a:solidFill>
                  </a:rPr>
                  <a:t> of the library </a:t>
                </a:r>
                <a:r>
                  <a:rPr lang="en-US" sz="2400" dirty="0" err="1">
                    <a:solidFill>
                      <a:srgbClr val="002060"/>
                    </a:solidFill>
                  </a:rPr>
                  <a:t>texcat</a:t>
                </a:r>
                <a:r>
                  <a:rPr lang="en-US" sz="2400" dirty="0">
                    <a:solidFill>
                      <a:srgbClr val="002060"/>
                    </a:solidFill>
                  </a:rPr>
                  <a:t> in </a:t>
                </a:r>
                <a:r>
                  <a:rPr lang="en-US" sz="2400" dirty="0" smtClean="0">
                    <a:solidFill>
                      <a:srgbClr val="002060"/>
                    </a:solidFill>
                  </a:rPr>
                  <a:t>R </a:t>
                </a:r>
                <a:r>
                  <a:rPr lang="en-US" sz="2400" dirty="0">
                    <a:solidFill>
                      <a:srgbClr val="002060"/>
                    </a:solidFill>
                  </a:rPr>
                  <a:t>provides a non-symmetric out-of-place measure in which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solidFill>
                              <a:srgbClr val="002060"/>
                            </a:solidFill>
                          </a:rPr>
                        </m:ctrlPr>
                      </m:sSubSup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𝐶𝑇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𝑖𝑗</m:t>
                        </m:r>
                      </m:sub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𝑘</m:t>
                        </m:r>
                      </m:sup>
                    </m:sSubSup>
                    <m:r>
                      <a:rPr lang="en-US" sz="2400" i="1">
                        <a:solidFill>
                          <a:srgbClr val="002060"/>
                        </a:solidFill>
                      </a:rPr>
                      <m:t>≠</m:t>
                    </m:r>
                    <m:sSubSup>
                      <m:sSubSupPr>
                        <m:ctrlPr>
                          <a:rPr lang="en-US" sz="2400" i="1">
                            <a:solidFill>
                              <a:srgbClr val="002060"/>
                            </a:solidFill>
                          </a:rPr>
                        </m:ctrlPr>
                      </m:sSubSup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𝐶𝑇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𝑗𝑖</m:t>
                        </m:r>
                      </m:sub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en-US" sz="2400" dirty="0">
                    <a:solidFill>
                      <a:srgbClr val="002060"/>
                    </a:solidFill>
                  </a:rPr>
                  <a:t> . </a:t>
                </a:r>
                <a:endParaRPr lang="en-US" sz="2400" dirty="0" smtClean="0">
                  <a:solidFill>
                    <a:srgbClr val="002060"/>
                  </a:solidFill>
                </a:endParaRPr>
              </a:p>
              <a:p>
                <a:r>
                  <a:rPr lang="en-US" sz="2400" dirty="0" smtClean="0">
                    <a:solidFill>
                      <a:srgbClr val="002060"/>
                    </a:solidFill>
                  </a:rPr>
                  <a:t>In </a:t>
                </a:r>
                <a:r>
                  <a:rPr lang="en-US" sz="2400" dirty="0">
                    <a:solidFill>
                      <a:srgbClr val="002060"/>
                    </a:solidFill>
                  </a:rPr>
                  <a:t>this example, the function returns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2060"/>
                        </a:solidFill>
                      </a:rPr>
                      <m:t> </m:t>
                    </m:r>
                    <m:sSubSup>
                      <m:sSubSupPr>
                        <m:ctrlPr>
                          <a:rPr lang="en-US" sz="2400" i="1">
                            <a:solidFill>
                              <a:srgbClr val="002060"/>
                            </a:solidFill>
                          </a:rPr>
                        </m:ctrlPr>
                      </m:sSubSup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𝐶𝑇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12</m:t>
                        </m:r>
                      </m:sub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2</m:t>
                        </m:r>
                      </m:sup>
                    </m:sSubSup>
                    <m:r>
                      <a:rPr lang="en-US" sz="2400" i="1">
                        <a:solidFill>
                          <a:srgbClr val="002060"/>
                        </a:solidFill>
                      </a:rPr>
                      <m:t>=|1−1|+|5−7|+6×5=32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</a:rPr>
                  <a:t>. </a:t>
                </a:r>
                <a:endParaRPr lang="en-US" sz="2400" dirty="0" smtClean="0">
                  <a:solidFill>
                    <a:srgbClr val="002060"/>
                  </a:solidFill>
                </a:endParaRPr>
              </a:p>
              <a:p>
                <a:r>
                  <a:rPr lang="en-US" sz="2400" dirty="0" smtClean="0">
                    <a:solidFill>
                      <a:srgbClr val="002060"/>
                    </a:solidFill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002060"/>
                            </a:solidFill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rgbClr val="002060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002060"/>
                            </a:solidFill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rgbClr val="002060"/>
                    </a:solidFill>
                  </a:rPr>
                  <a:t> are switched, this function provides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solidFill>
                              <a:srgbClr val="002060"/>
                            </a:solidFill>
                          </a:rPr>
                        </m:ctrlPr>
                      </m:sSubSup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 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𝐶𝑇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21</m:t>
                        </m:r>
                      </m:sub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2</m:t>
                        </m:r>
                      </m:sup>
                    </m:sSubSup>
                    <m:r>
                      <a:rPr lang="en-US" sz="2400" i="1">
                        <a:solidFill>
                          <a:srgbClr val="002060"/>
                        </a:solidFill>
                      </a:rPr>
                      <m:t>=|1−1|+|7−5|+8×3=26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</a:rPr>
                  <a:t>. </a:t>
                </a:r>
                <a:endParaRPr lang="en-US" sz="2400" dirty="0" smtClean="0">
                  <a:solidFill>
                    <a:srgbClr val="002060"/>
                  </a:solidFill>
                </a:endParaRPr>
              </a:p>
              <a:p>
                <a:r>
                  <a:rPr lang="en-US" sz="2400" dirty="0" smtClean="0">
                    <a:solidFill>
                      <a:srgbClr val="002060"/>
                    </a:solidFill>
                  </a:rPr>
                  <a:t>Thus </a:t>
                </a:r>
                <a:r>
                  <a:rPr lang="en-US" sz="2400" dirty="0">
                    <a:solidFill>
                      <a:srgbClr val="002060"/>
                    </a:solidFill>
                  </a:rPr>
                  <a:t>the symmetric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solidFill>
                              <a:srgbClr val="002060"/>
                            </a:solidFill>
                          </a:rPr>
                        </m:ctrlPr>
                      </m:sSubSup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𝐶𝑇</m:t>
                        </m:r>
                      </m:e>
                      <m:sub/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400" dirty="0">
                    <a:solidFill>
                      <a:srgbClr val="002060"/>
                    </a:solidFill>
                  </a:rPr>
                  <a:t> in this case gives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2060"/>
                            </a:solidFill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</a:rPr>
                              <m:t>32+26</m:t>
                            </m:r>
                          </m:e>
                        </m:d>
                      </m:num>
                      <m:den>
                        <m:r>
                          <a:rPr lang="en-US" sz="2400" i="1">
                            <a:solidFill>
                              <a:srgbClr val="002060"/>
                            </a:solidFill>
                          </a:rPr>
                          <m:t>2</m:t>
                        </m:r>
                      </m:den>
                    </m:f>
                    <m:r>
                      <a:rPr lang="en-US" sz="2400" i="1">
                        <a:solidFill>
                          <a:srgbClr val="002060"/>
                        </a:solidFill>
                      </a:rPr>
                      <m:t>=29.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</a:rPr>
                  <a:t> </a:t>
                </a:r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533400"/>
                <a:ext cx="7543800" cy="5105400"/>
              </a:xfrm>
              <a:blipFill rotWithShape="0">
                <a:blip r:embed="rId2"/>
                <a:stretch>
                  <a:fillRect l="-647" t="-956" r="-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4454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62889391"/>
                  </p:ext>
                </p:extLst>
              </p:nvPr>
            </p:nvGraphicFramePr>
            <p:xfrm>
              <a:off x="228599" y="2667000"/>
              <a:ext cx="7315200" cy="2743200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{5C22544A-7EE6-4342-B048-85BDC9FD1C3A}</a:tableStyleId>
                  </a:tblPr>
                  <a:tblGrid>
                    <a:gridCol w="607966"/>
                    <a:gridCol w="706024"/>
                    <a:gridCol w="794278"/>
                    <a:gridCol w="706024"/>
                    <a:gridCol w="706024"/>
                    <a:gridCol w="706024"/>
                    <a:gridCol w="617772"/>
                    <a:gridCol w="617772"/>
                    <a:gridCol w="617772"/>
                    <a:gridCol w="617772"/>
                    <a:gridCol w="617772"/>
                  </a:tblGrid>
                  <a:tr h="91440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effectLst/>
                            </a:rPr>
                            <a:t> 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AA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AG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GG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GT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CC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AC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CG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CT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GC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TA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 smtClean="0">
                              <a:solidFill>
                                <a:srgbClr val="002060"/>
                              </a:solidFill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4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1.5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2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2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2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1.5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mtClean="0">
                              <a:solidFill>
                                <a:srgbClr val="002060"/>
                              </a:solidFill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400">
                                      <a:solidFill>
                                        <a:srgbClr val="002060"/>
                                      </a:solidFill>
                                      <a:effectLst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1.5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2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2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2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2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2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effectLst/>
                            </a:rPr>
                            <a:t>1.5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62889391"/>
                  </p:ext>
                </p:extLst>
              </p:nvPr>
            </p:nvGraphicFramePr>
            <p:xfrm>
              <a:off x="228599" y="2667000"/>
              <a:ext cx="7315200" cy="2743200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{5C22544A-7EE6-4342-B048-85BDC9FD1C3A}</a:tableStyleId>
                  </a:tblPr>
                  <a:tblGrid>
                    <a:gridCol w="607966"/>
                    <a:gridCol w="706024"/>
                    <a:gridCol w="794278"/>
                    <a:gridCol w="706024"/>
                    <a:gridCol w="706024"/>
                    <a:gridCol w="706024"/>
                    <a:gridCol w="617772"/>
                    <a:gridCol w="617772"/>
                    <a:gridCol w="617772"/>
                    <a:gridCol w="617772"/>
                    <a:gridCol w="617772"/>
                  </a:tblGrid>
                  <a:tr h="91440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effectLst/>
                            </a:rPr>
                            <a:t> 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AA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AG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GG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GT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CC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AC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CG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CT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GC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spc="-5">
                              <a:solidFill>
                                <a:srgbClr val="002060"/>
                              </a:solidFill>
                              <a:effectLst/>
                            </a:rPr>
                            <a:t>TA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000" t="-100000" r="-1103000" b="-1006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1.5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2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2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2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1.5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000" t="-201333" r="-1103000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1.5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1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2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2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2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2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635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solidFill>
                                <a:srgbClr val="002060"/>
                              </a:solidFill>
                              <a:effectLst/>
                            </a:rPr>
                            <a:t>2</a:t>
                          </a:r>
                          <a:endParaRPr lang="en-US" sz="240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effectLst/>
                            </a:rPr>
                            <a:t>1.5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600" y="381000"/>
            <a:ext cx="6858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PMingLiU" panose="02020500000000000000" pitchFamily="18" charset="-120"/>
                <a:cs typeface="Times New Roman" panose="02020603050405020304" pitchFamily="18" charset="0"/>
              </a:rPr>
              <a:t>Notice that the idea is similar to Friedman test, but their ranking systems are different.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PMingLiU" panose="02020500000000000000" pitchFamily="18" charset="-120"/>
                <a:cs typeface="Times New Roman" panose="02020603050405020304" pitchFamily="18" charset="0"/>
              </a:rPr>
              <a:t>For example, in the above case, the Friedman rankings are as follows.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33945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6652513" cy="489836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Each </a:t>
            </a:r>
            <a:r>
              <a:rPr lang="en-US" sz="2400" i="1" dirty="0">
                <a:solidFill>
                  <a:srgbClr val="002060"/>
                </a:solidFill>
              </a:rPr>
              <a:t>n</a:t>
            </a:r>
            <a:r>
              <a:rPr lang="en-US" sz="2400" dirty="0">
                <a:solidFill>
                  <a:srgbClr val="002060"/>
                </a:solidFill>
              </a:rPr>
              <a:t>-gram is a block effect and the sequence is a testing subject. 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Friedman’s </a:t>
            </a:r>
            <a:r>
              <a:rPr lang="en-US" sz="2400" dirty="0">
                <a:solidFill>
                  <a:srgbClr val="002060"/>
                </a:solidFill>
              </a:rPr>
              <a:t>ranking has a drawback: 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when </a:t>
            </a:r>
            <a:r>
              <a:rPr lang="en-US" sz="2400" dirty="0">
                <a:solidFill>
                  <a:srgbClr val="002060"/>
                </a:solidFill>
              </a:rPr>
              <a:t>the number of n-grams are large, then it has to store all the ranks for each sequence even if these n-grams do not exist in the sequence. 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0482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1246</TotalTime>
  <Words>786</Words>
  <Application>Microsoft Office PowerPoint</Application>
  <PresentationFormat>On-screen Show (4:3)</PresentationFormat>
  <Paragraphs>171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PMingLiU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The Out-of-Place Testing for Genome Comparison</vt:lpstr>
      <vt:lpstr>Backgrounds</vt:lpstr>
      <vt:lpstr>The out-of-place measure</vt:lpstr>
      <vt:lpstr>PowerPoint Presentation</vt:lpstr>
      <vt:lpstr>PowerPoint Presentation</vt:lpstr>
      <vt:lpstr>When the n-grams have equal frequencies, their ranks are assigned ascending according to the position. The corresponding ranks are</vt:lpstr>
      <vt:lpstr>PowerPoint Presentation</vt:lpstr>
      <vt:lpstr>PowerPoint Presentation</vt:lpstr>
      <vt:lpstr>PowerPoint Presentation</vt:lpstr>
      <vt:lpstr>Selecting of n-gram size</vt:lpstr>
      <vt:lpstr>Four indication measures</vt:lpstr>
      <vt:lpstr>PowerPoint Presentation</vt:lpstr>
      <vt:lpstr>Mitochondrial DNA</vt:lpstr>
      <vt:lpstr>PowerPoint Presentation</vt:lpstr>
      <vt:lpstr>50 Vertebrate Mitochondrial Genomes</vt:lpstr>
      <vt:lpstr>13 Catarrhini primates</vt:lpstr>
      <vt:lpstr>The phylogenetic tree of the 23 Bovidae mtDNA at n=17. Tribes of Rupicaprini, Ovibovini, and Caprini are identifiable, and the three non-Caprinae--Pantholops hodgsonii, Damaliscus pygargus, and Bos taurus are grouped together.</vt:lpstr>
      <vt:lpstr>The phylogenetic tree of the 31 mammals mtDNA using 13-grams. The tree topology agrees with the biological taxonomy. </vt:lpstr>
      <vt:lpstr>Discussion</vt:lpstr>
      <vt:lpstr>References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hhuang45</dc:creator>
  <cp:lastModifiedBy>Hsin-Hsiung Huang</cp:lastModifiedBy>
  <cp:revision>99</cp:revision>
  <dcterms:created xsi:type="dcterms:W3CDTF">2015-01-27T02:30:54Z</dcterms:created>
  <dcterms:modified xsi:type="dcterms:W3CDTF">2015-11-16T07:07:13Z</dcterms:modified>
</cp:coreProperties>
</file>