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9" r:id="rId17"/>
    <p:sldId id="280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76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&#26700;&#38754;\&#26700;&#38754;&#24120;&#29992;\&#27491;&#20132;%20&#22270;2_EJ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&#26700;&#38754;\&#26700;&#38754;&#24120;&#29992;\&#27491;&#20132;%20&#22270;2_EJ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&#26700;&#38754;\&#26700;&#38754;&#24120;&#29992;\&#27491;&#20132;%20&#22270;2_EJ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Biomass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Reuse!$F$97</c:f>
              <c:strCache>
                <c:ptCount val="1"/>
                <c:pt idx="0">
                  <c:v>Fresh YPD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Reuse!$G$107:$J$107</c:f>
                <c:numCache>
                  <c:formatCode>General</c:formatCode>
                  <c:ptCount val="4"/>
                  <c:pt idx="0">
                    <c:v>2.8738927014163806E-2</c:v>
                  </c:pt>
                  <c:pt idx="1">
                    <c:v>0.3841344286304883</c:v>
                  </c:pt>
                  <c:pt idx="2">
                    <c:v>0.14613540144525627</c:v>
                  </c:pt>
                  <c:pt idx="3">
                    <c:v>9.4280904158237866E-2</c:v>
                  </c:pt>
                </c:numCache>
              </c:numRef>
            </c:plus>
            <c:minus>
              <c:numRef>
                <c:f>Reuse!$G$107:$J$107</c:f>
                <c:numCache>
                  <c:formatCode>General</c:formatCode>
                  <c:ptCount val="4"/>
                  <c:pt idx="0">
                    <c:v>2.8738927014163806E-2</c:v>
                  </c:pt>
                  <c:pt idx="1">
                    <c:v>0.3841344286304883</c:v>
                  </c:pt>
                  <c:pt idx="2">
                    <c:v>0.14613540144525627</c:v>
                  </c:pt>
                  <c:pt idx="3">
                    <c:v>9.4280904158237866E-2</c:v>
                  </c:pt>
                </c:numCache>
              </c:numRef>
            </c:minus>
          </c:errBars>
          <c:cat>
            <c:numRef>
              <c:f>Reuse!$G$96:$J$96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Reuse!$G$97:$J$97</c:f>
              <c:numCache>
                <c:formatCode>0.00</c:formatCode>
                <c:ptCount val="4"/>
                <c:pt idx="0">
                  <c:v>6.0077777777777746</c:v>
                </c:pt>
                <c:pt idx="1">
                  <c:v>6.5677777777777653</c:v>
                </c:pt>
                <c:pt idx="2">
                  <c:v>6.4866666666666424</c:v>
                </c:pt>
                <c:pt idx="3">
                  <c:v>5.9599999999999893</c:v>
                </c:pt>
              </c:numCache>
            </c:numRef>
          </c:val>
        </c:ser>
        <c:ser>
          <c:idx val="2"/>
          <c:order val="1"/>
          <c:tx>
            <c:strRef>
              <c:f>Reuse!$F$98</c:f>
              <c:strCache>
                <c:ptCount val="1"/>
                <c:pt idx="0">
                  <c:v>2nd time used YPD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Reuse!$G$108:$J$108</c:f>
                <c:numCache>
                  <c:formatCode>General</c:formatCode>
                  <c:ptCount val="4"/>
                  <c:pt idx="0">
                    <c:v>0.30833483483119112</c:v>
                  </c:pt>
                  <c:pt idx="1">
                    <c:v>0.37098966742123085</c:v>
                  </c:pt>
                  <c:pt idx="2">
                    <c:v>0.41719300090005385</c:v>
                  </c:pt>
                  <c:pt idx="3">
                    <c:v>0.32762614194975809</c:v>
                  </c:pt>
                </c:numCache>
              </c:numRef>
            </c:plus>
            <c:minus>
              <c:numRef>
                <c:f>Reuse!$G$108:$J$108</c:f>
                <c:numCache>
                  <c:formatCode>General</c:formatCode>
                  <c:ptCount val="4"/>
                  <c:pt idx="0">
                    <c:v>0.30833483483119112</c:v>
                  </c:pt>
                  <c:pt idx="1">
                    <c:v>0.37098966742123085</c:v>
                  </c:pt>
                  <c:pt idx="2">
                    <c:v>0.41719300090005385</c:v>
                  </c:pt>
                  <c:pt idx="3">
                    <c:v>0.32762614194975809</c:v>
                  </c:pt>
                </c:numCache>
              </c:numRef>
            </c:minus>
          </c:errBars>
          <c:cat>
            <c:numRef>
              <c:f>Reuse!$G$96:$J$96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Reuse!$G$98:$J$98</c:f>
              <c:numCache>
                <c:formatCode>0.00</c:formatCode>
                <c:ptCount val="4"/>
                <c:pt idx="0">
                  <c:v>7.4188888888888735</c:v>
                </c:pt>
                <c:pt idx="1">
                  <c:v>6.4533333333333278</c:v>
                </c:pt>
                <c:pt idx="2">
                  <c:v>6.071666666666669</c:v>
                </c:pt>
                <c:pt idx="3">
                  <c:v>6.2649999999999855</c:v>
                </c:pt>
              </c:numCache>
            </c:numRef>
          </c:val>
        </c:ser>
        <c:ser>
          <c:idx val="3"/>
          <c:order val="2"/>
          <c:tx>
            <c:strRef>
              <c:f>Reuse!$F$99</c:f>
              <c:strCache>
                <c:ptCount val="1"/>
                <c:pt idx="0">
                  <c:v>2nd time used YPD with 10% nutrient supplement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Reuse!$G$109:$J$109</c:f>
                <c:numCache>
                  <c:formatCode>General</c:formatCode>
                  <c:ptCount val="4"/>
                  <c:pt idx="0">
                    <c:v>0.17205726867442678</c:v>
                  </c:pt>
                  <c:pt idx="1">
                    <c:v>0.14507979924215722</c:v>
                  </c:pt>
                  <c:pt idx="2">
                    <c:v>3.7712361663320308E-2</c:v>
                  </c:pt>
                  <c:pt idx="3">
                    <c:v>8.2495791138405702E-2</c:v>
                  </c:pt>
                </c:numCache>
              </c:numRef>
            </c:plus>
            <c:minus>
              <c:numRef>
                <c:f>Reuse!$G$109:$J$109</c:f>
                <c:numCache>
                  <c:formatCode>General</c:formatCode>
                  <c:ptCount val="4"/>
                  <c:pt idx="0">
                    <c:v>0.17205726867442678</c:v>
                  </c:pt>
                  <c:pt idx="1">
                    <c:v>0.14507979924215722</c:v>
                  </c:pt>
                  <c:pt idx="2">
                    <c:v>3.7712361663320308E-2</c:v>
                  </c:pt>
                  <c:pt idx="3">
                    <c:v>8.2495791138405702E-2</c:v>
                  </c:pt>
                </c:numCache>
              </c:numRef>
            </c:minus>
          </c:errBars>
          <c:cat>
            <c:numRef>
              <c:f>Reuse!$G$96:$J$96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Reuse!$G$99:$J$99</c:f>
              <c:numCache>
                <c:formatCode>0.00</c:formatCode>
                <c:ptCount val="4"/>
                <c:pt idx="0">
                  <c:v>7.3888888888888973</c:v>
                </c:pt>
                <c:pt idx="1">
                  <c:v>7.1588888888888809</c:v>
                </c:pt>
                <c:pt idx="2">
                  <c:v>6.5700000000000189</c:v>
                </c:pt>
                <c:pt idx="3">
                  <c:v>5.4416666666666824</c:v>
                </c:pt>
              </c:numCache>
            </c:numRef>
          </c:val>
        </c:ser>
        <c:ser>
          <c:idx val="4"/>
          <c:order val="3"/>
          <c:tx>
            <c:strRef>
              <c:f>Reuse!$F$100</c:f>
              <c:strCache>
                <c:ptCount val="1"/>
                <c:pt idx="0">
                  <c:v>3rd time used YPD 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Reuse!$G$110:$J$110</c:f>
                <c:numCache>
                  <c:formatCode>General</c:formatCode>
                  <c:ptCount val="4"/>
                  <c:pt idx="0">
                    <c:v>0.1921804707386596</c:v>
                  </c:pt>
                  <c:pt idx="1">
                    <c:v>0.26539279065817711</c:v>
                  </c:pt>
                  <c:pt idx="2">
                    <c:v>0.18149074050454309</c:v>
                  </c:pt>
                  <c:pt idx="3">
                    <c:v>0.12492219800966721</c:v>
                  </c:pt>
                </c:numCache>
              </c:numRef>
            </c:plus>
            <c:minus>
              <c:numRef>
                <c:f>Reuse!$G$110:$J$110</c:f>
                <c:numCache>
                  <c:formatCode>General</c:formatCode>
                  <c:ptCount val="4"/>
                  <c:pt idx="0">
                    <c:v>0.1921804707386596</c:v>
                  </c:pt>
                  <c:pt idx="1">
                    <c:v>0.26539279065817711</c:v>
                  </c:pt>
                  <c:pt idx="2">
                    <c:v>0.18149074050454309</c:v>
                  </c:pt>
                  <c:pt idx="3">
                    <c:v>0.12492219800966721</c:v>
                  </c:pt>
                </c:numCache>
              </c:numRef>
            </c:minus>
          </c:errBars>
          <c:cat>
            <c:numRef>
              <c:f>Reuse!$G$96:$J$96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Reuse!$G$100:$J$100</c:f>
              <c:numCache>
                <c:formatCode>0.00</c:formatCode>
                <c:ptCount val="4"/>
                <c:pt idx="0">
                  <c:v>5.7066666666666563</c:v>
                </c:pt>
                <c:pt idx="1">
                  <c:v>6.8966666666666843</c:v>
                </c:pt>
                <c:pt idx="2">
                  <c:v>6.6316666666666304</c:v>
                </c:pt>
                <c:pt idx="3">
                  <c:v>6.1583333333333394</c:v>
                </c:pt>
              </c:numCache>
            </c:numRef>
          </c:val>
        </c:ser>
        <c:ser>
          <c:idx val="5"/>
          <c:order val="4"/>
          <c:tx>
            <c:strRef>
              <c:f>Reuse!$F$101</c:f>
              <c:strCache>
                <c:ptCount val="1"/>
                <c:pt idx="0">
                  <c:v>3rd time used YPD with 50% nutrient supplement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Reuse!$G$111:$J$111</c:f>
                <c:numCache>
                  <c:formatCode>General</c:formatCode>
                  <c:ptCount val="4"/>
                  <c:pt idx="0">
                    <c:v>0.12411165821029747</c:v>
                  </c:pt>
                  <c:pt idx="1">
                    <c:v>0.69634761434215564</c:v>
                  </c:pt>
                  <c:pt idx="2">
                    <c:v>0.29934187070227791</c:v>
                  </c:pt>
                  <c:pt idx="3">
                    <c:v>0.61046885442438781</c:v>
                  </c:pt>
                </c:numCache>
              </c:numRef>
            </c:plus>
            <c:minus>
              <c:numRef>
                <c:f>Reuse!$G$111:$J$111</c:f>
                <c:numCache>
                  <c:formatCode>General</c:formatCode>
                  <c:ptCount val="4"/>
                  <c:pt idx="0">
                    <c:v>0.12411165821029747</c:v>
                  </c:pt>
                  <c:pt idx="1">
                    <c:v>0.69634761434215564</c:v>
                  </c:pt>
                  <c:pt idx="2">
                    <c:v>0.29934187070227791</c:v>
                  </c:pt>
                  <c:pt idx="3">
                    <c:v>0.61046885442438781</c:v>
                  </c:pt>
                </c:numCache>
              </c:numRef>
            </c:minus>
          </c:errBars>
          <c:cat>
            <c:numRef>
              <c:f>Reuse!$G$96:$J$96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Reuse!$G$101:$J$101</c:f>
              <c:numCache>
                <c:formatCode>0.00</c:formatCode>
                <c:ptCount val="4"/>
                <c:pt idx="0">
                  <c:v>5.4744444444444404</c:v>
                </c:pt>
                <c:pt idx="1">
                  <c:v>6.4733333333333443</c:v>
                </c:pt>
                <c:pt idx="2">
                  <c:v>6.2683333333333184</c:v>
                </c:pt>
                <c:pt idx="3">
                  <c:v>6.2016666666666884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626880"/>
        <c:axId val="91641344"/>
      </c:barChart>
      <c:catAx>
        <c:axId val="91626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 lang="en-US" altLang="zh-CN" sz="1600" b="1" i="0" u="none" strike="noStrike" kern="1200" baseline="0">
                    <a:solidFill>
                      <a:sysClr val="windowText" lastClr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r>
                  <a:rPr lang="en-US" altLang="zh-CN" sz="1600" b="1" i="0" u="none" strike="noStrike" kern="1200" baseline="0">
                    <a:solidFill>
                      <a:sysClr val="windowText" lastClr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Time (day)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91641344"/>
        <c:crosses val="autoZero"/>
        <c:auto val="1"/>
        <c:lblAlgn val="ctr"/>
        <c:lblOffset val="100"/>
        <c:noMultiLvlLbl val="0"/>
      </c:catAx>
      <c:valAx>
        <c:axId val="916413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 algn="ctr" rtl="0">
                  <a:defRPr lang="en-US" altLang="zh-CN" sz="1600" b="1" i="0" u="none" strike="noStrike" kern="1200" baseline="0">
                    <a:solidFill>
                      <a:sysClr val="windowText" lastClr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r>
                  <a:rPr lang="en-US" altLang="zh-CN" sz="1600" b="1" i="0" u="none" strike="noStrike" kern="1200" baseline="0">
                    <a:solidFill>
                      <a:sysClr val="windowText" lastClr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Biomass (g/L)</a:t>
                </a:r>
              </a:p>
            </c:rich>
          </c:tx>
          <c:layout/>
          <c:overlay val="0"/>
        </c:title>
        <c:numFmt formatCode="#,##0_);[Red]\(#,##0\)" sourceLinked="0"/>
        <c:majorTickMark val="in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91626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041119768452288"/>
          <c:y val="7.9104651935944542E-2"/>
          <c:w val="0.25635954371779934"/>
          <c:h val="0.79622146126711268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Lipid Yield</a:t>
            </a:r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Reuse!$F$61</c:f>
              <c:strCache>
                <c:ptCount val="1"/>
                <c:pt idx="0">
                  <c:v>Fresh YPD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Reuse!$G$70:$J$70</c:f>
                <c:numCache>
                  <c:formatCode>General</c:formatCode>
                  <c:ptCount val="4"/>
                  <c:pt idx="0">
                    <c:v>0.20876178165911041</c:v>
                  </c:pt>
                  <c:pt idx="1">
                    <c:v>0.33450350161484976</c:v>
                  </c:pt>
                  <c:pt idx="2">
                    <c:v>0.24277332820740188</c:v>
                  </c:pt>
                  <c:pt idx="3">
                    <c:v>9.4280904158195955E-2</c:v>
                  </c:pt>
                </c:numCache>
              </c:numRef>
            </c:plus>
            <c:minus>
              <c:numRef>
                <c:f>Reuse!$G$70:$J$70</c:f>
                <c:numCache>
                  <c:formatCode>General</c:formatCode>
                  <c:ptCount val="4"/>
                  <c:pt idx="0">
                    <c:v>0.20876178165911041</c:v>
                  </c:pt>
                  <c:pt idx="1">
                    <c:v>0.33450350161484976</c:v>
                  </c:pt>
                  <c:pt idx="2">
                    <c:v>0.24277332820740188</c:v>
                  </c:pt>
                  <c:pt idx="3">
                    <c:v>9.4280904158195955E-2</c:v>
                  </c:pt>
                </c:numCache>
              </c:numRef>
            </c:minus>
          </c:errBars>
          <c:cat>
            <c:numRef>
              <c:f>Reuse!$G$60:$J$60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Reuse!$G$61:$J$61</c:f>
              <c:numCache>
                <c:formatCode>0.00</c:formatCode>
                <c:ptCount val="4"/>
                <c:pt idx="0">
                  <c:v>2.5777777777777957</c:v>
                </c:pt>
                <c:pt idx="1">
                  <c:v>2.4922222222222166</c:v>
                </c:pt>
                <c:pt idx="2">
                  <c:v>1.8949999999999938</c:v>
                </c:pt>
                <c:pt idx="3">
                  <c:v>2.0866666666666589</c:v>
                </c:pt>
              </c:numCache>
            </c:numRef>
          </c:val>
        </c:ser>
        <c:ser>
          <c:idx val="2"/>
          <c:order val="1"/>
          <c:tx>
            <c:strRef>
              <c:f>Reuse!$F$62</c:f>
              <c:strCache>
                <c:ptCount val="1"/>
                <c:pt idx="0">
                  <c:v>2nd time used YPD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Reuse!$G$71:$J$71</c:f>
                <c:numCache>
                  <c:formatCode>General</c:formatCode>
                  <c:ptCount val="4"/>
                  <c:pt idx="0">
                    <c:v>0.42473957162442094</c:v>
                  </c:pt>
                  <c:pt idx="1">
                    <c:v>0.16475571141675838</c:v>
                  </c:pt>
                  <c:pt idx="2">
                    <c:v>0.23570226039553174</c:v>
                  </c:pt>
                  <c:pt idx="3">
                    <c:v>0.12256517540565498</c:v>
                  </c:pt>
                </c:numCache>
              </c:numRef>
            </c:plus>
            <c:minus>
              <c:numRef>
                <c:f>Reuse!$G$71:$J$71</c:f>
                <c:numCache>
                  <c:formatCode>General</c:formatCode>
                  <c:ptCount val="4"/>
                  <c:pt idx="0">
                    <c:v>0.42473957162442094</c:v>
                  </c:pt>
                  <c:pt idx="1">
                    <c:v>0.16475571141675838</c:v>
                  </c:pt>
                  <c:pt idx="2">
                    <c:v>0.23570226039553174</c:v>
                  </c:pt>
                  <c:pt idx="3">
                    <c:v>0.12256517540565498</c:v>
                  </c:pt>
                </c:numCache>
              </c:numRef>
            </c:minus>
          </c:errBars>
          <c:cat>
            <c:numRef>
              <c:f>Reuse!$G$60:$J$60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Reuse!$G$62:$J$62</c:f>
              <c:numCache>
                <c:formatCode>0.00</c:formatCode>
                <c:ptCount val="4"/>
                <c:pt idx="0">
                  <c:v>2.7444444444444351</c:v>
                </c:pt>
                <c:pt idx="1">
                  <c:v>2.3999999999999924</c:v>
                </c:pt>
                <c:pt idx="2">
                  <c:v>1.866666666666654</c:v>
                </c:pt>
                <c:pt idx="3">
                  <c:v>1.9600000000000075</c:v>
                </c:pt>
              </c:numCache>
            </c:numRef>
          </c:val>
        </c:ser>
        <c:ser>
          <c:idx val="3"/>
          <c:order val="2"/>
          <c:tx>
            <c:strRef>
              <c:f>Reuse!$F$63</c:f>
              <c:strCache>
                <c:ptCount val="1"/>
                <c:pt idx="0">
                  <c:v>2nd time used YPD with 10% nutrient supplement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Reuse!$G$72:$J$72</c:f>
                <c:numCache>
                  <c:formatCode>General</c:formatCode>
                  <c:ptCount val="4"/>
                  <c:pt idx="0">
                    <c:v>0.28520947467508917</c:v>
                  </c:pt>
                  <c:pt idx="1">
                    <c:v>0.15903645051558526</c:v>
                  </c:pt>
                  <c:pt idx="2">
                    <c:v>5.1854497287018332E-2</c:v>
                  </c:pt>
                  <c:pt idx="3">
                    <c:v>0.13906433363334444</c:v>
                  </c:pt>
                </c:numCache>
              </c:numRef>
            </c:plus>
            <c:minus>
              <c:numRef>
                <c:f>Reuse!$G$72:$J$72</c:f>
                <c:numCache>
                  <c:formatCode>General</c:formatCode>
                  <c:ptCount val="4"/>
                  <c:pt idx="0">
                    <c:v>0.28520947467508917</c:v>
                  </c:pt>
                  <c:pt idx="1">
                    <c:v>0.15903645051558526</c:v>
                  </c:pt>
                  <c:pt idx="2">
                    <c:v>5.1854497287018332E-2</c:v>
                  </c:pt>
                  <c:pt idx="3">
                    <c:v>0.13906433363334444</c:v>
                  </c:pt>
                </c:numCache>
              </c:numRef>
            </c:minus>
          </c:errBars>
          <c:cat>
            <c:numRef>
              <c:f>Reuse!$G$60:$J$60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Reuse!$G$63:$J$63</c:f>
              <c:numCache>
                <c:formatCode>0.00</c:formatCode>
                <c:ptCount val="4"/>
                <c:pt idx="0">
                  <c:v>2.1833333333333482</c:v>
                </c:pt>
                <c:pt idx="1">
                  <c:v>2.2055555555555482</c:v>
                </c:pt>
                <c:pt idx="2">
                  <c:v>2.023333333333325</c:v>
                </c:pt>
                <c:pt idx="3">
                  <c:v>1.8116666666666632</c:v>
                </c:pt>
              </c:numCache>
            </c:numRef>
          </c:val>
        </c:ser>
        <c:ser>
          <c:idx val="4"/>
          <c:order val="3"/>
          <c:tx>
            <c:strRef>
              <c:f>Reuse!$F$64</c:f>
              <c:strCache>
                <c:ptCount val="1"/>
                <c:pt idx="0">
                  <c:v>3rd time used YPD 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Reuse!$G$73:$J$73</c:f>
                <c:numCache>
                  <c:formatCode>General</c:formatCode>
                  <c:ptCount val="4"/>
                  <c:pt idx="0">
                    <c:v>0.16129108721442989</c:v>
                  </c:pt>
                  <c:pt idx="1">
                    <c:v>0.28500162442681021</c:v>
                  </c:pt>
                  <c:pt idx="2">
                    <c:v>0.1649915822768534</c:v>
                  </c:pt>
                  <c:pt idx="3">
                    <c:v>0.13670731102939487</c:v>
                  </c:pt>
                </c:numCache>
              </c:numRef>
            </c:plus>
            <c:minus>
              <c:numRef>
                <c:f>Reuse!$G$73:$J$73</c:f>
                <c:numCache>
                  <c:formatCode>General</c:formatCode>
                  <c:ptCount val="4"/>
                  <c:pt idx="0">
                    <c:v>0.16129108721442989</c:v>
                  </c:pt>
                  <c:pt idx="1">
                    <c:v>0.28500162442681021</c:v>
                  </c:pt>
                  <c:pt idx="2">
                    <c:v>0.1649915822768534</c:v>
                  </c:pt>
                  <c:pt idx="3">
                    <c:v>0.13670731102939487</c:v>
                  </c:pt>
                </c:numCache>
              </c:numRef>
            </c:minus>
          </c:errBars>
          <c:cat>
            <c:numRef>
              <c:f>Reuse!$G$60:$J$60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Reuse!$G$64:$J$64</c:f>
              <c:numCache>
                <c:formatCode>0.00</c:formatCode>
                <c:ptCount val="4"/>
                <c:pt idx="0">
                  <c:v>2.1611111111111092</c:v>
                </c:pt>
                <c:pt idx="1">
                  <c:v>1.8255555555555543</c:v>
                </c:pt>
                <c:pt idx="2">
                  <c:v>2.1333333333333351</c:v>
                </c:pt>
                <c:pt idx="3">
                  <c:v>1.9733333333333383</c:v>
                </c:pt>
              </c:numCache>
            </c:numRef>
          </c:val>
        </c:ser>
        <c:ser>
          <c:idx val="5"/>
          <c:order val="4"/>
          <c:tx>
            <c:strRef>
              <c:f>Reuse!$F$65</c:f>
              <c:strCache>
                <c:ptCount val="1"/>
                <c:pt idx="0">
                  <c:v>3rd time used YPD with 50% nutrient supplement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Reuse!$G$74:$J$74</c:f>
                <c:numCache>
                  <c:formatCode>General</c:formatCode>
                  <c:ptCount val="4"/>
                  <c:pt idx="0">
                    <c:v>5.0147929317320129E-2</c:v>
                  </c:pt>
                  <c:pt idx="1">
                    <c:v>0.10678812529352592</c:v>
                  </c:pt>
                  <c:pt idx="2">
                    <c:v>0.14142135623729427</c:v>
                  </c:pt>
                  <c:pt idx="3">
                    <c:v>0.19563287612828267</c:v>
                  </c:pt>
                </c:numCache>
              </c:numRef>
            </c:plus>
            <c:minus>
              <c:numRef>
                <c:f>Reuse!$G$74:$J$74</c:f>
                <c:numCache>
                  <c:formatCode>General</c:formatCode>
                  <c:ptCount val="4"/>
                  <c:pt idx="0">
                    <c:v>5.0147929317320129E-2</c:v>
                  </c:pt>
                  <c:pt idx="1">
                    <c:v>0.10678812529352592</c:v>
                  </c:pt>
                  <c:pt idx="2">
                    <c:v>0.14142135623729427</c:v>
                  </c:pt>
                  <c:pt idx="3">
                    <c:v>0.19563287612828267</c:v>
                  </c:pt>
                </c:numCache>
              </c:numRef>
            </c:minus>
          </c:errBars>
          <c:cat>
            <c:numRef>
              <c:f>Reuse!$G$60:$J$60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Reuse!$G$65:$J$65</c:f>
              <c:numCache>
                <c:formatCode>0.00</c:formatCode>
                <c:ptCount val="4"/>
                <c:pt idx="0">
                  <c:v>2.2877777777777828</c:v>
                </c:pt>
                <c:pt idx="1">
                  <c:v>2.2788888888888965</c:v>
                </c:pt>
                <c:pt idx="2">
                  <c:v>1.9766666666666641</c:v>
                </c:pt>
                <c:pt idx="3">
                  <c:v>1.9283333333333401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079680"/>
        <c:axId val="97081600"/>
      </c:barChart>
      <c:catAx>
        <c:axId val="97079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 lang="en-US" altLang="zh-CN" sz="1600" b="1" i="0" u="none" strike="noStrike" kern="1200" baseline="0">
                    <a:solidFill>
                      <a:sysClr val="windowText" lastClr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r>
                  <a:rPr lang="en-US" altLang="zh-CN" sz="1600" b="1" i="0" u="none" strike="noStrike" kern="1200" baseline="0">
                    <a:solidFill>
                      <a:sysClr val="windowText" lastClr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Time (day)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in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97081600"/>
        <c:crosses val="autoZero"/>
        <c:auto val="1"/>
        <c:lblAlgn val="ctr"/>
        <c:lblOffset val="100"/>
        <c:noMultiLvlLbl val="0"/>
      </c:catAx>
      <c:valAx>
        <c:axId val="970816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altLang="zh-CN" sz="1600">
                    <a:latin typeface="Times New Roman" pitchFamily="18" charset="0"/>
                    <a:cs typeface="Times New Roman" pitchFamily="18" charset="0"/>
                  </a:rPr>
                  <a:t>Lipid</a:t>
                </a:r>
                <a:r>
                  <a:rPr lang="en-US" altLang="zh-CN" sz="1600" baseline="0">
                    <a:latin typeface="Times New Roman" pitchFamily="18" charset="0"/>
                    <a:cs typeface="Times New Roman" pitchFamily="18" charset="0"/>
                  </a:rPr>
                  <a:t> Yield (g/L)</a:t>
                </a:r>
                <a:endParaRPr lang="zh-CN" altLang="en-US" sz="16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  <c:overlay val="0"/>
        </c:title>
        <c:numFmt formatCode="#,##0.0_);[Red]\(#,##0.0\)" sourceLinked="0"/>
        <c:majorTickMark val="in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97079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359019609411565"/>
          <c:y val="0.18337717449465682"/>
          <c:w val="0.29688606103994353"/>
          <c:h val="0.59216915761485678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 sz="2400" b="1" dirty="0"/>
              <a:t>Lipid Content (%)</a:t>
            </a:r>
            <a:endParaRPr lang="zh-CN" sz="2400" b="1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Reuse!$F$79</c:f>
              <c:strCache>
                <c:ptCount val="1"/>
                <c:pt idx="0">
                  <c:v>Fresh YPD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Reuse!$G$88:$J$88</c:f>
                <c:numCache>
                  <c:formatCode>General</c:formatCode>
                  <c:ptCount val="4"/>
                  <c:pt idx="0">
                    <c:v>3.6661303830787904</c:v>
                  </c:pt>
                  <c:pt idx="1">
                    <c:v>6.9194576349613524</c:v>
                  </c:pt>
                  <c:pt idx="2">
                    <c:v>4.4019134333073424</c:v>
                  </c:pt>
                  <c:pt idx="3">
                    <c:v>1.0281830373534506</c:v>
                  </c:pt>
                </c:numCache>
              </c:numRef>
            </c:plus>
            <c:minus>
              <c:numRef>
                <c:f>Reuse!$G$88:$J$88</c:f>
                <c:numCache>
                  <c:formatCode>General</c:formatCode>
                  <c:ptCount val="4"/>
                  <c:pt idx="0">
                    <c:v>3.6661303830787904</c:v>
                  </c:pt>
                  <c:pt idx="1">
                    <c:v>6.9194576349613524</c:v>
                  </c:pt>
                  <c:pt idx="2">
                    <c:v>4.4019134333073424</c:v>
                  </c:pt>
                  <c:pt idx="3">
                    <c:v>1.0281830373534506</c:v>
                  </c:pt>
                </c:numCache>
              </c:numRef>
            </c:minus>
          </c:errBars>
          <c:cat>
            <c:numRef>
              <c:f>Reuse!$G$78:$J$78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Reuse!$G$79:$J$79</c:f>
              <c:numCache>
                <c:formatCode>0.00</c:formatCode>
                <c:ptCount val="4"/>
                <c:pt idx="0">
                  <c:v>42.918380229612922</c:v>
                </c:pt>
                <c:pt idx="1">
                  <c:v>38.20146531072286</c:v>
                </c:pt>
                <c:pt idx="2">
                  <c:v>29.263356273384129</c:v>
                </c:pt>
                <c:pt idx="3">
                  <c:v>35.003053297561301</c:v>
                </c:pt>
              </c:numCache>
            </c:numRef>
          </c:val>
        </c:ser>
        <c:ser>
          <c:idx val="2"/>
          <c:order val="1"/>
          <c:tx>
            <c:strRef>
              <c:f>Reuse!$F$80</c:f>
              <c:strCache>
                <c:ptCount val="1"/>
                <c:pt idx="0">
                  <c:v>2nd time used YPD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Reuse!$G$89:$J$89</c:f>
                <c:numCache>
                  <c:formatCode>General</c:formatCode>
                  <c:ptCount val="4"/>
                  <c:pt idx="0">
                    <c:v>4.3564721570957117</c:v>
                  </c:pt>
                  <c:pt idx="1">
                    <c:v>4.4359685750649174</c:v>
                  </c:pt>
                  <c:pt idx="2">
                    <c:v>6.0086441616646242</c:v>
                  </c:pt>
                  <c:pt idx="3">
                    <c:v>3.5973009417612096</c:v>
                  </c:pt>
                </c:numCache>
              </c:numRef>
            </c:plus>
            <c:minus>
              <c:numRef>
                <c:f>Reuse!$G$89:$J$89</c:f>
                <c:numCache>
                  <c:formatCode>General</c:formatCode>
                  <c:ptCount val="4"/>
                  <c:pt idx="0">
                    <c:v>4.3564721570957117</c:v>
                  </c:pt>
                  <c:pt idx="1">
                    <c:v>4.4359685750649174</c:v>
                  </c:pt>
                  <c:pt idx="2">
                    <c:v>6.0086441616646242</c:v>
                  </c:pt>
                  <c:pt idx="3">
                    <c:v>3.5973009417612096</c:v>
                  </c:pt>
                </c:numCache>
              </c:numRef>
            </c:minus>
          </c:errBars>
          <c:cat>
            <c:numRef>
              <c:f>Reuse!$G$78:$J$78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Reuse!$G$80:$J$80</c:f>
              <c:numCache>
                <c:formatCode>0.00</c:formatCode>
                <c:ptCount val="4"/>
                <c:pt idx="0">
                  <c:v>36.899411314062576</c:v>
                </c:pt>
                <c:pt idx="1">
                  <c:v>37.351311356465999</c:v>
                </c:pt>
                <c:pt idx="2">
                  <c:v>30.950323713077907</c:v>
                </c:pt>
                <c:pt idx="3">
                  <c:v>31.37897604381353</c:v>
                </c:pt>
              </c:numCache>
            </c:numRef>
          </c:val>
        </c:ser>
        <c:ser>
          <c:idx val="3"/>
          <c:order val="2"/>
          <c:tx>
            <c:strRef>
              <c:f>Reuse!$F$81</c:f>
              <c:strCache>
                <c:ptCount val="1"/>
                <c:pt idx="0">
                  <c:v>2nd time used YPD with 10% nutrient supplement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Reuse!$G$90:$J$90</c:f>
                <c:numCache>
                  <c:formatCode>General</c:formatCode>
                  <c:ptCount val="4"/>
                  <c:pt idx="0">
                    <c:v>4.5088296720970336</c:v>
                  </c:pt>
                  <c:pt idx="1">
                    <c:v>2.8252242420811284</c:v>
                  </c:pt>
                  <c:pt idx="2">
                    <c:v>0.61249701557961478</c:v>
                  </c:pt>
                  <c:pt idx="3">
                    <c:v>2.0510674041397166</c:v>
                  </c:pt>
                </c:numCache>
              </c:numRef>
            </c:plus>
            <c:minus>
              <c:numRef>
                <c:f>Reuse!$G$90:$J$90</c:f>
                <c:numCache>
                  <c:formatCode>General</c:formatCode>
                  <c:ptCount val="4"/>
                  <c:pt idx="0">
                    <c:v>4.5088296720970336</c:v>
                  </c:pt>
                  <c:pt idx="1">
                    <c:v>2.8252242420811284</c:v>
                  </c:pt>
                  <c:pt idx="2">
                    <c:v>0.61249701557961478</c:v>
                  </c:pt>
                  <c:pt idx="3">
                    <c:v>2.0510674041397166</c:v>
                  </c:pt>
                </c:numCache>
              </c:numRef>
            </c:minus>
          </c:errBars>
          <c:cat>
            <c:numRef>
              <c:f>Reuse!$G$78:$J$78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Reuse!$G$81:$J$81</c:f>
              <c:numCache>
                <c:formatCode>0.00</c:formatCode>
                <c:ptCount val="4"/>
                <c:pt idx="0">
                  <c:v>29.610105751981138</c:v>
                </c:pt>
                <c:pt idx="1">
                  <c:v>30.846428233237546</c:v>
                </c:pt>
                <c:pt idx="2">
                  <c:v>30.794792082016329</c:v>
                </c:pt>
                <c:pt idx="3">
                  <c:v>33.276949057134644</c:v>
                </c:pt>
              </c:numCache>
            </c:numRef>
          </c:val>
        </c:ser>
        <c:ser>
          <c:idx val="4"/>
          <c:order val="3"/>
          <c:tx>
            <c:strRef>
              <c:f>Reuse!$F$82</c:f>
              <c:strCache>
                <c:ptCount val="1"/>
                <c:pt idx="0">
                  <c:v>3rd time used YPD 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Reuse!$G$91:$J$91</c:f>
                <c:numCache>
                  <c:formatCode>General</c:formatCode>
                  <c:ptCount val="4"/>
                  <c:pt idx="0">
                    <c:v>2.6306564526028589</c:v>
                  </c:pt>
                  <c:pt idx="1">
                    <c:v>3.5227772795573054</c:v>
                  </c:pt>
                  <c:pt idx="2">
                    <c:v>3.3695724758257017</c:v>
                  </c:pt>
                  <c:pt idx="3">
                    <c:v>2.8704662110712071</c:v>
                  </c:pt>
                </c:numCache>
              </c:numRef>
            </c:plus>
            <c:minus>
              <c:numRef>
                <c:f>Reuse!$G$91:$J$91</c:f>
                <c:numCache>
                  <c:formatCode>General</c:formatCode>
                  <c:ptCount val="4"/>
                  <c:pt idx="0">
                    <c:v>2.6306564526028589</c:v>
                  </c:pt>
                  <c:pt idx="1">
                    <c:v>3.5227772795573054</c:v>
                  </c:pt>
                  <c:pt idx="2">
                    <c:v>3.3695724758257017</c:v>
                  </c:pt>
                  <c:pt idx="3">
                    <c:v>2.8704662110712071</c:v>
                  </c:pt>
                </c:numCache>
              </c:numRef>
            </c:minus>
          </c:errBars>
          <c:cat>
            <c:numRef>
              <c:f>Reuse!$G$78:$J$78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Reuse!$G$82:$J$82</c:f>
              <c:numCache>
                <c:formatCode>0.00</c:formatCode>
                <c:ptCount val="4"/>
                <c:pt idx="0">
                  <c:v>37.875300206310676</c:v>
                </c:pt>
                <c:pt idx="1">
                  <c:v>26.43095763200483</c:v>
                </c:pt>
                <c:pt idx="2">
                  <c:v>32.214994687395539</c:v>
                </c:pt>
                <c:pt idx="3">
                  <c:v>32.072415557380275</c:v>
                </c:pt>
              </c:numCache>
            </c:numRef>
          </c:val>
        </c:ser>
        <c:ser>
          <c:idx val="5"/>
          <c:order val="4"/>
          <c:tx>
            <c:strRef>
              <c:f>Reuse!$F$83</c:f>
              <c:strCache>
                <c:ptCount val="1"/>
                <c:pt idx="0">
                  <c:v>3rd time used YPD with 50% nutrient supplement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Reuse!$G$92:$J$92</c:f>
                <c:numCache>
                  <c:formatCode>General</c:formatCode>
                  <c:ptCount val="4"/>
                  <c:pt idx="0">
                    <c:v>1.7980416902383558</c:v>
                  </c:pt>
                  <c:pt idx="1">
                    <c:v>4.9958077541257664</c:v>
                  </c:pt>
                  <c:pt idx="2">
                    <c:v>3.7663203976392641</c:v>
                  </c:pt>
                  <c:pt idx="3">
                    <c:v>9.4220964024301523E-2</c:v>
                  </c:pt>
                </c:numCache>
              </c:numRef>
            </c:plus>
            <c:minus>
              <c:numRef>
                <c:f>Reuse!$G$92:$J$92</c:f>
                <c:numCache>
                  <c:formatCode>General</c:formatCode>
                  <c:ptCount val="4"/>
                  <c:pt idx="0">
                    <c:v>1.7980416902383558</c:v>
                  </c:pt>
                  <c:pt idx="1">
                    <c:v>4.9958077541257664</c:v>
                  </c:pt>
                  <c:pt idx="2">
                    <c:v>3.7663203976392641</c:v>
                  </c:pt>
                  <c:pt idx="3">
                    <c:v>9.4220964024301523E-2</c:v>
                  </c:pt>
                </c:numCache>
              </c:numRef>
            </c:minus>
          </c:errBars>
          <c:cat>
            <c:numRef>
              <c:f>Reuse!$G$78:$J$78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Reuse!$G$83:$J$83</c:f>
              <c:numCache>
                <c:formatCode>0.00</c:formatCode>
                <c:ptCount val="4"/>
                <c:pt idx="0">
                  <c:v>41.816061449822037</c:v>
                </c:pt>
                <c:pt idx="1">
                  <c:v>35.556213961847597</c:v>
                </c:pt>
                <c:pt idx="2">
                  <c:v>31.624096043086499</c:v>
                </c:pt>
                <c:pt idx="3">
                  <c:v>31.089154611880893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141504"/>
        <c:axId val="97143424"/>
      </c:barChart>
      <c:catAx>
        <c:axId val="97141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 lang="en-US" altLang="en-US" sz="1600" b="1" i="0" u="none" strike="noStrike" kern="1200" baseline="0">
                    <a:solidFill>
                      <a:sysClr val="windowText" lastClr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r>
                  <a:rPr lang="en-US" altLang="en-US" sz="1600" b="1" i="0" u="none" strike="noStrike" kern="1200" baseline="0">
                    <a:solidFill>
                      <a:sysClr val="windowText" lastClr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Time (day)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in"/>
        <c:tickLblPos val="nextTo"/>
        <c:crossAx val="97143424"/>
        <c:crosses val="autoZero"/>
        <c:auto val="1"/>
        <c:lblAlgn val="ctr"/>
        <c:lblOffset val="100"/>
        <c:noMultiLvlLbl val="0"/>
      </c:catAx>
      <c:valAx>
        <c:axId val="971434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 algn="ctr" rtl="0">
                  <a:defRPr lang="en-US" altLang="en-US" sz="1600" b="1" i="0" u="none" strike="noStrike" kern="1200" baseline="0">
                    <a:solidFill>
                      <a:sysClr val="windowText" lastClr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r>
                  <a:rPr lang="en-US" altLang="en-US" sz="1600" b="1" i="0" u="none" strike="noStrike" kern="1200" baseline="0">
                    <a:solidFill>
                      <a:sysClr val="windowText" lastClr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Lipid Content (%)</a:t>
                </a:r>
              </a:p>
            </c:rich>
          </c:tx>
          <c:layout>
            <c:manualLayout>
              <c:xMode val="edge"/>
              <c:yMode val="edge"/>
              <c:x val="1.0176102299050981E-2"/>
              <c:y val="0.25226070158739045"/>
            </c:manualLayout>
          </c:layout>
          <c:overlay val="0"/>
        </c:title>
        <c:numFmt formatCode="#,##0_);[Red]\(#,##0\)" sourceLinked="0"/>
        <c:majorTickMark val="in"/>
        <c:minorTickMark val="none"/>
        <c:tickLblPos val="nextTo"/>
        <c:crossAx val="97141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464715748430403"/>
          <c:y val="0.20244858113511643"/>
          <c:w val="0.32565594068855636"/>
          <c:h val="0.60951809433618565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 algn="ctr">
        <a:defRPr lang="zh-CN" altLang="en-US" sz="1200" b="0" i="0" u="none" strike="noStrike" kern="1200" baseline="0">
          <a:solidFill>
            <a:sysClr val="windowText" lastClr="000000"/>
          </a:solidFill>
          <a:latin typeface="Times New Roman" pitchFamily="18" charset="0"/>
          <a:ea typeface="+mn-ea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035A2-F578-436D-BE46-E37D7E8B2F98}" type="datetimeFigureOut">
              <a:rPr lang="zh-CN" altLang="en-US" smtClean="0"/>
              <a:pPr/>
              <a:t>2015/6/10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4F28F-C0CF-4609-AB1A-CE75D57D1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203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1F7A64-C638-43A0-8278-F7AA99764679}" type="slidenum">
              <a:rPr lang="zh-TW" altLang="en-US" smtClean="0">
                <a:ea typeface="PMingLiU" pitchFamily="18" charset="-120"/>
              </a:rPr>
              <a:pPr/>
              <a:t>3</a:t>
            </a:fld>
            <a:endParaRPr lang="en-US" altLang="zh-TW" smtClean="0">
              <a:ea typeface="PMingLiU" pitchFamily="18" charset="-120"/>
            </a:endParaRPr>
          </a:p>
        </p:txBody>
      </p:sp>
      <p:sp>
        <p:nvSpPr>
          <p:cNvPr id="2457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24581" name="Slide Number Placeholder 3"/>
          <p:cNvSpPr txBox="1">
            <a:spLocks noGrp="1"/>
          </p:cNvSpPr>
          <p:nvPr/>
        </p:nvSpPr>
        <p:spPr bwMode="auto">
          <a:xfrm>
            <a:off x="3883215" y="8685413"/>
            <a:ext cx="2973187" cy="45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84" tIns="44792" rIns="89584" bIns="44792" anchor="b"/>
          <a:lstStyle/>
          <a:p>
            <a:pPr algn="r" eaLnBrk="1" hangingPunct="1"/>
            <a:fld id="{CEB17C78-AEFA-4E23-BAD1-508E9A9A76C2}" type="slidenum">
              <a:rPr lang="en-US" altLang="zh-CN" sz="1200">
                <a:latin typeface="Calibri" pitchFamily="34" charset="0"/>
              </a:rPr>
              <a:pPr algn="r" eaLnBrk="1" hangingPunct="1"/>
              <a:t>3</a:t>
            </a:fld>
            <a:endParaRPr lang="en-US" altLang="zh-CN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F12322-7565-4372-AB50-B87D37C26091}" type="slidenum">
              <a:rPr lang="zh-CN" altLang="en-US" smtClean="0"/>
              <a:pPr/>
              <a:t>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4F28F-C0CF-4609-AB1A-CE75D57D1F8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4F28F-C0CF-4609-AB1A-CE75D57D1F8D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DA180-82C8-4C8D-90A7-D70B5ABC817D}" type="datetime1">
              <a:rPr lang="en-US" altLang="zh-CN" smtClean="0"/>
              <a:pPr>
                <a:defRPr/>
              </a:pPr>
              <a:t>6/10/2015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BC2FC-717E-459D-842C-9C382DD1D594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75377-F778-46F7-96F5-AFA14994AE79}" type="datetime1">
              <a:rPr lang="en-US" altLang="zh-CN" smtClean="0"/>
              <a:pPr>
                <a:defRPr/>
              </a:pPr>
              <a:t>6/10/2015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5DA45-4FC8-4596-A09E-C8DCED2435E7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928662" y="1142984"/>
            <a:ext cx="757242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zh-CN" sz="2800" b="1" dirty="0" smtClean="0">
                <a:latin typeface="+mj-lt"/>
                <a:ea typeface="宋体" pitchFamily="2" charset="-122"/>
                <a:cs typeface="+mj-cs"/>
              </a:rPr>
              <a:t>Cost reduction for biodiesel production </a:t>
            </a:r>
            <a:br>
              <a:rPr lang="en-GB" altLang="zh-CN" sz="2800" b="1" dirty="0" smtClean="0">
                <a:latin typeface="+mj-lt"/>
                <a:ea typeface="宋体" pitchFamily="2" charset="-122"/>
                <a:cs typeface="+mj-cs"/>
              </a:rPr>
            </a:br>
            <a:r>
              <a:rPr lang="en-GB" altLang="zh-CN" sz="2800" b="1" dirty="0" smtClean="0">
                <a:latin typeface="+mj-lt"/>
                <a:ea typeface="宋体" pitchFamily="2" charset="-122"/>
                <a:cs typeface="+mj-cs"/>
              </a:rPr>
              <a:t>from distillery/domestic mixed wastewater by </a:t>
            </a:r>
            <a:r>
              <a:rPr lang="en-GB" altLang="zh-CN" sz="2800" b="1" i="1" dirty="0" err="1" smtClean="0">
                <a:latin typeface="+mj-lt"/>
                <a:ea typeface="宋体" pitchFamily="2" charset="-122"/>
                <a:cs typeface="+mj-cs"/>
              </a:rPr>
              <a:t>Rhodosporidium</a:t>
            </a:r>
            <a:r>
              <a:rPr lang="en-GB" altLang="zh-CN" sz="2800" b="1" i="1" dirty="0" smtClean="0">
                <a:latin typeface="+mj-lt"/>
                <a:ea typeface="宋体" pitchFamily="2" charset="-122"/>
                <a:cs typeface="+mj-cs"/>
              </a:rPr>
              <a:t> </a:t>
            </a:r>
            <a:r>
              <a:rPr lang="en-GB" altLang="zh-CN" sz="2800" b="1" i="1" dirty="0" err="1" smtClean="0">
                <a:latin typeface="+mj-lt"/>
                <a:ea typeface="宋体" pitchFamily="2" charset="-122"/>
                <a:cs typeface="+mj-cs"/>
              </a:rPr>
              <a:t>toruloides</a:t>
            </a:r>
            <a:endParaRPr lang="zh-CN" altLang="en-US" sz="2800" b="1" i="1" dirty="0" smtClean="0"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480" y="3000372"/>
            <a:ext cx="7343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 smtClean="0"/>
              <a:t>Jiayin</a:t>
            </a:r>
            <a:r>
              <a:rPr lang="en-US" sz="1600" b="1" dirty="0" smtClean="0"/>
              <a:t> Ling, </a:t>
            </a:r>
            <a:r>
              <a:rPr lang="en-US" sz="1600" b="1" dirty="0" err="1" smtClean="0"/>
              <a:t>Renata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Alves</a:t>
            </a:r>
            <a:r>
              <a:rPr lang="en-US" sz="1600" b="1" dirty="0" smtClean="0"/>
              <a:t> de Toledo, Yuan </a:t>
            </a:r>
            <a:r>
              <a:rPr lang="en-US" sz="1600" b="1" dirty="0" err="1" smtClean="0"/>
              <a:t>Tian</a:t>
            </a:r>
            <a:r>
              <a:rPr lang="en-US" sz="1600" b="1" dirty="0" smtClean="0"/>
              <a:t>, </a:t>
            </a:r>
            <a:r>
              <a:rPr lang="en-US" sz="1600" b="1" u="sng" dirty="0" err="1" smtClean="0"/>
              <a:t>Hojae</a:t>
            </a:r>
            <a:r>
              <a:rPr lang="en-US" sz="1600" b="1" u="sng" dirty="0" smtClean="0"/>
              <a:t> Shim</a:t>
            </a:r>
            <a:endParaRPr lang="zh-CN" altLang="en-US" sz="1600" b="1" u="sng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857224" y="3571876"/>
            <a:ext cx="7500938" cy="92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altLang="zh-CN" sz="1600" b="1" dirty="0">
                <a:solidFill>
                  <a:srgbClr val="008000"/>
                </a:solidFill>
              </a:rPr>
              <a:t>Department of Civil and Environmental Engineering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zh-CN" sz="1600" b="1" dirty="0">
                <a:solidFill>
                  <a:srgbClr val="008000"/>
                </a:solidFill>
              </a:rPr>
              <a:t> Faculty of Science and Technology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zh-CN" sz="1600" b="1" dirty="0">
                <a:solidFill>
                  <a:srgbClr val="008000"/>
                </a:solidFill>
              </a:rPr>
              <a:t>University of Macau</a:t>
            </a:r>
            <a:endParaRPr lang="zh-CN" altLang="en-US" sz="1600" b="1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5429264"/>
            <a:ext cx="4139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Recycling 2015 </a:t>
            </a:r>
          </a:p>
          <a:p>
            <a:r>
              <a:rPr lang="en-US" sz="1600" b="1" dirty="0" smtClean="0"/>
              <a:t>World Congress and Expo on Recycling </a:t>
            </a:r>
          </a:p>
          <a:p>
            <a:r>
              <a:rPr lang="en-US" sz="1600" b="1" dirty="0" smtClean="0"/>
              <a:t>Spain, Barcelona, July 20th-22nd </a:t>
            </a:r>
            <a:endParaRPr lang="zh-CN" alt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12"/>
          </a:xfrm>
        </p:spPr>
        <p:txBody>
          <a:bodyPr/>
          <a:lstStyle/>
          <a:p>
            <a:pPr algn="l">
              <a:defRPr/>
            </a:pPr>
            <a:r>
              <a:rPr lang="en-US" altLang="zh-CN" sz="4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Materials and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357298"/>
            <a:ext cx="6929485" cy="4857750"/>
          </a:xfrm>
        </p:spPr>
        <p:txBody>
          <a:bodyPr/>
          <a:lstStyle/>
          <a:p>
            <a:pPr algn="just" eaLnBrk="1" hangingPunct="1">
              <a:lnSpc>
                <a:spcPct val="70000"/>
              </a:lnSpc>
              <a:buFont typeface="Wingdings" pitchFamily="2" charset="2"/>
              <a:buChar char="Ø"/>
            </a:pPr>
            <a:r>
              <a:rPr lang="en-US" altLang="zh-TW" sz="2400" dirty="0" smtClean="0"/>
              <a:t>Experimental Setup</a:t>
            </a:r>
          </a:p>
          <a:p>
            <a:pPr lvl="1" algn="just" eaLnBrk="1" hangingPunct="1">
              <a:lnSpc>
                <a:spcPct val="140000"/>
              </a:lnSpc>
              <a:buSzPct val="55000"/>
              <a:buFont typeface="Wingdings" pitchFamily="2" charset="2"/>
              <a:buChar char="n"/>
            </a:pPr>
            <a:r>
              <a:rPr lang="en-US" altLang="zh-CN" sz="2000" dirty="0" smtClean="0">
                <a:ea typeface="宋体" pitchFamily="2" charset="-122"/>
              </a:rPr>
              <a:t>Different kinds of seed culture were centrifuged at</a:t>
            </a:r>
          </a:p>
          <a:p>
            <a:pPr marL="457200" lvl="1" indent="0" algn="just" eaLnBrk="1" hangingPunct="1">
              <a:lnSpc>
                <a:spcPct val="140000"/>
              </a:lnSpc>
              <a:buSzPct val="55000"/>
              <a:buNone/>
            </a:pPr>
            <a:r>
              <a:rPr lang="en-US" altLang="zh-CN" sz="2000" dirty="0" smtClean="0">
                <a:ea typeface="宋体" pitchFamily="2" charset="-122"/>
              </a:rPr>
              <a:t>4,000 rpm for 10 min to cell </a:t>
            </a:r>
            <a:r>
              <a:rPr lang="en-US" altLang="zh-CN" sz="2000" dirty="0" smtClean="0">
                <a:ea typeface="Microsoft JhengHei" pitchFamily="34" charset="-120"/>
              </a:rPr>
              <a:t>density of 1.5 X 10</a:t>
            </a:r>
            <a:r>
              <a:rPr lang="en-US" altLang="zh-CN" sz="2000" baseline="30000" dirty="0" smtClean="0"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>9</a:t>
            </a:r>
            <a:r>
              <a:rPr lang="en-US" altLang="zh-CN" sz="2000" dirty="0" smtClean="0">
                <a:ea typeface="Microsoft JhengHei" pitchFamily="34" charset="-120"/>
              </a:rPr>
              <a:t> cells/mL </a:t>
            </a:r>
            <a:endParaRPr lang="en-US" altLang="zh-CN" sz="2000" dirty="0" smtClean="0">
              <a:ea typeface="宋体" pitchFamily="2" charset="-122"/>
            </a:endParaRPr>
          </a:p>
          <a:p>
            <a:pPr lvl="1" algn="just" eaLnBrk="1" hangingPunct="1">
              <a:lnSpc>
                <a:spcPct val="140000"/>
              </a:lnSpc>
              <a:buSzPct val="55000"/>
              <a:buFont typeface="Wingdings" pitchFamily="2" charset="2"/>
              <a:buChar char="n"/>
            </a:pPr>
            <a:r>
              <a:rPr lang="en-US" altLang="zh-CN" sz="2000" dirty="0" smtClean="0">
                <a:ea typeface="宋体" pitchFamily="2" charset="-122"/>
              </a:rPr>
              <a:t>Inoculated in 30 mL real non-sterile distillery/ </a:t>
            </a:r>
            <a:endParaRPr lang="en-US" altLang="zh-CN" sz="2000" dirty="0">
              <a:ea typeface="宋体" pitchFamily="2" charset="-122"/>
            </a:endParaRPr>
          </a:p>
          <a:p>
            <a:pPr marL="457200" lvl="1" indent="0" algn="just" eaLnBrk="1" hangingPunct="1">
              <a:lnSpc>
                <a:spcPct val="140000"/>
              </a:lnSpc>
              <a:buSzPct val="55000"/>
              <a:buNone/>
            </a:pPr>
            <a:r>
              <a:rPr lang="en-US" altLang="zh-CN" sz="2000" dirty="0" smtClean="0">
                <a:ea typeface="宋体" pitchFamily="2" charset="-122"/>
              </a:rPr>
              <a:t>domestic mixed wastewater with initial cell density of 2 x 10</a:t>
            </a:r>
            <a:r>
              <a:rPr lang="en-US" altLang="zh-CN" sz="2000" baseline="30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7</a:t>
            </a:r>
            <a:r>
              <a:rPr lang="en-US" altLang="zh-CN" sz="2000" dirty="0" smtClean="0">
                <a:ea typeface="宋体" pitchFamily="2" charset="-122"/>
              </a:rPr>
              <a:t> cells/mL and cultured at 30</a:t>
            </a:r>
            <a:r>
              <a:rPr lang="en-US" altLang="zh-CN" sz="2000" dirty="0" smtClean="0">
                <a:latin typeface="宋体"/>
                <a:ea typeface="宋体"/>
              </a:rPr>
              <a:t>℃</a:t>
            </a:r>
            <a:r>
              <a:rPr lang="en-US" altLang="zh-CN" sz="2000" dirty="0" smtClean="0">
                <a:ea typeface="宋体" pitchFamily="2" charset="-122"/>
              </a:rPr>
              <a:t>, 200 rpm, 5 day</a:t>
            </a:r>
          </a:p>
          <a:p>
            <a:pPr lvl="1" algn="just" eaLnBrk="1" hangingPunct="1">
              <a:lnSpc>
                <a:spcPct val="140000"/>
              </a:lnSpc>
              <a:buSzPct val="55000"/>
              <a:buFont typeface="Wingdings" pitchFamily="2" charset="2"/>
              <a:buChar char="n"/>
            </a:pPr>
            <a:r>
              <a:rPr lang="en-US" altLang="zh-CN" sz="2000" dirty="0" smtClean="0">
                <a:ea typeface="宋体" pitchFamily="2" charset="-122"/>
              </a:rPr>
              <a:t>Yeast biomass was harvested by centrifuging </a:t>
            </a:r>
          </a:p>
          <a:p>
            <a:pPr lvl="1" algn="just" eaLnBrk="1" hangingPunct="1">
              <a:lnSpc>
                <a:spcPct val="140000"/>
              </a:lnSpc>
              <a:buSzPct val="55000"/>
              <a:buFont typeface="Wingdings" pitchFamily="2" charset="2"/>
              <a:buChar char="n"/>
            </a:pPr>
            <a:r>
              <a:rPr lang="en-US" altLang="zh-CN" sz="2000" dirty="0" smtClean="0">
                <a:ea typeface="宋体" pitchFamily="2" charset="-122"/>
              </a:rPr>
              <a:t>COD, TN, TP, pH of supernatant measured</a:t>
            </a:r>
          </a:p>
          <a:p>
            <a:pPr lvl="1" algn="just" eaLnBrk="1" hangingPunct="1">
              <a:lnSpc>
                <a:spcPct val="70000"/>
              </a:lnSpc>
              <a:buClr>
                <a:srgbClr val="FFFFFF"/>
              </a:buClr>
              <a:buFont typeface="Wingdings" pitchFamily="2" charset="2"/>
              <a:buNone/>
            </a:pPr>
            <a:endParaRPr lang="en-US" altLang="zh-TW" sz="2400" dirty="0" smtClean="0">
              <a:ea typeface="PMingLiU" pitchFamily="18" charset="-12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88125" y="6524625"/>
            <a:ext cx="2133600" cy="476250"/>
          </a:xfrm>
          <a:noFill/>
        </p:spPr>
        <p:txBody>
          <a:bodyPr/>
          <a:lstStyle/>
          <a:p>
            <a:fld id="{A5E561DE-E782-4E81-99D1-5BE7A54EE193}" type="slidenum">
              <a:rPr lang="zh-CN" altLang="en-US" smtClean="0"/>
              <a:pPr/>
              <a:t>10</a:t>
            </a:fld>
            <a:endParaRPr lang="en-US" altLang="zh-CN" smtClean="0"/>
          </a:p>
        </p:txBody>
      </p:sp>
      <p:pic>
        <p:nvPicPr>
          <p:cNvPr id="12292" name="图片 3" descr="DSCF0771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25" y="1214422"/>
            <a:ext cx="1668463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图片 4" descr="2nd day (3)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63" y="3429000"/>
            <a:ext cx="1571625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Materials and Methods</a:t>
            </a:r>
            <a:endParaRPr lang="zh-CN" altLang="en-US" sz="40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1267" name="内容占位符 2"/>
          <p:cNvSpPr>
            <a:spLocks noGrp="1"/>
          </p:cNvSpPr>
          <p:nvPr>
            <p:ph idx="1"/>
          </p:nvPr>
        </p:nvSpPr>
        <p:spPr>
          <a:xfrm>
            <a:off x="428624" y="1428750"/>
            <a:ext cx="75724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CN" dirty="0" smtClean="0">
                <a:ea typeface="宋体" pitchFamily="2" charset="-122"/>
              </a:rPr>
              <a:t>Analytical Methods</a:t>
            </a:r>
          </a:p>
          <a:p>
            <a:pPr>
              <a:buFont typeface="Wingdings" pitchFamily="2" charset="2"/>
              <a:buChar char="Ø"/>
            </a:pPr>
            <a:endParaRPr lang="en-US" altLang="zh-CN" dirty="0" smtClean="0">
              <a:ea typeface="宋体" pitchFamily="2" charset="-122"/>
            </a:endParaRPr>
          </a:p>
          <a:p>
            <a:pPr algn="just">
              <a:lnSpc>
                <a:spcPct val="150000"/>
              </a:lnSpc>
              <a:buSzPct val="40000"/>
              <a:buFont typeface="Wingdings" pitchFamily="2" charset="2"/>
              <a:buChar char="n"/>
            </a:pPr>
            <a:r>
              <a:rPr lang="en-US" altLang="zh-CN" sz="2400" dirty="0" smtClean="0"/>
              <a:t>Dry weight of yeast biomass: dried at 80℃ to </a:t>
            </a:r>
          </a:p>
          <a:p>
            <a:pPr marL="0" indent="0" algn="just">
              <a:lnSpc>
                <a:spcPct val="150000"/>
              </a:lnSpc>
              <a:buSzPct val="40000"/>
              <a:buNone/>
            </a:pPr>
            <a:r>
              <a:rPr lang="en-US" altLang="zh-CN" sz="2400" dirty="0" smtClean="0"/>
              <a:t>constant weight</a:t>
            </a:r>
          </a:p>
          <a:p>
            <a:pPr algn="just">
              <a:lnSpc>
                <a:spcPct val="150000"/>
              </a:lnSpc>
              <a:buSzPct val="40000"/>
              <a:buFont typeface="Wingdings" pitchFamily="2" charset="2"/>
              <a:buChar char="n"/>
            </a:pPr>
            <a:r>
              <a:rPr lang="en-US" altLang="zh-CN" sz="2400" dirty="0" smtClean="0"/>
              <a:t>Lipid yield: acid-heat method</a:t>
            </a:r>
          </a:p>
          <a:p>
            <a:pPr algn="just">
              <a:lnSpc>
                <a:spcPct val="150000"/>
              </a:lnSpc>
              <a:buSzPct val="40000"/>
              <a:buFont typeface="Wingdings" pitchFamily="2" charset="2"/>
              <a:buChar char="n"/>
            </a:pPr>
            <a:r>
              <a:rPr lang="en-US" altLang="zh-CN" sz="2400" dirty="0" smtClean="0"/>
              <a:t>COD, TN, TP: </a:t>
            </a:r>
            <a:r>
              <a:rPr lang="en-US" altLang="zh-CN" sz="2400" dirty="0" err="1" smtClean="0"/>
              <a:t>Hach</a:t>
            </a:r>
            <a:r>
              <a:rPr lang="en-US" altLang="zh-CN" sz="2400" dirty="0" smtClean="0"/>
              <a:t> method</a:t>
            </a:r>
            <a:endParaRPr lang="en-US" altLang="zh-TW" sz="2400" dirty="0" smtClean="0">
              <a:ea typeface="PMingLiU" pitchFamily="18" charset="-120"/>
            </a:endParaRPr>
          </a:p>
          <a:p>
            <a:endParaRPr lang="en-US" altLang="zh-CN" sz="2200" dirty="0" smtClean="0"/>
          </a:p>
          <a:p>
            <a:endParaRPr lang="en-US" altLang="zh-CN" sz="2200" dirty="0" smtClean="0"/>
          </a:p>
          <a:p>
            <a:endParaRPr lang="en-US" altLang="zh-CN" sz="2200" dirty="0" smtClean="0"/>
          </a:p>
          <a:p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133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B3DD4E-D019-46F7-8C04-47936CDBE982}" type="slidenum">
              <a:rPr lang="zh-CN" altLang="en-US" smtClean="0"/>
              <a:pPr/>
              <a:t>11</a:t>
            </a:fld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zh-CN" sz="4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Results</a:t>
            </a:r>
            <a:endParaRPr lang="zh-CN" altLang="en-US" sz="40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graphicFrame>
        <p:nvGraphicFramePr>
          <p:cNvPr id="14400" name="Group 64"/>
          <p:cNvGraphicFramePr>
            <a:graphicFrameLocks noGrp="1"/>
          </p:cNvGraphicFramePr>
          <p:nvPr>
            <p:ph idx="1"/>
          </p:nvPr>
        </p:nvGraphicFramePr>
        <p:xfrm>
          <a:off x="250825" y="2492375"/>
          <a:ext cx="8642350" cy="3082955"/>
        </p:xfrm>
        <a:graphic>
          <a:graphicData uri="http://schemas.openxmlformats.org/drawingml/2006/table">
            <a:tbl>
              <a:tblPr/>
              <a:tblGrid>
                <a:gridCol w="1597025"/>
                <a:gridCol w="1595438"/>
                <a:gridCol w="1411287"/>
                <a:gridCol w="1373188"/>
                <a:gridCol w="1368425"/>
                <a:gridCol w="1296987"/>
              </a:tblGrid>
              <a:tr h="1493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Medium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type</a:t>
                      </a: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Fresh </a:t>
                      </a: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Reused (2nd time)</a:t>
                      </a: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Reused (3rd time)</a:t>
                      </a: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9189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Nutrient addition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(%)</a:t>
                      </a: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</a:t>
                      </a: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6705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Cell yield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(g/L)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 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6.04±0.84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3.17±1.08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3.67±0.31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2.65±0.71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3.81±0.43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143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AF7AF7-C51C-4B50-995C-B2196C79C5D5}" type="slidenum">
              <a:rPr lang="zh-CN" altLang="en-US" smtClean="0"/>
              <a:pPr/>
              <a:t>12</a:t>
            </a:fld>
            <a:endParaRPr lang="en-US" altLang="zh-CN" smtClean="0"/>
          </a:p>
        </p:txBody>
      </p:sp>
      <p:sp>
        <p:nvSpPr>
          <p:cNvPr id="14367" name="Rectangle 4"/>
          <p:cNvSpPr>
            <a:spLocks noChangeArrowheads="1"/>
          </p:cNvSpPr>
          <p:nvPr/>
        </p:nvSpPr>
        <p:spPr bwMode="auto">
          <a:xfrm>
            <a:off x="1071563" y="1857375"/>
            <a:ext cx="7532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n-US" altLang="zh-CN" sz="2400"/>
              <a:t>Yeast cell yields from fresh and reused media</a:t>
            </a:r>
            <a:endParaRPr lang="en-GB" altLang="zh-CN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b="1" smtClean="0">
                <a:latin typeface="Calibri" pitchFamily="34" charset="0"/>
                <a:ea typeface="宋体" pitchFamily="2" charset="-122"/>
              </a:rPr>
              <a:t>Results</a:t>
            </a:r>
            <a:endParaRPr lang="zh-CN" altLang="en-US" smtClean="0">
              <a:ea typeface="宋体" pitchFamily="2" charset="-122"/>
            </a:endParaRPr>
          </a:p>
        </p:txBody>
      </p:sp>
      <p:sp>
        <p:nvSpPr>
          <p:cNvPr id="1536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91802F-842D-4A0D-A76B-4F5068CF1F67}" type="slidenum">
              <a:rPr lang="zh-CN" altLang="en-US" smtClean="0"/>
              <a:pPr/>
              <a:t>13</a:t>
            </a:fld>
            <a:endParaRPr lang="en-US" altLang="zh-CN" smtClean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887062"/>
              </p:ext>
            </p:extLst>
          </p:nvPr>
        </p:nvGraphicFramePr>
        <p:xfrm>
          <a:off x="1214414" y="2301357"/>
          <a:ext cx="6405586" cy="3005644"/>
        </p:xfrm>
        <a:graphic>
          <a:graphicData uri="http://schemas.openxmlformats.org/drawingml/2006/table">
            <a:tbl>
              <a:tblPr/>
              <a:tblGrid>
                <a:gridCol w="1757312"/>
                <a:gridCol w="986184"/>
                <a:gridCol w="884800"/>
                <a:gridCol w="1044556"/>
                <a:gridCol w="884800"/>
                <a:gridCol w="847934"/>
              </a:tblGrid>
              <a:tr h="40367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latin typeface="Times New Roman"/>
                        </a:rPr>
                        <a:t>Time (day)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30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latin typeface="Times New Roman"/>
                        </a:rPr>
                        <a:t>Fresh YPD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latin typeface="Times New Roman"/>
                        </a:rPr>
                        <a:t>29,100 </a:t>
                      </a:r>
                      <a:endParaRPr lang="en-US" altLang="zh-CN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latin typeface="Times New Roman"/>
                        </a:rPr>
                        <a:t>6,229</a:t>
                      </a:r>
                      <a:endParaRPr lang="en-US" altLang="zh-CN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latin typeface="Times New Roman"/>
                        </a:rPr>
                        <a:t>3,417</a:t>
                      </a:r>
                      <a:endParaRPr lang="en-US" altLang="zh-CN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latin typeface="Times New Roman"/>
                        </a:rPr>
                        <a:t>2,545</a:t>
                      </a:r>
                      <a:endParaRPr lang="en-US" altLang="zh-CN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latin typeface="Times New Roman"/>
                        </a:rPr>
                        <a:t>1,971</a:t>
                      </a:r>
                      <a:endParaRPr lang="en-US" altLang="zh-CN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79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latin typeface="Times New Roman"/>
                        </a:rPr>
                        <a:t>2nd time used YPD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latin typeface="Times New Roman"/>
                        </a:rPr>
                        <a:t>29,100 </a:t>
                      </a:r>
                      <a:endParaRPr lang="en-US" altLang="zh-CN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latin typeface="Times New Roman"/>
                        </a:rPr>
                        <a:t>3,938</a:t>
                      </a:r>
                      <a:endParaRPr lang="en-US" altLang="zh-CN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latin typeface="Times New Roman"/>
                        </a:rPr>
                        <a:t>2,903</a:t>
                      </a:r>
                      <a:endParaRPr lang="en-US" altLang="zh-CN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latin typeface="Times New Roman"/>
                        </a:rPr>
                        <a:t>3,250</a:t>
                      </a:r>
                      <a:endParaRPr lang="en-US" altLang="zh-CN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latin typeface="Times New Roman"/>
                        </a:rPr>
                        <a:t>2,100</a:t>
                      </a:r>
                      <a:endParaRPr lang="en-US" altLang="zh-CN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68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2nd time used YPD with 10% nutrient 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supplementation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latin typeface="Times New Roman"/>
                        </a:rPr>
                        <a:t>29,100 </a:t>
                      </a:r>
                      <a:endParaRPr lang="en-US" altLang="zh-CN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latin typeface="Times New Roman"/>
                        </a:rPr>
                        <a:t>3,963</a:t>
                      </a:r>
                      <a:endParaRPr lang="en-US" altLang="zh-CN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latin typeface="Times New Roman"/>
                        </a:rPr>
                        <a:t>3,283</a:t>
                      </a:r>
                      <a:endParaRPr lang="en-US" altLang="zh-CN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latin typeface="Times New Roman"/>
                        </a:rPr>
                        <a:t>2,455</a:t>
                      </a:r>
                      <a:endParaRPr lang="en-US" altLang="zh-CN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latin typeface="Times New Roman"/>
                        </a:rPr>
                        <a:t>2,286</a:t>
                      </a:r>
                      <a:endParaRPr lang="en-US" altLang="zh-CN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28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latin typeface="Times New Roman"/>
                        </a:rPr>
                        <a:t>3rd time used YPD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latin typeface="Times New Roman"/>
                        </a:rPr>
                        <a:t>29,100 </a:t>
                      </a:r>
                      <a:endParaRPr lang="en-US" altLang="zh-CN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latin typeface="Times New Roman"/>
                        </a:rPr>
                        <a:t>11,046</a:t>
                      </a:r>
                      <a:endParaRPr lang="en-US" altLang="zh-CN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latin typeface="Times New Roman"/>
                        </a:rPr>
                        <a:t>4,404</a:t>
                      </a:r>
                      <a:endParaRPr lang="en-US" altLang="zh-CN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latin typeface="Times New Roman"/>
                        </a:rPr>
                        <a:t>2,760</a:t>
                      </a:r>
                      <a:endParaRPr lang="en-US" altLang="zh-CN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latin typeface="Times New Roman"/>
                        </a:rPr>
                        <a:t>2,231</a:t>
                      </a:r>
                      <a:endParaRPr lang="en-US" altLang="zh-CN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4036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3rd time used YPD 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with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50% nutrient 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supplementation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latin typeface="Times New Roman"/>
                        </a:rPr>
                        <a:t>29,100 </a:t>
                      </a:r>
                      <a:endParaRPr lang="en-US" altLang="zh-CN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latin typeface="Times New Roman"/>
                        </a:rPr>
                        <a:t>11,250</a:t>
                      </a:r>
                      <a:endParaRPr lang="en-US" altLang="zh-CN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latin typeface="Times New Roman"/>
                        </a:rPr>
                        <a:t>3,158</a:t>
                      </a:r>
                      <a:endParaRPr lang="en-US" altLang="zh-CN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latin typeface="Times New Roman"/>
                        </a:rPr>
                        <a:t>2,556</a:t>
                      </a:r>
                      <a:endParaRPr lang="en-US" altLang="zh-CN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latin typeface="Times New Roman"/>
                        </a:rPr>
                        <a:t>2,471</a:t>
                      </a:r>
                      <a:endParaRPr lang="en-US" altLang="zh-CN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5984" y="1428736"/>
            <a:ext cx="45720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 smtClean="0">
                <a:latin typeface="Times New Roman" pitchFamily="18" charset="0"/>
                <a:cs typeface="Times New Roman" pitchFamily="18" charset="0"/>
              </a:rPr>
              <a:t>COD in Wastewater (mg/L)</a:t>
            </a:r>
            <a:endParaRPr lang="zh-CN" alt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11113"/>
            <a:ext cx="8229600" cy="1143000"/>
          </a:xfrm>
        </p:spPr>
        <p:txBody>
          <a:bodyPr/>
          <a:lstStyle/>
          <a:p>
            <a:r>
              <a:rPr lang="en-US" altLang="zh-CN" b="1" smtClean="0">
                <a:latin typeface="Calibri" pitchFamily="34" charset="0"/>
                <a:ea typeface="宋体" pitchFamily="2" charset="-122"/>
              </a:rPr>
              <a:t>Results</a:t>
            </a:r>
            <a:endParaRPr lang="zh-CN" altLang="en-US" b="1" smtClean="0">
              <a:latin typeface="Calibri" pitchFamily="34" charset="0"/>
              <a:ea typeface="宋体" pitchFamily="2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028288"/>
              </p:ext>
            </p:extLst>
          </p:nvPr>
        </p:nvGraphicFramePr>
        <p:xfrm>
          <a:off x="571472" y="1428736"/>
          <a:ext cx="7715305" cy="2134699"/>
        </p:xfrm>
        <a:graphic>
          <a:graphicData uri="http://schemas.openxmlformats.org/drawingml/2006/table">
            <a:tbl>
              <a:tblPr/>
              <a:tblGrid>
                <a:gridCol w="2143140"/>
                <a:gridCol w="1161303"/>
                <a:gridCol w="1065712"/>
                <a:gridCol w="1258132"/>
                <a:gridCol w="1065712"/>
                <a:gridCol w="1021306"/>
              </a:tblGrid>
              <a:tr h="19163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latin typeface="Times New Roman"/>
                        </a:rPr>
                        <a:t>Time (day)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63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latin typeface="Times New Roman"/>
                        </a:rPr>
                        <a:t>Fresh YPD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latin typeface="Times New Roman"/>
                        </a:rPr>
                        <a:t>1,255 </a:t>
                      </a:r>
                      <a:endParaRPr lang="en-US" altLang="zh-CN" sz="14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Times New Roman"/>
                        </a:rPr>
                        <a:t>659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Times New Roman"/>
                        </a:rPr>
                        <a:t>541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Times New Roman"/>
                        </a:rPr>
                        <a:t>659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Times New Roman"/>
                        </a:rPr>
                        <a:t>726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1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latin typeface="Times New Roman"/>
                        </a:rPr>
                        <a:t>2nd time used YPD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latin typeface="Times New Roman"/>
                        </a:rPr>
                        <a:t>1,255 </a:t>
                      </a:r>
                      <a:endParaRPr lang="en-US" altLang="zh-CN" sz="14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Times New Roman"/>
                        </a:rPr>
                        <a:t>618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Times New Roman"/>
                        </a:rPr>
                        <a:t>554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Times New Roman"/>
                        </a:rPr>
                        <a:t>709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Times New Roman"/>
                        </a:rPr>
                        <a:t>794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5911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2nd time used YPD with 10% nutrient supplementation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latin typeface="Times New Roman"/>
                        </a:rPr>
                        <a:t>1,255 </a:t>
                      </a:r>
                      <a:endParaRPr lang="en-US" altLang="zh-CN" sz="14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Times New Roman"/>
                        </a:rPr>
                        <a:t>634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Times New Roman"/>
                        </a:rPr>
                        <a:t>609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Times New Roman"/>
                        </a:rPr>
                        <a:t>694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Times New Roman"/>
                        </a:rPr>
                        <a:t>823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3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latin typeface="Times New Roman"/>
                        </a:rPr>
                        <a:t>3rd time used YPD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latin typeface="Times New Roman"/>
                        </a:rPr>
                        <a:t>1,255 </a:t>
                      </a:r>
                      <a:endParaRPr lang="en-US" altLang="zh-CN" sz="14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Times New Roman"/>
                        </a:rPr>
                        <a:t>798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Times New Roman"/>
                        </a:rPr>
                        <a:t>624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Times New Roman"/>
                        </a:rPr>
                        <a:t>681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Times New Roman"/>
                        </a:rPr>
                        <a:t>675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832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3rd time used YPD with 50% nutrient supplementation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latin typeface="Times New Roman"/>
                        </a:rPr>
                        <a:t>1,255 </a:t>
                      </a:r>
                      <a:endParaRPr lang="en-US" altLang="zh-CN" sz="14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Times New Roman"/>
                        </a:rPr>
                        <a:t>808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Times New Roman"/>
                        </a:rPr>
                        <a:t>577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Times New Roman"/>
                        </a:rPr>
                        <a:t>674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Times New Roman"/>
                        </a:rPr>
                        <a:t>641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500034" y="4357694"/>
          <a:ext cx="7858181" cy="2183144"/>
        </p:xfrm>
        <a:graphic>
          <a:graphicData uri="http://schemas.openxmlformats.org/drawingml/2006/table">
            <a:tbl>
              <a:tblPr/>
              <a:tblGrid>
                <a:gridCol w="2214578"/>
                <a:gridCol w="1232008"/>
                <a:gridCol w="1065888"/>
                <a:gridCol w="1258342"/>
                <a:gridCol w="1065888"/>
                <a:gridCol w="1021477"/>
              </a:tblGrid>
              <a:tr h="28575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latin typeface="Times New Roman"/>
                        </a:rPr>
                        <a:t>Time (day)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766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latin typeface="Times New Roman"/>
                        </a:rPr>
                        <a:t>Fresh YPD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Times New Roman"/>
                        </a:rPr>
                        <a:t>179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Times New Roman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Times New Roman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Times New Roman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Times New Roman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latin typeface="Times New Roman"/>
                        </a:rPr>
                        <a:t>2nd time used YPD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Times New Roman"/>
                        </a:rPr>
                        <a:t>179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Times New Roman"/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Times New Roman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Times New Roman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Times New Roman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68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2nd time used YPD with 10% nutrient supplementation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Times New Roman"/>
                        </a:rPr>
                        <a:t>179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Times New Roman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Times New Roman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Times New Roman"/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Times New Roman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053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latin typeface="Times New Roman"/>
                        </a:rPr>
                        <a:t>3rd time used YPD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Times New Roman"/>
                        </a:rPr>
                        <a:t>179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Times New Roman"/>
                        </a:rPr>
                        <a:t>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Times New Roman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Times New Roman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68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3rd time used YPD with 50% nutrient supplementation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Times New Roman"/>
                        </a:rPr>
                        <a:t>179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Times New Roman"/>
                        </a:rPr>
                        <a:t>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Times New Roman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Times New Roman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00232" y="857232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Total Nitrogen in Wastewater (mg/L)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70" y="3824591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Total Phosphorus in Wastewater (mg/L)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latin typeface="Calibri" pitchFamily="34" charset="0"/>
                <a:ea typeface="宋体" pitchFamily="2" charset="-122"/>
              </a:rPr>
              <a:t>Results</a:t>
            </a:r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1741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4CDFB3-266E-41A5-895E-C5636A3FD592}" type="slidenum">
              <a:rPr lang="zh-CN" altLang="en-US" smtClean="0"/>
              <a:pPr/>
              <a:t>15</a:t>
            </a:fld>
            <a:endParaRPr lang="en-US" altLang="zh-CN" smtClean="0"/>
          </a:p>
        </p:txBody>
      </p:sp>
      <p:graphicFrame>
        <p:nvGraphicFramePr>
          <p:cNvPr id="5" name="图表 4"/>
          <p:cNvGraphicFramePr/>
          <p:nvPr/>
        </p:nvGraphicFramePr>
        <p:xfrm>
          <a:off x="857224" y="1142984"/>
          <a:ext cx="7643866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Calibri" pitchFamily="34" charset="0"/>
                <a:ea typeface="宋体" pitchFamily="2" charset="-122"/>
              </a:rPr>
              <a:t>Results</a:t>
            </a:r>
            <a:endParaRPr lang="zh-CN" altLang="en-US" dirty="0"/>
          </a:p>
        </p:txBody>
      </p:sp>
      <p:graphicFrame>
        <p:nvGraphicFramePr>
          <p:cNvPr id="6" name="图表 5"/>
          <p:cNvGraphicFramePr/>
          <p:nvPr/>
        </p:nvGraphicFramePr>
        <p:xfrm>
          <a:off x="642910" y="1285860"/>
          <a:ext cx="8001056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Calibri" pitchFamily="34" charset="0"/>
                <a:ea typeface="宋体" pitchFamily="2" charset="-122"/>
              </a:rPr>
              <a:t>Results</a:t>
            </a:r>
            <a:endParaRPr lang="zh-CN" altLang="en-US" dirty="0"/>
          </a:p>
        </p:txBody>
      </p:sp>
      <p:graphicFrame>
        <p:nvGraphicFramePr>
          <p:cNvPr id="5" name="图表 4"/>
          <p:cNvGraphicFramePr/>
          <p:nvPr/>
        </p:nvGraphicFramePr>
        <p:xfrm>
          <a:off x="857224" y="1357298"/>
          <a:ext cx="7858180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pPr algn="l">
              <a:defRPr/>
            </a:pPr>
            <a:r>
              <a:rPr lang="en-US" altLang="zh-CN" sz="4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Results</a:t>
            </a:r>
            <a:endParaRPr lang="zh-CN" altLang="en-US" sz="40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874960"/>
              </p:ext>
            </p:extLst>
          </p:nvPr>
        </p:nvGraphicFramePr>
        <p:xfrm>
          <a:off x="214282" y="1988840"/>
          <a:ext cx="8397197" cy="4332725"/>
        </p:xfrm>
        <a:graphic>
          <a:graphicData uri="http://schemas.openxmlformats.org/drawingml/2006/table">
            <a:tbl>
              <a:tblPr/>
              <a:tblGrid>
                <a:gridCol w="905946"/>
                <a:gridCol w="1056266"/>
                <a:gridCol w="1038184"/>
                <a:gridCol w="788461"/>
                <a:gridCol w="921668"/>
                <a:gridCol w="921668"/>
                <a:gridCol w="921668"/>
                <a:gridCol w="921668"/>
                <a:gridCol w="921668"/>
              </a:tblGrid>
              <a:tr h="1397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rgbClr val="FFFF66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宋体"/>
                          <a:cs typeface="Times New Roman"/>
                        </a:rPr>
                        <a:t>　</a:t>
                      </a:r>
                      <a:endParaRPr lang="zh-CN" sz="1800" kern="100" dirty="0">
                        <a:solidFill>
                          <a:srgbClr val="FFFF66"/>
                        </a:solidFill>
                        <a:latin typeface="Times New Roman"/>
                        <a:ea typeface="Batang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Amount of 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br>
                        <a:rPr lang="en-US" sz="12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</a:b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spent medium      generated  by 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 L fresh 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/>
                      </a:r>
                      <a:br>
                        <a:rPr lang="en-US" sz="12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</a:b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medium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mL)</a:t>
                      </a:r>
                      <a:endParaRPr lang="zh-CN" sz="1200" b="1" kern="100" dirty="0">
                        <a:solidFill>
                          <a:srgbClr val="FFFF66"/>
                        </a:solidFill>
                        <a:latin typeface="Times New Roman"/>
                        <a:ea typeface="Batang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Amount of 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 </a:t>
                      </a:r>
                      <a:br>
                        <a:rPr lang="en-US" sz="12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</a:b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cells </a:t>
                      </a:r>
                      <a:br>
                        <a:rPr lang="en-US" sz="12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</a:b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produced 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by spent 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/>
                      </a:r>
                      <a:br>
                        <a:rPr lang="en-US" sz="12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</a:b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medium 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from 1 L fresh 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/>
                      </a:r>
                      <a:br>
                        <a:rPr lang="en-US" sz="12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</a:b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medium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g/L)</a:t>
                      </a:r>
                      <a:endParaRPr lang="zh-CN" sz="1200" b="1" kern="100" dirty="0">
                        <a:solidFill>
                          <a:srgbClr val="FFFF66"/>
                        </a:solidFill>
                        <a:latin typeface="Times New Roman"/>
                        <a:ea typeface="Batang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Amount 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/>
                      </a:r>
                      <a:br>
                        <a:rPr lang="en-US" sz="12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</a:b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of cells  </a:t>
                      </a:r>
                      <a:br>
                        <a:rPr lang="en-US" sz="12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</a:b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produced 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by 1 L 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/>
                      </a:r>
                      <a:br>
                        <a:rPr lang="en-US" sz="12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</a:b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medium </a:t>
                      </a:r>
                      <a:br>
                        <a:rPr lang="en-US" sz="12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</a:b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g/L)</a:t>
                      </a:r>
                      <a:endParaRPr lang="zh-CN" sz="1200" b="1" kern="100" dirty="0">
                        <a:solidFill>
                          <a:srgbClr val="FFFF66"/>
                        </a:solidFill>
                        <a:latin typeface="Times New Roman"/>
                        <a:ea typeface="Batang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Medium     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amount 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   required  to 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produce the amount of 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/>
                      </a:r>
                      <a:br>
                        <a:rPr lang="en-US" sz="12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</a:b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cells </a:t>
                      </a:r>
                      <a:br>
                        <a:rPr lang="en-US" sz="12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</a:b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produced 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by </a:t>
                      </a:r>
                      <a:endParaRPr lang="zh-CN" sz="1200" b="1" kern="100" dirty="0">
                        <a:latin typeface="Times New Roman"/>
                        <a:ea typeface="Batang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50 L fresh medium </a:t>
                      </a:r>
                      <a:endParaRPr lang="en-US" sz="1200" b="1" kern="100" dirty="0" smtClean="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L)</a:t>
                      </a:r>
                      <a:endParaRPr lang="zh-CN" sz="1200" b="1" kern="100" dirty="0">
                        <a:solidFill>
                          <a:srgbClr val="FFFF66"/>
                        </a:solidFill>
                        <a:latin typeface="Times New Roman"/>
                        <a:ea typeface="Batang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Total 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cost   of materials   for             medium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USD)</a:t>
                      </a:r>
                      <a:endParaRPr lang="zh-CN" sz="1200" b="1" kern="100" dirty="0">
                        <a:solidFill>
                          <a:srgbClr val="FFFF66"/>
                        </a:solidFill>
                        <a:latin typeface="Times New Roman"/>
                        <a:ea typeface="Batang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Price for 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br>
                        <a:rPr lang="en-US" sz="12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</a:b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glucose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USD/kg)</a:t>
                      </a:r>
                      <a:endParaRPr lang="zh-CN" sz="1200" b="1" kern="100" dirty="0">
                        <a:solidFill>
                          <a:srgbClr val="FFFF66"/>
                        </a:solidFill>
                        <a:latin typeface="Times New Roman"/>
                        <a:ea typeface="Batang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Price for 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peptone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(USD/kg)</a:t>
                      </a:r>
                      <a:endParaRPr lang="zh-CN" sz="1200" b="1" kern="100" dirty="0">
                        <a:solidFill>
                          <a:srgbClr val="FFFF66"/>
                        </a:solidFill>
                        <a:latin typeface="Times New Roman"/>
                        <a:ea typeface="Batang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Price for 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/>
                      </a:r>
                      <a:br>
                        <a:rPr lang="en-US" sz="12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</a:b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yeast  </a:t>
                      </a:r>
                      <a:br>
                        <a:rPr lang="en-US" sz="12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</a:b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extract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USD/kg)</a:t>
                      </a:r>
                      <a:endParaRPr lang="zh-CN" sz="1200" b="1" kern="100" dirty="0">
                        <a:solidFill>
                          <a:srgbClr val="FFFF66"/>
                        </a:solidFill>
                        <a:latin typeface="Times New Roman"/>
                        <a:ea typeface="Batang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6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Use </a:t>
                      </a:r>
                      <a:r>
                        <a:rPr lang="en-US" sz="14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of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fresh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medium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only</a:t>
                      </a:r>
                      <a:endParaRPr lang="zh-CN" sz="1400" b="1" kern="100" dirty="0">
                        <a:solidFill>
                          <a:srgbClr val="FFFF66"/>
                        </a:solidFill>
                        <a:latin typeface="Times New Roman"/>
                        <a:ea typeface="Batang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800</a:t>
                      </a:r>
                      <a:endParaRPr lang="zh-CN" sz="1800" kern="100" dirty="0">
                        <a:solidFill>
                          <a:srgbClr val="FFFF66"/>
                        </a:solidFill>
                        <a:latin typeface="Times New Roman"/>
                        <a:ea typeface="Batang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endParaRPr lang="zh-CN" sz="1800" kern="100" dirty="0">
                        <a:solidFill>
                          <a:srgbClr val="FFFF66"/>
                        </a:solidFill>
                        <a:latin typeface="Times New Roman"/>
                        <a:ea typeface="Batang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6</a:t>
                      </a:r>
                      <a:endParaRPr lang="zh-CN" sz="1800" kern="100" dirty="0">
                        <a:solidFill>
                          <a:srgbClr val="FFFF66"/>
                        </a:solidFill>
                        <a:latin typeface="Times New Roman"/>
                        <a:ea typeface="Batang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50 </a:t>
                      </a:r>
                      <a:endParaRPr lang="zh-CN" sz="1800" kern="100" dirty="0">
                        <a:solidFill>
                          <a:srgbClr val="FFFF66"/>
                        </a:solidFill>
                        <a:latin typeface="Times New Roman"/>
                        <a:ea typeface="Batang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389 </a:t>
                      </a:r>
                      <a:endParaRPr lang="zh-CN" sz="1800" kern="100" dirty="0">
                        <a:solidFill>
                          <a:srgbClr val="FFFF66"/>
                        </a:solidFill>
                        <a:latin typeface="Times New Roman"/>
                        <a:ea typeface="Batang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9.8</a:t>
                      </a:r>
                      <a:endParaRPr lang="zh-CN" sz="1800" kern="100" dirty="0">
                        <a:solidFill>
                          <a:srgbClr val="FFFF66"/>
                        </a:solidFill>
                        <a:latin typeface="Times New Roman"/>
                        <a:ea typeface="Batang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270</a:t>
                      </a:r>
                      <a:endParaRPr lang="zh-CN" sz="1800" kern="100" dirty="0">
                        <a:solidFill>
                          <a:srgbClr val="FFFF66"/>
                        </a:solidFill>
                        <a:latin typeface="Times New Roman"/>
                        <a:ea typeface="Batang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218.5</a:t>
                      </a:r>
                      <a:endParaRPr lang="zh-CN" sz="1800" kern="100" dirty="0">
                        <a:solidFill>
                          <a:srgbClr val="FFFF66"/>
                        </a:solidFill>
                        <a:latin typeface="Times New Roman"/>
                        <a:ea typeface="Batang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467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Use </a:t>
                      </a:r>
                      <a:r>
                        <a:rPr lang="en-US" sz="14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of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fresh </a:t>
                      </a:r>
                      <a:r>
                        <a:rPr lang="en-US" sz="14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and 2nd </a:t>
                      </a:r>
                      <a:endParaRPr lang="en-US" sz="1400" b="1" kern="100" dirty="0" smtClean="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time </a:t>
                      </a:r>
                      <a:r>
                        <a:rPr lang="en-US" sz="14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used medium </a:t>
                      </a:r>
                      <a:endParaRPr lang="zh-CN" sz="1400" b="1" kern="100" dirty="0">
                        <a:solidFill>
                          <a:srgbClr val="FFFF66"/>
                        </a:solidFill>
                        <a:latin typeface="Times New Roman"/>
                        <a:ea typeface="Batang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800</a:t>
                      </a:r>
                      <a:endParaRPr lang="zh-CN" sz="1800" kern="100" dirty="0">
                        <a:solidFill>
                          <a:srgbClr val="FFFF66"/>
                        </a:solidFill>
                        <a:latin typeface="Times New Roman"/>
                        <a:ea typeface="Batang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2.4</a:t>
                      </a:r>
                      <a:endParaRPr lang="zh-CN" sz="1800" kern="100" dirty="0">
                        <a:solidFill>
                          <a:srgbClr val="FFFF66"/>
                        </a:solidFill>
                        <a:latin typeface="Times New Roman"/>
                        <a:ea typeface="Batang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8.4</a:t>
                      </a:r>
                      <a:endParaRPr lang="zh-CN" sz="1800" kern="100" dirty="0">
                        <a:solidFill>
                          <a:srgbClr val="FFFF66"/>
                        </a:solidFill>
                        <a:latin typeface="Times New Roman"/>
                        <a:ea typeface="Batang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35.7</a:t>
                      </a:r>
                      <a:endParaRPr lang="zh-CN" sz="1800" kern="100" dirty="0">
                        <a:solidFill>
                          <a:srgbClr val="FFFF66"/>
                        </a:solidFill>
                        <a:latin typeface="Times New Roman"/>
                        <a:ea typeface="Batang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278 </a:t>
                      </a:r>
                      <a:endParaRPr lang="zh-CN" sz="1800" kern="100" dirty="0">
                        <a:solidFill>
                          <a:srgbClr val="FFFF66"/>
                        </a:solidFill>
                        <a:latin typeface="Times New Roman"/>
                        <a:ea typeface="Batang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9.8</a:t>
                      </a:r>
                      <a:endParaRPr lang="zh-CN" sz="1800" kern="100" dirty="0">
                        <a:solidFill>
                          <a:srgbClr val="FFFF66"/>
                        </a:solidFill>
                        <a:latin typeface="Times New Roman"/>
                        <a:ea typeface="Batang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270</a:t>
                      </a:r>
                      <a:endParaRPr lang="zh-CN" sz="1800" kern="100" dirty="0">
                        <a:solidFill>
                          <a:srgbClr val="FFFF66"/>
                        </a:solidFill>
                        <a:latin typeface="Times New Roman"/>
                        <a:ea typeface="Batang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218.5</a:t>
                      </a:r>
                      <a:endParaRPr lang="zh-CN" sz="1800" kern="100" dirty="0">
                        <a:solidFill>
                          <a:srgbClr val="FFFF66"/>
                        </a:solidFill>
                        <a:latin typeface="Times New Roman"/>
                        <a:ea typeface="Batang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2048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D8AC52-73A4-4441-BE2B-AC4F0EBB25C4}" type="slidenum">
              <a:rPr lang="zh-CN" altLang="en-US" smtClean="0"/>
              <a:pPr/>
              <a:t>18</a:t>
            </a:fld>
            <a:endParaRPr lang="en-US" altLang="zh-CN" smtClean="0"/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500034" y="928670"/>
            <a:ext cx="79295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400" b="1" dirty="0"/>
              <a:t>Cost for producing </a:t>
            </a:r>
            <a:r>
              <a:rPr lang="en-US" altLang="zh-CN" sz="2400" b="1" dirty="0" smtClean="0"/>
              <a:t>amount </a:t>
            </a:r>
            <a:r>
              <a:rPr lang="en-US" altLang="zh-CN" sz="2400" b="1" dirty="0"/>
              <a:t>of cells produced </a:t>
            </a:r>
            <a:r>
              <a:rPr lang="en-US" altLang="zh-CN" sz="2400" b="1" dirty="0" smtClean="0"/>
              <a:t>from </a:t>
            </a:r>
          </a:p>
          <a:p>
            <a:pPr algn="ctr" eaLnBrk="1" hangingPunct="1"/>
            <a:r>
              <a:rPr lang="en-US" altLang="zh-CN" sz="2400" b="1" dirty="0" smtClean="0"/>
              <a:t>50 </a:t>
            </a:r>
            <a:r>
              <a:rPr lang="en-US" altLang="zh-CN" sz="2400" b="1" dirty="0"/>
              <a:t>L fresh medium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1144588"/>
          </a:xfrm>
        </p:spPr>
        <p:txBody>
          <a:bodyPr/>
          <a:lstStyle/>
          <a:p>
            <a:pPr algn="l">
              <a:defRPr/>
            </a:pPr>
            <a:r>
              <a:rPr lang="en-US" altLang="zh-CN" sz="4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Conclusion</a:t>
            </a:r>
            <a:endParaRPr lang="zh-CN" altLang="en-US" sz="40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6387" name="内容占位符 2"/>
          <p:cNvSpPr>
            <a:spLocks noGrp="1"/>
          </p:cNvSpPr>
          <p:nvPr>
            <p:ph idx="1"/>
          </p:nvPr>
        </p:nvSpPr>
        <p:spPr>
          <a:xfrm>
            <a:off x="468313" y="990600"/>
            <a:ext cx="8229600" cy="4525963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spent YPD medium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generated while in preparation of seed culture with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 cell density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was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successfully reused for the 2nd time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without further    addition of nutrient. </a:t>
            </a:r>
          </a:p>
          <a:p>
            <a:pPr algn="just">
              <a:spcAft>
                <a:spcPts val="600"/>
              </a:spcAft>
            </a:pP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produced by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reused medium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showed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remarkable biomass            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production with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similar lipid productivity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higher removal efficiencies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 for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organics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nutrients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in real non-sterile mixed wastewater in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shorter    cultivation time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compared to the fresh medium. </a:t>
            </a:r>
          </a:p>
          <a:p>
            <a:pPr algn="just">
              <a:spcAft>
                <a:spcPts val="600"/>
              </a:spcAft>
            </a:pP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produced from the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3rd time used medium did not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show a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good            performance regardless of nutrient supplementation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spcAft>
                <a:spcPts val="600"/>
              </a:spcAft>
            </a:pP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Reutilization of spent medium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showed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 potential in the reduction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    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material cost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for microbial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lipid production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process. </a:t>
            </a:r>
            <a:r>
              <a:rPr lang="en-GB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lang="zh-CN" altLang="en-US" sz="2000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150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598D7C-551A-4F70-93D3-DB8952EC03F3}" type="slidenum">
              <a:rPr lang="zh-CN" altLang="en-US" smtClean="0"/>
              <a:pPr/>
              <a:t>19</a:t>
            </a:fld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785813"/>
          </a:xfrm>
        </p:spPr>
        <p:txBody>
          <a:bodyPr/>
          <a:lstStyle/>
          <a:p>
            <a:pPr algn="l"/>
            <a:r>
              <a:rPr lang="en-US" altLang="zh-TW" sz="4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Introduction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285750" y="1428750"/>
            <a:ext cx="8524875" cy="4625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zh-TW" sz="2600" dirty="0" smtClean="0">
                <a:latin typeface="Calibri" pitchFamily="34" charset="0"/>
                <a:ea typeface="PMingLiU" pitchFamily="18" charset="-120"/>
              </a:rPr>
              <a:t>Shortage of fossil fuel</a:t>
            </a:r>
          </a:p>
          <a:p>
            <a:pPr eaLnBrk="1" hangingPunct="1">
              <a:lnSpc>
                <a:spcPct val="90000"/>
              </a:lnSpc>
            </a:pPr>
            <a:endParaRPr lang="en-US" altLang="zh-TW" sz="1200" dirty="0" smtClean="0">
              <a:latin typeface="Calibri" pitchFamily="34" charset="0"/>
              <a:ea typeface="PMingLiU" pitchFamily="18" charset="-120"/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zh-CN" sz="2000" dirty="0" smtClean="0">
                <a:latin typeface="Calibri" pitchFamily="34" charset="0"/>
                <a:ea typeface="宋体" pitchFamily="2" charset="-122"/>
              </a:rPr>
              <a:t>E</a:t>
            </a:r>
            <a:r>
              <a:rPr lang="en-US" altLang="zh-TW" sz="2000" dirty="0" smtClean="0">
                <a:latin typeface="Calibri" pitchFamily="34" charset="0"/>
                <a:ea typeface="PMingLiU" pitchFamily="18" charset="-120"/>
              </a:rPr>
              <a:t>nergy crisis &amp; High energy prices</a:t>
            </a:r>
            <a:endParaRPr lang="en-US" altLang="zh-CN" sz="2000" dirty="0" smtClean="0">
              <a:latin typeface="Calibri" pitchFamily="34" charset="0"/>
              <a:ea typeface="宋体" pitchFamily="2" charset="-122"/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zh-TW" sz="2000" dirty="0" smtClean="0">
                <a:latin typeface="Calibri" pitchFamily="34" charset="0"/>
                <a:ea typeface="PMingLiU" pitchFamily="18" charset="-120"/>
              </a:rPr>
              <a:t>Environment</a:t>
            </a:r>
            <a:r>
              <a:rPr lang="en-US" altLang="zh-TW" sz="2000" dirty="0" smtClean="0">
                <a:solidFill>
                  <a:srgbClr val="000000"/>
                </a:solidFill>
                <a:latin typeface="Calibri" pitchFamily="34" charset="0"/>
                <a:ea typeface="PMingLiU" pitchFamily="18" charset="-120"/>
              </a:rPr>
              <a:t>al</a:t>
            </a:r>
            <a:r>
              <a:rPr lang="en-US" altLang="zh-TW" sz="2000" dirty="0" smtClean="0">
                <a:latin typeface="Calibri" pitchFamily="34" charset="0"/>
                <a:ea typeface="PMingLiU" pitchFamily="18" charset="-120"/>
              </a:rPr>
              <a:t> security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z="1200" dirty="0" smtClean="0">
              <a:latin typeface="Calibri" pitchFamily="34" charset="0"/>
              <a:ea typeface="PMingLiU" pitchFamily="18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zh-TW" sz="2600" dirty="0" smtClean="0">
                <a:latin typeface="Calibri" pitchFamily="34" charset="0"/>
                <a:ea typeface="PMingLiU" pitchFamily="18" charset="-120"/>
              </a:rPr>
              <a:t>Biodiesel: renewable &amp; environmental</a:t>
            </a:r>
            <a:r>
              <a:rPr lang="en-US" altLang="ko-KR" sz="2600" dirty="0" smtClean="0">
                <a:latin typeface="Calibri" pitchFamily="34" charset="0"/>
                <a:ea typeface="PMingLiU" pitchFamily="18" charset="-120"/>
              </a:rPr>
              <a:t>ly </a:t>
            </a:r>
            <a:r>
              <a:rPr lang="en-US" altLang="zh-TW" sz="2600" dirty="0" smtClean="0">
                <a:latin typeface="Calibri" pitchFamily="34" charset="0"/>
                <a:ea typeface="PMingLiU" pitchFamily="18" charset="-120"/>
              </a:rPr>
              <a:t>friendly</a:t>
            </a:r>
          </a:p>
          <a:p>
            <a:pPr eaLnBrk="1" hangingPunct="1">
              <a:lnSpc>
                <a:spcPct val="50000"/>
              </a:lnSpc>
            </a:pPr>
            <a:endParaRPr lang="en-US" altLang="zh-TW" sz="1000" dirty="0" smtClean="0">
              <a:latin typeface="Calibri" pitchFamily="34" charset="0"/>
              <a:ea typeface="PMingLiU" pitchFamily="18" charset="-120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1000" dirty="0" smtClean="0">
              <a:latin typeface="Calibri" pitchFamily="34" charset="0"/>
              <a:ea typeface="PMingLiU" pitchFamily="18" charset="-120"/>
            </a:endParaRPr>
          </a:p>
          <a:p>
            <a:pPr lvl="4" eaLnBrk="1" hangingPunct="1">
              <a:lnSpc>
                <a:spcPct val="90000"/>
              </a:lnSpc>
              <a:spcBef>
                <a:spcPts val="400"/>
              </a:spcBef>
              <a:buSzPct val="80000"/>
              <a:buFont typeface="Arial" charset="0"/>
              <a:buChar char="•"/>
            </a:pPr>
            <a:endParaRPr lang="en-US" altLang="zh-TW" dirty="0" smtClean="0">
              <a:latin typeface="Calibri" pitchFamily="34" charset="0"/>
              <a:ea typeface="PMingLiU" pitchFamily="18" charset="-120"/>
            </a:endParaRPr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8125" y="6381750"/>
            <a:ext cx="2133600" cy="476250"/>
          </a:xfrm>
          <a:noFill/>
        </p:spPr>
        <p:txBody>
          <a:bodyPr/>
          <a:lstStyle/>
          <a:p>
            <a:fld id="{74A0E998-AAD0-44B3-BA28-C9E036B72534}" type="slidenum">
              <a:rPr lang="zh-TW" altLang="en-US" smtClean="0"/>
              <a:pPr/>
              <a:t>2</a:t>
            </a:fld>
            <a:endParaRPr lang="en-US" altLang="zh-TW" smtClean="0"/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429000"/>
            <a:ext cx="442571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图片 7" descr="fue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1214438"/>
            <a:ext cx="2163762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zh-CN" sz="4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Acknowledgements</a:t>
            </a:r>
            <a:endParaRPr lang="zh-CN" altLang="en-US" sz="40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2531" name="内容占位符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/>
          <a:lstStyle/>
          <a:p>
            <a:pPr algn="just"/>
            <a:r>
              <a:rPr lang="en-US" altLang="zh-CN" sz="2800" dirty="0" smtClean="0">
                <a:ea typeface="宋体" pitchFamily="2" charset="-122"/>
              </a:rPr>
              <a:t>University of Macau Multi-Year Research Grants:</a:t>
            </a:r>
          </a:p>
          <a:p>
            <a:pPr marL="0" indent="0" algn="just">
              <a:buNone/>
            </a:pPr>
            <a:r>
              <a:rPr lang="en-US" altLang="zh-CN" sz="2800" dirty="0" smtClean="0">
                <a:ea typeface="宋体" pitchFamily="2" charset="-122"/>
              </a:rPr>
              <a:t>MYRG204(Y3-L4)-FST11-SHJ, MYRG2014-00112-FST</a:t>
            </a:r>
          </a:p>
          <a:p>
            <a:pPr algn="just"/>
            <a:r>
              <a:rPr lang="en-US" altLang="zh-CN" sz="2800" dirty="0" smtClean="0">
                <a:ea typeface="宋体" pitchFamily="2" charset="-122"/>
              </a:rPr>
              <a:t>Macau Science and Technology Development </a:t>
            </a:r>
            <a:endParaRPr lang="en-US" altLang="zh-CN" sz="2800" dirty="0" smtClean="0">
              <a:ea typeface="宋体" pitchFamily="2" charset="-122"/>
            </a:endParaRPr>
          </a:p>
          <a:p>
            <a:pPr marL="0" indent="0" algn="just">
              <a:buNone/>
            </a:pPr>
            <a:r>
              <a:rPr lang="en-US" altLang="zh-CN" sz="2800" dirty="0" smtClean="0">
                <a:ea typeface="宋体" pitchFamily="2" charset="-122"/>
              </a:rPr>
              <a:t>Fund</a:t>
            </a:r>
            <a:r>
              <a:rPr lang="en-GB" altLang="zh-CN" sz="2800" dirty="0" smtClean="0">
                <a:ea typeface="宋体" pitchFamily="2" charset="-122"/>
              </a:rPr>
              <a:t>: FDCT/061/2013/A2</a:t>
            </a:r>
          </a:p>
          <a:p>
            <a:pPr algn="just"/>
            <a:endParaRPr lang="en-GB" altLang="zh-CN" sz="2800" dirty="0" smtClean="0">
              <a:ea typeface="宋体" pitchFamily="2" charset="-122"/>
            </a:endParaRPr>
          </a:p>
          <a:p>
            <a:pPr algn="just"/>
            <a:r>
              <a:rPr lang="pt-BR" altLang="zh-CN" sz="2800" dirty="0" smtClean="0">
                <a:ea typeface="宋体" pitchFamily="2" charset="-122"/>
              </a:rPr>
              <a:t>Ms. Ling, PhD student; Dr. Toledo, post-doc; </a:t>
            </a:r>
          </a:p>
          <a:p>
            <a:pPr marL="0" indent="0" algn="just">
              <a:buNone/>
            </a:pPr>
            <a:r>
              <a:rPr lang="pt-BR" altLang="zh-CN" sz="2800" dirty="0" smtClean="0">
                <a:ea typeface="宋体" pitchFamily="2" charset="-122"/>
              </a:rPr>
              <a:t>Ms. Tian, MS student</a:t>
            </a:r>
            <a:endParaRPr lang="zh-CN" altLang="en-US" sz="2800" dirty="0" smtClean="0">
              <a:ea typeface="宋体" pitchFamily="2" charset="-122"/>
            </a:endParaRPr>
          </a:p>
        </p:txBody>
      </p:sp>
      <p:sp>
        <p:nvSpPr>
          <p:cNvPr id="2253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FCCBD1-C0C4-4002-B838-70F2F1BD2A8F}" type="slidenum">
              <a:rPr lang="zh-CN" altLang="en-US" smtClean="0"/>
              <a:pPr/>
              <a:t>20</a:t>
            </a:fld>
            <a:endParaRPr lang="en-US" altLang="zh-CN" smtClean="0"/>
          </a:p>
        </p:txBody>
      </p:sp>
      <p:pic>
        <p:nvPicPr>
          <p:cNvPr id="22532" name="Picture 8" descr="UM校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4941888"/>
            <a:ext cx="178593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28625" y="411163"/>
            <a:ext cx="8229600" cy="785812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altLang="zh-TW" sz="4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Introduction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552450" y="2116138"/>
            <a:ext cx="8020050" cy="4625975"/>
          </a:xfrm>
        </p:spPr>
        <p:txBody>
          <a:bodyPr/>
          <a:lstStyle/>
          <a:p>
            <a:pPr eaLnBrk="1" hangingPunct="1">
              <a:lnSpc>
                <a:spcPct val="60000"/>
              </a:lnSpc>
              <a:buFont typeface="Wingdings" pitchFamily="2" charset="2"/>
              <a:buChar char="Ø"/>
            </a:pPr>
            <a:r>
              <a:rPr lang="en-US" altLang="zh-CN" sz="2600" dirty="0" smtClean="0">
                <a:latin typeface="Calibri" pitchFamily="34" charset="0"/>
                <a:ea typeface="宋体" pitchFamily="2" charset="-122"/>
              </a:rPr>
              <a:t>Large amount of food industry wastewater generated</a:t>
            </a:r>
          </a:p>
          <a:p>
            <a:pPr eaLnBrk="1" hangingPunct="1">
              <a:lnSpc>
                <a:spcPct val="60000"/>
              </a:lnSpc>
              <a:buFont typeface="Wingdings" pitchFamily="2" charset="2"/>
              <a:buChar char="Ø"/>
            </a:pPr>
            <a:endParaRPr lang="en-US" altLang="zh-CN" sz="3000" dirty="0" smtClean="0">
              <a:latin typeface="Calibri" pitchFamily="34" charset="0"/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600" dirty="0" smtClean="0">
                <a:latin typeface="Calibri" pitchFamily="34" charset="0"/>
                <a:ea typeface="宋体" pitchFamily="2" charset="-122"/>
              </a:rPr>
              <a:t>Annual wastewater generat</a:t>
            </a:r>
            <a:r>
              <a:rPr lang="en-US" altLang="ko-KR" sz="2600" dirty="0" smtClean="0">
                <a:latin typeface="Calibri" pitchFamily="34" charset="0"/>
                <a:ea typeface="Malgun Gothic" pitchFamily="34" charset="-127"/>
              </a:rPr>
              <a:t>ed from</a:t>
            </a:r>
            <a:r>
              <a:rPr lang="en-US" altLang="zh-CN" sz="2600" dirty="0" smtClean="0">
                <a:latin typeface="Calibri" pitchFamily="34" charset="0"/>
                <a:ea typeface="宋体" pitchFamily="2" charset="-122"/>
              </a:rPr>
              <a:t> brewery in China</a:t>
            </a:r>
            <a:r>
              <a:rPr lang="en-US" altLang="ko-KR" sz="2600" dirty="0" smtClean="0">
                <a:latin typeface="Calibri" pitchFamily="34" charset="0"/>
                <a:ea typeface="Malgun Gothic" pitchFamily="34" charset="-127"/>
              </a:rPr>
              <a:t>:</a:t>
            </a:r>
            <a:r>
              <a:rPr lang="en-US" altLang="zh-CN" sz="2600" dirty="0" smtClean="0">
                <a:latin typeface="Calibri" pitchFamily="34" charset="0"/>
                <a:ea typeface="宋体" pitchFamily="2" charset="-122"/>
              </a:rPr>
              <a:t> </a:t>
            </a:r>
            <a:endParaRPr lang="en-US" altLang="ko-KR" sz="2600" dirty="0" smtClean="0">
              <a:latin typeface="Calibri" pitchFamily="34" charset="0"/>
              <a:ea typeface="Malgun Gothic" pitchFamily="34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6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     210,000,000 tons by 2012</a:t>
            </a:r>
            <a:endParaRPr lang="en-US" altLang="zh-CN" sz="2600" dirty="0" smtClean="0">
              <a:latin typeface="Calibri" pitchFamily="34" charset="0"/>
              <a:ea typeface="宋体" pitchFamily="2" charset="-122"/>
            </a:endParaRPr>
          </a:p>
          <a:p>
            <a:pPr eaLnBrk="1" hangingPunct="1">
              <a:lnSpc>
                <a:spcPct val="60000"/>
              </a:lnSpc>
              <a:buFont typeface="Wingdings" pitchFamily="2" charset="2"/>
              <a:buChar char="Ø"/>
            </a:pPr>
            <a:endParaRPr lang="en-US" altLang="zh-CN" sz="2600" dirty="0" smtClean="0">
              <a:latin typeface="Calibri" pitchFamily="34" charset="0"/>
              <a:ea typeface="宋体" pitchFamily="2" charset="-122"/>
            </a:endParaRPr>
          </a:p>
          <a:p>
            <a:pPr eaLnBrk="1" hangingPunct="1">
              <a:lnSpc>
                <a:spcPct val="60000"/>
              </a:lnSpc>
              <a:buFont typeface="Wingdings" pitchFamily="2" charset="2"/>
              <a:buChar char="Ø"/>
            </a:pPr>
            <a:r>
              <a:rPr lang="en-US" altLang="zh-CN" sz="2600" dirty="0" smtClean="0">
                <a:latin typeface="Calibri" pitchFamily="34" charset="0"/>
                <a:ea typeface="宋体" pitchFamily="2" charset="-122"/>
              </a:rPr>
              <a:t>Food industry wastewater is difficult to treat</a:t>
            </a:r>
          </a:p>
          <a:p>
            <a:pPr eaLnBrk="1" hangingPunct="1">
              <a:lnSpc>
                <a:spcPct val="60000"/>
              </a:lnSpc>
              <a:buFont typeface="Wingdings" pitchFamily="2" charset="2"/>
              <a:buChar char="Ø"/>
            </a:pPr>
            <a:endParaRPr lang="en-US" altLang="zh-CN" sz="2600" dirty="0" smtClean="0">
              <a:latin typeface="Calibri" pitchFamily="34" charset="0"/>
              <a:ea typeface="宋体" pitchFamily="2" charset="-122"/>
            </a:endParaRPr>
          </a:p>
          <a:p>
            <a:pPr eaLnBrk="1" hangingPunct="1">
              <a:lnSpc>
                <a:spcPct val="70000"/>
              </a:lnSpc>
            </a:pPr>
            <a:r>
              <a:rPr lang="en-US" altLang="zh-CN" sz="2600" dirty="0" smtClean="0">
                <a:latin typeface="Calibri" pitchFamily="34" charset="0"/>
                <a:ea typeface="宋体" pitchFamily="2" charset="-122"/>
              </a:rPr>
              <a:t>High COD</a:t>
            </a:r>
          </a:p>
          <a:p>
            <a:pPr eaLnBrk="1" hangingPunct="1">
              <a:lnSpc>
                <a:spcPct val="70000"/>
              </a:lnSpc>
            </a:pPr>
            <a:r>
              <a:rPr lang="en-US" altLang="zh-CN" sz="2600" dirty="0" smtClean="0">
                <a:latin typeface="Calibri" pitchFamily="34" charset="0"/>
                <a:ea typeface="宋体" pitchFamily="2" charset="-122"/>
              </a:rPr>
              <a:t>High TN and TP</a:t>
            </a:r>
          </a:p>
          <a:p>
            <a:pPr eaLnBrk="1" hangingPunct="1">
              <a:lnSpc>
                <a:spcPct val="70000"/>
              </a:lnSpc>
            </a:pPr>
            <a:r>
              <a:rPr lang="en-US" altLang="zh-CN" sz="2600" dirty="0" smtClean="0">
                <a:latin typeface="Calibri" pitchFamily="34" charset="0"/>
                <a:ea typeface="宋体" pitchFamily="2" charset="-122"/>
              </a:rPr>
              <a:t>Could lead to </a:t>
            </a:r>
            <a:r>
              <a:rPr lang="en-US" altLang="zh-CN" sz="2600" dirty="0" err="1" smtClean="0">
                <a:latin typeface="Calibri" pitchFamily="34" charset="0"/>
                <a:ea typeface="宋体" pitchFamily="2" charset="-122"/>
              </a:rPr>
              <a:t>eutrophication</a:t>
            </a:r>
            <a:r>
              <a:rPr lang="en-US" altLang="zh-CN" sz="2600" dirty="0" smtClean="0">
                <a:latin typeface="Calibri" pitchFamily="34" charset="0"/>
                <a:ea typeface="宋体" pitchFamily="2" charset="-122"/>
              </a:rPr>
              <a:t> and algal blooms</a:t>
            </a:r>
          </a:p>
          <a:p>
            <a:pPr eaLnBrk="1" hangingPunct="1">
              <a:lnSpc>
                <a:spcPct val="60000"/>
              </a:lnSpc>
              <a:buFont typeface="Wingdings" pitchFamily="2" charset="2"/>
              <a:buChar char="Ø"/>
            </a:pPr>
            <a:endParaRPr lang="en-US" altLang="zh-CN" sz="2600" dirty="0" smtClean="0">
              <a:latin typeface="Calibri" pitchFamily="34" charset="0"/>
              <a:ea typeface="宋体" pitchFamily="2" charset="-122"/>
            </a:endParaRPr>
          </a:p>
          <a:p>
            <a:pPr eaLnBrk="1" hangingPunct="1">
              <a:lnSpc>
                <a:spcPct val="60000"/>
              </a:lnSpc>
              <a:buFont typeface="Wingdings" pitchFamily="2" charset="2"/>
              <a:buChar char="Ø"/>
            </a:pPr>
            <a:r>
              <a:rPr lang="en-US" altLang="zh-CN" sz="2600" dirty="0" smtClean="0">
                <a:latin typeface="Calibri" pitchFamily="34" charset="0"/>
                <a:ea typeface="宋体" pitchFamily="2" charset="-122"/>
              </a:rPr>
              <a:t>Cost-effective treatment process is required</a:t>
            </a:r>
          </a:p>
          <a:p>
            <a:pPr eaLnBrk="1" hangingPunct="1">
              <a:lnSpc>
                <a:spcPct val="60000"/>
              </a:lnSpc>
              <a:buFont typeface="Wingdings" pitchFamily="2" charset="2"/>
              <a:buChar char="Ø"/>
            </a:pPr>
            <a:endParaRPr lang="en-US" altLang="zh-CN" dirty="0" smtClean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08072B-6B03-4CA9-BCB1-44438E06F467}" type="slidenum">
              <a:rPr lang="zh-TW" altLang="en-US" smtClean="0"/>
              <a:pPr/>
              <a:t>3</a:t>
            </a:fld>
            <a:endParaRPr lang="en-US" altLang="zh-TW" smtClean="0"/>
          </a:p>
        </p:txBody>
      </p:sp>
      <p:pic>
        <p:nvPicPr>
          <p:cNvPr id="4101" name="图片 5" descr="wastewat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357188"/>
            <a:ext cx="2438400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358775" y="0"/>
            <a:ext cx="8785225" cy="1143000"/>
          </a:xfrm>
        </p:spPr>
        <p:txBody>
          <a:bodyPr/>
          <a:lstStyle/>
          <a:p>
            <a:pPr algn="l"/>
            <a:r>
              <a:rPr lang="en-US" altLang="zh-TW" sz="3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Some Challenges in Biodiesel Industry  </a:t>
            </a: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285750" y="928688"/>
            <a:ext cx="6357951" cy="5572146"/>
          </a:xfrm>
        </p:spPr>
        <p:txBody>
          <a:bodyPr/>
          <a:lstStyle/>
          <a:p>
            <a:pPr marL="273050">
              <a:lnSpc>
                <a:spcPct val="150000"/>
              </a:lnSpc>
              <a:buFont typeface="Wingdings 3" pitchFamily="18" charset="2"/>
              <a:buChar char=""/>
            </a:pPr>
            <a:r>
              <a:rPr lang="en-US" altLang="zh-CN" sz="20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1st Generation Biodiesel—derived from vegetable oils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crops (e.g., rapeseed, soybean)</a:t>
            </a:r>
          </a:p>
          <a:p>
            <a:pPr marL="273050">
              <a:lnSpc>
                <a:spcPct val="150000"/>
              </a:lnSpc>
              <a:buSzPct val="100000"/>
              <a:buFont typeface="Wingdings 3" pitchFamily="18" charset="2"/>
              <a:buChar char=""/>
            </a:pPr>
            <a:r>
              <a:rPr lang="en-US" altLang="zh-CN" sz="20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2nd Generation Biodiesel—produced using oils from </a:t>
            </a:r>
          </a:p>
          <a:p>
            <a:pPr marL="0" indent="0">
              <a:lnSpc>
                <a:spcPct val="150000"/>
              </a:lnSpc>
              <a:buSzPct val="100000"/>
              <a:buNone/>
            </a:pPr>
            <a:r>
              <a:rPr lang="en-US" altLang="zh-CN" sz="20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non-edible plants (e.g., Jatropha, </a:t>
            </a:r>
            <a:r>
              <a:rPr lang="en-US" altLang="zh-CN" sz="2000" dirty="0" err="1" smtClean="0">
                <a:latin typeface="Times New Roman" pitchFamily="18" charset="0"/>
                <a:ea typeface="宋体" charset="-122"/>
                <a:cs typeface="Times New Roman" pitchFamily="18" charset="0"/>
              </a:rPr>
              <a:t>Ricinus</a:t>
            </a:r>
            <a:r>
              <a:rPr lang="en-US" altLang="zh-CN" sz="20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)</a:t>
            </a:r>
          </a:p>
          <a:p>
            <a:pPr marL="273050">
              <a:lnSpc>
                <a:spcPct val="150000"/>
              </a:lnSpc>
              <a:buSzPct val="50000"/>
              <a:buFont typeface="Wingdings" pitchFamily="2" charset="2"/>
              <a:buChar char="n"/>
            </a:pPr>
            <a:r>
              <a:rPr lang="en-US" altLang="zh-TW" sz="2000" dirty="0" smtClean="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Crops for biodiesel production vs. Crops for food supply</a:t>
            </a:r>
          </a:p>
          <a:p>
            <a:pPr marL="273050" eaLnBrk="1" hangingPunct="1">
              <a:lnSpc>
                <a:spcPct val="150000"/>
              </a:lnSpc>
              <a:buSzPct val="50000"/>
              <a:buFont typeface="Wingdings" pitchFamily="2" charset="2"/>
              <a:buChar char="n"/>
            </a:pPr>
            <a:r>
              <a:rPr lang="en-US" altLang="zh-TW" sz="2000" dirty="0" smtClean="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More cropland, less forest, more green house gas</a:t>
            </a:r>
          </a:p>
          <a:p>
            <a:pPr marL="273050">
              <a:lnSpc>
                <a:spcPct val="150000"/>
              </a:lnSpc>
              <a:buFont typeface="Wingdings 3" pitchFamily="18" charset="2"/>
              <a:buChar char=""/>
            </a:pPr>
            <a:r>
              <a:rPr lang="en-US" altLang="zh-CN" sz="20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3rd Generation Biodiesel—processing oils from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oleaginous microorganisms (e.g., Microalgae, Yeast) </a:t>
            </a:r>
          </a:p>
          <a:p>
            <a:pPr marL="273050">
              <a:lnSpc>
                <a:spcPct val="150000"/>
              </a:lnSpc>
              <a:buSzPct val="50000"/>
              <a:buFont typeface="Wingdings" pitchFamily="2" charset="2"/>
              <a:buChar char="n"/>
            </a:pPr>
            <a:r>
              <a:rPr lang="en-US" altLang="zh-TW" sz="2000" dirty="0" smtClean="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Usage of fertilizer or external carbon source required</a:t>
            </a:r>
          </a:p>
          <a:p>
            <a:pPr marL="273050" eaLnBrk="1" hangingPunct="1">
              <a:lnSpc>
                <a:spcPct val="150000"/>
              </a:lnSpc>
              <a:buSzPct val="50000"/>
              <a:buFont typeface="Wingdings" pitchFamily="2" charset="2"/>
              <a:buChar char="n"/>
            </a:pPr>
            <a:r>
              <a:rPr lang="en-US" altLang="zh-TW" sz="2000" dirty="0" smtClean="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Cost of production too high  </a:t>
            </a:r>
          </a:p>
          <a:p>
            <a:pPr marL="273050" eaLnBrk="1" hangingPunct="1">
              <a:lnSpc>
                <a:spcPct val="80000"/>
              </a:lnSpc>
              <a:buFont typeface="Wingdings 3" pitchFamily="18" charset="2"/>
              <a:buChar char=""/>
            </a:pPr>
            <a:endParaRPr lang="en-US" altLang="zh-TW" sz="2200" dirty="0" smtClean="0">
              <a:ea typeface="PMingLiU" pitchFamily="18" charset="-120"/>
            </a:endParaRPr>
          </a:p>
          <a:p>
            <a:pPr marL="273050" eaLnBrk="1" hangingPunct="1">
              <a:lnSpc>
                <a:spcPct val="80000"/>
              </a:lnSpc>
              <a:buFont typeface="Wingdings 3" pitchFamily="18" charset="2"/>
              <a:buNone/>
            </a:pPr>
            <a:endParaRPr lang="en-US" altLang="zh-TW" sz="2200" dirty="0" smtClean="0">
              <a:ea typeface="PMingLiU" pitchFamily="18" charset="-120"/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44854B-CC60-4F26-92D6-0BD58D130D54}" type="slidenum">
              <a:rPr lang="zh-TW" altLang="en-US" smtClean="0"/>
              <a:pPr/>
              <a:t>4</a:t>
            </a:fld>
            <a:endParaRPr lang="en-US" altLang="zh-TW" smtClean="0"/>
          </a:p>
        </p:txBody>
      </p:sp>
      <p:pic>
        <p:nvPicPr>
          <p:cNvPr id="5125" name="图片 4" descr="rapesee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571480"/>
            <a:ext cx="15986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图片 5" descr="alga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4714884"/>
            <a:ext cx="200025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59606" y="2714620"/>
            <a:ext cx="22415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4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Introduction</a:t>
            </a:r>
            <a:endParaRPr lang="zh-CN" altLang="en-US" sz="40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idx="1"/>
          </p:nvPr>
        </p:nvSpPr>
        <p:spPr>
          <a:xfrm>
            <a:off x="428596" y="1643050"/>
            <a:ext cx="6858048" cy="4525963"/>
          </a:xfrm>
        </p:spPr>
        <p:txBody>
          <a:bodyPr/>
          <a:lstStyle/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pPr>
              <a:buNone/>
            </a:pPr>
            <a:r>
              <a:rPr lang="en-US" altLang="zh-CN" sz="2400" dirty="0" smtClean="0"/>
              <a:t>   </a:t>
            </a:r>
          </a:p>
          <a:p>
            <a:pPr>
              <a:buNone/>
            </a:pPr>
            <a:r>
              <a:rPr lang="en-US" altLang="zh-CN" sz="2400" dirty="0" smtClean="0"/>
              <a:t>   </a:t>
            </a:r>
          </a:p>
          <a:p>
            <a:endParaRPr lang="en-US" altLang="zh-CN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zh-CN" sz="2400" dirty="0" smtClean="0"/>
              <a:t>YPD medium is rich in glucose and nutrient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CN" sz="2400" dirty="0" smtClean="0"/>
              <a:t>(</a:t>
            </a:r>
            <a:r>
              <a:rPr lang="en-US" altLang="zh-CN" sz="2400" dirty="0" smtClean="0">
                <a:ea typeface="宋体" pitchFamily="2" charset="-122"/>
              </a:rPr>
              <a:t>Yeast extract 10 g/L, Peptone 20 g/L,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CN" sz="2400" dirty="0" smtClean="0">
                <a:ea typeface="宋体" pitchFamily="2" charset="-122"/>
              </a:rPr>
              <a:t>Glucose 20 g/L)</a:t>
            </a:r>
          </a:p>
          <a:p>
            <a:endParaRPr lang="zh-CN" altLang="en-US" sz="2400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77E1AB-273B-49CC-8499-20078F310DE6}" type="slidenum">
              <a:rPr lang="zh-CN" altLang="en-US" smtClean="0"/>
              <a:pPr/>
              <a:t>5</a:t>
            </a:fld>
            <a:endParaRPr lang="en-US" altLang="zh-CN" smtClean="0"/>
          </a:p>
        </p:txBody>
      </p:sp>
      <p:pic>
        <p:nvPicPr>
          <p:cNvPr id="6149" name="图片 5" descr="YPD-Brot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0" y="357188"/>
            <a:ext cx="1428750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714348" y="1547328"/>
            <a:ext cx="16430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High density culture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/>
              <a:t>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472" y="2643183"/>
            <a:ext cx="2357454" cy="10001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dirty="0" smtClean="0"/>
              <a:t>Preparation of high cell density seed  </a:t>
            </a:r>
          </a:p>
          <a:p>
            <a:r>
              <a:rPr lang="en-US" altLang="zh-CN" dirty="0" smtClean="0"/>
              <a:t>culture </a:t>
            </a:r>
          </a:p>
          <a:p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57686" y="1500174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High lipid production </a:t>
            </a:r>
          </a:p>
          <a:p>
            <a:r>
              <a:rPr lang="en-US" altLang="zh-CN" dirty="0" smtClean="0"/>
              <a:t>in real wastewater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286248" y="2500306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Large amount of spent YPD medium generated (80-90% of seed culture medium)</a:t>
            </a:r>
            <a:endParaRPr lang="zh-CN" altLang="en-US" dirty="0"/>
          </a:p>
        </p:txBody>
      </p:sp>
      <p:sp>
        <p:nvSpPr>
          <p:cNvPr id="16" name="右箭头 15"/>
          <p:cNvSpPr/>
          <p:nvPr/>
        </p:nvSpPr>
        <p:spPr>
          <a:xfrm>
            <a:off x="3000364" y="1857364"/>
            <a:ext cx="78581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>
            <a:off x="3000364" y="3000372"/>
            <a:ext cx="78581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00113" y="692150"/>
            <a:ext cx="8229600" cy="785813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altLang="zh-TW" sz="4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Objectives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467544" y="1557338"/>
            <a:ext cx="8208912" cy="3705225"/>
          </a:xfrm>
        </p:spPr>
        <p:txBody>
          <a:bodyPr/>
          <a:lstStyle/>
          <a:p>
            <a:pPr algn="just" eaLnBrk="1" hangingPunct="1"/>
            <a:endParaRPr lang="en-US" altLang="zh-CN" dirty="0" smtClean="0">
              <a:latin typeface="Calibri" pitchFamily="34" charset="0"/>
              <a:ea typeface="宋体" pitchFamily="2" charset="-122"/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en-US" altLang="zh-CN" sz="2600" dirty="0" smtClean="0">
                <a:latin typeface="Calibri" pitchFamily="34" charset="0"/>
                <a:ea typeface="宋体" pitchFamily="2" charset="-122"/>
              </a:rPr>
              <a:t>To explore potential of reusing spent seed culture</a:t>
            </a:r>
          </a:p>
          <a:p>
            <a:pPr marL="0" indent="0" algn="just" eaLnBrk="1" hangingPunct="1">
              <a:buNone/>
            </a:pPr>
            <a:r>
              <a:rPr lang="en-US" altLang="zh-CN" sz="2600" dirty="0" smtClean="0">
                <a:latin typeface="Calibri" pitchFamily="34" charset="0"/>
                <a:ea typeface="宋体" pitchFamily="2" charset="-122"/>
              </a:rPr>
              <a:t>medium</a:t>
            </a:r>
            <a:endParaRPr lang="en-GB" altLang="zh-CN" sz="2600" dirty="0" smtClean="0">
              <a:latin typeface="Calibri" pitchFamily="34" charset="0"/>
              <a:ea typeface="宋体" pitchFamily="2" charset="-122"/>
            </a:endParaRPr>
          </a:p>
          <a:p>
            <a:pPr algn="just" eaLnBrk="1" hangingPunct="1">
              <a:buFont typeface="Wingdings" pitchFamily="2" charset="2"/>
              <a:buChar char="Ø"/>
            </a:pPr>
            <a:endParaRPr lang="en-US" altLang="zh-CN" sz="2600" dirty="0" smtClean="0">
              <a:latin typeface="Calibri" pitchFamily="34" charset="0"/>
              <a:ea typeface="宋体" pitchFamily="2" charset="-122"/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en-US" altLang="zh-CN" sz="2600" dirty="0" smtClean="0">
                <a:latin typeface="Calibri" pitchFamily="34" charset="0"/>
                <a:ea typeface="宋体" pitchFamily="2" charset="-122"/>
              </a:rPr>
              <a:t>To assess lipid productivity and removal efficiencies</a:t>
            </a:r>
          </a:p>
          <a:p>
            <a:pPr marL="0" indent="0" algn="just" eaLnBrk="1" hangingPunct="1">
              <a:buNone/>
            </a:pPr>
            <a:r>
              <a:rPr lang="en-US" altLang="zh-CN" sz="2600" dirty="0" smtClean="0">
                <a:latin typeface="Calibri" pitchFamily="34" charset="0"/>
                <a:ea typeface="宋体" pitchFamily="2" charset="-122"/>
              </a:rPr>
              <a:t>for organics and nutrients for cells </a:t>
            </a:r>
            <a:br>
              <a:rPr lang="en-US" altLang="zh-CN" sz="2600" dirty="0" smtClean="0">
                <a:latin typeface="Calibri" pitchFamily="34" charset="0"/>
                <a:ea typeface="宋体" pitchFamily="2" charset="-122"/>
              </a:rPr>
            </a:br>
            <a:r>
              <a:rPr lang="en-US" altLang="zh-CN" sz="2600" dirty="0" smtClean="0">
                <a:latin typeface="Calibri" pitchFamily="34" charset="0"/>
                <a:ea typeface="宋体" pitchFamily="2" charset="-122"/>
              </a:rPr>
              <a:t>produced from spent medium, compared to cells </a:t>
            </a:r>
          </a:p>
          <a:p>
            <a:pPr marL="0" indent="0" algn="just" eaLnBrk="1" hangingPunct="1">
              <a:buNone/>
            </a:pPr>
            <a:r>
              <a:rPr lang="en-US" altLang="zh-CN" sz="2600" dirty="0" smtClean="0">
                <a:latin typeface="Calibri" pitchFamily="34" charset="0"/>
                <a:ea typeface="宋体" pitchFamily="2" charset="-122"/>
              </a:rPr>
              <a:t>grown in fresh medium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zh-CN" sz="2600" dirty="0" smtClean="0">
              <a:latin typeface="Calibri" pitchFamily="34" charset="0"/>
              <a:ea typeface="宋体" pitchFamily="2" charset="-122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altLang="zh-CN" sz="2600" dirty="0" smtClean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CF533C-59FD-496D-B126-DE76976A5A10}" type="slidenum">
              <a:rPr lang="zh-TW" altLang="en-US" smtClean="0"/>
              <a:pPr/>
              <a:t>6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zh-CN" sz="4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Materials and Methods</a:t>
            </a:r>
            <a:endParaRPr lang="zh-TW" altLang="en-US" sz="40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95288" y="2276475"/>
            <a:ext cx="936625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TW" sz="1800" b="1" smtClean="0"/>
              <a:t>YPD</a:t>
            </a:r>
            <a:endParaRPr lang="zh-TW" altLang="en-US" sz="1800" b="1" smtClean="0"/>
          </a:p>
        </p:txBody>
      </p:sp>
      <p:sp>
        <p:nvSpPr>
          <p:cNvPr id="7" name="圆角矩形 6"/>
          <p:cNvSpPr/>
          <p:nvPr/>
        </p:nvSpPr>
        <p:spPr>
          <a:xfrm>
            <a:off x="3851275" y="2214554"/>
            <a:ext cx="1225550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TW" sz="1800" b="1" smtClean="0"/>
              <a:t>biomass</a:t>
            </a:r>
            <a:endParaRPr lang="zh-TW" altLang="en-US" sz="1800" b="1" smtClean="0"/>
          </a:p>
        </p:txBody>
      </p:sp>
      <p:sp>
        <p:nvSpPr>
          <p:cNvPr id="8" name="圆角矩形 7"/>
          <p:cNvSpPr/>
          <p:nvPr/>
        </p:nvSpPr>
        <p:spPr>
          <a:xfrm>
            <a:off x="5651500" y="2211383"/>
            <a:ext cx="936625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TW" sz="1800" b="1" smtClean="0"/>
              <a:t>lipid</a:t>
            </a:r>
            <a:endParaRPr lang="zh-TW" altLang="en-US" sz="1800" b="1" smtClean="0"/>
          </a:p>
        </p:txBody>
      </p:sp>
      <p:sp>
        <p:nvSpPr>
          <p:cNvPr id="9" name="圆角矩形 8"/>
          <p:cNvSpPr/>
          <p:nvPr/>
        </p:nvSpPr>
        <p:spPr>
          <a:xfrm>
            <a:off x="7451725" y="2209795"/>
            <a:ext cx="1296988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TW" sz="1800" b="1" smtClean="0"/>
              <a:t>biodiesel</a:t>
            </a:r>
            <a:endParaRPr lang="zh-TW" altLang="en-US" sz="1800" b="1" smtClean="0"/>
          </a:p>
        </p:txBody>
      </p:sp>
      <p:cxnSp>
        <p:nvCxnSpPr>
          <p:cNvPr id="9223" name="直接箭头连接符 10"/>
          <p:cNvCxnSpPr>
            <a:cxnSpLocks noChangeShapeType="1"/>
            <a:stCxn id="9254" idx="2"/>
            <a:endCxn id="5" idx="0"/>
          </p:cNvCxnSpPr>
          <p:nvPr/>
        </p:nvCxnSpPr>
        <p:spPr bwMode="auto">
          <a:xfrm rot="5400000">
            <a:off x="676275" y="2082800"/>
            <a:ext cx="381000" cy="6350"/>
          </a:xfrm>
          <a:prstGeom prst="straightConnector1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cxnSp>
      <p:cxnSp>
        <p:nvCxnSpPr>
          <p:cNvPr id="9224" name="直接箭头连接符 11"/>
          <p:cNvCxnSpPr>
            <a:cxnSpLocks noChangeShapeType="1"/>
          </p:cNvCxnSpPr>
          <p:nvPr/>
        </p:nvCxnSpPr>
        <p:spPr bwMode="auto">
          <a:xfrm>
            <a:off x="2592388" y="1905000"/>
            <a:ext cx="0" cy="360363"/>
          </a:xfrm>
          <a:prstGeom prst="straightConnector1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cxnSp>
      <p:cxnSp>
        <p:nvCxnSpPr>
          <p:cNvPr id="17" name="直接箭头连接符 16"/>
          <p:cNvCxnSpPr>
            <a:cxnSpLocks noChangeShapeType="1"/>
            <a:stCxn id="5" idx="2"/>
          </p:cNvCxnSpPr>
          <p:nvPr/>
        </p:nvCxnSpPr>
        <p:spPr bwMode="auto">
          <a:xfrm>
            <a:off x="863600" y="2852738"/>
            <a:ext cx="468313" cy="936625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sp>
        <p:nvSpPr>
          <p:cNvPr id="18" name="圆角矩形 17"/>
          <p:cNvSpPr/>
          <p:nvPr/>
        </p:nvSpPr>
        <p:spPr>
          <a:xfrm>
            <a:off x="1001713" y="3789363"/>
            <a:ext cx="936625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TW" sz="1800" b="1" dirty="0" smtClean="0"/>
              <a:t>2nd</a:t>
            </a:r>
            <a:r>
              <a:rPr lang="en-US" altLang="zh-TW" sz="1800" dirty="0" smtClean="0">
                <a:solidFill>
                  <a:srgbClr val="FFFFFF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altLang="zh-TW" sz="1800" b="1" dirty="0" smtClean="0"/>
              <a:t>YPD</a:t>
            </a:r>
            <a:endParaRPr lang="zh-TW" altLang="en-US" sz="1800" b="1" dirty="0" smtClean="0"/>
          </a:p>
        </p:txBody>
      </p:sp>
      <p:sp>
        <p:nvSpPr>
          <p:cNvPr id="19" name="圆角矩形 18"/>
          <p:cNvSpPr/>
          <p:nvPr/>
        </p:nvSpPr>
        <p:spPr>
          <a:xfrm>
            <a:off x="2730500" y="3789363"/>
            <a:ext cx="936625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TW" sz="1800" b="1" smtClean="0"/>
              <a:t>WW</a:t>
            </a:r>
            <a:endParaRPr lang="zh-TW" altLang="en-US" sz="1800" b="1" smtClean="0"/>
          </a:p>
        </p:txBody>
      </p:sp>
      <p:sp>
        <p:nvSpPr>
          <p:cNvPr id="20" name="圆角矩形 19"/>
          <p:cNvSpPr/>
          <p:nvPr/>
        </p:nvSpPr>
        <p:spPr>
          <a:xfrm>
            <a:off x="4459288" y="3789363"/>
            <a:ext cx="1192212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TW" sz="1800" b="1" smtClean="0"/>
              <a:t>biomass</a:t>
            </a:r>
            <a:endParaRPr lang="zh-TW" altLang="en-US" sz="1800" b="1" smtClean="0"/>
          </a:p>
        </p:txBody>
      </p:sp>
      <p:sp>
        <p:nvSpPr>
          <p:cNvPr id="21" name="圆角矩形 20"/>
          <p:cNvSpPr/>
          <p:nvPr/>
        </p:nvSpPr>
        <p:spPr>
          <a:xfrm>
            <a:off x="6259513" y="3789363"/>
            <a:ext cx="935037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TW" sz="1800" b="1" smtClean="0"/>
              <a:t>lipid</a:t>
            </a:r>
            <a:endParaRPr lang="zh-TW" altLang="en-US" sz="1800" b="1" smtClean="0"/>
          </a:p>
        </p:txBody>
      </p:sp>
      <p:sp>
        <p:nvSpPr>
          <p:cNvPr id="22" name="圆角矩形 21"/>
          <p:cNvSpPr/>
          <p:nvPr/>
        </p:nvSpPr>
        <p:spPr>
          <a:xfrm>
            <a:off x="7740650" y="3789363"/>
            <a:ext cx="1254125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TW" sz="1800" b="1" smtClean="0"/>
              <a:t>biodiesel</a:t>
            </a:r>
            <a:endParaRPr lang="zh-TW" altLang="en-US" sz="1800" b="1" smtClean="0"/>
          </a:p>
        </p:txBody>
      </p:sp>
      <p:cxnSp>
        <p:nvCxnSpPr>
          <p:cNvPr id="9234" name="直接箭头连接符 23"/>
          <p:cNvCxnSpPr>
            <a:cxnSpLocks noChangeShapeType="1"/>
            <a:endCxn id="18" idx="0"/>
          </p:cNvCxnSpPr>
          <p:nvPr/>
        </p:nvCxnSpPr>
        <p:spPr bwMode="auto">
          <a:xfrm>
            <a:off x="1470025" y="3429000"/>
            <a:ext cx="0" cy="360363"/>
          </a:xfrm>
          <a:prstGeom prst="straightConnector1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cxnSp>
      <p:cxnSp>
        <p:nvCxnSpPr>
          <p:cNvPr id="9235" name="直接箭头连接符 24"/>
          <p:cNvCxnSpPr>
            <a:cxnSpLocks noChangeShapeType="1"/>
          </p:cNvCxnSpPr>
          <p:nvPr/>
        </p:nvCxnSpPr>
        <p:spPr bwMode="auto">
          <a:xfrm>
            <a:off x="3198813" y="3417888"/>
            <a:ext cx="0" cy="358775"/>
          </a:xfrm>
          <a:prstGeom prst="straightConnector1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cxnSp>
      <p:cxnSp>
        <p:nvCxnSpPr>
          <p:cNvPr id="9236" name="直接箭头连接符 25"/>
          <p:cNvCxnSpPr>
            <a:cxnSpLocks noChangeShapeType="1"/>
            <a:stCxn id="19" idx="3"/>
            <a:endCxn id="20" idx="1"/>
          </p:cNvCxnSpPr>
          <p:nvPr/>
        </p:nvCxnSpPr>
        <p:spPr bwMode="auto">
          <a:xfrm>
            <a:off x="3667125" y="4076700"/>
            <a:ext cx="792163" cy="0"/>
          </a:xfrm>
          <a:prstGeom prst="straightConnector1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cxnSp>
      <p:cxnSp>
        <p:nvCxnSpPr>
          <p:cNvPr id="9237" name="直接箭头连接符 26"/>
          <p:cNvCxnSpPr>
            <a:cxnSpLocks noChangeShapeType="1"/>
            <a:stCxn id="20" idx="3"/>
            <a:endCxn id="21" idx="1"/>
          </p:cNvCxnSpPr>
          <p:nvPr/>
        </p:nvCxnSpPr>
        <p:spPr bwMode="auto">
          <a:xfrm>
            <a:off x="5651500" y="4076700"/>
            <a:ext cx="608013" cy="0"/>
          </a:xfrm>
          <a:prstGeom prst="straightConnector1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cxnSp>
      <p:cxnSp>
        <p:nvCxnSpPr>
          <p:cNvPr id="9238" name="直接箭头连接符 27"/>
          <p:cNvCxnSpPr>
            <a:cxnSpLocks noChangeShapeType="1"/>
            <a:stCxn id="21" idx="3"/>
            <a:endCxn id="22" idx="1"/>
          </p:cNvCxnSpPr>
          <p:nvPr/>
        </p:nvCxnSpPr>
        <p:spPr bwMode="auto">
          <a:xfrm flipV="1">
            <a:off x="7194550" y="4076700"/>
            <a:ext cx="546100" cy="0"/>
          </a:xfrm>
          <a:prstGeom prst="straightConnector1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cxnSp>
      <p:sp>
        <p:nvSpPr>
          <p:cNvPr id="29" name="圆角矩形 28"/>
          <p:cNvSpPr/>
          <p:nvPr/>
        </p:nvSpPr>
        <p:spPr>
          <a:xfrm>
            <a:off x="1042988" y="5372100"/>
            <a:ext cx="936625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TW" sz="1800" b="1" dirty="0" smtClean="0"/>
              <a:t>3rd</a:t>
            </a:r>
            <a:r>
              <a:rPr lang="en-US" altLang="zh-TW" sz="1800" dirty="0" smtClean="0">
                <a:solidFill>
                  <a:srgbClr val="FFFFFF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altLang="zh-TW" sz="1800" b="1" dirty="0" smtClean="0"/>
              <a:t>YPD</a:t>
            </a:r>
            <a:endParaRPr lang="zh-TW" altLang="en-US" sz="1800" b="1" dirty="0" smtClean="0"/>
          </a:p>
        </p:txBody>
      </p:sp>
      <p:sp>
        <p:nvSpPr>
          <p:cNvPr id="30" name="圆角矩形 29"/>
          <p:cNvSpPr/>
          <p:nvPr/>
        </p:nvSpPr>
        <p:spPr>
          <a:xfrm>
            <a:off x="2771775" y="5373688"/>
            <a:ext cx="936625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TW" sz="1800" b="1" smtClean="0"/>
              <a:t>WW</a:t>
            </a:r>
            <a:endParaRPr lang="zh-TW" altLang="en-US" sz="1800" b="1" smtClean="0"/>
          </a:p>
        </p:txBody>
      </p:sp>
      <p:sp>
        <p:nvSpPr>
          <p:cNvPr id="31" name="圆角矩形 30"/>
          <p:cNvSpPr/>
          <p:nvPr/>
        </p:nvSpPr>
        <p:spPr>
          <a:xfrm>
            <a:off x="4500563" y="5373688"/>
            <a:ext cx="1223962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TW" sz="1800" b="1" smtClean="0"/>
              <a:t>biomass</a:t>
            </a:r>
            <a:endParaRPr lang="zh-TW" altLang="en-US" sz="1800" b="1" smtClean="0"/>
          </a:p>
        </p:txBody>
      </p:sp>
      <p:sp>
        <p:nvSpPr>
          <p:cNvPr id="32" name="圆角矩形 31"/>
          <p:cNvSpPr/>
          <p:nvPr/>
        </p:nvSpPr>
        <p:spPr>
          <a:xfrm>
            <a:off x="6300788" y="5373688"/>
            <a:ext cx="935037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TW" sz="1800" b="1" smtClean="0"/>
              <a:t>lipid</a:t>
            </a:r>
            <a:endParaRPr lang="zh-TW" altLang="en-US" sz="1800" b="1" smtClean="0"/>
          </a:p>
        </p:txBody>
      </p:sp>
      <p:sp>
        <p:nvSpPr>
          <p:cNvPr id="33" name="圆角矩形 32"/>
          <p:cNvSpPr/>
          <p:nvPr/>
        </p:nvSpPr>
        <p:spPr>
          <a:xfrm>
            <a:off x="7740650" y="5372100"/>
            <a:ext cx="1295400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TW" sz="1800" b="1" smtClean="0"/>
              <a:t>biodiesel</a:t>
            </a:r>
            <a:endParaRPr lang="zh-TW" altLang="en-US" sz="1800" b="1" smtClean="0"/>
          </a:p>
        </p:txBody>
      </p:sp>
      <p:cxnSp>
        <p:nvCxnSpPr>
          <p:cNvPr id="9244" name="直接箭头连接符 34"/>
          <p:cNvCxnSpPr>
            <a:cxnSpLocks noChangeShapeType="1"/>
            <a:endCxn id="29" idx="0"/>
          </p:cNvCxnSpPr>
          <p:nvPr/>
        </p:nvCxnSpPr>
        <p:spPr bwMode="auto">
          <a:xfrm>
            <a:off x="1511300" y="5013325"/>
            <a:ext cx="0" cy="358775"/>
          </a:xfrm>
          <a:prstGeom prst="straightConnector1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cxnSp>
      <p:cxnSp>
        <p:nvCxnSpPr>
          <p:cNvPr id="9245" name="直接箭头连接符 36"/>
          <p:cNvCxnSpPr>
            <a:cxnSpLocks noChangeShapeType="1"/>
          </p:cNvCxnSpPr>
          <p:nvPr/>
        </p:nvCxnSpPr>
        <p:spPr bwMode="auto">
          <a:xfrm>
            <a:off x="3708400" y="5715000"/>
            <a:ext cx="792163" cy="0"/>
          </a:xfrm>
          <a:prstGeom prst="straightConnector1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cxnSp>
      <p:cxnSp>
        <p:nvCxnSpPr>
          <p:cNvPr id="9246" name="直接箭头连接符 37"/>
          <p:cNvCxnSpPr>
            <a:cxnSpLocks noChangeShapeType="1"/>
            <a:stCxn id="31" idx="3"/>
            <a:endCxn id="32" idx="1"/>
          </p:cNvCxnSpPr>
          <p:nvPr/>
        </p:nvCxnSpPr>
        <p:spPr bwMode="auto">
          <a:xfrm>
            <a:off x="5724525" y="5661025"/>
            <a:ext cx="576263" cy="0"/>
          </a:xfrm>
          <a:prstGeom prst="straightConnector1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cxnSp>
      <p:cxnSp>
        <p:nvCxnSpPr>
          <p:cNvPr id="9247" name="直接箭头连接符 38"/>
          <p:cNvCxnSpPr>
            <a:cxnSpLocks noChangeShapeType="1"/>
            <a:stCxn id="32" idx="3"/>
            <a:endCxn id="33" idx="1"/>
          </p:cNvCxnSpPr>
          <p:nvPr/>
        </p:nvCxnSpPr>
        <p:spPr bwMode="auto">
          <a:xfrm flipV="1">
            <a:off x="7235825" y="5661025"/>
            <a:ext cx="504825" cy="0"/>
          </a:xfrm>
          <a:prstGeom prst="straightConnector1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cxnSp>
      <p:cxnSp>
        <p:nvCxnSpPr>
          <p:cNvPr id="41" name="肘形连接符 40"/>
          <p:cNvCxnSpPr>
            <a:cxnSpLocks noChangeShapeType="1"/>
          </p:cNvCxnSpPr>
          <p:nvPr/>
        </p:nvCxnSpPr>
        <p:spPr bwMode="auto">
          <a:xfrm rot="16200000" flipH="1">
            <a:off x="710406" y="4752182"/>
            <a:ext cx="1008063" cy="23495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2"/>
            </a:solidFill>
            <a:miter lim="800000"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9249" name="直接箭头连接符 42"/>
          <p:cNvCxnSpPr>
            <a:cxnSpLocks noChangeShapeType="1"/>
            <a:stCxn id="9260" idx="2"/>
            <a:endCxn id="18" idx="1"/>
          </p:cNvCxnSpPr>
          <p:nvPr/>
        </p:nvCxnSpPr>
        <p:spPr bwMode="auto">
          <a:xfrm rot="16200000" flipH="1">
            <a:off x="739776" y="3814762"/>
            <a:ext cx="114300" cy="409575"/>
          </a:xfrm>
          <a:prstGeom prst="straightConnector1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cxnSp>
      <p:cxnSp>
        <p:nvCxnSpPr>
          <p:cNvPr id="9250" name="直接箭头连接符 43"/>
          <p:cNvCxnSpPr>
            <a:cxnSpLocks noChangeShapeType="1"/>
            <a:stCxn id="9261" idx="2"/>
          </p:cNvCxnSpPr>
          <p:nvPr/>
        </p:nvCxnSpPr>
        <p:spPr bwMode="auto">
          <a:xfrm rot="16200000" flipH="1">
            <a:off x="665924" y="5249082"/>
            <a:ext cx="173038" cy="390525"/>
          </a:xfrm>
          <a:prstGeom prst="straightConnector1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cxnSp>
      <p:cxnSp>
        <p:nvCxnSpPr>
          <p:cNvPr id="9251" name="肘形连接符 50"/>
          <p:cNvCxnSpPr>
            <a:cxnSpLocks noChangeShapeType="1"/>
            <a:stCxn id="5" idx="3"/>
            <a:endCxn id="9255" idx="1"/>
          </p:cNvCxnSpPr>
          <p:nvPr/>
        </p:nvCxnSpPr>
        <p:spPr bwMode="auto">
          <a:xfrm flipV="1">
            <a:off x="1331913" y="1700213"/>
            <a:ext cx="898525" cy="86518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cxnSp>
      <p:cxnSp>
        <p:nvCxnSpPr>
          <p:cNvPr id="9252" name="肘形连接符 53"/>
          <p:cNvCxnSpPr>
            <a:cxnSpLocks noChangeShapeType="1"/>
          </p:cNvCxnSpPr>
          <p:nvPr/>
        </p:nvCxnSpPr>
        <p:spPr bwMode="auto">
          <a:xfrm flipV="1">
            <a:off x="1938338" y="3321050"/>
            <a:ext cx="833437" cy="75565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cxnSp>
      <p:cxnSp>
        <p:nvCxnSpPr>
          <p:cNvPr id="9253" name="肘形连接符 54"/>
          <p:cNvCxnSpPr>
            <a:cxnSpLocks noChangeShapeType="1"/>
            <a:endCxn id="9259" idx="1"/>
          </p:cNvCxnSpPr>
          <p:nvPr/>
        </p:nvCxnSpPr>
        <p:spPr bwMode="auto">
          <a:xfrm flipV="1">
            <a:off x="1958975" y="4813300"/>
            <a:ext cx="898525" cy="83185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cxnSp>
      <p:sp>
        <p:nvSpPr>
          <p:cNvPr id="9254" name="TextBox 58"/>
          <p:cNvSpPr txBox="1">
            <a:spLocks noChangeArrowheads="1"/>
          </p:cNvSpPr>
          <p:nvPr/>
        </p:nvSpPr>
        <p:spPr bwMode="auto">
          <a:xfrm>
            <a:off x="428625" y="1525588"/>
            <a:ext cx="881063" cy="369887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TW">
                <a:latin typeface="Verdana" pitchFamily="34" charset="0"/>
              </a:rPr>
              <a:t>Yeast </a:t>
            </a:r>
          </a:p>
        </p:txBody>
      </p:sp>
      <p:sp>
        <p:nvSpPr>
          <p:cNvPr id="9255" name="TextBox 60"/>
          <p:cNvSpPr txBox="1">
            <a:spLocks noChangeArrowheads="1"/>
          </p:cNvSpPr>
          <p:nvPr/>
        </p:nvSpPr>
        <p:spPr bwMode="auto">
          <a:xfrm>
            <a:off x="2230438" y="1516063"/>
            <a:ext cx="881062" cy="369887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TW">
                <a:latin typeface="Verdana" pitchFamily="34" charset="0"/>
              </a:rPr>
              <a:t>Yeast </a:t>
            </a:r>
          </a:p>
        </p:txBody>
      </p:sp>
      <p:sp>
        <p:nvSpPr>
          <p:cNvPr id="9256" name="TextBox 61"/>
          <p:cNvSpPr txBox="1">
            <a:spLocks noChangeArrowheads="1"/>
          </p:cNvSpPr>
          <p:nvPr/>
        </p:nvSpPr>
        <p:spPr bwMode="auto">
          <a:xfrm>
            <a:off x="1206500" y="3048000"/>
            <a:ext cx="881063" cy="369888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TW">
                <a:latin typeface="Verdana" pitchFamily="34" charset="0"/>
              </a:rPr>
              <a:t>Yeast </a:t>
            </a:r>
          </a:p>
        </p:txBody>
      </p:sp>
      <p:sp>
        <p:nvSpPr>
          <p:cNvPr id="9257" name="TextBox 62"/>
          <p:cNvSpPr txBox="1">
            <a:spLocks noChangeArrowheads="1"/>
          </p:cNvSpPr>
          <p:nvPr/>
        </p:nvSpPr>
        <p:spPr bwMode="auto">
          <a:xfrm>
            <a:off x="2836863" y="3059113"/>
            <a:ext cx="881062" cy="369887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TW">
                <a:latin typeface="Verdana" pitchFamily="34" charset="0"/>
              </a:rPr>
              <a:t>Yeast </a:t>
            </a:r>
          </a:p>
        </p:txBody>
      </p:sp>
      <p:sp>
        <p:nvSpPr>
          <p:cNvPr id="9258" name="TextBox 63"/>
          <p:cNvSpPr txBox="1">
            <a:spLocks noChangeArrowheads="1"/>
          </p:cNvSpPr>
          <p:nvPr/>
        </p:nvSpPr>
        <p:spPr bwMode="auto">
          <a:xfrm>
            <a:off x="1400175" y="4632325"/>
            <a:ext cx="881063" cy="369888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TW">
                <a:latin typeface="Verdana" pitchFamily="34" charset="0"/>
              </a:rPr>
              <a:t>Yeast </a:t>
            </a:r>
          </a:p>
        </p:txBody>
      </p:sp>
      <p:sp>
        <p:nvSpPr>
          <p:cNvPr id="9259" name="TextBox 64"/>
          <p:cNvSpPr txBox="1">
            <a:spLocks noChangeArrowheads="1"/>
          </p:cNvSpPr>
          <p:nvPr/>
        </p:nvSpPr>
        <p:spPr bwMode="auto">
          <a:xfrm>
            <a:off x="2857500" y="4629150"/>
            <a:ext cx="881063" cy="369888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TW">
                <a:latin typeface="Verdana" pitchFamily="34" charset="0"/>
              </a:rPr>
              <a:t>Yeast </a:t>
            </a:r>
          </a:p>
        </p:txBody>
      </p:sp>
      <p:sp>
        <p:nvSpPr>
          <p:cNvPr id="9260" name="TextBox 81"/>
          <p:cNvSpPr txBox="1">
            <a:spLocks noChangeArrowheads="1"/>
          </p:cNvSpPr>
          <p:nvPr/>
        </p:nvSpPr>
        <p:spPr bwMode="auto">
          <a:xfrm>
            <a:off x="42863" y="3500438"/>
            <a:ext cx="1100137" cy="461962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TW" sz="1200" dirty="0">
                <a:latin typeface="Verdana" pitchFamily="34" charset="0"/>
              </a:rPr>
              <a:t>Nutrient </a:t>
            </a:r>
            <a:r>
              <a:rPr lang="en-US" altLang="zh-TW" sz="1200" dirty="0" smtClean="0">
                <a:latin typeface="Verdana" pitchFamily="34" charset="0"/>
              </a:rPr>
              <a:t/>
            </a:r>
            <a:br>
              <a:rPr lang="en-US" altLang="zh-TW" sz="1200" dirty="0" smtClean="0">
                <a:latin typeface="Verdana" pitchFamily="34" charset="0"/>
              </a:rPr>
            </a:br>
            <a:r>
              <a:rPr lang="en-US" altLang="zh-TW" sz="1200" dirty="0" smtClean="0">
                <a:latin typeface="Verdana" pitchFamily="34" charset="0"/>
              </a:rPr>
              <a:t>supplement</a:t>
            </a:r>
            <a:endParaRPr lang="en-US" altLang="zh-TW" sz="1200" dirty="0">
              <a:latin typeface="Verdana" pitchFamily="34" charset="0"/>
            </a:endParaRPr>
          </a:p>
        </p:txBody>
      </p:sp>
      <p:sp>
        <p:nvSpPr>
          <p:cNvPr id="9261" name="TextBox 83"/>
          <p:cNvSpPr txBox="1">
            <a:spLocks noChangeArrowheads="1"/>
          </p:cNvSpPr>
          <p:nvPr/>
        </p:nvSpPr>
        <p:spPr bwMode="auto">
          <a:xfrm>
            <a:off x="-32" y="4895864"/>
            <a:ext cx="1112837" cy="461962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TW" sz="1200" dirty="0">
                <a:solidFill>
                  <a:srgbClr val="000000"/>
                </a:solidFill>
                <a:latin typeface="Verdana" pitchFamily="34" charset="0"/>
              </a:rPr>
              <a:t>Nutrient </a:t>
            </a:r>
            <a:r>
              <a:rPr lang="en-US" altLang="zh-TW" sz="1200" dirty="0" smtClean="0">
                <a:solidFill>
                  <a:srgbClr val="000000"/>
                </a:solidFill>
                <a:latin typeface="Verdana" pitchFamily="34" charset="0"/>
              </a:rPr>
              <a:t/>
            </a:r>
            <a:br>
              <a:rPr lang="en-US" altLang="zh-TW" sz="1200" dirty="0" smtClean="0">
                <a:solidFill>
                  <a:srgbClr val="000000"/>
                </a:solidFill>
                <a:latin typeface="Verdana" pitchFamily="34" charset="0"/>
              </a:rPr>
            </a:br>
            <a:r>
              <a:rPr lang="en-US" altLang="zh-TW" sz="1200" dirty="0" smtClean="0">
                <a:solidFill>
                  <a:srgbClr val="000000"/>
                </a:solidFill>
                <a:latin typeface="Verdana" pitchFamily="34" charset="0"/>
              </a:rPr>
              <a:t>supplement</a:t>
            </a:r>
            <a:endParaRPr lang="en-US" altLang="zh-TW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262" name="TextBox 85"/>
          <p:cNvSpPr txBox="1">
            <a:spLocks noChangeArrowheads="1"/>
          </p:cNvSpPr>
          <p:nvPr/>
        </p:nvSpPr>
        <p:spPr bwMode="auto">
          <a:xfrm>
            <a:off x="4071939" y="1357313"/>
            <a:ext cx="2357449" cy="369332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TW" dirty="0" smtClean="0">
                <a:latin typeface="Verdana" pitchFamily="34" charset="0"/>
              </a:rPr>
              <a:t>Nutrient </a:t>
            </a:r>
            <a:r>
              <a:rPr lang="en-US" altLang="zh-TW" dirty="0">
                <a:latin typeface="Verdana" pitchFamily="34" charset="0"/>
              </a:rPr>
              <a:t>removal </a:t>
            </a:r>
            <a:endParaRPr lang="zh-TW" altLang="en-US" dirty="0">
              <a:latin typeface="Verdana" pitchFamily="34" charset="0"/>
            </a:endParaRPr>
          </a:p>
        </p:txBody>
      </p:sp>
      <p:sp>
        <p:nvSpPr>
          <p:cNvPr id="9263" name="TextBox 86"/>
          <p:cNvSpPr txBox="1">
            <a:spLocks noChangeArrowheads="1"/>
          </p:cNvSpPr>
          <p:nvPr/>
        </p:nvSpPr>
        <p:spPr bwMode="auto">
          <a:xfrm>
            <a:off x="4500562" y="3000375"/>
            <a:ext cx="2214577" cy="369332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TW" dirty="0" smtClean="0">
                <a:latin typeface="Verdana" pitchFamily="34" charset="0"/>
              </a:rPr>
              <a:t>Nutrient </a:t>
            </a:r>
            <a:r>
              <a:rPr lang="en-US" altLang="zh-TW" dirty="0">
                <a:latin typeface="Verdana" pitchFamily="34" charset="0"/>
              </a:rPr>
              <a:t>removal </a:t>
            </a:r>
            <a:endParaRPr lang="zh-TW" altLang="en-US" dirty="0">
              <a:latin typeface="Verdana" pitchFamily="34" charset="0"/>
            </a:endParaRPr>
          </a:p>
        </p:txBody>
      </p:sp>
      <p:sp>
        <p:nvSpPr>
          <p:cNvPr id="9264" name="TextBox 87"/>
          <p:cNvSpPr txBox="1">
            <a:spLocks noChangeArrowheads="1"/>
          </p:cNvSpPr>
          <p:nvPr/>
        </p:nvSpPr>
        <p:spPr bwMode="auto">
          <a:xfrm>
            <a:off x="4500562" y="4572000"/>
            <a:ext cx="2214577" cy="369332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TW" dirty="0" smtClean="0">
                <a:latin typeface="Verdana" pitchFamily="34" charset="0"/>
              </a:rPr>
              <a:t>Nutrient </a:t>
            </a:r>
            <a:r>
              <a:rPr lang="en-US" altLang="zh-TW" dirty="0">
                <a:latin typeface="Verdana" pitchFamily="34" charset="0"/>
              </a:rPr>
              <a:t>removal </a:t>
            </a:r>
            <a:endParaRPr lang="zh-TW" altLang="en-US" dirty="0">
              <a:latin typeface="Verdana" pitchFamily="34" charset="0"/>
            </a:endParaRPr>
          </a:p>
        </p:txBody>
      </p:sp>
      <p:cxnSp>
        <p:nvCxnSpPr>
          <p:cNvPr id="9265" name="肘形连接符 91"/>
          <p:cNvCxnSpPr>
            <a:cxnSpLocks noChangeShapeType="1"/>
          </p:cNvCxnSpPr>
          <p:nvPr/>
        </p:nvCxnSpPr>
        <p:spPr bwMode="auto">
          <a:xfrm rot="5400000" flipH="1" flipV="1">
            <a:off x="3202241" y="1613161"/>
            <a:ext cx="940874" cy="798511"/>
          </a:xfrm>
          <a:prstGeom prst="bentConnector2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cxnSp>
      <p:cxnSp>
        <p:nvCxnSpPr>
          <p:cNvPr id="9266" name="肘形连接符 93"/>
          <p:cNvCxnSpPr>
            <a:cxnSpLocks noChangeShapeType="1"/>
          </p:cNvCxnSpPr>
          <p:nvPr/>
        </p:nvCxnSpPr>
        <p:spPr bwMode="auto">
          <a:xfrm flipV="1">
            <a:off x="3667125" y="3214688"/>
            <a:ext cx="833438" cy="754062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cxnSp>
      <p:cxnSp>
        <p:nvCxnSpPr>
          <p:cNvPr id="9267" name="肘形连接符 95"/>
          <p:cNvCxnSpPr>
            <a:cxnSpLocks noChangeShapeType="1"/>
            <a:stCxn id="30" idx="3"/>
            <a:endCxn id="9264" idx="1"/>
          </p:cNvCxnSpPr>
          <p:nvPr/>
        </p:nvCxnSpPr>
        <p:spPr bwMode="auto">
          <a:xfrm flipV="1">
            <a:off x="3708400" y="4756666"/>
            <a:ext cx="792162" cy="905153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cxnSp>
      <p:sp>
        <p:nvSpPr>
          <p:cNvPr id="9268" name="TextBox 96"/>
          <p:cNvSpPr txBox="1">
            <a:spLocks noChangeArrowheads="1"/>
          </p:cNvSpPr>
          <p:nvPr/>
        </p:nvSpPr>
        <p:spPr bwMode="auto">
          <a:xfrm>
            <a:off x="285750" y="2967038"/>
            <a:ext cx="792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1400" b="1"/>
              <a:t>Reuse</a:t>
            </a:r>
            <a:endParaRPr lang="zh-TW" altLang="en-US" sz="1400" b="1"/>
          </a:p>
        </p:txBody>
      </p:sp>
      <p:sp>
        <p:nvSpPr>
          <p:cNvPr id="9269" name="TextBox 98"/>
          <p:cNvSpPr txBox="1">
            <a:spLocks noChangeArrowheads="1"/>
          </p:cNvSpPr>
          <p:nvPr/>
        </p:nvSpPr>
        <p:spPr bwMode="auto">
          <a:xfrm>
            <a:off x="357188" y="4437063"/>
            <a:ext cx="793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1400" b="1"/>
              <a:t>Reuse</a:t>
            </a:r>
            <a:endParaRPr lang="zh-TW" altLang="en-US" sz="1400" b="1"/>
          </a:p>
        </p:txBody>
      </p:sp>
      <p:sp>
        <p:nvSpPr>
          <p:cNvPr id="9270" name="TextBox 99"/>
          <p:cNvSpPr txBox="1">
            <a:spLocks noChangeArrowheads="1"/>
          </p:cNvSpPr>
          <p:nvPr/>
        </p:nvSpPr>
        <p:spPr bwMode="auto">
          <a:xfrm>
            <a:off x="1744663" y="1857375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dirty="0" smtClean="0">
                <a:solidFill>
                  <a:srgbClr val="FF0000"/>
                </a:solidFill>
              </a:rPr>
              <a:t>36 h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271" name="TextBox 100"/>
          <p:cNvSpPr txBox="1">
            <a:spLocks noChangeArrowheads="1"/>
          </p:cNvSpPr>
          <p:nvPr/>
        </p:nvSpPr>
        <p:spPr bwMode="auto">
          <a:xfrm>
            <a:off x="2316163" y="3429000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dirty="0" smtClean="0">
                <a:solidFill>
                  <a:srgbClr val="FF0000"/>
                </a:solidFill>
              </a:rPr>
              <a:t>36 h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272" name="TextBox 101"/>
          <p:cNvSpPr txBox="1">
            <a:spLocks noChangeArrowheads="1"/>
          </p:cNvSpPr>
          <p:nvPr/>
        </p:nvSpPr>
        <p:spPr bwMode="auto">
          <a:xfrm>
            <a:off x="2389188" y="4992688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dirty="0" smtClean="0">
                <a:solidFill>
                  <a:srgbClr val="FF0000"/>
                </a:solidFill>
              </a:rPr>
              <a:t>36 h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273" name="TextBox 102"/>
          <p:cNvSpPr txBox="1">
            <a:spLocks noChangeArrowheads="1"/>
          </p:cNvSpPr>
          <p:nvPr/>
        </p:nvSpPr>
        <p:spPr bwMode="auto">
          <a:xfrm>
            <a:off x="3286116" y="1857364"/>
            <a:ext cx="8867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400" dirty="0" smtClean="0">
                <a:solidFill>
                  <a:srgbClr val="FF0000"/>
                </a:solidFill>
              </a:rPr>
              <a:t>2-5 </a:t>
            </a:r>
            <a:r>
              <a:rPr lang="en-US" altLang="zh-TW" sz="1400" dirty="0">
                <a:solidFill>
                  <a:srgbClr val="FF0000"/>
                </a:solidFill>
              </a:rPr>
              <a:t>days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9274" name="TextBox 103"/>
          <p:cNvSpPr txBox="1">
            <a:spLocks noChangeArrowheads="1"/>
          </p:cNvSpPr>
          <p:nvPr/>
        </p:nvSpPr>
        <p:spPr bwMode="auto">
          <a:xfrm>
            <a:off x="4286248" y="3429000"/>
            <a:ext cx="8867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400" dirty="0" smtClean="0">
                <a:solidFill>
                  <a:srgbClr val="FF0000"/>
                </a:solidFill>
              </a:rPr>
              <a:t>2-5 </a:t>
            </a:r>
            <a:r>
              <a:rPr lang="en-US" altLang="zh-TW" sz="1400" dirty="0">
                <a:solidFill>
                  <a:srgbClr val="FF0000"/>
                </a:solidFill>
              </a:rPr>
              <a:t>days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9275" name="TextBox 104"/>
          <p:cNvSpPr txBox="1">
            <a:spLocks noChangeArrowheads="1"/>
          </p:cNvSpPr>
          <p:nvPr/>
        </p:nvSpPr>
        <p:spPr bwMode="auto">
          <a:xfrm>
            <a:off x="4175128" y="5000636"/>
            <a:ext cx="825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400" dirty="0">
                <a:solidFill>
                  <a:srgbClr val="FF0000"/>
                </a:solidFill>
              </a:rPr>
              <a:t>2~5 days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91" name="橢圓 90"/>
          <p:cNvSpPr/>
          <p:nvPr/>
        </p:nvSpPr>
        <p:spPr>
          <a:xfrm rot="21028014">
            <a:off x="323850" y="1268714"/>
            <a:ext cx="1944688" cy="5113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TW" altLang="en-US" sz="1800" smtClean="0">
              <a:solidFill>
                <a:srgbClr val="FFFFFF"/>
              </a:solidFill>
            </a:endParaRPr>
          </a:p>
        </p:txBody>
      </p:sp>
      <p:cxnSp>
        <p:nvCxnSpPr>
          <p:cNvPr id="95" name="直線單箭頭接點 94"/>
          <p:cNvCxnSpPr>
            <a:cxnSpLocks noChangeShapeType="1"/>
            <a:stCxn id="91" idx="4"/>
          </p:cNvCxnSpPr>
          <p:nvPr/>
        </p:nvCxnSpPr>
        <p:spPr bwMode="auto">
          <a:xfrm flipV="1">
            <a:off x="1719263" y="6309026"/>
            <a:ext cx="1268412" cy="3810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sp>
        <p:nvSpPr>
          <p:cNvPr id="98" name="文字方塊 97"/>
          <p:cNvSpPr txBox="1">
            <a:spLocks noChangeArrowheads="1"/>
          </p:cNvSpPr>
          <p:nvPr/>
        </p:nvSpPr>
        <p:spPr bwMode="auto">
          <a:xfrm>
            <a:off x="2916238" y="6308725"/>
            <a:ext cx="2386615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dirty="0" smtClean="0">
                <a:solidFill>
                  <a:srgbClr val="FF0000"/>
                </a:solidFill>
              </a:rPr>
              <a:t>Reused </a:t>
            </a:r>
            <a:r>
              <a:rPr lang="en-US" altLang="zh-TW" dirty="0">
                <a:solidFill>
                  <a:srgbClr val="FF0000"/>
                </a:solidFill>
              </a:rPr>
              <a:t>YPD medium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9" name="圆角矩形 68"/>
          <p:cNvSpPr/>
          <p:nvPr/>
        </p:nvSpPr>
        <p:spPr>
          <a:xfrm>
            <a:off x="2143125" y="2286000"/>
            <a:ext cx="936625" cy="50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TW" sz="1800" b="1" smtClean="0"/>
              <a:t>WW</a:t>
            </a:r>
            <a:endParaRPr lang="zh-TW" altLang="en-US" sz="1800" b="1" smtClean="0"/>
          </a:p>
        </p:txBody>
      </p:sp>
      <p:cxnSp>
        <p:nvCxnSpPr>
          <p:cNvPr id="9280" name="直接箭头连接符 65"/>
          <p:cNvCxnSpPr>
            <a:cxnSpLocks noChangeShapeType="1"/>
          </p:cNvCxnSpPr>
          <p:nvPr/>
        </p:nvCxnSpPr>
        <p:spPr bwMode="auto">
          <a:xfrm>
            <a:off x="3286125" y="5000625"/>
            <a:ext cx="0" cy="358775"/>
          </a:xfrm>
          <a:prstGeom prst="straightConnector1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cxnSp>
      <p:cxnSp>
        <p:nvCxnSpPr>
          <p:cNvPr id="71" name="直接连接符 70"/>
          <p:cNvCxnSpPr/>
          <p:nvPr/>
        </p:nvCxnSpPr>
        <p:spPr>
          <a:xfrm>
            <a:off x="3071802" y="2498718"/>
            <a:ext cx="785818" cy="1588"/>
          </a:xfrm>
          <a:prstGeom prst="line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cxnSp>
      <p:cxnSp>
        <p:nvCxnSpPr>
          <p:cNvPr id="72" name="直接连接符 71"/>
          <p:cNvCxnSpPr>
            <a:endCxn id="8" idx="1"/>
          </p:cNvCxnSpPr>
          <p:nvPr/>
        </p:nvCxnSpPr>
        <p:spPr>
          <a:xfrm flipV="1">
            <a:off x="5072066" y="2498721"/>
            <a:ext cx="579434" cy="1585"/>
          </a:xfrm>
          <a:prstGeom prst="line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cxnSp>
      <p:cxnSp>
        <p:nvCxnSpPr>
          <p:cNvPr id="75" name="直接连接符 74"/>
          <p:cNvCxnSpPr>
            <a:stCxn id="8" idx="3"/>
            <a:endCxn id="9" idx="1"/>
          </p:cNvCxnSpPr>
          <p:nvPr/>
        </p:nvCxnSpPr>
        <p:spPr>
          <a:xfrm flipV="1">
            <a:off x="6588125" y="2497927"/>
            <a:ext cx="863600" cy="794"/>
          </a:xfrm>
          <a:prstGeom prst="line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1" grpId="1" animBg="1"/>
      <p:bldP spid="98" grpId="0" animBg="1"/>
      <p:bldP spid="9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785813"/>
          </a:xfrm>
        </p:spPr>
        <p:txBody>
          <a:bodyPr/>
          <a:lstStyle/>
          <a:p>
            <a:pPr algn="l">
              <a:defRPr/>
            </a:pPr>
            <a:r>
              <a:rPr lang="en-US" altLang="zh-CN" sz="4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Materials and Methods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zh-CN" sz="2700" dirty="0" smtClean="0">
                <a:ea typeface="宋体" pitchFamily="2" charset="-122"/>
              </a:rPr>
              <a:t>Wastewater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altLang="zh-CN" sz="1600" dirty="0" smtClean="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  <a:buSzPct val="55000"/>
              <a:buFont typeface="Wingdings" pitchFamily="2" charset="2"/>
              <a:buChar char="n"/>
            </a:pPr>
            <a:r>
              <a:rPr lang="en-US" altLang="zh-CN" sz="2000" dirty="0" smtClean="0">
                <a:ea typeface="宋体" pitchFamily="2" charset="-122"/>
              </a:rPr>
              <a:t>Rice wine distillery wastewater (Foshan)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SzPct val="55000"/>
              <a:buFont typeface="Wingdings" pitchFamily="2" charset="2"/>
              <a:buChar char="n"/>
            </a:pPr>
            <a:r>
              <a:rPr lang="en-US" altLang="zh-CN" sz="2000" dirty="0" smtClean="0">
                <a:ea typeface="宋体" pitchFamily="2" charset="-122"/>
              </a:rPr>
              <a:t>Domestic wastewater (Macau)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SzPct val="55000"/>
              <a:buFont typeface="Wingdings" pitchFamily="2" charset="2"/>
              <a:buChar char="n"/>
            </a:pPr>
            <a:endParaRPr lang="en-US" altLang="zh-CN" sz="1400" dirty="0" smtClean="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zh-CN" sz="2700" dirty="0" smtClean="0">
                <a:ea typeface="宋体" pitchFamily="2" charset="-122"/>
              </a:rPr>
              <a:t>Seed Culture Medium (YPD medium)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altLang="zh-CN" sz="1400" dirty="0" smtClean="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zh-CN" sz="2000" dirty="0" smtClean="0">
                <a:ea typeface="宋体" pitchFamily="2" charset="-122"/>
              </a:rPr>
              <a:t>Yeast extract 10 g/L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zh-CN" sz="2000" dirty="0" smtClean="0">
                <a:ea typeface="宋体" pitchFamily="2" charset="-122"/>
              </a:rPr>
              <a:t>Peptone 20 g/L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zh-CN" sz="2000" dirty="0" smtClean="0">
                <a:ea typeface="宋体" pitchFamily="2" charset="-122"/>
              </a:rPr>
              <a:t>Glucose 20 g/L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altLang="zh-CN" sz="2400" dirty="0" smtClean="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</a:pPr>
            <a:endParaRPr lang="en-US" altLang="zh-CN" sz="2700" dirty="0" smtClean="0">
              <a:ea typeface="宋体" pitchFamily="2" charset="-122"/>
            </a:endParaRPr>
          </a:p>
        </p:txBody>
      </p:sp>
      <p:sp>
        <p:nvSpPr>
          <p:cNvPr id="1024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36EF275D-E495-4FBA-B496-78E74F8A916A}" type="slidenum">
              <a:rPr lang="zh-CN" altLang="en-US" smtClean="0"/>
              <a:pPr/>
              <a:t>8</a:t>
            </a:fld>
            <a:endParaRPr lang="en-US" altLang="zh-CN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86188" y="4071938"/>
            <a:ext cx="492918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zh-CN" sz="2100"/>
              <a:t>Characteristics of Wastewater</a:t>
            </a:r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103829"/>
              </p:ext>
            </p:extLst>
          </p:nvPr>
        </p:nvGraphicFramePr>
        <p:xfrm>
          <a:off x="2627784" y="4602480"/>
          <a:ext cx="6096000" cy="22555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511300"/>
                <a:gridCol w="1001712"/>
                <a:gridCol w="1003300"/>
                <a:gridCol w="1001713"/>
                <a:gridCol w="1001712"/>
                <a:gridCol w="576263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Wastewater</a:t>
                      </a:r>
                      <a:endParaRPr kumimoji="0" 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 Unicode MS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SCOD   (mg/L)</a:t>
                      </a:r>
                      <a:endParaRPr kumimoji="0" 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 Unicode MS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TN       (mg/L)</a:t>
                      </a:r>
                      <a:endParaRPr kumimoji="0" 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 Unicode MS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TP   (mg/L)</a:t>
                      </a:r>
                      <a:endParaRPr kumimoji="0" 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 Unicode MS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NH</a:t>
                      </a:r>
                      <a:r>
                        <a:rPr kumimoji="0" lang="en-GB" altLang="zh-CN" sz="1800" u="none" strike="noStrike" cap="none" normalizeH="0" baseline="-2500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en-GB" altLang="zh-CN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-N (mg/L)</a:t>
                      </a:r>
                      <a:endParaRPr kumimoji="0" 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 Unicode MS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pH</a:t>
                      </a:r>
                      <a:endParaRPr kumimoji="0" 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 Unicode MS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Distillery Wastewater</a:t>
                      </a:r>
                      <a:endParaRPr kumimoji="0" 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 Unicode MS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59,900 </a:t>
                      </a:r>
                      <a:endParaRPr kumimoji="0" 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charset="0"/>
                        <a:ea typeface="Batang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2,680 </a:t>
                      </a:r>
                      <a:endParaRPr kumimoji="0" 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charset="0"/>
                        <a:ea typeface="Batang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380 </a:t>
                      </a:r>
                      <a:endParaRPr kumimoji="0" 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charset="0"/>
                        <a:ea typeface="Batang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204 </a:t>
                      </a:r>
                      <a:endParaRPr kumimoji="0" 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charset="0"/>
                        <a:ea typeface="Batang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3.7 </a:t>
                      </a:r>
                      <a:endParaRPr kumimoji="0" 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charset="0"/>
                        <a:ea typeface="Batang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Domestic Wastewater</a:t>
                      </a:r>
                      <a:endParaRPr kumimoji="0" 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 Unicode MS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49 </a:t>
                      </a:r>
                      <a:endParaRPr kumimoji="0" 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charset="0"/>
                        <a:ea typeface="Batang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 </a:t>
                      </a:r>
                      <a:endParaRPr kumimoji="0" 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charset="0"/>
                        <a:ea typeface="Batang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 </a:t>
                      </a:r>
                      <a:endParaRPr kumimoji="0" 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charset="0"/>
                        <a:ea typeface="Batang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 </a:t>
                      </a:r>
                      <a:endParaRPr kumimoji="0" 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charset="0"/>
                        <a:ea typeface="Batang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7.6 </a:t>
                      </a:r>
                      <a:endParaRPr kumimoji="0" 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charset="0"/>
                        <a:ea typeface="Batang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Mixed </a:t>
                      </a:r>
                      <a:r>
                        <a:rPr kumimoji="0" lang="en-GB" altLang="zh-CN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Wastewater (1:1)</a:t>
                      </a:r>
                      <a:endParaRPr kumimoji="0" 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 Unicode MS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29,100 </a:t>
                      </a:r>
                      <a:endParaRPr kumimoji="0" 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charset="0"/>
                        <a:ea typeface="Batang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1,255 </a:t>
                      </a:r>
                      <a:endParaRPr kumimoji="0" 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charset="0"/>
                        <a:ea typeface="Batang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179 </a:t>
                      </a:r>
                      <a:endParaRPr kumimoji="0" 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charset="0"/>
                        <a:ea typeface="Batang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107 </a:t>
                      </a:r>
                      <a:endParaRPr kumimoji="0" 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charset="0"/>
                        <a:ea typeface="Batang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3.7 </a:t>
                      </a:r>
                      <a:endParaRPr kumimoji="0" 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charset="0"/>
                        <a:ea typeface="Batang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pic>
        <p:nvPicPr>
          <p:cNvPr id="10246" name="图片 5" descr="青岛啤酒废水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0" y="1214438"/>
            <a:ext cx="23241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785812"/>
          </a:xfrm>
        </p:spPr>
        <p:txBody>
          <a:bodyPr/>
          <a:lstStyle/>
          <a:p>
            <a:pPr algn="l">
              <a:defRPr/>
            </a:pPr>
            <a:r>
              <a:rPr lang="en-US" altLang="zh-CN" sz="4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Materials and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513" y="1357313"/>
            <a:ext cx="7186635" cy="4857750"/>
          </a:xfrm>
        </p:spPr>
        <p:txBody>
          <a:bodyPr/>
          <a:lstStyle/>
          <a:p>
            <a:pPr algn="just" eaLnBrk="1" hangingPunct="1">
              <a:lnSpc>
                <a:spcPct val="70000"/>
              </a:lnSpc>
              <a:buFont typeface="Wingdings" pitchFamily="2" charset="2"/>
              <a:buChar char="Ø"/>
            </a:pPr>
            <a:r>
              <a:rPr lang="en-US" altLang="zh-TW" sz="2400" dirty="0" smtClean="0"/>
              <a:t>Oleaginous Microorganisms</a:t>
            </a:r>
          </a:p>
          <a:p>
            <a:pPr lvl="1" algn="just" eaLnBrk="1" hangingPunct="1">
              <a:lnSpc>
                <a:spcPct val="150000"/>
              </a:lnSpc>
              <a:spcAft>
                <a:spcPts val="600"/>
              </a:spcAft>
              <a:buSzPct val="55000"/>
              <a:buFont typeface="Wingdings" pitchFamily="2" charset="2"/>
              <a:buChar char="n"/>
            </a:pPr>
            <a:r>
              <a:rPr lang="en-US" altLang="zh-TW" sz="2000" dirty="0" smtClean="0">
                <a:ea typeface="PMingLiU" pitchFamily="18" charset="-120"/>
              </a:rPr>
              <a:t>Oleaginous yeast </a:t>
            </a:r>
            <a:r>
              <a:rPr lang="en-US" altLang="zh-TW" sz="2000" i="1" dirty="0" err="1" smtClean="0">
                <a:ea typeface="PMingLiU" pitchFamily="18" charset="-120"/>
              </a:rPr>
              <a:t>Rhodosporidium</a:t>
            </a:r>
            <a:r>
              <a:rPr lang="en-US" altLang="zh-TW" sz="2000" i="1" dirty="0" smtClean="0">
                <a:ea typeface="PMingLiU" pitchFamily="18" charset="-120"/>
              </a:rPr>
              <a:t> </a:t>
            </a:r>
            <a:r>
              <a:rPr lang="en-US" altLang="zh-TW" sz="2000" i="1" dirty="0" err="1" smtClean="0">
                <a:ea typeface="PMingLiU" pitchFamily="18" charset="-120"/>
              </a:rPr>
              <a:t>toruloides</a:t>
            </a:r>
            <a:endParaRPr lang="en-US" altLang="zh-TW" sz="2000" i="1" dirty="0" smtClean="0">
              <a:ea typeface="PMingLiU" pitchFamily="18" charset="-120"/>
            </a:endParaRPr>
          </a:p>
          <a:p>
            <a:pPr algn="just">
              <a:lnSpc>
                <a:spcPct val="70000"/>
              </a:lnSpc>
              <a:buFont typeface="Wingdings" pitchFamily="2" charset="2"/>
              <a:buChar char="Ø"/>
            </a:pPr>
            <a:r>
              <a:rPr lang="en-US" altLang="zh-TW" sz="2400" dirty="0" smtClean="0">
                <a:ea typeface="MS PGothic" pitchFamily="34" charset="-128"/>
              </a:rPr>
              <a:t>Experimental Setup</a:t>
            </a:r>
          </a:p>
          <a:p>
            <a:pPr lvl="1" algn="just" eaLnBrk="1" hangingPunct="1">
              <a:lnSpc>
                <a:spcPct val="140000"/>
              </a:lnSpc>
              <a:buSzPct val="55000"/>
              <a:buFont typeface="Wingdings" pitchFamily="2" charset="2"/>
              <a:buChar char="n"/>
            </a:pPr>
            <a:r>
              <a:rPr lang="en-US" altLang="zh-CN" sz="2000" dirty="0" smtClean="0">
                <a:ea typeface="宋体" pitchFamily="2" charset="-122"/>
              </a:rPr>
              <a:t>Inoculated to 50 mL sterilized YPD fresh, 2</a:t>
            </a:r>
            <a:r>
              <a:rPr lang="en-US" altLang="zh-CN" sz="2000" baseline="30000" dirty="0" smtClean="0">
                <a:ea typeface="宋体" pitchFamily="2" charset="-122"/>
              </a:rPr>
              <a:t>nd</a:t>
            </a:r>
            <a:r>
              <a:rPr lang="en-US" altLang="zh-CN" sz="2000" dirty="0" smtClean="0">
                <a:ea typeface="宋体" pitchFamily="2" charset="-122"/>
              </a:rPr>
              <a:t>,  and 3</a:t>
            </a:r>
            <a:r>
              <a:rPr lang="en-US" altLang="zh-CN" sz="2000" baseline="30000" dirty="0" smtClean="0">
                <a:ea typeface="宋体" pitchFamily="2" charset="-122"/>
              </a:rPr>
              <a:t>r</a:t>
            </a:r>
          </a:p>
          <a:p>
            <a:pPr marL="457200" lvl="1" indent="0" algn="just" eaLnBrk="1" hangingPunct="1">
              <a:lnSpc>
                <a:spcPct val="140000"/>
              </a:lnSpc>
              <a:buSzPct val="55000"/>
              <a:buNone/>
            </a:pPr>
            <a:r>
              <a:rPr lang="en-US" altLang="zh-CN" sz="2000" dirty="0" smtClean="0">
                <a:ea typeface="宋体" pitchFamily="2" charset="-122"/>
              </a:rPr>
              <a:t>time used medium with or without nutrient supplement</a:t>
            </a:r>
          </a:p>
          <a:p>
            <a:pPr lvl="1" algn="just" eaLnBrk="1" hangingPunct="1">
              <a:lnSpc>
                <a:spcPct val="140000"/>
              </a:lnSpc>
              <a:buSzPct val="55000"/>
              <a:buFont typeface="Wingdings" pitchFamily="2" charset="2"/>
              <a:buChar char="n"/>
            </a:pPr>
            <a:r>
              <a:rPr lang="en-US" altLang="zh-CN" sz="2000" dirty="0" smtClean="0">
                <a:ea typeface="宋体" pitchFamily="2" charset="-122"/>
              </a:rPr>
              <a:t>Cultured at 30</a:t>
            </a:r>
            <a:r>
              <a:rPr lang="en-US" altLang="zh-CN" sz="2000" dirty="0" smtClean="0">
                <a:latin typeface="宋体"/>
                <a:ea typeface="宋体"/>
              </a:rPr>
              <a:t>℃</a:t>
            </a:r>
            <a:r>
              <a:rPr lang="en-US" altLang="zh-CN" sz="2000" dirty="0" smtClean="0">
                <a:ea typeface="宋体" pitchFamily="2" charset="-122"/>
              </a:rPr>
              <a:t>, 200 rpm, 36 h</a:t>
            </a:r>
          </a:p>
          <a:p>
            <a:pPr lvl="1" algn="just" eaLnBrk="1" hangingPunct="1">
              <a:lnSpc>
                <a:spcPct val="140000"/>
              </a:lnSpc>
              <a:buSzPct val="55000"/>
              <a:buFont typeface="Wingdings" pitchFamily="2" charset="2"/>
              <a:buChar char="n"/>
            </a:pPr>
            <a:r>
              <a:rPr lang="en-US" altLang="zh-TW" sz="2000" dirty="0" smtClean="0">
                <a:ea typeface="宋体" pitchFamily="2" charset="-122"/>
              </a:rPr>
              <a:t>Harvested by centrifuging at 4,000 rpm for 10 min</a:t>
            </a:r>
          </a:p>
          <a:p>
            <a:pPr lvl="1" algn="just" eaLnBrk="1" hangingPunct="1">
              <a:lnSpc>
                <a:spcPct val="140000"/>
              </a:lnSpc>
              <a:buSzPct val="55000"/>
              <a:buFont typeface="Wingdings" pitchFamily="2" charset="2"/>
              <a:buChar char="n"/>
            </a:pPr>
            <a:r>
              <a:rPr lang="en-US" altLang="zh-TW" sz="2000" dirty="0">
                <a:ea typeface="宋体" pitchFamily="2" charset="-122"/>
              </a:rPr>
              <a:t>D</a:t>
            </a:r>
            <a:r>
              <a:rPr lang="en-US" altLang="zh-TW" sz="2000" dirty="0" smtClean="0">
                <a:ea typeface="宋体" pitchFamily="2" charset="-122"/>
              </a:rPr>
              <a:t>ry weights of cells produced by each type </a:t>
            </a:r>
            <a:br>
              <a:rPr lang="en-US" altLang="zh-TW" sz="2000" dirty="0" smtClean="0">
                <a:ea typeface="宋体" pitchFamily="2" charset="-122"/>
              </a:rPr>
            </a:br>
            <a:r>
              <a:rPr lang="en-US" altLang="zh-TW" sz="2000" dirty="0" smtClean="0">
                <a:ea typeface="宋体" pitchFamily="2" charset="-122"/>
              </a:rPr>
              <a:t>of medium were measured </a:t>
            </a:r>
            <a:endParaRPr lang="en-US" altLang="zh-TW" sz="2400" dirty="0" smtClean="0">
              <a:ea typeface="PMingLiU" pitchFamily="18" charset="-120"/>
            </a:endParaRPr>
          </a:p>
        </p:txBody>
      </p:sp>
      <p:sp>
        <p:nvSpPr>
          <p:cNvPr id="1126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88125" y="6524625"/>
            <a:ext cx="2133600" cy="476250"/>
          </a:xfrm>
          <a:noFill/>
        </p:spPr>
        <p:txBody>
          <a:bodyPr/>
          <a:lstStyle/>
          <a:p>
            <a:fld id="{7673BB93-992C-43EA-8D8D-353DA8586626}" type="slidenum">
              <a:rPr lang="zh-CN" altLang="en-US" smtClean="0"/>
              <a:pPr/>
              <a:t>9</a:t>
            </a:fld>
            <a:endParaRPr lang="en-US" altLang="zh-CN" smtClean="0"/>
          </a:p>
        </p:txBody>
      </p:sp>
      <p:pic>
        <p:nvPicPr>
          <p:cNvPr id="11269" name="图片 30" descr="yeast 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928670"/>
            <a:ext cx="13970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2142</TotalTime>
  <Words>1084</Words>
  <Application>Microsoft Office PowerPoint</Application>
  <PresentationFormat>On-screen Show (4:3)</PresentationFormat>
  <Paragraphs>392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테마</vt:lpstr>
      <vt:lpstr>PowerPoint Presentation</vt:lpstr>
      <vt:lpstr>Introduction</vt:lpstr>
      <vt:lpstr>Introduction</vt:lpstr>
      <vt:lpstr>Some Challenges in Biodiesel Industry  </vt:lpstr>
      <vt:lpstr>Introduction</vt:lpstr>
      <vt:lpstr>Objectives</vt:lpstr>
      <vt:lpstr>Materials and Methods</vt:lpstr>
      <vt:lpstr>Materials and Methods</vt:lpstr>
      <vt:lpstr>Materials and Methods</vt:lpstr>
      <vt:lpstr>Materials and Methods</vt:lpstr>
      <vt:lpstr>Materials and Methods</vt:lpstr>
      <vt:lpstr>Results</vt:lpstr>
      <vt:lpstr>Results</vt:lpstr>
      <vt:lpstr>Results</vt:lpstr>
      <vt:lpstr>Results</vt:lpstr>
      <vt:lpstr>Results</vt:lpstr>
      <vt:lpstr>Results</vt:lpstr>
      <vt:lpstr>Results</vt:lpstr>
      <vt:lpstr>Conclusion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Green-Leaves-Abstract-PPT-Diagram</dc:title>
  <dc:creator>ALLPPT.COM</dc:creator>
  <cp:lastModifiedBy>UM</cp:lastModifiedBy>
  <cp:revision>70</cp:revision>
  <dcterms:created xsi:type="dcterms:W3CDTF">2012-06-23T07:33:43Z</dcterms:created>
  <dcterms:modified xsi:type="dcterms:W3CDTF">2015-06-10T07:23:34Z</dcterms:modified>
</cp:coreProperties>
</file>