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7" r:id="rId1"/>
  </p:sldMasterIdLst>
  <p:notesMasterIdLst>
    <p:notesMasterId r:id="rId20"/>
  </p:notesMasterIdLst>
  <p:handoutMasterIdLst>
    <p:handoutMasterId r:id="rId21"/>
  </p:handoutMasterIdLst>
  <p:sldIdLst>
    <p:sldId id="306" r:id="rId2"/>
    <p:sldId id="309" r:id="rId3"/>
    <p:sldId id="308" r:id="rId4"/>
    <p:sldId id="304" r:id="rId5"/>
    <p:sldId id="300" r:id="rId6"/>
    <p:sldId id="301" r:id="rId7"/>
    <p:sldId id="283" r:id="rId8"/>
    <p:sldId id="275" r:id="rId9"/>
    <p:sldId id="262" r:id="rId10"/>
    <p:sldId id="264" r:id="rId11"/>
    <p:sldId id="289" r:id="rId12"/>
    <p:sldId id="266" r:id="rId13"/>
    <p:sldId id="295" r:id="rId14"/>
    <p:sldId id="267" r:id="rId15"/>
    <p:sldId id="270" r:id="rId16"/>
    <p:sldId id="296" r:id="rId17"/>
    <p:sldId id="305" r:id="rId18"/>
    <p:sldId id="302" r:id="rId19"/>
  </p:sldIdLst>
  <p:sldSz cx="9144000" cy="6858000" type="screen4x3"/>
  <p:notesSz cx="9869488" cy="6735763"/>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6779"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0426" y="0"/>
            <a:ext cx="4276779" cy="336788"/>
          </a:xfrm>
          <a:prstGeom prst="rect">
            <a:avLst/>
          </a:prstGeom>
        </p:spPr>
        <p:txBody>
          <a:bodyPr vert="horz" lIns="91440" tIns="45720" rIns="91440" bIns="45720" rtlCol="0"/>
          <a:lstStyle>
            <a:lvl1pPr algn="r">
              <a:defRPr sz="1200"/>
            </a:lvl1pPr>
          </a:lstStyle>
          <a:p>
            <a:fld id="{6EACD149-4F77-4426-B92B-ABD0CDB17287}" type="datetimeFigureOut">
              <a:rPr kumimoji="1" lang="ja-JP" altLang="en-US" smtClean="0"/>
              <a:t>2015/8/29</a:t>
            </a:fld>
            <a:endParaRPr kumimoji="1" lang="ja-JP" altLang="en-US"/>
          </a:p>
        </p:txBody>
      </p:sp>
      <p:sp>
        <p:nvSpPr>
          <p:cNvPr id="4" name="フッター プレースホルダー 3"/>
          <p:cNvSpPr>
            <a:spLocks noGrp="1"/>
          </p:cNvSpPr>
          <p:nvPr>
            <p:ph type="ftr" sz="quarter" idx="2"/>
          </p:nvPr>
        </p:nvSpPr>
        <p:spPr>
          <a:xfrm>
            <a:off x="1" y="6397806"/>
            <a:ext cx="4276779"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0426" y="6397806"/>
            <a:ext cx="4276779" cy="336788"/>
          </a:xfrm>
          <a:prstGeom prst="rect">
            <a:avLst/>
          </a:prstGeom>
        </p:spPr>
        <p:txBody>
          <a:bodyPr vert="horz" lIns="91440" tIns="45720" rIns="91440" bIns="45720" rtlCol="0" anchor="b"/>
          <a:lstStyle>
            <a:lvl1pPr algn="r">
              <a:defRPr sz="1200"/>
            </a:lvl1pPr>
          </a:lstStyle>
          <a:p>
            <a:fld id="{C09D333D-5555-4F46-986E-F6B097E69742}" type="slidenum">
              <a:rPr kumimoji="1" lang="ja-JP" altLang="en-US" smtClean="0"/>
              <a:t>‹#›</a:t>
            </a:fld>
            <a:endParaRPr kumimoji="1" lang="ja-JP" altLang="en-US"/>
          </a:p>
        </p:txBody>
      </p:sp>
    </p:spTree>
    <p:extLst>
      <p:ext uri="{BB962C8B-B14F-4D97-AF65-F5344CB8AC3E}">
        <p14:creationId xmlns:p14="http://schemas.microsoft.com/office/powerpoint/2010/main" val="1806889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276779"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5590426" y="0"/>
            <a:ext cx="4276779"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3249613" y="504825"/>
            <a:ext cx="3370262" cy="2527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86950" y="3199487"/>
            <a:ext cx="7895590" cy="303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1" y="6397806"/>
            <a:ext cx="4276779"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ＭＳ Ｐゴシック" panose="020B0600070205080204"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5590426" y="6397806"/>
            <a:ext cx="4276779" cy="3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50" charset="-128"/>
              </a:defRPr>
            </a:lvl1pPr>
          </a:lstStyle>
          <a:p>
            <a:pPr>
              <a:defRPr/>
            </a:pPr>
            <a:fld id="{31FF8776-F8D5-D548-BBA8-AB58D5509494}" type="slidenum">
              <a:rPr lang="en-US" altLang="ja-JP"/>
              <a:pPr>
                <a:defRPr/>
              </a:pPr>
              <a:t>‹#›</a:t>
            </a:fld>
            <a:endParaRPr lang="en-US" altLang="ja-JP"/>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solidFill>
                  <a:prstClr val="black"/>
                </a:solidFill>
              </a:rPr>
              <a:pPr>
                <a:defRPr/>
              </a:pPr>
              <a:t>3</a:t>
            </a:fld>
            <a:endParaRPr lang="en-US" altLang="ja-JP">
              <a:solidFill>
                <a:prstClr val="black"/>
              </a:solidFill>
            </a:endParaRPr>
          </a:p>
        </p:txBody>
      </p:sp>
    </p:spTree>
    <p:extLst>
      <p:ext uri="{BB962C8B-B14F-4D97-AF65-F5344CB8AC3E}">
        <p14:creationId xmlns:p14="http://schemas.microsoft.com/office/powerpoint/2010/main" val="90731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12</a:t>
            </a:fld>
            <a:endParaRPr lang="en-US" altLang="ja-JP"/>
          </a:p>
        </p:txBody>
      </p:sp>
    </p:spTree>
    <p:extLst>
      <p:ext uri="{BB962C8B-B14F-4D97-AF65-F5344CB8AC3E}">
        <p14:creationId xmlns:p14="http://schemas.microsoft.com/office/powerpoint/2010/main" val="1927818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have</a:t>
            </a:r>
            <a:r>
              <a:rPr kumimoji="1" lang="en-US" altLang="ja-JP" baseline="0" dirty="0" smtClean="0"/>
              <a:t> already modelled the negative crystal.</a:t>
            </a:r>
          </a:p>
          <a:p>
            <a:endParaRPr kumimoji="1" lang="en-US" altLang="ja-JP" baseline="0" dirty="0" smtClean="0"/>
          </a:p>
          <a:p>
            <a:r>
              <a:rPr kumimoji="1" lang="en-US" altLang="ja-JP" baseline="0" dirty="0" smtClean="0"/>
              <a:t>We found three types of negative crystal in our sample.</a:t>
            </a:r>
          </a:p>
          <a:p>
            <a:endParaRPr kumimoji="1" lang="en-US" altLang="ja-JP" baseline="0" dirty="0" smtClean="0"/>
          </a:p>
          <a:p>
            <a:r>
              <a:rPr kumimoji="1" lang="en-US" altLang="ja-JP" baseline="0" dirty="0" smtClean="0"/>
              <a:t>They are a Pentacontahedron , </a:t>
            </a:r>
            <a:r>
              <a:rPr kumimoji="1" lang="en-US" altLang="ja-JP" baseline="0" dirty="0" err="1" smtClean="0"/>
              <a:t>octa-triacontahedron</a:t>
            </a:r>
            <a:r>
              <a:rPr kumimoji="1" lang="ja-JP" altLang="en-US" baseline="0" dirty="0" smtClean="0"/>
              <a:t>　</a:t>
            </a:r>
            <a:r>
              <a:rPr kumimoji="1" lang="en-US" altLang="ja-JP" baseline="0" dirty="0" smtClean="0"/>
              <a:t>and truncated octahedron.</a:t>
            </a:r>
          </a:p>
          <a:p>
            <a:endParaRPr kumimoji="1" lang="en-US" altLang="ja-JP" baseline="0" dirty="0" smtClean="0"/>
          </a:p>
          <a:p>
            <a:endParaRPr kumimoji="1" lang="en-US" altLang="ja-JP" baseline="0" dirty="0" smtClean="0"/>
          </a:p>
          <a:p>
            <a:r>
              <a:rPr kumimoji="1" lang="en-US" altLang="ja-JP" baseline="0" dirty="0" smtClean="0"/>
              <a:t>Here I noticed one more interesting subject.</a:t>
            </a:r>
          </a:p>
          <a:p>
            <a:endParaRPr kumimoji="1" lang="en-US" altLang="ja-JP" baseline="0" dirty="0" smtClean="0"/>
          </a:p>
          <a:p>
            <a:r>
              <a:rPr kumimoji="1" lang="en-US" altLang="ja-JP" baseline="0" dirty="0" smtClean="0"/>
              <a:t>Please give your attention to this model</a:t>
            </a:r>
          </a:p>
          <a:p>
            <a:r>
              <a:rPr kumimoji="1" lang="en-US" altLang="ja-JP" baseline="0" dirty="0" smtClean="0"/>
              <a:t>l.</a:t>
            </a:r>
          </a:p>
          <a:p>
            <a:r>
              <a:rPr kumimoji="1" lang="en-US" altLang="ja-JP" baseline="0" dirty="0" smtClean="0"/>
              <a:t>{113} appears faster than {011} on the surface, which is strange from </a:t>
            </a:r>
            <a:r>
              <a:rPr kumimoji="1" lang="en-US" altLang="ja-JP" baseline="0" dirty="0" err="1" smtClean="0"/>
              <a:t>thermodyanamic</a:t>
            </a:r>
            <a:r>
              <a:rPr kumimoji="1" lang="en-US" altLang="ja-JP" baseline="0" dirty="0" smtClean="0"/>
              <a:t> point of view.</a:t>
            </a:r>
          </a:p>
          <a:p>
            <a:endParaRPr kumimoji="1" lang="en-US" altLang="ja-JP" baseline="0" dirty="0" smtClean="0"/>
          </a:p>
          <a:p>
            <a:r>
              <a:rPr kumimoji="1" lang="ja-JP" altLang="en-US" baseline="0" dirty="0" smtClean="0"/>
              <a:t>　　　</a:t>
            </a:r>
          </a:p>
          <a:p>
            <a:endParaRPr kumimoji="1" lang="en-US" altLang="ja-JP" baseline="0"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13</a:t>
            </a:fld>
            <a:endParaRPr lang="en-US" altLang="ja-JP"/>
          </a:p>
        </p:txBody>
      </p:sp>
    </p:spTree>
    <p:extLst>
      <p:ext uri="{BB962C8B-B14F-4D97-AF65-F5344CB8AC3E}">
        <p14:creationId xmlns:p14="http://schemas.microsoft.com/office/powerpoint/2010/main" val="839372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14</a:t>
            </a:fld>
            <a:endParaRPr lang="en-US" altLang="ja-JP"/>
          </a:p>
        </p:txBody>
      </p:sp>
    </p:spTree>
    <p:extLst>
      <p:ext uri="{BB962C8B-B14F-4D97-AF65-F5344CB8AC3E}">
        <p14:creationId xmlns:p14="http://schemas.microsoft.com/office/powerpoint/2010/main" val="90148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15</a:t>
            </a:fld>
            <a:endParaRPr lang="en-US" altLang="ja-JP"/>
          </a:p>
        </p:txBody>
      </p:sp>
    </p:spTree>
    <p:extLst>
      <p:ext uri="{BB962C8B-B14F-4D97-AF65-F5344CB8AC3E}">
        <p14:creationId xmlns:p14="http://schemas.microsoft.com/office/powerpoint/2010/main" val="213789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16</a:t>
            </a:fld>
            <a:endParaRPr lang="en-US" altLang="ja-JP"/>
          </a:p>
        </p:txBody>
      </p:sp>
    </p:spTree>
    <p:extLst>
      <p:ext uri="{BB962C8B-B14F-4D97-AF65-F5344CB8AC3E}">
        <p14:creationId xmlns:p14="http://schemas.microsoft.com/office/powerpoint/2010/main" val="3353451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17</a:t>
            </a:fld>
            <a:endParaRPr lang="en-US" altLang="ja-JP"/>
          </a:p>
        </p:txBody>
      </p:sp>
    </p:spTree>
    <p:extLst>
      <p:ext uri="{BB962C8B-B14F-4D97-AF65-F5344CB8AC3E}">
        <p14:creationId xmlns:p14="http://schemas.microsoft.com/office/powerpoint/2010/main" val="190726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4</a:t>
            </a:fld>
            <a:endParaRPr lang="en-US" altLang="ja-JP"/>
          </a:p>
        </p:txBody>
      </p:sp>
    </p:spTree>
    <p:extLst>
      <p:ext uri="{BB962C8B-B14F-4D97-AF65-F5344CB8AC3E}">
        <p14:creationId xmlns:p14="http://schemas.microsoft.com/office/powerpoint/2010/main" val="240841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5</a:t>
            </a:fld>
            <a:endParaRPr lang="en-US" altLang="ja-JP"/>
          </a:p>
        </p:txBody>
      </p:sp>
    </p:spTree>
    <p:extLst>
      <p:ext uri="{BB962C8B-B14F-4D97-AF65-F5344CB8AC3E}">
        <p14:creationId xmlns:p14="http://schemas.microsoft.com/office/powerpoint/2010/main" val="382317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6</a:t>
            </a:fld>
            <a:endParaRPr lang="en-US" altLang="ja-JP"/>
          </a:p>
        </p:txBody>
      </p:sp>
    </p:spTree>
    <p:extLst>
      <p:ext uri="{BB962C8B-B14F-4D97-AF65-F5344CB8AC3E}">
        <p14:creationId xmlns:p14="http://schemas.microsoft.com/office/powerpoint/2010/main" val="356161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7</a:t>
            </a:fld>
            <a:endParaRPr lang="en-US" altLang="ja-JP"/>
          </a:p>
        </p:txBody>
      </p:sp>
    </p:spTree>
    <p:extLst>
      <p:ext uri="{BB962C8B-B14F-4D97-AF65-F5344CB8AC3E}">
        <p14:creationId xmlns:p14="http://schemas.microsoft.com/office/powerpoint/2010/main" val="130481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8</a:t>
            </a:fld>
            <a:endParaRPr lang="en-US" altLang="ja-JP"/>
          </a:p>
        </p:txBody>
      </p:sp>
    </p:spTree>
    <p:extLst>
      <p:ext uri="{BB962C8B-B14F-4D97-AF65-F5344CB8AC3E}">
        <p14:creationId xmlns:p14="http://schemas.microsoft.com/office/powerpoint/2010/main" val="45767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9</a:t>
            </a:fld>
            <a:endParaRPr lang="en-US" altLang="ja-JP"/>
          </a:p>
        </p:txBody>
      </p:sp>
    </p:spTree>
    <p:extLst>
      <p:ext uri="{BB962C8B-B14F-4D97-AF65-F5344CB8AC3E}">
        <p14:creationId xmlns:p14="http://schemas.microsoft.com/office/powerpoint/2010/main" val="100604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10</a:t>
            </a:fld>
            <a:endParaRPr lang="en-US" altLang="ja-JP"/>
          </a:p>
        </p:txBody>
      </p:sp>
    </p:spTree>
    <p:extLst>
      <p:ext uri="{BB962C8B-B14F-4D97-AF65-F5344CB8AC3E}">
        <p14:creationId xmlns:p14="http://schemas.microsoft.com/office/powerpoint/2010/main" val="134081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a:defRPr/>
            </a:pPr>
            <a:fld id="{31FF8776-F8D5-D548-BBA8-AB58D5509494}" type="slidenum">
              <a:rPr lang="en-US" altLang="ja-JP" smtClean="0"/>
              <a:pPr>
                <a:defRPr/>
              </a:pPr>
              <a:t>11</a:t>
            </a:fld>
            <a:endParaRPr lang="en-US" altLang="ja-JP"/>
          </a:p>
        </p:txBody>
      </p:sp>
    </p:spTree>
    <p:extLst>
      <p:ext uri="{BB962C8B-B14F-4D97-AF65-F5344CB8AC3E}">
        <p14:creationId xmlns:p14="http://schemas.microsoft.com/office/powerpoint/2010/main" val="77713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solidFill>
                  <a:srgbClr val="DFE6D0"/>
                </a:solidFill>
              </a:rPr>
              <a:pPr/>
              <a:t>‹#›</a:t>
            </a:fld>
            <a:endParaRPr lang="en-US">
              <a:solidFill>
                <a:srgbClr val="DFE6D0"/>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solidFill>
                <a:srgbClr val="DFE6D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5" name="Footer Placeholder 4"/>
          <p:cNvSpPr>
            <a:spLocks noGrp="1"/>
          </p:cNvSpPr>
          <p:nvPr>
            <p:ph type="ftr" sz="quarter" idx="11"/>
          </p:nvPr>
        </p:nvSpPr>
        <p:spPr/>
        <p:txBody>
          <a:bodyPr/>
          <a:lstStyle>
            <a:extLst/>
          </a:lstStyle>
          <a:p>
            <a:endParaRPr lang="en-US">
              <a:solidFill>
                <a:srgbClr val="DFE6D0"/>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FE6D0"/>
                </a:solidFill>
              </a:rPr>
              <a:pPr/>
              <a:t>‹#›</a:t>
            </a:fld>
            <a:endParaRPr lang="en-US">
              <a:solidFill>
                <a:srgbClr val="DFE6D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5" name="Footer Placeholder 4"/>
          <p:cNvSpPr>
            <a:spLocks noGrp="1"/>
          </p:cNvSpPr>
          <p:nvPr>
            <p:ph type="ftr" sz="quarter" idx="11"/>
          </p:nvPr>
        </p:nvSpPr>
        <p:spPr/>
        <p:txBody>
          <a:bodyPr/>
          <a:lstStyle>
            <a:extLst/>
          </a:lstStyle>
          <a:p>
            <a:endParaRPr lang="en-US">
              <a:solidFill>
                <a:srgbClr val="DFE6D0"/>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FE6D0"/>
                </a:solidFill>
              </a:rPr>
              <a:pPr/>
              <a:t>‹#›</a:t>
            </a:fld>
            <a:endParaRPr lang="en-US">
              <a:solidFill>
                <a:srgbClr val="DFE6D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5" name="Footer Placeholder 4"/>
          <p:cNvSpPr>
            <a:spLocks noGrp="1"/>
          </p:cNvSpPr>
          <p:nvPr>
            <p:ph type="ftr" sz="quarter" idx="11"/>
          </p:nvPr>
        </p:nvSpPr>
        <p:spPr/>
        <p:txBody>
          <a:bodyPr/>
          <a:lstStyle>
            <a:extLst/>
          </a:lstStyle>
          <a:p>
            <a:endParaRPr lang="en-US">
              <a:solidFill>
                <a:srgbClr val="DFE6D0"/>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FE6D0"/>
                </a:solidFill>
              </a:rPr>
              <a:pPr/>
              <a:t>‹#›</a:t>
            </a:fld>
            <a:endParaRPr lang="en-US">
              <a:solidFill>
                <a:srgbClr val="DFE6D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solidFill>
                  <a:srgbClr val="1D3641"/>
                </a:solidFill>
              </a:rPr>
              <a:pPr/>
              <a:t>8/29/2015</a:t>
            </a:fld>
            <a:endParaRPr lang="en-US">
              <a:solidFill>
                <a:srgbClr val="1D3641"/>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solidFill>
                  <a:srgbClr val="1D3641"/>
                </a:solidFill>
              </a:rPr>
              <a:pPr/>
              <a:t>‹#›</a:t>
            </a:fld>
            <a:endParaRPr lang="en-US">
              <a:solidFill>
                <a:srgbClr val="1D3641"/>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solidFill>
                <a:srgbClr val="1D364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6" name="Footer Placeholder 5"/>
          <p:cNvSpPr>
            <a:spLocks noGrp="1"/>
          </p:cNvSpPr>
          <p:nvPr>
            <p:ph type="ftr" sz="quarter" idx="11"/>
          </p:nvPr>
        </p:nvSpPr>
        <p:spPr/>
        <p:txBody>
          <a:bodyPr/>
          <a:lstStyle>
            <a:extLst/>
          </a:lstStyle>
          <a:p>
            <a:endParaRPr lang="en-US">
              <a:solidFill>
                <a:srgbClr val="DFE6D0"/>
              </a:solidFill>
            </a:endParaRP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solidFill>
                  <a:srgbClr val="DFE6D0"/>
                </a:solidFill>
              </a:rPr>
              <a:pPr/>
              <a:t>‹#›</a:t>
            </a:fld>
            <a:endParaRPr lang="en-US">
              <a:solidFill>
                <a:srgbClr val="DFE6D0"/>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8" name="Footer Placeholder 7"/>
          <p:cNvSpPr>
            <a:spLocks noGrp="1"/>
          </p:cNvSpPr>
          <p:nvPr>
            <p:ph type="ftr" sz="quarter" idx="11"/>
          </p:nvPr>
        </p:nvSpPr>
        <p:spPr/>
        <p:txBody>
          <a:bodyPr/>
          <a:lstStyle>
            <a:extLst/>
          </a:lstStyle>
          <a:p>
            <a:endParaRPr lang="en-US">
              <a:solidFill>
                <a:srgbClr val="DFE6D0"/>
              </a:solidFill>
            </a:endParaRP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solidFill>
                  <a:srgbClr val="DFE6D0"/>
                </a:solidFill>
              </a:rPr>
              <a:pPr/>
              <a:t>‹#›</a:t>
            </a:fld>
            <a:endParaRPr lang="en-US">
              <a:solidFill>
                <a:srgbClr val="DFE6D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4" name="Footer Placeholder 3"/>
          <p:cNvSpPr>
            <a:spLocks noGrp="1"/>
          </p:cNvSpPr>
          <p:nvPr>
            <p:ph type="ftr" sz="quarter" idx="11"/>
          </p:nvPr>
        </p:nvSpPr>
        <p:spPr/>
        <p:txBody>
          <a:bodyPr/>
          <a:lstStyle>
            <a:extLst/>
          </a:lstStyle>
          <a:p>
            <a:endParaRPr lang="en-US">
              <a:solidFill>
                <a:srgbClr val="DFE6D0"/>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FE6D0"/>
                </a:solidFill>
              </a:rPr>
              <a:pPr/>
              <a:t>‹#›</a:t>
            </a:fld>
            <a:endParaRPr lang="en-US">
              <a:solidFill>
                <a:srgbClr val="DFE6D0"/>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3" name="Footer Placeholder 2"/>
          <p:cNvSpPr>
            <a:spLocks noGrp="1"/>
          </p:cNvSpPr>
          <p:nvPr>
            <p:ph type="ftr" sz="quarter" idx="11"/>
          </p:nvPr>
        </p:nvSpPr>
        <p:spPr/>
        <p:txBody>
          <a:bodyPr/>
          <a:lstStyle>
            <a:extLst/>
          </a:lstStyle>
          <a:p>
            <a:endParaRPr lang="en-US">
              <a:solidFill>
                <a:srgbClr val="DFE6D0"/>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FE6D0"/>
                </a:solidFill>
              </a:rPr>
              <a:pPr/>
              <a:t>‹#›</a:t>
            </a:fld>
            <a:endParaRPr lang="en-US">
              <a:solidFill>
                <a:srgbClr val="DFE6D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solidFill>
                  <a:srgbClr val="DFE6D0"/>
                </a:solidFill>
              </a:rPr>
              <a:pPr/>
              <a:t>‹#›</a:t>
            </a:fld>
            <a:endParaRPr lang="en-US">
              <a:solidFill>
                <a:srgbClr val="DFE6D0"/>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solidFill>
                <a:srgbClr val="DFE6D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solidFill>
                  <a:srgbClr val="DFE6D0"/>
                </a:solidFill>
              </a:rPr>
              <a:pPr/>
              <a:t>8/29/2015</a:t>
            </a:fld>
            <a:endParaRPr lang="en-US">
              <a:solidFill>
                <a:srgbClr val="DFE6D0"/>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solidFill>
                  <a:srgbClr val="DFE6D0"/>
                </a:solidFill>
              </a:rPr>
              <a:pPr/>
              <a:t>‹#›</a:t>
            </a:fld>
            <a:endParaRPr lang="en-US">
              <a:solidFill>
                <a:srgbClr val="DFE6D0"/>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solidFill>
                <a:srgbClr val="DFE6D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ltLang="ja-JP"/>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ltLang="ja-JP"/>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12B96A6C-4984-3C4C-B11F-27957FFF0B2B}" type="slidenum">
              <a:rPr lang="en-US" altLang="ja-JP" smtClean="0"/>
              <a:pPr>
                <a:defRPr/>
              </a:pPr>
              <a:t>‹#›</a:t>
            </a:fld>
            <a:endParaRPr lang="en-US" altLang="ja-JP"/>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28625"/>
            <a:ext cx="8381999"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effectLst/>
                <a:latin typeface="+mj-lt"/>
              </a:rPr>
              <a:t>OMICS Group International is an amalgamation of </a:t>
            </a:r>
            <a:r>
              <a:rPr lang="en-US" sz="2000" b="1" dirty="0" smtClean="0">
                <a:solidFill>
                  <a:schemeClr val="bg2">
                    <a:lumMod val="75000"/>
                  </a:schemeClr>
                </a:solidFill>
                <a:effectLst/>
                <a:latin typeface="+mj-lt"/>
                <a:hlinkClick r:id="rId2" tooltip="Open Access publications"/>
              </a:rPr>
              <a:t>Open Access publications</a:t>
            </a:r>
            <a:r>
              <a:rPr lang="en-US" sz="2000" b="1" dirty="0" smtClean="0">
                <a:solidFill>
                  <a:schemeClr val="bg2">
                    <a:lumMod val="75000"/>
                  </a:schemeClr>
                </a:solidFill>
                <a:effectLst/>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effectLst/>
                <a:latin typeface="+mj-lt"/>
                <a:hlinkClick r:id="rId3" tooltip="scholarly journals"/>
              </a:rPr>
              <a:t>scholarly journals</a:t>
            </a:r>
            <a:r>
              <a:rPr lang="en-US" sz="2000" b="1" dirty="0" smtClean="0">
                <a:solidFill>
                  <a:schemeClr val="bg2">
                    <a:lumMod val="75000"/>
                  </a:schemeClr>
                </a:solidFill>
                <a:effectLst/>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effectLst/>
                <a:latin typeface="+mj-lt"/>
                <a:hlinkClick r:id="rId4" tooltip="International conferences"/>
              </a:rPr>
              <a:t>International conferences</a:t>
            </a:r>
            <a:r>
              <a:rPr lang="en-US" sz="2000" b="1" dirty="0" smtClean="0">
                <a:solidFill>
                  <a:schemeClr val="bg2">
                    <a:lumMod val="75000"/>
                  </a:schemeClr>
                </a:solidFill>
                <a:effectLst/>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effectLst/>
                <a:latin typeface="+mj-lt"/>
              </a:rPr>
              <a:t>.</a:t>
            </a:r>
            <a:endParaRPr lang="en-US" sz="1800" b="1" dirty="0">
              <a:solidFill>
                <a:schemeClr val="bg2">
                  <a:lumMod val="75000"/>
                </a:schemeClr>
              </a:solidFill>
              <a:effectLst/>
              <a:latin typeface="+mj-l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5125" y="1"/>
            <a:ext cx="2428875" cy="761999"/>
          </a:xfrm>
          <a:prstGeom prst="rect">
            <a:avLst/>
          </a:prstGeom>
        </p:spPr>
      </p:pic>
    </p:spTree>
    <p:extLst>
      <p:ext uri="{BB962C8B-B14F-4D97-AF65-F5344CB8AC3E}">
        <p14:creationId xmlns:p14="http://schemas.microsoft.com/office/powerpoint/2010/main" val="200809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テキスト ボックス 19"/>
          <p:cNvSpPr txBox="1">
            <a:spLocks noChangeArrowheads="1"/>
          </p:cNvSpPr>
          <p:nvPr/>
        </p:nvSpPr>
        <p:spPr bwMode="auto">
          <a:xfrm>
            <a:off x="261606" y="4473546"/>
            <a:ext cx="22740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eaLnBrk="1" hangingPunct="1">
              <a:spcBef>
                <a:spcPct val="0"/>
              </a:spcBef>
              <a:buFontTx/>
              <a:buNone/>
            </a:pPr>
            <a:r>
              <a:rPr lang="en-US" altLang="ja-JP" sz="1400" dirty="0" smtClean="0">
                <a:solidFill>
                  <a:srgbClr val="FFFFFF"/>
                </a:solidFill>
                <a:latin typeface="Arial" charset="0"/>
                <a:ea typeface="HGｺﾞｼｯｸM" charset="0"/>
              </a:rPr>
              <a:t>Section of UO</a:t>
            </a:r>
            <a:r>
              <a:rPr lang="ja-JP" altLang="en-US" sz="1400" dirty="0" smtClean="0">
                <a:solidFill>
                  <a:srgbClr val="FFFFFF"/>
                </a:solidFill>
                <a:latin typeface="Arial" charset="0"/>
                <a:ea typeface="HGｺﾞｼｯｸM" charset="0"/>
              </a:rPr>
              <a:t>₂ </a:t>
            </a:r>
            <a:r>
              <a:rPr lang="en-US" altLang="ja-JP" sz="1400" dirty="0" smtClean="0">
                <a:solidFill>
                  <a:srgbClr val="FFFFFF"/>
                </a:solidFill>
                <a:latin typeface="Arial" charset="0"/>
                <a:ea typeface="HGｺﾞｼｯｸM" charset="0"/>
              </a:rPr>
              <a:t>particle before He injection </a:t>
            </a:r>
            <a:r>
              <a:rPr lang="ja-JP" altLang="en-US" sz="1400" dirty="0">
                <a:solidFill>
                  <a:srgbClr val="FFFFFF"/>
                </a:solidFill>
                <a:latin typeface="Arial" charset="0"/>
                <a:ea typeface="HGｺﾞｼｯｸM" charset="0"/>
              </a:rPr>
              <a:t>　</a:t>
            </a:r>
            <a:r>
              <a:rPr lang="ja-JP" altLang="en-US" sz="1800" dirty="0">
                <a:solidFill>
                  <a:srgbClr val="FFFFFF"/>
                </a:solidFill>
                <a:latin typeface="Arial" charset="0"/>
                <a:ea typeface="HGｺﾞｼｯｸM" charset="0"/>
              </a:rPr>
              <a:t>　　       </a:t>
            </a:r>
          </a:p>
        </p:txBody>
      </p:sp>
      <p:sp>
        <p:nvSpPr>
          <p:cNvPr id="28677" name="テキスト ボックス 20"/>
          <p:cNvSpPr txBox="1">
            <a:spLocks noChangeArrowheads="1"/>
          </p:cNvSpPr>
          <p:nvPr/>
        </p:nvSpPr>
        <p:spPr bwMode="auto">
          <a:xfrm>
            <a:off x="32915" y="364831"/>
            <a:ext cx="90364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lgn="ctr" eaLnBrk="1" hangingPunct="1">
              <a:spcBef>
                <a:spcPct val="0"/>
              </a:spcBef>
              <a:buFontTx/>
              <a:buNone/>
            </a:pPr>
            <a:r>
              <a:rPr lang="en-US" altLang="ja-JP" sz="2800" u="sng" dirty="0">
                <a:solidFill>
                  <a:srgbClr val="FFFFFF"/>
                </a:solidFill>
                <a:latin typeface="+mj-lt"/>
                <a:ea typeface="HGｺﾞｼｯｸM" charset="0"/>
                <a:cs typeface="Times New Roman" charset="0"/>
              </a:rPr>
              <a:t>Experimental</a:t>
            </a:r>
            <a:r>
              <a:rPr lang="en-US" altLang="ja-JP" sz="2800" dirty="0">
                <a:solidFill>
                  <a:srgbClr val="FFFFFF"/>
                </a:solidFill>
                <a:latin typeface="+mj-lt"/>
                <a:ea typeface="HGｺﾞｼｯｸM" charset="0"/>
                <a:cs typeface="Times New Roman" charset="0"/>
              </a:rPr>
              <a:t> </a:t>
            </a:r>
            <a:r>
              <a:rPr lang="en-US" altLang="ja-JP" sz="2800" dirty="0" smtClean="0">
                <a:solidFill>
                  <a:srgbClr val="FFFFFF"/>
                </a:solidFill>
                <a:latin typeface="+mj-lt"/>
                <a:ea typeface="HGｺﾞｼｯｸM" charset="0"/>
                <a:cs typeface="Times New Roman" charset="0"/>
              </a:rPr>
              <a:t>:</a:t>
            </a:r>
          </a:p>
          <a:p>
            <a:pPr algn="ctr" eaLnBrk="1" hangingPunct="1">
              <a:spcBef>
                <a:spcPct val="0"/>
              </a:spcBef>
              <a:buFontTx/>
              <a:buNone/>
            </a:pPr>
            <a:r>
              <a:rPr lang="en-US" altLang="ja-JP" sz="2800" dirty="0" smtClean="0">
                <a:solidFill>
                  <a:srgbClr val="FFFFFF"/>
                </a:solidFill>
                <a:latin typeface="+mj-lt"/>
                <a:ea typeface="HGｺﾞｼｯｸM" charset="0"/>
                <a:cs typeface="Times New Roman" charset="0"/>
              </a:rPr>
              <a:t>Matrix Observation of Single-Crystal UO</a:t>
            </a:r>
            <a:r>
              <a:rPr lang="ja-JP" altLang="en-US" sz="2800" dirty="0" smtClean="0">
                <a:solidFill>
                  <a:srgbClr val="FFFFFF"/>
                </a:solidFill>
                <a:latin typeface="+mj-lt"/>
                <a:ea typeface="HGｺﾞｼｯｸM" charset="0"/>
                <a:cs typeface="Times New Roman" charset="0"/>
              </a:rPr>
              <a:t>₂</a:t>
            </a:r>
            <a:r>
              <a:rPr lang="en-US" altLang="ja-JP" sz="2800" dirty="0" smtClean="0">
                <a:solidFill>
                  <a:srgbClr val="FFFFFF"/>
                </a:solidFill>
                <a:latin typeface="+mj-lt"/>
                <a:ea typeface="HGｺﾞｼｯｸM" charset="0"/>
                <a:cs typeface="Times New Roman" charset="0"/>
              </a:rPr>
              <a:t> by SEM</a:t>
            </a:r>
            <a:endParaRPr lang="en-US" altLang="ja-JP" sz="2800" dirty="0">
              <a:solidFill>
                <a:srgbClr val="FFFFFF"/>
              </a:solidFill>
              <a:latin typeface="+mj-lt"/>
              <a:ea typeface="HGｺﾞｼｯｸM" charset="0"/>
              <a:cs typeface="Times New Roman" charset="0"/>
            </a:endParaRPr>
          </a:p>
        </p:txBody>
      </p:sp>
      <p:sp>
        <p:nvSpPr>
          <p:cNvPr id="28679" name="スライド番号プレースホルダー 1"/>
          <p:cNvSpPr txBox="1">
            <a:spLocks/>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lgn="r" eaLnBrk="1" hangingPunct="1">
              <a:spcBef>
                <a:spcPct val="0"/>
              </a:spcBef>
              <a:buFontTx/>
              <a:buNone/>
            </a:pPr>
            <a:fld id="{B7A5C46D-EBA2-5E4D-8D3A-F5777D110D37}" type="slidenum">
              <a:rPr lang="ja-JP" altLang="en-US" sz="1000">
                <a:solidFill>
                  <a:srgbClr val="9B9A98"/>
                </a:solidFill>
                <a:latin typeface="Arial" charset="0"/>
                <a:ea typeface="HGｺﾞｼｯｸM" charset="0"/>
              </a:rPr>
              <a:pPr algn="r" eaLnBrk="1" hangingPunct="1">
                <a:spcBef>
                  <a:spcPct val="0"/>
                </a:spcBef>
                <a:buFontTx/>
                <a:buNone/>
              </a:pPr>
              <a:t>10</a:t>
            </a:fld>
            <a:endParaRPr lang="ja-JP" altLang="en-US" sz="1000">
              <a:solidFill>
                <a:srgbClr val="9B9A98"/>
              </a:solidFill>
              <a:latin typeface="Arial" charset="0"/>
              <a:ea typeface="HGｺﾞｼｯｸM" charset="0"/>
            </a:endParaRPr>
          </a:p>
        </p:txBody>
      </p:sp>
      <p:sp>
        <p:nvSpPr>
          <p:cNvPr id="3" name="スライド番号プレースホルダー 2"/>
          <p:cNvSpPr>
            <a:spLocks noGrp="1"/>
          </p:cNvSpPr>
          <p:nvPr>
            <p:ph type="sldNum" sz="quarter" idx="12"/>
          </p:nvPr>
        </p:nvSpPr>
        <p:spPr/>
        <p:txBody>
          <a:bodyPr/>
          <a:lstStyle/>
          <a:p>
            <a:pPr>
              <a:defRPr/>
            </a:pPr>
            <a:fld id="{4CB13791-8776-7D41-ADC9-F33ACDE1D014}" type="slidenum">
              <a:rPr lang="en-US" altLang="ja-JP" smtClean="0"/>
              <a:pPr>
                <a:defRPr/>
              </a:pPr>
              <a:t>10</a:t>
            </a:fld>
            <a:endParaRPr lang="en-US" altLang="ja-JP" dirty="0"/>
          </a:p>
        </p:txBody>
      </p:sp>
      <p:pic>
        <p:nvPicPr>
          <p:cNvPr id="7" name="図 6"/>
          <p:cNvPicPr>
            <a:picLocks noChangeAspect="1"/>
          </p:cNvPicPr>
          <p:nvPr/>
        </p:nvPicPr>
        <p:blipFill>
          <a:blip r:embed="rId3"/>
          <a:stretch>
            <a:fillRect/>
          </a:stretch>
        </p:blipFill>
        <p:spPr>
          <a:xfrm>
            <a:off x="2944438" y="1889162"/>
            <a:ext cx="2448272" cy="2426982"/>
          </a:xfrm>
          <a:prstGeom prst="rect">
            <a:avLst/>
          </a:prstGeom>
        </p:spPr>
      </p:pic>
      <p:pic>
        <p:nvPicPr>
          <p:cNvPr id="12" name="図 11"/>
          <p:cNvPicPr>
            <a:picLocks noChangeAspect="1"/>
          </p:cNvPicPr>
          <p:nvPr/>
        </p:nvPicPr>
        <p:blipFill>
          <a:blip r:embed="rId4"/>
          <a:stretch>
            <a:fillRect/>
          </a:stretch>
        </p:blipFill>
        <p:spPr>
          <a:xfrm>
            <a:off x="107504" y="1889162"/>
            <a:ext cx="2418115" cy="2405542"/>
          </a:xfrm>
          <a:prstGeom prst="rect">
            <a:avLst/>
          </a:prstGeom>
        </p:spPr>
      </p:pic>
      <p:pic>
        <p:nvPicPr>
          <p:cNvPr id="13" name="図 12"/>
          <p:cNvPicPr>
            <a:picLocks noChangeAspect="1"/>
          </p:cNvPicPr>
          <p:nvPr/>
        </p:nvPicPr>
        <p:blipFill>
          <a:blip r:embed="rId5"/>
          <a:stretch>
            <a:fillRect/>
          </a:stretch>
        </p:blipFill>
        <p:spPr>
          <a:xfrm>
            <a:off x="5811529" y="1889162"/>
            <a:ext cx="3238855" cy="2426982"/>
          </a:xfrm>
          <a:prstGeom prst="rect">
            <a:avLst/>
          </a:prstGeom>
        </p:spPr>
      </p:pic>
      <p:sp>
        <p:nvSpPr>
          <p:cNvPr id="33" name="テキスト ボックス 19"/>
          <p:cNvSpPr txBox="1">
            <a:spLocks noChangeArrowheads="1"/>
          </p:cNvSpPr>
          <p:nvPr/>
        </p:nvSpPr>
        <p:spPr bwMode="auto">
          <a:xfrm>
            <a:off x="3016446" y="4403809"/>
            <a:ext cx="2376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eaLnBrk="1" hangingPunct="1">
              <a:spcBef>
                <a:spcPct val="0"/>
              </a:spcBef>
              <a:buFontTx/>
              <a:buNone/>
            </a:pPr>
            <a:r>
              <a:rPr lang="en-US" altLang="ja-JP" sz="1400" dirty="0" smtClean="0">
                <a:solidFill>
                  <a:srgbClr val="FFFFFF"/>
                </a:solidFill>
                <a:latin typeface="Arial" charset="0"/>
                <a:ea typeface="HGｺﾞｼｯｸM" charset="0"/>
              </a:rPr>
              <a:t>Section of UO</a:t>
            </a:r>
            <a:r>
              <a:rPr lang="ja-JP" altLang="en-US" sz="1400" dirty="0" smtClean="0">
                <a:solidFill>
                  <a:srgbClr val="FFFFFF"/>
                </a:solidFill>
                <a:latin typeface="Arial" charset="0"/>
                <a:ea typeface="HGｺﾞｼｯｸM" charset="0"/>
              </a:rPr>
              <a:t>₂ </a:t>
            </a:r>
            <a:r>
              <a:rPr lang="en-US" altLang="ja-JP" sz="1400" dirty="0" smtClean="0">
                <a:solidFill>
                  <a:srgbClr val="FFFFFF"/>
                </a:solidFill>
                <a:latin typeface="Arial" charset="0"/>
                <a:ea typeface="HGｺﾞｼｯｸM" charset="0"/>
              </a:rPr>
              <a:t>particle just after He injection by HIP</a:t>
            </a:r>
            <a:r>
              <a:rPr lang="ja-JP" altLang="en-US" sz="1400" dirty="0">
                <a:solidFill>
                  <a:srgbClr val="FFFFFF"/>
                </a:solidFill>
                <a:latin typeface="Arial" charset="0"/>
                <a:ea typeface="HGｺﾞｼｯｸM" charset="0"/>
              </a:rPr>
              <a:t>　</a:t>
            </a:r>
            <a:r>
              <a:rPr lang="ja-JP" altLang="en-US" sz="1800" dirty="0">
                <a:solidFill>
                  <a:srgbClr val="FFFFFF"/>
                </a:solidFill>
                <a:latin typeface="Arial" charset="0"/>
                <a:ea typeface="HGｺﾞｼｯｸM" charset="0"/>
              </a:rPr>
              <a:t>　　       </a:t>
            </a:r>
          </a:p>
        </p:txBody>
      </p:sp>
      <p:sp>
        <p:nvSpPr>
          <p:cNvPr id="34" name="テキスト ボックス 19"/>
          <p:cNvSpPr txBox="1">
            <a:spLocks noChangeArrowheads="1"/>
          </p:cNvSpPr>
          <p:nvPr/>
        </p:nvSpPr>
        <p:spPr bwMode="auto">
          <a:xfrm>
            <a:off x="6171928" y="4403809"/>
            <a:ext cx="251805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eaLnBrk="1" hangingPunct="1">
              <a:spcBef>
                <a:spcPct val="0"/>
              </a:spcBef>
              <a:buFontTx/>
              <a:buNone/>
            </a:pPr>
            <a:r>
              <a:rPr lang="en-US" altLang="ja-JP" sz="1400" dirty="0" smtClean="0">
                <a:solidFill>
                  <a:srgbClr val="FFFFFF"/>
                </a:solidFill>
                <a:latin typeface="Arial" charset="0"/>
                <a:ea typeface="HGｺﾞｼｯｸM" charset="0"/>
              </a:rPr>
              <a:t>Cleavage surface  {111} of UO</a:t>
            </a:r>
            <a:r>
              <a:rPr lang="ja-JP" altLang="en-US" sz="1400" dirty="0" smtClean="0">
                <a:solidFill>
                  <a:srgbClr val="FFFFFF"/>
                </a:solidFill>
                <a:latin typeface="Arial" charset="0"/>
                <a:ea typeface="HGｺﾞｼｯｸM" charset="0"/>
              </a:rPr>
              <a:t>₂ </a:t>
            </a:r>
            <a:r>
              <a:rPr lang="en-US" altLang="ja-JP" sz="1400" dirty="0" smtClean="0">
                <a:solidFill>
                  <a:srgbClr val="FFFFFF"/>
                </a:solidFill>
                <a:latin typeface="Arial" charset="0"/>
                <a:ea typeface="HGｺﾞｼｯｸM" charset="0"/>
              </a:rPr>
              <a:t>particle  after annealed at high temperature</a:t>
            </a:r>
            <a:r>
              <a:rPr lang="ja-JP" altLang="en-US" sz="1800" dirty="0" smtClean="0">
                <a:solidFill>
                  <a:srgbClr val="FFFFFF"/>
                </a:solidFill>
                <a:latin typeface="Arial" charset="0"/>
                <a:ea typeface="HGｺﾞｼｯｸM" charset="0"/>
              </a:rPr>
              <a:t>       </a:t>
            </a:r>
            <a:endParaRPr lang="ja-JP" altLang="en-US" sz="1800" dirty="0">
              <a:solidFill>
                <a:srgbClr val="FFFFFF"/>
              </a:solidFill>
              <a:latin typeface="Arial" charset="0"/>
              <a:ea typeface="HGｺﾞｼｯｸM" charset="0"/>
            </a:endParaRPr>
          </a:p>
        </p:txBody>
      </p:sp>
      <p:sp>
        <p:nvSpPr>
          <p:cNvPr id="16" name="右矢印 15"/>
          <p:cNvSpPr/>
          <p:nvPr/>
        </p:nvSpPr>
        <p:spPr>
          <a:xfrm>
            <a:off x="2535705" y="2852936"/>
            <a:ext cx="40873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6"/>
          <a:stretch>
            <a:fillRect/>
          </a:stretch>
        </p:blipFill>
        <p:spPr>
          <a:xfrm>
            <a:off x="5397687" y="2752722"/>
            <a:ext cx="426757" cy="396274"/>
          </a:xfrm>
          <a:prstGeom prst="rect">
            <a:avLst/>
          </a:prstGeom>
        </p:spPr>
      </p:pic>
      <p:sp>
        <p:nvSpPr>
          <p:cNvPr id="20" name="テキスト ボックス 19"/>
          <p:cNvSpPr txBox="1"/>
          <p:nvPr/>
        </p:nvSpPr>
        <p:spPr>
          <a:xfrm>
            <a:off x="390543" y="5262886"/>
            <a:ext cx="2016224" cy="584775"/>
          </a:xfrm>
          <a:prstGeom prst="rect">
            <a:avLst/>
          </a:prstGeom>
          <a:noFill/>
          <a:ln w="12700">
            <a:solidFill>
              <a:srgbClr val="00B0F0"/>
            </a:solidFill>
          </a:ln>
        </p:spPr>
        <p:txBody>
          <a:bodyPr wrap="square" rtlCol="0">
            <a:spAutoFit/>
          </a:bodyPr>
          <a:lstStyle/>
          <a:p>
            <a:r>
              <a:rPr lang="en-US" altLang="ja-JP" sz="1600" dirty="0" smtClean="0">
                <a:solidFill>
                  <a:srgbClr val="FFFF00"/>
                </a:solidFill>
              </a:rPr>
              <a:t>No gas bubbles and voids are formed</a:t>
            </a:r>
            <a:endParaRPr kumimoji="1" lang="ja-JP" altLang="en-US" sz="1600" dirty="0">
              <a:solidFill>
                <a:srgbClr val="FFFF00"/>
              </a:solidFill>
            </a:endParaRPr>
          </a:p>
        </p:txBody>
      </p:sp>
      <p:sp>
        <p:nvSpPr>
          <p:cNvPr id="39" name="テキスト ボックス 38"/>
          <p:cNvSpPr txBox="1"/>
          <p:nvPr/>
        </p:nvSpPr>
        <p:spPr>
          <a:xfrm>
            <a:off x="2911080" y="5262886"/>
            <a:ext cx="2669032" cy="584775"/>
          </a:xfrm>
          <a:prstGeom prst="rect">
            <a:avLst/>
          </a:prstGeom>
          <a:noFill/>
          <a:ln w="12700">
            <a:solidFill>
              <a:srgbClr val="00B0F0"/>
            </a:solidFill>
          </a:ln>
        </p:spPr>
        <p:txBody>
          <a:bodyPr wrap="square" rtlCol="0">
            <a:spAutoFit/>
          </a:bodyPr>
          <a:lstStyle/>
          <a:p>
            <a:r>
              <a:rPr lang="en-US" altLang="ja-JP" sz="1600" dirty="0" smtClean="0">
                <a:solidFill>
                  <a:srgbClr val="FFFF00"/>
                </a:solidFill>
              </a:rPr>
              <a:t>Round Cavities </a:t>
            </a:r>
            <a:r>
              <a:rPr lang="en-US" altLang="ja-JP" sz="1600" dirty="0">
                <a:solidFill>
                  <a:srgbClr val="FFFF00"/>
                </a:solidFill>
              </a:rPr>
              <a:t>are </a:t>
            </a:r>
            <a:r>
              <a:rPr lang="en-US" altLang="ja-JP" sz="1600" dirty="0" smtClean="0">
                <a:solidFill>
                  <a:srgbClr val="FFFF00"/>
                </a:solidFill>
              </a:rPr>
              <a:t>formed</a:t>
            </a:r>
            <a:endParaRPr lang="en-US" altLang="ja-JP" sz="1600" dirty="0">
              <a:solidFill>
                <a:srgbClr val="FFFF00"/>
              </a:solidFill>
            </a:endParaRPr>
          </a:p>
          <a:p>
            <a:r>
              <a:rPr lang="en-US" altLang="ja-JP" sz="1600" dirty="0" smtClean="0">
                <a:solidFill>
                  <a:srgbClr val="FFFF00"/>
                </a:solidFill>
              </a:rPr>
              <a:t>(Gas bubble is formed)</a:t>
            </a:r>
          </a:p>
        </p:txBody>
      </p:sp>
      <p:sp>
        <p:nvSpPr>
          <p:cNvPr id="40" name="テキスト ボックス 39"/>
          <p:cNvSpPr txBox="1"/>
          <p:nvPr/>
        </p:nvSpPr>
        <p:spPr>
          <a:xfrm>
            <a:off x="6107832" y="5283737"/>
            <a:ext cx="2640632" cy="830997"/>
          </a:xfrm>
          <a:prstGeom prst="rect">
            <a:avLst/>
          </a:prstGeom>
          <a:noFill/>
          <a:ln w="12700">
            <a:solidFill>
              <a:srgbClr val="00B0F0"/>
            </a:solidFill>
          </a:ln>
        </p:spPr>
        <p:txBody>
          <a:bodyPr wrap="square" rtlCol="0">
            <a:spAutoFit/>
          </a:bodyPr>
          <a:lstStyle/>
          <a:p>
            <a:r>
              <a:rPr lang="en-US" altLang="ja-JP" sz="1600" dirty="0" smtClean="0">
                <a:solidFill>
                  <a:srgbClr val="FFFF00"/>
                </a:solidFill>
              </a:rPr>
              <a:t>So many Negative crystal is formed!! </a:t>
            </a:r>
            <a:r>
              <a:rPr lang="en-US" altLang="ja-JP" sz="1600" dirty="0">
                <a:solidFill>
                  <a:srgbClr val="FFFF00"/>
                </a:solidFill>
              </a:rPr>
              <a:t>o</a:t>
            </a:r>
            <a:r>
              <a:rPr lang="en-US" altLang="ja-JP" sz="1600" dirty="0" smtClean="0">
                <a:solidFill>
                  <a:srgbClr val="FFFF00"/>
                </a:solidFill>
              </a:rPr>
              <a:t>n the cleavage {111}  surface.</a:t>
            </a:r>
            <a:endParaRPr kumimoji="1" lang="ja-JP" altLang="en-US" sz="16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693"/>
    </mc:Choice>
    <mc:Fallback xmlns="">
      <p:transition spd="slow" advTm="169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974725"/>
            <a:ext cx="25923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657600"/>
            <a:ext cx="34083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正方形/長方形 3"/>
          <p:cNvSpPr>
            <a:spLocks noChangeArrowheads="1"/>
          </p:cNvSpPr>
          <p:nvPr/>
        </p:nvSpPr>
        <p:spPr bwMode="auto">
          <a:xfrm>
            <a:off x="143473" y="105256"/>
            <a:ext cx="92060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dirty="0" smtClean="0">
                <a:effectLst>
                  <a:outerShdw blurRad="38100" dist="38100" dir="2700000" algn="tl">
                    <a:srgbClr val="000000">
                      <a:alpha val="43137"/>
                    </a:srgbClr>
                  </a:outerShdw>
                </a:effectLst>
                <a:latin typeface="Arial" charset="0"/>
                <a:ea typeface="ＭＳ Ｐゴシック" charset="-128"/>
              </a:rPr>
              <a:t>Magnified figure of  Typical Cavities seen in UO</a:t>
            </a:r>
            <a:r>
              <a:rPr lang="ja-JP" altLang="en-US" dirty="0" smtClean="0">
                <a:effectLst>
                  <a:outerShdw blurRad="38100" dist="38100" dir="2700000" algn="tl">
                    <a:srgbClr val="000000">
                      <a:alpha val="43137"/>
                    </a:srgbClr>
                  </a:outerShdw>
                </a:effectLst>
                <a:latin typeface="Arial" charset="0"/>
                <a:ea typeface="ＭＳ Ｐゴシック" charset="-128"/>
              </a:rPr>
              <a:t>₂</a:t>
            </a:r>
            <a:endParaRPr lang="ja-JP" altLang="en-US" dirty="0">
              <a:effectLst>
                <a:outerShdw blurRad="38100" dist="38100" dir="2700000" algn="tl">
                  <a:srgbClr val="000000">
                    <a:alpha val="43137"/>
                  </a:srgbClr>
                </a:outerShdw>
              </a:effectLst>
              <a:latin typeface="Arial" charset="0"/>
              <a:ea typeface="ＭＳ Ｐゴシック" charset="-128"/>
            </a:endParaRPr>
          </a:p>
        </p:txBody>
      </p:sp>
      <p:sp>
        <p:nvSpPr>
          <p:cNvPr id="18437" name="テキスト ボックス 4"/>
          <p:cNvSpPr txBox="1">
            <a:spLocks noChangeArrowheads="1"/>
          </p:cNvSpPr>
          <p:nvPr/>
        </p:nvSpPr>
        <p:spPr bwMode="auto">
          <a:xfrm>
            <a:off x="1863138" y="2953701"/>
            <a:ext cx="6337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1800" dirty="0" smtClean="0">
                <a:latin typeface="Arial" charset="0"/>
                <a:ea typeface="ＭＳ Ｐゴシック" charset="-128"/>
              </a:rPr>
              <a:t>Negative crystal seen on the broken surface of the sample</a:t>
            </a:r>
            <a:endParaRPr lang="ja-JP" altLang="en-US" sz="1800" dirty="0">
              <a:solidFill>
                <a:srgbClr val="FFFF00"/>
              </a:solidFill>
              <a:latin typeface="Arial" charset="0"/>
              <a:ea typeface="ＭＳ Ｐゴシック" charset="-128"/>
            </a:endParaRPr>
          </a:p>
        </p:txBody>
      </p:sp>
      <p:sp>
        <p:nvSpPr>
          <p:cNvPr id="18438" name="テキスト ボックス 5"/>
          <p:cNvSpPr txBox="1">
            <a:spLocks noChangeArrowheads="1"/>
          </p:cNvSpPr>
          <p:nvPr/>
        </p:nvSpPr>
        <p:spPr bwMode="auto">
          <a:xfrm>
            <a:off x="-25400" y="5648325"/>
            <a:ext cx="460851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1800" dirty="0" smtClean="0">
                <a:latin typeface="Arial" charset="0"/>
                <a:ea typeface="ＭＳ Ｐゴシック" charset="-128"/>
              </a:rPr>
              <a:t>SEM image of the high burn up fuels after annealing at 1800 </a:t>
            </a:r>
            <a:r>
              <a:rPr lang="ja-JP" altLang="en-US" sz="1800" dirty="0" smtClean="0">
                <a:latin typeface="Arial" charset="0"/>
                <a:ea typeface="ＭＳ Ｐゴシック" charset="-128"/>
              </a:rPr>
              <a:t>℃ </a:t>
            </a:r>
            <a:r>
              <a:rPr lang="en-US" altLang="ja-JP" sz="1800" dirty="0" smtClean="0">
                <a:latin typeface="Arial" charset="0"/>
                <a:ea typeface="ＭＳ Ｐゴシック" charset="-128"/>
              </a:rPr>
              <a:t>for 5 h </a:t>
            </a:r>
          </a:p>
          <a:p>
            <a:pPr>
              <a:spcBef>
                <a:spcPct val="0"/>
              </a:spcBef>
              <a:buFontTx/>
              <a:buNone/>
            </a:pPr>
            <a:r>
              <a:rPr lang="en-US" altLang="ja-JP" sz="1800" dirty="0" smtClean="0">
                <a:latin typeface="Arial" charset="0"/>
                <a:ea typeface="ＭＳ Ｐゴシック" charset="-128"/>
              </a:rPr>
              <a:t>(a) 44GWd/t; (b) 83GWd/t</a:t>
            </a:r>
            <a:r>
              <a:rPr lang="ja-JP" altLang="en-US" sz="1800" dirty="0">
                <a:latin typeface="Arial" charset="0"/>
                <a:ea typeface="ＭＳ Ｐゴシック" charset="-128"/>
              </a:rPr>
              <a:t>　</a:t>
            </a:r>
            <a:endParaRPr lang="en-US" altLang="ja-JP" sz="1800" dirty="0">
              <a:latin typeface="Arial" charset="0"/>
              <a:ea typeface="ＭＳ Ｐゴシック" charset="-128"/>
            </a:endParaRPr>
          </a:p>
          <a:p>
            <a:pPr>
              <a:spcBef>
                <a:spcPct val="0"/>
              </a:spcBef>
              <a:buFontTx/>
              <a:buNone/>
            </a:pPr>
            <a:r>
              <a:rPr lang="en-US" altLang="ja-JP" sz="1400" dirty="0" err="1">
                <a:latin typeface="Arial" charset="0"/>
                <a:ea typeface="ＭＳ Ｐゴシック" charset="-128"/>
              </a:rPr>
              <a:t>Kashibe</a:t>
            </a:r>
            <a:r>
              <a:rPr lang="ja-JP" altLang="en-US" sz="1400" dirty="0">
                <a:latin typeface="Arial" charset="0"/>
                <a:ea typeface="ＭＳ Ｐゴシック" charset="-128"/>
              </a:rPr>
              <a:t>　</a:t>
            </a:r>
            <a:r>
              <a:rPr lang="en-US" altLang="ja-JP" sz="1400" dirty="0">
                <a:latin typeface="Arial" charset="0"/>
                <a:ea typeface="ＭＳ Ｐゴシック" charset="-128"/>
              </a:rPr>
              <a:t>et al., J. Nucl. Mater 206(1993)22</a:t>
            </a:r>
            <a:endParaRPr lang="ja-JP" altLang="en-US" sz="1400" dirty="0">
              <a:latin typeface="Arial" charset="0"/>
              <a:ea typeface="ＭＳ Ｐゴシック" charset="-128"/>
            </a:endParaRPr>
          </a:p>
        </p:txBody>
      </p:sp>
      <p:pic>
        <p:nvPicPr>
          <p:cNvPr id="18439"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2563" y="3644294"/>
            <a:ext cx="288131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テキスト ボックス 7"/>
          <p:cNvSpPr txBox="1">
            <a:spLocks noChangeArrowheads="1"/>
          </p:cNvSpPr>
          <p:nvPr/>
        </p:nvSpPr>
        <p:spPr bwMode="auto">
          <a:xfrm>
            <a:off x="4746477" y="5675838"/>
            <a:ext cx="439752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1800" dirty="0" smtClean="0">
                <a:latin typeface="Arial" charset="0"/>
                <a:ea typeface="ＭＳ Ｐゴシック" charset="-128"/>
              </a:rPr>
              <a:t>Typical area of a (111) cleavage surface through UO</a:t>
            </a:r>
            <a:r>
              <a:rPr lang="ja-JP" altLang="en-US" sz="1800" dirty="0" smtClean="0">
                <a:latin typeface="Arial" charset="0"/>
                <a:ea typeface="ＭＳ Ｐゴシック" charset="-128"/>
              </a:rPr>
              <a:t>₂ </a:t>
            </a:r>
            <a:r>
              <a:rPr lang="en-US" altLang="ja-JP" sz="1800" dirty="0" smtClean="0">
                <a:latin typeface="Arial" charset="0"/>
                <a:ea typeface="ＭＳ Ｐゴシック" charset="-128"/>
              </a:rPr>
              <a:t>single crystal produced </a:t>
            </a:r>
          </a:p>
          <a:p>
            <a:pPr>
              <a:spcBef>
                <a:spcPct val="0"/>
              </a:spcBef>
              <a:buFontTx/>
              <a:buNone/>
            </a:pPr>
            <a:r>
              <a:rPr lang="en-US" altLang="ja-JP" sz="1800" dirty="0" smtClean="0">
                <a:latin typeface="Arial" charset="0"/>
                <a:ea typeface="ＭＳ Ｐゴシック" charset="-128"/>
              </a:rPr>
              <a:t>by  high temperature treatment.</a:t>
            </a:r>
            <a:endParaRPr lang="en-US" altLang="ja-JP" sz="1800" dirty="0">
              <a:solidFill>
                <a:srgbClr val="FFFF00"/>
              </a:solidFill>
              <a:latin typeface="Arial" charset="0"/>
              <a:ea typeface="ＭＳ Ｐゴシック" charset="-128"/>
            </a:endParaRPr>
          </a:p>
          <a:p>
            <a:pPr>
              <a:spcBef>
                <a:spcPct val="0"/>
              </a:spcBef>
              <a:buFontTx/>
              <a:buNone/>
            </a:pPr>
            <a:r>
              <a:rPr lang="en-US" altLang="ja-JP" sz="1400" dirty="0">
                <a:latin typeface="Arial" charset="0"/>
                <a:ea typeface="ＭＳ Ｐゴシック" charset="-128"/>
              </a:rPr>
              <a:t>Castel,</a:t>
            </a:r>
            <a:r>
              <a:rPr lang="ja-JP" altLang="en-US" sz="1400" dirty="0">
                <a:latin typeface="Arial" charset="0"/>
                <a:ea typeface="ＭＳ Ｐゴシック" charset="-128"/>
              </a:rPr>
              <a:t>　</a:t>
            </a:r>
            <a:r>
              <a:rPr lang="en-US" altLang="ja-JP" sz="1400" dirty="0">
                <a:latin typeface="Arial" charset="0"/>
                <a:ea typeface="ＭＳ Ｐゴシック" charset="-128"/>
              </a:rPr>
              <a:t>Phys. Rev. B, 68(2003)235411.</a:t>
            </a:r>
            <a:endParaRPr lang="ja-JP" altLang="en-US" sz="1400" dirty="0">
              <a:latin typeface="Arial" charset="0"/>
              <a:ea typeface="ＭＳ Ｐゴシック"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4922" y="3924612"/>
            <a:ext cx="1817687" cy="139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pPr>
              <a:defRPr/>
            </a:pPr>
            <a:fld id="{4CB13791-8776-7D41-ADC9-F33ACDE1D014}" type="slidenum">
              <a:rPr lang="en-US" altLang="ja-JP" smtClean="0"/>
              <a:pPr>
                <a:defRPr/>
              </a:pPr>
              <a:t>11</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2000" advTm="5542"/>
    </mc:Choice>
    <mc:Fallback xmlns="">
      <p:transition spd="slow" advTm="554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スライド番号プレースホルダー 1"/>
          <p:cNvSpPr txBox="1">
            <a:spLocks/>
          </p:cNvSpPr>
          <p:nvPr/>
        </p:nvSpPr>
        <p:spPr bwMode="auto">
          <a:xfrm>
            <a:off x="7475839" y="6786563"/>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lgn="r" eaLnBrk="1" hangingPunct="1">
              <a:spcBef>
                <a:spcPct val="0"/>
              </a:spcBef>
              <a:buFontTx/>
              <a:buNone/>
            </a:pPr>
            <a:fld id="{27155795-5C7F-AA40-BB45-9F54A2ED36C7}" type="slidenum">
              <a:rPr lang="ja-JP" altLang="en-US" sz="1000">
                <a:solidFill>
                  <a:srgbClr val="9B9A98"/>
                </a:solidFill>
                <a:latin typeface="Arial" charset="0"/>
                <a:ea typeface="HGｺﾞｼｯｸM" charset="0"/>
              </a:rPr>
              <a:pPr algn="r" eaLnBrk="1" hangingPunct="1">
                <a:spcBef>
                  <a:spcPct val="0"/>
                </a:spcBef>
                <a:buFontTx/>
                <a:buNone/>
              </a:pPr>
              <a:t>12</a:t>
            </a:fld>
            <a:endParaRPr lang="ja-JP" altLang="en-US" sz="1000">
              <a:solidFill>
                <a:srgbClr val="9B9A98"/>
              </a:solidFill>
              <a:latin typeface="Arial" charset="0"/>
              <a:ea typeface="HGｺﾞｼｯｸM" charset="0"/>
            </a:endParaRPr>
          </a:p>
        </p:txBody>
      </p:sp>
      <p:sp>
        <p:nvSpPr>
          <p:cNvPr id="21509" name="正方形/長方形 2"/>
          <p:cNvSpPr>
            <a:spLocks noChangeArrowheads="1"/>
          </p:cNvSpPr>
          <p:nvPr/>
        </p:nvSpPr>
        <p:spPr bwMode="auto">
          <a:xfrm>
            <a:off x="-1404664" y="14321"/>
            <a:ext cx="98970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ja-JP" altLang="en-US" sz="3600" dirty="0" smtClean="0"/>
              <a:t>　　　　 </a:t>
            </a:r>
            <a:r>
              <a:rPr lang="en-US" altLang="ja-JP" sz="3600" dirty="0" smtClean="0"/>
              <a:t>The Shape of the Negative Crystal</a:t>
            </a:r>
            <a:r>
              <a:rPr lang="en-US" altLang="ja-JP" sz="3600" dirty="0"/>
              <a:t/>
            </a:r>
            <a:br>
              <a:rPr lang="en-US" altLang="ja-JP" sz="3600" dirty="0"/>
            </a:br>
            <a:endParaRPr lang="ja-JP" altLang="en-US" sz="2000" dirty="0">
              <a:latin typeface="Arial" charset="0"/>
              <a:ea typeface="ＭＳ Ｐゴシック" charset="-128"/>
            </a:endParaRPr>
          </a:p>
        </p:txBody>
      </p:sp>
      <p:sp>
        <p:nvSpPr>
          <p:cNvPr id="3" name="テキスト ボックス 2"/>
          <p:cNvSpPr txBox="1"/>
          <p:nvPr/>
        </p:nvSpPr>
        <p:spPr>
          <a:xfrm>
            <a:off x="120512" y="5802175"/>
            <a:ext cx="8877873" cy="954107"/>
          </a:xfrm>
          <a:prstGeom prst="rect">
            <a:avLst/>
          </a:prstGeom>
          <a:noFill/>
        </p:spPr>
        <p:txBody>
          <a:bodyPr wrap="square" rtlCol="0">
            <a:spAutoFit/>
          </a:bodyPr>
          <a:lstStyle/>
          <a:p>
            <a:pPr lvl="0" eaLnBrk="1" hangingPunct="1"/>
            <a:r>
              <a:rPr lang="en-US" altLang="ja-JP" sz="2800" b="1" dirty="0" smtClean="0">
                <a:solidFill>
                  <a:srgbClr val="FFFF00"/>
                </a:solidFill>
                <a:ea typeface="HGｺﾞｼｯｸM" charset="0"/>
              </a:rPr>
              <a:t>Anneal Temp.</a:t>
            </a:r>
            <a:r>
              <a:rPr lang="ja-JP" altLang="en-US" sz="2800" b="1" dirty="0" smtClean="0">
                <a:solidFill>
                  <a:srgbClr val="FFFF00"/>
                </a:solidFill>
                <a:ea typeface="HGｺﾞｼｯｸM" charset="0"/>
              </a:rPr>
              <a:t>　　　　　　　　　　　 </a:t>
            </a:r>
            <a:r>
              <a:rPr lang="en-US" altLang="ja-JP" sz="2800" b="1" dirty="0" smtClean="0">
                <a:solidFill>
                  <a:srgbClr val="FFFF00"/>
                </a:solidFill>
                <a:ea typeface="HGｺﾞｼｯｸM" charset="0"/>
              </a:rPr>
              <a:t>Anneal Temp. </a:t>
            </a:r>
          </a:p>
          <a:p>
            <a:pPr lvl="0" eaLnBrk="1" hangingPunct="1"/>
            <a:r>
              <a:rPr lang="en-US" altLang="ja-JP" sz="2800" b="1" dirty="0" smtClean="0">
                <a:solidFill>
                  <a:srgbClr val="FFFF00"/>
                </a:solidFill>
                <a:ea typeface="HGｺﾞｼｯｸM" charset="0"/>
              </a:rPr>
              <a:t>     Low                                                             High</a:t>
            </a:r>
            <a:r>
              <a:rPr lang="ja-JP" altLang="en-US" sz="2800" b="1" dirty="0" smtClean="0">
                <a:solidFill>
                  <a:srgbClr val="FFFF00"/>
                </a:solidFill>
                <a:ea typeface="HGｺﾞｼｯｸM" charset="0"/>
              </a:rPr>
              <a:t>　　　　　　　</a:t>
            </a:r>
            <a:endParaRPr lang="ja-JP" altLang="en-US" sz="2800" b="1" dirty="0">
              <a:solidFill>
                <a:srgbClr val="FFFF00"/>
              </a:solidFill>
              <a:ea typeface="HGｺﾞｼｯｸM" charset="0"/>
            </a:endParaRPr>
          </a:p>
        </p:txBody>
      </p:sp>
      <p:sp>
        <p:nvSpPr>
          <p:cNvPr id="4" name="テキスト ボックス 3"/>
          <p:cNvSpPr txBox="1"/>
          <p:nvPr/>
        </p:nvSpPr>
        <p:spPr>
          <a:xfrm>
            <a:off x="1866169" y="5370033"/>
            <a:ext cx="5552590" cy="523220"/>
          </a:xfrm>
          <a:prstGeom prst="rect">
            <a:avLst/>
          </a:prstGeom>
          <a:noFill/>
        </p:spPr>
        <p:txBody>
          <a:bodyPr wrap="square" rtlCol="0">
            <a:spAutoFit/>
          </a:bodyPr>
          <a:lstStyle/>
          <a:p>
            <a:r>
              <a:rPr lang="ja-JP" altLang="en-US" sz="2800" dirty="0" smtClean="0">
                <a:solidFill>
                  <a:srgbClr val="FFC000"/>
                </a:solidFill>
              </a:rPr>
              <a:t>＞</a:t>
            </a:r>
            <a:r>
              <a:rPr lang="en-US" altLang="ja-JP" sz="2800" dirty="0" smtClean="0">
                <a:solidFill>
                  <a:srgbClr val="FFC000"/>
                </a:solidFill>
              </a:rPr>
              <a:t>The amount of Residual He</a:t>
            </a:r>
            <a:r>
              <a:rPr kumimoji="1" lang="ja-JP" altLang="en-US" sz="2800" dirty="0" smtClean="0">
                <a:solidFill>
                  <a:srgbClr val="FFC000"/>
                </a:solidFill>
              </a:rPr>
              <a:t>＞</a:t>
            </a:r>
            <a:endParaRPr kumimoji="1" lang="en-US" altLang="ja-JP" sz="2800" dirty="0" smtClean="0">
              <a:solidFill>
                <a:srgbClr val="FFC000"/>
              </a:solidFill>
            </a:endParaRPr>
          </a:p>
        </p:txBody>
      </p:sp>
      <p:sp>
        <p:nvSpPr>
          <p:cNvPr id="5" name="テキスト ボックス 4"/>
          <p:cNvSpPr txBox="1"/>
          <p:nvPr/>
        </p:nvSpPr>
        <p:spPr>
          <a:xfrm>
            <a:off x="207179" y="5019017"/>
            <a:ext cx="8818873" cy="523220"/>
          </a:xfrm>
          <a:prstGeom prst="rect">
            <a:avLst/>
          </a:prstGeom>
          <a:noFill/>
        </p:spPr>
        <p:txBody>
          <a:bodyPr wrap="square" rtlCol="0">
            <a:spAutoFit/>
          </a:bodyPr>
          <a:lstStyle/>
          <a:p>
            <a:r>
              <a:rPr kumimoji="1" lang="en-US" altLang="ja-JP" sz="2800" dirty="0" smtClean="0">
                <a:solidFill>
                  <a:schemeClr val="bg1">
                    <a:lumMod val="95000"/>
                  </a:schemeClr>
                </a:solidFill>
              </a:rPr>
              <a:t>Single-crystal</a:t>
            </a:r>
            <a:r>
              <a:rPr kumimoji="1" lang="ja-JP" altLang="en-US" sz="2800" dirty="0" smtClean="0">
                <a:solidFill>
                  <a:schemeClr val="bg1">
                    <a:lumMod val="95000"/>
                  </a:schemeClr>
                </a:solidFill>
              </a:rPr>
              <a:t>　　　　　　　　　　　　　　　      </a:t>
            </a:r>
            <a:r>
              <a:rPr kumimoji="1" lang="en-US" altLang="ja-JP" sz="2800" dirty="0" smtClean="0">
                <a:solidFill>
                  <a:schemeClr val="bg1">
                    <a:lumMod val="95000"/>
                  </a:schemeClr>
                </a:solidFill>
              </a:rPr>
              <a:t>Polycrystalline</a:t>
            </a:r>
            <a:r>
              <a:rPr kumimoji="1" lang="ja-JP" altLang="en-US" sz="2800" dirty="0" smtClean="0">
                <a:solidFill>
                  <a:schemeClr val="bg1">
                    <a:lumMod val="95000"/>
                  </a:schemeClr>
                </a:solidFill>
              </a:rPr>
              <a:t> </a:t>
            </a:r>
            <a:endParaRPr kumimoji="1" lang="ja-JP" altLang="en-US" sz="2800" dirty="0">
              <a:solidFill>
                <a:schemeClr val="bg1">
                  <a:lumMod val="95000"/>
                </a:schemeClr>
              </a:solidFill>
            </a:endParaRPr>
          </a:p>
        </p:txBody>
      </p:sp>
      <p:cxnSp>
        <p:nvCxnSpPr>
          <p:cNvPr id="18" name="直線矢印コネクタ 17"/>
          <p:cNvCxnSpPr/>
          <p:nvPr/>
        </p:nvCxnSpPr>
        <p:spPr>
          <a:xfrm flipV="1">
            <a:off x="2717267" y="6055170"/>
            <a:ext cx="3698407" cy="12555"/>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341634" y="6267881"/>
            <a:ext cx="4494628" cy="369332"/>
          </a:xfrm>
          <a:prstGeom prst="rect">
            <a:avLst/>
          </a:prstGeom>
          <a:noFill/>
        </p:spPr>
        <p:txBody>
          <a:bodyPr wrap="square" rtlCol="0">
            <a:spAutoFit/>
          </a:bodyPr>
          <a:lstStyle/>
          <a:p>
            <a:r>
              <a:rPr kumimoji="1" lang="en-US" altLang="ja-JP" b="1" dirty="0" smtClean="0">
                <a:solidFill>
                  <a:srgbClr val="FFFF00"/>
                </a:solidFill>
              </a:rPr>
              <a:t>The value of the diffusion coefficient </a:t>
            </a:r>
            <a:endParaRPr kumimoji="1" lang="ja-JP" altLang="en-US" b="1" dirty="0">
              <a:solidFill>
                <a:srgbClr val="FFFF00"/>
              </a:solidFill>
            </a:endParaRPr>
          </a:p>
        </p:txBody>
      </p:sp>
      <p:sp>
        <p:nvSpPr>
          <p:cNvPr id="10" name="テキスト ボックス 9"/>
          <p:cNvSpPr txBox="1"/>
          <p:nvPr/>
        </p:nvSpPr>
        <p:spPr>
          <a:xfrm>
            <a:off x="1561476" y="4522930"/>
            <a:ext cx="6686754" cy="461665"/>
          </a:xfrm>
          <a:prstGeom prst="rect">
            <a:avLst/>
          </a:prstGeom>
          <a:noFill/>
        </p:spPr>
        <p:txBody>
          <a:bodyPr wrap="square" rtlCol="0">
            <a:spAutoFit/>
          </a:bodyPr>
          <a:lstStyle/>
          <a:p>
            <a:r>
              <a:rPr kumimoji="1" lang="en-US" altLang="ja-JP" sz="2400" b="1" u="sng" dirty="0" smtClean="0">
                <a:solidFill>
                  <a:schemeClr val="bg1"/>
                </a:solidFill>
              </a:rPr>
              <a:t>Consideration of the difference in the shape</a:t>
            </a:r>
            <a:endParaRPr kumimoji="1" lang="ja-JP" altLang="en-US" sz="2400" b="1" u="sng" dirty="0">
              <a:solidFill>
                <a:schemeClr val="bg1"/>
              </a:solidFill>
            </a:endParaRPr>
          </a:p>
        </p:txBody>
      </p:sp>
      <p:sp>
        <p:nvSpPr>
          <p:cNvPr id="11" name="正方形/長方形 10"/>
          <p:cNvSpPr/>
          <p:nvPr/>
        </p:nvSpPr>
        <p:spPr>
          <a:xfrm>
            <a:off x="86732" y="4522930"/>
            <a:ext cx="8928992" cy="2203072"/>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p:cNvCxnSpPr/>
          <p:nvPr/>
        </p:nvCxnSpPr>
        <p:spPr>
          <a:xfrm>
            <a:off x="2660201" y="5285787"/>
            <a:ext cx="3755473" cy="17791"/>
          </a:xfrm>
          <a:prstGeom prst="straightConnector1">
            <a:avLst/>
          </a:prstGeom>
          <a:ln w="508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711440" y="4934184"/>
            <a:ext cx="3803425" cy="369332"/>
          </a:xfrm>
          <a:prstGeom prst="rect">
            <a:avLst/>
          </a:prstGeom>
          <a:noFill/>
        </p:spPr>
        <p:txBody>
          <a:bodyPr wrap="square" rtlCol="0">
            <a:spAutoFit/>
          </a:bodyPr>
          <a:lstStyle/>
          <a:p>
            <a:r>
              <a:rPr lang="en-US" altLang="ja-JP" b="1" dirty="0" smtClean="0">
                <a:solidFill>
                  <a:schemeClr val="bg1">
                    <a:lumMod val="95000"/>
                  </a:schemeClr>
                </a:solidFill>
              </a:rPr>
              <a:t>The grain boundary exists or not</a:t>
            </a:r>
          </a:p>
        </p:txBody>
      </p:sp>
      <p:sp>
        <p:nvSpPr>
          <p:cNvPr id="2" name="スライド番号プレースホルダー 1"/>
          <p:cNvSpPr>
            <a:spLocks noGrp="1"/>
          </p:cNvSpPr>
          <p:nvPr>
            <p:ph type="sldNum" sz="quarter" idx="12"/>
          </p:nvPr>
        </p:nvSpPr>
        <p:spPr>
          <a:xfrm>
            <a:off x="6986789" y="6551432"/>
            <a:ext cx="2133600" cy="476250"/>
          </a:xfrm>
        </p:spPr>
        <p:txBody>
          <a:bodyPr/>
          <a:lstStyle/>
          <a:p>
            <a:pPr>
              <a:defRPr/>
            </a:pPr>
            <a:fld id="{4CB13791-8776-7D41-ADC9-F33ACDE1D014}" type="slidenum">
              <a:rPr lang="en-US" altLang="ja-JP" smtClean="0"/>
              <a:pPr>
                <a:defRPr/>
              </a:pPr>
              <a:t>12</a:t>
            </a:fld>
            <a:endParaRPr lang="en-US" altLang="ja-JP" dirty="0"/>
          </a:p>
        </p:txBody>
      </p:sp>
      <p:pic>
        <p:nvPicPr>
          <p:cNvPr id="6" name="図 5"/>
          <p:cNvPicPr>
            <a:picLocks noChangeAspect="1"/>
          </p:cNvPicPr>
          <p:nvPr/>
        </p:nvPicPr>
        <p:blipFill>
          <a:blip r:embed="rId3"/>
          <a:stretch>
            <a:fillRect/>
          </a:stretch>
        </p:blipFill>
        <p:spPr>
          <a:xfrm>
            <a:off x="698606" y="515934"/>
            <a:ext cx="7731057" cy="3972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0156"/>
    </mc:Choice>
    <mc:Fallback xmlns="">
      <p:transition spd="slow" advTm="18015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52143"/>
            <a:ext cx="8229600" cy="1143000"/>
          </a:xfrm>
        </p:spPr>
        <p:txBody>
          <a:bodyPr/>
          <a:lstStyle/>
          <a:p>
            <a:r>
              <a:rPr lang="en-US" altLang="ja-JP" sz="3600" dirty="0" smtClean="0"/>
              <a:t>Modelling of the Negative crystal</a:t>
            </a:r>
            <a:endParaRPr kumimoji="1" lang="ja-JP" altLang="en-US" sz="3600" dirty="0"/>
          </a:p>
        </p:txBody>
      </p:sp>
      <p:sp>
        <p:nvSpPr>
          <p:cNvPr id="7" name="スライド番号プレースホルダー 6"/>
          <p:cNvSpPr>
            <a:spLocks noGrp="1"/>
          </p:cNvSpPr>
          <p:nvPr>
            <p:ph type="sldNum" sz="quarter" idx="12"/>
          </p:nvPr>
        </p:nvSpPr>
        <p:spPr>
          <a:xfrm>
            <a:off x="6983655" y="6372808"/>
            <a:ext cx="2133600" cy="476250"/>
          </a:xfrm>
        </p:spPr>
        <p:txBody>
          <a:bodyPr/>
          <a:lstStyle/>
          <a:p>
            <a:pPr>
              <a:defRPr/>
            </a:pPr>
            <a:fld id="{52035BCE-27FA-D247-A17F-5881401200E3}" type="slidenum">
              <a:rPr lang="en-US" altLang="ja-JP" smtClean="0"/>
              <a:pPr>
                <a:defRPr/>
              </a:pPr>
              <a:t>13</a:t>
            </a:fld>
            <a:endParaRPr lang="en-US" altLang="ja-JP"/>
          </a:p>
        </p:txBody>
      </p:sp>
      <p:pic>
        <p:nvPicPr>
          <p:cNvPr id="3" name="図 2"/>
          <p:cNvPicPr>
            <a:picLocks noChangeAspect="1"/>
          </p:cNvPicPr>
          <p:nvPr/>
        </p:nvPicPr>
        <p:blipFill>
          <a:blip r:embed="rId3"/>
          <a:stretch>
            <a:fillRect/>
          </a:stretch>
        </p:blipFill>
        <p:spPr>
          <a:xfrm>
            <a:off x="1597220" y="853373"/>
            <a:ext cx="6258279" cy="4133800"/>
          </a:xfrm>
          <a:prstGeom prst="rect">
            <a:avLst/>
          </a:prstGeom>
        </p:spPr>
      </p:pic>
      <p:sp>
        <p:nvSpPr>
          <p:cNvPr id="4" name="テキスト ボックス 3"/>
          <p:cNvSpPr txBox="1"/>
          <p:nvPr/>
        </p:nvSpPr>
        <p:spPr>
          <a:xfrm>
            <a:off x="1763688" y="542673"/>
            <a:ext cx="6552729" cy="369332"/>
          </a:xfrm>
          <a:prstGeom prst="rect">
            <a:avLst/>
          </a:prstGeom>
          <a:noFill/>
        </p:spPr>
        <p:txBody>
          <a:bodyPr wrap="square" rtlCol="0">
            <a:spAutoFit/>
          </a:bodyPr>
          <a:lstStyle/>
          <a:p>
            <a:r>
              <a:rPr lang="en-US" altLang="ja-JP" dirty="0" smtClean="0">
                <a:solidFill>
                  <a:schemeClr val="bg1"/>
                </a:solidFill>
              </a:rPr>
              <a:t> S. C.</a:t>
            </a:r>
            <a:r>
              <a:rPr kumimoji="1" lang="en-US" altLang="ja-JP" dirty="0" smtClean="0">
                <a:solidFill>
                  <a:schemeClr val="bg1"/>
                </a:solidFill>
              </a:rPr>
              <a:t>1573K</a:t>
            </a:r>
            <a:r>
              <a:rPr kumimoji="1" lang="ja-JP" altLang="en-US" dirty="0" smtClean="0">
                <a:solidFill>
                  <a:schemeClr val="bg1"/>
                </a:solidFill>
              </a:rPr>
              <a:t>　　　</a:t>
            </a:r>
            <a:r>
              <a:rPr lang="ja-JP" altLang="en-US" dirty="0">
                <a:solidFill>
                  <a:schemeClr val="bg1"/>
                </a:solidFill>
              </a:rPr>
              <a:t> </a:t>
            </a:r>
            <a:r>
              <a:rPr lang="ja-JP" altLang="en-US" dirty="0" smtClean="0">
                <a:solidFill>
                  <a:schemeClr val="bg1"/>
                </a:solidFill>
              </a:rPr>
              <a:t>         </a:t>
            </a:r>
            <a:r>
              <a:rPr lang="en-US" altLang="ja-JP" dirty="0" smtClean="0">
                <a:solidFill>
                  <a:schemeClr val="bg1"/>
                </a:solidFill>
              </a:rPr>
              <a:t>S. C. </a:t>
            </a:r>
            <a:r>
              <a:rPr kumimoji="1" lang="en-US" altLang="ja-JP" dirty="0" smtClean="0">
                <a:solidFill>
                  <a:schemeClr val="bg1"/>
                </a:solidFill>
              </a:rPr>
              <a:t>1773K</a:t>
            </a:r>
            <a:r>
              <a:rPr kumimoji="1" lang="ja-JP" altLang="en-US" dirty="0" smtClean="0">
                <a:solidFill>
                  <a:schemeClr val="bg1"/>
                </a:solidFill>
              </a:rPr>
              <a:t>　　  </a:t>
            </a:r>
            <a:r>
              <a:rPr lang="en-US" altLang="ja-JP" dirty="0" smtClean="0">
                <a:solidFill>
                  <a:schemeClr val="bg1"/>
                </a:solidFill>
              </a:rPr>
              <a:t>S. C.</a:t>
            </a:r>
            <a:r>
              <a:rPr kumimoji="1" lang="en-US" altLang="ja-JP" dirty="0" smtClean="0">
                <a:solidFill>
                  <a:schemeClr val="bg1"/>
                </a:solidFill>
              </a:rPr>
              <a:t>1973K</a:t>
            </a:r>
            <a:r>
              <a:rPr lang="ja-JP" altLang="en-US" dirty="0">
                <a:solidFill>
                  <a:schemeClr val="bg1"/>
                </a:solidFill>
              </a:rPr>
              <a:t> </a:t>
            </a:r>
            <a:r>
              <a:rPr lang="en-US" altLang="ja-JP" dirty="0" smtClean="0">
                <a:solidFill>
                  <a:schemeClr val="bg1"/>
                </a:solidFill>
              </a:rPr>
              <a:t>&amp; P. C.</a:t>
            </a:r>
            <a:r>
              <a:rPr kumimoji="1" lang="en-US" altLang="ja-JP" dirty="0" smtClean="0">
                <a:solidFill>
                  <a:schemeClr val="bg1"/>
                </a:solidFill>
              </a:rPr>
              <a:t> </a:t>
            </a:r>
            <a:endParaRPr kumimoji="1" lang="ja-JP" altLang="en-US" dirty="0">
              <a:solidFill>
                <a:schemeClr val="bg1"/>
              </a:solidFill>
            </a:endParaRPr>
          </a:p>
        </p:txBody>
      </p:sp>
      <p:sp>
        <p:nvSpPr>
          <p:cNvPr id="5" name="テキスト ボックス 4"/>
          <p:cNvSpPr txBox="1"/>
          <p:nvPr/>
        </p:nvSpPr>
        <p:spPr>
          <a:xfrm>
            <a:off x="1475656" y="4987173"/>
            <a:ext cx="7128792" cy="369332"/>
          </a:xfrm>
          <a:prstGeom prst="rect">
            <a:avLst/>
          </a:prstGeom>
          <a:noFill/>
        </p:spPr>
        <p:txBody>
          <a:bodyPr wrap="square" rtlCol="0">
            <a:spAutoFit/>
          </a:bodyPr>
          <a:lstStyle/>
          <a:p>
            <a:r>
              <a:rPr lang="en-US" altLang="ja-JP" dirty="0" smtClean="0">
                <a:solidFill>
                  <a:schemeClr val="bg1"/>
                </a:solidFill>
              </a:rPr>
              <a:t>Pentacontahedron</a:t>
            </a:r>
            <a:r>
              <a:rPr lang="en-US" altLang="ja-JP" sz="1600" dirty="0" smtClean="0">
                <a:solidFill>
                  <a:schemeClr val="bg1"/>
                </a:solidFill>
              </a:rPr>
              <a:t>   </a:t>
            </a:r>
            <a:r>
              <a:rPr lang="en-US" altLang="ja-JP" dirty="0" err="1" smtClean="0">
                <a:solidFill>
                  <a:schemeClr val="bg1"/>
                </a:solidFill>
              </a:rPr>
              <a:t>Octa-Triacontahedron</a:t>
            </a:r>
            <a:r>
              <a:rPr kumimoji="1" lang="ja-JP" altLang="en-US" sz="1600" dirty="0" smtClean="0">
                <a:solidFill>
                  <a:schemeClr val="bg1"/>
                </a:solidFill>
              </a:rPr>
              <a:t>　</a:t>
            </a:r>
            <a:r>
              <a:rPr lang="en-US" altLang="ja-JP" dirty="0" err="1" smtClean="0">
                <a:solidFill>
                  <a:schemeClr val="bg1"/>
                </a:solidFill>
              </a:rPr>
              <a:t>Tuncated</a:t>
            </a:r>
            <a:r>
              <a:rPr lang="en-US" altLang="ja-JP" dirty="0" smtClean="0">
                <a:solidFill>
                  <a:schemeClr val="bg1"/>
                </a:solidFill>
              </a:rPr>
              <a:t> </a:t>
            </a:r>
            <a:r>
              <a:rPr lang="en-US" altLang="ja-JP" dirty="0">
                <a:solidFill>
                  <a:schemeClr val="bg1"/>
                </a:solidFill>
              </a:rPr>
              <a:t>O</a:t>
            </a:r>
            <a:r>
              <a:rPr lang="en-US" altLang="ja-JP" dirty="0" smtClean="0">
                <a:solidFill>
                  <a:schemeClr val="bg1"/>
                </a:solidFill>
              </a:rPr>
              <a:t>ctahedron</a:t>
            </a:r>
            <a:r>
              <a:rPr kumimoji="1" lang="ja-JP" altLang="en-US" dirty="0" smtClean="0"/>
              <a:t>　　　</a:t>
            </a:r>
            <a:endParaRPr kumimoji="1" lang="ja-JP" altLang="en-US" dirty="0"/>
          </a:p>
        </p:txBody>
      </p:sp>
      <p:sp>
        <p:nvSpPr>
          <p:cNvPr id="6" name="テキスト ボックス 5"/>
          <p:cNvSpPr txBox="1"/>
          <p:nvPr/>
        </p:nvSpPr>
        <p:spPr>
          <a:xfrm>
            <a:off x="251520" y="5656826"/>
            <a:ext cx="8721719" cy="954107"/>
          </a:xfrm>
          <a:prstGeom prst="rect">
            <a:avLst/>
          </a:prstGeom>
          <a:noFill/>
          <a:ln w="50800" cmpd="dbl">
            <a:solidFill>
              <a:srgbClr val="FFFF00"/>
            </a:solidFill>
          </a:ln>
        </p:spPr>
        <p:txBody>
          <a:bodyPr wrap="square" rtlCol="0">
            <a:spAutoFit/>
          </a:bodyPr>
          <a:lstStyle/>
          <a:p>
            <a:r>
              <a:rPr lang="en-US" altLang="ja-JP" sz="2800" u="sng" dirty="0" smtClean="0">
                <a:solidFill>
                  <a:srgbClr val="FFFF00"/>
                </a:solidFill>
                <a:latin typeface="ＭＳ Ｐゴシック" panose="020B0600070205080204" pitchFamily="50" charset="-128"/>
                <a:ea typeface="ＭＳ Ｐゴシック" panose="020B0600070205080204" pitchFamily="50" charset="-128"/>
              </a:rPr>
              <a:t>Caution!!</a:t>
            </a:r>
            <a:r>
              <a:rPr lang="en-US" altLang="ja-JP" sz="2800" dirty="0" smtClean="0">
                <a:solidFill>
                  <a:srgbClr val="FFFF00"/>
                </a:solidFill>
                <a:latin typeface="ＭＳ Ｐゴシック" panose="020B0600070205080204" pitchFamily="50" charset="-128"/>
                <a:ea typeface="ＭＳ Ｐゴシック" panose="020B0600070205080204" pitchFamily="50" charset="-128"/>
              </a:rPr>
              <a:t>  {</a:t>
            </a:r>
            <a:r>
              <a:rPr lang="en-US" altLang="ja-JP" sz="2800" dirty="0">
                <a:solidFill>
                  <a:srgbClr val="FFFF00"/>
                </a:solidFill>
                <a:latin typeface="ＭＳ Ｐゴシック" panose="020B0600070205080204" pitchFamily="50" charset="-128"/>
                <a:ea typeface="ＭＳ Ｐゴシック" panose="020B0600070205080204" pitchFamily="50" charset="-128"/>
              </a:rPr>
              <a:t>113} appears faster than {011} on the surface, which is strange from </a:t>
            </a:r>
            <a:r>
              <a:rPr lang="en-US" altLang="ja-JP" sz="2800" dirty="0" smtClean="0">
                <a:solidFill>
                  <a:srgbClr val="FFFF00"/>
                </a:solidFill>
                <a:latin typeface="ＭＳ Ｐゴシック" panose="020B0600070205080204" pitchFamily="50" charset="-128"/>
                <a:ea typeface="ＭＳ Ｐゴシック" panose="020B0600070205080204" pitchFamily="50" charset="-128"/>
              </a:rPr>
              <a:t>thermodynamic </a:t>
            </a:r>
            <a:r>
              <a:rPr lang="en-US" altLang="ja-JP" sz="2800" dirty="0">
                <a:solidFill>
                  <a:srgbClr val="FFFF00"/>
                </a:solidFill>
                <a:latin typeface="ＭＳ Ｐゴシック" panose="020B0600070205080204" pitchFamily="50" charset="-128"/>
                <a:ea typeface="ＭＳ Ｐゴシック" panose="020B0600070205080204" pitchFamily="50" charset="-128"/>
              </a:rPr>
              <a:t>point of </a:t>
            </a:r>
            <a:r>
              <a:rPr lang="en-US" altLang="ja-JP" sz="2800" dirty="0" smtClean="0">
                <a:solidFill>
                  <a:srgbClr val="FFFF00"/>
                </a:solidFill>
                <a:latin typeface="ＭＳ Ｐゴシック" panose="020B0600070205080204" pitchFamily="50" charset="-128"/>
                <a:ea typeface="ＭＳ Ｐゴシック" panose="020B0600070205080204" pitchFamily="50" charset="-128"/>
              </a:rPr>
              <a:t>view.</a:t>
            </a:r>
            <a:endParaRPr lang="en-US" altLang="ja-JP" sz="2800" dirty="0">
              <a:solidFill>
                <a:srgbClr val="FFFF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24467341"/>
      </p:ext>
    </p:extLst>
  </p:cSld>
  <p:clrMapOvr>
    <a:masterClrMapping/>
  </p:clrMapOvr>
  <mc:AlternateContent xmlns:mc="http://schemas.openxmlformats.org/markup-compatibility/2006" xmlns:p14="http://schemas.microsoft.com/office/powerpoint/2010/main">
    <mc:Choice Requires="p14">
      <p:transition spd="slow" p14:dur="2000" advTm="63496"/>
    </mc:Choice>
    <mc:Fallback xmlns="">
      <p:transition spd="slow" advTm="6349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正方形/長方形 2"/>
          <p:cNvSpPr>
            <a:spLocks noChangeArrowheads="1"/>
          </p:cNvSpPr>
          <p:nvPr/>
        </p:nvSpPr>
        <p:spPr bwMode="auto">
          <a:xfrm>
            <a:off x="143000" y="5436799"/>
            <a:ext cx="4243387" cy="1323439"/>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eaLnBrk="1" hangingPunct="1">
              <a:spcBef>
                <a:spcPct val="0"/>
              </a:spcBef>
              <a:buFontTx/>
              <a:buNone/>
            </a:pPr>
            <a:r>
              <a:rPr lang="en-US" altLang="ja-JP" sz="2000" dirty="0">
                <a:solidFill>
                  <a:srgbClr val="FFFFFF"/>
                </a:solidFill>
                <a:latin typeface="Arial" charset="0"/>
                <a:ea typeface="HGｺﾞｼｯｸM" charset="0"/>
              </a:rPr>
              <a:t>Morphological Importance</a:t>
            </a:r>
            <a:r>
              <a:rPr lang="ja-JP" altLang="en-US" sz="2000" dirty="0">
                <a:solidFill>
                  <a:srgbClr val="FFFFFF"/>
                </a:solidFill>
                <a:latin typeface="Arial" charset="0"/>
                <a:ea typeface="HGｺﾞｼｯｸM" charset="0"/>
              </a:rPr>
              <a:t>　</a:t>
            </a:r>
            <a:r>
              <a:rPr lang="en-US" altLang="ja-JP" sz="2000" dirty="0" smtClean="0">
                <a:solidFill>
                  <a:srgbClr val="FFFFFF"/>
                </a:solidFill>
                <a:latin typeface="Arial" charset="0"/>
                <a:ea typeface="HGｺﾞｼｯｸM" charset="0"/>
              </a:rPr>
              <a:t>(A.E.)</a:t>
            </a:r>
          </a:p>
          <a:p>
            <a:pPr eaLnBrk="1" hangingPunct="1">
              <a:spcBef>
                <a:spcPct val="0"/>
              </a:spcBef>
              <a:buNone/>
            </a:pPr>
            <a:r>
              <a:rPr lang="en-US" altLang="ja-JP" sz="2000" dirty="0">
                <a:solidFill>
                  <a:srgbClr val="FFFF00"/>
                </a:solidFill>
                <a:latin typeface="Arial" charset="0"/>
                <a:ea typeface="HGｺﾞｼｯｸM" charset="0"/>
              </a:rPr>
              <a:t>MI{111}&gt;MI{001}&gt;</a:t>
            </a:r>
            <a:r>
              <a:rPr lang="en-US" altLang="ja-JP" sz="2000" dirty="0" smtClean="0">
                <a:solidFill>
                  <a:srgbClr val="FFFF00"/>
                </a:solidFill>
                <a:latin typeface="Arial" charset="0"/>
                <a:ea typeface="HGｺﾞｼｯｸM" charset="0"/>
              </a:rPr>
              <a:t>MI{011}&gt;MI{113}</a:t>
            </a:r>
            <a:endParaRPr lang="en-US" altLang="ja-JP" sz="2000" dirty="0">
              <a:solidFill>
                <a:srgbClr val="FFFF00"/>
              </a:solidFill>
              <a:latin typeface="Arial" charset="0"/>
              <a:ea typeface="HGｺﾞｼｯｸM" charset="0"/>
            </a:endParaRPr>
          </a:p>
          <a:p>
            <a:pPr eaLnBrk="1" hangingPunct="1">
              <a:spcBef>
                <a:spcPct val="0"/>
              </a:spcBef>
              <a:buFontTx/>
              <a:buNone/>
            </a:pPr>
            <a:r>
              <a:rPr lang="en-US" altLang="ja-JP" sz="2000" dirty="0" smtClean="0">
                <a:solidFill>
                  <a:srgbClr val="FFFFFF"/>
                </a:solidFill>
                <a:latin typeface="Arial" charset="0"/>
                <a:ea typeface="HGｺﾞｼｯｸM" charset="0"/>
              </a:rPr>
              <a:t>Experimental</a:t>
            </a:r>
            <a:r>
              <a:rPr lang="en-US" altLang="ja-JP" sz="2000" dirty="0">
                <a:solidFill>
                  <a:srgbClr val="FFFFFF"/>
                </a:solidFill>
                <a:latin typeface="Arial" charset="0"/>
                <a:ea typeface="HGｺﾞｼｯｸM" charset="0"/>
              </a:rPr>
              <a:t> </a:t>
            </a:r>
            <a:r>
              <a:rPr lang="en-US" altLang="ja-JP" sz="2000" dirty="0" smtClean="0">
                <a:solidFill>
                  <a:srgbClr val="FFFFFF"/>
                </a:solidFill>
                <a:latin typeface="Arial" charset="0"/>
                <a:ea typeface="HGｺﾞｼｯｸM" charset="0"/>
              </a:rPr>
              <a:t>(A.E. &amp; S. F. E.)</a:t>
            </a:r>
            <a:endParaRPr lang="en-US" altLang="ja-JP" sz="2000" dirty="0">
              <a:solidFill>
                <a:srgbClr val="FFFFFF"/>
              </a:solidFill>
              <a:latin typeface="Arial" charset="0"/>
              <a:ea typeface="HGｺﾞｼｯｸM" charset="0"/>
            </a:endParaRPr>
          </a:p>
          <a:p>
            <a:pPr eaLnBrk="1" hangingPunct="1">
              <a:spcBef>
                <a:spcPct val="0"/>
              </a:spcBef>
              <a:buFontTx/>
              <a:buNone/>
            </a:pPr>
            <a:r>
              <a:rPr lang="en-US" altLang="ja-JP" sz="2000" dirty="0" smtClean="0">
                <a:solidFill>
                  <a:srgbClr val="FFFF00"/>
                </a:solidFill>
                <a:latin typeface="Arial" charset="0"/>
                <a:ea typeface="HGｺﾞｼｯｸM" charset="0"/>
              </a:rPr>
              <a:t>MI{111</a:t>
            </a:r>
            <a:r>
              <a:rPr lang="en-US" altLang="ja-JP" sz="2000" dirty="0">
                <a:solidFill>
                  <a:srgbClr val="FFFF00"/>
                </a:solidFill>
                <a:latin typeface="Arial" charset="0"/>
                <a:ea typeface="HGｺﾞｼｯｸM" charset="0"/>
              </a:rPr>
              <a:t>}&gt;MI{001}&gt;MI{113}&gt;</a:t>
            </a:r>
            <a:r>
              <a:rPr lang="en-US" altLang="ja-JP" sz="2000" dirty="0" smtClean="0">
                <a:solidFill>
                  <a:srgbClr val="FFFF00"/>
                </a:solidFill>
                <a:latin typeface="Arial" charset="0"/>
                <a:ea typeface="HGｺﾞｼｯｸM" charset="0"/>
              </a:rPr>
              <a:t>MI{011}</a:t>
            </a:r>
          </a:p>
        </p:txBody>
      </p:sp>
      <p:sp>
        <p:nvSpPr>
          <p:cNvPr id="22532" name="スライド番号プレースホルダー 1"/>
          <p:cNvSpPr txBox="1">
            <a:spLocks/>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lgn="r" eaLnBrk="1" hangingPunct="1">
              <a:spcBef>
                <a:spcPct val="0"/>
              </a:spcBef>
              <a:buFontTx/>
              <a:buNone/>
            </a:pPr>
            <a:fld id="{A73D78BC-AFE1-4840-A196-AA76114861B2}" type="slidenum">
              <a:rPr lang="ja-JP" altLang="en-US" sz="1000">
                <a:solidFill>
                  <a:srgbClr val="9B9A98"/>
                </a:solidFill>
                <a:latin typeface="Arial" charset="0"/>
                <a:ea typeface="HGｺﾞｼｯｸM" charset="0"/>
              </a:rPr>
              <a:pPr algn="r" eaLnBrk="1" hangingPunct="1">
                <a:spcBef>
                  <a:spcPct val="0"/>
                </a:spcBef>
                <a:buFontTx/>
                <a:buNone/>
              </a:pPr>
              <a:t>14</a:t>
            </a:fld>
            <a:endParaRPr lang="ja-JP" altLang="en-US" sz="1000">
              <a:solidFill>
                <a:srgbClr val="9B9A98"/>
              </a:solidFill>
              <a:latin typeface="Arial" charset="0"/>
              <a:ea typeface="HGｺﾞｼｯｸM" charset="0"/>
            </a:endParaRPr>
          </a:p>
        </p:txBody>
      </p:sp>
      <p:sp>
        <p:nvSpPr>
          <p:cNvPr id="22534" name="正方形/長方形 3"/>
          <p:cNvSpPr>
            <a:spLocks noChangeArrowheads="1"/>
          </p:cNvSpPr>
          <p:nvPr/>
        </p:nvSpPr>
        <p:spPr bwMode="auto">
          <a:xfrm>
            <a:off x="1115616" y="160050"/>
            <a:ext cx="9375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3600" dirty="0" smtClean="0"/>
              <a:t>Consideration of free energy</a:t>
            </a:r>
            <a:r>
              <a:rPr lang="en-US" altLang="ja-JP" sz="3600" dirty="0"/>
              <a:t/>
            </a:r>
            <a:br>
              <a:rPr lang="en-US" altLang="ja-JP" sz="3600" dirty="0"/>
            </a:br>
            <a:endParaRPr lang="ja-JP" altLang="en-US" sz="2000" dirty="0">
              <a:solidFill>
                <a:srgbClr val="FFFFFF"/>
              </a:solidFill>
              <a:latin typeface="Arial" charset="0"/>
              <a:ea typeface="ＭＳ Ｐゴシック" charset="-128"/>
            </a:endParaRPr>
          </a:p>
        </p:txBody>
      </p:sp>
      <p:sp>
        <p:nvSpPr>
          <p:cNvPr id="22536" name="テキスト ボックス 1"/>
          <p:cNvSpPr txBox="1">
            <a:spLocks noChangeArrowheads="1"/>
          </p:cNvSpPr>
          <p:nvPr/>
        </p:nvSpPr>
        <p:spPr bwMode="auto">
          <a:xfrm>
            <a:off x="88566" y="860256"/>
            <a:ext cx="4332287" cy="409342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2000" b="1" dirty="0" smtClean="0">
                <a:solidFill>
                  <a:srgbClr val="FFC000"/>
                </a:solidFill>
                <a:effectLst>
                  <a:outerShdw blurRad="38100" dist="38100" dir="2700000" algn="tl">
                    <a:srgbClr val="000000">
                      <a:alpha val="43137"/>
                    </a:srgbClr>
                  </a:outerShdw>
                </a:effectLst>
              </a:rPr>
              <a:t>・</a:t>
            </a:r>
            <a:r>
              <a:rPr lang="en-US" altLang="ja-JP" sz="2000" b="1" dirty="0" smtClean="0">
                <a:solidFill>
                  <a:srgbClr val="FFC000"/>
                </a:solidFill>
                <a:effectLst>
                  <a:outerShdw blurRad="38100" dist="38100" dir="2700000" algn="tl">
                    <a:srgbClr val="000000">
                      <a:alpha val="43137"/>
                    </a:srgbClr>
                  </a:outerShdw>
                </a:effectLst>
                <a:ea typeface="HGｺﾞｼｯｸM" charset="0"/>
              </a:rPr>
              <a:t> </a:t>
            </a:r>
            <a:r>
              <a:rPr lang="en-US" altLang="ja-JP" sz="2000" b="1" dirty="0">
                <a:solidFill>
                  <a:srgbClr val="FFC000"/>
                </a:solidFill>
                <a:effectLst>
                  <a:outerShdw blurRad="38100" dist="38100" dir="2700000" algn="tl">
                    <a:srgbClr val="000000">
                      <a:alpha val="43137"/>
                    </a:srgbClr>
                  </a:outerShdw>
                </a:effectLst>
                <a:ea typeface="HGｺﾞｼｯｸM" charset="0"/>
              </a:rPr>
              <a:t>Attachment </a:t>
            </a:r>
            <a:r>
              <a:rPr lang="en-US" altLang="ja-JP" sz="2000" b="1" dirty="0" smtClean="0">
                <a:solidFill>
                  <a:srgbClr val="FFC000"/>
                </a:solidFill>
                <a:effectLst>
                  <a:outerShdw blurRad="38100" dist="38100" dir="2700000" algn="tl">
                    <a:srgbClr val="000000">
                      <a:alpha val="43137"/>
                    </a:srgbClr>
                  </a:outerShdw>
                </a:effectLst>
                <a:ea typeface="HGｺﾞｼｯｸM" charset="0"/>
              </a:rPr>
              <a:t>Energy (A.E.)</a:t>
            </a:r>
            <a:endParaRPr lang="en-US" altLang="ja-JP" sz="2000" b="1" dirty="0">
              <a:solidFill>
                <a:srgbClr val="FFC000"/>
              </a:solidFill>
              <a:effectLst>
                <a:outerShdw blurRad="38100" dist="38100" dir="2700000" algn="tl">
                  <a:srgbClr val="000000">
                    <a:alpha val="43137"/>
                  </a:srgbClr>
                </a:outerShdw>
              </a:effectLst>
              <a:ea typeface="HGｺﾞｼｯｸM" charset="0"/>
            </a:endParaRPr>
          </a:p>
          <a:p>
            <a:r>
              <a:rPr lang="ja-JP" altLang="en-US" sz="2000" dirty="0">
                <a:solidFill>
                  <a:srgbClr val="FFFFFF"/>
                </a:solidFill>
                <a:ea typeface="HGｺﾞｼｯｸM" charset="0"/>
              </a:rPr>
              <a:t>　</a:t>
            </a:r>
            <a:r>
              <a:rPr lang="en-US" altLang="ja-JP" sz="2000" dirty="0">
                <a:solidFill>
                  <a:srgbClr val="FFFFFF"/>
                </a:solidFill>
                <a:ea typeface="HGｺﾞｼｯｸM" charset="0"/>
              </a:rPr>
              <a:t> </a:t>
            </a:r>
            <a:r>
              <a:rPr lang="en-US" altLang="ja-JP" b="1" dirty="0" smtClean="0">
                <a:solidFill>
                  <a:srgbClr val="FFFFFF"/>
                </a:solidFill>
                <a:ea typeface="HGｺﾞｼｯｸM" charset="0"/>
              </a:rPr>
              <a:t>The A.E. is </a:t>
            </a:r>
            <a:r>
              <a:rPr lang="en-US" altLang="ja-JP" b="1" dirty="0">
                <a:solidFill>
                  <a:srgbClr val="FFFFFF"/>
                </a:solidFill>
                <a:ea typeface="HGｺﾞｼｯｸM" charset="0"/>
              </a:rPr>
              <a:t>the energy released when a growth slice of thickness </a:t>
            </a:r>
            <a:r>
              <a:rPr lang="en-US" altLang="ja-JP" b="1" dirty="0" smtClean="0">
                <a:solidFill>
                  <a:srgbClr val="FFFFFF"/>
                </a:solidFill>
                <a:ea typeface="HGｺﾞｼｯｸM" charset="0"/>
              </a:rPr>
              <a:t>is </a:t>
            </a:r>
            <a:r>
              <a:rPr lang="en-US" altLang="ja-JP" b="1" dirty="0">
                <a:solidFill>
                  <a:srgbClr val="FFFFFF"/>
                </a:solidFill>
                <a:ea typeface="HGｺﾞｼｯｸM" charset="0"/>
              </a:rPr>
              <a:t>attached to the surface from </a:t>
            </a:r>
            <a:r>
              <a:rPr lang="en-US" altLang="ja-JP" b="1" dirty="0" smtClean="0">
                <a:solidFill>
                  <a:srgbClr val="FFFFFF"/>
                </a:solidFill>
                <a:ea typeface="HGｺﾞｼｯｸM" charset="0"/>
              </a:rPr>
              <a:t>infinity.</a:t>
            </a:r>
          </a:p>
          <a:p>
            <a:r>
              <a:rPr lang="ja-JP" altLang="en-US" b="1" dirty="0" smtClean="0">
                <a:solidFill>
                  <a:srgbClr val="FFFF00"/>
                </a:solidFill>
                <a:ea typeface="HGｺﾞｼｯｸM" charset="0"/>
              </a:rPr>
              <a:t>⇒</a:t>
            </a:r>
            <a:r>
              <a:rPr lang="en-US" altLang="ja-JP" b="1" dirty="0" smtClean="0">
                <a:solidFill>
                  <a:srgbClr val="FFFF00"/>
                </a:solidFill>
                <a:ea typeface="HGｺﾞｼｯｸM" charset="0"/>
              </a:rPr>
              <a:t>The </a:t>
            </a:r>
            <a:r>
              <a:rPr lang="en-US" altLang="ja-JP" b="1" dirty="0">
                <a:solidFill>
                  <a:srgbClr val="FFFF00"/>
                </a:solidFill>
                <a:ea typeface="HGｺﾞｼｯｸM" charset="0"/>
              </a:rPr>
              <a:t>material tends to be added </a:t>
            </a:r>
            <a:r>
              <a:rPr lang="en-US" altLang="ja-JP" b="1" dirty="0" smtClean="0">
                <a:solidFill>
                  <a:srgbClr val="FFFF00"/>
                </a:solidFill>
                <a:ea typeface="HGｺﾞｼｯｸM" charset="0"/>
              </a:rPr>
              <a:t> </a:t>
            </a:r>
          </a:p>
          <a:p>
            <a:r>
              <a:rPr lang="en-US" altLang="ja-JP" b="1" dirty="0">
                <a:solidFill>
                  <a:srgbClr val="FFFF00"/>
                </a:solidFill>
                <a:ea typeface="HGｺﾞｼｯｸM" charset="0"/>
              </a:rPr>
              <a:t> </a:t>
            </a:r>
            <a:r>
              <a:rPr lang="en-US" altLang="ja-JP" b="1" dirty="0" smtClean="0">
                <a:solidFill>
                  <a:srgbClr val="FFFF00"/>
                </a:solidFill>
                <a:ea typeface="HGｺﾞｼｯｸM" charset="0"/>
              </a:rPr>
              <a:t>   adjacent </a:t>
            </a:r>
            <a:r>
              <a:rPr lang="en-US" altLang="ja-JP" b="1" dirty="0">
                <a:solidFill>
                  <a:srgbClr val="FFFF00"/>
                </a:solidFill>
                <a:ea typeface="HGｺﾞｼｯｸM" charset="0"/>
              </a:rPr>
              <a:t>surfaces with the lower </a:t>
            </a:r>
            <a:endParaRPr lang="en-US" altLang="ja-JP" b="1" dirty="0" smtClean="0">
              <a:solidFill>
                <a:srgbClr val="FFFF00"/>
              </a:solidFill>
              <a:ea typeface="HGｺﾞｼｯｸM" charset="0"/>
            </a:endParaRPr>
          </a:p>
          <a:p>
            <a:r>
              <a:rPr lang="en-US" altLang="ja-JP" b="1" dirty="0" smtClean="0">
                <a:solidFill>
                  <a:srgbClr val="FFFF00"/>
                </a:solidFill>
                <a:ea typeface="HGｺﾞｼｯｸM" charset="0"/>
              </a:rPr>
              <a:t>    attachment </a:t>
            </a:r>
            <a:r>
              <a:rPr lang="en-US" altLang="ja-JP" b="1" dirty="0">
                <a:solidFill>
                  <a:srgbClr val="FFFF00"/>
                </a:solidFill>
                <a:ea typeface="HGｺﾞｼｯｸM" charset="0"/>
              </a:rPr>
              <a:t>energy to form the </a:t>
            </a:r>
            <a:endParaRPr lang="en-US" altLang="ja-JP" b="1" dirty="0" smtClean="0">
              <a:solidFill>
                <a:srgbClr val="FFFF00"/>
              </a:solidFill>
              <a:ea typeface="HGｺﾞｼｯｸM" charset="0"/>
            </a:endParaRPr>
          </a:p>
          <a:p>
            <a:r>
              <a:rPr lang="en-US" altLang="ja-JP" b="1" dirty="0">
                <a:solidFill>
                  <a:srgbClr val="FFFF00"/>
                </a:solidFill>
                <a:ea typeface="HGｺﾞｼｯｸM" charset="0"/>
              </a:rPr>
              <a:t> </a:t>
            </a:r>
            <a:r>
              <a:rPr lang="en-US" altLang="ja-JP" b="1" dirty="0" smtClean="0">
                <a:solidFill>
                  <a:srgbClr val="FFFF00"/>
                </a:solidFill>
                <a:ea typeface="HGｺﾞｼｯｸM" charset="0"/>
              </a:rPr>
              <a:t>    surface </a:t>
            </a:r>
            <a:r>
              <a:rPr lang="en-US" altLang="ja-JP" b="1" dirty="0">
                <a:solidFill>
                  <a:srgbClr val="FFFF00"/>
                </a:solidFill>
                <a:ea typeface="HGｺﾞｼｯｸM" charset="0"/>
              </a:rPr>
              <a:t>with the highest </a:t>
            </a:r>
            <a:r>
              <a:rPr lang="en-US" altLang="ja-JP" b="1" dirty="0" smtClean="0">
                <a:solidFill>
                  <a:srgbClr val="FFFF00"/>
                </a:solidFill>
                <a:ea typeface="HGｺﾞｼｯｸM" charset="0"/>
              </a:rPr>
              <a:t>A. E.</a:t>
            </a:r>
            <a:endParaRPr lang="en-US" altLang="ja-JP" b="1" dirty="0">
              <a:solidFill>
                <a:srgbClr val="FFFF00"/>
              </a:solidFill>
              <a:ea typeface="HGｺﾞｼｯｸM" charset="0"/>
            </a:endParaRPr>
          </a:p>
          <a:p>
            <a:r>
              <a:rPr lang="ja-JP" altLang="en-US" sz="2000" dirty="0">
                <a:solidFill>
                  <a:schemeClr val="bg1"/>
                </a:solidFill>
                <a:effectLst>
                  <a:outerShdw blurRad="38100" dist="38100" dir="2700000" algn="tl">
                    <a:srgbClr val="000000">
                      <a:alpha val="43137"/>
                    </a:srgbClr>
                  </a:outerShdw>
                </a:effectLst>
                <a:ea typeface="HGｺﾞｼｯｸM" charset="0"/>
              </a:rPr>
              <a:t>・</a:t>
            </a:r>
            <a:r>
              <a:rPr lang="en-US" altLang="ja-JP" sz="2000" b="1" dirty="0">
                <a:solidFill>
                  <a:srgbClr val="FFC000"/>
                </a:solidFill>
                <a:effectLst>
                  <a:outerShdw blurRad="38100" dist="38100" dir="2700000" algn="tl">
                    <a:srgbClr val="000000">
                      <a:alpha val="43137"/>
                    </a:srgbClr>
                  </a:outerShdw>
                </a:effectLst>
                <a:ea typeface="HGｺﾞｼｯｸM" charset="0"/>
              </a:rPr>
              <a:t>Step Free </a:t>
            </a:r>
            <a:r>
              <a:rPr lang="en-US" altLang="ja-JP" sz="2000" b="1" dirty="0" smtClean="0">
                <a:solidFill>
                  <a:srgbClr val="FFC000"/>
                </a:solidFill>
                <a:effectLst>
                  <a:outerShdw blurRad="38100" dist="38100" dir="2700000" algn="tl">
                    <a:srgbClr val="000000">
                      <a:alpha val="43137"/>
                    </a:srgbClr>
                  </a:outerShdw>
                </a:effectLst>
                <a:ea typeface="HGｺﾞｼｯｸM" charset="0"/>
              </a:rPr>
              <a:t>Energy (S.F.E.)</a:t>
            </a:r>
            <a:endParaRPr lang="en-US" altLang="ja-JP" sz="2000" b="1" dirty="0">
              <a:solidFill>
                <a:srgbClr val="FFC000"/>
              </a:solidFill>
              <a:effectLst>
                <a:outerShdw blurRad="38100" dist="38100" dir="2700000" algn="tl">
                  <a:srgbClr val="000000">
                    <a:alpha val="43137"/>
                  </a:srgbClr>
                </a:outerShdw>
              </a:effectLst>
              <a:ea typeface="HGｺﾞｼｯｸM" charset="0"/>
            </a:endParaRPr>
          </a:p>
          <a:p>
            <a:r>
              <a:rPr lang="en-US" altLang="ja-JP" sz="2000" dirty="0">
                <a:solidFill>
                  <a:schemeClr val="bg1"/>
                </a:solidFill>
                <a:ea typeface="HGｺﾞｼｯｸM" charset="0"/>
              </a:rPr>
              <a:t>    </a:t>
            </a:r>
            <a:r>
              <a:rPr lang="en-US" altLang="ja-JP" b="1" dirty="0">
                <a:solidFill>
                  <a:schemeClr val="bg1"/>
                </a:solidFill>
                <a:ea typeface="HGｺﾞｼｯｸM" charset="0"/>
              </a:rPr>
              <a:t>The </a:t>
            </a:r>
            <a:r>
              <a:rPr lang="en-US" altLang="ja-JP" b="1" dirty="0" smtClean="0">
                <a:solidFill>
                  <a:schemeClr val="bg1"/>
                </a:solidFill>
                <a:ea typeface="HGｺﾞｼｯｸM" charset="0"/>
              </a:rPr>
              <a:t>S.F.E </a:t>
            </a:r>
            <a:r>
              <a:rPr lang="en-US" altLang="ja-JP" b="1" dirty="0">
                <a:solidFill>
                  <a:schemeClr val="bg1"/>
                </a:solidFill>
                <a:ea typeface="HGｺﾞｼｯｸM" charset="0"/>
              </a:rPr>
              <a:t>is regarded as a 2D or 3D analogue of the surface free </a:t>
            </a:r>
            <a:r>
              <a:rPr lang="en-US" altLang="ja-JP" b="1" dirty="0" smtClean="0">
                <a:solidFill>
                  <a:schemeClr val="bg1"/>
                </a:solidFill>
                <a:ea typeface="HGｺﾞｼｯｸM" charset="0"/>
              </a:rPr>
              <a:t>energy.</a:t>
            </a:r>
          </a:p>
          <a:p>
            <a:r>
              <a:rPr lang="ja-JP" altLang="en-US" b="1" dirty="0" smtClean="0">
                <a:solidFill>
                  <a:srgbClr val="FFFF00"/>
                </a:solidFill>
                <a:ea typeface="HGｺﾞｼｯｸM" charset="0"/>
              </a:rPr>
              <a:t>⇒</a:t>
            </a:r>
            <a:r>
              <a:rPr lang="en-US" altLang="ja-JP" b="1" dirty="0" smtClean="0">
                <a:solidFill>
                  <a:srgbClr val="FFFF00"/>
                </a:solidFill>
                <a:ea typeface="HGｺﾞｼｯｸM" charset="0"/>
              </a:rPr>
              <a:t>the </a:t>
            </a:r>
            <a:r>
              <a:rPr lang="en-US" altLang="ja-JP" b="1" dirty="0">
                <a:solidFill>
                  <a:srgbClr val="FFFF00"/>
                </a:solidFill>
                <a:ea typeface="HGｺﾞｼｯｸM" charset="0"/>
              </a:rPr>
              <a:t>smaller the step free </a:t>
            </a:r>
            <a:r>
              <a:rPr lang="en-US" altLang="ja-JP" b="1" dirty="0" smtClean="0">
                <a:solidFill>
                  <a:srgbClr val="FFFF00"/>
                </a:solidFill>
                <a:ea typeface="HGｺﾞｼｯｸM" charset="0"/>
              </a:rPr>
              <a:t>energy is,  </a:t>
            </a:r>
          </a:p>
          <a:p>
            <a:r>
              <a:rPr lang="en-US" altLang="ja-JP" b="1" dirty="0" smtClean="0">
                <a:solidFill>
                  <a:srgbClr val="FFFF00"/>
                </a:solidFill>
                <a:ea typeface="HGｺﾞｼｯｸM" charset="0"/>
              </a:rPr>
              <a:t>    the smaller the size </a:t>
            </a:r>
            <a:r>
              <a:rPr lang="en-US" altLang="ja-JP" b="1" dirty="0">
                <a:solidFill>
                  <a:srgbClr val="FFFF00"/>
                </a:solidFill>
                <a:ea typeface="HGｺﾞｼｯｸM" charset="0"/>
              </a:rPr>
              <a:t>of the critical </a:t>
            </a:r>
            <a:endParaRPr lang="en-US" altLang="ja-JP" b="1" dirty="0" smtClean="0">
              <a:solidFill>
                <a:srgbClr val="FFFF00"/>
              </a:solidFill>
              <a:ea typeface="HGｺﾞｼｯｸM" charset="0"/>
            </a:endParaRPr>
          </a:p>
          <a:p>
            <a:r>
              <a:rPr lang="en-US" altLang="ja-JP" b="1" dirty="0" smtClean="0">
                <a:solidFill>
                  <a:srgbClr val="FFFF00"/>
                </a:solidFill>
                <a:ea typeface="HGｺﾞｼｯｸM" charset="0"/>
              </a:rPr>
              <a:t>    nucleus is.</a:t>
            </a:r>
          </a:p>
        </p:txBody>
      </p:sp>
      <p:sp>
        <p:nvSpPr>
          <p:cNvPr id="5" name="下矢印 4"/>
          <p:cNvSpPr/>
          <p:nvPr/>
        </p:nvSpPr>
        <p:spPr>
          <a:xfrm>
            <a:off x="1652711" y="4953684"/>
            <a:ext cx="1223963" cy="436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8" name="図 7"/>
          <p:cNvPicPr>
            <a:picLocks noChangeAspect="1"/>
          </p:cNvPicPr>
          <p:nvPr/>
        </p:nvPicPr>
        <p:blipFill>
          <a:blip r:embed="rId3"/>
          <a:stretch>
            <a:fillRect/>
          </a:stretch>
        </p:blipFill>
        <p:spPr>
          <a:xfrm>
            <a:off x="4516686" y="980728"/>
            <a:ext cx="4492681" cy="1687531"/>
          </a:xfrm>
          <a:prstGeom prst="rect">
            <a:avLst/>
          </a:prstGeom>
        </p:spPr>
      </p:pic>
      <p:sp>
        <p:nvSpPr>
          <p:cNvPr id="10" name="正方形/長方形 9"/>
          <p:cNvSpPr/>
          <p:nvPr/>
        </p:nvSpPr>
        <p:spPr>
          <a:xfrm>
            <a:off x="4496807" y="5137637"/>
            <a:ext cx="4624719" cy="1477328"/>
          </a:xfrm>
          <a:prstGeom prst="rect">
            <a:avLst/>
          </a:prstGeom>
          <a:ln w="25400">
            <a:solidFill>
              <a:srgbClr val="FFFF00"/>
            </a:solidFill>
          </a:ln>
        </p:spPr>
        <p:txBody>
          <a:bodyPr wrap="square">
            <a:spAutoFit/>
          </a:bodyPr>
          <a:lstStyle/>
          <a:p>
            <a:pPr eaLnBrk="1" hangingPunct="1"/>
            <a:r>
              <a:rPr kumimoji="0" lang="en-US" altLang="ja-JP" dirty="0" smtClean="0">
                <a:solidFill>
                  <a:srgbClr val="FFFF00"/>
                </a:solidFill>
                <a:ea typeface="HGｺﾞｼｯｸM" charset="0"/>
              </a:rPr>
              <a:t>The equilibrium shape of the single crystal is determined by A.E., but we have to take into account S.F.E. when we consider the real shape.</a:t>
            </a:r>
            <a:r>
              <a:rPr kumimoji="0" lang="en-US" altLang="ja-JP" dirty="0" smtClean="0">
                <a:solidFill>
                  <a:srgbClr val="FFC000"/>
                </a:solidFill>
                <a:ea typeface="HGｺﾞｼｯｸM" charset="0"/>
              </a:rPr>
              <a:t> </a:t>
            </a:r>
            <a:r>
              <a:rPr kumimoji="0" lang="en-US" altLang="ja-JP" u="sng" dirty="0" smtClean="0">
                <a:solidFill>
                  <a:srgbClr val="FFC000"/>
                </a:solidFill>
                <a:ea typeface="HGｺﾞｼｯｸM" charset="0"/>
              </a:rPr>
              <a:t>S.F.E. corresponding to the activation energy of  velocity theory</a:t>
            </a:r>
            <a:r>
              <a:rPr kumimoji="0" lang="en-US" altLang="ja-JP" dirty="0" smtClean="0">
                <a:solidFill>
                  <a:srgbClr val="FFC000"/>
                </a:solidFill>
                <a:ea typeface="HGｺﾞｼｯｸM" charset="0"/>
              </a:rPr>
              <a:t>.</a:t>
            </a:r>
            <a:endParaRPr kumimoji="0" lang="en-US" altLang="ja-JP" dirty="0">
              <a:solidFill>
                <a:srgbClr val="FFC000"/>
              </a:solidFill>
              <a:ea typeface="HGｺﾞｼｯｸM" charset="0"/>
            </a:endParaRPr>
          </a:p>
        </p:txBody>
      </p:sp>
      <p:sp>
        <p:nvSpPr>
          <p:cNvPr id="2" name="スライド番号プレースホルダー 1"/>
          <p:cNvSpPr>
            <a:spLocks noGrp="1"/>
          </p:cNvSpPr>
          <p:nvPr>
            <p:ph type="sldNum" sz="quarter" idx="12"/>
          </p:nvPr>
        </p:nvSpPr>
        <p:spPr>
          <a:xfrm>
            <a:off x="6988858" y="6187222"/>
            <a:ext cx="2133600" cy="476250"/>
          </a:xfrm>
        </p:spPr>
        <p:txBody>
          <a:bodyPr/>
          <a:lstStyle/>
          <a:p>
            <a:pPr>
              <a:defRPr/>
            </a:pPr>
            <a:fld id="{4CB13791-8776-7D41-ADC9-F33ACDE1D014}" type="slidenum">
              <a:rPr lang="en-US" altLang="ja-JP" smtClean="0"/>
              <a:pPr>
                <a:defRPr/>
              </a:pPr>
              <a:t>14</a:t>
            </a:fld>
            <a:endParaRPr lang="en-US" altLang="ja-JP" dirty="0"/>
          </a:p>
        </p:txBody>
      </p:sp>
      <p:sp>
        <p:nvSpPr>
          <p:cNvPr id="3" name="テキスト ボックス 2"/>
          <p:cNvSpPr txBox="1"/>
          <p:nvPr/>
        </p:nvSpPr>
        <p:spPr>
          <a:xfrm>
            <a:off x="4420853" y="2689354"/>
            <a:ext cx="4700674" cy="2031325"/>
          </a:xfrm>
          <a:prstGeom prst="rect">
            <a:avLst/>
          </a:prstGeom>
          <a:noFill/>
        </p:spPr>
        <p:txBody>
          <a:bodyPr wrap="square" rtlCol="0">
            <a:spAutoFit/>
          </a:bodyPr>
          <a:lstStyle/>
          <a:p>
            <a:r>
              <a:rPr lang="en-US" altLang="ja-JP" sz="1600" b="1" dirty="0" smtClean="0">
                <a:solidFill>
                  <a:schemeClr val="bg1"/>
                </a:solidFill>
              </a:rPr>
              <a:t>    </a:t>
            </a:r>
            <a:r>
              <a:rPr lang="en-US" altLang="ja-JP" b="1" dirty="0" smtClean="0">
                <a:solidFill>
                  <a:srgbClr val="FFFF00"/>
                </a:solidFill>
              </a:rPr>
              <a:t>SEM Images of</a:t>
            </a:r>
            <a:r>
              <a:rPr lang="en-US" altLang="ja-JP" sz="1600" b="1" dirty="0" smtClean="0">
                <a:solidFill>
                  <a:schemeClr val="bg1"/>
                </a:solidFill>
              </a:rPr>
              <a:t> </a:t>
            </a:r>
            <a:r>
              <a:rPr lang="en-US" altLang="ja-JP" b="1" dirty="0" err="1" smtClean="0">
                <a:solidFill>
                  <a:srgbClr val="FFFF00"/>
                </a:solidFill>
              </a:rPr>
              <a:t>Octa-Triacontahedron</a:t>
            </a:r>
            <a:r>
              <a:rPr lang="ja-JP" altLang="en-US" b="1" dirty="0" smtClean="0">
                <a:solidFill>
                  <a:srgbClr val="FFFF00"/>
                </a:solidFill>
              </a:rPr>
              <a:t> </a:t>
            </a:r>
            <a:endParaRPr lang="en-US" altLang="ja-JP" b="1" dirty="0" smtClean="0">
              <a:solidFill>
                <a:srgbClr val="FFFF00"/>
              </a:solidFill>
            </a:endParaRPr>
          </a:p>
          <a:p>
            <a:r>
              <a:rPr lang="en-US" altLang="ja-JP" b="1" dirty="0">
                <a:solidFill>
                  <a:srgbClr val="FFFF00"/>
                </a:solidFill>
              </a:rPr>
              <a:t> </a:t>
            </a:r>
            <a:r>
              <a:rPr lang="en-US" altLang="ja-JP" b="1" dirty="0" smtClean="0">
                <a:solidFill>
                  <a:srgbClr val="FFFF00"/>
                </a:solidFill>
              </a:rPr>
              <a:t>  </a:t>
            </a:r>
            <a:r>
              <a:rPr lang="ja-JP" altLang="en-US" b="1" dirty="0" smtClean="0">
                <a:solidFill>
                  <a:srgbClr val="FFFF00"/>
                </a:solidFill>
              </a:rPr>
              <a:t> </a:t>
            </a:r>
            <a:r>
              <a:rPr lang="en-US" altLang="ja-JP" b="1" dirty="0" smtClean="0">
                <a:solidFill>
                  <a:srgbClr val="FFFF00"/>
                </a:solidFill>
              </a:rPr>
              <a:t>type-negative crystal</a:t>
            </a:r>
            <a:endParaRPr lang="en-US" altLang="ja-JP" b="1" dirty="0">
              <a:solidFill>
                <a:srgbClr val="FFFF00"/>
              </a:solidFill>
            </a:endParaRPr>
          </a:p>
          <a:p>
            <a:r>
              <a:rPr lang="en-US" altLang="ja-JP" b="1" dirty="0" smtClean="0">
                <a:solidFill>
                  <a:schemeClr val="bg1"/>
                </a:solidFill>
              </a:rPr>
              <a:t>A full grown {113} </a:t>
            </a:r>
            <a:r>
              <a:rPr lang="en-US" altLang="ja-JP" b="1" dirty="0">
                <a:solidFill>
                  <a:schemeClr val="bg1"/>
                </a:solidFill>
              </a:rPr>
              <a:t>facet appears, whereas the </a:t>
            </a:r>
            <a:r>
              <a:rPr lang="en-US" altLang="ja-JP" b="1" dirty="0" smtClean="0">
                <a:solidFill>
                  <a:schemeClr val="bg1"/>
                </a:solidFill>
              </a:rPr>
              <a:t>{011} </a:t>
            </a:r>
            <a:r>
              <a:rPr lang="en-US" altLang="ja-JP" b="1" dirty="0">
                <a:solidFill>
                  <a:schemeClr val="bg1"/>
                </a:solidFill>
              </a:rPr>
              <a:t>facet is </a:t>
            </a:r>
            <a:r>
              <a:rPr lang="en-US" altLang="ja-JP" b="1" dirty="0" smtClean="0">
                <a:solidFill>
                  <a:schemeClr val="bg1"/>
                </a:solidFill>
              </a:rPr>
              <a:t>almost invisible</a:t>
            </a:r>
            <a:r>
              <a:rPr lang="en-US" altLang="ja-JP" b="1" dirty="0">
                <a:solidFill>
                  <a:schemeClr val="bg1"/>
                </a:solidFill>
              </a:rPr>
              <a:t>. </a:t>
            </a:r>
            <a:r>
              <a:rPr lang="en-US" altLang="ja-JP" b="1" dirty="0" smtClean="0">
                <a:solidFill>
                  <a:schemeClr val="bg1"/>
                </a:solidFill>
              </a:rPr>
              <a:t>However, a </a:t>
            </a:r>
            <a:r>
              <a:rPr lang="en-US" altLang="ja-JP" b="1" dirty="0">
                <a:solidFill>
                  <a:schemeClr val="bg1"/>
                </a:solidFill>
              </a:rPr>
              <a:t>high-magnification SEM image of area </a:t>
            </a:r>
            <a:r>
              <a:rPr lang="en-US" altLang="ja-JP" b="1" dirty="0" smtClean="0">
                <a:solidFill>
                  <a:schemeClr val="bg1"/>
                </a:solidFill>
              </a:rPr>
              <a:t>A shows that {011}appears  </a:t>
            </a:r>
            <a:r>
              <a:rPr lang="en-US" altLang="ja-JP" b="1" dirty="0">
                <a:solidFill>
                  <a:schemeClr val="bg1"/>
                </a:solidFill>
              </a:rPr>
              <a:t>where </a:t>
            </a:r>
            <a:r>
              <a:rPr lang="en-US" altLang="ja-JP" b="1" dirty="0" smtClean="0">
                <a:solidFill>
                  <a:schemeClr val="bg1"/>
                </a:solidFill>
              </a:rPr>
              <a:t>center </a:t>
            </a:r>
            <a:r>
              <a:rPr lang="en-US" altLang="ja-JP" b="1" dirty="0">
                <a:solidFill>
                  <a:schemeClr val="bg1"/>
                </a:solidFill>
              </a:rPr>
              <a:t>of </a:t>
            </a:r>
            <a:r>
              <a:rPr lang="en-US" altLang="ja-JP" b="1" dirty="0" smtClean="0">
                <a:solidFill>
                  <a:schemeClr val="bg1"/>
                </a:solidFill>
              </a:rPr>
              <a:t>the image</a:t>
            </a:r>
            <a:r>
              <a:rPr lang="en-US" altLang="ja-JP" dirty="0">
                <a:solidFill>
                  <a:schemeClr val="bg1"/>
                </a:solidFill>
              </a:rPr>
              <a:t>. </a:t>
            </a:r>
            <a:endParaRPr kumimoji="1" lang="ja-JP" altLang="en-US" dirty="0">
              <a:solidFill>
                <a:schemeClr val="bg1"/>
              </a:solidFill>
            </a:endParaRPr>
          </a:p>
        </p:txBody>
      </p:sp>
      <p:sp>
        <p:nvSpPr>
          <p:cNvPr id="6" name="テキスト ボックス 5"/>
          <p:cNvSpPr txBox="1"/>
          <p:nvPr/>
        </p:nvSpPr>
        <p:spPr>
          <a:xfrm>
            <a:off x="4633609" y="4741774"/>
            <a:ext cx="2160240" cy="369332"/>
          </a:xfrm>
          <a:prstGeom prst="rect">
            <a:avLst/>
          </a:prstGeom>
          <a:solidFill>
            <a:srgbClr val="FFFF00"/>
          </a:solidFill>
          <a:ln>
            <a:noFill/>
          </a:ln>
        </p:spPr>
        <p:txBody>
          <a:bodyPr wrap="square" rtlCol="0">
            <a:spAutoFit/>
          </a:bodyPr>
          <a:lstStyle/>
          <a:p>
            <a:r>
              <a:rPr kumimoji="1" lang="en-US" altLang="ja-JP" dirty="0" smtClean="0">
                <a:solidFill>
                  <a:schemeClr val="accent2"/>
                </a:solidFill>
              </a:rPr>
              <a:t>Our work shows</a:t>
            </a:r>
            <a:endParaRPr kumimoji="1" lang="ja-JP" altLang="en-US"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2952"/>
    </mc:Choice>
    <mc:Fallback xmlns="">
      <p:transition spd="slow" advTm="1295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93948" y="153740"/>
            <a:ext cx="8956104" cy="1143000"/>
          </a:xfrm>
        </p:spPr>
        <p:txBody>
          <a:bodyPr>
            <a:normAutofit fontScale="90000"/>
          </a:bodyPr>
          <a:lstStyle/>
          <a:p>
            <a:r>
              <a:rPr lang="en-US" altLang="ja-JP" dirty="0"/>
              <a:t/>
            </a:r>
            <a:br>
              <a:rPr lang="en-US" altLang="ja-JP" dirty="0"/>
            </a:br>
            <a:r>
              <a:rPr lang="en-US" altLang="ja-JP" sz="3600" dirty="0" smtClean="0">
                <a:effectLst>
                  <a:outerShdw blurRad="38100" dist="38100" dir="2700000" algn="tl">
                    <a:srgbClr val="000000">
                      <a:alpha val="43137"/>
                    </a:srgbClr>
                  </a:outerShdw>
                </a:effectLst>
              </a:rPr>
              <a:t>Recent job on Image crystal</a:t>
            </a:r>
            <a:br>
              <a:rPr lang="en-US" altLang="ja-JP" sz="3600" dirty="0" smtClean="0">
                <a:effectLst>
                  <a:outerShdw blurRad="38100" dist="38100" dir="2700000" algn="tl">
                    <a:srgbClr val="000000">
                      <a:alpha val="43137"/>
                    </a:srgbClr>
                  </a:outerShdw>
                </a:effectLst>
              </a:rPr>
            </a:br>
            <a:r>
              <a:rPr lang="en-US" altLang="ja-JP" sz="2400" dirty="0" smtClean="0">
                <a:solidFill>
                  <a:srgbClr val="FFFF00"/>
                </a:solidFill>
                <a:effectLst>
                  <a:outerShdw blurRad="38100" dist="38100" dir="2700000" algn="tl">
                    <a:srgbClr val="000000">
                      <a:alpha val="43137"/>
                    </a:srgbClr>
                  </a:outerShdw>
                </a:effectLst>
              </a:rPr>
              <a:t>Development of Functional Material with Negative Crystal</a:t>
            </a:r>
            <a:r>
              <a:rPr lang="ja-JP" altLang="en-US" sz="3600" dirty="0">
                <a:effectLst>
                  <a:outerShdw blurRad="38100" dist="38100" dir="2700000" algn="tl">
                    <a:srgbClr val="000000">
                      <a:alpha val="43137"/>
                    </a:srgbClr>
                  </a:outerShdw>
                </a:effectLst>
              </a:rPr>
              <a:t/>
            </a:r>
            <a:br>
              <a:rPr lang="ja-JP" altLang="en-US" sz="3600" dirty="0">
                <a:effectLst>
                  <a:outerShdw blurRad="38100" dist="38100" dir="2700000" algn="tl">
                    <a:srgbClr val="000000">
                      <a:alpha val="43137"/>
                    </a:srgbClr>
                  </a:outerShdw>
                </a:effectLst>
              </a:rPr>
            </a:br>
            <a:endParaRPr lang="ja-JP" altLang="en-US" sz="3600" dirty="0">
              <a:effectLst>
                <a:outerShdw blurRad="38100" dist="38100" dir="2700000" algn="tl">
                  <a:srgbClr val="000000">
                    <a:alpha val="43137"/>
                  </a:srgbClr>
                </a:outerShdw>
              </a:effectLst>
            </a:endParaRPr>
          </a:p>
        </p:txBody>
      </p:sp>
      <p:sp>
        <p:nvSpPr>
          <p:cNvPr id="24579" name="コンテンツ プレースホルダー 2"/>
          <p:cNvSpPr>
            <a:spLocks noGrp="1"/>
          </p:cNvSpPr>
          <p:nvPr>
            <p:ph sz="half" idx="1"/>
          </p:nvPr>
        </p:nvSpPr>
        <p:spPr>
          <a:xfrm>
            <a:off x="464344" y="1352507"/>
            <a:ext cx="4038600" cy="4713387"/>
          </a:xfrm>
        </p:spPr>
        <p:txBody>
          <a:bodyPr/>
          <a:lstStyle/>
          <a:p>
            <a:pPr marL="0" indent="0">
              <a:buNone/>
            </a:pPr>
            <a:r>
              <a:rPr lang="ja-JP" altLang="en-US" sz="2400" dirty="0" smtClean="0">
                <a:solidFill>
                  <a:srgbClr val="FFFF00"/>
                </a:solidFill>
              </a:rPr>
              <a:t>☆</a:t>
            </a:r>
            <a:r>
              <a:rPr lang="en-US" altLang="ja-JP" sz="2400" dirty="0" smtClean="0">
                <a:solidFill>
                  <a:srgbClr val="FFFF00"/>
                </a:solidFill>
              </a:rPr>
              <a:t>Preparation </a:t>
            </a:r>
            <a:r>
              <a:rPr lang="en-US" altLang="ja-JP" sz="2400" dirty="0">
                <a:solidFill>
                  <a:srgbClr val="FFFF00"/>
                </a:solidFill>
              </a:rPr>
              <a:t>of </a:t>
            </a:r>
            <a:r>
              <a:rPr lang="en-US" altLang="ja-JP" sz="2400" dirty="0" err="1" smtClean="0">
                <a:solidFill>
                  <a:srgbClr val="FFFF00"/>
                </a:solidFill>
              </a:rPr>
              <a:t>CeO</a:t>
            </a:r>
            <a:r>
              <a:rPr lang="ja-JP" altLang="en-US" sz="2400" dirty="0" smtClean="0">
                <a:solidFill>
                  <a:srgbClr val="FFFF00"/>
                </a:solidFill>
              </a:rPr>
              <a:t>₂</a:t>
            </a:r>
            <a:r>
              <a:rPr lang="en-US" altLang="ja-JP" sz="2400" dirty="0" smtClean="0">
                <a:solidFill>
                  <a:srgbClr val="FFFF00"/>
                </a:solidFill>
              </a:rPr>
              <a:t> </a:t>
            </a:r>
            <a:r>
              <a:rPr lang="en-US" altLang="ja-JP" sz="2400" dirty="0">
                <a:solidFill>
                  <a:srgbClr val="FFFF00"/>
                </a:solidFill>
              </a:rPr>
              <a:t>t</a:t>
            </a:r>
            <a:r>
              <a:rPr lang="en-US" altLang="ja-JP" sz="2400" dirty="0" smtClean="0">
                <a:solidFill>
                  <a:srgbClr val="FFFF00"/>
                </a:solidFill>
              </a:rPr>
              <a:t>hin </a:t>
            </a:r>
            <a:r>
              <a:rPr lang="en-US" altLang="ja-JP" sz="2400" dirty="0">
                <a:solidFill>
                  <a:srgbClr val="FFFF00"/>
                </a:solidFill>
              </a:rPr>
              <a:t>f</a:t>
            </a:r>
            <a:r>
              <a:rPr lang="en-US" altLang="ja-JP" sz="2400" dirty="0" smtClean="0">
                <a:solidFill>
                  <a:srgbClr val="FFFF00"/>
                </a:solidFill>
              </a:rPr>
              <a:t>ilm </a:t>
            </a:r>
            <a:r>
              <a:rPr lang="en-US" altLang="ja-JP" sz="2400" dirty="0">
                <a:solidFill>
                  <a:srgbClr val="FFFF00"/>
                </a:solidFill>
              </a:rPr>
              <a:t>containing n</a:t>
            </a:r>
            <a:r>
              <a:rPr lang="en-US" altLang="ja-JP" sz="2400" dirty="0" smtClean="0">
                <a:solidFill>
                  <a:srgbClr val="FFFF00"/>
                </a:solidFill>
              </a:rPr>
              <a:t>egative </a:t>
            </a:r>
            <a:r>
              <a:rPr lang="en-US" altLang="ja-JP" sz="2400" dirty="0">
                <a:solidFill>
                  <a:srgbClr val="FFFF00"/>
                </a:solidFill>
              </a:rPr>
              <a:t>c</a:t>
            </a:r>
            <a:r>
              <a:rPr lang="en-US" altLang="ja-JP" sz="2400" dirty="0" smtClean="0">
                <a:solidFill>
                  <a:srgbClr val="FFFF00"/>
                </a:solidFill>
              </a:rPr>
              <a:t>rystal</a:t>
            </a:r>
            <a:endParaRPr lang="ja-JP" altLang="en-US" sz="2400" dirty="0">
              <a:solidFill>
                <a:srgbClr val="FFFF00"/>
              </a:solidFill>
            </a:endParaRPr>
          </a:p>
        </p:txBody>
      </p:sp>
      <p:pic>
        <p:nvPicPr>
          <p:cNvPr id="24580" name="コンテンツ プレースホルダー 33"/>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922506" y="1945311"/>
            <a:ext cx="2463177" cy="2463177"/>
          </a:xfrm>
        </p:spPr>
      </p:pic>
      <p:sp>
        <p:nvSpPr>
          <p:cNvPr id="4" name="スライド番号プレースホルダー 3"/>
          <p:cNvSpPr>
            <a:spLocks noGrp="1"/>
          </p:cNvSpPr>
          <p:nvPr>
            <p:ph type="sldNum" sz="quarter" idx="12"/>
          </p:nvPr>
        </p:nvSpPr>
        <p:spPr/>
        <p:txBody>
          <a:bodyPr/>
          <a:lstStyle/>
          <a:p>
            <a:pPr>
              <a:defRPr/>
            </a:pPr>
            <a:fld id="{26682D4E-511D-F349-B36F-683A3CAEB352}" type="slidenum">
              <a:rPr lang="en-US" altLang="ja-JP" smtClean="0"/>
              <a:pPr>
                <a:defRPr/>
              </a:pPr>
              <a:t>15</a:t>
            </a:fld>
            <a:endParaRPr lang="en-US" altLang="ja-JP" dirty="0"/>
          </a:p>
        </p:txBody>
      </p:sp>
      <p:sp>
        <p:nvSpPr>
          <p:cNvPr id="5" name="正方形/長方形 4"/>
          <p:cNvSpPr>
            <a:spLocks noChangeArrowheads="1"/>
          </p:cNvSpPr>
          <p:nvPr/>
        </p:nvSpPr>
        <p:spPr bwMode="auto">
          <a:xfrm>
            <a:off x="892175" y="5437188"/>
            <a:ext cx="3168650" cy="896937"/>
          </a:xfrm>
          <a:prstGeom prst="rect">
            <a:avLst/>
          </a:prstGeom>
          <a:blipFill dpi="0" rotWithShape="1">
            <a:blip r:embed="rId4"/>
            <a:srcRect/>
            <a:tile tx="0" ty="0" sx="100000" sy="100000" flip="none" algn="tl"/>
          </a:blipFill>
          <a:ln w="12700">
            <a:solidFill>
              <a:srgbClr val="89A4A7"/>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6" name="正方形/長方形 5"/>
          <p:cNvSpPr/>
          <p:nvPr/>
        </p:nvSpPr>
        <p:spPr>
          <a:xfrm>
            <a:off x="1116013" y="5229225"/>
            <a:ext cx="2735262" cy="215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583" name="テキスト ボックス 6"/>
          <p:cNvSpPr txBox="1">
            <a:spLocks noChangeArrowheads="1"/>
          </p:cNvSpPr>
          <p:nvPr/>
        </p:nvSpPr>
        <p:spPr bwMode="auto">
          <a:xfrm>
            <a:off x="1720850" y="5622925"/>
            <a:ext cx="1511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a:solidFill>
                  <a:schemeClr val="tx1"/>
                </a:solidFill>
                <a:latin typeface="Arial" charset="0"/>
                <a:ea typeface="ＭＳ Ｐゴシック" charset="-128"/>
              </a:rPr>
              <a:t>SrTiO</a:t>
            </a:r>
            <a:r>
              <a:rPr lang="en-US" altLang="ja-JP" sz="2400">
                <a:solidFill>
                  <a:schemeClr val="tx1"/>
                </a:solidFill>
                <a:latin typeface="Arial" charset="0"/>
                <a:ea typeface="ＭＳ Ｐゴシック" charset="-128"/>
              </a:rPr>
              <a:t>3</a:t>
            </a:r>
            <a:endParaRPr lang="ja-JP" altLang="en-US" sz="2400">
              <a:solidFill>
                <a:schemeClr val="tx1"/>
              </a:solidFill>
              <a:latin typeface="Arial" charset="0"/>
              <a:ea typeface="ＭＳ Ｐゴシック" charset="-128"/>
            </a:endParaRPr>
          </a:p>
        </p:txBody>
      </p:sp>
      <p:sp>
        <p:nvSpPr>
          <p:cNvPr id="24584" name="テキスト ボックス 7"/>
          <p:cNvSpPr txBox="1">
            <a:spLocks noChangeArrowheads="1"/>
          </p:cNvSpPr>
          <p:nvPr/>
        </p:nvSpPr>
        <p:spPr bwMode="auto">
          <a:xfrm>
            <a:off x="14288" y="3576638"/>
            <a:ext cx="1612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2400" dirty="0" smtClean="0">
                <a:latin typeface="Arial" charset="0"/>
                <a:ea typeface="ＭＳ Ｐゴシック" charset="-128"/>
              </a:rPr>
              <a:t>CeO</a:t>
            </a:r>
            <a:r>
              <a:rPr lang="en-US" altLang="ja-JP" sz="1600" dirty="0" smtClean="0">
                <a:latin typeface="Arial" charset="0"/>
                <a:ea typeface="ＭＳ Ｐゴシック" charset="-128"/>
              </a:rPr>
              <a:t>2</a:t>
            </a:r>
            <a:r>
              <a:rPr lang="en-US" altLang="ja-JP" sz="2400" dirty="0" smtClean="0">
                <a:latin typeface="Arial" charset="0"/>
                <a:ea typeface="ＭＳ Ｐゴシック" charset="-128"/>
              </a:rPr>
              <a:t>Film</a:t>
            </a:r>
            <a:r>
              <a:rPr lang="ja-JP" altLang="en-US" sz="2400" dirty="0" smtClean="0">
                <a:latin typeface="Arial" charset="0"/>
                <a:ea typeface="ＭＳ Ｐゴシック" charset="-128"/>
              </a:rPr>
              <a:t>（</a:t>
            </a:r>
            <a:r>
              <a:rPr lang="en-US" altLang="ja-JP" sz="2400" dirty="0">
                <a:latin typeface="Arial" charset="0"/>
                <a:ea typeface="ＭＳ Ｐゴシック" charset="-128"/>
              </a:rPr>
              <a:t>800nm)</a:t>
            </a:r>
            <a:endParaRPr lang="ja-JP" altLang="en-US" sz="2400" dirty="0">
              <a:latin typeface="Arial" charset="0"/>
              <a:ea typeface="ＭＳ Ｐゴシック" charset="-128"/>
            </a:endParaRPr>
          </a:p>
        </p:txBody>
      </p:sp>
      <p:grpSp>
        <p:nvGrpSpPr>
          <p:cNvPr id="24585" name="グループ化 13"/>
          <p:cNvGrpSpPr>
            <a:grpSpLocks/>
          </p:cNvGrpSpPr>
          <p:nvPr/>
        </p:nvGrpSpPr>
        <p:grpSpPr bwMode="auto">
          <a:xfrm>
            <a:off x="1476375" y="4006850"/>
            <a:ext cx="287338" cy="1222375"/>
            <a:chOff x="1475656" y="4006547"/>
            <a:chExt cx="288032" cy="1222653"/>
          </a:xfrm>
        </p:grpSpPr>
        <p:cxnSp>
          <p:nvCxnSpPr>
            <p:cNvPr id="10" name="直線矢印コネクタ 9"/>
            <p:cNvCxnSpPr/>
            <p:nvPr/>
          </p:nvCxnSpPr>
          <p:spPr>
            <a:xfrm>
              <a:off x="1475656"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620468"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763688" y="4006547"/>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586" name="グループ化 14"/>
          <p:cNvGrpSpPr>
            <a:grpSpLocks/>
          </p:cNvGrpSpPr>
          <p:nvPr/>
        </p:nvGrpSpPr>
        <p:grpSpPr bwMode="auto">
          <a:xfrm>
            <a:off x="1897063" y="4000500"/>
            <a:ext cx="288925" cy="1222375"/>
            <a:chOff x="1475656" y="4006547"/>
            <a:chExt cx="288032" cy="1222653"/>
          </a:xfrm>
        </p:grpSpPr>
        <p:cxnSp>
          <p:nvCxnSpPr>
            <p:cNvPr id="16" name="直線矢印コネクタ 15"/>
            <p:cNvCxnSpPr/>
            <p:nvPr/>
          </p:nvCxnSpPr>
          <p:spPr>
            <a:xfrm>
              <a:off x="1475656"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619672"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763688" y="4006547"/>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587" name="グループ化 18"/>
          <p:cNvGrpSpPr>
            <a:grpSpLocks/>
          </p:cNvGrpSpPr>
          <p:nvPr/>
        </p:nvGrpSpPr>
        <p:grpSpPr bwMode="auto">
          <a:xfrm>
            <a:off x="2349500" y="4016375"/>
            <a:ext cx="288925" cy="1222375"/>
            <a:chOff x="1475656" y="4006547"/>
            <a:chExt cx="288032" cy="1222653"/>
          </a:xfrm>
        </p:grpSpPr>
        <p:cxnSp>
          <p:nvCxnSpPr>
            <p:cNvPr id="20" name="直線矢印コネクタ 19"/>
            <p:cNvCxnSpPr/>
            <p:nvPr/>
          </p:nvCxnSpPr>
          <p:spPr>
            <a:xfrm>
              <a:off x="1475656"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619672"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763688" y="4006547"/>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588" name="グループ化 22"/>
          <p:cNvGrpSpPr>
            <a:grpSpLocks/>
          </p:cNvGrpSpPr>
          <p:nvPr/>
        </p:nvGrpSpPr>
        <p:grpSpPr bwMode="auto">
          <a:xfrm>
            <a:off x="2749550" y="4006850"/>
            <a:ext cx="288925" cy="1222375"/>
            <a:chOff x="1475656" y="4006547"/>
            <a:chExt cx="288032" cy="1222653"/>
          </a:xfrm>
        </p:grpSpPr>
        <p:cxnSp>
          <p:nvCxnSpPr>
            <p:cNvPr id="24" name="直線矢印コネクタ 23"/>
            <p:cNvCxnSpPr/>
            <p:nvPr/>
          </p:nvCxnSpPr>
          <p:spPr>
            <a:xfrm>
              <a:off x="1475656"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619672"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763688" y="4006547"/>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589" name="グループ化 26"/>
          <p:cNvGrpSpPr>
            <a:grpSpLocks/>
          </p:cNvGrpSpPr>
          <p:nvPr/>
        </p:nvGrpSpPr>
        <p:grpSpPr bwMode="auto">
          <a:xfrm>
            <a:off x="3149600" y="4014788"/>
            <a:ext cx="288925" cy="1222375"/>
            <a:chOff x="1475656" y="4006547"/>
            <a:chExt cx="288032" cy="1222653"/>
          </a:xfrm>
        </p:grpSpPr>
        <p:cxnSp>
          <p:nvCxnSpPr>
            <p:cNvPr id="28" name="直線矢印コネクタ 27"/>
            <p:cNvCxnSpPr/>
            <p:nvPr/>
          </p:nvCxnSpPr>
          <p:spPr>
            <a:xfrm>
              <a:off x="1475656"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619672" y="4012898"/>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1763688" y="4006547"/>
              <a:ext cx="0" cy="1216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p:cNvCxnSpPr/>
          <p:nvPr/>
        </p:nvCxnSpPr>
        <p:spPr>
          <a:xfrm>
            <a:off x="611188" y="4408488"/>
            <a:ext cx="504825" cy="8096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591" name="テキスト ボックス 32"/>
          <p:cNvSpPr txBox="1">
            <a:spLocks noChangeArrowheads="1"/>
          </p:cNvSpPr>
          <p:nvPr/>
        </p:nvSpPr>
        <p:spPr bwMode="auto">
          <a:xfrm>
            <a:off x="1494344" y="2532632"/>
            <a:ext cx="2374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2000" b="1" dirty="0">
                <a:solidFill>
                  <a:srgbClr val="FFC000"/>
                </a:solidFill>
                <a:latin typeface="Times New Roman" charset="0"/>
                <a:ea typeface="ＭＳ 明朝" charset="-128"/>
              </a:rPr>
              <a:t>130-keV He</a:t>
            </a:r>
            <a:r>
              <a:rPr lang="en-US" altLang="ja-JP" sz="2000" b="1" baseline="30000" dirty="0">
                <a:solidFill>
                  <a:srgbClr val="FFC000"/>
                </a:solidFill>
                <a:latin typeface="Times New Roman" charset="0"/>
                <a:ea typeface="ＭＳ 明朝" charset="-128"/>
              </a:rPr>
              <a:t>4+</a:t>
            </a:r>
            <a:r>
              <a:rPr lang="en-US" altLang="ja-JP" sz="2000" b="1" dirty="0">
                <a:solidFill>
                  <a:srgbClr val="FFC000"/>
                </a:solidFill>
                <a:latin typeface="Times New Roman" charset="0"/>
                <a:ea typeface="ＭＳ 明朝" charset="-128"/>
              </a:rPr>
              <a:t> ions from 400-keV ion (</a:t>
            </a:r>
            <a:r>
              <a:rPr lang="en-US" altLang="ja-JP" sz="2000" b="1" dirty="0" smtClean="0">
                <a:solidFill>
                  <a:srgbClr val="FFC000"/>
                </a:solidFill>
                <a:latin typeface="Times New Roman" charset="0"/>
                <a:ea typeface="ＭＳ 明朝" charset="-128"/>
              </a:rPr>
              <a:t>1x1015n/cm²) implanter </a:t>
            </a:r>
            <a:r>
              <a:rPr lang="en-US" altLang="ja-JP" sz="2000" b="1" dirty="0">
                <a:solidFill>
                  <a:srgbClr val="FFC000"/>
                </a:solidFill>
                <a:latin typeface="Times New Roman" charset="0"/>
                <a:ea typeface="ＭＳ 明朝" charset="-128"/>
              </a:rPr>
              <a:t>(</a:t>
            </a:r>
            <a:r>
              <a:rPr lang="en-US" altLang="ja-JP" sz="2000" b="1" dirty="0" smtClean="0">
                <a:solidFill>
                  <a:srgbClr val="FFC000"/>
                </a:solidFill>
                <a:latin typeface="Times New Roman" charset="0"/>
                <a:ea typeface="ＭＳ 明朝" charset="-128"/>
              </a:rPr>
              <a:t> TIARA</a:t>
            </a:r>
            <a:r>
              <a:rPr lang="en-US" altLang="ja-JP" sz="1800" dirty="0" smtClean="0">
                <a:solidFill>
                  <a:srgbClr val="FFC000"/>
                </a:solidFill>
                <a:latin typeface="Times New Roman" charset="0"/>
                <a:ea typeface="ＭＳ 明朝" charset="-128"/>
              </a:rPr>
              <a:t>)</a:t>
            </a:r>
            <a:endParaRPr lang="ja-JP" altLang="en-US" sz="1800" dirty="0">
              <a:solidFill>
                <a:srgbClr val="FFC000"/>
              </a:solidFill>
              <a:latin typeface="Arial" charset="0"/>
              <a:ea typeface="ＭＳ Ｐゴシック" charset="-128"/>
            </a:endParaRPr>
          </a:p>
        </p:txBody>
      </p:sp>
      <p:sp>
        <p:nvSpPr>
          <p:cNvPr id="24592" name="テキスト ボックス 34"/>
          <p:cNvSpPr txBox="1">
            <a:spLocks noChangeArrowheads="1"/>
          </p:cNvSpPr>
          <p:nvPr/>
        </p:nvSpPr>
        <p:spPr bwMode="auto">
          <a:xfrm>
            <a:off x="5051868" y="4516339"/>
            <a:ext cx="42573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1800" dirty="0" smtClean="0">
                <a:latin typeface="Arial" charset="0"/>
                <a:ea typeface="ＭＳ Ｐゴシック" charset="-128"/>
              </a:rPr>
              <a:t>Nano-scale Negative Crystal was Formed by the precipitated Helium (TEM image). </a:t>
            </a:r>
          </a:p>
          <a:p>
            <a:pPr>
              <a:spcBef>
                <a:spcPct val="0"/>
              </a:spcBef>
              <a:buFontTx/>
              <a:buNone/>
            </a:pPr>
            <a:r>
              <a:rPr lang="en-US" altLang="ja-JP" sz="1800" dirty="0" smtClean="0">
                <a:latin typeface="Arial" charset="0"/>
                <a:ea typeface="ＭＳ Ｐゴシック" charset="-128"/>
              </a:rPr>
              <a:t>(</a:t>
            </a:r>
            <a:r>
              <a:rPr lang="en-US" altLang="ja-JP" sz="1400" dirty="0" smtClean="0">
                <a:latin typeface="Arial" charset="0"/>
                <a:ea typeface="ＭＳ Ｐゴシック" charset="-128"/>
              </a:rPr>
              <a:t>Examined by Wakasa Energy Research Center</a:t>
            </a:r>
            <a:r>
              <a:rPr lang="en-US" altLang="ja-JP" sz="1800" dirty="0" smtClean="0">
                <a:latin typeface="Arial" charset="0"/>
                <a:ea typeface="ＭＳ Ｐゴシック" charset="-128"/>
              </a:rPr>
              <a:t>)</a:t>
            </a:r>
          </a:p>
        </p:txBody>
      </p:sp>
      <p:sp>
        <p:nvSpPr>
          <p:cNvPr id="7" name="右矢印 6"/>
          <p:cNvSpPr/>
          <p:nvPr/>
        </p:nvSpPr>
        <p:spPr>
          <a:xfrm>
            <a:off x="4337588" y="3251344"/>
            <a:ext cx="927100" cy="915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869244" y="2551087"/>
            <a:ext cx="1863788" cy="707886"/>
          </a:xfrm>
          <a:prstGeom prst="rect">
            <a:avLst/>
          </a:prstGeom>
          <a:noFill/>
          <a:ln w="25400">
            <a:solidFill>
              <a:srgbClr val="FFC000"/>
            </a:solidFill>
          </a:ln>
        </p:spPr>
        <p:txBody>
          <a:bodyPr wrap="square" rtlCol="0">
            <a:spAutoFit/>
          </a:bodyPr>
          <a:lstStyle/>
          <a:p>
            <a:r>
              <a:rPr kumimoji="1" lang="en-US" altLang="ja-JP" sz="2000" dirty="0" smtClean="0">
                <a:solidFill>
                  <a:srgbClr val="FFC000"/>
                </a:solidFill>
              </a:rPr>
              <a:t>Anneal at high temperature</a:t>
            </a:r>
            <a:endParaRPr kumimoji="1" lang="ja-JP" altLang="en-US" sz="2000"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7461"/>
    </mc:Choice>
    <mc:Fallback xmlns="">
      <p:transition spd="slow" advTm="746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5815" y="-308833"/>
            <a:ext cx="8229600" cy="1143000"/>
          </a:xfrm>
        </p:spPr>
        <p:txBody>
          <a:bodyPr/>
          <a:lstStyle/>
          <a:p>
            <a:r>
              <a:rPr lang="en-US" altLang="ja-JP" sz="2400" dirty="0" smtClean="0">
                <a:solidFill>
                  <a:srgbClr val="FFFFFF"/>
                </a:solidFill>
                <a:effectLst>
                  <a:outerShdw blurRad="38100" dist="38100" dir="2700000" algn="tl">
                    <a:srgbClr val="000000">
                      <a:alpha val="43137"/>
                    </a:srgbClr>
                  </a:outerShdw>
                </a:effectLst>
              </a:rPr>
              <a:t>Tow Hot Subjects on Our Research</a:t>
            </a:r>
            <a:endParaRPr kumimoji="1" lang="ja-JP" altLang="en-US" sz="2400" dirty="0"/>
          </a:p>
        </p:txBody>
      </p:sp>
      <p:sp>
        <p:nvSpPr>
          <p:cNvPr id="14" name="スライド番号プレースホルダー 13"/>
          <p:cNvSpPr>
            <a:spLocks noGrp="1"/>
          </p:cNvSpPr>
          <p:nvPr>
            <p:ph type="sldNum" sz="quarter" idx="12"/>
          </p:nvPr>
        </p:nvSpPr>
        <p:spPr>
          <a:xfrm>
            <a:off x="6759293" y="6309320"/>
            <a:ext cx="2133600" cy="476250"/>
          </a:xfrm>
        </p:spPr>
        <p:txBody>
          <a:bodyPr/>
          <a:lstStyle/>
          <a:p>
            <a:pPr>
              <a:defRPr/>
            </a:pPr>
            <a:fld id="{52035BCE-27FA-D247-A17F-5881401200E3}" type="slidenum">
              <a:rPr lang="en-US" altLang="ja-JP" smtClean="0"/>
              <a:pPr>
                <a:defRPr/>
              </a:pPr>
              <a:t>16</a:t>
            </a:fld>
            <a:endParaRPr lang="en-US" altLang="ja-JP" dirty="0"/>
          </a:p>
        </p:txBody>
      </p:sp>
      <p:pic>
        <p:nvPicPr>
          <p:cNvPr id="11" name="図 10"/>
          <p:cNvPicPr>
            <a:picLocks noChangeAspect="1"/>
          </p:cNvPicPr>
          <p:nvPr/>
        </p:nvPicPr>
        <p:blipFill>
          <a:blip r:embed="rId3"/>
          <a:stretch>
            <a:fillRect/>
          </a:stretch>
        </p:blipFill>
        <p:spPr>
          <a:xfrm>
            <a:off x="3419872" y="3338704"/>
            <a:ext cx="2088232" cy="1542507"/>
          </a:xfrm>
          <a:prstGeom prst="rect">
            <a:avLst/>
          </a:prstGeom>
        </p:spPr>
      </p:pic>
      <p:sp>
        <p:nvSpPr>
          <p:cNvPr id="12" name="テキスト ボックス 11"/>
          <p:cNvSpPr txBox="1"/>
          <p:nvPr/>
        </p:nvSpPr>
        <p:spPr>
          <a:xfrm>
            <a:off x="1536071" y="5897361"/>
            <a:ext cx="6249087" cy="769441"/>
          </a:xfrm>
          <a:prstGeom prst="rect">
            <a:avLst/>
          </a:prstGeom>
          <a:noFill/>
          <a:ln w="50800" cmpd="dbl">
            <a:solidFill>
              <a:schemeClr val="accent1"/>
            </a:solidFill>
          </a:ln>
        </p:spPr>
        <p:txBody>
          <a:bodyPr wrap="square" rtlCol="0">
            <a:spAutoFit/>
          </a:bodyPr>
          <a:lstStyle/>
          <a:p>
            <a:pPr algn="ctr"/>
            <a:r>
              <a:rPr lang="en-US" altLang="ja-JP" sz="2000" b="1" dirty="0" smtClean="0">
                <a:solidFill>
                  <a:srgbClr val="FFFF00"/>
                </a:solidFill>
                <a:effectLst>
                  <a:outerShdw blurRad="38100" dist="38100" dir="2700000" algn="tl">
                    <a:srgbClr val="000000">
                      <a:alpha val="43137"/>
                    </a:srgbClr>
                  </a:outerShdw>
                </a:effectLst>
              </a:rPr>
              <a:t>Our Next</a:t>
            </a:r>
            <a:r>
              <a:rPr lang="ja-JP" altLang="en-US" sz="2000" b="1" dirty="0">
                <a:solidFill>
                  <a:srgbClr val="FFFF00"/>
                </a:solidFill>
                <a:effectLst>
                  <a:outerShdw blurRad="38100" dist="38100" dir="2700000" algn="tl">
                    <a:srgbClr val="000000">
                      <a:alpha val="43137"/>
                    </a:srgbClr>
                  </a:outerShdw>
                </a:effectLst>
              </a:rPr>
              <a:t> </a:t>
            </a:r>
            <a:r>
              <a:rPr lang="en-US" altLang="ja-JP" sz="2000" b="1" dirty="0" smtClean="0">
                <a:solidFill>
                  <a:srgbClr val="FFFF00"/>
                </a:solidFill>
                <a:effectLst>
                  <a:outerShdw blurRad="38100" dist="38100" dir="2700000" algn="tl">
                    <a:srgbClr val="000000">
                      <a:alpha val="43137"/>
                    </a:srgbClr>
                  </a:outerShdw>
                </a:effectLst>
              </a:rPr>
              <a:t>Target </a:t>
            </a:r>
          </a:p>
          <a:p>
            <a:pPr algn="ctr"/>
            <a:r>
              <a:rPr lang="en-US" altLang="ja-JP" sz="2400" b="1" dirty="0" smtClean="0">
                <a:solidFill>
                  <a:srgbClr val="FFC000"/>
                </a:solidFill>
                <a:effectLst>
                  <a:outerShdw blurRad="38100" dist="38100" dir="2700000" algn="tl">
                    <a:srgbClr val="000000">
                      <a:alpha val="43137"/>
                    </a:srgbClr>
                  </a:outerShdw>
                </a:effectLst>
              </a:rPr>
              <a:t>Invention of</a:t>
            </a:r>
            <a:r>
              <a:rPr lang="ja-JP" altLang="en-US" sz="2400" b="1" dirty="0" smtClean="0">
                <a:solidFill>
                  <a:srgbClr val="FFC000"/>
                </a:solidFill>
                <a:effectLst>
                  <a:outerShdw blurRad="38100" dist="38100" dir="2700000" algn="tl">
                    <a:srgbClr val="000000">
                      <a:alpha val="43137"/>
                    </a:srgbClr>
                  </a:outerShdw>
                </a:effectLst>
              </a:rPr>
              <a:t>　</a:t>
            </a:r>
            <a:r>
              <a:rPr lang="en-US" altLang="ja-JP" sz="2400" b="1" dirty="0">
                <a:solidFill>
                  <a:srgbClr val="FFC000"/>
                </a:solidFill>
                <a:effectLst>
                  <a:outerShdw blurRad="38100" dist="38100" dir="2700000" algn="tl">
                    <a:srgbClr val="000000">
                      <a:alpha val="43137"/>
                    </a:srgbClr>
                  </a:outerShdw>
                </a:effectLst>
              </a:rPr>
              <a:t>N</a:t>
            </a:r>
            <a:r>
              <a:rPr lang="en-US" altLang="ja-JP" sz="2400" b="1" dirty="0" smtClean="0">
                <a:solidFill>
                  <a:srgbClr val="FFC000"/>
                </a:solidFill>
                <a:effectLst>
                  <a:outerShdw blurRad="38100" dist="38100" dir="2700000" algn="tl">
                    <a:srgbClr val="000000">
                      <a:alpha val="43137"/>
                    </a:srgbClr>
                  </a:outerShdw>
                </a:effectLst>
              </a:rPr>
              <a:t>ew</a:t>
            </a:r>
            <a:r>
              <a:rPr lang="ja-JP" altLang="en-US" sz="2400" b="1" dirty="0" smtClean="0">
                <a:solidFill>
                  <a:srgbClr val="FFC000"/>
                </a:solidFill>
                <a:effectLst>
                  <a:outerShdw blurRad="38100" dist="38100" dir="2700000" algn="tl">
                    <a:srgbClr val="000000">
                      <a:alpha val="43137"/>
                    </a:srgbClr>
                  </a:outerShdw>
                </a:effectLst>
              </a:rPr>
              <a:t>　</a:t>
            </a:r>
            <a:r>
              <a:rPr lang="en-US" altLang="ja-JP" sz="2400" b="1" dirty="0" smtClean="0">
                <a:solidFill>
                  <a:srgbClr val="FFC000"/>
                </a:solidFill>
                <a:effectLst>
                  <a:outerShdw blurRad="38100" dist="38100" dir="2700000" algn="tl">
                    <a:srgbClr val="000000">
                      <a:alpha val="43137"/>
                    </a:srgbClr>
                  </a:outerShdw>
                </a:effectLst>
              </a:rPr>
              <a:t>Functional</a:t>
            </a:r>
            <a:r>
              <a:rPr lang="ja-JP" altLang="en-US" sz="2400" b="1" dirty="0" smtClean="0">
                <a:solidFill>
                  <a:srgbClr val="FFC000"/>
                </a:solidFill>
                <a:effectLst>
                  <a:outerShdw blurRad="38100" dist="38100" dir="2700000" algn="tl">
                    <a:srgbClr val="000000">
                      <a:alpha val="43137"/>
                    </a:srgbClr>
                  </a:outerShdw>
                </a:effectLst>
              </a:rPr>
              <a:t>　</a:t>
            </a:r>
            <a:r>
              <a:rPr lang="en-US" altLang="ja-JP" sz="2400" b="1" dirty="0" smtClean="0">
                <a:solidFill>
                  <a:srgbClr val="FFC000"/>
                </a:solidFill>
                <a:effectLst>
                  <a:outerShdw blurRad="38100" dist="38100" dir="2700000" algn="tl">
                    <a:srgbClr val="000000">
                      <a:alpha val="43137"/>
                    </a:srgbClr>
                  </a:outerShdw>
                </a:effectLst>
              </a:rPr>
              <a:t>Material</a:t>
            </a:r>
          </a:p>
        </p:txBody>
      </p:sp>
      <p:sp>
        <p:nvSpPr>
          <p:cNvPr id="6" name="テキスト ボックス 5"/>
          <p:cNvSpPr txBox="1"/>
          <p:nvPr/>
        </p:nvSpPr>
        <p:spPr>
          <a:xfrm>
            <a:off x="581984" y="4957410"/>
            <a:ext cx="8157260" cy="400110"/>
          </a:xfrm>
          <a:prstGeom prst="rect">
            <a:avLst/>
          </a:prstGeom>
          <a:noFill/>
        </p:spPr>
        <p:txBody>
          <a:bodyPr wrap="square" rtlCol="0">
            <a:spAutoFit/>
          </a:bodyPr>
          <a:lstStyle/>
          <a:p>
            <a:r>
              <a:rPr lang="en-US" altLang="ja-JP" sz="2000" b="1" dirty="0" smtClean="0">
                <a:solidFill>
                  <a:schemeClr val="bg1"/>
                </a:solidFill>
                <a:effectLst>
                  <a:outerShdw blurRad="38100" dist="38100" dir="2700000" algn="tl">
                    <a:srgbClr val="000000">
                      <a:alpha val="43137"/>
                    </a:srgbClr>
                  </a:outerShdw>
                </a:effectLst>
              </a:rPr>
              <a:t>The </a:t>
            </a:r>
            <a:r>
              <a:rPr kumimoji="1" lang="en-US" altLang="ja-JP" sz="2000" b="1" dirty="0" smtClean="0">
                <a:solidFill>
                  <a:schemeClr val="bg1"/>
                </a:solidFill>
                <a:effectLst>
                  <a:outerShdw blurRad="38100" dist="38100" dir="2700000" algn="tl">
                    <a:srgbClr val="000000">
                      <a:alpha val="43137"/>
                    </a:srgbClr>
                  </a:outerShdw>
                </a:effectLst>
              </a:rPr>
              <a:t>Image of the  Thin Film Containing Nano-Negative Crystal</a:t>
            </a:r>
            <a:endParaRPr kumimoji="1" lang="ja-JP" altLang="en-US" sz="2000" b="1" dirty="0">
              <a:solidFill>
                <a:schemeClr val="bg1"/>
              </a:solidFill>
              <a:effectLst>
                <a:outerShdw blurRad="38100" dist="38100" dir="2700000" algn="tl">
                  <a:srgbClr val="000000">
                    <a:alpha val="43137"/>
                  </a:srgbClr>
                </a:outerShdw>
              </a:effectLst>
            </a:endParaRPr>
          </a:p>
        </p:txBody>
      </p:sp>
      <p:grpSp>
        <p:nvGrpSpPr>
          <p:cNvPr id="18" name="グループ化 17"/>
          <p:cNvGrpSpPr/>
          <p:nvPr/>
        </p:nvGrpSpPr>
        <p:grpSpPr>
          <a:xfrm>
            <a:off x="147865" y="548681"/>
            <a:ext cx="4368097" cy="2369880"/>
            <a:chOff x="80954" y="605117"/>
            <a:chExt cx="4198276" cy="1634548"/>
          </a:xfrm>
        </p:grpSpPr>
        <p:sp>
          <p:nvSpPr>
            <p:cNvPr id="4" name="テキスト ボックス 3"/>
            <p:cNvSpPr txBox="1"/>
            <p:nvPr/>
          </p:nvSpPr>
          <p:spPr>
            <a:xfrm>
              <a:off x="80954" y="605117"/>
              <a:ext cx="4198276" cy="1634548"/>
            </a:xfrm>
            <a:prstGeom prst="rect">
              <a:avLst/>
            </a:prstGeom>
            <a:noFill/>
            <a:ln w="50800">
              <a:solidFill>
                <a:schemeClr val="accent1">
                  <a:lumMod val="75000"/>
                </a:schemeClr>
              </a:solidFill>
            </a:ln>
          </p:spPr>
          <p:txBody>
            <a:bodyPr wrap="square" rtlCol="0">
              <a:spAutoFit/>
            </a:bodyPr>
            <a:lstStyle/>
            <a:p>
              <a:pPr lvl="0"/>
              <a:r>
                <a:rPr lang="ja-JP" altLang="en-US" b="1" dirty="0" smtClean="0">
                  <a:solidFill>
                    <a:srgbClr val="FFFF00"/>
                  </a:solidFill>
                  <a:effectLst>
                    <a:outerShdw blurRad="38100" dist="38100" dir="2700000" algn="tl">
                      <a:srgbClr val="000000">
                        <a:alpha val="43137"/>
                      </a:srgbClr>
                    </a:outerShdw>
                  </a:effectLst>
                </a:rPr>
                <a:t>・</a:t>
              </a:r>
              <a:r>
                <a:rPr lang="en-US" altLang="ja-JP" b="1" dirty="0" smtClean="0">
                  <a:solidFill>
                    <a:srgbClr val="FFFF00"/>
                  </a:solidFill>
                  <a:effectLst>
                    <a:outerShdw blurRad="38100" dist="38100" dir="2700000" algn="tl">
                      <a:srgbClr val="000000">
                        <a:alpha val="43137"/>
                      </a:srgbClr>
                    </a:outerShdw>
                  </a:effectLst>
                </a:rPr>
                <a:t>Shape Control of Nano-Negative </a:t>
              </a:r>
            </a:p>
            <a:p>
              <a:pPr lvl="0"/>
              <a:r>
                <a:rPr lang="en-US" altLang="ja-JP" b="1" dirty="0">
                  <a:solidFill>
                    <a:srgbClr val="FFFF00"/>
                  </a:solidFill>
                  <a:effectLst>
                    <a:outerShdw blurRad="38100" dist="38100" dir="2700000" algn="tl">
                      <a:srgbClr val="000000">
                        <a:alpha val="43137"/>
                      </a:srgbClr>
                    </a:outerShdw>
                  </a:effectLst>
                </a:rPr>
                <a:t> </a:t>
              </a:r>
              <a:r>
                <a:rPr lang="en-US" altLang="ja-JP" b="1" dirty="0" smtClean="0">
                  <a:solidFill>
                    <a:srgbClr val="FFFF00"/>
                  </a:solidFill>
                  <a:effectLst>
                    <a:outerShdw blurRad="38100" dist="38100" dir="2700000" algn="tl">
                      <a:srgbClr val="000000">
                        <a:alpha val="43137"/>
                      </a:srgbClr>
                    </a:outerShdw>
                  </a:effectLst>
                </a:rPr>
                <a:t> Crystal</a:t>
              </a:r>
            </a:p>
            <a:p>
              <a:pPr lvl="0"/>
              <a:endParaRPr lang="en-US" altLang="ja-JP" sz="1400" b="1" dirty="0">
                <a:solidFill>
                  <a:srgbClr val="FFFF00"/>
                </a:solidFill>
                <a:effectLst>
                  <a:outerShdw blurRad="38100" dist="38100" dir="2700000" algn="tl">
                    <a:srgbClr val="000000">
                      <a:alpha val="43137"/>
                    </a:srgbClr>
                  </a:outerShdw>
                </a:effectLst>
              </a:endParaRPr>
            </a:p>
            <a:p>
              <a:pPr lvl="0"/>
              <a:endParaRPr lang="en-US" altLang="ja-JP" sz="1400" b="1" dirty="0" smtClean="0">
                <a:solidFill>
                  <a:srgbClr val="FFFF00"/>
                </a:solidFill>
                <a:effectLst>
                  <a:outerShdw blurRad="38100" dist="38100" dir="2700000" algn="tl">
                    <a:srgbClr val="000000">
                      <a:alpha val="43137"/>
                    </a:srgbClr>
                  </a:outerShdw>
                </a:effectLst>
              </a:endParaRPr>
            </a:p>
            <a:p>
              <a:pPr lvl="0"/>
              <a:endParaRPr lang="en-US" altLang="ja-JP" sz="1400" b="1" dirty="0">
                <a:solidFill>
                  <a:srgbClr val="FFFF00"/>
                </a:solidFill>
                <a:effectLst>
                  <a:outerShdw blurRad="38100" dist="38100" dir="2700000" algn="tl">
                    <a:srgbClr val="000000">
                      <a:alpha val="43137"/>
                    </a:srgbClr>
                  </a:outerShdw>
                </a:effectLst>
              </a:endParaRPr>
            </a:p>
            <a:p>
              <a:pPr lvl="0"/>
              <a:endParaRPr lang="en-US" altLang="ja-JP" sz="1400" b="1" dirty="0" smtClean="0">
                <a:solidFill>
                  <a:srgbClr val="FFFF00"/>
                </a:solidFill>
                <a:effectLst>
                  <a:outerShdw blurRad="38100" dist="38100" dir="2700000" algn="tl">
                    <a:srgbClr val="000000">
                      <a:alpha val="43137"/>
                    </a:srgbClr>
                  </a:outerShdw>
                </a:effectLst>
              </a:endParaRPr>
            </a:p>
            <a:p>
              <a:pPr lvl="0"/>
              <a:endParaRPr lang="en-US" altLang="ja-JP" sz="1400" b="1" dirty="0" smtClean="0">
                <a:solidFill>
                  <a:srgbClr val="FFFF00"/>
                </a:solidFill>
                <a:effectLst>
                  <a:outerShdw blurRad="38100" dist="38100" dir="2700000" algn="tl">
                    <a:srgbClr val="000000">
                      <a:alpha val="43137"/>
                    </a:srgbClr>
                  </a:outerShdw>
                </a:effectLst>
              </a:endParaRPr>
            </a:p>
            <a:p>
              <a:pPr lvl="0"/>
              <a:endParaRPr lang="en-US" altLang="ja-JP" sz="1400" b="1" dirty="0">
                <a:solidFill>
                  <a:srgbClr val="FFFF00"/>
                </a:solidFill>
                <a:effectLst>
                  <a:outerShdw blurRad="38100" dist="38100" dir="2700000" algn="tl">
                    <a:srgbClr val="000000">
                      <a:alpha val="43137"/>
                    </a:srgbClr>
                  </a:outerShdw>
                </a:effectLst>
              </a:endParaRPr>
            </a:p>
            <a:p>
              <a:pPr lvl="0"/>
              <a:endParaRPr lang="en-US" altLang="ja-JP" sz="1400" b="1" dirty="0">
                <a:solidFill>
                  <a:srgbClr val="FFFF00"/>
                </a:solidFill>
                <a:effectLst>
                  <a:outerShdw blurRad="38100" dist="38100" dir="2700000" algn="tl">
                    <a:srgbClr val="000000">
                      <a:alpha val="43137"/>
                    </a:srgbClr>
                  </a:outerShdw>
                </a:effectLst>
              </a:endParaRPr>
            </a:p>
            <a:p>
              <a:pPr lvl="0"/>
              <a:endParaRPr lang="en-US" altLang="ja-JP" sz="1400" b="1" dirty="0" smtClean="0">
                <a:solidFill>
                  <a:srgbClr val="FFFF00"/>
                </a:solidFill>
                <a:effectLst>
                  <a:outerShdw blurRad="38100" dist="38100" dir="2700000" algn="tl">
                    <a:srgbClr val="000000">
                      <a:alpha val="43137"/>
                    </a:srgbClr>
                  </a:outerShdw>
                </a:effectLst>
              </a:endParaRPr>
            </a:p>
          </p:txBody>
        </p:sp>
        <p:pic>
          <p:nvPicPr>
            <p:cNvPr id="16" name="図 15"/>
            <p:cNvPicPr>
              <a:picLocks noChangeAspect="1"/>
            </p:cNvPicPr>
            <p:nvPr/>
          </p:nvPicPr>
          <p:blipFill>
            <a:blip r:embed="rId4"/>
            <a:stretch>
              <a:fillRect/>
            </a:stretch>
          </p:blipFill>
          <p:spPr>
            <a:xfrm>
              <a:off x="2602878" y="922095"/>
              <a:ext cx="1621906" cy="1230755"/>
            </a:xfrm>
            <a:prstGeom prst="rect">
              <a:avLst/>
            </a:prstGeom>
          </p:spPr>
        </p:pic>
        <p:sp>
          <p:nvSpPr>
            <p:cNvPr id="17" name="テキスト ボックス 16"/>
            <p:cNvSpPr txBox="1"/>
            <p:nvPr/>
          </p:nvSpPr>
          <p:spPr>
            <a:xfrm>
              <a:off x="160486" y="992662"/>
              <a:ext cx="2632746" cy="1209990"/>
            </a:xfrm>
            <a:prstGeom prst="rect">
              <a:avLst/>
            </a:prstGeom>
            <a:noFill/>
          </p:spPr>
          <p:txBody>
            <a:bodyPr wrap="square" rtlCol="0">
              <a:spAutoFit/>
            </a:bodyPr>
            <a:lstStyle/>
            <a:p>
              <a:pPr lvl="0"/>
              <a:r>
                <a:rPr lang="en-US" altLang="ja-JP" b="1" dirty="0">
                  <a:solidFill>
                    <a:schemeClr val="bg1"/>
                  </a:solidFill>
                  <a:effectLst>
                    <a:outerShdw blurRad="38100" dist="38100" dir="2700000" algn="tl">
                      <a:srgbClr val="000000">
                        <a:alpha val="43137"/>
                      </a:srgbClr>
                    </a:outerShdw>
                  </a:effectLst>
                </a:rPr>
                <a:t>Evaluation of the Amount of </a:t>
              </a:r>
              <a:r>
                <a:rPr lang="en-US" altLang="ja-JP" b="1" dirty="0" smtClean="0">
                  <a:solidFill>
                    <a:schemeClr val="bg1"/>
                  </a:solidFill>
                  <a:effectLst>
                    <a:outerShdw blurRad="38100" dist="38100" dir="2700000" algn="tl">
                      <a:srgbClr val="000000">
                        <a:alpha val="43137"/>
                      </a:srgbClr>
                    </a:outerShdw>
                  </a:effectLst>
                </a:rPr>
                <a:t>Residual </a:t>
              </a:r>
              <a:r>
                <a:rPr lang="en-US" altLang="ja-JP" b="1" dirty="0">
                  <a:solidFill>
                    <a:schemeClr val="bg1"/>
                  </a:solidFill>
                  <a:effectLst>
                    <a:outerShdw blurRad="38100" dist="38100" dir="2700000" algn="tl">
                      <a:srgbClr val="000000">
                        <a:alpha val="43137"/>
                      </a:srgbClr>
                    </a:outerShdw>
                  </a:effectLst>
                </a:rPr>
                <a:t>Helium in </a:t>
              </a:r>
              <a:r>
                <a:rPr lang="en-US" altLang="ja-JP" b="1" dirty="0" smtClean="0">
                  <a:solidFill>
                    <a:schemeClr val="bg1"/>
                  </a:solidFill>
                  <a:effectLst>
                    <a:outerShdw blurRad="38100" dist="38100" dir="2700000" algn="tl">
                      <a:srgbClr val="000000">
                        <a:alpha val="43137"/>
                      </a:srgbClr>
                    </a:outerShdw>
                  </a:effectLst>
                </a:rPr>
                <a:t>Negative Crystal By </a:t>
              </a:r>
              <a:r>
                <a:rPr lang="en-US" altLang="ja-JP" b="1" dirty="0" smtClean="0">
                  <a:solidFill>
                    <a:srgbClr val="FFC000"/>
                  </a:solidFill>
                  <a:effectLst>
                    <a:outerShdw blurRad="38100" dist="38100" dir="2700000" algn="tl">
                      <a:srgbClr val="000000">
                        <a:alpha val="43137"/>
                      </a:srgbClr>
                    </a:outerShdw>
                  </a:effectLst>
                </a:rPr>
                <a:t>High Temperature Mass Spectrograph</a:t>
              </a:r>
              <a:endParaRPr lang="en-US" altLang="ja-JP" b="1" dirty="0">
                <a:solidFill>
                  <a:srgbClr val="FFC000"/>
                </a:solidFill>
                <a:effectLst>
                  <a:outerShdw blurRad="38100" dist="38100" dir="2700000" algn="tl">
                    <a:srgbClr val="000000">
                      <a:alpha val="43137"/>
                    </a:srgbClr>
                  </a:outerShdw>
                </a:effectLst>
              </a:endParaRPr>
            </a:p>
          </p:txBody>
        </p:sp>
      </p:grpSp>
      <p:grpSp>
        <p:nvGrpSpPr>
          <p:cNvPr id="21" name="グループ化 20"/>
          <p:cNvGrpSpPr/>
          <p:nvPr/>
        </p:nvGrpSpPr>
        <p:grpSpPr>
          <a:xfrm>
            <a:off x="4641939" y="548682"/>
            <a:ext cx="4385148" cy="2369880"/>
            <a:chOff x="159568" y="3174456"/>
            <a:chExt cx="4196408" cy="1326143"/>
          </a:xfrm>
        </p:grpSpPr>
        <p:sp>
          <p:nvSpPr>
            <p:cNvPr id="5" name="テキスト ボックス 4"/>
            <p:cNvSpPr txBox="1"/>
            <p:nvPr/>
          </p:nvSpPr>
          <p:spPr>
            <a:xfrm>
              <a:off x="177441" y="3174456"/>
              <a:ext cx="4178535" cy="1326143"/>
            </a:xfrm>
            <a:prstGeom prst="rect">
              <a:avLst/>
            </a:prstGeom>
            <a:noFill/>
            <a:ln w="50800">
              <a:solidFill>
                <a:schemeClr val="accent1">
                  <a:lumMod val="75000"/>
                </a:schemeClr>
              </a:solidFill>
            </a:ln>
          </p:spPr>
          <p:txBody>
            <a:bodyPr wrap="square" rtlCol="0">
              <a:spAutoFit/>
            </a:bodyPr>
            <a:lstStyle/>
            <a:p>
              <a:r>
                <a:rPr lang="ja-JP" altLang="en-US" b="1" dirty="0" smtClean="0">
                  <a:solidFill>
                    <a:srgbClr val="FFFF00"/>
                  </a:solidFill>
                  <a:effectLst>
                    <a:outerShdw blurRad="38100" dist="38100" dir="2700000" algn="tl">
                      <a:srgbClr val="000000">
                        <a:alpha val="43137"/>
                      </a:srgbClr>
                    </a:outerShdw>
                  </a:effectLst>
                </a:rPr>
                <a:t>・</a:t>
              </a:r>
              <a:r>
                <a:rPr lang="en-US" altLang="ja-JP" b="1" dirty="0" smtClean="0">
                  <a:solidFill>
                    <a:srgbClr val="FFFF00"/>
                  </a:solidFill>
                  <a:effectLst>
                    <a:outerShdw blurRad="38100" dist="38100" dir="2700000" algn="tl">
                      <a:srgbClr val="000000">
                        <a:alpha val="43137"/>
                      </a:srgbClr>
                    </a:outerShdw>
                  </a:effectLst>
                </a:rPr>
                <a:t>Size Control of Nano-Negative</a:t>
              </a:r>
            </a:p>
            <a:p>
              <a:r>
                <a:rPr lang="en-US" altLang="ja-JP" b="1" dirty="0">
                  <a:solidFill>
                    <a:srgbClr val="FFFF00"/>
                  </a:solidFill>
                  <a:effectLst>
                    <a:outerShdw blurRad="38100" dist="38100" dir="2700000" algn="tl">
                      <a:srgbClr val="000000">
                        <a:alpha val="43137"/>
                      </a:srgbClr>
                    </a:outerShdw>
                  </a:effectLst>
                </a:rPr>
                <a:t> </a:t>
              </a:r>
              <a:r>
                <a:rPr lang="en-US" altLang="ja-JP" b="1" dirty="0" smtClean="0">
                  <a:solidFill>
                    <a:srgbClr val="FFFF00"/>
                  </a:solidFill>
                  <a:effectLst>
                    <a:outerShdw blurRad="38100" dist="38100" dir="2700000" algn="tl">
                      <a:srgbClr val="000000">
                        <a:alpha val="43137"/>
                      </a:srgbClr>
                    </a:outerShdw>
                  </a:effectLst>
                </a:rPr>
                <a:t> Crystal</a:t>
              </a:r>
            </a:p>
            <a:p>
              <a:endParaRPr lang="en-US" altLang="ja-JP" sz="1600" b="1" dirty="0" smtClean="0">
                <a:solidFill>
                  <a:srgbClr val="FFFF00"/>
                </a:solidFill>
                <a:effectLst>
                  <a:outerShdw blurRad="38100" dist="38100" dir="2700000" algn="tl">
                    <a:srgbClr val="000000">
                      <a:alpha val="43137"/>
                    </a:srgbClr>
                  </a:outerShdw>
                </a:effectLst>
              </a:endParaRPr>
            </a:p>
            <a:p>
              <a:endParaRPr lang="en-US" altLang="ja-JP" sz="1600" b="1" dirty="0" smtClean="0">
                <a:solidFill>
                  <a:srgbClr val="FFFF00"/>
                </a:solidFill>
                <a:effectLst>
                  <a:outerShdw blurRad="38100" dist="38100" dir="2700000" algn="tl">
                    <a:srgbClr val="000000">
                      <a:alpha val="43137"/>
                    </a:srgbClr>
                  </a:outerShdw>
                </a:effectLst>
              </a:endParaRPr>
            </a:p>
            <a:p>
              <a:endParaRPr lang="en-US" altLang="ja-JP" sz="1600" b="1" dirty="0">
                <a:solidFill>
                  <a:srgbClr val="FFFF00"/>
                </a:solidFill>
                <a:effectLst>
                  <a:outerShdw blurRad="38100" dist="38100" dir="2700000" algn="tl">
                    <a:srgbClr val="000000">
                      <a:alpha val="43137"/>
                    </a:srgbClr>
                  </a:outerShdw>
                </a:effectLst>
              </a:endParaRPr>
            </a:p>
            <a:p>
              <a:endParaRPr lang="en-US" altLang="ja-JP" sz="1600" b="1" dirty="0" smtClean="0">
                <a:solidFill>
                  <a:srgbClr val="FFFF00"/>
                </a:solidFill>
                <a:effectLst>
                  <a:outerShdw blurRad="38100" dist="38100" dir="2700000" algn="tl">
                    <a:srgbClr val="000000">
                      <a:alpha val="43137"/>
                    </a:srgbClr>
                  </a:outerShdw>
                </a:effectLst>
              </a:endParaRPr>
            </a:p>
            <a:p>
              <a:endParaRPr lang="en-US" altLang="ja-JP" sz="1600" b="1" dirty="0">
                <a:solidFill>
                  <a:srgbClr val="FFFF00"/>
                </a:solidFill>
                <a:effectLst>
                  <a:outerShdw blurRad="38100" dist="38100" dir="2700000" algn="tl">
                    <a:srgbClr val="000000">
                      <a:alpha val="43137"/>
                    </a:srgbClr>
                  </a:outerShdw>
                </a:effectLst>
              </a:endParaRPr>
            </a:p>
            <a:p>
              <a:endParaRPr lang="en-US" altLang="ja-JP" sz="1600" b="1" dirty="0" smtClean="0">
                <a:solidFill>
                  <a:srgbClr val="FFFF00"/>
                </a:solidFill>
                <a:effectLst>
                  <a:outerShdw blurRad="38100" dist="38100" dir="2700000" algn="tl">
                    <a:srgbClr val="000000">
                      <a:alpha val="43137"/>
                    </a:srgbClr>
                  </a:outerShdw>
                </a:effectLst>
              </a:endParaRPr>
            </a:p>
            <a:p>
              <a:endParaRPr lang="en-US" altLang="ja-JP" sz="1600" b="1" dirty="0">
                <a:solidFill>
                  <a:srgbClr val="FFFF00"/>
                </a:solidFill>
                <a:effectLst>
                  <a:outerShdw blurRad="38100" dist="38100" dir="2700000" algn="tl">
                    <a:srgbClr val="000000">
                      <a:alpha val="43137"/>
                    </a:srgbClr>
                  </a:outerShdw>
                </a:effectLst>
              </a:endParaRPr>
            </a:p>
          </p:txBody>
        </p:sp>
        <p:pic>
          <p:nvPicPr>
            <p:cNvPr id="15" name="図 14"/>
            <p:cNvPicPr>
              <a:picLocks noChangeAspect="1"/>
            </p:cNvPicPr>
            <p:nvPr/>
          </p:nvPicPr>
          <p:blipFill>
            <a:blip r:embed="rId5"/>
            <a:stretch>
              <a:fillRect/>
            </a:stretch>
          </p:blipFill>
          <p:spPr>
            <a:xfrm>
              <a:off x="2642262" y="3431518"/>
              <a:ext cx="1698520" cy="934630"/>
            </a:xfrm>
            <a:prstGeom prst="rect">
              <a:avLst/>
            </a:prstGeom>
          </p:spPr>
        </p:pic>
        <p:sp>
          <p:nvSpPr>
            <p:cNvPr id="22" name="テキスト ボックス 21"/>
            <p:cNvSpPr txBox="1"/>
            <p:nvPr/>
          </p:nvSpPr>
          <p:spPr>
            <a:xfrm>
              <a:off x="159568" y="3496838"/>
              <a:ext cx="2741727" cy="981690"/>
            </a:xfrm>
            <a:prstGeom prst="rect">
              <a:avLst/>
            </a:prstGeom>
            <a:noFill/>
          </p:spPr>
          <p:txBody>
            <a:bodyPr wrap="square" rtlCol="0">
              <a:spAutoFit/>
            </a:bodyPr>
            <a:lstStyle/>
            <a:p>
              <a:pPr lvl="0"/>
              <a:r>
                <a:rPr lang="en-US" altLang="ja-JP" b="1" dirty="0">
                  <a:solidFill>
                    <a:schemeClr val="bg1"/>
                  </a:solidFill>
                  <a:effectLst>
                    <a:outerShdw blurRad="38100" dist="38100" dir="2700000" algn="tl">
                      <a:srgbClr val="000000">
                        <a:alpha val="43137"/>
                      </a:srgbClr>
                    </a:outerShdw>
                  </a:effectLst>
                </a:rPr>
                <a:t>Evaluation of the </a:t>
              </a:r>
              <a:r>
                <a:rPr lang="en-US" altLang="ja-JP" b="1" dirty="0" smtClean="0">
                  <a:solidFill>
                    <a:schemeClr val="bg1"/>
                  </a:solidFill>
                  <a:effectLst>
                    <a:outerShdw blurRad="38100" dist="38100" dir="2700000" algn="tl">
                      <a:srgbClr val="000000">
                        <a:alpha val="43137"/>
                      </a:srgbClr>
                    </a:outerShdw>
                  </a:effectLst>
                </a:rPr>
                <a:t>Size </a:t>
              </a:r>
            </a:p>
            <a:p>
              <a:pPr lvl="0"/>
              <a:r>
                <a:rPr lang="en-US" altLang="ja-JP" b="1" dirty="0" smtClean="0">
                  <a:solidFill>
                    <a:schemeClr val="bg1"/>
                  </a:solidFill>
                  <a:effectLst>
                    <a:outerShdw blurRad="38100" dist="38100" dir="2700000" algn="tl">
                      <a:srgbClr val="000000">
                        <a:alpha val="43137"/>
                      </a:srgbClr>
                    </a:outerShdw>
                  </a:effectLst>
                </a:rPr>
                <a:t>of Negative Crystal By </a:t>
              </a:r>
              <a:r>
                <a:rPr lang="en-US" altLang="ja-JP" b="1" dirty="0" smtClean="0">
                  <a:solidFill>
                    <a:srgbClr val="FFC000"/>
                  </a:solidFill>
                  <a:effectLst>
                    <a:outerShdw blurRad="38100" dist="38100" dir="2700000" algn="tl">
                      <a:srgbClr val="000000">
                        <a:alpha val="43137"/>
                      </a:srgbClr>
                    </a:outerShdw>
                  </a:effectLst>
                </a:rPr>
                <a:t>Neutron Small Angle Scattering beam line </a:t>
              </a:r>
            </a:p>
            <a:p>
              <a:pPr lvl="0"/>
              <a:r>
                <a:rPr lang="ja-JP" altLang="en-US" b="1" dirty="0" smtClean="0">
                  <a:solidFill>
                    <a:srgbClr val="FF33CC"/>
                  </a:solidFill>
                  <a:effectLst>
                    <a:outerShdw blurRad="38100" dist="38100" dir="2700000" algn="tl">
                      <a:srgbClr val="000000">
                        <a:alpha val="43137"/>
                      </a:srgbClr>
                    </a:outerShdw>
                  </a:effectLst>
                </a:rPr>
                <a:t>「</a:t>
              </a:r>
              <a:r>
                <a:rPr lang="ja-JP" altLang="en-US" b="1" dirty="0">
                  <a:solidFill>
                    <a:srgbClr val="FF33CC"/>
                  </a:solidFill>
                  <a:effectLst>
                    <a:outerShdw blurRad="38100" dist="38100" dir="2700000" algn="tl">
                      <a:srgbClr val="000000">
                        <a:alpha val="43137"/>
                      </a:srgbClr>
                    </a:outerShdw>
                  </a:effectLst>
                  <a:latin typeface="HG白洲極太楷書体" panose="03000A09000000000000" pitchFamily="65" charset="-128"/>
                  <a:ea typeface="HG白洲極太楷書体" panose="03000A09000000000000" pitchFamily="65" charset="-128"/>
                </a:rPr>
                <a:t>大観</a:t>
              </a:r>
              <a:r>
                <a:rPr lang="ja-JP" altLang="en-US" b="1" dirty="0" smtClean="0">
                  <a:solidFill>
                    <a:srgbClr val="FF33CC"/>
                  </a:solidFill>
                  <a:effectLst>
                    <a:outerShdw blurRad="38100" dist="38100" dir="2700000" algn="tl">
                      <a:srgbClr val="000000">
                        <a:alpha val="43137"/>
                      </a:srgbClr>
                    </a:outerShdw>
                  </a:effectLst>
                </a:rPr>
                <a:t>」</a:t>
              </a:r>
              <a:r>
                <a:rPr lang="ja-JP" altLang="en-US" b="1" dirty="0" smtClean="0">
                  <a:solidFill>
                    <a:srgbClr val="FFC000"/>
                  </a:solidFill>
                  <a:effectLst>
                    <a:outerShdw blurRad="38100" dist="38100" dir="2700000" algn="tl">
                      <a:srgbClr val="000000">
                        <a:alpha val="43137"/>
                      </a:srgbClr>
                    </a:outerShdw>
                  </a:effectLst>
                </a:rPr>
                <a:t>（</a:t>
              </a:r>
              <a:r>
                <a:rPr lang="en-US" altLang="ja-JP" b="1" dirty="0">
                  <a:solidFill>
                    <a:srgbClr val="FFC000"/>
                  </a:solidFill>
                  <a:effectLst>
                    <a:outerShdw blurRad="38100" dist="38100" dir="2700000" algn="tl">
                      <a:srgbClr val="000000">
                        <a:alpha val="43137"/>
                      </a:srgbClr>
                    </a:outerShdw>
                  </a:effectLst>
                </a:rPr>
                <a:t>TAIKAN</a:t>
              </a:r>
              <a:r>
                <a:rPr lang="ja-JP" altLang="en-US" b="1" dirty="0" smtClean="0">
                  <a:solidFill>
                    <a:srgbClr val="FFC000"/>
                  </a:solidFill>
                  <a:effectLst>
                    <a:outerShdw blurRad="38100" dist="38100" dir="2700000" algn="tl">
                      <a:srgbClr val="000000">
                        <a:alpha val="43137"/>
                      </a:srgbClr>
                    </a:outerShdw>
                  </a:effectLst>
                </a:rPr>
                <a:t>） </a:t>
              </a:r>
              <a:endParaRPr lang="en-US" altLang="ja-JP" b="1" dirty="0" smtClean="0">
                <a:solidFill>
                  <a:srgbClr val="FFC000"/>
                </a:solidFill>
                <a:effectLst>
                  <a:outerShdw blurRad="38100" dist="38100" dir="2700000" algn="tl">
                    <a:srgbClr val="000000">
                      <a:alpha val="43137"/>
                    </a:srgbClr>
                  </a:outerShdw>
                </a:effectLst>
              </a:endParaRPr>
            </a:p>
            <a:p>
              <a:pPr lvl="0"/>
              <a:r>
                <a:rPr lang="en-US" altLang="ja-JP" b="1" dirty="0" smtClean="0">
                  <a:solidFill>
                    <a:srgbClr val="FFFFFF"/>
                  </a:solidFill>
                  <a:effectLst>
                    <a:outerShdw blurRad="38100" dist="38100" dir="2700000" algn="tl">
                      <a:srgbClr val="000000">
                        <a:alpha val="43137"/>
                      </a:srgbClr>
                    </a:outerShdw>
                  </a:effectLst>
                </a:rPr>
                <a:t>in </a:t>
              </a:r>
              <a:r>
                <a:rPr lang="en-US" altLang="ja-JP" b="1" dirty="0">
                  <a:solidFill>
                    <a:srgbClr val="FFFFFF"/>
                  </a:solidFill>
                  <a:effectLst>
                    <a:outerShdw blurRad="38100" dist="38100" dir="2700000" algn="tl">
                      <a:srgbClr val="000000">
                        <a:alpha val="43137"/>
                      </a:srgbClr>
                    </a:outerShdw>
                  </a:effectLst>
                </a:rPr>
                <a:t>J-PARC</a:t>
              </a:r>
              <a:endParaRPr lang="en-US" altLang="ja-JP" b="1" dirty="0">
                <a:solidFill>
                  <a:schemeClr val="bg1"/>
                </a:solidFill>
                <a:effectLst>
                  <a:outerShdw blurRad="38100" dist="38100" dir="2700000" algn="tl">
                    <a:srgbClr val="000000">
                      <a:alpha val="43137"/>
                    </a:srgbClr>
                  </a:outerShdw>
                </a:effectLst>
              </a:endParaRPr>
            </a:p>
          </p:txBody>
        </p:sp>
      </p:grpSp>
      <p:cxnSp>
        <p:nvCxnSpPr>
          <p:cNvPr id="7" name="カギ線コネクタ 6"/>
          <p:cNvCxnSpPr>
            <a:stCxn id="4" idx="2"/>
            <a:endCxn id="11" idx="1"/>
          </p:cNvCxnSpPr>
          <p:nvPr/>
        </p:nvCxnSpPr>
        <p:spPr>
          <a:xfrm rot="16200000" flipH="1">
            <a:off x="2280195" y="2970280"/>
            <a:ext cx="1191397" cy="1087958"/>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カギ線コネクタ 9"/>
          <p:cNvCxnSpPr>
            <a:stCxn id="5" idx="2"/>
            <a:endCxn id="11" idx="3"/>
          </p:cNvCxnSpPr>
          <p:nvPr/>
        </p:nvCxnSpPr>
        <p:spPr>
          <a:xfrm rot="5400000">
            <a:off x="5580280" y="2846385"/>
            <a:ext cx="1191397" cy="1335748"/>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6" idx="2"/>
            <a:endCxn id="12" idx="0"/>
          </p:cNvCxnSpPr>
          <p:nvPr/>
        </p:nvCxnSpPr>
        <p:spPr>
          <a:xfrm>
            <a:off x="4660614" y="5357520"/>
            <a:ext cx="1" cy="53984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768263"/>
      </p:ext>
    </p:extLst>
  </p:cSld>
  <p:clrMapOvr>
    <a:masterClrMapping/>
  </p:clrMapOvr>
  <mc:AlternateContent xmlns:mc="http://schemas.openxmlformats.org/markup-compatibility/2006" xmlns:p14="http://schemas.microsoft.com/office/powerpoint/2010/main">
    <mc:Choice Requires="p14">
      <p:transition spd="slow" p14:dur="2000" advTm="60701"/>
    </mc:Choice>
    <mc:Fallback xmlns="">
      <p:transition spd="slow" advTm="6070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8048" y="-31437"/>
            <a:ext cx="8229600" cy="1143000"/>
          </a:xfrm>
        </p:spPr>
        <p:txBody>
          <a:bodyPr/>
          <a:lstStyle/>
          <a:p>
            <a:r>
              <a:rPr kumimoji="1" lang="en-US" altLang="ja-JP" dirty="0" smtClean="0"/>
              <a:t>Framework for this Research</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52035BCE-27FA-D247-A17F-5881401200E3}" type="slidenum">
              <a:rPr lang="en-US" altLang="ja-JP" smtClean="0"/>
              <a:pPr>
                <a:defRPr/>
              </a:pPr>
              <a:t>17</a:t>
            </a:fld>
            <a:endParaRPr lang="en-US" altLang="ja-JP"/>
          </a:p>
        </p:txBody>
      </p:sp>
      <p:sp>
        <p:nvSpPr>
          <p:cNvPr id="4" name="テキスト ボックス 3"/>
          <p:cNvSpPr txBox="1"/>
          <p:nvPr/>
        </p:nvSpPr>
        <p:spPr>
          <a:xfrm>
            <a:off x="1950392" y="1088097"/>
            <a:ext cx="5046624" cy="1384995"/>
          </a:xfrm>
          <a:prstGeom prst="rect">
            <a:avLst/>
          </a:prstGeom>
          <a:noFill/>
          <a:ln w="38100">
            <a:solidFill>
              <a:srgbClr val="FFC000"/>
            </a:solidFill>
          </a:ln>
        </p:spPr>
        <p:txBody>
          <a:bodyPr wrap="square" rtlCol="0">
            <a:spAutoFit/>
          </a:bodyPr>
          <a:lstStyle/>
          <a:p>
            <a:r>
              <a:rPr kumimoji="1" lang="en-US" altLang="ja-JP" sz="2800" dirty="0" smtClean="0">
                <a:solidFill>
                  <a:srgbClr val="FFC000"/>
                </a:solidFill>
              </a:rPr>
              <a:t> J</a:t>
            </a:r>
            <a:r>
              <a:rPr kumimoji="1" lang="en-US" altLang="ja-JP" sz="2800" dirty="0" smtClean="0">
                <a:solidFill>
                  <a:srgbClr val="FFFF00"/>
                </a:solidFill>
              </a:rPr>
              <a:t>apan </a:t>
            </a:r>
            <a:r>
              <a:rPr kumimoji="1" lang="en-US" altLang="ja-JP" sz="2800" dirty="0" smtClean="0">
                <a:solidFill>
                  <a:srgbClr val="FFC000"/>
                </a:solidFill>
              </a:rPr>
              <a:t>A</a:t>
            </a:r>
            <a:r>
              <a:rPr kumimoji="1" lang="en-US" altLang="ja-JP" sz="2800" dirty="0" smtClean="0">
                <a:solidFill>
                  <a:srgbClr val="FFFF00"/>
                </a:solidFill>
              </a:rPr>
              <a:t>tomic </a:t>
            </a:r>
            <a:r>
              <a:rPr kumimoji="1" lang="en-US" altLang="ja-JP" sz="2800" dirty="0" smtClean="0">
                <a:solidFill>
                  <a:srgbClr val="FFC000"/>
                </a:solidFill>
              </a:rPr>
              <a:t>E</a:t>
            </a:r>
            <a:r>
              <a:rPr kumimoji="1" lang="en-US" altLang="ja-JP" sz="2800" dirty="0" smtClean="0">
                <a:solidFill>
                  <a:srgbClr val="FFFF00"/>
                </a:solidFill>
              </a:rPr>
              <a:t>nergy </a:t>
            </a:r>
            <a:r>
              <a:rPr kumimoji="1" lang="en-US" altLang="ja-JP" sz="2800" dirty="0" smtClean="0">
                <a:solidFill>
                  <a:srgbClr val="FFC000"/>
                </a:solidFill>
              </a:rPr>
              <a:t>A</a:t>
            </a:r>
            <a:r>
              <a:rPr kumimoji="1" lang="en-US" altLang="ja-JP" sz="2800" dirty="0" smtClean="0">
                <a:solidFill>
                  <a:srgbClr val="FFFF00"/>
                </a:solidFill>
              </a:rPr>
              <a:t>gency</a:t>
            </a:r>
          </a:p>
          <a:p>
            <a:endParaRPr lang="en-US" altLang="ja-JP" sz="2800" dirty="0">
              <a:solidFill>
                <a:srgbClr val="FFFF00"/>
              </a:solidFill>
            </a:endParaRPr>
          </a:p>
          <a:p>
            <a:endParaRPr kumimoji="1" lang="en-US" altLang="ja-JP" sz="2800" dirty="0" smtClean="0">
              <a:solidFill>
                <a:srgbClr val="FFFF00"/>
              </a:solidFill>
            </a:endParaRPr>
          </a:p>
        </p:txBody>
      </p:sp>
      <p:sp>
        <p:nvSpPr>
          <p:cNvPr id="5" name="テキスト ボックス 4"/>
          <p:cNvSpPr txBox="1"/>
          <p:nvPr/>
        </p:nvSpPr>
        <p:spPr>
          <a:xfrm>
            <a:off x="350184" y="3178431"/>
            <a:ext cx="2964976" cy="1384995"/>
          </a:xfrm>
          <a:prstGeom prst="rect">
            <a:avLst/>
          </a:prstGeom>
          <a:noFill/>
          <a:ln w="38100">
            <a:solidFill>
              <a:srgbClr val="FFC000"/>
            </a:solidFill>
          </a:ln>
        </p:spPr>
        <p:txBody>
          <a:bodyPr wrap="square" rtlCol="0">
            <a:spAutoFit/>
          </a:bodyPr>
          <a:lstStyle/>
          <a:p>
            <a:r>
              <a:rPr kumimoji="1" lang="en-US" altLang="ja-JP" sz="2800" dirty="0" smtClean="0">
                <a:solidFill>
                  <a:srgbClr val="FFFF00"/>
                </a:solidFill>
              </a:rPr>
              <a:t>Osaka University</a:t>
            </a:r>
          </a:p>
          <a:p>
            <a:endParaRPr lang="en-US" altLang="ja-JP" sz="2800" dirty="0">
              <a:solidFill>
                <a:srgbClr val="FFFF00"/>
              </a:solidFill>
            </a:endParaRPr>
          </a:p>
          <a:p>
            <a:endParaRPr kumimoji="1" lang="ja-JP" altLang="en-US" sz="2800" dirty="0">
              <a:solidFill>
                <a:srgbClr val="FFFF00"/>
              </a:solidFill>
            </a:endParaRPr>
          </a:p>
        </p:txBody>
      </p:sp>
      <p:sp>
        <p:nvSpPr>
          <p:cNvPr id="6" name="テキスト ボックス 5"/>
          <p:cNvSpPr txBox="1"/>
          <p:nvPr/>
        </p:nvSpPr>
        <p:spPr>
          <a:xfrm>
            <a:off x="4977932" y="2974939"/>
            <a:ext cx="4084680" cy="1815882"/>
          </a:xfrm>
          <a:prstGeom prst="rect">
            <a:avLst/>
          </a:prstGeom>
          <a:noFill/>
          <a:ln w="38100">
            <a:solidFill>
              <a:srgbClr val="FFC000"/>
            </a:solidFill>
          </a:ln>
        </p:spPr>
        <p:txBody>
          <a:bodyPr wrap="square" rtlCol="0">
            <a:spAutoFit/>
          </a:bodyPr>
          <a:lstStyle/>
          <a:p>
            <a:r>
              <a:rPr kumimoji="1" lang="en-US" altLang="ja-JP" sz="2800" dirty="0" smtClean="0">
                <a:solidFill>
                  <a:srgbClr val="FFFF00"/>
                </a:solidFill>
              </a:rPr>
              <a:t>Wakasa Energy </a:t>
            </a:r>
          </a:p>
          <a:p>
            <a:r>
              <a:rPr lang="en-US" altLang="ja-JP" sz="2800" dirty="0">
                <a:solidFill>
                  <a:srgbClr val="FFFF00"/>
                </a:solidFill>
              </a:rPr>
              <a:t> </a:t>
            </a:r>
            <a:r>
              <a:rPr lang="en-US" altLang="ja-JP" sz="2800" dirty="0" smtClean="0">
                <a:solidFill>
                  <a:srgbClr val="FFFF00"/>
                </a:solidFill>
              </a:rPr>
              <a:t>         </a:t>
            </a:r>
            <a:r>
              <a:rPr kumimoji="1" lang="en-US" altLang="ja-JP" sz="2800" dirty="0" smtClean="0">
                <a:solidFill>
                  <a:srgbClr val="FFFF00"/>
                </a:solidFill>
              </a:rPr>
              <a:t>Research Center</a:t>
            </a:r>
          </a:p>
          <a:p>
            <a:endParaRPr lang="en-US" altLang="ja-JP" sz="2800" dirty="0">
              <a:solidFill>
                <a:srgbClr val="FFFF00"/>
              </a:solidFill>
            </a:endParaRPr>
          </a:p>
          <a:p>
            <a:endParaRPr kumimoji="1" lang="ja-JP" altLang="en-US" sz="2800" dirty="0">
              <a:solidFill>
                <a:srgbClr val="FFFF00"/>
              </a:solidFill>
            </a:endParaRPr>
          </a:p>
        </p:txBody>
      </p:sp>
      <p:sp>
        <p:nvSpPr>
          <p:cNvPr id="7" name="テキスト ボックス 6"/>
          <p:cNvSpPr txBox="1"/>
          <p:nvPr/>
        </p:nvSpPr>
        <p:spPr>
          <a:xfrm>
            <a:off x="827584" y="5370051"/>
            <a:ext cx="7195200" cy="1384995"/>
          </a:xfrm>
          <a:prstGeom prst="rect">
            <a:avLst/>
          </a:prstGeom>
          <a:noFill/>
          <a:ln w="38100">
            <a:solidFill>
              <a:srgbClr val="FFC000"/>
            </a:solidFill>
          </a:ln>
        </p:spPr>
        <p:txBody>
          <a:bodyPr wrap="square" rtlCol="0">
            <a:spAutoFit/>
          </a:bodyPr>
          <a:lstStyle/>
          <a:p>
            <a:r>
              <a:rPr lang="en-US" altLang="ja-JP" sz="2800" dirty="0">
                <a:solidFill>
                  <a:srgbClr val="FFFF00"/>
                </a:solidFill>
              </a:rPr>
              <a:t>Technological </a:t>
            </a:r>
            <a:r>
              <a:rPr lang="en-US" altLang="ja-JP" sz="2800" dirty="0" smtClean="0">
                <a:solidFill>
                  <a:srgbClr val="FFFF00"/>
                </a:solidFill>
              </a:rPr>
              <a:t>Design Institute </a:t>
            </a:r>
            <a:r>
              <a:rPr lang="en-US" altLang="ja-JP" sz="2800" dirty="0">
                <a:solidFill>
                  <a:srgbClr val="FFFF00"/>
                </a:solidFill>
              </a:rPr>
              <a:t>of </a:t>
            </a:r>
            <a:endParaRPr lang="en-US" altLang="ja-JP" sz="2800" dirty="0" smtClean="0">
              <a:solidFill>
                <a:srgbClr val="FFFF00"/>
              </a:solidFill>
            </a:endParaRPr>
          </a:p>
          <a:p>
            <a:r>
              <a:rPr lang="en-US" altLang="ja-JP" sz="2800" dirty="0" smtClean="0">
                <a:solidFill>
                  <a:srgbClr val="FFFF00"/>
                </a:solidFill>
              </a:rPr>
              <a:t>Scientific Instrument Engineering</a:t>
            </a:r>
          </a:p>
          <a:p>
            <a:r>
              <a:rPr kumimoji="1" lang="en-US" altLang="ja-JP" sz="2800" dirty="0" smtClean="0">
                <a:solidFill>
                  <a:srgbClr val="FFFF00"/>
                </a:solidFill>
              </a:rPr>
              <a:t>(</a:t>
            </a:r>
            <a:r>
              <a:rPr kumimoji="1" lang="en-US" altLang="ja-JP" sz="2800" smtClean="0">
                <a:solidFill>
                  <a:srgbClr val="FFFF00"/>
                </a:solidFill>
              </a:rPr>
              <a:t>Critical Nucleus)</a:t>
            </a:r>
            <a:endParaRPr kumimoji="1" lang="en-US" altLang="ja-JP" sz="2800" dirty="0" smtClean="0">
              <a:solidFill>
                <a:srgbClr val="FFFF00"/>
              </a:solidFill>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341" y="1575715"/>
            <a:ext cx="1294591" cy="863061"/>
          </a:xfrm>
          <a:prstGeom prst="rect">
            <a:avLst/>
          </a:prstGeom>
        </p:spPr>
      </p:pic>
      <p:pic>
        <p:nvPicPr>
          <p:cNvPr id="9" name="図 8"/>
          <p:cNvPicPr>
            <a:picLocks noChangeAspect="1"/>
          </p:cNvPicPr>
          <p:nvPr/>
        </p:nvPicPr>
        <p:blipFill>
          <a:blip r:embed="rId4"/>
          <a:stretch>
            <a:fillRect/>
          </a:stretch>
        </p:blipFill>
        <p:spPr>
          <a:xfrm>
            <a:off x="1056112" y="3631582"/>
            <a:ext cx="1292464" cy="859611"/>
          </a:xfrm>
          <a:prstGeom prst="rect">
            <a:avLst/>
          </a:prstGeom>
        </p:spPr>
      </p:pic>
      <p:pic>
        <p:nvPicPr>
          <p:cNvPr id="10" name="図 9"/>
          <p:cNvPicPr>
            <a:picLocks noChangeAspect="1"/>
          </p:cNvPicPr>
          <p:nvPr/>
        </p:nvPicPr>
        <p:blipFill>
          <a:blip r:embed="rId4"/>
          <a:stretch>
            <a:fillRect/>
          </a:stretch>
        </p:blipFill>
        <p:spPr>
          <a:xfrm>
            <a:off x="6350784" y="3883488"/>
            <a:ext cx="1292464" cy="85961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133" y="5427304"/>
            <a:ext cx="1247106" cy="831404"/>
          </a:xfrm>
          <a:prstGeom prst="rect">
            <a:avLst/>
          </a:prstGeom>
        </p:spPr>
      </p:pic>
      <p:cxnSp>
        <p:nvCxnSpPr>
          <p:cNvPr id="13" name="直線矢印コネクタ 12"/>
          <p:cNvCxnSpPr>
            <a:endCxn id="5" idx="0"/>
          </p:cNvCxnSpPr>
          <p:nvPr/>
        </p:nvCxnSpPr>
        <p:spPr>
          <a:xfrm flipH="1">
            <a:off x="1832672" y="2518703"/>
            <a:ext cx="2497964" cy="659728"/>
          </a:xfrm>
          <a:prstGeom prst="straightConnector1">
            <a:avLst/>
          </a:prstGeom>
          <a:ln w="635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endCxn id="6" idx="0"/>
          </p:cNvCxnSpPr>
          <p:nvPr/>
        </p:nvCxnSpPr>
        <p:spPr>
          <a:xfrm>
            <a:off x="4330636" y="2509400"/>
            <a:ext cx="2689636" cy="465539"/>
          </a:xfrm>
          <a:prstGeom prst="straightConnector1">
            <a:avLst/>
          </a:prstGeom>
          <a:ln w="635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4" idx="2"/>
            <a:endCxn id="7" idx="0"/>
          </p:cNvCxnSpPr>
          <p:nvPr/>
        </p:nvCxnSpPr>
        <p:spPr>
          <a:xfrm flipH="1">
            <a:off x="4425184" y="2473092"/>
            <a:ext cx="48520" cy="2896959"/>
          </a:xfrm>
          <a:prstGeom prst="straightConnector1">
            <a:avLst/>
          </a:prstGeom>
          <a:ln w="635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5" idx="3"/>
            <a:endCxn id="6" idx="1"/>
          </p:cNvCxnSpPr>
          <p:nvPr/>
        </p:nvCxnSpPr>
        <p:spPr>
          <a:xfrm>
            <a:off x="3315160" y="3870929"/>
            <a:ext cx="1662772" cy="11951"/>
          </a:xfrm>
          <a:prstGeom prst="straightConnector1">
            <a:avLst/>
          </a:prstGeom>
          <a:ln w="635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194266"/>
      </p:ext>
    </p:extLst>
  </p:cSld>
  <p:clrMapOvr>
    <a:masterClrMapping/>
  </p:clrMapOvr>
  <mc:AlternateContent xmlns:mc="http://schemas.openxmlformats.org/markup-compatibility/2006" xmlns:p14="http://schemas.microsoft.com/office/powerpoint/2010/main">
    <mc:Choice Requires="p14">
      <p:transition spd="slow" p14:dur="2000" advTm="37462"/>
    </mc:Choice>
    <mc:Fallback xmlns="">
      <p:transition spd="slow" advTm="3746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262" y="-1179512"/>
            <a:ext cx="9289032" cy="4018458"/>
          </a:xfrm>
        </p:spPr>
        <p:txBody>
          <a:bodyPr/>
          <a:lstStyle/>
          <a:p>
            <a:r>
              <a:rPr lang="en-US" altLang="ja-JP" dirty="0">
                <a:latin typeface="Lucida Handwriting" panose="03010101010101010101" pitchFamily="66" charset="0"/>
              </a:rPr>
              <a:t/>
            </a:r>
            <a:br>
              <a:rPr lang="en-US" altLang="ja-JP" dirty="0">
                <a:latin typeface="Lucida Handwriting" panose="03010101010101010101" pitchFamily="66" charset="0"/>
              </a:rPr>
            </a:br>
            <a:r>
              <a:rPr lang="en-US" altLang="ja-JP" dirty="0" smtClean="0">
                <a:latin typeface="Impact" panose="020B0806030902050204" pitchFamily="34" charset="0"/>
              </a:rPr>
              <a:t>Our investigation is just getting start. </a:t>
            </a:r>
            <a:br>
              <a:rPr lang="en-US" altLang="ja-JP" dirty="0" smtClean="0">
                <a:latin typeface="Impact" panose="020B0806030902050204" pitchFamily="34" charset="0"/>
              </a:rPr>
            </a:br>
            <a:r>
              <a:rPr lang="en-US" altLang="ja-JP" dirty="0" smtClean="0">
                <a:solidFill>
                  <a:srgbClr val="FFFF00"/>
                </a:solidFill>
                <a:latin typeface="Impact" panose="020B0806030902050204" pitchFamily="34" charset="0"/>
              </a:rPr>
              <a:t>We welcome your offer of </a:t>
            </a:r>
            <a:br>
              <a:rPr lang="en-US" altLang="ja-JP" dirty="0" smtClean="0">
                <a:solidFill>
                  <a:srgbClr val="FFFF00"/>
                </a:solidFill>
                <a:latin typeface="Impact" panose="020B0806030902050204" pitchFamily="34" charset="0"/>
              </a:rPr>
            </a:br>
            <a:r>
              <a:rPr lang="en-US" altLang="ja-JP" dirty="0" smtClean="0">
                <a:solidFill>
                  <a:srgbClr val="FFFF00"/>
                </a:solidFill>
                <a:latin typeface="Impact" panose="020B0806030902050204" pitchFamily="34" charset="0"/>
              </a:rPr>
              <a:t>corroboration ! </a:t>
            </a:r>
            <a:endParaRPr kumimoji="1" lang="ja-JP" altLang="en-US" dirty="0">
              <a:solidFill>
                <a:srgbClr val="FFFF00"/>
              </a:solidFill>
              <a:latin typeface="Impact" panose="020B0806030902050204" pitchFamily="34" charset="0"/>
            </a:endParaRPr>
          </a:p>
        </p:txBody>
      </p:sp>
      <p:sp>
        <p:nvSpPr>
          <p:cNvPr id="3" name="スライド番号プレースホルダー 2"/>
          <p:cNvSpPr>
            <a:spLocks noGrp="1"/>
          </p:cNvSpPr>
          <p:nvPr>
            <p:ph type="sldNum" sz="quarter" idx="12"/>
          </p:nvPr>
        </p:nvSpPr>
        <p:spPr/>
        <p:txBody>
          <a:bodyPr/>
          <a:lstStyle/>
          <a:p>
            <a:pPr>
              <a:defRPr/>
            </a:pPr>
            <a:fld id="{52035BCE-27FA-D247-A17F-5881401200E3}" type="slidenum">
              <a:rPr lang="en-US" altLang="ja-JP" smtClean="0"/>
              <a:pPr>
                <a:defRPr/>
              </a:pPr>
              <a:t>18</a:t>
            </a:fld>
            <a:endParaRPr lang="en-US" altLang="ja-JP"/>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20888"/>
            <a:ext cx="5040560" cy="343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2516" y="5733256"/>
            <a:ext cx="9216516" cy="1046440"/>
          </a:xfrm>
          <a:prstGeom prst="rect">
            <a:avLst/>
          </a:prstGeom>
          <a:noFill/>
        </p:spPr>
        <p:txBody>
          <a:bodyPr wrap="square" rtlCol="0">
            <a:spAutoFit/>
          </a:bodyPr>
          <a:lstStyle/>
          <a:p>
            <a:r>
              <a:rPr lang="en-US" altLang="ja-JP" sz="4400" b="1" dirty="0">
                <a:solidFill>
                  <a:srgbClr val="FFFFFF"/>
                </a:solidFill>
                <a:latin typeface="Times New Roman" panose="02020603050405020304" pitchFamily="18" charset="0"/>
                <a:ea typeface="メイリオ"/>
                <a:cs typeface="Times New Roman" panose="02020603050405020304" pitchFamily="18" charset="0"/>
              </a:rPr>
              <a:t>Thank  very much for </a:t>
            </a:r>
            <a:r>
              <a:rPr lang="en-US" altLang="ja-JP" sz="4400" b="1" dirty="0" smtClean="0">
                <a:solidFill>
                  <a:srgbClr val="FFFFFF"/>
                </a:solidFill>
                <a:latin typeface="Times New Roman" panose="02020603050405020304" pitchFamily="18" charset="0"/>
                <a:ea typeface="メイリオ"/>
                <a:cs typeface="Times New Roman" panose="02020603050405020304" pitchFamily="18" charset="0"/>
              </a:rPr>
              <a:t>your Attention.</a:t>
            </a:r>
            <a:r>
              <a:rPr lang="en-US" altLang="ja-JP" sz="4400" b="1" dirty="0">
                <a:solidFill>
                  <a:srgbClr val="FFFFFF"/>
                </a:solidFill>
                <a:latin typeface="Times New Roman" panose="02020603050405020304" pitchFamily="18" charset="0"/>
                <a:ea typeface="メイリオ"/>
                <a:cs typeface="Times New Roman" panose="02020603050405020304" pitchFamily="18" charset="0"/>
              </a:rPr>
              <a:t/>
            </a:r>
            <a:br>
              <a:rPr lang="en-US" altLang="ja-JP" sz="4400" b="1" dirty="0">
                <a:solidFill>
                  <a:srgbClr val="FFFFFF"/>
                </a:solidFill>
                <a:latin typeface="Times New Roman" panose="02020603050405020304" pitchFamily="18" charset="0"/>
                <a:ea typeface="メイリオ"/>
                <a:cs typeface="Times New Roman" panose="02020603050405020304" pitchFamily="18" charset="0"/>
              </a:rPr>
            </a:br>
            <a:endParaRPr kumimoji="1" lang="ja-JP"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836607"/>
      </p:ext>
    </p:extLst>
  </p:cSld>
  <p:clrMapOvr>
    <a:masterClrMapping/>
  </p:clrMapOvr>
  <mc:AlternateContent xmlns:mc="http://schemas.openxmlformats.org/markup-compatibility/2006" xmlns:p14="http://schemas.microsoft.com/office/powerpoint/2010/main">
    <mc:Choice Requires="p14">
      <p:transition spd="slow" p14:dur="2000" advTm="26364"/>
    </mc:Choice>
    <mc:Fallback xmlns="">
      <p:transition spd="slow" advTm="263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effectLst/>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
            <a:ext cx="2133600" cy="761999"/>
          </a:xfrm>
          <a:prstGeom prst="rect">
            <a:avLst/>
          </a:prstGeom>
        </p:spPr>
      </p:pic>
    </p:spTree>
    <p:extLst>
      <p:ext uri="{BB962C8B-B14F-4D97-AF65-F5344CB8AC3E}">
        <p14:creationId xmlns:p14="http://schemas.microsoft.com/office/powerpoint/2010/main" val="407988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1916832"/>
            <a:ext cx="8640960" cy="1470025"/>
          </a:xfrm>
        </p:spPr>
        <p:txBody>
          <a:bodyPr>
            <a:normAutofit fontScale="90000"/>
          </a:bodyPr>
          <a:lstStyle/>
          <a:p>
            <a:r>
              <a:rPr lang="en-US" altLang="ja-JP" sz="3600" dirty="0">
                <a:solidFill>
                  <a:srgbClr val="FFFF00"/>
                </a:solidFill>
              </a:rPr>
              <a:t>Recent Research on Image Crystals: discovery of shape-controllable cavities surrounded by facets in ceramics</a:t>
            </a:r>
            <a:r>
              <a:rPr lang="ja-JP" altLang="ja-JP" b="1" dirty="0"/>
              <a:t/>
            </a:r>
            <a:br>
              <a:rPr lang="ja-JP" altLang="ja-JP" b="1" dirty="0"/>
            </a:br>
            <a:endParaRPr kumimoji="1" lang="ja-JP" altLang="en-US" dirty="0"/>
          </a:p>
        </p:txBody>
      </p:sp>
      <p:sp>
        <p:nvSpPr>
          <p:cNvPr id="3" name="サブタイトル 2"/>
          <p:cNvSpPr>
            <a:spLocks noGrp="1"/>
          </p:cNvSpPr>
          <p:nvPr>
            <p:ph type="subTitle" idx="1"/>
          </p:nvPr>
        </p:nvSpPr>
        <p:spPr>
          <a:xfrm>
            <a:off x="1153344" y="4748584"/>
            <a:ext cx="6400800" cy="1218530"/>
          </a:xfrm>
        </p:spPr>
        <p:txBody>
          <a:bodyPr/>
          <a:lstStyle/>
          <a:p>
            <a:r>
              <a:rPr kumimoji="1" lang="en-US" altLang="ja-JP" dirty="0" smtClean="0">
                <a:effectLst>
                  <a:outerShdw blurRad="38100" dist="38100" dir="2700000" algn="tl">
                    <a:srgbClr val="000000">
                      <a:alpha val="43137"/>
                    </a:srgbClr>
                  </a:outerShdw>
                </a:effectLst>
              </a:rPr>
              <a:t>Hiroyuki Serizawa</a:t>
            </a:r>
          </a:p>
          <a:p>
            <a:r>
              <a:rPr kumimoji="1" lang="en-US" altLang="ja-JP" dirty="0" smtClean="0">
                <a:effectLst>
                  <a:outerShdw blurRad="38100" dist="38100" dir="2700000" algn="tl">
                    <a:srgbClr val="000000">
                      <a:alpha val="43137"/>
                    </a:srgbClr>
                  </a:outerShdw>
                </a:effectLst>
              </a:rPr>
              <a:t>Japan Atomic Energy Agency</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pPr>
              <a:defRPr/>
            </a:pPr>
            <a:fld id="{ECB0F464-26D5-FD44-9C9F-B2818FB7DAA4}" type="slidenum">
              <a:rPr lang="en-US" altLang="ja-JP" smtClean="0">
                <a:solidFill>
                  <a:srgbClr val="FFFFFF"/>
                </a:solidFill>
              </a:rPr>
              <a:pPr>
                <a:defRPr/>
              </a:pPr>
              <a:t>3</a:t>
            </a:fld>
            <a:endParaRPr lang="en-US" altLang="ja-JP">
              <a:solidFill>
                <a:srgbClr val="FFFFFF"/>
              </a:solidFill>
            </a:endParaRPr>
          </a:p>
        </p:txBody>
      </p:sp>
      <p:sp>
        <p:nvSpPr>
          <p:cNvPr id="5" name="テキスト ボックス 4"/>
          <p:cNvSpPr txBox="1"/>
          <p:nvPr/>
        </p:nvSpPr>
        <p:spPr>
          <a:xfrm>
            <a:off x="395536" y="3947253"/>
            <a:ext cx="8676456" cy="523220"/>
          </a:xfrm>
          <a:prstGeom prst="rect">
            <a:avLst/>
          </a:prstGeom>
          <a:noFill/>
        </p:spPr>
        <p:txBody>
          <a:bodyPr wrap="square" rtlCol="0">
            <a:spAutoFit/>
          </a:bodyPr>
          <a:lstStyle/>
          <a:p>
            <a:r>
              <a:rPr lang="en-US" altLang="ja-JP" sz="2800" dirty="0" smtClean="0">
                <a:solidFill>
                  <a:srgbClr val="FFC000"/>
                </a:solidFill>
                <a:effectLst>
                  <a:outerShdw blurRad="38100" dist="38100" dir="2700000" algn="tl">
                    <a:srgbClr val="000000">
                      <a:alpha val="43137"/>
                    </a:srgbClr>
                  </a:outerShdw>
                </a:effectLst>
              </a:rPr>
              <a:t>-Artificial formation of Negative Crystal in Ceramics-</a:t>
            </a:r>
            <a:endParaRPr lang="ja-JP" altLang="en-US" sz="2800" dirty="0">
              <a:solidFill>
                <a:srgbClr val="FFC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
            <a:ext cx="2133600" cy="761999"/>
          </a:xfrm>
          <a:prstGeom prst="rect">
            <a:avLst/>
          </a:prstGeom>
        </p:spPr>
      </p:pic>
    </p:spTree>
    <p:extLst>
      <p:ext uri="{BB962C8B-B14F-4D97-AF65-F5344CB8AC3E}">
        <p14:creationId xmlns:p14="http://schemas.microsoft.com/office/powerpoint/2010/main" val="3210993019"/>
      </p:ext>
    </p:extLst>
  </p:cSld>
  <p:clrMapOvr>
    <a:masterClrMapping/>
  </p:clrMapOvr>
  <mc:AlternateContent xmlns:mc="http://schemas.openxmlformats.org/markup-compatibility/2006" xmlns:p14="http://schemas.microsoft.com/office/powerpoint/2010/main">
    <mc:Choice Requires="p14">
      <p:transition spd="slow" p14:dur="2000" advTm="40664"/>
    </mc:Choice>
    <mc:Fallback xmlns="">
      <p:transition spd="slow" advTm="4066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192" y="-90264"/>
            <a:ext cx="8229600" cy="1143000"/>
          </a:xfrm>
        </p:spPr>
        <p:txBody>
          <a:bodyPr/>
          <a:lstStyle/>
          <a:p>
            <a:r>
              <a:rPr lang="en-US" altLang="ja-JP" dirty="0" smtClean="0"/>
              <a:t>Negative Crystal in crystal</a:t>
            </a:r>
            <a:r>
              <a:rPr kumimoji="1" lang="ja-JP" altLang="en-US"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52035BCE-27FA-D247-A17F-5881401200E3}" type="slidenum">
              <a:rPr lang="en-US" altLang="ja-JP" smtClean="0"/>
              <a:pPr>
                <a:defRPr/>
              </a:pPr>
              <a:t>4</a:t>
            </a:fld>
            <a:endParaRPr lang="en-US" altLang="ja-JP"/>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654" y="764704"/>
            <a:ext cx="3692675" cy="313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34279" y="4155464"/>
            <a:ext cx="8530209" cy="2369880"/>
          </a:xfrm>
          <a:prstGeom prst="rect">
            <a:avLst/>
          </a:prstGeom>
          <a:noFill/>
          <a:ln w="57150" cmpd="dbl">
            <a:gradFill flip="none" rotWithShape="1">
              <a:gsLst>
                <a:gs pos="0">
                  <a:schemeClr val="accent1">
                    <a:lumMod val="5000"/>
                    <a:lumOff val="95000"/>
                  </a:schemeClr>
                </a:gs>
                <a:gs pos="48000">
                  <a:srgbClr val="FF0000"/>
                </a:gs>
                <a:gs pos="83000">
                  <a:schemeClr val="accent1">
                    <a:lumMod val="45000"/>
                    <a:lumOff val="55000"/>
                  </a:schemeClr>
                </a:gs>
                <a:gs pos="100000">
                  <a:schemeClr val="accent1">
                    <a:lumMod val="30000"/>
                    <a:lumOff val="70000"/>
                  </a:schemeClr>
                </a:gs>
              </a:gsLst>
              <a:lin ang="8100000" scaled="1"/>
              <a:tileRect/>
            </a:gradFill>
          </a:ln>
        </p:spPr>
        <p:txBody>
          <a:bodyPr wrap="square" rtlCol="0">
            <a:spAutoFit/>
          </a:bodyPr>
          <a:lstStyle/>
          <a:p>
            <a:r>
              <a:rPr lang="en-US" altLang="ja-JP" sz="2800" u="sng" dirty="0" smtClean="0">
                <a:solidFill>
                  <a:srgbClr val="FFFF00"/>
                </a:solidFill>
              </a:rPr>
              <a:t>Characteristics of the negative crystal</a:t>
            </a:r>
            <a:endParaRPr lang="en-US" altLang="ja-JP" sz="2400" u="sng" dirty="0" smtClean="0">
              <a:solidFill>
                <a:srgbClr val="FFFF00"/>
              </a:solidFill>
            </a:endParaRPr>
          </a:p>
          <a:p>
            <a:r>
              <a:rPr lang="ja-JP" altLang="en-US" sz="2400" dirty="0" smtClean="0">
                <a:solidFill>
                  <a:srgbClr val="FFFF00"/>
                </a:solidFill>
              </a:rPr>
              <a:t>・</a:t>
            </a:r>
            <a:r>
              <a:rPr lang="en-US" altLang="ja-JP" sz="2400" b="1" dirty="0" smtClean="0">
                <a:solidFill>
                  <a:srgbClr val="FFC000"/>
                </a:solidFill>
              </a:rPr>
              <a:t>N</a:t>
            </a:r>
            <a:r>
              <a:rPr lang="en-US" altLang="ja-JP" sz="2400" dirty="0" smtClean="0">
                <a:solidFill>
                  <a:srgbClr val="FFFF00"/>
                </a:solidFill>
              </a:rPr>
              <a:t>egative crystal is a </a:t>
            </a:r>
            <a:r>
              <a:rPr lang="en-US" altLang="ja-JP" sz="2400" dirty="0">
                <a:solidFill>
                  <a:srgbClr val="FFFF00"/>
                </a:solidFill>
              </a:rPr>
              <a:t>cavity that has the form of </a:t>
            </a:r>
            <a:r>
              <a:rPr lang="en-US" altLang="ja-JP" sz="2400" dirty="0" smtClean="0">
                <a:solidFill>
                  <a:srgbClr val="FFFF00"/>
                </a:solidFill>
              </a:rPr>
              <a:t>a crystal and</a:t>
            </a:r>
          </a:p>
          <a:p>
            <a:r>
              <a:rPr lang="en-US" altLang="ja-JP" sz="2400" dirty="0" smtClean="0">
                <a:solidFill>
                  <a:srgbClr val="FFFF00"/>
                </a:solidFill>
              </a:rPr>
              <a:t>  found in </a:t>
            </a:r>
            <a:r>
              <a:rPr lang="en-US" altLang="ja-JP" sz="2400" dirty="0">
                <a:solidFill>
                  <a:srgbClr val="FFFF00"/>
                </a:solidFill>
              </a:rPr>
              <a:t>a </a:t>
            </a:r>
            <a:r>
              <a:rPr lang="en-US" altLang="ja-JP" sz="2400" dirty="0" smtClean="0">
                <a:solidFill>
                  <a:srgbClr val="FFFF00"/>
                </a:solidFill>
              </a:rPr>
              <a:t>mineral mass by chance. </a:t>
            </a:r>
          </a:p>
          <a:p>
            <a:r>
              <a:rPr lang="ja-JP" altLang="en-US" sz="2400" dirty="0" smtClean="0">
                <a:solidFill>
                  <a:srgbClr val="FFFF00"/>
                </a:solidFill>
              </a:rPr>
              <a:t>・</a:t>
            </a:r>
            <a:r>
              <a:rPr lang="en-US" altLang="ja-JP" sz="2400" b="1" dirty="0" smtClean="0">
                <a:solidFill>
                  <a:srgbClr val="FFC000"/>
                </a:solidFill>
              </a:rPr>
              <a:t>T</a:t>
            </a:r>
            <a:r>
              <a:rPr lang="en-US" altLang="ja-JP" sz="2400" dirty="0" smtClean="0">
                <a:solidFill>
                  <a:srgbClr val="FFFF00"/>
                </a:solidFill>
              </a:rPr>
              <a:t>he cavity is sometimes filled with liquid containing mineral.</a:t>
            </a:r>
            <a:endParaRPr lang="en-US" altLang="ja-JP" sz="2400" dirty="0">
              <a:solidFill>
                <a:srgbClr val="FFFF00"/>
              </a:solidFill>
            </a:endParaRPr>
          </a:p>
          <a:p>
            <a:r>
              <a:rPr kumimoji="1" lang="ja-JP" altLang="en-US" sz="2400" dirty="0" smtClean="0">
                <a:solidFill>
                  <a:srgbClr val="FFFF00"/>
                </a:solidFill>
              </a:rPr>
              <a:t>・</a:t>
            </a:r>
            <a:r>
              <a:rPr kumimoji="1" lang="en-US" altLang="ja-JP" sz="2400" b="1" dirty="0" smtClean="0">
                <a:solidFill>
                  <a:srgbClr val="FFC000"/>
                </a:solidFill>
              </a:rPr>
              <a:t>F</a:t>
            </a:r>
            <a:r>
              <a:rPr kumimoji="1" lang="en-US" altLang="ja-JP" sz="2400" dirty="0" smtClean="0">
                <a:solidFill>
                  <a:srgbClr val="FFFF00"/>
                </a:solidFill>
              </a:rPr>
              <a:t>rom a view point of material science, the negative crystal</a:t>
            </a:r>
          </a:p>
          <a:p>
            <a:r>
              <a:rPr lang="en-US" altLang="ja-JP" sz="2400" dirty="0">
                <a:solidFill>
                  <a:srgbClr val="FFFF00"/>
                </a:solidFill>
              </a:rPr>
              <a:t> </a:t>
            </a:r>
            <a:r>
              <a:rPr kumimoji="1" lang="en-US" altLang="ja-JP" sz="2400" dirty="0" smtClean="0">
                <a:solidFill>
                  <a:srgbClr val="FFFF00"/>
                </a:solidFill>
              </a:rPr>
              <a:t> is a large defect to be improved.</a:t>
            </a:r>
            <a:endParaRPr kumimoji="1" lang="ja-JP" altLang="en-US" sz="2400" dirty="0">
              <a:solidFill>
                <a:srgbClr val="FFFF00"/>
              </a:solidFill>
            </a:endParaRPr>
          </a:p>
        </p:txBody>
      </p:sp>
    </p:spTree>
    <p:extLst>
      <p:ext uri="{BB962C8B-B14F-4D97-AF65-F5344CB8AC3E}">
        <p14:creationId xmlns:p14="http://schemas.microsoft.com/office/powerpoint/2010/main" val="2663920117"/>
      </p:ext>
    </p:extLst>
  </p:cSld>
  <p:clrMapOvr>
    <a:masterClrMapping/>
  </p:clrMapOvr>
  <mc:AlternateContent xmlns:mc="http://schemas.openxmlformats.org/markup-compatibility/2006" xmlns:p14="http://schemas.microsoft.com/office/powerpoint/2010/main">
    <mc:Choice Requires="p14">
      <p:transition spd="slow" p14:dur="2000" advTm="71562"/>
    </mc:Choice>
    <mc:Fallback xmlns="">
      <p:transition spd="slow" advTm="7156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The important point of today’s presentation</a:t>
            </a:r>
            <a:endParaRPr kumimoji="1" lang="ja-JP" altLang="en-US" dirty="0"/>
          </a:p>
        </p:txBody>
      </p:sp>
      <p:sp>
        <p:nvSpPr>
          <p:cNvPr id="3" name="コンテンツ プレースホルダー 2"/>
          <p:cNvSpPr>
            <a:spLocks noGrp="1"/>
          </p:cNvSpPr>
          <p:nvPr>
            <p:ph idx="1"/>
          </p:nvPr>
        </p:nvSpPr>
        <p:spPr>
          <a:xfrm>
            <a:off x="457200" y="1664731"/>
            <a:ext cx="8229600" cy="4827587"/>
          </a:xfrm>
          <a:ln w="19050">
            <a:solidFill>
              <a:srgbClr val="00B0F0"/>
            </a:solidFill>
          </a:ln>
        </p:spPr>
        <p:txBody>
          <a:bodyPr/>
          <a:lstStyle/>
          <a:p>
            <a:r>
              <a:rPr kumimoji="1" lang="en-US" altLang="ja-JP" b="1" dirty="0" smtClean="0">
                <a:solidFill>
                  <a:srgbClr val="FFC000"/>
                </a:solidFill>
              </a:rPr>
              <a:t>O</a:t>
            </a:r>
            <a:r>
              <a:rPr kumimoji="1" lang="en-US" altLang="ja-JP" dirty="0" smtClean="0">
                <a:solidFill>
                  <a:srgbClr val="FFFF00"/>
                </a:solidFill>
              </a:rPr>
              <a:t>ur study clarified that a negative  </a:t>
            </a:r>
            <a:r>
              <a:rPr lang="en-US" altLang="ja-JP" dirty="0" smtClean="0">
                <a:solidFill>
                  <a:srgbClr val="FFFF00"/>
                </a:solidFill>
              </a:rPr>
              <a:t>c</a:t>
            </a:r>
            <a:r>
              <a:rPr kumimoji="1" lang="en-US" altLang="ja-JP" dirty="0" smtClean="0">
                <a:solidFill>
                  <a:srgbClr val="FFFF00"/>
                </a:solidFill>
              </a:rPr>
              <a:t>rystal is formed by the precipitation of helium.</a:t>
            </a:r>
          </a:p>
          <a:p>
            <a:r>
              <a:rPr lang="en-US" altLang="ja-JP" b="1" dirty="0" smtClean="0">
                <a:solidFill>
                  <a:srgbClr val="FFC000"/>
                </a:solidFill>
              </a:rPr>
              <a:t>T</a:t>
            </a:r>
            <a:r>
              <a:rPr lang="en-US" altLang="ja-JP" dirty="0" smtClean="0">
                <a:solidFill>
                  <a:srgbClr val="FFFF00"/>
                </a:solidFill>
              </a:rPr>
              <a:t>he step free energy model is </a:t>
            </a:r>
            <a:r>
              <a:rPr kumimoji="1" lang="en-US" altLang="ja-JP" dirty="0" smtClean="0">
                <a:solidFill>
                  <a:srgbClr val="FFFF00"/>
                </a:solidFill>
              </a:rPr>
              <a:t>useful to explain the growth shape of the </a:t>
            </a:r>
            <a:r>
              <a:rPr lang="en-US" altLang="ja-JP" dirty="0" smtClean="0">
                <a:solidFill>
                  <a:srgbClr val="FFFF00"/>
                </a:solidFill>
              </a:rPr>
              <a:t>s</a:t>
            </a:r>
            <a:r>
              <a:rPr kumimoji="1" lang="en-US" altLang="ja-JP" dirty="0" smtClean="0">
                <a:solidFill>
                  <a:srgbClr val="FFFF00"/>
                </a:solidFill>
              </a:rPr>
              <a:t>ingle crystal. </a:t>
            </a:r>
          </a:p>
          <a:p>
            <a:r>
              <a:rPr lang="en-US" altLang="ja-JP" b="1" dirty="0" smtClean="0">
                <a:solidFill>
                  <a:srgbClr val="FFC000"/>
                </a:solidFill>
              </a:rPr>
              <a:t>T</a:t>
            </a:r>
            <a:r>
              <a:rPr lang="en-US" altLang="ja-JP" dirty="0" smtClean="0">
                <a:solidFill>
                  <a:srgbClr val="FFFF00"/>
                </a:solidFill>
              </a:rPr>
              <a:t>he </a:t>
            </a:r>
            <a:r>
              <a:rPr lang="en-US" altLang="ja-JP" dirty="0">
                <a:solidFill>
                  <a:srgbClr val="FFFF00"/>
                </a:solidFill>
              </a:rPr>
              <a:t>s</a:t>
            </a:r>
            <a:r>
              <a:rPr lang="en-US" altLang="ja-JP" dirty="0" smtClean="0">
                <a:solidFill>
                  <a:srgbClr val="FFFF00"/>
                </a:solidFill>
              </a:rPr>
              <a:t>hape of the negative crystal varies depending on the internal pressure.</a:t>
            </a:r>
            <a:endParaRPr kumimoji="1" lang="ja-JP" altLang="en-US" dirty="0">
              <a:solidFill>
                <a:srgbClr val="FFFF00"/>
              </a:solidFill>
            </a:endParaRPr>
          </a:p>
        </p:txBody>
      </p:sp>
      <p:sp>
        <p:nvSpPr>
          <p:cNvPr id="4" name="スライド番号プレースホルダー 3"/>
          <p:cNvSpPr>
            <a:spLocks noGrp="1"/>
          </p:cNvSpPr>
          <p:nvPr>
            <p:ph type="sldNum" sz="quarter" idx="12"/>
          </p:nvPr>
        </p:nvSpPr>
        <p:spPr/>
        <p:txBody>
          <a:bodyPr/>
          <a:lstStyle/>
          <a:p>
            <a:pPr>
              <a:defRPr/>
            </a:pPr>
            <a:fld id="{716F9CEE-1D2D-6A46-B9D4-DCFDB22B348E}" type="slidenum">
              <a:rPr lang="en-US" altLang="ja-JP" smtClean="0"/>
              <a:pPr>
                <a:defRPr/>
              </a:pPr>
              <a:t>5</a:t>
            </a:fld>
            <a:endParaRPr lang="en-US" altLang="ja-JP"/>
          </a:p>
        </p:txBody>
      </p:sp>
    </p:spTree>
    <p:extLst>
      <p:ext uri="{BB962C8B-B14F-4D97-AF65-F5344CB8AC3E}">
        <p14:creationId xmlns:p14="http://schemas.microsoft.com/office/powerpoint/2010/main" val="544991193"/>
      </p:ext>
    </p:extLst>
  </p:cSld>
  <p:clrMapOvr>
    <a:masterClrMapping/>
  </p:clrMapOvr>
  <mc:AlternateContent xmlns:mc="http://schemas.openxmlformats.org/markup-compatibility/2006" xmlns:p14="http://schemas.microsoft.com/office/powerpoint/2010/main">
    <mc:Choice Requires="p14">
      <p:transition spd="slow" p14:dur="2000" advTm="43734"/>
    </mc:Choice>
    <mc:Fallback xmlns="">
      <p:transition spd="slow" advTm="4373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559"/>
            <a:ext cx="8229600" cy="1143000"/>
          </a:xfrm>
        </p:spPr>
        <p:txBody>
          <a:bodyPr/>
          <a:lstStyle/>
          <a:p>
            <a:r>
              <a:rPr kumimoji="1" lang="en-US" altLang="ja-JP" dirty="0" smtClean="0"/>
              <a:t>Outline of My Presentation </a:t>
            </a:r>
            <a:endParaRPr kumimoji="1" lang="ja-JP" altLang="en-US" dirty="0"/>
          </a:p>
        </p:txBody>
      </p:sp>
      <p:sp>
        <p:nvSpPr>
          <p:cNvPr id="3" name="コンテンツ プレースホルダー 2"/>
          <p:cNvSpPr>
            <a:spLocks noGrp="1"/>
          </p:cNvSpPr>
          <p:nvPr>
            <p:ph idx="1"/>
          </p:nvPr>
        </p:nvSpPr>
        <p:spPr>
          <a:xfrm>
            <a:off x="179512" y="1340768"/>
            <a:ext cx="8964488" cy="4525963"/>
          </a:xfrm>
        </p:spPr>
        <p:txBody>
          <a:bodyPr>
            <a:normAutofit/>
          </a:bodyPr>
          <a:lstStyle/>
          <a:p>
            <a:r>
              <a:rPr kumimoji="1" lang="en-US" altLang="ja-JP" sz="2800" dirty="0" smtClean="0"/>
              <a:t>Back ground of</a:t>
            </a:r>
            <a:r>
              <a:rPr lang="ja-JP" altLang="en-US" sz="2800" dirty="0"/>
              <a:t> </a:t>
            </a:r>
            <a:r>
              <a:rPr lang="en-US" altLang="ja-JP" sz="2800" dirty="0" smtClean="0"/>
              <a:t>this work </a:t>
            </a:r>
          </a:p>
          <a:p>
            <a:pPr marL="0" indent="0">
              <a:buNone/>
            </a:pPr>
            <a:r>
              <a:rPr lang="en-US" altLang="ja-JP" sz="2800" dirty="0"/>
              <a:t> </a:t>
            </a:r>
            <a:r>
              <a:rPr lang="en-US" altLang="ja-JP" sz="2800" dirty="0" smtClean="0"/>
              <a:t>                    </a:t>
            </a:r>
            <a:r>
              <a:rPr lang="en-US" altLang="ja-JP" sz="2800" dirty="0" smtClean="0">
                <a:solidFill>
                  <a:srgbClr val="FFFF00"/>
                </a:solidFill>
              </a:rPr>
              <a:t>–Why we started this work?-</a:t>
            </a:r>
            <a:endParaRPr lang="en-US" altLang="ja-JP" sz="2800" dirty="0" smtClean="0"/>
          </a:p>
          <a:p>
            <a:r>
              <a:rPr lang="en-US" altLang="ja-JP" sz="2800" dirty="0" smtClean="0"/>
              <a:t>Experimental work </a:t>
            </a:r>
          </a:p>
          <a:p>
            <a:pPr marL="0" indent="0">
              <a:buNone/>
            </a:pPr>
            <a:r>
              <a:rPr lang="en-US" altLang="ja-JP" sz="2800" dirty="0"/>
              <a:t> </a:t>
            </a:r>
            <a:r>
              <a:rPr lang="en-US" altLang="ja-JP" sz="2800" dirty="0" smtClean="0"/>
              <a:t>                     </a:t>
            </a:r>
            <a:r>
              <a:rPr lang="en-US" altLang="ja-JP" sz="2800" dirty="0" smtClean="0">
                <a:solidFill>
                  <a:srgbClr val="FFFF00"/>
                </a:solidFill>
              </a:rPr>
              <a:t>–Helium behavior in UO</a:t>
            </a:r>
            <a:r>
              <a:rPr lang="ja-JP" altLang="en-US" sz="2800" dirty="0" smtClean="0">
                <a:solidFill>
                  <a:srgbClr val="FFFF00"/>
                </a:solidFill>
              </a:rPr>
              <a:t>₂</a:t>
            </a:r>
            <a:r>
              <a:rPr lang="en-US" altLang="ja-JP" sz="2800" dirty="0" smtClean="0">
                <a:solidFill>
                  <a:srgbClr val="FFFF00"/>
                </a:solidFill>
              </a:rPr>
              <a:t>-</a:t>
            </a:r>
            <a:endParaRPr lang="en-US" altLang="ja-JP" sz="2800" dirty="0" smtClean="0"/>
          </a:p>
          <a:p>
            <a:r>
              <a:rPr lang="en-US" altLang="ja-JP" sz="2800" dirty="0" smtClean="0"/>
              <a:t>Consideration on the shape of the negative crystal                   </a:t>
            </a:r>
          </a:p>
          <a:p>
            <a:pPr marL="0" indent="0">
              <a:buNone/>
            </a:pPr>
            <a:r>
              <a:rPr lang="en-US" altLang="ja-JP" sz="2800" dirty="0">
                <a:solidFill>
                  <a:srgbClr val="FFFF00"/>
                </a:solidFill>
              </a:rPr>
              <a:t> </a:t>
            </a:r>
            <a:r>
              <a:rPr lang="en-US" altLang="ja-JP" sz="2800" dirty="0" smtClean="0">
                <a:solidFill>
                  <a:srgbClr val="FFFF00"/>
                </a:solidFill>
              </a:rPr>
              <a:t>   a)Modeling of the shape</a:t>
            </a:r>
          </a:p>
          <a:p>
            <a:pPr marL="0" indent="0">
              <a:buNone/>
            </a:pPr>
            <a:r>
              <a:rPr lang="en-US" altLang="ja-JP" sz="2800" dirty="0">
                <a:solidFill>
                  <a:srgbClr val="FFFF00"/>
                </a:solidFill>
              </a:rPr>
              <a:t> </a:t>
            </a:r>
            <a:r>
              <a:rPr lang="en-US" altLang="ja-JP" sz="2800" dirty="0" smtClean="0">
                <a:solidFill>
                  <a:srgbClr val="FFFF00"/>
                </a:solidFill>
              </a:rPr>
              <a:t>   b)Relationship of the attachment energy and</a:t>
            </a:r>
            <a:r>
              <a:rPr lang="ja-JP" altLang="en-US" sz="2800" dirty="0" smtClean="0">
                <a:solidFill>
                  <a:srgbClr val="FFFF00"/>
                </a:solidFill>
              </a:rPr>
              <a:t>　　</a:t>
            </a:r>
            <a:endParaRPr lang="en-US" altLang="ja-JP" sz="2800" dirty="0" smtClean="0">
              <a:solidFill>
                <a:srgbClr val="FFFF00"/>
              </a:solidFill>
            </a:endParaRPr>
          </a:p>
          <a:p>
            <a:pPr marL="0" indent="0">
              <a:buNone/>
            </a:pPr>
            <a:r>
              <a:rPr lang="en-US" altLang="ja-JP" sz="2800" dirty="0" smtClean="0">
                <a:solidFill>
                  <a:srgbClr val="FFFF00"/>
                </a:solidFill>
              </a:rPr>
              <a:t> </a:t>
            </a:r>
            <a:r>
              <a:rPr lang="ja-JP" altLang="en-US" sz="2800" dirty="0" smtClean="0">
                <a:solidFill>
                  <a:srgbClr val="FFFF00"/>
                </a:solidFill>
              </a:rPr>
              <a:t>　 　</a:t>
            </a:r>
            <a:r>
              <a:rPr lang="en-US" altLang="ja-JP" sz="2800" dirty="0" smtClean="0">
                <a:solidFill>
                  <a:srgbClr val="FFFF00"/>
                </a:solidFill>
              </a:rPr>
              <a:t>the step</a:t>
            </a:r>
            <a:r>
              <a:rPr lang="ja-JP" altLang="en-US" sz="2800" dirty="0">
                <a:solidFill>
                  <a:srgbClr val="FFFF00"/>
                </a:solidFill>
              </a:rPr>
              <a:t> </a:t>
            </a:r>
            <a:r>
              <a:rPr lang="en-US" altLang="ja-JP" sz="2800" dirty="0" smtClean="0">
                <a:solidFill>
                  <a:srgbClr val="FFFF00"/>
                </a:solidFill>
              </a:rPr>
              <a:t>free energy</a:t>
            </a:r>
            <a:endParaRPr lang="en-US" altLang="ja-JP" sz="2800" dirty="0" smtClean="0"/>
          </a:p>
          <a:p>
            <a:pPr marL="0" indent="0">
              <a:buNone/>
            </a:pPr>
            <a:r>
              <a:rPr lang="ja-JP" altLang="en-US" sz="2800" dirty="0" smtClean="0"/>
              <a:t>☆</a:t>
            </a:r>
            <a:r>
              <a:rPr lang="en-US" altLang="ja-JP" sz="2800" dirty="0" smtClean="0"/>
              <a:t>Recent</a:t>
            </a:r>
            <a:r>
              <a:rPr lang="ja-JP" altLang="en-US" sz="2800" dirty="0"/>
              <a:t> </a:t>
            </a:r>
            <a:r>
              <a:rPr lang="en-US" altLang="ja-JP" sz="2800" dirty="0" smtClean="0"/>
              <a:t>and future work </a:t>
            </a:r>
            <a:r>
              <a:rPr lang="ja-JP" altLang="en-US" sz="2800" dirty="0" smtClean="0"/>
              <a:t>　</a:t>
            </a:r>
            <a:endParaRPr lang="en-US" altLang="ja-JP" sz="2800" dirty="0" smtClean="0"/>
          </a:p>
          <a:p>
            <a:pPr marL="0" indent="0">
              <a:buNone/>
            </a:pPr>
            <a:endParaRPr lang="en-US" altLang="ja-JP" sz="2800" dirty="0" smtClean="0"/>
          </a:p>
          <a:p>
            <a:endParaRPr lang="en-US" altLang="ja-JP" sz="2400" dirty="0" smtClean="0"/>
          </a:p>
          <a:p>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716F9CEE-1D2D-6A46-B9D4-DCFDB22B348E}" type="slidenum">
              <a:rPr lang="en-US" altLang="ja-JP" smtClean="0"/>
              <a:pPr>
                <a:defRPr/>
              </a:pPr>
              <a:t>6</a:t>
            </a:fld>
            <a:endParaRPr lang="en-US" altLang="ja-JP"/>
          </a:p>
        </p:txBody>
      </p:sp>
    </p:spTree>
    <p:extLst>
      <p:ext uri="{BB962C8B-B14F-4D97-AF65-F5344CB8AC3E}">
        <p14:creationId xmlns:p14="http://schemas.microsoft.com/office/powerpoint/2010/main" val="3305177330"/>
      </p:ext>
    </p:extLst>
  </p:cSld>
  <p:clrMapOvr>
    <a:masterClrMapping/>
  </p:clrMapOvr>
  <mc:AlternateContent xmlns:mc="http://schemas.openxmlformats.org/markup-compatibility/2006" xmlns:p14="http://schemas.microsoft.com/office/powerpoint/2010/main">
    <mc:Choice Requires="p14">
      <p:transition spd="slow" p14:dur="2000" advTm="44374"/>
    </mc:Choice>
    <mc:Fallback xmlns="">
      <p:transition spd="slow" advTm="4437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174642" y="87264"/>
            <a:ext cx="9318642" cy="1143000"/>
          </a:xfrm>
        </p:spPr>
        <p:txBody>
          <a:bodyPr/>
          <a:lstStyle/>
          <a:p>
            <a:r>
              <a:rPr lang="en-US" altLang="ja-JP" sz="3200" dirty="0" smtClean="0">
                <a:effectLst>
                  <a:outerShdw blurRad="38100" dist="38100" dir="2700000" algn="tl">
                    <a:srgbClr val="000000">
                      <a:alpha val="43137"/>
                    </a:srgbClr>
                  </a:outerShdw>
                </a:effectLst>
              </a:rPr>
              <a:t>MA(Am &amp; Np)</a:t>
            </a:r>
            <a:r>
              <a:rPr lang="ja-JP" altLang="en-US" sz="3200" dirty="0" err="1" smtClean="0">
                <a:effectLst>
                  <a:outerShdw blurRad="38100" dist="38100" dir="2700000" algn="tl">
                    <a:srgbClr val="000000">
                      <a:alpha val="43137"/>
                    </a:srgbClr>
                  </a:outerShdw>
                </a:effectLst>
              </a:rPr>
              <a:t>ｰ</a:t>
            </a:r>
            <a:r>
              <a:rPr lang="en-US" altLang="ja-JP" sz="3200" dirty="0" smtClean="0">
                <a:effectLst>
                  <a:outerShdw blurRad="38100" dist="38100" dir="2700000" algn="tl">
                    <a:srgbClr val="000000">
                      <a:alpha val="43137"/>
                    </a:srgbClr>
                  </a:outerShdw>
                </a:effectLst>
              </a:rPr>
              <a:t>MOX(Mixed Oxide) fuel</a:t>
            </a:r>
            <a:endParaRPr lang="ja-JP" altLang="en-US" sz="32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p:txBody>
          <a:bodyPr/>
          <a:lstStyle/>
          <a:p>
            <a:pPr>
              <a:defRPr/>
            </a:pPr>
            <a:fld id="{52035BCE-27FA-D247-A17F-5881401200E3}" type="slidenum">
              <a:rPr lang="en-US" altLang="ja-JP" smtClean="0"/>
              <a:pPr>
                <a:defRPr/>
              </a:pPr>
              <a:t>7</a:t>
            </a:fld>
            <a:endParaRPr lang="en-US" altLang="ja-JP" dirty="0"/>
          </a:p>
        </p:txBody>
      </p:sp>
      <p:sp>
        <p:nvSpPr>
          <p:cNvPr id="8196" name="テキスト ボックス 3"/>
          <p:cNvSpPr txBox="1">
            <a:spLocks noChangeArrowheads="1"/>
          </p:cNvSpPr>
          <p:nvPr/>
        </p:nvSpPr>
        <p:spPr bwMode="auto">
          <a:xfrm>
            <a:off x="-416916" y="5734534"/>
            <a:ext cx="4847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lgn="ctr">
              <a:spcBef>
                <a:spcPct val="0"/>
              </a:spcBef>
              <a:buFontTx/>
              <a:buNone/>
            </a:pPr>
            <a:r>
              <a:rPr lang="ja-JP" altLang="en-US" sz="1600" b="1" dirty="0" smtClean="0">
                <a:effectLst>
                  <a:outerShdw blurRad="38100" dist="38100" dir="2700000" algn="tl">
                    <a:srgbClr val="000000">
                      <a:alpha val="43137"/>
                    </a:srgbClr>
                  </a:outerShdw>
                </a:effectLst>
                <a:latin typeface="Arial" charset="0"/>
                <a:ea typeface="ＭＳ Ｐゴシック" charset="-128"/>
              </a:rPr>
              <a:t>　</a:t>
            </a:r>
            <a:r>
              <a:rPr lang="en-US" altLang="ja-JP" sz="2400" b="1" dirty="0" smtClean="0">
                <a:effectLst>
                  <a:outerShdw blurRad="38100" dist="38100" dir="2700000" algn="tl">
                    <a:srgbClr val="000000">
                      <a:alpha val="43137"/>
                    </a:srgbClr>
                  </a:outerShdw>
                </a:effectLst>
                <a:latin typeface="Arial" charset="0"/>
                <a:ea typeface="ＭＳ Ｐゴシック" charset="-128"/>
              </a:rPr>
              <a:t>New reprocessing System</a:t>
            </a:r>
            <a:endParaRPr lang="ja-JP" altLang="en-US" sz="2400" b="1" dirty="0">
              <a:effectLst>
                <a:outerShdw blurRad="38100" dist="38100" dir="2700000" algn="tl">
                  <a:srgbClr val="000000">
                    <a:alpha val="43137"/>
                  </a:srgbClr>
                </a:outerShdw>
              </a:effectLst>
              <a:latin typeface="Arial" charset="0"/>
              <a:ea typeface="ＭＳ Ｐゴシック" charset="-128"/>
            </a:endParaRPr>
          </a:p>
        </p:txBody>
      </p:sp>
      <p:sp>
        <p:nvSpPr>
          <p:cNvPr id="8197" name="テキスト ボックス 4"/>
          <p:cNvSpPr txBox="1">
            <a:spLocks noChangeArrowheads="1"/>
          </p:cNvSpPr>
          <p:nvPr/>
        </p:nvSpPr>
        <p:spPr bwMode="auto">
          <a:xfrm>
            <a:off x="4311431" y="2308883"/>
            <a:ext cx="4773077" cy="3200876"/>
          </a:xfrm>
          <a:prstGeom prst="rect">
            <a:avLst/>
          </a:prstGeom>
          <a:noFill/>
          <a:ln w="508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2000" b="1" dirty="0" smtClean="0">
                <a:effectLst>
                  <a:outerShdw blurRad="38100" dist="38100" dir="2700000" algn="tl">
                    <a:srgbClr val="000000">
                      <a:alpha val="43137"/>
                    </a:srgbClr>
                  </a:outerShdw>
                </a:effectLst>
                <a:latin typeface="+mj-lt"/>
                <a:ea typeface="ＭＳ Ｐゴシック" charset="-128"/>
              </a:rPr>
              <a:t>The most feasible plan to realize the new fuel reprocessing cycle by MEXT</a:t>
            </a:r>
          </a:p>
          <a:p>
            <a:pPr>
              <a:spcBef>
                <a:spcPct val="0"/>
              </a:spcBef>
              <a:buFontTx/>
              <a:buNone/>
            </a:pPr>
            <a:r>
              <a:rPr lang="en-US" altLang="ja-JP" sz="1000" b="1" dirty="0" smtClean="0">
                <a:effectLst>
                  <a:outerShdw blurRad="38100" dist="38100" dir="2700000" algn="tl">
                    <a:srgbClr val="000000">
                      <a:alpha val="43137"/>
                    </a:srgbClr>
                  </a:outerShdw>
                </a:effectLst>
                <a:latin typeface="+mj-lt"/>
                <a:ea typeface="ＭＳ Ｐゴシック" charset="-128"/>
              </a:rPr>
              <a:t>(MEXT: Ministry </a:t>
            </a:r>
            <a:r>
              <a:rPr lang="en-US" altLang="ja-JP" sz="1000" b="1" dirty="0">
                <a:effectLst>
                  <a:outerShdw blurRad="38100" dist="38100" dir="2700000" algn="tl">
                    <a:srgbClr val="000000">
                      <a:alpha val="43137"/>
                    </a:srgbClr>
                  </a:outerShdw>
                </a:effectLst>
                <a:latin typeface="+mj-lt"/>
                <a:ea typeface="ＭＳ Ｐゴシック" charset="-128"/>
              </a:rPr>
              <a:t>of Education, Culture, Sports, Science and </a:t>
            </a:r>
            <a:r>
              <a:rPr lang="en-US" altLang="ja-JP" sz="1000" b="1" dirty="0" smtClean="0">
                <a:effectLst>
                  <a:outerShdw blurRad="38100" dist="38100" dir="2700000" algn="tl">
                    <a:srgbClr val="000000">
                      <a:alpha val="43137"/>
                    </a:srgbClr>
                  </a:outerShdw>
                </a:effectLst>
                <a:latin typeface="+mj-lt"/>
                <a:ea typeface="ＭＳ Ｐゴシック" charset="-128"/>
              </a:rPr>
              <a:t>Technology)</a:t>
            </a:r>
            <a:endParaRPr lang="en-US" altLang="ja-JP" sz="1000" b="1" dirty="0">
              <a:effectLst>
                <a:outerShdw blurRad="38100" dist="38100" dir="2700000" algn="tl">
                  <a:srgbClr val="000000">
                    <a:alpha val="43137"/>
                  </a:srgbClr>
                </a:outerShdw>
              </a:effectLst>
              <a:latin typeface="+mj-lt"/>
              <a:ea typeface="ＭＳ Ｐゴシック" charset="-128"/>
            </a:endParaRPr>
          </a:p>
          <a:p>
            <a:pPr>
              <a:spcBef>
                <a:spcPct val="0"/>
              </a:spcBef>
              <a:buFontTx/>
              <a:buNone/>
            </a:pPr>
            <a:endParaRPr lang="en-US" altLang="ja-JP" sz="1000" b="1" dirty="0" smtClean="0">
              <a:effectLst>
                <a:outerShdw blurRad="38100" dist="38100" dir="2700000" algn="tl">
                  <a:srgbClr val="000000">
                    <a:alpha val="43137"/>
                  </a:srgbClr>
                </a:outerShdw>
              </a:effectLst>
              <a:latin typeface="+mj-lt"/>
              <a:ea typeface="ＭＳ Ｐゴシック" charset="-128"/>
            </a:endParaRPr>
          </a:p>
          <a:p>
            <a:pPr>
              <a:spcBef>
                <a:spcPct val="0"/>
              </a:spcBef>
              <a:buFontTx/>
              <a:buNone/>
            </a:pPr>
            <a:endParaRPr lang="en-US" altLang="ja-JP" sz="2000" b="1" dirty="0">
              <a:effectLst>
                <a:outerShdw blurRad="38100" dist="38100" dir="2700000" algn="tl">
                  <a:srgbClr val="000000">
                    <a:alpha val="43137"/>
                  </a:srgbClr>
                </a:outerShdw>
              </a:effectLst>
              <a:latin typeface="+mj-lt"/>
              <a:ea typeface="ＭＳ Ｐゴシック" charset="-128"/>
            </a:endParaRPr>
          </a:p>
          <a:p>
            <a:pPr>
              <a:spcBef>
                <a:spcPct val="0"/>
              </a:spcBef>
              <a:buFontTx/>
              <a:buNone/>
            </a:pPr>
            <a:r>
              <a:rPr lang="ja-JP" altLang="en-US" sz="2400" b="1" dirty="0" smtClean="0">
                <a:effectLst>
                  <a:outerShdw blurRad="38100" dist="38100" dir="2700000" algn="tl">
                    <a:srgbClr val="000000">
                      <a:alpha val="43137"/>
                    </a:srgbClr>
                  </a:outerShdw>
                </a:effectLst>
                <a:latin typeface="+mj-lt"/>
                <a:ea typeface="ＭＳ Ｐゴシック" charset="-128"/>
              </a:rPr>
              <a:t>・</a:t>
            </a:r>
            <a:r>
              <a:rPr lang="en-US" altLang="ja-JP" sz="2400" b="1" dirty="0">
                <a:effectLst>
                  <a:outerShdw blurRad="38100" dist="38100" dir="2700000" algn="tl">
                    <a:srgbClr val="000000">
                      <a:alpha val="43137"/>
                    </a:srgbClr>
                  </a:outerShdw>
                </a:effectLst>
                <a:latin typeface="+mj-lt"/>
                <a:ea typeface="ＭＳ Ｐゴシック" charset="-128"/>
              </a:rPr>
              <a:t>SODIUM-COOLED </a:t>
            </a:r>
            <a:endParaRPr lang="en-US" altLang="ja-JP" sz="2400" b="1" dirty="0" smtClean="0">
              <a:effectLst>
                <a:outerShdw blurRad="38100" dist="38100" dir="2700000" algn="tl">
                  <a:srgbClr val="000000">
                    <a:alpha val="43137"/>
                  </a:srgbClr>
                </a:outerShdw>
              </a:effectLst>
              <a:latin typeface="+mj-lt"/>
              <a:ea typeface="ＭＳ Ｐゴシック" charset="-128"/>
            </a:endParaRPr>
          </a:p>
          <a:p>
            <a:pPr>
              <a:spcBef>
                <a:spcPct val="0"/>
              </a:spcBef>
              <a:buFontTx/>
              <a:buNone/>
            </a:pPr>
            <a:r>
              <a:rPr lang="en-US" altLang="ja-JP" sz="2400" b="1" dirty="0">
                <a:effectLst>
                  <a:outerShdw blurRad="38100" dist="38100" dir="2700000" algn="tl">
                    <a:srgbClr val="000000">
                      <a:alpha val="43137"/>
                    </a:srgbClr>
                  </a:outerShdw>
                </a:effectLst>
                <a:latin typeface="+mj-lt"/>
                <a:ea typeface="ＭＳ Ｐゴシック" charset="-128"/>
              </a:rPr>
              <a:t> </a:t>
            </a:r>
            <a:r>
              <a:rPr lang="en-US" altLang="ja-JP" sz="2400" b="1" dirty="0" smtClean="0">
                <a:effectLst>
                  <a:outerShdw blurRad="38100" dist="38100" dir="2700000" algn="tl">
                    <a:srgbClr val="000000">
                      <a:alpha val="43137"/>
                    </a:srgbClr>
                  </a:outerShdw>
                </a:effectLst>
                <a:latin typeface="+mj-lt"/>
                <a:ea typeface="ＭＳ Ｐゴシック" charset="-128"/>
              </a:rPr>
              <a:t> FAST BREEDER REACTOR</a:t>
            </a:r>
            <a:endParaRPr lang="en-US" altLang="ja-JP" sz="2000" b="1" dirty="0" smtClean="0">
              <a:effectLst>
                <a:outerShdw blurRad="38100" dist="38100" dir="2700000" algn="tl">
                  <a:srgbClr val="000000">
                    <a:alpha val="43137"/>
                  </a:srgbClr>
                </a:outerShdw>
              </a:effectLst>
              <a:latin typeface="+mj-lt"/>
              <a:ea typeface="ＭＳ Ｐゴシック" charset="-128"/>
            </a:endParaRPr>
          </a:p>
          <a:p>
            <a:pPr>
              <a:spcBef>
                <a:spcPct val="0"/>
              </a:spcBef>
              <a:buFontTx/>
              <a:buNone/>
            </a:pPr>
            <a:r>
              <a:rPr lang="en-US" altLang="ja-JP" sz="2000" b="1" dirty="0">
                <a:effectLst>
                  <a:outerShdw blurRad="38100" dist="38100" dir="2700000" algn="tl">
                    <a:srgbClr val="000000">
                      <a:alpha val="43137"/>
                    </a:srgbClr>
                  </a:outerShdw>
                </a:effectLst>
                <a:latin typeface="+mj-lt"/>
                <a:ea typeface="ＭＳ Ｐゴシック" charset="-128"/>
              </a:rPr>
              <a:t> </a:t>
            </a:r>
            <a:r>
              <a:rPr lang="en-US" altLang="ja-JP" sz="2000" b="1" dirty="0" smtClean="0">
                <a:effectLst>
                  <a:outerShdw blurRad="38100" dist="38100" dir="2700000" algn="tl">
                    <a:srgbClr val="000000">
                      <a:alpha val="43137"/>
                    </a:srgbClr>
                  </a:outerShdw>
                </a:effectLst>
                <a:latin typeface="+mj-lt"/>
                <a:ea typeface="ＭＳ Ｐゴシック" charset="-128"/>
              </a:rPr>
              <a:t>         &amp;</a:t>
            </a:r>
            <a:endParaRPr lang="en-US" altLang="ja-JP" sz="2000" b="1" dirty="0">
              <a:effectLst>
                <a:outerShdw blurRad="38100" dist="38100" dir="2700000" algn="tl">
                  <a:srgbClr val="000000">
                    <a:alpha val="43137"/>
                  </a:srgbClr>
                </a:outerShdw>
              </a:effectLst>
              <a:latin typeface="+mj-lt"/>
              <a:ea typeface="ＭＳ Ｐゴシック" charset="-128"/>
            </a:endParaRPr>
          </a:p>
          <a:p>
            <a:pPr>
              <a:spcBef>
                <a:spcPct val="0"/>
              </a:spcBef>
              <a:buFontTx/>
              <a:buNone/>
            </a:pPr>
            <a:r>
              <a:rPr lang="ja-JP" altLang="en-US" sz="2000" b="1" dirty="0" smtClean="0">
                <a:effectLst>
                  <a:outerShdw blurRad="38100" dist="38100" dir="2700000" algn="tl">
                    <a:srgbClr val="000000">
                      <a:alpha val="43137"/>
                    </a:srgbClr>
                  </a:outerShdw>
                </a:effectLst>
                <a:latin typeface="+mj-lt"/>
                <a:ea typeface="ＭＳ Ｐゴシック" charset="-128"/>
              </a:rPr>
              <a:t>　</a:t>
            </a:r>
            <a:r>
              <a:rPr lang="ja-JP" altLang="en-US" sz="2000" b="1" dirty="0" smtClean="0">
                <a:solidFill>
                  <a:srgbClr val="FFFF00"/>
                </a:solidFill>
                <a:effectLst>
                  <a:outerShdw blurRad="38100" dist="38100" dir="2700000" algn="tl">
                    <a:srgbClr val="000000">
                      <a:alpha val="43137"/>
                    </a:srgbClr>
                  </a:outerShdw>
                </a:effectLst>
                <a:latin typeface="+mj-lt"/>
                <a:ea typeface="ＭＳ Ｐゴシック" charset="-128"/>
              </a:rPr>
              <a:t>・</a:t>
            </a:r>
            <a:r>
              <a:rPr lang="en-US" altLang="ja-JP" sz="2400" b="1" dirty="0" smtClean="0">
                <a:solidFill>
                  <a:srgbClr val="FFFF00"/>
                </a:solidFill>
                <a:effectLst>
                  <a:outerShdw blurRad="38100" dist="38100" dir="2700000" algn="tl">
                    <a:srgbClr val="000000">
                      <a:alpha val="43137"/>
                    </a:srgbClr>
                  </a:outerShdw>
                </a:effectLst>
                <a:latin typeface="+mj-lt"/>
                <a:ea typeface="ＭＳ Ｐゴシック" charset="-128"/>
              </a:rPr>
              <a:t>MA-MOX  fuel</a:t>
            </a:r>
            <a:endParaRPr lang="en-US" altLang="ja-JP" sz="2400" b="1"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8198" name="正方形/長方形 5"/>
          <p:cNvSpPr>
            <a:spLocks noChangeArrowheads="1"/>
          </p:cNvSpPr>
          <p:nvPr/>
        </p:nvSpPr>
        <p:spPr bwMode="auto">
          <a:xfrm>
            <a:off x="251520" y="855502"/>
            <a:ext cx="88924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2800" u="sng" dirty="0" smtClean="0">
                <a:solidFill>
                  <a:srgbClr val="FFFF00"/>
                </a:solidFill>
                <a:effectLst>
                  <a:outerShdw blurRad="38100" dist="38100" dir="2700000" algn="tl">
                    <a:srgbClr val="000000">
                      <a:alpha val="43137"/>
                    </a:srgbClr>
                  </a:outerShdw>
                </a:effectLst>
                <a:latin typeface="MS-Mincho" charset="-128"/>
                <a:ea typeface="ＭＳ Ｐゴシック" charset="-128"/>
              </a:rPr>
              <a:t>Aim of this Research</a:t>
            </a:r>
          </a:p>
          <a:p>
            <a:pPr>
              <a:spcBef>
                <a:spcPct val="0"/>
              </a:spcBef>
              <a:buFontTx/>
              <a:buNone/>
            </a:pPr>
            <a:r>
              <a:rPr lang="en-US" altLang="ja-JP" sz="2800" dirty="0" smtClean="0">
                <a:solidFill>
                  <a:srgbClr val="FFFF00"/>
                </a:solidFill>
                <a:effectLst>
                  <a:outerShdw blurRad="38100" dist="38100" dir="2700000" algn="tl">
                    <a:srgbClr val="000000">
                      <a:alpha val="43137"/>
                    </a:srgbClr>
                  </a:outerShdw>
                </a:effectLst>
                <a:latin typeface="MS-Mincho" charset="-128"/>
                <a:ea typeface="ＭＳ Ｐゴシック" charset="-128"/>
              </a:rPr>
              <a:t>Reducing </a:t>
            </a:r>
            <a:r>
              <a:rPr lang="en-US" altLang="ja-JP" sz="2800" dirty="0">
                <a:solidFill>
                  <a:srgbClr val="FFFF00"/>
                </a:solidFill>
                <a:effectLst>
                  <a:outerShdw blurRad="38100" dist="38100" dir="2700000" algn="tl">
                    <a:srgbClr val="000000">
                      <a:alpha val="43137"/>
                    </a:srgbClr>
                  </a:outerShdw>
                </a:effectLst>
                <a:latin typeface="MS-Mincho" charset="-128"/>
                <a:ea typeface="ＭＳ Ｐゴシック" charset="-128"/>
              </a:rPr>
              <a:t>the high radiotoxicity </a:t>
            </a:r>
            <a:r>
              <a:rPr lang="en-US" altLang="ja-JP" sz="2800" dirty="0" smtClean="0">
                <a:solidFill>
                  <a:srgbClr val="FFFF00"/>
                </a:solidFill>
                <a:effectLst>
                  <a:outerShdw blurRad="38100" dist="38100" dir="2700000" algn="tl">
                    <a:srgbClr val="000000">
                      <a:alpha val="43137"/>
                    </a:srgbClr>
                  </a:outerShdw>
                </a:effectLst>
                <a:latin typeface="MS-Mincho" charset="-128"/>
                <a:ea typeface="ＭＳ Ｐゴシック" charset="-128"/>
              </a:rPr>
              <a:t>of minor </a:t>
            </a:r>
            <a:r>
              <a:rPr lang="en-US" altLang="ja-JP" sz="2800" dirty="0">
                <a:solidFill>
                  <a:srgbClr val="FFFF00"/>
                </a:solidFill>
                <a:effectLst>
                  <a:outerShdw blurRad="38100" dist="38100" dir="2700000" algn="tl">
                    <a:srgbClr val="000000">
                      <a:alpha val="43137"/>
                    </a:srgbClr>
                  </a:outerShdw>
                </a:effectLst>
                <a:latin typeface="MS-Mincho" charset="-128"/>
                <a:ea typeface="ＭＳ Ｐゴシック" charset="-128"/>
              </a:rPr>
              <a:t>actinides accumulated through nuclear power </a:t>
            </a:r>
            <a:r>
              <a:rPr lang="en-US" altLang="ja-JP" sz="2800" dirty="0" smtClean="0">
                <a:solidFill>
                  <a:srgbClr val="FFFF00"/>
                </a:solidFill>
                <a:effectLst>
                  <a:outerShdw blurRad="38100" dist="38100" dir="2700000" algn="tl">
                    <a:srgbClr val="000000">
                      <a:alpha val="43137"/>
                    </a:srgbClr>
                  </a:outerShdw>
                </a:effectLst>
                <a:latin typeface="MS-Mincho" charset="-128"/>
                <a:ea typeface="ＭＳ Ｐゴシック" charset="-128"/>
              </a:rPr>
              <a:t>plant operation</a:t>
            </a:r>
            <a:r>
              <a:rPr lang="en-US" altLang="ja-JP" sz="2400" u="sng" dirty="0">
                <a:solidFill>
                  <a:srgbClr val="FFFF00"/>
                </a:solidFill>
                <a:effectLst>
                  <a:outerShdw blurRad="38100" dist="38100" dir="2700000" algn="tl">
                    <a:srgbClr val="000000">
                      <a:alpha val="43137"/>
                    </a:srgbClr>
                  </a:outerShdw>
                </a:effectLst>
                <a:latin typeface="MS-Mincho" charset="-128"/>
                <a:ea typeface="ＭＳ Ｐゴシック" charset="-128"/>
              </a:rPr>
              <a:t>.</a:t>
            </a:r>
            <a:endParaRPr lang="ja-JP" altLang="en-US" sz="2400" u="sng" dirty="0">
              <a:solidFill>
                <a:srgbClr val="FFFF00"/>
              </a:solidFill>
              <a:effectLst>
                <a:outerShdw blurRad="38100" dist="38100" dir="2700000" algn="tl">
                  <a:srgbClr val="000000">
                    <a:alpha val="43137"/>
                  </a:srgbClr>
                </a:outerShdw>
              </a:effectLst>
              <a:latin typeface="Arial" charset="0"/>
              <a:ea typeface="ＭＳ Ｐゴシック" charset="-128"/>
            </a:endParaRPr>
          </a:p>
        </p:txBody>
      </p:sp>
      <p:sp>
        <p:nvSpPr>
          <p:cNvPr id="11" name="下矢印 10"/>
          <p:cNvSpPr/>
          <p:nvPr/>
        </p:nvSpPr>
        <p:spPr>
          <a:xfrm>
            <a:off x="6040398" y="3438533"/>
            <a:ext cx="780659" cy="5937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28119" y="2286659"/>
            <a:ext cx="4165406" cy="3349501"/>
            <a:chOff x="61673" y="1799124"/>
            <a:chExt cx="4165406" cy="3349501"/>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3" y="1799124"/>
              <a:ext cx="4165406" cy="3349501"/>
            </a:xfrm>
            <a:prstGeom prst="rect">
              <a:avLst/>
            </a:prstGeom>
            <a:solidFill>
              <a:schemeClr val="accent6">
                <a:lumMod val="75000"/>
              </a:schemeClr>
            </a:solidFill>
          </p:spPr>
        </p:pic>
        <p:sp>
          <p:nvSpPr>
            <p:cNvPr id="3" name="テキスト ボックス 2"/>
            <p:cNvSpPr txBox="1"/>
            <p:nvPr/>
          </p:nvSpPr>
          <p:spPr>
            <a:xfrm>
              <a:off x="107505" y="2581666"/>
              <a:ext cx="1238100" cy="369332"/>
            </a:xfrm>
            <a:prstGeom prst="rect">
              <a:avLst/>
            </a:prstGeom>
            <a:solidFill>
              <a:srgbClr val="002060"/>
            </a:solidFill>
          </p:spPr>
          <p:txBody>
            <a:bodyPr wrap="square" rtlCol="0">
              <a:spAutoFit/>
            </a:bodyPr>
            <a:lstStyle/>
            <a:p>
              <a:r>
                <a:rPr lang="en-US" altLang="ja-JP" sz="900" b="1" dirty="0">
                  <a:solidFill>
                    <a:schemeClr val="bg1"/>
                  </a:solidFill>
                </a:rPr>
                <a:t>Am</a:t>
              </a:r>
              <a:r>
                <a:rPr lang="ja-JP" altLang="en-US" sz="900" b="1" dirty="0">
                  <a:solidFill>
                    <a:schemeClr val="bg1"/>
                  </a:solidFill>
                </a:rPr>
                <a:t> </a:t>
              </a:r>
              <a:r>
                <a:rPr lang="en-US" altLang="ja-JP" sz="900" b="1" dirty="0">
                  <a:solidFill>
                    <a:schemeClr val="bg1"/>
                  </a:solidFill>
                </a:rPr>
                <a:t>containing MOX</a:t>
              </a:r>
              <a:r>
                <a:rPr lang="ja-JP" altLang="en-US" sz="900" b="1" dirty="0">
                  <a:solidFill>
                    <a:schemeClr val="bg1"/>
                  </a:solidFill>
                </a:rPr>
                <a:t>燃料</a:t>
              </a:r>
              <a:endParaRPr lang="en-US" altLang="ja-JP" sz="900" b="1" dirty="0">
                <a:solidFill>
                  <a:schemeClr val="bg1"/>
                </a:solidFill>
              </a:endParaRPr>
            </a:p>
          </p:txBody>
        </p:sp>
        <p:sp>
          <p:nvSpPr>
            <p:cNvPr id="10" name="テキスト ボックス 9"/>
            <p:cNvSpPr txBox="1"/>
            <p:nvPr/>
          </p:nvSpPr>
          <p:spPr>
            <a:xfrm>
              <a:off x="1378108" y="2683741"/>
              <a:ext cx="951806" cy="400110"/>
            </a:xfrm>
            <a:prstGeom prst="rect">
              <a:avLst/>
            </a:prstGeom>
            <a:solidFill>
              <a:srgbClr val="002060"/>
            </a:solidFill>
          </p:spPr>
          <p:txBody>
            <a:bodyPr wrap="square" rtlCol="0">
              <a:spAutoFit/>
            </a:bodyPr>
            <a:lstStyle/>
            <a:p>
              <a:pPr>
                <a:lnSpc>
                  <a:spcPts val="400"/>
                </a:lnSpc>
              </a:pPr>
              <a:endParaRPr kumimoji="1" lang="en-US" altLang="ja-JP" sz="900" dirty="0" smtClean="0">
                <a:solidFill>
                  <a:schemeClr val="bg1"/>
                </a:solidFill>
              </a:endParaRPr>
            </a:p>
            <a:p>
              <a:pPr>
                <a:lnSpc>
                  <a:spcPts val="1000"/>
                </a:lnSpc>
              </a:pPr>
              <a:r>
                <a:rPr kumimoji="1" lang="en-US" altLang="ja-JP" sz="900" b="1" dirty="0" smtClean="0">
                  <a:solidFill>
                    <a:schemeClr val="bg1"/>
                  </a:solidFill>
                </a:rPr>
                <a:t>Np</a:t>
              </a:r>
              <a:r>
                <a:rPr lang="ja-JP" altLang="en-US" sz="900" b="1" dirty="0">
                  <a:solidFill>
                    <a:schemeClr val="bg1"/>
                  </a:solidFill>
                </a:rPr>
                <a:t> </a:t>
              </a:r>
              <a:r>
                <a:rPr lang="en-US" altLang="ja-JP" sz="900" b="1" dirty="0" smtClean="0">
                  <a:solidFill>
                    <a:schemeClr val="bg1"/>
                  </a:solidFill>
                </a:rPr>
                <a:t>containing MOX Fuel</a:t>
              </a:r>
              <a:endParaRPr kumimoji="1" lang="en-US" altLang="ja-JP" sz="900" b="1" dirty="0" smtClean="0">
                <a:solidFill>
                  <a:schemeClr val="bg1"/>
                </a:solidFill>
              </a:endParaRPr>
            </a:p>
          </p:txBody>
        </p:sp>
        <p:sp>
          <p:nvSpPr>
            <p:cNvPr id="14" name="テキスト ボックス 13"/>
            <p:cNvSpPr txBox="1"/>
            <p:nvPr/>
          </p:nvSpPr>
          <p:spPr>
            <a:xfrm>
              <a:off x="2333525" y="2545647"/>
              <a:ext cx="936104" cy="369332"/>
            </a:xfrm>
            <a:prstGeom prst="rect">
              <a:avLst/>
            </a:prstGeom>
            <a:solidFill>
              <a:srgbClr val="002060"/>
            </a:solidFill>
          </p:spPr>
          <p:txBody>
            <a:bodyPr wrap="square" rtlCol="0">
              <a:spAutoFit/>
            </a:bodyPr>
            <a:lstStyle/>
            <a:p>
              <a:r>
                <a:rPr kumimoji="1" lang="en-US" altLang="ja-JP" sz="900" b="1" dirty="0" smtClean="0">
                  <a:solidFill>
                    <a:schemeClr val="bg1"/>
                  </a:solidFill>
                </a:rPr>
                <a:t>Spent Fuel of FR</a:t>
              </a:r>
            </a:p>
          </p:txBody>
        </p:sp>
        <p:sp>
          <p:nvSpPr>
            <p:cNvPr id="15" name="テキスト ボックス 14"/>
            <p:cNvSpPr txBox="1"/>
            <p:nvPr/>
          </p:nvSpPr>
          <p:spPr>
            <a:xfrm>
              <a:off x="3016071" y="3078856"/>
              <a:ext cx="1211008" cy="230832"/>
            </a:xfrm>
            <a:prstGeom prst="rect">
              <a:avLst/>
            </a:prstGeom>
            <a:solidFill>
              <a:srgbClr val="002060"/>
            </a:solidFill>
          </p:spPr>
          <p:txBody>
            <a:bodyPr wrap="square" rtlCol="0">
              <a:spAutoFit/>
            </a:bodyPr>
            <a:lstStyle/>
            <a:p>
              <a:r>
                <a:rPr kumimoji="1" lang="en-US" altLang="ja-JP" sz="900" b="1" dirty="0" smtClean="0">
                  <a:solidFill>
                    <a:schemeClr val="bg1"/>
                  </a:solidFill>
                </a:rPr>
                <a:t>Spent Fuel of LWR</a:t>
              </a:r>
              <a:endParaRPr kumimoji="1" lang="ja-JP" altLang="en-US" sz="900" b="1" dirty="0">
                <a:solidFill>
                  <a:schemeClr val="bg1"/>
                </a:solidFill>
              </a:endParaRPr>
            </a:p>
          </p:txBody>
        </p:sp>
        <p:sp>
          <p:nvSpPr>
            <p:cNvPr id="5" name="テキスト ボックス 4"/>
            <p:cNvSpPr txBox="1"/>
            <p:nvPr/>
          </p:nvSpPr>
          <p:spPr>
            <a:xfrm>
              <a:off x="1179235" y="3131555"/>
              <a:ext cx="1217533" cy="348813"/>
            </a:xfrm>
            <a:prstGeom prst="rect">
              <a:avLst/>
            </a:prstGeom>
            <a:solidFill>
              <a:srgbClr val="002060"/>
            </a:solidFill>
          </p:spPr>
          <p:txBody>
            <a:bodyPr wrap="square" rtlCol="0">
              <a:spAutoFit/>
            </a:bodyPr>
            <a:lstStyle/>
            <a:p>
              <a:pPr>
                <a:lnSpc>
                  <a:spcPts val="1000"/>
                </a:lnSpc>
              </a:pPr>
              <a:r>
                <a:rPr kumimoji="1" lang="en-US" altLang="ja-JP" sz="1000" b="1" dirty="0" smtClean="0">
                  <a:solidFill>
                    <a:schemeClr val="bg1"/>
                  </a:solidFill>
                </a:rPr>
                <a:t>Existing Fuel fabrication Plant</a:t>
              </a:r>
              <a:endParaRPr kumimoji="1" lang="ja-JP" altLang="en-US" sz="1000" b="1" dirty="0">
                <a:solidFill>
                  <a:schemeClr val="bg1"/>
                </a:solidFill>
              </a:endParaRPr>
            </a:p>
          </p:txBody>
        </p:sp>
        <p:sp>
          <p:nvSpPr>
            <p:cNvPr id="18" name="テキスト ボックス 17"/>
            <p:cNvSpPr txBox="1"/>
            <p:nvPr/>
          </p:nvSpPr>
          <p:spPr>
            <a:xfrm>
              <a:off x="1963424" y="3597207"/>
              <a:ext cx="1744480" cy="246221"/>
            </a:xfrm>
            <a:prstGeom prst="rect">
              <a:avLst/>
            </a:prstGeom>
            <a:solidFill>
              <a:srgbClr val="002060"/>
            </a:solidFill>
          </p:spPr>
          <p:txBody>
            <a:bodyPr wrap="square" rtlCol="0">
              <a:spAutoFit/>
            </a:bodyPr>
            <a:lstStyle/>
            <a:p>
              <a:r>
                <a:rPr kumimoji="1" lang="en-US" altLang="ja-JP" sz="1000" b="1" dirty="0" smtClean="0">
                  <a:solidFill>
                    <a:schemeClr val="bg1"/>
                  </a:solidFill>
                </a:rPr>
                <a:t>Reprocessing Plant Am</a:t>
              </a:r>
              <a:endParaRPr kumimoji="1" lang="ja-JP" altLang="en-US" sz="1000" b="1" dirty="0">
                <a:solidFill>
                  <a:schemeClr val="bg1"/>
                </a:solidFill>
              </a:endParaRPr>
            </a:p>
          </p:txBody>
        </p:sp>
        <p:sp>
          <p:nvSpPr>
            <p:cNvPr id="19" name="テキスト ボックス 18"/>
            <p:cNvSpPr txBox="1"/>
            <p:nvPr/>
          </p:nvSpPr>
          <p:spPr>
            <a:xfrm>
              <a:off x="2550795" y="4125546"/>
              <a:ext cx="1445142" cy="400110"/>
            </a:xfrm>
            <a:prstGeom prst="rect">
              <a:avLst/>
            </a:prstGeom>
            <a:solidFill>
              <a:srgbClr val="002060"/>
            </a:solidFill>
          </p:spPr>
          <p:txBody>
            <a:bodyPr wrap="square" rtlCol="0">
              <a:spAutoFit/>
            </a:bodyPr>
            <a:lstStyle/>
            <a:p>
              <a:r>
                <a:rPr lang="en-US" altLang="ja-JP" sz="1000" b="1" dirty="0" smtClean="0">
                  <a:solidFill>
                    <a:srgbClr val="FFFF00"/>
                  </a:solidFill>
                </a:rPr>
                <a:t>Glass Solidified body without Am</a:t>
              </a:r>
            </a:p>
          </p:txBody>
        </p:sp>
        <p:sp>
          <p:nvSpPr>
            <p:cNvPr id="20" name="テキスト ボックス 19"/>
            <p:cNvSpPr txBox="1"/>
            <p:nvPr/>
          </p:nvSpPr>
          <p:spPr>
            <a:xfrm>
              <a:off x="2544179" y="4561557"/>
              <a:ext cx="1029527" cy="415498"/>
            </a:xfrm>
            <a:prstGeom prst="rect">
              <a:avLst/>
            </a:prstGeom>
            <a:solidFill>
              <a:schemeClr val="accent3">
                <a:lumMod val="95000"/>
              </a:schemeClr>
            </a:solidFill>
          </p:spPr>
          <p:txBody>
            <a:bodyPr wrap="square" rtlCol="0">
              <a:spAutoFit/>
            </a:bodyPr>
            <a:lstStyle/>
            <a:p>
              <a:r>
                <a:rPr lang="en-US" altLang="ja-JP" sz="1050" b="1" dirty="0" smtClean="0"/>
                <a:t>Reduction of Radiotoxicity</a:t>
              </a:r>
              <a:endParaRPr kumimoji="1" lang="en-US" altLang="ja-JP" sz="1050" b="1" dirty="0" smtClean="0"/>
            </a:p>
          </p:txBody>
        </p:sp>
        <p:sp>
          <p:nvSpPr>
            <p:cNvPr id="22" name="テキスト ボックス 21"/>
            <p:cNvSpPr txBox="1"/>
            <p:nvPr/>
          </p:nvSpPr>
          <p:spPr>
            <a:xfrm>
              <a:off x="1859025" y="2121091"/>
              <a:ext cx="661516" cy="348813"/>
            </a:xfrm>
            <a:prstGeom prst="rect">
              <a:avLst/>
            </a:prstGeom>
            <a:solidFill>
              <a:srgbClr val="002060"/>
            </a:solidFill>
          </p:spPr>
          <p:txBody>
            <a:bodyPr wrap="square" rtlCol="0">
              <a:spAutoFit/>
            </a:bodyPr>
            <a:lstStyle/>
            <a:p>
              <a:pPr>
                <a:lnSpc>
                  <a:spcPts val="1000"/>
                </a:lnSpc>
              </a:pPr>
              <a:r>
                <a:rPr kumimoji="1" lang="en-US" altLang="ja-JP" sz="1000" b="1" dirty="0" smtClean="0">
                  <a:solidFill>
                    <a:schemeClr val="bg1"/>
                  </a:solidFill>
                </a:rPr>
                <a:t>Fast Reactor</a:t>
              </a:r>
              <a:endParaRPr kumimoji="1" lang="ja-JP" altLang="en-US" sz="1000" b="1" dirty="0">
                <a:solidFill>
                  <a:schemeClr val="bg1"/>
                </a:solidFill>
              </a:endParaRPr>
            </a:p>
          </p:txBody>
        </p:sp>
        <p:sp>
          <p:nvSpPr>
            <p:cNvPr id="23" name="テキスト ボックス 22"/>
            <p:cNvSpPr txBox="1"/>
            <p:nvPr/>
          </p:nvSpPr>
          <p:spPr>
            <a:xfrm>
              <a:off x="3269629" y="2414739"/>
              <a:ext cx="924987" cy="230832"/>
            </a:xfrm>
            <a:prstGeom prst="rect">
              <a:avLst/>
            </a:prstGeom>
            <a:solidFill>
              <a:schemeClr val="bg1"/>
            </a:solidFill>
          </p:spPr>
          <p:txBody>
            <a:bodyPr wrap="square" rtlCol="0">
              <a:spAutoFit/>
            </a:bodyPr>
            <a:lstStyle/>
            <a:p>
              <a:r>
                <a:rPr kumimoji="1" lang="en-US" altLang="ja-JP" sz="900" b="1" dirty="0" smtClean="0"/>
                <a:t>Existing LWR</a:t>
              </a:r>
              <a:endParaRPr kumimoji="1" lang="ja-JP" altLang="en-US" sz="900" b="1" dirty="0"/>
            </a:p>
          </p:txBody>
        </p:sp>
        <p:sp>
          <p:nvSpPr>
            <p:cNvPr id="6" name="テキスト ボックス 5"/>
            <p:cNvSpPr txBox="1"/>
            <p:nvPr/>
          </p:nvSpPr>
          <p:spPr>
            <a:xfrm>
              <a:off x="1368412" y="4089980"/>
              <a:ext cx="1152128" cy="369332"/>
            </a:xfrm>
            <a:prstGeom prst="rect">
              <a:avLst/>
            </a:prstGeom>
            <a:solidFill>
              <a:srgbClr val="002060"/>
            </a:solidFill>
          </p:spPr>
          <p:txBody>
            <a:bodyPr wrap="square" rtlCol="0">
              <a:spAutoFit/>
            </a:bodyPr>
            <a:lstStyle/>
            <a:p>
              <a:r>
                <a:rPr lang="en-US" altLang="ja-JP" sz="900" b="1" dirty="0" smtClean="0">
                  <a:solidFill>
                    <a:schemeClr val="bg1"/>
                  </a:solidFill>
                </a:rPr>
                <a:t>Reprocessing of Pu &amp; Np</a:t>
              </a:r>
              <a:endParaRPr kumimoji="1" lang="ja-JP" altLang="en-US" sz="900" b="1" dirty="0">
                <a:solidFill>
                  <a:schemeClr val="bg1"/>
                </a:solidFill>
              </a:endParaRPr>
            </a:p>
          </p:txBody>
        </p:sp>
        <p:sp>
          <p:nvSpPr>
            <p:cNvPr id="24" name="テキスト ボックス 23"/>
            <p:cNvSpPr txBox="1"/>
            <p:nvPr/>
          </p:nvSpPr>
          <p:spPr>
            <a:xfrm>
              <a:off x="1368412" y="4543673"/>
              <a:ext cx="1152128" cy="369332"/>
            </a:xfrm>
            <a:prstGeom prst="rect">
              <a:avLst/>
            </a:prstGeom>
            <a:solidFill>
              <a:srgbClr val="002060"/>
            </a:solidFill>
          </p:spPr>
          <p:txBody>
            <a:bodyPr wrap="square" rtlCol="0">
              <a:spAutoFit/>
            </a:bodyPr>
            <a:lstStyle/>
            <a:p>
              <a:r>
                <a:rPr lang="en-US" altLang="ja-JP" sz="900" b="1" dirty="0" smtClean="0">
                  <a:solidFill>
                    <a:schemeClr val="bg1"/>
                  </a:solidFill>
                </a:rPr>
                <a:t>Reprocessing of Am </a:t>
              </a:r>
              <a:endParaRPr kumimoji="1" lang="ja-JP" altLang="en-US" sz="900" b="1" dirty="0">
                <a:solidFill>
                  <a:schemeClr val="bg1"/>
                </a:solidFill>
              </a:endParaRPr>
            </a:p>
          </p:txBody>
        </p:sp>
        <p:sp>
          <p:nvSpPr>
            <p:cNvPr id="25" name="テキスト ボックス 24"/>
            <p:cNvSpPr txBox="1"/>
            <p:nvPr/>
          </p:nvSpPr>
          <p:spPr>
            <a:xfrm>
              <a:off x="86105" y="3696944"/>
              <a:ext cx="1217533" cy="477054"/>
            </a:xfrm>
            <a:prstGeom prst="rect">
              <a:avLst/>
            </a:prstGeom>
            <a:solidFill>
              <a:srgbClr val="002060"/>
            </a:solidFill>
          </p:spPr>
          <p:txBody>
            <a:bodyPr wrap="square" rtlCol="0">
              <a:spAutoFit/>
            </a:bodyPr>
            <a:lstStyle/>
            <a:p>
              <a:pPr>
                <a:lnSpc>
                  <a:spcPts val="1000"/>
                </a:lnSpc>
              </a:pPr>
              <a:r>
                <a:rPr lang="en-US" altLang="ja-JP" sz="1000" b="1" dirty="0" smtClean="0">
                  <a:solidFill>
                    <a:schemeClr val="bg1"/>
                  </a:solidFill>
                </a:rPr>
                <a:t>Am containing </a:t>
              </a:r>
              <a:r>
                <a:rPr kumimoji="1" lang="en-US" altLang="ja-JP" sz="1000" b="1" dirty="0" smtClean="0">
                  <a:solidFill>
                    <a:schemeClr val="bg1"/>
                  </a:solidFill>
                </a:rPr>
                <a:t>Fuel fabrication Plant</a:t>
              </a:r>
              <a:endParaRPr kumimoji="1" lang="ja-JP" altLang="en-US" sz="10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38606"/>
    </mc:Choice>
    <mc:Fallback xmlns="">
      <p:transition spd="slow" advTm="13860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108520" y="516354"/>
            <a:ext cx="9396536" cy="1143000"/>
          </a:xfrm>
        </p:spPr>
        <p:txBody>
          <a:bodyPr/>
          <a:lstStyle/>
          <a:p>
            <a:r>
              <a:rPr lang="en-US" altLang="ja-JP" sz="2800" dirty="0" smtClean="0">
                <a:effectLst>
                  <a:outerShdw blurRad="38100" dist="38100" dir="2700000" algn="tl">
                    <a:srgbClr val="000000">
                      <a:alpha val="43137"/>
                    </a:srgbClr>
                  </a:outerShdw>
                </a:effectLst>
              </a:rPr>
              <a:t>Specific Problem on the developing of  MA-MOX Fuel </a:t>
            </a:r>
            <a:endParaRPr lang="ja-JP" altLang="en-US" sz="2800" dirty="0">
              <a:effectLst>
                <a:outerShdw blurRad="38100" dist="38100" dir="2700000" algn="tl">
                  <a:srgbClr val="000000">
                    <a:alpha val="43137"/>
                  </a:srgbClr>
                </a:outerShdw>
              </a:effectLst>
            </a:endParaRPr>
          </a:p>
        </p:txBody>
      </p:sp>
      <p:sp>
        <p:nvSpPr>
          <p:cNvPr id="2" name="スライド番号プレースホルダー 1"/>
          <p:cNvSpPr>
            <a:spLocks noGrp="1"/>
          </p:cNvSpPr>
          <p:nvPr>
            <p:ph type="sldNum" sz="quarter" idx="12"/>
          </p:nvPr>
        </p:nvSpPr>
        <p:spPr/>
        <p:txBody>
          <a:bodyPr/>
          <a:lstStyle/>
          <a:p>
            <a:pPr>
              <a:defRPr/>
            </a:pPr>
            <a:fld id="{52035BCE-27FA-D247-A17F-5881401200E3}" type="slidenum">
              <a:rPr lang="en-US" altLang="ja-JP" smtClean="0"/>
              <a:pPr>
                <a:defRPr/>
              </a:pPr>
              <a:t>8</a:t>
            </a:fld>
            <a:endParaRPr lang="en-US" altLang="ja-JP"/>
          </a:p>
        </p:txBody>
      </p:sp>
      <p:sp>
        <p:nvSpPr>
          <p:cNvPr id="9219" name="テキスト ボックス 2"/>
          <p:cNvSpPr txBox="1">
            <a:spLocks noChangeArrowheads="1"/>
          </p:cNvSpPr>
          <p:nvPr/>
        </p:nvSpPr>
        <p:spPr bwMode="auto">
          <a:xfrm>
            <a:off x="755576" y="1897479"/>
            <a:ext cx="8020744"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spcBef>
                <a:spcPct val="0"/>
              </a:spcBef>
              <a:buFontTx/>
              <a:buNone/>
            </a:pPr>
            <a:r>
              <a:rPr lang="en-US" altLang="ja-JP" sz="3600" b="1" u="sng" dirty="0" smtClean="0">
                <a:solidFill>
                  <a:srgbClr val="FFFF00"/>
                </a:solidFill>
                <a:effectLst>
                  <a:outerShdw blurRad="38100" dist="38100" dir="2700000" algn="tl">
                    <a:srgbClr val="000000">
                      <a:alpha val="43137"/>
                    </a:srgbClr>
                  </a:outerShdw>
                </a:effectLst>
                <a:latin typeface="Arial" charset="0"/>
                <a:ea typeface="ＭＳ Ｐゴシック" charset="-128"/>
              </a:rPr>
              <a:t>Behavior of helium emitted by MA</a:t>
            </a:r>
            <a:r>
              <a:rPr lang="ja-JP" altLang="en-US" sz="3600" dirty="0">
                <a:latin typeface="Arial" charset="0"/>
                <a:ea typeface="ＭＳ Ｐゴシック" charset="-128"/>
              </a:rPr>
              <a:t>　　</a:t>
            </a:r>
            <a:endParaRPr lang="en-US" altLang="ja-JP" sz="3600" dirty="0" smtClean="0">
              <a:latin typeface="Arial" charset="0"/>
              <a:ea typeface="ＭＳ Ｐゴシック" charset="-128"/>
            </a:endParaRPr>
          </a:p>
          <a:p>
            <a:pPr>
              <a:spcBef>
                <a:spcPct val="0"/>
              </a:spcBef>
              <a:buFontTx/>
              <a:buNone/>
            </a:pPr>
            <a:endParaRPr lang="en-US" altLang="ja-JP" sz="3600" dirty="0">
              <a:latin typeface="Arial" charset="0"/>
              <a:ea typeface="ＭＳ Ｐゴシック" charset="-128"/>
            </a:endParaRPr>
          </a:p>
          <a:p>
            <a:pPr>
              <a:spcBef>
                <a:spcPct val="0"/>
              </a:spcBef>
              <a:buFontTx/>
              <a:buNone/>
            </a:pPr>
            <a:r>
              <a:rPr lang="en-US" altLang="ja-JP" sz="2800" i="1" dirty="0" smtClean="0">
                <a:latin typeface="Arial" charset="0"/>
                <a:ea typeface="ＭＳ Ｐゴシック" charset="-128"/>
              </a:rPr>
              <a:t>When helium precipitates in the fuel matrix  </a:t>
            </a:r>
          </a:p>
          <a:p>
            <a:pPr>
              <a:spcBef>
                <a:spcPct val="0"/>
              </a:spcBef>
              <a:buFontTx/>
              <a:buNone/>
            </a:pPr>
            <a:r>
              <a:rPr lang="ja-JP" altLang="en-US" sz="2800" dirty="0" smtClean="0">
                <a:solidFill>
                  <a:srgbClr val="FFC000"/>
                </a:solidFill>
                <a:latin typeface="Arial" charset="0"/>
                <a:ea typeface="ＭＳ Ｐゴシック" charset="-128"/>
              </a:rPr>
              <a:t>⇒</a:t>
            </a:r>
            <a:r>
              <a:rPr lang="en-US" altLang="ja-JP" sz="2800" i="1" u="sng" dirty="0" smtClean="0">
                <a:solidFill>
                  <a:srgbClr val="FFC000"/>
                </a:solidFill>
                <a:latin typeface="Arial" charset="0"/>
                <a:ea typeface="ＭＳ Ｐゴシック" charset="-128"/>
              </a:rPr>
              <a:t>Swelling of the fuel Pellet</a:t>
            </a:r>
          </a:p>
          <a:p>
            <a:pPr>
              <a:spcBef>
                <a:spcPct val="0"/>
              </a:spcBef>
              <a:buFontTx/>
              <a:buNone/>
            </a:pPr>
            <a:r>
              <a:rPr lang="ja-JP" altLang="en-US" sz="2800" i="1" u="sng" dirty="0" smtClean="0">
                <a:solidFill>
                  <a:srgbClr val="FFFF00"/>
                </a:solidFill>
                <a:latin typeface="Arial" charset="0"/>
                <a:ea typeface="ＭＳ Ｐゴシック" charset="-128"/>
              </a:rPr>
              <a:t>⇒</a:t>
            </a:r>
            <a:r>
              <a:rPr lang="en-US" altLang="ja-JP" sz="2800" i="1" u="sng" dirty="0" smtClean="0">
                <a:solidFill>
                  <a:srgbClr val="FFFF00"/>
                </a:solidFill>
                <a:latin typeface="Arial" charset="0"/>
                <a:ea typeface="ＭＳ Ｐゴシック" charset="-128"/>
              </a:rPr>
              <a:t>Fuel-Cladding mechanical interaction.</a:t>
            </a:r>
          </a:p>
          <a:p>
            <a:pPr>
              <a:spcBef>
                <a:spcPct val="0"/>
              </a:spcBef>
              <a:buFontTx/>
              <a:buNone/>
            </a:pPr>
            <a:endParaRPr lang="en-US" altLang="ja-JP" sz="2800" i="1" u="sng" dirty="0">
              <a:solidFill>
                <a:srgbClr val="FFFF00"/>
              </a:solidFill>
              <a:latin typeface="Arial" charset="0"/>
              <a:ea typeface="ＭＳ Ｐゴシック" charset="-128"/>
            </a:endParaRPr>
          </a:p>
          <a:p>
            <a:pPr>
              <a:spcBef>
                <a:spcPct val="0"/>
              </a:spcBef>
              <a:buFontTx/>
              <a:buNone/>
            </a:pPr>
            <a:r>
              <a:rPr lang="en-US" altLang="ja-JP" sz="2800" i="1" u="sng" dirty="0" smtClean="0">
                <a:latin typeface="Arial" charset="0"/>
                <a:ea typeface="ＭＳ Ｐゴシック" charset="-128"/>
              </a:rPr>
              <a:t>When helium is released from the fuel pellet</a:t>
            </a:r>
          </a:p>
          <a:p>
            <a:pPr>
              <a:spcBef>
                <a:spcPct val="0"/>
              </a:spcBef>
              <a:buFontTx/>
              <a:buNone/>
            </a:pPr>
            <a:r>
              <a:rPr lang="ja-JP" altLang="en-US" sz="2800" i="1" u="sng" dirty="0" smtClean="0">
                <a:solidFill>
                  <a:srgbClr val="FFC000"/>
                </a:solidFill>
                <a:latin typeface="Arial" charset="0"/>
                <a:ea typeface="ＭＳ Ｐゴシック" charset="-128"/>
              </a:rPr>
              <a:t>⇒</a:t>
            </a:r>
            <a:r>
              <a:rPr lang="en-US" altLang="ja-JP" sz="2800" i="1" u="sng" dirty="0" smtClean="0">
                <a:solidFill>
                  <a:srgbClr val="FFC000"/>
                </a:solidFill>
                <a:latin typeface="Arial" charset="0"/>
                <a:ea typeface="ＭＳ Ｐゴシック" charset="-128"/>
              </a:rPr>
              <a:t>Internal</a:t>
            </a:r>
            <a:r>
              <a:rPr lang="ja-JP" altLang="en-US" sz="2800" i="1" u="sng" dirty="0">
                <a:solidFill>
                  <a:srgbClr val="FFC000"/>
                </a:solidFill>
                <a:latin typeface="Arial" charset="0"/>
                <a:ea typeface="ＭＳ Ｐゴシック" charset="-128"/>
              </a:rPr>
              <a:t> </a:t>
            </a:r>
            <a:r>
              <a:rPr lang="en-US" altLang="ja-JP" sz="2800" i="1" u="sng" dirty="0" smtClean="0">
                <a:solidFill>
                  <a:srgbClr val="FFC000"/>
                </a:solidFill>
                <a:latin typeface="Arial" charset="0"/>
                <a:ea typeface="ＭＳ Ｐゴシック" charset="-128"/>
              </a:rPr>
              <a:t>pressure of the cladding increase</a:t>
            </a:r>
          </a:p>
          <a:p>
            <a:pPr>
              <a:spcBef>
                <a:spcPct val="0"/>
              </a:spcBef>
              <a:buFontTx/>
              <a:buNone/>
            </a:pPr>
            <a:r>
              <a:rPr lang="ja-JP" altLang="en-US" sz="2800" i="1" u="sng" dirty="0" smtClean="0">
                <a:solidFill>
                  <a:srgbClr val="FFFF00"/>
                </a:solidFill>
                <a:latin typeface="Arial" charset="0"/>
                <a:ea typeface="ＭＳ Ｐゴシック" charset="-128"/>
              </a:rPr>
              <a:t>⇒</a:t>
            </a:r>
            <a:r>
              <a:rPr lang="en-US" altLang="ja-JP" sz="2800" i="1" u="sng" dirty="0" smtClean="0">
                <a:solidFill>
                  <a:srgbClr val="FFFF00"/>
                </a:solidFill>
                <a:latin typeface="Arial" charset="0"/>
                <a:ea typeface="ＭＳ Ｐゴシック" charset="-128"/>
              </a:rPr>
              <a:t>Revision of pressure tightness of the cladding. </a:t>
            </a:r>
          </a:p>
          <a:p>
            <a:pPr>
              <a:spcBef>
                <a:spcPct val="0"/>
              </a:spcBef>
              <a:buFontTx/>
              <a:buNone/>
            </a:pPr>
            <a:endParaRPr lang="en-US" altLang="ja-JP" sz="2400" i="1" u="sng" dirty="0">
              <a:latin typeface="Arial" charset="0"/>
              <a:ea typeface="ＭＳ Ｐゴシック" charset="-128"/>
            </a:endParaRPr>
          </a:p>
          <a:p>
            <a:pPr>
              <a:spcBef>
                <a:spcPct val="0"/>
              </a:spcBef>
              <a:buFontTx/>
              <a:buNone/>
            </a:pPr>
            <a:endParaRPr lang="ja-JP" altLang="en-US" sz="2400" dirty="0">
              <a:latin typeface="Arial" charset="0"/>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67418"/>
    </mc:Choice>
    <mc:Fallback xmlns="">
      <p:transition spd="slow" advTm="6741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616199" y="1453280"/>
            <a:ext cx="4349575" cy="3368943"/>
          </a:xfrm>
          <a:prstGeom prst="rect">
            <a:avLst/>
          </a:prstGeom>
        </p:spPr>
      </p:pic>
      <p:sp>
        <p:nvSpPr>
          <p:cNvPr id="4" name="正方形/長方形 3"/>
          <p:cNvSpPr/>
          <p:nvPr/>
        </p:nvSpPr>
        <p:spPr>
          <a:xfrm>
            <a:off x="205374" y="1695064"/>
            <a:ext cx="3286505" cy="272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82" name="タイトル 1"/>
          <p:cNvSpPr>
            <a:spLocks noGrp="1"/>
          </p:cNvSpPr>
          <p:nvPr>
            <p:ph type="title"/>
          </p:nvPr>
        </p:nvSpPr>
        <p:spPr>
          <a:xfrm>
            <a:off x="106775" y="390572"/>
            <a:ext cx="9144000" cy="504825"/>
          </a:xfrm>
        </p:spPr>
        <p:txBody>
          <a:bodyPr>
            <a:normAutofit fontScale="90000"/>
          </a:bodyPr>
          <a:lstStyle/>
          <a:p>
            <a:pPr eaLnBrk="1" hangingPunct="1"/>
            <a:r>
              <a:rPr lang="en-US" altLang="ja-JP" sz="3200" dirty="0"/>
              <a:t/>
            </a:r>
            <a:br>
              <a:rPr lang="en-US" altLang="ja-JP" sz="3200" dirty="0"/>
            </a:br>
            <a:endParaRPr lang="ja-JP" altLang="en-US" dirty="0">
              <a:solidFill>
                <a:srgbClr val="FFFF00"/>
              </a:solidFill>
              <a:effectLst>
                <a:outerShdw blurRad="38100" dist="38100" dir="2700000" algn="tl">
                  <a:srgbClr val="000000">
                    <a:alpha val="43137"/>
                  </a:srgbClr>
                </a:outerShdw>
              </a:effectLst>
            </a:endParaRPr>
          </a:p>
        </p:txBody>
      </p:sp>
      <p:sp>
        <p:nvSpPr>
          <p:cNvPr id="7" name="スライド番号プレースホルダー 6"/>
          <p:cNvSpPr>
            <a:spLocks noGrp="1"/>
          </p:cNvSpPr>
          <p:nvPr>
            <p:ph type="sldNum" sz="quarter" idx="12"/>
          </p:nvPr>
        </p:nvSpPr>
        <p:spPr/>
        <p:txBody>
          <a:bodyPr/>
          <a:lstStyle/>
          <a:p>
            <a:pPr>
              <a:defRPr/>
            </a:pPr>
            <a:fld id="{52035BCE-27FA-D247-A17F-5881401200E3}" type="slidenum">
              <a:rPr lang="en-US" altLang="ja-JP" smtClean="0"/>
              <a:pPr>
                <a:defRPr/>
              </a:pPr>
              <a:t>9</a:t>
            </a:fld>
            <a:endParaRPr lang="en-US" altLang="ja-JP" dirty="0"/>
          </a:p>
        </p:txBody>
      </p:sp>
      <p:pic>
        <p:nvPicPr>
          <p:cNvPr id="20485" name="Picture 6"/>
          <p:cNvPicPr>
            <a:picLocks noChangeAspect="1" noChangeArrowheads="1"/>
          </p:cNvPicPr>
          <p:nvPr/>
        </p:nvPicPr>
        <p:blipFill>
          <a:blip r:embed="rId4">
            <a:extLst>
              <a:ext uri="{28A0092B-C50C-407E-A947-70E740481C1C}">
                <a14:useLocalDpi xmlns:a14="http://schemas.microsoft.com/office/drawing/2010/main" val="0"/>
              </a:ext>
            </a:extLst>
          </a:blip>
          <a:srcRect l="14655" r="4752"/>
          <a:stretch>
            <a:fillRect/>
          </a:stretch>
        </p:blipFill>
        <p:spPr bwMode="auto">
          <a:xfrm>
            <a:off x="242888" y="4556125"/>
            <a:ext cx="1951037"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テキスト ボックス 6"/>
          <p:cNvSpPr txBox="1">
            <a:spLocks noChangeArrowheads="1"/>
          </p:cNvSpPr>
          <p:nvPr/>
        </p:nvSpPr>
        <p:spPr bwMode="auto">
          <a:xfrm>
            <a:off x="513755" y="1079796"/>
            <a:ext cx="2762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eaLnBrk="1" hangingPunct="1">
              <a:spcBef>
                <a:spcPct val="0"/>
              </a:spcBef>
              <a:buFontTx/>
              <a:buNone/>
            </a:pPr>
            <a:r>
              <a:rPr lang="en-US" altLang="ja-JP" sz="1800" b="1" dirty="0" smtClean="0">
                <a:solidFill>
                  <a:srgbClr val="FFFFFF"/>
                </a:solidFill>
                <a:effectLst>
                  <a:outerShdw blurRad="38100" dist="38100" dir="2700000" algn="tl">
                    <a:srgbClr val="000000">
                      <a:alpha val="43137"/>
                    </a:srgbClr>
                  </a:outerShdw>
                </a:effectLst>
                <a:latin typeface="Arial" charset="0"/>
                <a:ea typeface="HGｺﾞｼｯｸM" charset="0"/>
              </a:rPr>
              <a:t>Helium injection by HIP                            </a:t>
            </a:r>
          </a:p>
          <a:p>
            <a:pPr eaLnBrk="1" hangingPunct="1">
              <a:spcBef>
                <a:spcPct val="0"/>
              </a:spcBef>
              <a:buFontTx/>
              <a:buNone/>
            </a:pPr>
            <a:r>
              <a:rPr lang="ja-JP" altLang="en-US" sz="1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HGｺﾞｼｯｸM" charset="0"/>
                <a:cs typeface="Times New Roman" panose="02020603050405020304" pitchFamily="18" charset="0"/>
              </a:rPr>
              <a:t>（</a:t>
            </a:r>
            <a:r>
              <a:rPr lang="en-US" altLang="ja-JP" sz="1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HGｺﾞｼｯｸM" charset="0"/>
                <a:cs typeface="Times New Roman" panose="02020603050405020304" pitchFamily="18" charset="0"/>
              </a:rPr>
              <a:t> </a:t>
            </a:r>
            <a:r>
              <a:rPr lang="en-US" altLang="ja-JP" sz="1800" b="1" dirty="0">
                <a:solidFill>
                  <a:srgbClr val="FFFF00"/>
                </a:solidFill>
                <a:effectLst>
                  <a:outerShdw blurRad="38100" dist="38100" dir="2700000" algn="tl">
                    <a:srgbClr val="000000">
                      <a:alpha val="43137"/>
                    </a:srgbClr>
                  </a:outerShdw>
                </a:effectLst>
                <a:latin typeface="Times New Roman" panose="02020603050405020304" pitchFamily="18" charset="0"/>
                <a:ea typeface="HGｺﾞｼｯｸM" charset="0"/>
                <a:cs typeface="Times New Roman" panose="02020603050405020304" pitchFamily="18" charset="0"/>
              </a:rPr>
              <a:t>1473 K</a:t>
            </a:r>
            <a:r>
              <a:rPr lang="ja-JP" altLang="en-US" sz="1800" b="1" dirty="0">
                <a:solidFill>
                  <a:srgbClr val="FFFF00"/>
                </a:solidFill>
                <a:effectLst>
                  <a:outerShdw blurRad="38100" dist="38100" dir="2700000" algn="tl">
                    <a:srgbClr val="000000">
                      <a:alpha val="43137"/>
                    </a:srgbClr>
                  </a:outerShdw>
                </a:effectLst>
                <a:latin typeface="Times New Roman" panose="02020603050405020304" pitchFamily="18" charset="0"/>
                <a:ea typeface="HGｺﾞｼｯｸM" charset="0"/>
                <a:cs typeface="Times New Roman" panose="02020603050405020304" pitchFamily="18" charset="0"/>
              </a:rPr>
              <a:t> </a:t>
            </a:r>
            <a:r>
              <a:rPr lang="en-US" altLang="ja-JP" sz="1800" b="1" dirty="0">
                <a:solidFill>
                  <a:srgbClr val="FFFF00"/>
                </a:solidFill>
                <a:effectLst>
                  <a:outerShdw blurRad="38100" dist="38100" dir="2700000" algn="tl">
                    <a:srgbClr val="000000">
                      <a:alpha val="43137"/>
                    </a:srgbClr>
                  </a:outerShdw>
                </a:effectLst>
                <a:latin typeface="Times New Roman" panose="02020603050405020304" pitchFamily="18" charset="0"/>
                <a:ea typeface="HGｺﾞｼｯｸM" charset="0"/>
                <a:cs typeface="Times New Roman" panose="02020603050405020304" pitchFamily="18" charset="0"/>
              </a:rPr>
              <a:t>90MPa 100h)</a:t>
            </a:r>
            <a:endParaRPr lang="ja-JP" altLang="en-US" sz="1800" b="1" dirty="0">
              <a:solidFill>
                <a:srgbClr val="FFFF00"/>
              </a:solidFill>
              <a:effectLst>
                <a:outerShdw blurRad="38100" dist="38100" dir="2700000" algn="tl">
                  <a:srgbClr val="000000">
                    <a:alpha val="43137"/>
                  </a:srgbClr>
                </a:outerShdw>
              </a:effectLst>
              <a:latin typeface="Times New Roman" panose="02020603050405020304" pitchFamily="18" charset="0"/>
              <a:ea typeface="HGｺﾞｼｯｸM" charset="0"/>
              <a:cs typeface="Times New Roman" panose="02020603050405020304" pitchFamily="18" charset="0"/>
            </a:endParaRPr>
          </a:p>
        </p:txBody>
      </p:sp>
      <p:cxnSp>
        <p:nvCxnSpPr>
          <p:cNvPr id="20487" name="直線矢印コネクタ 7"/>
          <p:cNvCxnSpPr>
            <a:cxnSpLocks noChangeShapeType="1"/>
          </p:cNvCxnSpPr>
          <p:nvPr/>
        </p:nvCxnSpPr>
        <p:spPr bwMode="auto">
          <a:xfrm flipV="1">
            <a:off x="1776413" y="3987800"/>
            <a:ext cx="0" cy="555625"/>
          </a:xfrm>
          <a:prstGeom prst="straightConnector1">
            <a:avLst/>
          </a:prstGeom>
          <a:noFill/>
          <a:ln w="9525">
            <a:solidFill>
              <a:srgbClr val="219AC1"/>
            </a:solidFill>
            <a:round/>
            <a:headEnd/>
            <a:tailEnd type="arrow" w="med" len="med"/>
          </a:ln>
          <a:extLst>
            <a:ext uri="{909E8E84-426E-40DD-AFC4-6F175D3DCCD1}">
              <a14:hiddenFill xmlns:a14="http://schemas.microsoft.com/office/drawing/2010/main">
                <a:noFill/>
              </a14:hiddenFill>
            </a:ext>
          </a:extLst>
        </p:spPr>
      </p:cxnSp>
      <p:pic>
        <p:nvPicPr>
          <p:cNvPr id="2049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190" y="4537586"/>
            <a:ext cx="2211387"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92" name="テキスト ボックス 12"/>
          <p:cNvSpPr txBox="1">
            <a:spLocks noChangeArrowheads="1"/>
          </p:cNvSpPr>
          <p:nvPr/>
        </p:nvSpPr>
        <p:spPr bwMode="auto">
          <a:xfrm>
            <a:off x="144802" y="6136919"/>
            <a:ext cx="4412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eaLnBrk="1" hangingPunct="1">
              <a:spcBef>
                <a:spcPct val="0"/>
              </a:spcBef>
              <a:buFontTx/>
              <a:buNone/>
            </a:pPr>
            <a:r>
              <a:rPr lang="en-US" altLang="ja-JP" sz="1800" b="1" dirty="0" smtClean="0">
                <a:solidFill>
                  <a:srgbClr val="FFFFFF"/>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Single-crystal UO</a:t>
            </a:r>
            <a:r>
              <a:rPr lang="en-US" altLang="ja-JP" sz="1800" b="1" baseline="-25000" dirty="0" smtClean="0">
                <a:solidFill>
                  <a:srgbClr val="FFFFFF"/>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1800" b="1" dirty="0" smtClean="0">
                <a:solidFill>
                  <a:srgbClr val="FFFFFF"/>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     Poly crystalline UO</a:t>
            </a:r>
            <a:r>
              <a:rPr lang="en-US" altLang="ja-JP" sz="1800" b="1" baseline="-25000" dirty="0" smtClean="0">
                <a:solidFill>
                  <a:srgbClr val="FFFFFF"/>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2</a:t>
            </a:r>
            <a:endParaRPr lang="en-US" altLang="ja-JP" sz="1800" b="1" dirty="0">
              <a:solidFill>
                <a:srgbClr val="FFFFFF"/>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eaLnBrk="1" hangingPunct="1">
              <a:spcBef>
                <a:spcPct val="0"/>
              </a:spcBef>
              <a:buFontTx/>
              <a:buNone/>
            </a:pPr>
            <a:r>
              <a:rPr lang="en-US" altLang="ja-JP" sz="1200" dirty="0" smtClean="0">
                <a:solidFill>
                  <a:srgbClr val="FFFFFF"/>
                </a:solidFill>
                <a:latin typeface="Arial" charset="0"/>
                <a:ea typeface="HGｺﾞｼｯｸM" charset="0"/>
              </a:rPr>
              <a:t>Chemical Vapor transport method</a:t>
            </a:r>
            <a:r>
              <a:rPr lang="ja-JP" altLang="en-US" sz="1200" dirty="0">
                <a:solidFill>
                  <a:srgbClr val="FFFFFF"/>
                </a:solidFill>
                <a:latin typeface="Arial" charset="0"/>
                <a:ea typeface="HGｺﾞｼｯｸM" charset="0"/>
              </a:rPr>
              <a:t>　</a:t>
            </a:r>
            <a:r>
              <a:rPr lang="ja-JP" altLang="en-US" sz="1800" dirty="0">
                <a:solidFill>
                  <a:srgbClr val="FFFFFF"/>
                </a:solidFill>
                <a:latin typeface="Arial" charset="0"/>
                <a:ea typeface="HGｺﾞｼｯｸM" charset="0"/>
              </a:rPr>
              <a:t>　　　　　　</a:t>
            </a:r>
            <a:endParaRPr lang="ja-JP" altLang="en-US" sz="1800" baseline="-25000" dirty="0">
              <a:solidFill>
                <a:srgbClr val="FFFFFF"/>
              </a:solidFill>
              <a:latin typeface="Arial" charset="0"/>
              <a:ea typeface="HGｺﾞｼｯｸM" charset="0"/>
            </a:endParaRPr>
          </a:p>
        </p:txBody>
      </p:sp>
      <p:sp>
        <p:nvSpPr>
          <p:cNvPr id="20493" name="スライド番号プレースホルダー 2"/>
          <p:cNvSpPr txBox="1">
            <a:spLocks/>
          </p:cNvSpPr>
          <p:nvPr/>
        </p:nvSpPr>
        <p:spPr bwMode="auto">
          <a:xfrm>
            <a:off x="8153400" y="64214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Font typeface="メイリオ" charset="-128"/>
              <a:buChar char="☆"/>
              <a:defRPr kumimoji="1" sz="3200">
                <a:solidFill>
                  <a:schemeClr val="bg1"/>
                </a:solidFill>
                <a:latin typeface="メイリオ" charset="-128"/>
                <a:ea typeface="メイリオ" charset="-128"/>
              </a:defRPr>
            </a:lvl1pPr>
            <a:lvl2pPr marL="742950" indent="-285750">
              <a:spcBef>
                <a:spcPct val="20000"/>
              </a:spcBef>
              <a:buFont typeface="メイリオ" charset="-128"/>
              <a:buChar char="☆"/>
              <a:defRPr kumimoji="1" sz="2800">
                <a:solidFill>
                  <a:schemeClr val="bg1"/>
                </a:solidFill>
                <a:latin typeface="メイリオ" charset="-128"/>
                <a:ea typeface="メイリオ" charset="-128"/>
              </a:defRPr>
            </a:lvl2pPr>
            <a:lvl3pPr marL="1143000" indent="-228600">
              <a:spcBef>
                <a:spcPct val="20000"/>
              </a:spcBef>
              <a:buFont typeface="メイリオ" charset="-128"/>
              <a:buChar char="☆"/>
              <a:defRPr kumimoji="1" sz="2400">
                <a:solidFill>
                  <a:schemeClr val="bg1"/>
                </a:solidFill>
                <a:latin typeface="メイリオ" charset="-128"/>
                <a:ea typeface="メイリオ" charset="-128"/>
              </a:defRPr>
            </a:lvl3pPr>
            <a:lvl4pPr marL="1600200" indent="-228600">
              <a:spcBef>
                <a:spcPct val="20000"/>
              </a:spcBef>
              <a:buFont typeface="メイリオ" charset="-128"/>
              <a:buChar char="☆"/>
              <a:defRPr kumimoji="1" sz="2000">
                <a:solidFill>
                  <a:schemeClr val="bg1"/>
                </a:solidFill>
                <a:latin typeface="メイリオ" charset="-128"/>
                <a:ea typeface="メイリオ" charset="-128"/>
              </a:defRPr>
            </a:lvl4pPr>
            <a:lvl5pPr marL="2057400" indent="-228600">
              <a:spcBef>
                <a:spcPct val="20000"/>
              </a:spcBef>
              <a:buFont typeface="メイリオ" charset="-128"/>
              <a:buChar char="☆"/>
              <a:defRPr kumimoji="1" sz="2000">
                <a:solidFill>
                  <a:schemeClr val="bg1"/>
                </a:solidFill>
                <a:latin typeface="メイリオ" charset="-128"/>
                <a:ea typeface="メイリオ" charset="-128"/>
              </a:defRPr>
            </a:lvl5pPr>
            <a:lvl6pPr marL="25146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6pPr>
            <a:lvl7pPr marL="29718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7pPr>
            <a:lvl8pPr marL="34290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8pPr>
            <a:lvl9pPr marL="3886200" indent="-228600" eaLnBrk="0" fontAlgn="base" hangingPunct="0">
              <a:spcBef>
                <a:spcPct val="20000"/>
              </a:spcBef>
              <a:spcAft>
                <a:spcPct val="0"/>
              </a:spcAft>
              <a:buFont typeface="メイリオ" charset="-128"/>
              <a:buChar char="☆"/>
              <a:defRPr kumimoji="1" sz="2000">
                <a:solidFill>
                  <a:schemeClr val="bg1"/>
                </a:solidFill>
                <a:latin typeface="メイリオ" charset="-128"/>
                <a:ea typeface="メイリオ" charset="-128"/>
              </a:defRPr>
            </a:lvl9pPr>
          </a:lstStyle>
          <a:p>
            <a:pPr algn="r" eaLnBrk="1" hangingPunct="1">
              <a:spcBef>
                <a:spcPct val="0"/>
              </a:spcBef>
              <a:buFontTx/>
              <a:buNone/>
            </a:pPr>
            <a:endParaRPr lang="ja-JP" altLang="en-US" sz="1000" dirty="0">
              <a:solidFill>
                <a:srgbClr val="9B9A98"/>
              </a:solidFill>
              <a:latin typeface="Arial" charset="0"/>
              <a:ea typeface="HGｺﾞｼｯｸM" charset="0"/>
            </a:endParaRPr>
          </a:p>
        </p:txBody>
      </p:sp>
      <p:pic>
        <p:nvPicPr>
          <p:cNvPr id="2" name="図 1"/>
          <p:cNvPicPr>
            <a:picLocks noChangeAspect="1"/>
          </p:cNvPicPr>
          <p:nvPr/>
        </p:nvPicPr>
        <p:blipFill>
          <a:blip r:embed="rId6"/>
          <a:stretch>
            <a:fillRect/>
          </a:stretch>
        </p:blipFill>
        <p:spPr>
          <a:xfrm>
            <a:off x="242888" y="1656894"/>
            <a:ext cx="7784382" cy="2406891"/>
          </a:xfrm>
          <a:prstGeom prst="rect">
            <a:avLst/>
          </a:prstGeom>
        </p:spPr>
      </p:pic>
      <p:sp>
        <p:nvSpPr>
          <p:cNvPr id="5" name="右矢印 4"/>
          <p:cNvSpPr/>
          <p:nvPr/>
        </p:nvSpPr>
        <p:spPr>
          <a:xfrm rot="2700000">
            <a:off x="248046" y="1697613"/>
            <a:ext cx="531416" cy="6941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8100000">
            <a:off x="2827859" y="1692479"/>
            <a:ext cx="531416" cy="6941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2300000">
            <a:off x="2873674" y="3760578"/>
            <a:ext cx="531416" cy="6941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700000">
            <a:off x="278421" y="3750670"/>
            <a:ext cx="531416" cy="6941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901790" y="1838383"/>
            <a:ext cx="475184" cy="338554"/>
          </a:xfrm>
          <a:prstGeom prst="rect">
            <a:avLst/>
          </a:prstGeom>
          <a:noFill/>
        </p:spPr>
        <p:txBody>
          <a:bodyPr wrap="square" rtlCol="0">
            <a:spAutoFit/>
          </a:bodyPr>
          <a:lstStyle/>
          <a:p>
            <a:r>
              <a:rPr kumimoji="1" lang="en-US" altLang="ja-JP" sz="1600" dirty="0" smtClean="0">
                <a:solidFill>
                  <a:schemeClr val="bg1"/>
                </a:solidFill>
              </a:rPr>
              <a:t>He</a:t>
            </a:r>
            <a:endParaRPr kumimoji="1" lang="ja-JP" altLang="en-US" sz="1600" dirty="0">
              <a:solidFill>
                <a:schemeClr val="bg1"/>
              </a:solidFill>
            </a:endParaRPr>
          </a:p>
        </p:txBody>
      </p:sp>
      <p:sp>
        <p:nvSpPr>
          <p:cNvPr id="20" name="テキスト ボックス 19"/>
          <p:cNvSpPr txBox="1"/>
          <p:nvPr/>
        </p:nvSpPr>
        <p:spPr>
          <a:xfrm>
            <a:off x="2901790" y="3950347"/>
            <a:ext cx="475184" cy="338554"/>
          </a:xfrm>
          <a:prstGeom prst="rect">
            <a:avLst/>
          </a:prstGeom>
          <a:noFill/>
        </p:spPr>
        <p:txBody>
          <a:bodyPr wrap="square" rtlCol="0">
            <a:spAutoFit/>
          </a:bodyPr>
          <a:lstStyle/>
          <a:p>
            <a:r>
              <a:rPr kumimoji="1" lang="en-US" altLang="ja-JP" sz="1600" dirty="0" smtClean="0">
                <a:solidFill>
                  <a:schemeClr val="bg1"/>
                </a:solidFill>
              </a:rPr>
              <a:t>He</a:t>
            </a:r>
            <a:endParaRPr kumimoji="1" lang="ja-JP" altLang="en-US" sz="1600" dirty="0">
              <a:solidFill>
                <a:schemeClr val="bg1"/>
              </a:solidFill>
            </a:endParaRPr>
          </a:p>
        </p:txBody>
      </p:sp>
      <p:sp>
        <p:nvSpPr>
          <p:cNvPr id="21" name="テキスト ボックス 20"/>
          <p:cNvSpPr txBox="1"/>
          <p:nvPr/>
        </p:nvSpPr>
        <p:spPr>
          <a:xfrm>
            <a:off x="276162" y="3932984"/>
            <a:ext cx="475184" cy="338554"/>
          </a:xfrm>
          <a:prstGeom prst="rect">
            <a:avLst/>
          </a:prstGeom>
          <a:noFill/>
        </p:spPr>
        <p:txBody>
          <a:bodyPr wrap="square" rtlCol="0">
            <a:spAutoFit/>
          </a:bodyPr>
          <a:lstStyle/>
          <a:p>
            <a:r>
              <a:rPr kumimoji="1" lang="en-US" altLang="ja-JP" sz="1600" dirty="0" smtClean="0">
                <a:solidFill>
                  <a:schemeClr val="bg1"/>
                </a:solidFill>
              </a:rPr>
              <a:t>He</a:t>
            </a:r>
            <a:endParaRPr kumimoji="1" lang="ja-JP" altLang="en-US" sz="1600" dirty="0">
              <a:solidFill>
                <a:schemeClr val="bg1"/>
              </a:solidFill>
            </a:endParaRPr>
          </a:p>
        </p:txBody>
      </p:sp>
      <p:sp>
        <p:nvSpPr>
          <p:cNvPr id="22" name="テキスト ボックス 21"/>
          <p:cNvSpPr txBox="1"/>
          <p:nvPr/>
        </p:nvSpPr>
        <p:spPr>
          <a:xfrm>
            <a:off x="276162" y="1821020"/>
            <a:ext cx="475184" cy="338554"/>
          </a:xfrm>
          <a:prstGeom prst="rect">
            <a:avLst/>
          </a:prstGeom>
          <a:noFill/>
        </p:spPr>
        <p:txBody>
          <a:bodyPr wrap="square" rtlCol="0">
            <a:spAutoFit/>
          </a:bodyPr>
          <a:lstStyle/>
          <a:p>
            <a:r>
              <a:rPr kumimoji="1" lang="en-US" altLang="ja-JP" sz="1600" dirty="0" smtClean="0">
                <a:solidFill>
                  <a:schemeClr val="bg1"/>
                </a:solidFill>
              </a:rPr>
              <a:t>He</a:t>
            </a:r>
            <a:endParaRPr kumimoji="1" lang="ja-JP" altLang="en-US" sz="1600" dirty="0">
              <a:solidFill>
                <a:schemeClr val="bg1"/>
              </a:solidFill>
            </a:endParaRPr>
          </a:p>
        </p:txBody>
      </p:sp>
      <p:pic>
        <p:nvPicPr>
          <p:cNvPr id="9" name="図 8"/>
          <p:cNvPicPr>
            <a:picLocks noChangeAspect="1"/>
          </p:cNvPicPr>
          <p:nvPr/>
        </p:nvPicPr>
        <p:blipFill>
          <a:blip r:embed="rId7"/>
          <a:stretch>
            <a:fillRect/>
          </a:stretch>
        </p:blipFill>
        <p:spPr>
          <a:xfrm>
            <a:off x="4868936" y="1519433"/>
            <a:ext cx="3732286" cy="3123514"/>
          </a:xfrm>
          <a:prstGeom prst="rect">
            <a:avLst/>
          </a:prstGeom>
        </p:spPr>
      </p:pic>
      <p:cxnSp>
        <p:nvCxnSpPr>
          <p:cNvPr id="20488" name="直線矢印コネクタ 8"/>
          <p:cNvCxnSpPr>
            <a:cxnSpLocks noChangeShapeType="1"/>
          </p:cNvCxnSpPr>
          <p:nvPr/>
        </p:nvCxnSpPr>
        <p:spPr bwMode="auto">
          <a:xfrm>
            <a:off x="3401337" y="2996952"/>
            <a:ext cx="1152525" cy="0"/>
          </a:xfrm>
          <a:prstGeom prst="straightConnector1">
            <a:avLst/>
          </a:prstGeom>
          <a:noFill/>
          <a:ln w="76200">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11" name="テキスト ボックス 10"/>
          <p:cNvSpPr txBox="1"/>
          <p:nvPr/>
        </p:nvSpPr>
        <p:spPr>
          <a:xfrm>
            <a:off x="4716605" y="810142"/>
            <a:ext cx="4276269" cy="646331"/>
          </a:xfrm>
          <a:prstGeom prst="rect">
            <a:avLst/>
          </a:prstGeom>
          <a:noFill/>
        </p:spPr>
        <p:txBody>
          <a:bodyPr wrap="square" rtlCol="0">
            <a:spAutoFit/>
          </a:bodyPr>
          <a:lstStyle/>
          <a:p>
            <a:r>
              <a:rPr lang="en-US" altLang="ja-JP" b="1" dirty="0">
                <a:solidFill>
                  <a:srgbClr val="FFFFFF"/>
                </a:solidFill>
                <a:effectLst>
                  <a:outerShdw blurRad="38100" dist="38100" dir="2700000" algn="tl">
                    <a:srgbClr val="000000">
                      <a:alpha val="43137"/>
                    </a:srgbClr>
                  </a:outerShdw>
                </a:effectLst>
                <a:ea typeface="HGｺﾞｼｯｸM" charset="0"/>
              </a:rPr>
              <a:t>Analysis by High Temperature </a:t>
            </a:r>
            <a:r>
              <a:rPr lang="en-US" altLang="ja-JP" b="1" dirty="0" smtClean="0">
                <a:solidFill>
                  <a:srgbClr val="FFFFFF"/>
                </a:solidFill>
                <a:effectLst>
                  <a:outerShdw blurRad="38100" dist="38100" dir="2700000" algn="tl">
                    <a:srgbClr val="000000">
                      <a:alpha val="43137"/>
                    </a:srgbClr>
                  </a:outerShdw>
                </a:effectLst>
                <a:ea typeface="HGｺﾞｼｯｸM" charset="0"/>
              </a:rPr>
              <a:t>Mass spectrograph with Booth model</a:t>
            </a:r>
            <a:endParaRPr kumimoji="1" lang="ja-JP" altLang="en-US" dirty="0"/>
          </a:p>
        </p:txBody>
      </p:sp>
      <p:sp>
        <p:nvSpPr>
          <p:cNvPr id="12" name="テキスト ボックス 11"/>
          <p:cNvSpPr txBox="1"/>
          <p:nvPr/>
        </p:nvSpPr>
        <p:spPr>
          <a:xfrm>
            <a:off x="5766833" y="4457150"/>
            <a:ext cx="2004263" cy="307777"/>
          </a:xfrm>
          <a:prstGeom prst="rect">
            <a:avLst/>
          </a:prstGeom>
          <a:solidFill>
            <a:schemeClr val="bg1"/>
          </a:solidFill>
        </p:spPr>
        <p:txBody>
          <a:bodyPr wrap="square" rtlCol="0">
            <a:spAutoFit/>
          </a:bodyPr>
          <a:lstStyle/>
          <a:p>
            <a:r>
              <a:rPr kumimoji="1" lang="en-US" altLang="ja-JP" sz="1400" dirty="0" smtClean="0"/>
              <a:t>Temperature(10</a:t>
            </a:r>
            <a:r>
              <a:rPr kumimoji="1" lang="ja-JP" altLang="en-US" sz="1400" dirty="0" smtClean="0"/>
              <a:t>⁴</a:t>
            </a:r>
            <a:r>
              <a:rPr lang="en-US" altLang="ja-JP" sz="1400" dirty="0" smtClean="0"/>
              <a:t>/t(k))</a:t>
            </a:r>
            <a:endParaRPr kumimoji="1" lang="ja-JP" altLang="en-US" sz="1400" dirty="0"/>
          </a:p>
        </p:txBody>
      </p:sp>
      <p:sp>
        <p:nvSpPr>
          <p:cNvPr id="13" name="テキスト ボックス 12"/>
          <p:cNvSpPr txBox="1"/>
          <p:nvPr/>
        </p:nvSpPr>
        <p:spPr>
          <a:xfrm rot="16200000">
            <a:off x="3820628" y="3324061"/>
            <a:ext cx="2247900" cy="307777"/>
          </a:xfrm>
          <a:prstGeom prst="rect">
            <a:avLst/>
          </a:prstGeom>
          <a:solidFill>
            <a:schemeClr val="bg1"/>
          </a:solidFill>
        </p:spPr>
        <p:txBody>
          <a:bodyPr wrap="square" rtlCol="0">
            <a:spAutoFit/>
          </a:bodyPr>
          <a:lstStyle/>
          <a:p>
            <a:r>
              <a:rPr lang="en-US" altLang="ja-JP" sz="1400" dirty="0" smtClean="0"/>
              <a:t>Diffusion coefficient (m²/s)</a:t>
            </a:r>
            <a:endParaRPr kumimoji="1" lang="ja-JP" altLang="en-US" sz="1400" dirty="0"/>
          </a:p>
        </p:txBody>
      </p:sp>
      <p:sp>
        <p:nvSpPr>
          <p:cNvPr id="30" name="テキスト ボックス 29"/>
          <p:cNvSpPr txBox="1"/>
          <p:nvPr/>
        </p:nvSpPr>
        <p:spPr>
          <a:xfrm>
            <a:off x="4614824" y="4859578"/>
            <a:ext cx="4590138" cy="923330"/>
          </a:xfrm>
          <a:prstGeom prst="rect">
            <a:avLst/>
          </a:prstGeom>
          <a:noFill/>
        </p:spPr>
        <p:txBody>
          <a:bodyPr wrap="square" rtlCol="0">
            <a:spAutoFit/>
          </a:bodyPr>
          <a:lstStyle/>
          <a:p>
            <a:r>
              <a:rPr lang="en-US" altLang="ja-JP" b="1" dirty="0" smtClean="0">
                <a:solidFill>
                  <a:srgbClr val="FFFFFF"/>
                </a:solidFill>
                <a:effectLst>
                  <a:outerShdw blurRad="38100" dist="38100" dir="2700000" algn="tl">
                    <a:srgbClr val="000000">
                      <a:alpha val="43137"/>
                    </a:srgbClr>
                  </a:outerShdw>
                </a:effectLst>
                <a:ea typeface="HGｺﾞｼｯｸM" charset="0"/>
              </a:rPr>
              <a:t>Diffusion coefficient of single-crystal and poly crystalline samples agree in the scatter of the data.</a:t>
            </a:r>
            <a:endParaRPr kumimoji="1" lang="ja-JP" altLang="en-US" dirty="0"/>
          </a:p>
        </p:txBody>
      </p:sp>
      <p:sp>
        <p:nvSpPr>
          <p:cNvPr id="14" name="テキスト ボックス 13"/>
          <p:cNvSpPr txBox="1"/>
          <p:nvPr/>
        </p:nvSpPr>
        <p:spPr>
          <a:xfrm>
            <a:off x="4609963" y="6067707"/>
            <a:ext cx="4489554" cy="646331"/>
          </a:xfrm>
          <a:prstGeom prst="rect">
            <a:avLst/>
          </a:prstGeom>
          <a:noFill/>
          <a:ln w="25400">
            <a:solidFill>
              <a:srgbClr val="FF0000"/>
            </a:solidFill>
          </a:ln>
        </p:spPr>
        <p:txBody>
          <a:bodyPr wrap="square" rtlCol="0">
            <a:spAutoFit/>
          </a:bodyPr>
          <a:lstStyle/>
          <a:p>
            <a:r>
              <a:rPr kumimoji="1" lang="en-US" altLang="ja-JP" dirty="0" smtClean="0">
                <a:solidFill>
                  <a:srgbClr val="FFFF00"/>
                </a:solidFill>
              </a:rPr>
              <a:t>Grain boundary of poly crystalline sample can be regarded as </a:t>
            </a:r>
            <a:r>
              <a:rPr kumimoji="1" lang="en-US" altLang="ja-JP" u="sng" dirty="0" smtClean="0">
                <a:solidFill>
                  <a:srgbClr val="FFFF00"/>
                </a:solidFill>
              </a:rPr>
              <a:t>a free surface</a:t>
            </a:r>
            <a:endParaRPr kumimoji="1" lang="ja-JP" altLang="en-US" u="sng" dirty="0">
              <a:solidFill>
                <a:srgbClr val="FFFF00"/>
              </a:solidFill>
            </a:endParaRPr>
          </a:p>
        </p:txBody>
      </p:sp>
      <p:sp>
        <p:nvSpPr>
          <p:cNvPr id="15" name="下矢印 14"/>
          <p:cNvSpPr/>
          <p:nvPr/>
        </p:nvSpPr>
        <p:spPr>
          <a:xfrm>
            <a:off x="6483051" y="5716308"/>
            <a:ext cx="504056" cy="293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06775" y="285303"/>
            <a:ext cx="9144000" cy="523220"/>
          </a:xfrm>
          <a:prstGeom prst="rect">
            <a:avLst/>
          </a:prstGeom>
          <a:noFill/>
        </p:spPr>
        <p:txBody>
          <a:bodyPr wrap="square" rtlCol="0">
            <a:spAutoFit/>
          </a:bodyPr>
          <a:lstStyle/>
          <a:p>
            <a:r>
              <a:rPr kumimoji="1" lang="en-US" altLang="ja-JP" sz="2800" u="sng" dirty="0" smtClean="0">
                <a:solidFill>
                  <a:schemeClr val="bg1"/>
                </a:solidFill>
              </a:rPr>
              <a:t>Experimental</a:t>
            </a:r>
            <a:r>
              <a:rPr kumimoji="1" lang="en-US" altLang="ja-JP" sz="2800" dirty="0" smtClean="0">
                <a:solidFill>
                  <a:schemeClr val="bg1"/>
                </a:solidFill>
              </a:rPr>
              <a:t> : Diffusion coefficient of Helium in UO</a:t>
            </a:r>
            <a:r>
              <a:rPr kumimoji="1" lang="ja-JP" altLang="en-US" sz="2800" dirty="0" smtClean="0">
                <a:solidFill>
                  <a:schemeClr val="bg1"/>
                </a:solidFill>
              </a:rPr>
              <a:t>₂</a:t>
            </a:r>
            <a:endParaRPr kumimoji="1" lang="ja-JP" altLang="en-US" sz="2800" dirty="0">
              <a:solidFill>
                <a:schemeClr val="bg1"/>
              </a:solidFill>
            </a:endParaRPr>
          </a:p>
        </p:txBody>
      </p:sp>
      <p:cxnSp>
        <p:nvCxnSpPr>
          <p:cNvPr id="8" name="直線矢印コネクタ 7"/>
          <p:cNvCxnSpPr>
            <a:stCxn id="20491" idx="0"/>
          </p:cNvCxnSpPr>
          <p:nvPr/>
        </p:nvCxnSpPr>
        <p:spPr>
          <a:xfrm flipH="1" flipV="1">
            <a:off x="2111653" y="3972086"/>
            <a:ext cx="1345231" cy="56550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446271"/>
    </mc:Choice>
    <mc:Fallback xmlns="">
      <p:transition spd="slow" advTm="446271"/>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953</Words>
  <Application>Microsoft Office PowerPoint</Application>
  <PresentationFormat>On-screen Show (4:3)</PresentationFormat>
  <Paragraphs>224</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Foundry</vt:lpstr>
      <vt:lpstr>About OMICS Group</vt:lpstr>
      <vt:lpstr>About OMICS Group Conferences</vt:lpstr>
      <vt:lpstr>Recent Research on Image Crystals: discovery of shape-controllable cavities surrounded by facets in ceramics </vt:lpstr>
      <vt:lpstr>Negative Crystal in crystal　</vt:lpstr>
      <vt:lpstr>The important point of today’s presentation</vt:lpstr>
      <vt:lpstr>Outline of My Presentation </vt:lpstr>
      <vt:lpstr>MA(Am &amp; Np)ｰMOX(Mixed Oxide) fuel</vt:lpstr>
      <vt:lpstr>Specific Problem on the developing of  MA-MOX Fuel </vt:lpstr>
      <vt:lpstr> </vt:lpstr>
      <vt:lpstr>PowerPoint Presentation</vt:lpstr>
      <vt:lpstr>PowerPoint Presentation</vt:lpstr>
      <vt:lpstr>PowerPoint Presentation</vt:lpstr>
      <vt:lpstr>Modelling of the Negative crystal</vt:lpstr>
      <vt:lpstr>PowerPoint Presentation</vt:lpstr>
      <vt:lpstr> Recent job on Image crystal Development of Functional Material with Negative Crystal </vt:lpstr>
      <vt:lpstr>Tow Hot Subjects on Our Research</vt:lpstr>
      <vt:lpstr>Framework for this Research</vt:lpstr>
      <vt:lpstr> Our investigation is just getting start.  We welcome your offer of  corroboration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2015-08-29T07:30:36Z</dcterms:modified>
</cp:coreProperties>
</file>