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720" r:id="rId1"/>
    <p:sldMasterId id="2147483732" r:id="rId2"/>
  </p:sldMasterIdLst>
  <p:sldIdLst>
    <p:sldId id="298" r:id="rId3"/>
    <p:sldId id="299" r:id="rId4"/>
    <p:sldId id="300" r:id="rId5"/>
    <p:sldId id="301" r:id="rId6"/>
    <p:sldId id="302" r:id="rId7"/>
    <p:sldId id="304" r:id="rId8"/>
    <p:sldId id="309" r:id="rId9"/>
    <p:sldId id="305" r:id="rId10"/>
    <p:sldId id="287" r:id="rId11"/>
    <p:sldId id="293" r:id="rId12"/>
    <p:sldId id="306" r:id="rId13"/>
    <p:sldId id="307" r:id="rId14"/>
    <p:sldId id="296" r:id="rId15"/>
    <p:sldId id="285" r:id="rId16"/>
    <p:sldId id="314" r:id="rId17"/>
    <p:sldId id="294" r:id="rId18"/>
    <p:sldId id="288" r:id="rId19"/>
    <p:sldId id="297" r:id="rId20"/>
    <p:sldId id="289" r:id="rId21"/>
    <p:sldId id="295" r:id="rId22"/>
    <p:sldId id="290" r:id="rId23"/>
    <p:sldId id="291" r:id="rId24"/>
    <p:sldId id="292" r:id="rId25"/>
    <p:sldId id="310" r:id="rId26"/>
    <p:sldId id="311" r:id="rId27"/>
    <p:sldId id="315" r:id="rId28"/>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062" y="5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Microsoft%20Office%20PowerPoint%20&#20869;&#12398;&#12464;&#12521;&#12501;"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Microsoft%20Office%20PowerPoint%20&#20869;&#12398;&#12464;&#12521;&#12501;"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Microsoft%20Office%20PowerPoint%20&#20869;&#12398;&#12464;&#12521;&#12501;"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Microsoft%20Office%20PowerPoint%20&#20869;&#12398;&#12464;&#12521;&#12501;"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Microsoft%20Office%20PowerPoint%20&#20869;&#12398;&#12464;&#12521;&#12501;"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Microsoft%20Office%20PowerPoint%20&#20869;&#12398;&#12464;&#12521;&#12501;"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Microsoft%20Office%20PowerPoint%20&#20869;&#12398;&#12464;&#12521;&#12501;"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Microsoft%20Office%20PowerPoint%20&#20869;&#12398;&#12464;&#12521;&#12501;" TargetMode="Externa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2.xml.rels><?xml version="1.0" encoding="UTF-8" standalone="yes"?>
<Relationships xmlns="http://schemas.openxmlformats.org/package/2006/relationships"><Relationship Id="rId1" Type="http://schemas.openxmlformats.org/officeDocument/2006/relationships/oleObject" Target="Microsoft%20Office%20PowerPoint%20&#20869;&#12398;&#12464;&#12521;&#1250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icrosoft%20Office%20PowerPoint%20&#20869;&#12398;&#12464;&#12521;&#1250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icrosoft%20Office%20PowerPoint%20&#20869;&#12398;&#12464;&#12521;&#1250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icrosoft%20Office%20PowerPoint%20&#20869;&#12398;&#12464;&#12521;&#12501;"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icrosoft%20Office%20PowerPoint%20&#20869;&#12398;&#12464;&#12521;&#12501;"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icrosoft%20Office%20PowerPoint%20&#20869;&#12398;&#12464;&#12521;&#12501;"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Microsoft%20Office%20PowerPoint%20&#20869;&#12398;&#12464;&#12521;&#12501;"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Microsoft%20Office%20PowerPoint%20&#20869;&#12398;&#12464;&#12521;&#1250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xPr>
        <a:bodyPr/>
        <a:lstStyle/>
        <a:p>
          <a:pPr>
            <a:defRPr>
              <a:latin typeface="Arial" panose="020B0604020202020204" pitchFamily="34" charset="0"/>
              <a:cs typeface="Arial" panose="020B0604020202020204" pitchFamily="34" charset="0"/>
            </a:defRPr>
          </a:pPr>
          <a:endParaRPr lang="ja-JP"/>
        </a:p>
      </c:txPr>
    </c:title>
    <c:autoTitleDeleted val="0"/>
    <c:plotArea>
      <c:layout/>
      <c:pieChart>
        <c:varyColors val="1"/>
        <c:ser>
          <c:idx val="0"/>
          <c:order val="0"/>
          <c:tx>
            <c:strRef>
              <c:f>'[Microsoft Office PowerPoint 内のグラフ]Sheet1'!$B$1</c:f>
              <c:strCache>
                <c:ptCount val="1"/>
                <c:pt idx="0">
                  <c:v>Younger </c:v>
                </c:pt>
              </c:strCache>
            </c:strRef>
          </c:tx>
          <c:dPt>
            <c:idx val="0"/>
            <c:bubble3D val="0"/>
            <c:spPr>
              <a:solidFill>
                <a:srgbClr val="00FF00"/>
              </a:solidFill>
            </c:spPr>
          </c:dPt>
          <c:dPt>
            <c:idx val="1"/>
            <c:bubble3D val="0"/>
            <c:spPr>
              <a:solidFill>
                <a:srgbClr val="FF00FF"/>
              </a:solidFill>
            </c:spPr>
          </c:dPt>
          <c:dPt>
            <c:idx val="2"/>
            <c:bubble3D val="0"/>
            <c:spPr>
              <a:solidFill>
                <a:srgbClr val="FFFF00"/>
              </a:solidFill>
            </c:spPr>
          </c:dPt>
          <c:dPt>
            <c:idx val="3"/>
            <c:bubble3D val="0"/>
            <c:spPr>
              <a:solidFill>
                <a:srgbClr val="FF9865"/>
              </a:solidFill>
            </c:spPr>
          </c:dPt>
          <c:cat>
            <c:strRef>
              <c:f>'[Microsoft Office PowerPoint 内のグラフ]Sheet1'!$A$2:$A$5</c:f>
              <c:strCache>
                <c:ptCount val="4"/>
                <c:pt idx="0">
                  <c:v>DM</c:v>
                </c:pt>
                <c:pt idx="1">
                  <c:v>GN</c:v>
                </c:pt>
                <c:pt idx="2">
                  <c:v>HT</c:v>
                </c:pt>
                <c:pt idx="3">
                  <c:v>others</c:v>
                </c:pt>
              </c:strCache>
            </c:strRef>
          </c:cat>
          <c:val>
            <c:numRef>
              <c:f>'[Microsoft Office PowerPoint 内のグラフ]Sheet1'!$B$2:$B$5</c:f>
              <c:numCache>
                <c:formatCode>General</c:formatCode>
                <c:ptCount val="4"/>
                <c:pt idx="0">
                  <c:v>51</c:v>
                </c:pt>
                <c:pt idx="1">
                  <c:v>23</c:v>
                </c:pt>
                <c:pt idx="2">
                  <c:v>25</c:v>
                </c:pt>
                <c:pt idx="3">
                  <c:v>1</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txPr>
    <a:bodyPr/>
    <a:lstStyle/>
    <a:p>
      <a:pPr>
        <a:defRPr sz="1800"/>
      </a:pPr>
      <a:endParaRPr lang="ja-JP"/>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6425936615887033"/>
          <c:y val="5.8876811594202896E-2"/>
        </c:manualLayout>
      </c:layout>
      <c:overlay val="0"/>
      <c:txPr>
        <a:bodyPr/>
        <a:lstStyle/>
        <a:p>
          <a:pPr>
            <a:defRPr>
              <a:latin typeface="Arial" panose="020B0604020202020204" pitchFamily="34" charset="0"/>
              <a:cs typeface="Arial" panose="020B0604020202020204" pitchFamily="34" charset="0"/>
            </a:defRPr>
          </a:pPr>
          <a:endParaRPr lang="ja-JP"/>
        </a:p>
      </c:txPr>
    </c:title>
    <c:autoTitleDeleted val="0"/>
    <c:plotArea>
      <c:layout/>
      <c:pieChart>
        <c:varyColors val="1"/>
        <c:ser>
          <c:idx val="0"/>
          <c:order val="0"/>
          <c:tx>
            <c:strRef>
              <c:f>'[Microsoft Office PowerPoint 内のグラフ]Sheet1'!$B$1</c:f>
              <c:strCache>
                <c:ptCount val="1"/>
                <c:pt idx="0">
                  <c:v>DM 75&gt;</c:v>
                </c:pt>
              </c:strCache>
            </c:strRef>
          </c:tx>
          <c:dPt>
            <c:idx val="0"/>
            <c:bubble3D val="0"/>
            <c:spPr>
              <a:solidFill>
                <a:srgbClr val="00FF00"/>
              </a:solidFill>
            </c:spPr>
          </c:dPt>
          <c:dPt>
            <c:idx val="1"/>
            <c:bubble3D val="0"/>
            <c:spPr>
              <a:solidFill>
                <a:srgbClr val="FF00FF"/>
              </a:solidFill>
            </c:spPr>
          </c:dPt>
          <c:dPt>
            <c:idx val="2"/>
            <c:bubble3D val="0"/>
            <c:spPr>
              <a:solidFill>
                <a:srgbClr val="FFFF00"/>
              </a:solidFill>
            </c:spPr>
          </c:dPt>
          <c:dPt>
            <c:idx val="3"/>
            <c:bubble3D val="0"/>
            <c:spPr>
              <a:solidFill>
                <a:srgbClr val="FFC000"/>
              </a:solidFill>
            </c:spPr>
          </c:dPt>
          <c:dPt>
            <c:idx val="4"/>
            <c:bubble3D val="0"/>
            <c:spPr>
              <a:solidFill>
                <a:srgbClr val="00FFFF"/>
              </a:solidFill>
            </c:spPr>
          </c:dPt>
          <c:cat>
            <c:strRef>
              <c:f>'[Microsoft Office PowerPoint 内のグラフ]Sheet1'!$A$2:$A$7</c:f>
              <c:strCache>
                <c:ptCount val="6"/>
                <c:pt idx="0">
                  <c:v>RRT</c:v>
                </c:pt>
                <c:pt idx="1">
                  <c:v>MI</c:v>
                </c:pt>
                <c:pt idx="2">
                  <c:v>CVD</c:v>
                </c:pt>
                <c:pt idx="3">
                  <c:v>Heart failure</c:v>
                </c:pt>
                <c:pt idx="4">
                  <c:v>Neoplasma</c:v>
                </c:pt>
                <c:pt idx="5">
                  <c:v>Oothers</c:v>
                </c:pt>
              </c:strCache>
            </c:strRef>
          </c:cat>
          <c:val>
            <c:numRef>
              <c:f>'[Microsoft Office PowerPoint 内のグラフ]Sheet1'!$B$2:$B$7</c:f>
              <c:numCache>
                <c:formatCode>General</c:formatCode>
                <c:ptCount val="6"/>
                <c:pt idx="0">
                  <c:v>58</c:v>
                </c:pt>
                <c:pt idx="1">
                  <c:v>12</c:v>
                </c:pt>
                <c:pt idx="2">
                  <c:v>12</c:v>
                </c:pt>
                <c:pt idx="3">
                  <c:v>12</c:v>
                </c:pt>
                <c:pt idx="4">
                  <c:v>6</c:v>
                </c:pt>
                <c:pt idx="5">
                  <c:v>0</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6.6399534746396344E-2"/>
          <c:y val="5.434782608695652E-2"/>
        </c:manualLayout>
      </c:layout>
      <c:overlay val="0"/>
      <c:txPr>
        <a:bodyPr/>
        <a:lstStyle/>
        <a:p>
          <a:pPr>
            <a:defRPr>
              <a:latin typeface="Arial" panose="020B0604020202020204" pitchFamily="34" charset="0"/>
              <a:cs typeface="Arial" panose="020B0604020202020204" pitchFamily="34" charset="0"/>
            </a:defRPr>
          </a:pPr>
          <a:endParaRPr lang="ja-JP"/>
        </a:p>
      </c:txPr>
    </c:title>
    <c:autoTitleDeleted val="0"/>
    <c:plotArea>
      <c:layout/>
      <c:pieChart>
        <c:varyColors val="1"/>
        <c:ser>
          <c:idx val="0"/>
          <c:order val="0"/>
          <c:tx>
            <c:strRef>
              <c:f>'[Microsoft Office PowerPoint 内のグラフ]Sheet1'!$B$1</c:f>
              <c:strCache>
                <c:ptCount val="1"/>
                <c:pt idx="0">
                  <c:v>non DM 75&gt;</c:v>
                </c:pt>
              </c:strCache>
            </c:strRef>
          </c:tx>
          <c:spPr>
            <a:solidFill>
              <a:srgbClr val="00FF00"/>
            </a:solidFill>
          </c:spPr>
          <c:dPt>
            <c:idx val="1"/>
            <c:bubble3D val="0"/>
            <c:spPr>
              <a:solidFill>
                <a:srgbClr val="FF00FF"/>
              </a:solidFill>
            </c:spPr>
          </c:dPt>
          <c:dPt>
            <c:idx val="2"/>
            <c:bubble3D val="0"/>
            <c:spPr>
              <a:solidFill>
                <a:srgbClr val="FFFF00"/>
              </a:solidFill>
            </c:spPr>
          </c:dPt>
          <c:dPt>
            <c:idx val="3"/>
            <c:bubble3D val="0"/>
            <c:spPr>
              <a:solidFill>
                <a:srgbClr val="FFC000"/>
              </a:solidFill>
            </c:spPr>
          </c:dPt>
          <c:dPt>
            <c:idx val="4"/>
            <c:bubble3D val="0"/>
            <c:spPr>
              <a:solidFill>
                <a:srgbClr val="00FFFF"/>
              </a:solidFill>
            </c:spPr>
          </c:dPt>
          <c:cat>
            <c:strRef>
              <c:f>'[Microsoft Office PowerPoint 内のグラフ]Sheet1'!$A$2:$A$7</c:f>
              <c:strCache>
                <c:ptCount val="6"/>
                <c:pt idx="0">
                  <c:v>RRT</c:v>
                </c:pt>
                <c:pt idx="1">
                  <c:v>MI</c:v>
                </c:pt>
                <c:pt idx="2">
                  <c:v>CVD</c:v>
                </c:pt>
                <c:pt idx="3">
                  <c:v>Heart failure</c:v>
                </c:pt>
                <c:pt idx="4">
                  <c:v>Neoplasma</c:v>
                </c:pt>
                <c:pt idx="5">
                  <c:v>Oothers</c:v>
                </c:pt>
              </c:strCache>
            </c:strRef>
          </c:cat>
          <c:val>
            <c:numRef>
              <c:f>'[Microsoft Office PowerPoint 内のグラフ]Sheet1'!$B$2:$B$7</c:f>
              <c:numCache>
                <c:formatCode>General</c:formatCode>
                <c:ptCount val="6"/>
                <c:pt idx="0">
                  <c:v>30</c:v>
                </c:pt>
                <c:pt idx="1">
                  <c:v>12</c:v>
                </c:pt>
                <c:pt idx="2">
                  <c:v>12</c:v>
                </c:pt>
                <c:pt idx="3">
                  <c:v>23</c:v>
                </c:pt>
                <c:pt idx="4">
                  <c:v>23</c:v>
                </c:pt>
                <c:pt idx="5">
                  <c:v>0</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1420644652487295"/>
          <c:y val="6.2185074393004774E-2"/>
        </c:manualLayout>
      </c:layout>
      <c:overlay val="0"/>
      <c:txPr>
        <a:bodyPr/>
        <a:lstStyle/>
        <a:p>
          <a:pPr>
            <a:defRPr>
              <a:latin typeface="Arial" panose="020B0604020202020204" pitchFamily="34" charset="0"/>
              <a:cs typeface="Arial" panose="020B0604020202020204" pitchFamily="34" charset="0"/>
            </a:defRPr>
          </a:pPr>
          <a:endParaRPr lang="ja-JP"/>
        </a:p>
      </c:txPr>
    </c:title>
    <c:autoTitleDeleted val="0"/>
    <c:plotArea>
      <c:layout/>
      <c:pieChart>
        <c:varyColors val="1"/>
        <c:ser>
          <c:idx val="0"/>
          <c:order val="0"/>
          <c:tx>
            <c:strRef>
              <c:f>'[Microsoft Office PowerPoint 内のグラフ]Sheet1'!$B$1</c:f>
              <c:strCache>
                <c:ptCount val="1"/>
                <c:pt idx="0">
                  <c:v>non DM 75&lt;</c:v>
                </c:pt>
              </c:strCache>
            </c:strRef>
          </c:tx>
          <c:dPt>
            <c:idx val="0"/>
            <c:bubble3D val="0"/>
            <c:spPr>
              <a:solidFill>
                <a:srgbClr val="00FF00"/>
              </a:solidFill>
            </c:spPr>
          </c:dPt>
          <c:dPt>
            <c:idx val="1"/>
            <c:bubble3D val="0"/>
            <c:spPr>
              <a:solidFill>
                <a:srgbClr val="FF00FF"/>
              </a:solidFill>
            </c:spPr>
          </c:dPt>
          <c:dPt>
            <c:idx val="2"/>
            <c:bubble3D val="0"/>
            <c:spPr>
              <a:solidFill>
                <a:srgbClr val="FFFF00"/>
              </a:solidFill>
            </c:spPr>
          </c:dPt>
          <c:dPt>
            <c:idx val="3"/>
            <c:bubble3D val="0"/>
            <c:spPr>
              <a:solidFill>
                <a:srgbClr val="FFC000"/>
              </a:solidFill>
            </c:spPr>
          </c:dPt>
          <c:dPt>
            <c:idx val="4"/>
            <c:bubble3D val="0"/>
            <c:spPr>
              <a:solidFill>
                <a:srgbClr val="00FFFF"/>
              </a:solidFill>
            </c:spPr>
          </c:dPt>
          <c:cat>
            <c:strRef>
              <c:f>'[Microsoft Office PowerPoint 内のグラフ]Sheet1'!$A$2:$A$7</c:f>
              <c:strCache>
                <c:ptCount val="6"/>
                <c:pt idx="0">
                  <c:v>RRT</c:v>
                </c:pt>
                <c:pt idx="1">
                  <c:v>MI</c:v>
                </c:pt>
                <c:pt idx="2">
                  <c:v>CVD</c:v>
                </c:pt>
                <c:pt idx="3">
                  <c:v>Heart failure</c:v>
                </c:pt>
                <c:pt idx="4">
                  <c:v>Neoplasma</c:v>
                </c:pt>
                <c:pt idx="5">
                  <c:v>Oothers</c:v>
                </c:pt>
              </c:strCache>
            </c:strRef>
          </c:cat>
          <c:val>
            <c:numRef>
              <c:f>'[Microsoft Office PowerPoint 内のグラフ]Sheet1'!$B$2:$B$7</c:f>
              <c:numCache>
                <c:formatCode>General</c:formatCode>
                <c:ptCount val="6"/>
                <c:pt idx="0">
                  <c:v>64</c:v>
                </c:pt>
                <c:pt idx="1">
                  <c:v>5</c:v>
                </c:pt>
                <c:pt idx="2">
                  <c:v>10</c:v>
                </c:pt>
                <c:pt idx="3">
                  <c:v>16</c:v>
                </c:pt>
                <c:pt idx="4">
                  <c:v>5</c:v>
                </c:pt>
                <c:pt idx="5">
                  <c:v>0</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2926835968746743"/>
          <c:y val="4.9818840579710144E-2"/>
        </c:manualLayout>
      </c:layout>
      <c:overlay val="0"/>
      <c:txPr>
        <a:bodyPr/>
        <a:lstStyle/>
        <a:p>
          <a:pPr>
            <a:defRPr>
              <a:latin typeface="Arial" panose="020B0604020202020204" pitchFamily="34" charset="0"/>
              <a:cs typeface="Arial" panose="020B0604020202020204" pitchFamily="34" charset="0"/>
            </a:defRPr>
          </a:pPr>
          <a:endParaRPr lang="ja-JP"/>
        </a:p>
      </c:txPr>
    </c:title>
    <c:autoTitleDeleted val="0"/>
    <c:plotArea>
      <c:layout/>
      <c:pieChart>
        <c:varyColors val="1"/>
        <c:ser>
          <c:idx val="0"/>
          <c:order val="0"/>
          <c:tx>
            <c:strRef>
              <c:f>'[Microsoft Office PowerPoint 内のグラフ]Sheet1'!$B$1</c:f>
              <c:strCache>
                <c:ptCount val="1"/>
                <c:pt idx="0">
                  <c:v>Total 75&lt;</c:v>
                </c:pt>
              </c:strCache>
            </c:strRef>
          </c:tx>
          <c:dPt>
            <c:idx val="0"/>
            <c:bubble3D val="0"/>
            <c:spPr>
              <a:solidFill>
                <a:srgbClr val="00FF00"/>
              </a:solidFill>
            </c:spPr>
          </c:dPt>
          <c:dPt>
            <c:idx val="1"/>
            <c:bubble3D val="0"/>
            <c:spPr>
              <a:solidFill>
                <a:srgbClr val="FF00FF"/>
              </a:solidFill>
            </c:spPr>
          </c:dPt>
          <c:dPt>
            <c:idx val="2"/>
            <c:bubble3D val="0"/>
            <c:spPr>
              <a:solidFill>
                <a:srgbClr val="FFFF00"/>
              </a:solidFill>
            </c:spPr>
          </c:dPt>
          <c:dPt>
            <c:idx val="3"/>
            <c:bubble3D val="0"/>
            <c:spPr>
              <a:solidFill>
                <a:srgbClr val="FFC000"/>
              </a:solidFill>
            </c:spPr>
          </c:dPt>
          <c:dPt>
            <c:idx val="4"/>
            <c:bubble3D val="0"/>
            <c:spPr>
              <a:solidFill>
                <a:srgbClr val="00FFFF"/>
              </a:solidFill>
            </c:spPr>
          </c:dPt>
          <c:cat>
            <c:strRef>
              <c:f>'[Microsoft Office PowerPoint 内のグラフ]Sheet1'!$A$2:$A$7</c:f>
              <c:strCache>
                <c:ptCount val="6"/>
                <c:pt idx="0">
                  <c:v>RRT</c:v>
                </c:pt>
                <c:pt idx="1">
                  <c:v>MI</c:v>
                </c:pt>
                <c:pt idx="2">
                  <c:v>CVD</c:v>
                </c:pt>
                <c:pt idx="3">
                  <c:v>Heart failure</c:v>
                </c:pt>
                <c:pt idx="4">
                  <c:v>Neoplasma</c:v>
                </c:pt>
                <c:pt idx="5">
                  <c:v>Others</c:v>
                </c:pt>
              </c:strCache>
            </c:strRef>
          </c:cat>
          <c:val>
            <c:numRef>
              <c:f>'[Microsoft Office PowerPoint 内のグラフ]Sheet1'!$B$2:$B$7</c:f>
              <c:numCache>
                <c:formatCode>General</c:formatCode>
                <c:ptCount val="6"/>
                <c:pt idx="0">
                  <c:v>67</c:v>
                </c:pt>
                <c:pt idx="1">
                  <c:v>7</c:v>
                </c:pt>
                <c:pt idx="2">
                  <c:v>4</c:v>
                </c:pt>
                <c:pt idx="3">
                  <c:v>15</c:v>
                </c:pt>
                <c:pt idx="4">
                  <c:v>7</c:v>
                </c:pt>
                <c:pt idx="5">
                  <c:v>0</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3926936540705538"/>
          <c:y val="5.434782608695652E-2"/>
        </c:manualLayout>
      </c:layout>
      <c:overlay val="0"/>
      <c:txPr>
        <a:bodyPr/>
        <a:lstStyle/>
        <a:p>
          <a:pPr>
            <a:defRPr>
              <a:latin typeface="Arial" panose="020B0604020202020204" pitchFamily="34" charset="0"/>
              <a:cs typeface="Arial" panose="020B0604020202020204" pitchFamily="34" charset="0"/>
            </a:defRPr>
          </a:pPr>
          <a:endParaRPr lang="ja-JP"/>
        </a:p>
      </c:txPr>
    </c:title>
    <c:autoTitleDeleted val="0"/>
    <c:plotArea>
      <c:layout/>
      <c:pieChart>
        <c:varyColors val="1"/>
        <c:ser>
          <c:idx val="0"/>
          <c:order val="0"/>
          <c:tx>
            <c:strRef>
              <c:f>'[Microsoft Office PowerPoint 内のグラフ]Sheet1'!$B$1</c:f>
              <c:strCache>
                <c:ptCount val="1"/>
                <c:pt idx="0">
                  <c:v>Total 75&gt;</c:v>
                </c:pt>
              </c:strCache>
            </c:strRef>
          </c:tx>
          <c:dPt>
            <c:idx val="0"/>
            <c:bubble3D val="0"/>
            <c:spPr>
              <a:solidFill>
                <a:srgbClr val="00FF00"/>
              </a:solidFill>
            </c:spPr>
          </c:dPt>
          <c:dPt>
            <c:idx val="1"/>
            <c:bubble3D val="0"/>
            <c:spPr>
              <a:solidFill>
                <a:srgbClr val="FF00FF"/>
              </a:solidFill>
            </c:spPr>
          </c:dPt>
          <c:dPt>
            <c:idx val="2"/>
            <c:bubble3D val="0"/>
            <c:spPr>
              <a:solidFill>
                <a:srgbClr val="FFFF00"/>
              </a:solidFill>
            </c:spPr>
          </c:dPt>
          <c:dPt>
            <c:idx val="3"/>
            <c:bubble3D val="0"/>
            <c:spPr>
              <a:solidFill>
                <a:srgbClr val="FFC000"/>
              </a:solidFill>
            </c:spPr>
          </c:dPt>
          <c:dPt>
            <c:idx val="4"/>
            <c:bubble3D val="0"/>
            <c:spPr>
              <a:solidFill>
                <a:srgbClr val="00FFFF"/>
              </a:solidFill>
            </c:spPr>
          </c:dPt>
          <c:dPt>
            <c:idx val="5"/>
            <c:bubble3D val="0"/>
            <c:spPr>
              <a:solidFill>
                <a:srgbClr val="D60093"/>
              </a:solidFill>
            </c:spPr>
          </c:dPt>
          <c:cat>
            <c:strRef>
              <c:f>'[Microsoft Office PowerPoint 内のグラフ]Sheet1'!$A$2:$A$7</c:f>
              <c:strCache>
                <c:ptCount val="6"/>
                <c:pt idx="0">
                  <c:v>RRT</c:v>
                </c:pt>
                <c:pt idx="1">
                  <c:v>MI</c:v>
                </c:pt>
                <c:pt idx="2">
                  <c:v>CVD</c:v>
                </c:pt>
                <c:pt idx="3">
                  <c:v>Heart failure</c:v>
                </c:pt>
                <c:pt idx="4">
                  <c:v>Neoplasma</c:v>
                </c:pt>
                <c:pt idx="5">
                  <c:v>Others</c:v>
                </c:pt>
              </c:strCache>
            </c:strRef>
          </c:cat>
          <c:val>
            <c:numRef>
              <c:f>'[Microsoft Office PowerPoint 内のグラフ]Sheet1'!$B$2:$B$7</c:f>
              <c:numCache>
                <c:formatCode>General</c:formatCode>
                <c:ptCount val="6"/>
                <c:pt idx="0">
                  <c:v>32</c:v>
                </c:pt>
                <c:pt idx="1">
                  <c:v>14</c:v>
                </c:pt>
                <c:pt idx="2">
                  <c:v>11</c:v>
                </c:pt>
                <c:pt idx="3">
                  <c:v>21</c:v>
                </c:pt>
                <c:pt idx="4">
                  <c:v>18</c:v>
                </c:pt>
                <c:pt idx="5">
                  <c:v>4</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1892843395638326"/>
          <c:y val="7.6992753623188401E-2"/>
        </c:manualLayout>
      </c:layout>
      <c:overlay val="0"/>
      <c:txPr>
        <a:bodyPr/>
        <a:lstStyle/>
        <a:p>
          <a:pPr>
            <a:defRPr>
              <a:latin typeface="Arial" panose="020B0604020202020204" pitchFamily="34" charset="0"/>
              <a:cs typeface="Arial" panose="020B0604020202020204" pitchFamily="34" charset="0"/>
            </a:defRPr>
          </a:pPr>
          <a:endParaRPr lang="ja-JP"/>
        </a:p>
      </c:txPr>
    </c:title>
    <c:autoTitleDeleted val="0"/>
    <c:plotArea>
      <c:layout/>
      <c:pieChart>
        <c:varyColors val="1"/>
        <c:ser>
          <c:idx val="0"/>
          <c:order val="0"/>
          <c:tx>
            <c:strRef>
              <c:f>'[Microsoft Office PowerPoint 内のグラフ]Sheet1'!$B$1</c:f>
              <c:strCache>
                <c:ptCount val="1"/>
                <c:pt idx="0">
                  <c:v>late referral 75&gt;</c:v>
                </c:pt>
              </c:strCache>
            </c:strRef>
          </c:tx>
          <c:spPr>
            <a:solidFill>
              <a:srgbClr val="00FF00"/>
            </a:solidFill>
          </c:spPr>
          <c:dPt>
            <c:idx val="2"/>
            <c:bubble3D val="0"/>
            <c:spPr>
              <a:solidFill>
                <a:srgbClr val="FFFF00"/>
              </a:solidFill>
            </c:spPr>
          </c:dPt>
          <c:cat>
            <c:strRef>
              <c:f>'[Microsoft Office PowerPoint 内のグラフ]Sheet1'!$A$2:$A$7</c:f>
              <c:strCache>
                <c:ptCount val="6"/>
                <c:pt idx="0">
                  <c:v>RRT</c:v>
                </c:pt>
                <c:pt idx="1">
                  <c:v>MI</c:v>
                </c:pt>
                <c:pt idx="2">
                  <c:v>CVD</c:v>
                </c:pt>
                <c:pt idx="3">
                  <c:v>Heart failure</c:v>
                </c:pt>
                <c:pt idx="4">
                  <c:v>Neoplasma</c:v>
                </c:pt>
                <c:pt idx="5">
                  <c:v>Others</c:v>
                </c:pt>
              </c:strCache>
            </c:strRef>
          </c:cat>
          <c:val>
            <c:numRef>
              <c:f>'[Microsoft Office PowerPoint 内のグラフ]Sheet1'!$B$2:$B$7</c:f>
              <c:numCache>
                <c:formatCode>General</c:formatCode>
                <c:ptCount val="6"/>
                <c:pt idx="0">
                  <c:v>86</c:v>
                </c:pt>
                <c:pt idx="1">
                  <c:v>0</c:v>
                </c:pt>
                <c:pt idx="2">
                  <c:v>14</c:v>
                </c:pt>
                <c:pt idx="3">
                  <c:v>0</c:v>
                </c:pt>
                <c:pt idx="4">
                  <c:v>0</c:v>
                </c:pt>
                <c:pt idx="5">
                  <c:v>0</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7.981254438728061E-2"/>
          <c:y val="5.8876811594202896E-2"/>
        </c:manualLayout>
      </c:layout>
      <c:overlay val="0"/>
      <c:txPr>
        <a:bodyPr/>
        <a:lstStyle/>
        <a:p>
          <a:pPr>
            <a:defRPr>
              <a:latin typeface="Arial" panose="020B0604020202020204" pitchFamily="34" charset="0"/>
              <a:cs typeface="Arial" panose="020B0604020202020204" pitchFamily="34" charset="0"/>
            </a:defRPr>
          </a:pPr>
          <a:endParaRPr lang="ja-JP"/>
        </a:p>
      </c:txPr>
    </c:title>
    <c:autoTitleDeleted val="0"/>
    <c:plotArea>
      <c:layout/>
      <c:pieChart>
        <c:varyColors val="1"/>
        <c:ser>
          <c:idx val="0"/>
          <c:order val="0"/>
          <c:tx>
            <c:strRef>
              <c:f>'[Microsoft Office PowerPoint 内のグラフ]Sheet1'!$B$1</c:f>
              <c:strCache>
                <c:ptCount val="1"/>
                <c:pt idx="0">
                  <c:v>late referral 75&lt;</c:v>
                </c:pt>
              </c:strCache>
            </c:strRef>
          </c:tx>
          <c:dPt>
            <c:idx val="0"/>
            <c:bubble3D val="0"/>
            <c:spPr>
              <a:solidFill>
                <a:srgbClr val="00FF00"/>
              </a:solidFill>
            </c:spPr>
          </c:dPt>
          <c:dPt>
            <c:idx val="2"/>
            <c:bubble3D val="0"/>
            <c:spPr>
              <a:solidFill>
                <a:srgbClr val="FFFF00"/>
              </a:solidFill>
            </c:spPr>
          </c:dPt>
          <c:dPt>
            <c:idx val="4"/>
            <c:bubble3D val="0"/>
            <c:spPr>
              <a:solidFill>
                <a:srgbClr val="00FFFF"/>
              </a:solidFill>
            </c:spPr>
          </c:dPt>
          <c:cat>
            <c:strRef>
              <c:f>'[Microsoft Office PowerPoint 内のグラフ]Sheet1'!$A$2:$A$7</c:f>
              <c:strCache>
                <c:ptCount val="6"/>
                <c:pt idx="0">
                  <c:v>RRT</c:v>
                </c:pt>
                <c:pt idx="1">
                  <c:v>MI</c:v>
                </c:pt>
                <c:pt idx="2">
                  <c:v>CVD</c:v>
                </c:pt>
                <c:pt idx="3">
                  <c:v>Heart failure</c:v>
                </c:pt>
                <c:pt idx="4">
                  <c:v>Neoplasma</c:v>
                </c:pt>
                <c:pt idx="5">
                  <c:v>Others</c:v>
                </c:pt>
              </c:strCache>
            </c:strRef>
          </c:cat>
          <c:val>
            <c:numRef>
              <c:f>'[Microsoft Office PowerPoint 内のグラフ]Sheet1'!$B$2:$B$7</c:f>
              <c:numCache>
                <c:formatCode>General</c:formatCode>
                <c:ptCount val="6"/>
                <c:pt idx="0">
                  <c:v>91</c:v>
                </c:pt>
                <c:pt idx="1">
                  <c:v>0</c:v>
                </c:pt>
                <c:pt idx="2">
                  <c:v>6</c:v>
                </c:pt>
                <c:pt idx="3">
                  <c:v>0</c:v>
                </c:pt>
                <c:pt idx="4">
                  <c:v>3</c:v>
                </c:pt>
                <c:pt idx="5">
                  <c:v>0</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0"/>
    <c:plotArea>
      <c:layout>
        <c:manualLayout>
          <c:layoutTarget val="inner"/>
          <c:xMode val="edge"/>
          <c:yMode val="edge"/>
          <c:x val="6.3967264508603114E-2"/>
          <c:y val="4.766742459008174E-2"/>
          <c:w val="0.80768785846213664"/>
          <c:h val="0.84317326500459744"/>
        </c:manualLayout>
      </c:layout>
      <c:barChart>
        <c:barDir val="col"/>
        <c:grouping val="clustered"/>
        <c:varyColors val="0"/>
        <c:ser>
          <c:idx val="0"/>
          <c:order val="0"/>
          <c:tx>
            <c:strRef>
              <c:f>Sheet1!$B$1</c:f>
              <c:strCache>
                <c:ptCount val="1"/>
                <c:pt idx="0">
                  <c:v>HD</c:v>
                </c:pt>
              </c:strCache>
            </c:strRef>
          </c:tx>
          <c:spPr>
            <a:solidFill>
              <a:srgbClr val="00FF00"/>
            </a:solidFill>
            <a:ln>
              <a:solidFill>
                <a:srgbClr val="00FF00"/>
              </a:solidFill>
            </a:ln>
          </c:spPr>
          <c:invertIfNegative val="0"/>
          <c:cat>
            <c:strRef>
              <c:f>Sheet1!$A$2:$A$3</c:f>
              <c:strCache>
                <c:ptCount val="2"/>
                <c:pt idx="0">
                  <c:v>Younger Group</c:v>
                </c:pt>
                <c:pt idx="1">
                  <c:v>Elderly Group</c:v>
                </c:pt>
              </c:strCache>
            </c:strRef>
          </c:cat>
          <c:val>
            <c:numRef>
              <c:f>Sheet1!$B$2:$B$3</c:f>
              <c:numCache>
                <c:formatCode>General</c:formatCode>
                <c:ptCount val="2"/>
                <c:pt idx="0">
                  <c:v>66</c:v>
                </c:pt>
                <c:pt idx="1">
                  <c:v>9</c:v>
                </c:pt>
              </c:numCache>
            </c:numRef>
          </c:val>
        </c:ser>
        <c:ser>
          <c:idx val="1"/>
          <c:order val="1"/>
          <c:tx>
            <c:strRef>
              <c:f>Sheet1!$C$1</c:f>
              <c:strCache>
                <c:ptCount val="1"/>
                <c:pt idx="0">
                  <c:v>CAPD</c:v>
                </c:pt>
              </c:strCache>
            </c:strRef>
          </c:tx>
          <c:spPr>
            <a:solidFill>
              <a:srgbClr val="FF00FF"/>
            </a:solidFill>
          </c:spPr>
          <c:invertIfNegative val="0"/>
          <c:cat>
            <c:strRef>
              <c:f>Sheet1!$A$2:$A$3</c:f>
              <c:strCache>
                <c:ptCount val="2"/>
                <c:pt idx="0">
                  <c:v>Younger Group</c:v>
                </c:pt>
                <c:pt idx="1">
                  <c:v>Elderly Group</c:v>
                </c:pt>
              </c:strCache>
            </c:strRef>
          </c:cat>
          <c:val>
            <c:numRef>
              <c:f>Sheet1!$C$2:$C$3</c:f>
              <c:numCache>
                <c:formatCode>General</c:formatCode>
                <c:ptCount val="2"/>
                <c:pt idx="0">
                  <c:v>9</c:v>
                </c:pt>
                <c:pt idx="1">
                  <c:v>6</c:v>
                </c:pt>
              </c:numCache>
            </c:numRef>
          </c:val>
        </c:ser>
        <c:dLbls>
          <c:showLegendKey val="0"/>
          <c:showVal val="0"/>
          <c:showCatName val="0"/>
          <c:showSerName val="0"/>
          <c:showPercent val="0"/>
          <c:showBubbleSize val="0"/>
        </c:dLbls>
        <c:gapWidth val="150"/>
        <c:axId val="251249640"/>
        <c:axId val="251250424"/>
      </c:barChart>
      <c:catAx>
        <c:axId val="251249640"/>
        <c:scaling>
          <c:orientation val="minMax"/>
        </c:scaling>
        <c:delete val="0"/>
        <c:axPos val="b"/>
        <c:numFmt formatCode="General" sourceLinked="0"/>
        <c:majorTickMark val="out"/>
        <c:minorTickMark val="none"/>
        <c:tickLblPos val="nextTo"/>
        <c:txPr>
          <a:bodyPr/>
          <a:lstStyle/>
          <a:p>
            <a:pPr>
              <a:defRPr>
                <a:latin typeface="Arial" panose="020B0604020202020204" pitchFamily="34" charset="0"/>
                <a:cs typeface="Arial" panose="020B0604020202020204" pitchFamily="34" charset="0"/>
              </a:defRPr>
            </a:pPr>
            <a:endParaRPr lang="ja-JP"/>
          </a:p>
        </c:txPr>
        <c:crossAx val="251250424"/>
        <c:crosses val="autoZero"/>
        <c:auto val="1"/>
        <c:lblAlgn val="ctr"/>
        <c:lblOffset val="100"/>
        <c:noMultiLvlLbl val="0"/>
      </c:catAx>
      <c:valAx>
        <c:axId val="251250424"/>
        <c:scaling>
          <c:orientation val="minMax"/>
        </c:scaling>
        <c:delete val="0"/>
        <c:axPos val="l"/>
        <c:majorGridlines/>
        <c:numFmt formatCode="General" sourceLinked="1"/>
        <c:majorTickMark val="out"/>
        <c:minorTickMark val="none"/>
        <c:tickLblPos val="nextTo"/>
        <c:txPr>
          <a:bodyPr/>
          <a:lstStyle/>
          <a:p>
            <a:pPr>
              <a:defRPr>
                <a:latin typeface="Arial" panose="020B0604020202020204" pitchFamily="34" charset="0"/>
                <a:cs typeface="Arial" panose="020B0604020202020204" pitchFamily="34" charset="0"/>
              </a:defRPr>
            </a:pPr>
            <a:endParaRPr lang="ja-JP"/>
          </a:p>
        </c:txPr>
        <c:crossAx val="251249640"/>
        <c:crosses val="autoZero"/>
        <c:crossBetween val="between"/>
      </c:valAx>
    </c:plotArea>
    <c:legend>
      <c:legendPos val="r"/>
      <c:layout>
        <c:manualLayout>
          <c:xMode val="edge"/>
          <c:yMode val="edge"/>
          <c:x val="0.88554389034703962"/>
          <c:y val="0.37722137808020101"/>
          <c:w val="0.10211043064061441"/>
          <c:h val="0.15576397774352119"/>
        </c:manualLayout>
      </c:layout>
      <c:overlay val="0"/>
    </c:legend>
    <c:plotVisOnly val="1"/>
    <c:dispBlanksAs val="gap"/>
    <c:showDLblsOverMax val="0"/>
  </c:chart>
  <c:txPr>
    <a:bodyPr/>
    <a:lstStyle/>
    <a:p>
      <a:pPr>
        <a:defRPr sz="1800"/>
      </a:pPr>
      <a:endParaRPr lang="ja-JP"/>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252819092058168E-2"/>
          <c:y val="5.8891555233659666E-2"/>
          <c:w val="0.78666156313794056"/>
          <c:h val="0.81574661569261664"/>
        </c:manualLayout>
      </c:layout>
      <c:barChart>
        <c:barDir val="col"/>
        <c:grouping val="clustered"/>
        <c:varyColors val="0"/>
        <c:ser>
          <c:idx val="0"/>
          <c:order val="0"/>
          <c:tx>
            <c:strRef>
              <c:f>Sheet1!$B$1</c:f>
              <c:strCache>
                <c:ptCount val="1"/>
                <c:pt idx="0">
                  <c:v>HD</c:v>
                </c:pt>
              </c:strCache>
            </c:strRef>
          </c:tx>
          <c:spPr>
            <a:solidFill>
              <a:srgbClr val="00FF00"/>
            </a:solidFill>
            <a:ln>
              <a:solidFill>
                <a:srgbClr val="00FF00"/>
              </a:solidFill>
            </a:ln>
          </c:spPr>
          <c:invertIfNegative val="0"/>
          <c:cat>
            <c:strRef>
              <c:f>Sheet1!$A$2:$A$3</c:f>
              <c:strCache>
                <c:ptCount val="2"/>
                <c:pt idx="0">
                  <c:v>Total</c:v>
                </c:pt>
                <c:pt idx="1">
                  <c:v>Late referral</c:v>
                </c:pt>
              </c:strCache>
            </c:strRef>
          </c:cat>
          <c:val>
            <c:numRef>
              <c:f>Sheet1!$B$2:$B$3</c:f>
              <c:numCache>
                <c:formatCode>General</c:formatCode>
                <c:ptCount val="2"/>
                <c:pt idx="0">
                  <c:v>44</c:v>
                </c:pt>
                <c:pt idx="1">
                  <c:v>31</c:v>
                </c:pt>
              </c:numCache>
            </c:numRef>
          </c:val>
        </c:ser>
        <c:ser>
          <c:idx val="1"/>
          <c:order val="1"/>
          <c:tx>
            <c:strRef>
              <c:f>Sheet1!$C$1</c:f>
              <c:strCache>
                <c:ptCount val="1"/>
                <c:pt idx="0">
                  <c:v>CAPD</c:v>
                </c:pt>
              </c:strCache>
            </c:strRef>
          </c:tx>
          <c:spPr>
            <a:solidFill>
              <a:srgbClr val="FF00FF"/>
            </a:solidFill>
          </c:spPr>
          <c:invertIfNegative val="0"/>
          <c:cat>
            <c:strRef>
              <c:f>Sheet1!$A$2:$A$3</c:f>
              <c:strCache>
                <c:ptCount val="2"/>
                <c:pt idx="0">
                  <c:v>Total</c:v>
                </c:pt>
                <c:pt idx="1">
                  <c:v>Late referral</c:v>
                </c:pt>
              </c:strCache>
            </c:strRef>
          </c:cat>
          <c:val>
            <c:numRef>
              <c:f>Sheet1!$C$2:$C$3</c:f>
              <c:numCache>
                <c:formatCode>General</c:formatCode>
                <c:ptCount val="2"/>
                <c:pt idx="0">
                  <c:v>10</c:v>
                </c:pt>
                <c:pt idx="1">
                  <c:v>5</c:v>
                </c:pt>
              </c:numCache>
            </c:numRef>
          </c:val>
        </c:ser>
        <c:dLbls>
          <c:showLegendKey val="0"/>
          <c:showVal val="0"/>
          <c:showCatName val="0"/>
          <c:showSerName val="0"/>
          <c:showPercent val="0"/>
          <c:showBubbleSize val="0"/>
        </c:dLbls>
        <c:gapWidth val="150"/>
        <c:axId val="251248856"/>
        <c:axId val="251251208"/>
      </c:barChart>
      <c:catAx>
        <c:axId val="251248856"/>
        <c:scaling>
          <c:orientation val="minMax"/>
        </c:scaling>
        <c:delete val="0"/>
        <c:axPos val="b"/>
        <c:numFmt formatCode="General" sourceLinked="0"/>
        <c:majorTickMark val="out"/>
        <c:minorTickMark val="none"/>
        <c:tickLblPos val="nextTo"/>
        <c:txPr>
          <a:bodyPr/>
          <a:lstStyle/>
          <a:p>
            <a:pPr>
              <a:defRPr>
                <a:latin typeface="Arial" panose="020B0604020202020204" pitchFamily="34" charset="0"/>
                <a:cs typeface="Arial" panose="020B0604020202020204" pitchFamily="34" charset="0"/>
              </a:defRPr>
            </a:pPr>
            <a:endParaRPr lang="ja-JP"/>
          </a:p>
        </c:txPr>
        <c:crossAx val="251251208"/>
        <c:crosses val="autoZero"/>
        <c:auto val="1"/>
        <c:lblAlgn val="ctr"/>
        <c:lblOffset val="100"/>
        <c:noMultiLvlLbl val="0"/>
      </c:catAx>
      <c:valAx>
        <c:axId val="251251208"/>
        <c:scaling>
          <c:orientation val="minMax"/>
        </c:scaling>
        <c:delete val="0"/>
        <c:axPos val="l"/>
        <c:majorGridlines/>
        <c:numFmt formatCode="General" sourceLinked="1"/>
        <c:majorTickMark val="out"/>
        <c:minorTickMark val="none"/>
        <c:tickLblPos val="nextTo"/>
        <c:txPr>
          <a:bodyPr/>
          <a:lstStyle/>
          <a:p>
            <a:pPr>
              <a:defRPr>
                <a:latin typeface="Arial" panose="020B0604020202020204" pitchFamily="34" charset="0"/>
                <a:cs typeface="Arial" panose="020B0604020202020204" pitchFamily="34" charset="0"/>
              </a:defRPr>
            </a:pPr>
            <a:endParaRPr lang="ja-JP"/>
          </a:p>
        </c:txPr>
        <c:crossAx val="251248856"/>
        <c:crosses val="autoZero"/>
        <c:crossBetween val="between"/>
      </c:valAx>
    </c:plotArea>
    <c:legend>
      <c:legendPos val="r"/>
      <c:layout>
        <c:manualLayout>
          <c:xMode val="edge"/>
          <c:yMode val="edge"/>
          <c:x val="0.88863031010012661"/>
          <c:y val="0.43614806395898537"/>
          <c:w val="0.10211043064061441"/>
          <c:h val="0.15576397774352119"/>
        </c:manualLayout>
      </c:layout>
      <c:overlay val="0"/>
    </c:legend>
    <c:plotVisOnly val="1"/>
    <c:dispBlanksAs val="gap"/>
    <c:showDLblsOverMax val="0"/>
  </c:chart>
  <c:txPr>
    <a:bodyPr/>
    <a:lstStyle/>
    <a:p>
      <a:pPr>
        <a:defRPr sz="1800"/>
      </a:pPr>
      <a:endParaRPr lang="ja-JP"/>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ltLang="en-US" dirty="0">
                <a:latin typeface="Arial" panose="020B0604020202020204" pitchFamily="34" charset="0"/>
                <a:cs typeface="Arial" panose="020B0604020202020204" pitchFamily="34" charset="0"/>
              </a:rPr>
              <a:t>Elderly</a:t>
            </a:r>
          </a:p>
        </c:rich>
      </c:tx>
      <c:overlay val="0"/>
    </c:title>
    <c:autoTitleDeleted val="0"/>
    <c:plotArea>
      <c:layout/>
      <c:pieChart>
        <c:varyColors val="1"/>
        <c:ser>
          <c:idx val="0"/>
          <c:order val="0"/>
          <c:tx>
            <c:strRef>
              <c:f>'[Microsoft Office PowerPoint 内のグラフ]Sheet1'!$B$1</c:f>
              <c:strCache>
                <c:ptCount val="1"/>
                <c:pt idx="0">
                  <c:v>Elderly</c:v>
                </c:pt>
              </c:strCache>
            </c:strRef>
          </c:tx>
          <c:dPt>
            <c:idx val="0"/>
            <c:bubble3D val="0"/>
            <c:spPr>
              <a:solidFill>
                <a:srgbClr val="00FF00"/>
              </a:solidFill>
            </c:spPr>
          </c:dPt>
          <c:dPt>
            <c:idx val="1"/>
            <c:bubble3D val="0"/>
            <c:spPr>
              <a:solidFill>
                <a:srgbClr val="FF00FF"/>
              </a:solidFill>
            </c:spPr>
          </c:dPt>
          <c:dPt>
            <c:idx val="2"/>
            <c:bubble3D val="0"/>
            <c:spPr>
              <a:solidFill>
                <a:srgbClr val="FFFF00"/>
              </a:solidFill>
            </c:spPr>
          </c:dPt>
          <c:dPt>
            <c:idx val="3"/>
            <c:bubble3D val="0"/>
            <c:spPr>
              <a:solidFill>
                <a:srgbClr val="FF9865"/>
              </a:solidFill>
            </c:spPr>
          </c:dPt>
          <c:cat>
            <c:strRef>
              <c:f>'[Microsoft Office PowerPoint 内のグラフ]Sheet1'!$A$2:$A$5</c:f>
              <c:strCache>
                <c:ptCount val="4"/>
                <c:pt idx="0">
                  <c:v>DM</c:v>
                </c:pt>
                <c:pt idx="1">
                  <c:v>GN</c:v>
                </c:pt>
                <c:pt idx="2">
                  <c:v>HT</c:v>
                </c:pt>
                <c:pt idx="3">
                  <c:v>others</c:v>
                </c:pt>
              </c:strCache>
            </c:strRef>
          </c:cat>
          <c:val>
            <c:numRef>
              <c:f>'[Microsoft Office PowerPoint 内のグラフ]Sheet1'!$B$2:$B$5</c:f>
              <c:numCache>
                <c:formatCode>General</c:formatCode>
                <c:ptCount val="4"/>
                <c:pt idx="0">
                  <c:v>23</c:v>
                </c:pt>
                <c:pt idx="1">
                  <c:v>23</c:v>
                </c:pt>
                <c:pt idx="2">
                  <c:v>51</c:v>
                </c:pt>
                <c:pt idx="3">
                  <c:v>3</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ltLang="en-US" dirty="0">
                <a:latin typeface="Arial" panose="020B0604020202020204" pitchFamily="34" charset="0"/>
                <a:cs typeface="Arial" panose="020B0604020202020204" pitchFamily="34" charset="0"/>
              </a:rPr>
              <a:t>late referral 75&lt;</a:t>
            </a:r>
          </a:p>
        </c:rich>
      </c:tx>
      <c:layout>
        <c:manualLayout>
          <c:xMode val="edge"/>
          <c:yMode val="edge"/>
          <c:x val="0.22171157376461387"/>
          <c:y val="5.8876811594202896E-2"/>
        </c:manualLayout>
      </c:layout>
      <c:overlay val="0"/>
    </c:title>
    <c:autoTitleDeleted val="0"/>
    <c:plotArea>
      <c:layout/>
      <c:pieChart>
        <c:varyColors val="1"/>
        <c:ser>
          <c:idx val="0"/>
          <c:order val="0"/>
          <c:tx>
            <c:strRef>
              <c:f>'[Microsoft Office PowerPoint 内のグラフ]Sheet1'!$B$1</c:f>
              <c:strCache>
                <c:ptCount val="1"/>
                <c:pt idx="0">
                  <c:v>late referral 75&lt;</c:v>
                </c:pt>
              </c:strCache>
            </c:strRef>
          </c:tx>
          <c:dPt>
            <c:idx val="0"/>
            <c:bubble3D val="0"/>
            <c:spPr>
              <a:solidFill>
                <a:srgbClr val="00FF00"/>
              </a:solidFill>
            </c:spPr>
          </c:dPt>
          <c:dPt>
            <c:idx val="1"/>
            <c:bubble3D val="0"/>
            <c:spPr>
              <a:solidFill>
                <a:srgbClr val="FF00FF"/>
              </a:solidFill>
            </c:spPr>
          </c:dPt>
          <c:dPt>
            <c:idx val="2"/>
            <c:bubble3D val="0"/>
            <c:spPr>
              <a:solidFill>
                <a:srgbClr val="FFFF00"/>
              </a:solidFill>
            </c:spPr>
          </c:dPt>
          <c:dPt>
            <c:idx val="3"/>
            <c:bubble3D val="0"/>
            <c:spPr>
              <a:solidFill>
                <a:srgbClr val="FFC000"/>
              </a:solidFill>
            </c:spPr>
          </c:dPt>
          <c:cat>
            <c:strRef>
              <c:f>'[Microsoft Office PowerPoint 内のグラフ]Sheet1'!$A$2:$A$5</c:f>
              <c:strCache>
                <c:ptCount val="4"/>
                <c:pt idx="0">
                  <c:v>DM</c:v>
                </c:pt>
                <c:pt idx="1">
                  <c:v>GN</c:v>
                </c:pt>
                <c:pt idx="2">
                  <c:v>HT</c:v>
                </c:pt>
                <c:pt idx="3">
                  <c:v>Others</c:v>
                </c:pt>
              </c:strCache>
            </c:strRef>
          </c:cat>
          <c:val>
            <c:numRef>
              <c:f>'[Microsoft Office PowerPoint 内のグラフ]Sheet1'!$B$2:$B$5</c:f>
              <c:numCache>
                <c:formatCode>General</c:formatCode>
                <c:ptCount val="4"/>
                <c:pt idx="0">
                  <c:v>74</c:v>
                </c:pt>
                <c:pt idx="1">
                  <c:v>9</c:v>
                </c:pt>
                <c:pt idx="2">
                  <c:v>13</c:v>
                </c:pt>
                <c:pt idx="3">
                  <c:v>4</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ltLang="en-US" dirty="0">
                <a:latin typeface="Arial" panose="020B0604020202020204" pitchFamily="34" charset="0"/>
                <a:cs typeface="Arial" panose="020B0604020202020204" pitchFamily="34" charset="0"/>
              </a:rPr>
              <a:t>late referral </a:t>
            </a:r>
            <a:r>
              <a:rPr lang="en-US" altLang="en-US" dirty="0" smtClean="0">
                <a:latin typeface="Arial" panose="020B0604020202020204" pitchFamily="34" charset="0"/>
                <a:cs typeface="Arial" panose="020B0604020202020204" pitchFamily="34" charset="0"/>
              </a:rPr>
              <a:t>75&gt;</a:t>
            </a:r>
            <a:endParaRPr lang="en-US" altLang="en-US" dirty="0">
              <a:latin typeface="Arial" panose="020B0604020202020204" pitchFamily="34" charset="0"/>
              <a:cs typeface="Arial" panose="020B0604020202020204" pitchFamily="34" charset="0"/>
            </a:endParaRPr>
          </a:p>
        </c:rich>
      </c:tx>
      <c:layout>
        <c:manualLayout>
          <c:xMode val="edge"/>
          <c:yMode val="edge"/>
          <c:x val="0.19980302193345345"/>
          <c:y val="6.3405797101449321E-2"/>
        </c:manualLayout>
      </c:layout>
      <c:overlay val="0"/>
    </c:title>
    <c:autoTitleDeleted val="0"/>
    <c:plotArea>
      <c:layout/>
      <c:pieChart>
        <c:varyColors val="1"/>
        <c:ser>
          <c:idx val="0"/>
          <c:order val="0"/>
          <c:tx>
            <c:strRef>
              <c:f>'[Microsoft Office PowerPoint 内のグラフ]Sheet1'!$B$1</c:f>
              <c:strCache>
                <c:ptCount val="1"/>
                <c:pt idx="0">
                  <c:v>late referral 75&lt;</c:v>
                </c:pt>
              </c:strCache>
            </c:strRef>
          </c:tx>
          <c:dPt>
            <c:idx val="0"/>
            <c:bubble3D val="0"/>
            <c:spPr>
              <a:solidFill>
                <a:srgbClr val="00FF00"/>
              </a:solidFill>
            </c:spPr>
          </c:dPt>
          <c:dPt>
            <c:idx val="1"/>
            <c:bubble3D val="0"/>
            <c:spPr>
              <a:solidFill>
                <a:srgbClr val="FF00FF"/>
              </a:solidFill>
            </c:spPr>
          </c:dPt>
          <c:dPt>
            <c:idx val="2"/>
            <c:bubble3D val="0"/>
            <c:spPr>
              <a:solidFill>
                <a:srgbClr val="FFFF00"/>
              </a:solidFill>
            </c:spPr>
          </c:dPt>
          <c:dPt>
            <c:idx val="3"/>
            <c:bubble3D val="0"/>
            <c:spPr>
              <a:solidFill>
                <a:srgbClr val="FFC000"/>
              </a:solidFill>
            </c:spPr>
          </c:dPt>
          <c:cat>
            <c:strRef>
              <c:f>'[Microsoft Office PowerPoint 内のグラフ]Sheet1'!$A$2:$A$5</c:f>
              <c:strCache>
                <c:ptCount val="4"/>
                <c:pt idx="0">
                  <c:v>DM</c:v>
                </c:pt>
                <c:pt idx="1">
                  <c:v>GN</c:v>
                </c:pt>
                <c:pt idx="2">
                  <c:v>HT</c:v>
                </c:pt>
                <c:pt idx="3">
                  <c:v>Others</c:v>
                </c:pt>
              </c:strCache>
            </c:strRef>
          </c:cat>
          <c:val>
            <c:numRef>
              <c:f>'[Microsoft Office PowerPoint 内のグラフ]Sheet1'!$B$2:$B$5</c:f>
              <c:numCache>
                <c:formatCode>General</c:formatCode>
                <c:ptCount val="4"/>
                <c:pt idx="0">
                  <c:v>80</c:v>
                </c:pt>
                <c:pt idx="1">
                  <c:v>4</c:v>
                </c:pt>
                <c:pt idx="2">
                  <c:v>9</c:v>
                </c:pt>
                <c:pt idx="3">
                  <c:v>7</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ltLang="en-US" dirty="0">
                <a:latin typeface="Arial" panose="020B0604020202020204" pitchFamily="34" charset="0"/>
                <a:cs typeface="Arial" panose="020B0604020202020204" pitchFamily="34" charset="0"/>
              </a:rPr>
              <a:t>Total 75&lt;</a:t>
            </a:r>
          </a:p>
        </c:rich>
      </c:tx>
      <c:layout>
        <c:manualLayout>
          <c:xMode val="edge"/>
          <c:yMode val="edge"/>
          <c:x val="0.33390578667319831"/>
          <c:y val="4.9818840579710144E-2"/>
        </c:manualLayout>
      </c:layout>
      <c:overlay val="0"/>
    </c:title>
    <c:autoTitleDeleted val="0"/>
    <c:plotArea>
      <c:layout/>
      <c:pieChart>
        <c:varyColors val="1"/>
        <c:ser>
          <c:idx val="0"/>
          <c:order val="0"/>
          <c:tx>
            <c:strRef>
              <c:f>'[Microsoft Office PowerPoint 内のグラフ]Sheet1'!$B$1</c:f>
              <c:strCache>
                <c:ptCount val="1"/>
                <c:pt idx="0">
                  <c:v>Total 75&lt;</c:v>
                </c:pt>
              </c:strCache>
            </c:strRef>
          </c:tx>
          <c:dPt>
            <c:idx val="0"/>
            <c:bubble3D val="0"/>
            <c:spPr>
              <a:solidFill>
                <a:srgbClr val="00FF00"/>
              </a:solidFill>
            </c:spPr>
          </c:dPt>
          <c:dPt>
            <c:idx val="1"/>
            <c:bubble3D val="0"/>
            <c:spPr>
              <a:solidFill>
                <a:srgbClr val="FF00FF"/>
              </a:solidFill>
            </c:spPr>
          </c:dPt>
          <c:dPt>
            <c:idx val="2"/>
            <c:bubble3D val="0"/>
            <c:spPr>
              <a:solidFill>
                <a:srgbClr val="FFFF00"/>
              </a:solidFill>
            </c:spPr>
          </c:dPt>
          <c:cat>
            <c:strRef>
              <c:f>'[Microsoft Office PowerPoint 内のグラフ]Sheet1'!$A$2:$A$5</c:f>
              <c:strCache>
                <c:ptCount val="4"/>
                <c:pt idx="0">
                  <c:v>DM</c:v>
                </c:pt>
                <c:pt idx="1">
                  <c:v>GN</c:v>
                </c:pt>
                <c:pt idx="2">
                  <c:v>HT</c:v>
                </c:pt>
                <c:pt idx="3">
                  <c:v>Others</c:v>
                </c:pt>
              </c:strCache>
            </c:strRef>
          </c:cat>
          <c:val>
            <c:numRef>
              <c:f>'[Microsoft Office PowerPoint 内のグラフ]Sheet1'!$B$2:$B$5</c:f>
              <c:numCache>
                <c:formatCode>General</c:formatCode>
                <c:ptCount val="4"/>
                <c:pt idx="0">
                  <c:v>41</c:v>
                </c:pt>
                <c:pt idx="1">
                  <c:v>28</c:v>
                </c:pt>
                <c:pt idx="2">
                  <c:v>31</c:v>
                </c:pt>
                <c:pt idx="3">
                  <c:v>0</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ltLang="en-US" dirty="0">
                <a:latin typeface="Arial" panose="020B0604020202020204" pitchFamily="34" charset="0"/>
                <a:cs typeface="Arial" panose="020B0604020202020204" pitchFamily="34" charset="0"/>
              </a:rPr>
              <a:t>Total 75&gt;</a:t>
            </a:r>
          </a:p>
        </c:rich>
      </c:tx>
      <c:layout>
        <c:manualLayout>
          <c:xMode val="edge"/>
          <c:yMode val="edge"/>
          <c:x val="0.33387183460159447"/>
          <c:y val="4.9818840579710144E-2"/>
        </c:manualLayout>
      </c:layout>
      <c:overlay val="0"/>
    </c:title>
    <c:autoTitleDeleted val="0"/>
    <c:plotArea>
      <c:layout/>
      <c:pieChart>
        <c:varyColors val="1"/>
        <c:ser>
          <c:idx val="0"/>
          <c:order val="0"/>
          <c:tx>
            <c:strRef>
              <c:f>'[Microsoft Office PowerPoint 内のグラフ]Sheet1'!$B$1</c:f>
              <c:strCache>
                <c:ptCount val="1"/>
                <c:pt idx="0">
                  <c:v>Total 75&gt;</c:v>
                </c:pt>
              </c:strCache>
            </c:strRef>
          </c:tx>
          <c:dPt>
            <c:idx val="0"/>
            <c:bubble3D val="0"/>
            <c:spPr>
              <a:solidFill>
                <a:srgbClr val="00FF00"/>
              </a:solidFill>
            </c:spPr>
          </c:dPt>
          <c:dPt>
            <c:idx val="1"/>
            <c:bubble3D val="0"/>
            <c:spPr>
              <a:solidFill>
                <a:srgbClr val="FF00FF"/>
              </a:solidFill>
            </c:spPr>
          </c:dPt>
          <c:dPt>
            <c:idx val="2"/>
            <c:bubble3D val="0"/>
            <c:spPr>
              <a:solidFill>
                <a:srgbClr val="FFFF00"/>
              </a:solidFill>
            </c:spPr>
          </c:dPt>
          <c:dPt>
            <c:idx val="3"/>
            <c:bubble3D val="0"/>
            <c:spPr>
              <a:solidFill>
                <a:srgbClr val="FFC000"/>
              </a:solidFill>
            </c:spPr>
          </c:dPt>
          <c:cat>
            <c:strRef>
              <c:f>'[Microsoft Office PowerPoint 内のグラフ]Sheet1'!$A$2:$A$5</c:f>
              <c:strCache>
                <c:ptCount val="4"/>
                <c:pt idx="0">
                  <c:v>DM</c:v>
                </c:pt>
                <c:pt idx="1">
                  <c:v>GN</c:v>
                </c:pt>
                <c:pt idx="2">
                  <c:v>HT</c:v>
                </c:pt>
                <c:pt idx="3">
                  <c:v>Others</c:v>
                </c:pt>
              </c:strCache>
            </c:strRef>
          </c:cat>
          <c:val>
            <c:numRef>
              <c:f>'[Microsoft Office PowerPoint 内のグラフ]Sheet1'!$B$2:$B$5</c:f>
              <c:numCache>
                <c:formatCode>General</c:formatCode>
                <c:ptCount val="4"/>
                <c:pt idx="0">
                  <c:v>8</c:v>
                </c:pt>
                <c:pt idx="1">
                  <c:v>25</c:v>
                </c:pt>
                <c:pt idx="2">
                  <c:v>63</c:v>
                </c:pt>
                <c:pt idx="3">
                  <c:v>4</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pieChart>
        <c:varyColors val="1"/>
        <c:ser>
          <c:idx val="0"/>
          <c:order val="0"/>
          <c:tx>
            <c:strRef>
              <c:f>'[Microsoft Office PowerPoint 内のグラフ]Sheet1'!$B$1</c:f>
              <c:strCache>
                <c:ptCount val="1"/>
                <c:pt idx="0">
                  <c:v>Elderly</c:v>
                </c:pt>
              </c:strCache>
            </c:strRef>
          </c:tx>
          <c:dPt>
            <c:idx val="0"/>
            <c:bubble3D val="0"/>
            <c:spPr>
              <a:solidFill>
                <a:srgbClr val="00FF00"/>
              </a:solidFill>
            </c:spPr>
          </c:dPt>
          <c:dPt>
            <c:idx val="1"/>
            <c:bubble3D val="0"/>
            <c:spPr>
              <a:solidFill>
                <a:srgbClr val="FF00FF"/>
              </a:solidFill>
            </c:spPr>
          </c:dPt>
          <c:dPt>
            <c:idx val="2"/>
            <c:bubble3D val="0"/>
            <c:spPr>
              <a:solidFill>
                <a:srgbClr val="FFFF00"/>
              </a:solidFill>
            </c:spPr>
          </c:dPt>
          <c:dPt>
            <c:idx val="3"/>
            <c:bubble3D val="0"/>
            <c:spPr>
              <a:solidFill>
                <a:srgbClr val="FFC000"/>
              </a:solidFill>
            </c:spPr>
          </c:dPt>
          <c:dPt>
            <c:idx val="4"/>
            <c:bubble3D val="0"/>
            <c:spPr>
              <a:solidFill>
                <a:srgbClr val="00FFFF"/>
              </a:solidFill>
            </c:spPr>
          </c:dPt>
          <c:dPt>
            <c:idx val="5"/>
            <c:bubble3D val="0"/>
            <c:spPr>
              <a:solidFill>
                <a:srgbClr val="D60093"/>
              </a:solidFill>
            </c:spPr>
          </c:dPt>
          <c:cat>
            <c:strRef>
              <c:f>'[Microsoft Office PowerPoint 内のグラフ]Sheet1'!$A$2:$A$7</c:f>
              <c:strCache>
                <c:ptCount val="6"/>
                <c:pt idx="0">
                  <c:v>RRT</c:v>
                </c:pt>
                <c:pt idx="1">
                  <c:v>MI</c:v>
                </c:pt>
                <c:pt idx="2">
                  <c:v>CVD</c:v>
                </c:pt>
                <c:pt idx="3">
                  <c:v>Heart failure</c:v>
                </c:pt>
                <c:pt idx="4">
                  <c:v>Neoplasma</c:v>
                </c:pt>
                <c:pt idx="5">
                  <c:v>Others</c:v>
                </c:pt>
              </c:strCache>
            </c:strRef>
          </c:cat>
          <c:val>
            <c:numRef>
              <c:f>'[Microsoft Office PowerPoint 内のグラフ]Sheet1'!$B$2:$B$7</c:f>
              <c:numCache>
                <c:formatCode>General</c:formatCode>
                <c:ptCount val="6"/>
                <c:pt idx="0">
                  <c:v>43</c:v>
                </c:pt>
                <c:pt idx="1">
                  <c:v>13</c:v>
                </c:pt>
                <c:pt idx="2">
                  <c:v>13</c:v>
                </c:pt>
                <c:pt idx="3">
                  <c:v>16</c:v>
                </c:pt>
                <c:pt idx="4">
                  <c:v>13</c:v>
                </c:pt>
                <c:pt idx="5">
                  <c:v>2</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6377002425598737"/>
          <c:y val="2.5509010936163496E-2"/>
        </c:manualLayout>
      </c:layout>
      <c:overlay val="0"/>
    </c:title>
    <c:autoTitleDeleted val="0"/>
    <c:plotArea>
      <c:layout>
        <c:manualLayout>
          <c:layoutTarget val="inner"/>
          <c:xMode val="edge"/>
          <c:yMode val="edge"/>
          <c:x val="8.1413166653600239E-2"/>
          <c:y val="0.14437956719615797"/>
          <c:w val="0.83561520168580372"/>
          <c:h val="0.81210963537609193"/>
        </c:manualLayout>
      </c:layout>
      <c:pieChart>
        <c:varyColors val="1"/>
        <c:ser>
          <c:idx val="0"/>
          <c:order val="0"/>
          <c:tx>
            <c:strRef>
              <c:f>'[Microsoft Office PowerPoint 内のグラフ]Sheet1'!$B$1</c:f>
              <c:strCache>
                <c:ptCount val="1"/>
                <c:pt idx="0">
                  <c:v>Younger</c:v>
                </c:pt>
              </c:strCache>
            </c:strRef>
          </c:tx>
          <c:dPt>
            <c:idx val="0"/>
            <c:bubble3D val="0"/>
            <c:spPr>
              <a:solidFill>
                <a:srgbClr val="00FF00"/>
              </a:solidFill>
            </c:spPr>
          </c:dPt>
          <c:dPt>
            <c:idx val="1"/>
            <c:bubble3D val="0"/>
            <c:spPr>
              <a:solidFill>
                <a:srgbClr val="FF00FF"/>
              </a:solidFill>
            </c:spPr>
          </c:dPt>
          <c:dPt>
            <c:idx val="2"/>
            <c:bubble3D val="0"/>
            <c:spPr>
              <a:solidFill>
                <a:srgbClr val="FFFF00"/>
              </a:solidFill>
            </c:spPr>
          </c:dPt>
          <c:dPt>
            <c:idx val="3"/>
            <c:bubble3D val="0"/>
            <c:spPr>
              <a:solidFill>
                <a:srgbClr val="FFC000"/>
              </a:solidFill>
            </c:spPr>
          </c:dPt>
          <c:dPt>
            <c:idx val="4"/>
            <c:bubble3D val="0"/>
            <c:spPr>
              <a:solidFill>
                <a:srgbClr val="00FFFF"/>
              </a:solidFill>
            </c:spPr>
          </c:dPt>
          <c:cat>
            <c:strRef>
              <c:f>'[Microsoft Office PowerPoint 内のグラフ]Sheet1'!$A$2:$A$7</c:f>
              <c:strCache>
                <c:ptCount val="6"/>
                <c:pt idx="0">
                  <c:v>RRT</c:v>
                </c:pt>
                <c:pt idx="1">
                  <c:v>MI</c:v>
                </c:pt>
                <c:pt idx="2">
                  <c:v>CVD</c:v>
                </c:pt>
                <c:pt idx="3">
                  <c:v>Heart failure</c:v>
                </c:pt>
                <c:pt idx="4">
                  <c:v>Neoplasma</c:v>
                </c:pt>
                <c:pt idx="5">
                  <c:v>Others</c:v>
                </c:pt>
              </c:strCache>
            </c:strRef>
          </c:cat>
          <c:val>
            <c:numRef>
              <c:f>'[Microsoft Office PowerPoint 内のグラフ]Sheet1'!$B$2:$B$7</c:f>
              <c:numCache>
                <c:formatCode>General</c:formatCode>
                <c:ptCount val="6"/>
                <c:pt idx="0">
                  <c:v>75</c:v>
                </c:pt>
                <c:pt idx="1">
                  <c:v>5</c:v>
                </c:pt>
                <c:pt idx="2">
                  <c:v>5</c:v>
                </c:pt>
                <c:pt idx="3">
                  <c:v>10</c:v>
                </c:pt>
                <c:pt idx="4">
                  <c:v>5</c:v>
                </c:pt>
                <c:pt idx="5">
                  <c:v>0</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607344820477173"/>
          <c:y val="6.793478260869569E-2"/>
        </c:manualLayout>
      </c:layout>
      <c:overlay val="0"/>
      <c:txPr>
        <a:bodyPr/>
        <a:lstStyle/>
        <a:p>
          <a:pPr>
            <a:defRPr>
              <a:latin typeface="Arial" panose="020B0604020202020204" pitchFamily="34" charset="0"/>
              <a:cs typeface="Arial" panose="020B0604020202020204" pitchFamily="34" charset="0"/>
            </a:defRPr>
          </a:pPr>
          <a:endParaRPr lang="ja-JP"/>
        </a:p>
      </c:txPr>
    </c:title>
    <c:autoTitleDeleted val="0"/>
    <c:plotArea>
      <c:layout/>
      <c:pieChart>
        <c:varyColors val="1"/>
        <c:ser>
          <c:idx val="0"/>
          <c:order val="0"/>
          <c:tx>
            <c:strRef>
              <c:f>'[Microsoft Office PowerPoint 内のグラフ]Sheet1'!$B$1</c:f>
              <c:strCache>
                <c:ptCount val="1"/>
                <c:pt idx="0">
                  <c:v>DM 75&lt;</c:v>
                </c:pt>
              </c:strCache>
            </c:strRef>
          </c:tx>
          <c:dPt>
            <c:idx val="0"/>
            <c:bubble3D val="0"/>
            <c:spPr>
              <a:solidFill>
                <a:srgbClr val="00FF00"/>
              </a:solidFill>
            </c:spPr>
          </c:dPt>
          <c:dPt>
            <c:idx val="1"/>
            <c:bubble3D val="0"/>
            <c:spPr>
              <a:solidFill>
                <a:srgbClr val="FF00FF"/>
              </a:solidFill>
            </c:spPr>
          </c:dPt>
          <c:dPt>
            <c:idx val="2"/>
            <c:bubble3D val="0"/>
            <c:spPr>
              <a:solidFill>
                <a:srgbClr val="FFFF00"/>
              </a:solidFill>
            </c:spPr>
          </c:dPt>
          <c:dPt>
            <c:idx val="3"/>
            <c:bubble3D val="0"/>
            <c:spPr>
              <a:solidFill>
                <a:srgbClr val="FFC000"/>
              </a:solidFill>
            </c:spPr>
          </c:dPt>
          <c:dPt>
            <c:idx val="4"/>
            <c:bubble3D val="0"/>
            <c:spPr>
              <a:solidFill>
                <a:srgbClr val="00FFFF"/>
              </a:solidFill>
            </c:spPr>
          </c:dPt>
          <c:cat>
            <c:strRef>
              <c:f>'[Microsoft Office PowerPoint 内のグラフ]Sheet1'!$A$2:$A$7</c:f>
              <c:strCache>
                <c:ptCount val="6"/>
                <c:pt idx="0">
                  <c:v>RRT</c:v>
                </c:pt>
                <c:pt idx="1">
                  <c:v>MI</c:v>
                </c:pt>
                <c:pt idx="2">
                  <c:v>CVD</c:v>
                </c:pt>
                <c:pt idx="3">
                  <c:v>Heart failure</c:v>
                </c:pt>
                <c:pt idx="4">
                  <c:v>Neoplasma</c:v>
                </c:pt>
                <c:pt idx="5">
                  <c:v>Oothers</c:v>
                </c:pt>
              </c:strCache>
            </c:strRef>
          </c:cat>
          <c:val>
            <c:numRef>
              <c:f>'[Microsoft Office PowerPoint 内のグラフ]Sheet1'!$B$2:$B$7</c:f>
              <c:numCache>
                <c:formatCode>General</c:formatCode>
                <c:ptCount val="6"/>
                <c:pt idx="0">
                  <c:v>53</c:v>
                </c:pt>
                <c:pt idx="1">
                  <c:v>5</c:v>
                </c:pt>
                <c:pt idx="2">
                  <c:v>2</c:v>
                </c:pt>
                <c:pt idx="3">
                  <c:v>5</c:v>
                </c:pt>
                <c:pt idx="4">
                  <c:v>5</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0.21702</cdr:x>
      <cdr:y>0.74185</cdr:y>
    </cdr:from>
    <cdr:to>
      <cdr:x>0.32813</cdr:x>
      <cdr:y>0.94388</cdr:y>
    </cdr:to>
    <cdr:sp macro="" textlink="">
      <cdr:nvSpPr>
        <cdr:cNvPr id="2" name="テキスト ボックス 1"/>
        <cdr:cNvSpPr txBox="1"/>
      </cdr:nvSpPr>
      <cdr:spPr>
        <a:xfrm xmlns:a="http://schemas.openxmlformats.org/drawingml/2006/main">
          <a:off x="1785950" y="3357586"/>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ja-JP" altLang="en-US" sz="1100" dirty="0"/>
        </a:p>
      </cdr:txBody>
    </cdr:sp>
  </cdr:relSizeAnchor>
  <cdr:relSizeAnchor xmlns:cdr="http://schemas.openxmlformats.org/drawingml/2006/chartDrawing">
    <cdr:from>
      <cdr:x>0.71597</cdr:x>
      <cdr:y>0.70628</cdr:y>
    </cdr:from>
    <cdr:to>
      <cdr:x>0.78542</cdr:x>
      <cdr:y>0.79468</cdr:y>
    </cdr:to>
    <cdr:sp macro="" textlink="">
      <cdr:nvSpPr>
        <cdr:cNvPr id="3" name="テキスト ボックス 4"/>
        <cdr:cNvSpPr txBox="1"/>
      </cdr:nvSpPr>
      <cdr:spPr>
        <a:xfrm xmlns:a="http://schemas.openxmlformats.org/drawingml/2006/main">
          <a:off x="5892171" y="3196598"/>
          <a:ext cx="571546" cy="40009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ysClr val="windowText" lastClr="000000"/>
              </a:solidFill>
              <a:latin typeface="Calibri"/>
            </a:defRPr>
          </a:lvl1pPr>
          <a:lvl2pPr marL="457200" algn="l" defTabSz="914400" rtl="0" eaLnBrk="1" latinLnBrk="0" hangingPunct="1">
            <a:defRPr kumimoji="1" sz="1800" kern="1200">
              <a:solidFill>
                <a:sysClr val="windowText" lastClr="000000"/>
              </a:solidFill>
              <a:latin typeface="Calibri"/>
            </a:defRPr>
          </a:lvl2pPr>
          <a:lvl3pPr marL="914400" algn="l" defTabSz="914400" rtl="0" eaLnBrk="1" latinLnBrk="0" hangingPunct="1">
            <a:defRPr kumimoji="1" sz="1800" kern="1200">
              <a:solidFill>
                <a:sysClr val="windowText" lastClr="000000"/>
              </a:solidFill>
              <a:latin typeface="Calibri"/>
            </a:defRPr>
          </a:lvl3pPr>
          <a:lvl4pPr marL="1371600" algn="l" defTabSz="914400" rtl="0" eaLnBrk="1" latinLnBrk="0" hangingPunct="1">
            <a:defRPr kumimoji="1" sz="1800" kern="1200">
              <a:solidFill>
                <a:sysClr val="windowText" lastClr="000000"/>
              </a:solidFill>
              <a:latin typeface="Calibri"/>
            </a:defRPr>
          </a:lvl4pPr>
          <a:lvl5pPr marL="1828800" algn="l" defTabSz="914400" rtl="0" eaLnBrk="1" latinLnBrk="0" hangingPunct="1">
            <a:defRPr kumimoji="1" sz="1800" kern="1200">
              <a:solidFill>
                <a:sysClr val="windowText" lastClr="000000"/>
              </a:solidFill>
              <a:latin typeface="Calibri"/>
            </a:defRPr>
          </a:lvl5pPr>
          <a:lvl6pPr marL="2286000" algn="l" defTabSz="914400" rtl="0" eaLnBrk="1" latinLnBrk="0" hangingPunct="1">
            <a:defRPr kumimoji="1" sz="1800" kern="1200">
              <a:solidFill>
                <a:sysClr val="windowText" lastClr="000000"/>
              </a:solidFill>
              <a:latin typeface="Calibri"/>
            </a:defRPr>
          </a:lvl6pPr>
          <a:lvl7pPr marL="2743200" algn="l" defTabSz="914400" rtl="0" eaLnBrk="1" latinLnBrk="0" hangingPunct="1">
            <a:defRPr kumimoji="1" sz="1800" kern="1200">
              <a:solidFill>
                <a:sysClr val="windowText" lastClr="000000"/>
              </a:solidFill>
              <a:latin typeface="Calibri"/>
            </a:defRPr>
          </a:lvl7pPr>
          <a:lvl8pPr marL="3200400" algn="l" defTabSz="914400" rtl="0" eaLnBrk="1" latinLnBrk="0" hangingPunct="1">
            <a:defRPr kumimoji="1" sz="1800" kern="1200">
              <a:solidFill>
                <a:sysClr val="windowText" lastClr="000000"/>
              </a:solidFill>
              <a:latin typeface="Calibri"/>
            </a:defRPr>
          </a:lvl8pPr>
          <a:lvl9pPr marL="3657600" algn="l" defTabSz="914400" rtl="0" eaLnBrk="1" latinLnBrk="0" hangingPunct="1">
            <a:defRPr kumimoji="1" sz="1800" kern="1200">
              <a:solidFill>
                <a:sysClr val="windowText" lastClr="000000"/>
              </a:solidFill>
              <a:latin typeface="Calibri"/>
            </a:defRPr>
          </a:lvl9pPr>
        </a:lstStyle>
        <a:p xmlns:a="http://schemas.openxmlformats.org/drawingml/2006/main">
          <a:r>
            <a:rPr kumimoji="1" lang="en-US" altLang="ja-JP" sz="2000" dirty="0" smtClean="0">
              <a:solidFill>
                <a:schemeClr val="tx1"/>
              </a:solidFill>
              <a:latin typeface="Arial" panose="020B0604020202020204" pitchFamily="34" charset="0"/>
              <a:cs typeface="Arial" panose="020B0604020202020204" pitchFamily="34" charset="0"/>
            </a:rPr>
            <a:t>5</a:t>
          </a:r>
          <a:endParaRPr kumimoji="1" lang="ja-JP" altLang="en-US" sz="2000" dirty="0">
            <a:solidFill>
              <a:schemeClr val="tx1"/>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0.21702</cdr:x>
      <cdr:y>0.74185</cdr:y>
    </cdr:from>
    <cdr:to>
      <cdr:x>0.32813</cdr:x>
      <cdr:y>0.94388</cdr:y>
    </cdr:to>
    <cdr:sp macro="" textlink="">
      <cdr:nvSpPr>
        <cdr:cNvPr id="4" name="テキスト ボックス 1"/>
        <cdr:cNvSpPr txBox="1"/>
      </cdr:nvSpPr>
      <cdr:spPr>
        <a:xfrm xmlns:a="http://schemas.openxmlformats.org/drawingml/2006/main">
          <a:off x="1785950" y="3357586"/>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ja-JP" altLang="en-US" sz="1100" dirty="0"/>
        </a:p>
      </cdr:txBody>
    </cdr:sp>
  </cdr:relSizeAnchor>
  <cdr:relSizeAnchor xmlns:cdr="http://schemas.openxmlformats.org/drawingml/2006/chartDrawing">
    <cdr:from>
      <cdr:x>0.20767</cdr:x>
      <cdr:y>0.05987</cdr:y>
    </cdr:from>
    <cdr:to>
      <cdr:x>0.27712</cdr:x>
      <cdr:y>0.14828</cdr:y>
    </cdr:to>
    <cdr:sp macro="" textlink="">
      <cdr:nvSpPr>
        <cdr:cNvPr id="6" name="テキスト ボックス 1"/>
        <cdr:cNvSpPr txBox="1"/>
      </cdr:nvSpPr>
      <cdr:spPr>
        <a:xfrm xmlns:a="http://schemas.openxmlformats.org/drawingml/2006/main">
          <a:off x="1709072" y="270984"/>
          <a:ext cx="571546" cy="40014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kumimoji="1" lang="en-US" altLang="ja-JP" sz="2000" dirty="0" smtClean="0">
              <a:solidFill>
                <a:schemeClr val="tx1"/>
              </a:solidFill>
              <a:latin typeface="Arial" panose="020B0604020202020204" pitchFamily="34" charset="0"/>
              <a:cs typeface="Arial" panose="020B0604020202020204" pitchFamily="34" charset="0"/>
            </a:rPr>
            <a:t>44</a:t>
          </a:r>
          <a:endParaRPr kumimoji="1" lang="ja-JP" altLang="en-US" sz="2000" dirty="0">
            <a:solidFill>
              <a:schemeClr val="tx1"/>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0.60313</cdr:x>
      <cdr:y>0.28409</cdr:y>
    </cdr:from>
    <cdr:to>
      <cdr:x>0.67257</cdr:x>
      <cdr:y>0.3725</cdr:y>
    </cdr:to>
    <cdr:sp macro="" textlink="">
      <cdr:nvSpPr>
        <cdr:cNvPr id="7" name="テキスト ボックス 4"/>
        <cdr:cNvSpPr txBox="1"/>
      </cdr:nvSpPr>
      <cdr:spPr>
        <a:xfrm xmlns:a="http://schemas.openxmlformats.org/drawingml/2006/main">
          <a:off x="4963517" y="1285761"/>
          <a:ext cx="571464" cy="40014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kumimoji="1" lang="en-US" altLang="ja-JP" sz="2000" dirty="0" smtClean="0">
              <a:solidFill>
                <a:schemeClr val="tx1"/>
              </a:solidFill>
              <a:latin typeface="Arial" panose="020B0604020202020204" pitchFamily="34" charset="0"/>
              <a:cs typeface="Arial" panose="020B0604020202020204" pitchFamily="34" charset="0"/>
            </a:rPr>
            <a:t>31</a:t>
          </a:r>
          <a:endParaRPr kumimoji="1" lang="ja-JP" altLang="en-US" sz="2000" dirty="0">
            <a:solidFill>
              <a:schemeClr val="tx1"/>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0.32032</cdr:x>
      <cdr:y>0.61662</cdr:y>
    </cdr:from>
    <cdr:to>
      <cdr:x>0.38977</cdr:x>
      <cdr:y>0.70503</cdr:y>
    </cdr:to>
    <cdr:sp macro="" textlink="">
      <cdr:nvSpPr>
        <cdr:cNvPr id="10" name="テキスト ボックス 1"/>
        <cdr:cNvSpPr txBox="1"/>
      </cdr:nvSpPr>
      <cdr:spPr>
        <a:xfrm xmlns:a="http://schemas.openxmlformats.org/drawingml/2006/main">
          <a:off x="2636105" y="2790789"/>
          <a:ext cx="571546" cy="40014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kumimoji="1" lang="en-US" altLang="ja-JP" sz="2000" dirty="0" smtClean="0">
              <a:solidFill>
                <a:schemeClr val="tx1"/>
              </a:solidFill>
              <a:latin typeface="Arial" panose="020B0604020202020204" pitchFamily="34" charset="0"/>
              <a:cs typeface="Arial" panose="020B0604020202020204" pitchFamily="34" charset="0"/>
            </a:rPr>
            <a:t>10</a:t>
          </a:r>
          <a:endParaRPr kumimoji="1" lang="ja-JP" altLang="en-US" sz="2000" dirty="0">
            <a:solidFill>
              <a:schemeClr val="tx1"/>
            </a:solidFill>
            <a:latin typeface="Arial" panose="020B0604020202020204" pitchFamily="34" charset="0"/>
            <a:cs typeface="Arial" panose="020B0604020202020204" pitchFamily="34" charset="0"/>
          </a:endParaRP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F8345059-B919-4ECD-9C1B-BE87C8797A8B}" type="datetimeFigureOut">
              <a:rPr lang="ja-JP" altLang="en-US" smtClean="0">
                <a:solidFill>
                  <a:srgbClr val="FFFFFF">
                    <a:tint val="75000"/>
                  </a:srgbClr>
                </a:solidFill>
              </a:rPr>
              <a:pPr/>
              <a:t>2014/7/8</a:t>
            </a:fld>
            <a:endParaRPr lang="ja-JP" altLang="en-US">
              <a:solidFill>
                <a:srgbClr val="FFFFFF">
                  <a:tint val="75000"/>
                </a:srgbClr>
              </a:solidFill>
            </a:endParaRPr>
          </a:p>
        </p:txBody>
      </p:sp>
      <p:sp>
        <p:nvSpPr>
          <p:cNvPr id="5" name="フッター プレースホルダー 4"/>
          <p:cNvSpPr>
            <a:spLocks noGrp="1"/>
          </p:cNvSpPr>
          <p:nvPr>
            <p:ph type="ftr" sz="quarter" idx="11"/>
          </p:nvPr>
        </p:nvSpPr>
        <p:spPr/>
        <p:txBody>
          <a:bodyPr/>
          <a:lstStyle/>
          <a:p>
            <a:endParaRPr lang="ja-JP" altLang="en-US">
              <a:solidFill>
                <a:srgbClr val="FFFFFF">
                  <a:tint val="75000"/>
                </a:srgbClr>
              </a:solidFill>
            </a:endParaRPr>
          </a:p>
        </p:txBody>
      </p:sp>
      <p:sp>
        <p:nvSpPr>
          <p:cNvPr id="6" name="スライド番号プレースホルダー 5"/>
          <p:cNvSpPr>
            <a:spLocks noGrp="1"/>
          </p:cNvSpPr>
          <p:nvPr>
            <p:ph type="sldNum" sz="quarter" idx="12"/>
          </p:nvPr>
        </p:nvSpPr>
        <p:spPr/>
        <p:txBody>
          <a:bodyPr/>
          <a:lstStyle/>
          <a:p>
            <a:fld id="{085AF383-E86C-4625-AC03-8ADD428322B5}" type="slidenum">
              <a:rPr lang="ja-JP" altLang="en-US" smtClean="0">
                <a:solidFill>
                  <a:srgbClr val="FFFFFF">
                    <a:tint val="75000"/>
                  </a:srgbClr>
                </a:solidFill>
              </a:rPr>
              <a:pPr/>
              <a:t>‹#›</a:t>
            </a:fld>
            <a:endParaRPr lang="ja-JP" altLang="en-US">
              <a:solidFill>
                <a:srgbClr val="FFFFFF">
                  <a:tint val="75000"/>
                </a:srgbClr>
              </a:solidFill>
            </a:endParaRPr>
          </a:p>
        </p:txBody>
      </p:sp>
    </p:spTree>
    <p:extLst>
      <p:ext uri="{BB962C8B-B14F-4D97-AF65-F5344CB8AC3E}">
        <p14:creationId xmlns:p14="http://schemas.microsoft.com/office/powerpoint/2010/main" val="60971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8345059-B919-4ECD-9C1B-BE87C8797A8B}" type="datetimeFigureOut">
              <a:rPr lang="ja-JP" altLang="en-US" smtClean="0">
                <a:solidFill>
                  <a:srgbClr val="FFFFFF">
                    <a:tint val="75000"/>
                  </a:srgbClr>
                </a:solidFill>
              </a:rPr>
              <a:pPr/>
              <a:t>2014/7/8</a:t>
            </a:fld>
            <a:endParaRPr lang="ja-JP" altLang="en-US">
              <a:solidFill>
                <a:srgbClr val="FFFFFF">
                  <a:tint val="75000"/>
                </a:srgbClr>
              </a:solidFill>
            </a:endParaRPr>
          </a:p>
        </p:txBody>
      </p:sp>
      <p:sp>
        <p:nvSpPr>
          <p:cNvPr id="5" name="フッター プレースホルダー 4"/>
          <p:cNvSpPr>
            <a:spLocks noGrp="1"/>
          </p:cNvSpPr>
          <p:nvPr>
            <p:ph type="ftr" sz="quarter" idx="11"/>
          </p:nvPr>
        </p:nvSpPr>
        <p:spPr/>
        <p:txBody>
          <a:bodyPr/>
          <a:lstStyle/>
          <a:p>
            <a:endParaRPr lang="ja-JP" altLang="en-US">
              <a:solidFill>
                <a:srgbClr val="FFFFFF">
                  <a:tint val="75000"/>
                </a:srgbClr>
              </a:solidFill>
            </a:endParaRPr>
          </a:p>
        </p:txBody>
      </p:sp>
      <p:sp>
        <p:nvSpPr>
          <p:cNvPr id="6" name="スライド番号プレースホルダー 5"/>
          <p:cNvSpPr>
            <a:spLocks noGrp="1"/>
          </p:cNvSpPr>
          <p:nvPr>
            <p:ph type="sldNum" sz="quarter" idx="12"/>
          </p:nvPr>
        </p:nvSpPr>
        <p:spPr/>
        <p:txBody>
          <a:bodyPr/>
          <a:lstStyle/>
          <a:p>
            <a:fld id="{085AF383-E86C-4625-AC03-8ADD428322B5}" type="slidenum">
              <a:rPr lang="ja-JP" altLang="en-US" smtClean="0">
                <a:solidFill>
                  <a:srgbClr val="FFFFFF">
                    <a:tint val="75000"/>
                  </a:srgbClr>
                </a:solidFill>
              </a:rPr>
              <a:pPr/>
              <a:t>‹#›</a:t>
            </a:fld>
            <a:endParaRPr lang="ja-JP" altLang="en-US">
              <a:solidFill>
                <a:srgbClr val="FFFFFF">
                  <a:tint val="75000"/>
                </a:srgbClr>
              </a:solidFill>
            </a:endParaRPr>
          </a:p>
        </p:txBody>
      </p:sp>
    </p:spTree>
    <p:extLst>
      <p:ext uri="{BB962C8B-B14F-4D97-AF65-F5344CB8AC3E}">
        <p14:creationId xmlns:p14="http://schemas.microsoft.com/office/powerpoint/2010/main" val="471918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8345059-B919-4ECD-9C1B-BE87C8797A8B}" type="datetimeFigureOut">
              <a:rPr lang="ja-JP" altLang="en-US" smtClean="0">
                <a:solidFill>
                  <a:srgbClr val="FFFFFF">
                    <a:tint val="75000"/>
                  </a:srgbClr>
                </a:solidFill>
              </a:rPr>
              <a:pPr/>
              <a:t>2014/7/8</a:t>
            </a:fld>
            <a:endParaRPr lang="ja-JP" altLang="en-US">
              <a:solidFill>
                <a:srgbClr val="FFFFFF">
                  <a:tint val="75000"/>
                </a:srgbClr>
              </a:solidFill>
            </a:endParaRPr>
          </a:p>
        </p:txBody>
      </p:sp>
      <p:sp>
        <p:nvSpPr>
          <p:cNvPr id="5" name="フッター プレースホルダー 4"/>
          <p:cNvSpPr>
            <a:spLocks noGrp="1"/>
          </p:cNvSpPr>
          <p:nvPr>
            <p:ph type="ftr" sz="quarter" idx="11"/>
          </p:nvPr>
        </p:nvSpPr>
        <p:spPr/>
        <p:txBody>
          <a:bodyPr/>
          <a:lstStyle/>
          <a:p>
            <a:endParaRPr lang="ja-JP" altLang="en-US">
              <a:solidFill>
                <a:srgbClr val="FFFFFF">
                  <a:tint val="75000"/>
                </a:srgbClr>
              </a:solidFill>
            </a:endParaRPr>
          </a:p>
        </p:txBody>
      </p:sp>
      <p:sp>
        <p:nvSpPr>
          <p:cNvPr id="6" name="スライド番号プレースホルダー 5"/>
          <p:cNvSpPr>
            <a:spLocks noGrp="1"/>
          </p:cNvSpPr>
          <p:nvPr>
            <p:ph type="sldNum" sz="quarter" idx="12"/>
          </p:nvPr>
        </p:nvSpPr>
        <p:spPr/>
        <p:txBody>
          <a:bodyPr/>
          <a:lstStyle/>
          <a:p>
            <a:fld id="{085AF383-E86C-4625-AC03-8ADD428322B5}" type="slidenum">
              <a:rPr lang="ja-JP" altLang="en-US" smtClean="0">
                <a:solidFill>
                  <a:srgbClr val="FFFFFF">
                    <a:tint val="75000"/>
                  </a:srgbClr>
                </a:solidFill>
              </a:rPr>
              <a:pPr/>
              <a:t>‹#›</a:t>
            </a:fld>
            <a:endParaRPr lang="ja-JP" altLang="en-US">
              <a:solidFill>
                <a:srgbClr val="FFFFFF">
                  <a:tint val="75000"/>
                </a:srgbClr>
              </a:solidFill>
            </a:endParaRPr>
          </a:p>
        </p:txBody>
      </p:sp>
    </p:spTree>
    <p:extLst>
      <p:ext uri="{BB962C8B-B14F-4D97-AF65-F5344CB8AC3E}">
        <p14:creationId xmlns:p14="http://schemas.microsoft.com/office/powerpoint/2010/main" val="367319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09062FA4-447F-4D7D-A26D-78DF74DA04AF}" type="datetimeFigureOut">
              <a:rPr lang="ja-JP" altLang="en-US" smtClean="0">
                <a:solidFill>
                  <a:prstClr val="black">
                    <a:tint val="75000"/>
                  </a:prstClr>
                </a:solidFill>
              </a:rPr>
              <a:pPr/>
              <a:t>2014/7/8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1AE41698-BA70-44B9-A84F-FBD2FD2F095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1204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9062FA4-447F-4D7D-A26D-78DF74DA04AF}" type="datetimeFigureOut">
              <a:rPr lang="ja-JP" altLang="en-US" smtClean="0">
                <a:solidFill>
                  <a:prstClr val="black">
                    <a:tint val="75000"/>
                  </a:prstClr>
                </a:solidFill>
              </a:rPr>
              <a:pPr/>
              <a:t>2014/7/8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1AE41698-BA70-44B9-A84F-FBD2FD2F095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457025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09062FA4-447F-4D7D-A26D-78DF74DA04AF}" type="datetimeFigureOut">
              <a:rPr lang="ja-JP" altLang="en-US" smtClean="0">
                <a:solidFill>
                  <a:prstClr val="black">
                    <a:tint val="75000"/>
                  </a:prstClr>
                </a:solidFill>
              </a:rPr>
              <a:pPr/>
              <a:t>2014/7/8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1AE41698-BA70-44B9-A84F-FBD2FD2F095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272646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09062FA4-447F-4D7D-A26D-78DF74DA04AF}" type="datetimeFigureOut">
              <a:rPr lang="ja-JP" altLang="en-US" smtClean="0">
                <a:solidFill>
                  <a:prstClr val="black">
                    <a:tint val="75000"/>
                  </a:prstClr>
                </a:solidFill>
              </a:rPr>
              <a:pPr/>
              <a:t>2014/7/8</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1AE41698-BA70-44B9-A84F-FBD2FD2F095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20942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09062FA4-447F-4D7D-A26D-78DF74DA04AF}" type="datetimeFigureOut">
              <a:rPr lang="ja-JP" altLang="en-US" smtClean="0">
                <a:solidFill>
                  <a:prstClr val="black">
                    <a:tint val="75000"/>
                  </a:prstClr>
                </a:solidFill>
              </a:rPr>
              <a:pPr/>
              <a:t>2014/7/8</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1AE41698-BA70-44B9-A84F-FBD2FD2F095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805449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09062FA4-447F-4D7D-A26D-78DF74DA04AF}" type="datetimeFigureOut">
              <a:rPr lang="ja-JP" altLang="en-US" smtClean="0">
                <a:solidFill>
                  <a:prstClr val="black">
                    <a:tint val="75000"/>
                  </a:prstClr>
                </a:solidFill>
              </a:rPr>
              <a:pPr/>
              <a:t>2014/7/8</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1AE41698-BA70-44B9-A84F-FBD2FD2F095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3620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09062FA4-447F-4D7D-A26D-78DF74DA04AF}" type="datetimeFigureOut">
              <a:rPr lang="ja-JP" altLang="en-US" smtClean="0">
                <a:solidFill>
                  <a:prstClr val="black">
                    <a:tint val="75000"/>
                  </a:prstClr>
                </a:solidFill>
              </a:rPr>
              <a:pPr/>
              <a:t>2014/7/8</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1AE41698-BA70-44B9-A84F-FBD2FD2F095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268495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09062FA4-447F-4D7D-A26D-78DF74DA04AF}" type="datetimeFigureOut">
              <a:rPr lang="ja-JP" altLang="en-US" smtClean="0">
                <a:solidFill>
                  <a:prstClr val="black">
                    <a:tint val="75000"/>
                  </a:prstClr>
                </a:solidFill>
              </a:rPr>
              <a:pPr/>
              <a:t>2014/7/8</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1AE41698-BA70-44B9-A84F-FBD2FD2F095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8752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8345059-B919-4ECD-9C1B-BE87C8797A8B}" type="datetimeFigureOut">
              <a:rPr lang="ja-JP" altLang="en-US" smtClean="0">
                <a:solidFill>
                  <a:srgbClr val="FFFFFF">
                    <a:tint val="75000"/>
                  </a:srgbClr>
                </a:solidFill>
              </a:rPr>
              <a:pPr/>
              <a:t>2014/7/8</a:t>
            </a:fld>
            <a:endParaRPr lang="ja-JP" altLang="en-US">
              <a:solidFill>
                <a:srgbClr val="FFFFFF">
                  <a:tint val="75000"/>
                </a:srgbClr>
              </a:solidFill>
            </a:endParaRPr>
          </a:p>
        </p:txBody>
      </p:sp>
      <p:sp>
        <p:nvSpPr>
          <p:cNvPr id="5" name="フッター プレースホルダー 4"/>
          <p:cNvSpPr>
            <a:spLocks noGrp="1"/>
          </p:cNvSpPr>
          <p:nvPr>
            <p:ph type="ftr" sz="quarter" idx="11"/>
          </p:nvPr>
        </p:nvSpPr>
        <p:spPr/>
        <p:txBody>
          <a:bodyPr/>
          <a:lstStyle/>
          <a:p>
            <a:endParaRPr lang="ja-JP" altLang="en-US">
              <a:solidFill>
                <a:srgbClr val="FFFFFF">
                  <a:tint val="75000"/>
                </a:srgbClr>
              </a:solidFill>
            </a:endParaRPr>
          </a:p>
        </p:txBody>
      </p:sp>
      <p:sp>
        <p:nvSpPr>
          <p:cNvPr id="6" name="スライド番号プレースホルダー 5"/>
          <p:cNvSpPr>
            <a:spLocks noGrp="1"/>
          </p:cNvSpPr>
          <p:nvPr>
            <p:ph type="sldNum" sz="quarter" idx="12"/>
          </p:nvPr>
        </p:nvSpPr>
        <p:spPr/>
        <p:txBody>
          <a:bodyPr/>
          <a:lstStyle/>
          <a:p>
            <a:fld id="{085AF383-E86C-4625-AC03-8ADD428322B5}" type="slidenum">
              <a:rPr lang="ja-JP" altLang="en-US" smtClean="0">
                <a:solidFill>
                  <a:srgbClr val="FFFFFF">
                    <a:tint val="75000"/>
                  </a:srgbClr>
                </a:solidFill>
              </a:rPr>
              <a:pPr/>
              <a:t>‹#›</a:t>
            </a:fld>
            <a:endParaRPr lang="ja-JP" altLang="en-US">
              <a:solidFill>
                <a:srgbClr val="FFFFFF">
                  <a:tint val="75000"/>
                </a:srgbClr>
              </a:solidFill>
            </a:endParaRPr>
          </a:p>
        </p:txBody>
      </p:sp>
    </p:spTree>
    <p:extLst>
      <p:ext uri="{BB962C8B-B14F-4D97-AF65-F5344CB8AC3E}">
        <p14:creationId xmlns:p14="http://schemas.microsoft.com/office/powerpoint/2010/main" val="20133452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09062FA4-447F-4D7D-A26D-78DF74DA04AF}" type="datetimeFigureOut">
              <a:rPr lang="ja-JP" altLang="en-US" smtClean="0">
                <a:solidFill>
                  <a:prstClr val="black">
                    <a:tint val="75000"/>
                  </a:prstClr>
                </a:solidFill>
              </a:rPr>
              <a:pPr/>
              <a:t>2014/7/8</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1AE41698-BA70-44B9-A84F-FBD2FD2F095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02280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9062FA4-447F-4D7D-A26D-78DF74DA04AF}" type="datetimeFigureOut">
              <a:rPr lang="ja-JP" altLang="en-US" smtClean="0">
                <a:solidFill>
                  <a:prstClr val="black">
                    <a:tint val="75000"/>
                  </a:prstClr>
                </a:solidFill>
              </a:rPr>
              <a:pPr/>
              <a:t>2014/7/8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1AE41698-BA70-44B9-A84F-FBD2FD2F095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93337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9062FA4-447F-4D7D-A26D-78DF74DA04AF}" type="datetimeFigureOut">
              <a:rPr lang="ja-JP" altLang="en-US" smtClean="0">
                <a:solidFill>
                  <a:prstClr val="black">
                    <a:tint val="75000"/>
                  </a:prstClr>
                </a:solidFill>
              </a:rPr>
              <a:pPr/>
              <a:t>2014/7/8</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1AE41698-BA70-44B9-A84F-FBD2FD2F0958}"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20938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F8345059-B919-4ECD-9C1B-BE87C8797A8B}" type="datetimeFigureOut">
              <a:rPr lang="ja-JP" altLang="en-US" smtClean="0">
                <a:solidFill>
                  <a:srgbClr val="FFFFFF">
                    <a:tint val="75000"/>
                  </a:srgbClr>
                </a:solidFill>
              </a:rPr>
              <a:pPr/>
              <a:t>2014/7/8</a:t>
            </a:fld>
            <a:endParaRPr lang="ja-JP" altLang="en-US">
              <a:solidFill>
                <a:srgbClr val="FFFFFF">
                  <a:tint val="75000"/>
                </a:srgbClr>
              </a:solidFill>
            </a:endParaRPr>
          </a:p>
        </p:txBody>
      </p:sp>
      <p:sp>
        <p:nvSpPr>
          <p:cNvPr id="5" name="フッター プレースホルダー 4"/>
          <p:cNvSpPr>
            <a:spLocks noGrp="1"/>
          </p:cNvSpPr>
          <p:nvPr>
            <p:ph type="ftr" sz="quarter" idx="11"/>
          </p:nvPr>
        </p:nvSpPr>
        <p:spPr/>
        <p:txBody>
          <a:bodyPr/>
          <a:lstStyle/>
          <a:p>
            <a:endParaRPr lang="ja-JP" altLang="en-US">
              <a:solidFill>
                <a:srgbClr val="FFFFFF">
                  <a:tint val="75000"/>
                </a:srgbClr>
              </a:solidFill>
            </a:endParaRPr>
          </a:p>
        </p:txBody>
      </p:sp>
      <p:sp>
        <p:nvSpPr>
          <p:cNvPr id="6" name="スライド番号プレースホルダー 5"/>
          <p:cNvSpPr>
            <a:spLocks noGrp="1"/>
          </p:cNvSpPr>
          <p:nvPr>
            <p:ph type="sldNum" sz="quarter" idx="12"/>
          </p:nvPr>
        </p:nvSpPr>
        <p:spPr/>
        <p:txBody>
          <a:bodyPr/>
          <a:lstStyle/>
          <a:p>
            <a:fld id="{085AF383-E86C-4625-AC03-8ADD428322B5}" type="slidenum">
              <a:rPr lang="ja-JP" altLang="en-US" smtClean="0">
                <a:solidFill>
                  <a:srgbClr val="FFFFFF">
                    <a:tint val="75000"/>
                  </a:srgbClr>
                </a:solidFill>
              </a:rPr>
              <a:pPr/>
              <a:t>‹#›</a:t>
            </a:fld>
            <a:endParaRPr lang="ja-JP" altLang="en-US">
              <a:solidFill>
                <a:srgbClr val="FFFFFF">
                  <a:tint val="75000"/>
                </a:srgbClr>
              </a:solidFill>
            </a:endParaRPr>
          </a:p>
        </p:txBody>
      </p:sp>
    </p:spTree>
    <p:extLst>
      <p:ext uri="{BB962C8B-B14F-4D97-AF65-F5344CB8AC3E}">
        <p14:creationId xmlns:p14="http://schemas.microsoft.com/office/powerpoint/2010/main" val="1024528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8345059-B919-4ECD-9C1B-BE87C8797A8B}" type="datetimeFigureOut">
              <a:rPr lang="ja-JP" altLang="en-US" smtClean="0">
                <a:solidFill>
                  <a:srgbClr val="FFFFFF">
                    <a:tint val="75000"/>
                  </a:srgbClr>
                </a:solidFill>
              </a:rPr>
              <a:pPr/>
              <a:t>2014/7/8</a:t>
            </a:fld>
            <a:endParaRPr lang="ja-JP" altLang="en-US">
              <a:solidFill>
                <a:srgbClr val="FFFFFF">
                  <a:tint val="75000"/>
                </a:srgbClr>
              </a:solidFill>
            </a:endParaRPr>
          </a:p>
        </p:txBody>
      </p:sp>
      <p:sp>
        <p:nvSpPr>
          <p:cNvPr id="6" name="フッター プレースホルダー 5"/>
          <p:cNvSpPr>
            <a:spLocks noGrp="1"/>
          </p:cNvSpPr>
          <p:nvPr>
            <p:ph type="ftr" sz="quarter" idx="11"/>
          </p:nvPr>
        </p:nvSpPr>
        <p:spPr/>
        <p:txBody>
          <a:bodyPr/>
          <a:lstStyle/>
          <a:p>
            <a:endParaRPr lang="ja-JP" altLang="en-US">
              <a:solidFill>
                <a:srgbClr val="FFFFFF">
                  <a:tint val="75000"/>
                </a:srgbClr>
              </a:solidFill>
            </a:endParaRPr>
          </a:p>
        </p:txBody>
      </p:sp>
      <p:sp>
        <p:nvSpPr>
          <p:cNvPr id="7" name="スライド番号プレースホルダー 6"/>
          <p:cNvSpPr>
            <a:spLocks noGrp="1"/>
          </p:cNvSpPr>
          <p:nvPr>
            <p:ph type="sldNum" sz="quarter" idx="12"/>
          </p:nvPr>
        </p:nvSpPr>
        <p:spPr/>
        <p:txBody>
          <a:bodyPr/>
          <a:lstStyle/>
          <a:p>
            <a:fld id="{085AF383-E86C-4625-AC03-8ADD428322B5}" type="slidenum">
              <a:rPr lang="ja-JP" altLang="en-US" smtClean="0">
                <a:solidFill>
                  <a:srgbClr val="FFFFFF">
                    <a:tint val="75000"/>
                  </a:srgbClr>
                </a:solidFill>
              </a:rPr>
              <a:pPr/>
              <a:t>‹#›</a:t>
            </a:fld>
            <a:endParaRPr lang="ja-JP" altLang="en-US">
              <a:solidFill>
                <a:srgbClr val="FFFFFF">
                  <a:tint val="75000"/>
                </a:srgbClr>
              </a:solidFill>
            </a:endParaRPr>
          </a:p>
        </p:txBody>
      </p:sp>
    </p:spTree>
    <p:extLst>
      <p:ext uri="{BB962C8B-B14F-4D97-AF65-F5344CB8AC3E}">
        <p14:creationId xmlns:p14="http://schemas.microsoft.com/office/powerpoint/2010/main" val="1058814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8345059-B919-4ECD-9C1B-BE87C8797A8B}" type="datetimeFigureOut">
              <a:rPr lang="ja-JP" altLang="en-US" smtClean="0">
                <a:solidFill>
                  <a:srgbClr val="FFFFFF">
                    <a:tint val="75000"/>
                  </a:srgbClr>
                </a:solidFill>
              </a:rPr>
              <a:pPr/>
              <a:t>2014/7/8</a:t>
            </a:fld>
            <a:endParaRPr lang="ja-JP" altLang="en-US">
              <a:solidFill>
                <a:srgbClr val="FFFFFF">
                  <a:tint val="75000"/>
                </a:srgbClr>
              </a:solidFill>
            </a:endParaRPr>
          </a:p>
        </p:txBody>
      </p:sp>
      <p:sp>
        <p:nvSpPr>
          <p:cNvPr id="8" name="フッター プレースホルダー 7"/>
          <p:cNvSpPr>
            <a:spLocks noGrp="1"/>
          </p:cNvSpPr>
          <p:nvPr>
            <p:ph type="ftr" sz="quarter" idx="11"/>
          </p:nvPr>
        </p:nvSpPr>
        <p:spPr/>
        <p:txBody>
          <a:bodyPr/>
          <a:lstStyle/>
          <a:p>
            <a:endParaRPr lang="ja-JP" altLang="en-US">
              <a:solidFill>
                <a:srgbClr val="FFFFFF">
                  <a:tint val="75000"/>
                </a:srgbClr>
              </a:solidFill>
            </a:endParaRPr>
          </a:p>
        </p:txBody>
      </p:sp>
      <p:sp>
        <p:nvSpPr>
          <p:cNvPr id="9" name="スライド番号プレースホルダー 8"/>
          <p:cNvSpPr>
            <a:spLocks noGrp="1"/>
          </p:cNvSpPr>
          <p:nvPr>
            <p:ph type="sldNum" sz="quarter" idx="12"/>
          </p:nvPr>
        </p:nvSpPr>
        <p:spPr/>
        <p:txBody>
          <a:bodyPr/>
          <a:lstStyle/>
          <a:p>
            <a:fld id="{085AF383-E86C-4625-AC03-8ADD428322B5}" type="slidenum">
              <a:rPr lang="ja-JP" altLang="en-US" smtClean="0">
                <a:solidFill>
                  <a:srgbClr val="FFFFFF">
                    <a:tint val="75000"/>
                  </a:srgbClr>
                </a:solidFill>
              </a:rPr>
              <a:pPr/>
              <a:t>‹#›</a:t>
            </a:fld>
            <a:endParaRPr lang="ja-JP" altLang="en-US">
              <a:solidFill>
                <a:srgbClr val="FFFFFF">
                  <a:tint val="75000"/>
                </a:srgbClr>
              </a:solidFill>
            </a:endParaRPr>
          </a:p>
        </p:txBody>
      </p:sp>
    </p:spTree>
    <p:extLst>
      <p:ext uri="{BB962C8B-B14F-4D97-AF65-F5344CB8AC3E}">
        <p14:creationId xmlns:p14="http://schemas.microsoft.com/office/powerpoint/2010/main" val="3639489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8345059-B919-4ECD-9C1B-BE87C8797A8B}" type="datetimeFigureOut">
              <a:rPr lang="ja-JP" altLang="en-US" smtClean="0">
                <a:solidFill>
                  <a:srgbClr val="FFFFFF">
                    <a:tint val="75000"/>
                  </a:srgbClr>
                </a:solidFill>
              </a:rPr>
              <a:pPr/>
              <a:t>2014/7/8</a:t>
            </a:fld>
            <a:endParaRPr lang="ja-JP" altLang="en-US">
              <a:solidFill>
                <a:srgbClr val="FFFFFF">
                  <a:tint val="75000"/>
                </a:srgbClr>
              </a:solidFill>
            </a:endParaRPr>
          </a:p>
        </p:txBody>
      </p:sp>
      <p:sp>
        <p:nvSpPr>
          <p:cNvPr id="4" name="フッター プレースホルダー 3"/>
          <p:cNvSpPr>
            <a:spLocks noGrp="1"/>
          </p:cNvSpPr>
          <p:nvPr>
            <p:ph type="ftr" sz="quarter" idx="11"/>
          </p:nvPr>
        </p:nvSpPr>
        <p:spPr/>
        <p:txBody>
          <a:bodyPr/>
          <a:lstStyle/>
          <a:p>
            <a:endParaRPr lang="ja-JP" altLang="en-US">
              <a:solidFill>
                <a:srgbClr val="FFFFFF">
                  <a:tint val="75000"/>
                </a:srgbClr>
              </a:solidFill>
            </a:endParaRPr>
          </a:p>
        </p:txBody>
      </p:sp>
      <p:sp>
        <p:nvSpPr>
          <p:cNvPr id="5" name="スライド番号プレースホルダー 4"/>
          <p:cNvSpPr>
            <a:spLocks noGrp="1"/>
          </p:cNvSpPr>
          <p:nvPr>
            <p:ph type="sldNum" sz="quarter" idx="12"/>
          </p:nvPr>
        </p:nvSpPr>
        <p:spPr/>
        <p:txBody>
          <a:bodyPr/>
          <a:lstStyle/>
          <a:p>
            <a:fld id="{085AF383-E86C-4625-AC03-8ADD428322B5}" type="slidenum">
              <a:rPr lang="ja-JP" altLang="en-US" smtClean="0">
                <a:solidFill>
                  <a:srgbClr val="FFFFFF">
                    <a:tint val="75000"/>
                  </a:srgbClr>
                </a:solidFill>
              </a:rPr>
              <a:pPr/>
              <a:t>‹#›</a:t>
            </a:fld>
            <a:endParaRPr lang="ja-JP" altLang="en-US">
              <a:solidFill>
                <a:srgbClr val="FFFFFF">
                  <a:tint val="75000"/>
                </a:srgbClr>
              </a:solidFill>
            </a:endParaRPr>
          </a:p>
        </p:txBody>
      </p:sp>
    </p:spTree>
    <p:extLst>
      <p:ext uri="{BB962C8B-B14F-4D97-AF65-F5344CB8AC3E}">
        <p14:creationId xmlns:p14="http://schemas.microsoft.com/office/powerpoint/2010/main" val="721889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8345059-B919-4ECD-9C1B-BE87C8797A8B}" type="datetimeFigureOut">
              <a:rPr lang="ja-JP" altLang="en-US" smtClean="0">
                <a:solidFill>
                  <a:srgbClr val="FFFFFF">
                    <a:tint val="75000"/>
                  </a:srgbClr>
                </a:solidFill>
              </a:rPr>
              <a:pPr/>
              <a:t>2014/7/8</a:t>
            </a:fld>
            <a:endParaRPr lang="ja-JP" altLang="en-US">
              <a:solidFill>
                <a:srgbClr val="FFFFFF">
                  <a:tint val="75000"/>
                </a:srgbClr>
              </a:solidFill>
            </a:endParaRPr>
          </a:p>
        </p:txBody>
      </p:sp>
      <p:sp>
        <p:nvSpPr>
          <p:cNvPr id="3" name="フッター プレースホルダー 2"/>
          <p:cNvSpPr>
            <a:spLocks noGrp="1"/>
          </p:cNvSpPr>
          <p:nvPr>
            <p:ph type="ftr" sz="quarter" idx="11"/>
          </p:nvPr>
        </p:nvSpPr>
        <p:spPr/>
        <p:txBody>
          <a:bodyPr/>
          <a:lstStyle/>
          <a:p>
            <a:endParaRPr lang="ja-JP" altLang="en-US">
              <a:solidFill>
                <a:srgbClr val="FFFFFF">
                  <a:tint val="75000"/>
                </a:srgbClr>
              </a:solidFill>
            </a:endParaRPr>
          </a:p>
        </p:txBody>
      </p:sp>
      <p:sp>
        <p:nvSpPr>
          <p:cNvPr id="4" name="スライド番号プレースホルダー 3"/>
          <p:cNvSpPr>
            <a:spLocks noGrp="1"/>
          </p:cNvSpPr>
          <p:nvPr>
            <p:ph type="sldNum" sz="quarter" idx="12"/>
          </p:nvPr>
        </p:nvSpPr>
        <p:spPr/>
        <p:txBody>
          <a:bodyPr/>
          <a:lstStyle/>
          <a:p>
            <a:fld id="{085AF383-E86C-4625-AC03-8ADD428322B5}" type="slidenum">
              <a:rPr lang="ja-JP" altLang="en-US" smtClean="0">
                <a:solidFill>
                  <a:srgbClr val="FFFFFF">
                    <a:tint val="75000"/>
                  </a:srgbClr>
                </a:solidFill>
              </a:rPr>
              <a:pPr/>
              <a:t>‹#›</a:t>
            </a:fld>
            <a:endParaRPr lang="ja-JP" altLang="en-US">
              <a:solidFill>
                <a:srgbClr val="FFFFFF">
                  <a:tint val="75000"/>
                </a:srgbClr>
              </a:solidFill>
            </a:endParaRPr>
          </a:p>
        </p:txBody>
      </p:sp>
    </p:spTree>
    <p:extLst>
      <p:ext uri="{BB962C8B-B14F-4D97-AF65-F5344CB8AC3E}">
        <p14:creationId xmlns:p14="http://schemas.microsoft.com/office/powerpoint/2010/main" val="2115983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8345059-B919-4ECD-9C1B-BE87C8797A8B}" type="datetimeFigureOut">
              <a:rPr lang="ja-JP" altLang="en-US" smtClean="0">
                <a:solidFill>
                  <a:srgbClr val="FFFFFF">
                    <a:tint val="75000"/>
                  </a:srgbClr>
                </a:solidFill>
              </a:rPr>
              <a:pPr/>
              <a:t>2014/7/8</a:t>
            </a:fld>
            <a:endParaRPr lang="ja-JP" altLang="en-US">
              <a:solidFill>
                <a:srgbClr val="FFFFFF">
                  <a:tint val="75000"/>
                </a:srgbClr>
              </a:solidFill>
            </a:endParaRPr>
          </a:p>
        </p:txBody>
      </p:sp>
      <p:sp>
        <p:nvSpPr>
          <p:cNvPr id="6" name="フッター プレースホルダー 5"/>
          <p:cNvSpPr>
            <a:spLocks noGrp="1"/>
          </p:cNvSpPr>
          <p:nvPr>
            <p:ph type="ftr" sz="quarter" idx="11"/>
          </p:nvPr>
        </p:nvSpPr>
        <p:spPr/>
        <p:txBody>
          <a:bodyPr/>
          <a:lstStyle/>
          <a:p>
            <a:endParaRPr lang="ja-JP" altLang="en-US">
              <a:solidFill>
                <a:srgbClr val="FFFFFF">
                  <a:tint val="75000"/>
                </a:srgbClr>
              </a:solidFill>
            </a:endParaRPr>
          </a:p>
        </p:txBody>
      </p:sp>
      <p:sp>
        <p:nvSpPr>
          <p:cNvPr id="7" name="スライド番号プレースホルダー 6"/>
          <p:cNvSpPr>
            <a:spLocks noGrp="1"/>
          </p:cNvSpPr>
          <p:nvPr>
            <p:ph type="sldNum" sz="quarter" idx="12"/>
          </p:nvPr>
        </p:nvSpPr>
        <p:spPr/>
        <p:txBody>
          <a:bodyPr/>
          <a:lstStyle/>
          <a:p>
            <a:fld id="{085AF383-E86C-4625-AC03-8ADD428322B5}" type="slidenum">
              <a:rPr lang="ja-JP" altLang="en-US" smtClean="0">
                <a:solidFill>
                  <a:srgbClr val="FFFFFF">
                    <a:tint val="75000"/>
                  </a:srgbClr>
                </a:solidFill>
              </a:rPr>
              <a:pPr/>
              <a:t>‹#›</a:t>
            </a:fld>
            <a:endParaRPr lang="ja-JP" altLang="en-US">
              <a:solidFill>
                <a:srgbClr val="FFFFFF">
                  <a:tint val="75000"/>
                </a:srgbClr>
              </a:solidFill>
            </a:endParaRPr>
          </a:p>
        </p:txBody>
      </p:sp>
    </p:spTree>
    <p:extLst>
      <p:ext uri="{BB962C8B-B14F-4D97-AF65-F5344CB8AC3E}">
        <p14:creationId xmlns:p14="http://schemas.microsoft.com/office/powerpoint/2010/main" val="805471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8345059-B919-4ECD-9C1B-BE87C8797A8B}" type="datetimeFigureOut">
              <a:rPr lang="ja-JP" altLang="en-US" smtClean="0">
                <a:solidFill>
                  <a:srgbClr val="FFFFFF">
                    <a:tint val="75000"/>
                  </a:srgbClr>
                </a:solidFill>
              </a:rPr>
              <a:pPr/>
              <a:t>2014/7/8</a:t>
            </a:fld>
            <a:endParaRPr lang="ja-JP" altLang="en-US">
              <a:solidFill>
                <a:srgbClr val="FFFFFF">
                  <a:tint val="75000"/>
                </a:srgbClr>
              </a:solidFill>
            </a:endParaRPr>
          </a:p>
        </p:txBody>
      </p:sp>
      <p:sp>
        <p:nvSpPr>
          <p:cNvPr id="6" name="フッター プレースホルダー 5"/>
          <p:cNvSpPr>
            <a:spLocks noGrp="1"/>
          </p:cNvSpPr>
          <p:nvPr>
            <p:ph type="ftr" sz="quarter" idx="11"/>
          </p:nvPr>
        </p:nvSpPr>
        <p:spPr/>
        <p:txBody>
          <a:bodyPr/>
          <a:lstStyle/>
          <a:p>
            <a:endParaRPr lang="ja-JP" altLang="en-US">
              <a:solidFill>
                <a:srgbClr val="FFFFFF">
                  <a:tint val="75000"/>
                </a:srgbClr>
              </a:solidFill>
            </a:endParaRPr>
          </a:p>
        </p:txBody>
      </p:sp>
      <p:sp>
        <p:nvSpPr>
          <p:cNvPr id="7" name="スライド番号プレースホルダー 6"/>
          <p:cNvSpPr>
            <a:spLocks noGrp="1"/>
          </p:cNvSpPr>
          <p:nvPr>
            <p:ph type="sldNum" sz="quarter" idx="12"/>
          </p:nvPr>
        </p:nvSpPr>
        <p:spPr/>
        <p:txBody>
          <a:bodyPr/>
          <a:lstStyle/>
          <a:p>
            <a:fld id="{085AF383-E86C-4625-AC03-8ADD428322B5}" type="slidenum">
              <a:rPr lang="ja-JP" altLang="en-US" smtClean="0">
                <a:solidFill>
                  <a:srgbClr val="FFFFFF">
                    <a:tint val="75000"/>
                  </a:srgbClr>
                </a:solidFill>
              </a:rPr>
              <a:pPr/>
              <a:t>‹#›</a:t>
            </a:fld>
            <a:endParaRPr lang="ja-JP" altLang="en-US">
              <a:solidFill>
                <a:srgbClr val="FFFFFF">
                  <a:tint val="75000"/>
                </a:srgbClr>
              </a:solidFill>
            </a:endParaRPr>
          </a:p>
        </p:txBody>
      </p:sp>
    </p:spTree>
    <p:extLst>
      <p:ext uri="{BB962C8B-B14F-4D97-AF65-F5344CB8AC3E}">
        <p14:creationId xmlns:p14="http://schemas.microsoft.com/office/powerpoint/2010/main" val="3294390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fld id="{F8345059-B919-4ECD-9C1B-BE87C8797A8B}" type="datetimeFigureOut">
              <a:rPr lang="ja-JP" altLang="en-US" smtClean="0">
                <a:solidFill>
                  <a:srgbClr val="FFFFFF">
                    <a:tint val="75000"/>
                  </a:srgbClr>
                </a:solidFill>
                <a:latin typeface="Arial" pitchFamily="34" charset="0"/>
              </a:rPr>
              <a:pPr fontAlgn="base">
                <a:spcBef>
                  <a:spcPct val="0"/>
                </a:spcBef>
                <a:spcAft>
                  <a:spcPct val="0"/>
                </a:spcAft>
              </a:pPr>
              <a:t>2014/7/8</a:t>
            </a:fld>
            <a:endParaRPr lang="ja-JP" altLang="en-US">
              <a:solidFill>
                <a:srgbClr val="FFFFFF">
                  <a:tint val="75000"/>
                </a:srgbClr>
              </a:solidFill>
              <a:latin typeface="Arial" pitchFamily="34" charset="0"/>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ja-JP" altLang="en-US">
              <a:solidFill>
                <a:srgbClr val="FFFFFF">
                  <a:tint val="75000"/>
                </a:srgbClr>
              </a:solidFill>
              <a:latin typeface="Arial" pitchFamily="34" charset="0"/>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085AF383-E86C-4625-AC03-8ADD428322B5}" type="slidenum">
              <a:rPr lang="ja-JP" altLang="en-US" smtClean="0">
                <a:solidFill>
                  <a:srgbClr val="FFFFFF">
                    <a:tint val="75000"/>
                  </a:srgbClr>
                </a:solidFill>
                <a:latin typeface="Arial" pitchFamily="34" charset="0"/>
              </a:rPr>
              <a:pPr fontAlgn="base">
                <a:spcBef>
                  <a:spcPct val="0"/>
                </a:spcBef>
                <a:spcAft>
                  <a:spcPct val="0"/>
                </a:spcAft>
              </a:pPr>
              <a:t>‹#›</a:t>
            </a:fld>
            <a:endParaRPr lang="ja-JP" altLang="en-US">
              <a:solidFill>
                <a:srgbClr val="FFFFFF">
                  <a:tint val="75000"/>
                </a:srgbClr>
              </a:solidFill>
              <a:latin typeface="Arial" pitchFamily="34" charset="0"/>
            </a:endParaRPr>
          </a:p>
        </p:txBody>
      </p:sp>
      <p:pic>
        <p:nvPicPr>
          <p:cNvPr id="7" name="Picture 64"/>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150813"/>
            <a:ext cx="9140825" cy="663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457668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062FA4-447F-4D7D-A26D-78DF74DA04AF}" type="datetimeFigureOut">
              <a:rPr lang="ja-JP" altLang="en-US" smtClean="0">
                <a:solidFill>
                  <a:prstClr val="black">
                    <a:tint val="75000"/>
                  </a:prstClr>
                </a:solidFill>
              </a:rPr>
              <a:pPr/>
              <a:t>2014/7/8</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E41698-BA70-44B9-A84F-FBD2FD2F0958}" type="slidenum">
              <a:rPr lang="ja-JP" altLang="en-US" smtClean="0">
                <a:solidFill>
                  <a:prstClr val="black">
                    <a:tint val="75000"/>
                  </a:prstClr>
                </a:solidFill>
              </a:rPr>
              <a:pPr/>
              <a:t>‹#›</a:t>
            </a:fld>
            <a:endParaRPr lang="ja-JP" altLang="en-US">
              <a:solidFill>
                <a:prstClr val="black">
                  <a:tint val="75000"/>
                </a:prstClr>
              </a:solidFill>
            </a:endParaRPr>
          </a:p>
        </p:txBody>
      </p:sp>
      <p:pic>
        <p:nvPicPr>
          <p:cNvPr id="7" name="Picture 64"/>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175" y="106379"/>
            <a:ext cx="9140825" cy="663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547624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8.xml"/><Relationship Id="rId5" Type="http://schemas.openxmlformats.org/officeDocument/2006/relationships/chart" Target="../charts/chart6.xml"/><Relationship Id="rId4" Type="http://schemas.openxmlformats.org/officeDocument/2006/relationships/chart" Target="../charts/char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18.xml"/><Relationship Id="rId5" Type="http://schemas.openxmlformats.org/officeDocument/2006/relationships/chart" Target="../charts/chart12.xml"/><Relationship Id="rId4" Type="http://schemas.openxmlformats.org/officeDocument/2006/relationships/chart" Target="../charts/char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8.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タイトル 2"/>
          <p:cNvSpPr txBox="1">
            <a:spLocks/>
          </p:cNvSpPr>
          <p:nvPr/>
        </p:nvSpPr>
        <p:spPr>
          <a:xfrm>
            <a:off x="251520" y="260648"/>
            <a:ext cx="8568952" cy="901227"/>
          </a:xfrm>
          <a:prstGeom prst="rect">
            <a:avLst/>
          </a:prstGeom>
        </p:spPr>
        <p:txBody>
          <a:bodyPr>
            <a:noAutofit/>
          </a:bodyPr>
          <a:lstStyle/>
          <a:p>
            <a:pPr marL="266700" marR="329565" algn="ctr">
              <a:lnSpc>
                <a:spcPct val="150000"/>
              </a:lnSpc>
              <a:spcAft>
                <a:spcPts val="1200"/>
              </a:spcAft>
            </a:pPr>
            <a:r>
              <a:rPr lang="en-US" altLang="ja-JP" sz="3200" b="1" dirty="0"/>
              <a:t>Stage 4 CKD presentation in patients over 75 Years Old differs from that in patients less than 75 Years </a:t>
            </a:r>
            <a:r>
              <a:rPr lang="en-US" altLang="ja-JP" sz="3200" b="1"/>
              <a:t>of </a:t>
            </a:r>
            <a:r>
              <a:rPr lang="en-US" altLang="ja-JP" sz="3200" b="1" smtClean="0"/>
              <a:t>Age</a:t>
            </a:r>
          </a:p>
          <a:p>
            <a:pPr marL="266700" marR="329565" algn="ctr">
              <a:lnSpc>
                <a:spcPct val="150000"/>
              </a:lnSpc>
              <a:spcAft>
                <a:spcPts val="1200"/>
              </a:spcAft>
            </a:pPr>
            <a:endParaRPr lang="en-US" altLang="ja-JP" sz="2400" b="1" kern="100" dirty="0" smtClean="0">
              <a:solidFill>
                <a:srgbClr val="FFFF00"/>
              </a:solidFill>
              <a:latin typeface="Times New Roman" panose="02020603050405020304" pitchFamily="18" charset="0"/>
              <a:ea typeface="ＭＳ 明朝" panose="02020609040205080304" pitchFamily="17" charset="-128"/>
              <a:cs typeface="Times New Roman" panose="02020603050405020304" pitchFamily="18" charset="0"/>
            </a:endParaRPr>
          </a:p>
          <a:p>
            <a:pPr algn="ctr">
              <a:lnSpc>
                <a:spcPct val="50000"/>
              </a:lnSpc>
              <a:spcAft>
                <a:spcPts val="1200"/>
              </a:spcAft>
            </a:pPr>
            <a:r>
              <a:rPr lang="en-US" altLang="ja-JP" sz="2400" b="1" kern="100" dirty="0" smtClean="0">
                <a:solidFill>
                  <a:srgbClr val="FFFF00"/>
                </a:solidFill>
                <a:latin typeface="Times New Roman" panose="02020603050405020304" pitchFamily="18" charset="0"/>
                <a:ea typeface="ＭＳ 明朝" panose="02020609040205080304" pitchFamily="17" charset="-128"/>
                <a:cs typeface="Times New Roman" panose="02020603050405020304" pitchFamily="18" charset="0"/>
              </a:rPr>
              <a:t> </a:t>
            </a:r>
            <a:r>
              <a:rPr lang="en-US" altLang="ja-JP" sz="2400" b="1" kern="100" dirty="0" err="1" smtClean="0">
                <a:solidFill>
                  <a:srgbClr val="FFFF00"/>
                </a:solidFill>
                <a:latin typeface="Times New Roman" panose="02020603050405020304" pitchFamily="18" charset="0"/>
                <a:ea typeface="ＭＳ 明朝" panose="02020609040205080304" pitchFamily="17" charset="-128"/>
                <a:cs typeface="Times New Roman" panose="02020603050405020304" pitchFamily="18" charset="0"/>
              </a:rPr>
              <a:t>Hiromichi</a:t>
            </a:r>
            <a:r>
              <a:rPr lang="en-US" altLang="ja-JP" sz="2400" b="1" kern="100" dirty="0" smtClean="0">
                <a:solidFill>
                  <a:srgbClr val="FFFF00"/>
                </a:solidFill>
                <a:latin typeface="Times New Roman" panose="02020603050405020304" pitchFamily="18" charset="0"/>
                <a:ea typeface="ＭＳ 明朝" panose="02020609040205080304" pitchFamily="17" charset="-128"/>
                <a:cs typeface="Times New Roman" panose="02020603050405020304" pitchFamily="18" charset="0"/>
              </a:rPr>
              <a:t> Suzuki, Tsutomu </a:t>
            </a:r>
            <a:r>
              <a:rPr lang="en-US" altLang="ja-JP" sz="2400" b="1" kern="100" dirty="0" err="1" smtClean="0">
                <a:solidFill>
                  <a:srgbClr val="FFFF00"/>
                </a:solidFill>
                <a:latin typeface="Times New Roman" panose="02020603050405020304" pitchFamily="18" charset="0"/>
                <a:ea typeface="ＭＳ 明朝" panose="02020609040205080304" pitchFamily="17" charset="-128"/>
                <a:cs typeface="Times New Roman" panose="02020603050405020304" pitchFamily="18" charset="0"/>
              </a:rPr>
              <a:t>Inoue,Tomohiro</a:t>
            </a:r>
            <a:r>
              <a:rPr lang="en-US" altLang="ja-JP" sz="2400" b="1" kern="100" dirty="0" smtClean="0">
                <a:solidFill>
                  <a:srgbClr val="FFFF00"/>
                </a:solidFill>
                <a:latin typeface="Times New Roman" panose="02020603050405020304" pitchFamily="18" charset="0"/>
                <a:ea typeface="ＭＳ 明朝" panose="02020609040205080304" pitchFamily="17" charset="-128"/>
                <a:cs typeface="Times New Roman" panose="02020603050405020304" pitchFamily="18" charset="0"/>
              </a:rPr>
              <a:t> </a:t>
            </a:r>
            <a:r>
              <a:rPr lang="en-US" altLang="ja-JP" sz="2400" b="1" kern="100" dirty="0" err="1" smtClean="0">
                <a:solidFill>
                  <a:srgbClr val="FFFF00"/>
                </a:solidFill>
                <a:latin typeface="Times New Roman" panose="02020603050405020304" pitchFamily="18" charset="0"/>
                <a:ea typeface="ＭＳ 明朝" panose="02020609040205080304" pitchFamily="17" charset="-128"/>
                <a:cs typeface="Times New Roman" panose="02020603050405020304" pitchFamily="18" charset="0"/>
              </a:rPr>
              <a:t>Kikuta</a:t>
            </a:r>
            <a:r>
              <a:rPr lang="en-US" altLang="ja-JP" sz="2400" b="1" kern="100" dirty="0" smtClean="0">
                <a:solidFill>
                  <a:srgbClr val="FFFF00"/>
                </a:solidFill>
                <a:latin typeface="Times New Roman" panose="02020603050405020304" pitchFamily="18" charset="0"/>
                <a:ea typeface="ＭＳ 明朝" panose="02020609040205080304" pitchFamily="17" charset="-128"/>
                <a:cs typeface="Times New Roman" panose="02020603050405020304" pitchFamily="18" charset="0"/>
              </a:rPr>
              <a:t>, </a:t>
            </a:r>
          </a:p>
          <a:p>
            <a:pPr algn="ctr">
              <a:lnSpc>
                <a:spcPct val="50000"/>
              </a:lnSpc>
              <a:spcAft>
                <a:spcPts val="1200"/>
              </a:spcAft>
            </a:pPr>
            <a:r>
              <a:rPr lang="en-US" altLang="ja-JP" sz="2400" b="1" kern="100" dirty="0" smtClean="0">
                <a:solidFill>
                  <a:srgbClr val="FFFF00"/>
                </a:solidFill>
                <a:latin typeface="Times New Roman" panose="02020603050405020304" pitchFamily="18" charset="0"/>
                <a:ea typeface="ＭＳ 明朝" panose="02020609040205080304" pitchFamily="17" charset="-128"/>
                <a:cs typeface="Times New Roman" panose="02020603050405020304" pitchFamily="18" charset="0"/>
              </a:rPr>
              <a:t> Yusuke Watanabe, Hirokazu Okada</a:t>
            </a:r>
            <a:endParaRPr lang="ja-JP" altLang="ja-JP" sz="1600" kern="100" dirty="0" smtClean="0">
              <a:solidFill>
                <a:srgbClr val="FFFF00"/>
              </a:solidFill>
              <a:latin typeface="Century" panose="02040604050505020304" pitchFamily="18" charset="0"/>
              <a:ea typeface="ＭＳ 明朝" panose="02020609040205080304" pitchFamily="17" charset="-128"/>
              <a:cs typeface="Times New Roman" panose="02020603050405020304" pitchFamily="18" charset="0"/>
            </a:endParaRPr>
          </a:p>
          <a:p>
            <a:pPr algn="ctr">
              <a:spcAft>
                <a:spcPts val="0"/>
              </a:spcAft>
              <a:tabLst>
                <a:tab pos="90170" algn="l"/>
              </a:tabLst>
            </a:pPr>
            <a:r>
              <a:rPr lang="en-US" altLang="ja-JP" sz="2400" kern="100" dirty="0" smtClean="0">
                <a:solidFill>
                  <a:srgbClr val="FFFF00"/>
                </a:solidFill>
                <a:latin typeface="Times New Roman" panose="02020603050405020304" pitchFamily="18" charset="0"/>
                <a:ea typeface="ＭＳ 明朝" panose="02020609040205080304" pitchFamily="17" charset="-128"/>
                <a:cs typeface="Times New Roman" panose="02020603050405020304" pitchFamily="18" charset="0"/>
              </a:rPr>
              <a:t> </a:t>
            </a:r>
            <a:endParaRPr lang="ja-JP" altLang="ja-JP" sz="1600" kern="100" dirty="0" smtClean="0">
              <a:solidFill>
                <a:srgbClr val="FFFF00"/>
              </a:solidFill>
              <a:latin typeface="Century" panose="02040604050505020304" pitchFamily="18" charset="0"/>
              <a:ea typeface="ＭＳ 明朝" panose="02020609040205080304" pitchFamily="17" charset="-128"/>
              <a:cs typeface="Times New Roman" panose="02020603050405020304" pitchFamily="18" charset="0"/>
            </a:endParaRPr>
          </a:p>
          <a:p>
            <a:pPr algn="ctr">
              <a:spcAft>
                <a:spcPts val="0"/>
              </a:spcAft>
              <a:tabLst>
                <a:tab pos="90170" algn="l"/>
              </a:tabLst>
            </a:pPr>
            <a:r>
              <a:rPr lang="en-US" altLang="ja-JP" sz="2400" kern="100" baseline="30000" dirty="0" smtClean="0">
                <a:solidFill>
                  <a:srgbClr val="FFFF00"/>
                </a:solidFill>
                <a:latin typeface="Times New Roman" panose="02020603050405020304" pitchFamily="18" charset="0"/>
                <a:ea typeface="ＭＳ 明朝" panose="02020609040205080304" pitchFamily="17" charset="-128"/>
                <a:cs typeface="Times New Roman" panose="02020603050405020304" pitchFamily="18" charset="0"/>
              </a:rPr>
              <a:t> </a:t>
            </a:r>
            <a:r>
              <a:rPr lang="en-US" altLang="ja-JP" sz="2400" kern="100" dirty="0" smtClean="0">
                <a:solidFill>
                  <a:srgbClr val="FFFF00"/>
                </a:solidFill>
                <a:latin typeface="Times New Roman" panose="02020603050405020304" pitchFamily="18" charset="0"/>
                <a:ea typeface="ＭＳ 明朝" panose="02020609040205080304" pitchFamily="17" charset="-128"/>
                <a:cs typeface="Times New Roman" panose="02020603050405020304" pitchFamily="18" charset="0"/>
              </a:rPr>
              <a:t>Department of Nephrology, Saitama Medical University</a:t>
            </a:r>
            <a:endParaRPr lang="ja-JP" altLang="ja-JP" sz="1600" kern="100" dirty="0" smtClean="0">
              <a:solidFill>
                <a:srgbClr val="FFFF00"/>
              </a:solidFill>
              <a:latin typeface="Century" panose="02040604050505020304" pitchFamily="18" charset="0"/>
              <a:ea typeface="ＭＳ 明朝" panose="02020609040205080304" pitchFamily="17" charset="-128"/>
              <a:cs typeface="Times New Roman" panose="02020603050405020304" pitchFamily="18" charset="0"/>
            </a:endParaRPr>
          </a:p>
          <a:p>
            <a:pPr marL="266700" marR="329565" algn="ctr">
              <a:lnSpc>
                <a:spcPct val="150000"/>
              </a:lnSpc>
              <a:spcAft>
                <a:spcPts val="1200"/>
              </a:spcAft>
            </a:pPr>
            <a:endParaRPr lang="ja-JP" altLang="ja-JP" sz="1200" kern="100" dirty="0">
              <a:solidFill>
                <a:srgbClr val="FFFF00"/>
              </a:solidFill>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21436748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グラフ 3"/>
          <p:cNvGraphicFramePr/>
          <p:nvPr>
            <p:extLst/>
          </p:nvPr>
        </p:nvGraphicFramePr>
        <p:xfrm>
          <a:off x="539931" y="1689463"/>
          <a:ext cx="3884023" cy="33092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グラフ 4"/>
          <p:cNvGraphicFramePr/>
          <p:nvPr>
            <p:extLst/>
          </p:nvPr>
        </p:nvGraphicFramePr>
        <p:xfrm>
          <a:off x="4737462" y="1767841"/>
          <a:ext cx="3570516" cy="3239588"/>
        </p:xfrm>
        <a:graphic>
          <a:graphicData uri="http://schemas.openxmlformats.org/drawingml/2006/chart">
            <c:chart xmlns:c="http://schemas.openxmlformats.org/drawingml/2006/chart" xmlns:r="http://schemas.openxmlformats.org/officeDocument/2006/relationships" r:id="rId3"/>
          </a:graphicData>
        </a:graphic>
      </p:graphicFrame>
      <p:sp>
        <p:nvSpPr>
          <p:cNvPr id="6" name="タイトル 1"/>
          <p:cNvSpPr txBox="1">
            <a:spLocks/>
          </p:cNvSpPr>
          <p:nvPr/>
        </p:nvSpPr>
        <p:spPr>
          <a:xfrm>
            <a:off x="287079" y="637476"/>
            <a:ext cx="8633637" cy="926365"/>
          </a:xfrm>
          <a:prstGeom prst="rect">
            <a:avLst/>
          </a:prstGeom>
        </p:spPr>
        <p:txBody>
          <a:bodyPr>
            <a:normAutofit/>
          </a:bodyPr>
          <a:lstStyle/>
          <a:p>
            <a:pPr algn="ctr">
              <a:spcBef>
                <a:spcPct val="0"/>
              </a:spcBef>
              <a:defRPr/>
            </a:pPr>
            <a:r>
              <a:rPr lang="en-US" altLang="ja-JP" sz="2400" b="1" dirty="0" smtClean="0">
                <a:solidFill>
                  <a:srgbClr val="FFFF00"/>
                </a:solidFill>
                <a:latin typeface="Arial" pitchFamily="34" charset="0"/>
                <a:cs typeface="Arial" panose="020B0604020202020204" pitchFamily="34" charset="0"/>
              </a:rPr>
              <a:t>Comparison of underlying disease of patients </a:t>
            </a:r>
          </a:p>
          <a:p>
            <a:pPr algn="ctr">
              <a:spcBef>
                <a:spcPct val="0"/>
              </a:spcBef>
              <a:defRPr/>
            </a:pPr>
            <a:r>
              <a:rPr lang="en-US" altLang="ja-JP" sz="2400" b="1" dirty="0" smtClean="0">
                <a:solidFill>
                  <a:srgbClr val="FFFF00"/>
                </a:solidFill>
                <a:latin typeface="Arial" pitchFamily="34" charset="0"/>
                <a:cs typeface="Arial" panose="020B0604020202020204" pitchFamily="34" charset="0"/>
              </a:rPr>
              <a:t>between younger and elderly group</a:t>
            </a:r>
            <a:endParaRPr lang="ja-JP" altLang="en-US" sz="2400" b="1" dirty="0">
              <a:solidFill>
                <a:srgbClr val="FFFF00"/>
              </a:solidFill>
              <a:latin typeface="Arial" pitchFamily="34" charset="0"/>
              <a:cs typeface="Arial" panose="020B0604020202020204" pitchFamily="34" charset="0"/>
            </a:endParaRPr>
          </a:p>
        </p:txBody>
      </p:sp>
      <p:grpSp>
        <p:nvGrpSpPr>
          <p:cNvPr id="10" name="グループ化 9"/>
          <p:cNvGrpSpPr/>
          <p:nvPr/>
        </p:nvGrpSpPr>
        <p:grpSpPr>
          <a:xfrm>
            <a:off x="3136607" y="5507665"/>
            <a:ext cx="3795819" cy="307777"/>
            <a:chOff x="3136607" y="5507665"/>
            <a:chExt cx="3795819" cy="307777"/>
          </a:xfrm>
        </p:grpSpPr>
        <p:sp>
          <p:nvSpPr>
            <p:cNvPr id="2" name="テキスト ボックス 1"/>
            <p:cNvSpPr txBox="1"/>
            <p:nvPr/>
          </p:nvSpPr>
          <p:spPr>
            <a:xfrm>
              <a:off x="3306724" y="5507665"/>
              <a:ext cx="3625702" cy="307777"/>
            </a:xfrm>
            <a:prstGeom prst="rect">
              <a:avLst/>
            </a:prstGeom>
            <a:noFill/>
          </p:spPr>
          <p:txBody>
            <a:bodyPr wrap="square" rtlCol="0">
              <a:spAutoFit/>
            </a:bodyPr>
            <a:lstStyle/>
            <a:p>
              <a:pPr fontAlgn="base">
                <a:spcBef>
                  <a:spcPct val="0"/>
                </a:spcBef>
                <a:spcAft>
                  <a:spcPct val="0"/>
                </a:spcAft>
              </a:pPr>
              <a:r>
                <a:rPr lang="en-US" altLang="ja-JP" sz="1400" dirty="0" smtClean="0">
                  <a:solidFill>
                    <a:srgbClr val="FFFFFF"/>
                  </a:solidFill>
                  <a:latin typeface="Arial" pitchFamily="34" charset="0"/>
                </a:rPr>
                <a:t>DM </a:t>
              </a:r>
              <a:r>
                <a:rPr lang="ja-JP" altLang="en-US" sz="1400" dirty="0" smtClean="0">
                  <a:solidFill>
                    <a:srgbClr val="FFFFFF"/>
                  </a:solidFill>
                  <a:latin typeface="Arial" pitchFamily="34" charset="0"/>
                </a:rPr>
                <a:t>　　　　　</a:t>
              </a:r>
              <a:r>
                <a:rPr lang="en-US" altLang="ja-JP" sz="1400" dirty="0" smtClean="0">
                  <a:solidFill>
                    <a:srgbClr val="FFFFFF"/>
                  </a:solidFill>
                  <a:latin typeface="Arial" pitchFamily="34" charset="0"/>
                </a:rPr>
                <a:t>GN</a:t>
              </a:r>
              <a:r>
                <a:rPr lang="ja-JP" altLang="en-US" sz="1400" dirty="0" smtClean="0">
                  <a:solidFill>
                    <a:srgbClr val="FFFFFF"/>
                  </a:solidFill>
                  <a:latin typeface="Arial" pitchFamily="34" charset="0"/>
                </a:rPr>
                <a:t>　　　　</a:t>
              </a:r>
              <a:r>
                <a:rPr lang="en-US" altLang="ja-JP" sz="1400" dirty="0" smtClean="0">
                  <a:solidFill>
                    <a:srgbClr val="FFFFFF"/>
                  </a:solidFill>
                  <a:latin typeface="Arial" pitchFamily="34" charset="0"/>
                </a:rPr>
                <a:t>HT</a:t>
              </a:r>
              <a:r>
                <a:rPr lang="ja-JP" altLang="en-US" sz="1400" dirty="0" smtClean="0">
                  <a:solidFill>
                    <a:srgbClr val="FFFFFF"/>
                  </a:solidFill>
                  <a:latin typeface="Arial" pitchFamily="34" charset="0"/>
                </a:rPr>
                <a:t>　　　　</a:t>
              </a:r>
              <a:r>
                <a:rPr lang="en-US" altLang="ja-JP" sz="1400" dirty="0" smtClean="0">
                  <a:solidFill>
                    <a:srgbClr val="FFFFFF"/>
                  </a:solidFill>
                  <a:latin typeface="Arial" pitchFamily="34" charset="0"/>
                </a:rPr>
                <a:t>others</a:t>
              </a:r>
              <a:endParaRPr lang="ja-JP" altLang="en-US" sz="1400" dirty="0">
                <a:solidFill>
                  <a:srgbClr val="FFFFFF"/>
                </a:solidFill>
                <a:latin typeface="Arial" pitchFamily="34" charset="0"/>
              </a:endParaRPr>
            </a:p>
          </p:txBody>
        </p:sp>
        <p:sp>
          <p:nvSpPr>
            <p:cNvPr id="3" name="正方形/長方形 2"/>
            <p:cNvSpPr/>
            <p:nvPr/>
          </p:nvSpPr>
          <p:spPr>
            <a:xfrm>
              <a:off x="5486399" y="5532475"/>
              <a:ext cx="233916" cy="233916"/>
            </a:xfrm>
            <a:prstGeom prst="rect">
              <a:avLst/>
            </a:prstGeom>
            <a:solidFill>
              <a:srgbClr val="FF9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1400">
                <a:solidFill>
                  <a:srgbClr val="000000"/>
                </a:solidFill>
              </a:endParaRPr>
            </a:p>
          </p:txBody>
        </p:sp>
        <p:sp>
          <p:nvSpPr>
            <p:cNvPr id="7" name="正方形/長方形 6"/>
            <p:cNvSpPr/>
            <p:nvPr/>
          </p:nvSpPr>
          <p:spPr>
            <a:xfrm>
              <a:off x="4756297" y="5532475"/>
              <a:ext cx="233916" cy="23391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1400">
                <a:solidFill>
                  <a:srgbClr val="000000"/>
                </a:solidFill>
              </a:endParaRPr>
            </a:p>
          </p:txBody>
        </p:sp>
        <p:sp>
          <p:nvSpPr>
            <p:cNvPr id="8" name="正方形/長方形 7"/>
            <p:cNvSpPr/>
            <p:nvPr/>
          </p:nvSpPr>
          <p:spPr>
            <a:xfrm>
              <a:off x="4026198" y="5532475"/>
              <a:ext cx="233916" cy="233916"/>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1400">
                <a:solidFill>
                  <a:srgbClr val="000000"/>
                </a:solidFill>
              </a:endParaRPr>
            </a:p>
          </p:txBody>
        </p:sp>
        <p:sp>
          <p:nvSpPr>
            <p:cNvPr id="9" name="正方形/長方形 8"/>
            <p:cNvSpPr/>
            <p:nvPr/>
          </p:nvSpPr>
          <p:spPr>
            <a:xfrm>
              <a:off x="3136607" y="5532475"/>
              <a:ext cx="233916" cy="233916"/>
            </a:xfrm>
            <a:prstGeom prst="rect">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1400">
                <a:solidFill>
                  <a:srgbClr val="000000"/>
                </a:solidFill>
              </a:endParaRPr>
            </a:p>
          </p:txBody>
        </p:sp>
      </p:grpSp>
      <p:sp>
        <p:nvSpPr>
          <p:cNvPr id="11" name="テキスト ボックス 10"/>
          <p:cNvSpPr txBox="1"/>
          <p:nvPr/>
        </p:nvSpPr>
        <p:spPr>
          <a:xfrm>
            <a:off x="2699792" y="2708920"/>
            <a:ext cx="543739" cy="523220"/>
          </a:xfrm>
          <a:prstGeom prst="rect">
            <a:avLst/>
          </a:prstGeom>
          <a:noFill/>
        </p:spPr>
        <p:txBody>
          <a:bodyPr wrap="none" rtlCol="0">
            <a:spAutoFit/>
          </a:bodyPr>
          <a:lstStyle/>
          <a:p>
            <a:r>
              <a:rPr kumimoji="1" lang="en-US" altLang="ja-JP" sz="2800" dirty="0" smtClean="0">
                <a:solidFill>
                  <a:schemeClr val="bg2"/>
                </a:solidFill>
              </a:rPr>
              <a:t>**</a:t>
            </a:r>
            <a:endParaRPr kumimoji="1" lang="ja-JP" altLang="en-US" sz="2800" dirty="0">
              <a:solidFill>
                <a:schemeClr val="bg2"/>
              </a:solidFill>
            </a:endParaRPr>
          </a:p>
        </p:txBody>
      </p:sp>
      <p:cxnSp>
        <p:nvCxnSpPr>
          <p:cNvPr id="13" name="カギ線コネクタ 12"/>
          <p:cNvCxnSpPr/>
          <p:nvPr/>
        </p:nvCxnSpPr>
        <p:spPr>
          <a:xfrm flipV="1">
            <a:off x="3347864" y="2708920"/>
            <a:ext cx="3384376" cy="216024"/>
          </a:xfrm>
          <a:prstGeom prst="bent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5652120" y="3429000"/>
            <a:ext cx="543739" cy="523220"/>
          </a:xfrm>
          <a:prstGeom prst="rect">
            <a:avLst/>
          </a:prstGeom>
          <a:noFill/>
        </p:spPr>
        <p:txBody>
          <a:bodyPr wrap="none" rtlCol="0">
            <a:spAutoFit/>
          </a:bodyPr>
          <a:lstStyle/>
          <a:p>
            <a:r>
              <a:rPr kumimoji="1" lang="en-US" altLang="ja-JP" sz="2800" dirty="0" smtClean="0">
                <a:solidFill>
                  <a:schemeClr val="bg2"/>
                </a:solidFill>
              </a:rPr>
              <a:t>**</a:t>
            </a:r>
            <a:endParaRPr kumimoji="1" lang="ja-JP" altLang="en-US" sz="2800" dirty="0">
              <a:solidFill>
                <a:schemeClr val="bg2"/>
              </a:solidFill>
            </a:endParaRPr>
          </a:p>
        </p:txBody>
      </p:sp>
      <p:cxnSp>
        <p:nvCxnSpPr>
          <p:cNvPr id="15" name="カギ線コネクタ 14"/>
          <p:cNvCxnSpPr/>
          <p:nvPr/>
        </p:nvCxnSpPr>
        <p:spPr>
          <a:xfrm flipV="1">
            <a:off x="1979712" y="3284984"/>
            <a:ext cx="3816424" cy="216024"/>
          </a:xfrm>
          <a:prstGeom prst="bent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72743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3"/>
          <p:cNvSpPr txBox="1">
            <a:spLocks/>
          </p:cNvSpPr>
          <p:nvPr/>
        </p:nvSpPr>
        <p:spPr>
          <a:xfrm>
            <a:off x="179512" y="764704"/>
            <a:ext cx="8784976" cy="648072"/>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2400" b="1" i="0" u="none" strike="noStrike" kern="1200" cap="none" spc="0" normalizeH="0" baseline="0" noProof="0" dirty="0" smtClean="0">
                <a:ln>
                  <a:noFill/>
                </a:ln>
                <a:effectLst/>
                <a:uLnTx/>
                <a:uFillTx/>
                <a:latin typeface="Times New Roman" panose="02020603050405020304" pitchFamily="18" charset="0"/>
                <a:ea typeface="+mj-ea"/>
                <a:cs typeface="Times New Roman" panose="02020603050405020304" pitchFamily="18" charset="0"/>
              </a:rPr>
              <a:t>Baseline characteristics of the study population </a:t>
            </a:r>
            <a:endParaRPr kumimoji="1" lang="ja-JP" altLang="en-US" sz="2400" b="1" i="0" u="none" strike="noStrike" kern="1200" cap="none" spc="0" normalizeH="0" baseline="0" noProof="0" dirty="0">
              <a:ln>
                <a:noFill/>
              </a:ln>
              <a:effectLst/>
              <a:uLnTx/>
              <a:uFillTx/>
              <a:latin typeface="Times New Roman" panose="02020603050405020304" pitchFamily="18" charset="0"/>
              <a:ea typeface="+mj-ea"/>
              <a:cs typeface="Times New Roman" panose="02020603050405020304" pitchFamily="18" charset="0"/>
            </a:endParaRPr>
          </a:p>
        </p:txBody>
      </p:sp>
      <p:graphicFrame>
        <p:nvGraphicFramePr>
          <p:cNvPr id="3" name="コンテンツ プレースホルダー 5"/>
          <p:cNvGraphicFramePr>
            <a:graphicFrameLocks/>
          </p:cNvGraphicFramePr>
          <p:nvPr>
            <p:extLst/>
          </p:nvPr>
        </p:nvGraphicFramePr>
        <p:xfrm>
          <a:off x="638845" y="1584898"/>
          <a:ext cx="7924590" cy="2805490"/>
        </p:xfrm>
        <a:graphic>
          <a:graphicData uri="http://schemas.openxmlformats.org/drawingml/2006/table">
            <a:tbl>
              <a:tblPr firstRow="1" bandRow="1">
                <a:tableStyleId>{5C22544A-7EE6-4342-B048-85BDC9FD1C3A}</a:tableStyleId>
              </a:tblPr>
              <a:tblGrid>
                <a:gridCol w="3962294"/>
                <a:gridCol w="1981148"/>
                <a:gridCol w="1981148"/>
              </a:tblGrid>
              <a:tr h="280549">
                <a:tc>
                  <a:txBody>
                    <a:bodyPr/>
                    <a:lstStyle/>
                    <a:p>
                      <a:r>
                        <a:rPr kumimoji="1" lang="en-US" altLang="ja-JP" sz="1000" dirty="0" smtClean="0">
                          <a:solidFill>
                            <a:schemeClr val="bg2"/>
                          </a:solidFill>
                        </a:rPr>
                        <a:t>Variables</a:t>
                      </a:r>
                      <a:endParaRPr kumimoji="1" lang="ja-JP" altLang="en-US" sz="1000" dirty="0">
                        <a:solidFill>
                          <a:schemeClr val="bg2"/>
                        </a:solidFill>
                      </a:endParaRPr>
                    </a:p>
                  </a:txBody>
                  <a:tcPr marL="68580" marR="68580" marT="34290" marB="34290"/>
                </a:tc>
                <a:tc>
                  <a:txBody>
                    <a:bodyPr/>
                    <a:lstStyle/>
                    <a:p>
                      <a:r>
                        <a:rPr kumimoji="1" lang="en-US" altLang="ja-JP" sz="1000" dirty="0" smtClean="0">
                          <a:solidFill>
                            <a:schemeClr val="bg2"/>
                          </a:solidFill>
                        </a:rPr>
                        <a:t>Younger(N=179)</a:t>
                      </a:r>
                      <a:endParaRPr kumimoji="1" lang="ja-JP" altLang="en-US" sz="1000" dirty="0">
                        <a:solidFill>
                          <a:schemeClr val="bg2"/>
                        </a:solidFill>
                      </a:endParaRPr>
                    </a:p>
                  </a:txBody>
                  <a:tcPr marL="68580" marR="68580" marT="34290" marB="34290"/>
                </a:tc>
                <a:tc>
                  <a:txBody>
                    <a:bodyPr/>
                    <a:lstStyle/>
                    <a:p>
                      <a:r>
                        <a:rPr kumimoji="1" lang="en-US" altLang="ja-JP" sz="1000" dirty="0" smtClean="0">
                          <a:solidFill>
                            <a:schemeClr val="bg2"/>
                          </a:solidFill>
                        </a:rPr>
                        <a:t>Elderly (N=106)</a:t>
                      </a:r>
                      <a:endParaRPr kumimoji="1" lang="ja-JP" altLang="en-US" sz="1000" dirty="0">
                        <a:solidFill>
                          <a:schemeClr val="bg2"/>
                        </a:solidFill>
                      </a:endParaRPr>
                    </a:p>
                  </a:txBody>
                  <a:tcPr marL="68580" marR="68580" marT="34290" marB="34290"/>
                </a:tc>
              </a:tr>
              <a:tr h="280549">
                <a:tc>
                  <a:txBody>
                    <a:bodyPr/>
                    <a:lstStyle/>
                    <a:p>
                      <a:r>
                        <a:rPr kumimoji="1" lang="en-US" altLang="ja-JP" sz="1000" dirty="0" smtClean="0">
                          <a:solidFill>
                            <a:schemeClr val="bg2"/>
                          </a:solidFill>
                        </a:rPr>
                        <a:t>SBP (mmHg)</a:t>
                      </a:r>
                      <a:endParaRPr kumimoji="1" lang="ja-JP" altLang="en-US" sz="1000" dirty="0">
                        <a:solidFill>
                          <a:schemeClr val="bg2"/>
                        </a:solidFill>
                      </a:endParaRPr>
                    </a:p>
                  </a:txBody>
                  <a:tcPr marL="68580" marR="68580" marT="34290" marB="34290"/>
                </a:tc>
                <a:tc>
                  <a:txBody>
                    <a:bodyPr/>
                    <a:lstStyle/>
                    <a:p>
                      <a:r>
                        <a:rPr kumimoji="1" lang="en-US" altLang="ja-JP" sz="1000" dirty="0" smtClean="0">
                          <a:solidFill>
                            <a:schemeClr val="bg2"/>
                          </a:solidFill>
                        </a:rPr>
                        <a:t>137.5 ± 13.7</a:t>
                      </a:r>
                      <a:endParaRPr kumimoji="1" lang="ja-JP" altLang="en-US" sz="1000" dirty="0">
                        <a:solidFill>
                          <a:schemeClr val="bg2"/>
                        </a:solidFill>
                      </a:endParaRPr>
                    </a:p>
                  </a:txBody>
                  <a:tcPr marL="68580" marR="68580" marT="34290" marB="34290"/>
                </a:tc>
                <a:tc>
                  <a:txBody>
                    <a:bodyPr/>
                    <a:lstStyle/>
                    <a:p>
                      <a:r>
                        <a:rPr kumimoji="1" lang="en-US" altLang="ja-JP" sz="1000" dirty="0" smtClean="0">
                          <a:solidFill>
                            <a:schemeClr val="bg2"/>
                          </a:solidFill>
                        </a:rPr>
                        <a:t>140.9 ± 18.3</a:t>
                      </a:r>
                      <a:endParaRPr kumimoji="1" lang="ja-JP" altLang="en-US" sz="1000" dirty="0">
                        <a:solidFill>
                          <a:schemeClr val="bg2"/>
                        </a:solidFill>
                      </a:endParaRPr>
                    </a:p>
                  </a:txBody>
                  <a:tcPr marL="68580" marR="68580" marT="34290" marB="34290"/>
                </a:tc>
              </a:tr>
              <a:tr h="280549">
                <a:tc>
                  <a:txBody>
                    <a:bodyPr/>
                    <a:lstStyle/>
                    <a:p>
                      <a:r>
                        <a:rPr kumimoji="1" lang="en-US" altLang="ja-JP" sz="1000" dirty="0" smtClean="0">
                          <a:solidFill>
                            <a:schemeClr val="bg2"/>
                          </a:solidFill>
                        </a:rPr>
                        <a:t>DBP (mmHg)</a:t>
                      </a:r>
                      <a:endParaRPr kumimoji="1" lang="ja-JP" altLang="en-US" sz="1000" dirty="0">
                        <a:solidFill>
                          <a:schemeClr val="bg2"/>
                        </a:solidFill>
                      </a:endParaRPr>
                    </a:p>
                  </a:txBody>
                  <a:tcPr marL="68580" marR="68580" marT="34290" marB="34290"/>
                </a:tc>
                <a:tc>
                  <a:txBody>
                    <a:bodyPr/>
                    <a:lstStyle/>
                    <a:p>
                      <a:r>
                        <a:rPr kumimoji="1" lang="en-US" altLang="ja-JP" sz="1000" dirty="0" smtClean="0">
                          <a:solidFill>
                            <a:schemeClr val="bg2"/>
                          </a:solidFill>
                        </a:rPr>
                        <a:t>81.9 ± 6.1</a:t>
                      </a:r>
                      <a:endParaRPr kumimoji="1" lang="ja-JP" altLang="en-US" sz="1000" dirty="0">
                        <a:solidFill>
                          <a:schemeClr val="bg2"/>
                        </a:solidFill>
                      </a:endParaRPr>
                    </a:p>
                  </a:txBody>
                  <a:tcPr marL="68580" marR="68580" marT="34290" marB="34290"/>
                </a:tc>
                <a:tc>
                  <a:txBody>
                    <a:bodyPr/>
                    <a:lstStyle/>
                    <a:p>
                      <a:r>
                        <a:rPr kumimoji="1" lang="en-US" altLang="ja-JP" sz="1000" dirty="0" smtClean="0">
                          <a:solidFill>
                            <a:schemeClr val="bg2"/>
                          </a:solidFill>
                        </a:rPr>
                        <a:t>77.9 ± 6.5*</a:t>
                      </a:r>
                      <a:endParaRPr kumimoji="1" lang="ja-JP" altLang="en-US" sz="1000" dirty="0">
                        <a:solidFill>
                          <a:schemeClr val="bg2"/>
                        </a:solidFill>
                      </a:endParaRPr>
                    </a:p>
                  </a:txBody>
                  <a:tcPr marL="68580" marR="68580" marT="34290" marB="34290"/>
                </a:tc>
              </a:tr>
              <a:tr h="280549">
                <a:tc>
                  <a:txBody>
                    <a:bodyPr/>
                    <a:lstStyle/>
                    <a:p>
                      <a:r>
                        <a:rPr kumimoji="1" lang="en-US" altLang="ja-JP" sz="1000" dirty="0" smtClean="0">
                          <a:solidFill>
                            <a:schemeClr val="bg2"/>
                          </a:solidFill>
                        </a:rPr>
                        <a:t>HR (beats/min)</a:t>
                      </a:r>
                      <a:endParaRPr kumimoji="1" lang="ja-JP" altLang="en-US" sz="1000" dirty="0">
                        <a:solidFill>
                          <a:schemeClr val="bg2"/>
                        </a:solidFill>
                      </a:endParaRPr>
                    </a:p>
                  </a:txBody>
                  <a:tcPr marL="68580" marR="68580" marT="34290" marB="34290"/>
                </a:tc>
                <a:tc>
                  <a:txBody>
                    <a:bodyPr/>
                    <a:lstStyle/>
                    <a:p>
                      <a:r>
                        <a:rPr kumimoji="1" lang="en-US" altLang="ja-JP" sz="1000" dirty="0" smtClean="0">
                          <a:solidFill>
                            <a:schemeClr val="bg2"/>
                          </a:solidFill>
                        </a:rPr>
                        <a:t>72.3</a:t>
                      </a:r>
                      <a:r>
                        <a:rPr kumimoji="1" lang="en-US" altLang="ja-JP" sz="1000" baseline="0" dirty="0" smtClean="0">
                          <a:solidFill>
                            <a:schemeClr val="bg2"/>
                          </a:solidFill>
                        </a:rPr>
                        <a:t> ± 8.6</a:t>
                      </a:r>
                      <a:endParaRPr kumimoji="1" lang="ja-JP" altLang="en-US" sz="1000" dirty="0">
                        <a:solidFill>
                          <a:schemeClr val="bg2"/>
                        </a:solidFill>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solidFill>
                            <a:schemeClr val="bg2"/>
                          </a:solidFill>
                        </a:rPr>
                        <a:t>68.3 </a:t>
                      </a:r>
                      <a:r>
                        <a:rPr kumimoji="1" lang="en-US" altLang="ja-JP" sz="1000" baseline="0" dirty="0" smtClean="0">
                          <a:solidFill>
                            <a:schemeClr val="bg2"/>
                          </a:solidFill>
                        </a:rPr>
                        <a:t>± 5.4</a:t>
                      </a:r>
                      <a:endParaRPr kumimoji="1" lang="ja-JP" altLang="en-US" sz="1000" dirty="0" smtClean="0">
                        <a:solidFill>
                          <a:schemeClr val="bg2"/>
                        </a:solidFill>
                      </a:endParaRPr>
                    </a:p>
                  </a:txBody>
                  <a:tcPr marL="68580" marR="68580" marT="34290" marB="34290"/>
                </a:tc>
              </a:tr>
              <a:tr h="280549">
                <a:tc>
                  <a:txBody>
                    <a:bodyPr/>
                    <a:lstStyle/>
                    <a:p>
                      <a:r>
                        <a:rPr kumimoji="1" lang="en-US" altLang="ja-JP" sz="1000" dirty="0" smtClean="0">
                          <a:solidFill>
                            <a:schemeClr val="bg2"/>
                          </a:solidFill>
                        </a:rPr>
                        <a:t>Serum albumin (g/</a:t>
                      </a:r>
                      <a:r>
                        <a:rPr kumimoji="1" lang="en-US" altLang="ja-JP" sz="1000" dirty="0" err="1" smtClean="0">
                          <a:solidFill>
                            <a:schemeClr val="bg2"/>
                          </a:solidFill>
                        </a:rPr>
                        <a:t>dL</a:t>
                      </a:r>
                      <a:r>
                        <a:rPr kumimoji="1" lang="en-US" altLang="ja-JP" sz="1000" dirty="0" smtClean="0">
                          <a:solidFill>
                            <a:schemeClr val="bg2"/>
                          </a:solidFill>
                        </a:rPr>
                        <a:t>)</a:t>
                      </a:r>
                      <a:endParaRPr kumimoji="1" lang="ja-JP" altLang="en-US" sz="1000" dirty="0">
                        <a:solidFill>
                          <a:schemeClr val="bg2"/>
                        </a:solidFill>
                      </a:endParaRPr>
                    </a:p>
                  </a:txBody>
                  <a:tcPr marL="68580" marR="68580" marT="34290" marB="34290"/>
                </a:tc>
                <a:tc>
                  <a:txBody>
                    <a:bodyPr/>
                    <a:lstStyle/>
                    <a:p>
                      <a:r>
                        <a:rPr kumimoji="1" lang="en-US" altLang="ja-JP" sz="1000" dirty="0" smtClean="0">
                          <a:solidFill>
                            <a:schemeClr val="bg2"/>
                          </a:solidFill>
                        </a:rPr>
                        <a:t>4.0 ± 0.3</a:t>
                      </a:r>
                      <a:endParaRPr kumimoji="1" lang="ja-JP" altLang="en-US" sz="1000" dirty="0">
                        <a:solidFill>
                          <a:schemeClr val="bg2"/>
                        </a:solidFill>
                      </a:endParaRPr>
                    </a:p>
                  </a:txBody>
                  <a:tcPr marL="68580" marR="68580" marT="34290" marB="34290"/>
                </a:tc>
                <a:tc>
                  <a:txBody>
                    <a:bodyPr/>
                    <a:lstStyle/>
                    <a:p>
                      <a:r>
                        <a:rPr kumimoji="1" lang="en-US" altLang="ja-JP" sz="1000" dirty="0" smtClean="0">
                          <a:solidFill>
                            <a:schemeClr val="bg2"/>
                          </a:solidFill>
                        </a:rPr>
                        <a:t>3.8± 0.6</a:t>
                      </a:r>
                      <a:endParaRPr kumimoji="1" lang="ja-JP" altLang="en-US" sz="1000" dirty="0">
                        <a:solidFill>
                          <a:schemeClr val="bg2"/>
                        </a:solidFill>
                      </a:endParaRPr>
                    </a:p>
                  </a:txBody>
                  <a:tcPr marL="68580" marR="68580" marT="34290" marB="34290"/>
                </a:tc>
              </a:tr>
              <a:tr h="280549">
                <a:tc>
                  <a:txBody>
                    <a:bodyPr/>
                    <a:lstStyle/>
                    <a:p>
                      <a:r>
                        <a:rPr kumimoji="1" lang="en-US" altLang="ja-JP" sz="1000" dirty="0" smtClean="0">
                          <a:solidFill>
                            <a:schemeClr val="bg2"/>
                          </a:solidFill>
                        </a:rPr>
                        <a:t>Hemoglobin (g/</a:t>
                      </a:r>
                      <a:r>
                        <a:rPr kumimoji="1" lang="en-US" altLang="ja-JP" sz="1000" dirty="0" err="1" smtClean="0">
                          <a:solidFill>
                            <a:schemeClr val="bg2"/>
                          </a:solidFill>
                        </a:rPr>
                        <a:t>dL</a:t>
                      </a:r>
                      <a:r>
                        <a:rPr kumimoji="1" lang="en-US" altLang="ja-JP" sz="1000" dirty="0" smtClean="0">
                          <a:solidFill>
                            <a:schemeClr val="bg2"/>
                          </a:solidFill>
                        </a:rPr>
                        <a:t>)</a:t>
                      </a:r>
                      <a:endParaRPr kumimoji="1" lang="ja-JP" altLang="en-US" sz="1000" dirty="0">
                        <a:solidFill>
                          <a:schemeClr val="bg2"/>
                        </a:solidFill>
                      </a:endParaRPr>
                    </a:p>
                  </a:txBody>
                  <a:tcPr marL="68580" marR="68580" marT="34290" marB="34290"/>
                </a:tc>
                <a:tc>
                  <a:txBody>
                    <a:bodyPr/>
                    <a:lstStyle/>
                    <a:p>
                      <a:r>
                        <a:rPr kumimoji="1" lang="en-US" altLang="ja-JP" sz="1000" dirty="0" smtClean="0">
                          <a:solidFill>
                            <a:schemeClr val="bg2"/>
                          </a:solidFill>
                        </a:rPr>
                        <a:t>11.6</a:t>
                      </a:r>
                      <a:r>
                        <a:rPr kumimoji="1" lang="en-US" altLang="ja-JP" sz="1000" baseline="0" dirty="0" smtClean="0">
                          <a:solidFill>
                            <a:schemeClr val="bg2"/>
                          </a:solidFill>
                        </a:rPr>
                        <a:t> ± 0.7</a:t>
                      </a:r>
                      <a:endParaRPr kumimoji="1" lang="ja-JP" altLang="en-US" sz="1000" dirty="0">
                        <a:solidFill>
                          <a:schemeClr val="bg2"/>
                        </a:solidFill>
                      </a:endParaRPr>
                    </a:p>
                  </a:txBody>
                  <a:tcPr marL="68580" marR="68580" marT="34290" marB="34290"/>
                </a:tc>
                <a:tc>
                  <a:txBody>
                    <a:bodyPr/>
                    <a:lstStyle/>
                    <a:p>
                      <a:r>
                        <a:rPr kumimoji="1" lang="en-US" altLang="ja-JP" sz="1000" dirty="0" smtClean="0">
                          <a:solidFill>
                            <a:schemeClr val="bg2"/>
                          </a:solidFill>
                        </a:rPr>
                        <a:t>11.2</a:t>
                      </a:r>
                      <a:r>
                        <a:rPr kumimoji="1" lang="en-US" altLang="ja-JP" sz="1000" baseline="0" dirty="0" smtClean="0">
                          <a:solidFill>
                            <a:schemeClr val="bg2"/>
                          </a:solidFill>
                        </a:rPr>
                        <a:t> ± 0.8</a:t>
                      </a:r>
                      <a:endParaRPr kumimoji="1" lang="ja-JP" altLang="en-US" sz="1000" dirty="0">
                        <a:solidFill>
                          <a:schemeClr val="bg2"/>
                        </a:solidFill>
                      </a:endParaRPr>
                    </a:p>
                  </a:txBody>
                  <a:tcPr marL="68580" marR="68580" marT="34290" marB="34290"/>
                </a:tc>
              </a:tr>
              <a:tr h="280549">
                <a:tc>
                  <a:txBody>
                    <a:bodyPr/>
                    <a:lstStyle/>
                    <a:p>
                      <a:r>
                        <a:rPr kumimoji="1" lang="en-US" altLang="ja-JP" sz="1000" dirty="0" smtClean="0">
                          <a:solidFill>
                            <a:schemeClr val="bg2"/>
                          </a:solidFill>
                        </a:rPr>
                        <a:t>Total cholesterol (mg/</a:t>
                      </a:r>
                      <a:r>
                        <a:rPr kumimoji="1" lang="en-US" altLang="ja-JP" sz="1000" dirty="0" err="1" smtClean="0">
                          <a:solidFill>
                            <a:schemeClr val="bg2"/>
                          </a:solidFill>
                        </a:rPr>
                        <a:t>dL</a:t>
                      </a:r>
                      <a:r>
                        <a:rPr kumimoji="1" lang="en-US" altLang="ja-JP" sz="1000" dirty="0" smtClean="0">
                          <a:solidFill>
                            <a:schemeClr val="bg2"/>
                          </a:solidFill>
                        </a:rPr>
                        <a:t>)</a:t>
                      </a:r>
                      <a:endParaRPr kumimoji="1" lang="ja-JP" altLang="en-US" sz="1000" dirty="0">
                        <a:solidFill>
                          <a:schemeClr val="bg2"/>
                        </a:solidFill>
                      </a:endParaRPr>
                    </a:p>
                  </a:txBody>
                  <a:tcPr marL="68580" marR="68580" marT="34290" marB="34290"/>
                </a:tc>
                <a:tc>
                  <a:txBody>
                    <a:bodyPr/>
                    <a:lstStyle/>
                    <a:p>
                      <a:r>
                        <a:rPr kumimoji="1" lang="en-US" altLang="ja-JP" sz="1000" dirty="0" smtClean="0">
                          <a:solidFill>
                            <a:schemeClr val="bg2"/>
                          </a:solidFill>
                        </a:rPr>
                        <a:t>189.2 ± 42.3</a:t>
                      </a:r>
                      <a:endParaRPr kumimoji="1" lang="ja-JP" altLang="en-US" sz="1000" dirty="0">
                        <a:solidFill>
                          <a:schemeClr val="bg2"/>
                        </a:solidFill>
                      </a:endParaRPr>
                    </a:p>
                  </a:txBody>
                  <a:tcPr marL="68580" marR="68580" marT="34290" marB="34290"/>
                </a:tc>
                <a:tc>
                  <a:txBody>
                    <a:bodyPr/>
                    <a:lstStyle/>
                    <a:p>
                      <a:r>
                        <a:rPr kumimoji="1" lang="en-US" altLang="ja-JP" sz="1000" dirty="0" smtClean="0">
                          <a:solidFill>
                            <a:schemeClr val="bg2"/>
                          </a:solidFill>
                        </a:rPr>
                        <a:t>177.2 ± 46.3</a:t>
                      </a:r>
                      <a:endParaRPr kumimoji="1" lang="ja-JP" altLang="en-US" sz="1000" dirty="0">
                        <a:solidFill>
                          <a:schemeClr val="bg2"/>
                        </a:solidFill>
                      </a:endParaRPr>
                    </a:p>
                  </a:txBody>
                  <a:tcPr marL="68580" marR="68580" marT="34290" marB="34290"/>
                </a:tc>
              </a:tr>
              <a:tr h="280549">
                <a:tc>
                  <a:txBody>
                    <a:bodyPr/>
                    <a:lstStyle/>
                    <a:p>
                      <a:r>
                        <a:rPr kumimoji="1" lang="en-US" altLang="ja-JP" sz="1000" dirty="0" smtClean="0">
                          <a:solidFill>
                            <a:schemeClr val="bg2"/>
                          </a:solidFill>
                        </a:rPr>
                        <a:t>Phosphate (mg/</a:t>
                      </a:r>
                      <a:r>
                        <a:rPr kumimoji="1" lang="en-US" altLang="ja-JP" sz="1000" dirty="0" err="1" smtClean="0">
                          <a:solidFill>
                            <a:schemeClr val="bg2"/>
                          </a:solidFill>
                        </a:rPr>
                        <a:t>dL</a:t>
                      </a:r>
                      <a:r>
                        <a:rPr kumimoji="1" lang="en-US" altLang="ja-JP" sz="1000" dirty="0" smtClean="0">
                          <a:solidFill>
                            <a:schemeClr val="bg2"/>
                          </a:solidFill>
                        </a:rPr>
                        <a:t>)</a:t>
                      </a:r>
                      <a:endParaRPr kumimoji="1" lang="ja-JP" altLang="en-US" sz="1000" dirty="0">
                        <a:solidFill>
                          <a:schemeClr val="bg2"/>
                        </a:solidFill>
                      </a:endParaRPr>
                    </a:p>
                  </a:txBody>
                  <a:tcPr marL="68580" marR="68580" marT="34290" marB="34290"/>
                </a:tc>
                <a:tc>
                  <a:txBody>
                    <a:bodyPr/>
                    <a:lstStyle/>
                    <a:p>
                      <a:r>
                        <a:rPr kumimoji="1" lang="en-US" altLang="ja-JP" sz="1000" dirty="0" smtClean="0">
                          <a:solidFill>
                            <a:schemeClr val="bg2"/>
                          </a:solidFill>
                        </a:rPr>
                        <a:t>4.1 ± 1.7</a:t>
                      </a:r>
                      <a:endParaRPr kumimoji="1" lang="ja-JP" altLang="en-US" sz="1000" dirty="0">
                        <a:solidFill>
                          <a:schemeClr val="bg2"/>
                        </a:solidFill>
                      </a:endParaRPr>
                    </a:p>
                  </a:txBody>
                  <a:tcPr marL="68580" marR="68580" marT="34290" marB="34290"/>
                </a:tc>
                <a:tc>
                  <a:txBody>
                    <a:bodyPr/>
                    <a:lstStyle/>
                    <a:p>
                      <a:r>
                        <a:rPr kumimoji="1" lang="en-US" altLang="ja-JP" sz="1000" dirty="0" smtClean="0">
                          <a:solidFill>
                            <a:schemeClr val="bg2"/>
                          </a:solidFill>
                        </a:rPr>
                        <a:t>4.3± 1.5</a:t>
                      </a:r>
                      <a:endParaRPr kumimoji="1" lang="ja-JP" altLang="en-US" sz="1000" dirty="0">
                        <a:solidFill>
                          <a:schemeClr val="bg2"/>
                        </a:solidFill>
                      </a:endParaRPr>
                    </a:p>
                  </a:txBody>
                  <a:tcPr marL="68580" marR="68580" marT="34290" marB="34290"/>
                </a:tc>
              </a:tr>
              <a:tr h="280549">
                <a:tc>
                  <a:txBody>
                    <a:bodyPr/>
                    <a:lstStyle/>
                    <a:p>
                      <a:r>
                        <a:rPr kumimoji="1" lang="en-US" altLang="ja-JP" sz="1000" dirty="0" smtClean="0">
                          <a:solidFill>
                            <a:schemeClr val="bg2"/>
                          </a:solidFill>
                        </a:rPr>
                        <a:t>Calcium (mg/</a:t>
                      </a:r>
                      <a:r>
                        <a:rPr kumimoji="1" lang="en-US" altLang="ja-JP" sz="1000" dirty="0" err="1" smtClean="0">
                          <a:solidFill>
                            <a:schemeClr val="bg2"/>
                          </a:solidFill>
                        </a:rPr>
                        <a:t>dL</a:t>
                      </a:r>
                      <a:r>
                        <a:rPr kumimoji="1" lang="en-US" altLang="ja-JP" sz="1000" dirty="0" smtClean="0">
                          <a:solidFill>
                            <a:schemeClr val="bg2"/>
                          </a:solidFill>
                        </a:rPr>
                        <a:t>)</a:t>
                      </a:r>
                      <a:endParaRPr kumimoji="1" lang="ja-JP" altLang="en-US" sz="1000" dirty="0">
                        <a:solidFill>
                          <a:schemeClr val="bg2"/>
                        </a:solidFill>
                      </a:endParaRPr>
                    </a:p>
                  </a:txBody>
                  <a:tcPr marL="68580" marR="68580" marT="34290" marB="34290"/>
                </a:tc>
                <a:tc>
                  <a:txBody>
                    <a:bodyPr/>
                    <a:lstStyle/>
                    <a:p>
                      <a:r>
                        <a:rPr kumimoji="1" lang="en-US" altLang="ja-JP" sz="1000" dirty="0" smtClean="0">
                          <a:solidFill>
                            <a:schemeClr val="bg2"/>
                          </a:solidFill>
                        </a:rPr>
                        <a:t>9.1 ± 1.1</a:t>
                      </a:r>
                      <a:endParaRPr kumimoji="1" lang="ja-JP" altLang="en-US" sz="1000" dirty="0">
                        <a:solidFill>
                          <a:schemeClr val="bg2"/>
                        </a:solidFill>
                      </a:endParaRPr>
                    </a:p>
                  </a:txBody>
                  <a:tcPr marL="68580" marR="68580" marT="34290" marB="34290"/>
                </a:tc>
                <a:tc>
                  <a:txBody>
                    <a:bodyPr/>
                    <a:lstStyle/>
                    <a:p>
                      <a:r>
                        <a:rPr kumimoji="1" lang="en-US" altLang="ja-JP" sz="1000" dirty="0" smtClean="0">
                          <a:solidFill>
                            <a:schemeClr val="bg2"/>
                          </a:solidFill>
                        </a:rPr>
                        <a:t>9.4± 1.0</a:t>
                      </a:r>
                      <a:endParaRPr kumimoji="1" lang="ja-JP" altLang="en-US" sz="1000" dirty="0">
                        <a:solidFill>
                          <a:schemeClr val="bg2"/>
                        </a:solidFill>
                      </a:endParaRPr>
                    </a:p>
                  </a:txBody>
                  <a:tcPr marL="68580" marR="68580" marT="34290" marB="34290"/>
                </a:tc>
              </a:tr>
              <a:tr h="280549">
                <a:tc>
                  <a:txBody>
                    <a:bodyPr/>
                    <a:lstStyle/>
                    <a:p>
                      <a:r>
                        <a:rPr kumimoji="1" lang="en-US" altLang="ja-JP" sz="1000" dirty="0" smtClean="0">
                          <a:solidFill>
                            <a:schemeClr val="bg2"/>
                          </a:solidFill>
                        </a:rPr>
                        <a:t>Urinary</a:t>
                      </a:r>
                      <a:r>
                        <a:rPr kumimoji="1" lang="en-US" altLang="ja-JP" sz="1000" baseline="0" dirty="0" smtClean="0">
                          <a:solidFill>
                            <a:schemeClr val="bg2"/>
                          </a:solidFill>
                        </a:rPr>
                        <a:t> protein excretion (g/</a:t>
                      </a:r>
                      <a:r>
                        <a:rPr kumimoji="1" lang="en-US" altLang="ja-JP" sz="1000" baseline="0" dirty="0" err="1" smtClean="0">
                          <a:solidFill>
                            <a:schemeClr val="bg2"/>
                          </a:solidFill>
                        </a:rPr>
                        <a:t>gCr</a:t>
                      </a:r>
                      <a:r>
                        <a:rPr kumimoji="1" lang="en-US" altLang="ja-JP" sz="1000" baseline="0" dirty="0" smtClean="0">
                          <a:solidFill>
                            <a:schemeClr val="bg2"/>
                          </a:solidFill>
                        </a:rPr>
                        <a:t>)</a:t>
                      </a:r>
                      <a:endParaRPr kumimoji="1" lang="ja-JP" altLang="en-US" sz="1000" dirty="0">
                        <a:solidFill>
                          <a:schemeClr val="bg2"/>
                        </a:solidFill>
                      </a:endParaRPr>
                    </a:p>
                  </a:txBody>
                  <a:tcPr marL="68580" marR="68580" marT="34290" marB="34290"/>
                </a:tc>
                <a:tc>
                  <a:txBody>
                    <a:bodyPr/>
                    <a:lstStyle/>
                    <a:p>
                      <a:r>
                        <a:rPr kumimoji="1" lang="en-US" altLang="ja-JP" sz="1000" dirty="0" smtClean="0">
                          <a:solidFill>
                            <a:schemeClr val="bg2"/>
                          </a:solidFill>
                        </a:rPr>
                        <a:t>1.34 ± 0.88</a:t>
                      </a:r>
                      <a:endParaRPr kumimoji="1" lang="ja-JP" altLang="en-US" sz="1000" dirty="0">
                        <a:solidFill>
                          <a:schemeClr val="bg2"/>
                        </a:solidFill>
                      </a:endParaRPr>
                    </a:p>
                  </a:txBody>
                  <a:tcPr marL="68580" marR="68580" marT="34290" marB="34290"/>
                </a:tc>
                <a:tc>
                  <a:txBody>
                    <a:bodyPr/>
                    <a:lstStyle/>
                    <a:p>
                      <a:r>
                        <a:rPr kumimoji="1" lang="en-US" altLang="ja-JP" sz="1000" dirty="0" smtClean="0">
                          <a:solidFill>
                            <a:schemeClr val="bg2"/>
                          </a:solidFill>
                        </a:rPr>
                        <a:t>1.23 ± 0.90</a:t>
                      </a:r>
                      <a:endParaRPr kumimoji="1" lang="ja-JP" altLang="en-US" sz="1000" dirty="0">
                        <a:solidFill>
                          <a:schemeClr val="bg2"/>
                        </a:solidFill>
                      </a:endParaRPr>
                    </a:p>
                  </a:txBody>
                  <a:tcPr marL="68580" marR="68580" marT="34290" marB="34290"/>
                </a:tc>
              </a:tr>
            </a:tbl>
          </a:graphicData>
        </a:graphic>
      </p:graphicFrame>
      <p:sp>
        <p:nvSpPr>
          <p:cNvPr id="4" name="テキスト ボックス 3"/>
          <p:cNvSpPr txBox="1"/>
          <p:nvPr/>
        </p:nvSpPr>
        <p:spPr>
          <a:xfrm>
            <a:off x="467544" y="4581128"/>
            <a:ext cx="8038668" cy="830997"/>
          </a:xfrm>
          <a:prstGeom prst="rect">
            <a:avLst/>
          </a:prstGeom>
          <a:noFill/>
        </p:spPr>
        <p:txBody>
          <a:bodyPr wrap="square" rtlCol="0">
            <a:spAutoFit/>
          </a:bodyPr>
          <a:lstStyle/>
          <a:p>
            <a:r>
              <a:rPr lang="en-US" altLang="ja-JP" sz="1600" dirty="0"/>
              <a:t>SBP, systolic blood pressure; DBP, diastolic blood pressure; HR, heart rate. </a:t>
            </a:r>
            <a:endParaRPr lang="en-US" altLang="ja-JP" sz="1600" dirty="0" smtClean="0"/>
          </a:p>
          <a:p>
            <a:r>
              <a:rPr lang="en-US" altLang="ja-JP" sz="1600" dirty="0" smtClean="0"/>
              <a:t>* </a:t>
            </a:r>
            <a:r>
              <a:rPr lang="en-US" altLang="ja-JP" sz="1600" dirty="0"/>
              <a:t>indicates P&lt;0.05 compared with younger group.</a:t>
            </a:r>
          </a:p>
          <a:p>
            <a:endParaRPr lang="ja-JP" altLang="en-US" sz="1600" dirty="0"/>
          </a:p>
        </p:txBody>
      </p:sp>
    </p:spTree>
    <p:extLst>
      <p:ext uri="{BB962C8B-B14F-4D97-AF65-F5344CB8AC3E}">
        <p14:creationId xmlns:p14="http://schemas.microsoft.com/office/powerpoint/2010/main" val="21436748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179512" y="188640"/>
            <a:ext cx="8517632" cy="85725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2400" b="1" i="0" u="none" strike="noStrike" kern="1200" cap="none" spc="0" normalizeH="0" baseline="0" noProof="0" dirty="0" smtClean="0">
                <a:ln>
                  <a:noFill/>
                </a:ln>
                <a:effectLst/>
                <a:uLnTx/>
                <a:uFillTx/>
                <a:latin typeface="Times New Roman" panose="02020603050405020304" pitchFamily="18" charset="0"/>
                <a:ea typeface="+mj-ea"/>
                <a:cs typeface="Times New Roman" panose="02020603050405020304" pitchFamily="18" charset="0"/>
              </a:rPr>
              <a:t>Comparison of variables between DM and non DM nephropathy</a:t>
            </a:r>
            <a:endParaRPr kumimoji="1" lang="ja-JP" altLang="en-US" sz="2400" b="1" i="0" u="none" strike="noStrike" kern="1200" cap="none" spc="0" normalizeH="0" baseline="0" noProof="0" dirty="0">
              <a:ln>
                <a:noFill/>
              </a:ln>
              <a:effectLst/>
              <a:uLnTx/>
              <a:uFillTx/>
              <a:latin typeface="Times New Roman" panose="02020603050405020304" pitchFamily="18" charset="0"/>
              <a:ea typeface="+mj-ea"/>
              <a:cs typeface="Times New Roman" panose="02020603050405020304" pitchFamily="18" charset="0"/>
            </a:endParaRPr>
          </a:p>
        </p:txBody>
      </p:sp>
      <p:graphicFrame>
        <p:nvGraphicFramePr>
          <p:cNvPr id="3" name="コンテンツ プレースホルダ 5"/>
          <p:cNvGraphicFramePr>
            <a:graphicFrameLocks/>
          </p:cNvGraphicFramePr>
          <p:nvPr>
            <p:extLst/>
          </p:nvPr>
        </p:nvGraphicFramePr>
        <p:xfrm>
          <a:off x="522335" y="1195888"/>
          <a:ext cx="8215373" cy="4007104"/>
        </p:xfrm>
        <a:graphic>
          <a:graphicData uri="http://schemas.openxmlformats.org/drawingml/2006/table">
            <a:tbl>
              <a:tblPr firstRow="1" bandRow="1">
                <a:tableStyleId>{5C22544A-7EE6-4342-B048-85BDC9FD1C3A}</a:tableStyleId>
              </a:tblPr>
              <a:tblGrid>
                <a:gridCol w="2738457"/>
                <a:gridCol w="1369229"/>
                <a:gridCol w="1369229"/>
                <a:gridCol w="1369229"/>
                <a:gridCol w="1369229"/>
              </a:tblGrid>
              <a:tr h="431549">
                <a:tc>
                  <a:txBody>
                    <a:bodyPr/>
                    <a:lstStyle/>
                    <a:p>
                      <a:r>
                        <a:rPr kumimoji="1" lang="en-US" altLang="ja-JP" sz="1000" dirty="0" smtClean="0">
                          <a:solidFill>
                            <a:schemeClr val="bg2"/>
                          </a:solidFill>
                        </a:rPr>
                        <a:t>Variables</a:t>
                      </a:r>
                      <a:endParaRPr kumimoji="1" lang="ja-JP" altLang="en-US" sz="1000" dirty="0">
                        <a:solidFill>
                          <a:schemeClr val="bg2"/>
                        </a:solidFill>
                      </a:endParaRPr>
                    </a:p>
                  </a:txBody>
                  <a:tcPr marT="34290" marB="34290"/>
                </a:tc>
                <a:tc gridSpan="2">
                  <a:txBody>
                    <a:bodyPr/>
                    <a:lstStyle/>
                    <a:p>
                      <a:r>
                        <a:rPr kumimoji="1" lang="en-US" altLang="ja-JP" sz="1000" dirty="0" smtClean="0">
                          <a:solidFill>
                            <a:schemeClr val="bg2"/>
                          </a:solidFill>
                        </a:rPr>
                        <a:t>DM</a:t>
                      </a:r>
                      <a:r>
                        <a:rPr kumimoji="1" lang="en-US" altLang="ja-JP" sz="1000" baseline="0" dirty="0" smtClean="0">
                          <a:solidFill>
                            <a:schemeClr val="bg2"/>
                          </a:solidFill>
                        </a:rPr>
                        <a:t> nephropathy</a:t>
                      </a:r>
                      <a:endParaRPr kumimoji="1" lang="ja-JP" altLang="en-US" sz="1000" dirty="0">
                        <a:solidFill>
                          <a:schemeClr val="bg2"/>
                        </a:solidFill>
                      </a:endParaRPr>
                    </a:p>
                  </a:txBody>
                  <a:tcPr marT="34290" marB="34290"/>
                </a:tc>
                <a:tc hMerge="1">
                  <a:txBody>
                    <a:bodyPr/>
                    <a:lstStyle/>
                    <a:p>
                      <a:endParaRPr kumimoji="1" lang="ja-JP" altLang="en-US"/>
                    </a:p>
                  </a:txBody>
                  <a:tcPr/>
                </a:tc>
                <a:tc gridSpan="2">
                  <a:txBody>
                    <a:bodyPr/>
                    <a:lstStyle/>
                    <a:p>
                      <a:r>
                        <a:rPr kumimoji="1" lang="en-US" altLang="ja-JP" sz="1000" dirty="0" smtClean="0">
                          <a:solidFill>
                            <a:schemeClr val="bg2"/>
                          </a:solidFill>
                        </a:rPr>
                        <a:t>Non DM nephropathy</a:t>
                      </a:r>
                      <a:endParaRPr kumimoji="1" lang="ja-JP" altLang="en-US" sz="1000" dirty="0">
                        <a:solidFill>
                          <a:schemeClr val="bg2"/>
                        </a:solidFill>
                      </a:endParaRPr>
                    </a:p>
                  </a:txBody>
                  <a:tcPr marT="34290" marB="34290"/>
                </a:tc>
                <a:tc hMerge="1">
                  <a:txBody>
                    <a:bodyPr/>
                    <a:lstStyle/>
                    <a:p>
                      <a:endParaRPr kumimoji="1" lang="ja-JP" altLang="en-US"/>
                    </a:p>
                  </a:txBody>
                  <a:tcPr/>
                </a:tc>
              </a:tr>
              <a:tr h="269754">
                <a:tc>
                  <a:txBody>
                    <a:bodyPr/>
                    <a:lstStyle/>
                    <a:p>
                      <a:endParaRPr kumimoji="1" lang="ja-JP" altLang="en-US" sz="1000">
                        <a:solidFill>
                          <a:schemeClr val="bg2"/>
                        </a:solidFill>
                      </a:endParaRPr>
                    </a:p>
                  </a:txBody>
                  <a:tcPr marT="34290" marB="34290"/>
                </a:tc>
                <a:tc gridSpan="2">
                  <a:txBody>
                    <a:bodyPr/>
                    <a:lstStyle/>
                    <a:p>
                      <a:r>
                        <a:rPr kumimoji="1" lang="en-US" altLang="ja-JP" sz="1000" dirty="0" smtClean="0">
                          <a:solidFill>
                            <a:schemeClr val="bg2"/>
                          </a:solidFill>
                        </a:rPr>
                        <a:t>N=105</a:t>
                      </a:r>
                      <a:endParaRPr kumimoji="1" lang="ja-JP" altLang="en-US" sz="1000" dirty="0">
                        <a:solidFill>
                          <a:schemeClr val="bg2"/>
                        </a:solidFill>
                      </a:endParaRPr>
                    </a:p>
                  </a:txBody>
                  <a:tcPr marT="34290" marB="34290"/>
                </a:tc>
                <a:tc hMerge="1">
                  <a:txBody>
                    <a:bodyPr/>
                    <a:lstStyle/>
                    <a:p>
                      <a:endParaRPr kumimoji="1" lang="ja-JP" altLang="en-US"/>
                    </a:p>
                  </a:txBody>
                  <a:tcPr/>
                </a:tc>
                <a:tc gridSpan="2">
                  <a:txBody>
                    <a:bodyPr/>
                    <a:lstStyle/>
                    <a:p>
                      <a:r>
                        <a:rPr kumimoji="1" lang="en-US" altLang="ja-JP" sz="1000" dirty="0" smtClean="0">
                          <a:solidFill>
                            <a:schemeClr val="bg2"/>
                          </a:solidFill>
                        </a:rPr>
                        <a:t>N=170</a:t>
                      </a:r>
                      <a:endParaRPr kumimoji="1" lang="ja-JP" altLang="en-US" sz="1000" dirty="0">
                        <a:solidFill>
                          <a:schemeClr val="bg2"/>
                        </a:solidFill>
                      </a:endParaRPr>
                    </a:p>
                  </a:txBody>
                  <a:tcPr marT="34290" marB="34290"/>
                </a:tc>
                <a:tc hMerge="1">
                  <a:txBody>
                    <a:bodyPr/>
                    <a:lstStyle/>
                    <a:p>
                      <a:endParaRPr kumimoji="1" lang="ja-JP" altLang="en-US"/>
                    </a:p>
                  </a:txBody>
                  <a:tcPr/>
                </a:tc>
              </a:tr>
              <a:tr h="310092">
                <a:tc>
                  <a:txBody>
                    <a:bodyPr/>
                    <a:lstStyle/>
                    <a:p>
                      <a:endParaRPr kumimoji="1" lang="ja-JP" altLang="en-US" sz="1000" dirty="0">
                        <a:solidFill>
                          <a:schemeClr val="bg2"/>
                        </a:solidFill>
                      </a:endParaRPr>
                    </a:p>
                  </a:txBody>
                  <a:tcPr marT="34290" marB="34290"/>
                </a:tc>
                <a:tc>
                  <a:txBody>
                    <a:bodyPr/>
                    <a:lstStyle/>
                    <a:p>
                      <a:r>
                        <a:rPr kumimoji="1" lang="en-US" altLang="ja-JP" sz="1000" baseline="0" dirty="0" smtClean="0">
                          <a:solidFill>
                            <a:schemeClr val="bg2"/>
                          </a:solidFill>
                        </a:rPr>
                        <a:t>75&lt;</a:t>
                      </a:r>
                      <a:endParaRPr kumimoji="1" lang="ja-JP" altLang="en-US" sz="1000" dirty="0">
                        <a:solidFill>
                          <a:schemeClr val="bg2"/>
                        </a:solidFill>
                      </a:endParaRPr>
                    </a:p>
                  </a:txBody>
                  <a:tcPr marL="68580" marR="68580" marT="34290" marB="34290"/>
                </a:tc>
                <a:tc>
                  <a:txBody>
                    <a:bodyPr/>
                    <a:lstStyle/>
                    <a:p>
                      <a:r>
                        <a:rPr kumimoji="1" lang="en-US" altLang="ja-JP" sz="1000" dirty="0" smtClean="0">
                          <a:solidFill>
                            <a:schemeClr val="bg2"/>
                          </a:solidFill>
                        </a:rPr>
                        <a:t>75&gt;</a:t>
                      </a:r>
                      <a:endParaRPr kumimoji="1" lang="ja-JP" altLang="en-US" sz="1000" dirty="0">
                        <a:solidFill>
                          <a:schemeClr val="bg2"/>
                        </a:solidFill>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baseline="0" dirty="0" smtClean="0">
                          <a:solidFill>
                            <a:schemeClr val="bg2"/>
                          </a:solidFill>
                        </a:rPr>
                        <a:t>75&lt;</a:t>
                      </a:r>
                      <a:endParaRPr kumimoji="1" lang="ja-JP" altLang="en-US" sz="1000" dirty="0" smtClean="0">
                        <a:solidFill>
                          <a:schemeClr val="bg2"/>
                        </a:solidFill>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solidFill>
                            <a:schemeClr val="bg2"/>
                          </a:solidFill>
                        </a:rPr>
                        <a:t>75&gt;</a:t>
                      </a:r>
                      <a:endParaRPr kumimoji="1" lang="ja-JP" altLang="en-US" sz="1000" dirty="0" smtClean="0">
                        <a:solidFill>
                          <a:schemeClr val="bg2"/>
                        </a:solidFill>
                      </a:endParaRPr>
                    </a:p>
                  </a:txBody>
                  <a:tcPr marL="68580" marR="68580" marT="34290" marB="34290"/>
                </a:tc>
              </a:tr>
              <a:tr h="310092">
                <a:tc>
                  <a:txBody>
                    <a:bodyPr/>
                    <a:lstStyle/>
                    <a:p>
                      <a:r>
                        <a:rPr kumimoji="1" lang="en-US" altLang="ja-JP" sz="1000" dirty="0" err="1" smtClean="0">
                          <a:solidFill>
                            <a:schemeClr val="bg2"/>
                          </a:solidFill>
                        </a:rPr>
                        <a:t>eGFR</a:t>
                      </a:r>
                      <a:r>
                        <a:rPr kumimoji="1" lang="en-US" altLang="ja-JP" sz="1000" dirty="0" smtClean="0">
                          <a:solidFill>
                            <a:schemeClr val="bg2"/>
                          </a:solidFill>
                        </a:rPr>
                        <a:t> (ml/min/1.73m2)</a:t>
                      </a:r>
                      <a:endParaRPr kumimoji="1" lang="ja-JP" altLang="en-US" sz="1000" dirty="0">
                        <a:solidFill>
                          <a:schemeClr val="bg2"/>
                        </a:solidFill>
                      </a:endParaRPr>
                    </a:p>
                  </a:txBody>
                  <a:tcPr marT="34290" marB="34290"/>
                </a:tc>
                <a:tc>
                  <a:txBody>
                    <a:bodyPr/>
                    <a:lstStyle/>
                    <a:p>
                      <a:r>
                        <a:rPr kumimoji="1" lang="en-US" altLang="ja-JP" sz="1000" baseline="0" dirty="0" smtClean="0">
                          <a:solidFill>
                            <a:schemeClr val="bg2"/>
                          </a:solidFill>
                        </a:rPr>
                        <a:t>21.4± 2.3</a:t>
                      </a:r>
                      <a:endParaRPr kumimoji="1" lang="ja-JP" altLang="en-US" sz="1000" dirty="0">
                        <a:solidFill>
                          <a:schemeClr val="bg2"/>
                        </a:solidFill>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baseline="0" dirty="0" smtClean="0">
                          <a:solidFill>
                            <a:schemeClr val="bg2"/>
                          </a:solidFill>
                        </a:rPr>
                        <a:t>22.1 ± 4.0</a:t>
                      </a:r>
                      <a:endParaRPr kumimoji="1" lang="ja-JP" altLang="en-US" sz="1000" dirty="0" smtClean="0">
                        <a:solidFill>
                          <a:schemeClr val="bg2"/>
                        </a:solidFill>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baseline="0" dirty="0" smtClean="0">
                          <a:solidFill>
                            <a:schemeClr val="bg2"/>
                          </a:solidFill>
                        </a:rPr>
                        <a:t>22.1 ± 4.1</a:t>
                      </a:r>
                      <a:endParaRPr kumimoji="1" lang="ja-JP" altLang="en-US" sz="1000" dirty="0" smtClean="0">
                        <a:solidFill>
                          <a:schemeClr val="bg2"/>
                        </a:solidFill>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baseline="0" dirty="0" smtClean="0">
                          <a:solidFill>
                            <a:schemeClr val="bg2"/>
                          </a:solidFill>
                        </a:rPr>
                        <a:t>22.1 ± 4.5</a:t>
                      </a:r>
                      <a:endParaRPr kumimoji="1" lang="ja-JP" altLang="en-US" sz="1000" dirty="0" smtClean="0">
                        <a:solidFill>
                          <a:schemeClr val="bg2"/>
                        </a:solidFill>
                      </a:endParaRPr>
                    </a:p>
                  </a:txBody>
                  <a:tcPr marL="68580" marR="68580" marT="34290" marB="34290"/>
                </a:tc>
              </a:tr>
              <a:tr h="310092">
                <a:tc>
                  <a:txBody>
                    <a:bodyPr/>
                    <a:lstStyle/>
                    <a:p>
                      <a:r>
                        <a:rPr kumimoji="1" lang="en-US" altLang="ja-JP" sz="1000" dirty="0" smtClean="0">
                          <a:solidFill>
                            <a:schemeClr val="bg2"/>
                          </a:solidFill>
                        </a:rPr>
                        <a:t>SBP (mmHg)</a:t>
                      </a:r>
                      <a:endParaRPr kumimoji="1" lang="ja-JP" altLang="en-US" sz="1000" dirty="0">
                        <a:solidFill>
                          <a:schemeClr val="bg2"/>
                        </a:solidFill>
                      </a:endParaRPr>
                    </a:p>
                  </a:txBody>
                  <a:tcPr marL="68580" marR="68580" marT="34290" marB="34290"/>
                </a:tc>
                <a:tc>
                  <a:txBody>
                    <a:bodyPr/>
                    <a:lstStyle/>
                    <a:p>
                      <a:r>
                        <a:rPr kumimoji="1" lang="en-US" altLang="ja-JP" sz="1000" dirty="0" smtClean="0">
                          <a:solidFill>
                            <a:schemeClr val="bg2"/>
                          </a:solidFill>
                        </a:rPr>
                        <a:t>121.6± 32.2</a:t>
                      </a:r>
                      <a:endParaRPr kumimoji="1" lang="ja-JP" altLang="en-US" sz="1000" dirty="0">
                        <a:solidFill>
                          <a:schemeClr val="bg2"/>
                        </a:solidFill>
                      </a:endParaRPr>
                    </a:p>
                  </a:txBody>
                  <a:tcPr marL="68580" marR="68580" marT="34290" marB="34290"/>
                </a:tc>
                <a:tc>
                  <a:txBody>
                    <a:bodyPr/>
                    <a:lstStyle/>
                    <a:p>
                      <a:r>
                        <a:rPr kumimoji="1" lang="en-US" altLang="ja-JP" sz="1000" dirty="0" smtClean="0">
                          <a:solidFill>
                            <a:schemeClr val="bg2"/>
                          </a:solidFill>
                        </a:rPr>
                        <a:t>133.8 ± 20.2</a:t>
                      </a:r>
                      <a:endParaRPr kumimoji="1" lang="ja-JP" altLang="en-US" sz="1000" dirty="0">
                        <a:solidFill>
                          <a:schemeClr val="bg2"/>
                        </a:solidFill>
                      </a:endParaRPr>
                    </a:p>
                  </a:txBody>
                  <a:tcPr marL="68580" marR="68580" marT="34290" marB="34290"/>
                </a:tc>
                <a:tc>
                  <a:txBody>
                    <a:bodyPr/>
                    <a:lstStyle/>
                    <a:p>
                      <a:r>
                        <a:rPr kumimoji="1" lang="en-US" altLang="ja-JP" sz="1000" dirty="0" smtClean="0">
                          <a:solidFill>
                            <a:schemeClr val="bg2"/>
                          </a:solidFill>
                        </a:rPr>
                        <a:t>136.5 ± 12.9</a:t>
                      </a:r>
                      <a:endParaRPr kumimoji="1" lang="ja-JP" altLang="en-US" sz="1000" dirty="0">
                        <a:solidFill>
                          <a:schemeClr val="bg2"/>
                        </a:solidFill>
                      </a:endParaRPr>
                    </a:p>
                  </a:txBody>
                  <a:tcPr marL="68580" marR="68580" marT="34290" marB="34290"/>
                </a:tc>
                <a:tc>
                  <a:txBody>
                    <a:bodyPr/>
                    <a:lstStyle/>
                    <a:p>
                      <a:r>
                        <a:rPr kumimoji="1" lang="en-US" altLang="ja-JP" sz="1000" dirty="0" smtClean="0">
                          <a:solidFill>
                            <a:schemeClr val="bg2"/>
                          </a:solidFill>
                        </a:rPr>
                        <a:t>135.2 ± 19.5</a:t>
                      </a:r>
                      <a:endParaRPr kumimoji="1" lang="ja-JP" altLang="en-US" sz="1000" dirty="0">
                        <a:solidFill>
                          <a:schemeClr val="bg2"/>
                        </a:solidFill>
                      </a:endParaRPr>
                    </a:p>
                  </a:txBody>
                  <a:tcPr marL="68580" marR="68580" marT="34290" marB="34290"/>
                </a:tc>
              </a:tr>
              <a:tr h="275638">
                <a:tc>
                  <a:txBody>
                    <a:bodyPr/>
                    <a:lstStyle/>
                    <a:p>
                      <a:r>
                        <a:rPr kumimoji="1" lang="en-US" altLang="ja-JP" sz="1000" dirty="0" smtClean="0">
                          <a:solidFill>
                            <a:schemeClr val="bg2"/>
                          </a:solidFill>
                        </a:rPr>
                        <a:t>DBP (mmHg)</a:t>
                      </a:r>
                      <a:endParaRPr kumimoji="1" lang="ja-JP" altLang="en-US" sz="1000" dirty="0">
                        <a:solidFill>
                          <a:schemeClr val="bg2"/>
                        </a:solidFill>
                      </a:endParaRPr>
                    </a:p>
                  </a:txBody>
                  <a:tcPr marL="68580" marR="68580" marT="34290" marB="34290"/>
                </a:tc>
                <a:tc>
                  <a:txBody>
                    <a:bodyPr/>
                    <a:lstStyle/>
                    <a:p>
                      <a:r>
                        <a:rPr kumimoji="1" lang="en-US" altLang="ja-JP" sz="1000" dirty="0" smtClean="0">
                          <a:solidFill>
                            <a:schemeClr val="bg2"/>
                          </a:solidFill>
                        </a:rPr>
                        <a:t>82.4 ± 7.0</a:t>
                      </a:r>
                      <a:endParaRPr kumimoji="1" lang="ja-JP" altLang="en-US" sz="1000" dirty="0">
                        <a:solidFill>
                          <a:schemeClr val="bg2"/>
                        </a:solidFill>
                      </a:endParaRPr>
                    </a:p>
                  </a:txBody>
                  <a:tcPr marL="68580" marR="68580" marT="34290" marB="34290"/>
                </a:tc>
                <a:tc>
                  <a:txBody>
                    <a:bodyPr/>
                    <a:lstStyle/>
                    <a:p>
                      <a:r>
                        <a:rPr kumimoji="1" lang="en-US" altLang="ja-JP" sz="1000" dirty="0" smtClean="0">
                          <a:solidFill>
                            <a:schemeClr val="bg2"/>
                          </a:solidFill>
                        </a:rPr>
                        <a:t>74.4 ± 16.6*</a:t>
                      </a:r>
                      <a:endParaRPr kumimoji="1" lang="ja-JP" altLang="en-US" sz="1000" dirty="0">
                        <a:solidFill>
                          <a:schemeClr val="bg2"/>
                        </a:solidFill>
                      </a:endParaRPr>
                    </a:p>
                  </a:txBody>
                  <a:tcPr marL="68580" marR="68580" marT="34290" marB="34290"/>
                </a:tc>
                <a:tc>
                  <a:txBody>
                    <a:bodyPr/>
                    <a:lstStyle/>
                    <a:p>
                      <a:r>
                        <a:rPr kumimoji="1" lang="en-US" altLang="ja-JP" sz="1000" dirty="0" smtClean="0">
                          <a:solidFill>
                            <a:schemeClr val="bg2"/>
                          </a:solidFill>
                        </a:rPr>
                        <a:t>82.6± 7.2</a:t>
                      </a:r>
                      <a:endParaRPr kumimoji="1" lang="ja-JP" altLang="en-US" sz="1000" dirty="0">
                        <a:solidFill>
                          <a:schemeClr val="bg2"/>
                        </a:solidFill>
                      </a:endParaRPr>
                    </a:p>
                  </a:txBody>
                  <a:tcPr marL="68580" marR="68580" marT="34290" marB="34290"/>
                </a:tc>
                <a:tc>
                  <a:txBody>
                    <a:bodyPr/>
                    <a:lstStyle/>
                    <a:p>
                      <a:r>
                        <a:rPr kumimoji="1" lang="en-US" altLang="ja-JP" sz="1000" dirty="0" smtClean="0">
                          <a:solidFill>
                            <a:schemeClr val="bg2"/>
                          </a:solidFill>
                        </a:rPr>
                        <a:t>77.1± 12.5*</a:t>
                      </a:r>
                      <a:endParaRPr kumimoji="1" lang="ja-JP" altLang="en-US" sz="1000" dirty="0">
                        <a:solidFill>
                          <a:schemeClr val="bg2"/>
                        </a:solidFill>
                      </a:endParaRPr>
                    </a:p>
                  </a:txBody>
                  <a:tcPr marL="68580" marR="68580" marT="34290" marB="34290"/>
                </a:tc>
              </a:tr>
              <a:tr h="298607">
                <a:tc>
                  <a:txBody>
                    <a:bodyPr/>
                    <a:lstStyle/>
                    <a:p>
                      <a:r>
                        <a:rPr kumimoji="1" lang="en-US" altLang="ja-JP" sz="1000" dirty="0" smtClean="0">
                          <a:solidFill>
                            <a:schemeClr val="bg2"/>
                          </a:solidFill>
                        </a:rPr>
                        <a:t>HR (beats/min)</a:t>
                      </a:r>
                      <a:endParaRPr kumimoji="1" lang="ja-JP" altLang="en-US" sz="1000" dirty="0">
                        <a:solidFill>
                          <a:schemeClr val="bg2"/>
                        </a:solidFill>
                      </a:endParaRPr>
                    </a:p>
                  </a:txBody>
                  <a:tcPr marL="68580" marR="68580" marT="34290" marB="34290"/>
                </a:tc>
                <a:tc>
                  <a:txBody>
                    <a:bodyPr/>
                    <a:lstStyle/>
                    <a:p>
                      <a:r>
                        <a:rPr kumimoji="1" lang="en-US" altLang="ja-JP" sz="1000" dirty="0" smtClean="0">
                          <a:solidFill>
                            <a:schemeClr val="bg2"/>
                          </a:solidFill>
                        </a:rPr>
                        <a:t>71.4</a:t>
                      </a:r>
                      <a:r>
                        <a:rPr kumimoji="1" lang="en-US" altLang="ja-JP" sz="1000" baseline="0" dirty="0" smtClean="0">
                          <a:solidFill>
                            <a:schemeClr val="bg2"/>
                          </a:solidFill>
                        </a:rPr>
                        <a:t>± 7.9</a:t>
                      </a:r>
                      <a:endParaRPr kumimoji="1" lang="ja-JP" altLang="en-US" sz="1000" dirty="0">
                        <a:solidFill>
                          <a:schemeClr val="bg2"/>
                        </a:solidFill>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solidFill>
                            <a:schemeClr val="bg2"/>
                          </a:solidFill>
                        </a:rPr>
                        <a:t>69.2 </a:t>
                      </a:r>
                      <a:r>
                        <a:rPr kumimoji="1" lang="en-US" altLang="ja-JP" sz="1000" baseline="0" dirty="0" smtClean="0">
                          <a:solidFill>
                            <a:schemeClr val="bg2"/>
                          </a:solidFill>
                        </a:rPr>
                        <a:t>± 4.5</a:t>
                      </a:r>
                      <a:endParaRPr kumimoji="1" lang="ja-JP" altLang="en-US" sz="1000" dirty="0" smtClean="0">
                        <a:solidFill>
                          <a:schemeClr val="bg2"/>
                        </a:solidFill>
                      </a:endParaRPr>
                    </a:p>
                  </a:txBody>
                  <a:tcPr marL="68580" marR="68580" marT="34290" marB="34290"/>
                </a:tc>
                <a:tc>
                  <a:txBody>
                    <a:bodyPr/>
                    <a:lstStyle/>
                    <a:p>
                      <a:r>
                        <a:rPr kumimoji="1" lang="en-US" altLang="ja-JP" sz="1000" dirty="0" smtClean="0">
                          <a:solidFill>
                            <a:schemeClr val="bg2"/>
                          </a:solidFill>
                        </a:rPr>
                        <a:t>73.0</a:t>
                      </a:r>
                      <a:r>
                        <a:rPr kumimoji="1" lang="en-US" altLang="ja-JP" sz="1000" baseline="0" dirty="0" smtClean="0">
                          <a:solidFill>
                            <a:schemeClr val="bg2"/>
                          </a:solidFill>
                        </a:rPr>
                        <a:t> ± 7.6</a:t>
                      </a:r>
                      <a:endParaRPr kumimoji="1" lang="ja-JP" altLang="en-US" sz="1000" dirty="0">
                        <a:solidFill>
                          <a:schemeClr val="bg2"/>
                        </a:solidFill>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solidFill>
                            <a:schemeClr val="bg2"/>
                          </a:solidFill>
                        </a:rPr>
                        <a:t>67.8 </a:t>
                      </a:r>
                      <a:r>
                        <a:rPr kumimoji="1" lang="en-US" altLang="ja-JP" sz="1000" baseline="0" dirty="0" smtClean="0">
                          <a:solidFill>
                            <a:schemeClr val="bg2"/>
                          </a:solidFill>
                        </a:rPr>
                        <a:t>± 6.3</a:t>
                      </a:r>
                      <a:endParaRPr kumimoji="1" lang="ja-JP" altLang="en-US" sz="1000" dirty="0" smtClean="0">
                        <a:solidFill>
                          <a:schemeClr val="bg2"/>
                        </a:solidFill>
                      </a:endParaRPr>
                    </a:p>
                  </a:txBody>
                  <a:tcPr marL="68580" marR="68580" marT="34290" marB="34290"/>
                </a:tc>
              </a:tr>
              <a:tr h="248074">
                <a:tc>
                  <a:txBody>
                    <a:bodyPr/>
                    <a:lstStyle/>
                    <a:p>
                      <a:r>
                        <a:rPr kumimoji="1" lang="en-US" altLang="ja-JP" sz="1000" dirty="0" smtClean="0">
                          <a:solidFill>
                            <a:schemeClr val="bg2"/>
                          </a:solidFill>
                        </a:rPr>
                        <a:t>Serum albumin (g/</a:t>
                      </a:r>
                      <a:r>
                        <a:rPr kumimoji="1" lang="en-US" altLang="ja-JP" sz="1000" dirty="0" err="1" smtClean="0">
                          <a:solidFill>
                            <a:schemeClr val="bg2"/>
                          </a:solidFill>
                        </a:rPr>
                        <a:t>dL</a:t>
                      </a:r>
                      <a:r>
                        <a:rPr kumimoji="1" lang="en-US" altLang="ja-JP" sz="1000" dirty="0" smtClean="0">
                          <a:solidFill>
                            <a:schemeClr val="bg2"/>
                          </a:solidFill>
                        </a:rPr>
                        <a:t>)</a:t>
                      </a:r>
                      <a:endParaRPr kumimoji="1" lang="ja-JP" altLang="en-US" sz="1000" dirty="0">
                        <a:solidFill>
                          <a:schemeClr val="bg2"/>
                        </a:solidFill>
                      </a:endParaRPr>
                    </a:p>
                  </a:txBody>
                  <a:tcPr marL="68580" marR="68580" marT="34290" marB="34290"/>
                </a:tc>
                <a:tc>
                  <a:txBody>
                    <a:bodyPr/>
                    <a:lstStyle/>
                    <a:p>
                      <a:r>
                        <a:rPr kumimoji="1" lang="en-US" altLang="ja-JP" sz="1000" dirty="0" smtClean="0">
                          <a:solidFill>
                            <a:schemeClr val="bg2"/>
                          </a:solidFill>
                        </a:rPr>
                        <a:t>4.0 ± 0.3</a:t>
                      </a:r>
                      <a:endParaRPr kumimoji="1" lang="ja-JP" altLang="en-US" sz="1000" dirty="0">
                        <a:solidFill>
                          <a:schemeClr val="bg2"/>
                        </a:solidFill>
                      </a:endParaRPr>
                    </a:p>
                  </a:txBody>
                  <a:tcPr marL="68580" marR="68580" marT="34290" marB="34290"/>
                </a:tc>
                <a:tc>
                  <a:txBody>
                    <a:bodyPr/>
                    <a:lstStyle/>
                    <a:p>
                      <a:r>
                        <a:rPr kumimoji="1" lang="en-US" altLang="ja-JP" sz="1000" dirty="0" smtClean="0">
                          <a:solidFill>
                            <a:schemeClr val="bg2"/>
                          </a:solidFill>
                        </a:rPr>
                        <a:t>3.8± 0.6</a:t>
                      </a:r>
                      <a:endParaRPr kumimoji="1" lang="ja-JP" altLang="en-US" sz="1000" dirty="0">
                        <a:solidFill>
                          <a:schemeClr val="bg2"/>
                        </a:solidFill>
                      </a:endParaRPr>
                    </a:p>
                  </a:txBody>
                  <a:tcPr marL="68580" marR="68580" marT="34290" marB="34290"/>
                </a:tc>
                <a:tc>
                  <a:txBody>
                    <a:bodyPr/>
                    <a:lstStyle/>
                    <a:p>
                      <a:r>
                        <a:rPr kumimoji="1" lang="en-US" altLang="ja-JP" sz="1000" dirty="0" smtClean="0">
                          <a:solidFill>
                            <a:schemeClr val="bg2"/>
                          </a:solidFill>
                        </a:rPr>
                        <a:t>4.0 ± 0.3</a:t>
                      </a:r>
                      <a:endParaRPr kumimoji="1" lang="ja-JP" altLang="en-US" sz="1000" dirty="0">
                        <a:solidFill>
                          <a:schemeClr val="bg2"/>
                        </a:solidFill>
                      </a:endParaRPr>
                    </a:p>
                  </a:txBody>
                  <a:tcPr marL="68580" marR="68580" marT="34290" marB="34290"/>
                </a:tc>
                <a:tc>
                  <a:txBody>
                    <a:bodyPr/>
                    <a:lstStyle/>
                    <a:p>
                      <a:r>
                        <a:rPr kumimoji="1" lang="en-US" altLang="ja-JP" sz="1000" dirty="0" smtClean="0">
                          <a:solidFill>
                            <a:schemeClr val="bg2"/>
                          </a:solidFill>
                        </a:rPr>
                        <a:t>3.8± 0.6</a:t>
                      </a:r>
                      <a:endParaRPr kumimoji="1" lang="ja-JP" altLang="en-US" sz="1000" dirty="0">
                        <a:solidFill>
                          <a:schemeClr val="bg2"/>
                        </a:solidFill>
                      </a:endParaRPr>
                    </a:p>
                  </a:txBody>
                  <a:tcPr marL="68580" marR="68580" marT="34290" marB="34290"/>
                </a:tc>
              </a:tr>
              <a:tr h="280232">
                <a:tc>
                  <a:txBody>
                    <a:bodyPr/>
                    <a:lstStyle/>
                    <a:p>
                      <a:r>
                        <a:rPr kumimoji="1" lang="en-US" altLang="ja-JP" sz="1000" dirty="0" smtClean="0">
                          <a:solidFill>
                            <a:schemeClr val="bg2"/>
                          </a:solidFill>
                        </a:rPr>
                        <a:t>Hemoglobin (g/</a:t>
                      </a:r>
                      <a:r>
                        <a:rPr kumimoji="1" lang="en-US" altLang="ja-JP" sz="1000" dirty="0" err="1" smtClean="0">
                          <a:solidFill>
                            <a:schemeClr val="bg2"/>
                          </a:solidFill>
                        </a:rPr>
                        <a:t>dL</a:t>
                      </a:r>
                      <a:r>
                        <a:rPr kumimoji="1" lang="en-US" altLang="ja-JP" sz="1000" dirty="0" smtClean="0">
                          <a:solidFill>
                            <a:schemeClr val="bg2"/>
                          </a:solidFill>
                        </a:rPr>
                        <a:t>)</a:t>
                      </a:r>
                      <a:endParaRPr kumimoji="1" lang="ja-JP" altLang="en-US" sz="1000" dirty="0">
                        <a:solidFill>
                          <a:schemeClr val="bg2"/>
                        </a:solidFill>
                      </a:endParaRPr>
                    </a:p>
                  </a:txBody>
                  <a:tcPr marL="68580" marR="68580" marT="34290" marB="34290"/>
                </a:tc>
                <a:tc>
                  <a:txBody>
                    <a:bodyPr/>
                    <a:lstStyle/>
                    <a:p>
                      <a:r>
                        <a:rPr kumimoji="1" lang="en-US" altLang="ja-JP" sz="1000" dirty="0" smtClean="0">
                          <a:solidFill>
                            <a:schemeClr val="bg2"/>
                          </a:solidFill>
                        </a:rPr>
                        <a:t>12.4</a:t>
                      </a:r>
                      <a:r>
                        <a:rPr kumimoji="1" lang="en-US" altLang="ja-JP" sz="1000" baseline="0" dirty="0" smtClean="0">
                          <a:solidFill>
                            <a:schemeClr val="bg2"/>
                          </a:solidFill>
                        </a:rPr>
                        <a:t> ± 1.8</a:t>
                      </a:r>
                      <a:endParaRPr kumimoji="1" lang="ja-JP" altLang="en-US" sz="1000" dirty="0">
                        <a:solidFill>
                          <a:schemeClr val="bg2"/>
                        </a:solidFill>
                      </a:endParaRPr>
                    </a:p>
                  </a:txBody>
                  <a:tcPr marL="68580" marR="68580" marT="34290" marB="34290"/>
                </a:tc>
                <a:tc>
                  <a:txBody>
                    <a:bodyPr/>
                    <a:lstStyle/>
                    <a:p>
                      <a:r>
                        <a:rPr kumimoji="1" lang="en-US" altLang="ja-JP" sz="1000" dirty="0" smtClean="0">
                          <a:solidFill>
                            <a:schemeClr val="bg2"/>
                          </a:solidFill>
                        </a:rPr>
                        <a:t>11.2</a:t>
                      </a:r>
                      <a:r>
                        <a:rPr kumimoji="1" lang="en-US" altLang="ja-JP" sz="1000" baseline="0" dirty="0" smtClean="0">
                          <a:solidFill>
                            <a:schemeClr val="bg2"/>
                          </a:solidFill>
                        </a:rPr>
                        <a:t> ± 0.8</a:t>
                      </a:r>
                      <a:endParaRPr kumimoji="1" lang="ja-JP" altLang="en-US" sz="1000" dirty="0">
                        <a:solidFill>
                          <a:schemeClr val="bg2"/>
                        </a:solidFill>
                      </a:endParaRPr>
                    </a:p>
                  </a:txBody>
                  <a:tcPr marL="68580" marR="68580" marT="34290" marB="34290"/>
                </a:tc>
                <a:tc>
                  <a:txBody>
                    <a:bodyPr/>
                    <a:lstStyle/>
                    <a:p>
                      <a:r>
                        <a:rPr kumimoji="1" lang="en-US" altLang="ja-JP" sz="1000" dirty="0" smtClean="0">
                          <a:solidFill>
                            <a:schemeClr val="bg2"/>
                          </a:solidFill>
                        </a:rPr>
                        <a:t>12.8</a:t>
                      </a:r>
                      <a:r>
                        <a:rPr kumimoji="1" lang="en-US" altLang="ja-JP" sz="1000" baseline="0" dirty="0" smtClean="0">
                          <a:solidFill>
                            <a:schemeClr val="bg2"/>
                          </a:solidFill>
                        </a:rPr>
                        <a:t> ± 0.7</a:t>
                      </a:r>
                      <a:endParaRPr kumimoji="1" lang="ja-JP" altLang="en-US" sz="1000" dirty="0">
                        <a:solidFill>
                          <a:schemeClr val="bg2"/>
                        </a:solidFill>
                      </a:endParaRPr>
                    </a:p>
                  </a:txBody>
                  <a:tcPr marL="68580" marR="68580" marT="34290" marB="34290"/>
                </a:tc>
                <a:tc>
                  <a:txBody>
                    <a:bodyPr/>
                    <a:lstStyle/>
                    <a:p>
                      <a:r>
                        <a:rPr kumimoji="1" lang="en-US" altLang="ja-JP" sz="1000" dirty="0" smtClean="0">
                          <a:solidFill>
                            <a:schemeClr val="bg2"/>
                          </a:solidFill>
                        </a:rPr>
                        <a:t>12.6</a:t>
                      </a:r>
                      <a:r>
                        <a:rPr kumimoji="1" lang="en-US" altLang="ja-JP" sz="1000" baseline="0" dirty="0" smtClean="0">
                          <a:solidFill>
                            <a:schemeClr val="bg2"/>
                          </a:solidFill>
                        </a:rPr>
                        <a:t> ± 0.8</a:t>
                      </a:r>
                      <a:endParaRPr kumimoji="1" lang="ja-JP" altLang="en-US" sz="1000" dirty="0">
                        <a:solidFill>
                          <a:schemeClr val="bg2"/>
                        </a:solidFill>
                      </a:endParaRPr>
                    </a:p>
                  </a:txBody>
                  <a:tcPr marL="68580" marR="68580" marT="34290" marB="34290"/>
                </a:tc>
              </a:tr>
              <a:tr h="298510">
                <a:tc>
                  <a:txBody>
                    <a:bodyPr/>
                    <a:lstStyle/>
                    <a:p>
                      <a:r>
                        <a:rPr kumimoji="1" lang="en-US" altLang="ja-JP" sz="1000" dirty="0" smtClean="0">
                          <a:solidFill>
                            <a:schemeClr val="bg2"/>
                          </a:solidFill>
                        </a:rPr>
                        <a:t>Total cholesterol (mg/</a:t>
                      </a:r>
                      <a:r>
                        <a:rPr kumimoji="1" lang="en-US" altLang="ja-JP" sz="1000" dirty="0" err="1" smtClean="0">
                          <a:solidFill>
                            <a:schemeClr val="bg2"/>
                          </a:solidFill>
                        </a:rPr>
                        <a:t>dL</a:t>
                      </a:r>
                      <a:r>
                        <a:rPr kumimoji="1" lang="en-US" altLang="ja-JP" sz="1000" dirty="0" smtClean="0">
                          <a:solidFill>
                            <a:schemeClr val="bg2"/>
                          </a:solidFill>
                        </a:rPr>
                        <a:t>)</a:t>
                      </a:r>
                      <a:endParaRPr kumimoji="1" lang="ja-JP" altLang="en-US" sz="1000" dirty="0">
                        <a:solidFill>
                          <a:schemeClr val="bg2"/>
                        </a:solidFill>
                      </a:endParaRPr>
                    </a:p>
                  </a:txBody>
                  <a:tcPr marL="68580" marR="68580" marT="34290" marB="34290"/>
                </a:tc>
                <a:tc>
                  <a:txBody>
                    <a:bodyPr/>
                    <a:lstStyle/>
                    <a:p>
                      <a:r>
                        <a:rPr kumimoji="1" lang="en-US" altLang="ja-JP" sz="1000" dirty="0" smtClean="0">
                          <a:solidFill>
                            <a:schemeClr val="bg2"/>
                          </a:solidFill>
                        </a:rPr>
                        <a:t>189.2 ± 42.3</a:t>
                      </a:r>
                      <a:endParaRPr kumimoji="1" lang="ja-JP" altLang="en-US" sz="1000" dirty="0">
                        <a:solidFill>
                          <a:schemeClr val="bg2"/>
                        </a:solidFill>
                      </a:endParaRPr>
                    </a:p>
                  </a:txBody>
                  <a:tcPr marL="68580" marR="68580" marT="34290" marB="34290"/>
                </a:tc>
                <a:tc>
                  <a:txBody>
                    <a:bodyPr/>
                    <a:lstStyle/>
                    <a:p>
                      <a:r>
                        <a:rPr kumimoji="1" lang="en-US" altLang="ja-JP" sz="1000" dirty="0" smtClean="0">
                          <a:solidFill>
                            <a:schemeClr val="bg2"/>
                          </a:solidFill>
                        </a:rPr>
                        <a:t>177.2 ± 46.3</a:t>
                      </a:r>
                      <a:endParaRPr kumimoji="1" lang="ja-JP" altLang="en-US" sz="1000" dirty="0">
                        <a:solidFill>
                          <a:schemeClr val="bg2"/>
                        </a:solidFill>
                      </a:endParaRPr>
                    </a:p>
                  </a:txBody>
                  <a:tcPr marL="68580" marR="68580" marT="34290" marB="34290"/>
                </a:tc>
                <a:tc>
                  <a:txBody>
                    <a:bodyPr/>
                    <a:lstStyle/>
                    <a:p>
                      <a:r>
                        <a:rPr kumimoji="1" lang="en-US" altLang="ja-JP" sz="1000" dirty="0" smtClean="0">
                          <a:solidFill>
                            <a:schemeClr val="bg2"/>
                          </a:solidFill>
                        </a:rPr>
                        <a:t>186.2 ± 32.7</a:t>
                      </a:r>
                      <a:endParaRPr kumimoji="1" lang="ja-JP" altLang="en-US" sz="1000" dirty="0">
                        <a:solidFill>
                          <a:schemeClr val="bg2"/>
                        </a:solidFill>
                      </a:endParaRPr>
                    </a:p>
                  </a:txBody>
                  <a:tcPr marL="68580" marR="68580" marT="34290" marB="34290"/>
                </a:tc>
                <a:tc>
                  <a:txBody>
                    <a:bodyPr/>
                    <a:lstStyle/>
                    <a:p>
                      <a:r>
                        <a:rPr kumimoji="1" lang="en-US" altLang="ja-JP" sz="1000" dirty="0" smtClean="0">
                          <a:solidFill>
                            <a:schemeClr val="bg2"/>
                          </a:solidFill>
                        </a:rPr>
                        <a:t>175.1 ± 38.7</a:t>
                      </a:r>
                      <a:endParaRPr kumimoji="1" lang="ja-JP" altLang="en-US" sz="1000" dirty="0">
                        <a:solidFill>
                          <a:schemeClr val="bg2"/>
                        </a:solidFill>
                      </a:endParaRPr>
                    </a:p>
                  </a:txBody>
                  <a:tcPr marL="68580" marR="68580" marT="34290" marB="34290"/>
                </a:tc>
              </a:tr>
              <a:tr h="237565">
                <a:tc>
                  <a:txBody>
                    <a:bodyPr/>
                    <a:lstStyle/>
                    <a:p>
                      <a:r>
                        <a:rPr kumimoji="1" lang="en-US" altLang="ja-JP" sz="1000" dirty="0" smtClean="0">
                          <a:solidFill>
                            <a:schemeClr val="bg2"/>
                          </a:solidFill>
                        </a:rPr>
                        <a:t>Phosphate (mg/</a:t>
                      </a:r>
                      <a:r>
                        <a:rPr kumimoji="1" lang="en-US" altLang="ja-JP" sz="1000" dirty="0" err="1" smtClean="0">
                          <a:solidFill>
                            <a:schemeClr val="bg2"/>
                          </a:solidFill>
                        </a:rPr>
                        <a:t>dL</a:t>
                      </a:r>
                      <a:r>
                        <a:rPr kumimoji="1" lang="en-US" altLang="ja-JP" sz="1000" dirty="0" smtClean="0">
                          <a:solidFill>
                            <a:schemeClr val="bg2"/>
                          </a:solidFill>
                        </a:rPr>
                        <a:t>)</a:t>
                      </a:r>
                      <a:endParaRPr kumimoji="1" lang="ja-JP" altLang="en-US" sz="1000" dirty="0">
                        <a:solidFill>
                          <a:schemeClr val="bg2"/>
                        </a:solidFill>
                      </a:endParaRPr>
                    </a:p>
                  </a:txBody>
                  <a:tcPr marL="68580" marR="68580" marT="34290" marB="34290"/>
                </a:tc>
                <a:tc>
                  <a:txBody>
                    <a:bodyPr/>
                    <a:lstStyle/>
                    <a:p>
                      <a:r>
                        <a:rPr kumimoji="1" lang="en-US" altLang="ja-JP" sz="1000" dirty="0" smtClean="0">
                          <a:solidFill>
                            <a:schemeClr val="bg2"/>
                          </a:solidFill>
                        </a:rPr>
                        <a:t>3.7 ± 1.9</a:t>
                      </a:r>
                      <a:endParaRPr kumimoji="1" lang="ja-JP" altLang="en-US" sz="1000" dirty="0">
                        <a:solidFill>
                          <a:schemeClr val="bg2"/>
                        </a:solidFill>
                      </a:endParaRPr>
                    </a:p>
                  </a:txBody>
                  <a:tcPr marL="68580" marR="68580" marT="34290" marB="34290"/>
                </a:tc>
                <a:tc>
                  <a:txBody>
                    <a:bodyPr/>
                    <a:lstStyle/>
                    <a:p>
                      <a:r>
                        <a:rPr kumimoji="1" lang="en-US" altLang="ja-JP" sz="1000" dirty="0" smtClean="0">
                          <a:solidFill>
                            <a:schemeClr val="bg2"/>
                          </a:solidFill>
                        </a:rPr>
                        <a:t>3.5± 1.0</a:t>
                      </a:r>
                      <a:endParaRPr kumimoji="1" lang="ja-JP" altLang="en-US" sz="1000" dirty="0">
                        <a:solidFill>
                          <a:schemeClr val="bg2"/>
                        </a:solidFill>
                      </a:endParaRPr>
                    </a:p>
                  </a:txBody>
                  <a:tcPr marL="68580" marR="68580" marT="34290" marB="34290"/>
                </a:tc>
                <a:tc>
                  <a:txBody>
                    <a:bodyPr/>
                    <a:lstStyle/>
                    <a:p>
                      <a:r>
                        <a:rPr kumimoji="1" lang="en-US" altLang="ja-JP" sz="1000" dirty="0" smtClean="0">
                          <a:solidFill>
                            <a:schemeClr val="bg2"/>
                          </a:solidFill>
                        </a:rPr>
                        <a:t>4.1 ± 2.0</a:t>
                      </a:r>
                      <a:endParaRPr kumimoji="1" lang="ja-JP" altLang="en-US" sz="1000" dirty="0">
                        <a:solidFill>
                          <a:schemeClr val="bg2"/>
                        </a:solidFill>
                      </a:endParaRPr>
                    </a:p>
                  </a:txBody>
                  <a:tcPr marL="68580" marR="68580" marT="34290" marB="34290"/>
                </a:tc>
                <a:tc>
                  <a:txBody>
                    <a:bodyPr/>
                    <a:lstStyle/>
                    <a:p>
                      <a:r>
                        <a:rPr kumimoji="1" lang="en-US" altLang="ja-JP" sz="1000" dirty="0" smtClean="0">
                          <a:solidFill>
                            <a:schemeClr val="bg2"/>
                          </a:solidFill>
                        </a:rPr>
                        <a:t>3.5± 0.9</a:t>
                      </a:r>
                      <a:endParaRPr kumimoji="1" lang="ja-JP" altLang="en-US" sz="1000" dirty="0">
                        <a:solidFill>
                          <a:schemeClr val="bg2"/>
                        </a:solidFill>
                      </a:endParaRPr>
                    </a:p>
                  </a:txBody>
                  <a:tcPr marL="68580" marR="68580" marT="34290" marB="34290"/>
                </a:tc>
              </a:tr>
              <a:tr h="245633">
                <a:tc>
                  <a:txBody>
                    <a:bodyPr/>
                    <a:lstStyle/>
                    <a:p>
                      <a:r>
                        <a:rPr kumimoji="1" lang="en-US" altLang="ja-JP" sz="1000" dirty="0" smtClean="0">
                          <a:solidFill>
                            <a:schemeClr val="bg2"/>
                          </a:solidFill>
                        </a:rPr>
                        <a:t>Calcium (mg/</a:t>
                      </a:r>
                      <a:r>
                        <a:rPr kumimoji="1" lang="en-US" altLang="ja-JP" sz="1000" dirty="0" err="1" smtClean="0">
                          <a:solidFill>
                            <a:schemeClr val="bg2"/>
                          </a:solidFill>
                        </a:rPr>
                        <a:t>dL</a:t>
                      </a:r>
                      <a:r>
                        <a:rPr kumimoji="1" lang="en-US" altLang="ja-JP" sz="1000" dirty="0" smtClean="0">
                          <a:solidFill>
                            <a:schemeClr val="bg2"/>
                          </a:solidFill>
                        </a:rPr>
                        <a:t>)</a:t>
                      </a:r>
                      <a:endParaRPr kumimoji="1" lang="ja-JP" altLang="en-US" sz="1000" dirty="0">
                        <a:solidFill>
                          <a:schemeClr val="bg2"/>
                        </a:solidFill>
                      </a:endParaRPr>
                    </a:p>
                  </a:txBody>
                  <a:tcPr marL="68580" marR="68580" marT="34290" marB="34290"/>
                </a:tc>
                <a:tc>
                  <a:txBody>
                    <a:bodyPr/>
                    <a:lstStyle/>
                    <a:p>
                      <a:r>
                        <a:rPr kumimoji="1" lang="en-US" altLang="ja-JP" sz="1000" dirty="0" smtClean="0">
                          <a:solidFill>
                            <a:schemeClr val="bg2"/>
                          </a:solidFill>
                        </a:rPr>
                        <a:t>9.2 ± 0.6</a:t>
                      </a:r>
                      <a:endParaRPr kumimoji="1" lang="ja-JP" altLang="en-US" sz="1000" dirty="0">
                        <a:solidFill>
                          <a:schemeClr val="bg2"/>
                        </a:solidFill>
                      </a:endParaRPr>
                    </a:p>
                  </a:txBody>
                  <a:tcPr marL="68580" marR="68580" marT="34290" marB="34290"/>
                </a:tc>
                <a:tc>
                  <a:txBody>
                    <a:bodyPr/>
                    <a:lstStyle/>
                    <a:p>
                      <a:r>
                        <a:rPr kumimoji="1" lang="en-US" altLang="ja-JP" sz="1000" dirty="0" smtClean="0">
                          <a:solidFill>
                            <a:schemeClr val="bg2"/>
                          </a:solidFill>
                        </a:rPr>
                        <a:t>9.0± 0.5</a:t>
                      </a:r>
                      <a:endParaRPr kumimoji="1" lang="ja-JP" altLang="en-US" sz="1000" dirty="0">
                        <a:solidFill>
                          <a:schemeClr val="bg2"/>
                        </a:solidFill>
                      </a:endParaRPr>
                    </a:p>
                  </a:txBody>
                  <a:tcPr marL="68580" marR="68580" marT="34290" marB="34290"/>
                </a:tc>
                <a:tc>
                  <a:txBody>
                    <a:bodyPr/>
                    <a:lstStyle/>
                    <a:p>
                      <a:r>
                        <a:rPr kumimoji="1" lang="en-US" altLang="ja-JP" sz="1000" dirty="0" smtClean="0">
                          <a:solidFill>
                            <a:schemeClr val="bg2"/>
                          </a:solidFill>
                        </a:rPr>
                        <a:t>9.1 ± 0.7</a:t>
                      </a:r>
                      <a:endParaRPr kumimoji="1" lang="ja-JP" altLang="en-US" sz="1000" dirty="0">
                        <a:solidFill>
                          <a:schemeClr val="bg2"/>
                        </a:solidFill>
                      </a:endParaRPr>
                    </a:p>
                  </a:txBody>
                  <a:tcPr marL="68580" marR="68580" marT="34290" marB="34290"/>
                </a:tc>
                <a:tc>
                  <a:txBody>
                    <a:bodyPr/>
                    <a:lstStyle/>
                    <a:p>
                      <a:r>
                        <a:rPr kumimoji="1" lang="en-US" altLang="ja-JP" sz="1000" dirty="0" smtClean="0">
                          <a:solidFill>
                            <a:schemeClr val="bg2"/>
                          </a:solidFill>
                        </a:rPr>
                        <a:t>9.6± 0.4</a:t>
                      </a:r>
                      <a:endParaRPr kumimoji="1" lang="ja-JP" altLang="en-US" sz="1000" dirty="0">
                        <a:solidFill>
                          <a:schemeClr val="bg2"/>
                        </a:solidFill>
                      </a:endParaRPr>
                    </a:p>
                  </a:txBody>
                  <a:tcPr marL="68580" marR="68580" marT="34290" marB="34290"/>
                </a:tc>
              </a:tr>
              <a:tr h="245633">
                <a:tc>
                  <a:txBody>
                    <a:bodyPr/>
                    <a:lstStyle/>
                    <a:p>
                      <a:r>
                        <a:rPr kumimoji="1" lang="en-US" altLang="ja-JP" sz="1000" dirty="0" smtClean="0">
                          <a:solidFill>
                            <a:schemeClr val="bg2"/>
                          </a:solidFill>
                        </a:rPr>
                        <a:t>Urinary</a:t>
                      </a:r>
                      <a:r>
                        <a:rPr kumimoji="1" lang="en-US" altLang="ja-JP" sz="1000" baseline="0" dirty="0" smtClean="0">
                          <a:solidFill>
                            <a:schemeClr val="bg2"/>
                          </a:solidFill>
                        </a:rPr>
                        <a:t> protein excretion (g/</a:t>
                      </a:r>
                      <a:r>
                        <a:rPr kumimoji="1" lang="en-US" altLang="ja-JP" sz="1000" baseline="0" dirty="0" err="1" smtClean="0">
                          <a:solidFill>
                            <a:schemeClr val="bg2"/>
                          </a:solidFill>
                        </a:rPr>
                        <a:t>gCr</a:t>
                      </a:r>
                      <a:r>
                        <a:rPr kumimoji="1" lang="en-US" altLang="ja-JP" sz="1000" baseline="0" dirty="0" smtClean="0">
                          <a:solidFill>
                            <a:schemeClr val="bg2"/>
                          </a:solidFill>
                        </a:rPr>
                        <a:t>)</a:t>
                      </a:r>
                      <a:endParaRPr kumimoji="1" lang="ja-JP" altLang="en-US" sz="1000" dirty="0">
                        <a:solidFill>
                          <a:schemeClr val="bg2"/>
                        </a:solidFill>
                      </a:endParaRPr>
                    </a:p>
                  </a:txBody>
                  <a:tcPr marL="68580" marR="68580" marT="34290" marB="34290"/>
                </a:tc>
                <a:tc>
                  <a:txBody>
                    <a:bodyPr/>
                    <a:lstStyle/>
                    <a:p>
                      <a:r>
                        <a:rPr kumimoji="1" lang="en-US" altLang="ja-JP" sz="1000" dirty="0" smtClean="0">
                          <a:solidFill>
                            <a:schemeClr val="bg2"/>
                          </a:solidFill>
                        </a:rPr>
                        <a:t>1.34 ± 0.88</a:t>
                      </a:r>
                      <a:endParaRPr kumimoji="1" lang="ja-JP" altLang="en-US" sz="1000" dirty="0">
                        <a:solidFill>
                          <a:schemeClr val="bg2"/>
                        </a:solidFill>
                      </a:endParaRPr>
                    </a:p>
                  </a:txBody>
                  <a:tcPr marL="68580" marR="68580" marT="34290" marB="34290"/>
                </a:tc>
                <a:tc>
                  <a:txBody>
                    <a:bodyPr/>
                    <a:lstStyle/>
                    <a:p>
                      <a:r>
                        <a:rPr kumimoji="1" lang="en-US" altLang="ja-JP" sz="1000" dirty="0" smtClean="0">
                          <a:solidFill>
                            <a:schemeClr val="bg2"/>
                          </a:solidFill>
                        </a:rPr>
                        <a:t>1.23 ± 0.90</a:t>
                      </a:r>
                      <a:endParaRPr kumimoji="1" lang="ja-JP" altLang="en-US" sz="1000" dirty="0">
                        <a:solidFill>
                          <a:schemeClr val="bg2"/>
                        </a:solidFill>
                      </a:endParaRPr>
                    </a:p>
                  </a:txBody>
                  <a:tcPr marL="68580" marR="68580" marT="34290" marB="34290"/>
                </a:tc>
                <a:tc>
                  <a:txBody>
                    <a:bodyPr/>
                    <a:lstStyle/>
                    <a:p>
                      <a:r>
                        <a:rPr kumimoji="1" lang="en-US" altLang="ja-JP" sz="1000" dirty="0" smtClean="0">
                          <a:solidFill>
                            <a:schemeClr val="bg2"/>
                          </a:solidFill>
                        </a:rPr>
                        <a:t>0.98 ± 1.22</a:t>
                      </a:r>
                      <a:endParaRPr kumimoji="1" lang="ja-JP" altLang="en-US" sz="1000" dirty="0">
                        <a:solidFill>
                          <a:schemeClr val="bg2"/>
                        </a:solidFill>
                      </a:endParaRPr>
                    </a:p>
                  </a:txBody>
                  <a:tcPr marL="68580" marR="68580" marT="34290" marB="34290"/>
                </a:tc>
                <a:tc>
                  <a:txBody>
                    <a:bodyPr/>
                    <a:lstStyle/>
                    <a:p>
                      <a:r>
                        <a:rPr kumimoji="1" lang="en-US" altLang="ja-JP" sz="1000" dirty="0" smtClean="0">
                          <a:solidFill>
                            <a:schemeClr val="bg2"/>
                          </a:solidFill>
                        </a:rPr>
                        <a:t>0.88 ± 1.15</a:t>
                      </a:r>
                      <a:endParaRPr kumimoji="1" lang="ja-JP" altLang="en-US" sz="1000" dirty="0">
                        <a:solidFill>
                          <a:schemeClr val="bg2"/>
                        </a:solidFill>
                      </a:endParaRPr>
                    </a:p>
                  </a:txBody>
                  <a:tcPr marL="68580" marR="68580" marT="34290" marB="34290"/>
                </a:tc>
              </a:tr>
              <a:tr h="245633">
                <a:tc>
                  <a:txBody>
                    <a:bodyPr/>
                    <a:lstStyle/>
                    <a:p>
                      <a:r>
                        <a:rPr kumimoji="1" lang="en-US" altLang="ja-JP" sz="1000" dirty="0" smtClean="0">
                          <a:solidFill>
                            <a:schemeClr val="bg2"/>
                          </a:solidFill>
                        </a:rPr>
                        <a:t>HbA1C (%)</a:t>
                      </a:r>
                      <a:endParaRPr kumimoji="1" lang="ja-JP" altLang="en-US" sz="1000" dirty="0">
                        <a:solidFill>
                          <a:schemeClr val="bg2"/>
                        </a:solidFill>
                      </a:endParaRPr>
                    </a:p>
                  </a:txBody>
                  <a:tcPr marL="68580" marR="68580" marT="34290" marB="34290"/>
                </a:tc>
                <a:tc>
                  <a:txBody>
                    <a:bodyPr/>
                    <a:lstStyle/>
                    <a:p>
                      <a:r>
                        <a:rPr kumimoji="1" lang="en-US" altLang="ja-JP" sz="1000" dirty="0" smtClean="0">
                          <a:solidFill>
                            <a:schemeClr val="bg2"/>
                          </a:solidFill>
                        </a:rPr>
                        <a:t>6.3± 0.4</a:t>
                      </a:r>
                      <a:endParaRPr kumimoji="1" lang="ja-JP" altLang="en-US" sz="1000" dirty="0">
                        <a:solidFill>
                          <a:schemeClr val="bg2"/>
                        </a:solidFill>
                      </a:endParaRPr>
                    </a:p>
                  </a:txBody>
                  <a:tcPr marL="68580" marR="68580" marT="34290" marB="34290"/>
                </a:tc>
                <a:tc>
                  <a:txBody>
                    <a:bodyPr/>
                    <a:lstStyle/>
                    <a:p>
                      <a:r>
                        <a:rPr kumimoji="1" lang="en-US" altLang="ja-JP" sz="1000" dirty="0" smtClean="0">
                          <a:solidFill>
                            <a:schemeClr val="bg2"/>
                          </a:solidFill>
                        </a:rPr>
                        <a:t>6.1± 0.6</a:t>
                      </a:r>
                      <a:endParaRPr kumimoji="1" lang="ja-JP" altLang="en-US" sz="1000" dirty="0">
                        <a:solidFill>
                          <a:schemeClr val="bg2"/>
                        </a:solidFill>
                      </a:endParaRPr>
                    </a:p>
                  </a:txBody>
                  <a:tcPr marL="68580" marR="68580" marT="34290" marB="34290"/>
                </a:tc>
                <a:tc>
                  <a:txBody>
                    <a:bodyPr/>
                    <a:lstStyle/>
                    <a:p>
                      <a:r>
                        <a:rPr kumimoji="1" lang="en-US" altLang="ja-JP" sz="1000" dirty="0" smtClean="0">
                          <a:solidFill>
                            <a:schemeClr val="bg2"/>
                          </a:solidFill>
                        </a:rPr>
                        <a:t>5.2 ± 0.3**</a:t>
                      </a:r>
                      <a:endParaRPr kumimoji="1" lang="ja-JP" altLang="en-US" sz="1000" dirty="0">
                        <a:solidFill>
                          <a:schemeClr val="bg2"/>
                        </a:solidFill>
                      </a:endParaRPr>
                    </a:p>
                  </a:txBody>
                  <a:tcPr marL="68580" marR="68580" marT="34290" marB="34290"/>
                </a:tc>
                <a:tc>
                  <a:txBody>
                    <a:bodyPr/>
                    <a:lstStyle/>
                    <a:p>
                      <a:r>
                        <a:rPr kumimoji="1" lang="en-US" altLang="ja-JP" sz="1000" dirty="0" smtClean="0">
                          <a:solidFill>
                            <a:schemeClr val="bg2"/>
                          </a:solidFill>
                        </a:rPr>
                        <a:t>5.1± 0.6**</a:t>
                      </a:r>
                      <a:endParaRPr kumimoji="1" lang="ja-JP" altLang="en-US" sz="1000" dirty="0">
                        <a:solidFill>
                          <a:schemeClr val="bg2"/>
                        </a:solidFill>
                      </a:endParaRPr>
                    </a:p>
                  </a:txBody>
                  <a:tcPr marL="68580" marR="68580" marT="34290" marB="34290"/>
                </a:tc>
              </a:tr>
            </a:tbl>
          </a:graphicData>
        </a:graphic>
      </p:graphicFrame>
      <p:sp>
        <p:nvSpPr>
          <p:cNvPr id="4" name="テキスト ボックス 3"/>
          <p:cNvSpPr txBox="1"/>
          <p:nvPr/>
        </p:nvSpPr>
        <p:spPr>
          <a:xfrm>
            <a:off x="558060" y="5386127"/>
            <a:ext cx="6321667" cy="1077218"/>
          </a:xfrm>
          <a:prstGeom prst="rect">
            <a:avLst/>
          </a:prstGeom>
          <a:noFill/>
        </p:spPr>
        <p:txBody>
          <a:bodyPr wrap="none" rtlCol="0">
            <a:spAutoFit/>
          </a:bodyPr>
          <a:lstStyle/>
          <a:p>
            <a:r>
              <a:rPr lang="en-US" altLang="ja-JP" sz="1600" dirty="0"/>
              <a:t>SBP, systolic blood pressure; DBP, diastolic blood pressure; HR, heart rate. </a:t>
            </a:r>
            <a:endParaRPr lang="en-US" altLang="ja-JP" sz="1600" dirty="0" smtClean="0"/>
          </a:p>
          <a:p>
            <a:r>
              <a:rPr lang="en-US" altLang="ja-JP" sz="1600" dirty="0" smtClean="0"/>
              <a:t>*</a:t>
            </a:r>
            <a:r>
              <a:rPr lang="en-US" altLang="ja-JP" sz="1600" dirty="0"/>
              <a:t>indicates P&lt;0.05 compared with </a:t>
            </a:r>
            <a:r>
              <a:rPr lang="en-US" altLang="ja-JP" sz="1600" dirty="0" smtClean="0"/>
              <a:t>the </a:t>
            </a:r>
            <a:r>
              <a:rPr lang="en-US" altLang="ja-JP" sz="1600" dirty="0"/>
              <a:t>values of younger group and </a:t>
            </a:r>
            <a:endParaRPr lang="en-US" altLang="ja-JP" sz="1600" dirty="0" smtClean="0"/>
          </a:p>
          <a:p>
            <a:r>
              <a:rPr lang="en-US" altLang="ja-JP" sz="1600" dirty="0" smtClean="0"/>
              <a:t>** </a:t>
            </a:r>
            <a:r>
              <a:rPr lang="en-US" altLang="ja-JP" sz="1600" dirty="0"/>
              <a:t>indicates P&lt;0.01 compared with the patients with DM nephropathy</a:t>
            </a:r>
            <a:endParaRPr lang="ja-JP" altLang="en-US" sz="1600" dirty="0"/>
          </a:p>
          <a:p>
            <a:endParaRPr lang="ja-JP" altLang="en-US" sz="1600" dirty="0"/>
          </a:p>
        </p:txBody>
      </p:sp>
    </p:spTree>
    <p:extLst>
      <p:ext uri="{BB962C8B-B14F-4D97-AF65-F5344CB8AC3E}">
        <p14:creationId xmlns:p14="http://schemas.microsoft.com/office/powerpoint/2010/main" val="21436748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p:cNvGraphicFramePr/>
          <p:nvPr>
            <p:extLst/>
          </p:nvPr>
        </p:nvGraphicFramePr>
        <p:xfrm>
          <a:off x="1398225" y="1021330"/>
          <a:ext cx="3185057" cy="28041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グラフ 4"/>
          <p:cNvGraphicFramePr/>
          <p:nvPr>
            <p:extLst/>
          </p:nvPr>
        </p:nvGraphicFramePr>
        <p:xfrm>
          <a:off x="4851691" y="1021330"/>
          <a:ext cx="2952613" cy="28041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グラフ 5"/>
          <p:cNvGraphicFramePr/>
          <p:nvPr>
            <p:extLst/>
          </p:nvPr>
        </p:nvGraphicFramePr>
        <p:xfrm>
          <a:off x="1313165" y="3639163"/>
          <a:ext cx="3180463" cy="28041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グラフ 6"/>
          <p:cNvGraphicFramePr/>
          <p:nvPr>
            <p:extLst/>
          </p:nvPr>
        </p:nvGraphicFramePr>
        <p:xfrm>
          <a:off x="4720184" y="3623489"/>
          <a:ext cx="3179813" cy="2804160"/>
        </p:xfrm>
        <a:graphic>
          <a:graphicData uri="http://schemas.openxmlformats.org/drawingml/2006/chart">
            <c:chart xmlns:c="http://schemas.openxmlformats.org/drawingml/2006/chart" xmlns:r="http://schemas.openxmlformats.org/officeDocument/2006/relationships" r:id="rId5"/>
          </a:graphicData>
        </a:graphic>
      </p:graphicFrame>
      <p:sp>
        <p:nvSpPr>
          <p:cNvPr id="8" name="タイトル 1"/>
          <p:cNvSpPr txBox="1">
            <a:spLocks/>
          </p:cNvSpPr>
          <p:nvPr/>
        </p:nvSpPr>
        <p:spPr>
          <a:xfrm>
            <a:off x="314797" y="159488"/>
            <a:ext cx="8829203" cy="1041990"/>
          </a:xfrm>
          <a:prstGeom prst="rect">
            <a:avLst/>
          </a:prstGeom>
        </p:spPr>
        <p:txBody>
          <a:bodyPr>
            <a:noAutofit/>
          </a:bodyPr>
          <a:lstStyle/>
          <a:p>
            <a:pPr algn="ctr">
              <a:spcBef>
                <a:spcPct val="0"/>
              </a:spcBef>
              <a:defRPr/>
            </a:pPr>
            <a:r>
              <a:rPr lang="en-US" altLang="ja-JP" sz="2400" b="1" dirty="0" smtClean="0">
                <a:solidFill>
                  <a:srgbClr val="FFFF00"/>
                </a:solidFill>
                <a:latin typeface="Arial" pitchFamily="34" charset="0"/>
                <a:cs typeface="Arial" panose="020B0604020202020204" pitchFamily="34" charset="0"/>
              </a:rPr>
              <a:t>Comparison of underlying disease of patients</a:t>
            </a:r>
          </a:p>
          <a:p>
            <a:pPr algn="ctr">
              <a:spcBef>
                <a:spcPct val="0"/>
              </a:spcBef>
              <a:defRPr/>
            </a:pPr>
            <a:r>
              <a:rPr lang="en-US" altLang="ja-JP" sz="2400" b="1" dirty="0" smtClean="0">
                <a:solidFill>
                  <a:srgbClr val="FFFF00"/>
                </a:solidFill>
                <a:latin typeface="Arial" pitchFamily="34" charset="0"/>
                <a:cs typeface="Arial" panose="020B0604020202020204" pitchFamily="34" charset="0"/>
              </a:rPr>
              <a:t> between total population and late referral</a:t>
            </a:r>
            <a:endParaRPr lang="ja-JP" altLang="en-US" sz="2400" b="1" dirty="0">
              <a:solidFill>
                <a:srgbClr val="FFFF00"/>
              </a:solidFill>
              <a:latin typeface="Arial" pitchFamily="34" charset="0"/>
              <a:cs typeface="Arial" panose="020B0604020202020204" pitchFamily="34" charset="0"/>
            </a:endParaRPr>
          </a:p>
        </p:txBody>
      </p:sp>
      <p:grpSp>
        <p:nvGrpSpPr>
          <p:cNvPr id="3" name="グループ化 2"/>
          <p:cNvGrpSpPr/>
          <p:nvPr/>
        </p:nvGrpSpPr>
        <p:grpSpPr>
          <a:xfrm>
            <a:off x="7641275" y="3147237"/>
            <a:ext cx="1098688" cy="1345048"/>
            <a:chOff x="7758233" y="3009014"/>
            <a:chExt cx="1098688" cy="1345048"/>
          </a:xfrm>
        </p:grpSpPr>
        <p:sp>
          <p:nvSpPr>
            <p:cNvPr id="24" name="テキスト ボックス 23"/>
            <p:cNvSpPr txBox="1"/>
            <p:nvPr/>
          </p:nvSpPr>
          <p:spPr>
            <a:xfrm>
              <a:off x="7963792" y="3009014"/>
              <a:ext cx="893129" cy="1345048"/>
            </a:xfrm>
            <a:prstGeom prst="rect">
              <a:avLst/>
            </a:prstGeom>
            <a:noFill/>
          </p:spPr>
          <p:txBody>
            <a:bodyPr wrap="square" rtlCol="0">
              <a:spAutoFit/>
            </a:bodyPr>
            <a:lstStyle/>
            <a:p>
              <a:pPr fontAlgn="base">
                <a:lnSpc>
                  <a:spcPct val="150000"/>
                </a:lnSpc>
                <a:spcBef>
                  <a:spcPct val="0"/>
                </a:spcBef>
                <a:spcAft>
                  <a:spcPct val="0"/>
                </a:spcAft>
              </a:pPr>
              <a:r>
                <a:rPr lang="en-US" altLang="ja-JP" sz="1400" dirty="0" smtClean="0">
                  <a:solidFill>
                    <a:srgbClr val="FFFFFF"/>
                  </a:solidFill>
                  <a:latin typeface="Arial" pitchFamily="34" charset="0"/>
                </a:rPr>
                <a:t>DM </a:t>
              </a:r>
            </a:p>
            <a:p>
              <a:pPr fontAlgn="base">
                <a:lnSpc>
                  <a:spcPct val="150000"/>
                </a:lnSpc>
                <a:spcBef>
                  <a:spcPct val="0"/>
                </a:spcBef>
                <a:spcAft>
                  <a:spcPct val="0"/>
                </a:spcAft>
              </a:pPr>
              <a:r>
                <a:rPr lang="en-US" altLang="ja-JP" sz="1400" dirty="0" smtClean="0">
                  <a:solidFill>
                    <a:srgbClr val="FFFFFF"/>
                  </a:solidFill>
                  <a:latin typeface="Arial" pitchFamily="34" charset="0"/>
                </a:rPr>
                <a:t>GN</a:t>
              </a:r>
            </a:p>
            <a:p>
              <a:pPr fontAlgn="base">
                <a:lnSpc>
                  <a:spcPct val="150000"/>
                </a:lnSpc>
                <a:spcBef>
                  <a:spcPct val="0"/>
                </a:spcBef>
                <a:spcAft>
                  <a:spcPct val="0"/>
                </a:spcAft>
              </a:pPr>
              <a:r>
                <a:rPr lang="en-US" altLang="ja-JP" sz="1400" dirty="0" smtClean="0">
                  <a:solidFill>
                    <a:srgbClr val="FFFFFF"/>
                  </a:solidFill>
                  <a:latin typeface="Arial" pitchFamily="34" charset="0"/>
                </a:rPr>
                <a:t>HT</a:t>
              </a:r>
            </a:p>
            <a:p>
              <a:pPr fontAlgn="base">
                <a:lnSpc>
                  <a:spcPct val="150000"/>
                </a:lnSpc>
                <a:spcBef>
                  <a:spcPct val="0"/>
                </a:spcBef>
                <a:spcAft>
                  <a:spcPct val="0"/>
                </a:spcAft>
              </a:pPr>
              <a:r>
                <a:rPr lang="en-US" altLang="ja-JP" sz="1400" dirty="0" smtClean="0">
                  <a:solidFill>
                    <a:srgbClr val="FFFFFF"/>
                  </a:solidFill>
                  <a:latin typeface="Arial" pitchFamily="34" charset="0"/>
                </a:rPr>
                <a:t>others</a:t>
              </a:r>
              <a:endParaRPr lang="ja-JP" altLang="en-US" sz="1400" dirty="0">
                <a:solidFill>
                  <a:srgbClr val="FFFFFF"/>
                </a:solidFill>
                <a:latin typeface="Arial" pitchFamily="34" charset="0"/>
              </a:endParaRPr>
            </a:p>
          </p:txBody>
        </p:sp>
        <p:sp>
          <p:nvSpPr>
            <p:cNvPr id="25" name="正方形/長方形 24"/>
            <p:cNvSpPr/>
            <p:nvPr/>
          </p:nvSpPr>
          <p:spPr>
            <a:xfrm>
              <a:off x="7758233" y="4097080"/>
              <a:ext cx="233916" cy="233916"/>
            </a:xfrm>
            <a:prstGeom prst="rect">
              <a:avLst/>
            </a:prstGeom>
            <a:solidFill>
              <a:srgbClr val="FF9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1400">
                <a:solidFill>
                  <a:srgbClr val="000000"/>
                </a:solidFill>
              </a:endParaRPr>
            </a:p>
          </p:txBody>
        </p:sp>
        <p:sp>
          <p:nvSpPr>
            <p:cNvPr id="26" name="正方形/長方形 25"/>
            <p:cNvSpPr/>
            <p:nvPr/>
          </p:nvSpPr>
          <p:spPr>
            <a:xfrm>
              <a:off x="7758233" y="3756838"/>
              <a:ext cx="233916" cy="23391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1400">
                <a:solidFill>
                  <a:srgbClr val="000000"/>
                </a:solidFill>
              </a:endParaRPr>
            </a:p>
          </p:txBody>
        </p:sp>
        <p:sp>
          <p:nvSpPr>
            <p:cNvPr id="27" name="正方形/長方形 26"/>
            <p:cNvSpPr/>
            <p:nvPr/>
          </p:nvSpPr>
          <p:spPr>
            <a:xfrm>
              <a:off x="7758233" y="3437861"/>
              <a:ext cx="233916" cy="233916"/>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1400">
                <a:solidFill>
                  <a:srgbClr val="000000"/>
                </a:solidFill>
              </a:endParaRPr>
            </a:p>
          </p:txBody>
        </p:sp>
        <p:sp>
          <p:nvSpPr>
            <p:cNvPr id="28" name="正方形/長方形 27"/>
            <p:cNvSpPr/>
            <p:nvPr/>
          </p:nvSpPr>
          <p:spPr>
            <a:xfrm>
              <a:off x="7758233" y="3118885"/>
              <a:ext cx="233916" cy="233916"/>
            </a:xfrm>
            <a:prstGeom prst="rect">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sz="1400">
                <a:solidFill>
                  <a:srgbClr val="000000"/>
                </a:solidFill>
              </a:endParaRPr>
            </a:p>
          </p:txBody>
        </p:sp>
      </p:grpSp>
      <p:sp>
        <p:nvSpPr>
          <p:cNvPr id="13" name="テキスト ボックス 12"/>
          <p:cNvSpPr txBox="1"/>
          <p:nvPr/>
        </p:nvSpPr>
        <p:spPr>
          <a:xfrm>
            <a:off x="3203848" y="4869160"/>
            <a:ext cx="543739" cy="523220"/>
          </a:xfrm>
          <a:prstGeom prst="rect">
            <a:avLst/>
          </a:prstGeom>
          <a:noFill/>
        </p:spPr>
        <p:txBody>
          <a:bodyPr wrap="none" rtlCol="0">
            <a:spAutoFit/>
          </a:bodyPr>
          <a:lstStyle/>
          <a:p>
            <a:r>
              <a:rPr kumimoji="1" lang="en-US" altLang="ja-JP" sz="2800" dirty="0" smtClean="0">
                <a:solidFill>
                  <a:schemeClr val="bg2"/>
                </a:solidFill>
              </a:rPr>
              <a:t>**</a:t>
            </a:r>
            <a:endParaRPr kumimoji="1" lang="ja-JP" altLang="en-US" sz="2800" dirty="0">
              <a:solidFill>
                <a:schemeClr val="bg2"/>
              </a:solidFill>
            </a:endParaRPr>
          </a:p>
        </p:txBody>
      </p:sp>
      <p:sp>
        <p:nvSpPr>
          <p:cNvPr id="14" name="テキスト ボックス 13"/>
          <p:cNvSpPr txBox="1"/>
          <p:nvPr/>
        </p:nvSpPr>
        <p:spPr>
          <a:xfrm>
            <a:off x="2411760" y="5661248"/>
            <a:ext cx="543739" cy="523220"/>
          </a:xfrm>
          <a:prstGeom prst="rect">
            <a:avLst/>
          </a:prstGeom>
          <a:noFill/>
        </p:spPr>
        <p:txBody>
          <a:bodyPr wrap="none" rtlCol="0">
            <a:spAutoFit/>
          </a:bodyPr>
          <a:lstStyle/>
          <a:p>
            <a:r>
              <a:rPr kumimoji="1" lang="en-US" altLang="ja-JP" sz="2800" dirty="0" smtClean="0">
                <a:solidFill>
                  <a:schemeClr val="bg2"/>
                </a:solidFill>
              </a:rPr>
              <a:t>**</a:t>
            </a:r>
            <a:endParaRPr kumimoji="1" lang="ja-JP" altLang="en-US" sz="2800" dirty="0">
              <a:solidFill>
                <a:schemeClr val="bg2"/>
              </a:solidFill>
            </a:endParaRPr>
          </a:p>
        </p:txBody>
      </p:sp>
      <p:sp>
        <p:nvSpPr>
          <p:cNvPr id="15" name="テキスト ボックス 14"/>
          <p:cNvSpPr txBox="1"/>
          <p:nvPr/>
        </p:nvSpPr>
        <p:spPr>
          <a:xfrm>
            <a:off x="6228184" y="4365104"/>
            <a:ext cx="543739" cy="523220"/>
          </a:xfrm>
          <a:prstGeom prst="rect">
            <a:avLst/>
          </a:prstGeom>
          <a:noFill/>
        </p:spPr>
        <p:txBody>
          <a:bodyPr wrap="none" rtlCol="0">
            <a:spAutoFit/>
          </a:bodyPr>
          <a:lstStyle/>
          <a:p>
            <a:r>
              <a:rPr kumimoji="1" lang="en-US" altLang="ja-JP" sz="2800" dirty="0" smtClean="0">
                <a:solidFill>
                  <a:schemeClr val="bg2"/>
                </a:solidFill>
              </a:rPr>
              <a:t>**</a:t>
            </a:r>
            <a:endParaRPr kumimoji="1" lang="ja-JP" altLang="en-US" sz="2800" dirty="0">
              <a:solidFill>
                <a:schemeClr val="bg2"/>
              </a:solidFill>
            </a:endParaRPr>
          </a:p>
        </p:txBody>
      </p:sp>
      <p:sp>
        <p:nvSpPr>
          <p:cNvPr id="16" name="テキスト ボックス 15"/>
          <p:cNvSpPr txBox="1"/>
          <p:nvPr/>
        </p:nvSpPr>
        <p:spPr>
          <a:xfrm>
            <a:off x="5580112" y="5013176"/>
            <a:ext cx="543739" cy="523220"/>
          </a:xfrm>
          <a:prstGeom prst="rect">
            <a:avLst/>
          </a:prstGeom>
          <a:noFill/>
        </p:spPr>
        <p:txBody>
          <a:bodyPr wrap="none" rtlCol="0">
            <a:spAutoFit/>
          </a:bodyPr>
          <a:lstStyle/>
          <a:p>
            <a:r>
              <a:rPr kumimoji="1" lang="en-US" altLang="ja-JP" sz="2800" dirty="0" smtClean="0">
                <a:solidFill>
                  <a:schemeClr val="bg2"/>
                </a:solidFill>
              </a:rPr>
              <a:t>**</a:t>
            </a:r>
            <a:endParaRPr kumimoji="1" lang="ja-JP" altLang="en-US" sz="2800" dirty="0">
              <a:solidFill>
                <a:schemeClr val="bg2"/>
              </a:solidFill>
            </a:endParaRPr>
          </a:p>
        </p:txBody>
      </p:sp>
      <p:cxnSp>
        <p:nvCxnSpPr>
          <p:cNvPr id="17" name="カギ線コネクタ 16"/>
          <p:cNvCxnSpPr/>
          <p:nvPr/>
        </p:nvCxnSpPr>
        <p:spPr>
          <a:xfrm rot="5400000">
            <a:off x="2303748" y="3609020"/>
            <a:ext cx="2376264" cy="144016"/>
          </a:xfrm>
          <a:prstGeom prst="bent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カギ線コネクタ 17"/>
          <p:cNvCxnSpPr/>
          <p:nvPr/>
        </p:nvCxnSpPr>
        <p:spPr>
          <a:xfrm rot="5400000">
            <a:off x="899592" y="4005064"/>
            <a:ext cx="3168352" cy="144016"/>
          </a:xfrm>
          <a:prstGeom prst="bent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カギ線コネクタ 19"/>
          <p:cNvCxnSpPr/>
          <p:nvPr/>
        </p:nvCxnSpPr>
        <p:spPr>
          <a:xfrm rot="5400000">
            <a:off x="5328084" y="3248980"/>
            <a:ext cx="2376264" cy="144016"/>
          </a:xfrm>
          <a:prstGeom prst="bent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カギ線コネクタ 20"/>
          <p:cNvCxnSpPr/>
          <p:nvPr/>
        </p:nvCxnSpPr>
        <p:spPr>
          <a:xfrm rot="5400000">
            <a:off x="4752020" y="3392996"/>
            <a:ext cx="2376264" cy="144016"/>
          </a:xfrm>
          <a:prstGeom prst="bent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86948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テキスト ボックス 253"/>
          <p:cNvSpPr txBox="1"/>
          <p:nvPr/>
        </p:nvSpPr>
        <p:spPr>
          <a:xfrm>
            <a:off x="3762807" y="1213663"/>
            <a:ext cx="777970" cy="400110"/>
          </a:xfrm>
          <a:prstGeom prst="rect">
            <a:avLst/>
          </a:prstGeom>
          <a:noFill/>
        </p:spPr>
        <p:txBody>
          <a:bodyPr wrap="none" rtlCol="0">
            <a:spAutoFit/>
          </a:bodyPr>
          <a:lstStyle/>
          <a:p>
            <a:pPr algn="ctr" fontAlgn="base">
              <a:spcBef>
                <a:spcPct val="0"/>
              </a:spcBef>
              <a:spcAft>
                <a:spcPct val="0"/>
              </a:spcAft>
            </a:pPr>
            <a:r>
              <a:rPr lang="en-US" altLang="ja-JP" sz="2000" b="1" dirty="0" smtClean="0">
                <a:solidFill>
                  <a:srgbClr val="FFFFFF"/>
                </a:solidFill>
                <a:latin typeface="Arial" pitchFamily="34" charset="0"/>
              </a:rPr>
              <a:t>Total</a:t>
            </a:r>
            <a:endParaRPr lang="ja-JP" altLang="en-US" sz="2000" b="1" dirty="0">
              <a:solidFill>
                <a:srgbClr val="FFFFFF"/>
              </a:solidFill>
              <a:latin typeface="Arial" pitchFamily="34" charset="0"/>
            </a:endParaRPr>
          </a:p>
        </p:txBody>
      </p:sp>
      <p:sp>
        <p:nvSpPr>
          <p:cNvPr id="71" name="フリーフォーム 70"/>
          <p:cNvSpPr/>
          <p:nvPr/>
        </p:nvSpPr>
        <p:spPr>
          <a:xfrm>
            <a:off x="3923014" y="3409762"/>
            <a:ext cx="50405" cy="864007"/>
          </a:xfrm>
          <a:custGeom>
            <a:avLst/>
            <a:gdLst>
              <a:gd name="connsiteX0" fmla="*/ 63426 w 63426"/>
              <a:gd name="connsiteY0" fmla="*/ 0 h 1088823"/>
              <a:gd name="connsiteX1" fmla="*/ 0 w 63426"/>
              <a:gd name="connsiteY1" fmla="*/ 0 h 1088823"/>
              <a:gd name="connsiteX2" fmla="*/ 0 w 63426"/>
              <a:gd name="connsiteY2" fmla="*/ 1088823 h 1088823"/>
              <a:gd name="connsiteX3" fmla="*/ 52855 w 63426"/>
              <a:gd name="connsiteY3" fmla="*/ 1088823 h 1088823"/>
            </a:gdLst>
            <a:ahLst/>
            <a:cxnLst>
              <a:cxn ang="0">
                <a:pos x="connsiteX0" y="connsiteY0"/>
              </a:cxn>
              <a:cxn ang="0">
                <a:pos x="connsiteX1" y="connsiteY1"/>
              </a:cxn>
              <a:cxn ang="0">
                <a:pos x="connsiteX2" y="connsiteY2"/>
              </a:cxn>
              <a:cxn ang="0">
                <a:pos x="connsiteX3" y="connsiteY3"/>
              </a:cxn>
            </a:cxnLst>
            <a:rect l="l" t="t" r="r" b="b"/>
            <a:pathLst>
              <a:path w="63426" h="1088823">
                <a:moveTo>
                  <a:pt x="63426" y="0"/>
                </a:moveTo>
                <a:lnTo>
                  <a:pt x="0" y="0"/>
                </a:lnTo>
                <a:lnTo>
                  <a:pt x="0" y="1088823"/>
                </a:lnTo>
                <a:lnTo>
                  <a:pt x="52855" y="1088823"/>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srgbClr val="FFFFFF"/>
              </a:solidFill>
            </a:endParaRPr>
          </a:p>
        </p:txBody>
      </p:sp>
      <p:grpSp>
        <p:nvGrpSpPr>
          <p:cNvPr id="72" name="グループ化 71"/>
          <p:cNvGrpSpPr/>
          <p:nvPr/>
        </p:nvGrpSpPr>
        <p:grpSpPr>
          <a:xfrm>
            <a:off x="4075908" y="2136682"/>
            <a:ext cx="328193" cy="2704057"/>
            <a:chOff x="1193013" y="1715762"/>
            <a:chExt cx="328193" cy="2704057"/>
          </a:xfrm>
        </p:grpSpPr>
        <p:sp>
          <p:nvSpPr>
            <p:cNvPr id="73" name="正方形/長方形 72"/>
            <p:cNvSpPr/>
            <p:nvPr/>
          </p:nvSpPr>
          <p:spPr>
            <a:xfrm>
              <a:off x="1218005" y="3006655"/>
              <a:ext cx="290705" cy="997766"/>
            </a:xfrm>
            <a:prstGeom prst="rect">
              <a:avLst/>
            </a:prstGeom>
            <a:noFill/>
            <a:ln w="190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srgbClr val="FFFFFF"/>
                </a:solidFill>
              </a:endParaRPr>
            </a:p>
          </p:txBody>
        </p:sp>
        <p:cxnSp>
          <p:nvCxnSpPr>
            <p:cNvPr id="74" name="直線コネクタ 73"/>
            <p:cNvCxnSpPr/>
            <p:nvPr/>
          </p:nvCxnSpPr>
          <p:spPr>
            <a:xfrm>
              <a:off x="1218005" y="3254318"/>
              <a:ext cx="29070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ひし形 74"/>
            <p:cNvSpPr/>
            <p:nvPr/>
          </p:nvSpPr>
          <p:spPr>
            <a:xfrm>
              <a:off x="1263210" y="3034158"/>
              <a:ext cx="200295" cy="726579"/>
            </a:xfrm>
            <a:prstGeom prst="diamond">
              <a:avLst/>
            </a:prstGeom>
            <a:noFill/>
            <a:ln w="1905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srgbClr val="FFFFFF"/>
                </a:solidFill>
              </a:endParaRPr>
            </a:p>
          </p:txBody>
        </p:sp>
        <p:cxnSp>
          <p:nvCxnSpPr>
            <p:cNvPr id="76" name="直線コネクタ 75"/>
            <p:cNvCxnSpPr/>
            <p:nvPr/>
          </p:nvCxnSpPr>
          <p:spPr>
            <a:xfrm>
              <a:off x="1193013" y="1715762"/>
              <a:ext cx="31569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a:endCxn id="73" idx="0"/>
            </p:cNvCxnSpPr>
            <p:nvPr/>
          </p:nvCxnSpPr>
          <p:spPr>
            <a:xfrm>
              <a:off x="1363358" y="1730058"/>
              <a:ext cx="0" cy="12765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a:off x="1205509" y="4412573"/>
              <a:ext cx="31569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a:endCxn id="73" idx="2"/>
            </p:cNvCxnSpPr>
            <p:nvPr/>
          </p:nvCxnSpPr>
          <p:spPr>
            <a:xfrm flipV="1">
              <a:off x="1363358" y="4004421"/>
              <a:ext cx="0" cy="4153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7" name="テキスト ボックス 96"/>
          <p:cNvSpPr txBox="1"/>
          <p:nvPr/>
        </p:nvSpPr>
        <p:spPr>
          <a:xfrm>
            <a:off x="2919439" y="5099962"/>
            <a:ext cx="412292" cy="338554"/>
          </a:xfrm>
          <a:prstGeom prst="rect">
            <a:avLst/>
          </a:prstGeom>
          <a:noFill/>
        </p:spPr>
        <p:txBody>
          <a:bodyPr wrap="none" rtlCol="0">
            <a:spAutoFit/>
          </a:bodyPr>
          <a:lstStyle/>
          <a:p>
            <a:pPr algn="r" fontAlgn="base">
              <a:spcBef>
                <a:spcPct val="0"/>
              </a:spcBef>
              <a:spcAft>
                <a:spcPct val="0"/>
              </a:spcAft>
            </a:pPr>
            <a:r>
              <a:rPr lang="en-US" altLang="ja-JP" sz="1600" dirty="0" smtClean="0">
                <a:solidFill>
                  <a:srgbClr val="FFFFFF"/>
                </a:solidFill>
                <a:latin typeface="Arial" pitchFamily="34" charset="0"/>
              </a:rPr>
              <a:t>15</a:t>
            </a:r>
            <a:endParaRPr lang="ja-JP" altLang="en-US" sz="1600" dirty="0">
              <a:solidFill>
                <a:srgbClr val="FFFFFF"/>
              </a:solidFill>
              <a:latin typeface="Arial" pitchFamily="34" charset="0"/>
            </a:endParaRPr>
          </a:p>
        </p:txBody>
      </p:sp>
      <p:sp>
        <p:nvSpPr>
          <p:cNvPr id="102" name="フリーフォーム 101"/>
          <p:cNvSpPr/>
          <p:nvPr/>
        </p:nvSpPr>
        <p:spPr>
          <a:xfrm>
            <a:off x="5282501" y="3332573"/>
            <a:ext cx="61976" cy="1077608"/>
          </a:xfrm>
          <a:custGeom>
            <a:avLst/>
            <a:gdLst>
              <a:gd name="connsiteX0" fmla="*/ 63426 w 63426"/>
              <a:gd name="connsiteY0" fmla="*/ 0 h 1088823"/>
              <a:gd name="connsiteX1" fmla="*/ 0 w 63426"/>
              <a:gd name="connsiteY1" fmla="*/ 0 h 1088823"/>
              <a:gd name="connsiteX2" fmla="*/ 0 w 63426"/>
              <a:gd name="connsiteY2" fmla="*/ 1088823 h 1088823"/>
              <a:gd name="connsiteX3" fmla="*/ 52855 w 63426"/>
              <a:gd name="connsiteY3" fmla="*/ 1088823 h 1088823"/>
            </a:gdLst>
            <a:ahLst/>
            <a:cxnLst>
              <a:cxn ang="0">
                <a:pos x="connsiteX0" y="connsiteY0"/>
              </a:cxn>
              <a:cxn ang="0">
                <a:pos x="connsiteX1" y="connsiteY1"/>
              </a:cxn>
              <a:cxn ang="0">
                <a:pos x="connsiteX2" y="connsiteY2"/>
              </a:cxn>
              <a:cxn ang="0">
                <a:pos x="connsiteX3" y="connsiteY3"/>
              </a:cxn>
            </a:cxnLst>
            <a:rect l="l" t="t" r="r" b="b"/>
            <a:pathLst>
              <a:path w="63426" h="1088823">
                <a:moveTo>
                  <a:pt x="63426" y="0"/>
                </a:moveTo>
                <a:lnTo>
                  <a:pt x="0" y="0"/>
                </a:lnTo>
                <a:lnTo>
                  <a:pt x="0" y="1088823"/>
                </a:lnTo>
                <a:lnTo>
                  <a:pt x="52855" y="1088823"/>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srgbClr val="FFFFFF"/>
              </a:solidFill>
            </a:endParaRPr>
          </a:p>
        </p:txBody>
      </p:sp>
      <p:grpSp>
        <p:nvGrpSpPr>
          <p:cNvPr id="103" name="グループ化 102"/>
          <p:cNvGrpSpPr/>
          <p:nvPr/>
        </p:nvGrpSpPr>
        <p:grpSpPr>
          <a:xfrm>
            <a:off x="5387916" y="2355405"/>
            <a:ext cx="328193" cy="2592477"/>
            <a:chOff x="1193013" y="2684582"/>
            <a:chExt cx="328193" cy="2574350"/>
          </a:xfrm>
        </p:grpSpPr>
        <p:sp>
          <p:nvSpPr>
            <p:cNvPr id="104" name="正方形/長方形 103"/>
            <p:cNvSpPr/>
            <p:nvPr/>
          </p:nvSpPr>
          <p:spPr>
            <a:xfrm>
              <a:off x="1218005" y="3554682"/>
              <a:ext cx="290705" cy="1104592"/>
            </a:xfrm>
            <a:prstGeom prst="rect">
              <a:avLst/>
            </a:prstGeom>
            <a:noFill/>
            <a:ln w="190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srgbClr val="FFFFFF"/>
                </a:solidFill>
              </a:endParaRPr>
            </a:p>
          </p:txBody>
        </p:sp>
        <p:cxnSp>
          <p:nvCxnSpPr>
            <p:cNvPr id="105" name="直線コネクタ 104"/>
            <p:cNvCxnSpPr/>
            <p:nvPr/>
          </p:nvCxnSpPr>
          <p:spPr>
            <a:xfrm>
              <a:off x="1218005" y="3953253"/>
              <a:ext cx="29070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ひし形 105"/>
            <p:cNvSpPr/>
            <p:nvPr/>
          </p:nvSpPr>
          <p:spPr>
            <a:xfrm>
              <a:off x="1263210" y="3759103"/>
              <a:ext cx="200295" cy="491323"/>
            </a:xfrm>
            <a:prstGeom prst="diamond">
              <a:avLst/>
            </a:prstGeom>
            <a:noFill/>
            <a:ln w="1905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srgbClr val="FFFFFF"/>
                </a:solidFill>
              </a:endParaRPr>
            </a:p>
          </p:txBody>
        </p:sp>
        <p:cxnSp>
          <p:nvCxnSpPr>
            <p:cNvPr id="107" name="直線コネクタ 106"/>
            <p:cNvCxnSpPr/>
            <p:nvPr/>
          </p:nvCxnSpPr>
          <p:spPr>
            <a:xfrm>
              <a:off x="1193013" y="2684582"/>
              <a:ext cx="31569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p:cNvCxnSpPr>
              <a:endCxn id="104" idx="0"/>
            </p:cNvCxnSpPr>
            <p:nvPr/>
          </p:nvCxnSpPr>
          <p:spPr>
            <a:xfrm>
              <a:off x="1363358" y="2687949"/>
              <a:ext cx="0" cy="8667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直線コネクタ 108"/>
            <p:cNvCxnSpPr/>
            <p:nvPr/>
          </p:nvCxnSpPr>
          <p:spPr>
            <a:xfrm>
              <a:off x="1205509" y="5258932"/>
              <a:ext cx="31569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直線コネクタ 109"/>
            <p:cNvCxnSpPr>
              <a:endCxn id="104" idx="2"/>
            </p:cNvCxnSpPr>
            <p:nvPr/>
          </p:nvCxnSpPr>
          <p:spPr>
            <a:xfrm flipV="1">
              <a:off x="1363358" y="4659274"/>
              <a:ext cx="0" cy="5993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8" name="テキスト ボックス 177"/>
          <p:cNvSpPr txBox="1"/>
          <p:nvPr/>
        </p:nvSpPr>
        <p:spPr>
          <a:xfrm>
            <a:off x="2919439" y="1662319"/>
            <a:ext cx="412292" cy="338554"/>
          </a:xfrm>
          <a:prstGeom prst="rect">
            <a:avLst/>
          </a:prstGeom>
          <a:noFill/>
        </p:spPr>
        <p:txBody>
          <a:bodyPr wrap="none" rtlCol="0">
            <a:spAutoFit/>
          </a:bodyPr>
          <a:lstStyle/>
          <a:p>
            <a:pPr algn="r" fontAlgn="base">
              <a:spcBef>
                <a:spcPct val="0"/>
              </a:spcBef>
              <a:spcAft>
                <a:spcPct val="0"/>
              </a:spcAft>
            </a:pPr>
            <a:r>
              <a:rPr lang="en-US" altLang="ja-JP" sz="1600" dirty="0" smtClean="0">
                <a:solidFill>
                  <a:srgbClr val="FFFFFF"/>
                </a:solidFill>
                <a:latin typeface="Arial" pitchFamily="34" charset="0"/>
              </a:rPr>
              <a:t>30</a:t>
            </a:r>
            <a:endParaRPr lang="ja-JP" altLang="en-US" sz="1600" dirty="0">
              <a:solidFill>
                <a:srgbClr val="FFFFFF"/>
              </a:solidFill>
              <a:latin typeface="Arial" pitchFamily="34" charset="0"/>
            </a:endParaRPr>
          </a:p>
        </p:txBody>
      </p:sp>
      <p:grpSp>
        <p:nvGrpSpPr>
          <p:cNvPr id="12" name="グループ化 11"/>
          <p:cNvGrpSpPr/>
          <p:nvPr/>
        </p:nvGrpSpPr>
        <p:grpSpPr>
          <a:xfrm>
            <a:off x="3266791" y="1735341"/>
            <a:ext cx="111600" cy="3634904"/>
            <a:chOff x="5507071" y="2018805"/>
            <a:chExt cx="111600" cy="3634904"/>
          </a:xfrm>
        </p:grpSpPr>
        <p:cxnSp>
          <p:nvCxnSpPr>
            <p:cNvPr id="87" name="直線コネクタ 86"/>
            <p:cNvCxnSpPr/>
            <p:nvPr/>
          </p:nvCxnSpPr>
          <p:spPr>
            <a:xfrm>
              <a:off x="5618671" y="2018805"/>
              <a:ext cx="0" cy="36349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a:off x="5507071" y="5557557"/>
              <a:ext cx="111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直線コネクタ 173"/>
            <p:cNvCxnSpPr/>
            <p:nvPr/>
          </p:nvCxnSpPr>
          <p:spPr>
            <a:xfrm>
              <a:off x="5507071" y="2113800"/>
              <a:ext cx="111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a:off x="5507071" y="4409638"/>
              <a:ext cx="111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a:off x="5507071" y="3261719"/>
              <a:ext cx="111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0" name="テキスト ボックス 89"/>
          <p:cNvSpPr txBox="1"/>
          <p:nvPr/>
        </p:nvSpPr>
        <p:spPr>
          <a:xfrm>
            <a:off x="2919439" y="3958967"/>
            <a:ext cx="412292" cy="338554"/>
          </a:xfrm>
          <a:prstGeom prst="rect">
            <a:avLst/>
          </a:prstGeom>
          <a:noFill/>
        </p:spPr>
        <p:txBody>
          <a:bodyPr wrap="none" rtlCol="0">
            <a:spAutoFit/>
          </a:bodyPr>
          <a:lstStyle/>
          <a:p>
            <a:pPr algn="r" fontAlgn="base">
              <a:spcBef>
                <a:spcPct val="0"/>
              </a:spcBef>
              <a:spcAft>
                <a:spcPct val="0"/>
              </a:spcAft>
            </a:pPr>
            <a:r>
              <a:rPr lang="en-US" altLang="ja-JP" sz="1600" dirty="0" smtClean="0">
                <a:solidFill>
                  <a:srgbClr val="FFFFFF"/>
                </a:solidFill>
                <a:latin typeface="Arial" pitchFamily="34" charset="0"/>
              </a:rPr>
              <a:t>20</a:t>
            </a:r>
            <a:endParaRPr lang="ja-JP" altLang="en-US" sz="1600" dirty="0">
              <a:solidFill>
                <a:srgbClr val="FFFFFF"/>
              </a:solidFill>
              <a:latin typeface="Arial" pitchFamily="34" charset="0"/>
            </a:endParaRPr>
          </a:p>
        </p:txBody>
      </p:sp>
      <p:sp>
        <p:nvSpPr>
          <p:cNvPr id="91" name="テキスト ボックス 90"/>
          <p:cNvSpPr txBox="1"/>
          <p:nvPr/>
        </p:nvSpPr>
        <p:spPr>
          <a:xfrm>
            <a:off x="2919439" y="2799925"/>
            <a:ext cx="412292" cy="338554"/>
          </a:xfrm>
          <a:prstGeom prst="rect">
            <a:avLst/>
          </a:prstGeom>
          <a:noFill/>
        </p:spPr>
        <p:txBody>
          <a:bodyPr wrap="none" rtlCol="0">
            <a:spAutoFit/>
          </a:bodyPr>
          <a:lstStyle/>
          <a:p>
            <a:pPr algn="r" fontAlgn="base">
              <a:spcBef>
                <a:spcPct val="0"/>
              </a:spcBef>
              <a:spcAft>
                <a:spcPct val="0"/>
              </a:spcAft>
            </a:pPr>
            <a:r>
              <a:rPr lang="en-US" altLang="ja-JP" sz="1600" dirty="0" smtClean="0">
                <a:solidFill>
                  <a:srgbClr val="FFFFFF"/>
                </a:solidFill>
                <a:latin typeface="Arial" pitchFamily="34" charset="0"/>
              </a:rPr>
              <a:t>25</a:t>
            </a:r>
            <a:endParaRPr lang="ja-JP" altLang="en-US" sz="1600" dirty="0">
              <a:solidFill>
                <a:srgbClr val="FFFFFF"/>
              </a:solidFill>
              <a:latin typeface="Arial" pitchFamily="34" charset="0"/>
            </a:endParaRPr>
          </a:p>
        </p:txBody>
      </p:sp>
      <p:sp>
        <p:nvSpPr>
          <p:cNvPr id="101" name="テキスト ボックス 100"/>
          <p:cNvSpPr txBox="1"/>
          <p:nvPr/>
        </p:nvSpPr>
        <p:spPr>
          <a:xfrm>
            <a:off x="5190559" y="1213663"/>
            <a:ext cx="712054" cy="400110"/>
          </a:xfrm>
          <a:prstGeom prst="rect">
            <a:avLst/>
          </a:prstGeom>
          <a:noFill/>
        </p:spPr>
        <p:txBody>
          <a:bodyPr wrap="none" rtlCol="0">
            <a:spAutoFit/>
          </a:bodyPr>
          <a:lstStyle/>
          <a:p>
            <a:pPr algn="ctr" fontAlgn="base">
              <a:spcBef>
                <a:spcPct val="0"/>
              </a:spcBef>
              <a:spcAft>
                <a:spcPct val="0"/>
              </a:spcAft>
            </a:pPr>
            <a:r>
              <a:rPr lang="en-US" altLang="ja-JP" sz="2000" b="1" dirty="0" smtClean="0">
                <a:solidFill>
                  <a:srgbClr val="FFFFFF"/>
                </a:solidFill>
                <a:latin typeface="Arial" pitchFamily="34" charset="0"/>
              </a:rPr>
              <a:t>Late</a:t>
            </a:r>
            <a:endParaRPr lang="ja-JP" altLang="en-US" sz="2000" b="1" dirty="0">
              <a:solidFill>
                <a:srgbClr val="FFFFFF"/>
              </a:solidFill>
              <a:latin typeface="Arial" pitchFamily="34" charset="0"/>
            </a:endParaRPr>
          </a:p>
        </p:txBody>
      </p:sp>
      <p:sp>
        <p:nvSpPr>
          <p:cNvPr id="32" name="テキスト ボックス 31"/>
          <p:cNvSpPr txBox="1"/>
          <p:nvPr/>
        </p:nvSpPr>
        <p:spPr>
          <a:xfrm>
            <a:off x="899592" y="1556792"/>
            <a:ext cx="1715534" cy="369332"/>
          </a:xfrm>
          <a:prstGeom prst="rect">
            <a:avLst/>
          </a:prstGeom>
          <a:noFill/>
        </p:spPr>
        <p:txBody>
          <a:bodyPr wrap="none" rtlCol="0">
            <a:spAutoFit/>
          </a:bodyPr>
          <a:lstStyle/>
          <a:p>
            <a:r>
              <a:rPr kumimoji="1" lang="en-US" altLang="ja-JP" dirty="0" err="1" smtClean="0"/>
              <a:t>mL</a:t>
            </a:r>
            <a:r>
              <a:rPr kumimoji="1" lang="en-US" altLang="ja-JP" dirty="0" smtClean="0"/>
              <a:t>/min/1.73m</a:t>
            </a:r>
            <a:r>
              <a:rPr kumimoji="1" lang="en-US" altLang="ja-JP" baseline="30000" dirty="0" smtClean="0"/>
              <a:t>2</a:t>
            </a:r>
            <a:endParaRPr kumimoji="1" lang="ja-JP" altLang="en-US" baseline="30000" dirty="0"/>
          </a:p>
        </p:txBody>
      </p:sp>
      <p:sp>
        <p:nvSpPr>
          <p:cNvPr id="33" name="タイトル 2"/>
          <p:cNvSpPr txBox="1">
            <a:spLocks/>
          </p:cNvSpPr>
          <p:nvPr/>
        </p:nvSpPr>
        <p:spPr>
          <a:xfrm>
            <a:off x="899592" y="332656"/>
            <a:ext cx="7214153" cy="901227"/>
          </a:xfrm>
          <a:prstGeom prst="rect">
            <a:avLst/>
          </a:prstGeom>
        </p:spPr>
        <p:txBody>
          <a:bodyPr>
            <a:noAutofit/>
          </a:bodyPr>
          <a:lstStyle/>
          <a:p>
            <a:pPr algn="ctr">
              <a:spcBef>
                <a:spcPct val="0"/>
              </a:spcBef>
              <a:defRPr/>
            </a:pPr>
            <a:r>
              <a:rPr lang="en-US" altLang="ja-JP" sz="2400" b="1" dirty="0" smtClean="0">
                <a:solidFill>
                  <a:srgbClr val="FFFF00"/>
                </a:solidFill>
                <a:latin typeface="Arial" pitchFamily="34" charset="0"/>
                <a:cs typeface="Arial" panose="020B0604020202020204" pitchFamily="34" charset="0"/>
              </a:rPr>
              <a:t>Comparison of </a:t>
            </a:r>
            <a:r>
              <a:rPr lang="en-US" altLang="ja-JP" sz="2400" b="1" dirty="0" err="1" smtClean="0">
                <a:solidFill>
                  <a:srgbClr val="FFFF00"/>
                </a:solidFill>
                <a:latin typeface="Arial" pitchFamily="34" charset="0"/>
                <a:cs typeface="Arial" panose="020B0604020202020204" pitchFamily="34" charset="0"/>
              </a:rPr>
              <a:t>eGFR</a:t>
            </a:r>
            <a:r>
              <a:rPr lang="en-US" altLang="ja-JP" sz="2400" b="1" dirty="0" smtClean="0">
                <a:solidFill>
                  <a:srgbClr val="FFFF00"/>
                </a:solidFill>
                <a:latin typeface="Arial" pitchFamily="34" charset="0"/>
                <a:cs typeface="Arial" panose="020B0604020202020204" pitchFamily="34" charset="0"/>
              </a:rPr>
              <a:t> between  patients </a:t>
            </a:r>
          </a:p>
          <a:p>
            <a:pPr algn="ctr">
              <a:spcBef>
                <a:spcPct val="0"/>
              </a:spcBef>
              <a:defRPr/>
            </a:pPr>
            <a:r>
              <a:rPr lang="en-US" altLang="ja-JP" sz="2400" b="1" dirty="0" smtClean="0">
                <a:solidFill>
                  <a:srgbClr val="FFFF00"/>
                </a:solidFill>
                <a:latin typeface="Arial" pitchFamily="34" charset="0"/>
                <a:cs typeface="Arial" panose="020B0604020202020204" pitchFamily="34" charset="0"/>
              </a:rPr>
              <a:t>in  total population and late referral</a:t>
            </a:r>
            <a:endParaRPr lang="ja-JP" altLang="en-US" sz="2400" b="1" dirty="0">
              <a:solidFill>
                <a:srgbClr val="FFFF00"/>
              </a:solidFill>
              <a:latin typeface="Arial" pitchFamily="34" charset="0"/>
              <a:cs typeface="Arial" panose="020B0604020202020204" pitchFamily="34" charset="0"/>
            </a:endParaRPr>
          </a:p>
        </p:txBody>
      </p:sp>
    </p:spTree>
    <p:extLst>
      <p:ext uri="{BB962C8B-B14F-4D97-AF65-F5344CB8AC3E}">
        <p14:creationId xmlns:p14="http://schemas.microsoft.com/office/powerpoint/2010/main" val="12140223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コンテンツ プレースホルダー 5"/>
          <p:cNvGraphicFramePr>
            <a:graphicFrameLocks/>
          </p:cNvGraphicFramePr>
          <p:nvPr>
            <p:extLst>
              <p:ext uri="{D42A27DB-BD31-4B8C-83A1-F6EECF244321}">
                <p14:modId xmlns:p14="http://schemas.microsoft.com/office/powerpoint/2010/main" val="3423139493"/>
              </p:ext>
            </p:extLst>
          </p:nvPr>
        </p:nvGraphicFramePr>
        <p:xfrm>
          <a:off x="827584" y="1268760"/>
          <a:ext cx="7595457" cy="4680398"/>
        </p:xfrm>
        <a:graphic>
          <a:graphicData uri="http://schemas.openxmlformats.org/drawingml/2006/table">
            <a:tbl>
              <a:tblPr firstRow="1" bandRow="1">
                <a:tableStyleId>{5C22544A-7EE6-4342-B048-85BDC9FD1C3A}</a:tableStyleId>
              </a:tblPr>
              <a:tblGrid>
                <a:gridCol w="2448272"/>
                <a:gridCol w="1440160"/>
                <a:gridCol w="1152128"/>
                <a:gridCol w="1296144"/>
                <a:gridCol w="1258753"/>
              </a:tblGrid>
              <a:tr h="585906">
                <a:tc>
                  <a:txBody>
                    <a:bodyPr/>
                    <a:lstStyle/>
                    <a:p>
                      <a:r>
                        <a:rPr kumimoji="1" lang="en-US" altLang="ja-JP" sz="1100" dirty="0" smtClean="0">
                          <a:solidFill>
                            <a:schemeClr val="bg1"/>
                          </a:solidFill>
                        </a:rPr>
                        <a:t>Variables</a:t>
                      </a:r>
                      <a:endParaRPr kumimoji="1" lang="ja-JP" altLang="en-US" sz="1100" dirty="0">
                        <a:solidFill>
                          <a:schemeClr val="bg1"/>
                        </a:solidFill>
                      </a:endParaRPr>
                    </a:p>
                  </a:txBody>
                  <a:tcPr/>
                </a:tc>
                <a:tc>
                  <a:txBody>
                    <a:bodyPr/>
                    <a:lstStyle/>
                    <a:p>
                      <a:r>
                        <a:rPr kumimoji="1" lang="en-US" altLang="ja-JP" sz="1100" dirty="0" smtClean="0">
                          <a:solidFill>
                            <a:schemeClr val="bg1"/>
                          </a:solidFill>
                        </a:rPr>
                        <a:t>Total  (N=218)</a:t>
                      </a:r>
                      <a:endParaRPr kumimoji="1" lang="ja-JP" altLang="en-US" sz="1100" dirty="0">
                        <a:solidFill>
                          <a:schemeClr val="bg1"/>
                        </a:solidFill>
                      </a:endParaRPr>
                    </a:p>
                  </a:txBody>
                  <a:tcPr/>
                </a:tc>
                <a:tc>
                  <a:txBody>
                    <a:bodyPr/>
                    <a:lstStyle/>
                    <a:p>
                      <a:endParaRPr kumimoji="1" lang="ja-JP" altLang="en-US" sz="1100" dirty="0">
                        <a:solidFill>
                          <a:schemeClr val="bg1"/>
                        </a:solidFill>
                      </a:endParaRPr>
                    </a:p>
                  </a:txBody>
                  <a:tcPr/>
                </a:tc>
                <a:tc>
                  <a:txBody>
                    <a:bodyPr/>
                    <a:lstStyle/>
                    <a:p>
                      <a:r>
                        <a:rPr kumimoji="1" lang="en-US" altLang="ja-JP" sz="1100" dirty="0" smtClean="0">
                          <a:solidFill>
                            <a:schemeClr val="bg1"/>
                          </a:solidFill>
                        </a:rPr>
                        <a:t>Late referral (N=67)</a:t>
                      </a:r>
                    </a:p>
                  </a:txBody>
                  <a:tcPr/>
                </a:tc>
                <a:tc>
                  <a:txBody>
                    <a:bodyPr/>
                    <a:lstStyle/>
                    <a:p>
                      <a:endParaRPr kumimoji="1" lang="ja-JP" altLang="en-US" sz="1100" dirty="0">
                        <a:solidFill>
                          <a:schemeClr val="bg1"/>
                        </a:solidFill>
                      </a:endParaRPr>
                    </a:p>
                  </a:txBody>
                  <a:tcPr/>
                </a:tc>
              </a:tr>
              <a:tr h="357416">
                <a:tc>
                  <a:txBody>
                    <a:bodyPr/>
                    <a:lstStyle/>
                    <a:p>
                      <a:r>
                        <a:rPr kumimoji="1" lang="en-US" altLang="ja-JP" sz="1100" dirty="0" smtClean="0">
                          <a:solidFill>
                            <a:schemeClr val="bg1"/>
                          </a:solidFill>
                        </a:rPr>
                        <a:t>Age (years)</a:t>
                      </a:r>
                      <a:endParaRPr kumimoji="1" lang="ja-JP" altLang="en-US" sz="1100" dirty="0">
                        <a:solidFill>
                          <a:schemeClr val="bg1"/>
                        </a:solidFill>
                      </a:endParaRPr>
                    </a:p>
                  </a:txBody>
                  <a:tcPr/>
                </a:tc>
                <a:tc>
                  <a:txBody>
                    <a:bodyPr/>
                    <a:lstStyle/>
                    <a:p>
                      <a:pPr algn="ctr"/>
                      <a:r>
                        <a:rPr kumimoji="1" lang="en-US" altLang="ja-JP" sz="1100" dirty="0" smtClean="0">
                          <a:solidFill>
                            <a:schemeClr val="bg1"/>
                          </a:solidFill>
                        </a:rPr>
                        <a:t>75&lt;</a:t>
                      </a:r>
                      <a:endParaRPr kumimoji="1" lang="ja-JP" altLang="en-US" sz="1100" dirty="0">
                        <a:solidFill>
                          <a:schemeClr val="bg1"/>
                        </a:solidFill>
                      </a:endParaRPr>
                    </a:p>
                  </a:txBody>
                  <a:tcPr marL="121920" marR="121920"/>
                </a:tc>
                <a:tc>
                  <a:txBody>
                    <a:bodyPr/>
                    <a:lstStyle/>
                    <a:p>
                      <a:pPr algn="ctr"/>
                      <a:r>
                        <a:rPr kumimoji="1" lang="en-US" altLang="ja-JP" sz="1100" dirty="0" smtClean="0">
                          <a:solidFill>
                            <a:schemeClr val="bg1"/>
                          </a:solidFill>
                        </a:rPr>
                        <a:t>75&gt;</a:t>
                      </a:r>
                      <a:endParaRPr kumimoji="1" lang="ja-JP" altLang="en-US" sz="1100" dirty="0">
                        <a:solidFill>
                          <a:schemeClr val="bg1"/>
                        </a:solidFill>
                      </a:endParaRPr>
                    </a:p>
                  </a:txBody>
                  <a:tcPr marL="121920" marR="121920"/>
                </a:tc>
                <a:tc>
                  <a:txBody>
                    <a:bodyPr/>
                    <a:lstStyle/>
                    <a:p>
                      <a:pPr algn="ctr"/>
                      <a:r>
                        <a:rPr kumimoji="1" lang="en-US" altLang="ja-JP" sz="1100" dirty="0" smtClean="0">
                          <a:solidFill>
                            <a:schemeClr val="bg1"/>
                          </a:solidFill>
                        </a:rPr>
                        <a:t>75&lt;</a:t>
                      </a:r>
                      <a:endParaRPr kumimoji="1" lang="ja-JP" altLang="en-US" sz="1100" dirty="0">
                        <a:solidFill>
                          <a:schemeClr val="bg1"/>
                        </a:solidFill>
                      </a:endParaRPr>
                    </a:p>
                  </a:txBody>
                  <a:tcPr marL="121920" marR="121920"/>
                </a:tc>
                <a:tc>
                  <a:txBody>
                    <a:bodyPr/>
                    <a:lstStyle/>
                    <a:p>
                      <a:pPr algn="ctr"/>
                      <a:r>
                        <a:rPr kumimoji="1" lang="en-US" altLang="ja-JP" sz="1100" dirty="0" smtClean="0">
                          <a:solidFill>
                            <a:schemeClr val="bg1"/>
                          </a:solidFill>
                        </a:rPr>
                        <a:t>75&gt;</a:t>
                      </a:r>
                      <a:endParaRPr kumimoji="1" lang="ja-JP" altLang="en-US" sz="1100" dirty="0">
                        <a:solidFill>
                          <a:schemeClr val="bg1"/>
                        </a:solidFill>
                      </a:endParaRPr>
                    </a:p>
                  </a:txBody>
                  <a:tcPr marL="121920" marR="121920"/>
                </a:tc>
              </a:tr>
              <a:tr h="375987">
                <a:tc>
                  <a:txBody>
                    <a:bodyPr/>
                    <a:lstStyle/>
                    <a:p>
                      <a:r>
                        <a:rPr kumimoji="1" lang="en-US" altLang="ja-JP" sz="1100" dirty="0" smtClean="0">
                          <a:solidFill>
                            <a:schemeClr val="bg1"/>
                          </a:solidFill>
                        </a:rPr>
                        <a:t>Gender (male/female)</a:t>
                      </a:r>
                      <a:endParaRPr kumimoji="1" lang="ja-JP" altLang="en-US" sz="1100" dirty="0">
                        <a:solidFill>
                          <a:schemeClr val="bg1"/>
                        </a:solidFill>
                      </a:endParaRPr>
                    </a:p>
                  </a:txBody>
                  <a:tcPr/>
                </a:tc>
                <a:tc>
                  <a:txBody>
                    <a:bodyPr/>
                    <a:lstStyle/>
                    <a:p>
                      <a:r>
                        <a:rPr kumimoji="1" lang="en-US" altLang="ja-JP" sz="1100" dirty="0" smtClean="0">
                          <a:solidFill>
                            <a:schemeClr val="bg1"/>
                          </a:solidFill>
                        </a:rPr>
                        <a:t>135(78/57)</a:t>
                      </a:r>
                      <a:endParaRPr kumimoji="1" lang="ja-JP" altLang="en-US" sz="1100" dirty="0">
                        <a:solidFill>
                          <a:schemeClr val="bg1"/>
                        </a:solidFill>
                      </a:endParaRPr>
                    </a:p>
                  </a:txBody>
                  <a:tcPr/>
                </a:tc>
                <a:tc>
                  <a:txBody>
                    <a:bodyPr/>
                    <a:lstStyle/>
                    <a:p>
                      <a:r>
                        <a:rPr kumimoji="1" lang="en-US" altLang="ja-JP" sz="1100" dirty="0" smtClean="0">
                          <a:solidFill>
                            <a:schemeClr val="bg1"/>
                          </a:solidFill>
                        </a:rPr>
                        <a:t>83(47/36)</a:t>
                      </a:r>
                      <a:endParaRPr kumimoji="1" lang="ja-JP" altLang="en-US" sz="1100" dirty="0">
                        <a:solidFill>
                          <a:schemeClr val="bg1"/>
                        </a:solidFill>
                      </a:endParaRPr>
                    </a:p>
                  </a:txBody>
                  <a:tcPr/>
                </a:tc>
                <a:tc>
                  <a:txBody>
                    <a:bodyPr/>
                    <a:lstStyle/>
                    <a:p>
                      <a:r>
                        <a:rPr kumimoji="1" lang="en-US" altLang="ja-JP" sz="1100" dirty="0" smtClean="0">
                          <a:solidFill>
                            <a:schemeClr val="bg1"/>
                          </a:solidFill>
                        </a:rPr>
                        <a:t>44 (28/16)</a:t>
                      </a:r>
                      <a:endParaRPr kumimoji="1" lang="ja-JP" altLang="en-US" sz="1100" dirty="0">
                        <a:solidFill>
                          <a:schemeClr val="bg1"/>
                        </a:solidFill>
                      </a:endParaRPr>
                    </a:p>
                  </a:txBody>
                  <a:tcPr marL="121920" marR="121920"/>
                </a:tc>
                <a:tc>
                  <a:txBody>
                    <a:bodyPr/>
                    <a:lstStyle/>
                    <a:p>
                      <a:r>
                        <a:rPr kumimoji="1" lang="en-US" altLang="ja-JP" sz="1100" dirty="0" smtClean="0">
                          <a:solidFill>
                            <a:schemeClr val="bg1"/>
                          </a:solidFill>
                        </a:rPr>
                        <a:t>23 (11/12)</a:t>
                      </a:r>
                      <a:endParaRPr kumimoji="1" lang="ja-JP" altLang="en-US" sz="1100" dirty="0">
                        <a:solidFill>
                          <a:schemeClr val="bg1"/>
                        </a:solidFill>
                      </a:endParaRPr>
                    </a:p>
                  </a:txBody>
                  <a:tcPr marL="121920" marR="121920"/>
                </a:tc>
              </a:tr>
              <a:tr h="375987">
                <a:tc>
                  <a:txBody>
                    <a:bodyPr/>
                    <a:lstStyle/>
                    <a:p>
                      <a:r>
                        <a:rPr kumimoji="1" lang="en-US" altLang="ja-JP" sz="1100" dirty="0" err="1" smtClean="0">
                          <a:solidFill>
                            <a:schemeClr val="bg1"/>
                          </a:solidFill>
                        </a:rPr>
                        <a:t>eGFR</a:t>
                      </a:r>
                      <a:r>
                        <a:rPr kumimoji="1" lang="en-US" altLang="ja-JP" sz="1100" dirty="0" smtClean="0">
                          <a:solidFill>
                            <a:schemeClr val="bg1"/>
                          </a:solidFill>
                        </a:rPr>
                        <a:t> (mL/min/1.73 m2)</a:t>
                      </a:r>
                      <a:endParaRPr kumimoji="1" lang="ja-JP" altLang="en-US" sz="1100" dirty="0">
                        <a:solidFill>
                          <a:schemeClr val="bg1"/>
                        </a:solidFill>
                      </a:endParaRPr>
                    </a:p>
                  </a:txBody>
                  <a:tcPr/>
                </a:tc>
                <a:tc>
                  <a:txBody>
                    <a:bodyPr/>
                    <a:lstStyle/>
                    <a:p>
                      <a:r>
                        <a:rPr kumimoji="1" lang="en-US" altLang="ja-JP" sz="1100" baseline="0" dirty="0" smtClean="0">
                          <a:solidFill>
                            <a:schemeClr val="bg1"/>
                          </a:solidFill>
                        </a:rPr>
                        <a:t>21.7± 4.3</a:t>
                      </a:r>
                      <a:endParaRPr kumimoji="1" lang="ja-JP" altLang="en-US" sz="1100" dirty="0">
                        <a:solidFill>
                          <a:schemeClr val="bg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100" baseline="0" dirty="0" smtClean="0">
                          <a:solidFill>
                            <a:schemeClr val="bg1"/>
                          </a:solidFill>
                        </a:rPr>
                        <a:t>22.7 ± 3.9</a:t>
                      </a:r>
                      <a:endParaRPr kumimoji="1" lang="ja-JP" altLang="en-US" sz="1100" dirty="0" smtClean="0">
                        <a:solidFill>
                          <a:schemeClr val="bg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100" baseline="0" dirty="0" smtClean="0">
                          <a:solidFill>
                            <a:schemeClr val="bg1"/>
                          </a:solidFill>
                        </a:rPr>
                        <a:t>23.1 ± 5.1</a:t>
                      </a:r>
                      <a:endParaRPr kumimoji="1" lang="ja-JP" altLang="en-US" sz="1100" dirty="0" smtClean="0">
                        <a:solidFill>
                          <a:schemeClr val="bg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100" baseline="0" dirty="0" smtClean="0">
                          <a:solidFill>
                            <a:schemeClr val="bg1"/>
                          </a:solidFill>
                        </a:rPr>
                        <a:t>23.1 ± 4.9</a:t>
                      </a:r>
                      <a:endParaRPr kumimoji="1" lang="ja-JP" altLang="en-US" sz="1100" dirty="0" smtClean="0">
                        <a:solidFill>
                          <a:schemeClr val="bg1"/>
                        </a:solidFill>
                      </a:endParaRPr>
                    </a:p>
                  </a:txBody>
                  <a:tcPr/>
                </a:tc>
              </a:tr>
              <a:tr h="320928">
                <a:tc>
                  <a:txBody>
                    <a:bodyPr/>
                    <a:lstStyle/>
                    <a:p>
                      <a:r>
                        <a:rPr kumimoji="1" lang="en-US" altLang="ja-JP" sz="1100" dirty="0" smtClean="0">
                          <a:solidFill>
                            <a:schemeClr val="bg1"/>
                          </a:solidFill>
                        </a:rPr>
                        <a:t>SBP (mmHg)</a:t>
                      </a:r>
                      <a:endParaRPr kumimoji="1" lang="ja-JP" altLang="en-US" sz="1100" dirty="0">
                        <a:solidFill>
                          <a:schemeClr val="bg1"/>
                        </a:solidFill>
                      </a:endParaRPr>
                    </a:p>
                  </a:txBody>
                  <a:tcPr/>
                </a:tc>
                <a:tc>
                  <a:txBody>
                    <a:bodyPr/>
                    <a:lstStyle/>
                    <a:p>
                      <a:r>
                        <a:rPr kumimoji="1" lang="en-US" altLang="ja-JP" sz="1100" dirty="0" smtClean="0">
                          <a:solidFill>
                            <a:schemeClr val="bg1"/>
                          </a:solidFill>
                        </a:rPr>
                        <a:t>128.6 ± 18.2</a:t>
                      </a:r>
                      <a:endParaRPr kumimoji="1" lang="ja-JP" altLang="en-US" sz="1100" dirty="0">
                        <a:solidFill>
                          <a:schemeClr val="bg1"/>
                        </a:solidFill>
                      </a:endParaRPr>
                    </a:p>
                  </a:txBody>
                  <a:tcPr/>
                </a:tc>
                <a:tc>
                  <a:txBody>
                    <a:bodyPr/>
                    <a:lstStyle/>
                    <a:p>
                      <a:r>
                        <a:rPr kumimoji="1" lang="en-US" altLang="ja-JP" sz="1100" dirty="0" smtClean="0">
                          <a:solidFill>
                            <a:schemeClr val="bg1"/>
                          </a:solidFill>
                        </a:rPr>
                        <a:t>130.5 ± 16.3</a:t>
                      </a:r>
                      <a:endParaRPr kumimoji="1" lang="ja-JP" altLang="en-US" sz="1100" dirty="0">
                        <a:solidFill>
                          <a:schemeClr val="bg1"/>
                        </a:solidFill>
                      </a:endParaRPr>
                    </a:p>
                  </a:txBody>
                  <a:tcPr/>
                </a:tc>
                <a:tc>
                  <a:txBody>
                    <a:bodyPr/>
                    <a:lstStyle/>
                    <a:p>
                      <a:r>
                        <a:rPr kumimoji="1" lang="en-US" altLang="ja-JP" sz="1100" dirty="0" smtClean="0">
                          <a:solidFill>
                            <a:schemeClr val="bg1"/>
                          </a:solidFill>
                        </a:rPr>
                        <a:t>1145.2 ± 13.1</a:t>
                      </a:r>
                      <a:endParaRPr kumimoji="1" lang="ja-JP" altLang="en-US" sz="1100" dirty="0">
                        <a:solidFill>
                          <a:schemeClr val="bg1"/>
                        </a:solidFill>
                      </a:endParaRPr>
                    </a:p>
                  </a:txBody>
                  <a:tcPr/>
                </a:tc>
                <a:tc>
                  <a:txBody>
                    <a:bodyPr/>
                    <a:lstStyle/>
                    <a:p>
                      <a:r>
                        <a:rPr kumimoji="1" lang="en-US" altLang="ja-JP" sz="1100" dirty="0" smtClean="0">
                          <a:solidFill>
                            <a:schemeClr val="bg1"/>
                          </a:solidFill>
                        </a:rPr>
                        <a:t>141.2 ± 11.9</a:t>
                      </a:r>
                      <a:endParaRPr kumimoji="1" lang="ja-JP" altLang="en-US" sz="1100" dirty="0">
                        <a:solidFill>
                          <a:schemeClr val="bg1"/>
                        </a:solidFill>
                      </a:endParaRPr>
                    </a:p>
                  </a:txBody>
                  <a:tcPr/>
                </a:tc>
              </a:tr>
              <a:tr h="288032">
                <a:tc>
                  <a:txBody>
                    <a:bodyPr/>
                    <a:lstStyle/>
                    <a:p>
                      <a:r>
                        <a:rPr kumimoji="1" lang="en-US" altLang="ja-JP" sz="1100" dirty="0" smtClean="0">
                          <a:solidFill>
                            <a:schemeClr val="bg1"/>
                          </a:solidFill>
                        </a:rPr>
                        <a:t>DBP (mmHg)</a:t>
                      </a:r>
                      <a:endParaRPr kumimoji="1" lang="ja-JP" altLang="en-US" sz="1100" dirty="0">
                        <a:solidFill>
                          <a:schemeClr val="bg1"/>
                        </a:solidFill>
                      </a:endParaRPr>
                    </a:p>
                  </a:txBody>
                  <a:tcPr/>
                </a:tc>
                <a:tc>
                  <a:txBody>
                    <a:bodyPr/>
                    <a:lstStyle/>
                    <a:p>
                      <a:r>
                        <a:rPr kumimoji="1" lang="en-US" altLang="ja-JP" sz="1100" dirty="0" smtClean="0">
                          <a:solidFill>
                            <a:schemeClr val="bg1"/>
                          </a:solidFill>
                        </a:rPr>
                        <a:t>81.5 ± 6.7</a:t>
                      </a:r>
                      <a:endParaRPr kumimoji="1" lang="ja-JP" altLang="en-US" sz="1100" dirty="0">
                        <a:solidFill>
                          <a:schemeClr val="bg1"/>
                        </a:solidFill>
                      </a:endParaRPr>
                    </a:p>
                  </a:txBody>
                  <a:tcPr/>
                </a:tc>
                <a:tc>
                  <a:txBody>
                    <a:bodyPr/>
                    <a:lstStyle/>
                    <a:p>
                      <a:r>
                        <a:rPr kumimoji="1" lang="en-US" altLang="ja-JP" sz="1100" dirty="0" smtClean="0">
                          <a:solidFill>
                            <a:schemeClr val="bg1"/>
                          </a:solidFill>
                        </a:rPr>
                        <a:t>75.3 ± 15.9</a:t>
                      </a:r>
                      <a:endParaRPr kumimoji="1" lang="ja-JP" altLang="en-US" sz="1100" dirty="0">
                        <a:solidFill>
                          <a:schemeClr val="bg1"/>
                        </a:solidFill>
                      </a:endParaRPr>
                    </a:p>
                  </a:txBody>
                  <a:tcPr/>
                </a:tc>
                <a:tc>
                  <a:txBody>
                    <a:bodyPr/>
                    <a:lstStyle/>
                    <a:p>
                      <a:r>
                        <a:rPr kumimoji="1" lang="en-US" altLang="ja-JP" sz="1100" dirty="0" smtClean="0">
                          <a:solidFill>
                            <a:schemeClr val="bg1"/>
                          </a:solidFill>
                        </a:rPr>
                        <a:t>83.6 ± 4.9</a:t>
                      </a:r>
                      <a:endParaRPr kumimoji="1" lang="ja-JP" altLang="en-US" sz="1100" dirty="0">
                        <a:solidFill>
                          <a:schemeClr val="bg1"/>
                        </a:solidFill>
                      </a:endParaRPr>
                    </a:p>
                  </a:txBody>
                  <a:tcPr/>
                </a:tc>
                <a:tc>
                  <a:txBody>
                    <a:bodyPr/>
                    <a:lstStyle/>
                    <a:p>
                      <a:r>
                        <a:rPr kumimoji="1" lang="en-US" altLang="ja-JP" sz="1100" dirty="0" smtClean="0">
                          <a:solidFill>
                            <a:schemeClr val="bg1"/>
                          </a:solidFill>
                        </a:rPr>
                        <a:t>73.2 ± 11.4</a:t>
                      </a:r>
                      <a:endParaRPr kumimoji="1" lang="ja-JP" altLang="en-US" sz="1100" dirty="0">
                        <a:solidFill>
                          <a:schemeClr val="bg1"/>
                        </a:solidFill>
                      </a:endParaRPr>
                    </a:p>
                  </a:txBody>
                  <a:tcPr/>
                </a:tc>
              </a:tr>
              <a:tr h="337570">
                <a:tc>
                  <a:txBody>
                    <a:bodyPr/>
                    <a:lstStyle/>
                    <a:p>
                      <a:r>
                        <a:rPr kumimoji="1" lang="en-US" altLang="ja-JP" sz="1100" dirty="0" smtClean="0">
                          <a:solidFill>
                            <a:schemeClr val="bg1"/>
                          </a:solidFill>
                        </a:rPr>
                        <a:t>HR (beats/min)</a:t>
                      </a:r>
                      <a:endParaRPr kumimoji="1" lang="ja-JP" altLang="en-US" sz="1100" dirty="0">
                        <a:solidFill>
                          <a:schemeClr val="bg1"/>
                        </a:solidFill>
                      </a:endParaRPr>
                    </a:p>
                  </a:txBody>
                  <a:tcPr/>
                </a:tc>
                <a:tc>
                  <a:txBody>
                    <a:bodyPr/>
                    <a:lstStyle/>
                    <a:p>
                      <a:r>
                        <a:rPr kumimoji="1" lang="en-US" altLang="ja-JP" sz="1100" dirty="0" smtClean="0">
                          <a:solidFill>
                            <a:schemeClr val="bg1"/>
                          </a:solidFill>
                        </a:rPr>
                        <a:t>72.3</a:t>
                      </a:r>
                      <a:r>
                        <a:rPr kumimoji="1" lang="en-US" altLang="ja-JP" sz="1100" baseline="0" dirty="0" smtClean="0">
                          <a:solidFill>
                            <a:schemeClr val="bg1"/>
                          </a:solidFill>
                        </a:rPr>
                        <a:t> ± 6.6</a:t>
                      </a:r>
                      <a:endParaRPr kumimoji="1" lang="ja-JP" altLang="en-US" sz="1100" dirty="0">
                        <a:solidFill>
                          <a:schemeClr val="bg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bg1"/>
                          </a:solidFill>
                        </a:rPr>
                        <a:t>68.1 </a:t>
                      </a:r>
                      <a:r>
                        <a:rPr kumimoji="1" lang="en-US" altLang="ja-JP" sz="1100" baseline="0" dirty="0" smtClean="0">
                          <a:solidFill>
                            <a:schemeClr val="bg1"/>
                          </a:solidFill>
                        </a:rPr>
                        <a:t>± 4.3</a:t>
                      </a:r>
                      <a:endParaRPr kumimoji="1" lang="ja-JP" altLang="en-US" sz="1100" dirty="0" smtClean="0">
                        <a:solidFill>
                          <a:schemeClr val="bg1"/>
                        </a:solidFill>
                      </a:endParaRPr>
                    </a:p>
                  </a:txBody>
                  <a:tcPr/>
                </a:tc>
                <a:tc>
                  <a:txBody>
                    <a:bodyPr/>
                    <a:lstStyle/>
                    <a:p>
                      <a:r>
                        <a:rPr kumimoji="1" lang="en-US" altLang="ja-JP" sz="1100" dirty="0" smtClean="0">
                          <a:solidFill>
                            <a:schemeClr val="bg1"/>
                          </a:solidFill>
                        </a:rPr>
                        <a:t>71.6</a:t>
                      </a:r>
                      <a:r>
                        <a:rPr kumimoji="1" lang="en-US" altLang="ja-JP" sz="1100" baseline="0" dirty="0" smtClean="0">
                          <a:solidFill>
                            <a:schemeClr val="bg1"/>
                          </a:solidFill>
                        </a:rPr>
                        <a:t> ± 7.5</a:t>
                      </a:r>
                      <a:endParaRPr kumimoji="1" lang="ja-JP" altLang="en-US" sz="1100" dirty="0">
                        <a:solidFill>
                          <a:schemeClr val="bg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bg1"/>
                          </a:solidFill>
                        </a:rPr>
                        <a:t>66.6 </a:t>
                      </a:r>
                      <a:r>
                        <a:rPr kumimoji="1" lang="en-US" altLang="ja-JP" sz="1100" baseline="0" dirty="0" smtClean="0">
                          <a:solidFill>
                            <a:schemeClr val="bg1"/>
                          </a:solidFill>
                        </a:rPr>
                        <a:t>± 7.2</a:t>
                      </a:r>
                      <a:endParaRPr kumimoji="1" lang="ja-JP" altLang="en-US" sz="1100" dirty="0" smtClean="0">
                        <a:solidFill>
                          <a:schemeClr val="bg1"/>
                        </a:solidFill>
                      </a:endParaRPr>
                    </a:p>
                  </a:txBody>
                  <a:tcPr/>
                </a:tc>
              </a:tr>
              <a:tr h="337570">
                <a:tc>
                  <a:txBody>
                    <a:bodyPr/>
                    <a:lstStyle/>
                    <a:p>
                      <a:r>
                        <a:rPr kumimoji="1" lang="en-US" altLang="ja-JP" sz="1100" dirty="0" smtClean="0">
                          <a:solidFill>
                            <a:schemeClr val="bg1"/>
                          </a:solidFill>
                        </a:rPr>
                        <a:t>Serum albumin (g/</a:t>
                      </a:r>
                      <a:r>
                        <a:rPr kumimoji="1" lang="en-US" altLang="ja-JP" sz="1100" dirty="0" err="1" smtClean="0">
                          <a:solidFill>
                            <a:schemeClr val="bg1"/>
                          </a:solidFill>
                        </a:rPr>
                        <a:t>dL</a:t>
                      </a:r>
                      <a:r>
                        <a:rPr kumimoji="1" lang="en-US" altLang="ja-JP" sz="1100" dirty="0" smtClean="0">
                          <a:solidFill>
                            <a:schemeClr val="bg1"/>
                          </a:solidFill>
                        </a:rPr>
                        <a:t>)</a:t>
                      </a:r>
                      <a:endParaRPr kumimoji="1" lang="ja-JP" altLang="en-US" sz="1100" dirty="0">
                        <a:solidFill>
                          <a:schemeClr val="bg1"/>
                        </a:solidFill>
                      </a:endParaRPr>
                    </a:p>
                  </a:txBody>
                  <a:tcPr/>
                </a:tc>
                <a:tc>
                  <a:txBody>
                    <a:bodyPr/>
                    <a:lstStyle/>
                    <a:p>
                      <a:r>
                        <a:rPr kumimoji="1" lang="en-US" altLang="ja-JP" sz="1100" dirty="0" smtClean="0">
                          <a:solidFill>
                            <a:schemeClr val="bg1"/>
                          </a:solidFill>
                        </a:rPr>
                        <a:t>4.1 ± 0.4</a:t>
                      </a:r>
                      <a:endParaRPr kumimoji="1" lang="ja-JP" altLang="en-US" sz="1100" dirty="0">
                        <a:solidFill>
                          <a:schemeClr val="bg1"/>
                        </a:solidFill>
                      </a:endParaRPr>
                    </a:p>
                  </a:txBody>
                  <a:tcPr/>
                </a:tc>
                <a:tc>
                  <a:txBody>
                    <a:bodyPr/>
                    <a:lstStyle/>
                    <a:p>
                      <a:r>
                        <a:rPr kumimoji="1" lang="en-US" altLang="ja-JP" sz="1100" dirty="0" smtClean="0">
                          <a:solidFill>
                            <a:schemeClr val="bg1"/>
                          </a:solidFill>
                        </a:rPr>
                        <a:t>3.9± 0.7</a:t>
                      </a:r>
                      <a:endParaRPr kumimoji="1" lang="ja-JP" altLang="en-US" sz="1100" dirty="0">
                        <a:solidFill>
                          <a:schemeClr val="bg1"/>
                        </a:solidFill>
                      </a:endParaRPr>
                    </a:p>
                  </a:txBody>
                  <a:tcPr/>
                </a:tc>
                <a:tc>
                  <a:txBody>
                    <a:bodyPr/>
                    <a:lstStyle/>
                    <a:p>
                      <a:r>
                        <a:rPr kumimoji="1" lang="en-US" altLang="ja-JP" sz="1100" dirty="0" smtClean="0">
                          <a:solidFill>
                            <a:schemeClr val="bg1"/>
                          </a:solidFill>
                        </a:rPr>
                        <a:t>3.6± 0.9</a:t>
                      </a:r>
                      <a:endParaRPr kumimoji="1" lang="ja-JP" altLang="en-US" sz="1100" dirty="0">
                        <a:solidFill>
                          <a:schemeClr val="bg1"/>
                        </a:solidFill>
                      </a:endParaRPr>
                    </a:p>
                  </a:txBody>
                  <a:tcPr/>
                </a:tc>
                <a:tc>
                  <a:txBody>
                    <a:bodyPr/>
                    <a:lstStyle/>
                    <a:p>
                      <a:r>
                        <a:rPr kumimoji="1" lang="en-US" altLang="ja-JP" sz="1100" dirty="0" smtClean="0">
                          <a:solidFill>
                            <a:schemeClr val="bg1"/>
                          </a:solidFill>
                        </a:rPr>
                        <a:t>3.8± 1.2</a:t>
                      </a:r>
                      <a:endParaRPr kumimoji="1" lang="ja-JP" altLang="en-US" sz="1100" dirty="0">
                        <a:solidFill>
                          <a:schemeClr val="bg1"/>
                        </a:solidFill>
                      </a:endParaRPr>
                    </a:p>
                  </a:txBody>
                  <a:tcPr/>
                </a:tc>
              </a:tr>
              <a:tr h="337570">
                <a:tc>
                  <a:txBody>
                    <a:bodyPr/>
                    <a:lstStyle/>
                    <a:p>
                      <a:r>
                        <a:rPr kumimoji="1" lang="en-US" altLang="ja-JP" sz="1100" dirty="0" smtClean="0">
                          <a:solidFill>
                            <a:schemeClr val="bg1"/>
                          </a:solidFill>
                        </a:rPr>
                        <a:t>Hemoglobin (g/</a:t>
                      </a:r>
                      <a:r>
                        <a:rPr kumimoji="1" lang="en-US" altLang="ja-JP" sz="1100" dirty="0" err="1" smtClean="0">
                          <a:solidFill>
                            <a:schemeClr val="bg1"/>
                          </a:solidFill>
                        </a:rPr>
                        <a:t>dL</a:t>
                      </a:r>
                      <a:r>
                        <a:rPr kumimoji="1" lang="en-US" altLang="ja-JP" sz="1100" dirty="0" smtClean="0">
                          <a:solidFill>
                            <a:schemeClr val="bg1"/>
                          </a:solidFill>
                        </a:rPr>
                        <a:t>)</a:t>
                      </a:r>
                      <a:endParaRPr kumimoji="1" lang="ja-JP" altLang="en-US" sz="1100" dirty="0">
                        <a:solidFill>
                          <a:schemeClr val="bg1"/>
                        </a:solidFill>
                      </a:endParaRPr>
                    </a:p>
                  </a:txBody>
                  <a:tcPr/>
                </a:tc>
                <a:tc>
                  <a:txBody>
                    <a:bodyPr/>
                    <a:lstStyle/>
                    <a:p>
                      <a:r>
                        <a:rPr kumimoji="1" lang="en-US" altLang="ja-JP" sz="1100" dirty="0" smtClean="0">
                          <a:solidFill>
                            <a:schemeClr val="bg1"/>
                          </a:solidFill>
                        </a:rPr>
                        <a:t>12.6</a:t>
                      </a:r>
                      <a:r>
                        <a:rPr kumimoji="1" lang="en-US" altLang="ja-JP" sz="1100" baseline="0" dirty="0" smtClean="0">
                          <a:solidFill>
                            <a:schemeClr val="bg1"/>
                          </a:solidFill>
                        </a:rPr>
                        <a:t> ± 0.7</a:t>
                      </a:r>
                      <a:endParaRPr kumimoji="1" lang="ja-JP" altLang="en-US" sz="1100" dirty="0">
                        <a:solidFill>
                          <a:schemeClr val="bg1"/>
                        </a:solidFill>
                      </a:endParaRPr>
                    </a:p>
                  </a:txBody>
                  <a:tcPr/>
                </a:tc>
                <a:tc>
                  <a:txBody>
                    <a:bodyPr/>
                    <a:lstStyle/>
                    <a:p>
                      <a:r>
                        <a:rPr kumimoji="1" lang="en-US" altLang="ja-JP" sz="1100" dirty="0" smtClean="0">
                          <a:solidFill>
                            <a:schemeClr val="bg1"/>
                          </a:solidFill>
                        </a:rPr>
                        <a:t>12.1</a:t>
                      </a:r>
                      <a:r>
                        <a:rPr kumimoji="1" lang="en-US" altLang="ja-JP" sz="1100" baseline="0" dirty="0" smtClean="0">
                          <a:solidFill>
                            <a:schemeClr val="bg1"/>
                          </a:solidFill>
                        </a:rPr>
                        <a:t> ± 0.9</a:t>
                      </a:r>
                      <a:endParaRPr kumimoji="1" lang="ja-JP" altLang="en-US" sz="1100" dirty="0">
                        <a:solidFill>
                          <a:schemeClr val="bg1"/>
                        </a:solidFill>
                      </a:endParaRPr>
                    </a:p>
                  </a:txBody>
                  <a:tcPr/>
                </a:tc>
                <a:tc>
                  <a:txBody>
                    <a:bodyPr/>
                    <a:lstStyle/>
                    <a:p>
                      <a:r>
                        <a:rPr kumimoji="1" lang="en-US" altLang="ja-JP" sz="1100" dirty="0" smtClean="0">
                          <a:solidFill>
                            <a:schemeClr val="bg1"/>
                          </a:solidFill>
                        </a:rPr>
                        <a:t>11.3</a:t>
                      </a:r>
                      <a:r>
                        <a:rPr kumimoji="1" lang="en-US" altLang="ja-JP" sz="1100" baseline="0" dirty="0" smtClean="0">
                          <a:solidFill>
                            <a:schemeClr val="bg1"/>
                          </a:solidFill>
                        </a:rPr>
                        <a:t> ± 0.7</a:t>
                      </a:r>
                      <a:endParaRPr kumimoji="1" lang="ja-JP" altLang="en-US" sz="1100" dirty="0">
                        <a:solidFill>
                          <a:schemeClr val="bg1"/>
                        </a:solidFill>
                      </a:endParaRPr>
                    </a:p>
                  </a:txBody>
                  <a:tcPr/>
                </a:tc>
                <a:tc>
                  <a:txBody>
                    <a:bodyPr/>
                    <a:lstStyle/>
                    <a:p>
                      <a:r>
                        <a:rPr kumimoji="1" lang="en-US" altLang="ja-JP" sz="1100" dirty="0" smtClean="0">
                          <a:solidFill>
                            <a:schemeClr val="bg1"/>
                          </a:solidFill>
                        </a:rPr>
                        <a:t>11.2</a:t>
                      </a:r>
                      <a:r>
                        <a:rPr kumimoji="1" lang="en-US" altLang="ja-JP" sz="1100" baseline="0" dirty="0" smtClean="0">
                          <a:solidFill>
                            <a:schemeClr val="bg1"/>
                          </a:solidFill>
                        </a:rPr>
                        <a:t> ± 0.9</a:t>
                      </a:r>
                      <a:endParaRPr kumimoji="1" lang="ja-JP" altLang="en-US" sz="1100" dirty="0">
                        <a:solidFill>
                          <a:schemeClr val="bg1"/>
                        </a:solidFill>
                      </a:endParaRPr>
                    </a:p>
                  </a:txBody>
                  <a:tcPr/>
                </a:tc>
              </a:tr>
              <a:tr h="350722">
                <a:tc>
                  <a:txBody>
                    <a:bodyPr/>
                    <a:lstStyle/>
                    <a:p>
                      <a:r>
                        <a:rPr kumimoji="1" lang="en-US" altLang="ja-JP" sz="1100" dirty="0" smtClean="0">
                          <a:solidFill>
                            <a:schemeClr val="bg1"/>
                          </a:solidFill>
                        </a:rPr>
                        <a:t>Total cholesterol (mg/</a:t>
                      </a:r>
                      <a:r>
                        <a:rPr kumimoji="1" lang="en-US" altLang="ja-JP" sz="1100" dirty="0" err="1" smtClean="0">
                          <a:solidFill>
                            <a:schemeClr val="bg1"/>
                          </a:solidFill>
                        </a:rPr>
                        <a:t>dL</a:t>
                      </a:r>
                      <a:r>
                        <a:rPr kumimoji="1" lang="en-US" altLang="ja-JP" sz="1100" dirty="0" smtClean="0">
                          <a:solidFill>
                            <a:schemeClr val="bg1"/>
                          </a:solidFill>
                        </a:rPr>
                        <a:t>)</a:t>
                      </a:r>
                      <a:endParaRPr kumimoji="1" lang="ja-JP" altLang="en-US" sz="1100" dirty="0">
                        <a:solidFill>
                          <a:schemeClr val="bg1"/>
                        </a:solidFill>
                      </a:endParaRPr>
                    </a:p>
                  </a:txBody>
                  <a:tcPr/>
                </a:tc>
                <a:tc>
                  <a:txBody>
                    <a:bodyPr/>
                    <a:lstStyle/>
                    <a:p>
                      <a:r>
                        <a:rPr kumimoji="1" lang="en-US" altLang="ja-JP" sz="1100" dirty="0" smtClean="0">
                          <a:solidFill>
                            <a:schemeClr val="bg1"/>
                          </a:solidFill>
                        </a:rPr>
                        <a:t>200.6± 35.3</a:t>
                      </a:r>
                      <a:endParaRPr kumimoji="1" lang="ja-JP" altLang="en-US" sz="1100" dirty="0">
                        <a:solidFill>
                          <a:schemeClr val="bg1"/>
                        </a:solidFill>
                      </a:endParaRPr>
                    </a:p>
                  </a:txBody>
                  <a:tcPr/>
                </a:tc>
                <a:tc>
                  <a:txBody>
                    <a:bodyPr/>
                    <a:lstStyle/>
                    <a:p>
                      <a:r>
                        <a:rPr kumimoji="1" lang="en-US" altLang="ja-JP" sz="1100" dirty="0" smtClean="0">
                          <a:solidFill>
                            <a:schemeClr val="bg1"/>
                          </a:solidFill>
                        </a:rPr>
                        <a:t>180.8 ± 28.7</a:t>
                      </a:r>
                      <a:endParaRPr kumimoji="1" lang="ja-JP" altLang="en-US" sz="1100" dirty="0">
                        <a:solidFill>
                          <a:schemeClr val="bg1"/>
                        </a:solidFill>
                      </a:endParaRPr>
                    </a:p>
                  </a:txBody>
                  <a:tcPr/>
                </a:tc>
                <a:tc>
                  <a:txBody>
                    <a:bodyPr/>
                    <a:lstStyle/>
                    <a:p>
                      <a:r>
                        <a:rPr kumimoji="1" lang="en-US" altLang="ja-JP" sz="1100" dirty="0" smtClean="0">
                          <a:solidFill>
                            <a:schemeClr val="bg1"/>
                          </a:solidFill>
                        </a:rPr>
                        <a:t>201.3± 36.7</a:t>
                      </a:r>
                      <a:endParaRPr kumimoji="1" lang="ja-JP" altLang="en-US" sz="1100" dirty="0">
                        <a:solidFill>
                          <a:schemeClr val="bg1"/>
                        </a:solidFill>
                      </a:endParaRPr>
                    </a:p>
                  </a:txBody>
                  <a:tcPr/>
                </a:tc>
                <a:tc>
                  <a:txBody>
                    <a:bodyPr/>
                    <a:lstStyle/>
                    <a:p>
                      <a:r>
                        <a:rPr kumimoji="1" lang="en-US" altLang="ja-JP" sz="1100" dirty="0" smtClean="0">
                          <a:solidFill>
                            <a:schemeClr val="bg1"/>
                          </a:solidFill>
                        </a:rPr>
                        <a:t>172.1 ± 35.3</a:t>
                      </a:r>
                      <a:endParaRPr kumimoji="1" lang="ja-JP" altLang="en-US" sz="1100" dirty="0">
                        <a:solidFill>
                          <a:schemeClr val="bg1"/>
                        </a:solidFill>
                      </a:endParaRPr>
                    </a:p>
                  </a:txBody>
                  <a:tcPr/>
                </a:tc>
              </a:tr>
              <a:tr h="337570">
                <a:tc>
                  <a:txBody>
                    <a:bodyPr/>
                    <a:lstStyle/>
                    <a:p>
                      <a:r>
                        <a:rPr kumimoji="1" lang="en-US" altLang="ja-JP" sz="1100" dirty="0" smtClean="0">
                          <a:solidFill>
                            <a:schemeClr val="bg1"/>
                          </a:solidFill>
                        </a:rPr>
                        <a:t>Phosphate (mg/</a:t>
                      </a:r>
                      <a:r>
                        <a:rPr kumimoji="1" lang="en-US" altLang="ja-JP" sz="1100" dirty="0" err="1" smtClean="0">
                          <a:solidFill>
                            <a:schemeClr val="bg1"/>
                          </a:solidFill>
                        </a:rPr>
                        <a:t>dL</a:t>
                      </a:r>
                      <a:r>
                        <a:rPr kumimoji="1" lang="en-US" altLang="ja-JP" sz="1100" dirty="0" smtClean="0">
                          <a:solidFill>
                            <a:schemeClr val="bg1"/>
                          </a:solidFill>
                        </a:rPr>
                        <a:t>)</a:t>
                      </a:r>
                      <a:endParaRPr kumimoji="1" lang="ja-JP" altLang="en-US" sz="1100" dirty="0">
                        <a:solidFill>
                          <a:schemeClr val="bg1"/>
                        </a:solidFill>
                      </a:endParaRPr>
                    </a:p>
                  </a:txBody>
                  <a:tcPr/>
                </a:tc>
                <a:tc>
                  <a:txBody>
                    <a:bodyPr/>
                    <a:lstStyle/>
                    <a:p>
                      <a:r>
                        <a:rPr kumimoji="1" lang="en-US" altLang="ja-JP" sz="1100" dirty="0" smtClean="0">
                          <a:solidFill>
                            <a:schemeClr val="bg1"/>
                          </a:solidFill>
                        </a:rPr>
                        <a:t>3.6± 1.1</a:t>
                      </a:r>
                      <a:endParaRPr kumimoji="1" lang="ja-JP" altLang="en-US" sz="1100" dirty="0">
                        <a:solidFill>
                          <a:schemeClr val="bg1"/>
                        </a:solidFill>
                      </a:endParaRPr>
                    </a:p>
                  </a:txBody>
                  <a:tcPr/>
                </a:tc>
                <a:tc>
                  <a:txBody>
                    <a:bodyPr/>
                    <a:lstStyle/>
                    <a:p>
                      <a:r>
                        <a:rPr kumimoji="1" lang="en-US" altLang="ja-JP" sz="1100" dirty="0" smtClean="0">
                          <a:solidFill>
                            <a:schemeClr val="bg1"/>
                          </a:solidFill>
                        </a:rPr>
                        <a:t>3.3± 1.0</a:t>
                      </a:r>
                      <a:endParaRPr kumimoji="1" lang="ja-JP" altLang="en-US" sz="1100" dirty="0">
                        <a:solidFill>
                          <a:schemeClr val="bg1"/>
                        </a:solidFill>
                      </a:endParaRPr>
                    </a:p>
                  </a:txBody>
                  <a:tcPr/>
                </a:tc>
                <a:tc>
                  <a:txBody>
                    <a:bodyPr/>
                    <a:lstStyle/>
                    <a:p>
                      <a:r>
                        <a:rPr kumimoji="1" lang="en-US" altLang="ja-JP" sz="1100" dirty="0" smtClean="0">
                          <a:solidFill>
                            <a:schemeClr val="bg1"/>
                          </a:solidFill>
                        </a:rPr>
                        <a:t>5.0± 1.8*</a:t>
                      </a:r>
                      <a:endParaRPr kumimoji="1" lang="ja-JP" altLang="en-US" sz="1100" dirty="0">
                        <a:solidFill>
                          <a:schemeClr val="bg1"/>
                        </a:solidFill>
                      </a:endParaRPr>
                    </a:p>
                  </a:txBody>
                  <a:tcPr/>
                </a:tc>
                <a:tc>
                  <a:txBody>
                    <a:bodyPr/>
                    <a:lstStyle/>
                    <a:p>
                      <a:r>
                        <a:rPr kumimoji="1" lang="en-US" altLang="ja-JP" sz="1100" dirty="0" smtClean="0">
                          <a:solidFill>
                            <a:schemeClr val="bg1"/>
                          </a:solidFill>
                        </a:rPr>
                        <a:t>4.8± 0.7*</a:t>
                      </a:r>
                      <a:endParaRPr kumimoji="1" lang="ja-JP" altLang="en-US" sz="1100" dirty="0">
                        <a:solidFill>
                          <a:schemeClr val="bg1"/>
                        </a:solidFill>
                      </a:endParaRPr>
                    </a:p>
                  </a:txBody>
                  <a:tcPr/>
                </a:tc>
              </a:tr>
              <a:tr h="337570">
                <a:tc>
                  <a:txBody>
                    <a:bodyPr/>
                    <a:lstStyle/>
                    <a:p>
                      <a:r>
                        <a:rPr kumimoji="1" lang="en-US" altLang="ja-JP" sz="1100" dirty="0" smtClean="0">
                          <a:solidFill>
                            <a:schemeClr val="bg1"/>
                          </a:solidFill>
                        </a:rPr>
                        <a:t>Calcium (mg/</a:t>
                      </a:r>
                      <a:r>
                        <a:rPr kumimoji="1" lang="en-US" altLang="ja-JP" sz="1100" dirty="0" err="1" smtClean="0">
                          <a:solidFill>
                            <a:schemeClr val="bg1"/>
                          </a:solidFill>
                        </a:rPr>
                        <a:t>dL</a:t>
                      </a:r>
                      <a:r>
                        <a:rPr kumimoji="1" lang="en-US" altLang="ja-JP" sz="1100" dirty="0" smtClean="0">
                          <a:solidFill>
                            <a:schemeClr val="bg1"/>
                          </a:solidFill>
                        </a:rPr>
                        <a:t>)</a:t>
                      </a:r>
                      <a:endParaRPr kumimoji="1" lang="ja-JP" altLang="en-US" sz="1100" dirty="0">
                        <a:solidFill>
                          <a:schemeClr val="bg1"/>
                        </a:solidFill>
                      </a:endParaRPr>
                    </a:p>
                  </a:txBody>
                  <a:tcPr/>
                </a:tc>
                <a:tc>
                  <a:txBody>
                    <a:bodyPr/>
                    <a:lstStyle/>
                    <a:p>
                      <a:r>
                        <a:rPr kumimoji="1" lang="en-US" altLang="ja-JP" sz="1100" dirty="0" smtClean="0">
                          <a:solidFill>
                            <a:schemeClr val="bg1"/>
                          </a:solidFill>
                        </a:rPr>
                        <a:t>9.6 ± 0.5</a:t>
                      </a:r>
                      <a:endParaRPr kumimoji="1" lang="ja-JP" altLang="en-US" sz="1100" dirty="0">
                        <a:solidFill>
                          <a:schemeClr val="bg1"/>
                        </a:solidFill>
                      </a:endParaRPr>
                    </a:p>
                  </a:txBody>
                  <a:tcPr/>
                </a:tc>
                <a:tc>
                  <a:txBody>
                    <a:bodyPr/>
                    <a:lstStyle/>
                    <a:p>
                      <a:r>
                        <a:rPr kumimoji="1" lang="en-US" altLang="ja-JP" sz="1100" dirty="0" smtClean="0">
                          <a:solidFill>
                            <a:schemeClr val="bg1"/>
                          </a:solidFill>
                        </a:rPr>
                        <a:t>9.8± 0.3</a:t>
                      </a:r>
                      <a:endParaRPr kumimoji="1" lang="ja-JP" altLang="en-US" sz="1100" dirty="0">
                        <a:solidFill>
                          <a:schemeClr val="bg1"/>
                        </a:solidFill>
                      </a:endParaRPr>
                    </a:p>
                  </a:txBody>
                  <a:tcPr/>
                </a:tc>
                <a:tc>
                  <a:txBody>
                    <a:bodyPr/>
                    <a:lstStyle/>
                    <a:p>
                      <a:r>
                        <a:rPr kumimoji="1" lang="en-US" altLang="ja-JP" sz="1100" dirty="0" smtClean="0">
                          <a:solidFill>
                            <a:schemeClr val="bg1"/>
                          </a:solidFill>
                        </a:rPr>
                        <a:t>8.1 ± 1.1*</a:t>
                      </a:r>
                      <a:endParaRPr kumimoji="1" lang="ja-JP" altLang="en-US" sz="1100" dirty="0">
                        <a:solidFill>
                          <a:schemeClr val="bg1"/>
                        </a:solidFill>
                      </a:endParaRPr>
                    </a:p>
                  </a:txBody>
                  <a:tcPr/>
                </a:tc>
                <a:tc>
                  <a:txBody>
                    <a:bodyPr/>
                    <a:lstStyle/>
                    <a:p>
                      <a:r>
                        <a:rPr kumimoji="1" lang="en-US" altLang="ja-JP" sz="1100" dirty="0" smtClean="0">
                          <a:solidFill>
                            <a:schemeClr val="bg1"/>
                          </a:solidFill>
                        </a:rPr>
                        <a:t>8.4± 1.5*</a:t>
                      </a:r>
                      <a:endParaRPr kumimoji="1" lang="ja-JP" altLang="en-US" sz="1100" dirty="0">
                        <a:solidFill>
                          <a:schemeClr val="bg1"/>
                        </a:solidFill>
                      </a:endParaRPr>
                    </a:p>
                  </a:txBody>
                  <a:tcPr/>
                </a:tc>
              </a:tr>
              <a:tr h="337570">
                <a:tc>
                  <a:txBody>
                    <a:bodyPr/>
                    <a:lstStyle/>
                    <a:p>
                      <a:r>
                        <a:rPr kumimoji="1" lang="en-US" altLang="ja-JP" sz="1100" dirty="0" smtClean="0">
                          <a:solidFill>
                            <a:schemeClr val="bg1"/>
                          </a:solidFill>
                        </a:rPr>
                        <a:t>Urinary</a:t>
                      </a:r>
                      <a:r>
                        <a:rPr kumimoji="1" lang="en-US" altLang="ja-JP" sz="1100" baseline="0" dirty="0" smtClean="0">
                          <a:solidFill>
                            <a:schemeClr val="bg1"/>
                          </a:solidFill>
                        </a:rPr>
                        <a:t> protein excretion (g/</a:t>
                      </a:r>
                      <a:r>
                        <a:rPr kumimoji="1" lang="en-US" altLang="ja-JP" sz="1100" baseline="0" dirty="0" err="1" smtClean="0">
                          <a:solidFill>
                            <a:schemeClr val="bg1"/>
                          </a:solidFill>
                        </a:rPr>
                        <a:t>gCr</a:t>
                      </a:r>
                      <a:r>
                        <a:rPr kumimoji="1" lang="en-US" altLang="ja-JP" sz="1100" baseline="0" dirty="0" smtClean="0">
                          <a:solidFill>
                            <a:schemeClr val="bg1"/>
                          </a:solidFill>
                        </a:rPr>
                        <a:t>)</a:t>
                      </a:r>
                      <a:endParaRPr kumimoji="1" lang="ja-JP" altLang="en-US" sz="1100" dirty="0">
                        <a:solidFill>
                          <a:schemeClr val="bg1"/>
                        </a:solidFill>
                      </a:endParaRPr>
                    </a:p>
                  </a:txBody>
                  <a:tcPr/>
                </a:tc>
                <a:tc>
                  <a:txBody>
                    <a:bodyPr/>
                    <a:lstStyle/>
                    <a:p>
                      <a:r>
                        <a:rPr kumimoji="1" lang="en-US" altLang="ja-JP" sz="1100" dirty="0" smtClean="0">
                          <a:solidFill>
                            <a:schemeClr val="bg1"/>
                          </a:solidFill>
                        </a:rPr>
                        <a:t>1.12 ± 0.66</a:t>
                      </a:r>
                      <a:endParaRPr kumimoji="1" lang="ja-JP" altLang="en-US" sz="1100" dirty="0">
                        <a:solidFill>
                          <a:schemeClr val="bg1"/>
                        </a:solidFill>
                      </a:endParaRPr>
                    </a:p>
                  </a:txBody>
                  <a:tcPr/>
                </a:tc>
                <a:tc>
                  <a:txBody>
                    <a:bodyPr/>
                    <a:lstStyle/>
                    <a:p>
                      <a:r>
                        <a:rPr kumimoji="1" lang="en-US" altLang="ja-JP" sz="1100" dirty="0" smtClean="0">
                          <a:solidFill>
                            <a:schemeClr val="bg1"/>
                          </a:solidFill>
                        </a:rPr>
                        <a:t>1.00 ± 0.88</a:t>
                      </a:r>
                      <a:endParaRPr kumimoji="1" lang="ja-JP" altLang="en-US" sz="1100" dirty="0">
                        <a:solidFill>
                          <a:schemeClr val="bg1"/>
                        </a:solidFill>
                      </a:endParaRPr>
                    </a:p>
                  </a:txBody>
                  <a:tcPr/>
                </a:tc>
                <a:tc>
                  <a:txBody>
                    <a:bodyPr/>
                    <a:lstStyle/>
                    <a:p>
                      <a:r>
                        <a:rPr kumimoji="1" lang="en-US" altLang="ja-JP" sz="1100" dirty="0" smtClean="0">
                          <a:solidFill>
                            <a:schemeClr val="bg1"/>
                          </a:solidFill>
                        </a:rPr>
                        <a:t>1.42 ± 1.34</a:t>
                      </a:r>
                      <a:endParaRPr kumimoji="1" lang="ja-JP" altLang="en-US" sz="1100" dirty="0">
                        <a:solidFill>
                          <a:schemeClr val="bg1"/>
                        </a:solidFill>
                      </a:endParaRPr>
                    </a:p>
                  </a:txBody>
                  <a:tcPr/>
                </a:tc>
                <a:tc>
                  <a:txBody>
                    <a:bodyPr/>
                    <a:lstStyle/>
                    <a:p>
                      <a:r>
                        <a:rPr kumimoji="1" lang="en-US" altLang="ja-JP" sz="1100" dirty="0" smtClean="0">
                          <a:solidFill>
                            <a:schemeClr val="bg1"/>
                          </a:solidFill>
                        </a:rPr>
                        <a:t>1.31 ± 1.21</a:t>
                      </a:r>
                      <a:endParaRPr kumimoji="1" lang="ja-JP" altLang="en-US" sz="1100" dirty="0">
                        <a:solidFill>
                          <a:schemeClr val="bg1"/>
                        </a:solidFill>
                      </a:endParaRPr>
                    </a:p>
                  </a:txBody>
                  <a:tcPr/>
                </a:tc>
              </a:tr>
            </a:tbl>
          </a:graphicData>
        </a:graphic>
      </p:graphicFrame>
      <p:sp>
        <p:nvSpPr>
          <p:cNvPr id="11" name="タイトル 3"/>
          <p:cNvSpPr txBox="1">
            <a:spLocks/>
          </p:cNvSpPr>
          <p:nvPr/>
        </p:nvSpPr>
        <p:spPr>
          <a:xfrm>
            <a:off x="251520" y="188640"/>
            <a:ext cx="8136904" cy="436259"/>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2400" b="1" i="0" u="none" strike="noStrike" kern="1200" cap="none" spc="0" normalizeH="0" baseline="0" noProof="0" dirty="0" smtClean="0">
                <a:ln>
                  <a:noFill/>
                </a:ln>
                <a:solidFill>
                  <a:schemeClr val="tx1"/>
                </a:solidFill>
                <a:effectLst/>
                <a:uLnTx/>
                <a:uFillTx/>
                <a:latin typeface="Times New Roman" panose="02020603050405020304" pitchFamily="18" charset="0"/>
                <a:ea typeface="+mj-ea"/>
                <a:cs typeface="Times New Roman" panose="02020603050405020304" pitchFamily="18" charset="0"/>
              </a:rPr>
              <a:t>Comparison of baseline characteristics between total population and patients with late referral</a:t>
            </a:r>
            <a:endParaRPr kumimoji="1" lang="ja-JP"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1436748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p:cNvGraphicFramePr/>
          <p:nvPr>
            <p:extLst/>
          </p:nvPr>
        </p:nvGraphicFramePr>
        <p:xfrm>
          <a:off x="5004048" y="1772816"/>
          <a:ext cx="3498112" cy="34850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グラフ 2"/>
          <p:cNvGraphicFramePr>
            <a:graphicFrameLocks/>
          </p:cNvGraphicFramePr>
          <p:nvPr>
            <p:extLst/>
          </p:nvPr>
        </p:nvGraphicFramePr>
        <p:xfrm>
          <a:off x="1115616" y="1772816"/>
          <a:ext cx="3367416" cy="3485043"/>
        </p:xfrm>
        <a:graphic>
          <a:graphicData uri="http://schemas.openxmlformats.org/drawingml/2006/chart">
            <c:chart xmlns:c="http://schemas.openxmlformats.org/drawingml/2006/chart" xmlns:r="http://schemas.openxmlformats.org/officeDocument/2006/relationships" r:id="rId3"/>
          </a:graphicData>
        </a:graphic>
      </p:graphicFrame>
      <p:sp>
        <p:nvSpPr>
          <p:cNvPr id="4" name="タイトル 2"/>
          <p:cNvSpPr txBox="1">
            <a:spLocks/>
          </p:cNvSpPr>
          <p:nvPr/>
        </p:nvSpPr>
        <p:spPr>
          <a:xfrm>
            <a:off x="1249363" y="619226"/>
            <a:ext cx="7214153" cy="901227"/>
          </a:xfrm>
          <a:prstGeom prst="rect">
            <a:avLst/>
          </a:prstGeom>
        </p:spPr>
        <p:txBody>
          <a:bodyPr>
            <a:noAutofit/>
          </a:bodyPr>
          <a:lstStyle/>
          <a:p>
            <a:pPr algn="ctr">
              <a:spcBef>
                <a:spcPct val="0"/>
              </a:spcBef>
              <a:defRPr/>
            </a:pPr>
            <a:r>
              <a:rPr lang="en-US" altLang="ja-JP" sz="2400" b="1" dirty="0" smtClean="0">
                <a:solidFill>
                  <a:srgbClr val="FFFF00"/>
                </a:solidFill>
                <a:latin typeface="Arial" pitchFamily="34" charset="0"/>
                <a:cs typeface="Arial" panose="020B0604020202020204" pitchFamily="34" charset="0"/>
              </a:rPr>
              <a:t>Comparison of events between  patients </a:t>
            </a:r>
          </a:p>
          <a:p>
            <a:pPr algn="ctr">
              <a:spcBef>
                <a:spcPct val="0"/>
              </a:spcBef>
              <a:defRPr/>
            </a:pPr>
            <a:r>
              <a:rPr lang="en-US" altLang="ja-JP" sz="2400" b="1" dirty="0" smtClean="0">
                <a:solidFill>
                  <a:srgbClr val="FFFF00"/>
                </a:solidFill>
                <a:latin typeface="Arial" pitchFamily="34" charset="0"/>
                <a:cs typeface="Arial" panose="020B0604020202020204" pitchFamily="34" charset="0"/>
              </a:rPr>
              <a:t>in  younger and elderly group</a:t>
            </a:r>
            <a:endParaRPr lang="ja-JP" altLang="en-US" sz="2400" b="1" dirty="0">
              <a:solidFill>
                <a:srgbClr val="FFFF00"/>
              </a:solidFill>
              <a:latin typeface="Arial" pitchFamily="34" charset="0"/>
              <a:cs typeface="Arial" panose="020B0604020202020204" pitchFamily="34" charset="0"/>
            </a:endParaRPr>
          </a:p>
        </p:txBody>
      </p:sp>
      <p:grpSp>
        <p:nvGrpSpPr>
          <p:cNvPr id="5" name="グループ化 4"/>
          <p:cNvGrpSpPr/>
          <p:nvPr/>
        </p:nvGrpSpPr>
        <p:grpSpPr>
          <a:xfrm>
            <a:off x="1669312" y="5539565"/>
            <a:ext cx="6315739" cy="307777"/>
            <a:chOff x="1669312" y="5539565"/>
            <a:chExt cx="6315739" cy="307777"/>
          </a:xfrm>
        </p:grpSpPr>
        <p:sp>
          <p:nvSpPr>
            <p:cNvPr id="6" name="テキスト ボックス 5"/>
            <p:cNvSpPr txBox="1"/>
            <p:nvPr/>
          </p:nvSpPr>
          <p:spPr>
            <a:xfrm>
              <a:off x="1839431" y="5539565"/>
              <a:ext cx="6145620" cy="307777"/>
            </a:xfrm>
            <a:prstGeom prst="rect">
              <a:avLst/>
            </a:prstGeom>
            <a:noFill/>
          </p:spPr>
          <p:txBody>
            <a:bodyPr wrap="square" rtlCol="0">
              <a:spAutoFit/>
            </a:bodyPr>
            <a:lstStyle/>
            <a:p>
              <a:pPr fontAlgn="base">
                <a:spcBef>
                  <a:spcPct val="0"/>
                </a:spcBef>
                <a:spcAft>
                  <a:spcPct val="0"/>
                </a:spcAft>
              </a:pPr>
              <a:r>
                <a:rPr lang="en-US" altLang="ja-JP" sz="1400" dirty="0" smtClean="0">
                  <a:solidFill>
                    <a:srgbClr val="FFFFFF"/>
                  </a:solidFill>
                  <a:latin typeface="Arial" pitchFamily="34" charset="0"/>
                </a:rPr>
                <a:t>RRT </a:t>
              </a:r>
              <a:r>
                <a:rPr lang="ja-JP" altLang="en-US" sz="1400" dirty="0" smtClean="0">
                  <a:solidFill>
                    <a:srgbClr val="FFFFFF"/>
                  </a:solidFill>
                  <a:latin typeface="Arial" pitchFamily="34" charset="0"/>
                </a:rPr>
                <a:t>　　　　</a:t>
              </a:r>
              <a:r>
                <a:rPr lang="en-US" altLang="ja-JP" sz="1400" dirty="0" smtClean="0">
                  <a:solidFill>
                    <a:srgbClr val="FFFFFF"/>
                  </a:solidFill>
                  <a:latin typeface="Arial" pitchFamily="34" charset="0"/>
                </a:rPr>
                <a:t>MI</a:t>
              </a:r>
              <a:r>
                <a:rPr lang="ja-JP" altLang="en-US" sz="1400" dirty="0" smtClean="0">
                  <a:solidFill>
                    <a:srgbClr val="FFFFFF"/>
                  </a:solidFill>
                  <a:latin typeface="Arial" pitchFamily="34" charset="0"/>
                </a:rPr>
                <a:t>　　　　　</a:t>
              </a:r>
              <a:r>
                <a:rPr lang="en-US" altLang="ja-JP" sz="1400" dirty="0" smtClean="0">
                  <a:solidFill>
                    <a:srgbClr val="FFFFFF"/>
                  </a:solidFill>
                  <a:latin typeface="Arial" pitchFamily="34" charset="0"/>
                </a:rPr>
                <a:t>CVD</a:t>
              </a:r>
              <a:r>
                <a:rPr lang="ja-JP" altLang="en-US" sz="1400" dirty="0" smtClean="0">
                  <a:solidFill>
                    <a:srgbClr val="FFFFFF"/>
                  </a:solidFill>
                  <a:latin typeface="Arial" pitchFamily="34" charset="0"/>
                </a:rPr>
                <a:t>　　　　</a:t>
              </a:r>
              <a:r>
                <a:rPr lang="en-US" altLang="ja-JP" sz="1400" dirty="0" smtClean="0">
                  <a:solidFill>
                    <a:srgbClr val="FFFFFF"/>
                  </a:solidFill>
                  <a:latin typeface="Arial" pitchFamily="34" charset="0"/>
                </a:rPr>
                <a:t>Heart failure</a:t>
              </a:r>
              <a:r>
                <a:rPr lang="ja-JP" altLang="en-US" sz="1400" dirty="0" smtClean="0">
                  <a:solidFill>
                    <a:srgbClr val="FFFFFF"/>
                  </a:solidFill>
                  <a:latin typeface="Arial" pitchFamily="34" charset="0"/>
                </a:rPr>
                <a:t>　　　　　</a:t>
              </a:r>
              <a:r>
                <a:rPr lang="en-US" altLang="ja-JP" sz="1400" dirty="0" err="1" smtClean="0">
                  <a:solidFill>
                    <a:srgbClr val="FFFFFF"/>
                  </a:solidFill>
                  <a:latin typeface="Arial" pitchFamily="34" charset="0"/>
                </a:rPr>
                <a:t>Neoplasma</a:t>
              </a:r>
              <a:r>
                <a:rPr lang="ja-JP" altLang="en-US" sz="1400" dirty="0" smtClean="0">
                  <a:solidFill>
                    <a:srgbClr val="FFFFFF"/>
                  </a:solidFill>
                  <a:latin typeface="Arial" pitchFamily="34" charset="0"/>
                </a:rPr>
                <a:t>　　　　</a:t>
              </a:r>
              <a:r>
                <a:rPr lang="en-US" altLang="ja-JP" sz="1400" dirty="0" smtClean="0">
                  <a:solidFill>
                    <a:srgbClr val="FFFFFF"/>
                  </a:solidFill>
                  <a:latin typeface="Arial" pitchFamily="34" charset="0"/>
                </a:rPr>
                <a:t>others</a:t>
              </a:r>
              <a:endParaRPr lang="ja-JP" altLang="en-US" sz="1400" dirty="0">
                <a:solidFill>
                  <a:srgbClr val="FFFFFF"/>
                </a:solidFill>
                <a:latin typeface="Arial" pitchFamily="34" charset="0"/>
              </a:endParaRPr>
            </a:p>
          </p:txBody>
        </p:sp>
        <p:sp>
          <p:nvSpPr>
            <p:cNvPr id="7" name="正方形/長方形 6"/>
            <p:cNvSpPr/>
            <p:nvPr/>
          </p:nvSpPr>
          <p:spPr>
            <a:xfrm>
              <a:off x="4146692" y="5575006"/>
              <a:ext cx="233916" cy="233916"/>
            </a:xfrm>
            <a:prstGeom prst="rect">
              <a:avLst/>
            </a:prstGeom>
            <a:solidFill>
              <a:srgbClr val="FF9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srgbClr val="000000"/>
                </a:solidFill>
              </a:endParaRPr>
            </a:p>
          </p:txBody>
        </p:sp>
        <p:sp>
          <p:nvSpPr>
            <p:cNvPr id="8" name="正方形/長方形 7"/>
            <p:cNvSpPr/>
            <p:nvPr/>
          </p:nvSpPr>
          <p:spPr>
            <a:xfrm>
              <a:off x="3267736" y="5575006"/>
              <a:ext cx="233916" cy="23391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srgbClr val="000000"/>
                </a:solidFill>
              </a:endParaRPr>
            </a:p>
          </p:txBody>
        </p:sp>
        <p:sp>
          <p:nvSpPr>
            <p:cNvPr id="9" name="正方形/長方形 8"/>
            <p:cNvSpPr/>
            <p:nvPr/>
          </p:nvSpPr>
          <p:spPr>
            <a:xfrm>
              <a:off x="2505738" y="5575006"/>
              <a:ext cx="233916" cy="233916"/>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srgbClr val="000000"/>
                </a:solidFill>
              </a:endParaRPr>
            </a:p>
          </p:txBody>
        </p:sp>
        <p:sp>
          <p:nvSpPr>
            <p:cNvPr id="10" name="正方形/長方形 9"/>
            <p:cNvSpPr/>
            <p:nvPr/>
          </p:nvSpPr>
          <p:spPr>
            <a:xfrm>
              <a:off x="1669312" y="5575006"/>
              <a:ext cx="233916" cy="233916"/>
            </a:xfrm>
            <a:prstGeom prst="rect">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srgbClr val="000000"/>
                </a:solidFill>
              </a:endParaRPr>
            </a:p>
          </p:txBody>
        </p:sp>
        <p:sp>
          <p:nvSpPr>
            <p:cNvPr id="11" name="正方形/長方形 10"/>
            <p:cNvSpPr/>
            <p:nvPr/>
          </p:nvSpPr>
          <p:spPr>
            <a:xfrm>
              <a:off x="5702585" y="5567918"/>
              <a:ext cx="233916" cy="233916"/>
            </a:xfrm>
            <a:prstGeom prst="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srgbClr val="000000"/>
                </a:solidFill>
              </a:endParaRPr>
            </a:p>
          </p:txBody>
        </p:sp>
        <p:sp>
          <p:nvSpPr>
            <p:cNvPr id="12" name="正方形/長方形 11"/>
            <p:cNvSpPr/>
            <p:nvPr/>
          </p:nvSpPr>
          <p:spPr>
            <a:xfrm>
              <a:off x="7074173" y="5578550"/>
              <a:ext cx="233916" cy="233916"/>
            </a:xfrm>
            <a:prstGeom prst="rect">
              <a:avLst/>
            </a:prstGeom>
            <a:solidFill>
              <a:srgbClr val="D60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srgbClr val="000000"/>
                </a:solidFill>
              </a:endParaRPr>
            </a:p>
          </p:txBody>
        </p:sp>
      </p:grpSp>
      <p:sp>
        <p:nvSpPr>
          <p:cNvPr id="13" name="テキスト ボックス 12"/>
          <p:cNvSpPr txBox="1"/>
          <p:nvPr/>
        </p:nvSpPr>
        <p:spPr>
          <a:xfrm>
            <a:off x="2915816" y="3068960"/>
            <a:ext cx="543739" cy="523220"/>
          </a:xfrm>
          <a:prstGeom prst="rect">
            <a:avLst/>
          </a:prstGeom>
          <a:noFill/>
        </p:spPr>
        <p:txBody>
          <a:bodyPr wrap="none" rtlCol="0">
            <a:spAutoFit/>
          </a:bodyPr>
          <a:lstStyle/>
          <a:p>
            <a:r>
              <a:rPr kumimoji="1" lang="en-US" altLang="ja-JP" sz="2800" dirty="0" smtClean="0">
                <a:solidFill>
                  <a:schemeClr val="bg2"/>
                </a:solidFill>
              </a:rPr>
              <a:t>**</a:t>
            </a:r>
            <a:endParaRPr kumimoji="1" lang="ja-JP" altLang="en-US" sz="2800" dirty="0">
              <a:solidFill>
                <a:schemeClr val="bg2"/>
              </a:solidFill>
            </a:endParaRPr>
          </a:p>
        </p:txBody>
      </p:sp>
      <p:cxnSp>
        <p:nvCxnSpPr>
          <p:cNvPr id="14" name="カギ線コネクタ 13"/>
          <p:cNvCxnSpPr/>
          <p:nvPr/>
        </p:nvCxnSpPr>
        <p:spPr>
          <a:xfrm flipV="1">
            <a:off x="3491880" y="2996952"/>
            <a:ext cx="3672408" cy="216024"/>
          </a:xfrm>
          <a:prstGeom prst="bent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10845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テキスト ボックス 48"/>
          <p:cNvSpPr txBox="1"/>
          <p:nvPr/>
        </p:nvSpPr>
        <p:spPr>
          <a:xfrm>
            <a:off x="823931" y="380332"/>
            <a:ext cx="7741717" cy="954107"/>
          </a:xfrm>
          <a:prstGeom prst="rect">
            <a:avLst/>
          </a:prstGeom>
          <a:noFill/>
        </p:spPr>
        <p:txBody>
          <a:bodyPr wrap="square" rtlCol="0">
            <a:spAutoFit/>
          </a:bodyPr>
          <a:lstStyle/>
          <a:p>
            <a:pPr algn="ctr" fontAlgn="base">
              <a:spcBef>
                <a:spcPct val="0"/>
              </a:spcBef>
              <a:spcAft>
                <a:spcPct val="0"/>
              </a:spcAft>
            </a:pPr>
            <a:r>
              <a:rPr lang="en-US" altLang="ja-JP" sz="2800" b="1" dirty="0" smtClean="0">
                <a:solidFill>
                  <a:srgbClr val="FFFF00"/>
                </a:solidFill>
                <a:latin typeface="Arial" pitchFamily="34" charset="0"/>
              </a:rPr>
              <a:t>Kaplan Meier curve of event free for patients</a:t>
            </a:r>
          </a:p>
          <a:p>
            <a:pPr algn="ctr" fontAlgn="base">
              <a:spcBef>
                <a:spcPct val="0"/>
              </a:spcBef>
              <a:spcAft>
                <a:spcPct val="0"/>
              </a:spcAft>
            </a:pPr>
            <a:r>
              <a:rPr lang="en-US" altLang="ja-JP" sz="2800" b="1" dirty="0" smtClean="0">
                <a:solidFill>
                  <a:srgbClr val="FFFF00"/>
                </a:solidFill>
                <a:latin typeface="Arial" pitchFamily="34" charset="0"/>
              </a:rPr>
              <a:t>in younger and elderly group </a:t>
            </a:r>
            <a:endParaRPr lang="ja-JP" altLang="en-US" sz="2800" b="1" dirty="0">
              <a:solidFill>
                <a:srgbClr val="FFFF00"/>
              </a:solidFill>
              <a:latin typeface="Arial" pitchFamily="34" charset="0"/>
            </a:endParaRPr>
          </a:p>
        </p:txBody>
      </p:sp>
      <p:sp>
        <p:nvSpPr>
          <p:cNvPr id="2" name="フリーフォーム 1"/>
          <p:cNvSpPr/>
          <p:nvPr/>
        </p:nvSpPr>
        <p:spPr>
          <a:xfrm>
            <a:off x="1740372" y="1955377"/>
            <a:ext cx="6252831" cy="1217577"/>
          </a:xfrm>
          <a:custGeom>
            <a:avLst/>
            <a:gdLst>
              <a:gd name="connsiteX0" fmla="*/ 0 w 6517082"/>
              <a:gd name="connsiteY0" fmla="*/ 0 h 983112"/>
              <a:gd name="connsiteX1" fmla="*/ 322418 w 6517082"/>
              <a:gd name="connsiteY1" fmla="*/ 0 h 983112"/>
              <a:gd name="connsiteX2" fmla="*/ 322418 w 6517082"/>
              <a:gd name="connsiteY2" fmla="*/ 58141 h 983112"/>
              <a:gd name="connsiteX3" fmla="*/ 644837 w 6517082"/>
              <a:gd name="connsiteY3" fmla="*/ 58141 h 983112"/>
              <a:gd name="connsiteX4" fmla="*/ 644837 w 6517082"/>
              <a:gd name="connsiteY4" fmla="*/ 163852 h 983112"/>
              <a:gd name="connsiteX5" fmla="*/ 824545 w 6517082"/>
              <a:gd name="connsiteY5" fmla="*/ 163852 h 983112"/>
              <a:gd name="connsiteX6" fmla="*/ 824545 w 6517082"/>
              <a:gd name="connsiteY6" fmla="*/ 322418 h 983112"/>
              <a:gd name="connsiteX7" fmla="*/ 2616346 w 6517082"/>
              <a:gd name="connsiteY7" fmla="*/ 322418 h 983112"/>
              <a:gd name="connsiteX8" fmla="*/ 2616346 w 6517082"/>
              <a:gd name="connsiteY8" fmla="*/ 391130 h 983112"/>
              <a:gd name="connsiteX9" fmla="*/ 2949336 w 6517082"/>
              <a:gd name="connsiteY9" fmla="*/ 391130 h 983112"/>
              <a:gd name="connsiteX10" fmla="*/ 2949336 w 6517082"/>
              <a:gd name="connsiteY10" fmla="*/ 549697 h 983112"/>
              <a:gd name="connsiteX11" fmla="*/ 3594173 w 6517082"/>
              <a:gd name="connsiteY11" fmla="*/ 549697 h 983112"/>
              <a:gd name="connsiteX12" fmla="*/ 3594173 w 6517082"/>
              <a:gd name="connsiteY12" fmla="*/ 607838 h 983112"/>
              <a:gd name="connsiteX13" fmla="*/ 4064587 w 6517082"/>
              <a:gd name="connsiteY13" fmla="*/ 607838 h 983112"/>
              <a:gd name="connsiteX14" fmla="*/ 4064587 w 6517082"/>
              <a:gd name="connsiteY14" fmla="*/ 660693 h 983112"/>
              <a:gd name="connsiteX15" fmla="*/ 4239010 w 6517082"/>
              <a:gd name="connsiteY15" fmla="*/ 660693 h 983112"/>
              <a:gd name="connsiteX16" fmla="*/ 4239010 w 6517082"/>
              <a:gd name="connsiteY16" fmla="*/ 750548 h 983112"/>
              <a:gd name="connsiteX17" fmla="*/ 4566714 w 6517082"/>
              <a:gd name="connsiteY17" fmla="*/ 750548 h 983112"/>
              <a:gd name="connsiteX18" fmla="*/ 4566714 w 6517082"/>
              <a:gd name="connsiteY18" fmla="*/ 819260 h 983112"/>
              <a:gd name="connsiteX19" fmla="*/ 4741137 w 6517082"/>
              <a:gd name="connsiteY19" fmla="*/ 819260 h 983112"/>
              <a:gd name="connsiteX20" fmla="*/ 4741137 w 6517082"/>
              <a:gd name="connsiteY20" fmla="*/ 872115 h 983112"/>
              <a:gd name="connsiteX21" fmla="*/ 5872245 w 6517082"/>
              <a:gd name="connsiteY21" fmla="*/ 872115 h 983112"/>
              <a:gd name="connsiteX22" fmla="*/ 5872245 w 6517082"/>
              <a:gd name="connsiteY22" fmla="*/ 930257 h 983112"/>
              <a:gd name="connsiteX23" fmla="*/ 6205234 w 6517082"/>
              <a:gd name="connsiteY23" fmla="*/ 930257 h 983112"/>
              <a:gd name="connsiteX24" fmla="*/ 6205234 w 6517082"/>
              <a:gd name="connsiteY24" fmla="*/ 983112 h 983112"/>
              <a:gd name="connsiteX25" fmla="*/ 6517082 w 6517082"/>
              <a:gd name="connsiteY25" fmla="*/ 983112 h 98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517082" h="983112">
                <a:moveTo>
                  <a:pt x="0" y="0"/>
                </a:moveTo>
                <a:lnTo>
                  <a:pt x="322418" y="0"/>
                </a:lnTo>
                <a:lnTo>
                  <a:pt x="322418" y="58141"/>
                </a:lnTo>
                <a:lnTo>
                  <a:pt x="644837" y="58141"/>
                </a:lnTo>
                <a:lnTo>
                  <a:pt x="644837" y="163852"/>
                </a:lnTo>
                <a:lnTo>
                  <a:pt x="824545" y="163852"/>
                </a:lnTo>
                <a:lnTo>
                  <a:pt x="824545" y="322418"/>
                </a:lnTo>
                <a:lnTo>
                  <a:pt x="2616346" y="322418"/>
                </a:lnTo>
                <a:lnTo>
                  <a:pt x="2616346" y="391130"/>
                </a:lnTo>
                <a:lnTo>
                  <a:pt x="2949336" y="391130"/>
                </a:lnTo>
                <a:lnTo>
                  <a:pt x="2949336" y="549697"/>
                </a:lnTo>
                <a:lnTo>
                  <a:pt x="3594173" y="549697"/>
                </a:lnTo>
                <a:lnTo>
                  <a:pt x="3594173" y="607838"/>
                </a:lnTo>
                <a:lnTo>
                  <a:pt x="4064587" y="607838"/>
                </a:lnTo>
                <a:lnTo>
                  <a:pt x="4064587" y="660693"/>
                </a:lnTo>
                <a:lnTo>
                  <a:pt x="4239010" y="660693"/>
                </a:lnTo>
                <a:lnTo>
                  <a:pt x="4239010" y="750548"/>
                </a:lnTo>
                <a:lnTo>
                  <a:pt x="4566714" y="750548"/>
                </a:lnTo>
                <a:lnTo>
                  <a:pt x="4566714" y="819260"/>
                </a:lnTo>
                <a:lnTo>
                  <a:pt x="4741137" y="819260"/>
                </a:lnTo>
                <a:lnTo>
                  <a:pt x="4741137" y="872115"/>
                </a:lnTo>
                <a:lnTo>
                  <a:pt x="5872245" y="872115"/>
                </a:lnTo>
                <a:lnTo>
                  <a:pt x="5872245" y="930257"/>
                </a:lnTo>
                <a:lnTo>
                  <a:pt x="6205234" y="930257"/>
                </a:lnTo>
                <a:lnTo>
                  <a:pt x="6205234" y="983112"/>
                </a:lnTo>
                <a:lnTo>
                  <a:pt x="6517082" y="983112"/>
                </a:lnTo>
              </a:path>
            </a:pathLst>
          </a:custGeom>
          <a:noFill/>
          <a:ln w="38100">
            <a:solidFill>
              <a:srgbClr val="FF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srgbClr val="000000"/>
              </a:solidFill>
            </a:endParaRPr>
          </a:p>
        </p:txBody>
      </p:sp>
      <p:grpSp>
        <p:nvGrpSpPr>
          <p:cNvPr id="8" name="グループ化 7"/>
          <p:cNvGrpSpPr/>
          <p:nvPr/>
        </p:nvGrpSpPr>
        <p:grpSpPr>
          <a:xfrm>
            <a:off x="191048" y="1342471"/>
            <a:ext cx="8127520" cy="5291822"/>
            <a:chOff x="42186" y="1342471"/>
            <a:chExt cx="8127520" cy="5291822"/>
          </a:xfrm>
        </p:grpSpPr>
        <p:sp>
          <p:nvSpPr>
            <p:cNvPr id="50" name="テキスト ボックス 49"/>
            <p:cNvSpPr txBox="1"/>
            <p:nvPr/>
          </p:nvSpPr>
          <p:spPr>
            <a:xfrm rot="16200000">
              <a:off x="840601" y="544056"/>
              <a:ext cx="492443" cy="2089274"/>
            </a:xfrm>
            <a:prstGeom prst="rect">
              <a:avLst/>
            </a:prstGeom>
            <a:noFill/>
          </p:spPr>
          <p:txBody>
            <a:bodyPr vert="eaVert" wrap="square" rtlCol="0">
              <a:spAutoFit/>
            </a:bodyPr>
            <a:lstStyle/>
            <a:p>
              <a:pPr algn="ctr" fontAlgn="base">
                <a:spcBef>
                  <a:spcPct val="0"/>
                </a:spcBef>
                <a:spcAft>
                  <a:spcPct val="0"/>
                </a:spcAft>
              </a:pPr>
              <a:r>
                <a:rPr lang="en-US" altLang="ja-JP" sz="2000" dirty="0" smtClean="0">
                  <a:solidFill>
                    <a:prstClr val="black"/>
                  </a:solidFill>
                  <a:latin typeface="Arial" pitchFamily="34" charset="0"/>
                </a:rPr>
                <a:t>Event free</a:t>
              </a:r>
              <a:endParaRPr lang="ja-JP" altLang="en-US" sz="2000" dirty="0">
                <a:solidFill>
                  <a:prstClr val="black"/>
                </a:solidFill>
                <a:latin typeface="Arial" pitchFamily="34" charset="0"/>
              </a:endParaRPr>
            </a:p>
          </p:txBody>
        </p:sp>
        <p:sp>
          <p:nvSpPr>
            <p:cNvPr id="186" name="テキスト ボックス 185"/>
            <p:cNvSpPr txBox="1"/>
            <p:nvPr/>
          </p:nvSpPr>
          <p:spPr>
            <a:xfrm>
              <a:off x="1411139" y="5731445"/>
              <a:ext cx="455116" cy="461665"/>
            </a:xfrm>
            <a:prstGeom prst="rect">
              <a:avLst/>
            </a:prstGeom>
            <a:noFill/>
          </p:spPr>
          <p:txBody>
            <a:bodyPr wrap="none" rtlCol="0">
              <a:spAutoFit/>
            </a:bodyPr>
            <a:lstStyle/>
            <a:p>
              <a:pPr algn="ctr" fontAlgn="base">
                <a:spcBef>
                  <a:spcPct val="0"/>
                </a:spcBef>
                <a:spcAft>
                  <a:spcPct val="0"/>
                </a:spcAft>
              </a:pPr>
              <a:r>
                <a:rPr lang="en-US" altLang="ja-JP" sz="2400" dirty="0" smtClean="0">
                  <a:solidFill>
                    <a:srgbClr val="FFFFFF"/>
                  </a:solidFill>
                  <a:latin typeface="Arial" pitchFamily="34" charset="0"/>
                </a:rPr>
                <a:t>0</a:t>
              </a:r>
              <a:endParaRPr lang="ja-JP" altLang="en-US" sz="2400" dirty="0">
                <a:solidFill>
                  <a:srgbClr val="FFFFFF"/>
                </a:solidFill>
                <a:latin typeface="Arial" pitchFamily="34" charset="0"/>
              </a:endParaRPr>
            </a:p>
          </p:txBody>
        </p:sp>
        <p:sp>
          <p:nvSpPr>
            <p:cNvPr id="194" name="テキスト ボックス 193"/>
            <p:cNvSpPr txBox="1"/>
            <p:nvPr/>
          </p:nvSpPr>
          <p:spPr>
            <a:xfrm>
              <a:off x="3125091" y="6172628"/>
              <a:ext cx="2903220" cy="461665"/>
            </a:xfrm>
            <a:prstGeom prst="rect">
              <a:avLst/>
            </a:prstGeom>
            <a:noFill/>
          </p:spPr>
          <p:txBody>
            <a:bodyPr wrap="square" rtlCol="0">
              <a:spAutoFit/>
            </a:bodyPr>
            <a:lstStyle/>
            <a:p>
              <a:pPr algn="ctr" fontAlgn="base">
                <a:spcBef>
                  <a:spcPct val="0"/>
                </a:spcBef>
                <a:spcAft>
                  <a:spcPct val="0"/>
                </a:spcAft>
              </a:pPr>
              <a:r>
                <a:rPr lang="en-US" altLang="ja-JP" sz="2400" dirty="0" smtClean="0">
                  <a:solidFill>
                    <a:srgbClr val="FFFFFF"/>
                  </a:solidFill>
                  <a:latin typeface="Arial" pitchFamily="34" charset="0"/>
                </a:rPr>
                <a:t>(month)</a:t>
              </a:r>
              <a:endParaRPr lang="ja-JP" altLang="en-US" sz="2400" dirty="0">
                <a:solidFill>
                  <a:srgbClr val="FFFFFF"/>
                </a:solidFill>
                <a:latin typeface="Arial" pitchFamily="34" charset="0"/>
              </a:endParaRPr>
            </a:p>
          </p:txBody>
        </p:sp>
        <p:sp>
          <p:nvSpPr>
            <p:cNvPr id="217" name="テキスト ボックス 216"/>
            <p:cNvSpPr txBox="1"/>
            <p:nvPr/>
          </p:nvSpPr>
          <p:spPr>
            <a:xfrm>
              <a:off x="675069" y="5407712"/>
              <a:ext cx="782833" cy="461665"/>
            </a:xfrm>
            <a:prstGeom prst="rect">
              <a:avLst/>
            </a:prstGeom>
            <a:noFill/>
          </p:spPr>
          <p:txBody>
            <a:bodyPr wrap="none" rtlCol="0">
              <a:spAutoFit/>
            </a:bodyPr>
            <a:lstStyle/>
            <a:p>
              <a:pPr algn="r" fontAlgn="base">
                <a:spcBef>
                  <a:spcPct val="0"/>
                </a:spcBef>
                <a:spcAft>
                  <a:spcPct val="0"/>
                </a:spcAft>
              </a:pPr>
              <a:r>
                <a:rPr lang="en-US" altLang="ja-JP" sz="2400" dirty="0" smtClean="0">
                  <a:solidFill>
                    <a:srgbClr val="FFFFFF"/>
                  </a:solidFill>
                  <a:latin typeface="Arial" pitchFamily="34" charset="0"/>
                </a:rPr>
                <a:t>0.0</a:t>
              </a:r>
              <a:endParaRPr lang="ja-JP" altLang="en-US" sz="2400" dirty="0">
                <a:solidFill>
                  <a:srgbClr val="FFFFFF"/>
                </a:solidFill>
                <a:latin typeface="Arial" pitchFamily="34" charset="0"/>
              </a:endParaRPr>
            </a:p>
          </p:txBody>
        </p:sp>
        <p:sp>
          <p:nvSpPr>
            <p:cNvPr id="220" name="テキスト ボックス 219"/>
            <p:cNvSpPr txBox="1"/>
            <p:nvPr/>
          </p:nvSpPr>
          <p:spPr>
            <a:xfrm>
              <a:off x="675069" y="4647071"/>
              <a:ext cx="782833" cy="461665"/>
            </a:xfrm>
            <a:prstGeom prst="rect">
              <a:avLst/>
            </a:prstGeom>
            <a:noFill/>
          </p:spPr>
          <p:txBody>
            <a:bodyPr wrap="none" rtlCol="0">
              <a:spAutoFit/>
            </a:bodyPr>
            <a:lstStyle/>
            <a:p>
              <a:pPr algn="r" fontAlgn="base">
                <a:spcBef>
                  <a:spcPct val="0"/>
                </a:spcBef>
                <a:spcAft>
                  <a:spcPct val="0"/>
                </a:spcAft>
              </a:pPr>
              <a:r>
                <a:rPr lang="en-US" altLang="ja-JP" sz="2400" dirty="0" smtClean="0">
                  <a:solidFill>
                    <a:srgbClr val="FFFFFF"/>
                  </a:solidFill>
                  <a:latin typeface="Arial" pitchFamily="34" charset="0"/>
                </a:rPr>
                <a:t>0.2</a:t>
              </a:r>
              <a:endParaRPr lang="ja-JP" altLang="en-US" sz="2400" dirty="0">
                <a:solidFill>
                  <a:srgbClr val="FFFFFF"/>
                </a:solidFill>
                <a:latin typeface="Arial" pitchFamily="34" charset="0"/>
              </a:endParaRPr>
            </a:p>
          </p:txBody>
        </p:sp>
        <p:sp>
          <p:nvSpPr>
            <p:cNvPr id="221" name="テキスト ボックス 220"/>
            <p:cNvSpPr txBox="1"/>
            <p:nvPr/>
          </p:nvSpPr>
          <p:spPr>
            <a:xfrm>
              <a:off x="675069" y="3920968"/>
              <a:ext cx="782833" cy="461665"/>
            </a:xfrm>
            <a:prstGeom prst="rect">
              <a:avLst/>
            </a:prstGeom>
            <a:noFill/>
          </p:spPr>
          <p:txBody>
            <a:bodyPr wrap="none" rtlCol="0">
              <a:spAutoFit/>
            </a:bodyPr>
            <a:lstStyle/>
            <a:p>
              <a:pPr algn="r" fontAlgn="base">
                <a:spcBef>
                  <a:spcPct val="0"/>
                </a:spcBef>
                <a:spcAft>
                  <a:spcPct val="0"/>
                </a:spcAft>
              </a:pPr>
              <a:r>
                <a:rPr lang="en-US" altLang="ja-JP" sz="2400" dirty="0" smtClean="0">
                  <a:solidFill>
                    <a:srgbClr val="FFFFFF"/>
                  </a:solidFill>
                  <a:latin typeface="Arial" pitchFamily="34" charset="0"/>
                </a:rPr>
                <a:t>0.4</a:t>
              </a:r>
              <a:endParaRPr lang="ja-JP" altLang="en-US" sz="2400" dirty="0">
                <a:solidFill>
                  <a:srgbClr val="FFFFFF"/>
                </a:solidFill>
                <a:latin typeface="Arial" pitchFamily="34" charset="0"/>
              </a:endParaRPr>
            </a:p>
          </p:txBody>
        </p:sp>
        <p:sp>
          <p:nvSpPr>
            <p:cNvPr id="225" name="テキスト ボックス 224"/>
            <p:cNvSpPr txBox="1"/>
            <p:nvPr/>
          </p:nvSpPr>
          <p:spPr>
            <a:xfrm>
              <a:off x="675069" y="3194864"/>
              <a:ext cx="782833" cy="461665"/>
            </a:xfrm>
            <a:prstGeom prst="rect">
              <a:avLst/>
            </a:prstGeom>
            <a:noFill/>
          </p:spPr>
          <p:txBody>
            <a:bodyPr wrap="none" rtlCol="0">
              <a:spAutoFit/>
            </a:bodyPr>
            <a:lstStyle/>
            <a:p>
              <a:pPr algn="r" fontAlgn="base">
                <a:spcBef>
                  <a:spcPct val="0"/>
                </a:spcBef>
                <a:spcAft>
                  <a:spcPct val="0"/>
                </a:spcAft>
              </a:pPr>
              <a:r>
                <a:rPr lang="en-US" altLang="ja-JP" sz="2400" dirty="0" smtClean="0">
                  <a:solidFill>
                    <a:srgbClr val="FFFFFF"/>
                  </a:solidFill>
                  <a:latin typeface="Arial" pitchFamily="34" charset="0"/>
                </a:rPr>
                <a:t>0.6</a:t>
              </a:r>
              <a:endParaRPr lang="ja-JP" altLang="en-US" sz="2400" dirty="0">
                <a:solidFill>
                  <a:srgbClr val="FFFFFF"/>
                </a:solidFill>
                <a:latin typeface="Arial" pitchFamily="34" charset="0"/>
              </a:endParaRPr>
            </a:p>
          </p:txBody>
        </p:sp>
        <p:sp>
          <p:nvSpPr>
            <p:cNvPr id="226" name="テキスト ボックス 225"/>
            <p:cNvSpPr txBox="1"/>
            <p:nvPr/>
          </p:nvSpPr>
          <p:spPr>
            <a:xfrm>
              <a:off x="675069" y="2456029"/>
              <a:ext cx="782833" cy="461665"/>
            </a:xfrm>
            <a:prstGeom prst="rect">
              <a:avLst/>
            </a:prstGeom>
            <a:noFill/>
          </p:spPr>
          <p:txBody>
            <a:bodyPr wrap="none" rtlCol="0">
              <a:spAutoFit/>
            </a:bodyPr>
            <a:lstStyle/>
            <a:p>
              <a:pPr algn="r" fontAlgn="base">
                <a:spcBef>
                  <a:spcPct val="0"/>
                </a:spcBef>
                <a:spcAft>
                  <a:spcPct val="0"/>
                </a:spcAft>
              </a:pPr>
              <a:r>
                <a:rPr lang="en-US" altLang="ja-JP" sz="2400" dirty="0" smtClean="0">
                  <a:solidFill>
                    <a:srgbClr val="FFFFFF"/>
                  </a:solidFill>
                  <a:latin typeface="Arial" pitchFamily="34" charset="0"/>
                </a:rPr>
                <a:t>0.8</a:t>
              </a:r>
              <a:endParaRPr lang="ja-JP" altLang="en-US" sz="2400" dirty="0">
                <a:solidFill>
                  <a:srgbClr val="FFFFFF"/>
                </a:solidFill>
                <a:latin typeface="Arial" pitchFamily="34" charset="0"/>
              </a:endParaRPr>
            </a:p>
          </p:txBody>
        </p:sp>
        <p:sp>
          <p:nvSpPr>
            <p:cNvPr id="227" name="テキスト ボックス 226"/>
            <p:cNvSpPr txBox="1"/>
            <p:nvPr/>
          </p:nvSpPr>
          <p:spPr>
            <a:xfrm>
              <a:off x="675069" y="1737920"/>
              <a:ext cx="782833" cy="461665"/>
            </a:xfrm>
            <a:prstGeom prst="rect">
              <a:avLst/>
            </a:prstGeom>
            <a:noFill/>
          </p:spPr>
          <p:txBody>
            <a:bodyPr wrap="none" rtlCol="0">
              <a:spAutoFit/>
            </a:bodyPr>
            <a:lstStyle/>
            <a:p>
              <a:pPr algn="r" fontAlgn="base">
                <a:spcBef>
                  <a:spcPct val="0"/>
                </a:spcBef>
                <a:spcAft>
                  <a:spcPct val="0"/>
                </a:spcAft>
              </a:pPr>
              <a:r>
                <a:rPr lang="en-US" altLang="ja-JP" sz="2400" dirty="0">
                  <a:solidFill>
                    <a:srgbClr val="FFFFFF"/>
                  </a:solidFill>
                  <a:latin typeface="Arial" pitchFamily="34" charset="0"/>
                </a:rPr>
                <a:t>1.0</a:t>
              </a:r>
              <a:endParaRPr lang="ja-JP" altLang="en-US" sz="2400" dirty="0">
                <a:solidFill>
                  <a:srgbClr val="FFFFFF"/>
                </a:solidFill>
                <a:latin typeface="Arial" pitchFamily="34" charset="0"/>
              </a:endParaRPr>
            </a:p>
          </p:txBody>
        </p:sp>
        <p:sp>
          <p:nvSpPr>
            <p:cNvPr id="22" name="正方形/長方形 21"/>
            <p:cNvSpPr/>
            <p:nvPr/>
          </p:nvSpPr>
          <p:spPr>
            <a:xfrm>
              <a:off x="1593914" y="1947553"/>
              <a:ext cx="6250427" cy="366446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srgbClr val="000000"/>
                </a:solidFill>
              </a:endParaRPr>
            </a:p>
          </p:txBody>
        </p:sp>
        <p:grpSp>
          <p:nvGrpSpPr>
            <p:cNvPr id="4" name="グループ化 2"/>
            <p:cNvGrpSpPr/>
            <p:nvPr/>
          </p:nvGrpSpPr>
          <p:grpSpPr>
            <a:xfrm>
              <a:off x="1398474" y="1949509"/>
              <a:ext cx="193035" cy="3662239"/>
              <a:chOff x="1473243" y="1856952"/>
              <a:chExt cx="151075" cy="3662239"/>
            </a:xfrm>
          </p:grpSpPr>
          <p:cxnSp>
            <p:nvCxnSpPr>
              <p:cNvPr id="148" name="直線コネクタ 147"/>
              <p:cNvCxnSpPr/>
              <p:nvPr/>
            </p:nvCxnSpPr>
            <p:spPr>
              <a:xfrm rot="5400000">
                <a:off x="1548781" y="5443653"/>
                <a:ext cx="0" cy="1510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直線コネクタ 164"/>
              <p:cNvCxnSpPr/>
              <p:nvPr/>
            </p:nvCxnSpPr>
            <p:spPr>
              <a:xfrm rot="5400000">
                <a:off x="1548781" y="5083127"/>
                <a:ext cx="0" cy="1510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直線コネクタ 166"/>
              <p:cNvCxnSpPr/>
              <p:nvPr/>
            </p:nvCxnSpPr>
            <p:spPr>
              <a:xfrm rot="5400000">
                <a:off x="1548781" y="4716270"/>
                <a:ext cx="0" cy="1510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直線コネクタ 170"/>
              <p:cNvCxnSpPr/>
              <p:nvPr/>
            </p:nvCxnSpPr>
            <p:spPr>
              <a:xfrm rot="5400000">
                <a:off x="1548781" y="4349413"/>
                <a:ext cx="0" cy="1510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直線コネクタ 180"/>
              <p:cNvCxnSpPr/>
              <p:nvPr/>
            </p:nvCxnSpPr>
            <p:spPr>
              <a:xfrm rot="5400000">
                <a:off x="1548781" y="3982556"/>
                <a:ext cx="0" cy="1510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直線コネクタ 190"/>
              <p:cNvCxnSpPr/>
              <p:nvPr/>
            </p:nvCxnSpPr>
            <p:spPr>
              <a:xfrm rot="5400000">
                <a:off x="1548781" y="3615699"/>
                <a:ext cx="0" cy="1510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p:cNvCxnSpPr/>
              <p:nvPr/>
            </p:nvCxnSpPr>
            <p:spPr>
              <a:xfrm rot="5400000">
                <a:off x="1548781" y="3248842"/>
                <a:ext cx="0" cy="1510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直線コネクタ 211"/>
              <p:cNvCxnSpPr/>
              <p:nvPr/>
            </p:nvCxnSpPr>
            <p:spPr>
              <a:xfrm rot="5400000">
                <a:off x="1548781" y="2881985"/>
                <a:ext cx="0" cy="1510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直線コネクタ 212"/>
              <p:cNvCxnSpPr/>
              <p:nvPr/>
            </p:nvCxnSpPr>
            <p:spPr>
              <a:xfrm rot="5400000">
                <a:off x="1548781" y="2515128"/>
                <a:ext cx="0" cy="1510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直線コネクタ 214"/>
              <p:cNvCxnSpPr/>
              <p:nvPr/>
            </p:nvCxnSpPr>
            <p:spPr>
              <a:xfrm rot="5400000">
                <a:off x="1548781" y="2148271"/>
                <a:ext cx="0" cy="1510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直線コネクタ 215"/>
              <p:cNvCxnSpPr/>
              <p:nvPr/>
            </p:nvCxnSpPr>
            <p:spPr>
              <a:xfrm rot="5400000">
                <a:off x="1548781" y="1781414"/>
                <a:ext cx="0" cy="1510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 name="グループ化 6"/>
            <p:cNvGrpSpPr/>
            <p:nvPr/>
          </p:nvGrpSpPr>
          <p:grpSpPr>
            <a:xfrm>
              <a:off x="1599742" y="5616066"/>
              <a:ext cx="6244600" cy="151075"/>
              <a:chOff x="1630761" y="5516335"/>
              <a:chExt cx="4887207" cy="151075"/>
            </a:xfrm>
          </p:grpSpPr>
          <p:cxnSp>
            <p:nvCxnSpPr>
              <p:cNvPr id="24" name="直線コネクタ 23"/>
              <p:cNvCxnSpPr/>
              <p:nvPr/>
            </p:nvCxnSpPr>
            <p:spPr>
              <a:xfrm>
                <a:off x="1630761" y="5516335"/>
                <a:ext cx="0" cy="1510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p:cNvCxnSpPr/>
              <p:nvPr/>
            </p:nvCxnSpPr>
            <p:spPr>
              <a:xfrm>
                <a:off x="2029297" y="5516335"/>
                <a:ext cx="0" cy="1078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p:nvPr/>
            </p:nvCxnSpPr>
            <p:spPr>
              <a:xfrm>
                <a:off x="3253480" y="5516335"/>
                <a:ext cx="0" cy="1510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9" name="直線コネクタ 298"/>
              <p:cNvCxnSpPr/>
              <p:nvPr/>
            </p:nvCxnSpPr>
            <p:spPr>
              <a:xfrm>
                <a:off x="4885724" y="5516335"/>
                <a:ext cx="0" cy="1510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1" name="直線コネクタ 300"/>
              <p:cNvCxnSpPr/>
              <p:nvPr/>
            </p:nvCxnSpPr>
            <p:spPr>
              <a:xfrm>
                <a:off x="6517968" y="5516335"/>
                <a:ext cx="0" cy="1510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2437358" y="5516335"/>
                <a:ext cx="0" cy="1078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2845419" y="5516335"/>
                <a:ext cx="0" cy="1078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3661541" y="5516335"/>
                <a:ext cx="0" cy="1078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4069602" y="5516335"/>
                <a:ext cx="0" cy="1078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4477663" y="5516335"/>
                <a:ext cx="0" cy="1078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5293785" y="5516335"/>
                <a:ext cx="0" cy="1078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5701846" y="5516335"/>
                <a:ext cx="0" cy="1078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6109907" y="5516335"/>
                <a:ext cx="0" cy="1078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4" name="テキスト ボックス 63"/>
            <p:cNvSpPr txBox="1"/>
            <p:nvPr/>
          </p:nvSpPr>
          <p:spPr>
            <a:xfrm>
              <a:off x="2319151" y="5731445"/>
              <a:ext cx="674277" cy="461665"/>
            </a:xfrm>
            <a:prstGeom prst="rect">
              <a:avLst/>
            </a:prstGeom>
            <a:noFill/>
          </p:spPr>
          <p:txBody>
            <a:bodyPr wrap="none" rtlCol="0">
              <a:spAutoFit/>
            </a:bodyPr>
            <a:lstStyle/>
            <a:p>
              <a:pPr algn="ctr" fontAlgn="base">
                <a:spcBef>
                  <a:spcPct val="0"/>
                </a:spcBef>
                <a:spcAft>
                  <a:spcPct val="0"/>
                </a:spcAft>
              </a:pPr>
              <a:r>
                <a:rPr lang="en-US" altLang="ja-JP" sz="2400" dirty="0" smtClean="0">
                  <a:solidFill>
                    <a:srgbClr val="FFFFFF"/>
                  </a:solidFill>
                  <a:latin typeface="Arial" pitchFamily="34" charset="0"/>
                </a:rPr>
                <a:t>10</a:t>
              </a:r>
              <a:endParaRPr lang="ja-JP" altLang="en-US" sz="2400" dirty="0">
                <a:solidFill>
                  <a:srgbClr val="FFFFFF"/>
                </a:solidFill>
                <a:latin typeface="Arial" pitchFamily="34" charset="0"/>
              </a:endParaRPr>
            </a:p>
          </p:txBody>
        </p:sp>
        <p:sp>
          <p:nvSpPr>
            <p:cNvPr id="65" name="テキスト ボックス 64"/>
            <p:cNvSpPr txBox="1"/>
            <p:nvPr/>
          </p:nvSpPr>
          <p:spPr>
            <a:xfrm>
              <a:off x="3334348" y="5731445"/>
              <a:ext cx="674277" cy="461665"/>
            </a:xfrm>
            <a:prstGeom prst="rect">
              <a:avLst/>
            </a:prstGeom>
            <a:noFill/>
          </p:spPr>
          <p:txBody>
            <a:bodyPr wrap="none" rtlCol="0">
              <a:spAutoFit/>
            </a:bodyPr>
            <a:lstStyle/>
            <a:p>
              <a:pPr algn="ctr" fontAlgn="base">
                <a:spcBef>
                  <a:spcPct val="0"/>
                </a:spcBef>
                <a:spcAft>
                  <a:spcPct val="0"/>
                </a:spcAft>
              </a:pPr>
              <a:r>
                <a:rPr lang="en-US" altLang="ja-JP" sz="2400" dirty="0">
                  <a:solidFill>
                    <a:srgbClr val="FFFFFF"/>
                  </a:solidFill>
                  <a:latin typeface="Arial" pitchFamily="34" charset="0"/>
                </a:rPr>
                <a:t>2</a:t>
              </a:r>
              <a:r>
                <a:rPr lang="en-US" altLang="ja-JP" sz="2400" dirty="0" smtClean="0">
                  <a:solidFill>
                    <a:srgbClr val="FFFFFF"/>
                  </a:solidFill>
                  <a:latin typeface="Arial" pitchFamily="34" charset="0"/>
                </a:rPr>
                <a:t>0</a:t>
              </a:r>
              <a:endParaRPr lang="ja-JP" altLang="en-US" sz="2400" dirty="0">
                <a:solidFill>
                  <a:srgbClr val="FFFFFF"/>
                </a:solidFill>
                <a:latin typeface="Arial" pitchFamily="34" charset="0"/>
              </a:endParaRPr>
            </a:p>
          </p:txBody>
        </p:sp>
        <p:sp>
          <p:nvSpPr>
            <p:cNvPr id="66" name="テキスト ボックス 65"/>
            <p:cNvSpPr txBox="1"/>
            <p:nvPr/>
          </p:nvSpPr>
          <p:spPr>
            <a:xfrm>
              <a:off x="4404634" y="5731445"/>
              <a:ext cx="674277" cy="461665"/>
            </a:xfrm>
            <a:prstGeom prst="rect">
              <a:avLst/>
            </a:prstGeom>
            <a:noFill/>
          </p:spPr>
          <p:txBody>
            <a:bodyPr wrap="none" rtlCol="0">
              <a:spAutoFit/>
            </a:bodyPr>
            <a:lstStyle/>
            <a:p>
              <a:pPr algn="ctr" fontAlgn="base">
                <a:spcBef>
                  <a:spcPct val="0"/>
                </a:spcBef>
                <a:spcAft>
                  <a:spcPct val="0"/>
                </a:spcAft>
              </a:pPr>
              <a:r>
                <a:rPr lang="en-US" altLang="ja-JP" sz="2400" dirty="0" smtClean="0">
                  <a:solidFill>
                    <a:srgbClr val="FFFFFF"/>
                  </a:solidFill>
                  <a:latin typeface="Arial" pitchFamily="34" charset="0"/>
                </a:rPr>
                <a:t>30</a:t>
              </a:r>
              <a:endParaRPr lang="ja-JP" altLang="en-US" sz="2400" dirty="0">
                <a:solidFill>
                  <a:srgbClr val="FFFFFF"/>
                </a:solidFill>
                <a:latin typeface="Arial" pitchFamily="34" charset="0"/>
              </a:endParaRPr>
            </a:p>
          </p:txBody>
        </p:sp>
        <p:sp>
          <p:nvSpPr>
            <p:cNvPr id="67" name="テキスト ボックス 66"/>
            <p:cNvSpPr txBox="1"/>
            <p:nvPr/>
          </p:nvSpPr>
          <p:spPr>
            <a:xfrm>
              <a:off x="5422008" y="5731445"/>
              <a:ext cx="674277" cy="558615"/>
            </a:xfrm>
            <a:prstGeom prst="rect">
              <a:avLst/>
            </a:prstGeom>
            <a:noFill/>
          </p:spPr>
          <p:txBody>
            <a:bodyPr wrap="none" rtlCol="0">
              <a:spAutoFit/>
            </a:bodyPr>
            <a:lstStyle/>
            <a:p>
              <a:pPr algn="ctr" fontAlgn="base">
                <a:spcBef>
                  <a:spcPct val="0"/>
                </a:spcBef>
                <a:spcAft>
                  <a:spcPct val="0"/>
                </a:spcAft>
              </a:pPr>
              <a:r>
                <a:rPr lang="en-US" altLang="ja-JP" sz="2400" dirty="0">
                  <a:solidFill>
                    <a:srgbClr val="FFFFFF"/>
                  </a:solidFill>
                  <a:latin typeface="Arial" pitchFamily="34" charset="0"/>
                </a:rPr>
                <a:t>4</a:t>
              </a:r>
              <a:r>
                <a:rPr lang="en-US" altLang="ja-JP" sz="2400" dirty="0" smtClean="0">
                  <a:solidFill>
                    <a:srgbClr val="FFFFFF"/>
                  </a:solidFill>
                  <a:latin typeface="Arial" pitchFamily="34" charset="0"/>
                </a:rPr>
                <a:t>0</a:t>
              </a:r>
              <a:endParaRPr lang="ja-JP" altLang="en-US" sz="2400" dirty="0">
                <a:solidFill>
                  <a:srgbClr val="FFFFFF"/>
                </a:solidFill>
                <a:latin typeface="Arial" pitchFamily="34" charset="0"/>
              </a:endParaRPr>
            </a:p>
          </p:txBody>
        </p:sp>
        <p:sp>
          <p:nvSpPr>
            <p:cNvPr id="51" name="テキスト ボックス 50"/>
            <p:cNvSpPr txBox="1"/>
            <p:nvPr/>
          </p:nvSpPr>
          <p:spPr>
            <a:xfrm>
              <a:off x="6500666" y="5731445"/>
              <a:ext cx="674277" cy="461665"/>
            </a:xfrm>
            <a:prstGeom prst="rect">
              <a:avLst/>
            </a:prstGeom>
            <a:noFill/>
          </p:spPr>
          <p:txBody>
            <a:bodyPr wrap="none" rtlCol="0">
              <a:spAutoFit/>
            </a:bodyPr>
            <a:lstStyle/>
            <a:p>
              <a:pPr algn="ctr" fontAlgn="base">
                <a:spcBef>
                  <a:spcPct val="0"/>
                </a:spcBef>
                <a:spcAft>
                  <a:spcPct val="0"/>
                </a:spcAft>
              </a:pPr>
              <a:r>
                <a:rPr lang="en-US" altLang="ja-JP" sz="2400" dirty="0" smtClean="0">
                  <a:solidFill>
                    <a:srgbClr val="FFFFFF"/>
                  </a:solidFill>
                  <a:latin typeface="Arial" pitchFamily="34" charset="0"/>
                </a:rPr>
                <a:t>50</a:t>
              </a:r>
              <a:endParaRPr lang="ja-JP" altLang="en-US" sz="2400" dirty="0">
                <a:solidFill>
                  <a:srgbClr val="FFFFFF"/>
                </a:solidFill>
                <a:latin typeface="Arial" pitchFamily="34" charset="0"/>
              </a:endParaRPr>
            </a:p>
          </p:txBody>
        </p:sp>
        <p:sp>
          <p:nvSpPr>
            <p:cNvPr id="63" name="テキスト ボックス 62"/>
            <p:cNvSpPr txBox="1"/>
            <p:nvPr/>
          </p:nvSpPr>
          <p:spPr>
            <a:xfrm>
              <a:off x="7495429" y="5731445"/>
              <a:ext cx="674277" cy="461665"/>
            </a:xfrm>
            <a:prstGeom prst="rect">
              <a:avLst/>
            </a:prstGeom>
            <a:noFill/>
          </p:spPr>
          <p:txBody>
            <a:bodyPr wrap="none" rtlCol="0">
              <a:spAutoFit/>
            </a:bodyPr>
            <a:lstStyle/>
            <a:p>
              <a:pPr algn="ctr" fontAlgn="base">
                <a:spcBef>
                  <a:spcPct val="0"/>
                </a:spcBef>
                <a:spcAft>
                  <a:spcPct val="0"/>
                </a:spcAft>
              </a:pPr>
              <a:r>
                <a:rPr lang="en-US" altLang="ja-JP" sz="2400" dirty="0">
                  <a:solidFill>
                    <a:srgbClr val="FFFFFF"/>
                  </a:solidFill>
                  <a:latin typeface="Arial" pitchFamily="34" charset="0"/>
                </a:rPr>
                <a:t>6</a:t>
              </a:r>
              <a:r>
                <a:rPr lang="en-US" altLang="ja-JP" sz="2400" dirty="0" smtClean="0">
                  <a:solidFill>
                    <a:srgbClr val="FFFFFF"/>
                  </a:solidFill>
                  <a:latin typeface="Arial" pitchFamily="34" charset="0"/>
                </a:rPr>
                <a:t>0</a:t>
              </a:r>
              <a:endParaRPr lang="ja-JP" altLang="en-US" sz="2400" dirty="0">
                <a:solidFill>
                  <a:srgbClr val="FFFFFF"/>
                </a:solidFill>
                <a:latin typeface="Arial" pitchFamily="34" charset="0"/>
              </a:endParaRPr>
            </a:p>
          </p:txBody>
        </p:sp>
      </p:grpSp>
      <p:cxnSp>
        <p:nvCxnSpPr>
          <p:cNvPr id="78" name="直線コネクタ 77"/>
          <p:cNvCxnSpPr/>
          <p:nvPr/>
        </p:nvCxnSpPr>
        <p:spPr>
          <a:xfrm flipV="1">
            <a:off x="2141431" y="5076979"/>
            <a:ext cx="736979" cy="1"/>
          </a:xfrm>
          <a:prstGeom prst="line">
            <a:avLst/>
          </a:prstGeom>
          <a:ln w="38100">
            <a:solidFill>
              <a:srgbClr val="00FF00"/>
            </a:solidFill>
          </a:ln>
        </p:spPr>
        <p:style>
          <a:lnRef idx="1">
            <a:schemeClr val="accent1"/>
          </a:lnRef>
          <a:fillRef idx="0">
            <a:schemeClr val="accent1"/>
          </a:fillRef>
          <a:effectRef idx="0">
            <a:schemeClr val="accent1"/>
          </a:effectRef>
          <a:fontRef idx="minor">
            <a:schemeClr val="tx1"/>
          </a:fontRef>
        </p:style>
      </p:cxnSp>
      <p:sp>
        <p:nvSpPr>
          <p:cNvPr id="82" name="テキスト ボックス 81"/>
          <p:cNvSpPr txBox="1"/>
          <p:nvPr/>
        </p:nvSpPr>
        <p:spPr>
          <a:xfrm>
            <a:off x="2975634" y="4353643"/>
            <a:ext cx="1035540" cy="923330"/>
          </a:xfrm>
          <a:prstGeom prst="rect">
            <a:avLst/>
          </a:prstGeom>
          <a:noFill/>
        </p:spPr>
        <p:txBody>
          <a:bodyPr wrap="none" rtlCol="0">
            <a:spAutoFit/>
          </a:bodyPr>
          <a:lstStyle/>
          <a:p>
            <a:pPr fontAlgn="base">
              <a:spcBef>
                <a:spcPct val="0"/>
              </a:spcBef>
              <a:spcAft>
                <a:spcPct val="0"/>
              </a:spcAft>
            </a:pPr>
            <a:r>
              <a:rPr lang="en-US" altLang="ja-JP" dirty="0" smtClean="0">
                <a:solidFill>
                  <a:srgbClr val="FFFFFF"/>
                </a:solidFill>
                <a:latin typeface="Arial" pitchFamily="34" charset="0"/>
              </a:rPr>
              <a:t>Elderly</a:t>
            </a:r>
          </a:p>
          <a:p>
            <a:pPr fontAlgn="base">
              <a:spcBef>
                <a:spcPct val="0"/>
              </a:spcBef>
              <a:spcAft>
                <a:spcPct val="0"/>
              </a:spcAft>
            </a:pPr>
            <a:endParaRPr lang="en-US" altLang="ja-JP" dirty="0" smtClean="0">
              <a:solidFill>
                <a:srgbClr val="FFFFFF"/>
              </a:solidFill>
              <a:latin typeface="Arial" pitchFamily="34" charset="0"/>
            </a:endParaRPr>
          </a:p>
          <a:p>
            <a:pPr fontAlgn="base">
              <a:spcBef>
                <a:spcPct val="0"/>
              </a:spcBef>
              <a:spcAft>
                <a:spcPct val="0"/>
              </a:spcAft>
            </a:pPr>
            <a:r>
              <a:rPr lang="en-US" altLang="ja-JP" dirty="0" smtClean="0">
                <a:solidFill>
                  <a:srgbClr val="FFFFFF"/>
                </a:solidFill>
                <a:latin typeface="Arial" pitchFamily="34" charset="0"/>
              </a:rPr>
              <a:t>Younger</a:t>
            </a:r>
            <a:endParaRPr lang="ja-JP" altLang="en-US" dirty="0">
              <a:solidFill>
                <a:srgbClr val="FFFFFF"/>
              </a:solidFill>
              <a:latin typeface="Arial" pitchFamily="34" charset="0"/>
            </a:endParaRPr>
          </a:p>
        </p:txBody>
      </p:sp>
      <p:cxnSp>
        <p:nvCxnSpPr>
          <p:cNvPr id="60" name="直線コネクタ 59"/>
          <p:cNvCxnSpPr/>
          <p:nvPr/>
        </p:nvCxnSpPr>
        <p:spPr>
          <a:xfrm flipV="1">
            <a:off x="2157353" y="4560639"/>
            <a:ext cx="736979" cy="1"/>
          </a:xfrm>
          <a:prstGeom prst="line">
            <a:avLst/>
          </a:prstGeom>
          <a:ln w="38100">
            <a:solidFill>
              <a:srgbClr val="FF00FF"/>
            </a:solidFill>
            <a:prstDash val="dash"/>
          </a:ln>
        </p:spPr>
        <p:style>
          <a:lnRef idx="1">
            <a:schemeClr val="accent1"/>
          </a:lnRef>
          <a:fillRef idx="0">
            <a:schemeClr val="accent1"/>
          </a:fillRef>
          <a:effectRef idx="0">
            <a:schemeClr val="accent1"/>
          </a:effectRef>
          <a:fontRef idx="minor">
            <a:schemeClr val="tx1"/>
          </a:fontRef>
        </p:style>
      </p:cxnSp>
      <p:sp>
        <p:nvSpPr>
          <p:cNvPr id="7" name="フリーフォーム 6"/>
          <p:cNvSpPr/>
          <p:nvPr/>
        </p:nvSpPr>
        <p:spPr>
          <a:xfrm>
            <a:off x="1746093" y="1953489"/>
            <a:ext cx="6252359" cy="1923802"/>
          </a:xfrm>
          <a:custGeom>
            <a:avLst/>
            <a:gdLst>
              <a:gd name="connsiteX0" fmla="*/ 0 w 6252359"/>
              <a:gd name="connsiteY0" fmla="*/ 0 h 1923802"/>
              <a:gd name="connsiteX1" fmla="*/ 718457 w 6252359"/>
              <a:gd name="connsiteY1" fmla="*/ 0 h 1923802"/>
              <a:gd name="connsiteX2" fmla="*/ 718457 w 6252359"/>
              <a:gd name="connsiteY2" fmla="*/ 326571 h 1923802"/>
              <a:gd name="connsiteX3" fmla="*/ 1430977 w 6252359"/>
              <a:gd name="connsiteY3" fmla="*/ 326571 h 1923802"/>
              <a:gd name="connsiteX4" fmla="*/ 1430977 w 6252359"/>
              <a:gd name="connsiteY4" fmla="*/ 653142 h 1923802"/>
              <a:gd name="connsiteX5" fmla="*/ 2119746 w 6252359"/>
              <a:gd name="connsiteY5" fmla="*/ 653142 h 1923802"/>
              <a:gd name="connsiteX6" fmla="*/ 2119746 w 6252359"/>
              <a:gd name="connsiteY6" fmla="*/ 1003464 h 1923802"/>
              <a:gd name="connsiteX7" fmla="*/ 2802577 w 6252359"/>
              <a:gd name="connsiteY7" fmla="*/ 1003464 h 1923802"/>
              <a:gd name="connsiteX8" fmla="*/ 2802577 w 6252359"/>
              <a:gd name="connsiteY8" fmla="*/ 1359724 h 1923802"/>
              <a:gd name="connsiteX9" fmla="*/ 3491346 w 6252359"/>
              <a:gd name="connsiteY9" fmla="*/ 1359724 h 1923802"/>
              <a:gd name="connsiteX10" fmla="*/ 3491346 w 6252359"/>
              <a:gd name="connsiteY10" fmla="*/ 1549729 h 1923802"/>
              <a:gd name="connsiteX11" fmla="*/ 4215740 w 6252359"/>
              <a:gd name="connsiteY11" fmla="*/ 1549729 h 1923802"/>
              <a:gd name="connsiteX12" fmla="*/ 4215740 w 6252359"/>
              <a:gd name="connsiteY12" fmla="*/ 1662545 h 1923802"/>
              <a:gd name="connsiteX13" fmla="*/ 4910447 w 6252359"/>
              <a:gd name="connsiteY13" fmla="*/ 1662545 h 1923802"/>
              <a:gd name="connsiteX14" fmla="*/ 4910447 w 6252359"/>
              <a:gd name="connsiteY14" fmla="*/ 1787236 h 1923802"/>
              <a:gd name="connsiteX15" fmla="*/ 5599216 w 6252359"/>
              <a:gd name="connsiteY15" fmla="*/ 1787236 h 1923802"/>
              <a:gd name="connsiteX16" fmla="*/ 5599216 w 6252359"/>
              <a:gd name="connsiteY16" fmla="*/ 1923802 h 1923802"/>
              <a:gd name="connsiteX17" fmla="*/ 6252359 w 6252359"/>
              <a:gd name="connsiteY17" fmla="*/ 1923802 h 192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252359" h="1923802">
                <a:moveTo>
                  <a:pt x="0" y="0"/>
                </a:moveTo>
                <a:lnTo>
                  <a:pt x="718457" y="0"/>
                </a:lnTo>
                <a:lnTo>
                  <a:pt x="718457" y="326571"/>
                </a:lnTo>
                <a:lnTo>
                  <a:pt x="1430977" y="326571"/>
                </a:lnTo>
                <a:lnTo>
                  <a:pt x="1430977" y="653142"/>
                </a:lnTo>
                <a:lnTo>
                  <a:pt x="2119746" y="653142"/>
                </a:lnTo>
                <a:lnTo>
                  <a:pt x="2119746" y="1003464"/>
                </a:lnTo>
                <a:lnTo>
                  <a:pt x="2802577" y="1003464"/>
                </a:lnTo>
                <a:lnTo>
                  <a:pt x="2802577" y="1359724"/>
                </a:lnTo>
                <a:lnTo>
                  <a:pt x="3491346" y="1359724"/>
                </a:lnTo>
                <a:lnTo>
                  <a:pt x="3491346" y="1549729"/>
                </a:lnTo>
                <a:lnTo>
                  <a:pt x="4215740" y="1549729"/>
                </a:lnTo>
                <a:lnTo>
                  <a:pt x="4215740" y="1662545"/>
                </a:lnTo>
                <a:lnTo>
                  <a:pt x="4910447" y="1662545"/>
                </a:lnTo>
                <a:lnTo>
                  <a:pt x="4910447" y="1787236"/>
                </a:lnTo>
                <a:lnTo>
                  <a:pt x="5599216" y="1787236"/>
                </a:lnTo>
                <a:lnTo>
                  <a:pt x="5599216" y="1923802"/>
                </a:lnTo>
                <a:lnTo>
                  <a:pt x="6252359" y="1923802"/>
                </a:lnTo>
              </a:path>
            </a:pathLst>
          </a:cu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srgbClr val="000000"/>
              </a:solidFill>
            </a:endParaRPr>
          </a:p>
        </p:txBody>
      </p:sp>
      <p:sp>
        <p:nvSpPr>
          <p:cNvPr id="61" name="テキスト ボックス 60"/>
          <p:cNvSpPr txBox="1"/>
          <p:nvPr/>
        </p:nvSpPr>
        <p:spPr>
          <a:xfrm rot="16200000">
            <a:off x="989811" y="541065"/>
            <a:ext cx="492443" cy="2089274"/>
          </a:xfrm>
          <a:prstGeom prst="rect">
            <a:avLst/>
          </a:prstGeom>
          <a:noFill/>
        </p:spPr>
        <p:txBody>
          <a:bodyPr vert="eaVert" wrap="square" rtlCol="0">
            <a:spAutoFit/>
          </a:bodyPr>
          <a:lstStyle/>
          <a:p>
            <a:pPr algn="ctr" fontAlgn="base">
              <a:spcBef>
                <a:spcPct val="0"/>
              </a:spcBef>
              <a:spcAft>
                <a:spcPct val="0"/>
              </a:spcAft>
            </a:pPr>
            <a:r>
              <a:rPr lang="en-US" altLang="ja-JP" sz="2000" dirty="0" smtClean="0">
                <a:solidFill>
                  <a:srgbClr val="FFFFFF"/>
                </a:solidFill>
                <a:latin typeface="Arial" pitchFamily="34" charset="0"/>
              </a:rPr>
              <a:t>Event free</a:t>
            </a:r>
            <a:endParaRPr lang="ja-JP" altLang="en-US" sz="2000" dirty="0">
              <a:solidFill>
                <a:srgbClr val="FFFFFF"/>
              </a:solidFill>
              <a:latin typeface="Arial" pitchFamily="34" charset="0"/>
            </a:endParaRPr>
          </a:p>
        </p:txBody>
      </p:sp>
    </p:spTree>
    <p:extLst>
      <p:ext uri="{BB962C8B-B14F-4D97-AF65-F5344CB8AC3E}">
        <p14:creationId xmlns:p14="http://schemas.microsoft.com/office/powerpoint/2010/main" val="41219344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p:cNvGraphicFramePr/>
          <p:nvPr>
            <p:extLst/>
          </p:nvPr>
        </p:nvGraphicFramePr>
        <p:xfrm>
          <a:off x="1329070" y="1000188"/>
          <a:ext cx="2934585" cy="28041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グラフ 2"/>
          <p:cNvGraphicFramePr/>
          <p:nvPr>
            <p:extLst/>
          </p:nvPr>
        </p:nvGraphicFramePr>
        <p:xfrm>
          <a:off x="4538331" y="982096"/>
          <a:ext cx="3010786" cy="28041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グラフ 3"/>
          <p:cNvGraphicFramePr/>
          <p:nvPr>
            <p:extLst/>
          </p:nvPr>
        </p:nvGraphicFramePr>
        <p:xfrm>
          <a:off x="1331640" y="3573016"/>
          <a:ext cx="3359888" cy="28041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グラフ 4"/>
          <p:cNvGraphicFramePr/>
          <p:nvPr>
            <p:extLst/>
          </p:nvPr>
        </p:nvGraphicFramePr>
        <p:xfrm>
          <a:off x="4400107" y="3607302"/>
          <a:ext cx="3329763" cy="2859207"/>
        </p:xfrm>
        <a:graphic>
          <a:graphicData uri="http://schemas.openxmlformats.org/drawingml/2006/chart">
            <c:chart xmlns:c="http://schemas.openxmlformats.org/drawingml/2006/chart" xmlns:r="http://schemas.openxmlformats.org/officeDocument/2006/relationships" r:id="rId5"/>
          </a:graphicData>
        </a:graphic>
      </p:graphicFrame>
      <p:sp>
        <p:nvSpPr>
          <p:cNvPr id="6" name="タイトル 1"/>
          <p:cNvSpPr txBox="1">
            <a:spLocks/>
          </p:cNvSpPr>
          <p:nvPr/>
        </p:nvSpPr>
        <p:spPr>
          <a:xfrm>
            <a:off x="180755" y="170124"/>
            <a:ext cx="8612372" cy="577047"/>
          </a:xfrm>
          <a:prstGeom prst="rect">
            <a:avLst/>
          </a:prstGeom>
        </p:spPr>
        <p:txBody>
          <a:bodyPr>
            <a:noAutofit/>
          </a:bodyPr>
          <a:lstStyle/>
          <a:p>
            <a:pPr algn="ctr">
              <a:spcBef>
                <a:spcPct val="0"/>
              </a:spcBef>
              <a:defRPr/>
            </a:pPr>
            <a:r>
              <a:rPr lang="en-US" altLang="ja-JP" sz="2400" b="1" dirty="0" smtClean="0">
                <a:solidFill>
                  <a:srgbClr val="FFFF00"/>
                </a:solidFill>
                <a:latin typeface="Arial" pitchFamily="34" charset="0"/>
                <a:cs typeface="Arial" panose="020B0604020202020204" pitchFamily="34" charset="0"/>
              </a:rPr>
              <a:t>Comparison of events between patients with</a:t>
            </a:r>
          </a:p>
          <a:p>
            <a:pPr algn="ctr">
              <a:spcBef>
                <a:spcPct val="0"/>
              </a:spcBef>
              <a:defRPr/>
            </a:pPr>
            <a:r>
              <a:rPr lang="en-US" altLang="ja-JP" sz="2400" b="1" dirty="0" smtClean="0">
                <a:solidFill>
                  <a:srgbClr val="FFFF00"/>
                </a:solidFill>
                <a:latin typeface="Arial" pitchFamily="34" charset="0"/>
                <a:cs typeface="Arial" panose="020B0604020202020204" pitchFamily="34" charset="0"/>
              </a:rPr>
              <a:t>diabetic nephropathy and non diabetic </a:t>
            </a:r>
            <a:r>
              <a:rPr lang="en-US" altLang="ja-JP" sz="2400" b="1" dirty="0" err="1" smtClean="0">
                <a:solidFill>
                  <a:srgbClr val="FFFF00"/>
                </a:solidFill>
                <a:latin typeface="Arial" pitchFamily="34" charset="0"/>
                <a:cs typeface="Arial" panose="020B0604020202020204" pitchFamily="34" charset="0"/>
              </a:rPr>
              <a:t>nephrophathy</a:t>
            </a:r>
            <a:r>
              <a:rPr lang="en-US" altLang="ja-JP" sz="2400" b="1" dirty="0" smtClean="0">
                <a:solidFill>
                  <a:srgbClr val="FFFF00"/>
                </a:solidFill>
                <a:latin typeface="Arial" pitchFamily="34" charset="0"/>
                <a:cs typeface="Arial" panose="020B0604020202020204" pitchFamily="34" charset="0"/>
              </a:rPr>
              <a:t> </a:t>
            </a:r>
            <a:br>
              <a:rPr lang="en-US" altLang="ja-JP" sz="2400" b="1" dirty="0" smtClean="0">
                <a:solidFill>
                  <a:srgbClr val="FFFF00"/>
                </a:solidFill>
                <a:latin typeface="Arial" pitchFamily="34" charset="0"/>
                <a:cs typeface="Arial" panose="020B0604020202020204" pitchFamily="34" charset="0"/>
              </a:rPr>
            </a:br>
            <a:endParaRPr lang="ja-JP" altLang="en-US" sz="2400" b="1" dirty="0">
              <a:solidFill>
                <a:srgbClr val="FFFF00"/>
              </a:solidFill>
              <a:latin typeface="Arial" pitchFamily="34" charset="0"/>
              <a:cs typeface="Arial" panose="020B0604020202020204" pitchFamily="34" charset="0"/>
            </a:endParaRPr>
          </a:p>
        </p:txBody>
      </p:sp>
      <p:grpSp>
        <p:nvGrpSpPr>
          <p:cNvPr id="7" name="グループ化 6"/>
          <p:cNvGrpSpPr/>
          <p:nvPr/>
        </p:nvGrpSpPr>
        <p:grpSpPr>
          <a:xfrm>
            <a:off x="7325833" y="2721938"/>
            <a:ext cx="1456660" cy="2031325"/>
            <a:chOff x="8697433" y="3902152"/>
            <a:chExt cx="1456660" cy="2031325"/>
          </a:xfrm>
        </p:grpSpPr>
        <p:sp>
          <p:nvSpPr>
            <p:cNvPr id="16" name="テキスト ボックス 15"/>
            <p:cNvSpPr txBox="1"/>
            <p:nvPr/>
          </p:nvSpPr>
          <p:spPr>
            <a:xfrm>
              <a:off x="8910083" y="3902152"/>
              <a:ext cx="1244010" cy="2031325"/>
            </a:xfrm>
            <a:prstGeom prst="rect">
              <a:avLst/>
            </a:prstGeom>
            <a:noFill/>
          </p:spPr>
          <p:txBody>
            <a:bodyPr wrap="square" rtlCol="0">
              <a:spAutoFit/>
            </a:bodyPr>
            <a:lstStyle/>
            <a:p>
              <a:pPr fontAlgn="base">
                <a:lnSpc>
                  <a:spcPct val="150000"/>
                </a:lnSpc>
                <a:spcBef>
                  <a:spcPct val="0"/>
                </a:spcBef>
                <a:spcAft>
                  <a:spcPct val="0"/>
                </a:spcAft>
              </a:pPr>
              <a:r>
                <a:rPr lang="en-US" altLang="ja-JP" sz="1400" dirty="0" smtClean="0">
                  <a:solidFill>
                    <a:srgbClr val="FFFFFF"/>
                  </a:solidFill>
                  <a:latin typeface="Arial" pitchFamily="34" charset="0"/>
                </a:rPr>
                <a:t>RRT</a:t>
              </a:r>
              <a:endParaRPr lang="en-US" altLang="ja-JP" sz="1400" dirty="0">
                <a:solidFill>
                  <a:srgbClr val="FFFFFF"/>
                </a:solidFill>
                <a:latin typeface="Arial" pitchFamily="34" charset="0"/>
              </a:endParaRPr>
            </a:p>
            <a:p>
              <a:pPr fontAlgn="base">
                <a:lnSpc>
                  <a:spcPct val="150000"/>
                </a:lnSpc>
                <a:spcBef>
                  <a:spcPct val="0"/>
                </a:spcBef>
                <a:spcAft>
                  <a:spcPct val="0"/>
                </a:spcAft>
              </a:pPr>
              <a:r>
                <a:rPr lang="en-US" altLang="ja-JP" sz="1400" dirty="0" smtClean="0">
                  <a:solidFill>
                    <a:srgbClr val="FFFFFF"/>
                  </a:solidFill>
                  <a:latin typeface="Arial" pitchFamily="34" charset="0"/>
                </a:rPr>
                <a:t>MI</a:t>
              </a:r>
            </a:p>
            <a:p>
              <a:pPr fontAlgn="base">
                <a:lnSpc>
                  <a:spcPct val="150000"/>
                </a:lnSpc>
                <a:spcBef>
                  <a:spcPct val="0"/>
                </a:spcBef>
                <a:spcAft>
                  <a:spcPct val="0"/>
                </a:spcAft>
              </a:pPr>
              <a:r>
                <a:rPr lang="en-US" altLang="ja-JP" sz="1400" dirty="0" smtClean="0">
                  <a:solidFill>
                    <a:srgbClr val="FFFFFF"/>
                  </a:solidFill>
                  <a:latin typeface="Arial" pitchFamily="34" charset="0"/>
                </a:rPr>
                <a:t>CVD</a:t>
              </a:r>
            </a:p>
            <a:p>
              <a:pPr fontAlgn="base">
                <a:lnSpc>
                  <a:spcPct val="150000"/>
                </a:lnSpc>
                <a:spcBef>
                  <a:spcPct val="0"/>
                </a:spcBef>
                <a:spcAft>
                  <a:spcPct val="0"/>
                </a:spcAft>
              </a:pPr>
              <a:r>
                <a:rPr lang="en-US" altLang="ja-JP" sz="1400" dirty="0" smtClean="0">
                  <a:solidFill>
                    <a:srgbClr val="FFFFFF"/>
                  </a:solidFill>
                  <a:latin typeface="Arial" pitchFamily="34" charset="0"/>
                </a:rPr>
                <a:t>Heart failure</a:t>
              </a:r>
            </a:p>
            <a:p>
              <a:pPr fontAlgn="base">
                <a:lnSpc>
                  <a:spcPct val="150000"/>
                </a:lnSpc>
                <a:spcBef>
                  <a:spcPct val="0"/>
                </a:spcBef>
                <a:spcAft>
                  <a:spcPct val="0"/>
                </a:spcAft>
              </a:pPr>
              <a:r>
                <a:rPr lang="en-US" altLang="ja-JP" sz="1400" dirty="0" err="1" smtClean="0">
                  <a:solidFill>
                    <a:srgbClr val="FFFFFF"/>
                  </a:solidFill>
                  <a:latin typeface="Arial" pitchFamily="34" charset="0"/>
                </a:rPr>
                <a:t>Neoplasma</a:t>
              </a:r>
              <a:endParaRPr lang="en-US" altLang="ja-JP" sz="1400" dirty="0" smtClean="0">
                <a:solidFill>
                  <a:srgbClr val="FFFFFF"/>
                </a:solidFill>
                <a:latin typeface="Arial" pitchFamily="34" charset="0"/>
              </a:endParaRPr>
            </a:p>
            <a:p>
              <a:pPr fontAlgn="base">
                <a:lnSpc>
                  <a:spcPct val="150000"/>
                </a:lnSpc>
                <a:spcBef>
                  <a:spcPct val="0"/>
                </a:spcBef>
                <a:spcAft>
                  <a:spcPct val="0"/>
                </a:spcAft>
              </a:pPr>
              <a:r>
                <a:rPr lang="en-US" altLang="ja-JP" sz="1400" dirty="0" smtClean="0">
                  <a:solidFill>
                    <a:srgbClr val="FFFFFF"/>
                  </a:solidFill>
                  <a:latin typeface="Arial" pitchFamily="34" charset="0"/>
                </a:rPr>
                <a:t>others</a:t>
              </a:r>
              <a:endParaRPr lang="ja-JP" altLang="en-US" sz="1400" dirty="0">
                <a:solidFill>
                  <a:srgbClr val="FFFFFF"/>
                </a:solidFill>
                <a:latin typeface="Arial" pitchFamily="34" charset="0"/>
              </a:endParaRPr>
            </a:p>
          </p:txBody>
        </p:sp>
        <p:sp>
          <p:nvSpPr>
            <p:cNvPr id="17" name="正方形/長方形 16"/>
            <p:cNvSpPr/>
            <p:nvPr/>
          </p:nvSpPr>
          <p:spPr>
            <a:xfrm>
              <a:off x="8697433" y="4968950"/>
              <a:ext cx="233916" cy="233916"/>
            </a:xfrm>
            <a:prstGeom prst="rect">
              <a:avLst/>
            </a:prstGeom>
            <a:solidFill>
              <a:srgbClr val="FF9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srgbClr val="000000"/>
                </a:solidFill>
              </a:endParaRPr>
            </a:p>
          </p:txBody>
        </p:sp>
        <p:sp>
          <p:nvSpPr>
            <p:cNvPr id="18" name="正方形/長方形 17"/>
            <p:cNvSpPr/>
            <p:nvPr/>
          </p:nvSpPr>
          <p:spPr>
            <a:xfrm>
              <a:off x="8697433" y="4639341"/>
              <a:ext cx="233916" cy="23391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srgbClr val="000000"/>
                </a:solidFill>
              </a:endParaRPr>
            </a:p>
          </p:txBody>
        </p:sp>
        <p:sp>
          <p:nvSpPr>
            <p:cNvPr id="19" name="正方形/長方形 18"/>
            <p:cNvSpPr/>
            <p:nvPr/>
          </p:nvSpPr>
          <p:spPr>
            <a:xfrm>
              <a:off x="8697433" y="4330996"/>
              <a:ext cx="233916" cy="233916"/>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srgbClr val="000000"/>
                </a:solidFill>
              </a:endParaRPr>
            </a:p>
          </p:txBody>
        </p:sp>
        <p:sp>
          <p:nvSpPr>
            <p:cNvPr id="20" name="正方形/長方形 19"/>
            <p:cNvSpPr/>
            <p:nvPr/>
          </p:nvSpPr>
          <p:spPr>
            <a:xfrm>
              <a:off x="8697433" y="4012019"/>
              <a:ext cx="233916" cy="233916"/>
            </a:xfrm>
            <a:prstGeom prst="rect">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srgbClr val="000000"/>
                </a:solidFill>
              </a:endParaRPr>
            </a:p>
          </p:txBody>
        </p:sp>
        <p:sp>
          <p:nvSpPr>
            <p:cNvPr id="21" name="正方形/長方形 20"/>
            <p:cNvSpPr/>
            <p:nvPr/>
          </p:nvSpPr>
          <p:spPr>
            <a:xfrm>
              <a:off x="8697433" y="5291471"/>
              <a:ext cx="233916" cy="233916"/>
            </a:xfrm>
            <a:prstGeom prst="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srgbClr val="000000"/>
                </a:solidFill>
              </a:endParaRPr>
            </a:p>
          </p:txBody>
        </p:sp>
        <p:sp>
          <p:nvSpPr>
            <p:cNvPr id="22" name="正方形/長方形 21"/>
            <p:cNvSpPr/>
            <p:nvPr/>
          </p:nvSpPr>
          <p:spPr>
            <a:xfrm>
              <a:off x="8697433" y="5599815"/>
              <a:ext cx="233916" cy="233916"/>
            </a:xfrm>
            <a:prstGeom prst="rect">
              <a:avLst/>
            </a:prstGeom>
            <a:solidFill>
              <a:srgbClr val="D60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srgbClr val="000000"/>
                </a:solidFill>
              </a:endParaRPr>
            </a:p>
          </p:txBody>
        </p:sp>
      </p:grpSp>
      <p:sp>
        <p:nvSpPr>
          <p:cNvPr id="15" name="テキスト ボックス 14"/>
          <p:cNvSpPr txBox="1"/>
          <p:nvPr/>
        </p:nvSpPr>
        <p:spPr>
          <a:xfrm>
            <a:off x="2987824" y="2492896"/>
            <a:ext cx="543739" cy="523220"/>
          </a:xfrm>
          <a:prstGeom prst="rect">
            <a:avLst/>
          </a:prstGeom>
          <a:noFill/>
        </p:spPr>
        <p:txBody>
          <a:bodyPr wrap="none" rtlCol="0">
            <a:spAutoFit/>
          </a:bodyPr>
          <a:lstStyle/>
          <a:p>
            <a:r>
              <a:rPr kumimoji="1" lang="en-US" altLang="ja-JP" sz="2800" dirty="0" smtClean="0">
                <a:solidFill>
                  <a:schemeClr val="bg2"/>
                </a:solidFill>
              </a:rPr>
              <a:t>**</a:t>
            </a:r>
            <a:endParaRPr kumimoji="1" lang="ja-JP" altLang="en-US" sz="2800" dirty="0">
              <a:solidFill>
                <a:schemeClr val="bg2"/>
              </a:solidFill>
            </a:endParaRPr>
          </a:p>
        </p:txBody>
      </p:sp>
      <p:cxnSp>
        <p:nvCxnSpPr>
          <p:cNvPr id="23" name="カギ線コネクタ 22"/>
          <p:cNvCxnSpPr>
            <a:stCxn id="15" idx="2"/>
          </p:cNvCxnSpPr>
          <p:nvPr/>
        </p:nvCxnSpPr>
        <p:spPr>
          <a:xfrm rot="16200000" flipH="1">
            <a:off x="2269245" y="4006565"/>
            <a:ext cx="2213084" cy="232186"/>
          </a:xfrm>
          <a:prstGeom prst="bent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00056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テキスト ボックス 49"/>
          <p:cNvSpPr txBox="1"/>
          <p:nvPr/>
        </p:nvSpPr>
        <p:spPr>
          <a:xfrm rot="16200000">
            <a:off x="1000444" y="542286"/>
            <a:ext cx="492443" cy="2089274"/>
          </a:xfrm>
          <a:prstGeom prst="rect">
            <a:avLst/>
          </a:prstGeom>
          <a:noFill/>
        </p:spPr>
        <p:txBody>
          <a:bodyPr vert="eaVert" wrap="square" rtlCol="0">
            <a:spAutoFit/>
          </a:bodyPr>
          <a:lstStyle/>
          <a:p>
            <a:pPr algn="ctr" fontAlgn="base">
              <a:spcBef>
                <a:spcPct val="0"/>
              </a:spcBef>
              <a:spcAft>
                <a:spcPct val="0"/>
              </a:spcAft>
            </a:pPr>
            <a:r>
              <a:rPr lang="en-US" altLang="ja-JP" sz="2000" dirty="0" smtClean="0">
                <a:solidFill>
                  <a:srgbClr val="FFFFFF"/>
                </a:solidFill>
                <a:latin typeface="Arial" pitchFamily="34" charset="0"/>
              </a:rPr>
              <a:t>Event free</a:t>
            </a:r>
            <a:endParaRPr lang="ja-JP" altLang="en-US" sz="2000" dirty="0">
              <a:solidFill>
                <a:srgbClr val="FFFFFF"/>
              </a:solidFill>
              <a:latin typeface="Arial" pitchFamily="34" charset="0"/>
            </a:endParaRPr>
          </a:p>
        </p:txBody>
      </p:sp>
      <p:sp>
        <p:nvSpPr>
          <p:cNvPr id="186" name="テキスト ボックス 185"/>
          <p:cNvSpPr txBox="1"/>
          <p:nvPr/>
        </p:nvSpPr>
        <p:spPr>
          <a:xfrm>
            <a:off x="1596922" y="5709566"/>
            <a:ext cx="356188" cy="461665"/>
          </a:xfrm>
          <a:prstGeom prst="rect">
            <a:avLst/>
          </a:prstGeom>
          <a:noFill/>
        </p:spPr>
        <p:txBody>
          <a:bodyPr wrap="none" rtlCol="0">
            <a:spAutoFit/>
          </a:bodyPr>
          <a:lstStyle/>
          <a:p>
            <a:pPr algn="ctr" fontAlgn="base">
              <a:spcBef>
                <a:spcPct val="0"/>
              </a:spcBef>
              <a:spcAft>
                <a:spcPct val="0"/>
              </a:spcAft>
            </a:pPr>
            <a:r>
              <a:rPr lang="en-US" altLang="ja-JP" sz="2400" dirty="0" smtClean="0">
                <a:solidFill>
                  <a:srgbClr val="FFFFFF"/>
                </a:solidFill>
                <a:latin typeface="Arial" pitchFamily="34" charset="0"/>
              </a:rPr>
              <a:t>0</a:t>
            </a:r>
            <a:endParaRPr lang="ja-JP" altLang="en-US" sz="2400" dirty="0">
              <a:solidFill>
                <a:srgbClr val="FFFFFF"/>
              </a:solidFill>
              <a:latin typeface="Arial" pitchFamily="34" charset="0"/>
            </a:endParaRPr>
          </a:p>
        </p:txBody>
      </p:sp>
      <p:sp>
        <p:nvSpPr>
          <p:cNvPr id="194" name="テキスト ボックス 193"/>
          <p:cNvSpPr txBox="1"/>
          <p:nvPr/>
        </p:nvSpPr>
        <p:spPr>
          <a:xfrm>
            <a:off x="3113193" y="6206759"/>
            <a:ext cx="2903220" cy="461665"/>
          </a:xfrm>
          <a:prstGeom prst="rect">
            <a:avLst/>
          </a:prstGeom>
          <a:noFill/>
        </p:spPr>
        <p:txBody>
          <a:bodyPr wrap="square" rtlCol="0">
            <a:spAutoFit/>
          </a:bodyPr>
          <a:lstStyle/>
          <a:p>
            <a:pPr algn="ctr" fontAlgn="base">
              <a:spcBef>
                <a:spcPct val="0"/>
              </a:spcBef>
              <a:spcAft>
                <a:spcPct val="0"/>
              </a:spcAft>
            </a:pPr>
            <a:r>
              <a:rPr lang="en-US" altLang="ja-JP" sz="2400" dirty="0" smtClean="0">
                <a:solidFill>
                  <a:srgbClr val="FFFFFF"/>
                </a:solidFill>
                <a:latin typeface="Arial" pitchFamily="34" charset="0"/>
              </a:rPr>
              <a:t>(month)</a:t>
            </a:r>
            <a:endParaRPr lang="ja-JP" altLang="en-US" sz="2400" dirty="0">
              <a:solidFill>
                <a:srgbClr val="FFFFFF"/>
              </a:solidFill>
              <a:latin typeface="Arial" pitchFamily="34" charset="0"/>
            </a:endParaRPr>
          </a:p>
        </p:txBody>
      </p:sp>
      <p:sp>
        <p:nvSpPr>
          <p:cNvPr id="217" name="テキスト ボックス 216"/>
          <p:cNvSpPr txBox="1"/>
          <p:nvPr/>
        </p:nvSpPr>
        <p:spPr>
          <a:xfrm>
            <a:off x="981554" y="5400899"/>
            <a:ext cx="612667" cy="461665"/>
          </a:xfrm>
          <a:prstGeom prst="rect">
            <a:avLst/>
          </a:prstGeom>
          <a:noFill/>
        </p:spPr>
        <p:txBody>
          <a:bodyPr wrap="none" rtlCol="0">
            <a:spAutoFit/>
          </a:bodyPr>
          <a:lstStyle/>
          <a:p>
            <a:pPr algn="r" fontAlgn="base">
              <a:spcBef>
                <a:spcPct val="0"/>
              </a:spcBef>
              <a:spcAft>
                <a:spcPct val="0"/>
              </a:spcAft>
            </a:pPr>
            <a:r>
              <a:rPr lang="en-US" altLang="ja-JP" sz="2400" dirty="0" smtClean="0">
                <a:solidFill>
                  <a:srgbClr val="FFFFFF"/>
                </a:solidFill>
                <a:latin typeface="Arial" pitchFamily="34" charset="0"/>
              </a:rPr>
              <a:t>0.0</a:t>
            </a:r>
            <a:endParaRPr lang="ja-JP" altLang="en-US" sz="2400" dirty="0">
              <a:solidFill>
                <a:srgbClr val="FFFFFF"/>
              </a:solidFill>
              <a:latin typeface="Arial" pitchFamily="34" charset="0"/>
            </a:endParaRPr>
          </a:p>
        </p:txBody>
      </p:sp>
      <p:sp>
        <p:nvSpPr>
          <p:cNvPr id="220" name="テキスト ボックス 219"/>
          <p:cNvSpPr txBox="1"/>
          <p:nvPr/>
        </p:nvSpPr>
        <p:spPr>
          <a:xfrm>
            <a:off x="981554" y="4640258"/>
            <a:ext cx="612667" cy="461665"/>
          </a:xfrm>
          <a:prstGeom prst="rect">
            <a:avLst/>
          </a:prstGeom>
          <a:noFill/>
        </p:spPr>
        <p:txBody>
          <a:bodyPr wrap="none" rtlCol="0">
            <a:spAutoFit/>
          </a:bodyPr>
          <a:lstStyle/>
          <a:p>
            <a:pPr algn="r" fontAlgn="base">
              <a:spcBef>
                <a:spcPct val="0"/>
              </a:spcBef>
              <a:spcAft>
                <a:spcPct val="0"/>
              </a:spcAft>
            </a:pPr>
            <a:r>
              <a:rPr lang="en-US" altLang="ja-JP" sz="2400" dirty="0" smtClean="0">
                <a:solidFill>
                  <a:srgbClr val="FFFFFF"/>
                </a:solidFill>
                <a:latin typeface="Arial" pitchFamily="34" charset="0"/>
              </a:rPr>
              <a:t>0.2</a:t>
            </a:r>
            <a:endParaRPr lang="ja-JP" altLang="en-US" sz="2400" dirty="0">
              <a:solidFill>
                <a:srgbClr val="FFFFFF"/>
              </a:solidFill>
              <a:latin typeface="Arial" pitchFamily="34" charset="0"/>
            </a:endParaRPr>
          </a:p>
        </p:txBody>
      </p:sp>
      <p:sp>
        <p:nvSpPr>
          <p:cNvPr id="221" name="テキスト ボックス 220"/>
          <p:cNvSpPr txBox="1"/>
          <p:nvPr/>
        </p:nvSpPr>
        <p:spPr>
          <a:xfrm>
            <a:off x="981554" y="3914155"/>
            <a:ext cx="612667" cy="461665"/>
          </a:xfrm>
          <a:prstGeom prst="rect">
            <a:avLst/>
          </a:prstGeom>
          <a:noFill/>
        </p:spPr>
        <p:txBody>
          <a:bodyPr wrap="none" rtlCol="0">
            <a:spAutoFit/>
          </a:bodyPr>
          <a:lstStyle/>
          <a:p>
            <a:pPr algn="r" fontAlgn="base">
              <a:spcBef>
                <a:spcPct val="0"/>
              </a:spcBef>
              <a:spcAft>
                <a:spcPct val="0"/>
              </a:spcAft>
            </a:pPr>
            <a:r>
              <a:rPr lang="en-US" altLang="ja-JP" sz="2400" dirty="0" smtClean="0">
                <a:solidFill>
                  <a:srgbClr val="FFFFFF"/>
                </a:solidFill>
                <a:latin typeface="Arial" pitchFamily="34" charset="0"/>
              </a:rPr>
              <a:t>0.4</a:t>
            </a:r>
            <a:endParaRPr lang="ja-JP" altLang="en-US" sz="2400" dirty="0">
              <a:solidFill>
                <a:srgbClr val="FFFFFF"/>
              </a:solidFill>
              <a:latin typeface="Arial" pitchFamily="34" charset="0"/>
            </a:endParaRPr>
          </a:p>
        </p:txBody>
      </p:sp>
      <p:sp>
        <p:nvSpPr>
          <p:cNvPr id="225" name="テキスト ボックス 224"/>
          <p:cNvSpPr txBox="1"/>
          <p:nvPr/>
        </p:nvSpPr>
        <p:spPr>
          <a:xfrm>
            <a:off x="981554" y="3188051"/>
            <a:ext cx="612667" cy="461665"/>
          </a:xfrm>
          <a:prstGeom prst="rect">
            <a:avLst/>
          </a:prstGeom>
          <a:noFill/>
        </p:spPr>
        <p:txBody>
          <a:bodyPr wrap="none" rtlCol="0">
            <a:spAutoFit/>
          </a:bodyPr>
          <a:lstStyle/>
          <a:p>
            <a:pPr algn="r" fontAlgn="base">
              <a:spcBef>
                <a:spcPct val="0"/>
              </a:spcBef>
              <a:spcAft>
                <a:spcPct val="0"/>
              </a:spcAft>
            </a:pPr>
            <a:r>
              <a:rPr lang="en-US" altLang="ja-JP" sz="2400" dirty="0" smtClean="0">
                <a:solidFill>
                  <a:srgbClr val="FFFFFF"/>
                </a:solidFill>
                <a:latin typeface="Arial" pitchFamily="34" charset="0"/>
              </a:rPr>
              <a:t>0.6</a:t>
            </a:r>
            <a:endParaRPr lang="ja-JP" altLang="en-US" sz="2400" dirty="0">
              <a:solidFill>
                <a:srgbClr val="FFFFFF"/>
              </a:solidFill>
              <a:latin typeface="Arial" pitchFamily="34" charset="0"/>
            </a:endParaRPr>
          </a:p>
        </p:txBody>
      </p:sp>
      <p:sp>
        <p:nvSpPr>
          <p:cNvPr id="226" name="テキスト ボックス 225"/>
          <p:cNvSpPr txBox="1"/>
          <p:nvPr/>
        </p:nvSpPr>
        <p:spPr>
          <a:xfrm>
            <a:off x="981554" y="2449216"/>
            <a:ext cx="612667" cy="461665"/>
          </a:xfrm>
          <a:prstGeom prst="rect">
            <a:avLst/>
          </a:prstGeom>
          <a:noFill/>
        </p:spPr>
        <p:txBody>
          <a:bodyPr wrap="none" rtlCol="0">
            <a:spAutoFit/>
          </a:bodyPr>
          <a:lstStyle/>
          <a:p>
            <a:pPr algn="r" fontAlgn="base">
              <a:spcBef>
                <a:spcPct val="0"/>
              </a:spcBef>
              <a:spcAft>
                <a:spcPct val="0"/>
              </a:spcAft>
            </a:pPr>
            <a:r>
              <a:rPr lang="en-US" altLang="ja-JP" sz="2400" dirty="0" smtClean="0">
                <a:solidFill>
                  <a:srgbClr val="FFFFFF"/>
                </a:solidFill>
                <a:latin typeface="Arial" pitchFamily="34" charset="0"/>
              </a:rPr>
              <a:t>0.8</a:t>
            </a:r>
            <a:endParaRPr lang="ja-JP" altLang="en-US" sz="2400" dirty="0">
              <a:solidFill>
                <a:srgbClr val="FFFFFF"/>
              </a:solidFill>
              <a:latin typeface="Arial" pitchFamily="34" charset="0"/>
            </a:endParaRPr>
          </a:p>
        </p:txBody>
      </p:sp>
      <p:sp>
        <p:nvSpPr>
          <p:cNvPr id="227" name="テキスト ボックス 226"/>
          <p:cNvSpPr txBox="1"/>
          <p:nvPr/>
        </p:nvSpPr>
        <p:spPr>
          <a:xfrm>
            <a:off x="981554" y="1731107"/>
            <a:ext cx="612667" cy="461665"/>
          </a:xfrm>
          <a:prstGeom prst="rect">
            <a:avLst/>
          </a:prstGeom>
          <a:noFill/>
        </p:spPr>
        <p:txBody>
          <a:bodyPr wrap="none" rtlCol="0">
            <a:spAutoFit/>
          </a:bodyPr>
          <a:lstStyle/>
          <a:p>
            <a:pPr algn="r" fontAlgn="base">
              <a:spcBef>
                <a:spcPct val="0"/>
              </a:spcBef>
              <a:spcAft>
                <a:spcPct val="0"/>
              </a:spcAft>
            </a:pPr>
            <a:r>
              <a:rPr lang="en-US" altLang="ja-JP" sz="2400" dirty="0">
                <a:solidFill>
                  <a:srgbClr val="FFFFFF"/>
                </a:solidFill>
                <a:latin typeface="Arial" pitchFamily="34" charset="0"/>
              </a:rPr>
              <a:t>1.0</a:t>
            </a:r>
            <a:endParaRPr lang="ja-JP" altLang="en-US" sz="2400" dirty="0">
              <a:solidFill>
                <a:srgbClr val="FFFFFF"/>
              </a:solidFill>
              <a:latin typeface="Arial" pitchFamily="34" charset="0"/>
            </a:endParaRPr>
          </a:p>
        </p:txBody>
      </p:sp>
      <p:sp>
        <p:nvSpPr>
          <p:cNvPr id="22" name="正方形/長方形 21"/>
          <p:cNvSpPr/>
          <p:nvPr/>
        </p:nvSpPr>
        <p:spPr>
          <a:xfrm>
            <a:off x="1730233" y="1940962"/>
            <a:ext cx="6250427" cy="368348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srgbClr val="FFFFFF"/>
              </a:solidFill>
            </a:endParaRPr>
          </a:p>
        </p:txBody>
      </p:sp>
      <p:grpSp>
        <p:nvGrpSpPr>
          <p:cNvPr id="3" name="グループ化 2"/>
          <p:cNvGrpSpPr/>
          <p:nvPr/>
        </p:nvGrpSpPr>
        <p:grpSpPr>
          <a:xfrm>
            <a:off x="1534793" y="1953329"/>
            <a:ext cx="193035" cy="3675887"/>
            <a:chOff x="1473243" y="1856952"/>
            <a:chExt cx="151075" cy="3675887"/>
          </a:xfrm>
        </p:grpSpPr>
        <p:cxnSp>
          <p:nvCxnSpPr>
            <p:cNvPr id="148" name="直線コネクタ 147"/>
            <p:cNvCxnSpPr/>
            <p:nvPr/>
          </p:nvCxnSpPr>
          <p:spPr>
            <a:xfrm rot="5400000">
              <a:off x="1548781" y="5457301"/>
              <a:ext cx="0" cy="1510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直線コネクタ 164"/>
            <p:cNvCxnSpPr/>
            <p:nvPr/>
          </p:nvCxnSpPr>
          <p:spPr>
            <a:xfrm rot="5400000">
              <a:off x="1548781" y="5083127"/>
              <a:ext cx="0" cy="1510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直線コネクタ 166"/>
            <p:cNvCxnSpPr/>
            <p:nvPr/>
          </p:nvCxnSpPr>
          <p:spPr>
            <a:xfrm rot="5400000">
              <a:off x="1548781" y="4716270"/>
              <a:ext cx="0" cy="1510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直線コネクタ 170"/>
            <p:cNvCxnSpPr/>
            <p:nvPr/>
          </p:nvCxnSpPr>
          <p:spPr>
            <a:xfrm rot="5400000">
              <a:off x="1548781" y="4349413"/>
              <a:ext cx="0" cy="1510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直線コネクタ 180"/>
            <p:cNvCxnSpPr/>
            <p:nvPr/>
          </p:nvCxnSpPr>
          <p:spPr>
            <a:xfrm rot="5400000">
              <a:off x="1548781" y="3982556"/>
              <a:ext cx="0" cy="1510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直線コネクタ 190"/>
            <p:cNvCxnSpPr/>
            <p:nvPr/>
          </p:nvCxnSpPr>
          <p:spPr>
            <a:xfrm rot="5400000">
              <a:off x="1548781" y="3615699"/>
              <a:ext cx="0" cy="1510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p:cNvCxnSpPr/>
            <p:nvPr/>
          </p:nvCxnSpPr>
          <p:spPr>
            <a:xfrm rot="5400000">
              <a:off x="1548781" y="3248842"/>
              <a:ext cx="0" cy="1510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直線コネクタ 211"/>
            <p:cNvCxnSpPr/>
            <p:nvPr/>
          </p:nvCxnSpPr>
          <p:spPr>
            <a:xfrm rot="5400000">
              <a:off x="1548781" y="2881985"/>
              <a:ext cx="0" cy="1510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直線コネクタ 212"/>
            <p:cNvCxnSpPr/>
            <p:nvPr/>
          </p:nvCxnSpPr>
          <p:spPr>
            <a:xfrm rot="5400000">
              <a:off x="1548781" y="2515128"/>
              <a:ext cx="0" cy="1510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直線コネクタ 214"/>
            <p:cNvCxnSpPr/>
            <p:nvPr/>
          </p:nvCxnSpPr>
          <p:spPr>
            <a:xfrm rot="5400000">
              <a:off x="1548781" y="2148271"/>
              <a:ext cx="0" cy="1510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直線コネクタ 215"/>
            <p:cNvCxnSpPr/>
            <p:nvPr/>
          </p:nvCxnSpPr>
          <p:spPr>
            <a:xfrm rot="5400000">
              <a:off x="1548781" y="1781414"/>
              <a:ext cx="0" cy="1510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 name="グループ化 6"/>
          <p:cNvGrpSpPr/>
          <p:nvPr/>
        </p:nvGrpSpPr>
        <p:grpSpPr>
          <a:xfrm>
            <a:off x="1736061" y="5621129"/>
            <a:ext cx="6244600" cy="151075"/>
            <a:chOff x="1630761" y="5516335"/>
            <a:chExt cx="4887207" cy="151075"/>
          </a:xfrm>
        </p:grpSpPr>
        <p:cxnSp>
          <p:nvCxnSpPr>
            <p:cNvPr id="24" name="直線コネクタ 23"/>
            <p:cNvCxnSpPr/>
            <p:nvPr/>
          </p:nvCxnSpPr>
          <p:spPr>
            <a:xfrm>
              <a:off x="1630761" y="5516335"/>
              <a:ext cx="0" cy="1510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p:cNvCxnSpPr/>
            <p:nvPr/>
          </p:nvCxnSpPr>
          <p:spPr>
            <a:xfrm>
              <a:off x="2029297" y="5516335"/>
              <a:ext cx="0" cy="1078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p:nvPr/>
          </p:nvCxnSpPr>
          <p:spPr>
            <a:xfrm>
              <a:off x="3253480" y="5516335"/>
              <a:ext cx="0" cy="1510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9" name="直線コネクタ 298"/>
            <p:cNvCxnSpPr/>
            <p:nvPr/>
          </p:nvCxnSpPr>
          <p:spPr>
            <a:xfrm>
              <a:off x="4885724" y="5516335"/>
              <a:ext cx="0" cy="1510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1" name="直線コネクタ 300"/>
            <p:cNvCxnSpPr/>
            <p:nvPr/>
          </p:nvCxnSpPr>
          <p:spPr>
            <a:xfrm>
              <a:off x="6517968" y="5516335"/>
              <a:ext cx="0" cy="1510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2437358" y="5516335"/>
              <a:ext cx="0" cy="1078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2845419" y="5516335"/>
              <a:ext cx="0" cy="1078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3661541" y="5516335"/>
              <a:ext cx="0" cy="1078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4069602" y="5516335"/>
              <a:ext cx="0" cy="1078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4477663" y="5516335"/>
              <a:ext cx="0" cy="1078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5293785" y="5516335"/>
              <a:ext cx="0" cy="1078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5701846" y="5516335"/>
              <a:ext cx="0" cy="1078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6109907" y="5516335"/>
              <a:ext cx="0" cy="1078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4" name="テキスト ボックス 63"/>
          <p:cNvSpPr txBox="1"/>
          <p:nvPr/>
        </p:nvSpPr>
        <p:spPr>
          <a:xfrm>
            <a:off x="2528754" y="5709566"/>
            <a:ext cx="527709" cy="461665"/>
          </a:xfrm>
          <a:prstGeom prst="rect">
            <a:avLst/>
          </a:prstGeom>
          <a:noFill/>
        </p:spPr>
        <p:txBody>
          <a:bodyPr wrap="none" rtlCol="0">
            <a:spAutoFit/>
          </a:bodyPr>
          <a:lstStyle/>
          <a:p>
            <a:pPr algn="ctr" fontAlgn="base">
              <a:spcBef>
                <a:spcPct val="0"/>
              </a:spcBef>
              <a:spcAft>
                <a:spcPct val="0"/>
              </a:spcAft>
            </a:pPr>
            <a:r>
              <a:rPr lang="en-US" altLang="ja-JP" sz="2400" dirty="0" smtClean="0">
                <a:solidFill>
                  <a:srgbClr val="FFFFFF"/>
                </a:solidFill>
                <a:latin typeface="Arial" pitchFamily="34" charset="0"/>
              </a:rPr>
              <a:t>10</a:t>
            </a:r>
            <a:endParaRPr lang="ja-JP" altLang="en-US" sz="2400" dirty="0">
              <a:solidFill>
                <a:srgbClr val="FFFFFF"/>
              </a:solidFill>
              <a:latin typeface="Arial" pitchFamily="34" charset="0"/>
            </a:endParaRPr>
          </a:p>
        </p:txBody>
      </p:sp>
      <p:sp>
        <p:nvSpPr>
          <p:cNvPr id="65" name="テキスト ボックス 64"/>
          <p:cNvSpPr txBox="1"/>
          <p:nvPr/>
        </p:nvSpPr>
        <p:spPr>
          <a:xfrm>
            <a:off x="3543951" y="5709566"/>
            <a:ext cx="527709" cy="461665"/>
          </a:xfrm>
          <a:prstGeom prst="rect">
            <a:avLst/>
          </a:prstGeom>
          <a:noFill/>
        </p:spPr>
        <p:txBody>
          <a:bodyPr wrap="none" rtlCol="0">
            <a:spAutoFit/>
          </a:bodyPr>
          <a:lstStyle/>
          <a:p>
            <a:pPr algn="ctr" fontAlgn="base">
              <a:spcBef>
                <a:spcPct val="0"/>
              </a:spcBef>
              <a:spcAft>
                <a:spcPct val="0"/>
              </a:spcAft>
            </a:pPr>
            <a:r>
              <a:rPr lang="en-US" altLang="ja-JP" sz="2400" dirty="0">
                <a:solidFill>
                  <a:srgbClr val="FFFFFF"/>
                </a:solidFill>
                <a:latin typeface="Arial" pitchFamily="34" charset="0"/>
              </a:rPr>
              <a:t>2</a:t>
            </a:r>
            <a:r>
              <a:rPr lang="en-US" altLang="ja-JP" sz="2400" dirty="0" smtClean="0">
                <a:solidFill>
                  <a:srgbClr val="FFFFFF"/>
                </a:solidFill>
                <a:latin typeface="Arial" pitchFamily="34" charset="0"/>
              </a:rPr>
              <a:t>0</a:t>
            </a:r>
            <a:endParaRPr lang="ja-JP" altLang="en-US" sz="2400" dirty="0">
              <a:solidFill>
                <a:srgbClr val="FFFFFF"/>
              </a:solidFill>
              <a:latin typeface="Arial" pitchFamily="34" charset="0"/>
            </a:endParaRPr>
          </a:p>
        </p:txBody>
      </p:sp>
      <p:sp>
        <p:nvSpPr>
          <p:cNvPr id="66" name="テキスト ボックス 65"/>
          <p:cNvSpPr txBox="1"/>
          <p:nvPr/>
        </p:nvSpPr>
        <p:spPr>
          <a:xfrm>
            <a:off x="4614237" y="5709566"/>
            <a:ext cx="527709" cy="461665"/>
          </a:xfrm>
          <a:prstGeom prst="rect">
            <a:avLst/>
          </a:prstGeom>
          <a:noFill/>
        </p:spPr>
        <p:txBody>
          <a:bodyPr wrap="none" rtlCol="0">
            <a:spAutoFit/>
          </a:bodyPr>
          <a:lstStyle/>
          <a:p>
            <a:pPr algn="ctr" fontAlgn="base">
              <a:spcBef>
                <a:spcPct val="0"/>
              </a:spcBef>
              <a:spcAft>
                <a:spcPct val="0"/>
              </a:spcAft>
            </a:pPr>
            <a:r>
              <a:rPr lang="en-US" altLang="ja-JP" sz="2400" dirty="0" smtClean="0">
                <a:solidFill>
                  <a:srgbClr val="FFFFFF"/>
                </a:solidFill>
                <a:latin typeface="Arial" pitchFamily="34" charset="0"/>
              </a:rPr>
              <a:t>30</a:t>
            </a:r>
            <a:endParaRPr lang="ja-JP" altLang="en-US" sz="2400" dirty="0">
              <a:solidFill>
                <a:srgbClr val="FFFFFF"/>
              </a:solidFill>
              <a:latin typeface="Arial" pitchFamily="34" charset="0"/>
            </a:endParaRPr>
          </a:p>
        </p:txBody>
      </p:sp>
      <p:sp>
        <p:nvSpPr>
          <p:cNvPr id="67" name="テキスト ボックス 66"/>
          <p:cNvSpPr txBox="1"/>
          <p:nvPr/>
        </p:nvSpPr>
        <p:spPr>
          <a:xfrm>
            <a:off x="5631611" y="5709566"/>
            <a:ext cx="527709" cy="461665"/>
          </a:xfrm>
          <a:prstGeom prst="rect">
            <a:avLst/>
          </a:prstGeom>
          <a:noFill/>
        </p:spPr>
        <p:txBody>
          <a:bodyPr wrap="none" rtlCol="0">
            <a:spAutoFit/>
          </a:bodyPr>
          <a:lstStyle/>
          <a:p>
            <a:pPr algn="ctr" fontAlgn="base">
              <a:spcBef>
                <a:spcPct val="0"/>
              </a:spcBef>
              <a:spcAft>
                <a:spcPct val="0"/>
              </a:spcAft>
            </a:pPr>
            <a:r>
              <a:rPr lang="en-US" altLang="ja-JP" sz="2400" dirty="0">
                <a:solidFill>
                  <a:srgbClr val="FFFFFF"/>
                </a:solidFill>
                <a:latin typeface="Arial" pitchFamily="34" charset="0"/>
              </a:rPr>
              <a:t>4</a:t>
            </a:r>
            <a:r>
              <a:rPr lang="en-US" altLang="ja-JP" sz="2400" dirty="0" smtClean="0">
                <a:solidFill>
                  <a:srgbClr val="FFFFFF"/>
                </a:solidFill>
                <a:latin typeface="Arial" pitchFamily="34" charset="0"/>
              </a:rPr>
              <a:t>0</a:t>
            </a:r>
            <a:endParaRPr lang="ja-JP" altLang="en-US" sz="2400" dirty="0">
              <a:solidFill>
                <a:srgbClr val="FFFFFF"/>
              </a:solidFill>
              <a:latin typeface="Arial" pitchFamily="34" charset="0"/>
            </a:endParaRPr>
          </a:p>
        </p:txBody>
      </p:sp>
      <p:sp>
        <p:nvSpPr>
          <p:cNvPr id="51" name="テキスト ボックス 50"/>
          <p:cNvSpPr txBox="1"/>
          <p:nvPr/>
        </p:nvSpPr>
        <p:spPr>
          <a:xfrm>
            <a:off x="6710269" y="5709566"/>
            <a:ext cx="527709" cy="461665"/>
          </a:xfrm>
          <a:prstGeom prst="rect">
            <a:avLst/>
          </a:prstGeom>
          <a:noFill/>
        </p:spPr>
        <p:txBody>
          <a:bodyPr wrap="none" rtlCol="0">
            <a:spAutoFit/>
          </a:bodyPr>
          <a:lstStyle/>
          <a:p>
            <a:pPr algn="ctr" fontAlgn="base">
              <a:spcBef>
                <a:spcPct val="0"/>
              </a:spcBef>
              <a:spcAft>
                <a:spcPct val="0"/>
              </a:spcAft>
            </a:pPr>
            <a:r>
              <a:rPr lang="en-US" altLang="ja-JP" sz="2400" dirty="0" smtClean="0">
                <a:solidFill>
                  <a:srgbClr val="FFFFFF"/>
                </a:solidFill>
                <a:latin typeface="Arial" pitchFamily="34" charset="0"/>
              </a:rPr>
              <a:t>50</a:t>
            </a:r>
            <a:endParaRPr lang="ja-JP" altLang="en-US" sz="2400" dirty="0">
              <a:solidFill>
                <a:srgbClr val="FFFFFF"/>
              </a:solidFill>
              <a:latin typeface="Arial" pitchFamily="34" charset="0"/>
            </a:endParaRPr>
          </a:p>
        </p:txBody>
      </p:sp>
      <p:sp>
        <p:nvSpPr>
          <p:cNvPr id="63" name="テキスト ボックス 62"/>
          <p:cNvSpPr txBox="1"/>
          <p:nvPr/>
        </p:nvSpPr>
        <p:spPr>
          <a:xfrm>
            <a:off x="7705032" y="5709566"/>
            <a:ext cx="527709" cy="461665"/>
          </a:xfrm>
          <a:prstGeom prst="rect">
            <a:avLst/>
          </a:prstGeom>
          <a:noFill/>
        </p:spPr>
        <p:txBody>
          <a:bodyPr wrap="none" rtlCol="0">
            <a:spAutoFit/>
          </a:bodyPr>
          <a:lstStyle/>
          <a:p>
            <a:pPr algn="ctr" fontAlgn="base">
              <a:spcBef>
                <a:spcPct val="0"/>
              </a:spcBef>
              <a:spcAft>
                <a:spcPct val="0"/>
              </a:spcAft>
            </a:pPr>
            <a:r>
              <a:rPr lang="en-US" altLang="ja-JP" sz="2400" dirty="0">
                <a:solidFill>
                  <a:srgbClr val="FFFFFF"/>
                </a:solidFill>
                <a:latin typeface="Arial" pitchFamily="34" charset="0"/>
              </a:rPr>
              <a:t>6</a:t>
            </a:r>
            <a:r>
              <a:rPr lang="en-US" altLang="ja-JP" sz="2400" dirty="0" smtClean="0">
                <a:solidFill>
                  <a:srgbClr val="FFFFFF"/>
                </a:solidFill>
                <a:latin typeface="Arial" pitchFamily="34" charset="0"/>
              </a:rPr>
              <a:t>0</a:t>
            </a:r>
            <a:endParaRPr lang="ja-JP" altLang="en-US" sz="2400" dirty="0">
              <a:solidFill>
                <a:srgbClr val="FFFFFF"/>
              </a:solidFill>
              <a:latin typeface="Arial" pitchFamily="34" charset="0"/>
            </a:endParaRPr>
          </a:p>
        </p:txBody>
      </p:sp>
      <p:sp>
        <p:nvSpPr>
          <p:cNvPr id="61" name="テキスト ボックス 60"/>
          <p:cNvSpPr txBox="1"/>
          <p:nvPr/>
        </p:nvSpPr>
        <p:spPr>
          <a:xfrm>
            <a:off x="148856" y="308345"/>
            <a:ext cx="8973878" cy="954107"/>
          </a:xfrm>
          <a:prstGeom prst="rect">
            <a:avLst/>
          </a:prstGeom>
          <a:noFill/>
        </p:spPr>
        <p:txBody>
          <a:bodyPr wrap="square" rtlCol="0">
            <a:spAutoFit/>
          </a:bodyPr>
          <a:lstStyle/>
          <a:p>
            <a:pPr fontAlgn="base">
              <a:spcBef>
                <a:spcPct val="0"/>
              </a:spcBef>
              <a:spcAft>
                <a:spcPct val="0"/>
              </a:spcAft>
            </a:pPr>
            <a:r>
              <a:rPr lang="en-US" altLang="ja-JP" sz="2800" b="1" dirty="0" smtClean="0">
                <a:solidFill>
                  <a:srgbClr val="FFFF00"/>
                </a:solidFill>
                <a:latin typeface="Arial" pitchFamily="34" charset="0"/>
              </a:rPr>
              <a:t>Kaplan Meier Curve of event free in patients with diabetic nephropathy and non diabetic </a:t>
            </a:r>
            <a:r>
              <a:rPr lang="en-US" altLang="ja-JP" sz="2800" b="1" dirty="0" err="1" smtClean="0">
                <a:solidFill>
                  <a:srgbClr val="FFFF00"/>
                </a:solidFill>
                <a:latin typeface="Arial" pitchFamily="34" charset="0"/>
              </a:rPr>
              <a:t>nephropahty</a:t>
            </a:r>
            <a:endParaRPr lang="en-US" altLang="ja-JP" sz="2800" b="1" dirty="0" smtClean="0">
              <a:solidFill>
                <a:srgbClr val="FFFF00"/>
              </a:solidFill>
              <a:latin typeface="Arial" pitchFamily="34" charset="0"/>
            </a:endParaRPr>
          </a:p>
        </p:txBody>
      </p:sp>
      <p:sp>
        <p:nvSpPr>
          <p:cNvPr id="62" name="フリーフォーム 61"/>
          <p:cNvSpPr/>
          <p:nvPr/>
        </p:nvSpPr>
        <p:spPr>
          <a:xfrm>
            <a:off x="1727828" y="1974910"/>
            <a:ext cx="6252832" cy="1191232"/>
          </a:xfrm>
          <a:custGeom>
            <a:avLst/>
            <a:gdLst>
              <a:gd name="connsiteX0" fmla="*/ 0 w 6517082"/>
              <a:gd name="connsiteY0" fmla="*/ 0 h 983112"/>
              <a:gd name="connsiteX1" fmla="*/ 322418 w 6517082"/>
              <a:gd name="connsiteY1" fmla="*/ 0 h 983112"/>
              <a:gd name="connsiteX2" fmla="*/ 322418 w 6517082"/>
              <a:gd name="connsiteY2" fmla="*/ 58141 h 983112"/>
              <a:gd name="connsiteX3" fmla="*/ 644837 w 6517082"/>
              <a:gd name="connsiteY3" fmla="*/ 58141 h 983112"/>
              <a:gd name="connsiteX4" fmla="*/ 644837 w 6517082"/>
              <a:gd name="connsiteY4" fmla="*/ 163852 h 983112"/>
              <a:gd name="connsiteX5" fmla="*/ 824545 w 6517082"/>
              <a:gd name="connsiteY5" fmla="*/ 163852 h 983112"/>
              <a:gd name="connsiteX6" fmla="*/ 824545 w 6517082"/>
              <a:gd name="connsiteY6" fmla="*/ 322418 h 983112"/>
              <a:gd name="connsiteX7" fmla="*/ 2616346 w 6517082"/>
              <a:gd name="connsiteY7" fmla="*/ 322418 h 983112"/>
              <a:gd name="connsiteX8" fmla="*/ 2616346 w 6517082"/>
              <a:gd name="connsiteY8" fmla="*/ 391130 h 983112"/>
              <a:gd name="connsiteX9" fmla="*/ 2949336 w 6517082"/>
              <a:gd name="connsiteY9" fmla="*/ 391130 h 983112"/>
              <a:gd name="connsiteX10" fmla="*/ 2949336 w 6517082"/>
              <a:gd name="connsiteY10" fmla="*/ 549697 h 983112"/>
              <a:gd name="connsiteX11" fmla="*/ 3594173 w 6517082"/>
              <a:gd name="connsiteY11" fmla="*/ 549697 h 983112"/>
              <a:gd name="connsiteX12" fmla="*/ 3594173 w 6517082"/>
              <a:gd name="connsiteY12" fmla="*/ 607838 h 983112"/>
              <a:gd name="connsiteX13" fmla="*/ 4064587 w 6517082"/>
              <a:gd name="connsiteY13" fmla="*/ 607838 h 983112"/>
              <a:gd name="connsiteX14" fmla="*/ 4064587 w 6517082"/>
              <a:gd name="connsiteY14" fmla="*/ 660693 h 983112"/>
              <a:gd name="connsiteX15" fmla="*/ 4239010 w 6517082"/>
              <a:gd name="connsiteY15" fmla="*/ 660693 h 983112"/>
              <a:gd name="connsiteX16" fmla="*/ 4239010 w 6517082"/>
              <a:gd name="connsiteY16" fmla="*/ 750548 h 983112"/>
              <a:gd name="connsiteX17" fmla="*/ 4566714 w 6517082"/>
              <a:gd name="connsiteY17" fmla="*/ 750548 h 983112"/>
              <a:gd name="connsiteX18" fmla="*/ 4566714 w 6517082"/>
              <a:gd name="connsiteY18" fmla="*/ 819260 h 983112"/>
              <a:gd name="connsiteX19" fmla="*/ 4741137 w 6517082"/>
              <a:gd name="connsiteY19" fmla="*/ 819260 h 983112"/>
              <a:gd name="connsiteX20" fmla="*/ 4741137 w 6517082"/>
              <a:gd name="connsiteY20" fmla="*/ 872115 h 983112"/>
              <a:gd name="connsiteX21" fmla="*/ 5872245 w 6517082"/>
              <a:gd name="connsiteY21" fmla="*/ 872115 h 983112"/>
              <a:gd name="connsiteX22" fmla="*/ 5872245 w 6517082"/>
              <a:gd name="connsiteY22" fmla="*/ 930257 h 983112"/>
              <a:gd name="connsiteX23" fmla="*/ 6205234 w 6517082"/>
              <a:gd name="connsiteY23" fmla="*/ 930257 h 983112"/>
              <a:gd name="connsiteX24" fmla="*/ 6205234 w 6517082"/>
              <a:gd name="connsiteY24" fmla="*/ 983112 h 983112"/>
              <a:gd name="connsiteX25" fmla="*/ 6517082 w 6517082"/>
              <a:gd name="connsiteY25" fmla="*/ 983112 h 98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517082" h="983112">
                <a:moveTo>
                  <a:pt x="0" y="0"/>
                </a:moveTo>
                <a:lnTo>
                  <a:pt x="322418" y="0"/>
                </a:lnTo>
                <a:lnTo>
                  <a:pt x="322418" y="58141"/>
                </a:lnTo>
                <a:lnTo>
                  <a:pt x="644837" y="58141"/>
                </a:lnTo>
                <a:lnTo>
                  <a:pt x="644837" y="163852"/>
                </a:lnTo>
                <a:lnTo>
                  <a:pt x="824545" y="163852"/>
                </a:lnTo>
                <a:lnTo>
                  <a:pt x="824545" y="322418"/>
                </a:lnTo>
                <a:lnTo>
                  <a:pt x="2616346" y="322418"/>
                </a:lnTo>
                <a:lnTo>
                  <a:pt x="2616346" y="391130"/>
                </a:lnTo>
                <a:lnTo>
                  <a:pt x="2949336" y="391130"/>
                </a:lnTo>
                <a:lnTo>
                  <a:pt x="2949336" y="549697"/>
                </a:lnTo>
                <a:lnTo>
                  <a:pt x="3594173" y="549697"/>
                </a:lnTo>
                <a:lnTo>
                  <a:pt x="3594173" y="607838"/>
                </a:lnTo>
                <a:lnTo>
                  <a:pt x="4064587" y="607838"/>
                </a:lnTo>
                <a:lnTo>
                  <a:pt x="4064587" y="660693"/>
                </a:lnTo>
                <a:lnTo>
                  <a:pt x="4239010" y="660693"/>
                </a:lnTo>
                <a:lnTo>
                  <a:pt x="4239010" y="750548"/>
                </a:lnTo>
                <a:lnTo>
                  <a:pt x="4566714" y="750548"/>
                </a:lnTo>
                <a:lnTo>
                  <a:pt x="4566714" y="819260"/>
                </a:lnTo>
                <a:lnTo>
                  <a:pt x="4741137" y="819260"/>
                </a:lnTo>
                <a:lnTo>
                  <a:pt x="4741137" y="872115"/>
                </a:lnTo>
                <a:lnTo>
                  <a:pt x="5872245" y="872115"/>
                </a:lnTo>
                <a:lnTo>
                  <a:pt x="5872245" y="930257"/>
                </a:lnTo>
                <a:lnTo>
                  <a:pt x="6205234" y="930257"/>
                </a:lnTo>
                <a:lnTo>
                  <a:pt x="6205234" y="983112"/>
                </a:lnTo>
                <a:lnTo>
                  <a:pt x="6517082" y="983112"/>
                </a:lnTo>
              </a:path>
            </a:pathLst>
          </a:custGeom>
          <a:noFill/>
          <a:ln w="38100">
            <a:solidFill>
              <a:srgbClr val="FF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srgbClr val="FFFFFF"/>
              </a:solidFill>
            </a:endParaRPr>
          </a:p>
        </p:txBody>
      </p:sp>
      <p:sp>
        <p:nvSpPr>
          <p:cNvPr id="5" name="フリーフォーム 4"/>
          <p:cNvSpPr/>
          <p:nvPr/>
        </p:nvSpPr>
        <p:spPr>
          <a:xfrm>
            <a:off x="1698597" y="1958215"/>
            <a:ext cx="6271404" cy="2855344"/>
          </a:xfrm>
          <a:custGeom>
            <a:avLst/>
            <a:gdLst>
              <a:gd name="connsiteX0" fmla="*/ 0 w 6271404"/>
              <a:gd name="connsiteY0" fmla="*/ 0 h 2855344"/>
              <a:gd name="connsiteX1" fmla="*/ 698740 w 6271404"/>
              <a:gd name="connsiteY1" fmla="*/ 0 h 2855344"/>
              <a:gd name="connsiteX2" fmla="*/ 698740 w 6271404"/>
              <a:gd name="connsiteY2" fmla="*/ 491706 h 2855344"/>
              <a:gd name="connsiteX3" fmla="*/ 1423359 w 6271404"/>
              <a:gd name="connsiteY3" fmla="*/ 491706 h 2855344"/>
              <a:gd name="connsiteX4" fmla="*/ 1423359 w 6271404"/>
              <a:gd name="connsiteY4" fmla="*/ 992038 h 2855344"/>
              <a:gd name="connsiteX5" fmla="*/ 2122098 w 6271404"/>
              <a:gd name="connsiteY5" fmla="*/ 992038 h 2855344"/>
              <a:gd name="connsiteX6" fmla="*/ 2122098 w 6271404"/>
              <a:gd name="connsiteY6" fmla="*/ 1492370 h 2855344"/>
              <a:gd name="connsiteX7" fmla="*/ 2794959 w 6271404"/>
              <a:gd name="connsiteY7" fmla="*/ 1492370 h 2855344"/>
              <a:gd name="connsiteX8" fmla="*/ 2794959 w 6271404"/>
              <a:gd name="connsiteY8" fmla="*/ 2009955 h 2855344"/>
              <a:gd name="connsiteX9" fmla="*/ 3502325 w 6271404"/>
              <a:gd name="connsiteY9" fmla="*/ 2009955 h 2855344"/>
              <a:gd name="connsiteX10" fmla="*/ 3502325 w 6271404"/>
              <a:gd name="connsiteY10" fmla="*/ 2277374 h 2855344"/>
              <a:gd name="connsiteX11" fmla="*/ 4192438 w 6271404"/>
              <a:gd name="connsiteY11" fmla="*/ 2277374 h 2855344"/>
              <a:gd name="connsiteX12" fmla="*/ 4192438 w 6271404"/>
              <a:gd name="connsiteY12" fmla="*/ 2449902 h 2855344"/>
              <a:gd name="connsiteX13" fmla="*/ 4899804 w 6271404"/>
              <a:gd name="connsiteY13" fmla="*/ 2449902 h 2855344"/>
              <a:gd name="connsiteX14" fmla="*/ 4899804 w 6271404"/>
              <a:gd name="connsiteY14" fmla="*/ 2648310 h 2855344"/>
              <a:gd name="connsiteX15" fmla="*/ 5589917 w 6271404"/>
              <a:gd name="connsiteY15" fmla="*/ 2648310 h 2855344"/>
              <a:gd name="connsiteX16" fmla="*/ 5589917 w 6271404"/>
              <a:gd name="connsiteY16" fmla="*/ 2855344 h 2855344"/>
              <a:gd name="connsiteX17" fmla="*/ 6271404 w 6271404"/>
              <a:gd name="connsiteY17" fmla="*/ 2855344 h 2855344"/>
              <a:gd name="connsiteX18" fmla="*/ 6271404 w 6271404"/>
              <a:gd name="connsiteY18" fmla="*/ 2838091 h 2855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271404" h="2855344">
                <a:moveTo>
                  <a:pt x="0" y="0"/>
                </a:moveTo>
                <a:lnTo>
                  <a:pt x="698740" y="0"/>
                </a:lnTo>
                <a:lnTo>
                  <a:pt x="698740" y="491706"/>
                </a:lnTo>
                <a:lnTo>
                  <a:pt x="1423359" y="491706"/>
                </a:lnTo>
                <a:lnTo>
                  <a:pt x="1423359" y="992038"/>
                </a:lnTo>
                <a:lnTo>
                  <a:pt x="2122098" y="992038"/>
                </a:lnTo>
                <a:lnTo>
                  <a:pt x="2122098" y="1492370"/>
                </a:lnTo>
                <a:lnTo>
                  <a:pt x="2794959" y="1492370"/>
                </a:lnTo>
                <a:lnTo>
                  <a:pt x="2794959" y="2009955"/>
                </a:lnTo>
                <a:lnTo>
                  <a:pt x="3502325" y="2009955"/>
                </a:lnTo>
                <a:lnTo>
                  <a:pt x="3502325" y="2277374"/>
                </a:lnTo>
                <a:lnTo>
                  <a:pt x="4192438" y="2277374"/>
                </a:lnTo>
                <a:lnTo>
                  <a:pt x="4192438" y="2449902"/>
                </a:lnTo>
                <a:lnTo>
                  <a:pt x="4899804" y="2449902"/>
                </a:lnTo>
                <a:lnTo>
                  <a:pt x="4899804" y="2648310"/>
                </a:lnTo>
                <a:lnTo>
                  <a:pt x="5589917" y="2648310"/>
                </a:lnTo>
                <a:lnTo>
                  <a:pt x="5589917" y="2855344"/>
                </a:lnTo>
                <a:lnTo>
                  <a:pt x="6271404" y="2855344"/>
                </a:lnTo>
                <a:lnTo>
                  <a:pt x="6271404" y="2838091"/>
                </a:lnTo>
              </a:path>
            </a:pathLst>
          </a:cu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srgbClr val="FFFFFF"/>
              </a:solidFill>
            </a:endParaRPr>
          </a:p>
        </p:txBody>
      </p:sp>
      <p:cxnSp>
        <p:nvCxnSpPr>
          <p:cNvPr id="69" name="直線コネクタ 68"/>
          <p:cNvCxnSpPr/>
          <p:nvPr/>
        </p:nvCxnSpPr>
        <p:spPr>
          <a:xfrm flipV="1">
            <a:off x="2019963" y="5293675"/>
            <a:ext cx="736979" cy="1"/>
          </a:xfrm>
          <a:prstGeom prst="line">
            <a:avLst/>
          </a:prstGeom>
          <a:ln w="38100">
            <a:solidFill>
              <a:srgbClr val="00FF00"/>
            </a:solidFill>
          </a:ln>
        </p:spPr>
        <p:style>
          <a:lnRef idx="1">
            <a:schemeClr val="accent1"/>
          </a:lnRef>
          <a:fillRef idx="0">
            <a:schemeClr val="accent1"/>
          </a:fillRef>
          <a:effectRef idx="0">
            <a:schemeClr val="accent1"/>
          </a:effectRef>
          <a:fontRef idx="minor">
            <a:schemeClr val="tx1"/>
          </a:fontRef>
        </p:style>
      </p:cxnSp>
      <p:sp>
        <p:nvSpPr>
          <p:cNvPr id="70" name="テキスト ボックス 69"/>
          <p:cNvSpPr txBox="1"/>
          <p:nvPr/>
        </p:nvSpPr>
        <p:spPr>
          <a:xfrm>
            <a:off x="2836914" y="4820493"/>
            <a:ext cx="1031051" cy="646331"/>
          </a:xfrm>
          <a:prstGeom prst="rect">
            <a:avLst/>
          </a:prstGeom>
          <a:noFill/>
        </p:spPr>
        <p:txBody>
          <a:bodyPr wrap="none" rtlCol="0">
            <a:spAutoFit/>
          </a:bodyPr>
          <a:lstStyle/>
          <a:p>
            <a:pPr fontAlgn="base">
              <a:spcBef>
                <a:spcPct val="0"/>
              </a:spcBef>
              <a:spcAft>
                <a:spcPct val="0"/>
              </a:spcAft>
            </a:pPr>
            <a:r>
              <a:rPr lang="en-US" altLang="ja-JP" dirty="0" smtClean="0">
                <a:solidFill>
                  <a:srgbClr val="FFFFFF"/>
                </a:solidFill>
                <a:latin typeface="Arial" pitchFamily="34" charset="0"/>
              </a:rPr>
              <a:t>Non DM</a:t>
            </a:r>
          </a:p>
          <a:p>
            <a:pPr fontAlgn="base">
              <a:spcBef>
                <a:spcPct val="0"/>
              </a:spcBef>
              <a:spcAft>
                <a:spcPct val="0"/>
              </a:spcAft>
            </a:pPr>
            <a:r>
              <a:rPr lang="en-US" altLang="ja-JP" dirty="0" smtClean="0">
                <a:solidFill>
                  <a:srgbClr val="FFFFFF"/>
                </a:solidFill>
                <a:latin typeface="Arial" pitchFamily="34" charset="0"/>
              </a:rPr>
              <a:t>DM</a:t>
            </a:r>
            <a:endParaRPr lang="ja-JP" altLang="en-US" dirty="0">
              <a:solidFill>
                <a:srgbClr val="FFFFFF"/>
              </a:solidFill>
              <a:latin typeface="Arial" pitchFamily="34" charset="0"/>
            </a:endParaRPr>
          </a:p>
        </p:txBody>
      </p:sp>
      <p:cxnSp>
        <p:nvCxnSpPr>
          <p:cNvPr id="71" name="直線コネクタ 70"/>
          <p:cNvCxnSpPr/>
          <p:nvPr/>
        </p:nvCxnSpPr>
        <p:spPr>
          <a:xfrm flipV="1">
            <a:off x="2025714" y="5023375"/>
            <a:ext cx="736979" cy="1"/>
          </a:xfrm>
          <a:prstGeom prst="line">
            <a:avLst/>
          </a:prstGeom>
          <a:ln w="38100">
            <a:solidFill>
              <a:srgbClr val="FF00F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87136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685800" y="571500"/>
            <a:ext cx="7772400" cy="3028950"/>
          </a:xfrm>
          <a:prstGeom prst="rect">
            <a:avLst/>
          </a:prstGeom>
          <a:solidFill>
            <a:schemeClr val="tx1"/>
          </a:solidFill>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3600" b="0" i="0" u="none" strike="noStrike" kern="1200" cap="none" spc="0" normalizeH="0" baseline="0" noProof="0" smtClean="0">
                <a:ln>
                  <a:noFill/>
                </a:ln>
                <a:solidFill>
                  <a:schemeClr val="bg1"/>
                </a:solidFill>
                <a:effectLst/>
                <a:uLnTx/>
                <a:uFillTx/>
                <a:latin typeface="ＭＳ Ｐゴシック" panose="020B0600070205080204" pitchFamily="50" charset="-128"/>
                <a:ea typeface="+mj-ea"/>
                <a:cs typeface="+mj-cs"/>
              </a:rPr>
              <a:t>Nephro-2014</a:t>
            </a:r>
            <a:r>
              <a:rPr kumimoji="1" lang="en-US" altLang="ja-JP" sz="4400" b="0" i="0" u="none" strike="noStrike" kern="1200" cap="none" spc="0" normalizeH="0" baseline="0" noProof="0" smtClean="0">
                <a:ln>
                  <a:noFill/>
                </a:ln>
                <a:solidFill>
                  <a:schemeClr val="bg1"/>
                </a:solidFill>
                <a:effectLst/>
                <a:uLnTx/>
                <a:uFillTx/>
                <a:latin typeface="ＭＳ Ｐゴシック" panose="020B0600070205080204" pitchFamily="50" charset="-128"/>
                <a:ea typeface="+mj-ea"/>
                <a:cs typeface="+mj-cs"/>
              </a:rPr>
              <a:t/>
            </a:r>
            <a:br>
              <a:rPr kumimoji="1" lang="en-US" altLang="ja-JP" sz="4400" b="0" i="0" u="none" strike="noStrike" kern="1200" cap="none" spc="0" normalizeH="0" baseline="0" noProof="0" smtClean="0">
                <a:ln>
                  <a:noFill/>
                </a:ln>
                <a:solidFill>
                  <a:schemeClr val="bg1"/>
                </a:solidFill>
                <a:effectLst/>
                <a:uLnTx/>
                <a:uFillTx/>
                <a:latin typeface="ＭＳ Ｐゴシック" panose="020B0600070205080204" pitchFamily="50" charset="-128"/>
                <a:ea typeface="+mj-ea"/>
                <a:cs typeface="+mj-cs"/>
              </a:rPr>
            </a:br>
            <a:r>
              <a:rPr kumimoji="1" lang="en-US" altLang="ja-JP" sz="4400" b="0" i="0" u="none" strike="noStrike" kern="1200" cap="none" spc="0" normalizeH="0" baseline="0" noProof="0" smtClean="0">
                <a:ln>
                  <a:noFill/>
                </a:ln>
                <a:solidFill>
                  <a:schemeClr val="bg1"/>
                </a:solidFill>
                <a:effectLst/>
                <a:uLnTx/>
                <a:uFillTx/>
                <a:latin typeface="ＭＳ Ｐゴシック" panose="020B0600070205080204" pitchFamily="50" charset="-128"/>
                <a:ea typeface="+mj-ea"/>
                <a:cs typeface="+mj-cs"/>
              </a:rPr>
              <a:t>COI</a:t>
            </a:r>
            <a:r>
              <a:rPr kumimoji="1" lang="ja-JP" altLang="en-US" sz="4400" b="0" i="0" u="none" strike="noStrike" kern="1200" cap="none" spc="0" normalizeH="0" baseline="0" noProof="0" smtClean="0">
                <a:ln>
                  <a:noFill/>
                </a:ln>
                <a:solidFill>
                  <a:schemeClr val="bg1"/>
                </a:solidFill>
                <a:effectLst/>
                <a:uLnTx/>
                <a:uFillTx/>
                <a:latin typeface="ＭＳ Ｐゴシック" panose="020B0600070205080204" pitchFamily="50" charset="-128"/>
                <a:ea typeface="+mj-ea"/>
                <a:cs typeface="+mj-cs"/>
              </a:rPr>
              <a:t>　</a:t>
            </a:r>
            <a:r>
              <a:rPr kumimoji="1" lang="en-US" altLang="ja-JP" sz="4400" b="0" i="0" u="none" strike="noStrike" kern="1200" cap="none" spc="0" normalizeH="0" baseline="0" noProof="0" smtClean="0">
                <a:ln>
                  <a:noFill/>
                </a:ln>
                <a:solidFill>
                  <a:schemeClr val="bg1"/>
                </a:solidFill>
                <a:effectLst/>
                <a:uLnTx/>
                <a:uFillTx/>
                <a:latin typeface="ＭＳ Ｐゴシック" panose="020B0600070205080204" pitchFamily="50" charset="-128"/>
                <a:ea typeface="+mj-ea"/>
                <a:cs typeface="+mj-cs"/>
              </a:rPr>
              <a:t/>
            </a:r>
            <a:br>
              <a:rPr kumimoji="1" lang="en-US" altLang="ja-JP" sz="4400" b="0" i="0" u="none" strike="noStrike" kern="1200" cap="none" spc="0" normalizeH="0" baseline="0" noProof="0" smtClean="0">
                <a:ln>
                  <a:noFill/>
                </a:ln>
                <a:solidFill>
                  <a:schemeClr val="bg1"/>
                </a:solidFill>
                <a:effectLst/>
                <a:uLnTx/>
                <a:uFillTx/>
                <a:latin typeface="ＭＳ Ｐゴシック" panose="020B0600070205080204" pitchFamily="50" charset="-128"/>
                <a:ea typeface="+mj-ea"/>
                <a:cs typeface="+mj-cs"/>
              </a:rPr>
            </a:br>
            <a:r>
              <a:rPr kumimoji="1" lang="en-US" altLang="ja-JP" sz="4400" b="0" i="0" u="none" strike="noStrike" kern="1200" cap="none" spc="0" normalizeH="0" baseline="0" noProof="0" smtClean="0">
                <a:ln>
                  <a:noFill/>
                </a:ln>
                <a:solidFill>
                  <a:schemeClr val="bg1"/>
                </a:solidFill>
                <a:effectLst/>
                <a:uLnTx/>
                <a:uFillTx/>
                <a:latin typeface="ＭＳ Ｐゴシック" panose="020B0600070205080204" pitchFamily="50" charset="-128"/>
                <a:ea typeface="+mj-ea"/>
                <a:cs typeface="+mj-cs"/>
              </a:rPr>
              <a:t>Author</a:t>
            </a:r>
            <a:br>
              <a:rPr kumimoji="1" lang="en-US" altLang="ja-JP" sz="4400" b="0" i="0" u="none" strike="noStrike" kern="1200" cap="none" spc="0" normalizeH="0" baseline="0" noProof="0" smtClean="0">
                <a:ln>
                  <a:noFill/>
                </a:ln>
                <a:solidFill>
                  <a:schemeClr val="bg1"/>
                </a:solidFill>
                <a:effectLst/>
                <a:uLnTx/>
                <a:uFillTx/>
                <a:latin typeface="ＭＳ Ｐゴシック" panose="020B0600070205080204" pitchFamily="50" charset="-128"/>
                <a:ea typeface="+mj-ea"/>
                <a:cs typeface="+mj-cs"/>
              </a:rPr>
            </a:br>
            <a:r>
              <a:rPr kumimoji="1" lang="en-US" altLang="ja-JP" sz="4400" b="0" i="0" u="none" strike="noStrike" kern="1200" cap="none" spc="0" normalizeH="0" baseline="0" noProof="0" smtClean="0">
                <a:ln>
                  <a:noFill/>
                </a:ln>
                <a:solidFill>
                  <a:schemeClr val="bg1"/>
                </a:solidFill>
                <a:effectLst/>
                <a:uLnTx/>
                <a:uFillTx/>
                <a:latin typeface="ＭＳ Ｐゴシック" panose="020B0600070205080204" pitchFamily="50" charset="-128"/>
                <a:ea typeface="+mj-ea"/>
                <a:cs typeface="+mj-cs"/>
              </a:rPr>
              <a:t>Hiromichi Suzuki</a:t>
            </a:r>
            <a:r>
              <a:rPr kumimoji="1" lang="ja-JP" altLang="en-US" sz="3200" b="0" i="1" u="none" strike="noStrike" kern="1200" cap="none" spc="0" normalizeH="0" baseline="0" noProof="0" smtClean="0">
                <a:ln>
                  <a:noFill/>
                </a:ln>
                <a:solidFill>
                  <a:schemeClr val="bg1"/>
                </a:solidFill>
                <a:effectLst/>
                <a:uLnTx/>
                <a:uFillTx/>
                <a:latin typeface="ＭＳ Ｐゴシック" panose="020B0600070205080204" pitchFamily="50" charset="-128"/>
                <a:ea typeface="+mj-ea"/>
                <a:cs typeface="+mj-cs"/>
              </a:rPr>
              <a:t>　</a:t>
            </a:r>
            <a:endParaRPr kumimoji="1" lang="ja-JP" altLang="en-US" sz="3200" b="0" i="1" u="none" strike="noStrike" kern="1200" cap="none" spc="0" normalizeH="0" baseline="0" noProof="0" dirty="0" smtClean="0">
              <a:ln>
                <a:noFill/>
              </a:ln>
              <a:solidFill>
                <a:schemeClr val="bg1"/>
              </a:solidFill>
              <a:effectLst/>
              <a:uLnTx/>
              <a:uFillTx/>
              <a:latin typeface="ＭＳ Ｐゴシック" panose="020B0600070205080204" pitchFamily="50" charset="-128"/>
              <a:ea typeface="+mj-ea"/>
              <a:cs typeface="+mj-cs"/>
            </a:endParaRPr>
          </a:p>
        </p:txBody>
      </p:sp>
      <p:sp>
        <p:nvSpPr>
          <p:cNvPr id="4" name="サブタイトル 2"/>
          <p:cNvSpPr txBox="1">
            <a:spLocks/>
          </p:cNvSpPr>
          <p:nvPr/>
        </p:nvSpPr>
        <p:spPr>
          <a:xfrm>
            <a:off x="685800" y="3686175"/>
            <a:ext cx="7990656" cy="1198984"/>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1" lang="en-US" altLang="ja-JP" sz="4000" b="0" i="0" u="none" strike="noStrike" kern="1200" cap="none" spc="0" normalizeH="0" baseline="0" noProof="0" smtClean="0">
                <a:ln>
                  <a:noFill/>
                </a:ln>
                <a:solidFill>
                  <a:schemeClr val="tx1"/>
                </a:solidFill>
                <a:effectLst/>
                <a:uLnTx/>
                <a:uFillTx/>
                <a:latin typeface="+mn-lt"/>
                <a:ea typeface="+mn-ea"/>
                <a:cs typeface="+mn-cs"/>
              </a:rPr>
              <a:t>Conflict of Interest</a:t>
            </a:r>
            <a:endParaRPr kumimoji="1" lang="ja-JP" altLang="ja-JP" sz="40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1" lang="en-US" altLang="ja-JP" sz="4000" b="0" i="0" u="none" strike="noStrike" kern="1200" cap="none" spc="0" normalizeH="0" baseline="0" noProof="0" smtClean="0">
                <a:ln>
                  <a:noFill/>
                </a:ln>
                <a:solidFill>
                  <a:schemeClr val="tx1"/>
                </a:solidFill>
                <a:effectLst/>
                <a:uLnTx/>
                <a:uFillTx/>
                <a:latin typeface="+mn-lt"/>
                <a:ea typeface="+mn-ea"/>
                <a:cs typeface="+mn-cs"/>
              </a:rPr>
              <a:t>The authors declare that they have no conflict of interest in this study. </a:t>
            </a:r>
            <a:endParaRPr kumimoji="1" lang="en-US" altLang="ja-JP" sz="4000" b="0" i="0" u="none" strike="noStrike" kern="1200" cap="none" spc="0" normalizeH="0" baseline="0" noProof="0" dirty="0" smtClean="0">
              <a:ln>
                <a:noFill/>
              </a:ln>
              <a:solidFill>
                <a:schemeClr val="tx1"/>
              </a:solidFill>
              <a:effectLst/>
              <a:uLnTx/>
              <a:uFillTx/>
              <a:latin typeface="ＭＳ Ｐゴシック" panose="020B0600070205080204" pitchFamily="50" charset="-128"/>
              <a:ea typeface="+mn-ea"/>
              <a:cs typeface="+mn-cs"/>
            </a:endParaRPr>
          </a:p>
        </p:txBody>
      </p:sp>
    </p:spTree>
    <p:extLst>
      <p:ext uri="{BB962C8B-B14F-4D97-AF65-F5344CB8AC3E}">
        <p14:creationId xmlns:p14="http://schemas.microsoft.com/office/powerpoint/2010/main" val="21436748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p:cNvGraphicFramePr/>
          <p:nvPr>
            <p:extLst/>
          </p:nvPr>
        </p:nvGraphicFramePr>
        <p:xfrm>
          <a:off x="1190832" y="1025355"/>
          <a:ext cx="3094075" cy="28041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グラフ 2"/>
          <p:cNvGraphicFramePr/>
          <p:nvPr>
            <p:extLst/>
          </p:nvPr>
        </p:nvGraphicFramePr>
        <p:xfrm>
          <a:off x="4253009" y="1009532"/>
          <a:ext cx="3286595" cy="2804160"/>
        </p:xfrm>
        <a:graphic>
          <a:graphicData uri="http://schemas.openxmlformats.org/drawingml/2006/chart">
            <c:chart xmlns:c="http://schemas.openxmlformats.org/drawingml/2006/chart" xmlns:r="http://schemas.openxmlformats.org/officeDocument/2006/relationships" r:id="rId3"/>
          </a:graphicData>
        </a:graphic>
      </p:graphicFrame>
      <p:sp>
        <p:nvSpPr>
          <p:cNvPr id="4" name="タイトル 1"/>
          <p:cNvSpPr txBox="1">
            <a:spLocks/>
          </p:cNvSpPr>
          <p:nvPr/>
        </p:nvSpPr>
        <p:spPr>
          <a:xfrm>
            <a:off x="1127686" y="159489"/>
            <a:ext cx="6899895" cy="655093"/>
          </a:xfrm>
          <a:prstGeom prst="rect">
            <a:avLst/>
          </a:prstGeom>
        </p:spPr>
        <p:txBody>
          <a:bodyPr>
            <a:noAutofit/>
          </a:bodyPr>
          <a:lstStyle/>
          <a:p>
            <a:pPr algn="ctr">
              <a:spcBef>
                <a:spcPct val="0"/>
              </a:spcBef>
              <a:defRPr/>
            </a:pPr>
            <a:r>
              <a:rPr lang="en-US" altLang="ja-JP" sz="2400" b="1" dirty="0" smtClean="0">
                <a:solidFill>
                  <a:srgbClr val="FFFF00"/>
                </a:solidFill>
                <a:latin typeface="Arial" pitchFamily="34" charset="0"/>
                <a:cs typeface="Arial" panose="020B0604020202020204" pitchFamily="34" charset="0"/>
              </a:rPr>
              <a:t>Comparison of events between</a:t>
            </a:r>
          </a:p>
          <a:p>
            <a:pPr algn="ctr">
              <a:spcBef>
                <a:spcPct val="0"/>
              </a:spcBef>
              <a:defRPr/>
            </a:pPr>
            <a:r>
              <a:rPr lang="en-US" altLang="ja-JP" sz="2400" b="1" dirty="0" smtClean="0">
                <a:solidFill>
                  <a:srgbClr val="FFFF00"/>
                </a:solidFill>
                <a:latin typeface="Arial" pitchFamily="34" charset="0"/>
                <a:cs typeface="Arial" panose="020B0604020202020204" pitchFamily="34" charset="0"/>
              </a:rPr>
              <a:t>total population and late referral patients</a:t>
            </a:r>
            <a:endParaRPr lang="ja-JP" altLang="en-US" sz="2400" b="1" dirty="0">
              <a:solidFill>
                <a:srgbClr val="FFFF00"/>
              </a:solidFill>
              <a:latin typeface="Arial" pitchFamily="34" charset="0"/>
              <a:cs typeface="Arial" panose="020B0604020202020204" pitchFamily="34" charset="0"/>
            </a:endParaRPr>
          </a:p>
        </p:txBody>
      </p:sp>
      <p:graphicFrame>
        <p:nvGraphicFramePr>
          <p:cNvPr id="5" name="グラフ 4"/>
          <p:cNvGraphicFramePr/>
          <p:nvPr>
            <p:extLst/>
          </p:nvPr>
        </p:nvGraphicFramePr>
        <p:xfrm>
          <a:off x="4316802" y="3654718"/>
          <a:ext cx="3359121" cy="28041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グラフ 5"/>
          <p:cNvGraphicFramePr/>
          <p:nvPr>
            <p:extLst/>
          </p:nvPr>
        </p:nvGraphicFramePr>
        <p:xfrm>
          <a:off x="909107" y="3636472"/>
          <a:ext cx="3530009" cy="2804160"/>
        </p:xfrm>
        <a:graphic>
          <a:graphicData uri="http://schemas.openxmlformats.org/drawingml/2006/chart">
            <c:chart xmlns:c="http://schemas.openxmlformats.org/drawingml/2006/chart" xmlns:r="http://schemas.openxmlformats.org/officeDocument/2006/relationships" r:id="rId5"/>
          </a:graphicData>
        </a:graphic>
      </p:graphicFrame>
      <p:grpSp>
        <p:nvGrpSpPr>
          <p:cNvPr id="23" name="グループ化 22"/>
          <p:cNvGrpSpPr/>
          <p:nvPr/>
        </p:nvGrpSpPr>
        <p:grpSpPr>
          <a:xfrm>
            <a:off x="7304567" y="2721938"/>
            <a:ext cx="1456660" cy="2031325"/>
            <a:chOff x="8697433" y="3902152"/>
            <a:chExt cx="1456660" cy="2031325"/>
          </a:xfrm>
        </p:grpSpPr>
        <p:sp>
          <p:nvSpPr>
            <p:cNvPr id="24" name="テキスト ボックス 23"/>
            <p:cNvSpPr txBox="1"/>
            <p:nvPr/>
          </p:nvSpPr>
          <p:spPr>
            <a:xfrm>
              <a:off x="8910083" y="3902152"/>
              <a:ext cx="1244010" cy="2031325"/>
            </a:xfrm>
            <a:prstGeom prst="rect">
              <a:avLst/>
            </a:prstGeom>
            <a:noFill/>
          </p:spPr>
          <p:txBody>
            <a:bodyPr wrap="square" rtlCol="0">
              <a:spAutoFit/>
            </a:bodyPr>
            <a:lstStyle/>
            <a:p>
              <a:pPr fontAlgn="base">
                <a:lnSpc>
                  <a:spcPct val="150000"/>
                </a:lnSpc>
                <a:spcBef>
                  <a:spcPct val="0"/>
                </a:spcBef>
                <a:spcAft>
                  <a:spcPct val="0"/>
                </a:spcAft>
              </a:pPr>
              <a:r>
                <a:rPr lang="en-US" altLang="ja-JP" sz="1400" dirty="0" smtClean="0">
                  <a:solidFill>
                    <a:srgbClr val="FFFFFF"/>
                  </a:solidFill>
                  <a:latin typeface="Arial" pitchFamily="34" charset="0"/>
                </a:rPr>
                <a:t>RRT</a:t>
              </a:r>
              <a:endParaRPr lang="en-US" altLang="ja-JP" sz="1400" dirty="0">
                <a:solidFill>
                  <a:srgbClr val="FFFFFF"/>
                </a:solidFill>
                <a:latin typeface="Arial" pitchFamily="34" charset="0"/>
              </a:endParaRPr>
            </a:p>
            <a:p>
              <a:pPr fontAlgn="base">
                <a:lnSpc>
                  <a:spcPct val="150000"/>
                </a:lnSpc>
                <a:spcBef>
                  <a:spcPct val="0"/>
                </a:spcBef>
                <a:spcAft>
                  <a:spcPct val="0"/>
                </a:spcAft>
              </a:pPr>
              <a:r>
                <a:rPr lang="en-US" altLang="ja-JP" sz="1400" dirty="0" smtClean="0">
                  <a:solidFill>
                    <a:srgbClr val="FFFFFF"/>
                  </a:solidFill>
                  <a:latin typeface="Arial" pitchFamily="34" charset="0"/>
                </a:rPr>
                <a:t>MI</a:t>
              </a:r>
            </a:p>
            <a:p>
              <a:pPr fontAlgn="base">
                <a:lnSpc>
                  <a:spcPct val="150000"/>
                </a:lnSpc>
                <a:spcBef>
                  <a:spcPct val="0"/>
                </a:spcBef>
                <a:spcAft>
                  <a:spcPct val="0"/>
                </a:spcAft>
              </a:pPr>
              <a:r>
                <a:rPr lang="en-US" altLang="ja-JP" sz="1400" dirty="0" smtClean="0">
                  <a:solidFill>
                    <a:srgbClr val="FFFFFF"/>
                  </a:solidFill>
                  <a:latin typeface="Arial" pitchFamily="34" charset="0"/>
                </a:rPr>
                <a:t>CVD</a:t>
              </a:r>
            </a:p>
            <a:p>
              <a:pPr fontAlgn="base">
                <a:lnSpc>
                  <a:spcPct val="150000"/>
                </a:lnSpc>
                <a:spcBef>
                  <a:spcPct val="0"/>
                </a:spcBef>
                <a:spcAft>
                  <a:spcPct val="0"/>
                </a:spcAft>
              </a:pPr>
              <a:r>
                <a:rPr lang="en-US" altLang="ja-JP" sz="1400" dirty="0" smtClean="0">
                  <a:solidFill>
                    <a:srgbClr val="FFFFFF"/>
                  </a:solidFill>
                  <a:latin typeface="Arial" pitchFamily="34" charset="0"/>
                </a:rPr>
                <a:t>Heart failure</a:t>
              </a:r>
            </a:p>
            <a:p>
              <a:pPr fontAlgn="base">
                <a:lnSpc>
                  <a:spcPct val="150000"/>
                </a:lnSpc>
                <a:spcBef>
                  <a:spcPct val="0"/>
                </a:spcBef>
                <a:spcAft>
                  <a:spcPct val="0"/>
                </a:spcAft>
              </a:pPr>
              <a:r>
                <a:rPr lang="en-US" altLang="ja-JP" sz="1400" dirty="0" err="1" smtClean="0">
                  <a:solidFill>
                    <a:srgbClr val="FFFFFF"/>
                  </a:solidFill>
                  <a:latin typeface="Arial" pitchFamily="34" charset="0"/>
                </a:rPr>
                <a:t>Neoplasma</a:t>
              </a:r>
              <a:endParaRPr lang="en-US" altLang="ja-JP" sz="1400" dirty="0" smtClean="0">
                <a:solidFill>
                  <a:srgbClr val="FFFFFF"/>
                </a:solidFill>
                <a:latin typeface="Arial" pitchFamily="34" charset="0"/>
              </a:endParaRPr>
            </a:p>
            <a:p>
              <a:pPr fontAlgn="base">
                <a:lnSpc>
                  <a:spcPct val="150000"/>
                </a:lnSpc>
                <a:spcBef>
                  <a:spcPct val="0"/>
                </a:spcBef>
                <a:spcAft>
                  <a:spcPct val="0"/>
                </a:spcAft>
              </a:pPr>
              <a:r>
                <a:rPr lang="en-US" altLang="ja-JP" sz="1400" dirty="0" smtClean="0">
                  <a:solidFill>
                    <a:srgbClr val="FFFFFF"/>
                  </a:solidFill>
                  <a:latin typeface="Arial" pitchFamily="34" charset="0"/>
                </a:rPr>
                <a:t>others</a:t>
              </a:r>
              <a:endParaRPr lang="ja-JP" altLang="en-US" sz="1400" dirty="0">
                <a:solidFill>
                  <a:srgbClr val="FFFFFF"/>
                </a:solidFill>
                <a:latin typeface="Arial" pitchFamily="34" charset="0"/>
              </a:endParaRPr>
            </a:p>
          </p:txBody>
        </p:sp>
        <p:sp>
          <p:nvSpPr>
            <p:cNvPr id="25" name="正方形/長方形 24"/>
            <p:cNvSpPr/>
            <p:nvPr/>
          </p:nvSpPr>
          <p:spPr>
            <a:xfrm>
              <a:off x="8697433" y="4968950"/>
              <a:ext cx="233916" cy="233916"/>
            </a:xfrm>
            <a:prstGeom prst="rect">
              <a:avLst/>
            </a:prstGeom>
            <a:solidFill>
              <a:srgbClr val="FF9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srgbClr val="000000"/>
                </a:solidFill>
              </a:endParaRPr>
            </a:p>
          </p:txBody>
        </p:sp>
        <p:sp>
          <p:nvSpPr>
            <p:cNvPr id="26" name="正方形/長方形 25"/>
            <p:cNvSpPr/>
            <p:nvPr/>
          </p:nvSpPr>
          <p:spPr>
            <a:xfrm>
              <a:off x="8697433" y="4639341"/>
              <a:ext cx="233916" cy="23391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srgbClr val="000000"/>
                </a:solidFill>
              </a:endParaRPr>
            </a:p>
          </p:txBody>
        </p:sp>
        <p:sp>
          <p:nvSpPr>
            <p:cNvPr id="27" name="正方形/長方形 26"/>
            <p:cNvSpPr/>
            <p:nvPr/>
          </p:nvSpPr>
          <p:spPr>
            <a:xfrm>
              <a:off x="8697433" y="4330996"/>
              <a:ext cx="233916" cy="233916"/>
            </a:xfrm>
            <a:prstGeom prst="rect">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srgbClr val="000000"/>
                </a:solidFill>
              </a:endParaRPr>
            </a:p>
          </p:txBody>
        </p:sp>
        <p:sp>
          <p:nvSpPr>
            <p:cNvPr id="28" name="正方形/長方形 27"/>
            <p:cNvSpPr/>
            <p:nvPr/>
          </p:nvSpPr>
          <p:spPr>
            <a:xfrm>
              <a:off x="8697433" y="4012019"/>
              <a:ext cx="233916" cy="233916"/>
            </a:xfrm>
            <a:prstGeom prst="rect">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srgbClr val="000000"/>
                </a:solidFill>
              </a:endParaRPr>
            </a:p>
          </p:txBody>
        </p:sp>
        <p:sp>
          <p:nvSpPr>
            <p:cNvPr id="29" name="正方形/長方形 28"/>
            <p:cNvSpPr/>
            <p:nvPr/>
          </p:nvSpPr>
          <p:spPr>
            <a:xfrm>
              <a:off x="8697433" y="5291471"/>
              <a:ext cx="233916" cy="233916"/>
            </a:xfrm>
            <a:prstGeom prst="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srgbClr val="000000"/>
                </a:solidFill>
              </a:endParaRPr>
            </a:p>
          </p:txBody>
        </p:sp>
        <p:sp>
          <p:nvSpPr>
            <p:cNvPr id="30" name="正方形/長方形 29"/>
            <p:cNvSpPr/>
            <p:nvPr/>
          </p:nvSpPr>
          <p:spPr>
            <a:xfrm>
              <a:off x="8697433" y="5599815"/>
              <a:ext cx="233916" cy="233916"/>
            </a:xfrm>
            <a:prstGeom prst="rect">
              <a:avLst/>
            </a:prstGeom>
            <a:solidFill>
              <a:srgbClr val="D60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srgbClr val="000000"/>
                </a:solidFill>
              </a:endParaRPr>
            </a:p>
          </p:txBody>
        </p:sp>
      </p:grpSp>
      <p:sp>
        <p:nvSpPr>
          <p:cNvPr id="15" name="テキスト ボックス 14"/>
          <p:cNvSpPr txBox="1"/>
          <p:nvPr/>
        </p:nvSpPr>
        <p:spPr>
          <a:xfrm>
            <a:off x="2843808" y="5157192"/>
            <a:ext cx="543739" cy="523220"/>
          </a:xfrm>
          <a:prstGeom prst="rect">
            <a:avLst/>
          </a:prstGeom>
          <a:noFill/>
        </p:spPr>
        <p:txBody>
          <a:bodyPr wrap="none" rtlCol="0">
            <a:spAutoFit/>
          </a:bodyPr>
          <a:lstStyle/>
          <a:p>
            <a:r>
              <a:rPr kumimoji="1" lang="en-US" altLang="ja-JP" sz="2800" dirty="0" smtClean="0">
                <a:solidFill>
                  <a:schemeClr val="bg2"/>
                </a:solidFill>
              </a:rPr>
              <a:t>**</a:t>
            </a:r>
            <a:endParaRPr kumimoji="1" lang="ja-JP" altLang="en-US" sz="2800" dirty="0">
              <a:solidFill>
                <a:schemeClr val="bg2"/>
              </a:solidFill>
            </a:endParaRPr>
          </a:p>
        </p:txBody>
      </p:sp>
      <p:sp>
        <p:nvSpPr>
          <p:cNvPr id="16" name="テキスト ボックス 15"/>
          <p:cNvSpPr txBox="1"/>
          <p:nvPr/>
        </p:nvSpPr>
        <p:spPr>
          <a:xfrm>
            <a:off x="6372200" y="4922004"/>
            <a:ext cx="543739" cy="523220"/>
          </a:xfrm>
          <a:prstGeom prst="rect">
            <a:avLst/>
          </a:prstGeom>
          <a:noFill/>
        </p:spPr>
        <p:txBody>
          <a:bodyPr wrap="none" rtlCol="0">
            <a:spAutoFit/>
          </a:bodyPr>
          <a:lstStyle/>
          <a:p>
            <a:r>
              <a:rPr kumimoji="1" lang="en-US" altLang="ja-JP" sz="2800" dirty="0" smtClean="0">
                <a:solidFill>
                  <a:schemeClr val="bg2"/>
                </a:solidFill>
              </a:rPr>
              <a:t>**</a:t>
            </a:r>
            <a:endParaRPr kumimoji="1" lang="ja-JP" altLang="en-US" sz="2800" dirty="0">
              <a:solidFill>
                <a:schemeClr val="bg2"/>
              </a:solidFill>
            </a:endParaRPr>
          </a:p>
        </p:txBody>
      </p:sp>
      <p:cxnSp>
        <p:nvCxnSpPr>
          <p:cNvPr id="17" name="カギ線コネクタ 16"/>
          <p:cNvCxnSpPr/>
          <p:nvPr/>
        </p:nvCxnSpPr>
        <p:spPr>
          <a:xfrm rot="5400000">
            <a:off x="1943708" y="3969060"/>
            <a:ext cx="2376264" cy="144016"/>
          </a:xfrm>
          <a:prstGeom prst="bent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カギ線コネクタ 19"/>
          <p:cNvCxnSpPr/>
          <p:nvPr/>
        </p:nvCxnSpPr>
        <p:spPr>
          <a:xfrm rot="5400000">
            <a:off x="5544108" y="3537012"/>
            <a:ext cx="2376264" cy="144016"/>
          </a:xfrm>
          <a:prstGeom prst="bent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06761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テキスト ボックス 49"/>
          <p:cNvSpPr txBox="1"/>
          <p:nvPr/>
        </p:nvSpPr>
        <p:spPr>
          <a:xfrm rot="16200000">
            <a:off x="989811" y="498533"/>
            <a:ext cx="492443" cy="2089274"/>
          </a:xfrm>
          <a:prstGeom prst="rect">
            <a:avLst/>
          </a:prstGeom>
          <a:noFill/>
        </p:spPr>
        <p:txBody>
          <a:bodyPr vert="eaVert" wrap="square" rtlCol="0">
            <a:spAutoFit/>
          </a:bodyPr>
          <a:lstStyle/>
          <a:p>
            <a:pPr algn="ctr" fontAlgn="base">
              <a:spcBef>
                <a:spcPct val="0"/>
              </a:spcBef>
              <a:spcAft>
                <a:spcPct val="0"/>
              </a:spcAft>
            </a:pPr>
            <a:r>
              <a:rPr lang="en-US" altLang="ja-JP" sz="2000" dirty="0" smtClean="0">
                <a:solidFill>
                  <a:srgbClr val="FFFFFF"/>
                </a:solidFill>
                <a:latin typeface="Arial" pitchFamily="34" charset="0"/>
              </a:rPr>
              <a:t>Event free</a:t>
            </a:r>
            <a:endParaRPr lang="ja-JP" altLang="en-US" sz="2000" dirty="0">
              <a:solidFill>
                <a:srgbClr val="FFFFFF"/>
              </a:solidFill>
              <a:latin typeface="Arial" pitchFamily="34" charset="0"/>
            </a:endParaRPr>
          </a:p>
        </p:txBody>
      </p:sp>
      <p:sp>
        <p:nvSpPr>
          <p:cNvPr id="186" name="テキスト ボックス 185"/>
          <p:cNvSpPr txBox="1"/>
          <p:nvPr/>
        </p:nvSpPr>
        <p:spPr>
          <a:xfrm>
            <a:off x="1587114" y="5683671"/>
            <a:ext cx="356188" cy="461665"/>
          </a:xfrm>
          <a:prstGeom prst="rect">
            <a:avLst/>
          </a:prstGeom>
          <a:noFill/>
        </p:spPr>
        <p:txBody>
          <a:bodyPr wrap="none" rtlCol="0">
            <a:spAutoFit/>
          </a:bodyPr>
          <a:lstStyle/>
          <a:p>
            <a:pPr algn="ctr" fontAlgn="base">
              <a:spcBef>
                <a:spcPct val="0"/>
              </a:spcBef>
              <a:spcAft>
                <a:spcPct val="0"/>
              </a:spcAft>
            </a:pPr>
            <a:r>
              <a:rPr lang="en-US" altLang="ja-JP" sz="2400" dirty="0" smtClean="0">
                <a:solidFill>
                  <a:srgbClr val="FFFFFF"/>
                </a:solidFill>
                <a:latin typeface="Arial" pitchFamily="34" charset="0"/>
              </a:rPr>
              <a:t>0</a:t>
            </a:r>
            <a:endParaRPr lang="ja-JP" altLang="en-US" sz="2400" dirty="0">
              <a:solidFill>
                <a:srgbClr val="FFFFFF"/>
              </a:solidFill>
              <a:latin typeface="Arial" pitchFamily="34" charset="0"/>
            </a:endParaRPr>
          </a:p>
        </p:txBody>
      </p:sp>
      <p:sp>
        <p:nvSpPr>
          <p:cNvPr id="194" name="テキスト ボックス 193"/>
          <p:cNvSpPr txBox="1"/>
          <p:nvPr/>
        </p:nvSpPr>
        <p:spPr>
          <a:xfrm>
            <a:off x="3358557" y="6185476"/>
            <a:ext cx="2903220" cy="461665"/>
          </a:xfrm>
          <a:prstGeom prst="rect">
            <a:avLst/>
          </a:prstGeom>
          <a:noFill/>
        </p:spPr>
        <p:txBody>
          <a:bodyPr wrap="square" rtlCol="0">
            <a:spAutoFit/>
          </a:bodyPr>
          <a:lstStyle/>
          <a:p>
            <a:pPr algn="ctr" fontAlgn="base">
              <a:spcBef>
                <a:spcPct val="0"/>
              </a:spcBef>
              <a:spcAft>
                <a:spcPct val="0"/>
              </a:spcAft>
            </a:pPr>
            <a:r>
              <a:rPr lang="en-US" altLang="ja-JP" sz="2400" dirty="0" smtClean="0">
                <a:solidFill>
                  <a:srgbClr val="FFFFFF"/>
                </a:solidFill>
                <a:latin typeface="Arial" pitchFamily="34" charset="0"/>
              </a:rPr>
              <a:t>(month)</a:t>
            </a:r>
            <a:endParaRPr lang="ja-JP" altLang="en-US" sz="2400" dirty="0">
              <a:solidFill>
                <a:srgbClr val="FFFFFF"/>
              </a:solidFill>
              <a:latin typeface="Arial" pitchFamily="34" charset="0"/>
            </a:endParaRPr>
          </a:p>
        </p:txBody>
      </p:sp>
      <p:sp>
        <p:nvSpPr>
          <p:cNvPr id="217" name="テキスト ボックス 216"/>
          <p:cNvSpPr txBox="1"/>
          <p:nvPr/>
        </p:nvSpPr>
        <p:spPr>
          <a:xfrm>
            <a:off x="971746" y="5390249"/>
            <a:ext cx="612667" cy="461665"/>
          </a:xfrm>
          <a:prstGeom prst="rect">
            <a:avLst/>
          </a:prstGeom>
          <a:noFill/>
        </p:spPr>
        <p:txBody>
          <a:bodyPr wrap="none" rtlCol="0">
            <a:spAutoFit/>
          </a:bodyPr>
          <a:lstStyle/>
          <a:p>
            <a:pPr algn="r" fontAlgn="base">
              <a:spcBef>
                <a:spcPct val="0"/>
              </a:spcBef>
              <a:spcAft>
                <a:spcPct val="0"/>
              </a:spcAft>
            </a:pPr>
            <a:r>
              <a:rPr lang="en-US" altLang="ja-JP" sz="2400" dirty="0" smtClean="0">
                <a:solidFill>
                  <a:srgbClr val="FFFFFF"/>
                </a:solidFill>
                <a:latin typeface="Arial" pitchFamily="34" charset="0"/>
              </a:rPr>
              <a:t>0.0</a:t>
            </a:r>
            <a:endParaRPr lang="ja-JP" altLang="en-US" sz="2400" dirty="0">
              <a:solidFill>
                <a:srgbClr val="FFFFFF"/>
              </a:solidFill>
              <a:latin typeface="Arial" pitchFamily="34" charset="0"/>
            </a:endParaRPr>
          </a:p>
        </p:txBody>
      </p:sp>
      <p:sp>
        <p:nvSpPr>
          <p:cNvPr id="220" name="テキスト ボックス 219"/>
          <p:cNvSpPr txBox="1"/>
          <p:nvPr/>
        </p:nvSpPr>
        <p:spPr>
          <a:xfrm>
            <a:off x="971746" y="4629608"/>
            <a:ext cx="612667" cy="461665"/>
          </a:xfrm>
          <a:prstGeom prst="rect">
            <a:avLst/>
          </a:prstGeom>
          <a:noFill/>
        </p:spPr>
        <p:txBody>
          <a:bodyPr wrap="none" rtlCol="0">
            <a:spAutoFit/>
          </a:bodyPr>
          <a:lstStyle/>
          <a:p>
            <a:pPr algn="r" fontAlgn="base">
              <a:spcBef>
                <a:spcPct val="0"/>
              </a:spcBef>
              <a:spcAft>
                <a:spcPct val="0"/>
              </a:spcAft>
            </a:pPr>
            <a:r>
              <a:rPr lang="en-US" altLang="ja-JP" sz="2400" dirty="0" smtClean="0">
                <a:solidFill>
                  <a:srgbClr val="FFFFFF"/>
                </a:solidFill>
                <a:latin typeface="Arial" pitchFamily="34" charset="0"/>
              </a:rPr>
              <a:t>0.2</a:t>
            </a:r>
            <a:endParaRPr lang="ja-JP" altLang="en-US" sz="2400" dirty="0">
              <a:solidFill>
                <a:srgbClr val="FFFFFF"/>
              </a:solidFill>
              <a:latin typeface="Arial" pitchFamily="34" charset="0"/>
            </a:endParaRPr>
          </a:p>
        </p:txBody>
      </p:sp>
      <p:sp>
        <p:nvSpPr>
          <p:cNvPr id="221" name="テキスト ボックス 220"/>
          <p:cNvSpPr txBox="1"/>
          <p:nvPr/>
        </p:nvSpPr>
        <p:spPr>
          <a:xfrm>
            <a:off x="971746" y="3903505"/>
            <a:ext cx="612667" cy="461665"/>
          </a:xfrm>
          <a:prstGeom prst="rect">
            <a:avLst/>
          </a:prstGeom>
          <a:noFill/>
        </p:spPr>
        <p:txBody>
          <a:bodyPr wrap="none" rtlCol="0">
            <a:spAutoFit/>
          </a:bodyPr>
          <a:lstStyle/>
          <a:p>
            <a:pPr algn="r" fontAlgn="base">
              <a:spcBef>
                <a:spcPct val="0"/>
              </a:spcBef>
              <a:spcAft>
                <a:spcPct val="0"/>
              </a:spcAft>
            </a:pPr>
            <a:r>
              <a:rPr lang="en-US" altLang="ja-JP" sz="2400" dirty="0" smtClean="0">
                <a:solidFill>
                  <a:srgbClr val="FFFFFF"/>
                </a:solidFill>
                <a:latin typeface="Arial" pitchFamily="34" charset="0"/>
              </a:rPr>
              <a:t>0.4</a:t>
            </a:r>
            <a:endParaRPr lang="ja-JP" altLang="en-US" sz="2400" dirty="0">
              <a:solidFill>
                <a:srgbClr val="FFFFFF"/>
              </a:solidFill>
              <a:latin typeface="Arial" pitchFamily="34" charset="0"/>
            </a:endParaRPr>
          </a:p>
        </p:txBody>
      </p:sp>
      <p:sp>
        <p:nvSpPr>
          <p:cNvPr id="225" name="テキスト ボックス 224"/>
          <p:cNvSpPr txBox="1"/>
          <p:nvPr/>
        </p:nvSpPr>
        <p:spPr>
          <a:xfrm>
            <a:off x="971746" y="3177401"/>
            <a:ext cx="612667" cy="461665"/>
          </a:xfrm>
          <a:prstGeom prst="rect">
            <a:avLst/>
          </a:prstGeom>
          <a:noFill/>
        </p:spPr>
        <p:txBody>
          <a:bodyPr wrap="none" rtlCol="0">
            <a:spAutoFit/>
          </a:bodyPr>
          <a:lstStyle/>
          <a:p>
            <a:pPr algn="r" fontAlgn="base">
              <a:spcBef>
                <a:spcPct val="0"/>
              </a:spcBef>
              <a:spcAft>
                <a:spcPct val="0"/>
              </a:spcAft>
            </a:pPr>
            <a:r>
              <a:rPr lang="en-US" altLang="ja-JP" sz="2400" dirty="0" smtClean="0">
                <a:solidFill>
                  <a:srgbClr val="FFFFFF"/>
                </a:solidFill>
                <a:latin typeface="Arial" pitchFamily="34" charset="0"/>
              </a:rPr>
              <a:t>0.6</a:t>
            </a:r>
            <a:endParaRPr lang="ja-JP" altLang="en-US" sz="2400" dirty="0">
              <a:solidFill>
                <a:srgbClr val="FFFFFF"/>
              </a:solidFill>
              <a:latin typeface="Arial" pitchFamily="34" charset="0"/>
            </a:endParaRPr>
          </a:p>
        </p:txBody>
      </p:sp>
      <p:sp>
        <p:nvSpPr>
          <p:cNvPr id="226" name="テキスト ボックス 225"/>
          <p:cNvSpPr txBox="1"/>
          <p:nvPr/>
        </p:nvSpPr>
        <p:spPr>
          <a:xfrm>
            <a:off x="971746" y="2438566"/>
            <a:ext cx="612667" cy="461665"/>
          </a:xfrm>
          <a:prstGeom prst="rect">
            <a:avLst/>
          </a:prstGeom>
          <a:noFill/>
        </p:spPr>
        <p:txBody>
          <a:bodyPr wrap="none" rtlCol="0">
            <a:spAutoFit/>
          </a:bodyPr>
          <a:lstStyle/>
          <a:p>
            <a:pPr algn="r" fontAlgn="base">
              <a:spcBef>
                <a:spcPct val="0"/>
              </a:spcBef>
              <a:spcAft>
                <a:spcPct val="0"/>
              </a:spcAft>
            </a:pPr>
            <a:r>
              <a:rPr lang="en-US" altLang="ja-JP" sz="2400" dirty="0" smtClean="0">
                <a:solidFill>
                  <a:srgbClr val="FFFFFF"/>
                </a:solidFill>
                <a:latin typeface="Arial" pitchFamily="34" charset="0"/>
              </a:rPr>
              <a:t>0.8</a:t>
            </a:r>
            <a:endParaRPr lang="ja-JP" altLang="en-US" sz="2400" dirty="0">
              <a:solidFill>
                <a:srgbClr val="FFFFFF"/>
              </a:solidFill>
              <a:latin typeface="Arial" pitchFamily="34" charset="0"/>
            </a:endParaRPr>
          </a:p>
        </p:txBody>
      </p:sp>
      <p:sp>
        <p:nvSpPr>
          <p:cNvPr id="227" name="テキスト ボックス 226"/>
          <p:cNvSpPr txBox="1"/>
          <p:nvPr/>
        </p:nvSpPr>
        <p:spPr>
          <a:xfrm>
            <a:off x="971746" y="1720457"/>
            <a:ext cx="612667" cy="461665"/>
          </a:xfrm>
          <a:prstGeom prst="rect">
            <a:avLst/>
          </a:prstGeom>
          <a:noFill/>
        </p:spPr>
        <p:txBody>
          <a:bodyPr wrap="none" rtlCol="0">
            <a:spAutoFit/>
          </a:bodyPr>
          <a:lstStyle/>
          <a:p>
            <a:pPr algn="r" fontAlgn="base">
              <a:spcBef>
                <a:spcPct val="0"/>
              </a:spcBef>
              <a:spcAft>
                <a:spcPct val="0"/>
              </a:spcAft>
            </a:pPr>
            <a:r>
              <a:rPr lang="en-US" altLang="ja-JP" sz="2400" dirty="0">
                <a:solidFill>
                  <a:srgbClr val="FFFFFF"/>
                </a:solidFill>
                <a:latin typeface="Arial" pitchFamily="34" charset="0"/>
              </a:rPr>
              <a:t>1.0</a:t>
            </a:r>
            <a:endParaRPr lang="ja-JP" altLang="en-US" sz="2400" dirty="0">
              <a:solidFill>
                <a:srgbClr val="FFFFFF"/>
              </a:solidFill>
              <a:latin typeface="Arial" pitchFamily="34" charset="0"/>
            </a:endParaRPr>
          </a:p>
        </p:txBody>
      </p:sp>
      <p:sp>
        <p:nvSpPr>
          <p:cNvPr id="22" name="正方形/長方形 21"/>
          <p:cNvSpPr/>
          <p:nvPr/>
        </p:nvSpPr>
        <p:spPr>
          <a:xfrm>
            <a:off x="1720425" y="1935127"/>
            <a:ext cx="6250427" cy="367005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srgbClr val="FFFFFF"/>
              </a:solidFill>
            </a:endParaRPr>
          </a:p>
        </p:txBody>
      </p:sp>
      <p:grpSp>
        <p:nvGrpSpPr>
          <p:cNvPr id="3" name="グループ化 2"/>
          <p:cNvGrpSpPr/>
          <p:nvPr/>
        </p:nvGrpSpPr>
        <p:grpSpPr>
          <a:xfrm>
            <a:off x="1524985" y="1932046"/>
            <a:ext cx="193035" cy="3675887"/>
            <a:chOff x="1473243" y="1856952"/>
            <a:chExt cx="151075" cy="3675887"/>
          </a:xfrm>
        </p:grpSpPr>
        <p:cxnSp>
          <p:nvCxnSpPr>
            <p:cNvPr id="148" name="直線コネクタ 147"/>
            <p:cNvCxnSpPr/>
            <p:nvPr/>
          </p:nvCxnSpPr>
          <p:spPr>
            <a:xfrm rot="5400000">
              <a:off x="1548781" y="5457301"/>
              <a:ext cx="0" cy="1510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直線コネクタ 164"/>
            <p:cNvCxnSpPr/>
            <p:nvPr/>
          </p:nvCxnSpPr>
          <p:spPr>
            <a:xfrm rot="5400000">
              <a:off x="1548781" y="5083127"/>
              <a:ext cx="0" cy="1510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直線コネクタ 166"/>
            <p:cNvCxnSpPr/>
            <p:nvPr/>
          </p:nvCxnSpPr>
          <p:spPr>
            <a:xfrm rot="5400000">
              <a:off x="1548781" y="4716270"/>
              <a:ext cx="0" cy="1510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直線コネクタ 170"/>
            <p:cNvCxnSpPr/>
            <p:nvPr/>
          </p:nvCxnSpPr>
          <p:spPr>
            <a:xfrm rot="5400000">
              <a:off x="1548781" y="4349413"/>
              <a:ext cx="0" cy="1510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直線コネクタ 180"/>
            <p:cNvCxnSpPr/>
            <p:nvPr/>
          </p:nvCxnSpPr>
          <p:spPr>
            <a:xfrm rot="5400000">
              <a:off x="1548781" y="3982556"/>
              <a:ext cx="0" cy="1510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直線コネクタ 190"/>
            <p:cNvCxnSpPr/>
            <p:nvPr/>
          </p:nvCxnSpPr>
          <p:spPr>
            <a:xfrm rot="5400000">
              <a:off x="1548781" y="3615699"/>
              <a:ext cx="0" cy="1510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p:cNvCxnSpPr/>
            <p:nvPr/>
          </p:nvCxnSpPr>
          <p:spPr>
            <a:xfrm rot="5400000">
              <a:off x="1548781" y="3248842"/>
              <a:ext cx="0" cy="1510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直線コネクタ 211"/>
            <p:cNvCxnSpPr/>
            <p:nvPr/>
          </p:nvCxnSpPr>
          <p:spPr>
            <a:xfrm rot="5400000">
              <a:off x="1548781" y="2881985"/>
              <a:ext cx="0" cy="1510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 name="直線コネクタ 212"/>
            <p:cNvCxnSpPr/>
            <p:nvPr/>
          </p:nvCxnSpPr>
          <p:spPr>
            <a:xfrm rot="5400000">
              <a:off x="1548781" y="2515128"/>
              <a:ext cx="0" cy="1510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 name="直線コネクタ 214"/>
            <p:cNvCxnSpPr/>
            <p:nvPr/>
          </p:nvCxnSpPr>
          <p:spPr>
            <a:xfrm rot="5400000">
              <a:off x="1548781" y="2148271"/>
              <a:ext cx="0" cy="1510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直線コネクタ 215"/>
            <p:cNvCxnSpPr/>
            <p:nvPr/>
          </p:nvCxnSpPr>
          <p:spPr>
            <a:xfrm rot="5400000">
              <a:off x="1548781" y="1781414"/>
              <a:ext cx="0" cy="1510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 name="グループ化 6"/>
          <p:cNvGrpSpPr/>
          <p:nvPr/>
        </p:nvGrpSpPr>
        <p:grpSpPr>
          <a:xfrm>
            <a:off x="1726253" y="5610479"/>
            <a:ext cx="6244600" cy="151075"/>
            <a:chOff x="1630761" y="5516335"/>
            <a:chExt cx="4887207" cy="151075"/>
          </a:xfrm>
        </p:grpSpPr>
        <p:cxnSp>
          <p:nvCxnSpPr>
            <p:cNvPr id="24" name="直線コネクタ 23"/>
            <p:cNvCxnSpPr/>
            <p:nvPr/>
          </p:nvCxnSpPr>
          <p:spPr>
            <a:xfrm>
              <a:off x="1630761" y="5516335"/>
              <a:ext cx="0" cy="1510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p:cNvCxnSpPr/>
            <p:nvPr/>
          </p:nvCxnSpPr>
          <p:spPr>
            <a:xfrm>
              <a:off x="2029297" y="5516335"/>
              <a:ext cx="0" cy="1078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p:nvPr/>
          </p:nvCxnSpPr>
          <p:spPr>
            <a:xfrm>
              <a:off x="3253480" y="5516335"/>
              <a:ext cx="0" cy="1510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9" name="直線コネクタ 298"/>
            <p:cNvCxnSpPr/>
            <p:nvPr/>
          </p:nvCxnSpPr>
          <p:spPr>
            <a:xfrm>
              <a:off x="4885724" y="5516335"/>
              <a:ext cx="0" cy="1510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1" name="直線コネクタ 300"/>
            <p:cNvCxnSpPr/>
            <p:nvPr/>
          </p:nvCxnSpPr>
          <p:spPr>
            <a:xfrm>
              <a:off x="6517968" y="5516335"/>
              <a:ext cx="0" cy="1510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2437358" y="5516335"/>
              <a:ext cx="0" cy="1078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2845419" y="5516335"/>
              <a:ext cx="0" cy="1078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3661541" y="5516335"/>
              <a:ext cx="0" cy="1078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4069602" y="5516335"/>
              <a:ext cx="0" cy="1078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4477663" y="5516335"/>
              <a:ext cx="0" cy="1078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5293785" y="5516335"/>
              <a:ext cx="0" cy="1078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5701846" y="5516335"/>
              <a:ext cx="0" cy="1078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6109907" y="5516335"/>
              <a:ext cx="0" cy="1078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4" name="テキスト ボックス 63"/>
          <p:cNvSpPr txBox="1"/>
          <p:nvPr/>
        </p:nvSpPr>
        <p:spPr>
          <a:xfrm>
            <a:off x="2518946" y="5683671"/>
            <a:ext cx="527709" cy="461665"/>
          </a:xfrm>
          <a:prstGeom prst="rect">
            <a:avLst/>
          </a:prstGeom>
          <a:noFill/>
        </p:spPr>
        <p:txBody>
          <a:bodyPr wrap="none" rtlCol="0">
            <a:spAutoFit/>
          </a:bodyPr>
          <a:lstStyle/>
          <a:p>
            <a:pPr algn="ctr" fontAlgn="base">
              <a:spcBef>
                <a:spcPct val="0"/>
              </a:spcBef>
              <a:spcAft>
                <a:spcPct val="0"/>
              </a:spcAft>
            </a:pPr>
            <a:r>
              <a:rPr lang="en-US" altLang="ja-JP" sz="2400" dirty="0" smtClean="0">
                <a:solidFill>
                  <a:srgbClr val="FFFFFF"/>
                </a:solidFill>
                <a:latin typeface="Arial" pitchFamily="34" charset="0"/>
              </a:rPr>
              <a:t>10</a:t>
            </a:r>
            <a:endParaRPr lang="ja-JP" altLang="en-US" sz="2400" dirty="0">
              <a:solidFill>
                <a:srgbClr val="FFFFFF"/>
              </a:solidFill>
              <a:latin typeface="Arial" pitchFamily="34" charset="0"/>
            </a:endParaRPr>
          </a:p>
        </p:txBody>
      </p:sp>
      <p:sp>
        <p:nvSpPr>
          <p:cNvPr id="65" name="テキスト ボックス 64"/>
          <p:cNvSpPr txBox="1"/>
          <p:nvPr/>
        </p:nvSpPr>
        <p:spPr>
          <a:xfrm>
            <a:off x="3534143" y="5683671"/>
            <a:ext cx="527709" cy="461665"/>
          </a:xfrm>
          <a:prstGeom prst="rect">
            <a:avLst/>
          </a:prstGeom>
          <a:noFill/>
        </p:spPr>
        <p:txBody>
          <a:bodyPr wrap="none" rtlCol="0">
            <a:spAutoFit/>
          </a:bodyPr>
          <a:lstStyle/>
          <a:p>
            <a:pPr algn="ctr" fontAlgn="base">
              <a:spcBef>
                <a:spcPct val="0"/>
              </a:spcBef>
              <a:spcAft>
                <a:spcPct val="0"/>
              </a:spcAft>
            </a:pPr>
            <a:r>
              <a:rPr lang="en-US" altLang="ja-JP" sz="2400" dirty="0">
                <a:solidFill>
                  <a:srgbClr val="FFFFFF"/>
                </a:solidFill>
                <a:latin typeface="Arial" pitchFamily="34" charset="0"/>
              </a:rPr>
              <a:t>2</a:t>
            </a:r>
            <a:r>
              <a:rPr lang="en-US" altLang="ja-JP" sz="2400" dirty="0" smtClean="0">
                <a:solidFill>
                  <a:srgbClr val="FFFFFF"/>
                </a:solidFill>
                <a:latin typeface="Arial" pitchFamily="34" charset="0"/>
              </a:rPr>
              <a:t>0</a:t>
            </a:r>
            <a:endParaRPr lang="ja-JP" altLang="en-US" sz="2400" dirty="0">
              <a:solidFill>
                <a:srgbClr val="FFFFFF"/>
              </a:solidFill>
              <a:latin typeface="Arial" pitchFamily="34" charset="0"/>
            </a:endParaRPr>
          </a:p>
        </p:txBody>
      </p:sp>
      <p:sp>
        <p:nvSpPr>
          <p:cNvPr id="66" name="テキスト ボックス 65"/>
          <p:cNvSpPr txBox="1"/>
          <p:nvPr/>
        </p:nvSpPr>
        <p:spPr>
          <a:xfrm>
            <a:off x="4604429" y="5683671"/>
            <a:ext cx="527709" cy="461665"/>
          </a:xfrm>
          <a:prstGeom prst="rect">
            <a:avLst/>
          </a:prstGeom>
          <a:noFill/>
        </p:spPr>
        <p:txBody>
          <a:bodyPr wrap="none" rtlCol="0">
            <a:spAutoFit/>
          </a:bodyPr>
          <a:lstStyle/>
          <a:p>
            <a:pPr algn="ctr" fontAlgn="base">
              <a:spcBef>
                <a:spcPct val="0"/>
              </a:spcBef>
              <a:spcAft>
                <a:spcPct val="0"/>
              </a:spcAft>
            </a:pPr>
            <a:r>
              <a:rPr lang="en-US" altLang="ja-JP" sz="2400" dirty="0" smtClean="0">
                <a:solidFill>
                  <a:srgbClr val="FFFFFF"/>
                </a:solidFill>
                <a:latin typeface="Arial" pitchFamily="34" charset="0"/>
              </a:rPr>
              <a:t>30</a:t>
            </a:r>
            <a:endParaRPr lang="ja-JP" altLang="en-US" sz="2400" dirty="0">
              <a:solidFill>
                <a:srgbClr val="FFFFFF"/>
              </a:solidFill>
              <a:latin typeface="Arial" pitchFamily="34" charset="0"/>
            </a:endParaRPr>
          </a:p>
        </p:txBody>
      </p:sp>
      <p:sp>
        <p:nvSpPr>
          <p:cNvPr id="67" name="テキスト ボックス 66"/>
          <p:cNvSpPr txBox="1"/>
          <p:nvPr/>
        </p:nvSpPr>
        <p:spPr>
          <a:xfrm>
            <a:off x="5621803" y="5683671"/>
            <a:ext cx="527709" cy="461665"/>
          </a:xfrm>
          <a:prstGeom prst="rect">
            <a:avLst/>
          </a:prstGeom>
          <a:noFill/>
        </p:spPr>
        <p:txBody>
          <a:bodyPr wrap="none" rtlCol="0">
            <a:spAutoFit/>
          </a:bodyPr>
          <a:lstStyle/>
          <a:p>
            <a:pPr algn="ctr" fontAlgn="base">
              <a:spcBef>
                <a:spcPct val="0"/>
              </a:spcBef>
              <a:spcAft>
                <a:spcPct val="0"/>
              </a:spcAft>
            </a:pPr>
            <a:r>
              <a:rPr lang="en-US" altLang="ja-JP" sz="2400" dirty="0">
                <a:solidFill>
                  <a:srgbClr val="FFFFFF"/>
                </a:solidFill>
                <a:latin typeface="Arial" pitchFamily="34" charset="0"/>
              </a:rPr>
              <a:t>4</a:t>
            </a:r>
            <a:r>
              <a:rPr lang="en-US" altLang="ja-JP" sz="2400" dirty="0" smtClean="0">
                <a:solidFill>
                  <a:srgbClr val="FFFFFF"/>
                </a:solidFill>
                <a:latin typeface="Arial" pitchFamily="34" charset="0"/>
              </a:rPr>
              <a:t>0</a:t>
            </a:r>
            <a:endParaRPr lang="ja-JP" altLang="en-US" sz="2400" dirty="0">
              <a:solidFill>
                <a:srgbClr val="FFFFFF"/>
              </a:solidFill>
              <a:latin typeface="Arial" pitchFamily="34" charset="0"/>
            </a:endParaRPr>
          </a:p>
        </p:txBody>
      </p:sp>
      <p:sp>
        <p:nvSpPr>
          <p:cNvPr id="51" name="テキスト ボックス 50"/>
          <p:cNvSpPr txBox="1"/>
          <p:nvPr/>
        </p:nvSpPr>
        <p:spPr>
          <a:xfrm>
            <a:off x="6700461" y="5683671"/>
            <a:ext cx="527709" cy="461665"/>
          </a:xfrm>
          <a:prstGeom prst="rect">
            <a:avLst/>
          </a:prstGeom>
          <a:noFill/>
        </p:spPr>
        <p:txBody>
          <a:bodyPr wrap="none" rtlCol="0">
            <a:spAutoFit/>
          </a:bodyPr>
          <a:lstStyle/>
          <a:p>
            <a:pPr algn="ctr" fontAlgn="base">
              <a:spcBef>
                <a:spcPct val="0"/>
              </a:spcBef>
              <a:spcAft>
                <a:spcPct val="0"/>
              </a:spcAft>
            </a:pPr>
            <a:r>
              <a:rPr lang="en-US" altLang="ja-JP" sz="2400" dirty="0" smtClean="0">
                <a:solidFill>
                  <a:srgbClr val="FFFFFF"/>
                </a:solidFill>
                <a:latin typeface="Arial" pitchFamily="34" charset="0"/>
              </a:rPr>
              <a:t>50</a:t>
            </a:r>
            <a:endParaRPr lang="ja-JP" altLang="en-US" sz="2400" dirty="0">
              <a:solidFill>
                <a:srgbClr val="FFFFFF"/>
              </a:solidFill>
              <a:latin typeface="Arial" pitchFamily="34" charset="0"/>
            </a:endParaRPr>
          </a:p>
        </p:txBody>
      </p:sp>
      <p:sp>
        <p:nvSpPr>
          <p:cNvPr id="63" name="テキスト ボックス 62"/>
          <p:cNvSpPr txBox="1"/>
          <p:nvPr/>
        </p:nvSpPr>
        <p:spPr>
          <a:xfrm>
            <a:off x="7695224" y="5683671"/>
            <a:ext cx="527709" cy="461665"/>
          </a:xfrm>
          <a:prstGeom prst="rect">
            <a:avLst/>
          </a:prstGeom>
          <a:noFill/>
        </p:spPr>
        <p:txBody>
          <a:bodyPr wrap="none" rtlCol="0">
            <a:spAutoFit/>
          </a:bodyPr>
          <a:lstStyle/>
          <a:p>
            <a:pPr algn="ctr" fontAlgn="base">
              <a:spcBef>
                <a:spcPct val="0"/>
              </a:spcBef>
              <a:spcAft>
                <a:spcPct val="0"/>
              </a:spcAft>
            </a:pPr>
            <a:r>
              <a:rPr lang="en-US" altLang="ja-JP" sz="2400" dirty="0">
                <a:solidFill>
                  <a:srgbClr val="FFFFFF"/>
                </a:solidFill>
                <a:latin typeface="Arial" pitchFamily="34" charset="0"/>
              </a:rPr>
              <a:t>6</a:t>
            </a:r>
            <a:r>
              <a:rPr lang="en-US" altLang="ja-JP" sz="2400" dirty="0" smtClean="0">
                <a:solidFill>
                  <a:srgbClr val="FFFFFF"/>
                </a:solidFill>
                <a:latin typeface="Arial" pitchFamily="34" charset="0"/>
              </a:rPr>
              <a:t>0</a:t>
            </a:r>
            <a:endParaRPr lang="ja-JP" altLang="en-US" sz="2400" dirty="0">
              <a:solidFill>
                <a:srgbClr val="FFFFFF"/>
              </a:solidFill>
              <a:latin typeface="Arial" pitchFamily="34" charset="0"/>
            </a:endParaRPr>
          </a:p>
        </p:txBody>
      </p:sp>
      <p:sp>
        <p:nvSpPr>
          <p:cNvPr id="60" name="テキスト ボックス 59"/>
          <p:cNvSpPr txBox="1"/>
          <p:nvPr/>
        </p:nvSpPr>
        <p:spPr>
          <a:xfrm>
            <a:off x="988828" y="287079"/>
            <a:ext cx="7612912" cy="954107"/>
          </a:xfrm>
          <a:prstGeom prst="rect">
            <a:avLst/>
          </a:prstGeom>
          <a:noFill/>
        </p:spPr>
        <p:txBody>
          <a:bodyPr wrap="square" rtlCol="0">
            <a:spAutoFit/>
          </a:bodyPr>
          <a:lstStyle/>
          <a:p>
            <a:pPr algn="ctr" fontAlgn="base">
              <a:spcBef>
                <a:spcPct val="0"/>
              </a:spcBef>
              <a:spcAft>
                <a:spcPct val="0"/>
              </a:spcAft>
            </a:pPr>
            <a:r>
              <a:rPr lang="en-US" altLang="ja-JP" sz="2800" b="1" dirty="0" smtClean="0">
                <a:solidFill>
                  <a:srgbClr val="FFFF00"/>
                </a:solidFill>
                <a:latin typeface="Arial" pitchFamily="34" charset="0"/>
              </a:rPr>
              <a:t>Kaplan Meier curve of event free </a:t>
            </a:r>
            <a:br>
              <a:rPr lang="en-US" altLang="ja-JP" sz="2800" b="1" dirty="0" smtClean="0">
                <a:solidFill>
                  <a:srgbClr val="FFFF00"/>
                </a:solidFill>
                <a:latin typeface="Arial" pitchFamily="34" charset="0"/>
              </a:rPr>
            </a:br>
            <a:r>
              <a:rPr lang="en-US" altLang="ja-JP" sz="2800" b="1" dirty="0" smtClean="0">
                <a:solidFill>
                  <a:srgbClr val="FFFF00"/>
                </a:solidFill>
                <a:latin typeface="Arial" pitchFamily="34" charset="0"/>
              </a:rPr>
              <a:t>in late referral patients and total population </a:t>
            </a:r>
          </a:p>
        </p:txBody>
      </p:sp>
      <p:sp>
        <p:nvSpPr>
          <p:cNvPr id="61" name="Freeform 6"/>
          <p:cNvSpPr>
            <a:spLocks/>
          </p:cNvSpPr>
          <p:nvPr/>
        </p:nvSpPr>
        <p:spPr bwMode="auto">
          <a:xfrm>
            <a:off x="1718021" y="1957360"/>
            <a:ext cx="6252830" cy="2104732"/>
          </a:xfrm>
          <a:custGeom>
            <a:avLst/>
            <a:gdLst>
              <a:gd name="T0" fmla="*/ 335 w 3559"/>
              <a:gd name="T1" fmla="*/ 24 h 1956"/>
              <a:gd name="T2" fmla="*/ 452 w 3559"/>
              <a:gd name="T3" fmla="*/ 61 h 1956"/>
              <a:gd name="T4" fmla="*/ 604 w 3559"/>
              <a:gd name="T5" fmla="*/ 96 h 1956"/>
              <a:gd name="T6" fmla="*/ 707 w 3559"/>
              <a:gd name="T7" fmla="*/ 136 h 1956"/>
              <a:gd name="T8" fmla="*/ 789 w 3559"/>
              <a:gd name="T9" fmla="*/ 176 h 1956"/>
              <a:gd name="T10" fmla="*/ 932 w 3559"/>
              <a:gd name="T11" fmla="*/ 220 h 1956"/>
              <a:gd name="T12" fmla="*/ 993 w 3559"/>
              <a:gd name="T13" fmla="*/ 262 h 1956"/>
              <a:gd name="T14" fmla="*/ 1052 w 3559"/>
              <a:gd name="T15" fmla="*/ 291 h 1956"/>
              <a:gd name="T16" fmla="*/ 1108 w 3559"/>
              <a:gd name="T17" fmla="*/ 337 h 1956"/>
              <a:gd name="T18" fmla="*/ 1159 w 3559"/>
              <a:gd name="T19" fmla="*/ 387 h 1956"/>
              <a:gd name="T20" fmla="*/ 1178 w 3559"/>
              <a:gd name="T21" fmla="*/ 433 h 1956"/>
              <a:gd name="T22" fmla="*/ 1215 w 3559"/>
              <a:gd name="T23" fmla="*/ 473 h 1956"/>
              <a:gd name="T24" fmla="*/ 1258 w 3559"/>
              <a:gd name="T25" fmla="*/ 513 h 1956"/>
              <a:gd name="T26" fmla="*/ 1370 w 3559"/>
              <a:gd name="T27" fmla="*/ 546 h 1956"/>
              <a:gd name="T28" fmla="*/ 1419 w 3559"/>
              <a:gd name="T29" fmla="*/ 590 h 1956"/>
              <a:gd name="T30" fmla="*/ 1473 w 3559"/>
              <a:gd name="T31" fmla="*/ 618 h 1956"/>
              <a:gd name="T32" fmla="*/ 1503 w 3559"/>
              <a:gd name="T33" fmla="*/ 651 h 1956"/>
              <a:gd name="T34" fmla="*/ 1546 w 3559"/>
              <a:gd name="T35" fmla="*/ 684 h 1956"/>
              <a:gd name="T36" fmla="*/ 1585 w 3559"/>
              <a:gd name="T37" fmla="*/ 717 h 1956"/>
              <a:gd name="T38" fmla="*/ 1618 w 3559"/>
              <a:gd name="T39" fmla="*/ 740 h 1956"/>
              <a:gd name="T40" fmla="*/ 1660 w 3559"/>
              <a:gd name="T41" fmla="*/ 806 h 1956"/>
              <a:gd name="T42" fmla="*/ 1738 w 3559"/>
              <a:gd name="T43" fmla="*/ 850 h 1956"/>
              <a:gd name="T44" fmla="*/ 1761 w 3559"/>
              <a:gd name="T45" fmla="*/ 902 h 1956"/>
              <a:gd name="T46" fmla="*/ 1831 w 3559"/>
              <a:gd name="T47" fmla="*/ 930 h 1956"/>
              <a:gd name="T48" fmla="*/ 1869 w 3559"/>
              <a:gd name="T49" fmla="*/ 979 h 1956"/>
              <a:gd name="T50" fmla="*/ 1927 w 3559"/>
              <a:gd name="T51" fmla="*/ 1014 h 1956"/>
              <a:gd name="T52" fmla="*/ 1976 w 3559"/>
              <a:gd name="T53" fmla="*/ 1068 h 1956"/>
              <a:gd name="T54" fmla="*/ 2028 w 3559"/>
              <a:gd name="T55" fmla="*/ 1094 h 1956"/>
              <a:gd name="T56" fmla="*/ 2044 w 3559"/>
              <a:gd name="T57" fmla="*/ 1148 h 1956"/>
              <a:gd name="T58" fmla="*/ 2164 w 3559"/>
              <a:gd name="T59" fmla="*/ 1178 h 1956"/>
              <a:gd name="T60" fmla="*/ 2194 w 3559"/>
              <a:gd name="T61" fmla="*/ 1206 h 1956"/>
              <a:gd name="T62" fmla="*/ 2274 w 3559"/>
              <a:gd name="T63" fmla="*/ 1227 h 1956"/>
              <a:gd name="T64" fmla="*/ 2367 w 3559"/>
              <a:gd name="T65" fmla="*/ 1272 h 1956"/>
              <a:gd name="T66" fmla="*/ 2407 w 3559"/>
              <a:gd name="T67" fmla="*/ 1312 h 1956"/>
              <a:gd name="T68" fmla="*/ 2442 w 3559"/>
              <a:gd name="T69" fmla="*/ 1337 h 1956"/>
              <a:gd name="T70" fmla="*/ 2522 w 3559"/>
              <a:gd name="T71" fmla="*/ 1356 h 1956"/>
              <a:gd name="T72" fmla="*/ 2583 w 3559"/>
              <a:gd name="T73" fmla="*/ 1403 h 1956"/>
              <a:gd name="T74" fmla="*/ 2634 w 3559"/>
              <a:gd name="T75" fmla="*/ 1440 h 1956"/>
              <a:gd name="T76" fmla="*/ 2691 w 3559"/>
              <a:gd name="T77" fmla="*/ 1501 h 1956"/>
              <a:gd name="T78" fmla="*/ 2749 w 3559"/>
              <a:gd name="T79" fmla="*/ 1527 h 1956"/>
              <a:gd name="T80" fmla="*/ 2791 w 3559"/>
              <a:gd name="T81" fmla="*/ 1558 h 1956"/>
              <a:gd name="T82" fmla="*/ 2890 w 3559"/>
              <a:gd name="T83" fmla="*/ 1590 h 1956"/>
              <a:gd name="T84" fmla="*/ 2946 w 3559"/>
              <a:gd name="T85" fmla="*/ 1637 h 1956"/>
              <a:gd name="T86" fmla="*/ 3028 w 3559"/>
              <a:gd name="T87" fmla="*/ 1675 h 1956"/>
              <a:gd name="T88" fmla="*/ 3070 w 3559"/>
              <a:gd name="T89" fmla="*/ 1733 h 1956"/>
              <a:gd name="T90" fmla="*/ 3117 w 3559"/>
              <a:gd name="T91" fmla="*/ 1761 h 1956"/>
              <a:gd name="T92" fmla="*/ 3171 w 3559"/>
              <a:gd name="T93" fmla="*/ 1806 h 1956"/>
              <a:gd name="T94" fmla="*/ 3332 w 3559"/>
              <a:gd name="T95" fmla="*/ 1846 h 1956"/>
              <a:gd name="T96" fmla="*/ 3393 w 3559"/>
              <a:gd name="T97" fmla="*/ 1897 h 1956"/>
              <a:gd name="T98" fmla="*/ 3496 w 3559"/>
              <a:gd name="T99" fmla="*/ 1923 h 1956"/>
              <a:gd name="T100" fmla="*/ 3541 w 3559"/>
              <a:gd name="T101" fmla="*/ 1956 h 1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59" h="1956">
                <a:moveTo>
                  <a:pt x="0" y="0"/>
                </a:moveTo>
                <a:lnTo>
                  <a:pt x="300" y="0"/>
                </a:lnTo>
                <a:lnTo>
                  <a:pt x="300" y="12"/>
                </a:lnTo>
                <a:lnTo>
                  <a:pt x="335" y="12"/>
                </a:lnTo>
                <a:lnTo>
                  <a:pt x="335" y="24"/>
                </a:lnTo>
                <a:lnTo>
                  <a:pt x="389" y="24"/>
                </a:lnTo>
                <a:lnTo>
                  <a:pt x="389" y="35"/>
                </a:lnTo>
                <a:lnTo>
                  <a:pt x="447" y="35"/>
                </a:lnTo>
                <a:lnTo>
                  <a:pt x="447" y="61"/>
                </a:lnTo>
                <a:lnTo>
                  <a:pt x="452" y="61"/>
                </a:lnTo>
                <a:lnTo>
                  <a:pt x="452" y="73"/>
                </a:lnTo>
                <a:lnTo>
                  <a:pt x="581" y="73"/>
                </a:lnTo>
                <a:lnTo>
                  <a:pt x="581" y="82"/>
                </a:lnTo>
                <a:lnTo>
                  <a:pt x="604" y="82"/>
                </a:lnTo>
                <a:lnTo>
                  <a:pt x="604" y="96"/>
                </a:lnTo>
                <a:lnTo>
                  <a:pt x="630" y="96"/>
                </a:lnTo>
                <a:lnTo>
                  <a:pt x="630" y="108"/>
                </a:lnTo>
                <a:lnTo>
                  <a:pt x="682" y="108"/>
                </a:lnTo>
                <a:lnTo>
                  <a:pt x="682" y="136"/>
                </a:lnTo>
                <a:lnTo>
                  <a:pt x="707" y="136"/>
                </a:lnTo>
                <a:lnTo>
                  <a:pt x="707" y="143"/>
                </a:lnTo>
                <a:lnTo>
                  <a:pt x="745" y="143"/>
                </a:lnTo>
                <a:lnTo>
                  <a:pt x="745" y="155"/>
                </a:lnTo>
                <a:lnTo>
                  <a:pt x="789" y="155"/>
                </a:lnTo>
                <a:lnTo>
                  <a:pt x="789" y="176"/>
                </a:lnTo>
                <a:lnTo>
                  <a:pt x="902" y="176"/>
                </a:lnTo>
                <a:lnTo>
                  <a:pt x="902" y="204"/>
                </a:lnTo>
                <a:lnTo>
                  <a:pt x="911" y="204"/>
                </a:lnTo>
                <a:lnTo>
                  <a:pt x="911" y="220"/>
                </a:lnTo>
                <a:lnTo>
                  <a:pt x="932" y="220"/>
                </a:lnTo>
                <a:lnTo>
                  <a:pt x="932" y="239"/>
                </a:lnTo>
                <a:lnTo>
                  <a:pt x="979" y="239"/>
                </a:lnTo>
                <a:lnTo>
                  <a:pt x="979" y="253"/>
                </a:lnTo>
                <a:lnTo>
                  <a:pt x="993" y="253"/>
                </a:lnTo>
                <a:lnTo>
                  <a:pt x="993" y="262"/>
                </a:lnTo>
                <a:lnTo>
                  <a:pt x="1030" y="262"/>
                </a:lnTo>
                <a:lnTo>
                  <a:pt x="1030" y="276"/>
                </a:lnTo>
                <a:lnTo>
                  <a:pt x="1045" y="276"/>
                </a:lnTo>
                <a:lnTo>
                  <a:pt x="1045" y="291"/>
                </a:lnTo>
                <a:lnTo>
                  <a:pt x="1052" y="291"/>
                </a:lnTo>
                <a:lnTo>
                  <a:pt x="1052" y="309"/>
                </a:lnTo>
                <a:lnTo>
                  <a:pt x="1084" y="309"/>
                </a:lnTo>
                <a:lnTo>
                  <a:pt x="1084" y="323"/>
                </a:lnTo>
                <a:lnTo>
                  <a:pt x="1108" y="323"/>
                </a:lnTo>
                <a:lnTo>
                  <a:pt x="1108" y="337"/>
                </a:lnTo>
                <a:lnTo>
                  <a:pt x="1115" y="337"/>
                </a:lnTo>
                <a:lnTo>
                  <a:pt x="1115" y="349"/>
                </a:lnTo>
                <a:lnTo>
                  <a:pt x="1134" y="349"/>
                </a:lnTo>
                <a:lnTo>
                  <a:pt x="1134" y="387"/>
                </a:lnTo>
                <a:lnTo>
                  <a:pt x="1159" y="387"/>
                </a:lnTo>
                <a:lnTo>
                  <a:pt x="1159" y="410"/>
                </a:lnTo>
                <a:lnTo>
                  <a:pt x="1171" y="410"/>
                </a:lnTo>
                <a:lnTo>
                  <a:pt x="1171" y="424"/>
                </a:lnTo>
                <a:lnTo>
                  <a:pt x="1178" y="424"/>
                </a:lnTo>
                <a:lnTo>
                  <a:pt x="1178" y="433"/>
                </a:lnTo>
                <a:lnTo>
                  <a:pt x="1197" y="433"/>
                </a:lnTo>
                <a:lnTo>
                  <a:pt x="1197" y="450"/>
                </a:lnTo>
                <a:lnTo>
                  <a:pt x="1204" y="450"/>
                </a:lnTo>
                <a:lnTo>
                  <a:pt x="1204" y="473"/>
                </a:lnTo>
                <a:lnTo>
                  <a:pt x="1215" y="473"/>
                </a:lnTo>
                <a:lnTo>
                  <a:pt x="1215" y="492"/>
                </a:lnTo>
                <a:lnTo>
                  <a:pt x="1234" y="492"/>
                </a:lnTo>
                <a:lnTo>
                  <a:pt x="1234" y="506"/>
                </a:lnTo>
                <a:lnTo>
                  <a:pt x="1258" y="506"/>
                </a:lnTo>
                <a:lnTo>
                  <a:pt x="1258" y="513"/>
                </a:lnTo>
                <a:lnTo>
                  <a:pt x="1302" y="513"/>
                </a:lnTo>
                <a:lnTo>
                  <a:pt x="1302" y="527"/>
                </a:lnTo>
                <a:lnTo>
                  <a:pt x="1361" y="527"/>
                </a:lnTo>
                <a:lnTo>
                  <a:pt x="1361" y="546"/>
                </a:lnTo>
                <a:lnTo>
                  <a:pt x="1370" y="546"/>
                </a:lnTo>
                <a:lnTo>
                  <a:pt x="1370" y="567"/>
                </a:lnTo>
                <a:lnTo>
                  <a:pt x="1403" y="567"/>
                </a:lnTo>
                <a:lnTo>
                  <a:pt x="1403" y="579"/>
                </a:lnTo>
                <a:lnTo>
                  <a:pt x="1419" y="579"/>
                </a:lnTo>
                <a:lnTo>
                  <a:pt x="1419" y="590"/>
                </a:lnTo>
                <a:lnTo>
                  <a:pt x="1433" y="590"/>
                </a:lnTo>
                <a:lnTo>
                  <a:pt x="1433" y="609"/>
                </a:lnTo>
                <a:lnTo>
                  <a:pt x="1447" y="609"/>
                </a:lnTo>
                <a:lnTo>
                  <a:pt x="1447" y="618"/>
                </a:lnTo>
                <a:lnTo>
                  <a:pt x="1473" y="618"/>
                </a:lnTo>
                <a:lnTo>
                  <a:pt x="1473" y="628"/>
                </a:lnTo>
                <a:lnTo>
                  <a:pt x="1489" y="628"/>
                </a:lnTo>
                <a:lnTo>
                  <a:pt x="1489" y="639"/>
                </a:lnTo>
                <a:lnTo>
                  <a:pt x="1503" y="639"/>
                </a:lnTo>
                <a:lnTo>
                  <a:pt x="1503" y="651"/>
                </a:lnTo>
                <a:lnTo>
                  <a:pt x="1518" y="651"/>
                </a:lnTo>
                <a:lnTo>
                  <a:pt x="1518" y="663"/>
                </a:lnTo>
                <a:lnTo>
                  <a:pt x="1529" y="663"/>
                </a:lnTo>
                <a:lnTo>
                  <a:pt x="1529" y="684"/>
                </a:lnTo>
                <a:lnTo>
                  <a:pt x="1546" y="684"/>
                </a:lnTo>
                <a:lnTo>
                  <a:pt x="1546" y="696"/>
                </a:lnTo>
                <a:lnTo>
                  <a:pt x="1569" y="696"/>
                </a:lnTo>
                <a:lnTo>
                  <a:pt x="1569" y="710"/>
                </a:lnTo>
                <a:lnTo>
                  <a:pt x="1585" y="710"/>
                </a:lnTo>
                <a:lnTo>
                  <a:pt x="1585" y="717"/>
                </a:lnTo>
                <a:lnTo>
                  <a:pt x="1595" y="717"/>
                </a:lnTo>
                <a:lnTo>
                  <a:pt x="1595" y="726"/>
                </a:lnTo>
                <a:lnTo>
                  <a:pt x="1609" y="726"/>
                </a:lnTo>
                <a:lnTo>
                  <a:pt x="1609" y="740"/>
                </a:lnTo>
                <a:lnTo>
                  <a:pt x="1618" y="740"/>
                </a:lnTo>
                <a:lnTo>
                  <a:pt x="1618" y="766"/>
                </a:lnTo>
                <a:lnTo>
                  <a:pt x="1644" y="766"/>
                </a:lnTo>
                <a:lnTo>
                  <a:pt x="1644" y="792"/>
                </a:lnTo>
                <a:lnTo>
                  <a:pt x="1660" y="792"/>
                </a:lnTo>
                <a:lnTo>
                  <a:pt x="1660" y="806"/>
                </a:lnTo>
                <a:lnTo>
                  <a:pt x="1679" y="806"/>
                </a:lnTo>
                <a:lnTo>
                  <a:pt x="1679" y="817"/>
                </a:lnTo>
                <a:lnTo>
                  <a:pt x="1695" y="817"/>
                </a:lnTo>
                <a:lnTo>
                  <a:pt x="1695" y="850"/>
                </a:lnTo>
                <a:lnTo>
                  <a:pt x="1738" y="850"/>
                </a:lnTo>
                <a:lnTo>
                  <a:pt x="1738" y="871"/>
                </a:lnTo>
                <a:lnTo>
                  <a:pt x="1752" y="871"/>
                </a:lnTo>
                <a:lnTo>
                  <a:pt x="1752" y="878"/>
                </a:lnTo>
                <a:lnTo>
                  <a:pt x="1761" y="878"/>
                </a:lnTo>
                <a:lnTo>
                  <a:pt x="1761" y="902"/>
                </a:lnTo>
                <a:lnTo>
                  <a:pt x="1770" y="902"/>
                </a:lnTo>
                <a:lnTo>
                  <a:pt x="1770" y="918"/>
                </a:lnTo>
                <a:lnTo>
                  <a:pt x="1815" y="918"/>
                </a:lnTo>
                <a:lnTo>
                  <a:pt x="1815" y="930"/>
                </a:lnTo>
                <a:lnTo>
                  <a:pt x="1831" y="930"/>
                </a:lnTo>
                <a:lnTo>
                  <a:pt x="1831" y="953"/>
                </a:lnTo>
                <a:lnTo>
                  <a:pt x="1843" y="953"/>
                </a:lnTo>
                <a:lnTo>
                  <a:pt x="1843" y="967"/>
                </a:lnTo>
                <a:lnTo>
                  <a:pt x="1869" y="967"/>
                </a:lnTo>
                <a:lnTo>
                  <a:pt x="1869" y="979"/>
                </a:lnTo>
                <a:lnTo>
                  <a:pt x="1880" y="979"/>
                </a:lnTo>
                <a:lnTo>
                  <a:pt x="1880" y="995"/>
                </a:lnTo>
                <a:lnTo>
                  <a:pt x="1885" y="995"/>
                </a:lnTo>
                <a:lnTo>
                  <a:pt x="1885" y="1014"/>
                </a:lnTo>
                <a:lnTo>
                  <a:pt x="1927" y="1014"/>
                </a:lnTo>
                <a:lnTo>
                  <a:pt x="1927" y="1033"/>
                </a:lnTo>
                <a:lnTo>
                  <a:pt x="1955" y="1033"/>
                </a:lnTo>
                <a:lnTo>
                  <a:pt x="1955" y="1054"/>
                </a:lnTo>
                <a:lnTo>
                  <a:pt x="1976" y="1054"/>
                </a:lnTo>
                <a:lnTo>
                  <a:pt x="1976" y="1068"/>
                </a:lnTo>
                <a:lnTo>
                  <a:pt x="2000" y="1068"/>
                </a:lnTo>
                <a:lnTo>
                  <a:pt x="2000" y="1077"/>
                </a:lnTo>
                <a:lnTo>
                  <a:pt x="2014" y="1077"/>
                </a:lnTo>
                <a:lnTo>
                  <a:pt x="2014" y="1094"/>
                </a:lnTo>
                <a:lnTo>
                  <a:pt x="2028" y="1094"/>
                </a:lnTo>
                <a:lnTo>
                  <a:pt x="2028" y="1108"/>
                </a:lnTo>
                <a:lnTo>
                  <a:pt x="2040" y="1108"/>
                </a:lnTo>
                <a:lnTo>
                  <a:pt x="2040" y="1129"/>
                </a:lnTo>
                <a:lnTo>
                  <a:pt x="2044" y="1129"/>
                </a:lnTo>
                <a:lnTo>
                  <a:pt x="2044" y="1148"/>
                </a:lnTo>
                <a:lnTo>
                  <a:pt x="2117" y="1148"/>
                </a:lnTo>
                <a:lnTo>
                  <a:pt x="2117" y="1169"/>
                </a:lnTo>
                <a:lnTo>
                  <a:pt x="2126" y="1169"/>
                </a:lnTo>
                <a:lnTo>
                  <a:pt x="2126" y="1178"/>
                </a:lnTo>
                <a:lnTo>
                  <a:pt x="2164" y="1178"/>
                </a:lnTo>
                <a:lnTo>
                  <a:pt x="2164" y="1190"/>
                </a:lnTo>
                <a:lnTo>
                  <a:pt x="2178" y="1190"/>
                </a:lnTo>
                <a:lnTo>
                  <a:pt x="2178" y="1202"/>
                </a:lnTo>
                <a:lnTo>
                  <a:pt x="2194" y="1202"/>
                </a:lnTo>
                <a:lnTo>
                  <a:pt x="2194" y="1206"/>
                </a:lnTo>
                <a:lnTo>
                  <a:pt x="2243" y="1206"/>
                </a:lnTo>
                <a:lnTo>
                  <a:pt x="2243" y="1213"/>
                </a:lnTo>
                <a:lnTo>
                  <a:pt x="2257" y="1213"/>
                </a:lnTo>
                <a:lnTo>
                  <a:pt x="2257" y="1227"/>
                </a:lnTo>
                <a:lnTo>
                  <a:pt x="2274" y="1227"/>
                </a:lnTo>
                <a:lnTo>
                  <a:pt x="2274" y="1239"/>
                </a:lnTo>
                <a:lnTo>
                  <a:pt x="2318" y="1239"/>
                </a:lnTo>
                <a:lnTo>
                  <a:pt x="2318" y="1265"/>
                </a:lnTo>
                <a:lnTo>
                  <a:pt x="2367" y="1265"/>
                </a:lnTo>
                <a:lnTo>
                  <a:pt x="2367" y="1272"/>
                </a:lnTo>
                <a:lnTo>
                  <a:pt x="2389" y="1272"/>
                </a:lnTo>
                <a:lnTo>
                  <a:pt x="2389" y="1291"/>
                </a:lnTo>
                <a:lnTo>
                  <a:pt x="2398" y="1291"/>
                </a:lnTo>
                <a:lnTo>
                  <a:pt x="2398" y="1312"/>
                </a:lnTo>
                <a:lnTo>
                  <a:pt x="2407" y="1312"/>
                </a:lnTo>
                <a:lnTo>
                  <a:pt x="2407" y="1316"/>
                </a:lnTo>
                <a:lnTo>
                  <a:pt x="2426" y="1316"/>
                </a:lnTo>
                <a:lnTo>
                  <a:pt x="2426" y="1330"/>
                </a:lnTo>
                <a:lnTo>
                  <a:pt x="2442" y="1330"/>
                </a:lnTo>
                <a:lnTo>
                  <a:pt x="2442" y="1337"/>
                </a:lnTo>
                <a:lnTo>
                  <a:pt x="2489" y="1337"/>
                </a:lnTo>
                <a:lnTo>
                  <a:pt x="2489" y="1347"/>
                </a:lnTo>
                <a:lnTo>
                  <a:pt x="2515" y="1347"/>
                </a:lnTo>
                <a:lnTo>
                  <a:pt x="2515" y="1356"/>
                </a:lnTo>
                <a:lnTo>
                  <a:pt x="2522" y="1356"/>
                </a:lnTo>
                <a:lnTo>
                  <a:pt x="2522" y="1377"/>
                </a:lnTo>
                <a:lnTo>
                  <a:pt x="2529" y="1377"/>
                </a:lnTo>
                <a:lnTo>
                  <a:pt x="2529" y="1394"/>
                </a:lnTo>
                <a:lnTo>
                  <a:pt x="2583" y="1394"/>
                </a:lnTo>
                <a:lnTo>
                  <a:pt x="2583" y="1403"/>
                </a:lnTo>
                <a:lnTo>
                  <a:pt x="2602" y="1403"/>
                </a:lnTo>
                <a:lnTo>
                  <a:pt x="2602" y="1417"/>
                </a:lnTo>
                <a:lnTo>
                  <a:pt x="2627" y="1417"/>
                </a:lnTo>
                <a:lnTo>
                  <a:pt x="2627" y="1440"/>
                </a:lnTo>
                <a:lnTo>
                  <a:pt x="2634" y="1440"/>
                </a:lnTo>
                <a:lnTo>
                  <a:pt x="2634" y="1457"/>
                </a:lnTo>
                <a:lnTo>
                  <a:pt x="2670" y="1457"/>
                </a:lnTo>
                <a:lnTo>
                  <a:pt x="2670" y="1478"/>
                </a:lnTo>
                <a:lnTo>
                  <a:pt x="2691" y="1478"/>
                </a:lnTo>
                <a:lnTo>
                  <a:pt x="2691" y="1501"/>
                </a:lnTo>
                <a:lnTo>
                  <a:pt x="2712" y="1501"/>
                </a:lnTo>
                <a:lnTo>
                  <a:pt x="2712" y="1515"/>
                </a:lnTo>
                <a:lnTo>
                  <a:pt x="2716" y="1515"/>
                </a:lnTo>
                <a:lnTo>
                  <a:pt x="2716" y="1527"/>
                </a:lnTo>
                <a:lnTo>
                  <a:pt x="2749" y="1527"/>
                </a:lnTo>
                <a:lnTo>
                  <a:pt x="2749" y="1534"/>
                </a:lnTo>
                <a:lnTo>
                  <a:pt x="2758" y="1534"/>
                </a:lnTo>
                <a:lnTo>
                  <a:pt x="2758" y="1546"/>
                </a:lnTo>
                <a:lnTo>
                  <a:pt x="2791" y="1546"/>
                </a:lnTo>
                <a:lnTo>
                  <a:pt x="2791" y="1558"/>
                </a:lnTo>
                <a:lnTo>
                  <a:pt x="2801" y="1558"/>
                </a:lnTo>
                <a:lnTo>
                  <a:pt x="2801" y="1574"/>
                </a:lnTo>
                <a:lnTo>
                  <a:pt x="2845" y="1574"/>
                </a:lnTo>
                <a:lnTo>
                  <a:pt x="2845" y="1590"/>
                </a:lnTo>
                <a:lnTo>
                  <a:pt x="2890" y="1590"/>
                </a:lnTo>
                <a:lnTo>
                  <a:pt x="2890" y="1607"/>
                </a:lnTo>
                <a:lnTo>
                  <a:pt x="2922" y="1607"/>
                </a:lnTo>
                <a:lnTo>
                  <a:pt x="2922" y="1623"/>
                </a:lnTo>
                <a:lnTo>
                  <a:pt x="2946" y="1623"/>
                </a:lnTo>
                <a:lnTo>
                  <a:pt x="2946" y="1637"/>
                </a:lnTo>
                <a:lnTo>
                  <a:pt x="2976" y="1637"/>
                </a:lnTo>
                <a:lnTo>
                  <a:pt x="2976" y="1651"/>
                </a:lnTo>
                <a:lnTo>
                  <a:pt x="2997" y="1651"/>
                </a:lnTo>
                <a:lnTo>
                  <a:pt x="2997" y="1675"/>
                </a:lnTo>
                <a:lnTo>
                  <a:pt x="3028" y="1675"/>
                </a:lnTo>
                <a:lnTo>
                  <a:pt x="3028" y="1689"/>
                </a:lnTo>
                <a:lnTo>
                  <a:pt x="3051" y="1689"/>
                </a:lnTo>
                <a:lnTo>
                  <a:pt x="3051" y="1717"/>
                </a:lnTo>
                <a:lnTo>
                  <a:pt x="3070" y="1717"/>
                </a:lnTo>
                <a:lnTo>
                  <a:pt x="3070" y="1733"/>
                </a:lnTo>
                <a:lnTo>
                  <a:pt x="3079" y="1733"/>
                </a:lnTo>
                <a:lnTo>
                  <a:pt x="3079" y="1747"/>
                </a:lnTo>
                <a:lnTo>
                  <a:pt x="3100" y="1747"/>
                </a:lnTo>
                <a:lnTo>
                  <a:pt x="3100" y="1761"/>
                </a:lnTo>
                <a:lnTo>
                  <a:pt x="3117" y="1761"/>
                </a:lnTo>
                <a:lnTo>
                  <a:pt x="3117" y="1787"/>
                </a:lnTo>
                <a:lnTo>
                  <a:pt x="3140" y="1787"/>
                </a:lnTo>
                <a:lnTo>
                  <a:pt x="3140" y="1794"/>
                </a:lnTo>
                <a:lnTo>
                  <a:pt x="3171" y="1794"/>
                </a:lnTo>
                <a:lnTo>
                  <a:pt x="3171" y="1806"/>
                </a:lnTo>
                <a:lnTo>
                  <a:pt x="3185" y="1806"/>
                </a:lnTo>
                <a:lnTo>
                  <a:pt x="3185" y="1820"/>
                </a:lnTo>
                <a:lnTo>
                  <a:pt x="3238" y="1820"/>
                </a:lnTo>
                <a:lnTo>
                  <a:pt x="3238" y="1846"/>
                </a:lnTo>
                <a:lnTo>
                  <a:pt x="3332" y="1846"/>
                </a:lnTo>
                <a:lnTo>
                  <a:pt x="3332" y="1860"/>
                </a:lnTo>
                <a:lnTo>
                  <a:pt x="3339" y="1860"/>
                </a:lnTo>
                <a:lnTo>
                  <a:pt x="3339" y="1876"/>
                </a:lnTo>
                <a:lnTo>
                  <a:pt x="3393" y="1876"/>
                </a:lnTo>
                <a:lnTo>
                  <a:pt x="3393" y="1897"/>
                </a:lnTo>
                <a:lnTo>
                  <a:pt x="3466" y="1897"/>
                </a:lnTo>
                <a:lnTo>
                  <a:pt x="3466" y="1911"/>
                </a:lnTo>
                <a:lnTo>
                  <a:pt x="3480" y="1911"/>
                </a:lnTo>
                <a:lnTo>
                  <a:pt x="3480" y="1923"/>
                </a:lnTo>
                <a:lnTo>
                  <a:pt x="3496" y="1923"/>
                </a:lnTo>
                <a:lnTo>
                  <a:pt x="3496" y="1932"/>
                </a:lnTo>
                <a:lnTo>
                  <a:pt x="3519" y="1932"/>
                </a:lnTo>
                <a:lnTo>
                  <a:pt x="3519" y="1942"/>
                </a:lnTo>
                <a:lnTo>
                  <a:pt x="3541" y="1942"/>
                </a:lnTo>
                <a:lnTo>
                  <a:pt x="3541" y="1956"/>
                </a:lnTo>
                <a:lnTo>
                  <a:pt x="3559" y="1956"/>
                </a:lnTo>
              </a:path>
            </a:pathLst>
          </a:custGeom>
          <a:noFill/>
          <a:ln w="38100" cap="flat">
            <a:solidFill>
              <a:srgbClr val="00FF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ja-JP" altLang="en-US">
              <a:solidFill>
                <a:srgbClr val="FFFFFF"/>
              </a:solidFill>
              <a:latin typeface="Arial" pitchFamily="34" charset="0"/>
            </a:endParaRPr>
          </a:p>
        </p:txBody>
      </p:sp>
      <p:sp>
        <p:nvSpPr>
          <p:cNvPr id="62" name="Freeform 14"/>
          <p:cNvSpPr>
            <a:spLocks/>
          </p:cNvSpPr>
          <p:nvPr/>
        </p:nvSpPr>
        <p:spPr bwMode="auto">
          <a:xfrm>
            <a:off x="1718020" y="1969663"/>
            <a:ext cx="6252831" cy="1545772"/>
          </a:xfrm>
          <a:custGeom>
            <a:avLst/>
            <a:gdLst>
              <a:gd name="T0" fmla="*/ 1710 w 1726"/>
              <a:gd name="T1" fmla="*/ 207 h 207"/>
              <a:gd name="T2" fmla="*/ 1658 w 1726"/>
              <a:gd name="T3" fmla="*/ 199 h 207"/>
              <a:gd name="T4" fmla="*/ 1619 w 1726"/>
              <a:gd name="T5" fmla="*/ 185 h 207"/>
              <a:gd name="T6" fmla="*/ 1564 w 1726"/>
              <a:gd name="T7" fmla="*/ 179 h 207"/>
              <a:gd name="T8" fmla="*/ 1520 w 1726"/>
              <a:gd name="T9" fmla="*/ 178 h 207"/>
              <a:gd name="T10" fmla="*/ 1448 w 1726"/>
              <a:gd name="T11" fmla="*/ 175 h 207"/>
              <a:gd name="T12" fmla="*/ 1414 w 1726"/>
              <a:gd name="T13" fmla="*/ 167 h 207"/>
              <a:gd name="T14" fmla="*/ 1370 w 1726"/>
              <a:gd name="T15" fmla="*/ 162 h 207"/>
              <a:gd name="T16" fmla="*/ 1318 w 1726"/>
              <a:gd name="T17" fmla="*/ 158 h 207"/>
              <a:gd name="T18" fmla="*/ 1284 w 1726"/>
              <a:gd name="T19" fmla="*/ 149 h 207"/>
              <a:gd name="T20" fmla="*/ 1251 w 1726"/>
              <a:gd name="T21" fmla="*/ 150 h 207"/>
              <a:gd name="T22" fmla="*/ 1207 w 1726"/>
              <a:gd name="T23" fmla="*/ 143 h 207"/>
              <a:gd name="T24" fmla="*/ 1182 w 1726"/>
              <a:gd name="T25" fmla="*/ 131 h 207"/>
              <a:gd name="T26" fmla="*/ 1156 w 1726"/>
              <a:gd name="T27" fmla="*/ 123 h 207"/>
              <a:gd name="T28" fmla="*/ 1143 w 1726"/>
              <a:gd name="T29" fmla="*/ 118 h 207"/>
              <a:gd name="T30" fmla="*/ 1099 w 1726"/>
              <a:gd name="T31" fmla="*/ 113 h 207"/>
              <a:gd name="T32" fmla="*/ 1066 w 1726"/>
              <a:gd name="T33" fmla="*/ 103 h 207"/>
              <a:gd name="T34" fmla="*/ 971 w 1726"/>
              <a:gd name="T35" fmla="*/ 103 h 207"/>
              <a:gd name="T36" fmla="*/ 938 w 1726"/>
              <a:gd name="T37" fmla="*/ 95 h 207"/>
              <a:gd name="T38" fmla="*/ 896 w 1726"/>
              <a:gd name="T39" fmla="*/ 86 h 207"/>
              <a:gd name="T40" fmla="*/ 867 w 1726"/>
              <a:gd name="T41" fmla="*/ 81 h 207"/>
              <a:gd name="T42" fmla="*/ 822 w 1726"/>
              <a:gd name="T43" fmla="*/ 81 h 207"/>
              <a:gd name="T44" fmla="*/ 787 w 1726"/>
              <a:gd name="T45" fmla="*/ 74 h 207"/>
              <a:gd name="T46" fmla="*/ 748 w 1726"/>
              <a:gd name="T47" fmla="*/ 69 h 207"/>
              <a:gd name="T48" fmla="*/ 715 w 1726"/>
              <a:gd name="T49" fmla="*/ 67 h 207"/>
              <a:gd name="T50" fmla="*/ 678 w 1726"/>
              <a:gd name="T51" fmla="*/ 59 h 207"/>
              <a:gd name="T52" fmla="*/ 655 w 1726"/>
              <a:gd name="T53" fmla="*/ 58 h 207"/>
              <a:gd name="T54" fmla="*/ 604 w 1726"/>
              <a:gd name="T55" fmla="*/ 55 h 207"/>
              <a:gd name="T56" fmla="*/ 567 w 1726"/>
              <a:gd name="T57" fmla="*/ 42 h 207"/>
              <a:gd name="T58" fmla="*/ 523 w 1726"/>
              <a:gd name="T59" fmla="*/ 34 h 207"/>
              <a:gd name="T60" fmla="*/ 468 w 1726"/>
              <a:gd name="T61" fmla="*/ 22 h 207"/>
              <a:gd name="T62" fmla="*/ 443 w 1726"/>
              <a:gd name="T63" fmla="*/ 11 h 207"/>
              <a:gd name="T64" fmla="*/ 392 w 1726"/>
              <a:gd name="T65" fmla="*/ 5 h 207"/>
              <a:gd name="T66" fmla="*/ 0 w 1726"/>
              <a:gd name="T67"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26" h="207">
                <a:moveTo>
                  <a:pt x="1726" y="207"/>
                </a:moveTo>
                <a:cubicBezTo>
                  <a:pt x="1726" y="207"/>
                  <a:pt x="1714" y="207"/>
                  <a:pt x="1710" y="207"/>
                </a:cubicBezTo>
                <a:cubicBezTo>
                  <a:pt x="1706" y="207"/>
                  <a:pt x="1698" y="202"/>
                  <a:pt x="1698" y="202"/>
                </a:cubicBezTo>
                <a:cubicBezTo>
                  <a:pt x="1658" y="199"/>
                  <a:pt x="1658" y="199"/>
                  <a:pt x="1658" y="199"/>
                </a:cubicBezTo>
                <a:cubicBezTo>
                  <a:pt x="1654" y="189"/>
                  <a:pt x="1654" y="189"/>
                  <a:pt x="1654" y="189"/>
                </a:cubicBezTo>
                <a:cubicBezTo>
                  <a:pt x="1619" y="185"/>
                  <a:pt x="1619" y="185"/>
                  <a:pt x="1619" y="185"/>
                </a:cubicBezTo>
                <a:cubicBezTo>
                  <a:pt x="1576" y="185"/>
                  <a:pt x="1576" y="185"/>
                  <a:pt x="1576" y="185"/>
                </a:cubicBezTo>
                <a:cubicBezTo>
                  <a:pt x="1564" y="179"/>
                  <a:pt x="1564" y="179"/>
                  <a:pt x="1564" y="179"/>
                </a:cubicBezTo>
                <a:cubicBezTo>
                  <a:pt x="1564" y="179"/>
                  <a:pt x="1550" y="179"/>
                  <a:pt x="1546" y="179"/>
                </a:cubicBezTo>
                <a:cubicBezTo>
                  <a:pt x="1542" y="179"/>
                  <a:pt x="1526" y="179"/>
                  <a:pt x="1520" y="178"/>
                </a:cubicBezTo>
                <a:cubicBezTo>
                  <a:pt x="1515" y="177"/>
                  <a:pt x="1506" y="174"/>
                  <a:pt x="1506" y="174"/>
                </a:cubicBezTo>
                <a:cubicBezTo>
                  <a:pt x="1448" y="175"/>
                  <a:pt x="1448" y="175"/>
                  <a:pt x="1448" y="175"/>
                </a:cubicBezTo>
                <a:cubicBezTo>
                  <a:pt x="1427" y="173"/>
                  <a:pt x="1427" y="173"/>
                  <a:pt x="1427" y="173"/>
                </a:cubicBezTo>
                <a:cubicBezTo>
                  <a:pt x="1414" y="167"/>
                  <a:pt x="1414" y="167"/>
                  <a:pt x="1414" y="167"/>
                </a:cubicBezTo>
                <a:cubicBezTo>
                  <a:pt x="1414" y="167"/>
                  <a:pt x="1395" y="166"/>
                  <a:pt x="1391" y="165"/>
                </a:cubicBezTo>
                <a:cubicBezTo>
                  <a:pt x="1387" y="163"/>
                  <a:pt x="1370" y="162"/>
                  <a:pt x="1370" y="162"/>
                </a:cubicBezTo>
                <a:cubicBezTo>
                  <a:pt x="1340" y="159"/>
                  <a:pt x="1340" y="159"/>
                  <a:pt x="1340" y="159"/>
                </a:cubicBezTo>
                <a:cubicBezTo>
                  <a:pt x="1318" y="158"/>
                  <a:pt x="1318" y="158"/>
                  <a:pt x="1318" y="158"/>
                </a:cubicBezTo>
                <a:cubicBezTo>
                  <a:pt x="1318" y="158"/>
                  <a:pt x="1306" y="157"/>
                  <a:pt x="1302" y="157"/>
                </a:cubicBezTo>
                <a:cubicBezTo>
                  <a:pt x="1298" y="157"/>
                  <a:pt x="1284" y="149"/>
                  <a:pt x="1284" y="149"/>
                </a:cubicBezTo>
                <a:cubicBezTo>
                  <a:pt x="1270" y="150"/>
                  <a:pt x="1270" y="150"/>
                  <a:pt x="1270" y="150"/>
                </a:cubicBezTo>
                <a:cubicBezTo>
                  <a:pt x="1251" y="150"/>
                  <a:pt x="1251" y="150"/>
                  <a:pt x="1251" y="150"/>
                </a:cubicBezTo>
                <a:cubicBezTo>
                  <a:pt x="1232" y="145"/>
                  <a:pt x="1232" y="145"/>
                  <a:pt x="1232" y="145"/>
                </a:cubicBezTo>
                <a:cubicBezTo>
                  <a:pt x="1232" y="145"/>
                  <a:pt x="1211" y="143"/>
                  <a:pt x="1207" y="143"/>
                </a:cubicBezTo>
                <a:cubicBezTo>
                  <a:pt x="1203" y="143"/>
                  <a:pt x="1195" y="142"/>
                  <a:pt x="1191" y="141"/>
                </a:cubicBezTo>
                <a:cubicBezTo>
                  <a:pt x="1187" y="139"/>
                  <a:pt x="1182" y="131"/>
                  <a:pt x="1182" y="131"/>
                </a:cubicBezTo>
                <a:cubicBezTo>
                  <a:pt x="1172" y="127"/>
                  <a:pt x="1172" y="127"/>
                  <a:pt x="1172" y="127"/>
                </a:cubicBezTo>
                <a:cubicBezTo>
                  <a:pt x="1156" y="123"/>
                  <a:pt x="1156" y="123"/>
                  <a:pt x="1156" y="123"/>
                </a:cubicBezTo>
                <a:cubicBezTo>
                  <a:pt x="1143" y="123"/>
                  <a:pt x="1143" y="123"/>
                  <a:pt x="1143" y="123"/>
                </a:cubicBezTo>
                <a:cubicBezTo>
                  <a:pt x="1143" y="118"/>
                  <a:pt x="1143" y="118"/>
                  <a:pt x="1143" y="118"/>
                </a:cubicBezTo>
                <a:cubicBezTo>
                  <a:pt x="1143" y="118"/>
                  <a:pt x="1128" y="117"/>
                  <a:pt x="1124" y="115"/>
                </a:cubicBezTo>
                <a:cubicBezTo>
                  <a:pt x="1120" y="114"/>
                  <a:pt x="1099" y="113"/>
                  <a:pt x="1099" y="113"/>
                </a:cubicBezTo>
                <a:cubicBezTo>
                  <a:pt x="1082" y="109"/>
                  <a:pt x="1082" y="109"/>
                  <a:pt x="1082" y="109"/>
                </a:cubicBezTo>
                <a:cubicBezTo>
                  <a:pt x="1066" y="103"/>
                  <a:pt x="1066" y="103"/>
                  <a:pt x="1066" y="103"/>
                </a:cubicBezTo>
                <a:cubicBezTo>
                  <a:pt x="1016" y="103"/>
                  <a:pt x="1016" y="103"/>
                  <a:pt x="1016" y="103"/>
                </a:cubicBezTo>
                <a:cubicBezTo>
                  <a:pt x="971" y="103"/>
                  <a:pt x="971" y="103"/>
                  <a:pt x="971" y="103"/>
                </a:cubicBezTo>
                <a:cubicBezTo>
                  <a:pt x="958" y="97"/>
                  <a:pt x="958" y="97"/>
                  <a:pt x="958" y="97"/>
                </a:cubicBezTo>
                <a:cubicBezTo>
                  <a:pt x="938" y="95"/>
                  <a:pt x="938" y="95"/>
                  <a:pt x="938" y="95"/>
                </a:cubicBezTo>
                <a:cubicBezTo>
                  <a:pt x="938" y="95"/>
                  <a:pt x="928" y="94"/>
                  <a:pt x="924" y="93"/>
                </a:cubicBezTo>
                <a:cubicBezTo>
                  <a:pt x="920" y="91"/>
                  <a:pt x="900" y="87"/>
                  <a:pt x="896" y="86"/>
                </a:cubicBezTo>
                <a:cubicBezTo>
                  <a:pt x="892" y="85"/>
                  <a:pt x="887" y="85"/>
                  <a:pt x="887" y="85"/>
                </a:cubicBezTo>
                <a:cubicBezTo>
                  <a:pt x="887" y="85"/>
                  <a:pt x="871" y="81"/>
                  <a:pt x="867" y="81"/>
                </a:cubicBezTo>
                <a:cubicBezTo>
                  <a:pt x="863" y="81"/>
                  <a:pt x="848" y="81"/>
                  <a:pt x="848" y="81"/>
                </a:cubicBezTo>
                <a:cubicBezTo>
                  <a:pt x="822" y="81"/>
                  <a:pt x="822" y="81"/>
                  <a:pt x="822" y="81"/>
                </a:cubicBezTo>
                <a:cubicBezTo>
                  <a:pt x="807" y="77"/>
                  <a:pt x="807" y="77"/>
                  <a:pt x="807" y="77"/>
                </a:cubicBezTo>
                <a:cubicBezTo>
                  <a:pt x="787" y="74"/>
                  <a:pt x="787" y="74"/>
                  <a:pt x="787" y="74"/>
                </a:cubicBezTo>
                <a:cubicBezTo>
                  <a:pt x="760" y="75"/>
                  <a:pt x="760" y="75"/>
                  <a:pt x="760" y="75"/>
                </a:cubicBezTo>
                <a:cubicBezTo>
                  <a:pt x="748" y="69"/>
                  <a:pt x="748" y="69"/>
                  <a:pt x="748" y="69"/>
                </a:cubicBezTo>
                <a:cubicBezTo>
                  <a:pt x="739" y="67"/>
                  <a:pt x="739" y="67"/>
                  <a:pt x="739" y="67"/>
                </a:cubicBezTo>
                <a:cubicBezTo>
                  <a:pt x="715" y="67"/>
                  <a:pt x="715" y="67"/>
                  <a:pt x="715" y="67"/>
                </a:cubicBezTo>
                <a:cubicBezTo>
                  <a:pt x="682" y="67"/>
                  <a:pt x="682" y="67"/>
                  <a:pt x="682" y="67"/>
                </a:cubicBezTo>
                <a:cubicBezTo>
                  <a:pt x="678" y="59"/>
                  <a:pt x="678" y="59"/>
                  <a:pt x="678" y="59"/>
                </a:cubicBezTo>
                <a:cubicBezTo>
                  <a:pt x="663" y="62"/>
                  <a:pt x="663" y="62"/>
                  <a:pt x="663" y="62"/>
                </a:cubicBezTo>
                <a:cubicBezTo>
                  <a:pt x="655" y="58"/>
                  <a:pt x="655" y="58"/>
                  <a:pt x="655" y="58"/>
                </a:cubicBezTo>
                <a:cubicBezTo>
                  <a:pt x="624" y="58"/>
                  <a:pt x="624" y="58"/>
                  <a:pt x="624" y="58"/>
                </a:cubicBezTo>
                <a:cubicBezTo>
                  <a:pt x="604" y="55"/>
                  <a:pt x="604" y="55"/>
                  <a:pt x="604" y="55"/>
                </a:cubicBezTo>
                <a:cubicBezTo>
                  <a:pt x="587" y="47"/>
                  <a:pt x="587" y="47"/>
                  <a:pt x="587" y="47"/>
                </a:cubicBezTo>
                <a:cubicBezTo>
                  <a:pt x="567" y="42"/>
                  <a:pt x="567" y="42"/>
                  <a:pt x="567" y="42"/>
                </a:cubicBezTo>
                <a:cubicBezTo>
                  <a:pt x="543" y="41"/>
                  <a:pt x="543" y="41"/>
                  <a:pt x="543" y="41"/>
                </a:cubicBezTo>
                <a:cubicBezTo>
                  <a:pt x="523" y="34"/>
                  <a:pt x="523" y="34"/>
                  <a:pt x="523" y="34"/>
                </a:cubicBezTo>
                <a:cubicBezTo>
                  <a:pt x="499" y="30"/>
                  <a:pt x="499" y="30"/>
                  <a:pt x="499" y="30"/>
                </a:cubicBezTo>
                <a:cubicBezTo>
                  <a:pt x="468" y="22"/>
                  <a:pt x="468" y="22"/>
                  <a:pt x="468" y="22"/>
                </a:cubicBezTo>
                <a:cubicBezTo>
                  <a:pt x="454" y="18"/>
                  <a:pt x="454" y="18"/>
                  <a:pt x="454" y="18"/>
                </a:cubicBezTo>
                <a:cubicBezTo>
                  <a:pt x="443" y="11"/>
                  <a:pt x="443" y="11"/>
                  <a:pt x="443" y="11"/>
                </a:cubicBezTo>
                <a:cubicBezTo>
                  <a:pt x="426" y="10"/>
                  <a:pt x="426" y="10"/>
                  <a:pt x="426" y="10"/>
                </a:cubicBezTo>
                <a:cubicBezTo>
                  <a:pt x="392" y="5"/>
                  <a:pt x="392" y="5"/>
                  <a:pt x="392" y="5"/>
                </a:cubicBezTo>
                <a:cubicBezTo>
                  <a:pt x="381" y="0"/>
                  <a:pt x="381" y="0"/>
                  <a:pt x="381" y="0"/>
                </a:cubicBezTo>
                <a:cubicBezTo>
                  <a:pt x="0" y="0"/>
                  <a:pt x="0" y="0"/>
                  <a:pt x="0" y="0"/>
                </a:cubicBezTo>
              </a:path>
            </a:pathLst>
          </a:custGeom>
          <a:noFill/>
          <a:ln w="38100" cap="flat">
            <a:solidFill>
              <a:srgbClr val="FF66FF"/>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fontAlgn="base">
              <a:spcBef>
                <a:spcPct val="0"/>
              </a:spcBef>
              <a:spcAft>
                <a:spcPct val="0"/>
              </a:spcAft>
            </a:pPr>
            <a:endParaRPr lang="ja-JP" altLang="en-US">
              <a:solidFill>
                <a:srgbClr val="FFFFFF"/>
              </a:solidFill>
              <a:latin typeface="Arial" pitchFamily="34" charset="0"/>
            </a:endParaRPr>
          </a:p>
        </p:txBody>
      </p:sp>
      <p:sp>
        <p:nvSpPr>
          <p:cNvPr id="70" name="テキスト ボックス 69"/>
          <p:cNvSpPr txBox="1"/>
          <p:nvPr/>
        </p:nvSpPr>
        <p:spPr>
          <a:xfrm>
            <a:off x="2935865" y="4702130"/>
            <a:ext cx="1605058" cy="646331"/>
          </a:xfrm>
          <a:prstGeom prst="rect">
            <a:avLst/>
          </a:prstGeom>
          <a:noFill/>
        </p:spPr>
        <p:txBody>
          <a:bodyPr wrap="square" rtlCol="0">
            <a:spAutoFit/>
          </a:bodyPr>
          <a:lstStyle/>
          <a:p>
            <a:pPr fontAlgn="base">
              <a:spcBef>
                <a:spcPct val="0"/>
              </a:spcBef>
              <a:spcAft>
                <a:spcPct val="0"/>
              </a:spcAft>
            </a:pPr>
            <a:r>
              <a:rPr lang="en-US" altLang="ja-JP" dirty="0" smtClean="0">
                <a:solidFill>
                  <a:srgbClr val="FFFFFF"/>
                </a:solidFill>
                <a:latin typeface="Arial" pitchFamily="34" charset="0"/>
              </a:rPr>
              <a:t>Total</a:t>
            </a:r>
          </a:p>
          <a:p>
            <a:pPr fontAlgn="base">
              <a:spcBef>
                <a:spcPct val="0"/>
              </a:spcBef>
              <a:spcAft>
                <a:spcPct val="0"/>
              </a:spcAft>
            </a:pPr>
            <a:r>
              <a:rPr lang="en-US" altLang="ja-JP" dirty="0" smtClean="0">
                <a:solidFill>
                  <a:srgbClr val="FFFFFF"/>
                </a:solidFill>
                <a:latin typeface="Arial" pitchFamily="34" charset="0"/>
              </a:rPr>
              <a:t>Late referral</a:t>
            </a:r>
            <a:endParaRPr lang="ja-JP" altLang="en-US" dirty="0">
              <a:solidFill>
                <a:srgbClr val="FFFFFF"/>
              </a:solidFill>
              <a:latin typeface="Arial" pitchFamily="34" charset="0"/>
            </a:endParaRPr>
          </a:p>
        </p:txBody>
      </p:sp>
      <p:cxnSp>
        <p:nvCxnSpPr>
          <p:cNvPr id="71" name="直線コネクタ 70"/>
          <p:cNvCxnSpPr/>
          <p:nvPr/>
        </p:nvCxnSpPr>
        <p:spPr>
          <a:xfrm flipV="1">
            <a:off x="2095214" y="5176714"/>
            <a:ext cx="736979" cy="1"/>
          </a:xfrm>
          <a:prstGeom prst="line">
            <a:avLst/>
          </a:prstGeom>
          <a:ln w="3810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flipV="1">
            <a:off x="2100965" y="4906414"/>
            <a:ext cx="736979" cy="1"/>
          </a:xfrm>
          <a:prstGeom prst="line">
            <a:avLst/>
          </a:prstGeom>
          <a:ln w="38100">
            <a:solidFill>
              <a:srgbClr val="FF00F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7963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1386" y="327801"/>
            <a:ext cx="8718698" cy="1143000"/>
          </a:xfrm>
        </p:spPr>
        <p:txBody>
          <a:bodyPr>
            <a:noAutofit/>
          </a:bodyPr>
          <a:lstStyle/>
          <a:p>
            <a:r>
              <a:rPr kumimoji="1" lang="en-US" altLang="ja-JP" sz="2800" b="1" dirty="0" smtClean="0">
                <a:solidFill>
                  <a:srgbClr val="FFFF00"/>
                </a:solidFill>
                <a:latin typeface="Arial" panose="020B0604020202020204" pitchFamily="34" charset="0"/>
                <a:cs typeface="Arial" panose="020B0604020202020204" pitchFamily="34" charset="0"/>
              </a:rPr>
              <a:t>Selection of Modalities of Dialysis Therapy</a:t>
            </a:r>
            <a:endParaRPr kumimoji="1" lang="ja-JP" altLang="en-US" sz="2800" b="1" dirty="0">
              <a:solidFill>
                <a:srgbClr val="FFFF00"/>
              </a:solidFill>
              <a:latin typeface="Arial" panose="020B0604020202020204" pitchFamily="34" charset="0"/>
              <a:cs typeface="Arial" panose="020B0604020202020204" pitchFamily="34" charset="0"/>
            </a:endParaRPr>
          </a:p>
        </p:txBody>
      </p:sp>
      <p:graphicFrame>
        <p:nvGraphicFramePr>
          <p:cNvPr id="4" name="コンテンツ プレースホルダ 3"/>
          <p:cNvGraphicFramePr>
            <a:graphicFrameLocks noGrp="1"/>
          </p:cNvGraphicFramePr>
          <p:nvPr>
            <p:ph idx="1"/>
            <p:extLst/>
          </p:nvPr>
        </p:nvGraphicFramePr>
        <p:xfrm>
          <a:off x="499730" y="1504505"/>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p:cNvSpPr txBox="1"/>
          <p:nvPr/>
        </p:nvSpPr>
        <p:spPr>
          <a:xfrm>
            <a:off x="6275841" y="4640944"/>
            <a:ext cx="385042" cy="707886"/>
          </a:xfrm>
          <a:prstGeom prst="rect">
            <a:avLst/>
          </a:prstGeom>
          <a:noFill/>
        </p:spPr>
        <p:txBody>
          <a:bodyPr wrap="none" rtlCol="0">
            <a:spAutoFit/>
          </a:bodyPr>
          <a:lstStyle/>
          <a:p>
            <a:pPr fontAlgn="base">
              <a:spcBef>
                <a:spcPct val="0"/>
              </a:spcBef>
              <a:spcAft>
                <a:spcPct val="0"/>
              </a:spcAft>
            </a:pPr>
            <a:r>
              <a:rPr lang="en-US" altLang="ja-JP" sz="4000" dirty="0" smtClean="0">
                <a:solidFill>
                  <a:srgbClr val="FFFFFF"/>
                </a:solidFill>
                <a:latin typeface="Arial" pitchFamily="34" charset="0"/>
              </a:rPr>
              <a:t>*</a:t>
            </a:r>
            <a:endParaRPr lang="ja-JP" altLang="en-US" sz="4000" dirty="0">
              <a:solidFill>
                <a:srgbClr val="FFFFFF"/>
              </a:solidFill>
              <a:latin typeface="Arial" pitchFamily="34" charset="0"/>
            </a:endParaRPr>
          </a:p>
        </p:txBody>
      </p:sp>
    </p:spTree>
    <p:extLst>
      <p:ext uri="{BB962C8B-B14F-4D97-AF65-F5344CB8AC3E}">
        <p14:creationId xmlns:p14="http://schemas.microsoft.com/office/powerpoint/2010/main" val="2346322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en-US" altLang="ja-JP" sz="2800" b="1" dirty="0" smtClean="0">
                <a:solidFill>
                  <a:srgbClr val="FFFF00"/>
                </a:solidFill>
                <a:latin typeface="Arial" panose="020B0604020202020204" pitchFamily="34" charset="0"/>
                <a:cs typeface="Arial" panose="020B0604020202020204" pitchFamily="34" charset="0"/>
              </a:rPr>
              <a:t>Selection of Modalities </a:t>
            </a:r>
            <a:endParaRPr kumimoji="1" lang="ja-JP" altLang="en-US" sz="2800" b="1" dirty="0">
              <a:solidFill>
                <a:srgbClr val="FFFF00"/>
              </a:solidFill>
              <a:latin typeface="Arial" panose="020B0604020202020204" pitchFamily="34" charset="0"/>
              <a:cs typeface="Arial" panose="020B0604020202020204" pitchFamily="34" charset="0"/>
            </a:endParaRPr>
          </a:p>
        </p:txBody>
      </p:sp>
      <p:graphicFrame>
        <p:nvGraphicFramePr>
          <p:cNvPr id="4" name="コンテンツ プレースホルダ 3"/>
          <p:cNvGraphicFramePr>
            <a:graphicFrameLocks noGrp="1"/>
          </p:cNvGraphicFramePr>
          <p:nvPr>
            <p:ph idx="1"/>
            <p:extLst/>
          </p:nvPr>
        </p:nvGraphicFramePr>
        <p:xfrm>
          <a:off x="497174" y="1518492"/>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p:cNvSpPr txBox="1"/>
          <p:nvPr/>
        </p:nvSpPr>
        <p:spPr>
          <a:xfrm>
            <a:off x="416309" y="1279874"/>
            <a:ext cx="1428760" cy="369332"/>
          </a:xfrm>
          <a:prstGeom prst="rect">
            <a:avLst/>
          </a:prstGeom>
          <a:noFill/>
        </p:spPr>
        <p:txBody>
          <a:bodyPr wrap="square" rtlCol="0">
            <a:spAutoFit/>
          </a:bodyPr>
          <a:lstStyle/>
          <a:p>
            <a:r>
              <a:rPr lang="en-US" altLang="ja-JP" dirty="0" smtClean="0">
                <a:solidFill>
                  <a:srgbClr val="FFFFFF"/>
                </a:solidFill>
                <a:latin typeface="Arial" pitchFamily="34" charset="0"/>
                <a:cs typeface="Arial" panose="020B0604020202020204" pitchFamily="34" charset="0"/>
              </a:rPr>
              <a:t>Number</a:t>
            </a:r>
            <a:endParaRPr lang="ja-JP" altLang="en-US" dirty="0">
              <a:solidFill>
                <a:srgbClr val="FFFFFF"/>
              </a:solidFill>
              <a:latin typeface="Arial" pitchFamily="34" charset="0"/>
              <a:cs typeface="Arial" panose="020B0604020202020204" pitchFamily="34" charset="0"/>
            </a:endParaRPr>
          </a:p>
        </p:txBody>
      </p:sp>
    </p:spTree>
    <p:extLst>
      <p:ext uri="{BB962C8B-B14F-4D97-AF65-F5344CB8AC3E}">
        <p14:creationId xmlns:p14="http://schemas.microsoft.com/office/powerpoint/2010/main" val="12291399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316287" y="-1488"/>
            <a:ext cx="10189789"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4400" b="0" i="0" u="none" strike="noStrike" kern="1200" cap="none" spc="0" normalizeH="0" baseline="0" noProof="0" smtClean="0">
                <a:ln>
                  <a:noFill/>
                </a:ln>
                <a:solidFill>
                  <a:srgbClr val="FFFF00"/>
                </a:solidFill>
                <a:effectLst/>
                <a:uLnTx/>
                <a:uFillTx/>
                <a:latin typeface="+mj-lt"/>
                <a:ea typeface="+mj-ea"/>
                <a:cs typeface="+mj-cs"/>
              </a:rPr>
              <a:t>In Summary </a:t>
            </a:r>
            <a:endParaRPr kumimoji="1" lang="ja-JP" altLang="en-US" sz="4400" b="0" i="0" u="none" strike="noStrike" kern="1200" cap="none" spc="0" normalizeH="0" baseline="0" noProof="0" dirty="0">
              <a:ln>
                <a:noFill/>
              </a:ln>
              <a:solidFill>
                <a:srgbClr val="FFFF00"/>
              </a:solidFill>
              <a:effectLst/>
              <a:uLnTx/>
              <a:uFillTx/>
              <a:latin typeface="+mj-lt"/>
              <a:ea typeface="+mj-ea"/>
              <a:cs typeface="+mj-cs"/>
            </a:endParaRPr>
          </a:p>
        </p:txBody>
      </p:sp>
      <p:sp>
        <p:nvSpPr>
          <p:cNvPr id="3" name="Rectangle 1"/>
          <p:cNvSpPr>
            <a:spLocks noChangeArrowheads="1"/>
          </p:cNvSpPr>
          <p:nvPr/>
        </p:nvSpPr>
        <p:spPr bwMode="auto">
          <a:xfrm rot="10800000" flipV="1">
            <a:off x="395536" y="1225689"/>
            <a:ext cx="8424936"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altLang="ja-JP" sz="2400" dirty="0" smtClean="0">
                <a:solidFill>
                  <a:srgbClr val="FFFF00"/>
                </a:solidFill>
              </a:rPr>
              <a:t>1.This </a:t>
            </a:r>
            <a:r>
              <a:rPr lang="en-US" altLang="ja-JP" sz="2400" dirty="0">
                <a:solidFill>
                  <a:srgbClr val="FFFF00"/>
                </a:solidFill>
              </a:rPr>
              <a:t>5-year prospective observation study demonstrated that, </a:t>
            </a:r>
            <a:endParaRPr lang="en-US" altLang="ja-JP" sz="2400" dirty="0" smtClean="0">
              <a:solidFill>
                <a:srgbClr val="FFFF00"/>
              </a:solidFill>
            </a:endParaRPr>
          </a:p>
          <a:p>
            <a:r>
              <a:rPr lang="en-US" altLang="ja-JP" sz="2400" dirty="0" smtClean="0">
                <a:solidFill>
                  <a:srgbClr val="FFFF00"/>
                </a:solidFill>
              </a:rPr>
              <a:t> if </a:t>
            </a:r>
            <a:r>
              <a:rPr lang="en-US" altLang="ja-JP" sz="2400" dirty="0">
                <a:solidFill>
                  <a:srgbClr val="FFFF00"/>
                </a:solidFill>
              </a:rPr>
              <a:t>elderly people&gt;65 years is divided into 2; 65-74 and &gt;75 years in </a:t>
            </a:r>
            <a:r>
              <a:rPr lang="en-US" altLang="ja-JP" sz="2400" dirty="0" smtClean="0">
                <a:solidFill>
                  <a:srgbClr val="FFFF00"/>
                </a:solidFill>
              </a:rPr>
              <a:t>  CKD </a:t>
            </a:r>
            <a:r>
              <a:rPr lang="en-US" altLang="ja-JP" sz="2400" dirty="0">
                <a:solidFill>
                  <a:srgbClr val="FFFF00"/>
                </a:solidFill>
              </a:rPr>
              <a:t>patients, a proportion of the underlying renal disease was completely different. In the elderly patients &gt;75 years, HT </a:t>
            </a:r>
            <a:r>
              <a:rPr lang="en-US" altLang="ja-JP" sz="2400" dirty="0" err="1">
                <a:solidFill>
                  <a:srgbClr val="FFFF00"/>
                </a:solidFill>
              </a:rPr>
              <a:t>nephrosclerosis</a:t>
            </a:r>
            <a:r>
              <a:rPr lang="en-US" altLang="ja-JP" sz="2400" dirty="0">
                <a:solidFill>
                  <a:srgbClr val="FFFF00"/>
                </a:solidFill>
              </a:rPr>
              <a:t> and GN were predominant. In contrast, in the patients 65 to 74 years, DM nephropathy was predominant. </a:t>
            </a:r>
            <a:endParaRPr lang="en-US" altLang="ja-JP" sz="2400" dirty="0" smtClean="0">
              <a:solidFill>
                <a:srgbClr val="FFFF00"/>
              </a:solidFill>
            </a:endParaRPr>
          </a:p>
          <a:p>
            <a:endParaRPr lang="en-US" altLang="ja-JP" sz="2400" dirty="0" smtClean="0">
              <a:solidFill>
                <a:srgbClr val="FFFF00"/>
              </a:solidFill>
            </a:endParaRPr>
          </a:p>
          <a:p>
            <a:r>
              <a:rPr lang="en-US" altLang="ja-JP" sz="2400" dirty="0" smtClean="0">
                <a:solidFill>
                  <a:srgbClr val="FFFF00"/>
                </a:solidFill>
              </a:rPr>
              <a:t>2. </a:t>
            </a:r>
            <a:r>
              <a:rPr lang="en-US" altLang="ja-JP" sz="2400" dirty="0">
                <a:solidFill>
                  <a:srgbClr val="FFFF00"/>
                </a:solidFill>
              </a:rPr>
              <a:t>T</a:t>
            </a:r>
            <a:r>
              <a:rPr lang="en-US" altLang="ja-JP" sz="2400" dirty="0" smtClean="0">
                <a:solidFill>
                  <a:srgbClr val="FFFF00"/>
                </a:solidFill>
              </a:rPr>
              <a:t>he </a:t>
            </a:r>
            <a:r>
              <a:rPr lang="en-US" altLang="ja-JP" sz="2400" dirty="0">
                <a:solidFill>
                  <a:srgbClr val="FFFF00"/>
                </a:solidFill>
              </a:rPr>
              <a:t>ratio of development to RRT was higher in the patients 65 to 74 years, probably being due to a large proportion of DM nephropathy as the leading cause of renal disease. </a:t>
            </a:r>
            <a:endParaRPr lang="en-US" altLang="ja-JP" sz="2400" dirty="0" smtClean="0">
              <a:solidFill>
                <a:srgbClr val="FFFF00"/>
              </a:solidFill>
            </a:endParaRPr>
          </a:p>
          <a:p>
            <a:endParaRPr lang="en-US" altLang="ja-JP" sz="2400" dirty="0" smtClean="0">
              <a:solidFill>
                <a:srgbClr val="FFFF00"/>
              </a:solidFill>
            </a:endParaRPr>
          </a:p>
          <a:p>
            <a:r>
              <a:rPr lang="en-US" altLang="ja-JP" sz="2400" dirty="0" smtClean="0">
                <a:solidFill>
                  <a:srgbClr val="FFFF00"/>
                </a:solidFill>
              </a:rPr>
              <a:t>3. A </a:t>
            </a:r>
            <a:r>
              <a:rPr lang="en-US" altLang="ja-JP" sz="2400" dirty="0">
                <a:solidFill>
                  <a:srgbClr val="FFFF00"/>
                </a:solidFill>
              </a:rPr>
              <a:t>prognosis of DM nephropathy, regardless of age groups, was poor. </a:t>
            </a:r>
            <a:endParaRPr lang="en-US" altLang="ja-JP" sz="2400" dirty="0" smtClean="0">
              <a:solidFill>
                <a:srgbClr val="FFFF00"/>
              </a:solidFill>
            </a:endParaRPr>
          </a:p>
          <a:p>
            <a:r>
              <a:rPr lang="en-US" altLang="ja-JP" sz="2400" dirty="0" smtClean="0">
                <a:solidFill>
                  <a:srgbClr val="FFFF00"/>
                </a:solidFill>
              </a:rPr>
              <a:t>4. A </a:t>
            </a:r>
            <a:r>
              <a:rPr lang="en-US" altLang="ja-JP" sz="2400" dirty="0">
                <a:solidFill>
                  <a:srgbClr val="FFFF00"/>
                </a:solidFill>
              </a:rPr>
              <a:t>prognosis of the late referral patients was also not well. </a:t>
            </a:r>
            <a:endParaRPr lang="ja-JP" altLang="ja-JP" sz="2400" dirty="0">
              <a:solidFill>
                <a:srgbClr val="FFFF00"/>
              </a:solidFill>
            </a:endParaRPr>
          </a:p>
        </p:txBody>
      </p:sp>
    </p:spTree>
    <p:extLst>
      <p:ext uri="{BB962C8B-B14F-4D97-AF65-F5344CB8AC3E}">
        <p14:creationId xmlns:p14="http://schemas.microsoft.com/office/powerpoint/2010/main" val="21436748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157186" y="836712"/>
            <a:ext cx="940596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4400" b="0" i="0" u="none" strike="noStrike" kern="1200" cap="none" spc="0" normalizeH="0" baseline="0" noProof="0" smtClean="0">
                <a:ln>
                  <a:noFill/>
                </a:ln>
                <a:solidFill>
                  <a:srgbClr val="FFFF00"/>
                </a:solidFill>
                <a:effectLst/>
                <a:uLnTx/>
                <a:uFillTx/>
                <a:latin typeface="+mj-lt"/>
                <a:ea typeface="+mj-ea"/>
                <a:cs typeface="+mj-cs"/>
              </a:rPr>
              <a:t>Conclusion </a:t>
            </a:r>
            <a:endParaRPr kumimoji="1" lang="ja-JP" altLang="en-US" sz="4400" b="0" i="0" u="none" strike="noStrike" kern="1200" cap="none" spc="0" normalizeH="0" baseline="0" noProof="0" dirty="0">
              <a:ln>
                <a:noFill/>
              </a:ln>
              <a:solidFill>
                <a:srgbClr val="FFFF00"/>
              </a:solidFill>
              <a:effectLst/>
              <a:uLnTx/>
              <a:uFillTx/>
              <a:latin typeface="+mj-lt"/>
              <a:ea typeface="+mj-ea"/>
              <a:cs typeface="+mj-cs"/>
            </a:endParaRPr>
          </a:p>
        </p:txBody>
      </p:sp>
      <p:sp>
        <p:nvSpPr>
          <p:cNvPr id="3" name="Rectangle 1"/>
          <p:cNvSpPr>
            <a:spLocks noChangeArrowheads="1"/>
          </p:cNvSpPr>
          <p:nvPr/>
        </p:nvSpPr>
        <p:spPr bwMode="auto">
          <a:xfrm rot="10800000" flipV="1">
            <a:off x="539552" y="2348880"/>
            <a:ext cx="7776864"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1" lang="en-US" altLang="ja-JP" sz="2400" b="0" i="0" u="none" strike="noStrike" cap="none" normalizeH="0" baseline="0" dirty="0" smtClean="0">
                <a:ln>
                  <a:noFill/>
                </a:ln>
                <a:solidFill>
                  <a:srgbClr val="FFFF00"/>
                </a:solidFill>
                <a:effectLst/>
                <a:latin typeface="Times New Roman" pitchFamily="18" charset="0"/>
                <a:ea typeface="ＭＳ 明朝" pitchFamily="17" charset="-128"/>
                <a:cs typeface="Times New Roman" pitchFamily="18" charset="0"/>
              </a:rPr>
              <a:t>In conclusion, it is suggested that </a:t>
            </a:r>
            <a:r>
              <a:rPr lang="en-US" altLang="ja-JP" sz="2400" dirty="0">
                <a:solidFill>
                  <a:srgbClr val="FFFF00"/>
                </a:solidFill>
                <a:latin typeface="Times New Roman" panose="02020603050405020304" pitchFamily="18" charset="0"/>
                <a:cs typeface="Times New Roman" panose="02020603050405020304" pitchFamily="18" charset="0"/>
              </a:rPr>
              <a:t>in the patients &gt;75 years, the values of </a:t>
            </a:r>
            <a:r>
              <a:rPr lang="en-US" altLang="ja-JP" sz="2400" dirty="0" err="1">
                <a:solidFill>
                  <a:srgbClr val="FFFF00"/>
                </a:solidFill>
                <a:latin typeface="Times New Roman" panose="02020603050405020304" pitchFamily="18" charset="0"/>
                <a:cs typeface="Times New Roman" panose="02020603050405020304" pitchFamily="18" charset="0"/>
              </a:rPr>
              <a:t>eGFR</a:t>
            </a:r>
            <a:r>
              <a:rPr lang="en-US" altLang="ja-JP" sz="2400" dirty="0">
                <a:solidFill>
                  <a:srgbClr val="FFFF00"/>
                </a:solidFill>
                <a:latin typeface="Times New Roman" panose="02020603050405020304" pitchFamily="18" charset="0"/>
                <a:cs typeface="Times New Roman" panose="02020603050405020304" pitchFamily="18" charset="0"/>
              </a:rPr>
              <a:t> may be overestimated and a prognosis of DM nephropathy was poor. And lastly, the early nephrology referral is encouraged. </a:t>
            </a:r>
            <a:endParaRPr lang="ja-JP" altLang="ja-JP" sz="24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36748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大学遠景"/>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94563" name="Rectangle 3"/>
          <p:cNvSpPr>
            <a:spLocks noChangeArrowheads="1"/>
          </p:cNvSpPr>
          <p:nvPr/>
        </p:nvSpPr>
        <p:spPr bwMode="auto">
          <a:xfrm>
            <a:off x="539552" y="0"/>
            <a:ext cx="7627937" cy="2520950"/>
          </a:xfrm>
          <a:prstGeom prst="rect">
            <a:avLst/>
          </a:prstGeom>
          <a:noFill/>
          <a:ln w="9525">
            <a:noFill/>
            <a:miter lim="800000"/>
            <a:headEnd/>
            <a:tailEnd/>
          </a:ln>
        </p:spPr>
        <p:txBody>
          <a:bodyPr lIns="85321" tIns="42660" rIns="85321" bIns="42660"/>
          <a:lstStyle/>
          <a:p>
            <a:pPr marL="319088" indent="-319088" algn="ctr" defTabSz="419100" eaLnBrk="1" hangingPunct="1">
              <a:lnSpc>
                <a:spcPct val="87000"/>
              </a:lnSpc>
              <a:spcBef>
                <a:spcPct val="20000"/>
              </a:spcBef>
              <a:buClr>
                <a:srgbClr val="FFFFFF"/>
              </a:buClr>
            </a:pPr>
            <a:endParaRPr lang="ja-JP" altLang="en-US" b="1" dirty="0">
              <a:solidFill>
                <a:srgbClr val="FFFFFF"/>
              </a:solidFill>
              <a:latin typeface="Arial Narrow" pitchFamily="34" charset="0"/>
            </a:endParaRPr>
          </a:p>
          <a:p>
            <a:pPr marL="319088" indent="-319088" algn="ctr" defTabSz="419100" eaLnBrk="1" hangingPunct="1">
              <a:lnSpc>
                <a:spcPct val="87000"/>
              </a:lnSpc>
              <a:spcBef>
                <a:spcPct val="20000"/>
              </a:spcBef>
              <a:buClr>
                <a:srgbClr val="FFFFFF"/>
              </a:buClr>
              <a:buFontTx/>
              <a:buChar char="•"/>
            </a:pPr>
            <a:endParaRPr lang="ja-JP" altLang="en-US" b="1" dirty="0">
              <a:solidFill>
                <a:srgbClr val="FFFFFF"/>
              </a:solidFill>
              <a:latin typeface="Arial Narrow" pitchFamily="34" charset="0"/>
            </a:endParaRPr>
          </a:p>
          <a:p>
            <a:pPr marL="319088" indent="-319088" algn="ctr" defTabSz="419100" eaLnBrk="1" hangingPunct="1">
              <a:lnSpc>
                <a:spcPct val="87000"/>
              </a:lnSpc>
              <a:spcBef>
                <a:spcPct val="20000"/>
              </a:spcBef>
              <a:buClr>
                <a:srgbClr val="FFFFFF"/>
              </a:buClr>
            </a:pPr>
            <a:r>
              <a:rPr lang="en-US" altLang="ja-JP" sz="5000" b="1" dirty="0" smtClean="0">
                <a:solidFill>
                  <a:srgbClr val="FFFFFF"/>
                </a:solidFill>
                <a:latin typeface="Arial Narrow" pitchFamily="34" charset="0"/>
              </a:rPr>
              <a:t>Thank you for your attention.</a:t>
            </a:r>
          </a:p>
          <a:p>
            <a:pPr marL="319088" indent="-319088" algn="ctr" defTabSz="419100" eaLnBrk="1" hangingPunct="1">
              <a:lnSpc>
                <a:spcPct val="87000"/>
              </a:lnSpc>
              <a:spcBef>
                <a:spcPct val="20000"/>
              </a:spcBef>
              <a:buClr>
                <a:srgbClr val="FFFFFF"/>
              </a:buClr>
            </a:pPr>
            <a:r>
              <a:rPr lang="en-US" altLang="ja-JP" sz="5000" b="1" dirty="0" smtClean="0">
                <a:solidFill>
                  <a:srgbClr val="FFFFFF"/>
                </a:solidFill>
                <a:latin typeface="Arial Narrow" pitchFamily="34" charset="0"/>
              </a:rPr>
              <a:t>We are here.</a:t>
            </a:r>
            <a:endParaRPr lang="ja-JP" altLang="en-US" sz="4100" b="1" dirty="0">
              <a:solidFill>
                <a:srgbClr val="FFFFFF"/>
              </a:solidFill>
              <a:latin typeface="Arial Narrow" pitchFamily="34" charset="0"/>
            </a:endParaRPr>
          </a:p>
        </p:txBody>
      </p:sp>
      <p:cxnSp>
        <p:nvCxnSpPr>
          <p:cNvPr id="4" name="カギ線コネクタ 3"/>
          <p:cNvCxnSpPr/>
          <p:nvPr/>
        </p:nvCxnSpPr>
        <p:spPr>
          <a:xfrm rot="16200000" flipH="1">
            <a:off x="3239852" y="3248980"/>
            <a:ext cx="3384376" cy="1584176"/>
          </a:xfrm>
          <a:prstGeom prst="bentConnector3">
            <a:avLst>
              <a:gd name="adj1" fmla="val 5000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63"/>
                                        </p:tgtEl>
                                        <p:attrNameLst>
                                          <p:attrName>style.visibility</p:attrName>
                                        </p:attrNameLst>
                                      </p:cBhvr>
                                      <p:to>
                                        <p:strVal val="visible"/>
                                      </p:to>
                                    </p:set>
                                    <p:anim calcmode="lin" valueType="num">
                                      <p:cBhvr additive="base">
                                        <p:cTn id="7" dur="5000" fill="hold"/>
                                        <p:tgtEl>
                                          <p:spTgt spid="194563"/>
                                        </p:tgtEl>
                                        <p:attrNameLst>
                                          <p:attrName>ppt_x</p:attrName>
                                        </p:attrNameLst>
                                      </p:cBhvr>
                                      <p:tavLst>
                                        <p:tav tm="0">
                                          <p:val>
                                            <p:strVal val="#ppt_x"/>
                                          </p:val>
                                        </p:tav>
                                        <p:tav tm="100000">
                                          <p:val>
                                            <p:strVal val="#ppt_x"/>
                                          </p:val>
                                        </p:tav>
                                      </p:tavLst>
                                    </p:anim>
                                    <p:anim calcmode="lin" valueType="num">
                                      <p:cBhvr additive="base">
                                        <p:cTn id="8" dur="5000" fill="hold"/>
                                        <p:tgtEl>
                                          <p:spTgt spid="1945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3"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536817" y="1124744"/>
            <a:ext cx="8229600" cy="1143000"/>
          </a:xfrm>
          <a:prstGeom prst="rect">
            <a:avLst/>
          </a:prstGeom>
        </p:spPr>
        <p:txBody>
          <a:bodyP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4400" b="1" i="0" u="none" strike="noStrike" kern="1200" cap="none" spc="0" normalizeH="0" baseline="0" noProof="0" smtClean="0">
                <a:ln>
                  <a:noFill/>
                </a:ln>
                <a:solidFill>
                  <a:srgbClr val="FFFF00"/>
                </a:solidFill>
                <a:effectLst/>
                <a:uLnTx/>
                <a:uFillTx/>
                <a:latin typeface="+mj-lt"/>
                <a:ea typeface="+mj-ea"/>
                <a:cs typeface="+mj-cs"/>
              </a:rPr>
              <a:t>Introduction</a:t>
            </a:r>
            <a:r>
              <a:rPr kumimoji="1" lang="ja-JP" altLang="ja-JP" sz="4400" b="0" i="0" u="none" strike="noStrike" kern="1200" cap="none" spc="0" normalizeH="0" baseline="0" noProof="0" smtClean="0">
                <a:ln>
                  <a:noFill/>
                </a:ln>
                <a:solidFill>
                  <a:srgbClr val="FFFF00"/>
                </a:solidFill>
                <a:effectLst/>
                <a:uLnTx/>
                <a:uFillTx/>
                <a:latin typeface="+mj-lt"/>
                <a:ea typeface="+mj-ea"/>
                <a:cs typeface="+mj-cs"/>
              </a:rPr>
              <a:t/>
            </a:r>
            <a:br>
              <a:rPr kumimoji="1" lang="ja-JP" altLang="ja-JP" sz="4400" b="0" i="0" u="none" strike="noStrike" kern="1200" cap="none" spc="0" normalizeH="0" baseline="0" noProof="0" smtClean="0">
                <a:ln>
                  <a:noFill/>
                </a:ln>
                <a:solidFill>
                  <a:srgbClr val="FFFF00"/>
                </a:solidFill>
                <a:effectLst/>
                <a:uLnTx/>
                <a:uFillTx/>
                <a:latin typeface="+mj-lt"/>
                <a:ea typeface="+mj-ea"/>
                <a:cs typeface="+mj-cs"/>
              </a:rPr>
            </a:br>
            <a:endParaRPr kumimoji="1" lang="ja-JP" altLang="en-US" sz="4400" b="0" i="0" u="none" strike="noStrike" kern="1200" cap="none" spc="0" normalizeH="0" baseline="0" noProof="0" dirty="0">
              <a:ln>
                <a:noFill/>
              </a:ln>
              <a:solidFill>
                <a:srgbClr val="FFFF00"/>
              </a:solidFill>
              <a:effectLst/>
              <a:uLnTx/>
              <a:uFillTx/>
              <a:latin typeface="+mj-lt"/>
              <a:ea typeface="+mj-ea"/>
              <a:cs typeface="+mj-cs"/>
            </a:endParaRPr>
          </a:p>
        </p:txBody>
      </p:sp>
      <p:sp>
        <p:nvSpPr>
          <p:cNvPr id="4" name="Rectangle 1"/>
          <p:cNvSpPr>
            <a:spLocks noChangeArrowheads="1"/>
          </p:cNvSpPr>
          <p:nvPr/>
        </p:nvSpPr>
        <p:spPr bwMode="auto">
          <a:xfrm>
            <a:off x="547161" y="1910081"/>
            <a:ext cx="8208912"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533400" algn="ctr" fontAlgn="base">
              <a:spcBef>
                <a:spcPct val="0"/>
              </a:spcBef>
              <a:spcAft>
                <a:spcPct val="0"/>
              </a:spcAft>
            </a:pPr>
            <a:endParaRPr kumimoji="1" lang="en-US" altLang="ja-JP" sz="2400" b="0" i="0" u="none" strike="noStrike" cap="none" normalizeH="0" baseline="0" dirty="0">
              <a:ln>
                <a:noFill/>
              </a:ln>
              <a:solidFill>
                <a:srgbClr val="FFFF00"/>
              </a:solidFill>
              <a:effectLst/>
              <a:latin typeface="Times New Roman" panose="02020603050405020304" pitchFamily="18" charset="0"/>
              <a:ea typeface="ＭＳ Ｐゴシック" pitchFamily="50" charset="-128"/>
              <a:cs typeface="Times New Roman" panose="02020603050405020304" pitchFamily="18" charset="0"/>
            </a:endParaRPr>
          </a:p>
          <a:p>
            <a:pPr lvl="0" indent="533400" algn="ctr" fontAlgn="base">
              <a:spcBef>
                <a:spcPct val="0"/>
              </a:spcBef>
              <a:spcAft>
                <a:spcPct val="0"/>
              </a:spcAft>
            </a:pPr>
            <a:r>
              <a:rPr lang="en-US" altLang="ja-JP" sz="2400" dirty="0">
                <a:solidFill>
                  <a:srgbClr val="FFFF00"/>
                </a:solidFill>
                <a:latin typeface="Times New Roman" panose="02020603050405020304" pitchFamily="18" charset="0"/>
                <a:cs typeface="Times New Roman" panose="02020603050405020304" pitchFamily="18" charset="0"/>
              </a:rPr>
              <a:t>The proportion of older people in the general population is steadily increasing and the fastest growing segment of that population during the past decade is older than 75 years. With this increases in prevalence of elderly people, proportion of prevalent chronic kidney disease (CKD) increased in parallel. In spite of these situations, the appropriate treatment of older patients with CKD remains unclear. Moreover, there are a lot of unresolved problems in real world.</a:t>
            </a:r>
            <a:endParaRPr kumimoji="1" lang="en-US" altLang="ja-JP" sz="2400" b="0" i="0" u="none" strike="noStrike" cap="none" normalizeH="0" baseline="0" dirty="0" smtClean="0">
              <a:ln>
                <a:noFill/>
              </a:ln>
              <a:solidFill>
                <a:srgbClr val="FFFF00"/>
              </a:solidFill>
              <a:effectLst/>
              <a:latin typeface="Times New Roman" panose="02020603050405020304" pitchFamily="18" charset="0"/>
              <a:ea typeface="ＭＳ Ｐゴシック" pitchFamily="50" charset="-128"/>
              <a:cs typeface="Times New Roman" panose="02020603050405020304" pitchFamily="18" charset="0"/>
            </a:endParaRPr>
          </a:p>
        </p:txBody>
      </p:sp>
    </p:spTree>
    <p:extLst>
      <p:ext uri="{BB962C8B-B14F-4D97-AF65-F5344CB8AC3E}">
        <p14:creationId xmlns:p14="http://schemas.microsoft.com/office/powerpoint/2010/main" val="21436748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457200" y="274638"/>
            <a:ext cx="82296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4400" b="1" i="0" u="none" strike="noStrike" kern="1200" cap="none" spc="0" normalizeH="0" baseline="0" noProof="0" smtClean="0">
                <a:ln>
                  <a:noFill/>
                </a:ln>
                <a:solidFill>
                  <a:srgbClr val="FFFF00"/>
                </a:solidFill>
                <a:effectLst/>
                <a:uLnTx/>
                <a:uFillTx/>
                <a:latin typeface="+mj-lt"/>
                <a:ea typeface="+mj-ea"/>
                <a:cs typeface="+mj-cs"/>
              </a:rPr>
              <a:t>Aim</a:t>
            </a:r>
            <a:endParaRPr kumimoji="1" lang="ja-JP" altLang="en-US" sz="4400" b="0" i="0" u="none" strike="noStrike" kern="1200" cap="none" spc="0" normalizeH="0" baseline="0" noProof="0" dirty="0">
              <a:ln>
                <a:noFill/>
              </a:ln>
              <a:solidFill>
                <a:srgbClr val="FFFF00"/>
              </a:solidFill>
              <a:effectLst/>
              <a:uLnTx/>
              <a:uFillTx/>
              <a:latin typeface="+mj-lt"/>
              <a:ea typeface="+mj-ea"/>
              <a:cs typeface="+mj-cs"/>
            </a:endParaRPr>
          </a:p>
        </p:txBody>
      </p:sp>
      <p:sp>
        <p:nvSpPr>
          <p:cNvPr id="4" name="テキスト ボックス 3"/>
          <p:cNvSpPr txBox="1"/>
          <p:nvPr/>
        </p:nvSpPr>
        <p:spPr>
          <a:xfrm>
            <a:off x="1079612" y="1772816"/>
            <a:ext cx="7308812" cy="2677656"/>
          </a:xfrm>
          <a:prstGeom prst="rect">
            <a:avLst/>
          </a:prstGeom>
          <a:noFill/>
        </p:spPr>
        <p:txBody>
          <a:bodyPr wrap="square" rtlCol="0">
            <a:spAutoFit/>
          </a:bodyPr>
          <a:lstStyle/>
          <a:p>
            <a:pPr algn="ctr"/>
            <a:r>
              <a:rPr lang="en-US" altLang="ja-JP" sz="2400" dirty="0" smtClean="0">
                <a:solidFill>
                  <a:srgbClr val="FFFF00"/>
                </a:solidFill>
                <a:latin typeface="Times New Roman" panose="02020603050405020304" pitchFamily="18" charset="0"/>
                <a:cs typeface="Times New Roman" panose="02020603050405020304" pitchFamily="18" charset="0"/>
              </a:rPr>
              <a:t>The aim of this study is to evaluate </a:t>
            </a:r>
            <a:r>
              <a:rPr lang="en-US" altLang="ja-JP" sz="2400" dirty="0">
                <a:solidFill>
                  <a:srgbClr val="FFFF00"/>
                </a:solidFill>
                <a:latin typeface="Times New Roman" panose="02020603050405020304" pitchFamily="18" charset="0"/>
                <a:cs typeface="Times New Roman" panose="02020603050405020304" pitchFamily="18" charset="0"/>
              </a:rPr>
              <a:t>the prognosis </a:t>
            </a:r>
            <a:r>
              <a:rPr lang="en-US" altLang="ja-JP" sz="2400" dirty="0" smtClean="0">
                <a:solidFill>
                  <a:srgbClr val="FFFF00"/>
                </a:solidFill>
                <a:latin typeface="Times New Roman" panose="02020603050405020304" pitchFamily="18" charset="0"/>
                <a:cs typeface="Times New Roman" panose="02020603050405020304" pitchFamily="18" charset="0"/>
              </a:rPr>
              <a:t>of patients &gt;75 </a:t>
            </a:r>
            <a:r>
              <a:rPr lang="en-US" altLang="ja-JP" sz="2400" dirty="0">
                <a:solidFill>
                  <a:srgbClr val="FFFF00"/>
                </a:solidFill>
                <a:latin typeface="Times New Roman" panose="02020603050405020304" pitchFamily="18" charset="0"/>
                <a:cs typeface="Times New Roman" panose="02020603050405020304" pitchFamily="18" charset="0"/>
              </a:rPr>
              <a:t>years in comparison with those between 74 and 65 </a:t>
            </a:r>
            <a:r>
              <a:rPr lang="en-US" altLang="ja-JP" sz="2400" dirty="0" smtClean="0">
                <a:solidFill>
                  <a:srgbClr val="FFFF00"/>
                </a:solidFill>
                <a:latin typeface="Times New Roman" panose="02020603050405020304" pitchFamily="18" charset="0"/>
                <a:cs typeface="Times New Roman" panose="02020603050405020304" pitchFamily="18" charset="0"/>
              </a:rPr>
              <a:t>years, the </a:t>
            </a:r>
            <a:r>
              <a:rPr lang="en-US" altLang="ja-JP" sz="2400" dirty="0">
                <a:solidFill>
                  <a:srgbClr val="FFFF00"/>
                </a:solidFill>
                <a:latin typeface="Times New Roman" panose="02020603050405020304" pitchFamily="18" charset="0"/>
                <a:cs typeface="Times New Roman" panose="02020603050405020304" pitchFamily="18" charset="0"/>
              </a:rPr>
              <a:t>longitudinal follow-up of elderly patients with CKD stage 4 was carried out in a single center </a:t>
            </a:r>
            <a:r>
              <a:rPr lang="en-US" altLang="ja-JP" sz="2400" dirty="0" smtClean="0">
                <a:solidFill>
                  <a:srgbClr val="FFFF00"/>
                </a:solidFill>
                <a:latin typeface="Times New Roman" panose="02020603050405020304" pitchFamily="18" charset="0"/>
                <a:cs typeface="Times New Roman" panose="02020603050405020304" pitchFamily="18" charset="0"/>
              </a:rPr>
              <a:t>and </a:t>
            </a:r>
            <a:r>
              <a:rPr lang="en-US" altLang="ja-JP" sz="2400" dirty="0">
                <a:solidFill>
                  <a:srgbClr val="FFFF00"/>
                </a:solidFill>
                <a:latin typeface="Times New Roman" panose="02020603050405020304" pitchFamily="18" charset="0"/>
                <a:cs typeface="Times New Roman" panose="02020603050405020304" pitchFamily="18" charset="0"/>
              </a:rPr>
              <a:t>to characterize patients with CKD stage 4 older </a:t>
            </a:r>
            <a:r>
              <a:rPr lang="en-US" altLang="ja-JP" sz="2400" dirty="0" smtClean="0">
                <a:solidFill>
                  <a:srgbClr val="FFFF00"/>
                </a:solidFill>
                <a:latin typeface="Times New Roman" panose="02020603050405020304" pitchFamily="18" charset="0"/>
                <a:cs typeface="Times New Roman" panose="02020603050405020304" pitchFamily="18" charset="0"/>
              </a:rPr>
              <a:t>than 75 years. </a:t>
            </a:r>
            <a:endParaRPr lang="ja-JP" altLang="ja-JP" sz="2400" dirty="0">
              <a:solidFill>
                <a:srgbClr val="FFFF00"/>
              </a:solidFill>
              <a:latin typeface="Times New Roman" panose="02020603050405020304" pitchFamily="18" charset="0"/>
              <a:cs typeface="Times New Roman" panose="02020603050405020304" pitchFamily="18" charset="0"/>
            </a:endParaRPr>
          </a:p>
          <a:p>
            <a:pPr algn="ctr"/>
            <a:endParaRPr kumimoji="1" lang="ja-JP" altLang="en-US" sz="24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36748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4400" b="1" i="0" u="none" strike="noStrike" kern="1200" cap="none" spc="0" normalizeH="0" baseline="0" noProof="0" smtClean="0">
                <a:ln>
                  <a:noFill/>
                </a:ln>
                <a:solidFill>
                  <a:srgbClr val="FFFF00"/>
                </a:solidFill>
                <a:effectLst/>
                <a:uLnTx/>
                <a:uFillTx/>
                <a:latin typeface="+mj-lt"/>
                <a:ea typeface="+mj-ea"/>
                <a:cs typeface="+mj-cs"/>
              </a:rPr>
              <a:t>Patients and Methods I </a:t>
            </a:r>
            <a:endParaRPr kumimoji="1" lang="ja-JP" altLang="en-US" sz="4400" b="0" i="0" u="none" strike="noStrike" kern="1200" cap="none" spc="0" normalizeH="0" baseline="0" noProof="0" dirty="0">
              <a:ln>
                <a:noFill/>
              </a:ln>
              <a:solidFill>
                <a:srgbClr val="FFFF00"/>
              </a:solidFill>
              <a:effectLst/>
              <a:uLnTx/>
              <a:uFillTx/>
              <a:latin typeface="+mj-lt"/>
              <a:ea typeface="+mj-ea"/>
              <a:cs typeface="+mj-cs"/>
            </a:endParaRPr>
          </a:p>
        </p:txBody>
      </p:sp>
      <p:sp>
        <p:nvSpPr>
          <p:cNvPr id="4" name="Rectangle 1"/>
          <p:cNvSpPr>
            <a:spLocks noChangeArrowheads="1"/>
          </p:cNvSpPr>
          <p:nvPr/>
        </p:nvSpPr>
        <p:spPr bwMode="auto">
          <a:xfrm>
            <a:off x="503548" y="2339479"/>
            <a:ext cx="8136904"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altLang="ja-JP" sz="2400" dirty="0" smtClean="0">
                <a:solidFill>
                  <a:srgbClr val="FFFF00"/>
                </a:solidFill>
                <a:latin typeface="Times New Roman" panose="02020603050405020304" pitchFamily="18" charset="0"/>
                <a:cs typeface="Times New Roman" panose="02020603050405020304" pitchFamily="18" charset="0"/>
              </a:rPr>
              <a:t>Patients </a:t>
            </a:r>
            <a:r>
              <a:rPr lang="en-US" altLang="ja-JP" sz="2400" dirty="0">
                <a:solidFill>
                  <a:srgbClr val="FFFF00"/>
                </a:solidFill>
                <a:latin typeface="Times New Roman" panose="02020603050405020304" pitchFamily="18" charset="0"/>
                <a:cs typeface="Times New Roman" panose="02020603050405020304" pitchFamily="18" charset="0"/>
              </a:rPr>
              <a:t>were recruited from specialist renal clinics at </a:t>
            </a:r>
            <a:r>
              <a:rPr lang="en-US" altLang="ja-JP" sz="2400" dirty="0" smtClean="0">
                <a:solidFill>
                  <a:srgbClr val="FFFF00"/>
                </a:solidFill>
                <a:latin typeface="Times New Roman" panose="02020603050405020304" pitchFamily="18" charset="0"/>
                <a:cs typeface="Times New Roman" panose="02020603050405020304" pitchFamily="18" charset="0"/>
              </a:rPr>
              <a:t>Renal Disease Center, Saitama Medical University from </a:t>
            </a:r>
            <a:r>
              <a:rPr lang="en-US" altLang="ja-JP" sz="2400" dirty="0">
                <a:solidFill>
                  <a:srgbClr val="FFFF00"/>
                </a:solidFill>
                <a:latin typeface="Times New Roman" panose="02020603050405020304" pitchFamily="18" charset="0"/>
                <a:cs typeface="Times New Roman" panose="02020603050405020304" pitchFamily="18" charset="0"/>
              </a:rPr>
              <a:t>January 2004 to December 2005. All participating patients were followed for 5 years or until death, commencement of dialysis therapy, receiving renal transplantation, finding of neoplasm, or occurrence of a cardiovascular event (fatal or non-fatal myocardial infarction, cerebrovascular disease, aortic dissection).   </a:t>
            </a:r>
            <a:endParaRPr lang="ja-JP" altLang="ja-JP" sz="24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36748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395536" y="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4400" b="1" i="0" u="none" strike="noStrike" kern="1200" cap="none" spc="0" normalizeH="0" baseline="0" noProof="0" smtClean="0">
                <a:ln>
                  <a:noFill/>
                </a:ln>
                <a:solidFill>
                  <a:srgbClr val="FFFF00"/>
                </a:solidFill>
                <a:effectLst/>
                <a:uLnTx/>
                <a:uFillTx/>
                <a:latin typeface="+mj-lt"/>
                <a:ea typeface="+mj-ea"/>
                <a:cs typeface="+mj-cs"/>
              </a:rPr>
              <a:t>Patients and Methods II</a:t>
            </a:r>
            <a:endParaRPr kumimoji="1" lang="ja-JP" altLang="en-US" sz="4400" b="0" i="0" u="none" strike="noStrike" kern="1200" cap="none" spc="0" normalizeH="0" baseline="0" noProof="0" dirty="0">
              <a:ln>
                <a:noFill/>
              </a:ln>
              <a:solidFill>
                <a:srgbClr val="FFFF00"/>
              </a:solidFill>
              <a:effectLst/>
              <a:uLnTx/>
              <a:uFillTx/>
              <a:latin typeface="+mj-lt"/>
              <a:ea typeface="+mj-ea"/>
              <a:cs typeface="+mj-cs"/>
            </a:endParaRPr>
          </a:p>
        </p:txBody>
      </p:sp>
      <p:sp>
        <p:nvSpPr>
          <p:cNvPr id="3" name="Rectangle 1"/>
          <p:cNvSpPr>
            <a:spLocks noChangeArrowheads="1"/>
          </p:cNvSpPr>
          <p:nvPr/>
        </p:nvSpPr>
        <p:spPr bwMode="auto">
          <a:xfrm>
            <a:off x="539552" y="1396227"/>
            <a:ext cx="7992888" cy="3885619"/>
          </a:xfrm>
          <a:prstGeom prst="rect">
            <a:avLst/>
          </a:prstGeom>
          <a:noFill/>
          <a:ln w="9525">
            <a:noFill/>
            <a:miter lim="800000"/>
            <a:headEnd/>
            <a:tailEnd/>
          </a:ln>
          <a:effectLst/>
        </p:spPr>
        <p:txBody>
          <a:bodyPr vert="horz" wrap="square" lIns="91440" tIns="152352" rIns="91440" bIns="38088" numCol="1" anchor="ctr" anchorCtr="0" compatLnSpc="1">
            <a:prstTxWarp prst="textNoShape">
              <a:avLst/>
            </a:prstTxWarp>
            <a:spAutoFit/>
          </a:bodyPr>
          <a:lstStyle/>
          <a:p>
            <a:pPr algn="ctr"/>
            <a:r>
              <a:rPr lang="en-US" altLang="ja-JP" sz="2400" dirty="0">
                <a:solidFill>
                  <a:srgbClr val="FFFF00"/>
                </a:solidFill>
                <a:latin typeface="Times New Roman" panose="02020603050405020304" pitchFamily="18" charset="0"/>
                <a:cs typeface="Times New Roman" panose="02020603050405020304" pitchFamily="18" charset="0"/>
              </a:rPr>
              <a:t>Inclusion criteria were CKD as defined by </a:t>
            </a:r>
            <a:r>
              <a:rPr lang="en-US" altLang="ja-JP" sz="2400" dirty="0" smtClean="0">
                <a:solidFill>
                  <a:srgbClr val="FFFF00"/>
                </a:solidFill>
                <a:latin typeface="Times New Roman" panose="02020603050405020304" pitchFamily="18" charset="0"/>
                <a:cs typeface="Times New Roman" panose="02020603050405020304" pitchFamily="18" charset="0"/>
              </a:rPr>
              <a:t>K/DOQI, not </a:t>
            </a:r>
            <a:r>
              <a:rPr lang="en-US" altLang="ja-JP" sz="2400" dirty="0">
                <a:solidFill>
                  <a:srgbClr val="FFFF00"/>
                </a:solidFill>
                <a:latin typeface="Times New Roman" panose="02020603050405020304" pitchFamily="18" charset="0"/>
                <a:cs typeface="Times New Roman" panose="02020603050405020304" pitchFamily="18" charset="0"/>
              </a:rPr>
              <a:t>yet on dialysis, stable renal function within the last 3 months (&lt;5 mL/min/1.73 m2 change in GFR), and no change in medication in the preceding 3 months.  </a:t>
            </a:r>
            <a:endParaRPr lang="ja-JP" altLang="ja-JP" sz="2400" dirty="0">
              <a:solidFill>
                <a:srgbClr val="FFFF00"/>
              </a:solidFill>
              <a:latin typeface="Times New Roman" panose="02020603050405020304" pitchFamily="18" charset="0"/>
              <a:cs typeface="Times New Roman" panose="02020603050405020304" pitchFamily="18" charset="0"/>
            </a:endParaRPr>
          </a:p>
          <a:p>
            <a:pPr algn="ctr"/>
            <a:r>
              <a:rPr lang="en-US" altLang="ja-JP" sz="2400" dirty="0">
                <a:solidFill>
                  <a:srgbClr val="FFFF00"/>
                </a:solidFill>
                <a:latin typeface="Times New Roman" panose="02020603050405020304" pitchFamily="18" charset="0"/>
                <a:cs typeface="Times New Roman" panose="02020603050405020304" pitchFamily="18" charset="0"/>
              </a:rPr>
              <a:t>Exclusion criteria included known left ventricular dysfunction (ejection fraction &lt;55%), or signs and symptoms of congestive heart failure, significant </a:t>
            </a:r>
            <a:r>
              <a:rPr lang="en-US" altLang="ja-JP" sz="2400" dirty="0" err="1">
                <a:solidFill>
                  <a:srgbClr val="FFFF00"/>
                </a:solidFill>
                <a:latin typeface="Times New Roman" panose="02020603050405020304" pitchFamily="18" charset="0"/>
                <a:cs typeface="Times New Roman" panose="02020603050405020304" pitchFamily="18" charset="0"/>
              </a:rPr>
              <a:t>valvular</a:t>
            </a:r>
            <a:r>
              <a:rPr lang="en-US" altLang="ja-JP" sz="2400" dirty="0">
                <a:solidFill>
                  <a:srgbClr val="FFFF00"/>
                </a:solidFill>
                <a:latin typeface="Times New Roman" panose="02020603050405020304" pitchFamily="18" charset="0"/>
                <a:cs typeface="Times New Roman" panose="02020603050405020304" pitchFamily="18" charset="0"/>
              </a:rPr>
              <a:t> or coronary heart disease, and use of sedative or hypnotic drugs or any other drugs potentially affecting blood pressure during ambulatory monitoring, e.g., corticosteroids</a:t>
            </a:r>
            <a:r>
              <a:rPr lang="en-US" altLang="ja-JP" sz="2400" dirty="0" smtClean="0">
                <a:solidFill>
                  <a:srgbClr val="FFFF00"/>
                </a:solidFill>
                <a:latin typeface="Times New Roman" panose="02020603050405020304" pitchFamily="18" charset="0"/>
                <a:cs typeface="Times New Roman" panose="02020603050405020304" pitchFamily="18" charset="0"/>
              </a:rPr>
              <a:t>.</a:t>
            </a:r>
            <a:endParaRPr lang="ja-JP" altLang="ja-JP" sz="24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36748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4400" b="0" i="1" u="none" strike="noStrike" kern="1200" cap="none" spc="0" normalizeH="0" baseline="0" noProof="0" dirty="0" smtClean="0">
                <a:ln>
                  <a:noFill/>
                </a:ln>
                <a:solidFill>
                  <a:srgbClr val="FFFF00"/>
                </a:solidFill>
                <a:effectLst/>
                <a:uLnTx/>
                <a:uFillTx/>
                <a:latin typeface="Times New Roman" pitchFamily="18" charset="0"/>
                <a:ea typeface="ＭＳ 明朝" pitchFamily="17" charset="-128"/>
                <a:cs typeface="Times New Roman" pitchFamily="18" charset="0"/>
              </a:rPr>
              <a:t>Definition</a:t>
            </a:r>
            <a:endParaRPr kumimoji="1" lang="ja-JP" altLang="en-US" sz="4400" b="0" i="0" u="none" strike="noStrike" kern="1200" cap="none" spc="0" normalizeH="0" baseline="0" noProof="0" dirty="0">
              <a:ln>
                <a:noFill/>
              </a:ln>
              <a:solidFill>
                <a:srgbClr val="FFFF00"/>
              </a:solidFill>
              <a:effectLst/>
              <a:uLnTx/>
              <a:uFillTx/>
              <a:latin typeface="+mj-lt"/>
              <a:ea typeface="+mj-ea"/>
              <a:cs typeface="+mj-cs"/>
            </a:endParaRPr>
          </a:p>
        </p:txBody>
      </p:sp>
      <p:sp>
        <p:nvSpPr>
          <p:cNvPr id="3" name="Rectangle 1"/>
          <p:cNvSpPr>
            <a:spLocks noChangeArrowheads="1"/>
          </p:cNvSpPr>
          <p:nvPr/>
        </p:nvSpPr>
        <p:spPr bwMode="auto">
          <a:xfrm>
            <a:off x="395536" y="1443549"/>
            <a:ext cx="8272968"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altLang="ja-JP" sz="2400" dirty="0" smtClean="0">
                <a:solidFill>
                  <a:srgbClr val="FFFF00"/>
                </a:solidFill>
              </a:rPr>
              <a:t>Late referral was defined as the patients who were referred from general physician based clinic during the recruitment of this study.</a:t>
            </a:r>
            <a:endParaRPr lang="ja-JP" altLang="ja-JP" sz="2400" dirty="0" smtClean="0">
              <a:solidFill>
                <a:srgbClr val="FFFF00"/>
              </a:solidFill>
            </a:endParaRPr>
          </a:p>
          <a:p>
            <a:r>
              <a:rPr lang="en-US" altLang="ja-JP" sz="2400" dirty="0" smtClean="0">
                <a:solidFill>
                  <a:srgbClr val="FFFF00"/>
                </a:solidFill>
              </a:rPr>
              <a:t>The cause of CKD was assessed by reviewing the clinical history and investigations. Patients were classified as “hypertensive/</a:t>
            </a:r>
            <a:r>
              <a:rPr lang="en-US" altLang="ja-JP" sz="2400" dirty="0" err="1" smtClean="0">
                <a:solidFill>
                  <a:srgbClr val="FFFF00"/>
                </a:solidFill>
              </a:rPr>
              <a:t>glomerulosclerosis</a:t>
            </a:r>
            <a:r>
              <a:rPr lang="en-US" altLang="ja-JP" sz="2400" dirty="0" smtClean="0">
                <a:solidFill>
                  <a:srgbClr val="FFFF00"/>
                </a:solidFill>
              </a:rPr>
              <a:t>” if the patients had no clear evidence of active renal disease but had a history of hypertensive diseases and positive urinary protein excretion without casts. </a:t>
            </a:r>
            <a:endParaRPr lang="ja-JP" altLang="ja-JP" sz="2400" dirty="0" smtClean="0">
              <a:solidFill>
                <a:srgbClr val="FFFF00"/>
              </a:solidFill>
            </a:endParaRPr>
          </a:p>
          <a:p>
            <a:r>
              <a:rPr lang="en-US" altLang="ja-JP" sz="2400" dirty="0" smtClean="0">
                <a:solidFill>
                  <a:srgbClr val="FFFF00"/>
                </a:solidFill>
              </a:rPr>
              <a:t>DM was defined as HbA1c 5.8% or higher, or taking </a:t>
            </a:r>
            <a:r>
              <a:rPr lang="en-US" altLang="ja-JP" sz="2400" dirty="0" err="1" smtClean="0">
                <a:solidFill>
                  <a:srgbClr val="FFFF00"/>
                </a:solidFill>
              </a:rPr>
              <a:t>antidiabetics</a:t>
            </a:r>
            <a:r>
              <a:rPr lang="en-US" altLang="ja-JP" sz="2400" dirty="0" smtClean="0">
                <a:solidFill>
                  <a:srgbClr val="FFFF00"/>
                </a:solidFill>
              </a:rPr>
              <a:t> including insulin. GN was defined by biopsy or clinical diagnosis such as urine casts including unregulated red cells.</a:t>
            </a:r>
            <a:endParaRPr lang="ja-JP" altLang="ja-JP" sz="2400" dirty="0">
              <a:solidFill>
                <a:srgbClr val="FFFF00"/>
              </a:solidFill>
            </a:endParaRPr>
          </a:p>
        </p:txBody>
      </p:sp>
    </p:spTree>
    <p:extLst>
      <p:ext uri="{BB962C8B-B14F-4D97-AF65-F5344CB8AC3E}">
        <p14:creationId xmlns:p14="http://schemas.microsoft.com/office/powerpoint/2010/main" val="21436748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69901" y="857250"/>
            <a:ext cx="8229600" cy="85725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2400" b="1" i="0" u="none" strike="noStrike" kern="1200" cap="none" spc="0" normalizeH="0" baseline="0" noProof="0" dirty="0" smtClean="0">
                <a:ln>
                  <a:noFill/>
                </a:ln>
                <a:solidFill>
                  <a:schemeClr val="tx1"/>
                </a:solidFill>
                <a:effectLst/>
                <a:uLnTx/>
                <a:uFillTx/>
                <a:latin typeface="Times New Roman" panose="02020603050405020304" pitchFamily="18" charset="0"/>
                <a:ea typeface="+mj-ea"/>
                <a:cs typeface="Times New Roman" panose="02020603050405020304" pitchFamily="18" charset="0"/>
              </a:rPr>
              <a:t>Patients Characteristics</a:t>
            </a:r>
            <a:endParaRPr kumimoji="1" lang="ja-JP"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mj-ea"/>
              <a:cs typeface="Times New Roman" panose="02020603050405020304" pitchFamily="18" charset="0"/>
            </a:endParaRPr>
          </a:p>
        </p:txBody>
      </p:sp>
      <p:graphicFrame>
        <p:nvGraphicFramePr>
          <p:cNvPr id="3" name="コンテンツ プレースホルダ 5"/>
          <p:cNvGraphicFramePr>
            <a:graphicFrameLocks/>
          </p:cNvGraphicFramePr>
          <p:nvPr>
            <p:extLst/>
          </p:nvPr>
        </p:nvGraphicFramePr>
        <p:xfrm>
          <a:off x="374619" y="1593850"/>
          <a:ext cx="8215371" cy="3287325"/>
        </p:xfrm>
        <a:graphic>
          <a:graphicData uri="http://schemas.openxmlformats.org/drawingml/2006/table">
            <a:tbl>
              <a:tblPr firstRow="1" bandRow="1">
                <a:tableStyleId>{5C22544A-7EE6-4342-B048-85BDC9FD1C3A}</a:tableStyleId>
              </a:tblPr>
              <a:tblGrid>
                <a:gridCol w="2959424"/>
                <a:gridCol w="2517490"/>
                <a:gridCol w="2738457"/>
              </a:tblGrid>
              <a:tr h="431549">
                <a:tc>
                  <a:txBody>
                    <a:bodyPr/>
                    <a:lstStyle/>
                    <a:p>
                      <a:r>
                        <a:rPr kumimoji="1" lang="en-US" altLang="ja-JP" sz="1000" dirty="0" smtClean="0">
                          <a:solidFill>
                            <a:schemeClr val="bg2"/>
                          </a:solidFill>
                        </a:rPr>
                        <a:t>Variables</a:t>
                      </a:r>
                      <a:endParaRPr kumimoji="1" lang="ja-JP" altLang="en-US" sz="1000" dirty="0">
                        <a:solidFill>
                          <a:schemeClr val="bg2"/>
                        </a:solidFill>
                      </a:endParaRPr>
                    </a:p>
                  </a:txBody>
                  <a:tcPr marT="34290" marB="34290"/>
                </a:tc>
                <a:tc>
                  <a:txBody>
                    <a:bodyPr/>
                    <a:lstStyle/>
                    <a:p>
                      <a:r>
                        <a:rPr kumimoji="1" lang="en-US" altLang="ja-JP" sz="1000" dirty="0" smtClean="0">
                          <a:solidFill>
                            <a:schemeClr val="bg2"/>
                          </a:solidFill>
                        </a:rPr>
                        <a:t>Younger</a:t>
                      </a:r>
                      <a:r>
                        <a:rPr kumimoji="1" lang="en-US" altLang="ja-JP" sz="1000" baseline="0" dirty="0" smtClean="0">
                          <a:solidFill>
                            <a:schemeClr val="bg2"/>
                          </a:solidFill>
                        </a:rPr>
                        <a:t> Group</a:t>
                      </a:r>
                      <a:endParaRPr kumimoji="1" lang="ja-JP" altLang="en-US" sz="1000" dirty="0">
                        <a:solidFill>
                          <a:schemeClr val="bg2"/>
                        </a:solidFill>
                      </a:endParaRPr>
                    </a:p>
                  </a:txBody>
                  <a:tcPr marT="34290" marB="34290"/>
                </a:tc>
                <a:tc>
                  <a:txBody>
                    <a:bodyPr/>
                    <a:lstStyle/>
                    <a:p>
                      <a:r>
                        <a:rPr kumimoji="1" lang="en-US" altLang="ja-JP" sz="1000" dirty="0" smtClean="0">
                          <a:solidFill>
                            <a:schemeClr val="bg2"/>
                          </a:solidFill>
                        </a:rPr>
                        <a:t>Elderly</a:t>
                      </a:r>
                      <a:r>
                        <a:rPr kumimoji="1" lang="en-US" altLang="ja-JP" sz="1000" baseline="0" dirty="0" smtClean="0">
                          <a:solidFill>
                            <a:schemeClr val="bg2"/>
                          </a:solidFill>
                        </a:rPr>
                        <a:t> Group</a:t>
                      </a:r>
                      <a:endParaRPr kumimoji="1" lang="ja-JP" altLang="en-US" sz="1000" dirty="0">
                        <a:solidFill>
                          <a:schemeClr val="bg2"/>
                        </a:solidFill>
                      </a:endParaRPr>
                    </a:p>
                  </a:txBody>
                  <a:tcPr marT="34290" marB="34290"/>
                </a:tc>
              </a:tr>
              <a:tr h="269754">
                <a:tc>
                  <a:txBody>
                    <a:bodyPr/>
                    <a:lstStyle/>
                    <a:p>
                      <a:endParaRPr kumimoji="1" lang="ja-JP" altLang="en-US" sz="1000">
                        <a:solidFill>
                          <a:schemeClr val="bg2"/>
                        </a:solidFill>
                      </a:endParaRPr>
                    </a:p>
                  </a:txBody>
                  <a:tcPr marT="34290" marB="34290"/>
                </a:tc>
                <a:tc>
                  <a:txBody>
                    <a:bodyPr/>
                    <a:lstStyle/>
                    <a:p>
                      <a:r>
                        <a:rPr kumimoji="1" lang="en-US" altLang="ja-JP" sz="1000" dirty="0" smtClean="0">
                          <a:solidFill>
                            <a:schemeClr val="bg2"/>
                          </a:solidFill>
                        </a:rPr>
                        <a:t>N=179</a:t>
                      </a:r>
                      <a:endParaRPr kumimoji="1" lang="ja-JP" altLang="en-US" sz="1000" dirty="0">
                        <a:solidFill>
                          <a:schemeClr val="bg2"/>
                        </a:solidFill>
                      </a:endParaRPr>
                    </a:p>
                  </a:txBody>
                  <a:tcPr marT="34290" marB="34290"/>
                </a:tc>
                <a:tc>
                  <a:txBody>
                    <a:bodyPr/>
                    <a:lstStyle/>
                    <a:p>
                      <a:r>
                        <a:rPr kumimoji="1" lang="en-US" altLang="ja-JP" sz="1000" dirty="0" smtClean="0">
                          <a:solidFill>
                            <a:schemeClr val="bg2"/>
                          </a:solidFill>
                        </a:rPr>
                        <a:t>N=106</a:t>
                      </a:r>
                      <a:endParaRPr kumimoji="1" lang="ja-JP" altLang="en-US" sz="1000" dirty="0">
                        <a:solidFill>
                          <a:schemeClr val="bg2"/>
                        </a:solidFill>
                      </a:endParaRPr>
                    </a:p>
                  </a:txBody>
                  <a:tcPr marT="34290" marB="34290"/>
                </a:tc>
              </a:tr>
              <a:tr h="248074">
                <a:tc>
                  <a:txBody>
                    <a:bodyPr/>
                    <a:lstStyle/>
                    <a:p>
                      <a:r>
                        <a:rPr kumimoji="1" lang="en-US" altLang="ja-JP" sz="1000" dirty="0" smtClean="0">
                          <a:solidFill>
                            <a:schemeClr val="bg2"/>
                          </a:solidFill>
                        </a:rPr>
                        <a:t>Age (years)</a:t>
                      </a:r>
                      <a:endParaRPr kumimoji="1" lang="ja-JP" altLang="en-US" sz="1000" dirty="0">
                        <a:solidFill>
                          <a:schemeClr val="bg2"/>
                        </a:solidFill>
                      </a:endParaRPr>
                    </a:p>
                  </a:txBody>
                  <a:tcPr marT="34290" marB="34290"/>
                </a:tc>
                <a:tc>
                  <a:txBody>
                    <a:bodyPr/>
                    <a:lstStyle/>
                    <a:p>
                      <a:r>
                        <a:rPr kumimoji="1" lang="en-US" altLang="ja-JP" sz="1000" dirty="0" smtClean="0">
                          <a:solidFill>
                            <a:schemeClr val="bg2"/>
                          </a:solidFill>
                        </a:rPr>
                        <a:t>70.8±2.0</a:t>
                      </a:r>
                      <a:endParaRPr kumimoji="1" lang="ja-JP" altLang="en-US" sz="1000" dirty="0">
                        <a:solidFill>
                          <a:schemeClr val="bg2"/>
                        </a:solidFill>
                      </a:endParaRPr>
                    </a:p>
                  </a:txBody>
                  <a:tcPr marT="34290" marB="34290"/>
                </a:tc>
                <a:tc>
                  <a:txBody>
                    <a:bodyPr/>
                    <a:lstStyle/>
                    <a:p>
                      <a:r>
                        <a:rPr kumimoji="1" lang="en-US" altLang="ja-JP" sz="1000" dirty="0" smtClean="0">
                          <a:solidFill>
                            <a:schemeClr val="bg2"/>
                          </a:solidFill>
                        </a:rPr>
                        <a:t>79.2±2.6*</a:t>
                      </a:r>
                      <a:endParaRPr kumimoji="1" lang="ja-JP" altLang="en-US" sz="1000" dirty="0">
                        <a:solidFill>
                          <a:schemeClr val="bg2"/>
                        </a:solidFill>
                      </a:endParaRPr>
                    </a:p>
                  </a:txBody>
                  <a:tcPr marT="34290" marB="34290"/>
                </a:tc>
              </a:tr>
              <a:tr h="257261">
                <a:tc>
                  <a:txBody>
                    <a:bodyPr/>
                    <a:lstStyle/>
                    <a:p>
                      <a:r>
                        <a:rPr kumimoji="1" lang="en-US" altLang="ja-JP" sz="1000" dirty="0" smtClean="0">
                          <a:solidFill>
                            <a:schemeClr val="bg2"/>
                          </a:solidFill>
                        </a:rPr>
                        <a:t>Male (%)</a:t>
                      </a:r>
                      <a:endParaRPr kumimoji="1" lang="ja-JP" altLang="en-US" sz="1000" dirty="0">
                        <a:solidFill>
                          <a:schemeClr val="bg2"/>
                        </a:solidFill>
                      </a:endParaRPr>
                    </a:p>
                  </a:txBody>
                  <a:tcPr marT="34290" marB="34290"/>
                </a:tc>
                <a:tc>
                  <a:txBody>
                    <a:bodyPr/>
                    <a:lstStyle/>
                    <a:p>
                      <a:r>
                        <a:rPr kumimoji="1" lang="en-US" altLang="ja-JP" sz="1000" dirty="0" smtClean="0">
                          <a:solidFill>
                            <a:schemeClr val="bg2"/>
                          </a:solidFill>
                        </a:rPr>
                        <a:t>106/73</a:t>
                      </a:r>
                      <a:endParaRPr kumimoji="1" lang="ja-JP" altLang="en-US" sz="1000" dirty="0">
                        <a:solidFill>
                          <a:schemeClr val="bg2"/>
                        </a:solidFill>
                      </a:endParaRPr>
                    </a:p>
                  </a:txBody>
                  <a:tcPr marT="34290" marB="34290"/>
                </a:tc>
                <a:tc>
                  <a:txBody>
                    <a:bodyPr/>
                    <a:lstStyle/>
                    <a:p>
                      <a:r>
                        <a:rPr kumimoji="1" lang="en-US" altLang="ja-JP" sz="1000" dirty="0" smtClean="0">
                          <a:solidFill>
                            <a:schemeClr val="bg2"/>
                          </a:solidFill>
                        </a:rPr>
                        <a:t>58/48</a:t>
                      </a:r>
                      <a:endParaRPr kumimoji="1" lang="ja-JP" altLang="en-US" sz="1000" dirty="0">
                        <a:solidFill>
                          <a:schemeClr val="bg2"/>
                        </a:solidFill>
                      </a:endParaRPr>
                    </a:p>
                  </a:txBody>
                  <a:tcPr marT="34290" marB="34290"/>
                </a:tc>
              </a:tr>
              <a:tr h="310092">
                <a:tc>
                  <a:txBody>
                    <a:bodyPr/>
                    <a:lstStyle/>
                    <a:p>
                      <a:r>
                        <a:rPr kumimoji="1" lang="en-US" altLang="ja-JP" sz="1000" dirty="0" err="1" smtClean="0">
                          <a:solidFill>
                            <a:schemeClr val="bg2"/>
                          </a:solidFill>
                        </a:rPr>
                        <a:t>eGFR</a:t>
                      </a:r>
                      <a:r>
                        <a:rPr kumimoji="1" lang="en-US" altLang="ja-JP" sz="1000" dirty="0" smtClean="0">
                          <a:solidFill>
                            <a:schemeClr val="bg2"/>
                          </a:solidFill>
                        </a:rPr>
                        <a:t> (ml/min/1.73m2)</a:t>
                      </a:r>
                      <a:endParaRPr kumimoji="1" lang="ja-JP" altLang="en-US" sz="1000" dirty="0">
                        <a:solidFill>
                          <a:schemeClr val="bg2"/>
                        </a:solidFill>
                      </a:endParaRPr>
                    </a:p>
                  </a:txBody>
                  <a:tcPr marT="34290" marB="34290"/>
                </a:tc>
                <a:tc>
                  <a:txBody>
                    <a:bodyPr/>
                    <a:lstStyle/>
                    <a:p>
                      <a:r>
                        <a:rPr kumimoji="1" lang="en-US" altLang="ja-JP" sz="1000" baseline="0" dirty="0" smtClean="0">
                          <a:solidFill>
                            <a:schemeClr val="bg2"/>
                          </a:solidFill>
                        </a:rPr>
                        <a:t>21.6± 3.3</a:t>
                      </a:r>
                      <a:endParaRPr kumimoji="1" lang="ja-JP" altLang="en-US" sz="1000" dirty="0">
                        <a:solidFill>
                          <a:schemeClr val="bg2"/>
                        </a:solidFill>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baseline="0" dirty="0" smtClean="0">
                          <a:solidFill>
                            <a:schemeClr val="bg2"/>
                          </a:solidFill>
                        </a:rPr>
                        <a:t>22.1 ± 4.1</a:t>
                      </a:r>
                      <a:endParaRPr kumimoji="1" lang="ja-JP" altLang="en-US" sz="1000" dirty="0" smtClean="0">
                        <a:solidFill>
                          <a:schemeClr val="bg2"/>
                        </a:solidFill>
                      </a:endParaRPr>
                    </a:p>
                  </a:txBody>
                  <a:tcPr marL="68580" marR="68580" marT="34290" marB="34290"/>
                </a:tc>
              </a:tr>
              <a:tr h="3100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solidFill>
                            <a:schemeClr val="bg2"/>
                          </a:solidFill>
                        </a:rPr>
                        <a:t>Underlying</a:t>
                      </a:r>
                      <a:r>
                        <a:rPr kumimoji="1" lang="en-US" altLang="ja-JP" sz="1000" baseline="0" dirty="0" smtClean="0">
                          <a:solidFill>
                            <a:schemeClr val="bg2"/>
                          </a:solidFill>
                        </a:rPr>
                        <a:t> disease</a:t>
                      </a:r>
                      <a:r>
                        <a:rPr kumimoji="1" lang="en-US" altLang="ja-JP" sz="1000" dirty="0" smtClean="0">
                          <a:solidFill>
                            <a:schemeClr val="bg2"/>
                          </a:solidFill>
                        </a:rPr>
                        <a:t>(male/female)(%)</a:t>
                      </a:r>
                      <a:endParaRPr kumimoji="1" lang="ja-JP" altLang="en-US" sz="1000" dirty="0" smtClean="0">
                        <a:solidFill>
                          <a:schemeClr val="bg2"/>
                        </a:solidFill>
                      </a:endParaRPr>
                    </a:p>
                  </a:txBody>
                  <a:tcPr marT="34290" marB="34290"/>
                </a:tc>
                <a:tc>
                  <a:txBody>
                    <a:bodyPr/>
                    <a:lstStyle/>
                    <a:p>
                      <a:endParaRPr kumimoji="1" lang="ja-JP" altLang="en-US" sz="1000" dirty="0">
                        <a:solidFill>
                          <a:schemeClr val="bg2"/>
                        </a:solidFill>
                      </a:endParaRPr>
                    </a:p>
                  </a:txBody>
                  <a:tcPr marT="34290" marB="34290"/>
                </a:tc>
                <a:tc>
                  <a:txBody>
                    <a:bodyPr/>
                    <a:lstStyle/>
                    <a:p>
                      <a:endParaRPr kumimoji="1" lang="ja-JP" altLang="en-US" sz="1000" dirty="0">
                        <a:solidFill>
                          <a:schemeClr val="bg2"/>
                        </a:solidFill>
                      </a:endParaRPr>
                    </a:p>
                  </a:txBody>
                  <a:tcPr marT="34290" marB="34290"/>
                </a:tc>
              </a:tr>
              <a:tr h="275638">
                <a:tc>
                  <a:txBody>
                    <a:bodyPr/>
                    <a:lstStyle/>
                    <a:p>
                      <a:r>
                        <a:rPr kumimoji="1" lang="en-US" altLang="ja-JP" sz="1000" dirty="0" smtClean="0">
                          <a:solidFill>
                            <a:schemeClr val="bg2"/>
                          </a:solidFill>
                        </a:rPr>
                        <a:t>DM</a:t>
                      </a:r>
                      <a:endParaRPr kumimoji="1" lang="ja-JP" altLang="en-US" sz="1000" dirty="0">
                        <a:solidFill>
                          <a:schemeClr val="bg2"/>
                        </a:solidFill>
                      </a:endParaRPr>
                    </a:p>
                  </a:txBody>
                  <a:tcPr marT="34290" marB="34290"/>
                </a:tc>
                <a:tc>
                  <a:txBody>
                    <a:bodyPr/>
                    <a:lstStyle/>
                    <a:p>
                      <a:r>
                        <a:rPr kumimoji="1" lang="en-US" altLang="ja-JP" sz="1000" dirty="0" smtClean="0">
                          <a:solidFill>
                            <a:schemeClr val="bg2"/>
                          </a:solidFill>
                        </a:rPr>
                        <a:t>91 (60/31)(51)</a:t>
                      </a:r>
                      <a:endParaRPr kumimoji="1" lang="ja-JP" altLang="en-US" sz="1000" dirty="0">
                        <a:solidFill>
                          <a:schemeClr val="bg2"/>
                        </a:solidFill>
                      </a:endParaRPr>
                    </a:p>
                  </a:txBody>
                  <a:tcPr marT="34290" marB="34290"/>
                </a:tc>
                <a:tc>
                  <a:txBody>
                    <a:bodyPr/>
                    <a:lstStyle/>
                    <a:p>
                      <a:r>
                        <a:rPr kumimoji="1" lang="en-US" altLang="ja-JP" sz="1000" dirty="0" smtClean="0">
                          <a:solidFill>
                            <a:schemeClr val="bg2"/>
                          </a:solidFill>
                        </a:rPr>
                        <a:t>24**(15/7)(23)</a:t>
                      </a:r>
                      <a:endParaRPr kumimoji="1" lang="ja-JP" altLang="en-US" sz="1000" dirty="0">
                        <a:solidFill>
                          <a:schemeClr val="bg2"/>
                        </a:solidFill>
                      </a:endParaRPr>
                    </a:p>
                  </a:txBody>
                  <a:tcPr marT="34290" marB="34290"/>
                </a:tc>
              </a:tr>
              <a:tr h="298607">
                <a:tc>
                  <a:txBody>
                    <a:bodyPr/>
                    <a:lstStyle/>
                    <a:p>
                      <a:r>
                        <a:rPr kumimoji="1" lang="en-US" altLang="ja-JP" sz="1000" dirty="0" smtClean="0">
                          <a:solidFill>
                            <a:schemeClr val="bg2"/>
                          </a:solidFill>
                        </a:rPr>
                        <a:t>GN</a:t>
                      </a:r>
                      <a:endParaRPr kumimoji="1" lang="ja-JP" altLang="en-US" sz="1000" dirty="0">
                        <a:solidFill>
                          <a:schemeClr val="bg2"/>
                        </a:solidFill>
                      </a:endParaRPr>
                    </a:p>
                  </a:txBody>
                  <a:tcPr marT="34290" marB="34290"/>
                </a:tc>
                <a:tc>
                  <a:txBody>
                    <a:bodyPr/>
                    <a:lstStyle/>
                    <a:p>
                      <a:r>
                        <a:rPr kumimoji="1" lang="en-US" altLang="ja-JP" sz="1000" dirty="0" smtClean="0">
                          <a:solidFill>
                            <a:schemeClr val="bg2"/>
                          </a:solidFill>
                        </a:rPr>
                        <a:t>41 (25/16)(23)</a:t>
                      </a:r>
                      <a:endParaRPr kumimoji="1" lang="ja-JP" altLang="en-US" sz="1000" dirty="0">
                        <a:solidFill>
                          <a:schemeClr val="bg2"/>
                        </a:solidFill>
                      </a:endParaRPr>
                    </a:p>
                  </a:txBody>
                  <a:tcPr marT="34290" marB="34290"/>
                </a:tc>
                <a:tc>
                  <a:txBody>
                    <a:bodyPr/>
                    <a:lstStyle/>
                    <a:p>
                      <a:r>
                        <a:rPr kumimoji="1" lang="en-US" altLang="ja-JP" sz="1000" dirty="0" smtClean="0">
                          <a:solidFill>
                            <a:schemeClr val="bg2"/>
                          </a:solidFill>
                        </a:rPr>
                        <a:t>24 (17/9)(23)</a:t>
                      </a:r>
                      <a:endParaRPr kumimoji="1" lang="ja-JP" altLang="en-US" sz="1000" dirty="0">
                        <a:solidFill>
                          <a:schemeClr val="bg2"/>
                        </a:solidFill>
                      </a:endParaRPr>
                    </a:p>
                  </a:txBody>
                  <a:tcPr marT="34290" marB="34290"/>
                </a:tc>
              </a:tr>
              <a:tr h="248074">
                <a:tc>
                  <a:txBody>
                    <a:bodyPr/>
                    <a:lstStyle/>
                    <a:p>
                      <a:r>
                        <a:rPr kumimoji="1" lang="en-US" altLang="ja-JP" sz="1000" dirty="0" smtClean="0">
                          <a:solidFill>
                            <a:schemeClr val="bg2"/>
                          </a:solidFill>
                        </a:rPr>
                        <a:t>HT</a:t>
                      </a:r>
                      <a:endParaRPr kumimoji="1" lang="ja-JP" altLang="en-US" sz="1000" dirty="0">
                        <a:solidFill>
                          <a:schemeClr val="bg2"/>
                        </a:solidFill>
                      </a:endParaRPr>
                    </a:p>
                  </a:txBody>
                  <a:tcPr marT="34290" marB="34290"/>
                </a:tc>
                <a:tc>
                  <a:txBody>
                    <a:bodyPr/>
                    <a:lstStyle/>
                    <a:p>
                      <a:r>
                        <a:rPr kumimoji="1" lang="en-US" altLang="ja-JP" sz="1000" dirty="0" smtClean="0">
                          <a:solidFill>
                            <a:schemeClr val="bg2"/>
                          </a:solidFill>
                        </a:rPr>
                        <a:t>44 (18/26)(24)</a:t>
                      </a:r>
                      <a:endParaRPr kumimoji="1" lang="ja-JP" altLang="en-US" sz="1000" dirty="0">
                        <a:solidFill>
                          <a:schemeClr val="bg2"/>
                        </a:solidFill>
                      </a:endParaRPr>
                    </a:p>
                  </a:txBody>
                  <a:tcPr marT="34290" marB="34290"/>
                </a:tc>
                <a:tc>
                  <a:txBody>
                    <a:bodyPr/>
                    <a:lstStyle/>
                    <a:p>
                      <a:r>
                        <a:rPr kumimoji="1" lang="en-US" altLang="ja-JP" sz="1000" dirty="0" smtClean="0">
                          <a:solidFill>
                            <a:schemeClr val="bg2"/>
                          </a:solidFill>
                        </a:rPr>
                        <a:t>54**(25/29)(51)</a:t>
                      </a:r>
                      <a:endParaRPr kumimoji="1" lang="ja-JP" altLang="en-US" sz="1000" dirty="0">
                        <a:solidFill>
                          <a:schemeClr val="bg2"/>
                        </a:solidFill>
                      </a:endParaRPr>
                    </a:p>
                  </a:txBody>
                  <a:tcPr marT="34290" marB="34290"/>
                </a:tc>
              </a:tr>
              <a:tr h="280232">
                <a:tc>
                  <a:txBody>
                    <a:bodyPr/>
                    <a:lstStyle/>
                    <a:p>
                      <a:r>
                        <a:rPr kumimoji="1" lang="en-US" altLang="ja-JP" sz="1000" dirty="0" smtClean="0">
                          <a:solidFill>
                            <a:schemeClr val="bg2"/>
                          </a:solidFill>
                        </a:rPr>
                        <a:t>others</a:t>
                      </a:r>
                      <a:endParaRPr kumimoji="1" lang="ja-JP" altLang="en-US" sz="1000" dirty="0">
                        <a:solidFill>
                          <a:schemeClr val="bg2"/>
                        </a:solidFill>
                      </a:endParaRPr>
                    </a:p>
                  </a:txBody>
                  <a:tcPr marT="34290" marB="34290"/>
                </a:tc>
                <a:tc>
                  <a:txBody>
                    <a:bodyPr/>
                    <a:lstStyle/>
                    <a:p>
                      <a:r>
                        <a:rPr kumimoji="1" lang="en-US" altLang="ja-JP" sz="1000" dirty="0" smtClean="0">
                          <a:solidFill>
                            <a:schemeClr val="bg2"/>
                          </a:solidFill>
                        </a:rPr>
                        <a:t>3 (3/0)(2)</a:t>
                      </a:r>
                      <a:endParaRPr kumimoji="1" lang="ja-JP" altLang="en-US" sz="1000" dirty="0">
                        <a:solidFill>
                          <a:schemeClr val="bg2"/>
                        </a:solidFill>
                      </a:endParaRPr>
                    </a:p>
                  </a:txBody>
                  <a:tcPr marT="34290" marB="34290"/>
                </a:tc>
                <a:tc>
                  <a:txBody>
                    <a:bodyPr/>
                    <a:lstStyle/>
                    <a:p>
                      <a:r>
                        <a:rPr kumimoji="1" lang="en-US" altLang="ja-JP" sz="1000" dirty="0" smtClean="0">
                          <a:solidFill>
                            <a:schemeClr val="bg2"/>
                          </a:solidFill>
                        </a:rPr>
                        <a:t>4 (1/3)(3)</a:t>
                      </a:r>
                      <a:endParaRPr kumimoji="1" lang="ja-JP" altLang="en-US" sz="1000" dirty="0">
                        <a:solidFill>
                          <a:schemeClr val="bg2"/>
                        </a:solidFill>
                      </a:endParaRPr>
                    </a:p>
                  </a:txBody>
                  <a:tcPr marT="34290" marB="34290"/>
                </a:tc>
              </a:tr>
              <a:tr h="3579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solidFill>
                            <a:schemeClr val="bg2"/>
                          </a:solidFill>
                        </a:rPr>
                        <a:t>Late Referral (male/female) (%)</a:t>
                      </a:r>
                      <a:endParaRPr kumimoji="1" lang="ja-JP" altLang="en-US" sz="1000" dirty="0" smtClean="0">
                        <a:solidFill>
                          <a:schemeClr val="bg2"/>
                        </a:solidFill>
                      </a:endParaRPr>
                    </a:p>
                  </a:txBody>
                  <a:tcPr marT="34290" marB="34290"/>
                </a:tc>
                <a:tc>
                  <a:txBody>
                    <a:bodyPr/>
                    <a:lstStyle/>
                    <a:p>
                      <a:r>
                        <a:rPr kumimoji="1" lang="en-US" altLang="ja-JP" sz="1000" dirty="0" smtClean="0">
                          <a:solidFill>
                            <a:schemeClr val="bg2"/>
                          </a:solidFill>
                        </a:rPr>
                        <a:t>44 (28/16)(25)</a:t>
                      </a:r>
                      <a:endParaRPr kumimoji="1" lang="ja-JP" altLang="en-US" sz="1000" dirty="0">
                        <a:solidFill>
                          <a:schemeClr val="bg2"/>
                        </a:solidFill>
                      </a:endParaRPr>
                    </a:p>
                  </a:txBody>
                  <a:tcPr marT="34290" marB="34290"/>
                </a:tc>
                <a:tc>
                  <a:txBody>
                    <a:bodyPr/>
                    <a:lstStyle/>
                    <a:p>
                      <a:r>
                        <a:rPr kumimoji="1" lang="en-US" altLang="ja-JP" sz="1000" dirty="0" smtClean="0">
                          <a:solidFill>
                            <a:schemeClr val="bg2"/>
                          </a:solidFill>
                        </a:rPr>
                        <a:t>23 (11/12)(22)</a:t>
                      </a:r>
                      <a:endParaRPr kumimoji="1" lang="ja-JP" altLang="en-US" sz="1000" dirty="0">
                        <a:solidFill>
                          <a:schemeClr val="bg2"/>
                        </a:solidFill>
                      </a:endParaRPr>
                    </a:p>
                  </a:txBody>
                  <a:tcPr marT="34290" marB="34290"/>
                </a:tc>
              </a:tr>
            </a:tbl>
          </a:graphicData>
        </a:graphic>
      </p:graphicFrame>
      <p:sp>
        <p:nvSpPr>
          <p:cNvPr id="4" name="テキスト ボックス 3"/>
          <p:cNvSpPr txBox="1"/>
          <p:nvPr/>
        </p:nvSpPr>
        <p:spPr>
          <a:xfrm>
            <a:off x="991773" y="5235820"/>
            <a:ext cx="6643293" cy="507831"/>
          </a:xfrm>
          <a:prstGeom prst="rect">
            <a:avLst/>
          </a:prstGeom>
          <a:noFill/>
        </p:spPr>
        <p:txBody>
          <a:bodyPr wrap="none" rtlCol="0">
            <a:spAutoFit/>
          </a:bodyPr>
          <a:lstStyle/>
          <a:p>
            <a:r>
              <a:rPr lang="en-US" altLang="ja-JP" sz="1350" dirty="0" err="1"/>
              <a:t>eGFR</a:t>
            </a:r>
            <a:r>
              <a:rPr lang="en-US" altLang="ja-JP" sz="1350" dirty="0"/>
              <a:t>, estimated </a:t>
            </a:r>
            <a:r>
              <a:rPr lang="en-US" altLang="ja-JP" sz="1350" dirty="0" err="1"/>
              <a:t>glomerular</a:t>
            </a:r>
            <a:r>
              <a:rPr lang="en-US" altLang="ja-JP" sz="1350" dirty="0"/>
              <a:t> filtration; DM, diabetic nephropathy; GN, </a:t>
            </a:r>
            <a:r>
              <a:rPr lang="en-US" altLang="ja-JP" sz="1350" dirty="0" err="1"/>
              <a:t>glomerular</a:t>
            </a:r>
            <a:r>
              <a:rPr lang="en-US" altLang="ja-JP" sz="1350" dirty="0"/>
              <a:t> nephritis; </a:t>
            </a:r>
          </a:p>
          <a:p>
            <a:r>
              <a:rPr lang="en-US" altLang="ja-JP" sz="1350" dirty="0"/>
              <a:t>HT, hypertensive </a:t>
            </a:r>
            <a:r>
              <a:rPr lang="en-US" altLang="ja-JP" sz="1350" dirty="0" err="1"/>
              <a:t>nephrosclerosis</a:t>
            </a:r>
            <a:r>
              <a:rPr lang="en-US" altLang="ja-JP" sz="1350" dirty="0"/>
              <a:t>. ** indicates P&lt;0.01 compared with younger group. </a:t>
            </a:r>
            <a:endParaRPr lang="ja-JP" altLang="en-US" sz="1350" dirty="0"/>
          </a:p>
        </p:txBody>
      </p:sp>
    </p:spTree>
    <p:extLst>
      <p:ext uri="{BB962C8B-B14F-4D97-AF65-F5344CB8AC3E}">
        <p14:creationId xmlns:p14="http://schemas.microsoft.com/office/powerpoint/2010/main" val="21436748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テキスト ボックス 253"/>
          <p:cNvSpPr txBox="1"/>
          <p:nvPr/>
        </p:nvSpPr>
        <p:spPr>
          <a:xfrm>
            <a:off x="3630410" y="1119175"/>
            <a:ext cx="965521" cy="400110"/>
          </a:xfrm>
          <a:prstGeom prst="rect">
            <a:avLst/>
          </a:prstGeom>
          <a:noFill/>
        </p:spPr>
        <p:txBody>
          <a:bodyPr wrap="none" rtlCol="0">
            <a:spAutoFit/>
          </a:bodyPr>
          <a:lstStyle/>
          <a:p>
            <a:pPr algn="ctr" fontAlgn="base">
              <a:spcBef>
                <a:spcPct val="0"/>
              </a:spcBef>
              <a:spcAft>
                <a:spcPct val="0"/>
              </a:spcAft>
            </a:pPr>
            <a:r>
              <a:rPr lang="en-US" altLang="ja-JP" sz="2000" b="1" dirty="0" smtClean="0">
                <a:solidFill>
                  <a:srgbClr val="FFFFFF"/>
                </a:solidFill>
                <a:latin typeface="Arial" pitchFamily="34" charset="0"/>
              </a:rPr>
              <a:t>Young</a:t>
            </a:r>
            <a:endParaRPr lang="ja-JP" altLang="en-US" sz="2000" b="1" dirty="0">
              <a:solidFill>
                <a:srgbClr val="FFFFFF"/>
              </a:solidFill>
              <a:latin typeface="Arial" pitchFamily="34" charset="0"/>
            </a:endParaRPr>
          </a:p>
        </p:txBody>
      </p:sp>
      <p:sp>
        <p:nvSpPr>
          <p:cNvPr id="71" name="フリーフォーム 70"/>
          <p:cNvSpPr/>
          <p:nvPr/>
        </p:nvSpPr>
        <p:spPr>
          <a:xfrm>
            <a:off x="3827116" y="3112072"/>
            <a:ext cx="45719" cy="1198315"/>
          </a:xfrm>
          <a:custGeom>
            <a:avLst/>
            <a:gdLst>
              <a:gd name="connsiteX0" fmla="*/ 63426 w 63426"/>
              <a:gd name="connsiteY0" fmla="*/ 0 h 1088823"/>
              <a:gd name="connsiteX1" fmla="*/ 0 w 63426"/>
              <a:gd name="connsiteY1" fmla="*/ 0 h 1088823"/>
              <a:gd name="connsiteX2" fmla="*/ 0 w 63426"/>
              <a:gd name="connsiteY2" fmla="*/ 1088823 h 1088823"/>
              <a:gd name="connsiteX3" fmla="*/ 52855 w 63426"/>
              <a:gd name="connsiteY3" fmla="*/ 1088823 h 1088823"/>
            </a:gdLst>
            <a:ahLst/>
            <a:cxnLst>
              <a:cxn ang="0">
                <a:pos x="connsiteX0" y="connsiteY0"/>
              </a:cxn>
              <a:cxn ang="0">
                <a:pos x="connsiteX1" y="connsiteY1"/>
              </a:cxn>
              <a:cxn ang="0">
                <a:pos x="connsiteX2" y="connsiteY2"/>
              </a:cxn>
              <a:cxn ang="0">
                <a:pos x="connsiteX3" y="connsiteY3"/>
              </a:cxn>
            </a:cxnLst>
            <a:rect l="l" t="t" r="r" b="b"/>
            <a:pathLst>
              <a:path w="63426" h="1088823">
                <a:moveTo>
                  <a:pt x="63426" y="0"/>
                </a:moveTo>
                <a:lnTo>
                  <a:pt x="0" y="0"/>
                </a:lnTo>
                <a:lnTo>
                  <a:pt x="0" y="1088823"/>
                </a:lnTo>
                <a:lnTo>
                  <a:pt x="52855" y="1088823"/>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srgbClr val="FFFFFF"/>
              </a:solidFill>
            </a:endParaRPr>
          </a:p>
        </p:txBody>
      </p:sp>
      <p:grpSp>
        <p:nvGrpSpPr>
          <p:cNvPr id="72" name="グループ化 71"/>
          <p:cNvGrpSpPr/>
          <p:nvPr/>
        </p:nvGrpSpPr>
        <p:grpSpPr>
          <a:xfrm>
            <a:off x="3975324" y="1900906"/>
            <a:ext cx="328193" cy="3204098"/>
            <a:chOff x="1193013" y="1592932"/>
            <a:chExt cx="328193" cy="3204098"/>
          </a:xfrm>
        </p:grpSpPr>
        <p:sp>
          <p:nvSpPr>
            <p:cNvPr id="73" name="正方形/長方形 72"/>
            <p:cNvSpPr/>
            <p:nvPr/>
          </p:nvSpPr>
          <p:spPr>
            <a:xfrm>
              <a:off x="1218005" y="2660502"/>
              <a:ext cx="290705" cy="1343920"/>
            </a:xfrm>
            <a:prstGeom prst="rect">
              <a:avLst/>
            </a:prstGeom>
            <a:noFill/>
            <a:ln w="190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srgbClr val="FFFFFF"/>
                </a:solidFill>
              </a:endParaRPr>
            </a:p>
          </p:txBody>
        </p:sp>
        <p:cxnSp>
          <p:nvCxnSpPr>
            <p:cNvPr id="74" name="直線コネクタ 73"/>
            <p:cNvCxnSpPr/>
            <p:nvPr/>
          </p:nvCxnSpPr>
          <p:spPr>
            <a:xfrm>
              <a:off x="1218005" y="3331065"/>
              <a:ext cx="29070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ひし形 74"/>
            <p:cNvSpPr/>
            <p:nvPr/>
          </p:nvSpPr>
          <p:spPr>
            <a:xfrm>
              <a:off x="1263210" y="3205699"/>
              <a:ext cx="200295" cy="280137"/>
            </a:xfrm>
            <a:prstGeom prst="diamond">
              <a:avLst/>
            </a:prstGeom>
            <a:noFill/>
            <a:ln w="1905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srgbClr val="FFFFFF"/>
                </a:solidFill>
              </a:endParaRPr>
            </a:p>
          </p:txBody>
        </p:sp>
        <p:cxnSp>
          <p:nvCxnSpPr>
            <p:cNvPr id="76" name="直線コネクタ 75"/>
            <p:cNvCxnSpPr/>
            <p:nvPr/>
          </p:nvCxnSpPr>
          <p:spPr>
            <a:xfrm>
              <a:off x="1193013" y="1592932"/>
              <a:ext cx="31569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a:endCxn id="73" idx="0"/>
            </p:cNvCxnSpPr>
            <p:nvPr/>
          </p:nvCxnSpPr>
          <p:spPr>
            <a:xfrm>
              <a:off x="1363358" y="1602087"/>
              <a:ext cx="0" cy="10584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a:off x="1205509" y="4797030"/>
              <a:ext cx="31569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a:endCxn id="73" idx="2"/>
            </p:cNvCxnSpPr>
            <p:nvPr/>
          </p:nvCxnSpPr>
          <p:spPr>
            <a:xfrm flipV="1">
              <a:off x="1363358" y="4004422"/>
              <a:ext cx="0" cy="7912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7" name="テキスト ボックス 96"/>
          <p:cNvSpPr txBox="1"/>
          <p:nvPr/>
        </p:nvSpPr>
        <p:spPr>
          <a:xfrm>
            <a:off x="2846563" y="5026810"/>
            <a:ext cx="412292" cy="338554"/>
          </a:xfrm>
          <a:prstGeom prst="rect">
            <a:avLst/>
          </a:prstGeom>
          <a:noFill/>
        </p:spPr>
        <p:txBody>
          <a:bodyPr wrap="none" rtlCol="0">
            <a:spAutoFit/>
          </a:bodyPr>
          <a:lstStyle/>
          <a:p>
            <a:pPr algn="r" fontAlgn="base">
              <a:spcBef>
                <a:spcPct val="0"/>
              </a:spcBef>
              <a:spcAft>
                <a:spcPct val="0"/>
              </a:spcAft>
            </a:pPr>
            <a:r>
              <a:rPr lang="en-US" altLang="ja-JP" sz="1600" dirty="0" smtClean="0">
                <a:solidFill>
                  <a:srgbClr val="FFFFFF"/>
                </a:solidFill>
                <a:latin typeface="Arial" pitchFamily="34" charset="0"/>
              </a:rPr>
              <a:t>15</a:t>
            </a:r>
            <a:endParaRPr lang="ja-JP" altLang="en-US" sz="1600" dirty="0">
              <a:solidFill>
                <a:srgbClr val="FFFFFF"/>
              </a:solidFill>
              <a:latin typeface="Arial" pitchFamily="34" charset="0"/>
            </a:endParaRPr>
          </a:p>
        </p:txBody>
      </p:sp>
      <p:sp>
        <p:nvSpPr>
          <p:cNvPr id="102" name="フリーフォーム 101"/>
          <p:cNvSpPr/>
          <p:nvPr/>
        </p:nvSpPr>
        <p:spPr>
          <a:xfrm>
            <a:off x="5373941" y="3603893"/>
            <a:ext cx="61976" cy="1436826"/>
          </a:xfrm>
          <a:custGeom>
            <a:avLst/>
            <a:gdLst>
              <a:gd name="connsiteX0" fmla="*/ 63426 w 63426"/>
              <a:gd name="connsiteY0" fmla="*/ 0 h 1088823"/>
              <a:gd name="connsiteX1" fmla="*/ 0 w 63426"/>
              <a:gd name="connsiteY1" fmla="*/ 0 h 1088823"/>
              <a:gd name="connsiteX2" fmla="*/ 0 w 63426"/>
              <a:gd name="connsiteY2" fmla="*/ 1088823 h 1088823"/>
              <a:gd name="connsiteX3" fmla="*/ 52855 w 63426"/>
              <a:gd name="connsiteY3" fmla="*/ 1088823 h 1088823"/>
            </a:gdLst>
            <a:ahLst/>
            <a:cxnLst>
              <a:cxn ang="0">
                <a:pos x="connsiteX0" y="connsiteY0"/>
              </a:cxn>
              <a:cxn ang="0">
                <a:pos x="connsiteX1" y="connsiteY1"/>
              </a:cxn>
              <a:cxn ang="0">
                <a:pos x="connsiteX2" y="connsiteY2"/>
              </a:cxn>
              <a:cxn ang="0">
                <a:pos x="connsiteX3" y="connsiteY3"/>
              </a:cxn>
            </a:cxnLst>
            <a:rect l="l" t="t" r="r" b="b"/>
            <a:pathLst>
              <a:path w="63426" h="1088823">
                <a:moveTo>
                  <a:pt x="63426" y="0"/>
                </a:moveTo>
                <a:lnTo>
                  <a:pt x="0" y="0"/>
                </a:lnTo>
                <a:lnTo>
                  <a:pt x="0" y="1088823"/>
                </a:lnTo>
                <a:lnTo>
                  <a:pt x="52855" y="1088823"/>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srgbClr val="FFFFFF"/>
              </a:solidFill>
            </a:endParaRPr>
          </a:p>
        </p:txBody>
      </p:sp>
      <p:grpSp>
        <p:nvGrpSpPr>
          <p:cNvPr id="103" name="グループ化 102"/>
          <p:cNvGrpSpPr/>
          <p:nvPr/>
        </p:nvGrpSpPr>
        <p:grpSpPr>
          <a:xfrm>
            <a:off x="5479356" y="1751253"/>
            <a:ext cx="328193" cy="3289460"/>
            <a:chOff x="1193013" y="2245743"/>
            <a:chExt cx="328193" cy="3266460"/>
          </a:xfrm>
        </p:grpSpPr>
        <p:sp>
          <p:nvSpPr>
            <p:cNvPr id="104" name="正方形/長方形 103"/>
            <p:cNvSpPr/>
            <p:nvPr/>
          </p:nvSpPr>
          <p:spPr>
            <a:xfrm>
              <a:off x="1218005" y="3071204"/>
              <a:ext cx="290705" cy="1621440"/>
            </a:xfrm>
            <a:prstGeom prst="rect">
              <a:avLst/>
            </a:prstGeom>
            <a:noFill/>
            <a:ln w="190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srgbClr val="FFFFFF"/>
                </a:solidFill>
              </a:endParaRPr>
            </a:p>
          </p:txBody>
        </p:sp>
        <p:cxnSp>
          <p:nvCxnSpPr>
            <p:cNvPr id="105" name="直線コネクタ 104"/>
            <p:cNvCxnSpPr/>
            <p:nvPr/>
          </p:nvCxnSpPr>
          <p:spPr>
            <a:xfrm>
              <a:off x="1218005" y="4089128"/>
              <a:ext cx="29070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ひし形 105"/>
            <p:cNvSpPr/>
            <p:nvPr/>
          </p:nvSpPr>
          <p:spPr>
            <a:xfrm>
              <a:off x="1263210" y="3783313"/>
              <a:ext cx="200295" cy="337399"/>
            </a:xfrm>
            <a:prstGeom prst="diamond">
              <a:avLst/>
            </a:prstGeom>
            <a:noFill/>
            <a:ln w="1905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srgbClr val="FFFFFF"/>
                </a:solidFill>
              </a:endParaRPr>
            </a:p>
          </p:txBody>
        </p:sp>
        <p:cxnSp>
          <p:nvCxnSpPr>
            <p:cNvPr id="107" name="直線コネクタ 106"/>
            <p:cNvCxnSpPr/>
            <p:nvPr/>
          </p:nvCxnSpPr>
          <p:spPr>
            <a:xfrm>
              <a:off x="1193013" y="2248971"/>
              <a:ext cx="31569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p:cNvCxnSpPr>
              <a:endCxn id="104" idx="0"/>
            </p:cNvCxnSpPr>
            <p:nvPr/>
          </p:nvCxnSpPr>
          <p:spPr>
            <a:xfrm>
              <a:off x="1363358" y="2245743"/>
              <a:ext cx="0" cy="8254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直線コネクタ 108"/>
            <p:cNvCxnSpPr/>
            <p:nvPr/>
          </p:nvCxnSpPr>
          <p:spPr>
            <a:xfrm>
              <a:off x="1205509" y="5511955"/>
              <a:ext cx="31569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直線コネクタ 109"/>
            <p:cNvCxnSpPr>
              <a:endCxn id="104" idx="2"/>
            </p:cNvCxnSpPr>
            <p:nvPr/>
          </p:nvCxnSpPr>
          <p:spPr>
            <a:xfrm flipV="1">
              <a:off x="1363358" y="4692644"/>
              <a:ext cx="0" cy="8195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8" name="テキスト ボックス 177"/>
          <p:cNvSpPr txBox="1"/>
          <p:nvPr/>
        </p:nvSpPr>
        <p:spPr>
          <a:xfrm>
            <a:off x="2846563" y="1857312"/>
            <a:ext cx="412292" cy="338554"/>
          </a:xfrm>
          <a:prstGeom prst="rect">
            <a:avLst/>
          </a:prstGeom>
          <a:noFill/>
        </p:spPr>
        <p:txBody>
          <a:bodyPr wrap="none" rtlCol="0">
            <a:spAutoFit/>
          </a:bodyPr>
          <a:lstStyle/>
          <a:p>
            <a:pPr algn="r" fontAlgn="base">
              <a:spcBef>
                <a:spcPct val="0"/>
              </a:spcBef>
              <a:spcAft>
                <a:spcPct val="0"/>
              </a:spcAft>
            </a:pPr>
            <a:r>
              <a:rPr lang="en-US" altLang="ja-JP" sz="1600" dirty="0" smtClean="0">
                <a:solidFill>
                  <a:srgbClr val="FFFFFF"/>
                </a:solidFill>
                <a:latin typeface="Arial" pitchFamily="34" charset="0"/>
              </a:rPr>
              <a:t>29</a:t>
            </a:r>
            <a:endParaRPr lang="ja-JP" altLang="en-US" sz="1600" dirty="0">
              <a:solidFill>
                <a:srgbClr val="FFFFFF"/>
              </a:solidFill>
              <a:latin typeface="Arial" pitchFamily="34" charset="0"/>
            </a:endParaRPr>
          </a:p>
        </p:txBody>
      </p:sp>
      <p:sp>
        <p:nvSpPr>
          <p:cNvPr id="90" name="テキスト ボックス 89"/>
          <p:cNvSpPr txBox="1"/>
          <p:nvPr/>
        </p:nvSpPr>
        <p:spPr>
          <a:xfrm>
            <a:off x="2846563" y="4135197"/>
            <a:ext cx="412292" cy="338554"/>
          </a:xfrm>
          <a:prstGeom prst="rect">
            <a:avLst/>
          </a:prstGeom>
          <a:noFill/>
        </p:spPr>
        <p:txBody>
          <a:bodyPr wrap="none" rtlCol="0">
            <a:spAutoFit/>
          </a:bodyPr>
          <a:lstStyle/>
          <a:p>
            <a:pPr algn="r" fontAlgn="base">
              <a:spcBef>
                <a:spcPct val="0"/>
              </a:spcBef>
              <a:spcAft>
                <a:spcPct val="0"/>
              </a:spcAft>
            </a:pPr>
            <a:r>
              <a:rPr lang="en-US" altLang="ja-JP" sz="1600" dirty="0" smtClean="0">
                <a:solidFill>
                  <a:srgbClr val="FFFFFF"/>
                </a:solidFill>
                <a:latin typeface="Arial" pitchFamily="34" charset="0"/>
              </a:rPr>
              <a:t>19</a:t>
            </a:r>
            <a:endParaRPr lang="ja-JP" altLang="en-US" sz="1600" dirty="0">
              <a:solidFill>
                <a:srgbClr val="FFFFFF"/>
              </a:solidFill>
              <a:latin typeface="Arial" pitchFamily="34" charset="0"/>
            </a:endParaRPr>
          </a:p>
        </p:txBody>
      </p:sp>
      <p:sp>
        <p:nvSpPr>
          <p:cNvPr id="91" name="テキスト ボックス 90"/>
          <p:cNvSpPr txBox="1"/>
          <p:nvPr/>
        </p:nvSpPr>
        <p:spPr>
          <a:xfrm>
            <a:off x="2846563" y="2726773"/>
            <a:ext cx="412292" cy="338554"/>
          </a:xfrm>
          <a:prstGeom prst="rect">
            <a:avLst/>
          </a:prstGeom>
          <a:noFill/>
        </p:spPr>
        <p:txBody>
          <a:bodyPr wrap="none" rtlCol="0">
            <a:spAutoFit/>
          </a:bodyPr>
          <a:lstStyle/>
          <a:p>
            <a:pPr algn="r" fontAlgn="base">
              <a:spcBef>
                <a:spcPct val="0"/>
              </a:spcBef>
              <a:spcAft>
                <a:spcPct val="0"/>
              </a:spcAft>
            </a:pPr>
            <a:r>
              <a:rPr lang="en-US" altLang="ja-JP" sz="1600" dirty="0" smtClean="0">
                <a:solidFill>
                  <a:srgbClr val="FFFFFF"/>
                </a:solidFill>
                <a:latin typeface="Arial" pitchFamily="34" charset="0"/>
              </a:rPr>
              <a:t>25</a:t>
            </a:r>
            <a:endParaRPr lang="ja-JP" altLang="en-US" sz="1600" dirty="0">
              <a:solidFill>
                <a:srgbClr val="FFFFFF"/>
              </a:solidFill>
              <a:latin typeface="Arial" pitchFamily="34" charset="0"/>
            </a:endParaRPr>
          </a:p>
        </p:txBody>
      </p:sp>
      <p:sp>
        <p:nvSpPr>
          <p:cNvPr id="101" name="テキスト ボックス 100"/>
          <p:cNvSpPr txBox="1"/>
          <p:nvPr/>
        </p:nvSpPr>
        <p:spPr>
          <a:xfrm>
            <a:off x="5090942" y="1119175"/>
            <a:ext cx="1039067" cy="400110"/>
          </a:xfrm>
          <a:prstGeom prst="rect">
            <a:avLst/>
          </a:prstGeom>
          <a:noFill/>
        </p:spPr>
        <p:txBody>
          <a:bodyPr wrap="none" rtlCol="0">
            <a:spAutoFit/>
          </a:bodyPr>
          <a:lstStyle/>
          <a:p>
            <a:pPr algn="ctr" fontAlgn="base">
              <a:spcBef>
                <a:spcPct val="0"/>
              </a:spcBef>
              <a:spcAft>
                <a:spcPct val="0"/>
              </a:spcAft>
            </a:pPr>
            <a:r>
              <a:rPr lang="en-US" altLang="ja-JP" sz="2000" b="1" dirty="0" smtClean="0">
                <a:solidFill>
                  <a:srgbClr val="FFFFFF"/>
                </a:solidFill>
                <a:latin typeface="Arial" pitchFamily="34" charset="0"/>
              </a:rPr>
              <a:t>Elderly</a:t>
            </a:r>
            <a:endParaRPr lang="ja-JP" altLang="en-US" sz="2000" b="1" dirty="0">
              <a:solidFill>
                <a:srgbClr val="FFFFFF"/>
              </a:solidFill>
              <a:latin typeface="Arial" pitchFamily="34" charset="0"/>
            </a:endParaRPr>
          </a:p>
        </p:txBody>
      </p:sp>
      <p:grpSp>
        <p:nvGrpSpPr>
          <p:cNvPr id="2" name="グループ化 1"/>
          <p:cNvGrpSpPr/>
          <p:nvPr/>
        </p:nvGrpSpPr>
        <p:grpSpPr>
          <a:xfrm>
            <a:off x="3237444" y="1662189"/>
            <a:ext cx="111600" cy="3634904"/>
            <a:chOff x="5578308" y="2018805"/>
            <a:chExt cx="111600" cy="3634904"/>
          </a:xfrm>
        </p:grpSpPr>
        <p:cxnSp>
          <p:nvCxnSpPr>
            <p:cNvPr id="87" name="直線コネクタ 86"/>
            <p:cNvCxnSpPr/>
            <p:nvPr/>
          </p:nvCxnSpPr>
          <p:spPr>
            <a:xfrm>
              <a:off x="5689908" y="2018805"/>
              <a:ext cx="0" cy="363490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a:off x="5578308" y="5557557"/>
              <a:ext cx="111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直線コネクタ 173"/>
            <p:cNvCxnSpPr/>
            <p:nvPr/>
          </p:nvCxnSpPr>
          <p:spPr>
            <a:xfrm>
              <a:off x="5578308" y="2137552"/>
              <a:ext cx="111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a:off x="5578308" y="4189552"/>
              <a:ext cx="111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a:off x="5578308" y="3277552"/>
              <a:ext cx="111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5578308" y="2365552"/>
              <a:ext cx="111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5578308" y="2593552"/>
              <a:ext cx="111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5578308" y="2821552"/>
              <a:ext cx="111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5578308" y="3049552"/>
              <a:ext cx="111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5578308" y="3505552"/>
              <a:ext cx="111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5578308" y="3733552"/>
              <a:ext cx="111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5578308" y="3961552"/>
              <a:ext cx="111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5578308" y="4417552"/>
              <a:ext cx="111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5578308" y="4645552"/>
              <a:ext cx="111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5578308" y="4873552"/>
              <a:ext cx="111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5578308" y="5101552"/>
              <a:ext cx="111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5578308" y="5329552"/>
              <a:ext cx="1116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9" name="テキスト ボックス 48"/>
          <p:cNvSpPr txBox="1"/>
          <p:nvPr/>
        </p:nvSpPr>
        <p:spPr>
          <a:xfrm>
            <a:off x="2846563" y="4579506"/>
            <a:ext cx="412292" cy="338554"/>
          </a:xfrm>
          <a:prstGeom prst="rect">
            <a:avLst/>
          </a:prstGeom>
          <a:noFill/>
        </p:spPr>
        <p:txBody>
          <a:bodyPr wrap="none" rtlCol="0">
            <a:spAutoFit/>
          </a:bodyPr>
          <a:lstStyle/>
          <a:p>
            <a:pPr algn="r" fontAlgn="base">
              <a:spcBef>
                <a:spcPct val="0"/>
              </a:spcBef>
              <a:spcAft>
                <a:spcPct val="0"/>
              </a:spcAft>
            </a:pPr>
            <a:r>
              <a:rPr lang="en-US" altLang="ja-JP" sz="1600" dirty="0" smtClean="0">
                <a:solidFill>
                  <a:srgbClr val="FFFFFF"/>
                </a:solidFill>
                <a:latin typeface="Arial" pitchFamily="34" charset="0"/>
              </a:rPr>
              <a:t>17</a:t>
            </a:r>
            <a:endParaRPr lang="ja-JP" altLang="en-US" sz="1600" dirty="0">
              <a:solidFill>
                <a:srgbClr val="FFFFFF"/>
              </a:solidFill>
              <a:latin typeface="Arial" pitchFamily="34" charset="0"/>
            </a:endParaRPr>
          </a:p>
        </p:txBody>
      </p:sp>
      <p:sp>
        <p:nvSpPr>
          <p:cNvPr id="50" name="テキスト ボックス 49"/>
          <p:cNvSpPr txBox="1"/>
          <p:nvPr/>
        </p:nvSpPr>
        <p:spPr>
          <a:xfrm>
            <a:off x="2846563" y="3646330"/>
            <a:ext cx="412292" cy="338554"/>
          </a:xfrm>
          <a:prstGeom prst="rect">
            <a:avLst/>
          </a:prstGeom>
          <a:noFill/>
        </p:spPr>
        <p:txBody>
          <a:bodyPr wrap="none" rtlCol="0">
            <a:spAutoFit/>
          </a:bodyPr>
          <a:lstStyle/>
          <a:p>
            <a:pPr algn="r" fontAlgn="base">
              <a:spcBef>
                <a:spcPct val="0"/>
              </a:spcBef>
              <a:spcAft>
                <a:spcPct val="0"/>
              </a:spcAft>
            </a:pPr>
            <a:r>
              <a:rPr lang="en-US" altLang="ja-JP" sz="1600" dirty="0" smtClean="0">
                <a:solidFill>
                  <a:srgbClr val="FFFFFF"/>
                </a:solidFill>
                <a:latin typeface="Arial" pitchFamily="34" charset="0"/>
              </a:rPr>
              <a:t>21</a:t>
            </a:r>
            <a:endParaRPr lang="ja-JP" altLang="en-US" sz="1600" dirty="0">
              <a:solidFill>
                <a:srgbClr val="FFFFFF"/>
              </a:solidFill>
              <a:latin typeface="Arial" pitchFamily="34" charset="0"/>
            </a:endParaRPr>
          </a:p>
        </p:txBody>
      </p:sp>
      <p:sp>
        <p:nvSpPr>
          <p:cNvPr id="51" name="テキスト ボックス 50"/>
          <p:cNvSpPr txBox="1"/>
          <p:nvPr/>
        </p:nvSpPr>
        <p:spPr>
          <a:xfrm>
            <a:off x="2846563" y="3199026"/>
            <a:ext cx="412292" cy="338554"/>
          </a:xfrm>
          <a:prstGeom prst="rect">
            <a:avLst/>
          </a:prstGeom>
          <a:noFill/>
        </p:spPr>
        <p:txBody>
          <a:bodyPr wrap="none" rtlCol="0">
            <a:spAutoFit/>
          </a:bodyPr>
          <a:lstStyle/>
          <a:p>
            <a:pPr algn="r" fontAlgn="base">
              <a:spcBef>
                <a:spcPct val="0"/>
              </a:spcBef>
              <a:spcAft>
                <a:spcPct val="0"/>
              </a:spcAft>
            </a:pPr>
            <a:r>
              <a:rPr lang="en-US" altLang="ja-JP" sz="1600" dirty="0" smtClean="0">
                <a:solidFill>
                  <a:srgbClr val="FFFFFF"/>
                </a:solidFill>
                <a:latin typeface="Arial" pitchFamily="34" charset="0"/>
              </a:rPr>
              <a:t>23</a:t>
            </a:r>
            <a:endParaRPr lang="ja-JP" altLang="en-US" sz="1600" dirty="0">
              <a:solidFill>
                <a:srgbClr val="FFFFFF"/>
              </a:solidFill>
              <a:latin typeface="Arial" pitchFamily="34" charset="0"/>
            </a:endParaRPr>
          </a:p>
        </p:txBody>
      </p:sp>
      <p:sp>
        <p:nvSpPr>
          <p:cNvPr id="52" name="テキスト ボックス 51"/>
          <p:cNvSpPr txBox="1"/>
          <p:nvPr/>
        </p:nvSpPr>
        <p:spPr>
          <a:xfrm>
            <a:off x="2846563" y="2303220"/>
            <a:ext cx="412292" cy="338554"/>
          </a:xfrm>
          <a:prstGeom prst="rect">
            <a:avLst/>
          </a:prstGeom>
          <a:noFill/>
        </p:spPr>
        <p:txBody>
          <a:bodyPr wrap="none" rtlCol="0">
            <a:spAutoFit/>
          </a:bodyPr>
          <a:lstStyle/>
          <a:p>
            <a:pPr algn="r" fontAlgn="base">
              <a:spcBef>
                <a:spcPct val="0"/>
              </a:spcBef>
              <a:spcAft>
                <a:spcPct val="0"/>
              </a:spcAft>
            </a:pPr>
            <a:r>
              <a:rPr lang="en-US" altLang="ja-JP" sz="1600" dirty="0" smtClean="0">
                <a:solidFill>
                  <a:srgbClr val="FFFFFF"/>
                </a:solidFill>
                <a:latin typeface="Arial" pitchFamily="34" charset="0"/>
              </a:rPr>
              <a:t>27</a:t>
            </a:r>
            <a:endParaRPr lang="ja-JP" altLang="en-US" sz="1600" dirty="0">
              <a:solidFill>
                <a:srgbClr val="FFFFFF"/>
              </a:solidFill>
              <a:latin typeface="Arial" pitchFamily="34" charset="0"/>
            </a:endParaRPr>
          </a:p>
        </p:txBody>
      </p:sp>
      <p:sp>
        <p:nvSpPr>
          <p:cNvPr id="48" name="テキスト ボックス 47"/>
          <p:cNvSpPr txBox="1"/>
          <p:nvPr/>
        </p:nvSpPr>
        <p:spPr>
          <a:xfrm>
            <a:off x="899592" y="1484784"/>
            <a:ext cx="1715534" cy="369332"/>
          </a:xfrm>
          <a:prstGeom prst="rect">
            <a:avLst/>
          </a:prstGeom>
          <a:noFill/>
        </p:spPr>
        <p:txBody>
          <a:bodyPr wrap="none" rtlCol="0">
            <a:spAutoFit/>
          </a:bodyPr>
          <a:lstStyle/>
          <a:p>
            <a:r>
              <a:rPr kumimoji="1" lang="en-US" altLang="ja-JP" dirty="0" err="1" smtClean="0"/>
              <a:t>mL</a:t>
            </a:r>
            <a:r>
              <a:rPr kumimoji="1" lang="en-US" altLang="ja-JP" dirty="0" smtClean="0"/>
              <a:t>/min/1.73m</a:t>
            </a:r>
            <a:r>
              <a:rPr kumimoji="1" lang="en-US" altLang="ja-JP" baseline="30000" dirty="0" smtClean="0"/>
              <a:t>2</a:t>
            </a:r>
            <a:endParaRPr kumimoji="1" lang="ja-JP" altLang="en-US" baseline="30000" dirty="0"/>
          </a:p>
        </p:txBody>
      </p:sp>
      <p:sp>
        <p:nvSpPr>
          <p:cNvPr id="53" name="タイトル 2"/>
          <p:cNvSpPr txBox="1">
            <a:spLocks/>
          </p:cNvSpPr>
          <p:nvPr/>
        </p:nvSpPr>
        <p:spPr>
          <a:xfrm>
            <a:off x="899592" y="332656"/>
            <a:ext cx="7214153" cy="901227"/>
          </a:xfrm>
          <a:prstGeom prst="rect">
            <a:avLst/>
          </a:prstGeom>
        </p:spPr>
        <p:txBody>
          <a:bodyPr>
            <a:noAutofit/>
          </a:bodyPr>
          <a:lstStyle/>
          <a:p>
            <a:pPr algn="ctr">
              <a:spcBef>
                <a:spcPct val="0"/>
              </a:spcBef>
              <a:defRPr/>
            </a:pPr>
            <a:r>
              <a:rPr lang="en-US" altLang="ja-JP" sz="2400" b="1" dirty="0" smtClean="0">
                <a:solidFill>
                  <a:srgbClr val="FFFF00"/>
                </a:solidFill>
                <a:latin typeface="Arial" pitchFamily="34" charset="0"/>
                <a:cs typeface="Arial" panose="020B0604020202020204" pitchFamily="34" charset="0"/>
              </a:rPr>
              <a:t>Comparison of </a:t>
            </a:r>
            <a:r>
              <a:rPr lang="en-US" altLang="ja-JP" sz="2400" b="1" dirty="0" err="1" smtClean="0">
                <a:solidFill>
                  <a:srgbClr val="FFFF00"/>
                </a:solidFill>
                <a:latin typeface="Arial" pitchFamily="34" charset="0"/>
                <a:cs typeface="Arial" panose="020B0604020202020204" pitchFamily="34" charset="0"/>
              </a:rPr>
              <a:t>eGFR</a:t>
            </a:r>
            <a:r>
              <a:rPr lang="en-US" altLang="ja-JP" sz="2400" b="1" dirty="0" smtClean="0">
                <a:solidFill>
                  <a:srgbClr val="FFFF00"/>
                </a:solidFill>
                <a:latin typeface="Arial" pitchFamily="34" charset="0"/>
                <a:cs typeface="Arial" panose="020B0604020202020204" pitchFamily="34" charset="0"/>
              </a:rPr>
              <a:t> between  patients </a:t>
            </a:r>
          </a:p>
          <a:p>
            <a:pPr algn="ctr">
              <a:spcBef>
                <a:spcPct val="0"/>
              </a:spcBef>
              <a:defRPr/>
            </a:pPr>
            <a:r>
              <a:rPr lang="en-US" altLang="ja-JP" sz="2400" b="1" dirty="0" smtClean="0">
                <a:solidFill>
                  <a:srgbClr val="FFFF00"/>
                </a:solidFill>
                <a:latin typeface="Arial" pitchFamily="34" charset="0"/>
                <a:cs typeface="Arial" panose="020B0604020202020204" pitchFamily="34" charset="0"/>
              </a:rPr>
              <a:t>in  younger and elderly group</a:t>
            </a:r>
            <a:endParaRPr lang="ja-JP" altLang="en-US" sz="2400" b="1" dirty="0">
              <a:solidFill>
                <a:srgbClr val="FFFF00"/>
              </a:solidFill>
              <a:latin typeface="Arial" pitchFamily="34" charset="0"/>
              <a:cs typeface="Arial" panose="020B0604020202020204" pitchFamily="34" charset="0"/>
            </a:endParaRPr>
          </a:p>
        </p:txBody>
      </p:sp>
    </p:spTree>
    <p:extLst>
      <p:ext uri="{BB962C8B-B14F-4D97-AF65-F5344CB8AC3E}">
        <p14:creationId xmlns:p14="http://schemas.microsoft.com/office/powerpoint/2010/main" val="7601762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ユーザー定義 1">
      <a:dk1>
        <a:srgbClr val="FFFFFF"/>
      </a:dk1>
      <a:lt1>
        <a:srgbClr val="000000"/>
      </a:lt1>
      <a:dk2>
        <a:srgbClr val="FFFFFF"/>
      </a:dk2>
      <a:lt2>
        <a:srgbClr val="000000"/>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Office テーマ">
  <a:themeElements>
    <a:clrScheme name="ユーザー定義 1">
      <a:dk1>
        <a:srgbClr val="FFFFFF"/>
      </a:dk1>
      <a:lt1>
        <a:srgbClr val="000000"/>
      </a:lt1>
      <a:dk2>
        <a:srgbClr val="FFFFFF"/>
      </a:dk2>
      <a:lt2>
        <a:srgbClr val="000000"/>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TotalTime>
  <Words>1654</Words>
  <Application>Microsoft Office PowerPoint</Application>
  <PresentationFormat>画面に合わせる (4:3)</PresentationFormat>
  <Paragraphs>376</Paragraphs>
  <Slides>26</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26</vt:i4>
      </vt:variant>
    </vt:vector>
  </HeadingPairs>
  <TitlesOfParts>
    <vt:vector size="35" baseType="lpstr">
      <vt:lpstr>ＭＳ Ｐゴシック</vt:lpstr>
      <vt:lpstr>ＭＳ 明朝</vt:lpstr>
      <vt:lpstr>Arial</vt:lpstr>
      <vt:lpstr>Arial Narrow</vt:lpstr>
      <vt:lpstr>Calibri</vt:lpstr>
      <vt:lpstr>Century</vt:lpstr>
      <vt:lpstr>Times New Roman</vt:lpstr>
      <vt:lpstr>Office ​​テーマ</vt:lpstr>
      <vt:lpstr>6_Office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Selection of Modalities of Dialysis Therapy</vt:lpstr>
      <vt:lpstr>Selection of Modalities </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Abstract</dc:title>
  <dc:creator>H.Suzuki</dc:creator>
  <cp:lastModifiedBy>鈴木洋通</cp:lastModifiedBy>
  <cp:revision>52</cp:revision>
  <dcterms:created xsi:type="dcterms:W3CDTF">2014-06-09T08:13:35Z</dcterms:created>
  <dcterms:modified xsi:type="dcterms:W3CDTF">2014-07-07T21:27:29Z</dcterms:modified>
</cp:coreProperties>
</file>