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lvl1pPr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825500">
      <a:defRPr sz="50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56" y="-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22128" y="12534900"/>
            <a:ext cx="2333799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9440465" y="12938600"/>
            <a:ext cx="83280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22128" y="10109200"/>
            <a:ext cx="2333799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DEDEDE"/>
                </a:solidFill>
              </a:rP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800" cap="all">
                <a:solidFill>
                  <a:srgbClr val="DEDEDE"/>
                </a:solidFill>
              </a:rPr>
              <a:t>Nível de Corpo Um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Dois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Três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Quatro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1 Acim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22128" y="11747500"/>
            <a:ext cx="2336156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85800" y="11747500"/>
            <a:ext cx="19685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800" cap="all">
                <a:solidFill>
                  <a:srgbClr val="DEDEDE"/>
                </a:solidFill>
              </a:rPr>
              <a:t>Texto do Título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85800" y="12687300"/>
            <a:ext cx="19685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Um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Dois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Três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Quatro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 4 Acim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22128" y="12534900"/>
            <a:ext cx="2333799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9440465" y="12938600"/>
            <a:ext cx="83280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22128" y="10109200"/>
            <a:ext cx="2333799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DEDEDE"/>
                </a:solidFill>
              </a:rPr>
              <a:t>Texto do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800" cap="all">
                <a:solidFill>
                  <a:srgbClr val="DEDEDE"/>
                </a:solidFill>
              </a:rPr>
              <a:t>Nível de Corpo Um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Dois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Três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Quatro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6200" cap="all">
                <a:solidFill>
                  <a:srgbClr val="DDDDDE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943100" y="5016500"/>
            <a:ext cx="20510500" cy="36830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DEDEDE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968500" y="1968500"/>
            <a:ext cx="9525000" cy="5334000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9000" cap="all">
                <a:solidFill>
                  <a:srgbClr val="DEDEDE"/>
                </a:solidFill>
              </a:rPr>
              <a:t>Texto do Título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968500" y="7302500"/>
            <a:ext cx="9525000" cy="4508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Nível de Corpo Um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Nível de Corpo Dois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Nível de Corpo Três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Nível de Corpo Quatro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Texto do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943100" y="3937000"/>
            <a:ext cx="10033000" cy="80645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3900"/>
              </a:spcBef>
              <a:buBlip>
                <a:blip r:embed="rId2"/>
              </a:buBlip>
              <a:defRPr sz="4200"/>
            </a:lvl1pPr>
            <a:lvl2pPr marL="990600" indent="-495300">
              <a:spcBef>
                <a:spcPts val="3900"/>
              </a:spcBef>
              <a:buBlip>
                <a:blip r:embed="rId2"/>
              </a:buBlip>
              <a:defRPr sz="4200"/>
            </a:lvl2pPr>
            <a:lvl3pPr marL="1485900" indent="-495300">
              <a:spcBef>
                <a:spcPts val="3900"/>
              </a:spcBef>
              <a:buBlip>
                <a:blip r:embed="rId2"/>
              </a:buBlip>
              <a:defRPr sz="4200"/>
            </a:lvl3pPr>
            <a:lvl4pPr marL="1981200" indent="-495300">
              <a:spcBef>
                <a:spcPts val="3900"/>
              </a:spcBef>
              <a:buBlip>
                <a:blip r:embed="rId2"/>
              </a:buBlip>
              <a:defRPr sz="4200"/>
            </a:lvl4pPr>
            <a:lvl5pPr marL="2476500" indent="-4953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943100" y="2070100"/>
            <a:ext cx="20510500" cy="9588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Acim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522128" y="11747500"/>
            <a:ext cx="2336156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85800" y="11747500"/>
            <a:ext cx="19685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800" cap="all">
                <a:solidFill>
                  <a:srgbClr val="DEDEDE"/>
                </a:solidFill>
              </a:rPr>
              <a:t>Texto do Título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85800" y="12687300"/>
            <a:ext cx="19685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Um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Dois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Três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Quatro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58AAB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930400" y="3937000"/>
            <a:ext cx="20510500" cy="806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Nível de Corpo Cinco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825500">
        <a:lnSpc>
          <a:spcPct val="90000"/>
        </a:lnSpc>
        <a:defRPr sz="100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5842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11684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7526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23368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9210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35052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40894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46736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5257800" indent="-584200" defTabSz="825500">
        <a:spcBef>
          <a:spcPts val="4500"/>
        </a:spcBef>
        <a:buSzPct val="40000"/>
        <a:buBlip>
          <a:blip r:embed="rId16"/>
        </a:buBlip>
        <a:defRPr sz="50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8255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93419">
              <a:defRPr sz="8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400" cap="all">
                <a:solidFill>
                  <a:srgbClr val="DEDEDE"/>
                </a:solidFill>
              </a:rPr>
              <a:t>Otorhinolaryngologic findings in a group of patients with rheumatic diseases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31068" y="11049000"/>
            <a:ext cx="22521864" cy="177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3rd international conference and exhibition on orthopedics &amp; rheumatology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8035" y="4367986"/>
            <a:ext cx="19007930" cy="4980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894" y="4921102"/>
            <a:ext cx="19048212" cy="3873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Discussion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7463" lvl="0" indent="-537463" defTabSz="759459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37373"/>
                </a:solidFill>
              </a:rPr>
              <a:t>ENT symptoms may represent an early sign of an undiagnosed disorder that often requires an immediate and aggressive immunosupressive treatment</a:t>
            </a:r>
          </a:p>
          <a:p>
            <a:pPr marL="537463" lvl="0" indent="-537463" defTabSz="759459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37373"/>
                </a:solidFill>
              </a:rPr>
              <a:t>Must consider the large time lag between complains and the correct diagnosis</a:t>
            </a:r>
          </a:p>
          <a:p>
            <a:pPr marL="537463" lvl="0" indent="-537463" defTabSz="759459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37373"/>
                </a:solidFill>
              </a:rPr>
              <a:t>More than one third of patients present systemic manifestations that can include:</a:t>
            </a:r>
          </a:p>
          <a:p>
            <a:pPr marL="1074927" lvl="1" indent="-537463" defTabSz="759459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9300"/>
                </a:solidFill>
              </a:rPr>
              <a:t>vasculitis, cryoglobulinemia, autoimmune hepatitis, pulmonary fibrosis, CNS involvement, renal tubular acidosis, B-cell lymphomas and multiple myeloma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Ear damage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hearing loss with decreased hearing acuity or discrimination of sounds 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uni or bilateral, medium or high frequencies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sensorineural, conductive, gradual or sudden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vestibulocochlear system involvement by vascular lesions in the internal auditory artery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auricular chondritis (85% of the cases)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Laryngeal involvement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extremely rare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symptoms can range from hoarseness to respiratory distress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cricoarytenoid ulceration, stenosis and oedema (Smith et al.)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complete vocal fold paralysis (Kraus and Guerra-Batista, 1990)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Nasal involvement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allergic rhinitis, rhinosinusitis, nasal obstrution, epistaxis, ulceration and septal perforation, erosion of the vomer, crust formation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Churg-Strauss:</a:t>
            </a: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1) prodromal stage (asthma and allergy)</a:t>
            </a: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2) eosinophilic stage (eosinophilia and organic infiltrate)</a:t>
            </a: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3) systemic vasculitis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Oral manifestations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xerostomia, dryness of lips, tongue and pharynx, dental caries and periodontal disease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oral symptoms of dry mouth in 86% and eye symptoms in 53% of patients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Schirmer test or Rose Bengal staining (46% of patients)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symmetrical and recurrent parotid gland hypertrophy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Conclusion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This trial demonstrated the various ENT manifestations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The early identification is critical to the early immunosupressive treatment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12436177" y="2116534"/>
            <a:ext cx="10890846" cy="9482932"/>
            <a:chOff x="-76199" y="-63499"/>
            <a:chExt cx="10890845" cy="9482931"/>
          </a:xfrm>
        </p:grpSpPr>
        <p:pic>
          <p:nvPicPr>
            <p:cNvPr id="101" name="pasted-image.tif"/>
            <p:cNvPicPr/>
            <p:nvPr/>
          </p:nvPicPr>
          <p:blipFill>
            <a:blip r:embed="rId2">
              <a:extLst/>
            </a:blip>
            <a:srcRect l="4027" r="4027"/>
            <a:stretch>
              <a:fillRect/>
            </a:stretch>
          </p:blipFill>
          <p:spPr>
            <a:xfrm>
              <a:off x="0" y="0"/>
              <a:ext cx="10751146" cy="9343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" name="Picture 9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6200" y="-63500"/>
              <a:ext cx="10890846" cy="9482932"/>
            </a:xfrm>
            <a:prstGeom prst="rect">
              <a:avLst/>
            </a:prstGeom>
            <a:effectLst/>
          </p:spPr>
        </p:pic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482330" y="5162550"/>
            <a:ext cx="6954540" cy="34290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58AAB"/>
                </a:solidFill>
              </a:rPr>
              <a:t>Obrigado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1416451" y="12515850"/>
            <a:ext cx="5182236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san francisco, ca</a:t>
            </a:r>
          </a:p>
        </p:txBody>
      </p:sp>
      <p:sp>
        <p:nvSpPr>
          <p:cNvPr id="57" name="Shape 57"/>
          <p:cNvSpPr/>
          <p:nvPr/>
        </p:nvSpPr>
        <p:spPr>
          <a:xfrm>
            <a:off x="634275" y="12564567"/>
            <a:ext cx="100519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>
                <a:solidFill>
                  <a:srgbClr val="737373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737373"/>
                </a:solidFill>
              </a:rPr>
              <a:t>DATE</a:t>
            </a:r>
          </a:p>
        </p:txBody>
      </p:sp>
      <p:sp>
        <p:nvSpPr>
          <p:cNvPr id="58" name="Shape 58"/>
          <p:cNvSpPr/>
          <p:nvPr/>
        </p:nvSpPr>
        <p:spPr>
          <a:xfrm>
            <a:off x="10160213" y="12564567"/>
            <a:ext cx="96559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cap="all">
                <a:solidFill>
                  <a:srgbClr val="737373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737373"/>
                </a:solidFill>
              </a:rPr>
              <a:t>CITY</a:t>
            </a:r>
          </a:p>
        </p:txBody>
      </p:sp>
      <p:sp>
        <p:nvSpPr>
          <p:cNvPr id="59" name="Shape 59"/>
          <p:cNvSpPr/>
          <p:nvPr/>
        </p:nvSpPr>
        <p:spPr>
          <a:xfrm>
            <a:off x="2153390" y="12515850"/>
            <a:ext cx="4236086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558AAB"/>
                </a:solidFill>
              </a:rPr>
              <a:t>july 29th, 2014</a:t>
            </a:r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86023" y="10128250"/>
            <a:ext cx="22668024" cy="1460500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100000"/>
              </a:lnSpc>
              <a:defRPr sz="1800" cap="none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Reinaldo Jordão Gusmão, </a:t>
            </a:r>
            <a:r>
              <a:rPr sz="3900" u="sng">
                <a:solidFill>
                  <a:srgbClr val="FFFFFF"/>
                </a:solidFill>
              </a:rPr>
              <a:t>Henrique Furlan Pauna</a:t>
            </a:r>
            <a:r>
              <a:rPr sz="3900">
                <a:solidFill>
                  <a:srgbClr val="FFFFFF"/>
                </a:solidFill>
              </a:rPr>
              <a:t>*, Lutiane Scaramussa, Fernando Laffitte Fernandes,  Alexandre      Caixeta Guimarães, Zoraida Sachetto, Guilherme Machado de Carvalho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269204" y="11563350"/>
            <a:ext cx="15845593" cy="10033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817244">
              <a:defRPr sz="5742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742" cap="all">
                <a:solidFill>
                  <a:srgbClr val="DEDEDE"/>
                </a:solidFill>
              </a:rPr>
              <a:t>state university of campinas - unicamp - brazil</a:t>
            </a: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2650" y="2978150"/>
            <a:ext cx="4787900" cy="478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2200" y="2978150"/>
            <a:ext cx="9515575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Introduction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168003" y="3937000"/>
            <a:ext cx="22047994" cy="8064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High prevalence rate worldwide and functional disability index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Systemic changes involving the connective tissue throughout the body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9300"/>
                </a:solidFill>
              </a:rPr>
              <a:t>blood vessels, serous and mucous membranes of all aerodigestive tract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Ear, nasal, laryngeal and ocular symptoms may be the first manifestations of various rheumatic diseases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The objective of this work is to identify ENT manifestations in patients with rheumatic diseases in a hospital of high complexity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Materials and methods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2516" lvl="0" indent="-572516" defTabSz="808990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737373"/>
                </a:solidFill>
              </a:rPr>
              <a:t>Conducted in 2010</a:t>
            </a:r>
          </a:p>
          <a:p>
            <a:pPr marL="572516" lvl="0" indent="-572516" defTabSz="808990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737373"/>
                </a:solidFill>
              </a:rPr>
              <a:t>Complete clinical and ENT evaluations</a:t>
            </a:r>
          </a:p>
          <a:p>
            <a:pPr marL="1145032" lvl="1" indent="-572516" defTabSz="808990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9300"/>
                </a:solidFill>
              </a:rPr>
              <a:t>detailed history, ENT physical examination, audiometry, imitanciometry and flexible nasofiberlaryngoscopy</a:t>
            </a:r>
          </a:p>
          <a:p>
            <a:pPr marL="572516" lvl="0" indent="-572516" defTabSz="808990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737373"/>
                </a:solidFill>
              </a:rPr>
              <a:t>Assessment was fully standardized and a normalized filling form was used</a:t>
            </a:r>
          </a:p>
          <a:p>
            <a:pPr marL="572516" lvl="0" indent="-572516" defTabSz="808990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737373"/>
                </a:solidFill>
              </a:rPr>
              <a:t>Patients were referred from the Department of Rheumatology randomly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558AAB"/>
                </a:solidFill>
              </a:rPr>
              <a:t>Results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32 patients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Mean age was 41.7 years (range 22 - 70)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37373"/>
                </a:solidFill>
              </a:rPr>
              <a:t>Mean disease duration was 9.12 years (range 1-40)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404" y="4190930"/>
            <a:ext cx="20151192" cy="5334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413" y="4143511"/>
            <a:ext cx="17927175" cy="5428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070" y="3752609"/>
            <a:ext cx="18069860" cy="6210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908" y="5265531"/>
            <a:ext cx="18842184" cy="3184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PresentationFormat>Custom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Blueprint</vt:lpstr>
      <vt:lpstr>Otorhinolaryngologic findings in a group of patients with rheumatic diseases</vt:lpstr>
      <vt:lpstr>Reinaldo Jordão Gusmão, Henrique Furlan Pauna*, Lutiane Scaramussa, Fernando Laffitte Fernandes,  Alexandre      Caixeta Guimarães, Zoraida Sachetto, Guilherme Machado de Carvalho</vt:lpstr>
      <vt:lpstr>Introduction</vt:lpstr>
      <vt:lpstr>Materials and methods</vt:lpstr>
      <vt:lpstr>Results</vt:lpstr>
      <vt:lpstr>Slide 6</vt:lpstr>
      <vt:lpstr>Slide 7</vt:lpstr>
      <vt:lpstr>Slide 8</vt:lpstr>
      <vt:lpstr>Slide 9</vt:lpstr>
      <vt:lpstr>Slide 10</vt:lpstr>
      <vt:lpstr>Slide 11</vt:lpstr>
      <vt:lpstr>Discussion</vt:lpstr>
      <vt:lpstr>Slide 13</vt:lpstr>
      <vt:lpstr>Slide 14</vt:lpstr>
      <vt:lpstr>Slide 15</vt:lpstr>
      <vt:lpstr>Slide 16</vt:lpstr>
      <vt:lpstr>Conclusion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OMICS Group</dc:title>
  <cp:lastModifiedBy>Rajdeep Chanda</cp:lastModifiedBy>
  <cp:revision>2</cp:revision>
  <dcterms:modified xsi:type="dcterms:W3CDTF">2014-10-07T16:27:49Z</dcterms:modified>
</cp:coreProperties>
</file>