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7" r:id="rId2"/>
    <p:sldId id="256" r:id="rId3"/>
    <p:sldId id="275" r:id="rId4"/>
    <p:sldId id="257" r:id="rId5"/>
    <p:sldId id="258" r:id="rId6"/>
    <p:sldId id="276" r:id="rId7"/>
    <p:sldId id="259" r:id="rId8"/>
    <p:sldId id="262" r:id="rId9"/>
    <p:sldId id="260" r:id="rId10"/>
    <p:sldId id="281" r:id="rId11"/>
    <p:sldId id="261" r:id="rId12"/>
    <p:sldId id="280" r:id="rId13"/>
    <p:sldId id="282" r:id="rId14"/>
    <p:sldId id="283" r:id="rId15"/>
    <p:sldId id="263" r:id="rId16"/>
    <p:sldId id="265" r:id="rId17"/>
    <p:sldId id="278" r:id="rId18"/>
    <p:sldId id="285" r:id="rId19"/>
    <p:sldId id="264" r:id="rId20"/>
    <p:sldId id="287" r:id="rId21"/>
    <p:sldId id="286" r:id="rId22"/>
    <p:sldId id="279" r:id="rId23"/>
    <p:sldId id="266" r:id="rId24"/>
    <p:sldId id="284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</p:sldIdLst>
  <p:sldSz cx="9144000" cy="6858000" type="screen4x3"/>
  <p:notesSz cx="6648450" cy="98504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6600"/>
    <a:srgbClr val="FF3399"/>
    <a:srgbClr val="000000"/>
    <a:srgbClr val="6666FF"/>
    <a:srgbClr val="3366FF"/>
    <a:srgbClr val="FF0066"/>
    <a:srgbClr val="CCCCFF"/>
    <a:srgbClr val="FFCC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mine\Mes%20documents\AMINE\Articles%20Labo_BK\listes%20des%20MDR_s&#233;rie%20&#233;pid&#233;mique_Labo%20Mycobact&#233;ri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Feuil1!$C$3:$C$8</c:f>
              <c:numCache>
                <c:formatCode>General</c:formatCode>
                <c:ptCount val="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</c:numCache>
            </c:numRef>
          </c:cat>
          <c:val>
            <c:numRef>
              <c:f>Feuil1!$D$3:$D$8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smooth val="0"/>
        <c:axId val="190534520"/>
        <c:axId val="190537656"/>
      </c:lineChart>
      <c:catAx>
        <c:axId val="19053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0537656"/>
        <c:crosses val="autoZero"/>
        <c:auto val="1"/>
        <c:lblAlgn val="ctr"/>
        <c:lblOffset val="100"/>
        <c:noMultiLvlLbl val="0"/>
      </c:catAx>
      <c:valAx>
        <c:axId val="190537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534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699A-DA55-4288-ABDD-8358E6F125DC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1727-8163-4E72-9AF4-C3EE9B09E5AC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5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742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34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5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5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31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72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1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21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1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3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0062-DF8E-CD48-9A01-EFF92813C1A2}" type="datetimeFigureOut">
              <a:rPr lang="fr-FR" smtClean="0"/>
              <a:pPr/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54F-BF01-5E4C-B634-FE11EA35A97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dinkuminteractive.com/wp-content/uploads/2011/11/Thank-You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Documento_de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691097" y="714592"/>
            <a:ext cx="7920000" cy="5613980"/>
            <a:chOff x="691097" y="714592"/>
            <a:chExt cx="7920000" cy="5613980"/>
          </a:xfrm>
        </p:grpSpPr>
        <p:sp>
          <p:nvSpPr>
            <p:cNvPr id="2" name="ZoneTexte 1"/>
            <p:cNvSpPr txBox="1">
              <a:spLocks/>
            </p:cNvSpPr>
            <p:nvPr/>
          </p:nvSpPr>
          <p:spPr>
            <a:xfrm>
              <a:off x="691097" y="714592"/>
              <a:ext cx="7920000" cy="21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3200" b="1" dirty="0" smtClean="0">
                  <a:solidFill>
                    <a:srgbClr val="FF0000"/>
                  </a:solidFill>
                  <a:latin typeface="Comic Sans MS" pitchFamily="66" charset="0"/>
                </a:rPr>
                <a:t>A ten-year evolution of a multidrug-resistant tuberculosis (MDR-TB) outbreak in an HIV-negative context, Tunisia (2001-2011)</a:t>
              </a:r>
              <a:endParaRPr lang="fr-FR" sz="3200" b="1" dirty="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91097" y="2943030"/>
              <a:ext cx="7920000" cy="338554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Naira Dekhil</a:t>
              </a:r>
              <a:r>
                <a:rPr lang="en-US" sz="2000" b="1" baseline="300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, </a:t>
              </a:r>
              <a:r>
                <a:rPr lang="en-US" sz="2000" b="1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Besma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Mhenni</a:t>
              </a:r>
              <a:r>
                <a:rPr lang="en-US" sz="2000" b="1" baseline="300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, Raja Haltiti</a:t>
              </a:r>
              <a:r>
                <a:rPr lang="en-US" sz="2000" b="1" baseline="300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, and </a:t>
              </a:r>
              <a:r>
                <a:rPr lang="en-US" sz="2000" b="1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Helmi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Mardassi</a:t>
              </a:r>
              <a:r>
                <a:rPr lang="en-US" sz="2000" b="1" baseline="300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(speaker)</a:t>
              </a:r>
              <a:endParaRPr lang="fr-FR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  <a:p>
              <a:pPr fontAlgn="base"/>
              <a:r>
                <a:rPr lang="en-US" dirty="0" smtClean="0">
                  <a:latin typeface="Comic Sans MS" pitchFamily="66" charset="0"/>
                </a:rPr>
                <a:t> </a:t>
              </a:r>
            </a:p>
            <a:p>
              <a:pPr fontAlgn="base"/>
              <a:endParaRPr lang="fr-FR" dirty="0" smtClean="0">
                <a:latin typeface="Comic Sans MS" pitchFamily="66" charset="0"/>
              </a:endParaRPr>
            </a:p>
            <a:p>
              <a:pPr algn="ctr" fontAlgn="base"/>
              <a:r>
                <a:rPr lang="en-US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1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Unit of Typing &amp; Genetics of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Mycobacteria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, </a:t>
              </a:r>
            </a:p>
            <a:p>
              <a:pPr algn="ctr" fontAlgn="base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Institut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 Pasteur de Tunis, </a:t>
              </a:r>
            </a:p>
            <a:p>
              <a:pPr algn="ctr" fontAlgn="base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Tunisia</a:t>
              </a:r>
            </a:p>
            <a:p>
              <a:pPr algn="ctr" fontAlgn="base"/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endParaRPr>
            </a:p>
            <a:p>
              <a:pPr algn="ctr" fontAlgn="base"/>
              <a:endPara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endParaRPr>
            </a:p>
            <a:p>
              <a:pPr algn="ctr" fontAlgn="base"/>
              <a:r>
                <a:rPr lang="en-US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2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Hôpital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Régional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 de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Menzel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Bourguiba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, </a:t>
              </a:r>
            </a:p>
            <a:p>
              <a:pPr algn="ctr" fontAlgn="base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Tunisia</a:t>
              </a:r>
              <a:endPara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endParaRPr>
            </a:p>
            <a:p>
              <a:endParaRPr lang="fr-FR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6789"/>
              </p:ext>
            </p:extLst>
          </p:nvPr>
        </p:nvGraphicFramePr>
        <p:xfrm>
          <a:off x="771525" y="2066397"/>
          <a:ext cx="7619999" cy="4407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2905"/>
                <a:gridCol w="1113250"/>
                <a:gridCol w="834937"/>
                <a:gridCol w="1043672"/>
                <a:gridCol w="1182829"/>
                <a:gridCol w="1252406"/>
              </a:tblGrid>
              <a:tr h="6548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 err="1" smtClean="0">
                          <a:effectLst/>
                        </a:rPr>
                        <a:t>Characteristics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All </a:t>
                      </a:r>
                      <a:r>
                        <a:rPr lang="fr-FR" sz="1200" b="1" u="none" strike="noStrike" dirty="0" err="1">
                          <a:effectLst/>
                        </a:rPr>
                        <a:t>outcomes</a:t>
                      </a:r>
                      <a:r>
                        <a:rPr lang="fr-FR" sz="1200" b="1" u="none" strike="noStrike" dirty="0">
                          <a:effectLst/>
                        </a:rPr>
                        <a:t> N=45 </a:t>
                      </a:r>
                      <a:r>
                        <a:rPr lang="fr-FR" sz="1200" b="1" u="none" strike="noStrike" dirty="0" smtClean="0">
                          <a:effectLst/>
                        </a:rPr>
                        <a:t>(%)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11-banded</a:t>
                      </a:r>
                      <a:r>
                        <a:rPr lang="fr-FR" sz="1200" b="1" u="none" strike="noStrike" dirty="0" smtClean="0">
                          <a:effectLst/>
                        </a:rPr>
                        <a:t> IS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6110</a:t>
                      </a:r>
                      <a:r>
                        <a:rPr lang="fr-F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b="1" u="none" strike="noStrike" dirty="0" smtClean="0">
                          <a:effectLst/>
                        </a:rPr>
                        <a:t>RFLP </a:t>
                      </a:r>
                      <a:r>
                        <a:rPr lang="fr-FR" sz="1200" b="1" u="none" strike="noStrike" dirty="0">
                          <a:effectLst/>
                        </a:rPr>
                        <a:t>N=35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12-</a:t>
                      </a:r>
                      <a:r>
                        <a:rPr lang="fr-FR" sz="1200" b="1" u="none" strike="noStrike" dirty="0" err="1">
                          <a:effectLst/>
                        </a:rPr>
                        <a:t>banded</a:t>
                      </a:r>
                      <a:r>
                        <a:rPr lang="fr-FR" sz="1200" b="1" u="none" strike="noStrike" dirty="0">
                          <a:effectLst/>
                        </a:rPr>
                        <a:t>  </a:t>
                      </a:r>
                      <a:r>
                        <a:rPr lang="fr-FR" sz="1200" b="1" u="none" strike="noStrike" dirty="0" smtClean="0">
                          <a:effectLst/>
                        </a:rPr>
                        <a:t>IS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6110</a:t>
                      </a:r>
                      <a:r>
                        <a:rPr lang="fr-FR" sz="1200" b="1" i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b="1" u="none" strike="noStrike" dirty="0" smtClean="0">
                          <a:effectLst/>
                        </a:rPr>
                        <a:t>RFLP </a:t>
                      </a:r>
                      <a:r>
                        <a:rPr lang="fr-FR" sz="1200" b="1" u="none" strike="noStrike" dirty="0">
                          <a:effectLst/>
                        </a:rPr>
                        <a:t>N=10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 err="1">
                          <a:effectLst/>
                        </a:rPr>
                        <a:t>Matched</a:t>
                      </a:r>
                      <a:r>
                        <a:rPr lang="fr-FR" sz="1200" b="1" u="none" strike="noStrike" dirty="0">
                          <a:effectLst/>
                        </a:rPr>
                        <a:t> OR </a:t>
                      </a:r>
                      <a:endParaRPr lang="fr-FR" sz="12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200" b="1" u="none" strike="noStrike" dirty="0" smtClean="0">
                          <a:effectLst/>
                        </a:rPr>
                        <a:t>(</a:t>
                      </a:r>
                      <a:r>
                        <a:rPr lang="fr-FR" sz="1200" b="1" u="none" strike="noStrike" dirty="0">
                          <a:effectLst/>
                        </a:rPr>
                        <a:t>95% CI)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</a:rPr>
                        <a:t>P </a:t>
                      </a:r>
                      <a:r>
                        <a:rPr lang="fr-FR" sz="1200" b="1" i="0" u="none" strike="noStrike" dirty="0" smtClean="0">
                          <a:effectLst/>
                        </a:rPr>
                        <a:t>value</a:t>
                      </a:r>
                      <a:endParaRPr lang="fr-FR" sz="1200" b="1" i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</a:rPr>
                        <a:t> </a:t>
                      </a:r>
                      <a:r>
                        <a:rPr lang="fr-FR" sz="1200" b="1" u="none" strike="noStrike" dirty="0" smtClean="0">
                          <a:effectLst/>
                        </a:rPr>
                        <a:t>(</a:t>
                      </a:r>
                      <a:r>
                        <a:rPr lang="fr-FR" sz="1200" b="1" u="none" strike="noStrike" dirty="0" err="1" smtClean="0">
                          <a:effectLst/>
                        </a:rPr>
                        <a:t>Pearson's</a:t>
                      </a:r>
                      <a:r>
                        <a:rPr lang="fr-FR" sz="1200" b="1" u="none" strike="noStrike" dirty="0" smtClean="0">
                          <a:effectLst/>
                        </a:rPr>
                        <a:t> </a:t>
                      </a:r>
                      <a:r>
                        <a:rPr lang="fr-FR" sz="1200" b="1" u="none" strike="noStrike" dirty="0">
                          <a:effectLst/>
                        </a:rPr>
                        <a:t>Chi-square test)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/>
                </a:tc>
              </a:tr>
              <a:tr h="286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effectLst/>
                        </a:rPr>
                        <a:t>Age (</a:t>
                      </a:r>
                      <a:r>
                        <a:rPr lang="fr-FR" sz="1000" b="1" u="none" strike="noStrike" dirty="0" err="1">
                          <a:effectLst/>
                        </a:rPr>
                        <a:t>years,means</a:t>
                      </a:r>
                      <a:r>
                        <a:rPr lang="fr-FR" sz="1000" b="1" u="none" strike="noStrike" dirty="0">
                          <a:effectLst/>
                        </a:rPr>
                        <a:t>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29,72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>
                          <a:effectLst/>
                        </a:rPr>
                        <a:t>29,46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>
                          <a:effectLst/>
                        </a:rPr>
                        <a:t>30,63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0,774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&lt;20 </a:t>
                      </a:r>
                      <a:r>
                        <a:rPr lang="fr-FR" sz="1000" b="1" u="none" strike="noStrike" dirty="0" smtClean="0">
                          <a:effectLst/>
                        </a:rPr>
                        <a:t>(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4 </a:t>
                      </a:r>
                      <a:r>
                        <a:rPr lang="fr-FR" sz="1000" u="none" strike="noStrike" dirty="0" smtClean="0">
                          <a:effectLst/>
                        </a:rPr>
                        <a:t> (8,89%)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1,19 (0,107-13,3)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0,887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20-40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27 (60%)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21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 (0,163-6,138)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300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&gt;40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5 (11,11%)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0,857 (0,082-8,965)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0,898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Male </a:t>
                      </a:r>
                      <a:r>
                        <a:rPr lang="fr-FR" sz="1000" b="1" u="none" strike="noStrike" dirty="0" smtClean="0">
                          <a:effectLst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40 (88,89)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0,861 (0,085-8,706)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0,899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err="1">
                          <a:effectLst/>
                        </a:rPr>
                        <a:t>Smear</a:t>
                      </a:r>
                      <a:r>
                        <a:rPr lang="fr-FR" sz="1000" b="1" u="none" strike="noStrike" dirty="0">
                          <a:effectLst/>
                        </a:rPr>
                        <a:t>-positive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15 (33,33%)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9 (25,71%)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6 (60%)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4,333 (0,992-18,938)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0,043*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err="1">
                          <a:effectLst/>
                        </a:rPr>
                        <a:t>epidemiological</a:t>
                      </a:r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dirty="0" err="1">
                          <a:effectLst/>
                        </a:rPr>
                        <a:t>link</a:t>
                      </a:r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10 (22,22%)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0,633 (0,107-3,733)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0,612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 err="1">
                          <a:effectLst/>
                        </a:rPr>
                        <a:t>Duration</a:t>
                      </a:r>
                      <a:r>
                        <a:rPr lang="fr-FR" sz="1000" b="1" u="none" strike="noStrike" dirty="0">
                          <a:effectLst/>
                        </a:rPr>
                        <a:t> of </a:t>
                      </a:r>
                      <a:r>
                        <a:rPr lang="fr-FR" sz="1000" b="1" u="none" strike="noStrike" dirty="0" err="1">
                          <a:effectLst/>
                        </a:rPr>
                        <a:t>treatment</a:t>
                      </a:r>
                      <a:r>
                        <a:rPr lang="fr-FR" sz="1000" b="1" u="none" strike="noStrike" dirty="0">
                          <a:effectLst/>
                        </a:rPr>
                        <a:t> (</a:t>
                      </a:r>
                      <a:r>
                        <a:rPr lang="fr-FR" sz="1000" b="1" u="none" strike="noStrike" dirty="0" err="1">
                          <a:effectLst/>
                        </a:rPr>
                        <a:t>months,means</a:t>
                      </a:r>
                      <a:r>
                        <a:rPr lang="fr-FR" sz="1000" b="1" u="none" strike="noStrike" dirty="0">
                          <a:effectLst/>
                        </a:rPr>
                        <a:t>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30,4 (67,56%)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29,83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32,4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0,81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err="1">
                          <a:effectLst/>
                        </a:rPr>
                        <a:t>Outcome</a:t>
                      </a:r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r>
                        <a:rPr lang="fr-FR" sz="1000" b="1" u="none" strike="noStrike" dirty="0" err="1">
                          <a:effectLst/>
                        </a:rPr>
                        <a:t>category</a:t>
                      </a:r>
                      <a:r>
                        <a:rPr lang="fr-FR" sz="1000" b="1" u="none" strike="noStrike" dirty="0">
                          <a:effectLst/>
                        </a:rPr>
                        <a:t>: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Cure 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17 (37,78%)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0,6 (0,120-3,007)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0,532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err="1">
                          <a:effectLst/>
                        </a:rPr>
                        <a:t>Failure</a:t>
                      </a:r>
                      <a:r>
                        <a:rPr lang="fr-FR" sz="1000" b="1" u="none" strike="noStrike" dirty="0">
                          <a:effectLst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6 (13,33%)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0,657 (0,065-6,605)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0,72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2864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Relapse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4 (8,89%)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0,750 (0,614-0,916)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0,257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  <a:tr h="300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err="1" smtClean="0">
                          <a:effectLst/>
                        </a:rPr>
                        <a:t>Death</a:t>
                      </a:r>
                      <a:r>
                        <a:rPr lang="fr-FR" sz="1000" b="1" u="none" strike="noStrike" dirty="0" smtClean="0">
                          <a:effectLst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9 (20%)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4,6 (0,849-24,929)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0,064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74" marR="8274" marT="8274" marB="0" anchor="b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71525" y="523875"/>
            <a:ext cx="76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Aside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smear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positivity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, the 11- and 12-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banded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strains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behave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similarly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87863" y="327958"/>
            <a:ext cx="6907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Treatment outcome:	The outbreak proved 							difficult to treat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07480"/>
            <a:ext cx="6504112" cy="487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20095"/>
              </p:ext>
            </p:extLst>
          </p:nvPr>
        </p:nvGraphicFramePr>
        <p:xfrm>
          <a:off x="1262682" y="2228503"/>
          <a:ext cx="6552729" cy="3309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379"/>
                <a:gridCol w="1586964"/>
                <a:gridCol w="1894173"/>
                <a:gridCol w="1911213"/>
              </a:tblGrid>
              <a:tr h="49765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Age,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mean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Smear</a:t>
                      </a:r>
                      <a:r>
                        <a:rPr lang="fr-FR" sz="1600" b="1" u="none" strike="noStrike" dirty="0">
                          <a:effectLst/>
                        </a:rPr>
                        <a:t> </a:t>
                      </a:r>
                      <a:r>
                        <a:rPr lang="fr-FR" sz="1600" b="1" u="none" strike="noStrike" dirty="0" err="1">
                          <a:effectLst/>
                        </a:rPr>
                        <a:t>positivity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Relapse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04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>
                          <a:effectLst/>
                        </a:rPr>
                        <a:t>Death</a:t>
                      </a:r>
                      <a:r>
                        <a:rPr lang="fr-FR" sz="1600" b="1" u="none" strike="noStrike" dirty="0">
                          <a:effectLst/>
                        </a:rPr>
                        <a:t> (N=9</a:t>
                      </a:r>
                      <a:r>
                        <a:rPr lang="fr-FR" sz="16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i="1" u="none" strike="noStrike" dirty="0" smtClean="0">
                          <a:effectLst/>
                        </a:rPr>
                        <a:t>P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>= 0,082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i="1" u="none" strike="noStrike" dirty="0" smtClean="0">
                          <a:effectLst/>
                        </a:rPr>
                        <a:t>P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>= 0,197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i="1" u="none" strike="noStrike" dirty="0" smtClean="0">
                          <a:effectLst/>
                        </a:rPr>
                        <a:t>P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>= 0,002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7800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 smtClean="0">
                          <a:effectLst/>
                        </a:rPr>
                        <a:t>Matched</a:t>
                      </a:r>
                      <a:r>
                        <a:rPr lang="fr-FR" sz="1600" u="none" strike="noStrike" dirty="0" smtClean="0">
                          <a:effectLst/>
                        </a:rPr>
                        <a:t> OR (95%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CI)</a:t>
                      </a:r>
                    </a:p>
                    <a:p>
                      <a:pPr algn="l" fontAlgn="b"/>
                      <a:r>
                        <a:rPr lang="fr-FR" sz="1600" u="none" strike="noStrike" dirty="0" smtClean="0">
                          <a:effectLst/>
                        </a:rPr>
                        <a:t>4 (0,431-3,7)</a:t>
                      </a:r>
                    </a:p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 smtClean="0">
                          <a:effectLst/>
                        </a:rPr>
                        <a:t>Matched</a:t>
                      </a:r>
                      <a:r>
                        <a:rPr lang="fr-FR" sz="1600" u="none" strike="noStrike" dirty="0" smtClean="0">
                          <a:effectLst/>
                        </a:rPr>
                        <a:t> OR (95%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CI)</a:t>
                      </a:r>
                    </a:p>
                    <a:p>
                      <a:pPr algn="l" fontAlgn="b"/>
                      <a:r>
                        <a:rPr lang="fr-FR" sz="1600" u="none" strike="noStrike" dirty="0" smtClean="0">
                          <a:effectLst/>
                        </a:rPr>
                        <a:t>0,052 </a:t>
                      </a:r>
                      <a:r>
                        <a:rPr lang="fr-FR" sz="1600" u="none" strike="noStrike" dirty="0">
                          <a:effectLst/>
                        </a:rPr>
                        <a:t>(0,00562-0,492</a:t>
                      </a:r>
                      <a:r>
                        <a:rPr lang="fr-FR" sz="16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78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88,88%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62682" y="476672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Death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significantly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associated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with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relapse and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chronic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cases 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627784" y="2492896"/>
            <a:ext cx="3816424" cy="36004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03848" y="386104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H37Rv </a:t>
            </a:r>
            <a:r>
              <a:rPr lang="fr-FR" b="1" dirty="0" err="1" smtClean="0"/>
              <a:t>genome</a:t>
            </a:r>
            <a:endParaRPr lang="fr-FR" b="1" dirty="0" smtClean="0"/>
          </a:p>
          <a:p>
            <a:pPr algn="ctr"/>
            <a:r>
              <a:rPr lang="fr-FR" sz="1400" dirty="0" smtClean="0"/>
              <a:t>(4 411 532 </a:t>
            </a:r>
            <a:r>
              <a:rPr lang="fr-FR" sz="1400" dirty="0" err="1" smtClean="0"/>
              <a:t>bp</a:t>
            </a:r>
            <a:r>
              <a:rPr lang="fr-FR" sz="1400" dirty="0" smtClean="0"/>
              <a:t>) </a:t>
            </a:r>
            <a:endParaRPr lang="fr-FR" sz="1400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4499992" y="2236614"/>
            <a:ext cx="216024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 flipV="1">
            <a:off x="4199260" y="2249314"/>
            <a:ext cx="240532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 flipV="1">
            <a:off x="3419872" y="2443136"/>
            <a:ext cx="240532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6265728" y="3337942"/>
            <a:ext cx="288032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6319035" y="3717032"/>
            <a:ext cx="360040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6360324" y="4725144"/>
            <a:ext cx="3600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6118197" y="5217324"/>
            <a:ext cx="36004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4644008" y="6063606"/>
            <a:ext cx="216024" cy="3223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139952" y="6042554"/>
            <a:ext cx="144016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915816" y="5598324"/>
            <a:ext cx="360040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517936" y="31053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rpoB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632236" y="35760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rpsL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9757" y="45188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rrs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15754" y="52358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inhA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44008" y="18990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girA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22230" y="19049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gidB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47956" y="2127670"/>
            <a:ext cx="87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embB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21932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katG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707904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pncA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99209" y="59207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eis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58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latin typeface="Comic Sans MS" pitchFamily="66" charset="0"/>
              </a:rPr>
              <a:t>Mutational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analysis</a:t>
            </a:r>
            <a:r>
              <a:rPr lang="fr-FR" sz="2400" b="1" dirty="0" smtClean="0">
                <a:latin typeface="Comic Sans MS" pitchFamily="66" charset="0"/>
              </a:rPr>
              <a:t> of </a:t>
            </a:r>
            <a:r>
              <a:rPr lang="fr-FR" sz="2400" b="1" dirty="0" err="1" smtClean="0">
                <a:latin typeface="Comic Sans MS" pitchFamily="66" charset="0"/>
              </a:rPr>
              <a:t>drug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resistance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genes</a:t>
            </a:r>
            <a:endParaRPr lang="fr-F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nou\Desktop\shémas évolurtif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414540"/>
            <a:ext cx="7762875" cy="52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3825" y="161925"/>
            <a:ext cx="568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Evolution of the MDR-TB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based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on mutations in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drug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resistance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genes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590650" y="4248150"/>
            <a:ext cx="360000" cy="142875"/>
          </a:xfrm>
          <a:prstGeom prst="ellipse">
            <a:avLst/>
          </a:prstGeom>
          <a:solidFill>
            <a:srgbClr val="66FF66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r="17344"/>
          <a:stretch>
            <a:fillRect/>
          </a:stretch>
        </p:blipFill>
        <p:spPr bwMode="auto">
          <a:xfrm>
            <a:off x="977944" y="2124076"/>
            <a:ext cx="7280231" cy="40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638176" y="733425"/>
            <a:ext cx="787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Genome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sequencing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using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the Illumina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platform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251619" y="2366229"/>
            <a:ext cx="4321175" cy="3673379"/>
            <a:chOff x="251619" y="2366229"/>
            <a:chExt cx="4321175" cy="367337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670" y="2814219"/>
              <a:ext cx="3168818" cy="274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 bwMode="auto">
            <a:xfrm>
              <a:off x="251619" y="2366229"/>
              <a:ext cx="4321175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Whole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genome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>
                  <a:solidFill>
                    <a:srgbClr val="FF6600"/>
                  </a:solidFill>
                  <a:latin typeface="Comic Sans MS" pitchFamily="66" charset="0"/>
                  <a:cs typeface="Times New Roman" pitchFamily="18" charset="0"/>
                </a:rPr>
                <a:t>SNPs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-</a:t>
              </a: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based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Venn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diagram</a:t>
              </a:r>
              <a:endParaRPr lang="fr-FR" sz="1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630338" y="2991161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Drug sensitive pre-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outbreak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571542" y="5096217"/>
              <a:ext cx="1838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MDR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Outbreak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strains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97640" y="5777998"/>
              <a:ext cx="27542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SNP: Single </a:t>
              </a:r>
              <a:r>
                <a:rPr lang="fr-FR" sz="11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</a:t>
              </a:r>
              <a:r>
                <a:rPr lang="fr-FR" sz="11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ucleotide</a:t>
              </a:r>
              <a:r>
                <a:rPr lang="fr-FR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FR" sz="11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fr-FR" sz="11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olymorphism</a:t>
              </a:r>
              <a:endParaRPr lang="fr-FR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72794" y="2385279"/>
            <a:ext cx="4319587" cy="3672303"/>
            <a:chOff x="4572794" y="2385279"/>
            <a:chExt cx="4319587" cy="3672303"/>
          </a:xfrm>
        </p:grpSpPr>
        <p:sp>
          <p:nvSpPr>
            <p:cNvPr id="7" name="ZoneTexte 6"/>
            <p:cNvSpPr txBox="1"/>
            <p:nvPr/>
          </p:nvSpPr>
          <p:spPr bwMode="auto">
            <a:xfrm>
              <a:off x="4572794" y="2385279"/>
              <a:ext cx="4319587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Whole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genome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 smtClean="0">
                  <a:solidFill>
                    <a:srgbClr val="FF6600"/>
                  </a:solidFill>
                  <a:latin typeface="Comic Sans MS" pitchFamily="66" charset="0"/>
                  <a:cs typeface="Times New Roman" pitchFamily="18" charset="0"/>
                </a:rPr>
                <a:t>LSPs</a:t>
              </a:r>
              <a:r>
                <a:rPr lang="fr-FR" sz="1400" b="1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-based</a:t>
              </a:r>
              <a:r>
                <a:rPr lang="fr-FR" sz="14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Venn</a:t>
              </a:r>
              <a:r>
                <a:rPr lang="fr-F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fr-FR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diagram</a:t>
              </a:r>
              <a:endParaRPr lang="fr-FR" sz="1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219693" y="3667349"/>
              <a:ext cx="1944729" cy="1705867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804112" y="2885710"/>
              <a:ext cx="1943300" cy="1705867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517132" y="3650498"/>
              <a:ext cx="1943300" cy="170457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ZoneTexte 4"/>
            <p:cNvSpPr txBox="1">
              <a:spLocks noChangeArrowheads="1"/>
            </p:cNvSpPr>
            <p:nvPr/>
          </p:nvSpPr>
          <p:spPr bwMode="auto">
            <a:xfrm>
              <a:off x="6645732" y="4144370"/>
              <a:ext cx="7787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 smtClean="0"/>
                <a:t>23</a:t>
              </a:r>
              <a:endParaRPr lang="fr-FR" sz="1400" b="1" dirty="0"/>
            </a:p>
          </p:txBody>
        </p:sp>
        <p:sp>
          <p:nvSpPr>
            <p:cNvPr id="14" name="ZoneTexte 5"/>
            <p:cNvSpPr txBox="1">
              <a:spLocks noChangeArrowheads="1"/>
            </p:cNvSpPr>
            <p:nvPr/>
          </p:nvSpPr>
          <p:spPr bwMode="auto">
            <a:xfrm>
              <a:off x="6648590" y="3479393"/>
              <a:ext cx="77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 smtClean="0"/>
                <a:t>12</a:t>
              </a:r>
              <a:endParaRPr lang="fr-FR" sz="1400" b="1" dirty="0"/>
            </a:p>
          </p:txBody>
        </p:sp>
        <p:sp>
          <p:nvSpPr>
            <p:cNvPr id="15" name="ZoneTexte 6"/>
            <p:cNvSpPr txBox="1">
              <a:spLocks noChangeArrowheads="1"/>
            </p:cNvSpPr>
            <p:nvPr/>
          </p:nvSpPr>
          <p:spPr bwMode="auto">
            <a:xfrm>
              <a:off x="5819830" y="4474914"/>
              <a:ext cx="77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 smtClean="0"/>
                <a:t>44</a:t>
              </a:r>
              <a:endParaRPr lang="fr-FR" sz="1400" b="1" dirty="0"/>
            </a:p>
          </p:txBody>
        </p:sp>
        <p:sp>
          <p:nvSpPr>
            <p:cNvPr id="16" name="ZoneTexte 7"/>
            <p:cNvSpPr txBox="1">
              <a:spLocks noChangeArrowheads="1"/>
            </p:cNvSpPr>
            <p:nvPr/>
          </p:nvSpPr>
          <p:spPr bwMode="auto">
            <a:xfrm>
              <a:off x="6694151" y="4748788"/>
              <a:ext cx="77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/>
                <a:t>8</a:t>
              </a:r>
            </a:p>
          </p:txBody>
        </p:sp>
        <p:sp>
          <p:nvSpPr>
            <p:cNvPr id="17" name="ZoneTexte 8"/>
            <p:cNvSpPr txBox="1">
              <a:spLocks noChangeArrowheads="1"/>
            </p:cNvSpPr>
            <p:nvPr/>
          </p:nvSpPr>
          <p:spPr bwMode="auto">
            <a:xfrm>
              <a:off x="7404476" y="4481395"/>
              <a:ext cx="7787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 smtClean="0"/>
                <a:t>12</a:t>
              </a:r>
              <a:endParaRPr lang="fr-FR" sz="14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995959" y="3040074"/>
              <a:ext cx="1608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Drug sensitive pre-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outbreak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75528" y="4979241"/>
              <a:ext cx="1598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</a:rPr>
                <a:t>MDR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Outbreak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strains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292080" y="5795972"/>
              <a:ext cx="33123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LSP: Large </a:t>
              </a:r>
              <a:r>
                <a:rPr lang="fr-FR" sz="11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Sequence</a:t>
              </a:r>
              <a:r>
                <a:rPr lang="fr-FR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Polymorphism</a:t>
              </a:r>
              <a:r>
                <a:rPr lang="fr-FR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(≥ 10 </a:t>
              </a:r>
              <a:r>
                <a:rPr lang="fr-FR" sz="11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bp</a:t>
              </a:r>
              <a:r>
                <a:rPr lang="fr-FR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</a:t>
              </a:r>
              <a:endParaRPr lang="fr-FR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009650" y="476250"/>
            <a:ext cx="679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Comparative genomics: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16598"/>
              </p:ext>
            </p:extLst>
          </p:nvPr>
        </p:nvGraphicFramePr>
        <p:xfrm>
          <a:off x="434776" y="2113434"/>
          <a:ext cx="8352928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662"/>
                <a:gridCol w="2189603"/>
                <a:gridCol w="3081663"/>
              </a:tblGrid>
              <a:tr h="12255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Haarlem3</a:t>
                      </a:r>
                    </a:p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Hamburg</a:t>
                      </a:r>
                      <a:r>
                        <a:rPr lang="fr-FR" dirty="0" smtClean="0"/>
                        <a:t>)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Outbreak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(San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Francisco)</a:t>
                      </a:r>
                    </a:p>
                    <a:p>
                      <a:pPr algn="ctr"/>
                      <a:r>
                        <a:rPr lang="fr-FR" dirty="0" smtClean="0"/>
                        <a:t>N=09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Beijing </a:t>
                      </a:r>
                    </a:p>
                    <a:p>
                      <a:pPr algn="ctr"/>
                      <a:r>
                        <a:rPr lang="fr-FR" baseline="0" dirty="0" smtClean="0"/>
                        <a:t>(</a:t>
                      </a:r>
                      <a:r>
                        <a:rPr lang="fr-FR" dirty="0" err="1" smtClean="0"/>
                        <a:t>Uzbekistan</a:t>
                      </a:r>
                      <a:r>
                        <a:rPr lang="fr-FR" dirty="0" smtClean="0"/>
                        <a:t>)</a:t>
                      </a:r>
                    </a:p>
                    <a:p>
                      <a:pPr algn="ctr"/>
                      <a:r>
                        <a:rPr lang="fr-FR" dirty="0" smtClean="0"/>
                        <a:t>N=02</a:t>
                      </a:r>
                      <a:endParaRPr lang="fr-FR" dirty="0"/>
                    </a:p>
                  </a:txBody>
                  <a:tcPr/>
                </a:tc>
              </a:tr>
              <a:tr h="15263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 SNPs + 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short deletions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 </a:t>
                      </a:r>
                      <a:r>
                        <a:rPr lang="fr-F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SNPs</a:t>
                      </a:r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 </a:t>
                      </a:r>
                      <a:r>
                        <a:rPr lang="fr-FR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indels</a:t>
                      </a:r>
                      <a:endParaRPr lang="fr-FR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130 SNPs+ 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large deletion</a:t>
                      </a:r>
                    </a:p>
                    <a:p>
                      <a:endParaRPr lang="en-US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(Andreas Roetzer,2013)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Midori</a:t>
                      </a:r>
                      <a:r>
                        <a:rPr lang="fr-F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Kato-Maeda</a:t>
                      </a:r>
                      <a:r>
                        <a:rPr lang="fr-F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, 2013)</a:t>
                      </a:r>
                    </a:p>
                    <a:p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Niemann</a:t>
                      </a:r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S, 2009)</a:t>
                      </a:r>
                      <a:r>
                        <a:rPr lang="fr-FR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fr-FR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34777" y="447675"/>
            <a:ext cx="83529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Few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Indel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events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other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strains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described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worldwide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525" y="142875"/>
            <a:ext cx="911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Indels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contributed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significantly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to the clonal diversification of the MDR-TB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associated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strains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25612" y="1795461"/>
            <a:ext cx="6646863" cy="4878405"/>
            <a:chOff x="2020887" y="1652586"/>
            <a:chExt cx="6646863" cy="4878405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0887" y="1652586"/>
              <a:ext cx="5113338" cy="487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ZoneTexte 3"/>
            <p:cNvSpPr txBox="1"/>
            <p:nvPr/>
          </p:nvSpPr>
          <p:spPr>
            <a:xfrm>
              <a:off x="5962651" y="2695575"/>
              <a:ext cx="27050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1    2   3   4   5    6    7</a:t>
              </a:r>
              <a:endParaRPr lang="fr-FR" sz="9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330879" y="3577332"/>
            <a:ext cx="9749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1: TUN2412-10    </a:t>
            </a:r>
          </a:p>
          <a:p>
            <a:r>
              <a:rPr lang="fr-FR" sz="1000" b="1" dirty="0" smtClean="0"/>
              <a:t>2: TUN1923-01     </a:t>
            </a:r>
          </a:p>
          <a:p>
            <a:r>
              <a:rPr lang="fr-FR" sz="1000" b="1" dirty="0" smtClean="0"/>
              <a:t>3: TUN1843-08  </a:t>
            </a:r>
          </a:p>
          <a:p>
            <a:r>
              <a:rPr lang="fr-FR" sz="1000" b="1" dirty="0" smtClean="0"/>
              <a:t>4: TUN228-02   </a:t>
            </a:r>
          </a:p>
          <a:p>
            <a:r>
              <a:rPr lang="fr-FR" sz="1000" b="1" dirty="0" smtClean="0"/>
              <a:t>5: TUN2078-03   </a:t>
            </a:r>
          </a:p>
          <a:p>
            <a:r>
              <a:rPr lang="fr-FR" sz="1000" b="1" dirty="0" smtClean="0"/>
              <a:t>6: TUN1183-02   </a:t>
            </a:r>
          </a:p>
          <a:p>
            <a:r>
              <a:rPr lang="fr-FR" sz="1000" b="1" dirty="0" smtClean="0"/>
              <a:t>7: TUN233-02</a:t>
            </a:r>
            <a:endParaRPr lang="fr-F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71438"/>
            <a:ext cx="9144000" cy="8366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fr-FR" sz="3200" b="1" i="1" dirty="0">
              <a:solidFill>
                <a:srgbClr val="355E85"/>
              </a:solidFill>
              <a:latin typeface="Verdana" pitchFamily="34" charset="0"/>
              <a:ea typeface="+mj-ea"/>
              <a:cs typeface="+mj-cs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651500" y="4437063"/>
            <a:ext cx="649288" cy="36036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5665788" y="5610225"/>
            <a:ext cx="647700" cy="2873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1239679"/>
            <a:ext cx="7008989" cy="5374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213" y="79294"/>
            <a:ext cx="6010211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Genome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wide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based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Maximum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Likelihood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Comic Sans MS" pitchFamily="66" charset="0"/>
              </a:rPr>
              <a:t>phylogenetic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Comic Sans MS" pitchFamily="66" charset="0"/>
              </a:rPr>
              <a:t>tree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391275" y="4294188"/>
            <a:ext cx="600075" cy="144000"/>
          </a:xfrm>
          <a:prstGeom prst="ellipse">
            <a:avLst/>
          </a:prstGeom>
          <a:solidFill>
            <a:srgbClr val="66FF66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010525" y="4437063"/>
            <a:ext cx="600075" cy="144000"/>
          </a:xfrm>
          <a:prstGeom prst="ellipse">
            <a:avLst/>
          </a:prstGeom>
          <a:solidFill>
            <a:srgbClr val="66FF66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ZoneTexte 76"/>
          <p:cNvSpPr txBox="1"/>
          <p:nvPr/>
        </p:nvSpPr>
        <p:spPr>
          <a:xfrm>
            <a:off x="1057273" y="133350"/>
            <a:ext cx="72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MDR-TB outbreaks have been mainly described in HIV-positive institutionalized individuals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4902149" y="5002614"/>
            <a:ext cx="4106910" cy="1675815"/>
            <a:chOff x="4902149" y="5002614"/>
            <a:chExt cx="4106910" cy="1675815"/>
          </a:xfrm>
        </p:grpSpPr>
        <p:sp>
          <p:nvSpPr>
            <p:cNvPr id="73" name="ZoneTexte 72"/>
            <p:cNvSpPr txBox="1"/>
            <p:nvPr/>
          </p:nvSpPr>
          <p:spPr>
            <a:xfrm>
              <a:off x="7101246" y="5354990"/>
              <a:ext cx="19078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Could MDR-TB outbreaks emerge and expand in a community strictly negative for HIV?</a:t>
              </a:r>
              <a:endParaRPr lang="en-US" sz="1600" b="1" dirty="0"/>
            </a:p>
          </p:txBody>
        </p:sp>
        <p:cxnSp>
          <p:nvCxnSpPr>
            <p:cNvPr id="4" name="Connecteur en angle 3"/>
            <p:cNvCxnSpPr/>
            <p:nvPr/>
          </p:nvCxnSpPr>
          <p:spPr>
            <a:xfrm>
              <a:off x="4975730" y="5023921"/>
              <a:ext cx="2245262" cy="1004813"/>
            </a:xfrm>
            <a:prstGeom prst="bentConnector3">
              <a:avLst>
                <a:gd name="adj1" fmla="val 62067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ZoneTexte 200"/>
            <p:cNvSpPr txBox="1"/>
            <p:nvPr/>
          </p:nvSpPr>
          <p:spPr>
            <a:xfrm>
              <a:off x="4902149" y="5002614"/>
              <a:ext cx="134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7F7F7F"/>
                  </a:solidFill>
                </a:rPr>
                <a:t>HIV - community</a:t>
              </a:r>
              <a:endParaRPr lang="en-US" sz="1400" b="1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73046" y="1638075"/>
            <a:ext cx="8597944" cy="5105787"/>
            <a:chOff x="173046" y="1638075"/>
            <a:chExt cx="8597944" cy="5105787"/>
          </a:xfrm>
        </p:grpSpPr>
        <p:grpSp>
          <p:nvGrpSpPr>
            <p:cNvPr id="15" name="Grouper 14"/>
            <p:cNvGrpSpPr/>
            <p:nvPr/>
          </p:nvGrpSpPr>
          <p:grpSpPr>
            <a:xfrm>
              <a:off x="7212524" y="1963630"/>
              <a:ext cx="1558465" cy="2420899"/>
              <a:chOff x="7212524" y="1963630"/>
              <a:chExt cx="1558465" cy="2420899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7212524" y="1963630"/>
                <a:ext cx="1558465" cy="242089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1" name="Grouper 110"/>
              <p:cNvGrpSpPr/>
              <p:nvPr/>
            </p:nvGrpSpPr>
            <p:grpSpPr>
              <a:xfrm>
                <a:off x="7639865" y="2265790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12" name="Rectangle à coins arrondis 11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14" name="Connecteur droit 11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onnecteur droit 11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er 115"/>
              <p:cNvGrpSpPr/>
              <p:nvPr/>
            </p:nvGrpSpPr>
            <p:grpSpPr>
              <a:xfrm>
                <a:off x="7766865" y="2595990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17" name="Rectangle à coins arrondis 11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8" name="Ellipse 11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19" name="Connecteur droit 11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11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er 120"/>
              <p:cNvGrpSpPr/>
              <p:nvPr/>
            </p:nvGrpSpPr>
            <p:grpSpPr>
              <a:xfrm>
                <a:off x="7944665" y="2087990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22" name="Rectangle à coins arrondis 12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4" name="Connecteur droit 12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er 125"/>
              <p:cNvGrpSpPr/>
              <p:nvPr/>
            </p:nvGrpSpPr>
            <p:grpSpPr>
              <a:xfrm>
                <a:off x="8012922" y="2626988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27" name="Rectangle à coins arrondis 12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Ellipse 12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9" name="Connecteur droit 12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er 130"/>
              <p:cNvGrpSpPr/>
              <p:nvPr/>
            </p:nvGrpSpPr>
            <p:grpSpPr>
              <a:xfrm>
                <a:off x="8241522" y="2766688"/>
                <a:ext cx="79200" cy="415848"/>
                <a:chOff x="5384877" y="2597665"/>
                <a:chExt cx="79200" cy="415848"/>
              </a:xfrm>
              <a:solidFill>
                <a:srgbClr val="595959"/>
              </a:solidFill>
            </p:grpSpPr>
            <p:sp>
              <p:nvSpPr>
                <p:cNvPr id="132" name="Rectangle à coins arrondis 13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34" name="Connecteur droit 13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er 135"/>
              <p:cNvGrpSpPr/>
              <p:nvPr/>
            </p:nvGrpSpPr>
            <p:grpSpPr>
              <a:xfrm>
                <a:off x="8419322" y="2499988"/>
                <a:ext cx="79200" cy="415848"/>
                <a:chOff x="5384877" y="2597665"/>
                <a:chExt cx="79200" cy="415848"/>
              </a:xfrm>
              <a:solidFill>
                <a:srgbClr val="595959"/>
              </a:solidFill>
            </p:grpSpPr>
            <p:sp>
              <p:nvSpPr>
                <p:cNvPr id="137" name="Rectangle à coins arrondis 13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8" name="Ellipse 13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39" name="Connecteur droit 13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droit 13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er 140"/>
              <p:cNvGrpSpPr/>
              <p:nvPr/>
            </p:nvGrpSpPr>
            <p:grpSpPr>
              <a:xfrm>
                <a:off x="7462065" y="3040490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42" name="Rectangle à coins arrondis 14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44" name="Connecteur droit 14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14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er 145"/>
              <p:cNvGrpSpPr/>
              <p:nvPr/>
            </p:nvGrpSpPr>
            <p:grpSpPr>
              <a:xfrm>
                <a:off x="7589065" y="3370690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47" name="Rectangle à coins arrondis 14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8" name="Ellipse 14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49" name="Connecteur droit 14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droit 14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er 150"/>
              <p:cNvGrpSpPr/>
              <p:nvPr/>
            </p:nvGrpSpPr>
            <p:grpSpPr>
              <a:xfrm>
                <a:off x="7766865" y="3103990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52" name="Rectangle à coins arrondis 15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4" name="Connecteur droit 15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cteur droit 15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er 155"/>
              <p:cNvGrpSpPr/>
              <p:nvPr/>
            </p:nvGrpSpPr>
            <p:grpSpPr>
              <a:xfrm>
                <a:off x="8035322" y="3319487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57" name="Rectangle à coins arrondis 15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8" name="Ellipse 15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9" name="Connecteur droit 15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cteur droit 15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er 160"/>
              <p:cNvGrpSpPr/>
              <p:nvPr/>
            </p:nvGrpSpPr>
            <p:grpSpPr>
              <a:xfrm>
                <a:off x="7442033" y="2507735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62" name="Rectangle à coins arrondis 16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64" name="Connecteur droit 16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necteur droit 16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er 165"/>
              <p:cNvGrpSpPr/>
              <p:nvPr/>
            </p:nvGrpSpPr>
            <p:grpSpPr>
              <a:xfrm>
                <a:off x="8340122" y="3243287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67" name="Rectangle à coins arrondis 16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69" name="Connecteur droit 16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eur droit 16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er 170"/>
              <p:cNvGrpSpPr/>
              <p:nvPr/>
            </p:nvGrpSpPr>
            <p:grpSpPr>
              <a:xfrm>
                <a:off x="7808479" y="3763584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72" name="Rectangle à coins arrondis 17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4" name="Connecteur droit 17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necteur droit 17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er 175"/>
              <p:cNvGrpSpPr/>
              <p:nvPr/>
            </p:nvGrpSpPr>
            <p:grpSpPr>
              <a:xfrm>
                <a:off x="8615589" y="2915830"/>
                <a:ext cx="79200" cy="415848"/>
                <a:chOff x="5384877" y="2597665"/>
                <a:chExt cx="79200" cy="415848"/>
              </a:xfrm>
              <a:solidFill>
                <a:srgbClr val="595959"/>
              </a:solidFill>
            </p:grpSpPr>
            <p:sp>
              <p:nvSpPr>
                <p:cNvPr id="177" name="Rectangle à coins arrondis 17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8" name="Ellipse 17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9" name="Connecteur droit 17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er 180"/>
              <p:cNvGrpSpPr/>
              <p:nvPr/>
            </p:nvGrpSpPr>
            <p:grpSpPr>
              <a:xfrm>
                <a:off x="8138679" y="3788984"/>
                <a:ext cx="79200" cy="415848"/>
                <a:chOff x="5384877" y="2597665"/>
                <a:chExt cx="79200" cy="415848"/>
              </a:xfrm>
              <a:solidFill>
                <a:srgbClr val="FF0000"/>
              </a:solidFill>
            </p:grpSpPr>
            <p:sp>
              <p:nvSpPr>
                <p:cNvPr id="182" name="Rectangle à coins arrondis 18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3" name="Ellipse 18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84" name="Connecteur droit 18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onnecteur droit 18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er 185"/>
              <p:cNvGrpSpPr/>
              <p:nvPr/>
            </p:nvGrpSpPr>
            <p:grpSpPr>
              <a:xfrm>
                <a:off x="8189830" y="2135585"/>
                <a:ext cx="79200" cy="415848"/>
                <a:chOff x="5384877" y="2597665"/>
                <a:chExt cx="79200" cy="415848"/>
              </a:xfrm>
              <a:solidFill>
                <a:srgbClr val="595959"/>
              </a:solidFill>
            </p:grpSpPr>
            <p:sp>
              <p:nvSpPr>
                <p:cNvPr id="187" name="Rectangle à coins arrondis 186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8" name="Ellipse 187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89" name="Connecteur droit 188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onnecteur droit 189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er 190"/>
              <p:cNvGrpSpPr/>
              <p:nvPr/>
            </p:nvGrpSpPr>
            <p:grpSpPr>
              <a:xfrm>
                <a:off x="8495522" y="3490588"/>
                <a:ext cx="79200" cy="415848"/>
                <a:chOff x="5384877" y="2597665"/>
                <a:chExt cx="79200" cy="415848"/>
              </a:xfrm>
              <a:solidFill>
                <a:srgbClr val="595959"/>
              </a:solidFill>
            </p:grpSpPr>
            <p:sp>
              <p:nvSpPr>
                <p:cNvPr id="192" name="Rectangle à coins arrondis 191"/>
                <p:cNvSpPr/>
                <p:nvPr/>
              </p:nvSpPr>
              <p:spPr>
                <a:xfrm>
                  <a:off x="5388185" y="2695610"/>
                  <a:ext cx="72000" cy="144000"/>
                </a:xfrm>
                <a:prstGeom prst="roundRect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3" name="Ellipse 192"/>
                <p:cNvSpPr/>
                <p:nvPr/>
              </p:nvSpPr>
              <p:spPr>
                <a:xfrm>
                  <a:off x="5384877" y="2597665"/>
                  <a:ext cx="79200" cy="64800"/>
                </a:xfrm>
                <a:prstGeom prst="ellips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94" name="Connecteur droit 193"/>
                <p:cNvCxnSpPr/>
                <p:nvPr/>
              </p:nvCxnSpPr>
              <p:spPr>
                <a:xfrm rot="5400000">
                  <a:off x="5328922" y="2940719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cteur droit 194"/>
                <p:cNvCxnSpPr/>
                <p:nvPr/>
              </p:nvCxnSpPr>
              <p:spPr>
                <a:xfrm rot="5400000">
                  <a:off x="5371251" y="2940713"/>
                  <a:ext cx="144000" cy="1588"/>
                </a:xfrm>
                <a:prstGeom prst="line">
                  <a:avLst/>
                </a:prstGeom>
                <a:grp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er 13"/>
            <p:cNvGrpSpPr/>
            <p:nvPr/>
          </p:nvGrpSpPr>
          <p:grpSpPr>
            <a:xfrm>
              <a:off x="173046" y="1638075"/>
              <a:ext cx="8597944" cy="5105787"/>
              <a:chOff x="173046" y="1638075"/>
              <a:chExt cx="8597944" cy="5105787"/>
            </a:xfrm>
          </p:grpSpPr>
          <p:cxnSp>
            <p:nvCxnSpPr>
              <p:cNvPr id="28" name="Connecteur en angle 27"/>
              <p:cNvCxnSpPr/>
              <p:nvPr/>
            </p:nvCxnSpPr>
            <p:spPr>
              <a:xfrm flipV="1">
                <a:off x="4967263" y="3205973"/>
                <a:ext cx="2222724" cy="1729012"/>
              </a:xfrm>
              <a:prstGeom prst="bentConnector3">
                <a:avLst>
                  <a:gd name="adj1" fmla="val 6335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ZoneTexte 68"/>
              <p:cNvSpPr txBox="1"/>
              <p:nvPr/>
            </p:nvSpPr>
            <p:spPr>
              <a:xfrm>
                <a:off x="7212525" y="1638075"/>
                <a:ext cx="155846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FF0000"/>
                    </a:solidFill>
                  </a:rPr>
                  <a:t>MDR-TB </a:t>
                </a:r>
                <a:r>
                  <a:rPr lang="fr-FR" sz="1400" b="1" dirty="0" err="1" smtClean="0">
                    <a:solidFill>
                      <a:srgbClr val="FF0000"/>
                    </a:solidFill>
                  </a:rPr>
                  <a:t>outbreak</a:t>
                </a:r>
                <a:endParaRPr lang="fr-FR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4910622" y="4384529"/>
                <a:ext cx="134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HIV + community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1" name="Grouper 10"/>
              <p:cNvGrpSpPr/>
              <p:nvPr/>
            </p:nvGrpSpPr>
            <p:grpSpPr>
              <a:xfrm>
                <a:off x="173046" y="1923082"/>
                <a:ext cx="4943713" cy="4820780"/>
                <a:chOff x="173046" y="1923082"/>
                <a:chExt cx="4943713" cy="4820780"/>
              </a:xfrm>
            </p:grpSpPr>
            <p:sp>
              <p:nvSpPr>
                <p:cNvPr id="74" name="Ellipse 73"/>
                <p:cNvSpPr/>
                <p:nvPr/>
              </p:nvSpPr>
              <p:spPr>
                <a:xfrm>
                  <a:off x="173046" y="5108591"/>
                  <a:ext cx="689571" cy="10048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2300179" y="5352986"/>
                  <a:ext cx="689571" cy="10048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4309320" y="3636236"/>
                  <a:ext cx="689571" cy="10048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" name="Connecteur en arc 6"/>
                <p:cNvCxnSpPr/>
                <p:nvPr/>
              </p:nvCxnSpPr>
              <p:spPr>
                <a:xfrm>
                  <a:off x="571951" y="4799079"/>
                  <a:ext cx="149414" cy="108668"/>
                </a:xfrm>
                <a:prstGeom prst="curvedConnector3">
                  <a:avLst>
                    <a:gd name="adj1" fmla="val 54546"/>
                  </a:avLst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en angle 8"/>
                <p:cNvCxnSpPr/>
                <p:nvPr/>
              </p:nvCxnSpPr>
              <p:spPr>
                <a:xfrm>
                  <a:off x="796053" y="4888699"/>
                  <a:ext cx="1514540" cy="353173"/>
                </a:xfrm>
                <a:prstGeom prst="bentConnector3">
                  <a:avLst>
                    <a:gd name="adj1" fmla="val 40544"/>
                  </a:avLst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en arc 9"/>
                <p:cNvCxnSpPr/>
                <p:nvPr/>
              </p:nvCxnSpPr>
              <p:spPr>
                <a:xfrm>
                  <a:off x="574937" y="4679809"/>
                  <a:ext cx="149414" cy="108668"/>
                </a:xfrm>
                <a:prstGeom prst="curvedConnector3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en arc 11"/>
                <p:cNvCxnSpPr/>
                <p:nvPr/>
              </p:nvCxnSpPr>
              <p:spPr>
                <a:xfrm>
                  <a:off x="2545802" y="5154322"/>
                  <a:ext cx="149414" cy="108668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en arc 12"/>
                <p:cNvCxnSpPr/>
                <p:nvPr/>
              </p:nvCxnSpPr>
              <p:spPr>
                <a:xfrm>
                  <a:off x="422537" y="4806149"/>
                  <a:ext cx="149414" cy="108668"/>
                </a:xfrm>
                <a:prstGeom prst="curvedConnector3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en angle 17"/>
                <p:cNvCxnSpPr/>
                <p:nvPr/>
              </p:nvCxnSpPr>
              <p:spPr>
                <a:xfrm flipV="1">
                  <a:off x="2989750" y="4934985"/>
                  <a:ext cx="1385480" cy="328091"/>
                </a:xfrm>
                <a:prstGeom prst="bentConnector3">
                  <a:avLst>
                    <a:gd name="adj1" fmla="val 67494"/>
                  </a:avLst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en arc 22"/>
                <p:cNvCxnSpPr/>
                <p:nvPr/>
              </p:nvCxnSpPr>
              <p:spPr>
                <a:xfrm>
                  <a:off x="4641222" y="4891253"/>
                  <a:ext cx="149414" cy="108668"/>
                </a:xfrm>
                <a:prstGeom prst="curvedConnector3">
                  <a:avLst>
                    <a:gd name="adj1" fmla="val 54546"/>
                  </a:avLst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en arc 23"/>
                <p:cNvCxnSpPr/>
                <p:nvPr/>
              </p:nvCxnSpPr>
              <p:spPr>
                <a:xfrm>
                  <a:off x="4644208" y="4771983"/>
                  <a:ext cx="149414" cy="108668"/>
                </a:xfrm>
                <a:prstGeom prst="curvedConnector3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en arc 24"/>
                <p:cNvCxnSpPr/>
                <p:nvPr/>
              </p:nvCxnSpPr>
              <p:spPr>
                <a:xfrm>
                  <a:off x="4494794" y="4826317"/>
                  <a:ext cx="149414" cy="108668"/>
                </a:xfrm>
                <a:prstGeom prst="curvedConnector3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en arc 25"/>
                <p:cNvCxnSpPr/>
                <p:nvPr/>
              </p:nvCxnSpPr>
              <p:spPr>
                <a:xfrm>
                  <a:off x="4491808" y="4999923"/>
                  <a:ext cx="149414" cy="108668"/>
                </a:xfrm>
                <a:prstGeom prst="curvedConnector3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ZoneTexte 51"/>
                <p:cNvSpPr txBox="1"/>
                <p:nvPr/>
              </p:nvSpPr>
              <p:spPr>
                <a:xfrm>
                  <a:off x="809501" y="4878387"/>
                  <a:ext cx="16525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b="1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fitness</a:t>
                  </a:r>
                  <a:endParaRPr lang="fr-FR" sz="105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" name="Légende encadrée 2 55"/>
                <p:cNvSpPr/>
                <p:nvPr/>
              </p:nvSpPr>
              <p:spPr>
                <a:xfrm>
                  <a:off x="2015816" y="3205973"/>
                  <a:ext cx="1080000" cy="720000"/>
                </a:xfrm>
                <a:prstGeom prst="borderCallout2">
                  <a:avLst>
                    <a:gd name="adj1" fmla="val 18750"/>
                    <a:gd name="adj2" fmla="val -8333"/>
                    <a:gd name="adj3" fmla="val 18750"/>
                    <a:gd name="adj4" fmla="val -16667"/>
                    <a:gd name="adj5" fmla="val 207176"/>
                    <a:gd name="adj6" fmla="val -46370"/>
                  </a:avLst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>
                  <a:off x="1909895" y="3193847"/>
                  <a:ext cx="1268792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b="1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 INH and RIF  </a:t>
                  </a:r>
                  <a:r>
                    <a:rPr lang="fr-FR" sz="900" b="1" dirty="0" err="1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resistance</a:t>
                  </a:r>
                  <a:r>
                    <a:rPr lang="fr-FR" sz="900" b="1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-</a:t>
                  </a:r>
                  <a:r>
                    <a:rPr lang="fr-FR" sz="900" b="1" dirty="0" err="1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conferring</a:t>
                  </a:r>
                  <a:r>
                    <a:rPr lang="fr-FR" sz="900" b="1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 mutations </a:t>
                  </a:r>
                </a:p>
                <a:p>
                  <a:pPr algn="ctr"/>
                  <a:r>
                    <a:rPr lang="fr-FR" sz="9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(MDR </a:t>
                  </a:r>
                  <a:r>
                    <a:rPr lang="fr-FR" sz="9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phenotype</a:t>
                  </a:r>
                  <a:r>
                    <a:rPr lang="fr-FR" sz="9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:r>
                    <a:rPr lang="fr-FR" sz="900" b="1" dirty="0" err="1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with</a:t>
                  </a:r>
                  <a:r>
                    <a:rPr lang="fr-FR" sz="9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fitness </a:t>
                  </a:r>
                  <a:r>
                    <a:rPr lang="fr-FR" sz="9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costs</a:t>
                  </a:r>
                  <a:r>
                    <a:rPr lang="fr-FR" sz="9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)</a:t>
                  </a:r>
                  <a:endParaRPr lang="fr-FR" sz="9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58" name="Groupe 57"/>
                <p:cNvGrpSpPr/>
                <p:nvPr/>
              </p:nvGrpSpPr>
              <p:grpSpPr>
                <a:xfrm>
                  <a:off x="1395718" y="1923082"/>
                  <a:ext cx="1232823" cy="784830"/>
                  <a:chOff x="2068614" y="758234"/>
                  <a:chExt cx="1641073" cy="1007259"/>
                </a:xfrm>
                <a:noFill/>
              </p:grpSpPr>
              <p:sp>
                <p:nvSpPr>
                  <p:cNvPr id="57" name="Légende encadrée 2 56"/>
                  <p:cNvSpPr/>
                  <p:nvPr/>
                </p:nvSpPr>
                <p:spPr>
                  <a:xfrm>
                    <a:off x="2158510" y="758310"/>
                    <a:ext cx="1437643" cy="924056"/>
                  </a:xfrm>
                  <a:prstGeom prst="borderCallout2">
                    <a:avLst>
                      <a:gd name="adj1" fmla="val 18750"/>
                      <a:gd name="adj2" fmla="val -8333"/>
                      <a:gd name="adj3" fmla="val 18750"/>
                      <a:gd name="adj4" fmla="val -16667"/>
                      <a:gd name="adj5" fmla="val 327744"/>
                      <a:gd name="adj6" fmla="val -65823"/>
                    </a:avLst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" name="ZoneTexte 49"/>
                  <p:cNvSpPr txBox="1"/>
                  <p:nvPr/>
                </p:nvSpPr>
                <p:spPr>
                  <a:xfrm>
                    <a:off x="2068614" y="758234"/>
                    <a:ext cx="1641073" cy="100725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9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Drug-sensitive and </a:t>
                    </a:r>
                    <a:r>
                      <a:rPr lang="fr-FR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fitness-</a:t>
                    </a:r>
                    <a:r>
                      <a:rPr lang="fr-FR" sz="900" b="1" dirty="0" err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competent</a:t>
                    </a:r>
                    <a:r>
                      <a:rPr lang="fr-FR" sz="9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 </a:t>
                    </a:r>
                    <a:r>
                      <a:rPr lang="fr-FR" sz="900" b="1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with</a:t>
                    </a:r>
                    <a:r>
                      <a:rPr lang="fr-FR" sz="9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an </a:t>
                    </a:r>
                    <a:r>
                      <a:rPr lang="fr-FR" sz="900" b="1" dirty="0" err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epidemic</a:t>
                    </a:r>
                    <a:r>
                      <a:rPr lang="fr-FR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1" dirty="0" err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potential</a:t>
                    </a:r>
                    <a:r>
                      <a:rPr lang="fr-FR" sz="9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MTB </a:t>
                    </a:r>
                    <a:r>
                      <a:rPr lang="fr-FR" sz="900" b="1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clinical</a:t>
                    </a:r>
                    <a:r>
                      <a:rPr lang="fr-FR" sz="9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</a:t>
                    </a:r>
                    <a:r>
                      <a:rPr lang="fr-FR" sz="900" b="1" dirty="0" err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strain</a:t>
                    </a:r>
                    <a:endParaRPr lang="fr-FR" sz="9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Légende encadrée 2 59"/>
                <p:cNvSpPr/>
                <p:nvPr/>
              </p:nvSpPr>
              <p:spPr>
                <a:xfrm>
                  <a:off x="4023222" y="6023862"/>
                  <a:ext cx="1080000" cy="720000"/>
                </a:xfrm>
                <a:prstGeom prst="borderCallout2">
                  <a:avLst>
                    <a:gd name="adj1" fmla="val 18750"/>
                    <a:gd name="adj2" fmla="val -8333"/>
                    <a:gd name="adj3" fmla="val 18750"/>
                    <a:gd name="adj4" fmla="val -16667"/>
                    <a:gd name="adj5" fmla="val -92358"/>
                    <a:gd name="adj6" fmla="val -7252"/>
                  </a:avLst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ZoneTexte 60"/>
                <p:cNvSpPr txBox="1"/>
                <p:nvPr/>
              </p:nvSpPr>
              <p:spPr>
                <a:xfrm>
                  <a:off x="3991217" y="6131387"/>
                  <a:ext cx="1125542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b="1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Acquisition of </a:t>
                  </a:r>
                  <a:r>
                    <a:rPr lang="fr-FR" sz="900" b="1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compensatory</a:t>
                  </a:r>
                  <a:r>
                    <a:rPr lang="fr-FR" sz="9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mutations</a:t>
                  </a:r>
                  <a:endParaRPr lang="fr-FR" sz="9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59" name="Grouper 58"/>
                <p:cNvGrpSpPr/>
                <p:nvPr/>
              </p:nvGrpSpPr>
              <p:grpSpPr>
                <a:xfrm>
                  <a:off x="379700" y="5229122"/>
                  <a:ext cx="79200" cy="415848"/>
                  <a:chOff x="5384877" y="2597665"/>
                  <a:chExt cx="79200" cy="415848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45" name="Rectangle à coins arrondis 44"/>
                  <p:cNvSpPr/>
                  <p:nvPr/>
                </p:nvSpPr>
                <p:spPr>
                  <a:xfrm>
                    <a:off x="5388185" y="2695610"/>
                    <a:ext cx="72000" cy="144000"/>
                  </a:xfrm>
                  <a:prstGeom prst="roundRect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Ellipse 45"/>
                  <p:cNvSpPr/>
                  <p:nvPr/>
                </p:nvSpPr>
                <p:spPr>
                  <a:xfrm>
                    <a:off x="5384877" y="2597665"/>
                    <a:ext cx="79200" cy="648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54" name="Connecteur droit 53"/>
                  <p:cNvCxnSpPr/>
                  <p:nvPr/>
                </p:nvCxnSpPr>
                <p:spPr>
                  <a:xfrm rot="5400000">
                    <a:off x="5328922" y="2940719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/>
                  <p:cNvCxnSpPr/>
                  <p:nvPr/>
                </p:nvCxnSpPr>
                <p:spPr>
                  <a:xfrm rot="5400000">
                    <a:off x="5371251" y="2940713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er 90"/>
                <p:cNvGrpSpPr/>
                <p:nvPr/>
              </p:nvGrpSpPr>
              <p:grpSpPr>
                <a:xfrm>
                  <a:off x="608297" y="5572033"/>
                  <a:ext cx="79200" cy="415848"/>
                  <a:chOff x="5384877" y="2597665"/>
                  <a:chExt cx="79200" cy="415848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92" name="Rectangle à coins arrondis 91"/>
                  <p:cNvSpPr/>
                  <p:nvPr/>
                </p:nvSpPr>
                <p:spPr>
                  <a:xfrm>
                    <a:off x="5388185" y="2695610"/>
                    <a:ext cx="72000" cy="144000"/>
                  </a:xfrm>
                  <a:prstGeom prst="roundRect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3" name="Ellipse 92"/>
                  <p:cNvSpPr/>
                  <p:nvPr/>
                </p:nvSpPr>
                <p:spPr>
                  <a:xfrm>
                    <a:off x="5384877" y="2597665"/>
                    <a:ext cx="79200" cy="648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94" name="Connecteur droit 93"/>
                  <p:cNvCxnSpPr/>
                  <p:nvPr/>
                </p:nvCxnSpPr>
                <p:spPr>
                  <a:xfrm rot="5400000">
                    <a:off x="5328922" y="2940719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necteur droit 94"/>
                  <p:cNvCxnSpPr/>
                  <p:nvPr/>
                </p:nvCxnSpPr>
                <p:spPr>
                  <a:xfrm rot="5400000">
                    <a:off x="5371251" y="2940713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Grouper 100"/>
                <p:cNvGrpSpPr/>
                <p:nvPr/>
              </p:nvGrpSpPr>
              <p:grpSpPr>
                <a:xfrm>
                  <a:off x="4532596" y="4094590"/>
                  <a:ext cx="79200" cy="415848"/>
                  <a:chOff x="5384877" y="2597665"/>
                  <a:chExt cx="79200" cy="415848"/>
                </a:xfrm>
                <a:solidFill>
                  <a:srgbClr val="595959"/>
                </a:solidFill>
              </p:grpSpPr>
              <p:sp>
                <p:nvSpPr>
                  <p:cNvPr id="102" name="Rectangle à coins arrondis 101"/>
                  <p:cNvSpPr/>
                  <p:nvPr/>
                </p:nvSpPr>
                <p:spPr>
                  <a:xfrm>
                    <a:off x="5388185" y="2695610"/>
                    <a:ext cx="72000" cy="144000"/>
                  </a:xfrm>
                  <a:prstGeom prst="roundRect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3" name="Ellipse 102"/>
                  <p:cNvSpPr/>
                  <p:nvPr/>
                </p:nvSpPr>
                <p:spPr>
                  <a:xfrm>
                    <a:off x="5384877" y="2597665"/>
                    <a:ext cx="79200" cy="64800"/>
                  </a:xfrm>
                  <a:prstGeom prst="ellips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04" name="Connecteur droit 103"/>
                  <p:cNvCxnSpPr/>
                  <p:nvPr/>
                </p:nvCxnSpPr>
                <p:spPr>
                  <a:xfrm rot="5400000">
                    <a:off x="5328922" y="2940719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necteur droit 104"/>
                  <p:cNvCxnSpPr/>
                  <p:nvPr/>
                </p:nvCxnSpPr>
                <p:spPr>
                  <a:xfrm rot="5400000">
                    <a:off x="5371251" y="2940713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er 105"/>
                <p:cNvGrpSpPr/>
                <p:nvPr/>
              </p:nvGrpSpPr>
              <p:grpSpPr>
                <a:xfrm>
                  <a:off x="4744264" y="3751687"/>
                  <a:ext cx="79200" cy="415848"/>
                  <a:chOff x="5384877" y="2597665"/>
                  <a:chExt cx="79200" cy="415848"/>
                </a:xfrm>
                <a:solidFill>
                  <a:srgbClr val="595959"/>
                </a:solidFill>
              </p:grpSpPr>
              <p:sp>
                <p:nvSpPr>
                  <p:cNvPr id="107" name="Rectangle à coins arrondis 106"/>
                  <p:cNvSpPr/>
                  <p:nvPr/>
                </p:nvSpPr>
                <p:spPr>
                  <a:xfrm>
                    <a:off x="5388185" y="2695610"/>
                    <a:ext cx="72000" cy="144000"/>
                  </a:xfrm>
                  <a:prstGeom prst="roundRect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8" name="Ellipse 107"/>
                  <p:cNvSpPr/>
                  <p:nvPr/>
                </p:nvSpPr>
                <p:spPr>
                  <a:xfrm>
                    <a:off x="5384877" y="2597665"/>
                    <a:ext cx="79200" cy="64800"/>
                  </a:xfrm>
                  <a:prstGeom prst="ellips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09" name="Connecteur droit 108"/>
                  <p:cNvCxnSpPr/>
                  <p:nvPr/>
                </p:nvCxnSpPr>
                <p:spPr>
                  <a:xfrm rot="5400000">
                    <a:off x="5328922" y="2940719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necteur droit 109"/>
                  <p:cNvCxnSpPr/>
                  <p:nvPr/>
                </p:nvCxnSpPr>
                <p:spPr>
                  <a:xfrm rot="5400000">
                    <a:off x="5371251" y="2940713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" name="Grouper 195"/>
                <p:cNvGrpSpPr/>
                <p:nvPr/>
              </p:nvGrpSpPr>
              <p:grpSpPr>
                <a:xfrm>
                  <a:off x="2606316" y="5625016"/>
                  <a:ext cx="79200" cy="415848"/>
                  <a:chOff x="5384877" y="2597665"/>
                  <a:chExt cx="79200" cy="415848"/>
                </a:xfrm>
                <a:solidFill>
                  <a:srgbClr val="595959"/>
                </a:solidFill>
              </p:grpSpPr>
              <p:sp>
                <p:nvSpPr>
                  <p:cNvPr id="197" name="Rectangle à coins arrondis 196"/>
                  <p:cNvSpPr/>
                  <p:nvPr/>
                </p:nvSpPr>
                <p:spPr>
                  <a:xfrm>
                    <a:off x="5388185" y="2695610"/>
                    <a:ext cx="72000" cy="144000"/>
                  </a:xfrm>
                  <a:prstGeom prst="roundRect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8" name="Ellipse 197"/>
                  <p:cNvSpPr/>
                  <p:nvPr/>
                </p:nvSpPr>
                <p:spPr>
                  <a:xfrm>
                    <a:off x="5384877" y="2597665"/>
                    <a:ext cx="79200" cy="64800"/>
                  </a:xfrm>
                  <a:prstGeom prst="ellips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99" name="Connecteur droit 198"/>
                  <p:cNvCxnSpPr/>
                  <p:nvPr/>
                </p:nvCxnSpPr>
                <p:spPr>
                  <a:xfrm rot="5400000">
                    <a:off x="5328922" y="2940719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necteur droit 199"/>
                  <p:cNvCxnSpPr/>
                  <p:nvPr/>
                </p:nvCxnSpPr>
                <p:spPr>
                  <a:xfrm rot="5400000">
                    <a:off x="5371251" y="2940713"/>
                    <a:ext cx="144000" cy="1588"/>
                  </a:xfrm>
                  <a:prstGeom prst="line">
                    <a:avLst/>
                  </a:prstGeom>
                  <a:grpFill/>
                  <a:ln>
                    <a:solidFill>
                      <a:srgbClr val="40404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2" name="ZoneTexte 201"/>
                <p:cNvSpPr txBox="1"/>
                <p:nvPr/>
              </p:nvSpPr>
              <p:spPr>
                <a:xfrm>
                  <a:off x="3170063" y="5032802"/>
                  <a:ext cx="165253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b="1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fitness</a:t>
                  </a:r>
                  <a:endParaRPr lang="fr-FR" sz="105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45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320" y="2254036"/>
            <a:ext cx="8075789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What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have </a:t>
            </a:r>
            <a:r>
              <a:rPr lang="fr-FR" sz="36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we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learned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from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microgenomics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on the </a:t>
            </a:r>
            <a:r>
              <a:rPr lang="fr-FR" sz="36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biology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of the MDR-TB </a:t>
            </a:r>
            <a:r>
              <a:rPr lang="fr-FR" sz="36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outbreak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6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6850" y="235199"/>
            <a:ext cx="7699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Comparative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genomics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coupled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to structural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analysis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disclosed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the possible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role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of the </a:t>
            </a:r>
            <a:r>
              <a:rPr lang="fr-FR" sz="2400" b="1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rpoB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secondary</a:t>
            </a:r>
            <a:r>
              <a:rPr lang="fr-FR" sz="24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mutation, V615M, in fitness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cost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compensation</a:t>
            </a:r>
            <a:endParaRPr lang="fr-FR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9" name="Grouper 18"/>
          <p:cNvGrpSpPr/>
          <p:nvPr/>
        </p:nvGrpSpPr>
        <p:grpSpPr>
          <a:xfrm>
            <a:off x="530577" y="2540036"/>
            <a:ext cx="3393878" cy="3566188"/>
            <a:chOff x="530577" y="2540036"/>
            <a:chExt cx="3393878" cy="356618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577" y="2540036"/>
              <a:ext cx="3378200" cy="254000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530831" y="5182894"/>
              <a:ext cx="33936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Comic Sans MS"/>
                  <a:cs typeface="Comic Sans MS"/>
                </a:rPr>
                <a:t>No putative </a:t>
              </a:r>
              <a:r>
                <a:rPr lang="fr-FR" b="1" dirty="0" err="1" smtClean="0">
                  <a:latin typeface="Comic Sans MS"/>
                  <a:cs typeface="Comic Sans MS"/>
                </a:rPr>
                <a:t>compensatory</a:t>
              </a:r>
              <a:r>
                <a:rPr lang="fr-FR" b="1" dirty="0" smtClean="0">
                  <a:latin typeface="Comic Sans MS"/>
                  <a:cs typeface="Comic Sans MS"/>
                </a:rPr>
                <a:t> mutations </a:t>
              </a:r>
              <a:r>
                <a:rPr lang="fr-FR" b="1" dirty="0" err="1" smtClean="0">
                  <a:latin typeface="Comic Sans MS"/>
                  <a:cs typeface="Comic Sans MS"/>
                </a:rPr>
                <a:t>either</a:t>
              </a:r>
              <a:r>
                <a:rPr lang="fr-FR" b="1" dirty="0" smtClean="0">
                  <a:latin typeface="Comic Sans MS"/>
                  <a:cs typeface="Comic Sans MS"/>
                </a:rPr>
                <a:t> in </a:t>
              </a:r>
              <a:r>
                <a:rPr lang="fr-FR" b="1" i="1" dirty="0" err="1" smtClean="0">
                  <a:latin typeface="Comic Sans MS"/>
                  <a:cs typeface="Comic Sans MS"/>
                </a:rPr>
                <a:t>rpoC</a:t>
              </a:r>
              <a:r>
                <a:rPr lang="fr-FR" b="1" dirty="0" smtClean="0">
                  <a:latin typeface="Comic Sans MS"/>
                  <a:cs typeface="Comic Sans MS"/>
                </a:rPr>
                <a:t> or in </a:t>
              </a:r>
              <a:r>
                <a:rPr lang="fr-FR" b="1" i="1" dirty="0" err="1" smtClean="0">
                  <a:latin typeface="Comic Sans MS"/>
                  <a:cs typeface="Comic Sans MS"/>
                </a:rPr>
                <a:t>rpoA</a:t>
              </a:r>
              <a:r>
                <a:rPr lang="fr-FR" b="1" dirty="0" smtClean="0">
                  <a:latin typeface="Comic Sans MS"/>
                  <a:cs typeface="Comic Sans MS"/>
                </a:rPr>
                <a:t> coud </a:t>
              </a:r>
              <a:r>
                <a:rPr lang="fr-FR" b="1" dirty="0" err="1" smtClean="0">
                  <a:latin typeface="Comic Sans MS"/>
                  <a:cs typeface="Comic Sans MS"/>
                </a:rPr>
                <a:t>be</a:t>
              </a:r>
              <a:r>
                <a:rPr lang="fr-FR" b="1" dirty="0" smtClean="0">
                  <a:latin typeface="Comic Sans MS"/>
                  <a:cs typeface="Comic Sans MS"/>
                </a:rPr>
                <a:t> </a:t>
              </a:r>
              <a:r>
                <a:rPr lang="fr-FR" b="1" dirty="0" err="1" smtClean="0">
                  <a:latin typeface="Comic Sans MS"/>
                  <a:cs typeface="Comic Sans MS"/>
                </a:rPr>
                <a:t>identified</a:t>
              </a:r>
              <a:endParaRPr lang="fr-FR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4985511" y="2446258"/>
            <a:ext cx="4046829" cy="3704658"/>
            <a:chOff x="4985511" y="2446258"/>
            <a:chExt cx="4046829" cy="370465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9822" y="2446258"/>
              <a:ext cx="3337834" cy="2728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ZoneTexte 16"/>
            <p:cNvSpPr txBox="1"/>
            <p:nvPr/>
          </p:nvSpPr>
          <p:spPr>
            <a:xfrm>
              <a:off x="4985511" y="5227586"/>
              <a:ext cx="4046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/>
                  <a:cs typeface="Comic Sans MS"/>
                </a:rPr>
                <a:t>V615M maps to the flexible bridge helix structure which interact with DNA </a:t>
              </a:r>
              <a:endParaRPr lang="en-US" b="1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625" y="276225"/>
            <a:ext cx="823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outbreak-restricted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secondary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site </a:t>
            </a:r>
            <a:r>
              <a:rPr lang="fr-FR" sz="2400" b="1" i="1" dirty="0" err="1" smtClean="0">
                <a:solidFill>
                  <a:srgbClr val="FF0000"/>
                </a:solidFill>
                <a:latin typeface="Comic Sans MS" pitchFamily="66" charset="0"/>
              </a:rPr>
              <a:t>rpoB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mutation, V615M,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indeed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restore the fitness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costs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of S531L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914861" y="2715479"/>
            <a:ext cx="3334902" cy="3349844"/>
            <a:chOff x="5761473" y="2746839"/>
            <a:chExt cx="3334902" cy="334984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 l="58399"/>
            <a:stretch>
              <a:fillRect/>
            </a:stretch>
          </p:blipFill>
          <p:spPr bwMode="auto">
            <a:xfrm>
              <a:off x="5761473" y="2746839"/>
              <a:ext cx="2914418" cy="276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6038850" y="5450352"/>
              <a:ext cx="3057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Engineered mutant BCG harboring V615M +S531L and WT-BCG display comparable fitness</a:t>
              </a:r>
              <a:endParaRPr lang="en-US" sz="1200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973533" y="3013398"/>
            <a:ext cx="3057525" cy="2908144"/>
            <a:chOff x="3152775" y="3013398"/>
            <a:chExt cx="3057525" cy="2908144"/>
          </a:xfrm>
        </p:grpSpPr>
        <p:sp>
          <p:nvSpPr>
            <p:cNvPr id="7" name="ZoneTexte 6"/>
            <p:cNvSpPr txBox="1"/>
            <p:nvPr/>
          </p:nvSpPr>
          <p:spPr>
            <a:xfrm>
              <a:off x="3152775" y="5459877"/>
              <a:ext cx="305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Engineered mutant BCG harboring V615M +S531L grows as efficiently as WT-BCG</a:t>
              </a:r>
              <a:endParaRPr lang="en-US" sz="1200" dirty="0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3558" y="3013398"/>
              <a:ext cx="1282347" cy="23334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71438"/>
            <a:ext cx="9144000" cy="8366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fr-FR" sz="3200" b="1" i="1" dirty="0">
              <a:solidFill>
                <a:srgbClr val="355E85"/>
              </a:solidFill>
              <a:latin typeface="Verdana" pitchFamily="34" charset="0"/>
              <a:ea typeface="+mj-ea"/>
              <a:cs typeface="+mj-cs"/>
            </a:endParaRPr>
          </a:p>
        </p:txBody>
      </p:sp>
      <p:grpSp>
        <p:nvGrpSpPr>
          <p:cNvPr id="3" name="Groupe 30"/>
          <p:cNvGrpSpPr/>
          <p:nvPr/>
        </p:nvGrpSpPr>
        <p:grpSpPr>
          <a:xfrm>
            <a:off x="442914" y="2714307"/>
            <a:ext cx="3704225" cy="3297054"/>
            <a:chOff x="25671610" y="19514418"/>
            <a:chExt cx="8676456" cy="7848872"/>
          </a:xfrm>
          <a:solidFill>
            <a:schemeClr val="bg1"/>
          </a:solidFill>
        </p:grpSpPr>
        <p:pic>
          <p:nvPicPr>
            <p:cNvPr id="4" name="Image 3" descr="Génomique comparative fdxB_Del.jpg"/>
            <p:cNvPicPr>
              <a:picLocks noChangeAspect="1"/>
            </p:cNvPicPr>
            <p:nvPr/>
          </p:nvPicPr>
          <p:blipFill>
            <a:blip r:embed="rId2" cstate="print"/>
            <a:srcRect l="4725" t="17850" r="7076" b="18101"/>
            <a:stretch>
              <a:fillRect/>
            </a:stretch>
          </p:blipFill>
          <p:spPr>
            <a:xfrm>
              <a:off x="26247674" y="22970802"/>
              <a:ext cx="8064896" cy="4392488"/>
            </a:xfrm>
            <a:prstGeom prst="rect">
              <a:avLst/>
            </a:prstGeom>
            <a:grpFill/>
          </p:spPr>
        </p:pic>
        <p:pic>
          <p:nvPicPr>
            <p:cNvPr id="5" name="Image 4" descr="Coverage rate fdx.jpg"/>
            <p:cNvPicPr>
              <a:picLocks noChangeAspect="1"/>
            </p:cNvPicPr>
            <p:nvPr/>
          </p:nvPicPr>
          <p:blipFill>
            <a:blip r:embed="rId3" cstate="print"/>
            <a:srcRect t="24800" r="5113" b="31100"/>
            <a:stretch>
              <a:fillRect/>
            </a:stretch>
          </p:blipFill>
          <p:spPr>
            <a:xfrm>
              <a:off x="25671610" y="19514418"/>
              <a:ext cx="8676456" cy="3024336"/>
            </a:xfrm>
            <a:prstGeom prst="rect">
              <a:avLst/>
            </a:prstGeom>
            <a:grpFill/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594" y="2827259"/>
            <a:ext cx="27681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8399096" y="3604183"/>
            <a:ext cx="693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/>
              <a:t>1081 </a:t>
            </a:r>
            <a:r>
              <a:rPr lang="fr-FR" sz="1200" dirty="0" err="1"/>
              <a:t>pb</a:t>
            </a:r>
            <a:endParaRPr lang="fr-FR" sz="1200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475362" y="3849359"/>
            <a:ext cx="615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/>
              <a:t>400 </a:t>
            </a:r>
            <a:r>
              <a:rPr lang="fr-FR" sz="1200" dirty="0" err="1"/>
              <a:t>pb</a:t>
            </a:r>
            <a:endParaRPr lang="fr-FR" sz="12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097562" y="4002486"/>
            <a:ext cx="287536" cy="7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193906" y="3740160"/>
            <a:ext cx="287410" cy="4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uble flèche horizontale 10"/>
          <p:cNvSpPr/>
          <p:nvPr/>
        </p:nvSpPr>
        <p:spPr>
          <a:xfrm>
            <a:off x="1739207" y="6048878"/>
            <a:ext cx="863600" cy="46037"/>
          </a:xfrm>
          <a:prstGeom prst="leftRight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5"/>
          <p:cNvSpPr txBox="1">
            <a:spLocks noChangeArrowheads="1"/>
          </p:cNvSpPr>
          <p:nvPr/>
        </p:nvSpPr>
        <p:spPr bwMode="auto">
          <a:xfrm>
            <a:off x="1839197" y="6088835"/>
            <a:ext cx="6527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/>
              <a:t>680 </a:t>
            </a:r>
            <a:r>
              <a:rPr lang="fr-FR" sz="1200" dirty="0" err="1"/>
              <a:t>pb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-27384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An in-frame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deletion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in the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ferredoxin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gene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likely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to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be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critical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to the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epidemic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potential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of the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Tunisian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MDR </a:t>
            </a:r>
            <a:r>
              <a:rPr lang="fr-FR" sz="28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strain</a:t>
            </a:r>
            <a:endParaRPr lang="fr-F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4" descr="Capture d’écran 2011-09-05 à 10.17.4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194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553200" y="4359275"/>
            <a:ext cx="609600" cy="533400"/>
          </a:xfrm>
          <a:prstGeom prst="rect">
            <a:avLst/>
          </a:prstGeom>
          <a:solidFill>
            <a:srgbClr val="3366FF">
              <a:alpha val="18039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54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er 30"/>
          <p:cNvGrpSpPr>
            <a:grpSpLocks/>
          </p:cNvGrpSpPr>
          <p:nvPr/>
        </p:nvGrpSpPr>
        <p:grpSpPr bwMode="auto">
          <a:xfrm>
            <a:off x="152400" y="465138"/>
            <a:ext cx="8991600" cy="6392862"/>
            <a:chOff x="152400" y="465668"/>
            <a:chExt cx="8991600" cy="6392332"/>
          </a:xfrm>
        </p:grpSpPr>
        <p:sp>
          <p:nvSpPr>
            <p:cNvPr id="13326" name="ZoneTexte 5"/>
            <p:cNvSpPr txBox="1">
              <a:spLocks noChangeArrowheads="1"/>
            </p:cNvSpPr>
            <p:nvPr/>
          </p:nvSpPr>
          <p:spPr bwMode="auto">
            <a:xfrm>
              <a:off x="3060700" y="3228975"/>
              <a:ext cx="247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</a:rPr>
                <a:t>I</a:t>
              </a:r>
            </a:p>
          </p:txBody>
        </p:sp>
        <p:cxnSp>
          <p:nvCxnSpPr>
            <p:cNvPr id="8" name="Connecteur droit avec flèche 7"/>
            <p:cNvCxnSpPr>
              <a:cxnSpLocks noChangeShapeType="1"/>
            </p:cNvCxnSpPr>
            <p:nvPr/>
          </p:nvCxnSpPr>
          <p:spPr bwMode="auto">
            <a:xfrm rot="5400000">
              <a:off x="1619328" y="3883221"/>
              <a:ext cx="1879444" cy="1231900"/>
            </a:xfrm>
            <a:prstGeom prst="straightConnector1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13328" name="Image 10" descr="Capture d’écran 2011-09-05 à 10.26.0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465668"/>
              <a:ext cx="4989513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22563" y="786316"/>
              <a:ext cx="1111250" cy="533356"/>
            </a:xfrm>
            <a:prstGeom prst="rect">
              <a:avLst/>
            </a:prstGeom>
            <a:solidFill>
              <a:srgbClr val="3366FF">
                <a:alpha val="18039"/>
              </a:srgbClr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 sz="54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330" name="ZoneTexte 12"/>
            <p:cNvSpPr txBox="1">
              <a:spLocks noChangeArrowheads="1"/>
            </p:cNvSpPr>
            <p:nvPr/>
          </p:nvSpPr>
          <p:spPr bwMode="auto">
            <a:xfrm>
              <a:off x="4233863" y="3228975"/>
              <a:ext cx="247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</a:rPr>
                <a:t>I</a:t>
              </a:r>
            </a:p>
          </p:txBody>
        </p:sp>
        <p:cxnSp>
          <p:nvCxnSpPr>
            <p:cNvPr id="14" name="Connecteur droit avec flèche 13"/>
            <p:cNvCxnSpPr>
              <a:cxnSpLocks noChangeShapeType="1"/>
              <a:stCxn id="13330" idx="0"/>
            </p:cNvCxnSpPr>
            <p:nvPr/>
          </p:nvCxnSpPr>
          <p:spPr bwMode="auto">
            <a:xfrm rot="16200000" flipV="1">
              <a:off x="2835334" y="1706921"/>
              <a:ext cx="1409583" cy="1635125"/>
            </a:xfrm>
            <a:prstGeom prst="straightConnector1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3332" name="ZoneTexte 20"/>
            <p:cNvSpPr txBox="1">
              <a:spLocks noChangeArrowheads="1"/>
            </p:cNvSpPr>
            <p:nvPr/>
          </p:nvSpPr>
          <p:spPr bwMode="auto">
            <a:xfrm>
              <a:off x="3359150" y="2162175"/>
              <a:ext cx="6000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1.9 kb</a:t>
              </a:r>
            </a:p>
          </p:txBody>
        </p:sp>
        <p:pic>
          <p:nvPicPr>
            <p:cNvPr id="13333" name="Image 21" descr="Capture d’écran 2011-09-05 à 10.33.58.png"/>
            <p:cNvPicPr preferRelativeResize="0"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4488" y="4051300"/>
              <a:ext cx="4989512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Connecteur droit avec flèche 23"/>
            <p:cNvCxnSpPr>
              <a:cxnSpLocks noChangeShapeType="1"/>
            </p:cNvCxnSpPr>
            <p:nvPr/>
          </p:nvCxnSpPr>
          <p:spPr bwMode="auto">
            <a:xfrm rot="10800000" flipV="1">
              <a:off x="6737350" y="3559448"/>
              <a:ext cx="911225" cy="492084"/>
            </a:xfrm>
            <a:prstGeom prst="straightConnector1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3335" name="ZoneTexte 25"/>
            <p:cNvSpPr txBox="1">
              <a:spLocks noChangeArrowheads="1"/>
            </p:cNvSpPr>
            <p:nvPr/>
          </p:nvSpPr>
          <p:spPr bwMode="auto">
            <a:xfrm>
              <a:off x="7561263" y="3236913"/>
              <a:ext cx="247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336" name="ZoneTexte 27"/>
            <p:cNvSpPr txBox="1">
              <a:spLocks noChangeArrowheads="1"/>
            </p:cNvSpPr>
            <p:nvPr/>
          </p:nvSpPr>
          <p:spPr bwMode="auto">
            <a:xfrm>
              <a:off x="6686550" y="3657600"/>
              <a:ext cx="471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1 kb</a:t>
              </a:r>
            </a:p>
          </p:txBody>
        </p:sp>
        <p:pic>
          <p:nvPicPr>
            <p:cNvPr id="13337" name="Image 28" descr="Capture d’écran 2011-09-05 à 10.39.33.png"/>
            <p:cNvPicPr preferRelativeResize="0">
              <a:picLocks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400" y="5586413"/>
              <a:ext cx="4989513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33400" y="5875419"/>
              <a:ext cx="3124200" cy="533356"/>
            </a:xfrm>
            <a:prstGeom prst="rect">
              <a:avLst/>
            </a:prstGeom>
            <a:solidFill>
              <a:srgbClr val="3366FF">
                <a:alpha val="18039"/>
              </a:srgbClr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 sz="54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339" name="ZoneTexte 8"/>
            <p:cNvSpPr txBox="1">
              <a:spLocks noChangeArrowheads="1"/>
            </p:cNvSpPr>
            <p:nvPr/>
          </p:nvSpPr>
          <p:spPr bwMode="auto">
            <a:xfrm>
              <a:off x="1987550" y="4267200"/>
              <a:ext cx="6000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4.7 kb</a:t>
              </a:r>
            </a:p>
          </p:txBody>
        </p:sp>
      </p:grp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6200" y="76200"/>
            <a:ext cx="88809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Shared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restricted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deletions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 to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be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further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explored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 by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functional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 pitchFamily="66" charset="0"/>
              </a:rPr>
              <a:t>genetics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2338377"/>
            <a:ext cx="78486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600"/>
              </a:spcBef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Phylogenomics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confirm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the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relatedness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of the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Tunisian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MDR-TB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outbreak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strain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with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the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epidemic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CDC1551 and C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strains</a:t>
            </a:r>
            <a:endParaRPr lang="fr-FR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ts val="3600"/>
              </a:spcBef>
              <a:defRPr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genome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of the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MDR-TB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outbreak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strain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appears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to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evolve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rapidly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mainly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through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frequent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indel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events</a:t>
            </a:r>
            <a:endParaRPr lang="fr-FR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ts val="3600"/>
              </a:spcBef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Rationale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comparative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genomics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identified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key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deletion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events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which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could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have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contributed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to the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epidemic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phenotype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of the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Tunisian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MDR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outbreak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strain</a:t>
            </a:r>
          </a:p>
        </p:txBody>
      </p:sp>
      <p:sp>
        <p:nvSpPr>
          <p:cNvPr id="3" name="Ellipse 2"/>
          <p:cNvSpPr/>
          <p:nvPr/>
        </p:nvSpPr>
        <p:spPr>
          <a:xfrm>
            <a:off x="611560" y="2440283"/>
            <a:ext cx="144000" cy="144000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11560" y="3526160"/>
            <a:ext cx="144000" cy="144000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11560" y="4596755"/>
            <a:ext cx="144000" cy="144000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630990" y="357541"/>
            <a:ext cx="765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Main outputs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from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comparative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genomics</a:t>
            </a:r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fr-FR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1925" y="2276475"/>
            <a:ext cx="883919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An in-depth snapshot of the molecular epidemiology of the </a:t>
            </a:r>
            <a:r>
              <a:rPr lang="en-US" sz="3200" b="1" i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M. tuberculosis </a:t>
            </a:r>
            <a:r>
              <a:rPr lang="en-US" sz="32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Haarlem genotype in the epidemic region </a:t>
            </a:r>
            <a:endParaRPr lang="fr-FR" sz="3200" b="1" dirty="0" smtClean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909772"/>
            <a:ext cx="8244000" cy="47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171450" y="123825"/>
            <a:ext cx="865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All Haarlem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strains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variants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co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evolving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with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the MDR-TB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(2001-2011)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were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included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in a MIRU-VNTR24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typing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analyses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62900" y="1688448"/>
            <a:ext cx="288000" cy="4948228"/>
          </a:xfrm>
          <a:prstGeom prst="rect">
            <a:avLst/>
          </a:prstGeom>
          <a:solidFill>
            <a:srgbClr val="FF3399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0" y="92704"/>
            <a:ext cx="9144000" cy="8366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The MTB Haarlem strain family, northern Tunisia, is likely to be intrinsically epidemic and genetically unstable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11514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b="14973"/>
          <a:stretch>
            <a:fillRect/>
          </a:stretch>
        </p:blipFill>
        <p:spPr bwMode="auto">
          <a:xfrm>
            <a:off x="1963003" y="1752535"/>
            <a:ext cx="639003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5"/>
          <p:cNvSpPr txBox="1">
            <a:spLocks noChangeArrowheads="1"/>
          </p:cNvSpPr>
          <p:nvPr/>
        </p:nvSpPr>
        <p:spPr bwMode="auto">
          <a:xfrm>
            <a:off x="2778752" y="2430142"/>
            <a:ext cx="490617" cy="2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N=35</a:t>
            </a:r>
          </a:p>
        </p:txBody>
      </p:sp>
      <p:sp>
        <p:nvSpPr>
          <p:cNvPr id="20" name="ZoneTexte 6"/>
          <p:cNvSpPr txBox="1">
            <a:spLocks noChangeArrowheads="1"/>
          </p:cNvSpPr>
          <p:nvPr/>
        </p:nvSpPr>
        <p:spPr bwMode="auto">
          <a:xfrm>
            <a:off x="3730460" y="2536977"/>
            <a:ext cx="489104" cy="2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N=30</a:t>
            </a:r>
          </a:p>
        </p:txBody>
      </p:sp>
      <p:sp>
        <p:nvSpPr>
          <p:cNvPr id="21" name="ZoneTexte 7"/>
          <p:cNvSpPr txBox="1">
            <a:spLocks noChangeArrowheads="1"/>
          </p:cNvSpPr>
          <p:nvPr/>
        </p:nvSpPr>
        <p:spPr bwMode="auto">
          <a:xfrm>
            <a:off x="5090043" y="2860170"/>
            <a:ext cx="489104" cy="2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N=53</a:t>
            </a:r>
          </a:p>
        </p:txBody>
      </p:sp>
      <p:sp>
        <p:nvSpPr>
          <p:cNvPr id="22" name="ZoneTexte 9"/>
          <p:cNvSpPr txBox="1">
            <a:spLocks noChangeArrowheads="1"/>
          </p:cNvSpPr>
          <p:nvPr/>
        </p:nvSpPr>
        <p:spPr bwMode="auto">
          <a:xfrm>
            <a:off x="7250613" y="4327196"/>
            <a:ext cx="490617" cy="2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</a:rPr>
              <a:t>N=45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61" y="5238342"/>
            <a:ext cx="1789423" cy="10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13"/>
          <p:cNvSpPr txBox="1">
            <a:spLocks noChangeArrowheads="1"/>
          </p:cNvSpPr>
          <p:nvPr/>
        </p:nvSpPr>
        <p:spPr bwMode="auto">
          <a:xfrm>
            <a:off x="6286512" y="3855974"/>
            <a:ext cx="2415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MDR-TB </a:t>
            </a:r>
            <a:r>
              <a:rPr lang="fr-FR" sz="12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outbreak</a:t>
            </a:r>
            <a:endParaRPr lang="fr-FR" sz="12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301" y="4195957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 smtClean="0">
                <a:solidFill>
                  <a:srgbClr val="00B050"/>
                </a:solidFill>
                <a:latin typeface="Comic Sans MS" pitchFamily="66" charset="0"/>
              </a:rPr>
              <a:t>Recent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 transmission rate: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86%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encrypted-tbn2.gstatic.com/images?q=tbn:ANd9GcSmiNC50YLD5fmI2c1zCDSGactsmyK4Q8rIQtC-rK_dwpiEMRaN"/>
          <p:cNvPicPr>
            <a:picLocks noChangeAspect="1" noChangeArrowheads="1"/>
          </p:cNvPicPr>
          <p:nvPr/>
        </p:nvPicPr>
        <p:blipFill>
          <a:blip r:embed="rId2"/>
          <a:srcRect l="11778" t="8929" r="5556" b="5804"/>
          <a:stretch>
            <a:fillRect/>
          </a:stretch>
        </p:blipFill>
        <p:spPr bwMode="auto">
          <a:xfrm>
            <a:off x="4373530" y="142875"/>
            <a:ext cx="1771650" cy="181927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115980" y="723900"/>
            <a:ext cx="421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Comic Sans MS" pitchFamily="66" charset="0"/>
              </a:rPr>
              <a:t>Conclusions</a:t>
            </a:r>
            <a:endParaRPr lang="fr-FR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4425" y="2714625"/>
            <a:ext cx="802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MDR-TB </a:t>
            </a:r>
            <a:r>
              <a:rPr lang="fr-FR" sz="2000" dirty="0" err="1" smtClean="0">
                <a:latin typeface="Comic Sans MS" pitchFamily="66" charset="0"/>
              </a:rPr>
              <a:t>outbreaks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can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emerge</a:t>
            </a:r>
            <a:r>
              <a:rPr lang="fr-FR" sz="2000" dirty="0" smtClean="0">
                <a:latin typeface="Comic Sans MS" pitchFamily="66" charset="0"/>
              </a:rPr>
              <a:t> and </a:t>
            </a:r>
            <a:r>
              <a:rPr lang="fr-FR" sz="2000" dirty="0" err="1" smtClean="0">
                <a:latin typeface="Comic Sans MS" pitchFamily="66" charset="0"/>
              </a:rPr>
              <a:t>successfully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expand</a:t>
            </a:r>
            <a:r>
              <a:rPr lang="fr-FR" sz="2000" dirty="0" smtClean="0">
                <a:latin typeface="Comic Sans MS" pitchFamily="66" charset="0"/>
              </a:rPr>
              <a:t> in a HIV-</a:t>
            </a:r>
            <a:r>
              <a:rPr lang="fr-FR" sz="2000" dirty="0" err="1" smtClean="0">
                <a:latin typeface="Comic Sans MS" pitchFamily="66" charset="0"/>
              </a:rPr>
              <a:t>negative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context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7144" y="5305425"/>
            <a:ext cx="773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The </a:t>
            </a:r>
            <a:r>
              <a:rPr lang="fr-FR" sz="2000" dirty="0" err="1" smtClean="0">
                <a:latin typeface="Comic Sans MS" pitchFamily="66" charset="0"/>
              </a:rPr>
              <a:t>Tunisian</a:t>
            </a:r>
            <a:r>
              <a:rPr lang="fr-FR" sz="2000" dirty="0" smtClean="0">
                <a:latin typeface="Comic Sans MS" pitchFamily="66" charset="0"/>
              </a:rPr>
              <a:t> MDR-TB </a:t>
            </a:r>
            <a:r>
              <a:rPr lang="fr-FR" sz="2000" dirty="0" err="1" smtClean="0">
                <a:latin typeface="Comic Sans MS" pitchFamily="66" charset="0"/>
              </a:rPr>
              <a:t>outbreak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benefited</a:t>
            </a:r>
            <a:r>
              <a:rPr lang="fr-FR" sz="2000" dirty="0" smtClean="0">
                <a:latin typeface="Comic Sans MS" pitchFamily="66" charset="0"/>
              </a:rPr>
              <a:t> of an </a:t>
            </a:r>
            <a:r>
              <a:rPr lang="fr-FR" sz="2000" dirty="0" err="1" smtClean="0">
                <a:latin typeface="Comic Sans MS" pitchFamily="66" charset="0"/>
              </a:rPr>
              <a:t>intrinsic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epidemic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potential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coupled</a:t>
            </a:r>
            <a:r>
              <a:rPr lang="fr-FR" sz="2000" dirty="0" smtClean="0">
                <a:latin typeface="Comic Sans MS" pitchFamily="66" charset="0"/>
              </a:rPr>
              <a:t> to a </a:t>
            </a:r>
            <a:r>
              <a:rPr lang="fr-FR" sz="2000" dirty="0" err="1" smtClean="0">
                <a:latin typeface="Comic Sans MS" pitchFamily="66" charset="0"/>
              </a:rPr>
              <a:t>rapid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genomic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evolution</a:t>
            </a:r>
            <a:r>
              <a:rPr lang="fr-FR" sz="2000" dirty="0" smtClean="0">
                <a:latin typeface="Comic Sans MS" pitchFamily="66" charset="0"/>
              </a:rPr>
              <a:t>, </a:t>
            </a:r>
            <a:r>
              <a:rPr lang="fr-FR" sz="2000" dirty="0" err="1" smtClean="0">
                <a:latin typeface="Comic Sans MS" pitchFamily="66" charset="0"/>
              </a:rPr>
              <a:t>mainly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through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indels</a:t>
            </a:r>
            <a:endParaRPr lang="fr-FR" sz="2000" dirty="0" smtClean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2842" y="3989443"/>
            <a:ext cx="733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Evolution to the XDR </a:t>
            </a:r>
            <a:r>
              <a:rPr lang="fr-FR" sz="2000" dirty="0" err="1" smtClean="0">
                <a:latin typeface="Comic Sans MS" pitchFamily="66" charset="0"/>
              </a:rPr>
              <a:t>phenotype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is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likely</a:t>
            </a:r>
            <a:r>
              <a:rPr lang="fr-FR" sz="2000" dirty="0" smtClean="0">
                <a:latin typeface="Comic Sans MS" pitchFamily="66" charset="0"/>
              </a:rPr>
              <a:t> to </a:t>
            </a:r>
            <a:r>
              <a:rPr lang="fr-FR" sz="2000" dirty="0" err="1" smtClean="0">
                <a:latin typeface="Comic Sans MS" pitchFamily="66" charset="0"/>
              </a:rPr>
              <a:t>be</a:t>
            </a:r>
            <a:r>
              <a:rPr lang="fr-FR" sz="2000" dirty="0" smtClean="0">
                <a:latin typeface="Comic Sans MS" pitchFamily="66" charset="0"/>
              </a:rPr>
              <a:t> a </a:t>
            </a:r>
            <a:r>
              <a:rPr lang="fr-FR" sz="2000" dirty="0" err="1" smtClean="0">
                <a:latin typeface="Comic Sans MS" pitchFamily="66" charset="0"/>
              </a:rPr>
              <a:t>associated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with</a:t>
            </a:r>
            <a:r>
              <a:rPr lang="fr-FR" sz="2000" dirty="0" smtClean="0">
                <a:latin typeface="Comic Sans MS" pitchFamily="66" charset="0"/>
              </a:rPr>
              <a:t> the </a:t>
            </a:r>
            <a:r>
              <a:rPr lang="fr-FR" sz="2000" dirty="0" err="1" smtClean="0">
                <a:latin typeface="Comic Sans MS" pitchFamily="66" charset="0"/>
              </a:rPr>
              <a:t>genetic</a:t>
            </a:r>
            <a:r>
              <a:rPr lang="fr-FR" sz="2000" dirty="0" smtClean="0">
                <a:latin typeface="Comic Sans MS" pitchFamily="66" charset="0"/>
              </a:rPr>
              <a:t> trait of the </a:t>
            </a:r>
            <a:r>
              <a:rPr lang="fr-FR" sz="2000" dirty="0" err="1" smtClean="0">
                <a:latin typeface="Comic Sans MS" pitchFamily="66" charset="0"/>
              </a:rPr>
              <a:t>involved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strain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rather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than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treatment</a:t>
            </a:r>
            <a:r>
              <a:rPr lang="fr-FR" sz="2000" dirty="0" smtClean="0">
                <a:latin typeface="Comic Sans MS" pitchFamily="66" charset="0"/>
              </a:rPr>
              <a:t> default 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39805" y="1554897"/>
            <a:ext cx="3257550" cy="169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09637" y="2818292"/>
            <a:ext cx="200025" cy="17145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18054" y="4095750"/>
            <a:ext cx="200025" cy="17145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919493" y="5400675"/>
            <a:ext cx="200025" cy="17145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1" descr="carte Tunisie avec frontières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1500" y="1571625"/>
            <a:ext cx="399097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3" descr="5 %"/>
          <p:cNvSpPr>
            <a:spLocks noChangeArrowheads="1"/>
          </p:cNvSpPr>
          <p:nvPr/>
        </p:nvSpPr>
        <p:spPr bwMode="auto">
          <a:xfrm rot="21110757">
            <a:off x="1847850" y="1954213"/>
            <a:ext cx="1363663" cy="404812"/>
          </a:xfrm>
          <a:prstGeom prst="ellipse">
            <a:avLst/>
          </a:prstGeom>
          <a:pattFill prst="pct5">
            <a:fgClr>
              <a:srgbClr val="808080">
                <a:alpha val="27058"/>
              </a:srgbClr>
            </a:fgClr>
            <a:bgClr>
              <a:srgbClr val="FFFFFF">
                <a:alpha val="27058"/>
              </a:srgbClr>
            </a:bgClr>
          </a:pattFill>
          <a:ln w="9525">
            <a:solidFill>
              <a:srgbClr val="D31F1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55540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Calibri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7238" y="4935538"/>
            <a:ext cx="941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554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ALGERIA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906463" y="1704975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554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Mediterranean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sea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181350" y="3509963"/>
            <a:ext cx="150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554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Mediterranean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sea</a:t>
            </a:r>
          </a:p>
        </p:txBody>
      </p:sp>
      <p:sp>
        <p:nvSpPr>
          <p:cNvPr id="8" name="ZoneTexte 39"/>
          <p:cNvSpPr txBox="1">
            <a:spLocks noChangeArrowheads="1"/>
          </p:cNvSpPr>
          <p:nvPr/>
        </p:nvSpPr>
        <p:spPr bwMode="auto">
          <a:xfrm>
            <a:off x="3652838" y="5267325"/>
            <a:ext cx="1062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554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LIBYA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698625" y="3509963"/>
            <a:ext cx="941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554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Tunisia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6463" y="304800"/>
            <a:ext cx="778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An MDR-TB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emerged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Tunisia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expanded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in an HIV-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negative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context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66529" y="1981200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Bizerte</a:t>
            </a:r>
            <a:endParaRPr lang="fr-FR" sz="1200" dirty="0">
              <a:solidFill>
                <a:srgbClr val="FF0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155572" y="2464585"/>
            <a:ext cx="3797956" cy="2643206"/>
            <a:chOff x="5155572" y="2464585"/>
            <a:chExt cx="3797956" cy="2643206"/>
          </a:xfrm>
        </p:grpSpPr>
        <p:graphicFrame>
          <p:nvGraphicFramePr>
            <p:cNvPr id="9" name="Graphique 8"/>
            <p:cNvGraphicFramePr/>
            <p:nvPr/>
          </p:nvGraphicFramePr>
          <p:xfrm>
            <a:off x="5238752" y="2464585"/>
            <a:ext cx="3714776" cy="26432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ZoneTexte 12"/>
            <p:cNvSpPr txBox="1"/>
            <p:nvPr/>
          </p:nvSpPr>
          <p:spPr>
            <a:xfrm rot="16200000">
              <a:off x="4619627" y="3514725"/>
              <a:ext cx="1333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/>
                <a:t>N° Cases</a:t>
              </a:r>
              <a:endParaRPr lang="fr-FR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hank You 300x225 Thanks for Everyth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816" y="1407264"/>
            <a:ext cx="5313275" cy="3984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>
            <a:grpSpLocks/>
          </p:cNvGrpSpPr>
          <p:nvPr/>
        </p:nvGrpSpPr>
        <p:grpSpPr bwMode="auto">
          <a:xfrm>
            <a:off x="1001634" y="2036464"/>
            <a:ext cx="8361441" cy="4135290"/>
            <a:chOff x="1777302" y="2101849"/>
            <a:chExt cx="9083021" cy="3441437"/>
          </a:xfrm>
        </p:grpSpPr>
        <p:sp>
          <p:nvSpPr>
            <p:cNvPr id="3" name="Rectangle 2"/>
            <p:cNvSpPr/>
            <p:nvPr/>
          </p:nvSpPr>
          <p:spPr>
            <a:xfrm>
              <a:off x="1789459" y="4504604"/>
              <a:ext cx="7561218" cy="307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The involved strains grow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profisciently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« </a:t>
              </a:r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in vitro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 »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5" name="Groupe 4"/>
            <p:cNvGrpSpPr>
              <a:grpSpLocks/>
            </p:cNvGrpSpPr>
            <p:nvPr/>
          </p:nvGrpSpPr>
          <p:grpSpPr bwMode="auto">
            <a:xfrm>
              <a:off x="1777302" y="2101849"/>
              <a:ext cx="9083021" cy="1718625"/>
              <a:chOff x="1777302" y="2101849"/>
              <a:chExt cx="9083021" cy="17186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10181" y="3282591"/>
                <a:ext cx="9050142" cy="537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Affected young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(mean age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~27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yrs)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immuno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-competent and HIV-negative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individuals</a:t>
                </a:r>
                <a:endParaRPr lang="en-US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 bwMode="auto">
              <a:xfrm>
                <a:off x="1777302" y="2101849"/>
                <a:ext cx="9083021" cy="307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mic Sans MS" pitchFamily="66" charset="0"/>
                    <a:cs typeface="Times New Roman" pitchFamily="18" charset="0"/>
                  </a:rPr>
                  <a:t>The outbreak expanded in the general community (non institutionalized) </a:t>
                </a:r>
                <a:endParaRPr lang="en-US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7809338" y="5312764"/>
              <a:ext cx="2493263" cy="23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(</a:t>
              </a:r>
              <a:r>
                <a:rPr lang="fr-FR" sz="12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Mardassi</a:t>
              </a:r>
              <a:r>
                <a:rPr lang="fr-FR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 et al., EID 2005)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66749" y="285750"/>
            <a:ext cx="799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The Tunisian MDR-TB outbreak major characteristics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Soleil 12"/>
          <p:cNvSpPr/>
          <p:nvPr/>
        </p:nvSpPr>
        <p:spPr>
          <a:xfrm>
            <a:off x="722775" y="2142097"/>
            <a:ext cx="216000" cy="180000"/>
          </a:xfrm>
          <a:prstGeom prst="sun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leil 13"/>
          <p:cNvSpPr/>
          <p:nvPr/>
        </p:nvSpPr>
        <p:spPr>
          <a:xfrm>
            <a:off x="715300" y="3540993"/>
            <a:ext cx="216000" cy="180000"/>
          </a:xfrm>
          <a:prstGeom prst="sun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leil 14"/>
          <p:cNvSpPr/>
          <p:nvPr/>
        </p:nvSpPr>
        <p:spPr>
          <a:xfrm>
            <a:off x="734350" y="4993371"/>
            <a:ext cx="216000" cy="180000"/>
          </a:xfrm>
          <a:prstGeom prst="sun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1466919" y="2007518"/>
            <a:ext cx="2880000" cy="2141313"/>
            <a:chOff x="1466919" y="1911821"/>
            <a:chExt cx="2880000" cy="2141313"/>
          </a:xfrm>
        </p:grpSpPr>
        <p:pic>
          <p:nvPicPr>
            <p:cNvPr id="3" name="Image 10" descr="Tunisia spoligo MDR (1) série épidémique.jpg"/>
            <p:cNvPicPr preferRelativeResize="0">
              <a:picLocks noChangeArrowheads="1"/>
            </p:cNvPicPr>
            <p:nvPr/>
          </p:nvPicPr>
          <p:blipFill>
            <a:blip r:embed="rId2"/>
            <a:srcRect t="13908"/>
            <a:stretch>
              <a:fillRect/>
            </a:stretch>
          </p:blipFill>
          <p:spPr bwMode="auto">
            <a:xfrm>
              <a:off x="1466919" y="2253134"/>
              <a:ext cx="2880000" cy="18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ZoneTexte 16"/>
            <p:cNvSpPr txBox="1">
              <a:spLocks noChangeArrowheads="1"/>
            </p:cNvSpPr>
            <p:nvPr/>
          </p:nvSpPr>
          <p:spPr bwMode="auto">
            <a:xfrm>
              <a:off x="2240669" y="1911821"/>
              <a:ext cx="10774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dirty="0" err="1" smtClean="0">
                  <a:latin typeface="Calibri" pitchFamily="34" charset="0"/>
                </a:rPr>
                <a:t>Spoligoprofile</a:t>
              </a:r>
              <a:endParaRPr lang="fr-FR" sz="1200" b="1" dirty="0">
                <a:latin typeface="Calibri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619626" y="2018630"/>
            <a:ext cx="2880000" cy="2190575"/>
            <a:chOff x="4619626" y="1922933"/>
            <a:chExt cx="2880000" cy="2190575"/>
          </a:xfrm>
        </p:grpSpPr>
        <p:pic>
          <p:nvPicPr>
            <p:cNvPr id="4" name="Picture 34" descr="RFLP 23 patients + tailles copier"/>
            <p:cNvPicPr preferRelativeResize="0">
              <a:picLocks noChangeArrowheads="1"/>
            </p:cNvPicPr>
            <p:nvPr/>
          </p:nvPicPr>
          <p:blipFill>
            <a:blip r:embed="rId3"/>
            <a:srcRect l="3093" t="6067" r="3093" b="5966"/>
            <a:stretch>
              <a:fillRect/>
            </a:stretch>
          </p:blipFill>
          <p:spPr bwMode="auto">
            <a:xfrm>
              <a:off x="4619626" y="2205508"/>
              <a:ext cx="2880000" cy="19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17"/>
            <p:cNvSpPr txBox="1">
              <a:spLocks noChangeArrowheads="1"/>
            </p:cNvSpPr>
            <p:nvPr/>
          </p:nvSpPr>
          <p:spPr bwMode="auto">
            <a:xfrm>
              <a:off x="5527104" y="1922933"/>
              <a:ext cx="11064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dirty="0">
                  <a:latin typeface="Calibri" pitchFamily="34" charset="0"/>
                </a:rPr>
                <a:t>IS</a:t>
              </a:r>
              <a:r>
                <a:rPr lang="fr-FR" sz="1200" b="1" i="1" dirty="0">
                  <a:latin typeface="Calibri" pitchFamily="34" charset="0"/>
                </a:rPr>
                <a:t>6110 </a:t>
              </a:r>
              <a:r>
                <a:rPr lang="fr-FR" sz="1200" b="1" dirty="0">
                  <a:latin typeface="Calibri" pitchFamily="34" charset="0"/>
                </a:rPr>
                <a:t>RFLP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218099" y="2999745"/>
            <a:ext cx="10999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Haarlem3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6725" y="293059"/>
            <a:ext cx="827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Tunisian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MDR-TB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involved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a Haarlem3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genotype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clone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harboring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a rare </a:t>
            </a:r>
            <a:r>
              <a:rPr lang="fr-FR" sz="2400" b="1" i="1" dirty="0" err="1" smtClean="0">
                <a:solidFill>
                  <a:srgbClr val="FF0000"/>
                </a:solidFill>
                <a:latin typeface="Comic Sans MS" pitchFamily="66" charset="0"/>
              </a:rPr>
              <a:t>rpoB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secondary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site mutation, V615M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2257424" y="4718039"/>
            <a:ext cx="4791076" cy="1845134"/>
            <a:chOff x="2266949" y="4498517"/>
            <a:chExt cx="4791076" cy="184513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6949" y="5345957"/>
              <a:ext cx="2221569" cy="997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4488518" y="5490542"/>
              <a:ext cx="1939702" cy="756000"/>
              <a:chOff x="2138" y="7745"/>
              <a:chExt cx="5400" cy="2493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8279" t="14075" r="25418"/>
              <a:stretch>
                <a:fillRect/>
              </a:stretch>
            </p:blipFill>
            <p:spPr bwMode="auto">
              <a:xfrm>
                <a:off x="2138" y="8078"/>
                <a:ext cx="5400" cy="2160"/>
              </a:xfrm>
              <a:prstGeom prst="rect">
                <a:avLst/>
              </a:prstGeom>
              <a:noFill/>
            </p:spPr>
          </p:pic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3938" y="7745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737865" y="5102160"/>
              <a:ext cx="7393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S531L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29415" y="5111685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V615M</a:t>
              </a:r>
              <a:endParaRPr lang="fr-FR" dirty="0"/>
            </a:p>
          </p:txBody>
        </p:sp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6"/>
            <a:srcRect t="24138"/>
            <a:stretch>
              <a:fillRect/>
            </a:stretch>
          </p:blipFill>
          <p:spPr bwMode="auto">
            <a:xfrm>
              <a:off x="2657475" y="4498517"/>
              <a:ext cx="4400550" cy="61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ZoneTexte 26"/>
          <p:cNvSpPr txBox="1"/>
          <p:nvPr/>
        </p:nvSpPr>
        <p:spPr>
          <a:xfrm>
            <a:off x="6981825" y="6496498"/>
            <a:ext cx="2495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Mardassi</a:t>
            </a:r>
            <a:r>
              <a:rPr lang="fr-FR" sz="1000" dirty="0" smtClean="0"/>
              <a:t> et al., EID 2005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500" y="277813"/>
            <a:ext cx="8801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Development of a PCR-based test for the differentiation of the 12- and 11-banded profiles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0066" y="6209672"/>
            <a:ext cx="35274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 err="1">
                <a:solidFill>
                  <a:srgbClr val="0070C0"/>
                </a:solidFill>
              </a:rPr>
              <a:t>Namouchi</a:t>
            </a:r>
            <a:r>
              <a:rPr lang="fr-FR" sz="1000" dirty="0">
                <a:solidFill>
                  <a:srgbClr val="0070C0"/>
                </a:solidFill>
              </a:rPr>
              <a:t> &amp; </a:t>
            </a:r>
            <a:r>
              <a:rPr lang="fr-FR" sz="1000" dirty="0" err="1">
                <a:solidFill>
                  <a:srgbClr val="0070C0"/>
                </a:solidFill>
              </a:rPr>
              <a:t>Mardassi</a:t>
            </a:r>
            <a:r>
              <a:rPr lang="fr-FR" sz="1000" dirty="0">
                <a:solidFill>
                  <a:srgbClr val="0070C0"/>
                </a:solidFill>
              </a:rPr>
              <a:t>, JMM 2006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95696" y="1773366"/>
            <a:ext cx="810864" cy="4198014"/>
            <a:chOff x="425680" y="2219952"/>
            <a:chExt cx="698657" cy="3975390"/>
          </a:xfrm>
        </p:grpSpPr>
        <p:sp>
          <p:nvSpPr>
            <p:cNvPr id="11" name="Flèche droite 10"/>
            <p:cNvSpPr/>
            <p:nvPr/>
          </p:nvSpPr>
          <p:spPr>
            <a:xfrm>
              <a:off x="425680" y="6018217"/>
              <a:ext cx="124073" cy="114318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520294" y="2219952"/>
              <a:ext cx="604043" cy="3975390"/>
              <a:chOff x="243836" y="2219952"/>
              <a:chExt cx="604043" cy="3975390"/>
            </a:xfrm>
          </p:grpSpPr>
          <p:pic>
            <p:nvPicPr>
              <p:cNvPr id="9" name="Image 3" descr="les trois profils ensemble.jpg"/>
              <p:cNvPicPr>
                <a:picLocks noChangeAspect="1" noChangeArrowheads="1"/>
              </p:cNvPicPr>
              <p:nvPr/>
            </p:nvPicPr>
            <p:blipFill>
              <a:blip r:embed="rId2"/>
              <a:srcRect l="24728" r="30997" b="1006"/>
              <a:stretch>
                <a:fillRect/>
              </a:stretch>
            </p:blipFill>
            <p:spPr bwMode="auto">
              <a:xfrm>
                <a:off x="321740" y="2550904"/>
                <a:ext cx="466725" cy="36444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2" name="ZoneTexte 12"/>
              <p:cNvSpPr txBox="1">
                <a:spLocks noChangeArrowheads="1"/>
              </p:cNvSpPr>
              <p:nvPr/>
            </p:nvSpPr>
            <p:spPr bwMode="auto">
              <a:xfrm>
                <a:off x="243836" y="2222129"/>
                <a:ext cx="3841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b="1" dirty="0"/>
                  <a:t>12</a:t>
                </a:r>
              </a:p>
            </p:txBody>
          </p:sp>
          <p:sp>
            <p:nvSpPr>
              <p:cNvPr id="13" name="ZoneTexte 13"/>
              <p:cNvSpPr txBox="1">
                <a:spLocks noChangeArrowheads="1"/>
              </p:cNvSpPr>
              <p:nvPr/>
            </p:nvSpPr>
            <p:spPr bwMode="auto">
              <a:xfrm>
                <a:off x="477992" y="2219952"/>
                <a:ext cx="36988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b="1" dirty="0"/>
                  <a:t>11</a:t>
                </a:r>
              </a:p>
            </p:txBody>
          </p:sp>
        </p:grpSp>
      </p:grpSp>
      <p:grpSp>
        <p:nvGrpSpPr>
          <p:cNvPr id="20" name="Groupe 19"/>
          <p:cNvGrpSpPr/>
          <p:nvPr/>
        </p:nvGrpSpPr>
        <p:grpSpPr>
          <a:xfrm>
            <a:off x="6008506" y="2356789"/>
            <a:ext cx="4038153" cy="3393522"/>
            <a:chOff x="5934075" y="2697045"/>
            <a:chExt cx="4038153" cy="339352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1145"/>
            <a:stretch>
              <a:fillRect/>
            </a:stretch>
          </p:blipFill>
          <p:spPr bwMode="auto">
            <a:xfrm>
              <a:off x="5934075" y="2697045"/>
              <a:ext cx="3034600" cy="316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7524303" y="5844505"/>
              <a:ext cx="2447925" cy="246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000" dirty="0" err="1">
                  <a:solidFill>
                    <a:srgbClr val="0070C0"/>
                  </a:solidFill>
                </a:rPr>
                <a:t>Namouchi</a:t>
              </a:r>
              <a:r>
                <a:rPr lang="fr-FR" sz="1000" dirty="0">
                  <a:solidFill>
                    <a:srgbClr val="0070C0"/>
                  </a:solidFill>
                </a:rPr>
                <a:t> et al., JID 2010</a:t>
              </a:r>
            </a:p>
          </p:txBody>
        </p:sp>
        <p:sp>
          <p:nvSpPr>
            <p:cNvPr id="14" name="Ellipse 13"/>
            <p:cNvSpPr/>
            <p:nvPr/>
          </p:nvSpPr>
          <p:spPr>
            <a:xfrm rot="2284042">
              <a:off x="7012683" y="2815919"/>
              <a:ext cx="1095062" cy="2869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129848" y="2108329"/>
            <a:ext cx="1994053" cy="3982238"/>
            <a:chOff x="321740" y="2437952"/>
            <a:chExt cx="1994053" cy="375739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740" y="2437952"/>
              <a:ext cx="1994053" cy="3757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327150" y="3155964"/>
              <a:ext cx="698500" cy="1905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499172" y="1624512"/>
            <a:ext cx="1808234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GL-PCR</a:t>
            </a:r>
            <a:endParaRPr lang="fr-FR" dirty="0"/>
          </a:p>
        </p:txBody>
      </p:sp>
      <p:graphicFrame>
        <p:nvGraphicFramePr>
          <p:cNvPr id="21" name="Group 85"/>
          <p:cNvGraphicFramePr>
            <a:graphicFrameLocks noGrp="1"/>
          </p:cNvGraphicFramePr>
          <p:nvPr/>
        </p:nvGraphicFramePr>
        <p:xfrm>
          <a:off x="3169157" y="1769846"/>
          <a:ext cx="2987163" cy="4251960"/>
        </p:xfrm>
        <a:graphic>
          <a:graphicData uri="http://schemas.openxmlformats.org/drawingml/2006/table">
            <a:tbl>
              <a:tblPr/>
              <a:tblGrid>
                <a:gridCol w="1073303"/>
                <a:gridCol w="903767"/>
                <a:gridCol w="101009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Transposition site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12-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banded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11-</a:t>
                      </a: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banded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Rv0403c (mmpS1)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Rv0755c : Rv0755A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Rv0963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Rv1645c : Rv1646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Rv1754c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Rv2015c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Rv2336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Rv2352c (PPE38)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Rv2435c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Rv2813 : Rv2816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Rv2818c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Rv3323c (moaX)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Spacer31*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2979734"/>
            <a:ext cx="6143668" cy="2143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brightRoom" dir="t"/>
          </a:scene3d>
          <a:sp3d extrusionH="76200" prstMaterial="clear">
            <a:extrusionClr>
              <a:srgbClr val="266FCE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047" y="1201473"/>
            <a:ext cx="3636335" cy="531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vers le bas 10"/>
          <p:cNvSpPr/>
          <p:nvPr/>
        </p:nvSpPr>
        <p:spPr>
          <a:xfrm>
            <a:off x="7527430" y="669659"/>
            <a:ext cx="141734" cy="500063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522" y="106319"/>
            <a:ext cx="667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Identification of the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closest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drug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-sensitive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pre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outbreak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strain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088938" y="1621382"/>
            <a:ext cx="563526" cy="14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939500" y="6505608"/>
            <a:ext cx="24479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00" dirty="0" err="1">
                <a:solidFill>
                  <a:srgbClr val="0070C0"/>
                </a:solidFill>
              </a:rPr>
              <a:t>Namouchi</a:t>
            </a:r>
            <a:r>
              <a:rPr lang="fr-FR" sz="1000" dirty="0">
                <a:solidFill>
                  <a:srgbClr val="0070C0"/>
                </a:solidFill>
              </a:rPr>
              <a:t> et al., JID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02035" y="4095135"/>
            <a:ext cx="758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Carry out a comparative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genomics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analysis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to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better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understand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molecualr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basis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undelying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epidemic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phenotype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2510" y="5790049"/>
            <a:ext cx="778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Carry out an in-depth, 10-year spanning, genotypic analysis of the strains circulating in the epidemic region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1025" y="2124075"/>
            <a:ext cx="8076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Appreciate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over a 10-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year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period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(2001-2011) the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clinical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characteristics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of the MDR-TB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outbreak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and the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treatment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outcome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fr-FR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482" name="AutoShape 2" descr="data:image/jpeg;base64,/9j/4AAQSkZJRgABAQAAAQABAAD/2wCEAAkGBg8PDw0PEA8PDhAPDg8PDw4NDQ8NDg8NFRAVFRMQEhIXHCYeFxkkGRISHy8gIycpLCwsFR4xNTAqNSYrLCkBCQoKDgwNGg8PGjUkHyM1NCk1LCosLCo1NTAwKSkpKi0wKSosLDUpKiosLCwsKzEsLSwsLCkwLy01LCwsKTQsKf/AABEIAOAA4QMBIgACEQEDEQH/xAAcAAEAAQUBAQAAAAAAAAAAAAAAAQIDBAUGBwj/xABBEAACAQICCAMFBQYDCQAAAAAAAQIDEQQSBQYTITFBUWEicZEHMoGhsRQjQlLRYmOCweHwFTOyFkNTcpKTosLx/8QAGgEBAAIDAQAAAAAAAAAAAAAAAAQFAgMGAf/EACwRAQACAQIFAQcFAQAAAAAAAAABAgMEEQUSEzFB0SFRYXGBsfAiMpHB4aH/2gAMAwEAAhEDEQA/APcQAAAAAAAAAAAAAAAAAAAAAAAAAAAAAAAAAAAAAAAAAAAAAAAAAAAAAESlZXLEsQBfuLmNthtQMoGKqxep1U/MC4AAAAAAEXAkEJkgAAAAAAAAAAAAAAAAAAAAKak7Rk+ib+QGFi8T4rLgvqY+2MGWJbKduBsNsRtjA2424GftiVibO5rnXKXXA6ahWUopr+2XDVaDxGbaR6Wkvjf9DagAABB57rnrxKLdPDzcUrxzwdnOXByTW9RW+1uL7I2OvmtKowlh6cvHJfeuLs1F8KafJvn0XmjzbRmj6uOxNOjH3qsvFK26nTXvSt0S5eS5lRrNRa1ujj+vp6qLX6q179DF9dvt6/w9O9nGkcTXw1SdeUprauNKc98pJLxb+aT3ep1pj4DBQoUqdGmssKcVCK7Lr3Mgs8VOSkVmey4w45x44pM77AANjaAAAAAAAAAAAAAAAAFrFK9OolzhL6F0AcP9oG3LWmKLo1pw5N5od4Ph+nwMLbgbLbjbmu+0DbgbB1yiWIMF4gtyxIHWarSzSrPklBfG7/Q6I0+q+EdPDqTVpVXnfXLwivTf8TcADSa1axRwVFyTTqzuqUXwT5zl2Xz3LmbLSGOp0KVStUllhCOaT+iXVt7ku54nrLp6pjK86kt2+0Y3uoQXuwX1fe5B1mo6VNq95/N1dr9V0actf3T/AM+PowMdjZVZuUpN3bd5O7bbu5Puz1D2a6u7Ch9pmvvcSk43W+GH4xXx9706Hn+qWgnjcXTpNPZx+8rP91F74/xO0fi+h7nGKSSSskrJLckuhE4dg9s5J+iFwvT7zOW30/uUgAuV8AAAAAAAAAAAAAAAAAAAAANVrBoVYmnusqkLunJ8O8X2Z53Xc6cpQmnGUXZxluaPWTWaZ0BQxcbVI2kl4asd049r812YHmv2kfaTL0tq3Vw1TJdVE1eMo7rxvzXJmLHRtToBQ8QbvVjQcsVNVJpqhB72/wDeSX4F26swMPojxRc7uKazKLs3HmkzvcFpnDKMYRTpRiklFwskvgBtUgymnVjJXi012ZzGvusn2TD7OErVq6cYtPfTp/jqefJd32MMmSMdZtPhry5K4qTe3aHKe0XWnbVPs9KX3VGXiae6dZbm/KO9Lvc4e5M5Xd/7sbXVTQrxmMo0bNwT2lV9KMWnJfF2j/Ec1a1s+XfzLkrWvqc2895el+znQH2bCKpJWq4m1SV1vVO33cfRt/xHWERVlb5diTpcdIpWKx4dbjxxjpFI8AAM2wAAAAAAAAAAAAAAAABTOaim20kt7bdkvNmEtOYdpuNaE7flknvMZtWJ2mWM3rE7TLPBr8BpiFac4R/DHNdcONrFzG6RjT3bnLp08zJkyK1eMFeTt9X8DU4zSlSV1DwLrxl/Q1+J0pmd2yxDGJgTLD3bbu2+Le9sfZ+xfhUuVXAxdgimSSMmTNfjam5gXYaaWHzTzZVFNy6ZV1POtYtNzxmIqVp7sztGF75Ka92H833bMnWHSDb2d9ytKXd/hj/P4GhuUnEM3Nbpx2j7ue4nqOe/SjtHf5/4k9W9lehdlh54mS8eIdodVRg2l6yzP0PKIxbaXNtJebPXNTtI1ZSp07+FQyqnHdCnSjCysut7b31PeHYt7TefD3heHe85J8OzABdOgAAAAAAAAAAAAAAAAAABotdNHVa+DqwpScZxtUSW5zUd7j/fRHlmrGhqlao51XVpUqb8SvKEpz/Kn06s9vkrnm2JxLp1J0pLKoScbdLOxFy6XHkvF7IeXR48uSMlvDMqwtFvCylh6qXhanKUJ/szTd/imct/tnUzShXi1KLcZOLvaSdndPf82b9VuZwWnK2fE15ftpebSSb+RG1dejWL455fl6dkTXV6FYvinl8bR2/js6iGm41FeElLsnZ+nEycDpHM+JwSdv6GZhtK1INN+K3Xj6mjFxC0ezJG/wAvz0R8PFLR7Msb/GPz0en4evuRlRmcdonWSE7Rk8r78DpKOIT5ltjy0yxvSV1izUyxvSd2XUmaXS2NVOE5y4RTb/RGyqVdxxmt2N9ymubzyXZe6vXf8DzNk6eObPM+XpY5v7nO4mvKcnKXGTbl5vl9EW4RbaSTbbskk22+yLc5HZ+z+hGFOpiGk6k5uEJNb4wjxt0u/oUGHDOe+2/xczp8FtRk23+My5/Rmj5yqO8ZLZpXUotNSfDc+1z17U3QTw9LaVP82qluf4Ico+fN/A1rx/BuMZcPeSe/kdlB7lfc7K/mX2DDGGnLDpNPgjBTkhUADckAAAAAAAAAAAAAAAAAAAHOazaq/aXtaTUaqVmpe7US4XfJ9zowB5W9C4+E8iw9Rtu3BOH/AFJ2sdHpX2eUcTh6KeWlioUYRdamvDOSja1RfiXfj9DsLEmN6VvG1oYXpW9eW0bw+fNM6Dr4Oo6VaDi+T4xlH80XzRgXPoLTWhKOMpOlWjdfhkvfhL80WeMa0aq1sBVyy8VOV9nVS8Ml36PsUep0k4v1V7Od1mhnD+qvtr9mkubjROsdSi1GV5w6N715M0wIdL2pPNWdpQceS2O3NSdpejUtKQqQUou6f92Zw+mMVta1SXK+VeUd31uWcJjp0r5Xa6a7cNzMdEzUavrY4r58p+p1vXxRXz5UVOB0ep+mcsXh5bnFucX1i3v+Kf1OfaOl9nurkcZi5Z86p0aTnJwllblJqMYt24Wzv4HmjvNcsRHljoMk1zREefY7fV/CPEVYu33dNqU3ycvwx9d/kjtzHwWBp0YKnTioRXJb7vq3zZkF+6YAAAAAAAAAAAAAAAAAAAAAAAAAAA0OudCM8JKEkmpTilu3p7969DfGi1sl93Tj1m38FF/qeTG8bS8mImNpeLaU0a6MmuMeTMI7nS2DU4tNX4nGYnDuEmuXL9Ch1em6U717S5vW6To25q/tlZAFyFsrw9U9kWGUcPiZ231Kkd/NwimkvXP6nlZ7N7PsPs6OT8tOlfz8TfzbLHh9N8k29y04Xj3yzb3f260AF26EAAAAAAAAAAAAAAAAAAAAAAAAAAA57WiV5Ul0jN+rX6HQnN6wyvWS6QXzbA5jH09zOT0lh1K9/Xp3/vkdnjo7mc68Lnq04W9+pCPrJIwvSL1msteTHXJWa27S5KcWm0+K3EHd+0bU90ZPF0YN0X/mKEW9k+rS4R78vS/A7aP5k/Jpv0Ody4bY7csuWzYL4rzWYZej6G0rUodZq/kt7+SZ7Tqgv87yp/8AseW6taNlnVaacbK0IyVpb+MmuW7gu56pqivDVf8AyL/V+pcaLFOPHvbvK84fhnHj3tHtl0IAJqxAAAAAAAAAAAAAEC4AAC4uBIuRcgCq4KbgCRci4uBNzlNNV061Ts1H0S/qdVc8+0nWbq1H1nL6gUYuqmW9BYZVMZh1+Wed+UU5fyRi1DoNRsJepXqv8EFBecnd/KK9QOr0hC9GsutKovWLPIaGFjuajFPqopP1PYqyvGS6xa+R5TQgBdw0LHbaoP7uq/24/wCk5KnTOw1ThajN9aj+UUgN4CLi4Egi4uBJNyLgASRcASCLgCbggAU3Fyi4cgKri5RmIzAXLjMWnMZwLuYZiznI2gF7MMxY2pG1Avudt/Teef4hXlJ92/mdpiazyStxaaXm9xz9TR1kBoakTsNUKOTDKXOpOc/hfKvlE5rFULJ2+Z1WhZpYagv3aA2rlxPMcPDf8T0PEYnLCb6Rk/RHCYKnewGRCmdbq8rYePeU38zS0cJdG60X4KeTo36PeBssxOYsbQnOBezC5Zzk5wLtyblrMTmAuXFy3mJzAV3JuW0ybgV3IKbgCi5DKrENAUMi5W0UtAUNlLZW0Q4gW3Iocy64FLgBZdQtyxNi/KkWp4ZPkBqcZpZKdr8Eij/FotcUZWL1eo1d84XfJptP5GG9TaH7z/uyA1+kMfCzu0ZmjtNxVKnFX8MUuBdp6pUIu+Vt9ZScvqZcdCwXIDAxum06dSPi8UZLcuqNNo3SMODaTXJ7mdV/hEOiLFTVqhL3qcX35+oGJHS8EuKLuD0ynUik+t7dLf8AwqWqOG/4f/lL9TKw2gaNPfCnGPfiwM2niky7GsWo4ZLkXY0gLiqFSmUKmVKIFeYqTKUibAVJlVylEoCq5KZSiQJuAAJsRYrsRYCmxFiuwsBbykZS5YWAt5CMpdsMoFnIRkL2UZQLOzI2ZfyjKBY2Q2ZfyjKBY2YdIv5RlAsbMbMv5RlAs5CchdyjKBayEqJcsLAUZRlLlhYCnKLFVibAUpE2JsLARYE2AH//2Q=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4" name="AutoShape 4" descr="data:image/jpeg;base64,/9j/4AAQSkZJRgABAQAAAQABAAD/2wCEAAkGBg8PDw0PEA8PDhAPDg8PDw4NDQ8NDg8NFRAVFRMQEhIXHCYeFxkkGRISHy8gIycpLCwsFR4xNTAqNSYrLCkBCQoKDgwNGg8PGjUkHyM1NCk1LCosLCo1NTAwKSkpKi0wKSosLDUpKiosLCwsKzEsLSwsLCkwLy01LCwsKTQsKf/AABEIAOAA4QMBIgACEQEDEQH/xAAcAAEAAQUBAQAAAAAAAAAAAAAAAQIDBAUGBwj/xABBEAACAQICCAMFBQYDCQAAAAAAAQIDEQQSBQYTITFBUWEicZEHMoGhsRQjQlLRYmOCweHwFTOyFkNTcpKTosLx/8QAGgEBAAIDAQAAAAAAAAAAAAAAAAQFAgMGAf/EACwRAQACAQIFAQcFAQAAAAAAAAABAgMEEQUSEzFB0SFRYXGBsfAiMpHB4aH/2gAMAwEAAhEDEQA/APcQAAAAAAAAAAAAAAAAAAAAAAAAAAAAAAAAAAAAAAAAAAAAAAAAAAAAAESlZXLEsQBfuLmNthtQMoGKqxep1U/MC4AAAAAAEXAkEJkgAAAAAAAAAAAAAAAAAAAAKak7Rk+ib+QGFi8T4rLgvqY+2MGWJbKduBsNsRtjA2424GftiVibO5rnXKXXA6ahWUopr+2XDVaDxGbaR6Wkvjf9DagAABB57rnrxKLdPDzcUrxzwdnOXByTW9RW+1uL7I2OvmtKowlh6cvHJfeuLs1F8KafJvn0XmjzbRmj6uOxNOjH3qsvFK26nTXvSt0S5eS5lRrNRa1ujj+vp6qLX6q179DF9dvt6/w9O9nGkcTXw1SdeUprauNKc98pJLxb+aT3ep1pj4DBQoUqdGmssKcVCK7Lr3Mgs8VOSkVmey4w45x44pM77AANjaAAAAAAAAAAAAAAAAFrFK9OolzhL6F0AcP9oG3LWmKLo1pw5N5od4Ph+nwMLbgbLbjbmu+0DbgbB1yiWIMF4gtyxIHWarSzSrPklBfG7/Q6I0+q+EdPDqTVpVXnfXLwivTf8TcADSa1axRwVFyTTqzuqUXwT5zl2Xz3LmbLSGOp0KVStUllhCOaT+iXVt7ku54nrLp6pjK86kt2+0Y3uoQXuwX1fe5B1mo6VNq95/N1dr9V0actf3T/AM+PowMdjZVZuUpN3bd5O7bbu5Puz1D2a6u7Ch9pmvvcSk43W+GH4xXx9706Hn+qWgnjcXTpNPZx+8rP91F74/xO0fi+h7nGKSSSskrJLckuhE4dg9s5J+iFwvT7zOW30/uUgAuV8AAAAAAAAAAAAAAAAAAAAANVrBoVYmnusqkLunJ8O8X2Z53Xc6cpQmnGUXZxluaPWTWaZ0BQxcbVI2kl4asd049r812YHmv2kfaTL0tq3Vw1TJdVE1eMo7rxvzXJmLHRtToBQ8QbvVjQcsVNVJpqhB72/wDeSX4F26swMPojxRc7uKazKLs3HmkzvcFpnDKMYRTpRiklFwskvgBtUgymnVjJXi012ZzGvusn2TD7OErVq6cYtPfTp/jqefJd32MMmSMdZtPhry5K4qTe3aHKe0XWnbVPs9KX3VGXiae6dZbm/KO9Lvc4e5M5Xd/7sbXVTQrxmMo0bNwT2lV9KMWnJfF2j/Ec1a1s+XfzLkrWvqc2895el+znQH2bCKpJWq4m1SV1vVO33cfRt/xHWERVlb5diTpcdIpWKx4dbjxxjpFI8AAM2wAAAAAAAAAAAAAAAABTOaim20kt7bdkvNmEtOYdpuNaE7flknvMZtWJ2mWM3rE7TLPBr8BpiFac4R/DHNdcONrFzG6RjT3bnLp08zJkyK1eMFeTt9X8DU4zSlSV1DwLrxl/Q1+J0pmd2yxDGJgTLD3bbu2+Le9sfZ+xfhUuVXAxdgimSSMmTNfjam5gXYaaWHzTzZVFNy6ZV1POtYtNzxmIqVp7sztGF75Ka92H833bMnWHSDb2d9ytKXd/hj/P4GhuUnEM3Nbpx2j7ue4nqOe/SjtHf5/4k9W9lehdlh54mS8eIdodVRg2l6yzP0PKIxbaXNtJebPXNTtI1ZSp07+FQyqnHdCnSjCysut7b31PeHYt7TefD3heHe85J8OzABdOgAAAAAAAAAAAAAAAAAABotdNHVa+DqwpScZxtUSW5zUd7j/fRHlmrGhqlao51XVpUqb8SvKEpz/Kn06s9vkrnm2JxLp1J0pLKoScbdLOxFy6XHkvF7IeXR48uSMlvDMqwtFvCylh6qXhanKUJ/szTd/imct/tnUzShXi1KLcZOLvaSdndPf82b9VuZwWnK2fE15ftpebSSb+RG1dejWL455fl6dkTXV6FYvinl8bR2/js6iGm41FeElLsnZ+nEycDpHM+JwSdv6GZhtK1INN+K3Xj6mjFxC0ezJG/wAvz0R8PFLR7Msb/GPz0en4evuRlRmcdonWSE7Rk8r78DpKOIT5ltjy0yxvSV1izUyxvSd2XUmaXS2NVOE5y4RTb/RGyqVdxxmt2N9ymubzyXZe6vXf8DzNk6eObPM+XpY5v7nO4mvKcnKXGTbl5vl9EW4RbaSTbbskk22+yLc5HZ+z+hGFOpiGk6k5uEJNb4wjxt0u/oUGHDOe+2/xczp8FtRk23+My5/Rmj5yqO8ZLZpXUotNSfDc+1z17U3QTw9LaVP82qluf4Ico+fN/A1rx/BuMZcPeSe/kdlB7lfc7K/mX2DDGGnLDpNPgjBTkhUADckAAAAAAAAAAAAAAAAAAAHOazaq/aXtaTUaqVmpe7US4XfJ9zowB5W9C4+E8iw9Rtu3BOH/AFJ2sdHpX2eUcTh6KeWlioUYRdamvDOSja1RfiXfj9DsLEmN6VvG1oYXpW9eW0bw+fNM6Dr4Oo6VaDi+T4xlH80XzRgXPoLTWhKOMpOlWjdfhkvfhL80WeMa0aq1sBVyy8VOV9nVS8Ml36PsUep0k4v1V7Od1mhnD+qvtr9mkubjROsdSi1GV5w6N715M0wIdL2pPNWdpQceS2O3NSdpejUtKQqQUou6f92Zw+mMVta1SXK+VeUd31uWcJjp0r5Xa6a7cNzMdEzUavrY4r58p+p1vXxRXz5UVOB0ep+mcsXh5bnFucX1i3v+Kf1OfaOl9nurkcZi5Z86p0aTnJwllblJqMYt24Wzv4HmjvNcsRHljoMk1zREefY7fV/CPEVYu33dNqU3ycvwx9d/kjtzHwWBp0YKnTioRXJb7vq3zZkF+6YAAAAAAAAAAAAAAAAAAAAAAAAAAA0OudCM8JKEkmpTilu3p7969DfGi1sl93Tj1m38FF/qeTG8bS8mImNpeLaU0a6MmuMeTMI7nS2DU4tNX4nGYnDuEmuXL9Ch1em6U717S5vW6To25q/tlZAFyFsrw9U9kWGUcPiZ231Kkd/NwimkvXP6nlZ7N7PsPs6OT8tOlfz8TfzbLHh9N8k29y04Xj3yzb3f260AF26EAAAAAAAAAAAAAAAAAAAAAAAAAAA57WiV5Ul0jN+rX6HQnN6wyvWS6QXzbA5jH09zOT0lh1K9/Xp3/vkdnjo7mc68Lnq04W9+pCPrJIwvSL1msteTHXJWa27S5KcWm0+K3EHd+0bU90ZPF0YN0X/mKEW9k+rS4R78vS/A7aP5k/Jpv0Ody4bY7csuWzYL4rzWYZej6G0rUodZq/kt7+SZ7Tqgv87yp/8AseW6taNlnVaacbK0IyVpb+MmuW7gu56pqivDVf8AyL/V+pcaLFOPHvbvK84fhnHj3tHtl0IAJqxAAAAAAAAAAAAAEC4AAC4uBIuRcgCq4KbgCRci4uBNzlNNV061Ts1H0S/qdVc8+0nWbq1H1nL6gUYuqmW9BYZVMZh1+Wed+UU5fyRi1DoNRsJepXqv8EFBecnd/KK9QOr0hC9GsutKovWLPIaGFjuajFPqopP1PYqyvGS6xa+R5TQgBdw0LHbaoP7uq/24/wCk5KnTOw1ThajN9aj+UUgN4CLi4Egi4uBJNyLgASRcASCLgCbggAU3Fyi4cgKri5RmIzAXLjMWnMZwLuYZiznI2gF7MMxY2pG1Avudt/Teef4hXlJ92/mdpiazyStxaaXm9xz9TR1kBoakTsNUKOTDKXOpOc/hfKvlE5rFULJ2+Z1WhZpYagv3aA2rlxPMcPDf8T0PEYnLCb6Rk/RHCYKnewGRCmdbq8rYePeU38zS0cJdG60X4KeTo36PeBssxOYsbQnOBezC5Zzk5wLtyblrMTmAuXFy3mJzAV3JuW0ybgV3IKbgCi5DKrENAUMi5W0UtAUNlLZW0Q4gW3Iocy64FLgBZdQtyxNi/KkWp4ZPkBqcZpZKdr8Eij/FotcUZWL1eo1d84XfJptP5GG9TaH7z/uyA1+kMfCzu0ZmjtNxVKnFX8MUuBdp6pUIu+Vt9ZScvqZcdCwXIDAxum06dSPi8UZLcuqNNo3SMODaTXJ7mdV/hEOiLFTVqhL3qcX35+oGJHS8EuKLuD0ynUik+t7dLf8AwqWqOG/4f/lL9TKw2gaNPfCnGPfiwM2niky7GsWo4ZLkXY0gLiqFSmUKmVKIFeYqTKUibAVJlVylEoCq5KZSiQJuAAJsRYrsRYCmxFiuwsBbykZS5YWAt5CMpdsMoFnIRkL2UZQLOzI2ZfyjKBY2Q2ZfyjKBY2YdIv5RlAsbMbMv5RlAs5CchdyjKBayEqJcsLAUZRlLlhYCnKLFVibAUpE2JsLARYE2AH//2Q=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6" name="Picture 6" descr="objectives"/>
          <p:cNvPicPr>
            <a:picLocks noChangeAspect="1" noChangeArrowheads="1"/>
          </p:cNvPicPr>
          <p:nvPr/>
        </p:nvPicPr>
        <p:blipFill>
          <a:blip r:embed="rId2"/>
          <a:srcRect l="16753" t="7109" b="6503"/>
          <a:stretch>
            <a:fillRect/>
          </a:stretch>
        </p:blipFill>
        <p:spPr bwMode="auto">
          <a:xfrm>
            <a:off x="5981700" y="285750"/>
            <a:ext cx="1473199" cy="1524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53244" y="74633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Objectives</a:t>
            </a:r>
            <a:endParaRPr lang="fr-F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7781" y="475531"/>
            <a:ext cx="776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The MDR-TB </a:t>
            </a:r>
            <a:r>
              <a:rPr lang="fr-FR" sz="2000" b="1" dirty="0" err="1" smtClean="0">
                <a:latin typeface="Comic Sans MS" pitchFamily="66" charset="0"/>
              </a:rPr>
              <a:t>outbreak</a:t>
            </a: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b="1" dirty="0" err="1" smtClean="0">
                <a:latin typeface="Comic Sans MS" pitchFamily="66" charset="0"/>
              </a:rPr>
              <a:t>was</a:t>
            </a:r>
            <a:r>
              <a:rPr lang="fr-FR" sz="2000" b="1" dirty="0" smtClean="0">
                <a:latin typeface="Comic Sans MS" pitchFamily="66" charset="0"/>
              </a:rPr>
              <a:t> more </a:t>
            </a:r>
            <a:r>
              <a:rPr lang="fr-FR" sz="2000" b="1" dirty="0" err="1" smtClean="0">
                <a:latin typeface="Comic Sans MS" pitchFamily="66" charset="0"/>
              </a:rPr>
              <a:t>frequently</a:t>
            </a: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b="1" dirty="0" err="1" smtClean="0">
                <a:latin typeface="Comic Sans MS" pitchFamily="66" charset="0"/>
              </a:rPr>
              <a:t>associated</a:t>
            </a: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b="1" dirty="0" err="1" smtClean="0">
                <a:latin typeface="Comic Sans MS" pitchFamily="66" charset="0"/>
              </a:rPr>
              <a:t>with</a:t>
            </a:r>
            <a:r>
              <a:rPr lang="fr-FR" sz="2000" b="1" dirty="0" smtClean="0">
                <a:latin typeface="Comic Sans MS" pitchFamily="66" charset="0"/>
              </a:rPr>
              <a:t> the 11-</a:t>
            </a:r>
            <a:r>
              <a:rPr lang="fr-FR" sz="2000" b="1" dirty="0" err="1" smtClean="0">
                <a:latin typeface="Comic Sans MS" pitchFamily="66" charset="0"/>
              </a:rPr>
              <a:t>banded</a:t>
            </a:r>
            <a:r>
              <a:rPr lang="fr-FR" sz="2000" b="1" dirty="0" smtClean="0">
                <a:latin typeface="Comic Sans MS" pitchFamily="66" charset="0"/>
              </a:rPr>
              <a:t> IS6110 RFLP profile</a:t>
            </a:r>
            <a:endParaRPr lang="fr-FR" sz="2000" b="1" dirty="0">
              <a:latin typeface="Comic Sans MS" pitchFamily="66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674410" y="2555225"/>
            <a:ext cx="8991600" cy="3133725"/>
            <a:chOff x="674410" y="2555225"/>
            <a:chExt cx="8991600" cy="3133725"/>
          </a:xfrm>
        </p:grpSpPr>
        <p:graphicFrame>
          <p:nvGraphicFramePr>
            <p:cNvPr id="2" name="Obje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3239963"/>
                </p:ext>
              </p:extLst>
            </p:nvPr>
          </p:nvGraphicFramePr>
          <p:xfrm>
            <a:off x="674410" y="2555225"/>
            <a:ext cx="8991600" cy="313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Document" r:id="rId4" imgW="9105900" imgH="3136900" progId="Word.Document.12">
                    <p:embed/>
                  </p:oleObj>
                </mc:Choice>
                <mc:Fallback>
                  <p:oleObj name="Document" r:id="rId4" imgW="9105900" imgH="3136900" progId="Word.Document.12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410" y="2555225"/>
                          <a:ext cx="8991600" cy="3133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ZoneTexte 3"/>
            <p:cNvSpPr txBox="1"/>
            <p:nvPr/>
          </p:nvSpPr>
          <p:spPr>
            <a:xfrm>
              <a:off x="1149396" y="5363721"/>
              <a:ext cx="1238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11-</a:t>
              </a:r>
              <a:r>
                <a:rPr lang="fr-FR" sz="1200" b="1" dirty="0" err="1" smtClean="0"/>
                <a:t>banded</a:t>
              </a:r>
              <a:endParaRPr lang="fr-FR" sz="1200" b="1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44652" y="5368062"/>
              <a:ext cx="1238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12-</a:t>
              </a:r>
              <a:r>
                <a:rPr lang="fr-FR" sz="1200" b="1" dirty="0" err="1" smtClean="0"/>
                <a:t>banded</a:t>
              </a:r>
              <a:endParaRPr lang="fr-FR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1144</Words>
  <Application>Microsoft Office PowerPoint</Application>
  <PresentationFormat>Presentación en pantalla (4:3)</PresentationFormat>
  <Paragraphs>302</Paragraphs>
  <Slides>32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Calibri</vt:lpstr>
      <vt:lpstr>Comic Sans MS</vt:lpstr>
      <vt:lpstr>Times New Roman</vt:lpstr>
      <vt:lpstr>Verdana</vt:lpstr>
      <vt:lpstr>Wingdings</vt:lpstr>
      <vt:lpstr>Thème Office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Macbook Pro</dc:creator>
  <cp:lastModifiedBy>salas</cp:lastModifiedBy>
  <cp:revision>108</cp:revision>
  <dcterms:created xsi:type="dcterms:W3CDTF">2014-09-20T19:24:41Z</dcterms:created>
  <dcterms:modified xsi:type="dcterms:W3CDTF">2014-09-24T12:13:36Z</dcterms:modified>
</cp:coreProperties>
</file>