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354" r:id="rId2"/>
    <p:sldId id="306" r:id="rId3"/>
    <p:sldId id="303" r:id="rId4"/>
    <p:sldId id="336" r:id="rId5"/>
    <p:sldId id="337" r:id="rId6"/>
    <p:sldId id="349" r:id="rId7"/>
    <p:sldId id="339" r:id="rId8"/>
    <p:sldId id="350" r:id="rId9"/>
    <p:sldId id="258" r:id="rId10"/>
    <p:sldId id="340" r:id="rId11"/>
    <p:sldId id="324" r:id="rId12"/>
    <p:sldId id="327" r:id="rId13"/>
    <p:sldId id="342" r:id="rId14"/>
    <p:sldId id="343" r:id="rId15"/>
    <p:sldId id="344" r:id="rId16"/>
    <p:sldId id="345" r:id="rId17"/>
    <p:sldId id="347" r:id="rId18"/>
    <p:sldId id="348" r:id="rId19"/>
    <p:sldId id="316" r:id="rId20"/>
    <p:sldId id="317" r:id="rId21"/>
    <p:sldId id="267" r:id="rId22"/>
    <p:sldId id="268" r:id="rId23"/>
    <p:sldId id="269" r:id="rId24"/>
    <p:sldId id="270" r:id="rId25"/>
    <p:sldId id="299" r:id="rId26"/>
    <p:sldId id="300" r:id="rId27"/>
    <p:sldId id="351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8" autoAdjust="0"/>
    <p:restoredTop sz="94718" autoAdjust="0"/>
  </p:normalViewPr>
  <p:slideViewPr>
    <p:cSldViewPr>
      <p:cViewPr>
        <p:scale>
          <a:sx n="80" d="100"/>
          <a:sy n="80" d="100"/>
        </p:scale>
        <p:origin x="-108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E77B6D-F6D0-4049-81D5-EB0DE562FCEC}" type="doc">
      <dgm:prSet loTypeId="urn:microsoft.com/office/officeart/2005/8/layout/vProcess5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CA"/>
        </a:p>
      </dgm:t>
    </dgm:pt>
    <dgm:pt modelId="{E62A88E8-99CC-422E-912D-1008346875D9}">
      <dgm:prSet phldrT="[Texte]" custT="1"/>
      <dgm:spPr/>
      <dgm:t>
        <a:bodyPr/>
        <a:lstStyle/>
        <a:p>
          <a:endParaRPr lang="fr-CA" sz="2400" dirty="0"/>
        </a:p>
      </dgm:t>
    </dgm:pt>
    <dgm:pt modelId="{13D817E1-A600-4FBD-9F5A-6A70AF400C2F}" type="parTrans" cxnId="{D773AC5F-B524-45A2-A27A-097221234D26}">
      <dgm:prSet/>
      <dgm:spPr/>
      <dgm:t>
        <a:bodyPr/>
        <a:lstStyle/>
        <a:p>
          <a:endParaRPr lang="fr-CA"/>
        </a:p>
      </dgm:t>
    </dgm:pt>
    <dgm:pt modelId="{91258E14-B4BF-4844-A377-D847E0517F7A}" type="sibTrans" cxnId="{D773AC5F-B524-45A2-A27A-097221234D26}">
      <dgm:prSet/>
      <dgm:spPr/>
      <dgm:t>
        <a:bodyPr/>
        <a:lstStyle/>
        <a:p>
          <a:endParaRPr lang="fr-CA"/>
        </a:p>
      </dgm:t>
    </dgm:pt>
    <dgm:pt modelId="{233D5F51-2E20-47AF-89F3-B1FAD08553FA}">
      <dgm:prSet phldrT="[Texte]" custT="1"/>
      <dgm:spPr/>
      <dgm:t>
        <a:bodyPr/>
        <a:lstStyle/>
        <a:p>
          <a:endParaRPr lang="fr-CA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C7A3201-987C-44A1-8409-50D18DED5079}" type="parTrans" cxnId="{03202530-34FF-44DB-B795-99429FC7C564}">
      <dgm:prSet/>
      <dgm:spPr/>
      <dgm:t>
        <a:bodyPr/>
        <a:lstStyle/>
        <a:p>
          <a:endParaRPr lang="fr-CA"/>
        </a:p>
      </dgm:t>
    </dgm:pt>
    <dgm:pt modelId="{06A91F2C-EBCB-48CF-BFBA-7C4D14A8C4E8}" type="sibTrans" cxnId="{03202530-34FF-44DB-B795-99429FC7C564}">
      <dgm:prSet/>
      <dgm:spPr/>
      <dgm:t>
        <a:bodyPr/>
        <a:lstStyle/>
        <a:p>
          <a:endParaRPr lang="fr-CA"/>
        </a:p>
      </dgm:t>
    </dgm:pt>
    <dgm:pt modelId="{DD56F4C2-0992-40D5-A887-D8995D4AB1DB}" type="pres">
      <dgm:prSet presAssocID="{3BE77B6D-F6D0-4049-81D5-EB0DE562FC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836C68-B3B6-4692-9EFA-67FB95AF5DA1}" type="pres">
      <dgm:prSet presAssocID="{3BE77B6D-F6D0-4049-81D5-EB0DE562FCEC}" presName="dummyMaxCanvas" presStyleCnt="0">
        <dgm:presLayoutVars/>
      </dgm:prSet>
      <dgm:spPr/>
    </dgm:pt>
    <dgm:pt modelId="{1E746559-B10A-4531-8BB6-7657CBE21C96}" type="pres">
      <dgm:prSet presAssocID="{3BE77B6D-F6D0-4049-81D5-EB0DE562FCEC}" presName="TwoNodes_1" presStyleLbl="node1" presStyleIdx="0" presStyleCnt="2" custScaleX="117647" custScaleY="146180" custLinFactNeighborX="8337" custLinFactNeighborY="146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2B4FD4-E421-4F9B-A03F-A719C8EAD95C}" type="pres">
      <dgm:prSet presAssocID="{3BE77B6D-F6D0-4049-81D5-EB0DE562FCEC}" presName="TwoNodes_2" presStyleLbl="node1" presStyleIdx="1" presStyleCnt="2" custScaleX="111813" custScaleY="222222" custLinFactNeighborX="-8338" custLinFactNeighborY="615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80A99C8-B05A-4303-B71D-1E89BDC57C45}" type="pres">
      <dgm:prSet presAssocID="{3BE77B6D-F6D0-4049-81D5-EB0DE562FCEC}" presName="TwoConn_1-2" presStyleLbl="fgAccFollowNode1" presStyleIdx="0" presStyleCnt="1" custLinFactX="-104701" custLinFactNeighborX="-200000" custLinFactNeighborY="509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684575-DE37-4CBF-A9AA-BD68E330A010}" type="pres">
      <dgm:prSet presAssocID="{3BE77B6D-F6D0-4049-81D5-EB0DE562FCE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37726F-179C-4B4B-9671-D3BD76C55318}" type="pres">
      <dgm:prSet presAssocID="{3BE77B6D-F6D0-4049-81D5-EB0DE562FCE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EDD4D5B0-D6A6-4290-8F28-B792CC4F8508}" type="presOf" srcId="{E62A88E8-99CC-422E-912D-1008346875D9}" destId="{55684575-DE37-4CBF-A9AA-BD68E330A010}" srcOrd="1" destOrd="0" presId="urn:microsoft.com/office/officeart/2005/8/layout/vProcess5"/>
    <dgm:cxn modelId="{03CA38B4-B49E-4ED5-B959-1226B497D268}" type="presOf" srcId="{91258E14-B4BF-4844-A377-D847E0517F7A}" destId="{E80A99C8-B05A-4303-B71D-1E89BDC57C45}" srcOrd="0" destOrd="0" presId="urn:microsoft.com/office/officeart/2005/8/layout/vProcess5"/>
    <dgm:cxn modelId="{62013F47-367C-4BD6-95D0-1D2930D17F8E}" type="presOf" srcId="{233D5F51-2E20-47AF-89F3-B1FAD08553FA}" destId="{412B4FD4-E421-4F9B-A03F-A719C8EAD95C}" srcOrd="0" destOrd="0" presId="urn:microsoft.com/office/officeart/2005/8/layout/vProcess5"/>
    <dgm:cxn modelId="{21FAC9A1-FF69-4684-99AF-67EAAB74AC46}" type="presOf" srcId="{3BE77B6D-F6D0-4049-81D5-EB0DE562FCEC}" destId="{DD56F4C2-0992-40D5-A887-D8995D4AB1DB}" srcOrd="0" destOrd="0" presId="urn:microsoft.com/office/officeart/2005/8/layout/vProcess5"/>
    <dgm:cxn modelId="{510E8B76-CDB1-4D00-9183-04FF920CFB9D}" type="presOf" srcId="{233D5F51-2E20-47AF-89F3-B1FAD08553FA}" destId="{8137726F-179C-4B4B-9671-D3BD76C55318}" srcOrd="1" destOrd="0" presId="urn:microsoft.com/office/officeart/2005/8/layout/vProcess5"/>
    <dgm:cxn modelId="{F35292F2-A314-4771-BBA8-F880F86067D5}" type="presOf" srcId="{E62A88E8-99CC-422E-912D-1008346875D9}" destId="{1E746559-B10A-4531-8BB6-7657CBE21C96}" srcOrd="0" destOrd="0" presId="urn:microsoft.com/office/officeart/2005/8/layout/vProcess5"/>
    <dgm:cxn modelId="{D773AC5F-B524-45A2-A27A-097221234D26}" srcId="{3BE77B6D-F6D0-4049-81D5-EB0DE562FCEC}" destId="{E62A88E8-99CC-422E-912D-1008346875D9}" srcOrd="0" destOrd="0" parTransId="{13D817E1-A600-4FBD-9F5A-6A70AF400C2F}" sibTransId="{91258E14-B4BF-4844-A377-D847E0517F7A}"/>
    <dgm:cxn modelId="{03202530-34FF-44DB-B795-99429FC7C564}" srcId="{3BE77B6D-F6D0-4049-81D5-EB0DE562FCEC}" destId="{233D5F51-2E20-47AF-89F3-B1FAD08553FA}" srcOrd="1" destOrd="0" parTransId="{4C7A3201-987C-44A1-8409-50D18DED5079}" sibTransId="{06A91F2C-EBCB-48CF-BFBA-7C4D14A8C4E8}"/>
    <dgm:cxn modelId="{6F0F6E96-2C31-4C84-BF1A-F16C60759C1B}" type="presParOf" srcId="{DD56F4C2-0992-40D5-A887-D8995D4AB1DB}" destId="{DC836C68-B3B6-4692-9EFA-67FB95AF5DA1}" srcOrd="0" destOrd="0" presId="urn:microsoft.com/office/officeart/2005/8/layout/vProcess5"/>
    <dgm:cxn modelId="{3720BA7B-CB6C-429F-9DDF-5E1E2071E8B2}" type="presParOf" srcId="{DD56F4C2-0992-40D5-A887-D8995D4AB1DB}" destId="{1E746559-B10A-4531-8BB6-7657CBE21C96}" srcOrd="1" destOrd="0" presId="urn:microsoft.com/office/officeart/2005/8/layout/vProcess5"/>
    <dgm:cxn modelId="{4EBCBD1D-4969-40E9-AFDF-78F03B2E26A5}" type="presParOf" srcId="{DD56F4C2-0992-40D5-A887-D8995D4AB1DB}" destId="{412B4FD4-E421-4F9B-A03F-A719C8EAD95C}" srcOrd="2" destOrd="0" presId="urn:microsoft.com/office/officeart/2005/8/layout/vProcess5"/>
    <dgm:cxn modelId="{1FC858CE-DF12-4E76-86CB-623E978757D5}" type="presParOf" srcId="{DD56F4C2-0992-40D5-A887-D8995D4AB1DB}" destId="{E80A99C8-B05A-4303-B71D-1E89BDC57C45}" srcOrd="3" destOrd="0" presId="urn:microsoft.com/office/officeart/2005/8/layout/vProcess5"/>
    <dgm:cxn modelId="{BE4158FC-BBA3-412A-9480-EA60AE2D6F56}" type="presParOf" srcId="{DD56F4C2-0992-40D5-A887-D8995D4AB1DB}" destId="{55684575-DE37-4CBF-A9AA-BD68E330A010}" srcOrd="4" destOrd="0" presId="urn:microsoft.com/office/officeart/2005/8/layout/vProcess5"/>
    <dgm:cxn modelId="{797BD73D-834E-41CF-855F-263451C3BA00}" type="presParOf" srcId="{DD56F4C2-0992-40D5-A887-D8995D4AB1DB}" destId="{8137726F-179C-4B4B-9671-D3BD76C55318}" srcOrd="5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E77B6D-F6D0-4049-81D5-EB0DE562FCEC}" type="doc">
      <dgm:prSet loTypeId="urn:microsoft.com/office/officeart/2005/8/layout/vProcess5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fr-CA"/>
        </a:p>
      </dgm:t>
    </dgm:pt>
    <dgm:pt modelId="{E62A88E8-99CC-422E-912D-1008346875D9}">
      <dgm:prSet phldrT="[Texte]" custT="1"/>
      <dgm:spPr/>
      <dgm:t>
        <a:bodyPr/>
        <a:lstStyle/>
        <a:p>
          <a:endParaRPr lang="fr-CA" sz="2400" dirty="0"/>
        </a:p>
      </dgm:t>
    </dgm:pt>
    <dgm:pt modelId="{13D817E1-A600-4FBD-9F5A-6A70AF400C2F}" type="parTrans" cxnId="{D773AC5F-B524-45A2-A27A-097221234D26}">
      <dgm:prSet/>
      <dgm:spPr/>
      <dgm:t>
        <a:bodyPr/>
        <a:lstStyle/>
        <a:p>
          <a:endParaRPr lang="fr-CA"/>
        </a:p>
      </dgm:t>
    </dgm:pt>
    <dgm:pt modelId="{91258E14-B4BF-4844-A377-D847E0517F7A}" type="sibTrans" cxnId="{D773AC5F-B524-45A2-A27A-097221234D26}">
      <dgm:prSet/>
      <dgm:spPr/>
      <dgm:t>
        <a:bodyPr/>
        <a:lstStyle/>
        <a:p>
          <a:endParaRPr lang="fr-CA"/>
        </a:p>
      </dgm:t>
    </dgm:pt>
    <dgm:pt modelId="{233D5F51-2E20-47AF-89F3-B1FAD08553FA}">
      <dgm:prSet phldrT="[Texte]" custT="1"/>
      <dgm:spPr/>
      <dgm:t>
        <a:bodyPr/>
        <a:lstStyle/>
        <a:p>
          <a:endParaRPr lang="fr-CA" sz="24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C7A3201-987C-44A1-8409-50D18DED5079}" type="parTrans" cxnId="{03202530-34FF-44DB-B795-99429FC7C564}">
      <dgm:prSet/>
      <dgm:spPr/>
      <dgm:t>
        <a:bodyPr/>
        <a:lstStyle/>
        <a:p>
          <a:endParaRPr lang="fr-CA"/>
        </a:p>
      </dgm:t>
    </dgm:pt>
    <dgm:pt modelId="{06A91F2C-EBCB-48CF-BFBA-7C4D14A8C4E8}" type="sibTrans" cxnId="{03202530-34FF-44DB-B795-99429FC7C564}">
      <dgm:prSet/>
      <dgm:spPr/>
      <dgm:t>
        <a:bodyPr/>
        <a:lstStyle/>
        <a:p>
          <a:endParaRPr lang="fr-CA"/>
        </a:p>
      </dgm:t>
    </dgm:pt>
    <dgm:pt modelId="{DD56F4C2-0992-40D5-A887-D8995D4AB1DB}" type="pres">
      <dgm:prSet presAssocID="{3BE77B6D-F6D0-4049-81D5-EB0DE562FC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836C68-B3B6-4692-9EFA-67FB95AF5DA1}" type="pres">
      <dgm:prSet presAssocID="{3BE77B6D-F6D0-4049-81D5-EB0DE562FCEC}" presName="dummyMaxCanvas" presStyleCnt="0">
        <dgm:presLayoutVars/>
      </dgm:prSet>
      <dgm:spPr/>
    </dgm:pt>
    <dgm:pt modelId="{1E746559-B10A-4531-8BB6-7657CBE21C96}" type="pres">
      <dgm:prSet presAssocID="{3BE77B6D-F6D0-4049-81D5-EB0DE562FCEC}" presName="TwoNodes_1" presStyleLbl="node1" presStyleIdx="0" presStyleCnt="2" custScaleY="68403" custLinFactNeighborX="11418" custLinFactNeighborY="-9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12B4FD4-E421-4F9B-A03F-A719C8EAD95C}" type="pres">
      <dgm:prSet presAssocID="{3BE77B6D-F6D0-4049-81D5-EB0DE562FCEC}" presName="TwoNodes_2" presStyleLbl="node1" presStyleIdx="1" presStyleCnt="2" custScaleX="106779" custScaleY="127358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E80A99C8-B05A-4303-B71D-1E89BDC57C45}" type="pres">
      <dgm:prSet presAssocID="{3BE77B6D-F6D0-4049-81D5-EB0DE562FCEC}" presName="TwoConn_1-2" presStyleLbl="fgAccFollowNode1" presStyleIdx="0" presStyleCnt="1" custLinFactX="-100000" custLinFactNeighborX="-176693" custLinFactNeighborY="164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684575-DE37-4CBF-A9AA-BD68E330A010}" type="pres">
      <dgm:prSet presAssocID="{3BE77B6D-F6D0-4049-81D5-EB0DE562FCEC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137726F-179C-4B4B-9671-D3BD76C55318}" type="pres">
      <dgm:prSet presAssocID="{3BE77B6D-F6D0-4049-81D5-EB0DE562FCEC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4273F3CB-30F1-4936-9D0C-2949EF7F3A76}" type="presOf" srcId="{233D5F51-2E20-47AF-89F3-B1FAD08553FA}" destId="{412B4FD4-E421-4F9B-A03F-A719C8EAD95C}" srcOrd="0" destOrd="0" presId="urn:microsoft.com/office/officeart/2005/8/layout/vProcess5"/>
    <dgm:cxn modelId="{C88BC2B4-DA15-4037-90E4-8F41DF9EBBA0}" type="presOf" srcId="{91258E14-B4BF-4844-A377-D847E0517F7A}" destId="{E80A99C8-B05A-4303-B71D-1E89BDC57C45}" srcOrd="0" destOrd="0" presId="urn:microsoft.com/office/officeart/2005/8/layout/vProcess5"/>
    <dgm:cxn modelId="{60726206-4C53-42E7-BD2B-C32A1C665777}" type="presOf" srcId="{3BE77B6D-F6D0-4049-81D5-EB0DE562FCEC}" destId="{DD56F4C2-0992-40D5-A887-D8995D4AB1DB}" srcOrd="0" destOrd="0" presId="urn:microsoft.com/office/officeart/2005/8/layout/vProcess5"/>
    <dgm:cxn modelId="{FBC4243C-2FF7-4F35-911D-EEC7F02B0C80}" type="presOf" srcId="{E62A88E8-99CC-422E-912D-1008346875D9}" destId="{55684575-DE37-4CBF-A9AA-BD68E330A010}" srcOrd="1" destOrd="0" presId="urn:microsoft.com/office/officeart/2005/8/layout/vProcess5"/>
    <dgm:cxn modelId="{064F186B-1434-4993-A68C-A9973442B2E2}" type="presOf" srcId="{E62A88E8-99CC-422E-912D-1008346875D9}" destId="{1E746559-B10A-4531-8BB6-7657CBE21C96}" srcOrd="0" destOrd="0" presId="urn:microsoft.com/office/officeart/2005/8/layout/vProcess5"/>
    <dgm:cxn modelId="{E67EC70C-CC71-4514-8EE3-58F4A27B080D}" type="presOf" srcId="{233D5F51-2E20-47AF-89F3-B1FAD08553FA}" destId="{8137726F-179C-4B4B-9671-D3BD76C55318}" srcOrd="1" destOrd="0" presId="urn:microsoft.com/office/officeart/2005/8/layout/vProcess5"/>
    <dgm:cxn modelId="{D773AC5F-B524-45A2-A27A-097221234D26}" srcId="{3BE77B6D-F6D0-4049-81D5-EB0DE562FCEC}" destId="{E62A88E8-99CC-422E-912D-1008346875D9}" srcOrd="0" destOrd="0" parTransId="{13D817E1-A600-4FBD-9F5A-6A70AF400C2F}" sibTransId="{91258E14-B4BF-4844-A377-D847E0517F7A}"/>
    <dgm:cxn modelId="{03202530-34FF-44DB-B795-99429FC7C564}" srcId="{3BE77B6D-F6D0-4049-81D5-EB0DE562FCEC}" destId="{233D5F51-2E20-47AF-89F3-B1FAD08553FA}" srcOrd="1" destOrd="0" parTransId="{4C7A3201-987C-44A1-8409-50D18DED5079}" sibTransId="{06A91F2C-EBCB-48CF-BFBA-7C4D14A8C4E8}"/>
    <dgm:cxn modelId="{02BEC383-DFFE-40AE-9B9F-88A329B5999D}" type="presParOf" srcId="{DD56F4C2-0992-40D5-A887-D8995D4AB1DB}" destId="{DC836C68-B3B6-4692-9EFA-67FB95AF5DA1}" srcOrd="0" destOrd="0" presId="urn:microsoft.com/office/officeart/2005/8/layout/vProcess5"/>
    <dgm:cxn modelId="{040BA1A9-B4A1-4B02-BC30-044CE5F549AF}" type="presParOf" srcId="{DD56F4C2-0992-40D5-A887-D8995D4AB1DB}" destId="{1E746559-B10A-4531-8BB6-7657CBE21C96}" srcOrd="1" destOrd="0" presId="urn:microsoft.com/office/officeart/2005/8/layout/vProcess5"/>
    <dgm:cxn modelId="{5A0140BF-8663-446C-9905-35A1F841CBE7}" type="presParOf" srcId="{DD56F4C2-0992-40D5-A887-D8995D4AB1DB}" destId="{412B4FD4-E421-4F9B-A03F-A719C8EAD95C}" srcOrd="2" destOrd="0" presId="urn:microsoft.com/office/officeart/2005/8/layout/vProcess5"/>
    <dgm:cxn modelId="{53ED74F0-F4DA-4B20-848E-9C6726C0412B}" type="presParOf" srcId="{DD56F4C2-0992-40D5-A887-D8995D4AB1DB}" destId="{E80A99C8-B05A-4303-B71D-1E89BDC57C45}" srcOrd="3" destOrd="0" presId="urn:microsoft.com/office/officeart/2005/8/layout/vProcess5"/>
    <dgm:cxn modelId="{A8489AEC-B7C8-4185-8802-6148296B822A}" type="presParOf" srcId="{DD56F4C2-0992-40D5-A887-D8995D4AB1DB}" destId="{55684575-DE37-4CBF-A9AA-BD68E330A010}" srcOrd="4" destOrd="0" presId="urn:microsoft.com/office/officeart/2005/8/layout/vProcess5"/>
    <dgm:cxn modelId="{CA16E669-2191-41DC-AA38-9E54D9125065}" type="presParOf" srcId="{DD56F4C2-0992-40D5-A887-D8995D4AB1DB}" destId="{8137726F-179C-4B4B-9671-D3BD76C55318}" srcOrd="5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46559-B10A-4531-8BB6-7657CBE21C96}">
      <dsp:nvSpPr>
        <dsp:cNvPr id="0" name=""/>
        <dsp:cNvSpPr/>
      </dsp:nvSpPr>
      <dsp:spPr>
        <a:xfrm>
          <a:off x="4" y="-526707"/>
          <a:ext cx="8712963" cy="18947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/>
        </a:p>
      </dsp:txBody>
      <dsp:txXfrm>
        <a:off x="55498" y="-471213"/>
        <a:ext cx="7115222" cy="1783715"/>
      </dsp:txXfrm>
    </dsp:sp>
    <dsp:sp modelId="{412B4FD4-E421-4F9B-A03F-A719C8EAD95C}">
      <dsp:nvSpPr>
        <dsp:cNvPr id="0" name=""/>
        <dsp:cNvSpPr/>
      </dsp:nvSpPr>
      <dsp:spPr>
        <a:xfrm>
          <a:off x="360011" y="545685"/>
          <a:ext cx="8280896" cy="28803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44373" y="630047"/>
        <a:ext cx="5708820" cy="2711593"/>
      </dsp:txXfrm>
    </dsp:sp>
    <dsp:sp modelId="{E80A99C8-B05A-4303-B71D-1E89BDC57C45}">
      <dsp:nvSpPr>
        <dsp:cNvPr id="0" name=""/>
        <dsp:cNvSpPr/>
      </dsp:nvSpPr>
      <dsp:spPr>
        <a:xfrm>
          <a:off x="4104459" y="1201490"/>
          <a:ext cx="842493" cy="84249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3600" kern="1200"/>
        </a:p>
      </dsp:txBody>
      <dsp:txXfrm>
        <a:off x="4294020" y="1201490"/>
        <a:ext cx="463371" cy="633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46559-B10A-4531-8BB6-7657CBE21C96}">
      <dsp:nvSpPr>
        <dsp:cNvPr id="0" name=""/>
        <dsp:cNvSpPr/>
      </dsp:nvSpPr>
      <dsp:spPr>
        <a:xfrm>
          <a:off x="720106" y="115852"/>
          <a:ext cx="7406022" cy="9878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/>
        </a:p>
      </dsp:txBody>
      <dsp:txXfrm>
        <a:off x="749040" y="144786"/>
        <a:ext cx="5940076" cy="929996"/>
      </dsp:txXfrm>
    </dsp:sp>
    <dsp:sp modelId="{412B4FD4-E421-4F9B-A03F-A719C8EAD95C}">
      <dsp:nvSpPr>
        <dsp:cNvPr id="0" name=""/>
        <dsp:cNvSpPr/>
      </dsp:nvSpPr>
      <dsp:spPr>
        <a:xfrm>
          <a:off x="930404" y="1468788"/>
          <a:ext cx="7908077" cy="18392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84275" y="1522659"/>
        <a:ext cx="5402437" cy="1731540"/>
      </dsp:txXfrm>
    </dsp:sp>
    <dsp:sp modelId="{E80A99C8-B05A-4303-B71D-1E89BDC57C45}">
      <dsp:nvSpPr>
        <dsp:cNvPr id="0" name=""/>
        <dsp:cNvSpPr/>
      </dsp:nvSpPr>
      <dsp:spPr>
        <a:xfrm>
          <a:off x="3744420" y="1051955"/>
          <a:ext cx="938719" cy="93871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3600" kern="1200"/>
        </a:p>
      </dsp:txBody>
      <dsp:txXfrm>
        <a:off x="3955632" y="1051955"/>
        <a:ext cx="516295" cy="706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522B2-09FE-7448-BF29-0BDD464F8A72}" type="datetimeFigureOut">
              <a:rPr lang="fr-FR" smtClean="0"/>
              <a:pPr/>
              <a:t>07/10/2014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53E3D-03EA-7440-8C17-DA51A258939B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33464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JB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095B-3900-49A8-9B8B-C30F8AA3143F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00956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SFERE was found to have excellent inter-</a:t>
            </a:r>
            <a:r>
              <a:rPr lang="en-CA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rater</a:t>
            </a:r>
            <a:r>
              <a:rPr lang="en-CA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reliability (ICC = 0.90) and good test-retest reliability (ICC = 0.73)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43968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Therefore, with an excellent sensitivity, it is possible to admit that an elderly having a score inferior to 89.2s is a faller. Furthermore, the good specificity allows for identification of non-fallers.</a:t>
            </a:r>
          </a:p>
          <a:p>
            <a:pPr algn="just">
              <a:lnSpc>
                <a:spcPct val="150000"/>
              </a:lnSpc>
            </a:pPr>
            <a:r>
              <a:rPr lang="en-CA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good specificity allows for identification of non-fallers.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Clinically, it is important that a tool assessing the risk of falls has a good capacity of ruling out a non-faller because the consequences of wrongly ruling out a faller are greater than the consequences of wrongly ruling in a non-faller.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36989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want to acknowledge all the participants who contributed to this study and both the Vitae Foundation and the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Ordre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Professionel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la </a:t>
            </a:r>
            <a:r>
              <a:rPr lang="en-US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Physiothérapie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du Québec (OPPQ) for their financial support.</a:t>
            </a:r>
            <a:endParaRPr lang="fr-FR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571979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JB Est-ce que c vrai</a:t>
            </a:r>
            <a:r>
              <a:rPr lang="fr-CA" baseline="0" dirty="0" smtClean="0"/>
              <a:t> que le TUG, Berg et appui </a:t>
            </a:r>
            <a:r>
              <a:rPr lang="fr-CA" baseline="0" dirty="0" err="1" smtClean="0"/>
              <a:t>unipodal</a:t>
            </a:r>
            <a:r>
              <a:rPr lang="fr-CA" baseline="0" dirty="0" smtClean="0"/>
              <a:t> sont  pas valides pour identifier les chuteurs?</a:t>
            </a:r>
            <a:endParaRPr lang="fr-CA" dirty="0" smtClean="0"/>
          </a:p>
          <a:p>
            <a:r>
              <a:rPr lang="fr-CA" dirty="0" smtClean="0"/>
              <a:t>L’étude n’est plus longitudinale,</a:t>
            </a:r>
            <a:r>
              <a:rPr lang="fr-CA" baseline="0" dirty="0" smtClean="0"/>
              <a:t> mais plutôt transversale</a:t>
            </a:r>
          </a:p>
          <a:p>
            <a:r>
              <a:rPr lang="fr-CA" baseline="0" dirty="0" smtClean="0"/>
              <a:t>La personne est elle </a:t>
            </a:r>
            <a:r>
              <a:rPr lang="fr-CA" baseline="0" dirty="0" err="1" smtClean="0"/>
              <a:t>chuteuse</a:t>
            </a:r>
            <a:r>
              <a:rPr lang="fr-CA" baseline="0" dirty="0" smtClean="0"/>
              <a:t> </a:t>
            </a:r>
            <a:r>
              <a:rPr lang="fr-CA" baseline="0" dirty="0" smtClean="0">
                <a:sym typeface="Wingdings" pitchFamily="2" charset="2"/>
              </a:rPr>
              <a:t> si oui elle a plus de chance de rechuter</a:t>
            </a:r>
          </a:p>
          <a:p>
            <a:r>
              <a:rPr lang="fr-CA" baseline="0" dirty="0" smtClean="0">
                <a:sym typeface="Wingdings" pitchFamily="2" charset="2"/>
              </a:rPr>
              <a:t>Berg: sensibilité 54% pour identifier les chuteurs </a:t>
            </a:r>
          </a:p>
          <a:p>
            <a:r>
              <a:rPr lang="fr-CA" baseline="0" dirty="0" smtClean="0">
                <a:sym typeface="Wingdings" pitchFamily="2" charset="2"/>
              </a:rPr>
              <a:t>Aucun évalue l’ensemble de tâches pour nous aider à dépister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Thus it is essential to have a reliable and valid tool allowing the identification of fallers. </a:t>
            </a:r>
            <a:endParaRPr lang="fr-CA" sz="1200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095B-3900-49A8-9B8B-C30F8AA3143F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395932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JB Est-ce que c vrai</a:t>
            </a:r>
            <a:r>
              <a:rPr lang="fr-CA" baseline="0" dirty="0" smtClean="0"/>
              <a:t> que le TUG, Berg et appui </a:t>
            </a:r>
            <a:r>
              <a:rPr lang="fr-CA" baseline="0" dirty="0" err="1" smtClean="0"/>
              <a:t>unipodal</a:t>
            </a:r>
            <a:r>
              <a:rPr lang="fr-CA" baseline="0" dirty="0" smtClean="0"/>
              <a:t> sont  pas valides pour identifier les chuteurs?</a:t>
            </a:r>
            <a:endParaRPr lang="fr-CA" dirty="0" smtClean="0"/>
          </a:p>
          <a:p>
            <a:r>
              <a:rPr lang="fr-CA" dirty="0" smtClean="0"/>
              <a:t>L’étude n’est plus longitudinale,</a:t>
            </a:r>
            <a:r>
              <a:rPr lang="fr-CA" baseline="0" dirty="0" smtClean="0"/>
              <a:t> mais plutôt transversale</a:t>
            </a:r>
          </a:p>
          <a:p>
            <a:r>
              <a:rPr lang="fr-CA" baseline="0" dirty="0" smtClean="0"/>
              <a:t>La personne est elle </a:t>
            </a:r>
            <a:r>
              <a:rPr lang="fr-CA" baseline="0" dirty="0" err="1" smtClean="0"/>
              <a:t>chuteuse</a:t>
            </a:r>
            <a:r>
              <a:rPr lang="fr-CA" baseline="0" dirty="0" smtClean="0"/>
              <a:t> </a:t>
            </a:r>
            <a:r>
              <a:rPr lang="fr-CA" baseline="0" dirty="0" smtClean="0">
                <a:sym typeface="Wingdings" pitchFamily="2" charset="2"/>
              </a:rPr>
              <a:t> si oui elle a plus de chance de rechuter</a:t>
            </a:r>
          </a:p>
          <a:p>
            <a:r>
              <a:rPr lang="fr-CA" baseline="0" dirty="0" smtClean="0">
                <a:sym typeface="Wingdings" pitchFamily="2" charset="2"/>
              </a:rPr>
              <a:t>Berg: sensibilité 54% pour identifier les chuteurs </a:t>
            </a:r>
          </a:p>
          <a:p>
            <a:r>
              <a:rPr lang="fr-CA" baseline="0" dirty="0" smtClean="0">
                <a:sym typeface="Wingdings" pitchFamily="2" charset="2"/>
              </a:rPr>
              <a:t>Aucun évalue l’ensemble de tâches pour nous aider à dépister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be more accurate, this tool needs to be representative of daily living and to include double tasking Thus it is essential to have a reliable and valid tool allowing the identification of fallers. </a:t>
            </a:r>
            <a:endParaRPr lang="fr-CA" sz="1200" dirty="0" smtClean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095B-3900-49A8-9B8B-C30F8AA3143F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39593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SFERE has eight functional tasks which simulate situations that can be encountered in daily life of elderly living in community. Those tasks are: sit-to-stand transfer, moving a towel on the ground with a foot, walking while counting backwards, walking and locating a visual target, walking around obstacles and going back and forth through a door. General endurance and impulsivity was also evaluated. There were 10 criteria in total, with a score varying from 0 to 3 for each criteria and a total score of 30.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times taken to complete the test is also calculated</a:t>
            </a:r>
            <a:endParaRPr lang="fr-CA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095B-3900-49A8-9B8B-C30F8AA3143F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581151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JB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095B-3900-49A8-9B8B-C30F8AA3143F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102641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Evaluate</a:t>
            </a:r>
            <a:r>
              <a:rPr lang="fr-FR" dirty="0" smtClean="0"/>
              <a:t> the content and </a:t>
            </a:r>
            <a:r>
              <a:rPr lang="fr-FR" dirty="0" err="1" smtClean="0"/>
              <a:t>construct</a:t>
            </a:r>
            <a:r>
              <a:rPr lang="fr-FR" dirty="0" smtClean="0"/>
              <a:t> </a:t>
            </a:r>
            <a:r>
              <a:rPr lang="fr-FR" dirty="0" err="1" smtClean="0"/>
              <a:t>validity</a:t>
            </a:r>
            <a:endParaRPr lang="fr-FR" dirty="0" smtClean="0"/>
          </a:p>
          <a:p>
            <a:r>
              <a:rPr lang="fr-CA" dirty="0" smtClean="0"/>
              <a:t>Est-ce que le parcours est valide ?</a:t>
            </a:r>
          </a:p>
          <a:p>
            <a:pPr lvl="1"/>
            <a:r>
              <a:rPr lang="fr-CA" dirty="0" smtClean="0"/>
              <a:t>Peut-il identifier les chuteurs?</a:t>
            </a:r>
          </a:p>
          <a:p>
            <a:pPr lvl="1"/>
            <a:endParaRPr lang="fr-CA" sz="2000" dirty="0" smtClean="0"/>
          </a:p>
          <a:p>
            <a:pPr lvl="1"/>
            <a:r>
              <a:rPr lang="fr-CA" sz="2000" dirty="0" smtClean="0"/>
              <a:t>Établir un score seuil pour identifier les chuteurs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pPr lvl="1">
              <a:buNone/>
            </a:pPr>
            <a:r>
              <a:rPr lang="fr-FR" dirty="0" smtClean="0"/>
              <a:t>1) Comparer à une mesure étalon (TUG) </a:t>
            </a:r>
          </a:p>
          <a:p>
            <a:pPr lvl="2"/>
            <a:r>
              <a:rPr lang="fr-CA" dirty="0" smtClean="0"/>
              <a:t>Corrélation de Pearson ou Spearman</a:t>
            </a:r>
            <a:endParaRPr lang="fr-FR" dirty="0" smtClean="0"/>
          </a:p>
          <a:p>
            <a:pPr lvl="1">
              <a:buNone/>
            </a:pPr>
            <a:r>
              <a:rPr lang="fr-FR" dirty="0" smtClean="0"/>
              <a:t>2) Évaluer la sensibilité\spécificité par l’intermédiaire du courbe ROC.</a:t>
            </a:r>
          </a:p>
          <a:p>
            <a:pPr lvl="2"/>
            <a:r>
              <a:rPr lang="fr-CA" dirty="0" smtClean="0"/>
              <a:t>Mesure étalon : chuteur (avoir chuté dans la dernière année)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3386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Divided in two phases: </a:t>
            </a:r>
          </a:p>
          <a:p>
            <a:pPr lvl="1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Reliability study in 2004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Validity study in 2013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conducted</a:t>
            </a:r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respective retirement home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Obstacle course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installed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home the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data collection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49968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included two phases, first in 2004 for the reliability and second in 2013 for the validity.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53E3D-03EA-7440-8C17-DA51A258939B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37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-756592" y="2564904"/>
            <a:ext cx="2895600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87298"/>
            <a:ext cx="2457566" cy="755330"/>
          </a:xfrm>
          <a:prstGeom prst="rect">
            <a:avLst/>
          </a:prstGeom>
        </p:spPr>
      </p:pic>
      <p:pic>
        <p:nvPicPr>
          <p:cNvPr id="8" name="Picture 2"/>
          <p:cNvPicPr/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087181"/>
            <a:ext cx="1492240" cy="74553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216" y="6180595"/>
            <a:ext cx="3543280" cy="5589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734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401732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42459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364685"/>
            <a:ext cx="2376264" cy="374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449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6796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2643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6982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73723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2475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37224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1558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3737-44C0-4D4C-B29F-BC786BC4BD38}" type="datetimeFigureOut">
              <a:rPr lang="fr-CA" smtClean="0"/>
              <a:pPr/>
              <a:t>2014-10-07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0DD5F-B326-483E-8212-7B507E0D2D9E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20296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nguevieetautonomie.fr/index.php?option=com_content&amp;view=article&amp;id=47&amp;Itemid=5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.who.int/document/E82552.pdf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myvisiontest.com/img/upload/falling_m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433521"/>
            <a:ext cx="3240361" cy="3378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7270" y="81007"/>
            <a:ext cx="9235254" cy="2376264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en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of an o</a:t>
            </a:r>
            <a:r>
              <a:rPr lang="en-CA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bstacle </a:t>
            </a:r>
            <a:r>
              <a:rPr lang="en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CA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ourse</a:t>
            </a:r>
            <a:r>
              <a:rPr lang="en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CA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CA" sz="40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Sherbrooke</a:t>
            </a:r>
            <a:r>
              <a:rPr lang="en-CA" sz="4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Functional Evaluation of the Risk of Falls in Elderly </a:t>
            </a:r>
            <a:r>
              <a:rPr lang="en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(SFERE</a:t>
            </a:r>
            <a:r>
              <a:rPr lang="en-CA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  <a:r>
              <a:rPr lang="en-CA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reliability and validity </a:t>
            </a:r>
            <a:r>
              <a:rPr lang="en-CA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</a:t>
            </a:r>
            <a:endParaRPr lang="fr-CA" sz="4000" b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2852936"/>
            <a:ext cx="5832648" cy="2304256"/>
          </a:xfrm>
        </p:spPr>
        <p:txBody>
          <a:bodyPr>
            <a:normAutofit fontScale="55000" lnSpcReduction="20000"/>
          </a:bodyPr>
          <a:lstStyle/>
          <a:p>
            <a:r>
              <a:rPr lang="fr-CA" sz="51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</a:t>
            </a:r>
            <a:r>
              <a:rPr lang="fr-CA" sz="5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by: </a:t>
            </a:r>
          </a:p>
          <a:p>
            <a:r>
              <a:rPr lang="fr-CA" sz="51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Corriveau</a:t>
            </a:r>
            <a:r>
              <a:rPr lang="fr-CA" sz="51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Hélène, PT, </a:t>
            </a:r>
            <a:r>
              <a:rPr lang="fr-CA" sz="51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PhD</a:t>
            </a:r>
            <a:endParaRPr lang="fr-CA" sz="51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CA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CA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Karahasanovic</a:t>
            </a:r>
            <a:r>
              <a:rPr lang="fr-CA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M, Baril C, </a:t>
            </a:r>
          </a:p>
          <a:p>
            <a:r>
              <a:rPr lang="fr-CA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Bédard</a:t>
            </a:r>
            <a:r>
              <a:rPr lang="fr-CA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J, </a:t>
            </a:r>
            <a:r>
              <a:rPr lang="fr-CA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Djilas</a:t>
            </a:r>
            <a:r>
              <a:rPr lang="fr-CA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N,</a:t>
            </a:r>
          </a:p>
          <a:p>
            <a:r>
              <a:rPr lang="fr-CA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Juteau</a:t>
            </a:r>
            <a:r>
              <a:rPr lang="fr-CA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M, </a:t>
            </a:r>
            <a:r>
              <a:rPr lang="fr-CA" sz="4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Larochelle</a:t>
            </a:r>
            <a:r>
              <a:rPr lang="fr-CA" sz="4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J, Rivard M</a:t>
            </a:r>
            <a:endParaRPr lang="fr-CA" sz="44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3188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1625917"/>
              </p:ext>
            </p:extLst>
          </p:nvPr>
        </p:nvGraphicFramePr>
        <p:xfrm>
          <a:off x="215516" y="1628800"/>
          <a:ext cx="8784976" cy="117124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19783"/>
                <a:gridCol w="3148769"/>
                <a:gridCol w="3816424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Reliability</a:t>
                      </a:r>
                      <a:r>
                        <a:rPr lang="fr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study</a:t>
                      </a:r>
                      <a:endParaRPr lang="fr-FR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Validity</a:t>
                      </a:r>
                      <a:r>
                        <a:rPr lang="fr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study</a:t>
                      </a:r>
                      <a:endParaRPr lang="fr-FR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983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Inclusion criteria:</a:t>
                      </a:r>
                      <a:endParaRPr lang="fr-FR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 Able to walk with or without walking aids; 2) Able to follow simple instructions; </a:t>
                      </a:r>
                    </a:p>
                    <a:p>
                      <a:pPr lvl="0"/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3) Medically stable; 4) 65 years or older</a:t>
                      </a:r>
                      <a:endParaRPr lang="fr-FR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2964">
                <a:tc>
                  <a:txBody>
                    <a:bodyPr/>
                    <a:lstStyle/>
                    <a:p>
                      <a:pPr marL="0" marR="0" indent="0" algn="l" defTabSz="4983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Exclusion criteria:</a:t>
                      </a:r>
                      <a:endParaRPr lang="fr-FR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 gridSpan="2">
                  <a:txBody>
                    <a:bodyPr/>
                    <a:lstStyle/>
                    <a:p>
                      <a:pPr marL="0" marR="0" lvl="0" indent="0" algn="l" defTabSz="4983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Important comorbidity preventing them from accomplishing the obstacle course</a:t>
                      </a:r>
                      <a:endParaRPr lang="fr-FR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Method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63688" y="90872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opulation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2912958" y="1412776"/>
            <a:ext cx="432333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2840950" y="3068960"/>
            <a:ext cx="432333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51778029"/>
              </p:ext>
            </p:extLst>
          </p:nvPr>
        </p:nvGraphicFramePr>
        <p:xfrm>
          <a:off x="179512" y="3284984"/>
          <a:ext cx="8737476" cy="33773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24708"/>
                <a:gridCol w="3143844"/>
                <a:gridCol w="3768924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Reliability</a:t>
                      </a:r>
                      <a:r>
                        <a:rPr lang="fr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study</a:t>
                      </a:r>
                      <a:endParaRPr lang="fr-FR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Validity</a:t>
                      </a:r>
                      <a:r>
                        <a:rPr lang="fr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sz="16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study</a:t>
                      </a:r>
                      <a:endParaRPr lang="fr-FR" sz="16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4983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Data collection</a:t>
                      </a:r>
                      <a:endParaRPr lang="fr-FR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 gridSpan="2">
                  <a:txBody>
                    <a:bodyPr/>
                    <a:lstStyle/>
                    <a:p>
                      <a:pPr lvl="0"/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1) Social demographic (questionnaire); 2) Mobility (TUG); 3) Dual tasking (TUG manual); 4) Lower limb strength</a:t>
                      </a:r>
                      <a:r>
                        <a:rPr lang="en-CA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 to Stand)</a:t>
                      </a:r>
                      <a:endParaRPr lang="fr-FR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 hMerge="1">
                  <a:txBody>
                    <a:bodyPr/>
                    <a:lstStyle/>
                    <a:p>
                      <a:endParaRPr lang="fr-CA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Interrater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test-retest reliability</a:t>
                      </a:r>
                      <a:endParaRPr lang="fr-FR" sz="1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en-CA" sz="1400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session: 2 raters/participant;</a:t>
                      </a:r>
                      <a:r>
                        <a:rPr lang="en-CA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en-CA" sz="1400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nd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session (2-5 days later): one rater/participant</a:t>
                      </a:r>
                      <a:endParaRPr lang="fr-FR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Validity</a:t>
                      </a:r>
                      <a:r>
                        <a:rPr lang="fr-FR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</a:t>
                      </a:r>
                      <a:r>
                        <a:rPr lang="fr-FR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session</a:t>
                      </a:r>
                      <a:endParaRPr lang="fr-FR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9834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Data analysis</a:t>
                      </a:r>
                      <a:endParaRPr lang="fr-FR" sz="16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r>
                        <a:rPr lang="en-CA" sz="1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Intraclass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correlation coefficients (ICC)</a:t>
                      </a:r>
                      <a:endParaRPr lang="fr-FR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3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Criterion concurrent validity: sensibility and specificity with</a:t>
                      </a:r>
                      <a:r>
                        <a:rPr lang="en-CA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eceiver operating characteristic (ROC) curves for:</a:t>
                      </a:r>
                      <a:r>
                        <a:rPr lang="en-CA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1) </a:t>
                      </a:r>
                      <a:r>
                        <a:rPr lang="en-CA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score of the SFERE; 2) Time to complete the SFERE; 3)Time to complete the TUG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fr-FR" sz="1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Construct</a:t>
                      </a:r>
                      <a:r>
                        <a:rPr lang="fr-FR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convergent </a:t>
                      </a:r>
                      <a:r>
                        <a:rPr lang="fr-FR" sz="1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validity</a:t>
                      </a:r>
                      <a:r>
                        <a:rPr lang="fr-FR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fr-FR" sz="1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Pearson’s</a:t>
                      </a:r>
                      <a:r>
                        <a:rPr lang="fr-FR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FR" sz="1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correlation</a:t>
                      </a:r>
                      <a:r>
                        <a:rPr lang="fr-FR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coefficient Spearman Rho </a:t>
                      </a:r>
                      <a:endParaRPr lang="en-CA" sz="14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43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991"/>
          <a:stretch/>
        </p:blipFill>
        <p:spPr>
          <a:xfrm>
            <a:off x="899592" y="908721"/>
            <a:ext cx="7488832" cy="5832648"/>
          </a:xfrm>
          <a:prstGeom prst="rect">
            <a:avLst/>
          </a:prstGeom>
          <a:ln w="25400">
            <a:solidFill>
              <a:srgbClr val="00B0F0"/>
            </a:solidFill>
          </a:ln>
        </p:spPr>
      </p:pic>
      <p:sp>
        <p:nvSpPr>
          <p:cNvPr id="5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DECISIONAL ALGORITHM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1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79712" y="980728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Population </a:t>
            </a:r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characteristics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1907250"/>
              </p:ext>
            </p:extLst>
          </p:nvPr>
        </p:nvGraphicFramePr>
        <p:xfrm>
          <a:off x="1187624" y="2348880"/>
          <a:ext cx="7157272" cy="32403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7203"/>
                <a:gridCol w="1980247"/>
                <a:gridCol w="3059822"/>
              </a:tblGrid>
              <a:tr h="812857">
                <a:tc>
                  <a:txBody>
                    <a:bodyPr/>
                    <a:lstStyle/>
                    <a:p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Reliability</a:t>
                      </a:r>
                      <a:r>
                        <a:rPr lang="fr-CA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CA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Validity</a:t>
                      </a:r>
                      <a:endParaRPr lang="fr-CA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513645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Population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n=41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n=95 (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including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45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fallers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513645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age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years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72.2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83.7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513645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Sex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  <a:r>
                        <a:rPr lang="fr-CA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women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women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886566">
                <a:tc>
                  <a:txBody>
                    <a:bodyPr/>
                    <a:lstStyle/>
                    <a:p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drug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taken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302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Reliability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19672" y="90872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Simultaneous</a:t>
            </a:r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inter-rater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624926" y="1412776"/>
            <a:ext cx="432333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1709058"/>
              </p:ext>
            </p:extLst>
          </p:nvPr>
        </p:nvGraphicFramePr>
        <p:xfrm>
          <a:off x="755576" y="2708920"/>
          <a:ext cx="6869240" cy="13285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1900555"/>
                <a:gridCol w="2936685"/>
              </a:tblGrid>
              <a:tr h="586864">
                <a:tc>
                  <a:txBody>
                    <a:bodyPr/>
                    <a:lstStyle/>
                    <a:p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r>
                        <a:rPr lang="fr-CA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± SD</a:t>
                      </a:r>
                      <a:endParaRPr lang="fr-CA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E1-E2</a:t>
                      </a:r>
                      <a:endParaRPr lang="fr-CA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lang="fr-CA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Evaluator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(E1)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22.80 ± 4.47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0.76 (p</a:t>
                      </a:r>
                      <a:r>
                        <a:rPr lang="fr-CA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 0.0001)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lang="fr-CA" baseline="30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nd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Evaluator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(E2)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23.56 ± 4.80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755576" y="1628800"/>
            <a:ext cx="323450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ICC*: 0.90</a:t>
            </a:r>
          </a:p>
          <a:p>
            <a:r>
              <a:rPr lang="fr-CA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CI**: (0.81- 0.95)</a:t>
            </a:r>
            <a:endParaRPr lang="fr-CA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7164288" y="4077072"/>
            <a:ext cx="288032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6300192" y="4725421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Significant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bias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</a:t>
            </a: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Wilcoxon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test</a:t>
            </a:r>
            <a:endParaRPr lang="fr-C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36672" y="5805264"/>
            <a:ext cx="5940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en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Intraclass</a:t>
            </a:r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orrelation </a:t>
            </a:r>
            <a:r>
              <a:rPr lang="en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oefficients </a:t>
            </a:r>
            <a:endParaRPr lang="en-C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Confidence </a:t>
            </a:r>
            <a:r>
              <a:rPr lang="fr-CA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nterval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95 </a:t>
            </a: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</p:txBody>
      </p:sp>
    </p:spTree>
    <p:extLst>
      <p:ext uri="{BB962C8B-B14F-4D97-AF65-F5344CB8AC3E}">
        <p14:creationId xmlns="" xmlns:p14="http://schemas.microsoft.com/office/powerpoint/2010/main" val="206787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reliability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75656" y="836712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Test-</a:t>
            </a:r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retest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552918" y="1412776"/>
            <a:ext cx="432333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78578324"/>
              </p:ext>
            </p:extLst>
          </p:nvPr>
        </p:nvGraphicFramePr>
        <p:xfrm>
          <a:off x="755576" y="2708920"/>
          <a:ext cx="6869240" cy="1503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2000"/>
                <a:gridCol w="1900555"/>
                <a:gridCol w="2936685"/>
              </a:tblGrid>
              <a:tr h="586864">
                <a:tc>
                  <a:txBody>
                    <a:bodyPr/>
                    <a:lstStyle/>
                    <a:p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Result</a:t>
                      </a:r>
                      <a:endParaRPr lang="fr-CA" sz="24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/>
                      <a:r>
                        <a:rPr lang="fr-CA" sz="20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r>
                        <a:rPr lang="fr-CA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± SD</a:t>
                      </a:r>
                      <a:endParaRPr lang="fr-CA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E1-E2</a:t>
                      </a:r>
                      <a:endParaRPr lang="fr-CA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 1 (E1)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22.80 ± 4.47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-0.98 (p</a:t>
                      </a:r>
                      <a:r>
                        <a:rPr lang="fr-CA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 0.0001)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Test 2 (E2)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23.78 ± 4.18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755576" y="1628800"/>
            <a:ext cx="323450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ICC*: 0.73</a:t>
            </a:r>
          </a:p>
          <a:p>
            <a:r>
              <a:rPr lang="fr-CA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CI**: (0.55- 0.85)</a:t>
            </a:r>
            <a:endParaRPr lang="fr-CA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7164288" y="4077072"/>
            <a:ext cx="288032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796136" y="4725421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Significant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bias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</a:t>
            </a: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phenomenon</a:t>
            </a:r>
            <a:endParaRPr lang="fr-CA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Anxiety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diminution</a:t>
            </a:r>
            <a:endParaRPr lang="fr-C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36672" y="5805264"/>
            <a:ext cx="59401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en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Intraclass</a:t>
            </a:r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orrelation </a:t>
            </a:r>
            <a:r>
              <a:rPr lang="en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oefficients </a:t>
            </a:r>
            <a:endParaRPr lang="en-C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Confidence </a:t>
            </a: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interval</a:t>
            </a: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95 </a:t>
            </a: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</p:txBody>
      </p:sp>
    </p:spTree>
    <p:extLst>
      <p:ext uri="{BB962C8B-B14F-4D97-AF65-F5344CB8AC3E}">
        <p14:creationId xmlns="" xmlns:p14="http://schemas.microsoft.com/office/powerpoint/2010/main" val="15490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fr-CA" sz="32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eliability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each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item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7857181"/>
              </p:ext>
            </p:extLst>
          </p:nvPr>
        </p:nvGraphicFramePr>
        <p:xfrm>
          <a:off x="1115616" y="1052736"/>
          <a:ext cx="7704856" cy="5669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42070"/>
                <a:gridCol w="1244125"/>
                <a:gridCol w="171866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Tasks</a:t>
                      </a:r>
                      <a:endParaRPr lang="fr-CA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Kappa</a:t>
                      </a:r>
                      <a:endParaRPr lang="fr-CA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 (95%)</a:t>
                      </a:r>
                      <a:endParaRPr lang="fr-CA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Transfer (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sit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stand)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0.44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(0.18 - 0.70)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Move 2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towels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0.474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(0.24 – 0.71)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Cross</a:t>
                      </a:r>
                      <a:r>
                        <a:rPr lang="fr-CA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fr-CA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door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0.511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(0.27 – 0.75)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 Transfer in a chair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without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armrests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0.344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(0.08 – 0.61)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 Cross</a:t>
                      </a:r>
                      <a:r>
                        <a:rPr lang="fr-CA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 </a:t>
                      </a:r>
                      <a:r>
                        <a:rPr lang="fr-CA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door</a:t>
                      </a:r>
                      <a:r>
                        <a:rPr lang="fr-CA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reverse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0.565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(0.29</a:t>
                      </a:r>
                      <a:r>
                        <a:rPr lang="fr-CA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0.83)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Zigzaging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0.27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(-0.09 – 0.63)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while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counting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0.119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(-0.21 – 0.45)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while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looking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something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0.154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(-0.22</a:t>
                      </a:r>
                      <a:r>
                        <a:rPr lang="fr-CA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0.53)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9. Endurance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0.696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(0.48 – 0.91)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 Comportement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0.396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(0.16 – 0.63)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789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Convergent </a:t>
            </a:r>
            <a:r>
              <a:rPr lang="fr-CA" sz="32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onstruct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Validity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2731401"/>
              </p:ext>
            </p:extLst>
          </p:nvPr>
        </p:nvGraphicFramePr>
        <p:xfrm>
          <a:off x="247474" y="1052738"/>
          <a:ext cx="8721060" cy="46979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08934"/>
                <a:gridCol w="2952328"/>
                <a:gridCol w="2278380"/>
                <a:gridCol w="1181418"/>
              </a:tblGrid>
              <a:tr h="114641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Variables</a:t>
                      </a:r>
                      <a:endParaRPr lang="fr-CA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Instruments</a:t>
                      </a:r>
                      <a:endParaRPr lang="fr-CA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Obstacle course</a:t>
                      </a:r>
                      <a:endParaRPr lang="fr-CA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20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 value</a:t>
                      </a:r>
                      <a:endParaRPr lang="fr-CA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22667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Balance</a:t>
                      </a:r>
                      <a:endParaRPr lang="fr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BERG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0.536</a:t>
                      </a:r>
                      <a:r>
                        <a:rPr lang="fr-CA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&lt;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0.0001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</a:tr>
              <a:tr h="42266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Time up and go (TUG)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0.331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0.34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</a:tr>
              <a:tr h="422667"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Walking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speed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0.343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0.28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</a:tr>
              <a:tr h="422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Cognitive</a:t>
                      </a:r>
                      <a:r>
                        <a:rPr lang="fr-CA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3MS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0.506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0.001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</a:tr>
              <a:tr h="719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Perceptual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Motor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Free Visual </a:t>
                      </a: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Perceptual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test (MVPT)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0.256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0.106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</a:tr>
              <a:tr h="7191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Executive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functions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</a:t>
                      </a: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Motor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</a:t>
                      </a: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processing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skills</a:t>
                      </a: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(AMPS)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0.069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0.668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</a:tr>
              <a:tr h="4226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</a:t>
                      </a:r>
                      <a:r>
                        <a:rPr lang="fr-CA" sz="18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</a:t>
                      </a:r>
                      <a:r>
                        <a:rPr lang="fr-CA" sz="1800" baseline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falling</a:t>
                      </a:r>
                      <a:endParaRPr lang="fr-CA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ABC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0.005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0.976</a:t>
                      </a:r>
                      <a:endParaRPr lang="fr-CA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5524" y="5877272"/>
            <a:ext cx="2536276" cy="79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*Pearson </a:t>
            </a:r>
            <a:r>
              <a:rPr lang="fr-CA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Correlation</a:t>
            </a:r>
            <a:endParaRPr lang="fr-CA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fr-CA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69601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Validity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03648" y="908720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Sensitivity</a:t>
            </a:r>
            <a:r>
              <a:rPr lang="fr-C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and </a:t>
            </a:r>
            <a:r>
              <a:rPr lang="fr-CA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specificity</a:t>
            </a:r>
            <a:endParaRPr lang="fr-CA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696934" y="1412776"/>
            <a:ext cx="432333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0210346"/>
              </p:ext>
            </p:extLst>
          </p:nvPr>
        </p:nvGraphicFramePr>
        <p:xfrm>
          <a:off x="467544" y="1628800"/>
          <a:ext cx="82089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Cut</a:t>
                      </a:r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-off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Sensibility</a:t>
                      </a:r>
                      <a:r>
                        <a:rPr lang="fr-CA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Specificity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SFERE score ≤ 27/30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0.911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0.620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SFERE time ≥ 89,2s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0.911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0.800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67544" y="328498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Sensitivity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specificity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screening  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tools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467544" y="3717032"/>
            <a:ext cx="8568952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8726996"/>
              </p:ext>
            </p:extLst>
          </p:nvPr>
        </p:nvGraphicFramePr>
        <p:xfrm>
          <a:off x="467544" y="4005064"/>
          <a:ext cx="8208912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Sensibility</a:t>
                      </a:r>
                      <a:r>
                        <a:rPr lang="fr-CA" baseline="0" dirty="0" smtClean="0"/>
                        <a:t> 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Specificity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BERG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0,84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0,78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TUG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0,87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0,87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TUG </a:t>
                      </a:r>
                      <a:r>
                        <a:rPr lang="fr-CA" dirty="0" err="1" smtClean="0"/>
                        <a:t>manual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0,80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0,93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Sit</a:t>
                      </a:r>
                      <a:r>
                        <a:rPr lang="fr-CA" dirty="0" smtClean="0"/>
                        <a:t>-to-stand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0,67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0,72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1413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Validity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67544" y="980728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Criterion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concurrent 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validity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467544" y="1412776"/>
            <a:ext cx="432333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37875" y="263691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Construct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convergent  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validity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437875" y="3068960"/>
            <a:ext cx="4998221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07634254"/>
              </p:ext>
            </p:extLst>
          </p:nvPr>
        </p:nvGraphicFramePr>
        <p:xfrm>
          <a:off x="436011" y="1484784"/>
          <a:ext cx="82089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Cut</a:t>
                      </a:r>
                      <a:r>
                        <a:rPr lang="fr-CA" dirty="0" smtClean="0"/>
                        <a:t>-off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Sensibility</a:t>
                      </a:r>
                      <a:r>
                        <a:rPr lang="fr-CA" baseline="0" dirty="0" smtClean="0"/>
                        <a:t> 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Specificity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SFERE score ≤ 27/30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0.911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0.620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SFERE time ≥ 89.2s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0.911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0.800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3234426"/>
              </p:ext>
            </p:extLst>
          </p:nvPr>
        </p:nvGraphicFramePr>
        <p:xfrm>
          <a:off x="437875" y="3180576"/>
          <a:ext cx="8208912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SFERE score and</a:t>
                      </a:r>
                      <a:r>
                        <a:rPr lang="fr-CA" baseline="0" dirty="0" smtClean="0"/>
                        <a:t> SFERE time</a:t>
                      </a:r>
                      <a:endParaRPr lang="fr-CA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-0,804</a:t>
                      </a:r>
                      <a:endParaRPr lang="fr-CA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SFERE time and TUG time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0,846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SFERE score and TUG time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-0,731</a:t>
                      </a:r>
                      <a:endParaRPr lang="fr-CA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23528" y="436510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Sensitivity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specificity</a:t>
            </a:r>
            <a:r>
              <a:rPr lang="fr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screening  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tools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323528" y="4797152"/>
            <a:ext cx="8568952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3280453"/>
              </p:ext>
            </p:extLst>
          </p:nvPr>
        </p:nvGraphicFramePr>
        <p:xfrm>
          <a:off x="467544" y="4869160"/>
          <a:ext cx="8208912" cy="19504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36304"/>
                <a:gridCol w="2729610"/>
                <a:gridCol w="274299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Sensibility</a:t>
                      </a:r>
                      <a:r>
                        <a:rPr lang="fr-CA" baseline="0" dirty="0" smtClean="0"/>
                        <a:t> 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 smtClean="0"/>
                        <a:t>Specificity</a:t>
                      </a:r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67130">
                <a:tc>
                  <a:txBody>
                    <a:bodyPr/>
                    <a:lstStyle/>
                    <a:p>
                      <a:r>
                        <a:rPr lang="fr-CA" dirty="0" smtClean="0"/>
                        <a:t>BERG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0.84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0.78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TUG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0.87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0.87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TUG </a:t>
                      </a:r>
                      <a:r>
                        <a:rPr lang="fr-CA" dirty="0" err="1" smtClean="0"/>
                        <a:t>manual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0.80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0.93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err="1" smtClean="0"/>
                        <a:t>Sit</a:t>
                      </a:r>
                      <a:r>
                        <a:rPr lang="fr-CA" dirty="0" smtClean="0"/>
                        <a:t>-to-stand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0.67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0.72</a:t>
                      </a:r>
                      <a:endParaRPr lang="fr-CA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929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549" y="908720"/>
            <a:ext cx="6521803" cy="52174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869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</a:p>
          <a:p>
            <a:pPr lvl="1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Evaluation of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falls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obstacle course</a:t>
            </a:r>
          </a:p>
          <a:p>
            <a:pPr lvl="1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SFERE</a:t>
            </a: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 of the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study</a:t>
            </a: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Method</a:t>
            </a: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fr-F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opulation</a:t>
            </a:r>
          </a:p>
          <a:p>
            <a:pPr lvl="1"/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collection</a:t>
            </a:r>
          </a:p>
          <a:p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fr-F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Discussion</a:t>
            </a:r>
          </a:p>
          <a:p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fr-F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verview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220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603" y="1124744"/>
            <a:ext cx="6251773" cy="5001419"/>
          </a:xfrm>
          <a:prstGeom prst="rect">
            <a:avLst/>
          </a:prstGeom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11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7"/>
          <p:cNvSpPr txBox="1">
            <a:spLocks noGrp="1"/>
          </p:cNvSpPr>
          <p:nvPr>
            <p:ph idx="1"/>
          </p:nvPr>
        </p:nvSpPr>
        <p:spPr>
          <a:xfrm>
            <a:off x="251520" y="980728"/>
            <a:ext cx="8229600" cy="504753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CA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SFERE 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have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excellent inter-rater reliability (ICC = 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0.90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) and good 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test-retest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reliability (ICC = 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0.73)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But the results are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influenced by an unequal performance of the participants during a short period. </a:t>
            </a:r>
            <a:endParaRPr lang="en-CA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linicians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must be aware that different factors, such as anxiety and learning, could influence the performance during the obstacle course. </a:t>
            </a:r>
            <a:endParaRPr lang="en-CA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participants must practice at least one before the assessment </a:t>
            </a: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Discussion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87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7"/>
          <p:cNvSpPr txBox="1">
            <a:spLocks noGrp="1"/>
          </p:cNvSpPr>
          <p:nvPr>
            <p:ph idx="1"/>
          </p:nvPr>
        </p:nvSpPr>
        <p:spPr>
          <a:xfrm>
            <a:off x="251520" y="764704"/>
            <a:ext cx="8229600" cy="432990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cut-off of the time variable (89.2s) has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values of sensitivity (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0.911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 and specificity (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0.800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 that are even better than those of 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total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score (≤27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), sensitivity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0.911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specificity (0.680).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elderly having a score 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inferior to 89.2 sec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is 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faller. </a:t>
            </a:r>
            <a:endParaRPr lang="en-CA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  <a:buFont typeface="Wingdings" charset="2"/>
              <a:buChar char="Ø"/>
            </a:pP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specificity is good,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CA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is important that a tool assessing the risk of 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falls has </a:t>
            </a:r>
            <a:r>
              <a:rPr lang="en-CA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 good capacity of ruling out a non-</a:t>
            </a:r>
            <a:r>
              <a:rPr lang="en-CA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faller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Discussion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36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7"/>
          <p:cNvSpPr txBox="1">
            <a:spLocks noGrp="1"/>
          </p:cNvSpPr>
          <p:nvPr>
            <p:ph idx="1"/>
          </p:nvPr>
        </p:nvSpPr>
        <p:spPr>
          <a:xfrm>
            <a:off x="0" y="1412776"/>
            <a:ext cx="8784976" cy="349634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comparison </a:t>
            </a:r>
            <a:r>
              <a:rPr lang="en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traditional instruments, </a:t>
            </a:r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numerous functional tasks present within the SFERE help health care professionals in developing </a:t>
            </a:r>
            <a:r>
              <a:rPr lang="en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plan </a:t>
            </a:r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treatment and preventive measures, in order to reduce the risk of falls.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Guides the interventions related to less successfully tasks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Gives recommendations for the safety within the home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286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7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29792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ll the participants who contributed to this study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Vitae Foundation and the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Ordre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Professionel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de la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Physiothérapie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du Québec (OPPQ) for their financial support.</a:t>
            </a: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Acknowledgement</a:t>
            </a:r>
            <a:endParaRPr lang="en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55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925"/>
            <a:ext cx="7467600" cy="1143000"/>
          </a:xfrm>
        </p:spPr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8193"/>
            <a:ext cx="8748464" cy="4709119"/>
          </a:xfrm>
        </p:spPr>
        <p:txBody>
          <a:bodyPr>
            <a:noAutofit/>
          </a:bodyPr>
          <a:lstStyle/>
          <a:p>
            <a:r>
              <a:rPr lang="en-CA" sz="1100" dirty="0"/>
              <a:t>BEAUCHET, O., DUBOST, V., NEVERS, A., STIERLAM, F., A BLANCHON, M., MOUREY, F., PFITZENMEYER, P. and GONTHIER, R., 2002. Development of a clinical test of gait in frail elderly by a cognitive approach of locomotion. </a:t>
            </a:r>
            <a:r>
              <a:rPr lang="fr-CA" sz="1100" i="1" dirty="0"/>
              <a:t>Annales de </a:t>
            </a:r>
            <a:r>
              <a:rPr lang="fr-CA" sz="1100" i="1" dirty="0" err="1"/>
              <a:t>readaptation</a:t>
            </a:r>
            <a:r>
              <a:rPr lang="fr-CA" sz="1100" i="1" dirty="0"/>
              <a:t> et de </a:t>
            </a:r>
            <a:r>
              <a:rPr lang="fr-CA" sz="1100" i="1" dirty="0" err="1"/>
              <a:t>medecine</a:t>
            </a:r>
            <a:r>
              <a:rPr lang="fr-CA" sz="1100" i="1" dirty="0"/>
              <a:t> physique : revue scientifique de la </a:t>
            </a:r>
            <a:r>
              <a:rPr lang="fr-CA" sz="1100" i="1" dirty="0" err="1"/>
              <a:t>Societe</a:t>
            </a:r>
            <a:r>
              <a:rPr lang="fr-CA" sz="1100" i="1" dirty="0"/>
              <a:t> </a:t>
            </a:r>
            <a:r>
              <a:rPr lang="fr-CA" sz="1100" i="1" dirty="0" err="1"/>
              <a:t>francaise</a:t>
            </a:r>
            <a:r>
              <a:rPr lang="fr-CA" sz="1100" i="1" dirty="0"/>
              <a:t> de </a:t>
            </a:r>
            <a:r>
              <a:rPr lang="fr-CA" sz="1100" i="1" dirty="0" err="1"/>
              <a:t>reeducation</a:t>
            </a:r>
            <a:r>
              <a:rPr lang="fr-CA" sz="1100" i="1" dirty="0"/>
              <a:t> fonctionnelle de </a:t>
            </a:r>
            <a:r>
              <a:rPr lang="fr-CA" sz="1100" i="1" dirty="0" err="1"/>
              <a:t>readaptation</a:t>
            </a:r>
            <a:r>
              <a:rPr lang="fr-CA" sz="1100" i="1" dirty="0"/>
              <a:t> et de </a:t>
            </a:r>
            <a:r>
              <a:rPr lang="fr-CA" sz="1100" i="1" dirty="0" err="1"/>
              <a:t>medecine</a:t>
            </a:r>
            <a:r>
              <a:rPr lang="fr-CA" sz="1100" i="1" dirty="0"/>
              <a:t> physique, </a:t>
            </a:r>
            <a:r>
              <a:rPr lang="fr-CA" sz="1100" b="1" dirty="0"/>
              <a:t>45</a:t>
            </a:r>
            <a:r>
              <a:rPr lang="fr-CA" sz="1100" dirty="0"/>
              <a:t>(3), pp. 123-130.</a:t>
            </a:r>
            <a:endParaRPr lang="en-CA" sz="1100" dirty="0"/>
          </a:p>
          <a:p>
            <a:r>
              <a:rPr lang="fr-CA" sz="1100" dirty="0"/>
              <a:t>BONGUE, B., DUPRE, C., BEAUCHET, O., ROSSAT, A., FANTINO, B. and COLVEZ, A., 2011. </a:t>
            </a:r>
            <a:r>
              <a:rPr lang="en-CA" sz="1100" dirty="0"/>
              <a:t>A screening tool with five risk factors was developed for fall-risk prediction in community-dwelling elderly. </a:t>
            </a:r>
            <a:r>
              <a:rPr lang="en-CA" sz="1100" i="1" dirty="0"/>
              <a:t>Journal of clinical epidemiology, </a:t>
            </a:r>
            <a:r>
              <a:rPr lang="en-CA" sz="1100" b="1" dirty="0"/>
              <a:t>64</a:t>
            </a:r>
            <a:r>
              <a:rPr lang="en-CA" sz="1100" dirty="0"/>
              <a:t>(10), pp. 1152-1160.</a:t>
            </a:r>
          </a:p>
          <a:p>
            <a:r>
              <a:rPr lang="en-CA" sz="1100" dirty="0"/>
              <a:t>CHAIWANICHSIRI, D., JANCHAI, S. and TANTISIRIWAT, N., 2009. Foot disorders and falls in older persons. </a:t>
            </a:r>
            <a:r>
              <a:rPr lang="fr-CA" sz="1100" i="1" dirty="0" err="1"/>
              <a:t>Gerontology</a:t>
            </a:r>
            <a:r>
              <a:rPr lang="fr-CA" sz="1100" i="1" dirty="0"/>
              <a:t>, </a:t>
            </a:r>
            <a:r>
              <a:rPr lang="fr-CA" sz="1100" b="1" dirty="0"/>
              <a:t>55</a:t>
            </a:r>
            <a:r>
              <a:rPr lang="fr-CA" sz="1100" dirty="0"/>
              <a:t>(3), pp. 296-302.</a:t>
            </a:r>
            <a:endParaRPr lang="en-CA" sz="1100" dirty="0"/>
          </a:p>
          <a:p>
            <a:r>
              <a:rPr lang="fr-CA" sz="1100" dirty="0"/>
              <a:t>COLLÈGE NATIOANAL DES ENSEIGNANTS DE GÉRIATRIE., 2010-last update, Corpus de Gériatrie. </a:t>
            </a:r>
            <a:r>
              <a:rPr lang="en-CA" sz="1100" dirty="0"/>
              <a:t>Available: </a:t>
            </a:r>
            <a:r>
              <a:rPr lang="en-CA" sz="1100" u="sng" dirty="0">
                <a:hlinkClick r:id="rId2"/>
              </a:rPr>
              <a:t>http://www.longuevieetautonomie.fr/index.php?option=com_content&amp;view=article&amp;id=47&amp;Itemid=53</a:t>
            </a:r>
            <a:r>
              <a:rPr lang="en-CA" sz="1100" dirty="0"/>
              <a:t> [07/12, 2012].</a:t>
            </a:r>
          </a:p>
          <a:p>
            <a:r>
              <a:rPr lang="en-CA" sz="1100" dirty="0"/>
              <a:t>DUBE, F., ROUSSEAU, J., KAEGI, C., BOUDREAULT, R. and NADEAU, S., 2008. Development of a Walking-Safety Scale for Older Adults, Part II: </a:t>
            </a:r>
            <a:r>
              <a:rPr lang="en-CA" sz="1100" dirty="0" err="1"/>
              <a:t>Interrater</a:t>
            </a:r>
            <a:r>
              <a:rPr lang="en-CA" sz="1100" dirty="0"/>
              <a:t> and Test-Retest Agreement of the GEM Scale. </a:t>
            </a:r>
            <a:r>
              <a:rPr lang="en-CA" sz="1100" i="1" dirty="0"/>
              <a:t>Physiotherapy </a:t>
            </a:r>
            <a:r>
              <a:rPr lang="en-CA" sz="1100" i="1" dirty="0" err="1"/>
              <a:t>Canada.Physiotherapie</a:t>
            </a:r>
            <a:r>
              <a:rPr lang="en-CA" sz="1100" i="1" dirty="0"/>
              <a:t> Canada, </a:t>
            </a:r>
            <a:r>
              <a:rPr lang="en-CA" sz="1100" b="1" dirty="0"/>
              <a:t>60</a:t>
            </a:r>
            <a:r>
              <a:rPr lang="en-CA" sz="1100" dirty="0"/>
              <a:t>(3), pp. 274-282.</a:t>
            </a:r>
          </a:p>
          <a:p>
            <a:r>
              <a:rPr lang="en-CA" sz="1100" dirty="0"/>
              <a:t>EGGERMONT, L.H., PENNINX, B.W., JONES, R.N. and LEVEILLE, S.G., 2012. Depressive symptoms, chronic pain, and falls in older community-dwelling adults: the MOBILIZE Boston Study. </a:t>
            </a:r>
            <a:r>
              <a:rPr lang="en-CA" sz="1100" i="1" dirty="0"/>
              <a:t>Journal of the American Geriatrics Society, </a:t>
            </a:r>
            <a:r>
              <a:rPr lang="en-CA" sz="1100" b="1" dirty="0"/>
              <a:t>60</a:t>
            </a:r>
            <a:r>
              <a:rPr lang="en-CA" sz="1100" dirty="0"/>
              <a:t>(2), pp. 230-237.</a:t>
            </a:r>
          </a:p>
          <a:p>
            <a:r>
              <a:rPr lang="en-CA" sz="1100" dirty="0"/>
              <a:t>GAXATTE, C., NGUYEN, T., CHOURABI, F., SALLERON, J., PARDESSUS, V., DELABRIERE, I., THEVENON, A. and PUISIEUX, F., 2011. Fear of falling as seen in the Multidisciplinary falls consultation. </a:t>
            </a:r>
            <a:r>
              <a:rPr lang="fr-CA" sz="1100" i="1" dirty="0" err="1"/>
              <a:t>Annals</a:t>
            </a:r>
            <a:r>
              <a:rPr lang="fr-CA" sz="1100" i="1" dirty="0"/>
              <a:t> of </a:t>
            </a:r>
            <a:r>
              <a:rPr lang="fr-CA" sz="1100" i="1" dirty="0" err="1"/>
              <a:t>physical</a:t>
            </a:r>
            <a:r>
              <a:rPr lang="fr-CA" sz="1100" i="1" dirty="0"/>
              <a:t> and </a:t>
            </a:r>
            <a:r>
              <a:rPr lang="fr-CA" sz="1100" i="1" dirty="0" err="1"/>
              <a:t>rehabilitation</a:t>
            </a:r>
            <a:r>
              <a:rPr lang="fr-CA" sz="1100" i="1" dirty="0"/>
              <a:t> </a:t>
            </a:r>
            <a:r>
              <a:rPr lang="fr-CA" sz="1100" i="1" dirty="0" err="1"/>
              <a:t>medicine</a:t>
            </a:r>
            <a:r>
              <a:rPr lang="fr-CA" sz="1100" i="1" dirty="0"/>
              <a:t>, </a:t>
            </a:r>
            <a:r>
              <a:rPr lang="fr-CA" sz="1100" b="1" dirty="0"/>
              <a:t>54</a:t>
            </a:r>
            <a:r>
              <a:rPr lang="fr-CA" sz="1100" dirty="0"/>
              <a:t>(4), pp. 248-258.</a:t>
            </a:r>
            <a:endParaRPr lang="en-CA" sz="1100" dirty="0"/>
          </a:p>
          <a:p>
            <a:r>
              <a:rPr lang="fr-CA" sz="1100" dirty="0"/>
              <a:t>JEANDEL, C., 1998. Les chutes du sujet âgé. </a:t>
            </a:r>
            <a:r>
              <a:rPr lang="fr-CA" sz="1100" i="1" dirty="0"/>
              <a:t>Soins gérontologique, </a:t>
            </a:r>
            <a:r>
              <a:rPr lang="fr-CA" sz="1100" dirty="0"/>
              <a:t>(12),.</a:t>
            </a:r>
            <a:endParaRPr lang="en-CA" sz="1100" dirty="0"/>
          </a:p>
          <a:p>
            <a:r>
              <a:rPr lang="fr-CA" sz="1100" dirty="0"/>
              <a:t>KAEGI, C., BOUDREAULT, R., ROUSSEAU, J., BOURBONNAIS, D., NADEAU, S. and DUBE, F., 2008. </a:t>
            </a:r>
            <a:r>
              <a:rPr lang="en-CA" sz="1100" dirty="0"/>
              <a:t>Development of a Walking Safety Scale for Older Adults, Part I: Content Validity of the GEM Scale. </a:t>
            </a:r>
            <a:r>
              <a:rPr lang="en-CA" sz="1100" i="1" dirty="0"/>
              <a:t>Physiotherapy </a:t>
            </a:r>
            <a:r>
              <a:rPr lang="en-CA" sz="1100" i="1" dirty="0" err="1"/>
              <a:t>Canada.Physiotherapie</a:t>
            </a:r>
            <a:r>
              <a:rPr lang="en-CA" sz="1100" i="1" dirty="0"/>
              <a:t> Canada, </a:t>
            </a:r>
            <a:r>
              <a:rPr lang="en-CA" sz="1100" b="1" dirty="0"/>
              <a:t>60</a:t>
            </a:r>
            <a:r>
              <a:rPr lang="en-CA" sz="1100" dirty="0"/>
              <a:t>(3), pp. 264-273.</a:t>
            </a:r>
          </a:p>
          <a:p>
            <a:r>
              <a:rPr lang="en-CA" sz="1100" dirty="0"/>
              <a:t>KOJIMA, T., AKISHITA, M., NAKAMURA, T., NOMURA, K., OGAWA, S., IIJIMA, K., ETO, M. and OUCHI, Y., 2012. </a:t>
            </a:r>
            <a:r>
              <a:rPr lang="en-CA" sz="1100" dirty="0" err="1"/>
              <a:t>Polypharmacy</a:t>
            </a:r>
            <a:r>
              <a:rPr lang="en-CA" sz="1100" dirty="0"/>
              <a:t> as a risk for fall occurrence in geriatric outpatients. </a:t>
            </a:r>
            <a:r>
              <a:rPr lang="en-CA" sz="1100" i="1" dirty="0"/>
              <a:t>Geriatrics &amp; gerontology international, </a:t>
            </a:r>
            <a:r>
              <a:rPr lang="en-CA" sz="1100" b="1" dirty="0"/>
              <a:t>12</a:t>
            </a:r>
            <a:r>
              <a:rPr lang="en-CA" sz="1100" dirty="0"/>
              <a:t>(3), pp. 425-430.</a:t>
            </a:r>
          </a:p>
          <a:p>
            <a:r>
              <a:rPr lang="en-CA" sz="1100" dirty="0"/>
              <a:t>LORD, S.R., MENZ, H.B. and SHERRINGTON, C., 2006. Home environment risk factors for falls in older people and the efficacy of home modifications. </a:t>
            </a:r>
            <a:r>
              <a:rPr lang="en-CA" sz="1100" i="1" dirty="0"/>
              <a:t>Age and Ageing, </a:t>
            </a:r>
            <a:r>
              <a:rPr lang="en-CA" sz="1100" b="1" dirty="0"/>
              <a:t>35 </a:t>
            </a:r>
            <a:r>
              <a:rPr lang="en-CA" sz="1100" b="1" dirty="0" err="1"/>
              <a:t>Suppl</a:t>
            </a:r>
            <a:r>
              <a:rPr lang="en-CA" sz="1100" b="1" dirty="0"/>
              <a:t> 2</a:t>
            </a:r>
            <a:r>
              <a:rPr lang="en-CA" sz="1100" dirty="0"/>
              <a:t>, pp. ii55-ii59</a:t>
            </a:r>
            <a:r>
              <a:rPr lang="en-CA" sz="1100" dirty="0" smtClean="0"/>
              <a:t>.</a:t>
            </a:r>
            <a:r>
              <a:rPr lang="en-CA" sz="11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044453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816" y="-243408"/>
            <a:ext cx="7467600" cy="1143000"/>
          </a:xfrm>
        </p:spPr>
        <p:txBody>
          <a:bodyPr/>
          <a:lstStyle/>
          <a:p>
            <a:r>
              <a:rPr lang="fr-CA" smtClean="0"/>
              <a:t>References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748464" cy="4525963"/>
          </a:xfrm>
        </p:spPr>
        <p:txBody>
          <a:bodyPr>
            <a:noAutofit/>
          </a:bodyPr>
          <a:lstStyle/>
          <a:p>
            <a:r>
              <a:rPr lang="en-CA" sz="1100" dirty="0"/>
              <a:t>MEANS, K.M., RODELL, D.E. and O'SULLIVAN, P.S., 1998. Obstacle course performance and risk of falling in community-dwelling elderly persons. </a:t>
            </a:r>
            <a:r>
              <a:rPr lang="en-CA" sz="1100" i="1" dirty="0"/>
              <a:t>Archives of Physical Medicine and Rehabilitation, </a:t>
            </a:r>
            <a:r>
              <a:rPr lang="en-CA" sz="1100" b="1" dirty="0"/>
              <a:t>79</a:t>
            </a:r>
            <a:r>
              <a:rPr lang="en-CA" sz="1100" dirty="0"/>
              <a:t>(12), pp. 1570-1576.</a:t>
            </a:r>
          </a:p>
          <a:p>
            <a:r>
              <a:rPr lang="en-CA" sz="1100" dirty="0"/>
              <a:t>MEANS, K.M., RODELL, D.E. and O'SULLIVAN, P.S., 1996. Use of an obstacle course to assess balance and mobility in the elderly. A validation study. </a:t>
            </a:r>
            <a:r>
              <a:rPr lang="en-CA" sz="1100" i="1" dirty="0"/>
              <a:t>American Journal of Physical Medicine &amp; Rehabilitation / Association of Academic Physiatrists, </a:t>
            </a:r>
            <a:r>
              <a:rPr lang="en-CA" sz="1100" b="1" dirty="0"/>
              <a:t>75</a:t>
            </a:r>
            <a:r>
              <a:rPr lang="en-CA" sz="1100" dirty="0"/>
              <a:t>(2), pp. 88-95.</a:t>
            </a:r>
          </a:p>
          <a:p>
            <a:r>
              <a:rPr lang="en-CA" sz="1100" dirty="0"/>
              <a:t>MORRIS, R., HARWOOD, R.H., BAKER, R., SAHOTA, O., ARMSTRONG, S. and MASUD, T., 2007. A comparison of different balance tests in the prediction of falls in older women with vertebral fractures: a cohort study. </a:t>
            </a:r>
            <a:r>
              <a:rPr lang="en-CA" sz="1100" i="1" dirty="0"/>
              <a:t>Age and Ageing, </a:t>
            </a:r>
            <a:r>
              <a:rPr lang="en-CA" sz="1100" b="1" dirty="0"/>
              <a:t>36</a:t>
            </a:r>
            <a:r>
              <a:rPr lang="en-CA" sz="1100" dirty="0"/>
              <a:t>(1), pp. 78-83.</a:t>
            </a:r>
          </a:p>
          <a:p>
            <a:r>
              <a:rPr lang="en-CA" sz="1100" dirty="0"/>
              <a:t>MYERS, H. and NIKOLETTI, S., 2003. Fall risk assessment: a prospective investigation of nurses' clinical judgement and risk assessment tools in predicting patient falls. </a:t>
            </a:r>
            <a:r>
              <a:rPr lang="en-CA" sz="1100" i="1" dirty="0"/>
              <a:t>International journal of nursing practice, </a:t>
            </a:r>
            <a:r>
              <a:rPr lang="en-CA" sz="1100" b="1" dirty="0"/>
              <a:t>9</a:t>
            </a:r>
            <a:r>
              <a:rPr lang="en-CA" sz="1100" dirty="0"/>
              <a:t>(3), pp. 158-165.</a:t>
            </a:r>
          </a:p>
          <a:p>
            <a:r>
              <a:rPr lang="en-CA" sz="1100" dirty="0"/>
              <a:t>NEULS, P.D., CLARK, T.L., VAN HEUKLON, N.C., PROCTOR, J.E., KILKER, B.J., BIEBER, M.E., DONLAN, A.V., CARR-JULES, S.A., NEIDEL, W.H. and NEWTON, R.A., 2011. Usefulness of the Berg Balance Scale to predict falls in the elderly. </a:t>
            </a:r>
            <a:r>
              <a:rPr lang="en-CA" sz="1100" i="1" dirty="0"/>
              <a:t>Journal of geriatric physical therapy (2001), </a:t>
            </a:r>
            <a:r>
              <a:rPr lang="en-CA" sz="1100" b="1" dirty="0"/>
              <a:t>34</a:t>
            </a:r>
            <a:r>
              <a:rPr lang="en-CA" sz="1100" dirty="0"/>
              <a:t>(1), pp. 3-10.</a:t>
            </a:r>
          </a:p>
          <a:p>
            <a:r>
              <a:rPr lang="en-CA" sz="1100" dirty="0"/>
              <a:t>NORDIN, E., LINDELOF, N., ROSENDAHL, E., JENSEN, J. and LUNDIN-OLSSON, L., 2008. Prognostic validity of the Timed Up-and-Go test, a modified Get-Up-and-Go test, staff's global judgement and fall history in evaluating fall risk in residential care facilities. </a:t>
            </a:r>
            <a:r>
              <a:rPr lang="en-CA" sz="1100" i="1" dirty="0"/>
              <a:t>Age and Ageing, </a:t>
            </a:r>
            <a:r>
              <a:rPr lang="en-CA" sz="1100" b="1" dirty="0"/>
              <a:t>37</a:t>
            </a:r>
            <a:r>
              <a:rPr lang="en-CA" sz="1100" dirty="0"/>
              <a:t>(4), pp. 442-448.</a:t>
            </a:r>
          </a:p>
          <a:p>
            <a:r>
              <a:rPr lang="en-CA" sz="1100" dirty="0"/>
              <a:t>RUBENSTEIN, L.Z., JOSEPHSON, K.R., TRUEBLOOD, P.R., YEUNG, K., HARKER, J.O. and ROBBINS, A.S., 1997. The reliability and validity of an obstacle course as a measure of gait and balance in older adults. </a:t>
            </a:r>
            <a:r>
              <a:rPr lang="en-CA" sz="1100" i="1" dirty="0"/>
              <a:t>Aging (Milan, Italy), </a:t>
            </a:r>
            <a:r>
              <a:rPr lang="en-CA" sz="1100" b="1" dirty="0"/>
              <a:t>9</a:t>
            </a:r>
            <a:r>
              <a:rPr lang="en-CA" sz="1100" dirty="0"/>
              <a:t>(1-2), pp. 127-135.</a:t>
            </a:r>
          </a:p>
          <a:p>
            <a:r>
              <a:rPr lang="en-CA" sz="1100" dirty="0"/>
              <a:t>SIBLEY, K.M., STRAUS, S.E., INNESS, E.L., SALBACH, N.M. and JAGLAL, S.B., 2011. Balance assessment practices and use of standardized balance measures among Ontario physical therapists. </a:t>
            </a:r>
            <a:r>
              <a:rPr lang="en-CA" sz="1100" i="1" dirty="0"/>
              <a:t>Physical therapy, </a:t>
            </a:r>
            <a:r>
              <a:rPr lang="en-CA" sz="1100" b="1" dirty="0"/>
              <a:t>91</a:t>
            </a:r>
            <a:r>
              <a:rPr lang="en-CA" sz="1100" dirty="0"/>
              <a:t>(11), pp. 1583-1591.</a:t>
            </a:r>
          </a:p>
          <a:p>
            <a:r>
              <a:rPr lang="en-CA" sz="1100" dirty="0"/>
              <a:t>THRANE, G., JOAKIMSEN, R.M. and THORNQUIST, E., 2007. The association between timed up and go test and history of falls: the </a:t>
            </a:r>
            <a:r>
              <a:rPr lang="en-CA" sz="1100" dirty="0" err="1"/>
              <a:t>Tromso</a:t>
            </a:r>
            <a:r>
              <a:rPr lang="en-CA" sz="1100" dirty="0"/>
              <a:t> study. </a:t>
            </a:r>
            <a:r>
              <a:rPr lang="en-CA" sz="1100" i="1" dirty="0"/>
              <a:t>BMC geriatrics, </a:t>
            </a:r>
            <a:r>
              <a:rPr lang="en-CA" sz="1100" b="1" dirty="0"/>
              <a:t>7</a:t>
            </a:r>
            <a:r>
              <a:rPr lang="en-CA" sz="1100" dirty="0"/>
              <a:t>, pp. 1.</a:t>
            </a:r>
          </a:p>
          <a:p>
            <a:r>
              <a:rPr lang="en-CA" sz="1100" dirty="0"/>
              <a:t>TINETTI, M.E., WILLIAMS, T.F. and MAYEWSKI, R., 1986. Fall risk index for elderly patients based on number of chronic disabilities. </a:t>
            </a:r>
            <a:r>
              <a:rPr lang="en-CA" sz="1100" i="1" dirty="0"/>
              <a:t>The American Journal of Medicine, </a:t>
            </a:r>
            <a:r>
              <a:rPr lang="en-CA" sz="1100" b="1" dirty="0"/>
              <a:t>80</a:t>
            </a:r>
            <a:r>
              <a:rPr lang="en-CA" sz="1100" dirty="0"/>
              <a:t>(3), pp. 429-434.</a:t>
            </a:r>
          </a:p>
          <a:p>
            <a:r>
              <a:rPr lang="en-CA" sz="1100" dirty="0"/>
              <a:t>TODD C, S.D., 2004-last update, What are the main risk factors for falls among older people and what are the most&lt;</a:t>
            </a:r>
            <a:r>
              <a:rPr lang="en-CA" sz="1100" dirty="0" err="1"/>
              <a:t>br</a:t>
            </a:r>
            <a:r>
              <a:rPr lang="en-CA" sz="1100" dirty="0"/>
              <a:t> /&gt;effective interventions to prevent these falls?. Available: </a:t>
            </a:r>
            <a:r>
              <a:rPr lang="en-CA" sz="1100" u="sng" dirty="0">
                <a:hlinkClick r:id="rId2"/>
              </a:rPr>
              <a:t>http://www.euro.who.int/document/E82552.pdf</a:t>
            </a:r>
            <a:r>
              <a:rPr lang="en-CA" sz="1100" dirty="0"/>
              <a:t> [07/12, 2012].</a:t>
            </a:r>
          </a:p>
          <a:p>
            <a:r>
              <a:rPr lang="en-CA" sz="1100" dirty="0"/>
              <a:t>WALKER, P.C., ALRAWI, A., MITCHELL, J.F., REGAL, R.E. and KHANDERIA, U., 2005. Medication use as a risk factor for falls among hospitalized elderly patients. </a:t>
            </a:r>
            <a:r>
              <a:rPr lang="en-CA" sz="1100" i="1" dirty="0"/>
              <a:t>American Journal of Health-System Pharmacy : AJHP : Official Journal of the American Society of Health-System Pharmacists, </a:t>
            </a:r>
            <a:r>
              <a:rPr lang="en-CA" sz="1100" b="1" dirty="0"/>
              <a:t>62</a:t>
            </a:r>
            <a:r>
              <a:rPr lang="en-CA" sz="1100" dirty="0"/>
              <a:t>(23), pp. 2495-2499</a:t>
            </a:r>
            <a:r>
              <a:rPr lang="en-CA" sz="1100" dirty="0" smtClean="0"/>
              <a:t>.</a:t>
            </a:r>
            <a:endParaRPr lang="en-CA" sz="1100" dirty="0"/>
          </a:p>
        </p:txBody>
      </p:sp>
    </p:spTree>
    <p:extLst>
      <p:ext uri="{BB962C8B-B14F-4D97-AF65-F5344CB8AC3E}">
        <p14:creationId xmlns="" xmlns:p14="http://schemas.microsoft.com/office/powerpoint/2010/main" val="31983190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03" y="620688"/>
            <a:ext cx="74771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Results</a:t>
            </a:r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Validity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91680" y="980728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Clinical</a:t>
            </a:r>
            <a:r>
              <a:rPr lang="fr-C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CA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variables</a:t>
            </a:r>
            <a:endParaRPr lang="fr-CA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696934" y="1484784"/>
            <a:ext cx="432333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2618322"/>
              </p:ext>
            </p:extLst>
          </p:nvPr>
        </p:nvGraphicFramePr>
        <p:xfrm>
          <a:off x="179512" y="1988840"/>
          <a:ext cx="8712968" cy="35147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04322"/>
                <a:gridCol w="2904323"/>
                <a:gridCol w="2904323"/>
              </a:tblGrid>
              <a:tr h="1056080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± SD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Standard </a:t>
                      </a:r>
                      <a:r>
                        <a:rPr lang="fr-FR" sz="24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deviation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491732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SFERE score (/30)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 ±</a:t>
                      </a:r>
                      <a:r>
                        <a:rPr lang="fr-FR" sz="18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0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491732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SFERE time (s)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126.8 ± 6.0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58.9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491732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TUG (s)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19.6 ± 1.2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11.5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491732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TUG </a:t>
                      </a:r>
                      <a:r>
                        <a:rPr lang="fr-FR" sz="180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manual</a:t>
                      </a:r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(s)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15.1 ± 1.0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4.7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  <a:tr h="491732">
                <a:tc>
                  <a:txBody>
                    <a:bodyPr/>
                    <a:lstStyle/>
                    <a:p>
                      <a:pPr algn="l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STS (s)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27.01 ± 1.77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17.2</a:t>
                      </a:r>
                      <a:endParaRPr lang="fr-FR" sz="1800" b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32462" marB="32462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053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 txBox="1">
            <a:spLocks noGrp="1"/>
          </p:cNvSpPr>
          <p:nvPr>
            <p:ph idx="1"/>
          </p:nvPr>
        </p:nvSpPr>
        <p:spPr>
          <a:xfrm>
            <a:off x="251520" y="1565961"/>
            <a:ext cx="8712968" cy="416729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1/3 people 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65 </a:t>
            </a:r>
            <a:r>
              <a:rPr lang="fr-CA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years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least once </a:t>
            </a:r>
            <a:r>
              <a:rPr lang="fr-CA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  <a:r>
              <a:rPr lang="fr-CA" sz="24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86</a:t>
            </a:r>
            <a:r>
              <a:rPr lang="fr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 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hospitalizations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people over 65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years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caused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falls</a:t>
            </a:r>
            <a:r>
              <a:rPr lang="fr-CA" sz="24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fr-CA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Consequences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fr-CA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falls</a:t>
            </a:r>
            <a:r>
              <a:rPr lang="fr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Hospital </a:t>
            </a:r>
            <a:r>
              <a:rPr lang="en-CA" sz="24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long-term care </a:t>
            </a: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institutions</a:t>
            </a:r>
            <a:r>
              <a:rPr lang="en-CA" sz="2400" baseline="300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3,4</a:t>
            </a: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</a:t>
            </a:r>
            <a:r>
              <a:rPr lang="en-CA" sz="2400" dirty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life </a:t>
            </a: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diminution</a:t>
            </a:r>
            <a:r>
              <a:rPr lang="en-CA" sz="2400" baseline="300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5-8</a:t>
            </a: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Economic burden</a:t>
            </a:r>
            <a:r>
              <a:rPr lang="en-CA" sz="2400" baseline="300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CA" sz="2400" dirty="0" smtClean="0"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 Canada, falls over 65 cost 2.5G$ per year</a:t>
            </a:r>
            <a:r>
              <a:rPr lang="fr-CA" sz="24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endParaRPr lang="fr-CA" sz="24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1/3 of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those falls could potentially be 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prevented</a:t>
            </a:r>
            <a:r>
              <a:rPr lang="en-CA" sz="2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endParaRPr lang="en-CA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6560" y="6057296"/>
            <a:ext cx="637764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just"/>
            <a:r>
              <a:rPr lang="en-CA" sz="1400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Word health Organization, 2007;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CA" sz="14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Statistiques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Canada;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 </a:t>
            </a:r>
            <a:r>
              <a:rPr lang="en-CA" sz="14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Papaioannou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2001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; </a:t>
            </a:r>
            <a:r>
              <a:rPr lang="en-CA" sz="1400" baseline="300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CA" sz="14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Wiktorowicz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2001;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CA" sz="14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Sawka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2005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CA" sz="140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Cranney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2005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Pasco,2005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8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Papaioannou, 2009;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 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OMSS, 2005; </a:t>
            </a:r>
            <a:r>
              <a:rPr lang="en-CA" sz="1400" baseline="300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10</a:t>
            </a:r>
            <a:r>
              <a:rPr lang="en-CA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Campbell, 2002</a:t>
            </a:r>
            <a:endParaRPr lang="en-CA" sz="14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98072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Problematic</a:t>
            </a:r>
            <a:endParaRPr lang="fr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67544" y="1412776"/>
            <a:ext cx="2952328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609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Problematic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="" xmlns:p14="http://schemas.microsoft.com/office/powerpoint/2010/main" val="3250606579"/>
              </p:ext>
            </p:extLst>
          </p:nvPr>
        </p:nvGraphicFramePr>
        <p:xfrm>
          <a:off x="251520" y="1435424"/>
          <a:ext cx="871296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1079104" y="3356992"/>
            <a:ext cx="80648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 </a:t>
            </a:r>
            <a:r>
              <a:rPr lang="en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CA" sz="2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usefull</a:t>
            </a:r>
            <a:r>
              <a:rPr lang="en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because they:</a:t>
            </a:r>
            <a:endParaRPr lang="fr-CA" sz="2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fr-CA" sz="2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Controlled</a:t>
            </a:r>
            <a:r>
              <a:rPr lang="fr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fr-CA" sz="2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</a:t>
            </a:r>
            <a:r>
              <a:rPr lang="fr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</a:p>
          <a:p>
            <a:pPr marL="457200" indent="-457200">
              <a:buAutoNum type="arabicParenR"/>
            </a:pPr>
            <a:r>
              <a:rPr lang="fr-CA" sz="2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Evaluated</a:t>
            </a:r>
            <a:r>
              <a:rPr lang="fr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fr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</a:t>
            </a:r>
            <a:r>
              <a:rPr lang="fr-CA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</a:t>
            </a:r>
            <a:r>
              <a:rPr lang="fr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3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</a:t>
            </a:r>
            <a:r>
              <a:rPr lang="fr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time; </a:t>
            </a:r>
            <a:endParaRPr lang="fr-CA" sz="2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fr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fr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fr-CA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mimic</a:t>
            </a:r>
            <a:r>
              <a:rPr lang="fr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reality of </a:t>
            </a:r>
            <a:r>
              <a:rPr lang="fr-CA" sz="23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daily</a:t>
            </a:r>
            <a:r>
              <a:rPr lang="fr-CA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living</a:t>
            </a:r>
            <a:endParaRPr lang="fr-CA" sz="23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259632" y="1556792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Reliable </a:t>
            </a:r>
            <a:r>
              <a:rPr lang="en-CA" sz="2300" dirty="0">
                <a:latin typeface="Tahoma" pitchFamily="34" charset="0"/>
                <a:ea typeface="Tahoma" pitchFamily="34" charset="0"/>
                <a:cs typeface="Tahoma" pitchFamily="34" charset="0"/>
              </a:rPr>
              <a:t>and valid tool allowing the identification of </a:t>
            </a:r>
            <a:r>
              <a:rPr lang="en-CA" sz="2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fallers</a:t>
            </a:r>
            <a:endParaRPr lang="fr-CA" sz="2300" dirty="0"/>
          </a:p>
        </p:txBody>
      </p:sp>
    </p:spTree>
    <p:extLst>
      <p:ext uri="{BB962C8B-B14F-4D97-AF65-F5344CB8AC3E}">
        <p14:creationId xmlns="" xmlns:p14="http://schemas.microsoft.com/office/powerpoint/2010/main" val="8375079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843808" y="1844824"/>
            <a:ext cx="3600400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Solution!</a:t>
            </a:r>
            <a:endParaRPr lang="fr-CA" sz="4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="" xmlns:p14="http://schemas.microsoft.com/office/powerpoint/2010/main" val="1132256683"/>
              </p:ext>
            </p:extLst>
          </p:nvPr>
        </p:nvGraphicFramePr>
        <p:xfrm>
          <a:off x="251520" y="2809092"/>
          <a:ext cx="8712968" cy="3209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59632" y="3068960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 tool representative of daily living including double 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tasking</a:t>
            </a:r>
            <a:r>
              <a:rPr lang="en-CA" sz="24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1,2</a:t>
            </a:r>
            <a:endParaRPr lang="fr-CA" sz="2300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1285622" y="4595644"/>
            <a:ext cx="741682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 an Obstacle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CA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ourse like is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CA" sz="2400" i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Sherbrooke</a:t>
            </a:r>
            <a:r>
              <a:rPr lang="en-CA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 Functional Evaluation of the Risk of Falls in Elderly </a:t>
            </a:r>
            <a:r>
              <a:rPr lang="en-CA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(SFERE)</a:t>
            </a:r>
            <a:endParaRPr lang="fr-FR" sz="2400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3456" y="6353438"/>
            <a:ext cx="6377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just"/>
            <a:r>
              <a:rPr lang="en-CA" sz="1400" baseline="3000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Dubé, 2008</a:t>
            </a:r>
            <a:r>
              <a:rPr lang="fr-CA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fr-CA" sz="1400" baseline="30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fr-CA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1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Means</a:t>
            </a:r>
            <a:r>
              <a:rPr lang="fr-CA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, 1998</a:t>
            </a:r>
            <a:endParaRPr lang="en-CA" sz="1400" dirty="0">
              <a:solidFill>
                <a:srgbClr val="000000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6727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052736"/>
            <a:ext cx="718432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buFont typeface="Wingdings" charset="2"/>
              <a:buChar char="§"/>
            </a:pPr>
            <a:r>
              <a:rPr lang="en-CA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Developed </a:t>
            </a:r>
            <a:r>
              <a:rPr lang="en-CA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by Marcel </a:t>
            </a:r>
            <a:r>
              <a:rPr lang="en-CA" sz="2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Rivard</a:t>
            </a:r>
            <a:r>
              <a:rPr lang="en-CA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PT</a:t>
            </a:r>
            <a:r>
              <a:rPr lang="en-CA" sz="2600" baseline="30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en-CA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of 10 tasks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ctivities of daily living </a:t>
            </a:r>
            <a:r>
              <a:rPr lang="en-CA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including double tasking</a:t>
            </a:r>
            <a:r>
              <a:rPr lang="en-CA" sz="26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1,2</a:t>
            </a:r>
            <a:endParaRPr lang="fr-CA" sz="2600" baseline="30000" dirty="0"/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CA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CA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ssessment </a:t>
            </a:r>
            <a:r>
              <a:rPr lang="en-CA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of the participant’s </a:t>
            </a:r>
            <a:r>
              <a:rPr lang="en-CA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endurance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CA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CA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ssessment </a:t>
            </a:r>
            <a:r>
              <a:rPr lang="en-CA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of the participant’s impulsivity</a:t>
            </a:r>
            <a:endParaRPr lang="en-CA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Score </a:t>
            </a:r>
            <a:r>
              <a:rPr lang="en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varying from 0 to 3 for each </a:t>
            </a: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task 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 </a:t>
            </a:r>
            <a:r>
              <a:rPr lang="en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score of </a:t>
            </a: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points</a:t>
            </a:r>
          </a:p>
          <a:p>
            <a:pPr marL="342900" indent="-342900" algn="just">
              <a:buFont typeface="Wingdings" charset="2"/>
              <a:buChar char="§"/>
            </a:pPr>
            <a:r>
              <a:rPr lang="en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times taken to complete the test is 20 minutes</a:t>
            </a:r>
            <a:endParaRPr lang="fr-CA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3456" y="6353438"/>
            <a:ext cx="6377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just"/>
            <a:r>
              <a:rPr lang="en-CA" sz="1400" baseline="3000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CA" sz="1400" dirty="0">
                <a:solidFill>
                  <a:srgbClr val="000000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CA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Rivard, 2000</a:t>
            </a:r>
            <a:endParaRPr lang="en-CA" sz="1400" dirty="0">
              <a:solidFill>
                <a:srgbClr val="000000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4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628800"/>
            <a:ext cx="770485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Sit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to stand transfer from a chair with armrests and 1,83m (6’) walk</a:t>
            </a:r>
          </a:p>
        </p:txBody>
      </p:sp>
      <p:sp>
        <p:nvSpPr>
          <p:cNvPr id="5" name="Down Arrow 4"/>
          <p:cNvSpPr/>
          <p:nvPr/>
        </p:nvSpPr>
        <p:spPr>
          <a:xfrm>
            <a:off x="4337177" y="2029784"/>
            <a:ext cx="484632" cy="25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extBox 5"/>
          <p:cNvSpPr txBox="1"/>
          <p:nvPr/>
        </p:nvSpPr>
        <p:spPr>
          <a:xfrm>
            <a:off x="2544321" y="2294288"/>
            <a:ext cx="407034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Move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2 towels using only the foot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567" y="2963899"/>
            <a:ext cx="55843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 Open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a door, cross the door sill and close the door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9504" y="3625974"/>
            <a:ext cx="6959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4. Walk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1,83m (6’), sit and stand up from a chair without armrests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01788" y="4283571"/>
            <a:ext cx="55843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Open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a door, cross the door sill and close the door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9012" y="4941168"/>
            <a:ext cx="31955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Zigzag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through 6 obstacles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6981" y="5599258"/>
            <a:ext cx="50831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7. Walk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6,1m (20’) while counting from 20 to 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24457" y="6271453"/>
            <a:ext cx="55646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just"/>
            <a:r>
              <a:rPr lang="en-CA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8. Walk </a:t>
            </a:r>
            <a:r>
              <a:rPr lang="en-CA" dirty="0">
                <a:latin typeface="Tahoma" pitchFamily="34" charset="0"/>
                <a:ea typeface="Tahoma" pitchFamily="34" charset="0"/>
                <a:cs typeface="Tahoma" pitchFamily="34" charset="0"/>
              </a:rPr>
              <a:t>4,57m (15’) while identifying 4 visual targets</a:t>
            </a:r>
          </a:p>
        </p:txBody>
      </p:sp>
      <p:sp>
        <p:nvSpPr>
          <p:cNvPr id="29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SFERE : COURSE DESCRIPTON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Down Arrow 4"/>
          <p:cNvSpPr/>
          <p:nvPr/>
        </p:nvSpPr>
        <p:spPr>
          <a:xfrm>
            <a:off x="4337177" y="2689767"/>
            <a:ext cx="484632" cy="25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Down Arrow 4"/>
          <p:cNvSpPr/>
          <p:nvPr/>
        </p:nvSpPr>
        <p:spPr>
          <a:xfrm>
            <a:off x="4337179" y="3356992"/>
            <a:ext cx="484632" cy="25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Down Arrow 4"/>
          <p:cNvSpPr/>
          <p:nvPr/>
        </p:nvSpPr>
        <p:spPr>
          <a:xfrm>
            <a:off x="4345425" y="4014356"/>
            <a:ext cx="484632" cy="25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Down Arrow 4"/>
          <p:cNvSpPr/>
          <p:nvPr/>
        </p:nvSpPr>
        <p:spPr>
          <a:xfrm>
            <a:off x="4351646" y="4670363"/>
            <a:ext cx="484632" cy="25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6" name="Down Arrow 4"/>
          <p:cNvSpPr/>
          <p:nvPr/>
        </p:nvSpPr>
        <p:spPr>
          <a:xfrm>
            <a:off x="4345425" y="5326952"/>
            <a:ext cx="484632" cy="25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Down Arrow 4"/>
          <p:cNvSpPr/>
          <p:nvPr/>
        </p:nvSpPr>
        <p:spPr>
          <a:xfrm>
            <a:off x="4356226" y="5996905"/>
            <a:ext cx="484632" cy="252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8" name="Espace réservé du contenu 9" descr="tache2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3003" y="2076906"/>
            <a:ext cx="1705064" cy="1477722"/>
          </a:xfrm>
          <a:prstGeom prst="rect">
            <a:avLst/>
          </a:prstGeom>
        </p:spPr>
      </p:pic>
      <p:pic>
        <p:nvPicPr>
          <p:cNvPr id="39" name="Espace réservé du contenu 3" descr="tache3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2872" y="2058534"/>
            <a:ext cx="1747478" cy="1514482"/>
          </a:xfrm>
          <a:prstGeom prst="rect">
            <a:avLst/>
          </a:prstGeom>
        </p:spPr>
      </p:pic>
      <p:pic>
        <p:nvPicPr>
          <p:cNvPr id="40" name="Espace réservé du contenu 3" descr="tache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399" y="4701394"/>
            <a:ext cx="1777809" cy="1540768"/>
          </a:xfrm>
          <a:prstGeom prst="rect">
            <a:avLst/>
          </a:prstGeom>
        </p:spPr>
      </p:pic>
      <p:pic>
        <p:nvPicPr>
          <p:cNvPr id="41" name="Espace réservé du contenu 3" descr="tache8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326136" y="4704766"/>
            <a:ext cx="1767997" cy="15322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5940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SFERE: OBSTACLE COURSE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412" y="1515023"/>
            <a:ext cx="5898940" cy="51449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342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27419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n-CA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endParaRPr lang="en-CA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ZoneTexte 7"/>
          <p:cNvSpPr txBox="1"/>
          <p:nvPr/>
        </p:nvSpPr>
        <p:spPr>
          <a:xfrm>
            <a:off x="251520" y="1628800"/>
            <a:ext cx="8280920" cy="412420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Estimate the </a:t>
            </a: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eliability :test-retest and simultaneous inter-</a:t>
            </a:r>
            <a:r>
              <a:rPr lang="en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rater</a:t>
            </a:r>
            <a:endParaRPr lang="en-CA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Intraclass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correlation coefficient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Cohen Kappa</a:t>
            </a:r>
            <a:endParaRPr lang="en-CA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just"/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Determine the validity (</a:t>
            </a:r>
            <a:r>
              <a:rPr lang="fr-CA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ensitivity</a:t>
            </a:r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	</a:t>
            </a:r>
            <a:r>
              <a:rPr lang="fr-CA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specificity</a:t>
            </a:r>
            <a:r>
              <a:rPr lang="fr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</a:t>
            </a:r>
          </a:p>
          <a:p>
            <a:pPr marL="0" lvl="1" algn="just">
              <a:spcAft>
                <a:spcPts val="600"/>
              </a:spcAft>
            </a:pP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CA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tool adequate to identify fallers?</a:t>
            </a: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Faller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fr-FR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decisional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algorithm</a:t>
            </a:r>
            <a:endParaRPr lang="fr-F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Receiver</a:t>
            </a:r>
            <a:r>
              <a:rPr lang="fr-F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Operating </a:t>
            </a:r>
            <a:r>
              <a:rPr lang="fr-FR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Characteristic</a:t>
            </a:r>
            <a:r>
              <a:rPr lang="fr-F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(ROC) </a:t>
            </a:r>
            <a:r>
              <a:rPr lang="fr-F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curve</a:t>
            </a:r>
            <a:endParaRPr lang="fr-FR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18"/>
          <p:cNvSpPr txBox="1">
            <a:spLocks/>
          </p:cNvSpPr>
          <p:nvPr/>
        </p:nvSpPr>
        <p:spPr>
          <a:xfrm>
            <a:off x="-252536" y="247372"/>
            <a:ext cx="9721080" cy="584776"/>
          </a:xfrm>
          <a:prstGeom prst="rect">
            <a:avLst/>
          </a:prstGeom>
          <a:solidFill>
            <a:srgbClr val="00B0F0"/>
          </a:solidFill>
          <a:ln w="12700">
            <a:solidFill>
              <a:srgbClr val="00B0F0"/>
            </a:solidFill>
          </a:ln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Objectives of the </a:t>
            </a:r>
            <a:r>
              <a:rPr lang="fr-CA" sz="3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study</a:t>
            </a:r>
            <a:endParaRPr lang="fr-CA" sz="3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022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3166</Words>
  <Application>Microsoft Macintosh PowerPoint</Application>
  <PresentationFormat>On-screen Show (4:3)</PresentationFormat>
  <Paragraphs>387</Paragraphs>
  <Slides>27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Thème Office</vt:lpstr>
      <vt:lpstr>Evaluation of an obstacle course, the Sherbrooke Functional Evaluation of the Risk of Falls in Elderly (SFERE): reliability and validity study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Références</vt:lpstr>
      <vt:lpstr>References</vt:lpstr>
      <vt:lpstr>Slide 27</vt:lpstr>
    </vt:vector>
  </TitlesOfParts>
  <Company>Centre de recherche sur le vieillissement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AN OBSTACLE COURSE, THE SHERBROOKE FUNCTIONAL EVALUATION OF THE RISK OF FALLS IN ELDERLY (SFERE) : RELIABILITY AND VALIDITY STUDY</dc:title>
  <dc:creator>Soutien Informatique</dc:creator>
  <cp:lastModifiedBy>Rajdeep Chanda</cp:lastModifiedBy>
  <cp:revision>88</cp:revision>
  <dcterms:created xsi:type="dcterms:W3CDTF">2014-07-08T12:28:45Z</dcterms:created>
  <dcterms:modified xsi:type="dcterms:W3CDTF">2014-10-07T16:27:40Z</dcterms:modified>
</cp:coreProperties>
</file>